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56" r:id="rId5"/>
    <p:sldId id="261" r:id="rId6"/>
    <p:sldId id="262" r:id="rId7"/>
    <p:sldId id="263" r:id="rId8"/>
    <p:sldId id="264" r:id="rId9"/>
    <p:sldId id="265" r:id="rId10"/>
    <p:sldId id="269" r:id="rId11"/>
    <p:sldId id="270" r:id="rId12"/>
    <p:sldId id="274" r:id="rId13"/>
    <p:sldId id="275" r:id="rId14"/>
    <p:sldId id="276" r:id="rId15"/>
    <p:sldId id="277" r:id="rId16"/>
    <p:sldId id="273" r:id="rId17"/>
    <p:sldId id="268" r:id="rId18"/>
    <p:sldId id="259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RMELA MOZO AVELLANED" initials="CMA" lastIdx="4" clrIdx="0">
    <p:extLst>
      <p:ext uri="{19B8F6BF-5375-455C-9EA6-DF929625EA0E}">
        <p15:presenceInfo xmlns:p15="http://schemas.microsoft.com/office/powerpoint/2012/main" userId="S-1-5-21-3957148863-1721901046-757422038-2964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FB1B6"/>
    <a:srgbClr val="5FACBC"/>
    <a:srgbClr val="33CCCC"/>
    <a:srgbClr val="00FFFF"/>
    <a:srgbClr val="00FFCC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2E2551F-6824-3CEF-F445-2AF0B345004E}" v="32" dt="2020-05-08T09:47:56.362"/>
    <p1510:client id="{76E1C368-AA47-E925-15E6-9FC7FBD2D0C2}" v="272" dt="2020-04-06T07:13:33.121"/>
    <p1510:client id="{DD3B2C5D-0A9F-9790-2813-87B15142C085}" v="99" dt="2020-04-06T07:50:11.34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719" autoAdjust="0"/>
    <p:restoredTop sz="96327"/>
  </p:normalViewPr>
  <p:slideViewPr>
    <p:cSldViewPr snapToGrid="0" snapToObjects="1">
      <p:cViewPr varScale="1">
        <p:scale>
          <a:sx n="106" d="100"/>
          <a:sy n="106" d="100"/>
        </p:scale>
        <p:origin x="102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randa Gauna, Fatima" userId="S::f-baranda@euskadi.eus::0bf1d7cf-6138-4815-9c22-811c474799c6" providerId="AD" clId="Web-{76E1C368-AA47-E925-15E6-9FC7FBD2D0C2}"/>
    <pc:docChg chg="addSld delSld modSld">
      <pc:chgData name="Baranda Gauna, Fatima" userId="S::f-baranda@euskadi.eus::0bf1d7cf-6138-4815-9c22-811c474799c6" providerId="AD" clId="Web-{76E1C368-AA47-E925-15E6-9FC7FBD2D0C2}" dt="2020-04-06T07:13:33.121" v="258" actId="14100"/>
      <pc:docMkLst>
        <pc:docMk/>
      </pc:docMkLst>
      <pc:sldChg chg="addSp modSp new del mod setBg">
        <pc:chgData name="Baranda Gauna, Fatima" userId="S::f-baranda@euskadi.eus::0bf1d7cf-6138-4815-9c22-811c474799c6" providerId="AD" clId="Web-{76E1C368-AA47-E925-15E6-9FC7FBD2D0C2}" dt="2020-04-06T06:31:57.172" v="7"/>
        <pc:sldMkLst>
          <pc:docMk/>
          <pc:sldMk cId="2428546584" sldId="269"/>
        </pc:sldMkLst>
        <pc:picChg chg="add mod">
          <ac:chgData name="Baranda Gauna, Fatima" userId="S::f-baranda@euskadi.eus::0bf1d7cf-6138-4815-9c22-811c474799c6" providerId="AD" clId="Web-{76E1C368-AA47-E925-15E6-9FC7FBD2D0C2}" dt="2020-04-06T06:30:39.062" v="6" actId="14100"/>
          <ac:picMkLst>
            <pc:docMk/>
            <pc:sldMk cId="2428546584" sldId="269"/>
            <ac:picMk id="2" creationId="{E56C147D-A0E5-457D-B7D8-BC415A5B9B49}"/>
          </ac:picMkLst>
        </pc:picChg>
      </pc:sldChg>
      <pc:sldChg chg="addSp modSp new">
        <pc:chgData name="Baranda Gauna, Fatima" userId="S::f-baranda@euskadi.eus::0bf1d7cf-6138-4815-9c22-811c474799c6" providerId="AD" clId="Web-{76E1C368-AA47-E925-15E6-9FC7FBD2D0C2}" dt="2020-04-06T07:00:59.116" v="179" actId="14100"/>
        <pc:sldMkLst>
          <pc:docMk/>
          <pc:sldMk cId="3728731341" sldId="269"/>
        </pc:sldMkLst>
        <pc:picChg chg="add mod">
          <ac:chgData name="Baranda Gauna, Fatima" userId="S::f-baranda@euskadi.eus::0bf1d7cf-6138-4815-9c22-811c474799c6" providerId="AD" clId="Web-{76E1C368-AA47-E925-15E6-9FC7FBD2D0C2}" dt="2020-04-06T07:00:59.116" v="179" actId="14100"/>
          <ac:picMkLst>
            <pc:docMk/>
            <pc:sldMk cId="3728731341" sldId="269"/>
            <ac:picMk id="2" creationId="{F51EE04F-3BA8-41CA-950E-DC4E3271F74B}"/>
          </ac:picMkLst>
        </pc:picChg>
      </pc:sldChg>
      <pc:sldChg chg="addSp delSp modSp new">
        <pc:chgData name="Baranda Gauna, Fatima" userId="S::f-baranda@euskadi.eus::0bf1d7cf-6138-4815-9c22-811c474799c6" providerId="AD" clId="Web-{76E1C368-AA47-E925-15E6-9FC7FBD2D0C2}" dt="2020-04-06T07:01:38.636" v="183" actId="14100"/>
        <pc:sldMkLst>
          <pc:docMk/>
          <pc:sldMk cId="4185622513" sldId="270"/>
        </pc:sldMkLst>
        <pc:spChg chg="add mod">
          <ac:chgData name="Baranda Gauna, Fatima" userId="S::f-baranda@euskadi.eus::0bf1d7cf-6138-4815-9c22-811c474799c6" providerId="AD" clId="Web-{76E1C368-AA47-E925-15E6-9FC7FBD2D0C2}" dt="2020-04-06T06:45:45.751" v="101" actId="20577"/>
          <ac:spMkLst>
            <pc:docMk/>
            <pc:sldMk cId="4185622513" sldId="270"/>
            <ac:spMk id="2" creationId="{9FAC5442-8D44-46DF-99E7-15241A6AE125}"/>
          </ac:spMkLst>
        </pc:spChg>
        <pc:picChg chg="add del mod">
          <ac:chgData name="Baranda Gauna, Fatima" userId="S::f-baranda@euskadi.eus::0bf1d7cf-6138-4815-9c22-811c474799c6" providerId="AD" clId="Web-{76E1C368-AA47-E925-15E6-9FC7FBD2D0C2}" dt="2020-04-06T06:47:32.188" v="103"/>
          <ac:picMkLst>
            <pc:docMk/>
            <pc:sldMk cId="4185622513" sldId="270"/>
            <ac:picMk id="3" creationId="{108C3CC8-E37A-4F9F-8BA1-55FF80BDAF39}"/>
          </ac:picMkLst>
        </pc:picChg>
        <pc:picChg chg="add del mod">
          <ac:chgData name="Baranda Gauna, Fatima" userId="S::f-baranda@euskadi.eus::0bf1d7cf-6138-4815-9c22-811c474799c6" providerId="AD" clId="Web-{76E1C368-AA47-E925-15E6-9FC7FBD2D0C2}" dt="2020-04-06T06:48:19.470" v="112"/>
          <ac:picMkLst>
            <pc:docMk/>
            <pc:sldMk cId="4185622513" sldId="270"/>
            <ac:picMk id="5" creationId="{4DF595E0-1340-4D28-B605-8915EB9435BF}"/>
          </ac:picMkLst>
        </pc:picChg>
        <pc:picChg chg="add del mod">
          <ac:chgData name="Baranda Gauna, Fatima" userId="S::f-baranda@euskadi.eus::0bf1d7cf-6138-4815-9c22-811c474799c6" providerId="AD" clId="Web-{76E1C368-AA47-E925-15E6-9FC7FBD2D0C2}" dt="2020-04-06T06:51:46.938" v="123"/>
          <ac:picMkLst>
            <pc:docMk/>
            <pc:sldMk cId="4185622513" sldId="270"/>
            <ac:picMk id="7" creationId="{4D8593BC-E14B-4AF4-A357-AE8C7E00213B}"/>
          </ac:picMkLst>
        </pc:picChg>
        <pc:picChg chg="add mod">
          <ac:chgData name="Baranda Gauna, Fatima" userId="S::f-baranda@euskadi.eus::0bf1d7cf-6138-4815-9c22-811c474799c6" providerId="AD" clId="Web-{76E1C368-AA47-E925-15E6-9FC7FBD2D0C2}" dt="2020-04-06T07:01:38.636" v="183" actId="14100"/>
          <ac:picMkLst>
            <pc:docMk/>
            <pc:sldMk cId="4185622513" sldId="270"/>
            <ac:picMk id="9" creationId="{835E3A29-E842-4249-93EC-72E1DF969D56}"/>
          </ac:picMkLst>
        </pc:picChg>
      </pc:sldChg>
      <pc:sldChg chg="addSp delSp modSp new">
        <pc:chgData name="Baranda Gauna, Fatima" userId="S::f-baranda@euskadi.eus::0bf1d7cf-6138-4815-9c22-811c474799c6" providerId="AD" clId="Web-{76E1C368-AA47-E925-15E6-9FC7FBD2D0C2}" dt="2020-04-06T07:00:43.426" v="176" actId="14100"/>
        <pc:sldMkLst>
          <pc:docMk/>
          <pc:sldMk cId="2489555973" sldId="271"/>
        </pc:sldMkLst>
        <pc:spChg chg="add mod">
          <ac:chgData name="Baranda Gauna, Fatima" userId="S::f-baranda@euskadi.eus::0bf1d7cf-6138-4815-9c22-811c474799c6" providerId="AD" clId="Web-{76E1C368-AA47-E925-15E6-9FC7FBD2D0C2}" dt="2020-04-06T07:00:34.715" v="172" actId="20577"/>
          <ac:spMkLst>
            <pc:docMk/>
            <pc:sldMk cId="2489555973" sldId="271"/>
            <ac:spMk id="4" creationId="{C1AACFCF-37A0-428D-AF85-2603AE251F91}"/>
          </ac:spMkLst>
        </pc:spChg>
        <pc:picChg chg="add mod">
          <ac:chgData name="Baranda Gauna, Fatima" userId="S::f-baranda@euskadi.eus::0bf1d7cf-6138-4815-9c22-811c474799c6" providerId="AD" clId="Web-{76E1C368-AA47-E925-15E6-9FC7FBD2D0C2}" dt="2020-04-06T07:00:43.426" v="176" actId="14100"/>
          <ac:picMkLst>
            <pc:docMk/>
            <pc:sldMk cId="2489555973" sldId="271"/>
            <ac:picMk id="2" creationId="{3BA11397-AE9A-41EA-8685-AA50FF605289}"/>
          </ac:picMkLst>
        </pc:picChg>
        <pc:picChg chg="add del mod">
          <ac:chgData name="Baranda Gauna, Fatima" userId="S::f-baranda@euskadi.eus::0bf1d7cf-6138-4815-9c22-811c474799c6" providerId="AD" clId="Web-{76E1C368-AA47-E925-15E6-9FC7FBD2D0C2}" dt="2020-04-06T07:00:25.357" v="170"/>
          <ac:picMkLst>
            <pc:docMk/>
            <pc:sldMk cId="2489555973" sldId="271"/>
            <ac:picMk id="5" creationId="{76A3CBE7-9156-48A5-8EC5-9F6332027808}"/>
          </ac:picMkLst>
        </pc:picChg>
      </pc:sldChg>
      <pc:sldChg chg="new del">
        <pc:chgData name="Baranda Gauna, Fatima" userId="S::f-baranda@euskadi.eus::0bf1d7cf-6138-4815-9c22-811c474799c6" providerId="AD" clId="Web-{76E1C368-AA47-E925-15E6-9FC7FBD2D0C2}" dt="2020-04-06T07:01:13.832" v="181"/>
        <pc:sldMkLst>
          <pc:docMk/>
          <pc:sldMk cId="1078788503" sldId="272"/>
        </pc:sldMkLst>
      </pc:sldChg>
      <pc:sldChg chg="addSp modSp new">
        <pc:chgData name="Baranda Gauna, Fatima" userId="S::f-baranda@euskadi.eus::0bf1d7cf-6138-4815-9c22-811c474799c6" providerId="AD" clId="Web-{76E1C368-AA47-E925-15E6-9FC7FBD2D0C2}" dt="2020-04-06T07:02:57.401" v="202" actId="14100"/>
        <pc:sldMkLst>
          <pc:docMk/>
          <pc:sldMk cId="3658200831" sldId="272"/>
        </pc:sldMkLst>
        <pc:spChg chg="add mod">
          <ac:chgData name="Baranda Gauna, Fatima" userId="S::f-baranda@euskadi.eus::0bf1d7cf-6138-4815-9c22-811c474799c6" providerId="AD" clId="Web-{76E1C368-AA47-E925-15E6-9FC7FBD2D0C2}" dt="2020-04-06T07:02:15.803" v="193" actId="20577"/>
          <ac:spMkLst>
            <pc:docMk/>
            <pc:sldMk cId="3658200831" sldId="272"/>
            <ac:spMk id="2" creationId="{775D8265-14AD-4B48-A7C1-8814100C0DDB}"/>
          </ac:spMkLst>
        </pc:spChg>
        <pc:picChg chg="add mod">
          <ac:chgData name="Baranda Gauna, Fatima" userId="S::f-baranda@euskadi.eus::0bf1d7cf-6138-4815-9c22-811c474799c6" providerId="AD" clId="Web-{76E1C368-AA47-E925-15E6-9FC7FBD2D0C2}" dt="2020-04-06T07:02:57.401" v="202" actId="14100"/>
          <ac:picMkLst>
            <pc:docMk/>
            <pc:sldMk cId="3658200831" sldId="272"/>
            <ac:picMk id="3" creationId="{0C505E79-D10C-48C0-B7FE-80F012913649}"/>
          </ac:picMkLst>
        </pc:picChg>
      </pc:sldChg>
      <pc:sldChg chg="addSp modSp new">
        <pc:chgData name="Baranda Gauna, Fatima" userId="S::f-baranda@euskadi.eus::0bf1d7cf-6138-4815-9c22-811c474799c6" providerId="AD" clId="Web-{76E1C368-AA47-E925-15E6-9FC7FBD2D0C2}" dt="2020-04-06T07:13:33.121" v="258" actId="14100"/>
        <pc:sldMkLst>
          <pc:docMk/>
          <pc:sldMk cId="245695269" sldId="273"/>
        </pc:sldMkLst>
        <pc:spChg chg="add mod">
          <ac:chgData name="Baranda Gauna, Fatima" userId="S::f-baranda@euskadi.eus::0bf1d7cf-6138-4815-9c22-811c474799c6" providerId="AD" clId="Web-{76E1C368-AA47-E925-15E6-9FC7FBD2D0C2}" dt="2020-04-06T07:13:25.230" v="257" actId="14100"/>
          <ac:spMkLst>
            <pc:docMk/>
            <pc:sldMk cId="245695269" sldId="273"/>
            <ac:spMk id="2" creationId="{2947CB10-5484-48E6-A09B-604EF4FA543E}"/>
          </ac:spMkLst>
        </pc:spChg>
        <pc:spChg chg="add mod">
          <ac:chgData name="Baranda Gauna, Fatima" userId="S::f-baranda@euskadi.eus::0bf1d7cf-6138-4815-9c22-811c474799c6" providerId="AD" clId="Web-{76E1C368-AA47-E925-15E6-9FC7FBD2D0C2}" dt="2020-04-06T07:13:33.121" v="258" actId="14100"/>
          <ac:spMkLst>
            <pc:docMk/>
            <pc:sldMk cId="245695269" sldId="273"/>
            <ac:spMk id="3" creationId="{6D44997C-5886-4D6D-A020-B4D9A72AB986}"/>
          </ac:spMkLst>
        </pc:spChg>
      </pc:sldChg>
      <pc:sldChg chg="new del">
        <pc:chgData name="Baranda Gauna, Fatima" userId="S::f-baranda@euskadi.eus::0bf1d7cf-6138-4815-9c22-811c474799c6" providerId="AD" clId="Web-{76E1C368-AA47-E925-15E6-9FC7FBD2D0C2}" dt="2020-04-06T07:04:16.011" v="204"/>
        <pc:sldMkLst>
          <pc:docMk/>
          <pc:sldMk cId="913778816" sldId="273"/>
        </pc:sldMkLst>
      </pc:sldChg>
    </pc:docChg>
  </pc:docChgLst>
  <pc:docChgLst>
    <pc:chgData name="Baranda Gauna, Fatima" userId="S::f-baranda@euskadi.eus::0bf1d7cf-6138-4815-9c22-811c474799c6" providerId="AD" clId="Web-{62E2551F-6824-3CEF-F445-2AF0B345004E}"/>
    <pc:docChg chg="addSld delSld modSld">
      <pc:chgData name="Baranda Gauna, Fatima" userId="S::f-baranda@euskadi.eus::0bf1d7cf-6138-4815-9c22-811c474799c6" providerId="AD" clId="Web-{62E2551F-6824-3CEF-F445-2AF0B345004E}" dt="2020-05-08T09:47:56.362" v="30"/>
      <pc:docMkLst>
        <pc:docMk/>
      </pc:docMkLst>
      <pc:sldChg chg="add del">
        <pc:chgData name="Baranda Gauna, Fatima" userId="S::f-baranda@euskadi.eus::0bf1d7cf-6138-4815-9c22-811c474799c6" providerId="AD" clId="Web-{62E2551F-6824-3CEF-F445-2AF0B345004E}" dt="2020-05-08T09:47:56.362" v="30"/>
        <pc:sldMkLst>
          <pc:docMk/>
          <pc:sldMk cId="367042313" sldId="266"/>
        </pc:sldMkLst>
      </pc:sldChg>
      <pc:sldChg chg="modSp">
        <pc:chgData name="Baranda Gauna, Fatima" userId="S::f-baranda@euskadi.eus::0bf1d7cf-6138-4815-9c22-811c474799c6" providerId="AD" clId="Web-{62E2551F-6824-3CEF-F445-2AF0B345004E}" dt="2020-05-08T09:47:47.472" v="29"/>
        <pc:sldMkLst>
          <pc:docMk/>
          <pc:sldMk cId="2952449110" sldId="276"/>
        </pc:sldMkLst>
        <pc:spChg chg="mod">
          <ac:chgData name="Baranda Gauna, Fatima" userId="S::f-baranda@euskadi.eus::0bf1d7cf-6138-4815-9c22-811c474799c6" providerId="AD" clId="Web-{62E2551F-6824-3CEF-F445-2AF0B345004E}" dt="2020-05-08T09:47:47.472" v="29"/>
          <ac:spMkLst>
            <pc:docMk/>
            <pc:sldMk cId="2952449110" sldId="276"/>
            <ac:spMk id="3" creationId="{00000000-0000-0000-0000-000000000000}"/>
          </ac:spMkLst>
        </pc:spChg>
      </pc:sldChg>
    </pc:docChg>
  </pc:docChgLst>
  <pc:docChgLst>
    <pc:chgData name="Baranda Gauna, Fatima" userId="S::f-baranda@euskadi.eus::0bf1d7cf-6138-4815-9c22-811c474799c6" providerId="AD" clId="Web-{DD3B2C5D-0A9F-9790-2813-87B15142C085}"/>
    <pc:docChg chg="modSld">
      <pc:chgData name="Baranda Gauna, Fatima" userId="S::f-baranda@euskadi.eus::0bf1d7cf-6138-4815-9c22-811c474799c6" providerId="AD" clId="Web-{DD3B2C5D-0A9F-9790-2813-87B15142C085}" dt="2020-04-06T07:50:11.347" v="89" actId="14100"/>
      <pc:docMkLst>
        <pc:docMk/>
      </pc:docMkLst>
      <pc:sldChg chg="modSp">
        <pc:chgData name="Baranda Gauna, Fatima" userId="S::f-baranda@euskadi.eus::0bf1d7cf-6138-4815-9c22-811c474799c6" providerId="AD" clId="Web-{DD3B2C5D-0A9F-9790-2813-87B15142C085}" dt="2020-04-06T07:50:11.347" v="89" actId="14100"/>
        <pc:sldMkLst>
          <pc:docMk/>
          <pc:sldMk cId="3399147812" sldId="261"/>
        </pc:sldMkLst>
        <pc:spChg chg="mod">
          <ac:chgData name="Baranda Gauna, Fatima" userId="S::f-baranda@euskadi.eus::0bf1d7cf-6138-4815-9c22-811c474799c6" providerId="AD" clId="Web-{DD3B2C5D-0A9F-9790-2813-87B15142C085}" dt="2020-04-06T07:50:11.347" v="89" actId="14100"/>
          <ac:spMkLst>
            <pc:docMk/>
            <pc:sldMk cId="3399147812" sldId="261"/>
            <ac:spMk id="3" creationId="{00000000-0000-0000-0000-000000000000}"/>
          </ac:spMkLst>
        </pc:spChg>
      </pc:sldChg>
      <pc:sldChg chg="addSp delSp modSp">
        <pc:chgData name="Baranda Gauna, Fatima" userId="S::f-baranda@euskadi.eus::0bf1d7cf-6138-4815-9c22-811c474799c6" providerId="AD" clId="Web-{DD3B2C5D-0A9F-9790-2813-87B15142C085}" dt="2020-04-06T07:42:10.391" v="70" actId="14100"/>
        <pc:sldMkLst>
          <pc:docMk/>
          <pc:sldMk cId="3728731341" sldId="269"/>
        </pc:sldMkLst>
        <pc:picChg chg="del mod">
          <ac:chgData name="Baranda Gauna, Fatima" userId="S::f-baranda@euskadi.eus::0bf1d7cf-6138-4815-9c22-811c474799c6" providerId="AD" clId="Web-{DD3B2C5D-0A9F-9790-2813-87B15142C085}" dt="2020-04-06T07:40:07.922" v="56"/>
          <ac:picMkLst>
            <pc:docMk/>
            <pc:sldMk cId="3728731341" sldId="269"/>
            <ac:picMk id="2" creationId="{F51EE04F-3BA8-41CA-950E-DC4E3271F74B}"/>
          </ac:picMkLst>
        </pc:picChg>
        <pc:picChg chg="add del mod">
          <ac:chgData name="Baranda Gauna, Fatima" userId="S::f-baranda@euskadi.eus::0bf1d7cf-6138-4815-9c22-811c474799c6" providerId="AD" clId="Web-{DD3B2C5D-0A9F-9790-2813-87B15142C085}" dt="2020-04-06T07:41:57.563" v="65"/>
          <ac:picMkLst>
            <pc:docMk/>
            <pc:sldMk cId="3728731341" sldId="269"/>
            <ac:picMk id="3" creationId="{9914070D-EC95-4C78-91D9-B6501DF99813}"/>
          </ac:picMkLst>
        </pc:picChg>
        <pc:picChg chg="add mod">
          <ac:chgData name="Baranda Gauna, Fatima" userId="S::f-baranda@euskadi.eus::0bf1d7cf-6138-4815-9c22-811c474799c6" providerId="AD" clId="Web-{DD3B2C5D-0A9F-9790-2813-87B15142C085}" dt="2020-04-06T07:42:10.391" v="70" actId="14100"/>
          <ac:picMkLst>
            <pc:docMk/>
            <pc:sldMk cId="3728731341" sldId="269"/>
            <ac:picMk id="5" creationId="{71AFB421-E418-49C3-A065-1EC851F8317E}"/>
          </ac:picMkLst>
        </pc:picChg>
      </pc:sldChg>
      <pc:sldChg chg="addSp delSp modSp">
        <pc:chgData name="Baranda Gauna, Fatima" userId="S::f-baranda@euskadi.eus::0bf1d7cf-6138-4815-9c22-811c474799c6" providerId="AD" clId="Web-{DD3B2C5D-0A9F-9790-2813-87B15142C085}" dt="2020-04-06T07:43:50.673" v="76" actId="14100"/>
        <pc:sldMkLst>
          <pc:docMk/>
          <pc:sldMk cId="4185622513" sldId="270"/>
        </pc:sldMkLst>
        <pc:picChg chg="add del mod">
          <ac:chgData name="Baranda Gauna, Fatima" userId="S::f-baranda@euskadi.eus::0bf1d7cf-6138-4815-9c22-811c474799c6" providerId="AD" clId="Web-{DD3B2C5D-0A9F-9790-2813-87B15142C085}" dt="2020-04-06T07:21:30.042" v="19"/>
          <ac:picMkLst>
            <pc:docMk/>
            <pc:sldMk cId="4185622513" sldId="270"/>
            <ac:picMk id="3" creationId="{850D8597-508A-46BE-A544-AE4FD5DD6C5D}"/>
          </ac:picMkLst>
        </pc:picChg>
        <pc:picChg chg="add del mod">
          <ac:chgData name="Baranda Gauna, Fatima" userId="S::f-baranda@euskadi.eus::0bf1d7cf-6138-4815-9c22-811c474799c6" providerId="AD" clId="Web-{DD3B2C5D-0A9F-9790-2813-87B15142C085}" dt="2020-04-06T07:31:42.217" v="38"/>
          <ac:picMkLst>
            <pc:docMk/>
            <pc:sldMk cId="4185622513" sldId="270"/>
            <ac:picMk id="5" creationId="{04D7D95F-403A-45E3-A5EC-84FD1418B520}"/>
          </ac:picMkLst>
        </pc:picChg>
        <pc:picChg chg="add del mod">
          <ac:chgData name="Baranda Gauna, Fatima" userId="S::f-baranda@euskadi.eus::0bf1d7cf-6138-4815-9c22-811c474799c6" providerId="AD" clId="Web-{DD3B2C5D-0A9F-9790-2813-87B15142C085}" dt="2020-04-06T07:33:09.779" v="49"/>
          <ac:picMkLst>
            <pc:docMk/>
            <pc:sldMk cId="4185622513" sldId="270"/>
            <ac:picMk id="7" creationId="{07B2C014-F5A2-4DD1-A654-AC52FCE84E55}"/>
          </ac:picMkLst>
        </pc:picChg>
        <pc:picChg chg="del mod">
          <ac:chgData name="Baranda Gauna, Fatima" userId="S::f-baranda@euskadi.eus::0bf1d7cf-6138-4815-9c22-811c474799c6" providerId="AD" clId="Web-{DD3B2C5D-0A9F-9790-2813-87B15142C085}" dt="2020-04-06T07:20:10.010" v="11"/>
          <ac:picMkLst>
            <pc:docMk/>
            <pc:sldMk cId="4185622513" sldId="270"/>
            <ac:picMk id="9" creationId="{835E3A29-E842-4249-93EC-72E1DF969D56}"/>
          </ac:picMkLst>
        </pc:picChg>
        <pc:picChg chg="add del mod">
          <ac:chgData name="Baranda Gauna, Fatima" userId="S::f-baranda@euskadi.eus::0bf1d7cf-6138-4815-9c22-811c474799c6" providerId="AD" clId="Web-{DD3B2C5D-0A9F-9790-2813-87B15142C085}" dt="2020-04-06T07:43:37.892" v="71"/>
          <ac:picMkLst>
            <pc:docMk/>
            <pc:sldMk cId="4185622513" sldId="270"/>
            <ac:picMk id="10" creationId="{62756E33-2A25-43A1-B617-19346F6E4560}"/>
          </ac:picMkLst>
        </pc:picChg>
        <pc:picChg chg="add mod">
          <ac:chgData name="Baranda Gauna, Fatima" userId="S::f-baranda@euskadi.eus::0bf1d7cf-6138-4815-9c22-811c474799c6" providerId="AD" clId="Web-{DD3B2C5D-0A9F-9790-2813-87B15142C085}" dt="2020-04-06T07:43:50.673" v="76" actId="14100"/>
          <ac:picMkLst>
            <pc:docMk/>
            <pc:sldMk cId="4185622513" sldId="270"/>
            <ac:picMk id="12" creationId="{87FEE0EE-F0E9-4A4F-8A6F-94C4306729FF}"/>
          </ac:picMkLst>
        </pc:picChg>
      </pc:sldChg>
      <pc:sldChg chg="addSp delSp modSp">
        <pc:chgData name="Baranda Gauna, Fatima" userId="S::f-baranda@euskadi.eus::0bf1d7cf-6138-4815-9c22-811c474799c6" providerId="AD" clId="Web-{DD3B2C5D-0A9F-9790-2813-87B15142C085}" dt="2020-04-06T07:47:41.190" v="88" actId="14100"/>
        <pc:sldMkLst>
          <pc:docMk/>
          <pc:sldMk cId="2489555973" sldId="271"/>
        </pc:sldMkLst>
        <pc:picChg chg="del mod">
          <ac:chgData name="Baranda Gauna, Fatima" userId="S::f-baranda@euskadi.eus::0bf1d7cf-6138-4815-9c22-811c474799c6" providerId="AD" clId="Web-{DD3B2C5D-0A9F-9790-2813-87B15142C085}" dt="2020-04-06T07:46:43.080" v="79"/>
          <ac:picMkLst>
            <pc:docMk/>
            <pc:sldMk cId="2489555973" sldId="271"/>
            <ac:picMk id="2" creationId="{3BA11397-AE9A-41EA-8685-AA50FF605289}"/>
          </ac:picMkLst>
        </pc:picChg>
        <pc:picChg chg="add mod">
          <ac:chgData name="Baranda Gauna, Fatima" userId="S::f-baranda@euskadi.eus::0bf1d7cf-6138-4815-9c22-811c474799c6" providerId="AD" clId="Web-{DD3B2C5D-0A9F-9790-2813-87B15142C085}" dt="2020-04-06T07:47:41.190" v="88" actId="14100"/>
          <ac:picMkLst>
            <pc:docMk/>
            <pc:sldMk cId="2489555973" sldId="271"/>
            <ac:picMk id="3" creationId="{44180E02-F533-4335-B6F0-5E20F8A882E8}"/>
          </ac:picMkLst>
        </pc:picChg>
      </pc:sldChg>
      <pc:sldChg chg="addSp delSp modSp">
        <pc:chgData name="Baranda Gauna, Fatima" userId="S::f-baranda@euskadi.eus::0bf1d7cf-6138-4815-9c22-811c474799c6" providerId="AD" clId="Web-{DD3B2C5D-0A9F-9790-2813-87B15142C085}" dt="2020-04-06T07:23:47.777" v="37" actId="14100"/>
        <pc:sldMkLst>
          <pc:docMk/>
          <pc:sldMk cId="3658200831" sldId="272"/>
        </pc:sldMkLst>
        <pc:picChg chg="del mod">
          <ac:chgData name="Baranda Gauna, Fatima" userId="S::f-baranda@euskadi.eus::0bf1d7cf-6138-4815-9c22-811c474799c6" providerId="AD" clId="Web-{DD3B2C5D-0A9F-9790-2813-87B15142C085}" dt="2020-04-06T07:23:22.824" v="28"/>
          <ac:picMkLst>
            <pc:docMk/>
            <pc:sldMk cId="3658200831" sldId="272"/>
            <ac:picMk id="3" creationId="{0C505E79-D10C-48C0-B7FE-80F012913649}"/>
          </ac:picMkLst>
        </pc:picChg>
        <pc:picChg chg="add mod">
          <ac:chgData name="Baranda Gauna, Fatima" userId="S::f-baranda@euskadi.eus::0bf1d7cf-6138-4815-9c22-811c474799c6" providerId="AD" clId="Web-{DD3B2C5D-0A9F-9790-2813-87B15142C085}" dt="2020-04-06T07:23:47.777" v="37" actId="14100"/>
          <ac:picMkLst>
            <pc:docMk/>
            <pc:sldMk cId="3658200831" sldId="272"/>
            <ac:picMk id="4" creationId="{B4D19E07-74C7-4F66-A811-11DFE09AB7D4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2204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5400" b="1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7760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8FFFA424-AD97-4C4D-A89D-E58087538225}"/>
              </a:ext>
            </a:extLst>
          </p:cNvPr>
          <p:cNvSpPr txBox="1"/>
          <p:nvPr userDrawn="1"/>
        </p:nvSpPr>
        <p:spPr>
          <a:xfrm>
            <a:off x="628650" y="1868557"/>
            <a:ext cx="788670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-ES" sz="2400" dirty="0">
                <a:solidFill>
                  <a:srgbClr val="5FB1B6"/>
                </a:solidFill>
              </a:rPr>
              <a:t>Haga clic para modificar los estilos de texto del patrón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-ES" sz="2000" dirty="0">
                <a:solidFill>
                  <a:srgbClr val="5FB1B6"/>
                </a:solidFill>
              </a:rPr>
              <a:t>Segundo nivel</a:t>
            </a:r>
          </a:p>
          <a:p>
            <a:pPr marL="1200150" marR="0" lvl="2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-ES" sz="1800" dirty="0">
                <a:solidFill>
                  <a:srgbClr val="5FB1B6"/>
                </a:solidFill>
              </a:rPr>
              <a:t>Tercer nivel</a:t>
            </a:r>
          </a:p>
          <a:p>
            <a:pPr marL="1657350" marR="0" lvl="3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-ES" sz="1600" dirty="0">
                <a:solidFill>
                  <a:srgbClr val="5FB1B6"/>
                </a:solidFill>
              </a:rPr>
              <a:t>Cuarto nivel</a:t>
            </a:r>
          </a:p>
          <a:p>
            <a:pPr marL="2114550" marR="0" lvl="4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-ES" sz="1400" dirty="0">
                <a:solidFill>
                  <a:srgbClr val="5FB1B6"/>
                </a:solidFill>
              </a:rPr>
              <a:t>Quinto nivel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solidFill>
                <a:srgbClr val="5FB1B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1349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Imagen que contiene cuchillo&#10;&#10;Descripción generada automáticamente">
            <a:extLst>
              <a:ext uri="{FF2B5EF4-FFF2-40B4-BE49-F238E27FC236}">
                <a16:creationId xmlns:a16="http://schemas.microsoft.com/office/drawing/2014/main" id="{8011B798-7356-844C-B7D3-FE4FE23137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2679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3139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2B6E1A3F-71CF-0349-ACBD-CC8A84EE63A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88235" y="2387601"/>
            <a:ext cx="8855765" cy="299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7395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4"/>
            <a:ext cx="7886700" cy="46672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6843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1" r:id="rId2"/>
    <p:sldLayoutId id="2147483662" r:id="rId3"/>
    <p:sldLayoutId id="2147483663" r:id="rId4"/>
    <p:sldLayoutId id="2147483672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5FB1B6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uskadi.eus/contenidos/informacion/cevime_infac_2019/es_def/adjuntos/INFAC_Vol_27_5_carga%20anticolinergica.pdf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82880" y="1207854"/>
            <a:ext cx="858229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u-ES" sz="4000" dirty="0" err="1">
                <a:solidFill>
                  <a:srgbClr val="4BACC6"/>
                </a:solidFill>
                <a:latin typeface="Arial Black" pitchFamily="34" charset="0"/>
              </a:rPr>
              <a:t>MEDICAMENTOS</a:t>
            </a:r>
            <a:r>
              <a:rPr lang="eu-ES" sz="4000" dirty="0">
                <a:solidFill>
                  <a:srgbClr val="4BACC6"/>
                </a:solidFill>
                <a:latin typeface="Arial Black" pitchFamily="34" charset="0"/>
              </a:rPr>
              <a:t> </a:t>
            </a:r>
            <a:r>
              <a:rPr lang="eu-ES" sz="4000" dirty="0" err="1">
                <a:solidFill>
                  <a:srgbClr val="4BACC6"/>
                </a:solidFill>
                <a:latin typeface="Arial Black" pitchFamily="34" charset="0"/>
              </a:rPr>
              <a:t>RELACIONADOS</a:t>
            </a:r>
            <a:r>
              <a:rPr lang="eu-ES" sz="4000" dirty="0">
                <a:solidFill>
                  <a:srgbClr val="4BACC6"/>
                </a:solidFill>
                <a:latin typeface="Arial Black" pitchFamily="34" charset="0"/>
              </a:rPr>
              <a:t> </a:t>
            </a:r>
            <a:r>
              <a:rPr lang="eu-ES" sz="4000" dirty="0" err="1">
                <a:solidFill>
                  <a:srgbClr val="4BACC6"/>
                </a:solidFill>
                <a:latin typeface="Arial Black" pitchFamily="34" charset="0"/>
              </a:rPr>
              <a:t>CON</a:t>
            </a:r>
            <a:r>
              <a:rPr lang="eu-ES" sz="4000" dirty="0">
                <a:solidFill>
                  <a:srgbClr val="4BACC6"/>
                </a:solidFill>
                <a:latin typeface="Arial Black" pitchFamily="34" charset="0"/>
              </a:rPr>
              <a:t> CAÍDAS</a:t>
            </a:r>
            <a:endParaRPr lang="es-ES" sz="4000" dirty="0">
              <a:solidFill>
                <a:srgbClr val="4BACC6"/>
              </a:solidFill>
              <a:latin typeface="Arial Black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1797237" y="3987841"/>
            <a:ext cx="554953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hangingPunct="0"/>
            <a:r>
              <a:rPr lang="es-ES_tradnl" sz="4000" dirty="0" err="1">
                <a:solidFill>
                  <a:srgbClr val="4BACC6"/>
                </a:solidFill>
                <a:latin typeface="Arial Black" pitchFamily="34" charset="0"/>
              </a:rPr>
              <a:t>Vol</a:t>
            </a:r>
            <a:r>
              <a:rPr lang="es-ES_tradnl" sz="4000" dirty="0">
                <a:solidFill>
                  <a:srgbClr val="4BACC6"/>
                </a:solidFill>
                <a:latin typeface="Arial Black" pitchFamily="34" charset="0"/>
              </a:rPr>
              <a:t> 27, nº 10 - 2019</a:t>
            </a:r>
            <a:endParaRPr lang="es-ES" sz="4000" dirty="0">
              <a:solidFill>
                <a:srgbClr val="4BACC6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4263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 txBox="1">
            <a:spLocks/>
          </p:cNvSpPr>
          <p:nvPr/>
        </p:nvSpPr>
        <p:spPr>
          <a:xfrm>
            <a:off x="196892" y="927444"/>
            <a:ext cx="8934994" cy="59150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s-ES" sz="1800" b="1" dirty="0">
                <a:solidFill>
                  <a:srgbClr val="5FB1B6"/>
                </a:solidFill>
                <a:ea typeface="+mj-ea"/>
                <a:cs typeface="Arial" panose="020B0604020202020204" pitchFamily="34" charset="0"/>
              </a:rPr>
              <a:t>OTROS (por su mecanismo de acción podrían aumentar el riesgo de caídas, pero no hay evidencia para establecer una asociación)</a:t>
            </a:r>
            <a:endParaRPr lang="es-ES" sz="1800" dirty="0"/>
          </a:p>
        </p:txBody>
      </p:sp>
      <p:sp>
        <p:nvSpPr>
          <p:cNvPr id="7" name="Título 1"/>
          <p:cNvSpPr txBox="1">
            <a:spLocks/>
          </p:cNvSpPr>
          <p:nvPr/>
        </p:nvSpPr>
        <p:spPr>
          <a:xfrm>
            <a:off x="602673" y="167464"/>
            <a:ext cx="8123433" cy="83112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5FB1B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ctr"/>
            <a:r>
              <a:rPr lang="es-ES" sz="2800" dirty="0">
                <a:latin typeface="Arial Black" panose="020B0A04020102020204" pitchFamily="34" charset="0"/>
              </a:rPr>
              <a:t>MEDICAMENTOS RELACIONADOS</a:t>
            </a:r>
            <a:br>
              <a:rPr lang="es-ES" sz="2800" dirty="0">
                <a:latin typeface="Arial Black" panose="020B0A04020102020204" pitchFamily="34" charset="0"/>
              </a:rPr>
            </a:br>
            <a:r>
              <a:rPr lang="es-ES" sz="2800" dirty="0">
                <a:latin typeface="Arial Black" panose="020B0A04020102020204" pitchFamily="34" charset="0"/>
              </a:rPr>
              <a:t> CON CAÍDAS (VI)</a:t>
            </a: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925" y="1447800"/>
            <a:ext cx="8820150" cy="396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49578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68927" y="224588"/>
            <a:ext cx="7772400" cy="831128"/>
          </a:xfrm>
        </p:spPr>
        <p:txBody>
          <a:bodyPr/>
          <a:lstStyle/>
          <a:p>
            <a:r>
              <a:rPr lang="es-ES" sz="2800" dirty="0">
                <a:latin typeface="Arial Black" panose="020B0A04020102020204" pitchFamily="34" charset="0"/>
              </a:rPr>
              <a:t>REVISIÓN DE LA MEDICACIÓN  PARA REDUCIR EL RIESGO DE CAÍDAS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0" y="1197033"/>
            <a:ext cx="8817429" cy="4210990"/>
          </a:xfrm>
        </p:spPr>
        <p:txBody>
          <a:bodyPr>
            <a:normAutofit lnSpcReduction="10000"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u-ES" sz="2000" dirty="0"/>
              <a:t>El uso de </a:t>
            </a:r>
            <a:r>
              <a:rPr lang="eu-ES" sz="2000" dirty="0" err="1"/>
              <a:t>medicamentos</a:t>
            </a:r>
            <a:r>
              <a:rPr lang="eu-ES" sz="2000" dirty="0"/>
              <a:t> es </a:t>
            </a:r>
            <a:r>
              <a:rPr lang="eu-ES" sz="2000" dirty="0" err="1"/>
              <a:t>un</a:t>
            </a:r>
            <a:r>
              <a:rPr lang="eu-ES" sz="2000" dirty="0"/>
              <a:t> </a:t>
            </a:r>
            <a:r>
              <a:rPr lang="eu-ES" sz="2000" dirty="0" err="1"/>
              <a:t>factor</a:t>
            </a:r>
            <a:r>
              <a:rPr lang="eu-ES" sz="2000" dirty="0"/>
              <a:t> de </a:t>
            </a:r>
            <a:r>
              <a:rPr lang="eu-ES" sz="2000" dirty="0" err="1"/>
              <a:t>riesgo</a:t>
            </a:r>
            <a:r>
              <a:rPr lang="eu-ES" sz="2000" dirty="0"/>
              <a:t> </a:t>
            </a:r>
            <a:r>
              <a:rPr lang="eu-ES" sz="2000" dirty="0" err="1"/>
              <a:t>modificable</a:t>
            </a:r>
            <a:r>
              <a:rPr lang="eu-ES" sz="2000" dirty="0"/>
              <a:t> </a:t>
            </a:r>
            <a:r>
              <a:rPr lang="eu-ES" sz="2000" dirty="0" err="1"/>
              <a:t>por</a:t>
            </a:r>
            <a:r>
              <a:rPr lang="eu-ES" sz="2000" dirty="0"/>
              <a:t> lo </a:t>
            </a:r>
            <a:r>
              <a:rPr lang="eu-ES" sz="2000" dirty="0" err="1"/>
              <a:t>que</a:t>
            </a:r>
            <a:r>
              <a:rPr lang="eu-ES" sz="2000" dirty="0"/>
              <a:t> la </a:t>
            </a:r>
            <a:r>
              <a:rPr lang="eu-ES" sz="2000" dirty="0" err="1"/>
              <a:t>revisión</a:t>
            </a:r>
            <a:r>
              <a:rPr lang="eu-ES" sz="2000" dirty="0"/>
              <a:t> de la </a:t>
            </a:r>
            <a:r>
              <a:rPr lang="eu-ES" sz="2000" dirty="0" err="1"/>
              <a:t>medicación</a:t>
            </a:r>
            <a:r>
              <a:rPr lang="eu-ES" sz="2000" dirty="0"/>
              <a:t> es </a:t>
            </a:r>
            <a:r>
              <a:rPr lang="eu-ES" sz="2000" dirty="0" err="1"/>
              <a:t>uno</a:t>
            </a:r>
            <a:r>
              <a:rPr lang="eu-ES" sz="2000" dirty="0"/>
              <a:t> de los </a:t>
            </a:r>
            <a:r>
              <a:rPr lang="eu-ES" sz="2000" dirty="0" err="1"/>
              <a:t>componentes</a:t>
            </a:r>
            <a:r>
              <a:rPr lang="eu-ES" sz="2000" dirty="0"/>
              <a:t> </a:t>
            </a:r>
            <a:r>
              <a:rPr lang="eu-ES" sz="2000" dirty="0" err="1"/>
              <a:t>clave</a:t>
            </a:r>
            <a:r>
              <a:rPr lang="eu-ES" sz="2000" dirty="0"/>
              <a:t> de </a:t>
            </a:r>
            <a:r>
              <a:rPr lang="eu-ES" sz="2000" dirty="0" err="1"/>
              <a:t>las</a:t>
            </a:r>
            <a:r>
              <a:rPr lang="eu-ES" sz="2000" dirty="0"/>
              <a:t> </a:t>
            </a:r>
            <a:r>
              <a:rPr lang="eu-ES" sz="2000" dirty="0" err="1"/>
              <a:t>intervenciones</a:t>
            </a:r>
            <a:r>
              <a:rPr lang="eu-ES" sz="2000" dirty="0"/>
              <a:t> </a:t>
            </a:r>
            <a:r>
              <a:rPr lang="eu-ES" sz="2000" dirty="0" err="1"/>
              <a:t>multifactoriales</a:t>
            </a:r>
            <a:r>
              <a:rPr lang="eu-ES" sz="2000" dirty="0"/>
              <a:t> de la </a:t>
            </a:r>
            <a:r>
              <a:rPr lang="eu-ES" sz="2000" dirty="0" err="1"/>
              <a:t>prevención</a:t>
            </a:r>
            <a:r>
              <a:rPr lang="eu-ES" sz="2000" dirty="0"/>
              <a:t> de </a:t>
            </a:r>
            <a:r>
              <a:rPr lang="eu-ES" sz="2000" dirty="0" err="1"/>
              <a:t>caídas</a:t>
            </a:r>
            <a:r>
              <a:rPr lang="eu-ES" sz="2000" dirty="0"/>
              <a:t>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u-ES" sz="2000" dirty="0"/>
              <a:t>Se </a:t>
            </a:r>
            <a:r>
              <a:rPr lang="eu-ES" sz="2000" dirty="0" err="1"/>
              <a:t>debe</a:t>
            </a:r>
            <a:r>
              <a:rPr lang="eu-ES" sz="2000" dirty="0"/>
              <a:t> </a:t>
            </a:r>
            <a:r>
              <a:rPr lang="eu-ES" sz="2000" dirty="0" err="1"/>
              <a:t>priorizar</a:t>
            </a:r>
            <a:r>
              <a:rPr lang="eu-ES" sz="2000" dirty="0"/>
              <a:t> la </a:t>
            </a:r>
            <a:r>
              <a:rPr lang="eu-ES" sz="2000" dirty="0" err="1"/>
              <a:t>revisión</a:t>
            </a:r>
            <a:r>
              <a:rPr lang="eu-ES" sz="2000" dirty="0"/>
              <a:t> de la </a:t>
            </a:r>
            <a:r>
              <a:rPr lang="eu-ES" sz="2000" dirty="0" err="1"/>
              <a:t>medicación</a:t>
            </a:r>
            <a:r>
              <a:rPr lang="eu-ES" sz="2000" dirty="0"/>
              <a:t> de </a:t>
            </a:r>
            <a:r>
              <a:rPr lang="eu-ES" sz="2000" dirty="0" err="1"/>
              <a:t>las</a:t>
            </a:r>
            <a:r>
              <a:rPr lang="eu-ES" sz="2000" dirty="0"/>
              <a:t> </a:t>
            </a:r>
            <a:r>
              <a:rPr lang="eu-ES" sz="2000" dirty="0" err="1"/>
              <a:t>personas</a:t>
            </a:r>
            <a:r>
              <a:rPr lang="eu-ES" sz="2000" dirty="0"/>
              <a:t> de </a:t>
            </a:r>
            <a:r>
              <a:rPr lang="eu-ES" sz="2000" dirty="0" err="1"/>
              <a:t>edad</a:t>
            </a:r>
            <a:r>
              <a:rPr lang="eu-ES" sz="2000" dirty="0"/>
              <a:t> </a:t>
            </a:r>
            <a:r>
              <a:rPr lang="eu-ES" sz="2000" dirty="0" err="1"/>
              <a:t>avanzada</a:t>
            </a:r>
            <a:r>
              <a:rPr lang="eu-ES" sz="2000" dirty="0"/>
              <a:t> </a:t>
            </a:r>
            <a:r>
              <a:rPr lang="eu-ES" sz="2000" dirty="0" err="1"/>
              <a:t>con</a:t>
            </a:r>
            <a:r>
              <a:rPr lang="eu-ES" sz="2000" dirty="0"/>
              <a:t> alto </a:t>
            </a:r>
            <a:r>
              <a:rPr lang="eu-ES" sz="2000" dirty="0" err="1"/>
              <a:t>riesgo</a:t>
            </a:r>
            <a:r>
              <a:rPr lang="eu-ES" sz="2000" dirty="0"/>
              <a:t> de </a:t>
            </a:r>
            <a:r>
              <a:rPr lang="eu-ES" sz="2000" dirty="0" err="1"/>
              <a:t>caídas</a:t>
            </a:r>
            <a:r>
              <a:rPr lang="eu-ES" sz="2000" dirty="0"/>
              <a:t> o </a:t>
            </a:r>
            <a:r>
              <a:rPr lang="eu-ES" sz="2000" dirty="0" err="1"/>
              <a:t>caídas</a:t>
            </a:r>
            <a:r>
              <a:rPr lang="eu-ES" sz="2000" dirty="0"/>
              <a:t> </a:t>
            </a:r>
            <a:r>
              <a:rPr lang="eu-ES" sz="2000" dirty="0" err="1"/>
              <a:t>recientes</a:t>
            </a:r>
            <a:r>
              <a:rPr lang="eu-ES" sz="2000" dirty="0"/>
              <a:t>,  </a:t>
            </a:r>
            <a:r>
              <a:rPr lang="eu-ES" sz="2000" dirty="0" err="1"/>
              <a:t>teniendo</a:t>
            </a:r>
            <a:r>
              <a:rPr lang="eu-ES" sz="2000" dirty="0"/>
              <a:t> </a:t>
            </a:r>
            <a:r>
              <a:rPr lang="eu-ES" sz="2000" dirty="0" err="1"/>
              <a:t>en</a:t>
            </a:r>
            <a:r>
              <a:rPr lang="eu-ES" sz="2000" dirty="0"/>
              <a:t> </a:t>
            </a:r>
            <a:r>
              <a:rPr lang="eu-ES" sz="2000" dirty="0" err="1"/>
              <a:t>cuenta</a:t>
            </a:r>
            <a:r>
              <a:rPr lang="eu-ES" sz="2000" dirty="0"/>
              <a:t> los </a:t>
            </a:r>
            <a:r>
              <a:rPr lang="eu-ES" sz="2000" dirty="0" err="1"/>
              <a:t>siguientes</a:t>
            </a:r>
            <a:r>
              <a:rPr lang="eu-ES" sz="2000" dirty="0"/>
              <a:t> </a:t>
            </a:r>
            <a:r>
              <a:rPr lang="eu-ES" sz="2000" dirty="0" err="1"/>
              <a:t>aspectos</a:t>
            </a:r>
            <a:r>
              <a:rPr lang="eu-ES" sz="2000" dirty="0"/>
              <a:t>:</a:t>
            </a:r>
          </a:p>
          <a:p>
            <a:pPr marL="800100" lvl="1" indent="-342900" algn="just">
              <a:buFont typeface="Wingdings" panose="05000000000000000000" pitchFamily="2" charset="2"/>
              <a:buChar char="ü"/>
            </a:pPr>
            <a:r>
              <a:rPr lang="eu-ES" b="1" dirty="0">
                <a:solidFill>
                  <a:srgbClr val="5FACBC"/>
                </a:solidFill>
              </a:rPr>
              <a:t>La </a:t>
            </a:r>
            <a:r>
              <a:rPr lang="eu-ES" b="1" dirty="0" err="1">
                <a:solidFill>
                  <a:srgbClr val="5FACBC"/>
                </a:solidFill>
              </a:rPr>
              <a:t>polimedicación</a:t>
            </a:r>
            <a:r>
              <a:rPr lang="eu-ES" b="1" dirty="0">
                <a:solidFill>
                  <a:srgbClr val="5FACBC"/>
                </a:solidFill>
              </a:rPr>
              <a:t>:</a:t>
            </a:r>
            <a:r>
              <a:rPr lang="eu-ES" dirty="0"/>
              <a:t> el </a:t>
            </a:r>
            <a:r>
              <a:rPr lang="eu-ES" dirty="0" err="1"/>
              <a:t>riesgo</a:t>
            </a:r>
            <a:r>
              <a:rPr lang="eu-ES" dirty="0"/>
              <a:t> de </a:t>
            </a:r>
            <a:r>
              <a:rPr lang="eu-ES" dirty="0" err="1"/>
              <a:t>caídas</a:t>
            </a:r>
            <a:r>
              <a:rPr lang="eu-ES" dirty="0"/>
              <a:t> </a:t>
            </a:r>
            <a:r>
              <a:rPr lang="eu-ES" dirty="0" err="1"/>
              <a:t>aumenta</a:t>
            </a:r>
            <a:r>
              <a:rPr lang="eu-ES" dirty="0"/>
              <a:t> </a:t>
            </a:r>
            <a:r>
              <a:rPr lang="eu-ES" dirty="0" err="1"/>
              <a:t>con</a:t>
            </a:r>
            <a:r>
              <a:rPr lang="eu-ES" dirty="0"/>
              <a:t> el nº de </a:t>
            </a:r>
            <a:r>
              <a:rPr lang="eu-ES" dirty="0" err="1"/>
              <a:t>fármacos</a:t>
            </a:r>
            <a:r>
              <a:rPr lang="eu-ES" dirty="0"/>
              <a:t> (</a:t>
            </a:r>
            <a:r>
              <a:rPr lang="eu-ES" dirty="0" err="1"/>
              <a:t>sean</a:t>
            </a:r>
            <a:r>
              <a:rPr lang="eu-ES" dirty="0"/>
              <a:t> o no FRID)</a:t>
            </a:r>
          </a:p>
          <a:p>
            <a:pPr marL="800100" lvl="1" indent="-342900" algn="just">
              <a:buFont typeface="Wingdings" panose="05000000000000000000" pitchFamily="2" charset="2"/>
              <a:buChar char="ü"/>
            </a:pPr>
            <a:r>
              <a:rPr lang="eu-ES" b="1" dirty="0">
                <a:solidFill>
                  <a:srgbClr val="5FACBC"/>
                </a:solidFill>
              </a:rPr>
              <a:t>La </a:t>
            </a:r>
            <a:r>
              <a:rPr lang="eu-ES" b="1" dirty="0" err="1">
                <a:solidFill>
                  <a:srgbClr val="5FACBC"/>
                </a:solidFill>
              </a:rPr>
              <a:t>presencia</a:t>
            </a:r>
            <a:r>
              <a:rPr lang="eu-ES" b="1" dirty="0">
                <a:solidFill>
                  <a:srgbClr val="5FACBC"/>
                </a:solidFill>
              </a:rPr>
              <a:t> de </a:t>
            </a:r>
            <a:r>
              <a:rPr lang="eu-ES" b="1" dirty="0" err="1">
                <a:solidFill>
                  <a:srgbClr val="5FACBC"/>
                </a:solidFill>
              </a:rPr>
              <a:t>uno</a:t>
            </a:r>
            <a:r>
              <a:rPr lang="eu-ES" b="1" dirty="0">
                <a:solidFill>
                  <a:srgbClr val="5FACBC"/>
                </a:solidFill>
              </a:rPr>
              <a:t> o </a:t>
            </a:r>
            <a:r>
              <a:rPr lang="eu-ES" b="1" dirty="0" err="1">
                <a:solidFill>
                  <a:srgbClr val="5FACBC"/>
                </a:solidFill>
              </a:rPr>
              <a:t>varios</a:t>
            </a:r>
            <a:r>
              <a:rPr lang="eu-ES" b="1" dirty="0">
                <a:solidFill>
                  <a:srgbClr val="5FACBC"/>
                </a:solidFill>
              </a:rPr>
              <a:t> FRID y la </a:t>
            </a:r>
            <a:r>
              <a:rPr lang="eu-ES" b="1" dirty="0" err="1">
                <a:solidFill>
                  <a:srgbClr val="5FACBC"/>
                </a:solidFill>
              </a:rPr>
              <a:t>vigencia</a:t>
            </a:r>
            <a:r>
              <a:rPr lang="eu-ES" b="1" dirty="0">
                <a:solidFill>
                  <a:srgbClr val="5FACBC"/>
                </a:solidFill>
              </a:rPr>
              <a:t> de su </a:t>
            </a:r>
            <a:r>
              <a:rPr lang="eu-ES" b="1" dirty="0" err="1">
                <a:solidFill>
                  <a:srgbClr val="5FACBC"/>
                </a:solidFill>
              </a:rPr>
              <a:t>indicación</a:t>
            </a:r>
            <a:r>
              <a:rPr lang="eu-ES" b="1" dirty="0"/>
              <a:t>:</a:t>
            </a:r>
            <a:r>
              <a:rPr lang="eu-ES" dirty="0"/>
              <a:t> </a:t>
            </a:r>
            <a:r>
              <a:rPr lang="eu-ES" dirty="0" err="1"/>
              <a:t>considerar</a:t>
            </a:r>
            <a:r>
              <a:rPr lang="eu-ES" dirty="0"/>
              <a:t> </a:t>
            </a:r>
            <a:r>
              <a:rPr lang="eu-ES" dirty="0" err="1"/>
              <a:t>si</a:t>
            </a:r>
            <a:r>
              <a:rPr lang="eu-ES" dirty="0"/>
              <a:t> el </a:t>
            </a:r>
            <a:r>
              <a:rPr lang="eu-ES" dirty="0" err="1"/>
              <a:t>beneficio</a:t>
            </a:r>
            <a:r>
              <a:rPr lang="eu-ES" dirty="0"/>
              <a:t> del FRID supera el posible </a:t>
            </a:r>
            <a:r>
              <a:rPr lang="eu-ES" dirty="0" err="1"/>
              <a:t>riesgo</a:t>
            </a:r>
            <a:r>
              <a:rPr lang="eu-ES" dirty="0"/>
              <a:t> de </a:t>
            </a:r>
            <a:r>
              <a:rPr lang="eu-ES" dirty="0" err="1"/>
              <a:t>caída</a:t>
            </a:r>
            <a:r>
              <a:rPr lang="eu-ES" dirty="0"/>
              <a:t>, </a:t>
            </a:r>
            <a:r>
              <a:rPr lang="eu-ES" dirty="0" err="1"/>
              <a:t>efectos</a:t>
            </a:r>
            <a:r>
              <a:rPr lang="eu-ES" dirty="0"/>
              <a:t> </a:t>
            </a:r>
            <a:r>
              <a:rPr lang="eu-ES" dirty="0" err="1"/>
              <a:t>adversos</a:t>
            </a:r>
            <a:r>
              <a:rPr lang="eu-ES" dirty="0"/>
              <a:t> y </a:t>
            </a:r>
            <a:r>
              <a:rPr lang="eu-ES" dirty="0" err="1"/>
              <a:t>si</a:t>
            </a:r>
            <a:r>
              <a:rPr lang="eu-ES" dirty="0"/>
              <a:t> </a:t>
            </a:r>
            <a:r>
              <a:rPr lang="eu-ES" dirty="0" err="1"/>
              <a:t>existen</a:t>
            </a:r>
            <a:r>
              <a:rPr lang="eu-ES" dirty="0"/>
              <a:t> </a:t>
            </a:r>
            <a:r>
              <a:rPr lang="eu-ES" dirty="0" err="1"/>
              <a:t>otras</a:t>
            </a:r>
            <a:r>
              <a:rPr lang="eu-ES" dirty="0"/>
              <a:t> </a:t>
            </a:r>
            <a:r>
              <a:rPr lang="eu-ES" dirty="0" err="1"/>
              <a:t>alternativas</a:t>
            </a:r>
            <a:r>
              <a:rPr lang="eu-ES" dirty="0"/>
              <a:t> de </a:t>
            </a:r>
            <a:r>
              <a:rPr lang="eu-ES" dirty="0" err="1"/>
              <a:t>tratamiento</a:t>
            </a:r>
            <a:r>
              <a:rPr lang="eu-ES" dirty="0"/>
              <a:t>. </a:t>
            </a:r>
            <a:r>
              <a:rPr lang="eu-ES" dirty="0" err="1"/>
              <a:t>Algunos</a:t>
            </a:r>
            <a:r>
              <a:rPr lang="eu-ES" dirty="0"/>
              <a:t> </a:t>
            </a:r>
            <a:r>
              <a:rPr lang="eu-ES" dirty="0" err="1"/>
              <a:t>ejemplos</a:t>
            </a:r>
            <a:r>
              <a:rPr lang="eu-ES" dirty="0"/>
              <a:t>: </a:t>
            </a:r>
          </a:p>
          <a:p>
            <a:pPr marL="1257300" lvl="2" indent="-342900" algn="just">
              <a:buFont typeface="Arial" panose="020B0604020202020204" pitchFamily="34" charset="0"/>
              <a:buChar char="•"/>
            </a:pPr>
            <a:r>
              <a:rPr lang="eu-ES" dirty="0" err="1"/>
              <a:t>Opiodes</a:t>
            </a:r>
            <a:r>
              <a:rPr lang="eu-ES" dirty="0"/>
              <a:t> </a:t>
            </a:r>
            <a:r>
              <a:rPr lang="eu-ES" dirty="0" err="1"/>
              <a:t>en</a:t>
            </a:r>
            <a:r>
              <a:rPr lang="eu-ES" dirty="0"/>
              <a:t> </a:t>
            </a:r>
            <a:r>
              <a:rPr lang="eu-ES" dirty="0" err="1"/>
              <a:t>dolor</a:t>
            </a:r>
            <a:r>
              <a:rPr lang="eu-ES" dirty="0"/>
              <a:t> </a:t>
            </a:r>
            <a:r>
              <a:rPr lang="eu-ES" dirty="0" err="1"/>
              <a:t>crónico</a:t>
            </a:r>
            <a:r>
              <a:rPr lang="eu-ES" dirty="0"/>
              <a:t> no </a:t>
            </a:r>
            <a:r>
              <a:rPr lang="eu-ES" dirty="0" err="1"/>
              <a:t>oncológico</a:t>
            </a:r>
            <a:r>
              <a:rPr lang="eu-ES" dirty="0"/>
              <a:t>,</a:t>
            </a:r>
          </a:p>
          <a:p>
            <a:pPr marL="1257300" lvl="2" indent="-342900" algn="just">
              <a:buFont typeface="Arial" panose="020B0604020202020204" pitchFamily="34" charset="0"/>
              <a:buChar char="•"/>
            </a:pPr>
            <a:r>
              <a:rPr lang="eu-ES" dirty="0"/>
              <a:t>IECA/ARA II y </a:t>
            </a:r>
            <a:r>
              <a:rPr lang="eu-ES" dirty="0" err="1"/>
              <a:t>betabloqueantes</a:t>
            </a:r>
            <a:r>
              <a:rPr lang="eu-ES" dirty="0"/>
              <a:t> </a:t>
            </a:r>
            <a:r>
              <a:rPr lang="eu-ES" dirty="0" err="1"/>
              <a:t>en</a:t>
            </a:r>
            <a:r>
              <a:rPr lang="eu-ES" dirty="0"/>
              <a:t> IC </a:t>
            </a:r>
            <a:r>
              <a:rPr lang="eu-ES" dirty="0" err="1"/>
              <a:t>diastólica</a:t>
            </a:r>
            <a:r>
              <a:rPr lang="eu-ES" dirty="0"/>
              <a:t>, </a:t>
            </a:r>
          </a:p>
          <a:p>
            <a:pPr marL="1257300" lvl="2" indent="-342900" algn="just">
              <a:buFont typeface="Arial" panose="020B0604020202020204" pitchFamily="34" charset="0"/>
              <a:buChar char="•"/>
            </a:pPr>
            <a:r>
              <a:rPr lang="eu-ES" dirty="0"/>
              <a:t>Alfa-</a:t>
            </a:r>
            <a:r>
              <a:rPr lang="eu-ES" dirty="0" err="1"/>
              <a:t>antagonistas</a:t>
            </a:r>
            <a:r>
              <a:rPr lang="eu-ES" dirty="0"/>
              <a:t> </a:t>
            </a:r>
            <a:r>
              <a:rPr lang="eu-ES" dirty="0" err="1"/>
              <a:t>en</a:t>
            </a:r>
            <a:r>
              <a:rPr lang="eu-ES" dirty="0"/>
              <a:t> </a:t>
            </a:r>
            <a:r>
              <a:rPr lang="eu-ES" dirty="0" err="1"/>
              <a:t>pacientes</a:t>
            </a:r>
            <a:r>
              <a:rPr lang="eu-ES" dirty="0"/>
              <a:t> </a:t>
            </a:r>
            <a:r>
              <a:rPr lang="eu-ES" dirty="0" err="1"/>
              <a:t>con</a:t>
            </a:r>
            <a:r>
              <a:rPr lang="eu-ES" dirty="0"/>
              <a:t> </a:t>
            </a:r>
            <a:r>
              <a:rPr lang="eu-ES" dirty="0" err="1"/>
              <a:t>hipotensión</a:t>
            </a:r>
            <a:r>
              <a:rPr lang="eu-ES" dirty="0"/>
              <a:t> </a:t>
            </a:r>
            <a:r>
              <a:rPr lang="eu-ES" dirty="0" err="1"/>
              <a:t>ortostática</a:t>
            </a:r>
            <a:r>
              <a:rPr lang="eu-ES" dirty="0"/>
              <a:t> </a:t>
            </a:r>
            <a:r>
              <a:rPr lang="eu-ES" dirty="0" err="1"/>
              <a:t>sintomática</a:t>
            </a:r>
            <a:r>
              <a:rPr lang="eu-ES" dirty="0"/>
              <a:t> o </a:t>
            </a:r>
            <a:r>
              <a:rPr lang="eu-ES" dirty="0" err="1"/>
              <a:t>síncope</a:t>
            </a:r>
            <a:r>
              <a:rPr lang="eu-ES" dirty="0"/>
              <a:t> </a:t>
            </a:r>
            <a:r>
              <a:rPr lang="eu-ES" dirty="0" err="1"/>
              <a:t>miccional</a:t>
            </a:r>
            <a:endParaRPr lang="eu-ES" dirty="0"/>
          </a:p>
          <a:p>
            <a:pPr marL="1257300" lvl="2" indent="-342900" algn="just">
              <a:buFont typeface="Arial" panose="020B0604020202020204" pitchFamily="34" charset="0"/>
              <a:buChar char="•"/>
            </a:pPr>
            <a:endParaRPr lang="es-ES" dirty="0"/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endParaRPr lang="eu-ES" baseline="30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524491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68927" y="224588"/>
            <a:ext cx="7772400" cy="831128"/>
          </a:xfrm>
        </p:spPr>
        <p:txBody>
          <a:bodyPr/>
          <a:lstStyle/>
          <a:p>
            <a:r>
              <a:rPr lang="es-ES" sz="2800" dirty="0">
                <a:latin typeface="Arial Black" panose="020B0A04020102020204" pitchFamily="34" charset="0"/>
              </a:rPr>
              <a:t>REVISIÓN DE LA MEDICACIÓN  PARA REDUCIR EL RIESGO DE CAÍDAS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0" y="1197033"/>
            <a:ext cx="9144000" cy="4060767"/>
          </a:xfrm>
        </p:spPr>
        <p:txBody>
          <a:bodyPr>
            <a:normAutofit lnSpcReduction="10000"/>
          </a:bodyPr>
          <a:lstStyle/>
          <a:p>
            <a:pPr marL="800100" lvl="1" indent="-342900" algn="just">
              <a:buFont typeface="Wingdings" panose="05000000000000000000" pitchFamily="2" charset="2"/>
              <a:buChar char="ü"/>
            </a:pPr>
            <a:r>
              <a:rPr lang="eu-ES" b="1" dirty="0">
                <a:solidFill>
                  <a:srgbClr val="5FACBC"/>
                </a:solidFill>
              </a:rPr>
              <a:t>La </a:t>
            </a:r>
            <a:r>
              <a:rPr lang="eu-ES" b="1" dirty="0" err="1">
                <a:solidFill>
                  <a:srgbClr val="5FACBC"/>
                </a:solidFill>
              </a:rPr>
              <a:t>existencia</a:t>
            </a:r>
            <a:r>
              <a:rPr lang="eu-ES" b="1" dirty="0">
                <a:solidFill>
                  <a:srgbClr val="5FACBC"/>
                </a:solidFill>
              </a:rPr>
              <a:t> de </a:t>
            </a:r>
            <a:r>
              <a:rPr lang="eu-ES" b="1" dirty="0" err="1">
                <a:solidFill>
                  <a:srgbClr val="5FACBC"/>
                </a:solidFill>
              </a:rPr>
              <a:t>asociaciones</a:t>
            </a:r>
            <a:r>
              <a:rPr lang="eu-ES" b="1" dirty="0">
                <a:solidFill>
                  <a:srgbClr val="5FACBC"/>
                </a:solidFill>
              </a:rPr>
              <a:t> de </a:t>
            </a:r>
            <a:r>
              <a:rPr lang="eu-ES" b="1" dirty="0" err="1">
                <a:solidFill>
                  <a:srgbClr val="5FACBC"/>
                </a:solidFill>
              </a:rPr>
              <a:t>psicótropos</a:t>
            </a:r>
            <a:r>
              <a:rPr lang="eu-ES" b="1" dirty="0">
                <a:solidFill>
                  <a:srgbClr val="5FACBC"/>
                </a:solidFill>
              </a:rPr>
              <a:t>: </a:t>
            </a:r>
            <a:r>
              <a:rPr lang="eu-ES" dirty="0"/>
              <a:t>no se </a:t>
            </a:r>
            <a:r>
              <a:rPr lang="eu-ES" dirty="0" err="1"/>
              <a:t>recomienda</a:t>
            </a:r>
            <a:r>
              <a:rPr lang="eu-ES" dirty="0"/>
              <a:t> </a:t>
            </a:r>
            <a:r>
              <a:rPr lang="eu-ES" dirty="0" err="1"/>
              <a:t>utilizar</a:t>
            </a:r>
            <a:r>
              <a:rPr lang="eu-ES" dirty="0"/>
              <a:t> </a:t>
            </a:r>
            <a:r>
              <a:rPr lang="eu-ES" dirty="0" err="1"/>
              <a:t>conjuntamente</a:t>
            </a:r>
            <a:r>
              <a:rPr lang="eu-ES" dirty="0"/>
              <a:t> </a:t>
            </a:r>
            <a:r>
              <a:rPr lang="eu-ES" dirty="0" err="1"/>
              <a:t>más</a:t>
            </a:r>
            <a:r>
              <a:rPr lang="eu-ES" dirty="0"/>
              <a:t> de 2 o 3 </a:t>
            </a:r>
            <a:r>
              <a:rPr lang="eu-ES" dirty="0" err="1"/>
              <a:t>fármacos</a:t>
            </a:r>
            <a:r>
              <a:rPr lang="eu-ES" dirty="0"/>
              <a:t> </a:t>
            </a:r>
            <a:r>
              <a:rPr lang="eu-ES" dirty="0" err="1"/>
              <a:t>que</a:t>
            </a:r>
            <a:r>
              <a:rPr lang="eu-ES" dirty="0"/>
              <a:t> </a:t>
            </a:r>
            <a:r>
              <a:rPr lang="eu-ES" dirty="0" err="1"/>
              <a:t>actúen</a:t>
            </a:r>
            <a:r>
              <a:rPr lang="eu-ES" dirty="0"/>
              <a:t> a </a:t>
            </a:r>
            <a:r>
              <a:rPr lang="eu-ES" dirty="0" err="1"/>
              <a:t>nivel</a:t>
            </a:r>
            <a:r>
              <a:rPr lang="eu-ES" dirty="0"/>
              <a:t> del </a:t>
            </a:r>
            <a:r>
              <a:rPr lang="eu-ES" dirty="0" err="1"/>
              <a:t>SNC</a:t>
            </a:r>
            <a:r>
              <a:rPr lang="eu-ES" dirty="0"/>
              <a:t>. </a:t>
            </a:r>
            <a:r>
              <a:rPr lang="eu-ES" dirty="0" err="1"/>
              <a:t>Algunos</a:t>
            </a:r>
            <a:r>
              <a:rPr lang="eu-ES" dirty="0"/>
              <a:t> </a:t>
            </a:r>
            <a:r>
              <a:rPr lang="eu-ES" dirty="0" err="1"/>
              <a:t>ejemplos</a:t>
            </a:r>
            <a:r>
              <a:rPr lang="eu-ES" dirty="0"/>
              <a:t> de </a:t>
            </a:r>
            <a:r>
              <a:rPr lang="eu-ES" dirty="0" err="1"/>
              <a:t>asociaciones</a:t>
            </a:r>
            <a:r>
              <a:rPr lang="eu-ES" dirty="0"/>
              <a:t> a </a:t>
            </a:r>
            <a:r>
              <a:rPr lang="eu-ES" dirty="0" err="1"/>
              <a:t>evitar</a:t>
            </a:r>
            <a:r>
              <a:rPr lang="eu-ES" dirty="0"/>
              <a:t>: </a:t>
            </a:r>
          </a:p>
          <a:p>
            <a:pPr marL="1257300" lvl="2" indent="-342900" algn="just">
              <a:buFont typeface="Arial" panose="020B0604020202020204" pitchFamily="34" charset="0"/>
              <a:buChar char="•"/>
            </a:pPr>
            <a:r>
              <a:rPr lang="es-ES"/>
              <a:t>Antidepresivos </a:t>
            </a:r>
            <a:r>
              <a:rPr lang="es-ES" smtClean="0"/>
              <a:t>ISRS con </a:t>
            </a:r>
            <a:r>
              <a:rPr lang="es-ES" dirty="0"/>
              <a:t>BZD, </a:t>
            </a:r>
            <a:r>
              <a:rPr lang="es-ES" dirty="0" err="1"/>
              <a:t>opiodes</a:t>
            </a:r>
            <a:r>
              <a:rPr lang="es-ES" dirty="0"/>
              <a:t> o antipsicóticos</a:t>
            </a:r>
          </a:p>
          <a:p>
            <a:pPr marL="1257300" lvl="2" indent="-342900" algn="just">
              <a:buFont typeface="Arial" panose="020B0604020202020204" pitchFamily="34" charset="0"/>
              <a:buChar char="•"/>
            </a:pPr>
            <a:r>
              <a:rPr lang="es-ES" dirty="0"/>
              <a:t>BZD con </a:t>
            </a:r>
            <a:r>
              <a:rPr lang="es-ES" dirty="0" err="1"/>
              <a:t>opiodes</a:t>
            </a:r>
            <a:endParaRPr lang="es-ES" dirty="0"/>
          </a:p>
          <a:p>
            <a:pPr marL="800100" lvl="1" indent="-342900" algn="just">
              <a:buFont typeface="Wingdings" panose="05000000000000000000" pitchFamily="2" charset="2"/>
              <a:buChar char="ü"/>
            </a:pPr>
            <a:r>
              <a:rPr lang="eu-ES" b="1" dirty="0">
                <a:solidFill>
                  <a:srgbClr val="5FACBC"/>
                </a:solidFill>
              </a:rPr>
              <a:t>La </a:t>
            </a:r>
            <a:r>
              <a:rPr lang="eu-ES" b="1" dirty="0" err="1">
                <a:solidFill>
                  <a:srgbClr val="5FACBC"/>
                </a:solidFill>
              </a:rPr>
              <a:t>presencia</a:t>
            </a:r>
            <a:r>
              <a:rPr lang="eu-ES" b="1" dirty="0">
                <a:solidFill>
                  <a:srgbClr val="5FACBC"/>
                </a:solidFill>
              </a:rPr>
              <a:t> de </a:t>
            </a:r>
            <a:r>
              <a:rPr lang="eu-ES" b="1" dirty="0" err="1">
                <a:solidFill>
                  <a:srgbClr val="5FACBC"/>
                </a:solidFill>
              </a:rPr>
              <a:t>fármacos</a:t>
            </a:r>
            <a:r>
              <a:rPr lang="eu-ES" b="1" dirty="0">
                <a:solidFill>
                  <a:srgbClr val="5FACBC"/>
                </a:solidFill>
              </a:rPr>
              <a:t> </a:t>
            </a:r>
            <a:r>
              <a:rPr lang="eu-ES" b="1" dirty="0" err="1">
                <a:solidFill>
                  <a:srgbClr val="5FACBC"/>
                </a:solidFill>
              </a:rPr>
              <a:t>con</a:t>
            </a:r>
            <a:r>
              <a:rPr lang="eu-ES" b="1" dirty="0">
                <a:solidFill>
                  <a:srgbClr val="5FACBC"/>
                </a:solidFill>
              </a:rPr>
              <a:t> </a:t>
            </a:r>
            <a:r>
              <a:rPr lang="eu-ES" b="1" dirty="0" err="1">
                <a:solidFill>
                  <a:srgbClr val="5FACBC"/>
                </a:solidFill>
              </a:rPr>
              <a:t>elevado</a:t>
            </a:r>
            <a:r>
              <a:rPr lang="eu-ES" b="1" dirty="0">
                <a:solidFill>
                  <a:srgbClr val="5FACBC"/>
                </a:solidFill>
              </a:rPr>
              <a:t> </a:t>
            </a:r>
            <a:r>
              <a:rPr lang="eu-ES" b="1" dirty="0" err="1">
                <a:solidFill>
                  <a:srgbClr val="5FACBC"/>
                </a:solidFill>
              </a:rPr>
              <a:t>poder</a:t>
            </a:r>
            <a:r>
              <a:rPr lang="eu-ES" b="1" dirty="0">
                <a:solidFill>
                  <a:srgbClr val="5FACBC"/>
                </a:solidFill>
              </a:rPr>
              <a:t> </a:t>
            </a:r>
            <a:r>
              <a:rPr lang="eu-ES" b="1" dirty="0" err="1">
                <a:solidFill>
                  <a:srgbClr val="5FACBC"/>
                </a:solidFill>
              </a:rPr>
              <a:t>anticolinérgico</a:t>
            </a:r>
            <a:r>
              <a:rPr lang="eu-ES" b="1" dirty="0">
                <a:solidFill>
                  <a:srgbClr val="5FACBC"/>
                </a:solidFill>
              </a:rPr>
              <a:t>: </a:t>
            </a:r>
            <a:r>
              <a:rPr lang="eu-ES" dirty="0" err="1"/>
              <a:t>ya</a:t>
            </a:r>
            <a:r>
              <a:rPr lang="eu-ES" dirty="0"/>
              <a:t> </a:t>
            </a:r>
            <a:r>
              <a:rPr lang="eu-ES" dirty="0" err="1"/>
              <a:t>que</a:t>
            </a:r>
            <a:r>
              <a:rPr lang="eu-ES" dirty="0"/>
              <a:t> </a:t>
            </a:r>
            <a:r>
              <a:rPr lang="eu-ES" dirty="0" err="1"/>
              <a:t>están</a:t>
            </a:r>
            <a:r>
              <a:rPr lang="eu-ES" dirty="0"/>
              <a:t> </a:t>
            </a:r>
            <a:r>
              <a:rPr lang="eu-ES" dirty="0" err="1"/>
              <a:t>implicados</a:t>
            </a:r>
            <a:r>
              <a:rPr lang="eu-ES" dirty="0"/>
              <a:t> </a:t>
            </a:r>
            <a:r>
              <a:rPr lang="eu-ES" dirty="0" err="1"/>
              <a:t>en</a:t>
            </a:r>
            <a:r>
              <a:rPr lang="eu-ES" dirty="0"/>
              <a:t> </a:t>
            </a:r>
            <a:r>
              <a:rPr lang="eu-ES" dirty="0" err="1"/>
              <a:t>el</a:t>
            </a:r>
            <a:r>
              <a:rPr lang="eu-ES" dirty="0"/>
              <a:t> </a:t>
            </a:r>
            <a:r>
              <a:rPr lang="eu-ES" dirty="0" err="1"/>
              <a:t>aumento</a:t>
            </a:r>
            <a:r>
              <a:rPr lang="eu-ES" dirty="0"/>
              <a:t> del </a:t>
            </a:r>
            <a:r>
              <a:rPr lang="eu-ES" dirty="0" err="1"/>
              <a:t>deterioro</a:t>
            </a:r>
            <a:r>
              <a:rPr lang="eu-ES" dirty="0"/>
              <a:t> </a:t>
            </a:r>
            <a:r>
              <a:rPr lang="eu-ES" dirty="0" err="1"/>
              <a:t>cognitivo</a:t>
            </a:r>
            <a:r>
              <a:rPr lang="eu-ES" dirty="0"/>
              <a:t>, </a:t>
            </a:r>
            <a:r>
              <a:rPr lang="eu-ES" dirty="0" err="1"/>
              <a:t>caídas</a:t>
            </a:r>
            <a:r>
              <a:rPr lang="eu-ES" dirty="0"/>
              <a:t> y </a:t>
            </a:r>
            <a:r>
              <a:rPr lang="eu-ES" dirty="0" err="1"/>
              <a:t>mortalidad</a:t>
            </a:r>
            <a:r>
              <a:rPr lang="eu-ES" dirty="0"/>
              <a:t> </a:t>
            </a:r>
            <a:r>
              <a:rPr lang="eu-ES" dirty="0" err="1"/>
              <a:t>en</a:t>
            </a:r>
            <a:r>
              <a:rPr lang="eu-ES" dirty="0"/>
              <a:t> </a:t>
            </a:r>
            <a:r>
              <a:rPr lang="eu-ES" dirty="0" err="1"/>
              <a:t>personas</a:t>
            </a:r>
            <a:r>
              <a:rPr lang="eu-ES" dirty="0"/>
              <a:t> </a:t>
            </a:r>
            <a:r>
              <a:rPr lang="eu-ES" dirty="0" err="1"/>
              <a:t>ancianas</a:t>
            </a:r>
            <a:r>
              <a:rPr lang="eu-ES" dirty="0"/>
              <a:t>. </a:t>
            </a:r>
            <a:r>
              <a:rPr lang="eu-ES" dirty="0" err="1"/>
              <a:t>Ver</a:t>
            </a:r>
            <a:r>
              <a:rPr lang="eu-ES" dirty="0"/>
              <a:t> </a:t>
            </a:r>
            <a:r>
              <a:rPr lang="eu-ES" dirty="0" err="1"/>
              <a:t>INFAC</a:t>
            </a:r>
            <a:r>
              <a:rPr lang="eu-ES" dirty="0"/>
              <a:t>: </a:t>
            </a:r>
            <a:r>
              <a:rPr lang="eu-ES" dirty="0" err="1">
                <a:hlinkClick r:id="rId2"/>
              </a:rPr>
              <a:t>Carga</a:t>
            </a:r>
            <a:r>
              <a:rPr lang="eu-ES" dirty="0">
                <a:hlinkClick r:id="rId2"/>
              </a:rPr>
              <a:t> </a:t>
            </a:r>
            <a:r>
              <a:rPr lang="eu-ES" dirty="0" err="1">
                <a:hlinkClick r:id="rId2"/>
              </a:rPr>
              <a:t>anticolinérgica</a:t>
            </a:r>
            <a:r>
              <a:rPr lang="eu-ES" dirty="0">
                <a:hlinkClick r:id="rId2"/>
              </a:rPr>
              <a:t>: ¿</a:t>
            </a:r>
            <a:r>
              <a:rPr lang="eu-ES" dirty="0" err="1">
                <a:hlinkClick r:id="rId2"/>
              </a:rPr>
              <a:t>cómo</a:t>
            </a:r>
            <a:r>
              <a:rPr lang="eu-ES" dirty="0">
                <a:hlinkClick r:id="rId2"/>
              </a:rPr>
              <a:t> </a:t>
            </a:r>
            <a:r>
              <a:rPr lang="eu-ES" dirty="0" err="1">
                <a:hlinkClick r:id="rId2"/>
              </a:rPr>
              <a:t>aligerarla</a:t>
            </a:r>
            <a:r>
              <a:rPr lang="eu-ES" dirty="0">
                <a:hlinkClick r:id="rId2"/>
              </a:rPr>
              <a:t>?</a:t>
            </a:r>
            <a:endParaRPr lang="eu-ES" dirty="0"/>
          </a:p>
          <a:p>
            <a:pPr marL="800100" lvl="1" indent="-342900" algn="just">
              <a:buFont typeface="Wingdings" panose="05000000000000000000" pitchFamily="2" charset="2"/>
              <a:buChar char="ü"/>
            </a:pPr>
            <a:r>
              <a:rPr lang="eu-ES" b="1" dirty="0">
                <a:solidFill>
                  <a:srgbClr val="5FACBC"/>
                </a:solidFill>
              </a:rPr>
              <a:t>La </a:t>
            </a:r>
            <a:r>
              <a:rPr lang="eu-ES" b="1" dirty="0" err="1">
                <a:solidFill>
                  <a:srgbClr val="5FACBC"/>
                </a:solidFill>
              </a:rPr>
              <a:t>presencia</a:t>
            </a:r>
            <a:r>
              <a:rPr lang="eu-ES" b="1" dirty="0">
                <a:solidFill>
                  <a:srgbClr val="5FACBC"/>
                </a:solidFill>
              </a:rPr>
              <a:t> de </a:t>
            </a:r>
            <a:r>
              <a:rPr lang="eu-ES" b="1" dirty="0" err="1">
                <a:solidFill>
                  <a:srgbClr val="5FB1B6"/>
                </a:solidFill>
              </a:rPr>
              <a:t>condicionantes</a:t>
            </a:r>
            <a:r>
              <a:rPr lang="eu-ES" b="1" dirty="0">
                <a:solidFill>
                  <a:srgbClr val="5FACBC"/>
                </a:solidFill>
              </a:rPr>
              <a:t> </a:t>
            </a:r>
            <a:r>
              <a:rPr lang="eu-ES" b="1" dirty="0" err="1">
                <a:solidFill>
                  <a:srgbClr val="5FACBC"/>
                </a:solidFill>
              </a:rPr>
              <a:t>que</a:t>
            </a:r>
            <a:r>
              <a:rPr lang="eu-ES" b="1" dirty="0">
                <a:solidFill>
                  <a:srgbClr val="5FACBC"/>
                </a:solidFill>
              </a:rPr>
              <a:t> </a:t>
            </a:r>
            <a:r>
              <a:rPr lang="eu-ES" b="1" dirty="0" err="1">
                <a:solidFill>
                  <a:srgbClr val="5FACBC"/>
                </a:solidFill>
              </a:rPr>
              <a:t>pueden</a:t>
            </a:r>
            <a:r>
              <a:rPr lang="eu-ES" b="1" dirty="0">
                <a:solidFill>
                  <a:srgbClr val="5FACBC"/>
                </a:solidFill>
              </a:rPr>
              <a:t> </a:t>
            </a:r>
            <a:r>
              <a:rPr lang="eu-ES" b="1" dirty="0" err="1">
                <a:solidFill>
                  <a:srgbClr val="5FACBC"/>
                </a:solidFill>
              </a:rPr>
              <a:t>agravar</a:t>
            </a:r>
            <a:r>
              <a:rPr lang="eu-ES" b="1" dirty="0">
                <a:solidFill>
                  <a:srgbClr val="5FACBC"/>
                </a:solidFill>
              </a:rPr>
              <a:t> </a:t>
            </a:r>
            <a:r>
              <a:rPr lang="eu-ES" b="1" dirty="0" err="1">
                <a:solidFill>
                  <a:srgbClr val="5FACBC"/>
                </a:solidFill>
              </a:rPr>
              <a:t>las</a:t>
            </a:r>
            <a:r>
              <a:rPr lang="eu-ES" b="1" dirty="0">
                <a:solidFill>
                  <a:srgbClr val="5FACBC"/>
                </a:solidFill>
              </a:rPr>
              <a:t> </a:t>
            </a:r>
            <a:r>
              <a:rPr lang="eu-ES" b="1" dirty="0" err="1">
                <a:solidFill>
                  <a:srgbClr val="5FACBC"/>
                </a:solidFill>
              </a:rPr>
              <a:t>consecuencias</a:t>
            </a:r>
            <a:r>
              <a:rPr lang="eu-ES" b="1" dirty="0">
                <a:solidFill>
                  <a:srgbClr val="5FACBC"/>
                </a:solidFill>
              </a:rPr>
              <a:t> de una </a:t>
            </a:r>
            <a:r>
              <a:rPr lang="eu-ES" b="1" dirty="0" err="1">
                <a:solidFill>
                  <a:srgbClr val="5FACBC"/>
                </a:solidFill>
              </a:rPr>
              <a:t>caída</a:t>
            </a:r>
            <a:r>
              <a:rPr lang="eu-ES" b="1" dirty="0">
                <a:solidFill>
                  <a:srgbClr val="5FACBC"/>
                </a:solidFill>
              </a:rPr>
              <a:t>. </a:t>
            </a:r>
            <a:r>
              <a:rPr lang="eu-ES" dirty="0" err="1"/>
              <a:t>Algunos</a:t>
            </a:r>
            <a:r>
              <a:rPr lang="eu-ES" dirty="0"/>
              <a:t> </a:t>
            </a:r>
            <a:r>
              <a:rPr lang="eu-ES" dirty="0" err="1"/>
              <a:t>ejemplos</a:t>
            </a:r>
            <a:r>
              <a:rPr lang="eu-ES" dirty="0"/>
              <a:t>:</a:t>
            </a:r>
          </a:p>
          <a:p>
            <a:pPr marL="1257300" lvl="2" indent="-342900" algn="just">
              <a:buFont typeface="Arial" panose="020B0604020202020204" pitchFamily="34" charset="0"/>
              <a:buChar char="•"/>
            </a:pPr>
            <a:r>
              <a:rPr lang="eu-ES" dirty="0" err="1"/>
              <a:t>Los</a:t>
            </a:r>
            <a:r>
              <a:rPr lang="eu-ES" dirty="0"/>
              <a:t> </a:t>
            </a:r>
            <a:r>
              <a:rPr lang="eu-ES" dirty="0" err="1"/>
              <a:t>fármacos</a:t>
            </a:r>
            <a:r>
              <a:rPr lang="eu-ES" dirty="0"/>
              <a:t> </a:t>
            </a:r>
            <a:r>
              <a:rPr lang="eu-ES" dirty="0" err="1"/>
              <a:t>que</a:t>
            </a:r>
            <a:r>
              <a:rPr lang="eu-ES" dirty="0"/>
              <a:t> </a:t>
            </a:r>
            <a:r>
              <a:rPr lang="eu-ES" dirty="0" err="1"/>
              <a:t>disminuyen</a:t>
            </a:r>
            <a:r>
              <a:rPr lang="eu-ES" dirty="0"/>
              <a:t>  la </a:t>
            </a:r>
            <a:r>
              <a:rPr lang="eu-ES" dirty="0" err="1"/>
              <a:t>DMO</a:t>
            </a:r>
            <a:r>
              <a:rPr lang="eu-ES" dirty="0"/>
              <a:t> </a:t>
            </a:r>
            <a:r>
              <a:rPr lang="eu-ES" dirty="0" err="1"/>
              <a:t>pueden</a:t>
            </a:r>
            <a:r>
              <a:rPr lang="eu-ES" dirty="0"/>
              <a:t> </a:t>
            </a:r>
            <a:r>
              <a:rPr lang="eu-ES" dirty="0" err="1"/>
              <a:t>contribuir</a:t>
            </a:r>
            <a:r>
              <a:rPr lang="eu-ES" dirty="0"/>
              <a:t> al </a:t>
            </a:r>
            <a:r>
              <a:rPr lang="eu-ES" dirty="0" err="1"/>
              <a:t>aumento</a:t>
            </a:r>
            <a:r>
              <a:rPr lang="eu-ES" dirty="0"/>
              <a:t> de </a:t>
            </a:r>
            <a:r>
              <a:rPr lang="eu-ES" dirty="0" err="1"/>
              <a:t>riesgo</a:t>
            </a:r>
            <a:r>
              <a:rPr lang="eu-ES" dirty="0"/>
              <a:t> de </a:t>
            </a:r>
            <a:r>
              <a:rPr lang="eu-ES" dirty="0" err="1"/>
              <a:t>fractura</a:t>
            </a:r>
            <a:r>
              <a:rPr lang="eu-ES" dirty="0"/>
              <a:t> si se </a:t>
            </a:r>
            <a:r>
              <a:rPr lang="eu-ES" dirty="0" err="1"/>
              <a:t>produce</a:t>
            </a:r>
            <a:r>
              <a:rPr lang="eu-ES" dirty="0"/>
              <a:t> una </a:t>
            </a:r>
            <a:r>
              <a:rPr lang="eu-ES" dirty="0" err="1"/>
              <a:t>caída</a:t>
            </a:r>
            <a:r>
              <a:rPr lang="eu-ES" dirty="0"/>
              <a:t> (</a:t>
            </a:r>
            <a:r>
              <a:rPr lang="eu-ES" dirty="0" err="1"/>
              <a:t>glucocorticoides</a:t>
            </a:r>
            <a:r>
              <a:rPr lang="eu-ES" dirty="0"/>
              <a:t>, </a:t>
            </a:r>
            <a:r>
              <a:rPr lang="eu-ES" dirty="0" err="1"/>
              <a:t>antiepilépticos</a:t>
            </a:r>
            <a:r>
              <a:rPr lang="eu-ES" dirty="0"/>
              <a:t>,…)</a:t>
            </a:r>
          </a:p>
          <a:p>
            <a:pPr marL="1257300" lvl="2" indent="-342900" algn="just">
              <a:buFont typeface="Arial" panose="020B0604020202020204" pitchFamily="34" charset="0"/>
              <a:buChar char="•"/>
            </a:pPr>
            <a:r>
              <a:rPr lang="eu-ES" dirty="0"/>
              <a:t>La </a:t>
            </a:r>
            <a:r>
              <a:rPr lang="eu-ES" dirty="0" err="1"/>
              <a:t>predisposición</a:t>
            </a:r>
            <a:r>
              <a:rPr lang="eu-ES" dirty="0"/>
              <a:t> a </a:t>
            </a:r>
            <a:r>
              <a:rPr lang="eu-ES" dirty="0" err="1"/>
              <a:t>caídas</a:t>
            </a:r>
            <a:r>
              <a:rPr lang="eu-ES" dirty="0"/>
              <a:t> </a:t>
            </a:r>
            <a:r>
              <a:rPr lang="eu-ES" dirty="0" err="1"/>
              <a:t>raramente</a:t>
            </a:r>
            <a:r>
              <a:rPr lang="eu-ES" dirty="0"/>
              <a:t> es una </a:t>
            </a:r>
            <a:r>
              <a:rPr lang="eu-ES" dirty="0" err="1"/>
              <a:t>contraindicación</a:t>
            </a:r>
            <a:r>
              <a:rPr lang="eu-ES" dirty="0"/>
              <a:t> al </a:t>
            </a:r>
            <a:r>
              <a:rPr lang="eu-ES" dirty="0" err="1"/>
              <a:t>tratamiento</a:t>
            </a:r>
            <a:r>
              <a:rPr lang="eu-ES" dirty="0"/>
              <a:t> </a:t>
            </a:r>
            <a:r>
              <a:rPr lang="eu-ES" dirty="0" err="1"/>
              <a:t>anticoagulante</a:t>
            </a:r>
            <a:r>
              <a:rPr lang="eu-ES" dirty="0"/>
              <a:t> </a:t>
            </a:r>
            <a:r>
              <a:rPr lang="eu-ES" dirty="0" err="1"/>
              <a:t>en</a:t>
            </a:r>
            <a:r>
              <a:rPr lang="eu-ES" dirty="0"/>
              <a:t> </a:t>
            </a:r>
            <a:r>
              <a:rPr lang="eu-ES" dirty="0" err="1"/>
              <a:t>personas</a:t>
            </a:r>
            <a:r>
              <a:rPr lang="eu-ES" dirty="0"/>
              <a:t> </a:t>
            </a:r>
            <a:r>
              <a:rPr lang="eu-ES" dirty="0" err="1"/>
              <a:t>ancianas</a:t>
            </a:r>
            <a:r>
              <a:rPr lang="eu-ES" dirty="0"/>
              <a:t> </a:t>
            </a:r>
            <a:r>
              <a:rPr lang="eu-ES" dirty="0" err="1"/>
              <a:t>con</a:t>
            </a:r>
            <a:r>
              <a:rPr lang="eu-ES" dirty="0"/>
              <a:t> </a:t>
            </a:r>
            <a:r>
              <a:rPr lang="eu-ES" dirty="0" err="1"/>
              <a:t>fibrilación</a:t>
            </a:r>
            <a:r>
              <a:rPr lang="eu-ES" dirty="0"/>
              <a:t> </a:t>
            </a:r>
            <a:r>
              <a:rPr lang="eu-ES" dirty="0" err="1"/>
              <a:t>auricular</a:t>
            </a:r>
            <a:r>
              <a:rPr lang="eu-ES" dirty="0"/>
              <a:t>. </a:t>
            </a:r>
            <a:r>
              <a:rPr lang="eu-ES" dirty="0" err="1"/>
              <a:t>Realizar</a:t>
            </a:r>
            <a:r>
              <a:rPr lang="eu-ES" dirty="0"/>
              <a:t> </a:t>
            </a:r>
            <a:r>
              <a:rPr lang="eu-ES" dirty="0" err="1"/>
              <a:t>valoración</a:t>
            </a:r>
            <a:r>
              <a:rPr lang="eu-ES" dirty="0"/>
              <a:t> </a:t>
            </a:r>
            <a:r>
              <a:rPr lang="eu-ES" dirty="0" err="1"/>
              <a:t>individualizada</a:t>
            </a:r>
            <a:r>
              <a:rPr lang="eu-ES" dirty="0"/>
              <a:t>  si </a:t>
            </a:r>
            <a:r>
              <a:rPr lang="eu-ES" dirty="0" err="1"/>
              <a:t>caídas</a:t>
            </a:r>
            <a:r>
              <a:rPr lang="eu-ES" dirty="0"/>
              <a:t> </a:t>
            </a:r>
            <a:r>
              <a:rPr lang="eu-ES" dirty="0" err="1"/>
              <a:t>repetidas</a:t>
            </a:r>
            <a:endParaRPr lang="eu-ES" dirty="0"/>
          </a:p>
          <a:p>
            <a:pPr marL="800100" lvl="1" indent="-342900" algn="just">
              <a:buFont typeface="Wingdings" panose="05000000000000000000" pitchFamily="2" charset="2"/>
              <a:buChar char="ü"/>
            </a:pPr>
            <a:endParaRPr lang="eu-ES" dirty="0"/>
          </a:p>
          <a:p>
            <a:pPr algn="just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781530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2947CB10-5484-48E6-A09B-604EF4FA543E}"/>
              </a:ext>
            </a:extLst>
          </p:cNvPr>
          <p:cNvSpPr txBox="1"/>
          <p:nvPr/>
        </p:nvSpPr>
        <p:spPr>
          <a:xfrm>
            <a:off x="2035351" y="827598"/>
            <a:ext cx="5449665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S" sz="2800" b="1" dirty="0">
                <a:solidFill>
                  <a:srgbClr val="5FB1B6"/>
                </a:solidFill>
              </a:rPr>
              <a:t>SUPLEMENTOS DE VITAMINA D  </a:t>
            </a:r>
            <a:endParaRPr lang="es-ES" sz="2800" b="1" dirty="0">
              <a:solidFill>
                <a:srgbClr val="5FB1B6"/>
              </a:solidFill>
              <a:cs typeface="Calibri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6D44997C-5886-4D6D-A020-B4D9A72AB986}"/>
              </a:ext>
            </a:extLst>
          </p:cNvPr>
          <p:cNvSpPr txBox="1"/>
          <p:nvPr/>
        </p:nvSpPr>
        <p:spPr>
          <a:xfrm>
            <a:off x="794611" y="1543300"/>
            <a:ext cx="7744447" cy="2339102"/>
          </a:xfrm>
          <a:prstGeom prst="rect">
            <a:avLst/>
          </a:prstGeom>
          <a:noFill/>
          <a:ln w="28575">
            <a:solidFill>
              <a:srgbClr val="5FACBC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endParaRPr lang="en-US" sz="2200" dirty="0"/>
          </a:p>
          <a:p>
            <a:pPr algn="just"/>
            <a:r>
              <a:rPr lang="es-ES" sz="2000" dirty="0"/>
              <a:t>La suplementación con vitamina D puede mejorar la densidad mineral ósea y la función muscular, aunque su efecto en la prevención de caídas no está claro; es más, en algunos estudios se ha observado un aumento del riesgo de caídas al usar dosis muy altas de vitamina D (500.000 UI en una dosis anual, 60.000 UI en dosis mensuales…)</a:t>
            </a:r>
          </a:p>
          <a:p>
            <a:pPr algn="just"/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456952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1"/>
            <a:ext cx="1561792" cy="1670858"/>
          </a:xfrm>
          <a:prstGeom prst="rect">
            <a:avLst/>
          </a:prstGeom>
        </p:spPr>
      </p:pic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61793" y="471127"/>
            <a:ext cx="6858000" cy="678871"/>
          </a:xfrm>
        </p:spPr>
        <p:txBody>
          <a:bodyPr>
            <a:normAutofit/>
          </a:bodyPr>
          <a:lstStyle/>
          <a:p>
            <a:r>
              <a:rPr lang="es-ES" sz="4000" b="1" dirty="0">
                <a:solidFill>
                  <a:srgbClr val="5FB1B6"/>
                </a:solidFill>
                <a:latin typeface="Arial Black" panose="020B0A04020102020204" pitchFamily="34" charset="0"/>
                <a:ea typeface="+mj-ea"/>
                <a:cs typeface="Arial" panose="020B0604020202020204" pitchFamily="34" charset="0"/>
              </a:rPr>
              <a:t>Ideas clave</a:t>
            </a:r>
          </a:p>
        </p:txBody>
      </p:sp>
      <p:sp>
        <p:nvSpPr>
          <p:cNvPr id="5" name="Rectángulo 4"/>
          <p:cNvSpPr/>
          <p:nvPr/>
        </p:nvSpPr>
        <p:spPr>
          <a:xfrm>
            <a:off x="340821" y="1381243"/>
            <a:ext cx="8628611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endParaRPr lang="eu-ES" sz="2000" dirty="0"/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u-ES" sz="2000" dirty="0" err="1"/>
              <a:t>Existe</a:t>
            </a:r>
            <a:r>
              <a:rPr lang="eu-ES" sz="2000" dirty="0"/>
              <a:t> una falta de </a:t>
            </a:r>
            <a:r>
              <a:rPr lang="eu-ES" sz="2000" dirty="0" err="1"/>
              <a:t>concienciación</a:t>
            </a:r>
            <a:r>
              <a:rPr lang="eu-ES" sz="2000" dirty="0"/>
              <a:t> </a:t>
            </a:r>
            <a:r>
              <a:rPr lang="eu-ES" sz="2000" dirty="0" err="1"/>
              <a:t>entre</a:t>
            </a:r>
            <a:r>
              <a:rPr lang="eu-ES" sz="2000" dirty="0"/>
              <a:t> </a:t>
            </a:r>
            <a:r>
              <a:rPr lang="eu-ES" sz="2000" dirty="0" err="1"/>
              <a:t>los</a:t>
            </a:r>
            <a:r>
              <a:rPr lang="eu-ES" sz="2000" dirty="0"/>
              <a:t> </a:t>
            </a:r>
            <a:r>
              <a:rPr lang="eu-ES" sz="2000" dirty="0" err="1"/>
              <a:t>profesionales</a:t>
            </a:r>
            <a:r>
              <a:rPr lang="eu-ES" sz="2000" dirty="0"/>
              <a:t> </a:t>
            </a:r>
            <a:r>
              <a:rPr lang="eu-ES" sz="2000" dirty="0" err="1"/>
              <a:t>sanitarios</a:t>
            </a:r>
            <a:r>
              <a:rPr lang="eu-ES" sz="2000" dirty="0"/>
              <a:t>, </a:t>
            </a:r>
            <a:r>
              <a:rPr lang="eu-ES" sz="2000" dirty="0" err="1"/>
              <a:t>las</a:t>
            </a:r>
            <a:r>
              <a:rPr lang="eu-ES" sz="2000" dirty="0"/>
              <a:t> </a:t>
            </a:r>
            <a:r>
              <a:rPr lang="eu-ES" sz="2000" dirty="0" err="1"/>
              <a:t>personas</a:t>
            </a:r>
            <a:r>
              <a:rPr lang="eu-ES" sz="2000" dirty="0"/>
              <a:t> </a:t>
            </a:r>
            <a:r>
              <a:rPr lang="eu-ES" sz="2000" dirty="0" err="1"/>
              <a:t>mayores</a:t>
            </a:r>
            <a:r>
              <a:rPr lang="eu-ES" sz="2000" dirty="0"/>
              <a:t> y </a:t>
            </a:r>
            <a:r>
              <a:rPr lang="eu-ES" sz="2000" dirty="0" err="1"/>
              <a:t>sus</a:t>
            </a:r>
            <a:r>
              <a:rPr lang="eu-ES" sz="2000" dirty="0"/>
              <a:t> </a:t>
            </a:r>
            <a:r>
              <a:rPr lang="eu-ES" sz="2000" dirty="0" err="1"/>
              <a:t>cuidadores</a:t>
            </a:r>
            <a:r>
              <a:rPr lang="eu-ES" sz="2000" dirty="0"/>
              <a:t> </a:t>
            </a:r>
            <a:r>
              <a:rPr lang="eu-ES" sz="2000" dirty="0" err="1"/>
              <a:t>acerca</a:t>
            </a:r>
            <a:r>
              <a:rPr lang="eu-ES" sz="2000" dirty="0"/>
              <a:t> de la </a:t>
            </a:r>
            <a:r>
              <a:rPr lang="eu-ES" sz="2000" dirty="0" err="1"/>
              <a:t>asociación</a:t>
            </a:r>
            <a:r>
              <a:rPr lang="eu-ES" sz="2000" dirty="0"/>
              <a:t> </a:t>
            </a:r>
            <a:r>
              <a:rPr lang="eu-ES" sz="2000" dirty="0" err="1"/>
              <a:t>entre</a:t>
            </a:r>
            <a:r>
              <a:rPr lang="eu-ES" sz="2000" dirty="0"/>
              <a:t> </a:t>
            </a:r>
            <a:r>
              <a:rPr lang="eu-ES" sz="2000" dirty="0" err="1"/>
              <a:t>los</a:t>
            </a:r>
            <a:r>
              <a:rPr lang="eu-ES" sz="2000" dirty="0"/>
              <a:t> </a:t>
            </a:r>
            <a:r>
              <a:rPr lang="eu-ES" sz="2000" dirty="0" err="1"/>
              <a:t>medicamentos</a:t>
            </a:r>
            <a:r>
              <a:rPr lang="eu-ES" sz="2000" dirty="0"/>
              <a:t> y </a:t>
            </a:r>
            <a:r>
              <a:rPr lang="eu-ES" sz="2000" dirty="0" err="1"/>
              <a:t>el</a:t>
            </a:r>
            <a:r>
              <a:rPr lang="eu-ES" sz="2000" dirty="0"/>
              <a:t> </a:t>
            </a:r>
            <a:r>
              <a:rPr lang="eu-ES" sz="2000" dirty="0" err="1"/>
              <a:t>riesgo</a:t>
            </a:r>
            <a:r>
              <a:rPr lang="eu-ES" sz="2000" dirty="0"/>
              <a:t> de </a:t>
            </a:r>
            <a:r>
              <a:rPr lang="eu-ES" sz="2000" dirty="0" err="1"/>
              <a:t>caídas</a:t>
            </a:r>
            <a:r>
              <a:rPr lang="eu-ES" sz="2000" dirty="0"/>
              <a:t>.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u-ES" sz="2000" dirty="0" err="1"/>
              <a:t>Cualquier</a:t>
            </a:r>
            <a:r>
              <a:rPr lang="eu-ES" sz="2000" dirty="0"/>
              <a:t> </a:t>
            </a:r>
            <a:r>
              <a:rPr lang="eu-ES" sz="2000" dirty="0" err="1"/>
              <a:t>medicamento</a:t>
            </a:r>
            <a:r>
              <a:rPr lang="eu-ES" sz="2000" dirty="0"/>
              <a:t> </a:t>
            </a:r>
            <a:r>
              <a:rPr lang="eu-ES" sz="2000" dirty="0" err="1"/>
              <a:t>que</a:t>
            </a:r>
            <a:r>
              <a:rPr lang="eu-ES" sz="2000" dirty="0"/>
              <a:t> </a:t>
            </a:r>
            <a:r>
              <a:rPr lang="eu-ES" sz="2000" dirty="0" err="1"/>
              <a:t>pueda</a:t>
            </a:r>
            <a:r>
              <a:rPr lang="eu-ES" sz="2000" dirty="0"/>
              <a:t> </a:t>
            </a:r>
            <a:r>
              <a:rPr lang="eu-ES" sz="2000" dirty="0" err="1"/>
              <a:t>provocar</a:t>
            </a:r>
            <a:r>
              <a:rPr lang="eu-ES" sz="2000" dirty="0"/>
              <a:t> </a:t>
            </a:r>
            <a:r>
              <a:rPr lang="eu-ES" sz="2000" dirty="0" err="1"/>
              <a:t>hipotensión</a:t>
            </a:r>
            <a:r>
              <a:rPr lang="eu-ES" sz="2000" dirty="0"/>
              <a:t>, </a:t>
            </a:r>
            <a:r>
              <a:rPr lang="eu-ES" sz="2000" dirty="0" err="1"/>
              <a:t>sedación</a:t>
            </a:r>
            <a:r>
              <a:rPr lang="eu-ES" sz="2000" dirty="0"/>
              <a:t>, </a:t>
            </a:r>
            <a:r>
              <a:rPr lang="eu-ES" sz="2000" dirty="0" err="1"/>
              <a:t>somnolencia</a:t>
            </a:r>
            <a:r>
              <a:rPr lang="eu-ES" sz="2000" dirty="0"/>
              <a:t>, mareo, </a:t>
            </a:r>
            <a:r>
              <a:rPr lang="eu-ES" sz="2000" dirty="0" err="1"/>
              <a:t>hipoglucemia</a:t>
            </a:r>
            <a:r>
              <a:rPr lang="eu-ES" sz="2000" dirty="0"/>
              <a:t>, </a:t>
            </a:r>
            <a:r>
              <a:rPr lang="eu-ES" sz="2000" dirty="0" err="1"/>
              <a:t>problemas</a:t>
            </a:r>
            <a:r>
              <a:rPr lang="eu-ES" sz="2000" dirty="0"/>
              <a:t> </a:t>
            </a:r>
            <a:r>
              <a:rPr lang="eu-ES" sz="2000" dirty="0" err="1"/>
              <a:t>en</a:t>
            </a:r>
            <a:r>
              <a:rPr lang="eu-ES" sz="2000" dirty="0"/>
              <a:t> la </a:t>
            </a:r>
            <a:r>
              <a:rPr lang="eu-ES" sz="2000" dirty="0" err="1"/>
              <a:t>visión</a:t>
            </a:r>
            <a:r>
              <a:rPr lang="eu-ES" sz="2000" dirty="0"/>
              <a:t>, </a:t>
            </a:r>
            <a:r>
              <a:rPr lang="eu-ES" sz="2000" dirty="0" err="1"/>
              <a:t>alteraciones</a:t>
            </a:r>
            <a:r>
              <a:rPr lang="eu-ES" sz="2000" dirty="0"/>
              <a:t> del </a:t>
            </a:r>
            <a:r>
              <a:rPr lang="eu-ES" sz="2000" dirty="0" err="1"/>
              <a:t>movimiento</a:t>
            </a:r>
            <a:r>
              <a:rPr lang="eu-ES" sz="2000" dirty="0"/>
              <a:t>, </a:t>
            </a:r>
            <a:r>
              <a:rPr lang="eu-ES" sz="2000" dirty="0" err="1"/>
              <a:t>cambios</a:t>
            </a:r>
            <a:r>
              <a:rPr lang="eu-ES" sz="2000" dirty="0"/>
              <a:t> </a:t>
            </a:r>
            <a:r>
              <a:rPr lang="eu-ES" sz="2000" dirty="0" err="1"/>
              <a:t>cognitivos</a:t>
            </a:r>
            <a:r>
              <a:rPr lang="eu-ES" sz="2000" dirty="0"/>
              <a:t>, etc,… </a:t>
            </a:r>
            <a:r>
              <a:rPr lang="eu-ES" sz="2000" dirty="0" err="1"/>
              <a:t>puede</a:t>
            </a:r>
            <a:r>
              <a:rPr lang="eu-ES" sz="2000" dirty="0"/>
              <a:t> </a:t>
            </a:r>
            <a:r>
              <a:rPr lang="eu-ES" sz="2000" dirty="0" err="1"/>
              <a:t>contribuir</a:t>
            </a:r>
            <a:r>
              <a:rPr lang="eu-ES" sz="2000" dirty="0"/>
              <a:t> al </a:t>
            </a:r>
            <a:r>
              <a:rPr lang="eu-ES" sz="2000" dirty="0" err="1"/>
              <a:t>riesgo</a:t>
            </a:r>
            <a:r>
              <a:rPr lang="eu-ES" sz="2000" dirty="0"/>
              <a:t> de </a:t>
            </a:r>
            <a:r>
              <a:rPr lang="eu-ES" sz="2000" dirty="0" err="1"/>
              <a:t>caídas</a:t>
            </a:r>
            <a:r>
              <a:rPr lang="eu-ES" sz="2000" dirty="0"/>
              <a:t>.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u-ES" sz="2000" dirty="0"/>
              <a:t>Las </a:t>
            </a:r>
            <a:r>
              <a:rPr lang="eu-ES" sz="2000" dirty="0" err="1"/>
              <a:t>clases</a:t>
            </a:r>
            <a:r>
              <a:rPr lang="eu-ES" sz="2000" dirty="0"/>
              <a:t> </a:t>
            </a:r>
            <a:r>
              <a:rPr lang="eu-ES" sz="2000" dirty="0" err="1"/>
              <a:t>más</a:t>
            </a:r>
            <a:r>
              <a:rPr lang="eu-ES" sz="2000" dirty="0"/>
              <a:t> </a:t>
            </a:r>
            <a:r>
              <a:rPr lang="eu-ES" sz="2000" dirty="0" err="1"/>
              <a:t>importantes</a:t>
            </a:r>
            <a:r>
              <a:rPr lang="eu-ES" sz="2000" dirty="0"/>
              <a:t> de </a:t>
            </a:r>
            <a:r>
              <a:rPr lang="eu-ES" sz="2000" dirty="0" err="1"/>
              <a:t>fármacos</a:t>
            </a:r>
            <a:r>
              <a:rPr lang="eu-ES" sz="2000" dirty="0"/>
              <a:t> </a:t>
            </a:r>
            <a:r>
              <a:rPr lang="eu-ES" sz="2000" dirty="0" err="1"/>
              <a:t>que</a:t>
            </a:r>
            <a:r>
              <a:rPr lang="eu-ES" sz="2000" dirty="0"/>
              <a:t> </a:t>
            </a:r>
            <a:r>
              <a:rPr lang="eu-ES" sz="2000" dirty="0" err="1"/>
              <a:t>aumentan</a:t>
            </a:r>
            <a:r>
              <a:rPr lang="eu-ES" sz="2000" dirty="0"/>
              <a:t> </a:t>
            </a:r>
            <a:r>
              <a:rPr lang="eu-ES" sz="2000" dirty="0" err="1"/>
              <a:t>el</a:t>
            </a:r>
            <a:r>
              <a:rPr lang="eu-ES" sz="2000" dirty="0"/>
              <a:t> </a:t>
            </a:r>
            <a:r>
              <a:rPr lang="eu-ES" sz="2000" dirty="0" err="1"/>
              <a:t>riesgo</a:t>
            </a:r>
            <a:r>
              <a:rPr lang="eu-ES" sz="2000" dirty="0"/>
              <a:t> de </a:t>
            </a:r>
            <a:r>
              <a:rPr lang="eu-ES" sz="2000" dirty="0" err="1"/>
              <a:t>caídas</a:t>
            </a:r>
            <a:r>
              <a:rPr lang="eu-ES" sz="2000" dirty="0"/>
              <a:t> son </a:t>
            </a:r>
            <a:r>
              <a:rPr lang="eu-ES" sz="2000" dirty="0" err="1"/>
              <a:t>los</a:t>
            </a:r>
            <a:r>
              <a:rPr lang="eu-ES" sz="2000" dirty="0"/>
              <a:t> </a:t>
            </a:r>
            <a:r>
              <a:rPr lang="eu-ES" sz="2000" dirty="0" err="1"/>
              <a:t>psicótropos</a:t>
            </a:r>
            <a:r>
              <a:rPr lang="eu-ES" sz="2000" dirty="0"/>
              <a:t> y </a:t>
            </a:r>
            <a:r>
              <a:rPr lang="eu-ES" sz="2000" dirty="0" err="1"/>
              <a:t>determinados</a:t>
            </a:r>
            <a:r>
              <a:rPr lang="eu-ES" sz="2000" dirty="0"/>
              <a:t> </a:t>
            </a:r>
            <a:r>
              <a:rPr lang="eu-ES" sz="2000" dirty="0" err="1"/>
              <a:t>medicamentos</a:t>
            </a:r>
            <a:r>
              <a:rPr lang="eu-ES" sz="2000" dirty="0"/>
              <a:t> </a:t>
            </a:r>
            <a:r>
              <a:rPr lang="eu-ES" sz="2000" dirty="0" err="1"/>
              <a:t>cardiovasculares</a:t>
            </a:r>
            <a:r>
              <a:rPr lang="eu-ES" sz="2000" dirty="0"/>
              <a:t>.</a:t>
            </a:r>
            <a:endParaRPr lang="es-ES" sz="2000" dirty="0"/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u-ES" sz="2000" dirty="0"/>
              <a:t>La </a:t>
            </a:r>
            <a:r>
              <a:rPr lang="eu-ES" sz="2000" dirty="0" err="1"/>
              <a:t>polimedicación</a:t>
            </a:r>
            <a:r>
              <a:rPr lang="eu-ES" sz="2000" dirty="0"/>
              <a:t> y </a:t>
            </a:r>
            <a:r>
              <a:rPr lang="eu-ES" sz="2000" dirty="0" err="1"/>
              <a:t>los</a:t>
            </a:r>
            <a:r>
              <a:rPr lang="eu-ES" sz="2000" dirty="0"/>
              <a:t> </a:t>
            </a:r>
            <a:r>
              <a:rPr lang="eu-ES" sz="2000" dirty="0" err="1"/>
              <a:t>cambios</a:t>
            </a:r>
            <a:r>
              <a:rPr lang="eu-ES" sz="2000" dirty="0"/>
              <a:t> </a:t>
            </a:r>
            <a:r>
              <a:rPr lang="eu-ES" sz="2000" dirty="0" err="1"/>
              <a:t>recientes</a:t>
            </a:r>
            <a:r>
              <a:rPr lang="eu-ES" sz="2000" dirty="0"/>
              <a:t> de </a:t>
            </a:r>
            <a:r>
              <a:rPr lang="eu-ES" sz="2000" dirty="0" err="1"/>
              <a:t>dosis</a:t>
            </a:r>
            <a:r>
              <a:rPr lang="eu-ES" sz="2000" dirty="0"/>
              <a:t> </a:t>
            </a:r>
            <a:r>
              <a:rPr lang="eu-ES" sz="2000" dirty="0" err="1"/>
              <a:t>aumentan</a:t>
            </a:r>
            <a:r>
              <a:rPr lang="eu-ES" sz="2000" dirty="0"/>
              <a:t> </a:t>
            </a:r>
            <a:r>
              <a:rPr lang="eu-ES" sz="2000" dirty="0" err="1"/>
              <a:t>el</a:t>
            </a:r>
            <a:r>
              <a:rPr lang="eu-ES" sz="2000" dirty="0"/>
              <a:t> </a:t>
            </a:r>
            <a:r>
              <a:rPr lang="eu-ES" sz="2000" dirty="0" err="1"/>
              <a:t>riesgo</a:t>
            </a:r>
            <a:r>
              <a:rPr lang="eu-ES" sz="2000" dirty="0"/>
              <a:t> de </a:t>
            </a:r>
            <a:r>
              <a:rPr lang="eu-ES" sz="2000" dirty="0" err="1"/>
              <a:t>caídas</a:t>
            </a:r>
            <a:r>
              <a:rPr lang="eu-ES" sz="2000" dirty="0"/>
              <a:t>.</a:t>
            </a:r>
            <a:endParaRPr lang="es-ES" sz="2000" dirty="0"/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u-ES" sz="2000" dirty="0"/>
              <a:t>La </a:t>
            </a:r>
            <a:r>
              <a:rPr lang="eu-ES" sz="2000" dirty="0" err="1"/>
              <a:t>revisión</a:t>
            </a:r>
            <a:r>
              <a:rPr lang="eu-ES" sz="2000" dirty="0"/>
              <a:t> de la </a:t>
            </a:r>
            <a:r>
              <a:rPr lang="eu-ES" sz="2000" dirty="0" err="1"/>
              <a:t>medicación</a:t>
            </a:r>
            <a:r>
              <a:rPr lang="eu-ES" sz="2000" dirty="0"/>
              <a:t> es </a:t>
            </a:r>
            <a:r>
              <a:rPr lang="eu-ES" sz="2000" dirty="0" err="1"/>
              <a:t>un</a:t>
            </a:r>
            <a:r>
              <a:rPr lang="eu-ES" sz="2000" dirty="0"/>
              <a:t> </a:t>
            </a:r>
            <a:r>
              <a:rPr lang="eu-ES" sz="2000" dirty="0" err="1"/>
              <a:t>componente</a:t>
            </a:r>
            <a:r>
              <a:rPr lang="eu-ES" sz="2000" dirty="0"/>
              <a:t> </a:t>
            </a:r>
            <a:r>
              <a:rPr lang="eu-ES" sz="2000" dirty="0" err="1"/>
              <a:t>clave</a:t>
            </a:r>
            <a:r>
              <a:rPr lang="eu-ES" sz="2000" dirty="0"/>
              <a:t> de </a:t>
            </a:r>
            <a:r>
              <a:rPr lang="eu-ES" sz="2000" dirty="0" err="1"/>
              <a:t>las</a:t>
            </a:r>
            <a:r>
              <a:rPr lang="eu-ES" sz="2000" dirty="0"/>
              <a:t> </a:t>
            </a:r>
            <a:r>
              <a:rPr lang="eu-ES" sz="2000" dirty="0" err="1"/>
              <a:t>intervenciones</a:t>
            </a:r>
            <a:r>
              <a:rPr lang="eu-ES" sz="2000" dirty="0"/>
              <a:t> </a:t>
            </a:r>
            <a:r>
              <a:rPr lang="eu-ES" sz="2000" dirty="0" err="1"/>
              <a:t>multifactoriales</a:t>
            </a:r>
            <a:r>
              <a:rPr lang="eu-ES" sz="2000" dirty="0"/>
              <a:t> de </a:t>
            </a:r>
            <a:r>
              <a:rPr lang="eu-ES" sz="2000" dirty="0" err="1"/>
              <a:t>prevención</a:t>
            </a:r>
            <a:r>
              <a:rPr lang="eu-ES" sz="2000" dirty="0"/>
              <a:t> de </a:t>
            </a:r>
            <a:r>
              <a:rPr lang="eu-ES" sz="2000" dirty="0" err="1"/>
              <a:t>caídas</a:t>
            </a:r>
            <a:r>
              <a:rPr lang="eu-ES" sz="20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8949222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581891" y="3257526"/>
            <a:ext cx="482969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3200" b="1" dirty="0"/>
              <a:t>INFAC VOL 27 nº 10</a:t>
            </a:r>
          </a:p>
        </p:txBody>
      </p:sp>
      <p:sp>
        <p:nvSpPr>
          <p:cNvPr id="5" name="Rectángulo 4"/>
          <p:cNvSpPr/>
          <p:nvPr/>
        </p:nvSpPr>
        <p:spPr>
          <a:xfrm>
            <a:off x="906086" y="861399"/>
            <a:ext cx="728194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es-ES" sz="4000" b="1" dirty="0">
                <a:solidFill>
                  <a:srgbClr val="4BACC6"/>
                </a:solidFill>
                <a:latin typeface="Arial Black" pitchFamily="34" charset="0"/>
              </a:rPr>
              <a:t>Para más información y bibliografía…</a:t>
            </a:r>
          </a:p>
        </p:txBody>
      </p:sp>
    </p:spTree>
    <p:extLst>
      <p:ext uri="{BB962C8B-B14F-4D97-AF65-F5344CB8AC3E}">
        <p14:creationId xmlns:p14="http://schemas.microsoft.com/office/powerpoint/2010/main" val="40974895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19298" y="457200"/>
            <a:ext cx="7772400" cy="648393"/>
          </a:xfrm>
        </p:spPr>
        <p:txBody>
          <a:bodyPr/>
          <a:lstStyle/>
          <a:p>
            <a:r>
              <a:rPr lang="es-ES" sz="4000" dirty="0">
                <a:solidFill>
                  <a:srgbClr val="4BACC6"/>
                </a:solidFill>
                <a:latin typeface="Arial Black" pitchFamily="34" charset="0"/>
                <a:ea typeface="+mn-ea"/>
                <a:cs typeface="+mn-cs"/>
              </a:rPr>
              <a:t>Sumario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57200" y="1280160"/>
            <a:ext cx="8242577" cy="2991394"/>
          </a:xfrm>
          <a:solidFill>
            <a:srgbClr val="5FACBC"/>
          </a:solidFill>
        </p:spPr>
        <p:txBody>
          <a:bodyPr>
            <a:norm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endParaRPr lang="es-ES" dirty="0">
              <a:solidFill>
                <a:schemeClr val="bg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bg1"/>
                </a:solidFill>
              </a:rPr>
              <a:t>INTRODUCCIÓN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bg1"/>
                </a:solidFill>
              </a:rPr>
              <a:t>MEDICAMENTOS RELACIONADOS CON CAÍDAS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bg1"/>
                </a:solidFill>
              </a:rPr>
              <a:t>REVISIÓN DE LA MEDICACIÓN PARA LA REDUCCIÓN DEL RIESGO DE  CAÍDAS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bg1"/>
                </a:solidFill>
              </a:rPr>
              <a:t>IDEAS CLAVE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s-ES" dirty="0">
              <a:solidFill>
                <a:schemeClr val="bg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s-E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91478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68926" y="182880"/>
            <a:ext cx="7772400" cy="665018"/>
          </a:xfrm>
        </p:spPr>
        <p:txBody>
          <a:bodyPr/>
          <a:lstStyle/>
          <a:p>
            <a:r>
              <a:rPr lang="es-ES" sz="3600" dirty="0">
                <a:latin typeface="Arial Black" panose="020B0A04020102020204" pitchFamily="34" charset="0"/>
              </a:rPr>
              <a:t>INTRODUCCIÓN (I)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68926" y="1321724"/>
            <a:ext cx="7851371" cy="3936076"/>
          </a:xfrm>
        </p:spPr>
        <p:txBody>
          <a:bodyPr>
            <a:normAutofit fontScale="92500"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dirty="0"/>
              <a:t>Las caídas son un importante problema de salud pública y se pueden considerar como un síndrome de causa multifactorial.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dirty="0"/>
              <a:t>Conllevan alto riesgo de dependencia funcional, hospitalización,  institucionalización y mortalidad, pérdida de calidad de vida, problemas de movilidad, aumento del gasto sanitario, etc.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dirty="0"/>
              <a:t>Los factores de riesgo que aumentan la probabilidad de caídas pueden ser dependientes de la persona y/o ser factores relacionados con el entorno. </a:t>
            </a:r>
            <a:endParaRPr lang="eu-ES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dirty="0"/>
              <a:t>Mientras que algunos de los factores no pueden cambiarse, otros son modificables, y numerosas caídas son el resultado de la interacción de varios de ellos.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848424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68927" y="224588"/>
            <a:ext cx="7772400" cy="573434"/>
          </a:xfrm>
        </p:spPr>
        <p:txBody>
          <a:bodyPr/>
          <a:lstStyle/>
          <a:p>
            <a:r>
              <a:rPr lang="es-ES" sz="3600" dirty="0">
                <a:latin typeface="Arial Black" panose="020B0A04020102020204" pitchFamily="34" charset="0"/>
              </a:rPr>
              <a:t>INTRODUCCIÓN (II)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70263" y="667393"/>
            <a:ext cx="8307977" cy="4753692"/>
          </a:xfrm>
        </p:spPr>
        <p:txBody>
          <a:bodyPr>
            <a:normAutofit fontScale="62500" lnSpcReduction="20000"/>
          </a:bodyPr>
          <a:lstStyle/>
          <a:p>
            <a:pPr algn="just"/>
            <a:endParaRPr lang="es-ES" dirty="0"/>
          </a:p>
          <a:p>
            <a:pPr marL="342900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s-ES" sz="3200" dirty="0"/>
              <a:t>A pesar de la evidencia de la asociación entre ciertos medicamentos y el riesgo de caídas, hay una falta de concienciación del problema entre los profesionales sanitarios, las personas mayores y sus cuidadores. Las caídas no se suelen reconocer como efectos adversos y hay </a:t>
            </a:r>
            <a:r>
              <a:rPr lang="es-ES" sz="3200" dirty="0" err="1"/>
              <a:t>infranotificación</a:t>
            </a:r>
            <a:r>
              <a:rPr lang="es-ES" sz="3200" dirty="0"/>
              <a:t>. </a:t>
            </a:r>
          </a:p>
          <a:p>
            <a:pPr marL="342900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s-ES" sz="3200" dirty="0"/>
              <a:t>Para la prevención del riesgo de caídas, se recomienda realizar intervenciones multifactoriales. Estas intervenciones están centradas en tres componentes: </a:t>
            </a:r>
          </a:p>
          <a:p>
            <a:pPr marL="800100" lvl="1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s-ES" sz="3000" dirty="0"/>
              <a:t>El ejercicio físico</a:t>
            </a:r>
          </a:p>
          <a:p>
            <a:pPr marL="800100" lvl="1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s-ES" sz="3000" dirty="0"/>
              <a:t>La revisión de la medicación</a:t>
            </a:r>
          </a:p>
          <a:p>
            <a:pPr marL="800100" lvl="1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s-ES" sz="3000" dirty="0"/>
              <a:t>La intervención sobre los riesgos del hogar </a:t>
            </a:r>
          </a:p>
          <a:p>
            <a:pPr marL="342900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s-ES" sz="3200" dirty="0"/>
              <a:t>A continuación se revisa la información relativa a los medicamentos relacionados con las caídas en personas mayores y las medidas que se pueden tomar para reducirlas a través de la revisión de la medicación. </a:t>
            </a:r>
          </a:p>
          <a:p>
            <a:pPr marL="800100" lvl="1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s-ES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402269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265315" y="214045"/>
            <a:ext cx="7094913" cy="831128"/>
          </a:xfrm>
        </p:spPr>
        <p:txBody>
          <a:bodyPr/>
          <a:lstStyle/>
          <a:p>
            <a:r>
              <a:rPr lang="es-ES" sz="2800" dirty="0">
                <a:latin typeface="Arial Black" panose="020B0A04020102020204" pitchFamily="34" charset="0"/>
              </a:rPr>
              <a:t>MEDICAMENTOS RELACIONADOS CON CAÍDAS (I)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2698" y="632202"/>
            <a:ext cx="8673736" cy="5081452"/>
          </a:xfrm>
        </p:spPr>
        <p:txBody>
          <a:bodyPr>
            <a:normAutofit fontScale="62500" lnSpcReduction="20000"/>
          </a:bodyPr>
          <a:lstStyle/>
          <a:p>
            <a:pPr algn="just"/>
            <a:endParaRPr lang="eu-ES" dirty="0"/>
          </a:p>
          <a:p>
            <a:pPr marL="342900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s-ES" sz="3000" dirty="0"/>
              <a:t>En teoría, cualquier medicamento que provoque sedación, somnolencia, hipoglucemia, confusión, daño vestibular, hipotensión </a:t>
            </a:r>
            <a:r>
              <a:rPr lang="es-ES" sz="3000" dirty="0" err="1"/>
              <a:t>ortostática</a:t>
            </a:r>
            <a:r>
              <a:rPr lang="es-ES" sz="3000" dirty="0"/>
              <a:t>, inestabilidad postural, hipotermia, deshidratación, problemas en la visión, parkinsonismo, disminución de presión sanguínea o reducción de frecuencia cardiaca, puede aumentar el riesgo de caídas. </a:t>
            </a:r>
            <a:endParaRPr lang="eu-ES" sz="3000" dirty="0"/>
          </a:p>
          <a:p>
            <a:pPr marL="342900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s-ES" sz="3000" dirty="0"/>
              <a:t>Las clases más importantes de fármacos que aumentan el riesgo de caídas, denominados FRID, son los psicótropos y determinados medicamentos cardiovasculares. </a:t>
            </a:r>
            <a:endParaRPr lang="eu-ES" sz="3000" dirty="0"/>
          </a:p>
          <a:p>
            <a:pPr marL="342900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s-ES" sz="3000" dirty="0"/>
              <a:t>Los AINE, laxantes, IBP y </a:t>
            </a:r>
            <a:r>
              <a:rPr lang="es-ES" sz="3000" dirty="0" err="1"/>
              <a:t>antiagregantes</a:t>
            </a:r>
            <a:r>
              <a:rPr lang="es-ES" sz="3000" dirty="0"/>
              <a:t> son también FRID potenciales, pero no se dispone de información consistente sobre su relación con las caídas.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u-ES" sz="3000" dirty="0"/>
              <a:t>L</a:t>
            </a:r>
            <a:r>
              <a:rPr lang="es-ES" sz="3000" dirty="0"/>
              <a:t>a </a:t>
            </a:r>
            <a:r>
              <a:rPr lang="es-ES" sz="3000" dirty="0" err="1"/>
              <a:t>polimedicación</a:t>
            </a:r>
            <a:r>
              <a:rPr lang="es-ES" sz="3000" dirty="0"/>
              <a:t> y cambios recientes de dosis aumentan el riesgo de caídas. </a:t>
            </a:r>
            <a:endParaRPr lang="eu-ES" sz="3000" baseline="30000" dirty="0"/>
          </a:p>
          <a:p>
            <a:pPr marL="342900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s-ES" sz="3000" dirty="0"/>
              <a:t>La evidencia de la relación del uso de medicamentos y el riesgo de caídas proviene en su mayor parte de estudios observacionales; únicamente se dispone de información a nivel de grupo farmacológico </a:t>
            </a:r>
            <a:r>
              <a:rPr lang="eu-ES" sz="3000" dirty="0"/>
              <a:t>.</a:t>
            </a:r>
            <a:endParaRPr lang="es-ES" sz="3000" dirty="0"/>
          </a:p>
          <a:p>
            <a:pPr marL="342900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s-ES" sz="3200" dirty="0"/>
          </a:p>
        </p:txBody>
      </p:sp>
    </p:spTree>
    <p:extLst>
      <p:ext uri="{BB962C8B-B14F-4D97-AF65-F5344CB8AC3E}">
        <p14:creationId xmlns:p14="http://schemas.microsoft.com/office/powerpoint/2010/main" val="30804675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68927" y="224588"/>
            <a:ext cx="7772400" cy="831128"/>
          </a:xfrm>
        </p:spPr>
        <p:txBody>
          <a:bodyPr/>
          <a:lstStyle/>
          <a:p>
            <a:r>
              <a:rPr lang="es-ES" sz="2800" dirty="0">
                <a:latin typeface="Arial Black" panose="020B0A04020102020204" pitchFamily="34" charset="0"/>
              </a:rPr>
              <a:t>MEDICAMENTOS RELACIONADOS</a:t>
            </a:r>
            <a:br>
              <a:rPr lang="es-ES" sz="2800" dirty="0">
                <a:latin typeface="Arial Black" panose="020B0A04020102020204" pitchFamily="34" charset="0"/>
              </a:rPr>
            </a:br>
            <a:r>
              <a:rPr lang="es-ES" sz="2800" dirty="0">
                <a:latin typeface="Arial Black" panose="020B0A04020102020204" pitchFamily="34" charset="0"/>
              </a:rPr>
              <a:t> CON CAÍDAS (II)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07818" y="1197034"/>
            <a:ext cx="8728364" cy="357446"/>
          </a:xfrm>
        </p:spPr>
        <p:txBody>
          <a:bodyPr>
            <a:normAutofit fontScale="32500" lnSpcReduction="20000"/>
          </a:bodyPr>
          <a:lstStyle/>
          <a:p>
            <a:pPr algn="just"/>
            <a:r>
              <a:rPr lang="es-ES" sz="5500" b="1" dirty="0">
                <a:solidFill>
                  <a:srgbClr val="5FB1B6"/>
                </a:solidFill>
                <a:ea typeface="+mj-ea"/>
                <a:cs typeface="Arial" panose="020B0604020202020204" pitchFamily="34" charset="0"/>
              </a:rPr>
              <a:t>Grupos de fármacos relacionados con el aumento del riesgo de caídas </a:t>
            </a:r>
            <a:r>
              <a:rPr lang="eu-ES" sz="5500" b="1" dirty="0">
                <a:solidFill>
                  <a:srgbClr val="5FB1B6"/>
                </a:solidFill>
                <a:ea typeface="+mj-ea"/>
                <a:cs typeface="Arial" panose="020B0604020202020204" pitchFamily="34" charset="0"/>
              </a:rPr>
              <a:t>: PSICÓTROPOS</a:t>
            </a:r>
            <a:endParaRPr lang="es-ES" sz="5500" b="1" dirty="0">
              <a:solidFill>
                <a:srgbClr val="5FB1B6"/>
              </a:solidFill>
              <a:ea typeface="+mj-ea"/>
              <a:cs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818" y="1695798"/>
            <a:ext cx="8624291" cy="3542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93513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 txBox="1">
            <a:spLocks/>
          </p:cNvSpPr>
          <p:nvPr/>
        </p:nvSpPr>
        <p:spPr>
          <a:xfrm>
            <a:off x="415636" y="1135940"/>
            <a:ext cx="8728364" cy="357446"/>
          </a:xfrm>
          <a:prstGeom prst="rect">
            <a:avLst/>
          </a:prstGeom>
        </p:spPr>
        <p:txBody>
          <a:bodyPr>
            <a:normAutofit fontScale="3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s-ES" sz="5500" b="1" dirty="0">
                <a:solidFill>
                  <a:srgbClr val="5FB1B6"/>
                </a:solidFill>
                <a:ea typeface="+mj-ea"/>
                <a:cs typeface="Arial" panose="020B0604020202020204" pitchFamily="34" charset="0"/>
              </a:rPr>
              <a:t>Grupos de fármacos relacionados con el aumento del riesgo de caídas </a:t>
            </a:r>
            <a:r>
              <a:rPr lang="eu-ES" sz="5500" b="1" dirty="0">
                <a:solidFill>
                  <a:srgbClr val="5FB1B6"/>
                </a:solidFill>
                <a:ea typeface="+mj-ea"/>
                <a:cs typeface="Arial" panose="020B0604020202020204" pitchFamily="34" charset="0"/>
              </a:rPr>
              <a:t>: PSICÓTROPOS</a:t>
            </a:r>
            <a:endParaRPr lang="es-ES" sz="5500" b="1" dirty="0">
              <a:solidFill>
                <a:srgbClr val="5FB1B6"/>
              </a:solidFill>
              <a:ea typeface="+mj-ea"/>
              <a:cs typeface="Arial" panose="020B0604020202020204" pitchFamily="34" charset="0"/>
            </a:endParaRPr>
          </a:p>
          <a:p>
            <a:pPr marL="342900" indent="-342900" algn="just"/>
            <a:endParaRPr lang="es-ES" dirty="0"/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894" y="1410636"/>
            <a:ext cx="7974544" cy="3982980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602673" y="167464"/>
            <a:ext cx="8123433" cy="83112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5FB1B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ctr"/>
            <a:r>
              <a:rPr lang="es-ES" sz="2800" dirty="0">
                <a:latin typeface="Arial Black" panose="020B0A04020102020204" pitchFamily="34" charset="0"/>
              </a:rPr>
              <a:t>MEDICAMENTOS RELACIONADOS</a:t>
            </a:r>
            <a:br>
              <a:rPr lang="es-ES" sz="2800" dirty="0">
                <a:latin typeface="Arial Black" panose="020B0A04020102020204" pitchFamily="34" charset="0"/>
              </a:rPr>
            </a:br>
            <a:r>
              <a:rPr lang="es-ES" sz="2800" dirty="0">
                <a:latin typeface="Arial Black" panose="020B0A04020102020204" pitchFamily="34" charset="0"/>
              </a:rPr>
              <a:t> CON CAÍDAS (III)</a:t>
            </a:r>
          </a:p>
        </p:txBody>
      </p:sp>
    </p:spTree>
    <p:extLst>
      <p:ext uri="{BB962C8B-B14F-4D97-AF65-F5344CB8AC3E}">
        <p14:creationId xmlns:p14="http://schemas.microsoft.com/office/powerpoint/2010/main" val="37287313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 txBox="1">
            <a:spLocks/>
          </p:cNvSpPr>
          <p:nvPr/>
        </p:nvSpPr>
        <p:spPr>
          <a:xfrm>
            <a:off x="209006" y="1232650"/>
            <a:ext cx="8934994" cy="357446"/>
          </a:xfrm>
          <a:prstGeom prst="rect">
            <a:avLst/>
          </a:prstGeom>
        </p:spPr>
        <p:txBody>
          <a:bodyPr>
            <a:normAutofit fontScale="3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s-ES" sz="5500" b="1" dirty="0">
                <a:solidFill>
                  <a:srgbClr val="5FB1B6"/>
                </a:solidFill>
                <a:ea typeface="+mj-ea"/>
                <a:cs typeface="Arial" panose="020B0604020202020204" pitchFamily="34" charset="0"/>
              </a:rPr>
              <a:t>Grupos de fármacos relacionados con el aumento del riesgo de caídas </a:t>
            </a:r>
            <a:r>
              <a:rPr lang="eu-ES" sz="5500" b="1" dirty="0">
                <a:solidFill>
                  <a:srgbClr val="5FB1B6"/>
                </a:solidFill>
                <a:ea typeface="+mj-ea"/>
                <a:cs typeface="Arial" panose="020B0604020202020204" pitchFamily="34" charset="0"/>
              </a:rPr>
              <a:t>: </a:t>
            </a:r>
            <a:r>
              <a:rPr lang="eu-ES" sz="5500" b="1" dirty="0" err="1">
                <a:solidFill>
                  <a:srgbClr val="5FB1B6"/>
                </a:solidFill>
                <a:ea typeface="+mj-ea"/>
                <a:cs typeface="Arial" panose="020B0604020202020204" pitchFamily="34" charset="0"/>
              </a:rPr>
              <a:t>CARDIOVASCULARES</a:t>
            </a:r>
            <a:endParaRPr lang="es-ES" sz="5500" b="1" dirty="0">
              <a:solidFill>
                <a:srgbClr val="5FB1B6"/>
              </a:solidFill>
              <a:ea typeface="+mj-ea"/>
              <a:cs typeface="Arial" panose="020B0604020202020204" pitchFamily="34" charset="0"/>
            </a:endParaRPr>
          </a:p>
          <a:p>
            <a:pPr marL="342900" indent="-342900" algn="just"/>
            <a:endParaRPr lang="es-ES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9634" y="1698172"/>
            <a:ext cx="8536441" cy="3414576"/>
          </a:xfrm>
          <a:prstGeom prst="rect">
            <a:avLst/>
          </a:prstGeom>
        </p:spPr>
      </p:pic>
      <p:sp>
        <p:nvSpPr>
          <p:cNvPr id="7" name="Título 1"/>
          <p:cNvSpPr txBox="1">
            <a:spLocks/>
          </p:cNvSpPr>
          <p:nvPr/>
        </p:nvSpPr>
        <p:spPr>
          <a:xfrm>
            <a:off x="602673" y="167464"/>
            <a:ext cx="8123433" cy="83112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5FB1B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ctr"/>
            <a:r>
              <a:rPr lang="es-ES" sz="2800" dirty="0">
                <a:latin typeface="Arial Black" panose="020B0A04020102020204" pitchFamily="34" charset="0"/>
              </a:rPr>
              <a:t>MEDICAMENTOS RELACIONADOS</a:t>
            </a:r>
            <a:br>
              <a:rPr lang="es-ES" sz="2800" dirty="0">
                <a:latin typeface="Arial Black" panose="020B0A04020102020204" pitchFamily="34" charset="0"/>
              </a:rPr>
            </a:br>
            <a:r>
              <a:rPr lang="es-ES" sz="2800" dirty="0">
                <a:latin typeface="Arial Black" panose="020B0A04020102020204" pitchFamily="34" charset="0"/>
              </a:rPr>
              <a:t> CON CAÍDAS (IV)</a:t>
            </a:r>
          </a:p>
        </p:txBody>
      </p:sp>
    </p:spTree>
    <p:extLst>
      <p:ext uri="{BB962C8B-B14F-4D97-AF65-F5344CB8AC3E}">
        <p14:creationId xmlns:p14="http://schemas.microsoft.com/office/powerpoint/2010/main" val="41856225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 txBox="1">
            <a:spLocks/>
          </p:cNvSpPr>
          <p:nvPr/>
        </p:nvSpPr>
        <p:spPr>
          <a:xfrm>
            <a:off x="209006" y="1232650"/>
            <a:ext cx="8934994" cy="357446"/>
          </a:xfrm>
          <a:prstGeom prst="rect">
            <a:avLst/>
          </a:prstGeom>
        </p:spPr>
        <p:txBody>
          <a:bodyPr>
            <a:normAutofit fontScale="3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s-ES" sz="5500" b="1" dirty="0">
                <a:solidFill>
                  <a:srgbClr val="5FB1B6"/>
                </a:solidFill>
                <a:ea typeface="+mj-ea"/>
                <a:cs typeface="Arial" panose="020B0604020202020204" pitchFamily="34" charset="0"/>
              </a:rPr>
              <a:t>Grupos de fármacos relacionados con el aumento del riesgo de caídas </a:t>
            </a:r>
            <a:r>
              <a:rPr lang="eu-ES" sz="5500" b="1" dirty="0">
                <a:solidFill>
                  <a:srgbClr val="5FB1B6"/>
                </a:solidFill>
                <a:ea typeface="+mj-ea"/>
                <a:cs typeface="Arial" panose="020B0604020202020204" pitchFamily="34" charset="0"/>
              </a:rPr>
              <a:t>: </a:t>
            </a:r>
            <a:r>
              <a:rPr lang="eu-ES" sz="5500" b="1" dirty="0" err="1">
                <a:solidFill>
                  <a:srgbClr val="5FB1B6"/>
                </a:solidFill>
                <a:ea typeface="+mj-ea"/>
                <a:cs typeface="Arial" panose="020B0604020202020204" pitchFamily="34" charset="0"/>
              </a:rPr>
              <a:t>CARDIOVASCULARES</a:t>
            </a:r>
            <a:endParaRPr lang="es-ES" sz="5500" b="1" dirty="0">
              <a:solidFill>
                <a:srgbClr val="5FB1B6"/>
              </a:solidFill>
              <a:ea typeface="+mj-ea"/>
              <a:cs typeface="Arial" panose="020B0604020202020204" pitchFamily="34" charset="0"/>
            </a:endParaRPr>
          </a:p>
          <a:p>
            <a:pPr marL="342900" indent="-342900" algn="just"/>
            <a:endParaRPr lang="es-ES" dirty="0"/>
          </a:p>
        </p:txBody>
      </p:sp>
      <p:sp>
        <p:nvSpPr>
          <p:cNvPr id="7" name="Título 1"/>
          <p:cNvSpPr txBox="1">
            <a:spLocks/>
          </p:cNvSpPr>
          <p:nvPr/>
        </p:nvSpPr>
        <p:spPr>
          <a:xfrm>
            <a:off x="602673" y="167464"/>
            <a:ext cx="8123433" cy="83112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5FB1B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ctr"/>
            <a:r>
              <a:rPr lang="es-ES" sz="2800" dirty="0">
                <a:latin typeface="Arial Black" panose="020B0A04020102020204" pitchFamily="34" charset="0"/>
              </a:rPr>
              <a:t>MEDICAMENTOS RELACIONADOS</a:t>
            </a:r>
            <a:br>
              <a:rPr lang="es-ES" sz="2800" dirty="0">
                <a:latin typeface="Arial Black" panose="020B0A04020102020204" pitchFamily="34" charset="0"/>
              </a:rPr>
            </a:br>
            <a:r>
              <a:rPr lang="es-ES" sz="2800" dirty="0">
                <a:latin typeface="Arial Black" panose="020B0A04020102020204" pitchFamily="34" charset="0"/>
              </a:rPr>
              <a:t> CON CAÍDAS (V)</a:t>
            </a: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839" y="1824154"/>
            <a:ext cx="8801100" cy="2619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97400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ción1" id="{ABCB4777-E655-384D-ACFE-1875E78C165D}" vid="{556E43C3-FFFE-7346-B204-4B9D6F11E73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491CD9D10FA1F543857F910471C88E3F" ma:contentTypeVersion="11" ma:contentTypeDescription="Crear nuevo documento." ma:contentTypeScope="" ma:versionID="9bcea2eb825600636ee0051ddb1e0ca6">
  <xsd:schema xmlns:xsd="http://www.w3.org/2001/XMLSchema" xmlns:xs="http://www.w3.org/2001/XMLSchema" xmlns:p="http://schemas.microsoft.com/office/2006/metadata/properties" xmlns:ns2="1fdafc60-6e87-4fef-9209-278af2a3ac6d" xmlns:ns3="f301a845-6ce7-4628-b9f3-e90712a662a6" targetNamespace="http://schemas.microsoft.com/office/2006/metadata/properties" ma:root="true" ma:fieldsID="61c920cbc5b5ef4ec05891118c0161e5" ns2:_="" ns3:_="">
    <xsd:import namespace="1fdafc60-6e87-4fef-9209-278af2a3ac6d"/>
    <xsd:import namespace="f301a845-6ce7-4628-b9f3-e90712a662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dafc60-6e87-4fef-9209-278af2a3ac6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01a845-6ce7-4628-b9f3-e90712a662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E3C29DF-73E4-4EA7-90F1-394DDFB73BC0}">
  <ds:schemaRefs>
    <ds:schemaRef ds:uri="http://purl.org/dc/terms/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f301a845-6ce7-4628-b9f3-e90712a662a6"/>
    <ds:schemaRef ds:uri="http://schemas.openxmlformats.org/package/2006/metadata/core-properties"/>
    <ds:schemaRef ds:uri="1fdafc60-6e87-4fef-9209-278af2a3ac6d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E4B4D663-AFA4-4596-9C9D-D37121EF977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fdafc60-6e87-4fef-9209-278af2a3ac6d"/>
    <ds:schemaRef ds:uri="f301a845-6ce7-4628-b9f3-e90712a662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79FD691-2936-4D32-A768-BA130563C44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Presentación</Template>
  <TotalTime>659</TotalTime>
  <Words>1051</Words>
  <Application>Microsoft Office PowerPoint</Application>
  <PresentationFormat>Presentación en pantalla (4:3)</PresentationFormat>
  <Paragraphs>67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0" baseType="lpstr">
      <vt:lpstr>Arial</vt:lpstr>
      <vt:lpstr>Arial Black</vt:lpstr>
      <vt:lpstr>Calibri</vt:lpstr>
      <vt:lpstr>Wingdings</vt:lpstr>
      <vt:lpstr>Tema de Office</vt:lpstr>
      <vt:lpstr>Presentación de PowerPoint</vt:lpstr>
      <vt:lpstr>Sumario</vt:lpstr>
      <vt:lpstr>INTRODUCCIÓN (I)</vt:lpstr>
      <vt:lpstr>INTRODUCCIÓN (II)</vt:lpstr>
      <vt:lpstr>MEDICAMENTOS RELACIONADOS CON CAÍDAS (I)</vt:lpstr>
      <vt:lpstr>MEDICAMENTOS RELACIONADOS  CON CAÍDAS (II)</vt:lpstr>
      <vt:lpstr>Presentación de PowerPoint</vt:lpstr>
      <vt:lpstr>Presentación de PowerPoint</vt:lpstr>
      <vt:lpstr>Presentación de PowerPoint</vt:lpstr>
      <vt:lpstr>Presentación de PowerPoint</vt:lpstr>
      <vt:lpstr>REVISIÓN DE LA MEDICACIÓN  PARA REDUCIR EL RIESGO DE CAÍDAS</vt:lpstr>
      <vt:lpstr>REVISIÓN DE LA MEDICACIÓN  PARA REDUCIR EL RIESGO DE CAÍDAS</vt:lpstr>
      <vt:lpstr>Presentación de PowerPoint</vt:lpstr>
      <vt:lpstr>Presentación de PowerPoint</vt:lpstr>
      <vt:lpstr>Presentación de PowerPoint</vt:lpstr>
    </vt:vector>
  </TitlesOfParts>
  <Company>Eusko Jaurlaritza Gobierno Vasco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López Varona, Mª José</dc:creator>
  <cp:lastModifiedBy>Cristina Benitez Muniozguren</cp:lastModifiedBy>
  <cp:revision>331</cp:revision>
  <dcterms:created xsi:type="dcterms:W3CDTF">2020-03-06T09:54:11Z</dcterms:created>
  <dcterms:modified xsi:type="dcterms:W3CDTF">2020-05-11T07:53:48Z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0x010100491CD9D10FA1F543857F910471C88E3F</vt:lpwstr>
  </property>
</Properties>
</file>