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87" r:id="rId4"/>
    <p:sldId id="340" r:id="rId5"/>
    <p:sldId id="316" r:id="rId6"/>
    <p:sldId id="334" r:id="rId7"/>
    <p:sldId id="335" r:id="rId8"/>
    <p:sldId id="341" r:id="rId9"/>
    <p:sldId id="336" r:id="rId10"/>
    <p:sldId id="342" r:id="rId11"/>
    <p:sldId id="343" r:id="rId12"/>
    <p:sldId id="344" r:id="rId13"/>
    <p:sldId id="345" r:id="rId14"/>
    <p:sldId id="299" r:id="rId15"/>
    <p:sldId id="337" r:id="rId16"/>
    <p:sldId id="338" r:id="rId17"/>
    <p:sldId id="346" r:id="rId18"/>
    <p:sldId id="347" r:id="rId19"/>
    <p:sldId id="348" r:id="rId20"/>
    <p:sldId id="349" r:id="rId21"/>
    <p:sldId id="350" r:id="rId22"/>
    <p:sldId id="339" r:id="rId23"/>
    <p:sldId id="292" r:id="rId24"/>
  </p:sldIdLst>
  <p:sldSz cx="9144000" cy="6858000" type="screen4x3"/>
  <p:notesSz cx="666273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6" autoAdjust="0"/>
    <p:restoredTop sz="95332" autoAdjust="0"/>
  </p:normalViewPr>
  <p:slideViewPr>
    <p:cSldViewPr>
      <p:cViewPr varScale="1">
        <p:scale>
          <a:sx n="88" d="100"/>
          <a:sy n="88" d="100"/>
        </p:scale>
        <p:origin x="13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934CB-0070-403E-B2DF-C1FF4A9B82DD}" type="datetimeFigureOut">
              <a:rPr lang="es-ES" smtClean="0"/>
              <a:t>17/01/2020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0F46-35CE-4F6A-9321-FBBD69DC4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17/01/2020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23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17/01/2020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17/01/2020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dc.europa.eu/en/about-us/partnerships-and-networks/disease-and-laboratory-networks/ears-net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0" y="1196975"/>
            <a:ext cx="7772400" cy="2303463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b="1" dirty="0"/>
              <a:t>LA CRISIS DE LOS ANTIBIÓTICOS. PERSPECTIVA DESDE EL AMBITO </a:t>
            </a:r>
            <a:r>
              <a:rPr lang="es-ES" b="1" dirty="0" smtClean="0"/>
              <a:t>COMUNITARIO</a:t>
            </a:r>
            <a:r>
              <a:rPr lang="es-ES_tradnl" sz="3600" dirty="0" smtClean="0">
                <a:solidFill>
                  <a:schemeClr val="tx2"/>
                </a:solidFill>
              </a:rPr>
              <a:t/>
            </a:r>
            <a:br>
              <a:rPr lang="es-ES_tradnl" sz="3600" dirty="0" smtClean="0">
                <a:solidFill>
                  <a:schemeClr val="tx2"/>
                </a:solidFill>
              </a:rPr>
            </a:br>
            <a:r>
              <a:rPr lang="es-ES_tradnl" sz="3600" dirty="0" smtClean="0">
                <a:solidFill>
                  <a:schemeClr val="tx2"/>
                </a:solidFill>
              </a:rPr>
              <a:t/>
            </a:r>
            <a:br>
              <a:rPr lang="es-ES_tradnl" sz="3600" dirty="0" smtClean="0">
                <a:solidFill>
                  <a:schemeClr val="tx2"/>
                </a:solidFill>
              </a:rPr>
            </a:br>
            <a:r>
              <a:rPr lang="es-ES_tradnl" dirty="0" err="1" smtClean="0">
                <a:solidFill>
                  <a:schemeClr val="tx2"/>
                </a:solidFill>
                <a:latin typeface="Arial Black" pitchFamily="34" charset="0"/>
              </a:rPr>
              <a:t>Vol</a:t>
            </a: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> 27, nº 8 - 2019</a:t>
            </a: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268761"/>
            <a:ext cx="8712968" cy="44319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1</a:t>
            </a:r>
            <a:r>
              <a:rPr lang="es-ES" b="1" dirty="0" smtClean="0">
                <a:latin typeface="+mj-lt"/>
              </a:rPr>
              <a:t>- Consolidar la implementación de los Programas de Optimización de Uso de los Antibióticos (PROA)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>
                <a:latin typeface="+mj-lt"/>
              </a:rPr>
              <a:t>Objetivos: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>
                <a:latin typeface="+mj-lt"/>
              </a:rPr>
              <a:t>Mejorar los resultados clínicos de los pacientes con infecciones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>
                <a:latin typeface="+mj-lt"/>
              </a:rPr>
              <a:t>Minimizar los efectos adversos asociados a antimicrobianos, incluidas las resistencias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dirty="0">
                <a:latin typeface="+mj-lt"/>
              </a:rPr>
              <a:t>Garantizar administración de tratamientos costo-eficientes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smtClean="0">
                <a:latin typeface="+mj-lt"/>
              </a:rPr>
              <a:t>Se </a:t>
            </a:r>
            <a:r>
              <a:rPr lang="es-ES" sz="1800" dirty="0" smtClean="0">
                <a:latin typeface="+mj-lt"/>
              </a:rPr>
              <a:t>deben implementar en hospitales, en Atención primaria y en centros socio-sanitarios. El apoyo institucional es imprescindible para su puesta en marcha.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smtClean="0">
                <a:latin typeface="+mj-lt"/>
              </a:rPr>
              <a:t>Deben </a:t>
            </a:r>
            <a:r>
              <a:rPr lang="es-ES" sz="1800" dirty="0" smtClean="0">
                <a:latin typeface="+mj-lt"/>
              </a:rPr>
              <a:t>dar soporte a los prescriptores en la </a:t>
            </a:r>
            <a:r>
              <a:rPr lang="es-E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toma de decisiones </a:t>
            </a:r>
            <a:r>
              <a:rPr lang="es-ES" sz="1800" dirty="0" smtClean="0">
                <a:latin typeface="+mj-lt"/>
              </a:rPr>
              <a:t>y promover </a:t>
            </a:r>
            <a:r>
              <a:rPr lang="es-E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cambios de hábitos de </a:t>
            </a:r>
            <a:r>
              <a:rPr lang="es-E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prescripción</a:t>
            </a:r>
            <a:r>
              <a:rPr lang="es-ES" sz="1800" dirty="0" smtClean="0">
                <a:latin typeface="+mj-lt"/>
              </a:rPr>
              <a:t>.</a:t>
            </a:r>
            <a:endParaRPr lang="es-ES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1800" dirty="0" smtClean="0">
                <a:latin typeface="+mj-lt"/>
              </a:rPr>
              <a:t>Incluyen: elaboración y/o adaptación de guías locales de tratamiento, revisión sistemática de prescripciones y monitorización de indicadores y actividades formativas, de comunicación y de </a:t>
            </a:r>
            <a:r>
              <a:rPr lang="es-ES" sz="1800" dirty="0" smtClean="0">
                <a:latin typeface="+mj-lt"/>
              </a:rPr>
              <a:t>investigación.</a:t>
            </a:r>
            <a:endParaRPr lang="es-ES" sz="1800" dirty="0" smtClean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1800" dirty="0" smtClean="0">
              <a:latin typeface="+mj-lt"/>
            </a:endParaRPr>
          </a:p>
        </p:txBody>
      </p:sp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</p:spTree>
    <p:extLst>
      <p:ext uri="{BB962C8B-B14F-4D97-AF65-F5344CB8AC3E}">
        <p14:creationId xmlns:p14="http://schemas.microsoft.com/office/powerpoint/2010/main" val="11753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51520" y="1254820"/>
            <a:ext cx="8892480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2</a:t>
            </a:r>
            <a:r>
              <a:rPr lang="es-ES" b="1" dirty="0" smtClean="0">
                <a:latin typeface="+mj-lt"/>
              </a:rPr>
              <a:t>- Reducir el consumo de antibióticos</a:t>
            </a: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Tendencia decreciente desde el </a:t>
            </a:r>
            <a:r>
              <a:rPr lang="es-ES" sz="2000" dirty="0">
                <a:latin typeface="+mj-lt"/>
              </a:rPr>
              <a:t>primer </a:t>
            </a:r>
            <a:r>
              <a:rPr lang="es-ES" sz="2000" dirty="0" smtClean="0">
                <a:latin typeface="+mj-lt"/>
              </a:rPr>
              <a:t>PRAN:  reducción del 7,4% en el ámbito comunitario, 0,2% en hospitales, y 32,4% de ventas de antibióticos de uso veterinario.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En </a:t>
            </a:r>
            <a:r>
              <a:rPr lang="es-ES" sz="2000" dirty="0" smtClean="0">
                <a:latin typeface="+mj-lt"/>
              </a:rPr>
              <a:t>2018, 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 nivel nacional </a:t>
            </a:r>
            <a:r>
              <a:rPr lang="es-ES" sz="2000" dirty="0" smtClean="0">
                <a:latin typeface="+mj-lt"/>
              </a:rPr>
              <a:t>24,33 DHD en medio comunitario y 1,7 DHD en hospitales. </a:t>
            </a:r>
            <a:r>
              <a:rPr lang="es-ES" sz="2000" dirty="0" smtClean="0">
                <a:latin typeface="+mj-lt"/>
              </a:rPr>
              <a:t>En </a:t>
            </a:r>
            <a:r>
              <a:rPr lang="es-ES" sz="2000" dirty="0" smtClean="0">
                <a:latin typeface="+mj-lt"/>
              </a:rPr>
              <a:t>la 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CAPV</a:t>
            </a:r>
            <a:r>
              <a:rPr lang="es-ES" sz="2000" dirty="0" smtClean="0">
                <a:latin typeface="+mj-lt"/>
              </a:rPr>
              <a:t> 20,93 DHD a nivel comunitario:</a:t>
            </a:r>
          </a:p>
          <a:p>
            <a:endParaRPr lang="es-ES" b="1" dirty="0" smtClean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9" y="3719670"/>
            <a:ext cx="8211001" cy="12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24623" y="1700808"/>
            <a:ext cx="889248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Prescripción </a:t>
            </a:r>
            <a:r>
              <a:rPr lang="es-ES" sz="2000" dirty="0">
                <a:latin typeface="+mj-lt"/>
              </a:rPr>
              <a:t>inadecuada de </a:t>
            </a:r>
            <a:r>
              <a:rPr lang="es-ES" sz="2000" dirty="0" smtClean="0">
                <a:latin typeface="+mj-lt"/>
              </a:rPr>
              <a:t>antibióticos mayoritariamente en las </a:t>
            </a:r>
            <a:r>
              <a:rPr lang="es-E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infecciones respiratorias </a:t>
            </a:r>
            <a:r>
              <a:rPr lang="es-ES" sz="2000" dirty="0" smtClean="0">
                <a:latin typeface="+mj-lt"/>
              </a:rPr>
              <a:t>(más de la mitad de las enfermedades infecciosas atendidas en Atención primaria</a:t>
            </a:r>
            <a:r>
              <a:rPr lang="es-ES" sz="2000" dirty="0" smtClean="0">
                <a:latin typeface="+mj-lt"/>
              </a:rPr>
              <a:t>)</a:t>
            </a:r>
          </a:p>
          <a:p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Hay estudios que establecen la proporción ideal de pacientes que deben recibir antibiótico: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10-20% en infección respiratoria aguda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54% en exacerbación de EPOC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75% mujeres no embarazadas con ITU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>
              <a:latin typeface="+mj-lt"/>
            </a:endParaRPr>
          </a:p>
          <a:p>
            <a:endParaRPr lang="es-E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3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95198" y="1124744"/>
            <a:ext cx="8892480" cy="4216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3- Mejorar la adecuación de la prescripción de antibióticos</a:t>
            </a: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Prescripción antibiótica 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mejorable en 40-50% </a:t>
            </a:r>
            <a:r>
              <a:rPr lang="es-ES" sz="2000" dirty="0" smtClean="0">
                <a:latin typeface="+mj-lt"/>
              </a:rPr>
              <a:t>de los casos a nivel comunitario.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La implementación de guías basadas en la evidencia y adaptadas a resistencias y epidemiología local disminuyen la incertidumbre diagnóstica y facilitan selección de antibióticos</a:t>
            </a:r>
            <a:r>
              <a:rPr lang="es-ES" sz="2000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Elección de antibiótico </a:t>
            </a:r>
            <a:r>
              <a:rPr lang="es-ES" sz="2000" dirty="0">
                <a:latin typeface="+mj-lt"/>
              </a:rPr>
              <a:t>según gravedad, síndrome clínico, epidemiología local y circunstancias individuales.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Emplear </a:t>
            </a:r>
            <a:r>
              <a:rPr lang="es-ES" sz="2000" dirty="0" smtClean="0">
                <a:latin typeface="+mj-lt"/>
              </a:rPr>
              <a:t>antibiótico de menor espectro para cada tipo de infección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Evitar antibióticos de amplio espectro o con elevado impacto ecológico: 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amoxicilina-</a:t>
            </a:r>
            <a:r>
              <a:rPr lang="es-E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clavulánico</a:t>
            </a:r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cefalosporinas, macrólidos y </a:t>
            </a:r>
            <a:r>
              <a:rPr lang="es-E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fluorquinolonas</a:t>
            </a:r>
            <a:r>
              <a:rPr lang="es-ES" sz="2000" dirty="0" smtClean="0">
                <a:latin typeface="+mj-lt"/>
              </a:rPr>
              <a:t>. No mejores resultados clínicos, más efectos adversos y mayor selección de microorganismos resistentes, si su uso no está justificado.</a:t>
            </a:r>
            <a:endParaRPr lang="es-E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936104"/>
          </a:xfrm>
        </p:spPr>
        <p:txBody>
          <a:bodyPr/>
          <a:lstStyle/>
          <a:p>
            <a:r>
              <a:rPr lang="es-ES" sz="3600" b="1" dirty="0"/>
              <a:t>MEDIDAS PARA MANEJAR LA CRISIS ANTIBIÓTICA</a:t>
            </a:r>
            <a:endParaRPr lang="es-ES" sz="3600" cap="all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49" y="1919266"/>
            <a:ext cx="8103901" cy="30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2333" r="21667" b="36500"/>
          <a:stretch/>
        </p:blipFill>
        <p:spPr bwMode="auto">
          <a:xfrm>
            <a:off x="323528" y="764704"/>
            <a:ext cx="85987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2333" r="21667" b="78855"/>
          <a:stretch/>
        </p:blipFill>
        <p:spPr bwMode="auto">
          <a:xfrm>
            <a:off x="251520" y="260648"/>
            <a:ext cx="8598740" cy="8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9833" r="21300" b="15425"/>
          <a:stretch/>
        </p:blipFill>
        <p:spPr bwMode="auto">
          <a:xfrm>
            <a:off x="323528" y="908720"/>
            <a:ext cx="861608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5496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</a:t>
            </a:r>
            <a:r>
              <a:rPr lang="es-ES" sz="3200" b="1" dirty="0" smtClean="0"/>
              <a:t>ANTIBIÓTICA</a:t>
            </a:r>
            <a:br>
              <a:rPr lang="es-ES" sz="3200" b="1" dirty="0" smtClean="0"/>
            </a:b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48531" y="1556792"/>
            <a:ext cx="889248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Prescripción adecuada también se refiere a correcta dosificación, vía y duración de tratamiento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Uso de </a:t>
            </a:r>
            <a:r>
              <a:rPr lang="es-E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pautas cortas</a:t>
            </a:r>
            <a:r>
              <a:rPr lang="es-ES" sz="2000" dirty="0">
                <a:latin typeface="+mj-lt"/>
              </a:rPr>
              <a:t>:</a:t>
            </a:r>
            <a:r>
              <a:rPr lang="es-ES" sz="2000" dirty="0" smtClean="0">
                <a:latin typeface="+mj-lt"/>
              </a:rPr>
              <a:t> indicadas en muchas infecciones no complicadas en el medio comunitario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Se limita propagación de bacterias resistentes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Se mejora la adherencia al tratamiento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Reducción de costes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Posibilidad de interrupción </a:t>
            </a:r>
            <a:r>
              <a:rPr lang="es-ES" sz="2000" dirty="0" smtClean="0">
                <a:latin typeface="+mj-lt"/>
              </a:rPr>
              <a:t>del tratamiento de manera temprana: informar a los </a:t>
            </a:r>
            <a:r>
              <a:rPr lang="es-ES" sz="2000" dirty="0" smtClean="0">
                <a:latin typeface="+mj-lt"/>
              </a:rPr>
              <a:t>pacientes</a:t>
            </a:r>
            <a:endParaRPr lang="es-E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4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95198" y="1124744"/>
            <a:ext cx="889248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4</a:t>
            </a:r>
            <a:r>
              <a:rPr lang="es-ES" b="1" dirty="0" smtClean="0">
                <a:latin typeface="+mj-lt"/>
              </a:rPr>
              <a:t>- Fomentar prescripción diferida de antibióticos</a:t>
            </a: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Instruir a los pacientes para que utilicen una prescripción de antibiótico solo en caso de empeoramiento de síntomas o si no hay mejora en unos días.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Estrategia factible para reducir uso de antibióticos en bronquitis, sinusitis, otitis, faringitis y cistitis. Importante seleccionar adecuadamente los pacientes.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Ha demostrado reducción del consumo de antibióticos de hasta un 60% frente a la prescripción inmediata en procesos respiratorios agudos, sin aumento de complicaciones, efectos adversos, visitas adicionales o satisfacción del paciente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Fomenta educación y conocimiento del paciente en cuanto a uso adecuado de antibióticos.</a:t>
            </a:r>
          </a:p>
        </p:txBody>
      </p:sp>
    </p:spTree>
    <p:extLst>
      <p:ext uri="{BB962C8B-B14F-4D97-AF65-F5344CB8AC3E}">
        <p14:creationId xmlns:p14="http://schemas.microsoft.com/office/powerpoint/2010/main" val="11813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95198" y="1124744"/>
            <a:ext cx="889248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5- Mejorar las ayudas diagnósticas: pruebas de diagnóstico rápido</a:t>
            </a: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Permiten orientación precoz sobre el diagnóstico: herramientas de ayuda a la toma de decisiones y en la optimización del uso de antibióticos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 smtClean="0">
                <a:latin typeface="+mj-lt"/>
              </a:rPr>
              <a:t>Test de diagnóstico rápido de estreptococo</a:t>
            </a:r>
            <a:r>
              <a:rPr lang="es-ES" sz="2000" dirty="0" smtClean="0">
                <a:latin typeface="+mj-lt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alta especificidad y VPN: ante un resultado negativo permite no prescribir un antibiótico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ayuda a disminuir la prescripción antibiótica en un 80%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Su uso debe generalizarse en Atención Primaria y urgencias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En nuestro medio está disponible para su uso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 smtClean="0">
                <a:latin typeface="+mj-lt"/>
              </a:rPr>
              <a:t>Prueba de detección de </a:t>
            </a:r>
            <a:r>
              <a:rPr lang="es-ES" sz="2000" b="1" dirty="0" err="1" smtClean="0">
                <a:latin typeface="+mj-lt"/>
              </a:rPr>
              <a:t>Proteina</a:t>
            </a:r>
            <a:r>
              <a:rPr lang="es-ES" sz="2000" b="1" dirty="0" smtClean="0">
                <a:latin typeface="+mj-lt"/>
              </a:rPr>
              <a:t> C Reactiva (PCR):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Puede ser útil en infecciones respiratorias para descartar o confirmar gravedad de la infección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No </a:t>
            </a:r>
            <a:r>
              <a:rPr lang="es-ES" sz="2000" dirty="0" smtClean="0">
                <a:latin typeface="+mj-lt"/>
              </a:rPr>
              <a:t>disponible </a:t>
            </a:r>
            <a:r>
              <a:rPr lang="es-ES" sz="2000" dirty="0" smtClean="0">
                <a:latin typeface="+mj-lt"/>
              </a:rPr>
              <a:t>en nuestro medio en consultas de Atención Primaria</a:t>
            </a:r>
          </a:p>
        </p:txBody>
      </p:sp>
    </p:spTree>
    <p:extLst>
      <p:ext uri="{BB962C8B-B14F-4D97-AF65-F5344CB8AC3E}">
        <p14:creationId xmlns:p14="http://schemas.microsoft.com/office/powerpoint/2010/main" val="1506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Sumario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052736"/>
            <a:ext cx="8280920" cy="4032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endParaRPr lang="es-ES" sz="2400" dirty="0" smtClean="0"/>
          </a:p>
          <a:p>
            <a:r>
              <a:rPr lang="es-ES" sz="2400" dirty="0" smtClean="0">
                <a:solidFill>
                  <a:schemeClr val="bg1"/>
                </a:solidFill>
              </a:rPr>
              <a:t>INTRODUCCIÓN </a:t>
            </a:r>
            <a:r>
              <a:rPr lang="es-ES" sz="2400" dirty="0">
                <a:solidFill>
                  <a:schemeClr val="bg1"/>
                </a:solidFill>
              </a:rPr>
              <a:t>	</a:t>
            </a:r>
          </a:p>
          <a:p>
            <a:r>
              <a:rPr lang="es-ES" sz="2400" dirty="0">
                <a:solidFill>
                  <a:schemeClr val="bg1"/>
                </a:solidFill>
              </a:rPr>
              <a:t>PROBLEMA DE LAS RESISTENCIAS A NIVEL MUNDIAL 	</a:t>
            </a:r>
          </a:p>
          <a:p>
            <a:r>
              <a:rPr lang="es-ES" sz="2400" dirty="0">
                <a:solidFill>
                  <a:schemeClr val="bg1"/>
                </a:solidFill>
              </a:rPr>
              <a:t>PATÓGENOS RESISTENTES DE MAYOR RELEVANCIA A NIVEL MUNDIAL 	</a:t>
            </a:r>
          </a:p>
          <a:p>
            <a:r>
              <a:rPr lang="es-ES" sz="2400" dirty="0">
                <a:solidFill>
                  <a:schemeClr val="bg1"/>
                </a:solidFill>
              </a:rPr>
              <a:t>LA CRISIS DE LOS ANTIBIÓTICOS: CAUSAS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MEDIDAS </a:t>
            </a:r>
            <a:r>
              <a:rPr lang="es-ES" sz="2400" dirty="0">
                <a:solidFill>
                  <a:schemeClr val="bg1"/>
                </a:solidFill>
              </a:rPr>
              <a:t>PARA MANEJAR LA CRISIS ANTIBIÓTICA 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IDEAS </a:t>
            </a:r>
            <a:r>
              <a:rPr lang="es-ES" sz="2400" dirty="0">
                <a:solidFill>
                  <a:schemeClr val="bg1"/>
                </a:solidFill>
              </a:rPr>
              <a:t>CLAVE</a:t>
            </a:r>
            <a:r>
              <a:rPr lang="es-ES" sz="2400" dirty="0"/>
              <a:t>	</a:t>
            </a:r>
          </a:p>
          <a:p>
            <a:pPr>
              <a:buClr>
                <a:schemeClr val="bg1"/>
              </a:buClr>
            </a:pPr>
            <a:endParaRPr lang="es-E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95198" y="1124744"/>
            <a:ext cx="889248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6</a:t>
            </a:r>
            <a:r>
              <a:rPr lang="es-ES" b="1" dirty="0" smtClean="0">
                <a:latin typeface="+mj-lt"/>
              </a:rPr>
              <a:t>- Fomentar la formación y sensibilización de la población</a:t>
            </a: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Campañas educativas a pacientes y población general: necesidad de concienciar sobre la amenaza de la resistencia a los antibióticos con visión social y ecológica.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 smtClean="0">
                <a:latin typeface="+mj-lt"/>
              </a:rPr>
              <a:t>OMS</a:t>
            </a:r>
            <a:r>
              <a:rPr lang="es-ES" sz="2000" dirty="0" smtClean="0">
                <a:latin typeface="+mj-lt"/>
              </a:rPr>
              <a:t>.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Antibióticos: manéjalos con cuidado”</a:t>
            </a:r>
            <a:r>
              <a:rPr lang="es-ES" sz="2000" dirty="0" smtClean="0">
                <a:latin typeface="+mj-lt"/>
              </a:rPr>
              <a:t>: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desde </a:t>
            </a:r>
            <a:r>
              <a:rPr lang="es-ES" sz="2000" dirty="0" smtClean="0">
                <a:latin typeface="+mj-lt"/>
              </a:rPr>
              <a:t>2015 promueve semana de concienciación sobre uso de antibióticos. Importancia del lavado de manos y mantener al día las vacunaciones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 smtClean="0">
                <a:latin typeface="+mj-lt"/>
              </a:rPr>
              <a:t>PRAN</a:t>
            </a:r>
            <a:r>
              <a:rPr lang="es-ES" sz="2000" dirty="0" smtClean="0">
                <a:latin typeface="+mj-lt"/>
              </a:rPr>
              <a:t>: </a:t>
            </a:r>
            <a:r>
              <a:rPr lang="es-ES" sz="2000" dirty="0" smtClean="0">
                <a:latin typeface="+mj-lt"/>
              </a:rPr>
              <a:t>difunde actividades y contenidos y promueve campañas en su página web y redes sociales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 smtClean="0">
                <a:latin typeface="+mj-lt"/>
              </a:rPr>
              <a:t>i-</a:t>
            </a:r>
            <a:r>
              <a:rPr lang="es-ES" sz="2000" b="1" dirty="0" err="1" smtClean="0">
                <a:latin typeface="+mj-lt"/>
              </a:rPr>
              <a:t>botika</a:t>
            </a:r>
            <a:r>
              <a:rPr lang="es-ES" sz="2000" dirty="0" smtClean="0">
                <a:latin typeface="+mj-lt"/>
              </a:rPr>
              <a:t>: fichas </a:t>
            </a:r>
            <a:r>
              <a:rPr lang="es-ES" sz="2000" b="1" dirty="0" smtClean="0">
                <a:solidFill>
                  <a:schemeClr val="tx2"/>
                </a:solidFill>
                <a:latin typeface="+mj-lt"/>
              </a:rPr>
              <a:t>“Resistencia a los antibióticos: </a:t>
            </a:r>
            <a:r>
              <a:rPr lang="es-ES" sz="2000" b="1" dirty="0" smtClean="0">
                <a:solidFill>
                  <a:schemeClr val="tx2"/>
                </a:solidFill>
                <a:latin typeface="+mj-lt"/>
              </a:rPr>
              <a:t>también </a:t>
            </a:r>
            <a:r>
              <a:rPr lang="es-ES" sz="2000" b="1" dirty="0" smtClean="0">
                <a:solidFill>
                  <a:schemeClr val="tx2"/>
                </a:solidFill>
                <a:latin typeface="+mj-lt"/>
              </a:rPr>
              <a:t>está en tu mano evitarla” </a:t>
            </a:r>
            <a:r>
              <a:rPr lang="es-ES" sz="2000" b="1" dirty="0" smtClean="0">
                <a:latin typeface="+mj-lt"/>
              </a:rPr>
              <a:t>y </a:t>
            </a:r>
            <a:r>
              <a:rPr lang="es-ES" sz="2000" b="1" dirty="0" smtClean="0">
                <a:solidFill>
                  <a:schemeClr val="tx2"/>
                </a:solidFill>
                <a:latin typeface="+mj-lt"/>
              </a:rPr>
              <a:t>“Antibióticos, no los tomes por tu cuenta”</a:t>
            </a:r>
          </a:p>
        </p:txBody>
      </p:sp>
    </p:spTree>
    <p:extLst>
      <p:ext uri="{BB962C8B-B14F-4D97-AF65-F5344CB8AC3E}">
        <p14:creationId xmlns:p14="http://schemas.microsoft.com/office/powerpoint/2010/main" val="6272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4821" y="137337"/>
            <a:ext cx="9144000" cy="1143000"/>
          </a:xfrm>
        </p:spPr>
        <p:txBody>
          <a:bodyPr/>
          <a:lstStyle/>
          <a:p>
            <a:r>
              <a:rPr lang="es-ES" sz="3200" b="1" dirty="0"/>
              <a:t>MEDIDAS PARA MANEJAR LA CRISIS ANTIBIÓTICA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66341" y="1412776"/>
            <a:ext cx="8892480" cy="39087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7- Reforzar las medidas de prevención y control de enfermedades</a:t>
            </a:r>
          </a:p>
          <a:p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La prevención de infecciones reduce la necesidad de usar antibióticos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Higiene </a:t>
            </a:r>
            <a:r>
              <a:rPr lang="es-ES" sz="2000" dirty="0">
                <a:latin typeface="+mj-lt"/>
              </a:rPr>
              <a:t>de manos</a:t>
            </a:r>
            <a:r>
              <a:rPr lang="es-ES" sz="2000" dirty="0" smtClean="0">
                <a:latin typeface="+mj-lt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Programa </a:t>
            </a:r>
            <a:r>
              <a:rPr lang="es-ES" sz="2000" dirty="0">
                <a:latin typeface="+mj-lt"/>
              </a:rPr>
              <a:t>de la </a:t>
            </a:r>
            <a:r>
              <a:rPr lang="es-ES" sz="2000" dirty="0" smtClean="0">
                <a:latin typeface="+mj-lt"/>
              </a:rPr>
              <a:t>OMS: </a:t>
            </a:r>
            <a:r>
              <a:rPr lang="es-ES" sz="2000" dirty="0">
                <a:latin typeface="+mj-lt"/>
              </a:rPr>
              <a:t>“Una atención limpia es una atención más </a:t>
            </a:r>
            <a:r>
              <a:rPr lang="es-ES" sz="2000" dirty="0" smtClean="0">
                <a:latin typeface="+mj-lt"/>
              </a:rPr>
              <a:t>segura” y campaña “Salve vidas: lávese las manos” destinada a personal sanitario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Grupo de Higiene de manos del Departamento de Salud del Gobierno vasco y </a:t>
            </a:r>
            <a:r>
              <a:rPr lang="es-ES" sz="2000" dirty="0" err="1" smtClean="0">
                <a:latin typeface="+mj-lt"/>
              </a:rPr>
              <a:t>Osakidetza</a:t>
            </a:r>
            <a:r>
              <a:rPr lang="es-ES" sz="2000" dirty="0" smtClean="0">
                <a:latin typeface="+mj-lt"/>
              </a:rPr>
              <a:t>: “</a:t>
            </a:r>
            <a:r>
              <a:rPr lang="es-ES" sz="2000" dirty="0" err="1" smtClean="0">
                <a:latin typeface="+mj-lt"/>
              </a:rPr>
              <a:t>Guia</a:t>
            </a:r>
            <a:r>
              <a:rPr lang="es-ES" sz="2000" dirty="0" smtClean="0">
                <a:latin typeface="+mj-lt"/>
              </a:rPr>
              <a:t> de higiene de manos para profesionales sanitarios”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2000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Las vacunas reducen la incidencia la enfermedad y por tanto el uso de </a:t>
            </a:r>
            <a:r>
              <a:rPr lang="es-ES" sz="2000" dirty="0" smtClean="0">
                <a:latin typeface="+mj-lt"/>
              </a:rPr>
              <a:t>antibióticos</a:t>
            </a:r>
            <a:endParaRPr lang="es-E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34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4500" r="21230" b="33642"/>
          <a:stretch/>
        </p:blipFill>
        <p:spPr bwMode="auto">
          <a:xfrm>
            <a:off x="251518" y="620688"/>
            <a:ext cx="857351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3608" y="1912144"/>
            <a:ext cx="45354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800" b="1" dirty="0" smtClean="0">
              <a:latin typeface="Arial Unicode MS" pitchFamily="34" charset="-128"/>
            </a:endParaRPr>
          </a:p>
          <a:p>
            <a:r>
              <a:rPr lang="pt-BR" sz="2800" b="1" dirty="0" smtClean="0">
                <a:latin typeface="Arial Unicode MS" pitchFamily="34" charset="-128"/>
              </a:rPr>
              <a:t>INFAC­ </a:t>
            </a:r>
            <a:r>
              <a:rPr lang="pt-BR" sz="2800" b="1" dirty="0" err="1" smtClean="0">
                <a:latin typeface="Arial Unicode MS" pitchFamily="34" charset="-128"/>
              </a:rPr>
              <a:t>Vol</a:t>
            </a:r>
            <a:r>
              <a:rPr lang="pt-BR" sz="2800" b="1" dirty="0" smtClean="0">
                <a:latin typeface="Arial Unicode MS" pitchFamily="34" charset="-128"/>
              </a:rPr>
              <a:t> 27 nº </a:t>
            </a:r>
            <a:r>
              <a:rPr lang="pt-BR" sz="2800" b="1" dirty="0">
                <a:latin typeface="Arial Unicode MS" pitchFamily="34" charset="-128"/>
              </a:rPr>
              <a:t>8</a:t>
            </a:r>
            <a:endParaRPr lang="es-ES_tradnl" sz="2800" b="1" dirty="0" smtClean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2"/>
                </a:solidFill>
                <a:latin typeface="Arial Black" pitchFamily="34" charset="0"/>
              </a:rPr>
              <a:t>Para mas información y bibliografía…</a:t>
            </a:r>
          </a:p>
        </p:txBody>
      </p:sp>
    </p:spTree>
    <p:extLst>
      <p:ext uri="{BB962C8B-B14F-4D97-AF65-F5344CB8AC3E}">
        <p14:creationId xmlns:p14="http://schemas.microsoft.com/office/powerpoint/2010/main" val="2485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es-ES" sz="3600" b="1" dirty="0" smtClean="0"/>
              <a:t>INTRODUCCIÓN</a:t>
            </a:r>
            <a:endParaRPr lang="es-ES" sz="36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371972" y="1412776"/>
            <a:ext cx="8568952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>
                <a:latin typeface="+mj-lt"/>
              </a:rPr>
              <a:t>L</a:t>
            </a:r>
            <a:r>
              <a:rPr lang="es-ES" sz="2000" dirty="0" smtClean="0">
                <a:latin typeface="+mj-lt"/>
              </a:rPr>
              <a:t>as </a:t>
            </a:r>
            <a:r>
              <a:rPr lang="es-ES" sz="2000" dirty="0">
                <a:latin typeface="+mj-lt"/>
              </a:rPr>
              <a:t>enfermedades infecciosas </a:t>
            </a:r>
            <a:r>
              <a:rPr lang="es-ES" sz="2000" dirty="0" smtClean="0">
                <a:latin typeface="+mj-lt"/>
              </a:rPr>
              <a:t>siguen </a:t>
            </a:r>
            <a:r>
              <a:rPr lang="es-ES" sz="2000" dirty="0">
                <a:latin typeface="+mj-lt"/>
              </a:rPr>
              <a:t>siendo a día de hoy una de las causas principales de muerte.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Los </a:t>
            </a:r>
            <a:r>
              <a:rPr lang="es-ES" sz="2000" dirty="0">
                <a:latin typeface="+mj-lt"/>
              </a:rPr>
              <a:t>antibióticos han tenido un papel crucial en el avance de la medicina y la cirugía (trasplantes de órganos, implantación de prótesis  cirugía cardiaca</a:t>
            </a:r>
            <a:r>
              <a:rPr lang="es-ES" sz="2000" dirty="0" smtClean="0">
                <a:latin typeface="+mj-lt"/>
              </a:rPr>
              <a:t>…).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2000" dirty="0" smtClean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La </a:t>
            </a:r>
            <a:r>
              <a:rPr lang="es-ES" sz="2000" b="1" dirty="0">
                <a:latin typeface="+mj-lt"/>
              </a:rPr>
              <a:t>resistencia bacteriana </a:t>
            </a:r>
            <a:r>
              <a:rPr lang="es-ES" sz="2000" dirty="0">
                <a:latin typeface="+mj-lt"/>
              </a:rPr>
              <a:t>a los antibióticos es la capacidad de una bacteria para sobrevivir en concentraciones de antibiótico que inhiben o matan a otras de la misma especie.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2000" dirty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>
                <a:latin typeface="+mj-lt"/>
              </a:rPr>
              <a:t>Consecuencias de la resistencia: aumento de la morbilidad y mortalidad, estancias hospitalarias más prolongadas y aumento del coste económico del </a:t>
            </a:r>
            <a:r>
              <a:rPr lang="es-ES" sz="2000" dirty="0" smtClean="0">
                <a:latin typeface="+mj-lt"/>
              </a:rPr>
              <a:t>tratamiento.</a:t>
            </a:r>
            <a:endParaRPr lang="es-E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es-ES" sz="3600" b="1" dirty="0"/>
              <a:t>PROBLEMA DE LAS RESISTENCIAS A NIVEL </a:t>
            </a:r>
            <a:r>
              <a:rPr lang="es-ES" sz="3600" b="1" dirty="0" smtClean="0"/>
              <a:t>MUNDIAL</a:t>
            </a:r>
            <a:endParaRPr lang="es-ES" sz="36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395536" y="1916832"/>
            <a:ext cx="8568952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 smtClean="0">
                <a:latin typeface="+mn-lt"/>
              </a:rPr>
              <a:t>ONU, 2016:  </a:t>
            </a:r>
            <a:r>
              <a:rPr lang="es-ES" sz="2000" dirty="0">
                <a:latin typeface="+mn-lt"/>
              </a:rPr>
              <a:t>el desarrollo de resistencias a los antibióticos y la escasez de tratamientos alternativos es el </a:t>
            </a:r>
            <a:r>
              <a:rPr lang="es-ES" sz="2000" b="1" dirty="0">
                <a:latin typeface="+mn-lt"/>
              </a:rPr>
              <a:t>mayor problema de salud pública a nivel mundial </a:t>
            </a:r>
            <a:r>
              <a:rPr lang="es-ES" sz="2000" dirty="0">
                <a:latin typeface="+mn-lt"/>
              </a:rPr>
              <a:t>y requiere una mayor atención y coherencia a nivel internacional, nacional y </a:t>
            </a:r>
            <a:r>
              <a:rPr lang="es-ES" sz="2000" dirty="0" smtClean="0">
                <a:latin typeface="+mn-lt"/>
              </a:rPr>
              <a:t>regional.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20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b="1" dirty="0">
                <a:latin typeface="+mn-lt"/>
              </a:rPr>
              <a:t>Cada año mueren 33.000 personas </a:t>
            </a:r>
            <a:r>
              <a:rPr lang="es-ES" sz="2000" dirty="0">
                <a:latin typeface="+mn-lt"/>
              </a:rPr>
              <a:t>en Europa por infecciones hospitalarias causadas por gérmenes resistentes y se estima que en 35 años serán 390.000 al </a:t>
            </a:r>
            <a:r>
              <a:rPr lang="es-ES" sz="2000" dirty="0" smtClean="0">
                <a:latin typeface="+mn-lt"/>
              </a:rPr>
              <a:t>año. 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s-ES" sz="2000" dirty="0"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sz="2000" dirty="0">
                <a:latin typeface="+mn-lt"/>
              </a:rPr>
              <a:t>En </a:t>
            </a:r>
            <a:r>
              <a:rPr lang="es-ES" sz="2000" dirty="0" smtClean="0">
                <a:latin typeface="+mn-lt"/>
              </a:rPr>
              <a:t>España: primer </a:t>
            </a:r>
            <a:r>
              <a:rPr lang="es-ES" sz="2000" dirty="0">
                <a:latin typeface="+mn-lt"/>
              </a:rPr>
              <a:t>Plan Nacional de Resistencia a los Antibióticos (PRAN 2014-2018</a:t>
            </a:r>
            <a:r>
              <a:rPr lang="es-ES" sz="2000" dirty="0" smtClean="0">
                <a:latin typeface="+mn-lt"/>
              </a:rPr>
              <a:t>). </a:t>
            </a:r>
            <a:r>
              <a:rPr lang="es-ES" sz="2000" dirty="0">
                <a:latin typeface="+mn-lt"/>
              </a:rPr>
              <a:t>Recientemente 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b="1" dirty="0" smtClean="0">
                <a:latin typeface="+mn-lt"/>
              </a:rPr>
              <a:t>PRAN 2019-2021</a:t>
            </a:r>
            <a:r>
              <a:rPr lang="es-ES" sz="20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PATÓGENOS RESISTENTES DE MAYOR RELEVANCIA A NIVEL MUNDIAL 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51520" y="1254820"/>
            <a:ext cx="87129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s-ES" dirty="0" smtClean="0">
                <a:latin typeface="+mj-lt"/>
                <a:hlinkClick r:id="rId2"/>
              </a:rPr>
              <a:t>EARS-Net</a:t>
            </a:r>
            <a:r>
              <a:rPr lang="es-ES" dirty="0" smtClean="0">
                <a:latin typeface="+mj-lt"/>
              </a:rPr>
              <a:t>: informe anual con </a:t>
            </a:r>
            <a:r>
              <a:rPr lang="es-ES" dirty="0">
                <a:latin typeface="+mj-lt"/>
              </a:rPr>
              <a:t>datos de resistencias y las tendencias observadas en 30 países de la Unión Europea </a:t>
            </a:r>
            <a:endParaRPr lang="es-ES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5001" r="20833" b="51333"/>
          <a:stretch/>
        </p:blipFill>
        <p:spPr bwMode="auto">
          <a:xfrm>
            <a:off x="467543" y="2051784"/>
            <a:ext cx="8385721" cy="296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7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PATÓGENOS RESISTENTES DE MAYOR RELEVANCIA A NIVEL MUNDIAL </a:t>
            </a:r>
            <a:endParaRPr lang="es-ES" sz="3200" cap="al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5001" r="20833" b="75984"/>
          <a:stretch/>
        </p:blipFill>
        <p:spPr bwMode="auto">
          <a:xfrm>
            <a:off x="342776" y="1257490"/>
            <a:ext cx="8385721" cy="79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23500" r="21374" b="16380"/>
          <a:stretch/>
        </p:blipFill>
        <p:spPr bwMode="auto">
          <a:xfrm>
            <a:off x="367308" y="1945928"/>
            <a:ext cx="7422050" cy="472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412776"/>
            <a:ext cx="889248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1</a:t>
            </a:r>
            <a:r>
              <a:rPr lang="es-ES" b="1" dirty="0" smtClean="0">
                <a:latin typeface="+mj-lt"/>
              </a:rPr>
              <a:t>- </a:t>
            </a:r>
            <a:r>
              <a:rPr lang="es-ES" b="1" dirty="0">
                <a:latin typeface="+mj-lt"/>
              </a:rPr>
              <a:t>Sobreconsumo y uso inapropiado en humanos </a:t>
            </a:r>
            <a:r>
              <a:rPr lang="es-ES" b="1" dirty="0" smtClean="0">
                <a:latin typeface="+mj-lt"/>
              </a:rPr>
              <a:t>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ECDC </a:t>
            </a:r>
            <a:r>
              <a:rPr lang="es-ES" sz="2000" dirty="0" smtClean="0">
                <a:latin typeface="+mj-lt"/>
              </a:rPr>
              <a:t>2017.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España</a:t>
            </a:r>
            <a:r>
              <a:rPr lang="es-ES" sz="2000" dirty="0">
                <a:latin typeface="+mj-lt"/>
              </a:rPr>
              <a:t> tercer país europeo con mayor consumo global de </a:t>
            </a:r>
            <a:r>
              <a:rPr lang="es-ES" sz="2000" dirty="0" smtClean="0">
                <a:latin typeface="+mj-lt"/>
              </a:rPr>
              <a:t>antibióticos: 26,8 DHD (Portugal: </a:t>
            </a:r>
            <a:r>
              <a:rPr lang="es-ES" sz="2000" dirty="0">
                <a:latin typeface="+mj-lt"/>
              </a:rPr>
              <a:t>17,8 </a:t>
            </a:r>
            <a:r>
              <a:rPr lang="es-ES" sz="2000" dirty="0" smtClean="0">
                <a:latin typeface="+mj-lt"/>
              </a:rPr>
              <a:t>DHD, Holanda: 9,8 DHD).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Osakidetza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2018: 28</a:t>
            </a:r>
            <a:r>
              <a:rPr lang="es-ES" sz="2000" dirty="0">
                <a:latin typeface="+mj-lt"/>
              </a:rPr>
              <a:t>% de los pacientes de </a:t>
            </a:r>
            <a:r>
              <a:rPr lang="es-ES" sz="2000" dirty="0" smtClean="0">
                <a:latin typeface="+mj-lt"/>
              </a:rPr>
              <a:t>recibieron al </a:t>
            </a:r>
            <a:r>
              <a:rPr lang="es-ES" sz="2000" dirty="0">
                <a:latin typeface="+mj-lt"/>
              </a:rPr>
              <a:t>menos una prescripción de antibiótico </a:t>
            </a:r>
            <a:r>
              <a:rPr lang="es-ES" sz="2000" dirty="0" smtClean="0">
                <a:latin typeface="+mj-lt"/>
              </a:rPr>
              <a:t>(&gt;1.000.000 prescripciones 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Las resistencias se originan en la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comunidad</a:t>
            </a:r>
            <a:r>
              <a:rPr lang="es-ES" sz="2000" dirty="0" smtClean="0"/>
              <a:t>, </a:t>
            </a:r>
            <a:r>
              <a:rPr lang="es-ES" sz="2000" dirty="0">
                <a:latin typeface="+mj-lt"/>
              </a:rPr>
              <a:t>donde se consume cerca del 93% del total de </a:t>
            </a:r>
            <a:r>
              <a:rPr lang="es-ES" sz="2000" dirty="0" smtClean="0">
                <a:latin typeface="+mj-lt"/>
              </a:rPr>
              <a:t>antibióticos.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Aprox. 50% uso </a:t>
            </a:r>
            <a:r>
              <a:rPr lang="es-ES" sz="2000" dirty="0" smtClean="0">
                <a:latin typeface="+mn-lt"/>
              </a:rPr>
              <a:t>inadecuado </a:t>
            </a:r>
            <a:r>
              <a:rPr lang="es-ES" sz="2000" dirty="0" smtClean="0">
                <a:latin typeface="+mn-lt"/>
              </a:rPr>
              <a:t>(</a:t>
            </a:r>
            <a:r>
              <a:rPr lang="es-ES" sz="2000" dirty="0" smtClean="0">
                <a:latin typeface="+mn-lt"/>
              </a:rPr>
              <a:t>alta </a:t>
            </a:r>
            <a:r>
              <a:rPr lang="es-ES" sz="2000" dirty="0">
                <a:latin typeface="+mn-lt"/>
              </a:rPr>
              <a:t>prevalencia de consultas por infecciones, la mayoría de ellas víricas o </a:t>
            </a:r>
            <a:r>
              <a:rPr lang="es-ES" sz="2000" dirty="0" err="1">
                <a:latin typeface="+mn-lt"/>
              </a:rPr>
              <a:t>autolimitadas</a:t>
            </a:r>
            <a:r>
              <a:rPr lang="es-ES" sz="2000" dirty="0">
                <a:latin typeface="+mn-lt"/>
              </a:rPr>
              <a:t> y ausencia de pruebas </a:t>
            </a:r>
            <a:r>
              <a:rPr lang="es-ES" sz="2000" dirty="0" smtClean="0">
                <a:latin typeface="+mn-lt"/>
              </a:rPr>
              <a:t>etiológicas fiables).</a:t>
            </a:r>
            <a:endParaRPr lang="es-ES" sz="2000" dirty="0">
              <a:latin typeface="+mn-lt"/>
            </a:endParaRPr>
          </a:p>
        </p:txBody>
      </p:sp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LA CRISIS DE LOS ANTIBIÓTICOS: CAUSAS</a:t>
            </a:r>
            <a:endParaRPr lang="es-ES" sz="3200" cap="all" dirty="0" smtClean="0"/>
          </a:p>
        </p:txBody>
      </p:sp>
    </p:spTree>
    <p:extLst>
      <p:ext uri="{BB962C8B-B14F-4D97-AF65-F5344CB8AC3E}">
        <p14:creationId xmlns:p14="http://schemas.microsoft.com/office/powerpoint/2010/main" val="42198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LA CRISIS DE LOS ANTIBIÓTICOS: CAUSAS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51520" y="1254820"/>
            <a:ext cx="8892480" cy="4585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2- Uso extensivo </a:t>
            </a:r>
            <a:r>
              <a:rPr lang="es-ES" b="1" dirty="0">
                <a:latin typeface="+mj-lt"/>
              </a:rPr>
              <a:t>de antibióticos en agricultura y veterinaria 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EEUU: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80%</a:t>
            </a:r>
            <a:r>
              <a:rPr lang="es-ES" sz="2000" dirty="0">
                <a:latin typeface="+mj-lt"/>
              </a:rPr>
              <a:t> de los antibióticos se usan en animales, en piensos para promover el crecimiento (práctica prohibida en la Unión Europea desde 1997) y para prevenir infecciones</a:t>
            </a:r>
            <a:r>
              <a:rPr lang="es-ES" sz="2000" dirty="0" smtClean="0">
                <a:latin typeface="+mj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Se ha demostrado la transferencia de bacterias resistentes </a:t>
            </a:r>
            <a:r>
              <a:rPr lang="es-ES" sz="2000" dirty="0" smtClean="0">
                <a:latin typeface="+mj-lt"/>
              </a:rPr>
              <a:t>de </a:t>
            </a:r>
            <a:r>
              <a:rPr lang="es-ES" sz="2000" dirty="0">
                <a:latin typeface="+mj-lt"/>
              </a:rPr>
              <a:t>animales de granja a humanos. </a:t>
            </a:r>
            <a:r>
              <a:rPr lang="es-ES" sz="2000" dirty="0" smtClean="0">
                <a:latin typeface="+mj-lt"/>
              </a:rPr>
              <a:t>También </a:t>
            </a:r>
            <a:r>
              <a:rPr lang="es-ES" sz="2000" dirty="0">
                <a:latin typeface="+mj-lt"/>
              </a:rPr>
              <a:t>se transmiten a través de la ingesta de </a:t>
            </a:r>
            <a:r>
              <a:rPr lang="es-ES" sz="2000" dirty="0" smtClean="0">
                <a:latin typeface="+mj-lt"/>
              </a:rPr>
              <a:t>carne.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En España existe una red de vigilancia de la venta de antibióticos de uso veterinario. </a:t>
            </a:r>
            <a:endParaRPr lang="es-ES" sz="2000" dirty="0" smtClean="0">
              <a:latin typeface="+mj-lt"/>
            </a:endParaRPr>
          </a:p>
          <a:p>
            <a:r>
              <a:rPr lang="es-ES" b="1" dirty="0" smtClean="0">
                <a:latin typeface="+mj-lt"/>
              </a:rPr>
              <a:t>3- </a:t>
            </a:r>
            <a:r>
              <a:rPr lang="es-ES" b="1" dirty="0" err="1" smtClean="0">
                <a:latin typeface="+mj-lt"/>
              </a:rPr>
              <a:t>Farmacontaminación</a:t>
            </a:r>
            <a:r>
              <a:rPr lang="es-ES" b="1" dirty="0">
                <a:latin typeface="+mj-lt"/>
              </a:rPr>
              <a:t>: contaminación medioambiental por los antibióticos. </a:t>
            </a:r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La </a:t>
            </a:r>
            <a:r>
              <a:rPr lang="es-ES" sz="2000" dirty="0">
                <a:latin typeface="+mj-lt"/>
              </a:rPr>
              <a:t>presencia de antibióticos en el medioambiente supone un riesgo de selección de bacterias </a:t>
            </a:r>
            <a:r>
              <a:rPr lang="es-ES" sz="2000" dirty="0" smtClean="0">
                <a:latin typeface="+mj-lt"/>
              </a:rPr>
              <a:t>resistentes.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Han aparecido </a:t>
            </a:r>
            <a:r>
              <a:rPr lang="es-ES" sz="2000" dirty="0">
                <a:latin typeface="+mj-lt"/>
              </a:rPr>
              <a:t>cepas </a:t>
            </a:r>
            <a:r>
              <a:rPr lang="es-ES" sz="2000" dirty="0" err="1">
                <a:latin typeface="+mj-lt"/>
              </a:rPr>
              <a:t>multirresistentes</a:t>
            </a:r>
            <a:r>
              <a:rPr lang="es-ES" sz="2000" dirty="0">
                <a:latin typeface="+mj-lt"/>
              </a:rPr>
              <a:t> en ríos en los que ha habido vertidos derivados de la </a:t>
            </a:r>
            <a:r>
              <a:rPr lang="es-ES" sz="2000" dirty="0" smtClean="0">
                <a:latin typeface="+mj-lt"/>
              </a:rPr>
              <a:t>fabricación.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7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ES" sz="3200" b="1" dirty="0"/>
              <a:t>LA CRISIS DE LOS ANTIBIÓTICOS: CAUSAS</a:t>
            </a:r>
            <a:endParaRPr lang="es-ES" sz="3200" cap="all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251520" y="1254820"/>
            <a:ext cx="8892480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+mj-lt"/>
              </a:rPr>
              <a:t>4- </a:t>
            </a:r>
            <a:r>
              <a:rPr lang="es-ES" b="1" dirty="0">
                <a:latin typeface="+mj-lt"/>
              </a:rPr>
              <a:t>Escasa inversión de la industria farmacéutica en el desarrollo de nuevos antibióticos</a:t>
            </a:r>
            <a:r>
              <a:rPr lang="es-ES" dirty="0">
                <a:latin typeface="+mj-lt"/>
              </a:rPr>
              <a:t>. </a:t>
            </a:r>
            <a:endParaRPr lang="es-ES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No </a:t>
            </a:r>
            <a:r>
              <a:rPr lang="es-ES" sz="2000" dirty="0">
                <a:latin typeface="+mj-lt"/>
              </a:rPr>
              <a:t>resulta una inversión rentable: corta </a:t>
            </a:r>
            <a:r>
              <a:rPr lang="es-ES" sz="2000" dirty="0" smtClean="0">
                <a:latin typeface="+mj-lt"/>
              </a:rPr>
              <a:t>duración, </a:t>
            </a:r>
            <a:r>
              <a:rPr lang="es-ES" sz="2000" dirty="0">
                <a:latin typeface="+mj-lt"/>
              </a:rPr>
              <a:t>curativos, </a:t>
            </a:r>
            <a:r>
              <a:rPr lang="es-ES" sz="2000" dirty="0" smtClean="0">
                <a:latin typeface="+mj-lt"/>
              </a:rPr>
              <a:t>económicos, </a:t>
            </a:r>
            <a:r>
              <a:rPr lang="es-ES" sz="2000" dirty="0" smtClean="0">
                <a:latin typeface="+mj-lt"/>
              </a:rPr>
              <a:t>se restringe </a:t>
            </a:r>
            <a:r>
              <a:rPr lang="es-ES" sz="2000" dirty="0">
                <a:latin typeface="+mj-lt"/>
              </a:rPr>
              <a:t>su </a:t>
            </a:r>
            <a:r>
              <a:rPr lang="es-ES" sz="2000" dirty="0" smtClean="0">
                <a:latin typeface="+mj-lt"/>
              </a:rPr>
              <a:t>uso, </a:t>
            </a:r>
            <a:r>
              <a:rPr lang="es-ES" sz="2000" dirty="0">
                <a:latin typeface="+mj-lt"/>
              </a:rPr>
              <a:t>en pocos años se </a:t>
            </a:r>
            <a:r>
              <a:rPr lang="es-ES" sz="2000" dirty="0" smtClean="0">
                <a:latin typeface="+mj-lt"/>
              </a:rPr>
              <a:t>generan </a:t>
            </a:r>
            <a:r>
              <a:rPr lang="es-ES" sz="2000" dirty="0">
                <a:latin typeface="+mj-lt"/>
              </a:rPr>
              <a:t>resistencias…). </a:t>
            </a:r>
            <a:endParaRPr lang="es-ES" sz="20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Entre 2014 </a:t>
            </a:r>
            <a:r>
              <a:rPr lang="es-ES" sz="2000" dirty="0">
                <a:latin typeface="+mj-lt"/>
              </a:rPr>
              <a:t>y 2018 </a:t>
            </a:r>
            <a:r>
              <a:rPr lang="es-ES" sz="2000" dirty="0" smtClean="0">
                <a:latin typeface="+mj-lt"/>
              </a:rPr>
              <a:t>sólo se </a:t>
            </a:r>
            <a:r>
              <a:rPr lang="es-ES" sz="2000" dirty="0">
                <a:latin typeface="+mj-lt"/>
              </a:rPr>
              <a:t>hayan aprobado solo 5 nuevos antibióticos. </a:t>
            </a:r>
            <a:endParaRPr lang="es-ES" b="1" dirty="0" smtClean="0">
              <a:latin typeface="+mj-lt"/>
            </a:endParaRPr>
          </a:p>
          <a:p>
            <a:r>
              <a:rPr lang="es-ES" b="1" dirty="0" smtClean="0">
                <a:latin typeface="+mj-lt"/>
              </a:rPr>
              <a:t>5- Falta </a:t>
            </a:r>
            <a:r>
              <a:rPr lang="es-ES" b="1" dirty="0">
                <a:latin typeface="+mj-lt"/>
              </a:rPr>
              <a:t>de concienciación de los profesionales y de la población acerca de que los antibióticos son un bien social preciado y finito que necesitamos preservar. </a:t>
            </a:r>
            <a:endParaRPr lang="es-ES" b="1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>
                <a:latin typeface="+mj-lt"/>
              </a:rPr>
              <a:t>Cada vez que utilizamos un antibiótico contribuimos a su pérdida de </a:t>
            </a:r>
            <a:r>
              <a:rPr lang="es-ES" sz="2000" dirty="0" smtClean="0">
                <a:latin typeface="+mj-lt"/>
              </a:rPr>
              <a:t>eficacia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+mj-lt"/>
              </a:rPr>
              <a:t>Si lo utilizamos con frecuencia en situaciones con un pequeño beneficio </a:t>
            </a:r>
            <a:r>
              <a:rPr lang="es-ES" sz="2000" dirty="0">
                <a:latin typeface="+mj-lt"/>
              </a:rPr>
              <a:t>potencial </a:t>
            </a:r>
            <a:r>
              <a:rPr lang="es-ES" sz="2000" dirty="0" smtClean="0">
                <a:latin typeface="+mj-lt"/>
              </a:rPr>
              <a:t>individual a corto plazo (</a:t>
            </a:r>
            <a:r>
              <a:rPr lang="es-ES" sz="2000" dirty="0">
                <a:latin typeface="+mj-lt"/>
              </a:rPr>
              <a:t>ej. </a:t>
            </a:r>
            <a:r>
              <a:rPr lang="es-ES" sz="2000" dirty="0" err="1" smtClean="0">
                <a:latin typeface="+mj-lt"/>
              </a:rPr>
              <a:t>autolimitada</a:t>
            </a:r>
            <a:r>
              <a:rPr lang="es-ES" sz="2000" dirty="0" smtClean="0">
                <a:latin typeface="+mj-lt"/>
              </a:rPr>
              <a:t>), el daño social a largo plazo crece.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4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1504</Words>
  <Application>Microsoft Office PowerPoint</Application>
  <PresentationFormat>Presentación en pantalla (4:3)</PresentationFormat>
  <Paragraphs>136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Arial Unicode MS</vt:lpstr>
      <vt:lpstr>Calibri</vt:lpstr>
      <vt:lpstr>Courier New</vt:lpstr>
      <vt:lpstr>Times New Roman</vt:lpstr>
      <vt:lpstr>Verdana</vt:lpstr>
      <vt:lpstr>Wingdings</vt:lpstr>
      <vt:lpstr>3_Diseño personalizado</vt:lpstr>
      <vt:lpstr>   LA CRISIS DE LOS ANTIBIÓTICOS. PERSPECTIVA DESDE EL AMBITO COMUNITARIO  Vol 27, nº 8 - 2019</vt:lpstr>
      <vt:lpstr>Sumario</vt:lpstr>
      <vt:lpstr>INTRODUCCIÓN</vt:lpstr>
      <vt:lpstr>PROBLEMA DE LAS RESISTENCIAS A NIVEL MUNDIAL</vt:lpstr>
      <vt:lpstr>PATÓGENOS RESISTENTES DE MAYOR RELEVANCIA A NIVEL MUNDIAL </vt:lpstr>
      <vt:lpstr>PATÓGENOS RESISTENTES DE MAYOR RELEVANCIA A NIVEL MUNDIAL </vt:lpstr>
      <vt:lpstr>LA CRISIS DE LOS ANTIBIÓTICOS: CAUSAS</vt:lpstr>
      <vt:lpstr>LA CRISIS DE LOS ANTIBIÓTICOS: CAUSAS</vt:lpstr>
      <vt:lpstr>LA CRISIS DE LOS ANTIBIÓTICOS: CAUSAS</vt:lpstr>
      <vt:lpstr>MEDIDAS PARA MANEJAR LA CRISIS ANTIBIÓTICA</vt:lpstr>
      <vt:lpstr>MEDIDAS PARA MANEJAR LA CRISIS ANTIBIÓTICA</vt:lpstr>
      <vt:lpstr>MEDIDAS PARA MANEJAR LA CRISIS ANTIBIÓTICA</vt:lpstr>
      <vt:lpstr>MEDIDAS PARA MANEJAR LA CRISIS ANTIBIÓTICA</vt:lpstr>
      <vt:lpstr>MEDIDAS PARA MANEJAR LA CRISIS ANTIBIÓTICA</vt:lpstr>
      <vt:lpstr>Presentación de PowerPoint</vt:lpstr>
      <vt:lpstr>Presentación de PowerPoint</vt:lpstr>
      <vt:lpstr>MEDIDAS PARA MANEJAR LA CRISIS ANTIBIÓTICA </vt:lpstr>
      <vt:lpstr>MEDIDAS PARA MANEJAR LA CRISIS ANTIBIÓTICA</vt:lpstr>
      <vt:lpstr>MEDIDAS PARA MANEJAR LA CRISIS ANTIBIÓTICA</vt:lpstr>
      <vt:lpstr>MEDIDAS PARA MANEJAR LA CRISIS ANTIBIÓTICA</vt:lpstr>
      <vt:lpstr>MEDIDAS PARA MANEJAR LA CRISIS ANTIBIÓTICA</vt:lpstr>
      <vt:lpstr>Presentación de PowerPoint</vt:lpstr>
      <vt:lpstr>Para mas información y bibliografía…</vt:lpstr>
    </vt:vector>
  </TitlesOfParts>
  <Company>N.G.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RITA SAINZ DE ROZAS APARICIO</cp:lastModifiedBy>
  <cp:revision>355</cp:revision>
  <cp:lastPrinted>2018-12-21T10:09:00Z</cp:lastPrinted>
  <dcterms:created xsi:type="dcterms:W3CDTF">2007-11-13T08:52:06Z</dcterms:created>
  <dcterms:modified xsi:type="dcterms:W3CDTF">2020-01-17T11:03:38Z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