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84" r:id="rId3"/>
    <p:sldId id="287" r:id="rId4"/>
    <p:sldId id="296" r:id="rId5"/>
    <p:sldId id="298" r:id="rId6"/>
    <p:sldId id="299" r:id="rId7"/>
    <p:sldId id="300" r:id="rId8"/>
    <p:sldId id="301" r:id="rId9"/>
    <p:sldId id="302" r:id="rId10"/>
    <p:sldId id="305" r:id="rId11"/>
    <p:sldId id="303" r:id="rId12"/>
    <p:sldId id="304" r:id="rId13"/>
    <p:sldId id="297" r:id="rId14"/>
    <p:sldId id="292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553" autoAdjust="0"/>
  </p:normalViewPr>
  <p:slideViewPr>
    <p:cSldViewPr>
      <p:cViewPr varScale="1">
        <p:scale>
          <a:sx n="100" d="100"/>
          <a:sy n="100" d="100"/>
        </p:scale>
        <p:origin x="3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25/11/2019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25/11/2019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25/11/2019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751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0322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89" r:id="rId8"/>
    <p:sldLayoutId id="2147483890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medexsolutions.com/micromedex2/librarian/CS/5B2850/ND_PR/evidencexpert/ND_P/evidencexpert/DUPLICATIONSHIELDSYNC/7E7994/ND_PG/evidencexpert/ND_B/evidencexpert/ND_AppProduct/evidencexpert/ND_T/evidencexpert/PFActionId/evidencexpert.FindDrugInteractions/ssl/true?isToolPage=true&amp;navitem=topInteractions" TargetMode="External"/><Relationship Id="rId2" Type="http://schemas.openxmlformats.org/officeDocument/2006/relationships/hyperlink" Target="https://www.uptodate.com/drug-interactions/?source=responsive_home#di-druglist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hyperlink" Target="https://www.euskadi.eus/contenidos/informacion/cevime_infac_2019/es_def/adjuntos/INFAC-Vol-27_6_citocromo-P450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b="1" dirty="0"/>
              <a:t>(RE)CONOCIENDO AL CITOCROMO P450 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27, nº 6 - 2019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40" y="260648"/>
            <a:ext cx="7267575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1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es-ES" dirty="0" smtClean="0"/>
              <a:t>Recursos para consultar las interacciones de medicamentos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484784"/>
            <a:ext cx="8712968" cy="3960440"/>
          </a:xfrm>
        </p:spPr>
        <p:txBody>
          <a:bodyPr/>
          <a:lstStyle/>
          <a:p>
            <a:r>
              <a:rPr lang="es-ES" sz="2400" dirty="0"/>
              <a:t>Las </a:t>
            </a:r>
            <a:r>
              <a:rPr lang="es-ES" sz="2400" b="1" dirty="0"/>
              <a:t>fichas técnicas </a:t>
            </a:r>
            <a:r>
              <a:rPr lang="es-ES" sz="2400" dirty="0"/>
              <a:t>de los </a:t>
            </a:r>
            <a:r>
              <a:rPr lang="es-ES" sz="2400" dirty="0" smtClean="0"/>
              <a:t>medicamentos</a:t>
            </a:r>
          </a:p>
          <a:p>
            <a:endParaRPr lang="es-ES" sz="2000" dirty="0" smtClean="0"/>
          </a:p>
          <a:p>
            <a:r>
              <a:rPr lang="es-ES" sz="2400" dirty="0" smtClean="0"/>
              <a:t>El </a:t>
            </a:r>
            <a:r>
              <a:rPr lang="es-ES" sz="2400" dirty="0"/>
              <a:t>sistema de ayuda a la prescripción de </a:t>
            </a:r>
            <a:r>
              <a:rPr lang="es-ES" sz="2400" b="1" dirty="0" err="1" smtClean="0"/>
              <a:t>Presbide</a:t>
            </a:r>
            <a:r>
              <a:rPr lang="es-ES" sz="2400" dirty="0" smtClean="0"/>
              <a:t> </a:t>
            </a:r>
          </a:p>
          <a:p>
            <a:pPr lvl="1"/>
            <a:r>
              <a:rPr lang="es-ES" sz="2000" dirty="0" smtClean="0"/>
              <a:t>Alerta interacciones graves</a:t>
            </a:r>
          </a:p>
          <a:p>
            <a:pPr lvl="1"/>
            <a:r>
              <a:rPr lang="es-ES" sz="2000" dirty="0" smtClean="0"/>
              <a:t>consulta de interacciones para toda la medicación en </a:t>
            </a:r>
            <a:r>
              <a:rPr lang="es-ES" sz="2000" b="1" dirty="0" smtClean="0"/>
              <a:t>botón “adecuación”</a:t>
            </a:r>
          </a:p>
          <a:p>
            <a:pPr marL="457200" lvl="1" indent="0">
              <a:buNone/>
            </a:pPr>
            <a:endParaRPr lang="es-ES" sz="2000" b="1" dirty="0" smtClean="0"/>
          </a:p>
          <a:p>
            <a:r>
              <a:rPr lang="es-ES" sz="2400" b="1" dirty="0" smtClean="0"/>
              <a:t>Recursos electrónicos</a:t>
            </a:r>
          </a:p>
          <a:p>
            <a:pPr lvl="1"/>
            <a:r>
              <a:rPr lang="es-ES" sz="2000" b="1" dirty="0" err="1">
                <a:hlinkClick r:id="rId2"/>
              </a:rPr>
              <a:t>Lexicomp</a:t>
            </a:r>
            <a:r>
              <a:rPr lang="es-ES" sz="2000" b="1" dirty="0">
                <a:hlinkClick r:id="rId2"/>
              </a:rPr>
              <a:t>®</a:t>
            </a:r>
            <a:r>
              <a:rPr lang="es-ES" sz="2000" b="1" dirty="0"/>
              <a:t> </a:t>
            </a:r>
            <a:r>
              <a:rPr lang="es-ES" sz="2000" b="1" dirty="0" err="1"/>
              <a:t>Drug</a:t>
            </a:r>
            <a:r>
              <a:rPr lang="es-ES" sz="2000" b="1" dirty="0"/>
              <a:t> </a:t>
            </a:r>
            <a:r>
              <a:rPr lang="es-ES" sz="2000" b="1" dirty="0" err="1"/>
              <a:t>Interactions</a:t>
            </a:r>
            <a:r>
              <a:rPr lang="es-ES" sz="2000" b="1" dirty="0"/>
              <a:t>, de </a:t>
            </a:r>
            <a:r>
              <a:rPr lang="es-ES" sz="2000" b="1" dirty="0" err="1"/>
              <a:t>UpToDate</a:t>
            </a:r>
            <a:endParaRPr lang="es-ES" sz="2000" b="1" dirty="0"/>
          </a:p>
          <a:p>
            <a:pPr lvl="1"/>
            <a:r>
              <a:rPr lang="es-ES" sz="2000" b="1" dirty="0" err="1" smtClean="0">
                <a:hlinkClick r:id="rId3"/>
              </a:rPr>
              <a:t>Micromedex</a:t>
            </a:r>
            <a:r>
              <a:rPr lang="es-ES" sz="2000" b="1" dirty="0">
                <a:hlinkClick r:id="rId3"/>
              </a:rPr>
              <a:t>®, </a:t>
            </a:r>
            <a:r>
              <a:rPr lang="es-ES" sz="2000" b="1" dirty="0"/>
              <a:t>interacciones de fármacos</a:t>
            </a:r>
          </a:p>
        </p:txBody>
      </p:sp>
    </p:spTree>
    <p:extLst>
      <p:ext uri="{BB962C8B-B14F-4D97-AF65-F5344CB8AC3E}">
        <p14:creationId xmlns:p14="http://schemas.microsoft.com/office/powerpoint/2010/main" val="42148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" y="476672"/>
            <a:ext cx="900112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98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251520" y="1196752"/>
            <a:ext cx="8748464" cy="518457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>
                <a:latin typeface="Arial Unicode MS" pitchFamily="34" charset="-128"/>
              </a:rPr>
              <a:t>El CYP450 es el principal responsable de las interacciones farmacocinéticas relacionadas con el metabolismo de los medicamentos.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endParaRPr lang="es-ES" sz="8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>
                <a:latin typeface="Arial Unicode MS" pitchFamily="34" charset="-128"/>
              </a:rPr>
              <a:t>El polimorfismo genético puede explicar la variabilidad en la respuesta a los fármacos metabolizados por el CYP450 y sus efectos adversos e interacciones.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endParaRPr lang="es-ES" sz="8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>
                <a:latin typeface="Arial Unicode MS" pitchFamily="34" charset="-128"/>
              </a:rPr>
              <a:t>Los efectos adversos provocados por interacciones del CYP450 son difíciles de predecir y es importante conocer los principales fármacos responsables de estas interacciones.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endParaRPr lang="es-ES" sz="8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>
                <a:latin typeface="Arial Unicode MS" pitchFamily="34" charset="-128"/>
              </a:rPr>
              <a:t>El potencial daño derivado de las interacciones se puede reducir utilizando un </a:t>
            </a:r>
            <a:r>
              <a:rPr lang="es-ES" sz="2000" dirty="0" err="1">
                <a:latin typeface="Arial Unicode MS" pitchFamily="34" charset="-128"/>
              </a:rPr>
              <a:t>vademecum</a:t>
            </a:r>
            <a:r>
              <a:rPr lang="es-ES" sz="2000" dirty="0">
                <a:latin typeface="Arial Unicode MS" pitchFamily="34" charset="-128"/>
              </a:rPr>
              <a:t> personal (utilizar pocos medicamentos y conocerlos bien).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endParaRPr lang="es-ES" sz="8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>
                <a:latin typeface="Arial Unicode MS" pitchFamily="34" charset="-128"/>
              </a:rPr>
              <a:t>Los clínicos deben considerar la posibilidad de una interacción farmacológica cuando un paciente experimenta un fallo terapéutico o un efecto adverso inesperado</a:t>
            </a:r>
          </a:p>
        </p:txBody>
      </p:sp>
      <p:sp>
        <p:nvSpPr>
          <p:cNvPr id="3" name="1 Título"/>
          <p:cNvSpPr txBox="1">
            <a:spLocks/>
          </p:cNvSpPr>
          <p:nvPr/>
        </p:nvSpPr>
        <p:spPr bwMode="auto">
          <a:xfrm>
            <a:off x="1327721" y="62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claves</a:t>
            </a:r>
          </a:p>
        </p:txBody>
      </p:sp>
    </p:spTree>
    <p:extLst>
      <p:ext uri="{BB962C8B-B14F-4D97-AF65-F5344CB8AC3E}">
        <p14:creationId xmlns:p14="http://schemas.microsoft.com/office/powerpoint/2010/main" val="39045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27584" y="1916832"/>
            <a:ext cx="453548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 smtClean="0">
                <a:latin typeface="Arial Unicode MS" pitchFamily="34" charset="-128"/>
              </a:rPr>
              <a:t>INFAC  VOL 27  Nº6</a:t>
            </a:r>
          </a:p>
          <a:p>
            <a:r>
              <a:rPr lang="es-ES_tradnl" sz="2800" b="1" dirty="0" smtClean="0">
                <a:latin typeface="Arial Unicode MS" pitchFamily="34" charset="-128"/>
                <a:hlinkClick r:id="rId4"/>
              </a:rPr>
              <a:t>Enlace al INFAC </a:t>
            </a:r>
            <a:endParaRPr lang="es-ES_tradnl" sz="2800" b="1" dirty="0" smtClean="0">
              <a:latin typeface="Arial Unicode MS" pitchFamily="34" charset="-128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mas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764704"/>
            <a:ext cx="8496944" cy="52565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Introducción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Qué es el CYP450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Sustratos, Inhibidores e Inductores enzimáticos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Polimorfismos genéticos y el CYP450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Cuestiones a tener en cuenta cuando se utilizan fármacos con potencial de interacción vía CYP450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Recursos para consultar las interacciones de medicamentos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7 principios para el manejo de las interacciones en la práctica clínica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Ideas clave</a:t>
            </a:r>
          </a:p>
          <a:p>
            <a:pPr>
              <a:buClr>
                <a:schemeClr val="bg1"/>
              </a:buClr>
            </a:pPr>
            <a:endParaRPr lang="es-ES" sz="2800" dirty="0" smtClean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s-E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16372" y="188640"/>
            <a:ext cx="8229600" cy="985664"/>
          </a:xfrm>
        </p:spPr>
        <p:txBody>
          <a:bodyPr/>
          <a:lstStyle/>
          <a:p>
            <a:r>
              <a:rPr lang="es-ES" dirty="0" smtClean="0"/>
              <a:t>Introducción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95536" y="975172"/>
            <a:ext cx="8496944" cy="458587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Interacciones</a:t>
            </a:r>
            <a:r>
              <a:rPr lang="es-ES" dirty="0">
                <a:latin typeface="+mj-lt"/>
              </a:rPr>
              <a:t>: </a:t>
            </a:r>
            <a:endParaRPr lang="es-ES" dirty="0" smtClean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Clínicamente relevantes </a:t>
            </a:r>
            <a:r>
              <a:rPr lang="es-ES" sz="2000" dirty="0">
                <a:latin typeface="+mj-lt"/>
              </a:rPr>
              <a:t>si la acción sobre los otros fármacos o sobre la propia clínica del paciente genera un efecto </a:t>
            </a:r>
            <a:r>
              <a:rPr lang="es-ES" sz="2000" dirty="0" smtClean="0">
                <a:latin typeface="+mj-lt"/>
              </a:rPr>
              <a:t>objetivable; intencionadas o no intencionadas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las más relevantes causan el </a:t>
            </a:r>
            <a:r>
              <a:rPr lang="es-ES" sz="2000" dirty="0">
                <a:latin typeface="+mj-lt"/>
              </a:rPr>
              <a:t>10-20% de reacciones adversas a medicamentos que requieren </a:t>
            </a:r>
            <a:r>
              <a:rPr lang="es-ES" sz="2000" dirty="0" smtClean="0">
                <a:latin typeface="+mj-lt"/>
              </a:rPr>
              <a:t>hospitalización;  </a:t>
            </a:r>
            <a:r>
              <a:rPr lang="es-ES" sz="2000" dirty="0">
                <a:latin typeface="+mj-lt"/>
              </a:rPr>
              <a:t>muchas </a:t>
            </a:r>
            <a:r>
              <a:rPr lang="es-ES" sz="2000" dirty="0" smtClean="0">
                <a:latin typeface="+mj-lt"/>
              </a:rPr>
              <a:t>son evitables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 smtClean="0">
                <a:latin typeface="+mj-lt"/>
              </a:rPr>
              <a:t>Interacciones </a:t>
            </a:r>
            <a:r>
              <a:rPr lang="es-ES" dirty="0" err="1" smtClean="0">
                <a:latin typeface="+mj-lt"/>
              </a:rPr>
              <a:t>farmacodinámicas</a:t>
            </a:r>
            <a:r>
              <a:rPr lang="es-ES" dirty="0" smtClean="0">
                <a:latin typeface="+mj-lt"/>
              </a:rPr>
              <a:t>:  </a:t>
            </a:r>
            <a:r>
              <a:rPr lang="es-ES" sz="2000" dirty="0" smtClean="0">
                <a:latin typeface="+mj-lt"/>
              </a:rPr>
              <a:t>debidas </a:t>
            </a:r>
            <a:r>
              <a:rPr lang="es-ES" sz="2000" dirty="0">
                <a:latin typeface="+mj-lt"/>
              </a:rPr>
              <a:t>a la influencia que tiene un fármaco sobre el efecto de otro en los receptores u órganos en los que </a:t>
            </a:r>
            <a:r>
              <a:rPr lang="es-ES" sz="2000" dirty="0" smtClean="0">
                <a:latin typeface="+mj-lt"/>
              </a:rPr>
              <a:t>actúa. Previsibles y comunes dentro de un mismo grupo de fármacos.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dirty="0">
                <a:latin typeface="+mj-lt"/>
              </a:rPr>
              <a:t>Interacciones farmacocinéticas: </a:t>
            </a:r>
            <a:r>
              <a:rPr lang="es-ES" sz="2000" dirty="0">
                <a:latin typeface="+mj-lt"/>
              </a:rPr>
              <a:t>cuando un medicamento altera el recorrido de otro en el </a:t>
            </a:r>
            <a:r>
              <a:rPr lang="es-ES" sz="2000" dirty="0" smtClean="0">
                <a:latin typeface="+mj-lt"/>
              </a:rPr>
              <a:t>organismo. No generalizables dentro de un mismo grupo; dependen de las características del paciente. Destacan las del CYP450</a:t>
            </a:r>
            <a:endParaRPr lang="es-E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Qué es el CYP450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568952" cy="446449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+mj-lt"/>
              </a:rPr>
              <a:t>La mayoría de fármacos y tóxicos se eliminan por metabolismo hepático (reacciones Fase I y Fase II)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>
                <a:latin typeface="+mj-lt"/>
              </a:rPr>
              <a:t>El </a:t>
            </a:r>
            <a:r>
              <a:rPr lang="es-ES" sz="2400" b="1" dirty="0" smtClean="0">
                <a:latin typeface="+mj-lt"/>
              </a:rPr>
              <a:t>CYP450: </a:t>
            </a:r>
            <a:r>
              <a:rPr lang="es-ES" sz="2400" dirty="0" smtClean="0">
                <a:latin typeface="+mj-lt"/>
              </a:rPr>
              <a:t>sistema </a:t>
            </a:r>
            <a:r>
              <a:rPr lang="es-ES" sz="2400" dirty="0">
                <a:latin typeface="+mj-lt"/>
              </a:rPr>
              <a:t>complejo de </a:t>
            </a:r>
            <a:r>
              <a:rPr lang="es-ES" sz="2400" dirty="0" err="1" smtClean="0">
                <a:latin typeface="+mj-lt"/>
              </a:rPr>
              <a:t>isoenzimas</a:t>
            </a:r>
            <a:r>
              <a:rPr lang="es-ES" sz="2400" dirty="0" smtClean="0">
                <a:latin typeface="+mj-lt"/>
              </a:rPr>
              <a:t>; principalmente en hígado e intestino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>
                <a:latin typeface="+mj-lt"/>
              </a:rPr>
              <a:t>P</a:t>
            </a:r>
            <a:r>
              <a:rPr lang="es-ES" sz="2400" b="1" dirty="0" smtClean="0">
                <a:latin typeface="+mj-lt"/>
              </a:rPr>
              <a:t>apel principal:</a:t>
            </a:r>
            <a:r>
              <a:rPr lang="es-ES" sz="2400" dirty="0" smtClean="0">
                <a:latin typeface="+mj-lt"/>
              </a:rPr>
              <a:t> </a:t>
            </a:r>
            <a:r>
              <a:rPr lang="es-ES" sz="2400" dirty="0">
                <a:latin typeface="+mj-lt"/>
              </a:rPr>
              <a:t>metabolizar y sintetizar compuestos </a:t>
            </a:r>
            <a:r>
              <a:rPr lang="es-ES" sz="2400" dirty="0" smtClean="0">
                <a:latin typeface="+mj-lt"/>
              </a:rPr>
              <a:t>endógenos y desintoxicar </a:t>
            </a:r>
            <a:r>
              <a:rPr lang="es-ES" sz="2400" dirty="0">
                <a:latin typeface="+mj-lt"/>
              </a:rPr>
              <a:t>al organismo de los </a:t>
            </a:r>
            <a:r>
              <a:rPr lang="es-ES" sz="2400" dirty="0" smtClean="0">
                <a:latin typeface="+mj-lt"/>
              </a:rPr>
              <a:t>químicos </a:t>
            </a:r>
            <a:r>
              <a:rPr lang="es-ES" sz="2400" dirty="0">
                <a:latin typeface="+mj-lt"/>
              </a:rPr>
              <a:t>ingeridos </a:t>
            </a:r>
            <a:r>
              <a:rPr lang="es-ES" sz="2400" dirty="0" smtClean="0">
                <a:latin typeface="+mj-lt"/>
              </a:rPr>
              <a:t>(en alimentos</a:t>
            </a:r>
            <a:r>
              <a:rPr lang="es-ES" sz="2400" dirty="0">
                <a:latin typeface="+mj-lt"/>
              </a:rPr>
              <a:t>, </a:t>
            </a:r>
            <a:r>
              <a:rPr lang="es-ES" sz="2400" dirty="0" smtClean="0">
                <a:latin typeface="+mj-lt"/>
              </a:rPr>
              <a:t>ambiente </a:t>
            </a:r>
            <a:r>
              <a:rPr lang="es-ES" sz="2400" dirty="0">
                <a:latin typeface="+mj-lt"/>
              </a:rPr>
              <a:t>o </a:t>
            </a:r>
            <a:r>
              <a:rPr lang="es-ES" sz="2400" dirty="0" smtClean="0">
                <a:latin typeface="+mj-lt"/>
              </a:rPr>
              <a:t>medicamentos)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+mj-lt"/>
              </a:rPr>
              <a:t>Clasificación</a:t>
            </a:r>
            <a:r>
              <a:rPr lang="es-ES" sz="2400" dirty="0" smtClean="0">
                <a:latin typeface="+mj-lt"/>
              </a:rPr>
              <a:t>: según su similitud en la secuencia de aminoácidos (familias y subfamilias)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+mj-lt"/>
              </a:rPr>
              <a:t>Las </a:t>
            </a:r>
            <a:r>
              <a:rPr lang="es-ES" sz="2400" b="1" dirty="0" smtClean="0">
                <a:latin typeface="+mj-lt"/>
              </a:rPr>
              <a:t>principales familias</a:t>
            </a:r>
            <a:r>
              <a:rPr lang="es-ES" sz="2400" dirty="0" smtClean="0">
                <a:latin typeface="+mj-lt"/>
              </a:rPr>
              <a:t>:  </a:t>
            </a:r>
            <a:r>
              <a:rPr lang="es-ES" sz="2400" dirty="0">
                <a:latin typeface="+mj-lt"/>
              </a:rPr>
              <a:t>CYP1, CYP2 y </a:t>
            </a:r>
            <a:r>
              <a:rPr lang="es-ES" sz="2000" dirty="0" smtClean="0">
                <a:latin typeface="+mj-lt"/>
              </a:rPr>
              <a:t>CYP3 (</a:t>
            </a:r>
            <a:r>
              <a:rPr lang="es-ES" sz="2000" b="1" dirty="0" smtClean="0">
                <a:latin typeface="+mj-lt"/>
              </a:rPr>
              <a:t>CYP 3A4 </a:t>
            </a:r>
            <a:r>
              <a:rPr lang="es-ES" sz="2000" dirty="0" smtClean="0">
                <a:latin typeface="+mj-lt"/>
              </a:rPr>
              <a:t>es responsable de la biotransformación del 46% de los fármacos más usados)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endParaRPr lang="es-ES" sz="24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+mj-lt"/>
              </a:rPr>
              <a:t>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400" dirty="0">
              <a:latin typeface="+mj-lt"/>
            </a:endParaRPr>
          </a:p>
          <a:p>
            <a:pPr>
              <a:buFontTx/>
              <a:buNone/>
            </a:pPr>
            <a:endParaRPr lang="es-ES" sz="2400" dirty="0" smtClean="0">
              <a:latin typeface="+mj-lt"/>
            </a:endParaRPr>
          </a:p>
          <a:p>
            <a:endParaRPr lang="es-E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59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Sustratos, Inhibidores e Inductores enzimáticos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340768"/>
            <a:ext cx="8568952" cy="4536504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>
                <a:latin typeface="+mj-lt"/>
              </a:rPr>
              <a:t>SUSTRATOS</a:t>
            </a:r>
            <a:r>
              <a:rPr lang="es-ES" sz="2400" dirty="0">
                <a:latin typeface="+mj-lt"/>
              </a:rPr>
              <a:t>: fármacos u otras sustancias que son metabolizados por las enzimas del </a:t>
            </a:r>
            <a:r>
              <a:rPr lang="es-ES" sz="2400" dirty="0" smtClean="0">
                <a:latin typeface="+mj-lt"/>
              </a:rPr>
              <a:t>CYP450, incluyendo: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+mj-lt"/>
              </a:rPr>
              <a:t>Sustancias farmacológicamente activas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+mj-lt"/>
              </a:rPr>
              <a:t>Profármacos</a:t>
            </a:r>
            <a:endParaRPr lang="es-ES" sz="800" dirty="0">
              <a:latin typeface="+mj-lt"/>
            </a:endParaRPr>
          </a:p>
          <a:p>
            <a:pPr marL="457200" lvl="1" indent="0">
              <a:buClr>
                <a:schemeClr val="tx2">
                  <a:lumMod val="50000"/>
                </a:schemeClr>
              </a:buClr>
              <a:buNone/>
            </a:pP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>
                <a:latin typeface="+mj-lt"/>
              </a:rPr>
              <a:t>INHIBIDORES</a:t>
            </a:r>
            <a:r>
              <a:rPr lang="es-ES" sz="2400" dirty="0">
                <a:latin typeface="+mj-lt"/>
              </a:rPr>
              <a:t>: bloquean la actividad metabólica de una o más enzimas del CYP450. Generalmente son específicos de una sola </a:t>
            </a:r>
            <a:r>
              <a:rPr lang="es-ES" sz="2400" dirty="0" err="1" smtClean="0">
                <a:latin typeface="+mj-lt"/>
              </a:rPr>
              <a:t>isoenzima</a:t>
            </a:r>
            <a:r>
              <a:rPr lang="es-ES" sz="2400" dirty="0" smtClean="0">
                <a:latin typeface="+mj-lt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+mj-lt"/>
              </a:rPr>
              <a:t>INDUCTORES</a:t>
            </a:r>
            <a:r>
              <a:rPr lang="es-ES" sz="2400" dirty="0">
                <a:latin typeface="+mj-lt"/>
              </a:rPr>
              <a:t>: incrementan la actividad del CYP450 mediante el aumento de la síntesis de las enzimas implicadas. </a:t>
            </a:r>
            <a:r>
              <a:rPr lang="es-ES" sz="2400" dirty="0" smtClean="0">
                <a:latin typeface="+mj-lt"/>
              </a:rPr>
              <a:t>En general no </a:t>
            </a:r>
            <a:r>
              <a:rPr lang="es-ES" sz="2400" dirty="0">
                <a:latin typeface="+mj-lt"/>
              </a:rPr>
              <a:t>son específicos de una </a:t>
            </a:r>
            <a:r>
              <a:rPr lang="es-ES" sz="2400" dirty="0" err="1" smtClean="0">
                <a:latin typeface="+mj-lt"/>
              </a:rPr>
              <a:t>isoenzima</a:t>
            </a:r>
            <a:r>
              <a:rPr lang="es-ES" sz="2400" dirty="0" smtClean="0">
                <a:latin typeface="+mj-lt"/>
              </a:rPr>
              <a:t> </a:t>
            </a:r>
            <a:r>
              <a:rPr lang="es-ES" sz="2400" dirty="0">
                <a:latin typeface="+mj-lt"/>
              </a:rPr>
              <a:t>y activan numerosos sistemas </a:t>
            </a:r>
            <a:r>
              <a:rPr lang="es-ES" sz="2400" dirty="0" smtClean="0">
                <a:latin typeface="+mj-lt"/>
              </a:rPr>
              <a:t>enzimáticos. 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400" dirty="0">
              <a:latin typeface="+mj-lt"/>
            </a:endParaRPr>
          </a:p>
          <a:p>
            <a:pPr>
              <a:buFontTx/>
              <a:buNone/>
            </a:pPr>
            <a:endParaRPr lang="es-ES" sz="2400" dirty="0" smtClean="0">
              <a:latin typeface="+mj-lt"/>
            </a:endParaRPr>
          </a:p>
          <a:p>
            <a:endParaRPr lang="es-E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577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sz="3200" dirty="0"/>
              <a:t>P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olimorfismos </a:t>
            </a:r>
            <a:r>
              <a:rPr lang="es-ES" sz="3200" dirty="0"/>
              <a:t>G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enéticos </a:t>
            </a:r>
            <a:b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y el CYP450</a:t>
            </a:r>
            <a:endParaRPr lang="es-ES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340768"/>
            <a:ext cx="8568952" cy="410445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smtClean="0">
                <a:latin typeface="+mj-lt"/>
              </a:rPr>
              <a:t>Polimorfismos</a:t>
            </a:r>
            <a:r>
              <a:rPr lang="es-ES" sz="2000" dirty="0" smtClean="0">
                <a:latin typeface="+mj-lt"/>
              </a:rPr>
              <a:t>: variantes génicas  responsables </a:t>
            </a:r>
            <a:r>
              <a:rPr lang="es-ES" sz="2000" dirty="0">
                <a:latin typeface="+mj-lt"/>
              </a:rPr>
              <a:t>de que algunos individuos tengan actividad disminuida, nula </a:t>
            </a:r>
            <a:r>
              <a:rPr lang="es-ES" sz="2000" dirty="0" smtClean="0">
                <a:latin typeface="+mj-lt"/>
              </a:rPr>
              <a:t>o excesiva </a:t>
            </a:r>
            <a:r>
              <a:rPr lang="es-ES" sz="2000" dirty="0">
                <a:latin typeface="+mj-lt"/>
              </a:rPr>
              <a:t>de ciertas </a:t>
            </a:r>
            <a:r>
              <a:rPr lang="es-ES" sz="2000" dirty="0" err="1" smtClean="0">
                <a:latin typeface="+mj-lt"/>
              </a:rPr>
              <a:t>isoenzimas</a:t>
            </a:r>
            <a:r>
              <a:rPr lang="es-ES" sz="2000" dirty="0" smtClean="0">
                <a:latin typeface="+mj-lt"/>
              </a:rPr>
              <a:t>: </a:t>
            </a:r>
            <a:r>
              <a:rPr lang="es-ES" sz="1800" dirty="0" err="1" smtClean="0">
                <a:latin typeface="+mj-lt"/>
              </a:rPr>
              <a:t>metabolizadores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b="1" dirty="0">
                <a:latin typeface="+mj-lt"/>
              </a:rPr>
              <a:t>lentos</a:t>
            </a:r>
            <a:r>
              <a:rPr lang="es-ES" sz="1800" dirty="0">
                <a:latin typeface="+mj-lt"/>
              </a:rPr>
              <a:t> (o deficientes), </a:t>
            </a:r>
            <a:r>
              <a:rPr lang="es-ES" sz="1800" b="1" dirty="0">
                <a:latin typeface="+mj-lt"/>
              </a:rPr>
              <a:t>intermedios</a:t>
            </a:r>
            <a:r>
              <a:rPr lang="es-ES" sz="1800" dirty="0">
                <a:latin typeface="+mj-lt"/>
              </a:rPr>
              <a:t>, </a:t>
            </a:r>
            <a:r>
              <a:rPr lang="es-ES" sz="1800" b="1" dirty="0">
                <a:latin typeface="+mj-lt"/>
              </a:rPr>
              <a:t>rápidos</a:t>
            </a:r>
            <a:r>
              <a:rPr lang="es-ES" sz="1800" dirty="0">
                <a:latin typeface="+mj-lt"/>
              </a:rPr>
              <a:t> o </a:t>
            </a:r>
            <a:r>
              <a:rPr lang="es-ES" sz="1800" b="1" dirty="0" smtClean="0">
                <a:latin typeface="+mj-lt"/>
              </a:rPr>
              <a:t>ultrarrápidos</a:t>
            </a:r>
            <a:r>
              <a:rPr lang="es-ES" sz="2000" dirty="0" smtClean="0">
                <a:latin typeface="+mj-lt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+mj-lt"/>
              </a:rPr>
              <a:t>Explica </a:t>
            </a:r>
            <a:r>
              <a:rPr lang="es-ES" sz="2000" dirty="0">
                <a:latin typeface="+mj-lt"/>
              </a:rPr>
              <a:t>en parte la variabilidad en la respuesta farmacológica o la </a:t>
            </a:r>
            <a:r>
              <a:rPr lang="es-ES" sz="2000" dirty="0" smtClean="0">
                <a:latin typeface="+mj-lt"/>
              </a:rPr>
              <a:t>susceptibilidad </a:t>
            </a:r>
            <a:r>
              <a:rPr lang="es-ES" sz="2000" dirty="0">
                <a:latin typeface="+mj-lt"/>
              </a:rPr>
              <a:t>a los medicamentos y sus efectos </a:t>
            </a:r>
            <a:r>
              <a:rPr lang="es-ES" sz="2000" dirty="0" smtClean="0">
                <a:latin typeface="+mj-lt"/>
              </a:rPr>
              <a:t>adversos.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+mj-lt"/>
              </a:rPr>
              <a:t>Ejemplo de </a:t>
            </a:r>
            <a:r>
              <a:rPr lang="es-ES" sz="2000" dirty="0" err="1" smtClean="0">
                <a:latin typeface="+mj-lt"/>
              </a:rPr>
              <a:t>isoenzima</a:t>
            </a:r>
            <a:r>
              <a:rPr lang="es-ES" sz="2000" dirty="0" smtClean="0">
                <a:latin typeface="+mj-lt"/>
              </a:rPr>
              <a:t> sujeta </a:t>
            </a:r>
            <a:r>
              <a:rPr lang="es-ES" sz="2000" dirty="0">
                <a:latin typeface="+mj-lt"/>
              </a:rPr>
              <a:t>a polimorfismos: </a:t>
            </a:r>
            <a:r>
              <a:rPr lang="es-ES" sz="2000" b="1" dirty="0">
                <a:latin typeface="+mj-lt"/>
              </a:rPr>
              <a:t>CYP2D6</a:t>
            </a:r>
            <a:r>
              <a:rPr lang="es-ES" sz="2000" dirty="0">
                <a:latin typeface="+mj-lt"/>
              </a:rPr>
              <a:t>, responsable del metabolismo del 15-25% de los medicamentos usados en la </a:t>
            </a:r>
            <a:r>
              <a:rPr lang="es-ES" sz="2000" dirty="0" smtClean="0">
                <a:latin typeface="+mj-lt"/>
              </a:rPr>
              <a:t>clínica (betabloqueantes, antidepresivos, </a:t>
            </a:r>
            <a:r>
              <a:rPr lang="es-ES" sz="2000" dirty="0" err="1" smtClean="0">
                <a:latin typeface="+mj-lt"/>
              </a:rPr>
              <a:t>tamoxifeno</a:t>
            </a:r>
            <a:r>
              <a:rPr lang="es-ES" sz="2000" dirty="0" smtClean="0">
                <a:latin typeface="+mj-lt"/>
              </a:rPr>
              <a:t>, </a:t>
            </a:r>
            <a:r>
              <a:rPr lang="es-ES" sz="2000" dirty="0" err="1" smtClean="0">
                <a:latin typeface="+mj-lt"/>
              </a:rPr>
              <a:t>tramadol</a:t>
            </a:r>
            <a:r>
              <a:rPr lang="es-ES" sz="2000" dirty="0" smtClean="0">
                <a:latin typeface="+mj-lt"/>
              </a:rPr>
              <a:t>, codeína…)</a:t>
            </a:r>
            <a:endParaRPr lang="es-ES" sz="2000" dirty="0">
              <a:latin typeface="+mj-lt"/>
            </a:endParaRPr>
          </a:p>
          <a:p>
            <a:pPr>
              <a:buFontTx/>
              <a:buNone/>
            </a:pPr>
            <a:endParaRPr lang="es-ES" sz="800" dirty="0" smtClean="0">
              <a:latin typeface="+mj-lt"/>
            </a:endParaRPr>
          </a:p>
          <a:p>
            <a:r>
              <a:rPr lang="es-ES" sz="2000" b="1" dirty="0" smtClean="0"/>
              <a:t>Test </a:t>
            </a:r>
            <a:r>
              <a:rPr lang="es-ES" sz="2000" b="1" dirty="0" err="1" smtClean="0"/>
              <a:t>farmacogenéticos</a:t>
            </a:r>
            <a:r>
              <a:rPr lang="es-ES" sz="2000" dirty="0" smtClean="0"/>
              <a:t>: uso todavía no extendido en los polimorfismos de CYP450. Se </a:t>
            </a:r>
            <a:r>
              <a:rPr lang="es-ES" sz="2000" dirty="0"/>
              <a:t>están realizando múltiples estudios para evidenciar su </a:t>
            </a:r>
            <a:r>
              <a:rPr lang="es-ES" sz="2000" dirty="0" smtClean="0"/>
              <a:t>coste-efectividad. </a:t>
            </a:r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16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sz="3200" dirty="0"/>
              <a:t>O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tros factores que influyen en el metabolismo </a:t>
            </a:r>
            <a:r>
              <a:rPr lang="es-ES" sz="3200" smtClean="0">
                <a:solidFill>
                  <a:schemeClr val="tx2"/>
                </a:solidFill>
                <a:latin typeface="Arial Black" pitchFamily="34" charset="0"/>
              </a:rPr>
              <a:t>vía CYP450</a:t>
            </a:r>
            <a:endParaRPr lang="es-ES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179512" y="1268760"/>
            <a:ext cx="8784976" cy="446449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r>
              <a:rPr lang="es-ES" sz="2400" b="1" dirty="0">
                <a:latin typeface="+mj-lt"/>
              </a:rPr>
              <a:t>Alcohol y </a:t>
            </a:r>
            <a:r>
              <a:rPr lang="es-ES" sz="2400" b="1" dirty="0" smtClean="0">
                <a:latin typeface="+mj-lt"/>
              </a:rPr>
              <a:t>alimentos</a:t>
            </a:r>
          </a:p>
          <a:p>
            <a:pPr lvl="1"/>
            <a:r>
              <a:rPr lang="es-ES" sz="2000" dirty="0" smtClean="0">
                <a:latin typeface="+mj-lt"/>
              </a:rPr>
              <a:t>Ingesta crónica de alcohol: </a:t>
            </a:r>
            <a:r>
              <a:rPr lang="es-ES" sz="2000" dirty="0">
                <a:latin typeface="+mj-lt"/>
              </a:rPr>
              <a:t>incrementa actividad de CYP2E1 y </a:t>
            </a:r>
            <a:r>
              <a:rPr lang="es-ES" sz="2000" dirty="0" smtClean="0">
                <a:latin typeface="+mj-lt"/>
              </a:rPr>
              <a:t>CYP4A</a:t>
            </a:r>
          </a:p>
          <a:p>
            <a:pPr lvl="1"/>
            <a:r>
              <a:rPr lang="es-ES" sz="2000" dirty="0">
                <a:latin typeface="+mj-lt"/>
              </a:rPr>
              <a:t>coles de Bruselas, </a:t>
            </a:r>
            <a:r>
              <a:rPr lang="es-ES" sz="2000" dirty="0" smtClean="0">
                <a:latin typeface="+mj-lt"/>
              </a:rPr>
              <a:t>repollo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smtClean="0">
                <a:latin typeface="+mj-lt"/>
              </a:rPr>
              <a:t>brócoli </a:t>
            </a:r>
            <a:r>
              <a:rPr lang="es-ES" sz="2000" dirty="0">
                <a:latin typeface="+mj-lt"/>
              </a:rPr>
              <a:t>o </a:t>
            </a:r>
            <a:r>
              <a:rPr lang="es-ES" sz="2000" dirty="0" smtClean="0">
                <a:latin typeface="+mj-lt"/>
              </a:rPr>
              <a:t>carnes </a:t>
            </a:r>
            <a:r>
              <a:rPr lang="es-ES" sz="2000" dirty="0">
                <a:latin typeface="+mj-lt"/>
              </a:rPr>
              <a:t>a la </a:t>
            </a:r>
            <a:r>
              <a:rPr lang="es-ES" sz="2000" dirty="0" smtClean="0">
                <a:latin typeface="+mj-lt"/>
              </a:rPr>
              <a:t>brasa: inductores </a:t>
            </a:r>
            <a:r>
              <a:rPr lang="es-ES" sz="2000" dirty="0">
                <a:latin typeface="+mj-lt"/>
              </a:rPr>
              <a:t>del </a:t>
            </a:r>
            <a:r>
              <a:rPr lang="es-ES" sz="2000" dirty="0" smtClean="0">
                <a:latin typeface="+mj-lt"/>
              </a:rPr>
              <a:t>CYP1A2</a:t>
            </a:r>
          </a:p>
          <a:p>
            <a:pPr lvl="1"/>
            <a:r>
              <a:rPr lang="es-ES" sz="2000" dirty="0">
                <a:latin typeface="+mj-lt"/>
              </a:rPr>
              <a:t>zumo de </a:t>
            </a:r>
            <a:r>
              <a:rPr lang="es-ES" sz="2000" dirty="0" smtClean="0">
                <a:latin typeface="+mj-lt"/>
              </a:rPr>
              <a:t>pomelo: inhibidor </a:t>
            </a:r>
            <a:r>
              <a:rPr lang="es-ES" sz="2000" dirty="0">
                <a:latin typeface="+mj-lt"/>
              </a:rPr>
              <a:t>del CYP3A</a:t>
            </a:r>
            <a:endParaRPr lang="es-ES" sz="2000" dirty="0" smtClean="0">
              <a:latin typeface="+mj-lt"/>
            </a:endParaRPr>
          </a:p>
          <a:p>
            <a:r>
              <a:rPr lang="es-ES" sz="2400" b="1" dirty="0">
                <a:latin typeface="+mj-lt"/>
              </a:rPr>
              <a:t>Factores relacionados con el </a:t>
            </a:r>
            <a:r>
              <a:rPr lang="es-ES" sz="2400" b="1" dirty="0" smtClean="0">
                <a:latin typeface="+mj-lt"/>
              </a:rPr>
              <a:t>paciente</a:t>
            </a:r>
          </a:p>
          <a:p>
            <a:pPr lvl="1"/>
            <a:r>
              <a:rPr lang="es-ES" sz="2000" dirty="0" smtClean="0">
                <a:latin typeface="+mj-lt"/>
              </a:rPr>
              <a:t>Edad, sexo, enfermedades concomitantes</a:t>
            </a:r>
          </a:p>
          <a:p>
            <a:r>
              <a:rPr lang="es-ES" sz="2400" b="1" dirty="0" smtClean="0">
                <a:latin typeface="+mj-lt"/>
              </a:rPr>
              <a:t>Glicoproteína-P</a:t>
            </a:r>
          </a:p>
          <a:p>
            <a:pPr lvl="1"/>
            <a:r>
              <a:rPr lang="es-ES" sz="2000" dirty="0">
                <a:latin typeface="+mj-lt"/>
              </a:rPr>
              <a:t>proteína </a:t>
            </a:r>
            <a:r>
              <a:rPr lang="es-ES" sz="2000" dirty="0" smtClean="0">
                <a:latin typeface="+mj-lt"/>
              </a:rPr>
              <a:t>que </a:t>
            </a:r>
            <a:r>
              <a:rPr lang="es-ES" sz="2000" dirty="0">
                <a:latin typeface="+mj-lt"/>
              </a:rPr>
              <a:t>promueve el transporte de sustancias (incluidos los fármacos) a través de las membranas </a:t>
            </a:r>
            <a:r>
              <a:rPr lang="es-ES" sz="2000" dirty="0" smtClean="0">
                <a:latin typeface="+mj-lt"/>
              </a:rPr>
              <a:t>celulares</a:t>
            </a:r>
          </a:p>
          <a:p>
            <a:pPr lvl="1"/>
            <a:r>
              <a:rPr lang="es-ES" sz="2000" dirty="0" smtClean="0">
                <a:latin typeface="+mj-lt"/>
              </a:rPr>
              <a:t>podría </a:t>
            </a:r>
            <a:r>
              <a:rPr lang="es-ES" sz="2000" dirty="0">
                <a:latin typeface="+mj-lt"/>
              </a:rPr>
              <a:t>influir en el grado de metabolización de los sustratos del CYP3A4 en función de si los fármacos implicados inhiben o inducen asimismo la glicoproteína-P</a:t>
            </a:r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65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368152"/>
          </a:xfrm>
        </p:spPr>
        <p:txBody>
          <a:bodyPr/>
          <a:lstStyle/>
          <a:p>
            <a:r>
              <a:rPr lang="es-ES" sz="3200" dirty="0"/>
              <a:t>Cuestiones a tener en cuenta cuando se utilizan fármacos con potencial de interacción vía CYP450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628800"/>
            <a:ext cx="8208912" cy="410445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None/>
            </a:pPr>
            <a:r>
              <a:rPr lang="es-ES" sz="2000" dirty="0" smtClean="0">
                <a:latin typeface="+mj-lt"/>
              </a:rPr>
              <a:t>Efectos adversos por interacciones dependientes del CYP450: </a:t>
            </a:r>
            <a:r>
              <a:rPr lang="es-ES" sz="2000" b="1" dirty="0" smtClean="0">
                <a:latin typeface="+mj-lt"/>
              </a:rPr>
              <a:t>difíciles de predecir</a:t>
            </a:r>
            <a:r>
              <a:rPr lang="es-ES" sz="2000" dirty="0" smtClean="0">
                <a:latin typeface="+mj-lt"/>
              </a:rPr>
              <a:t>. Mayor frecuencia:</a:t>
            </a:r>
          </a:p>
          <a:p>
            <a:pPr lvl="1"/>
            <a:r>
              <a:rPr lang="es-ES" sz="1600" dirty="0">
                <a:latin typeface="+mj-lt"/>
              </a:rPr>
              <a:t>Cuando afectan a fármacos de estrecho margen terapéutico </a:t>
            </a:r>
            <a:endParaRPr lang="es-ES" sz="1600" dirty="0" smtClean="0">
              <a:latin typeface="+mj-lt"/>
            </a:endParaRPr>
          </a:p>
          <a:p>
            <a:pPr lvl="1"/>
            <a:r>
              <a:rPr lang="es-ES" sz="1600" dirty="0" smtClean="0">
                <a:latin typeface="+mj-lt"/>
              </a:rPr>
              <a:t>Cuando </a:t>
            </a:r>
            <a:r>
              <a:rPr lang="es-ES" sz="1600" dirty="0">
                <a:latin typeface="+mj-lt"/>
              </a:rPr>
              <a:t>el metabolismo del fármaco depende de una única enzima (p.ej. </a:t>
            </a:r>
            <a:r>
              <a:rPr lang="es-ES" sz="1600" dirty="0" err="1">
                <a:latin typeface="+mj-lt"/>
              </a:rPr>
              <a:t>metoprolol</a:t>
            </a:r>
            <a:r>
              <a:rPr lang="es-ES" sz="1600" dirty="0">
                <a:latin typeface="+mj-lt"/>
              </a:rPr>
              <a:t> o </a:t>
            </a:r>
            <a:r>
              <a:rPr lang="es-ES" sz="1600" dirty="0" err="1">
                <a:latin typeface="+mj-lt"/>
              </a:rPr>
              <a:t>simvastatina</a:t>
            </a:r>
            <a:r>
              <a:rPr lang="es-ES" sz="1600" dirty="0">
                <a:latin typeface="+mj-lt"/>
              </a:rPr>
              <a:t>)</a:t>
            </a:r>
          </a:p>
          <a:p>
            <a:endParaRPr lang="es-ES" sz="2000" dirty="0" smtClean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284984"/>
            <a:ext cx="6768752" cy="233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109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35" y="332656"/>
            <a:ext cx="7603386" cy="5184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51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797</Words>
  <Application>Microsoft Office PowerPoint</Application>
  <PresentationFormat>Presentación en pantalla (4:3)</PresentationFormat>
  <Paragraphs>82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   (RE)CONOCIENDO AL CITOCROMO P450   Vol 27, nº 6 - 2019</vt:lpstr>
      <vt:lpstr>Sumario</vt:lpstr>
      <vt:lpstr>Introducción</vt:lpstr>
      <vt:lpstr>Qué es el CYP450</vt:lpstr>
      <vt:lpstr>Sustratos, Inhibidores e Inductores enzimáticos</vt:lpstr>
      <vt:lpstr>Polimorfismos Genéticos  y el CYP450</vt:lpstr>
      <vt:lpstr>Otros factores que influyen en el metabolismo vía CYP450</vt:lpstr>
      <vt:lpstr>Cuestiones a tener en cuenta cuando se utilizan fármacos con potencial de interacción vía CYP450</vt:lpstr>
      <vt:lpstr>Presentación de PowerPoint</vt:lpstr>
      <vt:lpstr>Presentación de PowerPoint</vt:lpstr>
      <vt:lpstr>Recursos para consultar las interacciones de medicamentos</vt:lpstr>
      <vt:lpstr>Presentación de PowerPoint</vt:lpstr>
      <vt:lpstr>Presentación de PowerPoint</vt:lpstr>
      <vt:lpstr>Para mas información y bibliografía…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Benitez Muniozguren, Cristina</cp:lastModifiedBy>
  <cp:revision>174</cp:revision>
  <dcterms:created xsi:type="dcterms:W3CDTF">2007-11-13T08:52:06Z</dcterms:created>
  <dcterms:modified xsi:type="dcterms:W3CDTF">2019-11-25T14:49:52Z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