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84" r:id="rId3"/>
    <p:sldId id="296" r:id="rId4"/>
    <p:sldId id="298" r:id="rId5"/>
    <p:sldId id="299" r:id="rId6"/>
    <p:sldId id="300" r:id="rId7"/>
    <p:sldId id="317" r:id="rId8"/>
    <p:sldId id="335" r:id="rId9"/>
    <p:sldId id="336" r:id="rId10"/>
    <p:sldId id="337" r:id="rId11"/>
    <p:sldId id="338" r:id="rId12"/>
    <p:sldId id="339" r:id="rId13"/>
    <p:sldId id="346" r:id="rId14"/>
    <p:sldId id="347" r:id="rId15"/>
    <p:sldId id="348" r:id="rId16"/>
    <p:sldId id="349" r:id="rId17"/>
    <p:sldId id="340" r:id="rId18"/>
    <p:sldId id="341" r:id="rId19"/>
    <p:sldId id="292" r:id="rId20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TXU ETXEBERRIA AGIRRE" initials="A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4" autoAdjust="0"/>
    <p:restoredTop sz="92553" autoAdjust="0"/>
  </p:normalViewPr>
  <p:slideViewPr>
    <p:cSldViewPr>
      <p:cViewPr>
        <p:scale>
          <a:sx n="64" d="100"/>
          <a:sy n="64" d="100"/>
        </p:scale>
        <p:origin x="-123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04/05/2018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es/url?sa=i&amp;rct=j&amp;q=&amp;esrc=s&amp;source=images&amp;cd=&amp;ved=0ahUKEwjd1cG0q-7ZAhXDVhQKHSlQDjoQjRwIBg&amp;url=https://fotky-foto.cz/fotobanka/kreslene-vektorove-zarovky(4-4588711)/&amp;psig=AOvVaw1L9-Sx_6krrWy4f62zYtM_&amp;ust=1521203656231665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hyperlink" Target="http://www.osakidetza.euskadi.eus/contenidos/informacion/cevime_infac_2018/eu_def/adjuntos/INFAC_Vol_26_N%201%20eu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980728"/>
            <a:ext cx="9144000" cy="2880320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b="1" dirty="0" smtClean="0"/>
              <a:t>ARTROSIAREN TRATAMENDUA</a:t>
            </a:r>
            <a:br>
              <a:rPr lang="es-ES" b="1" dirty="0" smtClean="0"/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b="1" dirty="0" smtClean="0"/>
              <a:t>26 LIBURUKIA, 1 </a:t>
            </a:r>
            <a:r>
              <a:rPr lang="es-ES" b="1" dirty="0" err="1" smtClean="0"/>
              <a:t>Zk</a:t>
            </a:r>
            <a:r>
              <a:rPr lang="es-ES" b="1" dirty="0" smtClean="0"/>
              <a:t>, 2018</a:t>
            </a:r>
            <a:br>
              <a:rPr lang="es-ES" b="1" dirty="0" smtClean="0"/>
            </a:b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/>
              <a:t>TRATAMENDU FARMAKOLOGIKOA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13690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Belauneko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artrosiaren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azido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hialuronikoa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giltzadura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barruan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injekzioak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: </a:t>
            </a:r>
            <a:r>
              <a:rPr lang="es-ES" sz="1800" dirty="0" err="1">
                <a:latin typeface="Arial Unicode MS" pitchFamily="34" charset="-128"/>
              </a:rPr>
              <a:t>onura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txikia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klinikoki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garrantzi</a:t>
            </a:r>
            <a:r>
              <a:rPr lang="es-ES" sz="1800" dirty="0">
                <a:latin typeface="Arial Unicode MS" pitchFamily="34" charset="-128"/>
              </a:rPr>
              <a:t> gabea </a:t>
            </a:r>
            <a:r>
              <a:rPr lang="es-ES" sz="1800" dirty="0" err="1">
                <a:latin typeface="Arial Unicode MS" pitchFamily="34" charset="-128"/>
              </a:rPr>
              <a:t>plazeboarekin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alderatuta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. </a:t>
            </a:r>
            <a:endParaRPr lang="es-ES" sz="18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4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Giltzadura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Arial Unicode MS" pitchFamily="34" charset="-128"/>
              </a:rPr>
              <a:t>barruko</a:t>
            </a:r>
            <a:r>
              <a:rPr lang="es-ES" sz="18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kortikoideak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: </a:t>
            </a:r>
            <a:r>
              <a:rPr lang="es-ES" sz="1800" b="1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tratamendu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osagarria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maila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ertainetik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gogorrera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arteko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oinazea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arintzeko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belauneko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aldakako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artrosian</a:t>
            </a:r>
            <a:r>
              <a:rPr lang="es-ES" sz="1800" dirty="0" smtClean="0">
                <a:latin typeface="Arial Unicode MS" pitchFamily="34" charset="-128"/>
              </a:rPr>
              <a:t>. </a:t>
            </a:r>
            <a:r>
              <a:rPr lang="es-ES" sz="1800" dirty="0" err="1">
                <a:latin typeface="Arial Unicode MS" pitchFamily="34" charset="-128"/>
              </a:rPr>
              <a:t>Onura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iraupen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laburrekoa</a:t>
            </a:r>
            <a:r>
              <a:rPr lang="es-ES" sz="1800" dirty="0">
                <a:latin typeface="Arial Unicode MS" pitchFamily="34" charset="-128"/>
              </a:rPr>
              <a:t> da, 4 </a:t>
            </a:r>
            <a:r>
              <a:rPr lang="es-ES" sz="1800" dirty="0" err="1">
                <a:latin typeface="Arial Unicode MS" pitchFamily="34" charset="-128"/>
              </a:rPr>
              <a:t>astekoa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gehienera</a:t>
            </a:r>
            <a:r>
              <a:rPr lang="es-ES" sz="1800" dirty="0">
                <a:latin typeface="Arial Unicode MS" pitchFamily="34" charset="-128"/>
              </a:rPr>
              <a:t>, eta </a:t>
            </a:r>
            <a:r>
              <a:rPr lang="es-ES" sz="1800" dirty="0" err="1">
                <a:latin typeface="Arial Unicode MS" pitchFamily="34" charset="-128"/>
              </a:rPr>
              <a:t>eragingarriagoa</a:t>
            </a:r>
            <a:r>
              <a:rPr lang="es-ES" sz="1800" dirty="0">
                <a:latin typeface="Arial Unicode MS" pitchFamily="34" charset="-128"/>
              </a:rPr>
              <a:t> da </a:t>
            </a:r>
            <a:r>
              <a:rPr lang="es-ES" sz="1800" dirty="0" err="1">
                <a:latin typeface="Arial Unicode MS" pitchFamily="34" charset="-128"/>
              </a:rPr>
              <a:t>hantura-zeinuak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daudenean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giltzadurako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isuria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dirty="0" err="1">
                <a:latin typeface="Arial Unicode MS" pitchFamily="34" charset="-128"/>
              </a:rPr>
              <a:t>esate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baterako</a:t>
            </a:r>
            <a:r>
              <a:rPr lang="es-ES" sz="1800" dirty="0" smtClean="0">
                <a:latin typeface="Arial Unicode MS" pitchFamily="34" charset="-128"/>
              </a:rPr>
              <a:t>.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smtClean="0">
                <a:latin typeface="Arial Unicode MS" pitchFamily="34" charset="-128"/>
              </a:rPr>
              <a:t>     Ez </a:t>
            </a:r>
            <a:r>
              <a:rPr lang="es-ES" sz="1800" dirty="0">
                <a:latin typeface="Arial Unicode MS" pitchFamily="34" charset="-128"/>
              </a:rPr>
              <a:t>da </a:t>
            </a:r>
            <a:r>
              <a:rPr lang="es-ES" sz="1800" dirty="0" err="1">
                <a:latin typeface="Arial Unicode MS" pitchFamily="34" charset="-128"/>
              </a:rPr>
              <a:t>gomendagarria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urtean</a:t>
            </a:r>
            <a:r>
              <a:rPr lang="es-ES" sz="1800" dirty="0">
                <a:latin typeface="Arial Unicode MS" pitchFamily="34" charset="-128"/>
              </a:rPr>
              <a:t> 3 </a:t>
            </a:r>
            <a:r>
              <a:rPr lang="es-ES" sz="1800" dirty="0" err="1">
                <a:latin typeface="Arial Unicode MS" pitchFamily="34" charset="-128"/>
              </a:rPr>
              <a:t>infiltrazio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baino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gehiago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egitea</a:t>
            </a:r>
            <a:r>
              <a:rPr lang="es-ES" sz="1800" dirty="0">
                <a:latin typeface="Arial Unicode MS" pitchFamily="34" charset="-128"/>
              </a:rPr>
              <a:t>.</a:t>
            </a:r>
            <a:r>
              <a:rPr lang="es-ES_tradnl" sz="1800" dirty="0">
                <a:latin typeface="Arial Unicode MS" pitchFamily="34" charset="-128"/>
              </a:rPr>
              <a:t> </a:t>
            </a:r>
            <a:endParaRPr lang="es-ES" sz="18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_tradnl" sz="1800" dirty="0">
                <a:latin typeface="Arial Unicode MS" pitchFamily="34" charset="-128"/>
              </a:rPr>
              <a:t>  </a:t>
            </a:r>
            <a:endParaRPr lang="es-ES" sz="1800" dirty="0">
              <a:latin typeface="Arial Unicode MS" pitchFamily="34" charset="-128"/>
            </a:endParaRPr>
          </a:p>
          <a:p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Lidokaina-partxeak</a:t>
            </a:r>
            <a:r>
              <a:rPr lang="es-ES" sz="1800" b="1" dirty="0" smtClean="0">
                <a:solidFill>
                  <a:schemeClr val="tx2"/>
                </a:solidFill>
                <a:latin typeface="Arial Unicode MS" pitchFamily="34" charset="-128"/>
              </a:rPr>
              <a:t>:</a:t>
            </a:r>
            <a:r>
              <a:rPr lang="es-ES" sz="1800" b="1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baimenduta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daude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pertsona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helduetan</a:t>
            </a:r>
            <a:r>
              <a:rPr lang="es-ES" sz="1800" dirty="0">
                <a:latin typeface="Arial Unicode MS" pitchFamily="34" charset="-128"/>
              </a:rPr>
              <a:t> zoster </a:t>
            </a:r>
            <a:r>
              <a:rPr lang="es-ES" sz="1800" dirty="0" err="1">
                <a:latin typeface="Arial Unicode MS" pitchFamily="34" charset="-128"/>
              </a:rPr>
              <a:t>herpesak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eragindako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aldez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aurreko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infekzioari</a:t>
            </a:r>
            <a:r>
              <a:rPr lang="es-ES" sz="1800" dirty="0">
                <a:latin typeface="Arial Unicode MS" pitchFamily="34" charset="-128"/>
              </a:rPr>
              <a:t> (herpes </a:t>
            </a:r>
            <a:r>
              <a:rPr lang="es-ES" sz="1800" dirty="0" err="1">
                <a:latin typeface="Arial Unicode MS" pitchFamily="34" charset="-128"/>
              </a:rPr>
              <a:t>osteko</a:t>
            </a:r>
            <a:r>
              <a:rPr lang="es-ES" sz="1800" dirty="0">
                <a:latin typeface="Arial Unicode MS" pitchFamily="34" charset="-128"/>
              </a:rPr>
              <a:t> neuralgia) </a:t>
            </a:r>
            <a:r>
              <a:rPr lang="es-ES" sz="1800" dirty="0" err="1">
                <a:latin typeface="Arial Unicode MS" pitchFamily="34" charset="-128"/>
              </a:rPr>
              <a:t>lotutako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oinaze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neuropatikoa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arintzeko</a:t>
            </a:r>
            <a:r>
              <a:rPr lang="es-ES" sz="1800" dirty="0" smtClean="0">
                <a:latin typeface="Arial Unicode MS" pitchFamily="34" charset="-128"/>
              </a:rPr>
              <a:t>. </a:t>
            </a: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>
                <a:latin typeface="Arial Unicode MS" pitchFamily="34" charset="-128"/>
              </a:rPr>
              <a:t>      </a:t>
            </a:r>
            <a:r>
              <a:rPr lang="es-ES" sz="1800" dirty="0" err="1">
                <a:latin typeface="Arial Unicode MS" pitchFamily="34" charset="-128"/>
              </a:rPr>
              <a:t>Ebidentzia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urria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dute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artrosian</a:t>
            </a:r>
            <a:r>
              <a:rPr lang="es-ES" sz="1800" dirty="0" smtClean="0">
                <a:latin typeface="Arial Unicode MS" pitchFamily="34" charset="-128"/>
              </a:rPr>
              <a:t>.</a:t>
            </a:r>
            <a:endParaRPr lang="es-ES" sz="1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6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12968" cy="1143000"/>
          </a:xfrm>
        </p:spPr>
        <p:txBody>
          <a:bodyPr/>
          <a:lstStyle/>
          <a:p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SYSADOA </a:t>
            </a:r>
            <a:r>
              <a:rPr lang="es-ES" sz="3200" dirty="0" err="1" smtClean="0">
                <a:solidFill>
                  <a:schemeClr val="tx2"/>
                </a:solidFill>
                <a:latin typeface="Arial Black" pitchFamily="34" charset="0"/>
              </a:rPr>
              <a:t>deituei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200" dirty="0" err="1" smtClean="0">
                <a:solidFill>
                  <a:schemeClr val="tx2"/>
                </a:solidFill>
                <a:latin typeface="Arial Black" pitchFamily="34" charset="0"/>
              </a:rPr>
              <a:t>buruzko</a:t>
            </a:r>
            <a:r>
              <a:rPr lang="es-ES" sz="32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200" dirty="0" err="1" smtClean="0">
                <a:solidFill>
                  <a:schemeClr val="tx2"/>
                </a:solidFill>
                <a:latin typeface="Arial Black" pitchFamily="34" charset="0"/>
              </a:rPr>
              <a:t>eztabaida</a:t>
            </a:r>
            <a:endParaRPr lang="es-E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908720"/>
            <a:ext cx="799288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Ekintza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motelekoak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deitzen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zaie</a:t>
            </a:r>
            <a:r>
              <a:rPr lang="es-ES" sz="2000" dirty="0">
                <a:latin typeface="Arial Unicode MS" pitchFamily="34" charset="-128"/>
              </a:rPr>
              <a:t>, izan ere, </a:t>
            </a:r>
            <a:r>
              <a:rPr lang="es-ES" sz="2000" dirty="0" err="1">
                <a:latin typeface="Arial Unicode MS" pitchFamily="34" charset="-128"/>
              </a:rPr>
              <a:t>berorien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ustezko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klinikoa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hasi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handik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asteetara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gertatzen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baita</a:t>
            </a:r>
            <a:r>
              <a:rPr lang="es-ES" sz="2000" dirty="0">
                <a:latin typeface="Arial Unicode MS" pitchFamily="34" charset="-128"/>
              </a:rPr>
              <a:t>. 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Espainian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merkatuan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es-ES" sz="2000" b="1" dirty="0" err="1">
                <a:latin typeface="Arial Unicode MS" pitchFamily="34" charset="-128"/>
              </a:rPr>
              <a:t>kondroitina-sulfatoa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b="1" dirty="0" err="1">
                <a:latin typeface="Arial Unicode MS" pitchFamily="34" charset="-128"/>
              </a:rPr>
              <a:t>glukosamina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b="1" dirty="0" err="1">
                <a:latin typeface="Arial Unicode MS" pitchFamily="34" charset="-128"/>
              </a:rPr>
              <a:t>diazereina</a:t>
            </a:r>
            <a:r>
              <a:rPr lang="es-ES" sz="2000" dirty="0">
                <a:latin typeface="Arial Unicode MS" pitchFamily="34" charset="-128"/>
              </a:rPr>
              <a:t>. 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Espainian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sendagai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horiek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Estatuko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Osasun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Sistemak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finantzatzen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ditu</a:t>
            </a:r>
            <a:r>
              <a:rPr lang="es-ES" sz="2000" dirty="0">
                <a:latin typeface="Arial Unicode MS" pitchFamily="34" charset="-128"/>
              </a:rPr>
              <a:t>;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herrialde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batzuetan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ordea</a:t>
            </a:r>
            <a:r>
              <a:rPr lang="es-ES" sz="2000" dirty="0">
                <a:latin typeface="Arial Unicode MS" pitchFamily="34" charset="-128"/>
              </a:rPr>
              <a:t>, –</a:t>
            </a:r>
            <a:r>
              <a:rPr lang="es-ES" sz="2000" dirty="0" err="1">
                <a:latin typeface="Arial Unicode MS" pitchFamily="34" charset="-128"/>
              </a:rPr>
              <a:t>Danimarka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Suedia</a:t>
            </a:r>
            <a:r>
              <a:rPr lang="es-ES" sz="2000" dirty="0">
                <a:latin typeface="Arial Unicode MS" pitchFamily="34" charset="-128"/>
              </a:rPr>
              <a:t>– </a:t>
            </a:r>
            <a:r>
              <a:rPr lang="es-ES" sz="2000" dirty="0" err="1">
                <a:latin typeface="Arial Unicode MS" pitchFamily="34" charset="-128"/>
              </a:rPr>
              <a:t>berorien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eraginkortasunari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buruzko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zalantzak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kostu-eraginkortasun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erlazio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txarra</a:t>
            </a:r>
            <a:r>
              <a:rPr lang="es-ES" sz="2000" dirty="0">
                <a:latin typeface="Arial Unicode MS" pitchFamily="34" charset="-128"/>
              </a:rPr>
              <a:t> dela eta, </a:t>
            </a:r>
            <a:r>
              <a:rPr lang="es-ES" sz="2000" dirty="0" err="1">
                <a:latin typeface="Arial Unicode MS" pitchFamily="34" charset="-128"/>
              </a:rPr>
              <a:t>kendu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finantzazio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publikoa</a:t>
            </a:r>
            <a:r>
              <a:rPr lang="es-ES" sz="2000" dirty="0">
                <a:latin typeface="Arial Unicode MS" pitchFamily="34" charset="-128"/>
              </a:rPr>
              <a:t>. </a:t>
            </a:r>
            <a:r>
              <a:rPr lang="es-ES" sz="2000" dirty="0" err="1">
                <a:latin typeface="Arial Unicode MS" pitchFamily="34" charset="-128"/>
              </a:rPr>
              <a:t>Beste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batzuetan</a:t>
            </a:r>
            <a:r>
              <a:rPr lang="es-ES" sz="2000" dirty="0">
                <a:latin typeface="Arial Unicode MS" pitchFamily="34" charset="-128"/>
              </a:rPr>
              <a:t> –</a:t>
            </a:r>
            <a:r>
              <a:rPr lang="es-ES" sz="2000" dirty="0" err="1">
                <a:latin typeface="Arial Unicode MS" pitchFamily="34" charset="-128"/>
              </a:rPr>
              <a:t>Estatu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Batuak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Erresuma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Batua</a:t>
            </a:r>
            <a:r>
              <a:rPr lang="es-ES" sz="2000" dirty="0">
                <a:latin typeface="Arial Unicode MS" pitchFamily="34" charset="-128"/>
              </a:rPr>
              <a:t>–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inoiz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finantzatuak</a:t>
            </a:r>
            <a:r>
              <a:rPr lang="es-ES" sz="2000" dirty="0">
                <a:latin typeface="Arial Unicode MS" pitchFamily="34" charset="-128"/>
              </a:rPr>
              <a:t> izan eta </a:t>
            </a:r>
            <a:r>
              <a:rPr lang="es-ES" sz="2000" dirty="0" err="1">
                <a:latin typeface="Arial Unicode MS" pitchFamily="34" charset="-128"/>
              </a:rPr>
              <a:t>beti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osagarri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dietetikotzat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baina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sendagaitzat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22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764704"/>
            <a:ext cx="799288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r>
              <a:rPr lang="fi-FI" sz="2000" dirty="0" smtClean="0">
                <a:latin typeface="Arial Unicode MS" pitchFamily="34" charset="-128"/>
              </a:rPr>
              <a:t>Hainbat </a:t>
            </a:r>
            <a:r>
              <a:rPr lang="fi-FI" sz="2000" dirty="0">
                <a:latin typeface="Arial Unicode MS" pitchFamily="34" charset="-128"/>
              </a:rPr>
              <a:t>berrikuspen sistematiko eta saiakuntza </a:t>
            </a:r>
            <a:r>
              <a:rPr lang="fi-FI" sz="2000" dirty="0" smtClean="0">
                <a:latin typeface="Arial Unicode MS" pitchFamily="34" charset="-128"/>
              </a:rPr>
              <a:t>klinikoak: </a:t>
            </a:r>
          </a:p>
          <a:p>
            <a:r>
              <a:rPr lang="es-ES" sz="1800" i="1" dirty="0" smtClean="0">
                <a:latin typeface="Arial Unicode MS" pitchFamily="34" charset="-128"/>
              </a:rPr>
              <a:t>EAE-</a:t>
            </a:r>
            <a:r>
              <a:rPr lang="es-ES" sz="1800" i="1" dirty="0" err="1" smtClean="0">
                <a:latin typeface="Arial Unicode MS" pitchFamily="34" charset="-128"/>
              </a:rPr>
              <a:t>ko</a:t>
            </a:r>
            <a:r>
              <a:rPr lang="es-ES" sz="1800" i="1" dirty="0" smtClean="0">
                <a:latin typeface="Arial Unicode MS" pitchFamily="34" charset="-128"/>
              </a:rPr>
              <a:t> </a:t>
            </a:r>
            <a:r>
              <a:rPr lang="es-ES" sz="1800" i="1" dirty="0" err="1" smtClean="0">
                <a:latin typeface="Arial Unicode MS" pitchFamily="34" charset="-128"/>
              </a:rPr>
              <a:t>Osasun</a:t>
            </a:r>
            <a:r>
              <a:rPr lang="es-ES" sz="1800" i="1" dirty="0" smtClean="0">
                <a:latin typeface="Arial Unicode MS" pitchFamily="34" charset="-128"/>
              </a:rPr>
              <a:t> </a:t>
            </a:r>
            <a:r>
              <a:rPr lang="es-ES" sz="1800" i="1" dirty="0" err="1">
                <a:latin typeface="Arial Unicode MS" pitchFamily="34" charset="-128"/>
              </a:rPr>
              <a:t>Teknologien</a:t>
            </a:r>
            <a:r>
              <a:rPr lang="es-ES" sz="1800" i="1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Ebaluazio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i="1" dirty="0" err="1">
                <a:latin typeface="Arial Unicode MS" pitchFamily="34" charset="-128"/>
              </a:rPr>
              <a:t>Zerbitzuak</a:t>
            </a:r>
            <a:r>
              <a:rPr lang="es-ES" sz="1800" i="1" dirty="0">
                <a:latin typeface="Arial Unicode MS" pitchFamily="34" charset="-128"/>
              </a:rPr>
              <a:t> (OSTEBA) </a:t>
            </a:r>
            <a:r>
              <a:rPr lang="es-ES" sz="1800" i="1" dirty="0" smtClean="0">
                <a:latin typeface="Arial Unicode MS" pitchFamily="34" charset="-128"/>
              </a:rPr>
              <a:t>2013an.</a:t>
            </a:r>
            <a:endParaRPr lang="es-ES" sz="1800" i="1" dirty="0">
              <a:latin typeface="Arial Unicode MS" pitchFamily="34" charset="-128"/>
            </a:endParaRPr>
          </a:p>
          <a:p>
            <a:pPr marL="0" indent="0">
              <a:buNone/>
            </a:pPr>
            <a:r>
              <a:rPr lang="es-ES" sz="1800" dirty="0" smtClean="0">
                <a:latin typeface="Arial Unicode MS" pitchFamily="34" charset="-128"/>
              </a:rPr>
              <a:t>     SYSADOA </a:t>
            </a:r>
            <a:r>
              <a:rPr lang="es-ES" sz="1800" dirty="0" err="1">
                <a:latin typeface="Arial Unicode MS" pitchFamily="34" charset="-128"/>
              </a:rPr>
              <a:t>deituen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eraginkortasunari</a:t>
            </a:r>
            <a:r>
              <a:rPr lang="es-ES" sz="1800" dirty="0">
                <a:latin typeface="Arial Unicode MS" pitchFamily="34" charset="-128"/>
              </a:rPr>
              <a:t> eta </a:t>
            </a:r>
            <a:r>
              <a:rPr lang="es-ES" sz="1800" dirty="0" err="1">
                <a:latin typeface="Arial Unicode MS" pitchFamily="34" charset="-128"/>
              </a:rPr>
              <a:t>segurtasunari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buruzko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               </a:t>
            </a:r>
            <a:r>
              <a:rPr lang="es-ES" sz="1800" dirty="0" err="1" smtClean="0">
                <a:latin typeface="Arial Unicode MS" pitchFamily="34" charset="-128"/>
              </a:rPr>
              <a:t>ebidentziaren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berrikuspen</a:t>
            </a:r>
            <a:r>
              <a:rPr lang="es-ES" sz="1800" dirty="0">
                <a:latin typeface="Arial Unicode MS" pitchFamily="34" charset="-128"/>
              </a:rPr>
              <a:t> baten </a:t>
            </a:r>
            <a:r>
              <a:rPr lang="es-ES" sz="1800" dirty="0" err="1">
                <a:latin typeface="Arial Unicode MS" pitchFamily="34" charset="-128"/>
              </a:rPr>
              <a:t>ondorioen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arabera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b="1" dirty="0" err="1">
                <a:latin typeface="Arial Unicode MS" pitchFamily="34" charset="-128"/>
              </a:rPr>
              <a:t>SYSADOAk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ez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dira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plazeboa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baino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eraginkorragoak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artrosiaren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tratamendu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sintomatikoan</a:t>
            </a:r>
            <a:r>
              <a:rPr lang="es-ES" sz="1800" dirty="0">
                <a:latin typeface="Arial Unicode MS" pitchFamily="34" charset="-128"/>
              </a:rPr>
              <a:t>. </a:t>
            </a:r>
          </a:p>
          <a:p>
            <a:pPr marL="0" lvl="1" indent="0" algn="just">
              <a:buClr>
                <a:schemeClr val="tx2">
                  <a:lumMod val="50000"/>
                </a:schemeClr>
              </a:buClr>
            </a:pPr>
            <a:endParaRPr lang="es-ES" sz="1000" dirty="0">
              <a:latin typeface="Arial Unicode MS" pitchFamily="34" charset="-128"/>
            </a:endParaRPr>
          </a:p>
          <a:p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i="1" dirty="0">
                <a:latin typeface="Arial Unicode MS" pitchFamily="34" charset="-128"/>
              </a:rPr>
              <a:t>Cochrane, 2014: </a:t>
            </a:r>
            <a:r>
              <a:rPr lang="es-ES" sz="1800" dirty="0" err="1">
                <a:solidFill>
                  <a:schemeClr val="tx2"/>
                </a:solidFill>
                <a:latin typeface="Arial Unicode MS" pitchFamily="34" charset="-128"/>
              </a:rPr>
              <a:t>diacereina</a:t>
            </a:r>
            <a:r>
              <a:rPr lang="es-ES" sz="1800" dirty="0" err="1" smtClean="0">
                <a:latin typeface="Arial Unicode MS" pitchFamily="34" charset="-128"/>
              </a:rPr>
              <a:t>-ri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buruzko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berrikuspen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sistematiko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batek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ondorioztatu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sendagaiaren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eraginkortasunari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buruzko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frogen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sendotasuna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apaletik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ertainera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artekoa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zela</a:t>
            </a:r>
            <a:r>
              <a:rPr lang="es-ES" sz="1800" b="1" dirty="0">
                <a:latin typeface="Arial Unicode MS" pitchFamily="34" charset="-128"/>
              </a:rPr>
              <a:t> eta </a:t>
            </a:r>
            <a:r>
              <a:rPr lang="es-ES" sz="1800" b="1" dirty="0" err="1">
                <a:latin typeface="Arial Unicode MS" pitchFamily="34" charset="-128"/>
              </a:rPr>
              <a:t>oinazea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gutxitzeari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dagokionez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ematen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duen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onura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sintomatikoa</a:t>
            </a:r>
            <a:r>
              <a:rPr lang="es-ES" sz="1800" b="1" dirty="0">
                <a:latin typeface="Arial Unicode MS" pitchFamily="34" charset="-128"/>
              </a:rPr>
              <a:t> oso </a:t>
            </a:r>
            <a:r>
              <a:rPr lang="es-ES" sz="1800" b="1" dirty="0" err="1">
                <a:latin typeface="Arial Unicode MS" pitchFamily="34" charset="-128"/>
              </a:rPr>
              <a:t>txikia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zela</a:t>
            </a:r>
            <a:r>
              <a:rPr lang="es-ES" sz="1800" i="1" dirty="0" smtClean="0">
                <a:latin typeface="Arial Unicode MS" pitchFamily="34" charset="-128"/>
              </a:rPr>
              <a:t>.</a:t>
            </a:r>
            <a:r>
              <a:rPr lang="es-ES" sz="1800" dirty="0" smtClean="0">
                <a:latin typeface="Arial Unicode MS" pitchFamily="34" charset="-128"/>
              </a:rPr>
              <a:t> </a:t>
            </a:r>
          </a:p>
          <a:p>
            <a:r>
              <a:rPr lang="es-ES" sz="1800" i="1" dirty="0">
                <a:latin typeface="Arial Unicode MS" pitchFamily="34" charset="-128"/>
              </a:rPr>
              <a:t>Cochrane, </a:t>
            </a:r>
            <a:r>
              <a:rPr lang="es-ES" sz="1800" i="1" dirty="0" smtClean="0">
                <a:latin typeface="Arial Unicode MS" pitchFamily="34" charset="-128"/>
              </a:rPr>
              <a:t>2015: </a:t>
            </a:r>
            <a:r>
              <a:rPr lang="es-ES" sz="1800" dirty="0" err="1">
                <a:solidFill>
                  <a:schemeClr val="tx2"/>
                </a:solidFill>
                <a:latin typeface="Arial Unicode MS" pitchFamily="34" charset="-128"/>
              </a:rPr>
              <a:t>kondroitina-sulfatoa</a:t>
            </a:r>
            <a:r>
              <a:rPr lang="es-ES" sz="1800" dirty="0">
                <a:solidFill>
                  <a:schemeClr val="tx2"/>
                </a:solidFill>
                <a:latin typeface="Arial Unicode MS" pitchFamily="34" charset="-128"/>
              </a:rPr>
              <a:t> –</a:t>
            </a:r>
            <a:r>
              <a:rPr lang="es-ES" sz="1800" dirty="0" err="1">
                <a:solidFill>
                  <a:schemeClr val="tx2"/>
                </a:solidFill>
                <a:latin typeface="Arial Unicode MS" pitchFamily="34" charset="-128"/>
              </a:rPr>
              <a:t>bakarrik</a:t>
            </a:r>
            <a:r>
              <a:rPr lang="es-ES" sz="1800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Unicode MS" pitchFamily="34" charset="-128"/>
              </a:rPr>
              <a:t>edo</a:t>
            </a:r>
            <a:r>
              <a:rPr lang="es-ES" sz="1800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latin typeface="Arial Unicode MS" pitchFamily="34" charset="-128"/>
              </a:rPr>
              <a:t>glukosaminarekin</a:t>
            </a:r>
            <a:r>
              <a:rPr lang="es-ES" sz="1800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dirty="0" smtClean="0">
                <a:solidFill>
                  <a:schemeClr val="tx2"/>
                </a:solidFill>
                <a:latin typeface="Arial Unicode MS" pitchFamily="34" charset="-128"/>
              </a:rPr>
              <a:t>batera-</a:t>
            </a:r>
            <a:r>
              <a:rPr lang="es-ES" sz="1800" dirty="0" err="1" smtClean="0">
                <a:solidFill>
                  <a:schemeClr val="tx2"/>
                </a:solidFill>
                <a:latin typeface="Arial Unicode MS" pitchFamily="34" charset="-128"/>
              </a:rPr>
              <a:t>ri</a:t>
            </a:r>
            <a:r>
              <a:rPr lang="es-ES" sz="1800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buruzko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berrikuspen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sistematiko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batek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ondorioztatu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zuen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saiakuntza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klinikoak</a:t>
            </a:r>
            <a:r>
              <a:rPr lang="es-ES" sz="1800" dirty="0">
                <a:latin typeface="Arial Unicode MS" pitchFamily="34" charset="-128"/>
              </a:rPr>
              <a:t>, oro </a:t>
            </a:r>
            <a:r>
              <a:rPr lang="es-ES" sz="1800" dirty="0" err="1">
                <a:latin typeface="Arial Unicode MS" pitchFamily="34" charset="-128"/>
              </a:rPr>
              <a:t>har</a:t>
            </a:r>
            <a:r>
              <a:rPr lang="es-ES" sz="1800" dirty="0">
                <a:latin typeface="Arial Unicode MS" pitchFamily="34" charset="-128"/>
              </a:rPr>
              <a:t>, </a:t>
            </a:r>
            <a:r>
              <a:rPr lang="es-ES" sz="1800" b="1" dirty="0" err="1">
                <a:latin typeface="Arial Unicode MS" pitchFamily="34" charset="-128"/>
              </a:rPr>
              <a:t>kalitate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eskasekoak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zirela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dirty="0" smtClean="0">
                <a:latin typeface="Arial Unicode MS" pitchFamily="34" charset="-128"/>
              </a:rPr>
              <a:t>eta </a:t>
            </a:r>
            <a:r>
              <a:rPr lang="es-ES" sz="1800" b="1" dirty="0" err="1" smtClean="0">
                <a:latin typeface="Arial Unicode MS" pitchFamily="34" charset="-128"/>
              </a:rPr>
              <a:t>kalitate</a:t>
            </a:r>
            <a:r>
              <a:rPr lang="es-ES" sz="1800" b="1" dirty="0" smtClean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handiko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azterlan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gehiago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behar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direla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kondroitina-sulfatoak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artrosiaren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tratamenduan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jokatzen</a:t>
            </a:r>
            <a:r>
              <a:rPr lang="es-ES" sz="1800" b="1" dirty="0">
                <a:latin typeface="Arial Unicode MS" pitchFamily="34" charset="-128"/>
              </a:rPr>
              <a:t> </a:t>
            </a:r>
            <a:r>
              <a:rPr lang="es-ES" sz="1800" b="1" dirty="0" err="1">
                <a:latin typeface="Arial Unicode MS" pitchFamily="34" charset="-128"/>
              </a:rPr>
              <a:t>duen</a:t>
            </a:r>
            <a:r>
              <a:rPr lang="es-ES" sz="1800" b="1" dirty="0">
                <a:latin typeface="Arial Unicode MS" pitchFamily="34" charset="-128"/>
              </a:rPr>
              <a:t> papera </a:t>
            </a:r>
            <a:r>
              <a:rPr lang="es-ES" sz="1800" b="1" dirty="0" err="1" smtClean="0">
                <a:latin typeface="Arial Unicode MS" pitchFamily="34" charset="-128"/>
              </a:rPr>
              <a:t>ebaluatzeko</a:t>
            </a:r>
            <a:endParaRPr lang="es-ES" sz="1800" b="1" dirty="0">
              <a:latin typeface="Arial Unicode MS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3200" dirty="0"/>
              <a:t>SYSADOA </a:t>
            </a:r>
            <a:r>
              <a:rPr lang="es-ES" sz="3200" dirty="0" err="1"/>
              <a:t>deituei</a:t>
            </a:r>
            <a:r>
              <a:rPr lang="es-ES" sz="3200" dirty="0"/>
              <a:t> </a:t>
            </a:r>
            <a:r>
              <a:rPr lang="es-ES" sz="3200" dirty="0" err="1"/>
              <a:t>buruzko</a:t>
            </a:r>
            <a:r>
              <a:rPr lang="es-ES" sz="3200" dirty="0"/>
              <a:t> </a:t>
            </a:r>
            <a:r>
              <a:rPr lang="es-ES" sz="3200" dirty="0" err="1"/>
              <a:t>eztabaida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1122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651304" cy="1143000"/>
          </a:xfrm>
        </p:spPr>
        <p:txBody>
          <a:bodyPr/>
          <a:lstStyle/>
          <a:p>
            <a:r>
              <a:rPr lang="es-ES" dirty="0" err="1" smtClean="0"/>
              <a:t>Saiakuntza</a:t>
            </a:r>
            <a:r>
              <a:rPr lang="es-ES" dirty="0" smtClean="0"/>
              <a:t> </a:t>
            </a:r>
            <a:r>
              <a:rPr lang="es-ES" dirty="0" err="1" smtClean="0"/>
              <a:t>klinikoak</a:t>
            </a:r>
            <a:r>
              <a:rPr lang="es-ES" dirty="0" smtClean="0"/>
              <a:t>(I)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645915" cy="473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8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651304" cy="1143000"/>
          </a:xfrm>
        </p:spPr>
        <p:txBody>
          <a:bodyPr/>
          <a:lstStyle/>
          <a:p>
            <a:r>
              <a:rPr lang="es-ES" dirty="0" err="1" smtClean="0"/>
              <a:t>Saiakuntza</a:t>
            </a:r>
            <a:r>
              <a:rPr lang="es-ES" dirty="0" smtClean="0"/>
              <a:t> </a:t>
            </a:r>
            <a:r>
              <a:rPr lang="es-ES" dirty="0" err="1" smtClean="0"/>
              <a:t>klinikoak</a:t>
            </a:r>
            <a:r>
              <a:rPr lang="es-ES" dirty="0" smtClean="0"/>
              <a:t>(III)</a:t>
            </a:r>
            <a:endParaRPr lang="es-E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196752"/>
            <a:ext cx="9149016" cy="38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651304" cy="1143000"/>
          </a:xfrm>
        </p:spPr>
        <p:txBody>
          <a:bodyPr/>
          <a:lstStyle/>
          <a:p>
            <a:r>
              <a:rPr lang="es-ES" dirty="0" err="1" smtClean="0"/>
              <a:t>Saiakuntza</a:t>
            </a:r>
            <a:r>
              <a:rPr lang="es-ES" dirty="0" smtClean="0"/>
              <a:t> </a:t>
            </a:r>
            <a:r>
              <a:rPr lang="es-ES" dirty="0" err="1" smtClean="0"/>
              <a:t>klinikoak</a:t>
            </a:r>
            <a:r>
              <a:rPr lang="es-ES" dirty="0" smtClean="0"/>
              <a:t>(III)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4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6" y="1395866"/>
            <a:ext cx="9144000" cy="331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268760"/>
            <a:ext cx="799288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Berrikuspen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horiez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geroztik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saiakuntza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kliniko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gehiago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argitaratu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kondroitina-sulfatoak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glukosaminak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artrosiaren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duten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eraginkortasuna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ebaluatzeko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xedearekin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emaitza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kontraesankorrak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lortu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berriro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azterlan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batzuetan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zelekoxib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-arena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baino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txikiagoa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zen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eraginkortasuna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behatu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zen minaren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gutxitzean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batzuetan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eraginkortasun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analgesikoak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alderik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izan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plazeboarekiko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txikiagoa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izan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zen. </a:t>
            </a:r>
          </a:p>
          <a:p>
            <a:pPr marL="0" indent="0">
              <a:buNone/>
            </a:pP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Beraz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sendagaien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eraginkortasunari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(hala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sintomatikoa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nola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estrukturala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buruzko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datuen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sendotasun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dela eta,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dago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gomendatzerik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kondroitina-sulfatoaren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eta/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glukosaminaren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erabilpena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artrosiaren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tratamenduan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NICE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Gidak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jasotzen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tratamendu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aukera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gisa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eta American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College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Rheumatology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erakundeak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halakorik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erabiltzeko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aholkatzen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berariaz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belauneko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eta </a:t>
            </a:r>
            <a:r>
              <a:rPr lang="es-ES" sz="18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aldakako</a:t>
            </a:r>
            <a:r>
              <a:rPr lang="es-E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ES" sz="1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artrosian</a:t>
            </a:r>
            <a:r>
              <a:rPr lang="es-ES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s-ES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1520" y="-27384"/>
            <a:ext cx="87129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/>
              <a:t>SYSADOA: </a:t>
            </a:r>
            <a:r>
              <a:rPr lang="es-ES" dirty="0" err="1" smtClean="0"/>
              <a:t>saiakuntza</a:t>
            </a:r>
            <a:r>
              <a:rPr lang="es-ES" dirty="0" smtClean="0"/>
              <a:t> </a:t>
            </a:r>
            <a:r>
              <a:rPr lang="es-ES" dirty="0" err="1" smtClean="0"/>
              <a:t>kliniko</a:t>
            </a:r>
            <a:r>
              <a:rPr lang="es-ES" dirty="0" smtClean="0"/>
              <a:t> </a:t>
            </a:r>
            <a:r>
              <a:rPr lang="es-ES" dirty="0" err="1" smtClean="0"/>
              <a:t>berriak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3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 smtClean="0"/>
              <a:t>ONDORIOAK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51520" y="764704"/>
            <a:ext cx="8568952" cy="5544616"/>
          </a:xfrm>
        </p:spPr>
        <p:txBody>
          <a:bodyPr/>
          <a:lstStyle/>
          <a:p>
            <a:endParaRPr lang="es-ES" sz="2000" dirty="0"/>
          </a:p>
          <a:p>
            <a:r>
              <a:rPr lang="es-ES" sz="2000" dirty="0" err="1"/>
              <a:t>Tratamenduaren</a:t>
            </a:r>
            <a:r>
              <a:rPr lang="es-ES" sz="2000" dirty="0"/>
              <a:t> </a:t>
            </a:r>
            <a:r>
              <a:rPr lang="es-ES" sz="2000" dirty="0" err="1"/>
              <a:t>helburuak</a:t>
            </a:r>
            <a:r>
              <a:rPr lang="es-ES" sz="2000" dirty="0"/>
              <a:t> </a:t>
            </a:r>
            <a:r>
              <a:rPr lang="es-ES" sz="2000" dirty="0" err="1"/>
              <a:t>sintomak</a:t>
            </a:r>
            <a:r>
              <a:rPr lang="es-ES" sz="2000" dirty="0"/>
              <a:t> </a:t>
            </a:r>
            <a:r>
              <a:rPr lang="es-ES" sz="2000" dirty="0" err="1"/>
              <a:t>kontrolatzea</a:t>
            </a:r>
            <a:r>
              <a:rPr lang="es-ES" sz="2000" dirty="0"/>
              <a:t> (</a:t>
            </a:r>
            <a:r>
              <a:rPr lang="es-ES" sz="2000" dirty="0" err="1"/>
              <a:t>oinazea</a:t>
            </a:r>
            <a:r>
              <a:rPr lang="es-ES" sz="2000" dirty="0"/>
              <a:t> </a:t>
            </a:r>
            <a:r>
              <a:rPr lang="es-ES" sz="2000" dirty="0" err="1"/>
              <a:t>arintzea</a:t>
            </a:r>
            <a:r>
              <a:rPr lang="es-ES" sz="2000" dirty="0"/>
              <a:t>, </a:t>
            </a:r>
            <a:r>
              <a:rPr lang="es-ES" sz="2000" dirty="0" err="1"/>
              <a:t>hantura</a:t>
            </a:r>
            <a:r>
              <a:rPr lang="es-ES" sz="2000" dirty="0"/>
              <a:t> </a:t>
            </a:r>
            <a:r>
              <a:rPr lang="es-ES" sz="2000" dirty="0" err="1"/>
              <a:t>jaistea</a:t>
            </a:r>
            <a:r>
              <a:rPr lang="es-ES" sz="2000" dirty="0"/>
              <a:t> eta </a:t>
            </a:r>
            <a:r>
              <a:rPr lang="es-ES" sz="2000" dirty="0" err="1"/>
              <a:t>ahalmen</a:t>
            </a:r>
            <a:r>
              <a:rPr lang="es-ES" sz="2000" dirty="0"/>
              <a:t> </a:t>
            </a:r>
            <a:r>
              <a:rPr lang="es-ES" sz="2000" dirty="0" err="1"/>
              <a:t>funtzionala</a:t>
            </a:r>
            <a:r>
              <a:rPr lang="es-ES" sz="2000" dirty="0"/>
              <a:t> </a:t>
            </a:r>
            <a:r>
              <a:rPr lang="es-ES" sz="2000" dirty="0" err="1"/>
              <a:t>areagotzea</a:t>
            </a:r>
            <a:r>
              <a:rPr lang="es-ES" sz="2000" dirty="0"/>
              <a:t> </a:t>
            </a:r>
            <a:r>
              <a:rPr lang="es-ES" sz="2000" dirty="0" err="1"/>
              <a:t>pazienteen</a:t>
            </a:r>
            <a:r>
              <a:rPr lang="es-ES" sz="2000" dirty="0"/>
              <a:t> </a:t>
            </a:r>
            <a:r>
              <a:rPr lang="es-ES" sz="2000" dirty="0" err="1"/>
              <a:t>bizi-kalitatea</a:t>
            </a:r>
            <a:r>
              <a:rPr lang="es-ES" sz="2000" dirty="0"/>
              <a:t> </a:t>
            </a:r>
            <a:r>
              <a:rPr lang="es-ES" sz="2000" dirty="0" err="1"/>
              <a:t>hobetzeko</a:t>
            </a:r>
            <a:r>
              <a:rPr lang="es-ES" sz="2000" dirty="0"/>
              <a:t>) eta </a:t>
            </a:r>
            <a:r>
              <a:rPr lang="es-ES" sz="2000" dirty="0" err="1"/>
              <a:t>gaixotasunaren</a:t>
            </a:r>
            <a:r>
              <a:rPr lang="es-ES" sz="2000" dirty="0"/>
              <a:t> </a:t>
            </a:r>
            <a:r>
              <a:rPr lang="es-ES" sz="2000" dirty="0" err="1"/>
              <a:t>progresioa</a:t>
            </a:r>
            <a:r>
              <a:rPr lang="es-ES" sz="2000" dirty="0"/>
              <a:t> </a:t>
            </a:r>
            <a:r>
              <a:rPr lang="es-ES" sz="2000" dirty="0" err="1"/>
              <a:t>moteltzea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.</a:t>
            </a:r>
          </a:p>
          <a:p>
            <a:r>
              <a:rPr lang="es-ES" sz="2000" dirty="0" err="1"/>
              <a:t>Neurri</a:t>
            </a:r>
            <a:r>
              <a:rPr lang="es-ES" sz="2000" dirty="0"/>
              <a:t> </a:t>
            </a:r>
            <a:r>
              <a:rPr lang="es-ES" sz="2000" dirty="0" err="1"/>
              <a:t>ez-farmakologikoak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artrosiaren</a:t>
            </a:r>
            <a:r>
              <a:rPr lang="es-ES" sz="2000" dirty="0"/>
              <a:t> </a:t>
            </a:r>
            <a:r>
              <a:rPr lang="es-ES" sz="2000" dirty="0" err="1"/>
              <a:t>tratamenduaren</a:t>
            </a:r>
            <a:r>
              <a:rPr lang="es-ES" sz="2000" dirty="0"/>
              <a:t> </a:t>
            </a:r>
            <a:r>
              <a:rPr lang="es-ES" sz="2000" dirty="0" err="1"/>
              <a:t>oinarria</a:t>
            </a:r>
            <a:r>
              <a:rPr lang="es-ES" sz="2000" dirty="0"/>
              <a:t> (</a:t>
            </a: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heziketa</a:t>
            </a:r>
            <a:r>
              <a:rPr lang="es-ES" sz="2000" dirty="0"/>
              <a:t> </a:t>
            </a:r>
            <a:r>
              <a:rPr lang="es-ES" sz="2000" dirty="0" err="1"/>
              <a:t>egokia</a:t>
            </a:r>
            <a:r>
              <a:rPr lang="es-ES" sz="2000" dirty="0"/>
              <a:t>, </a:t>
            </a:r>
            <a:r>
              <a:rPr lang="es-ES" sz="2000" dirty="0" err="1"/>
              <a:t>ariketa</a:t>
            </a:r>
            <a:r>
              <a:rPr lang="es-ES" sz="2000" dirty="0"/>
              <a:t> </a:t>
            </a:r>
            <a:r>
              <a:rPr lang="es-ES" sz="2000" dirty="0" err="1"/>
              <a:t>fisikoa</a:t>
            </a:r>
            <a:r>
              <a:rPr lang="es-ES" sz="2000" dirty="0"/>
              <a:t> eta </a:t>
            </a:r>
            <a:r>
              <a:rPr lang="es-ES" sz="2000" dirty="0" err="1"/>
              <a:t>pisuaren</a:t>
            </a:r>
            <a:r>
              <a:rPr lang="es-ES" sz="2000" dirty="0"/>
              <a:t> </a:t>
            </a:r>
            <a:r>
              <a:rPr lang="es-ES" sz="2000" dirty="0" err="1"/>
              <a:t>kontrola</a:t>
            </a:r>
            <a:r>
              <a:rPr lang="es-ES" sz="2000" dirty="0"/>
              <a:t>), </a:t>
            </a:r>
            <a:r>
              <a:rPr lang="es-ES" sz="2000" dirty="0" err="1"/>
              <a:t>betiere</a:t>
            </a:r>
            <a:r>
              <a:rPr lang="es-ES" sz="2000" dirty="0"/>
              <a:t> </a:t>
            </a:r>
            <a:r>
              <a:rPr lang="es-ES" sz="2000" dirty="0" err="1"/>
              <a:t>pertsona</a:t>
            </a:r>
            <a:r>
              <a:rPr lang="es-ES" sz="2000" dirty="0"/>
              <a:t> </a:t>
            </a:r>
            <a:r>
              <a:rPr lang="es-ES" sz="2000" dirty="0" err="1"/>
              <a:t>bakoitzari</a:t>
            </a:r>
            <a:r>
              <a:rPr lang="es-ES" sz="2000" dirty="0"/>
              <a:t> </a:t>
            </a:r>
            <a:r>
              <a:rPr lang="es-ES" sz="2000" dirty="0" err="1"/>
              <a:t>egokitutako</a:t>
            </a:r>
            <a:r>
              <a:rPr lang="es-ES" sz="2000" dirty="0"/>
              <a:t> </a:t>
            </a:r>
            <a:r>
              <a:rPr lang="es-ES" sz="2000" dirty="0" err="1"/>
              <a:t>programarekin</a:t>
            </a:r>
            <a:r>
              <a:rPr lang="es-ES" sz="2000" dirty="0"/>
              <a:t> eta </a:t>
            </a: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beraren</a:t>
            </a:r>
            <a:r>
              <a:rPr lang="es-ES" sz="2000" dirty="0"/>
              <a:t> </a:t>
            </a:r>
            <a:r>
              <a:rPr lang="es-ES" sz="2000" dirty="0" err="1"/>
              <a:t>konpromisoarekin</a:t>
            </a:r>
            <a:r>
              <a:rPr lang="es-ES" sz="2000" dirty="0"/>
              <a:t> eta </a:t>
            </a:r>
            <a:r>
              <a:rPr lang="es-ES" sz="2000" dirty="0" err="1"/>
              <a:t>inplikazioarekin</a:t>
            </a:r>
            <a:r>
              <a:rPr lang="es-ES" sz="2000" dirty="0"/>
              <a:t>. </a:t>
            </a:r>
          </a:p>
          <a:p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farmakologikoak</a:t>
            </a:r>
            <a:r>
              <a:rPr lang="es-ES" sz="2000" dirty="0"/>
              <a:t> </a:t>
            </a:r>
            <a:r>
              <a:rPr lang="es-ES" sz="2000" dirty="0" err="1"/>
              <a:t>banakakoa</a:t>
            </a:r>
            <a:r>
              <a:rPr lang="es-ES" sz="2000" dirty="0"/>
              <a:t> izan </a:t>
            </a:r>
            <a:r>
              <a:rPr lang="es-ES" sz="2000" dirty="0" err="1"/>
              <a:t>behar</a:t>
            </a:r>
            <a:r>
              <a:rPr lang="es-ES" sz="2000" dirty="0"/>
              <a:t> du, </a:t>
            </a:r>
            <a:r>
              <a:rPr lang="es-ES" sz="2000" dirty="0" err="1"/>
              <a:t>oinazearen</a:t>
            </a:r>
            <a:r>
              <a:rPr lang="es-ES" sz="2000" dirty="0"/>
              <a:t> </a:t>
            </a:r>
            <a:r>
              <a:rPr lang="es-ES" sz="2000" dirty="0" err="1"/>
              <a:t>ezaugarrien</a:t>
            </a:r>
            <a:r>
              <a:rPr lang="es-ES" sz="2000" dirty="0"/>
              <a:t> </a:t>
            </a:r>
            <a:r>
              <a:rPr lang="es-ES" sz="2000" dirty="0" err="1"/>
              <a:t>araberakoa</a:t>
            </a:r>
            <a:r>
              <a:rPr lang="es-ES" sz="2000" dirty="0"/>
              <a:t>, </a:t>
            </a:r>
            <a:r>
              <a:rPr lang="es-ES" sz="2000" dirty="0" err="1"/>
              <a:t>sindromearen</a:t>
            </a:r>
            <a:r>
              <a:rPr lang="es-ES" sz="2000" dirty="0"/>
              <a:t> </a:t>
            </a:r>
            <a:r>
              <a:rPr lang="es-ES" sz="2000" dirty="0" err="1"/>
              <a:t>eraginpean</a:t>
            </a:r>
            <a:r>
              <a:rPr lang="es-ES" sz="2000" dirty="0"/>
              <a:t> </a:t>
            </a:r>
            <a:r>
              <a:rPr lang="es-ES" sz="2000" dirty="0" err="1"/>
              <a:t>dauden</a:t>
            </a:r>
            <a:r>
              <a:rPr lang="es-ES" sz="2000" dirty="0"/>
              <a:t> </a:t>
            </a:r>
            <a:r>
              <a:rPr lang="es-ES" sz="2000" dirty="0" err="1"/>
              <a:t>giltzadura</a:t>
            </a:r>
            <a:r>
              <a:rPr lang="es-ES" sz="2000" dirty="0"/>
              <a:t> mota eta </a:t>
            </a:r>
            <a:r>
              <a:rPr lang="es-ES" sz="2000" dirty="0" err="1"/>
              <a:t>kopurua</a:t>
            </a:r>
            <a:r>
              <a:rPr lang="es-ES" sz="2000" dirty="0"/>
              <a:t> eta </a:t>
            </a:r>
            <a:r>
              <a:rPr lang="es-ES" sz="2000" dirty="0" err="1"/>
              <a:t>pazientearen</a:t>
            </a:r>
            <a:r>
              <a:rPr lang="es-ES" sz="2000" dirty="0"/>
              <a:t> </a:t>
            </a:r>
            <a:r>
              <a:rPr lang="es-ES" sz="2000" dirty="0" err="1"/>
              <a:t>komorbilitatea</a:t>
            </a:r>
            <a:r>
              <a:rPr lang="es-ES" sz="2000" dirty="0"/>
              <a:t> ere </a:t>
            </a:r>
            <a:r>
              <a:rPr lang="es-ES" sz="2000" dirty="0" err="1"/>
              <a:t>aintzat</a:t>
            </a:r>
            <a:r>
              <a:rPr lang="es-ES" sz="2000" dirty="0"/>
              <a:t> </a:t>
            </a:r>
            <a:r>
              <a:rPr lang="es-ES" sz="2000" dirty="0" err="1"/>
              <a:t>hartuta</a:t>
            </a:r>
            <a:r>
              <a:rPr lang="es-ES" sz="2000" dirty="0"/>
              <a:t>. </a:t>
            </a:r>
          </a:p>
          <a:p>
            <a:r>
              <a:rPr lang="es-ES" sz="2000" dirty="0"/>
              <a:t>SYSADOA </a:t>
            </a:r>
            <a:r>
              <a:rPr lang="es-ES" sz="2000" dirty="0" err="1"/>
              <a:t>deituen</a:t>
            </a:r>
            <a:r>
              <a:rPr lang="es-ES" sz="2000" dirty="0"/>
              <a:t> </a:t>
            </a:r>
            <a:r>
              <a:rPr lang="es-ES" sz="2000" dirty="0" err="1"/>
              <a:t>eraginkortasuna</a:t>
            </a:r>
            <a:r>
              <a:rPr lang="es-ES" sz="2000" dirty="0"/>
              <a:t>, </a:t>
            </a:r>
            <a:r>
              <a:rPr lang="es-ES" sz="2000" dirty="0" err="1"/>
              <a:t>artrosiaren</a:t>
            </a:r>
            <a:r>
              <a:rPr lang="es-ES" sz="2000" dirty="0"/>
              <a:t> </a:t>
            </a:r>
            <a:r>
              <a:rPr lang="es-ES" sz="2000" dirty="0" err="1"/>
              <a:t>tratamenduan</a:t>
            </a:r>
            <a:r>
              <a:rPr lang="es-ES" sz="2000" dirty="0"/>
              <a:t>, </a:t>
            </a:r>
            <a:r>
              <a:rPr lang="es-ES" sz="2000" dirty="0" err="1"/>
              <a:t>oraindik</a:t>
            </a:r>
            <a:r>
              <a:rPr lang="es-ES" sz="2000" dirty="0"/>
              <a:t> </a:t>
            </a:r>
            <a:r>
              <a:rPr lang="es-ES" sz="2000" dirty="0" err="1"/>
              <a:t>eztaibadapean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, </a:t>
            </a:r>
            <a:r>
              <a:rPr lang="es-ES" sz="2000" dirty="0" err="1"/>
              <a:t>beraz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gomendatzen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.</a:t>
            </a:r>
          </a:p>
          <a:p>
            <a:pPr marL="0" indent="0" algn="just">
              <a:buNone/>
            </a:pPr>
            <a:r>
              <a:rPr lang="es-ES" sz="2000" dirty="0" smtClean="0"/>
              <a:t>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748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/>
              <a:t>IDEIA NAGUSIAK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7992888" cy="40324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err="1" smtClean="0"/>
              <a:t>Neurri</a:t>
            </a:r>
            <a:r>
              <a:rPr lang="es-ES" sz="2400" dirty="0" smtClean="0"/>
              <a:t> </a:t>
            </a:r>
            <a:r>
              <a:rPr lang="es-ES" sz="2400" dirty="0" err="1" smtClean="0"/>
              <a:t>ez-farmakologikoak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</a:t>
            </a:r>
            <a:r>
              <a:rPr lang="es-ES" sz="2400" dirty="0" err="1" smtClean="0"/>
              <a:t>artrosia</a:t>
            </a:r>
            <a:r>
              <a:rPr lang="es-ES" sz="2400" dirty="0" smtClean="0"/>
              <a:t> </a:t>
            </a:r>
            <a:r>
              <a:rPr lang="es-ES" sz="2400" dirty="0" err="1" smtClean="0"/>
              <a:t>tratatzeko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oinarrizko</a:t>
            </a:r>
            <a:r>
              <a:rPr lang="es-ES" sz="2400" dirty="0" smtClean="0"/>
              <a:t> </a:t>
            </a:r>
            <a:r>
              <a:rPr lang="es-ES" sz="2400" dirty="0" err="1" smtClean="0"/>
              <a:t>zutabea</a:t>
            </a:r>
            <a:r>
              <a:rPr lang="es-E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err="1" smtClean="0"/>
              <a:t>Pisua</a:t>
            </a:r>
            <a:r>
              <a:rPr lang="es-ES" sz="2400" dirty="0" smtClean="0"/>
              <a:t> </a:t>
            </a:r>
            <a:r>
              <a:rPr lang="es-ES" sz="2400" dirty="0" err="1"/>
              <a:t>galtzeak</a:t>
            </a:r>
            <a:r>
              <a:rPr lang="es-ES" sz="2400" dirty="0"/>
              <a:t> mina eta </a:t>
            </a:r>
            <a:r>
              <a:rPr lang="es-ES" sz="2400" dirty="0" err="1"/>
              <a:t>giltzaduretako</a:t>
            </a:r>
            <a:r>
              <a:rPr lang="es-ES" sz="2400" dirty="0"/>
              <a:t> </a:t>
            </a:r>
            <a:r>
              <a:rPr lang="es-ES" sz="2400" dirty="0" err="1"/>
              <a:t>zurruntasuna</a:t>
            </a:r>
            <a:r>
              <a:rPr lang="es-ES" sz="2400" dirty="0"/>
              <a:t> </a:t>
            </a:r>
            <a:r>
              <a:rPr lang="es-ES" sz="2400" dirty="0" err="1"/>
              <a:t>arintzen</a:t>
            </a:r>
            <a:r>
              <a:rPr lang="es-ES" sz="2400" dirty="0"/>
              <a:t> </a:t>
            </a:r>
            <a:r>
              <a:rPr lang="es-ES" sz="2400" dirty="0" err="1"/>
              <a:t>ditu</a:t>
            </a:r>
            <a:r>
              <a:rPr lang="es-ES" sz="2400" dirty="0"/>
              <a:t> eta </a:t>
            </a:r>
            <a:r>
              <a:rPr lang="es-ES" sz="2400" dirty="0" err="1"/>
              <a:t>funtzionaltasuna</a:t>
            </a:r>
            <a:r>
              <a:rPr lang="es-ES" sz="2400" dirty="0"/>
              <a:t> </a:t>
            </a:r>
            <a:r>
              <a:rPr lang="es-ES" sz="2400" dirty="0" err="1"/>
              <a:t>hobetzen</a:t>
            </a:r>
            <a:r>
              <a:rPr lang="es-ES" sz="2400" dirty="0"/>
              <a:t> du </a:t>
            </a:r>
            <a:r>
              <a:rPr lang="es-ES" sz="2400" dirty="0" smtClean="0"/>
              <a:t>.</a:t>
            </a:r>
            <a:endParaRPr lang="es-ES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err="1" smtClean="0"/>
              <a:t>Ariketak</a:t>
            </a:r>
            <a:r>
              <a:rPr lang="es-ES" sz="2400" dirty="0" smtClean="0"/>
              <a:t> </a:t>
            </a:r>
            <a:r>
              <a:rPr lang="es-ES" sz="2400" dirty="0" err="1"/>
              <a:t>HKEEn</a:t>
            </a:r>
            <a:r>
              <a:rPr lang="es-ES" sz="2400" dirty="0"/>
              <a:t> </a:t>
            </a:r>
            <a:r>
              <a:rPr lang="es-ES" sz="2400" dirty="0" err="1"/>
              <a:t>antzeko</a:t>
            </a:r>
            <a:r>
              <a:rPr lang="es-ES" sz="2400" dirty="0"/>
              <a:t> </a:t>
            </a:r>
            <a:r>
              <a:rPr lang="es-ES" sz="2400" dirty="0" err="1"/>
              <a:t>eraginkortasuna</a:t>
            </a:r>
            <a:r>
              <a:rPr lang="es-ES" sz="2400" dirty="0"/>
              <a:t> </a:t>
            </a:r>
            <a:r>
              <a:rPr lang="es-ES" sz="2400" dirty="0" err="1"/>
              <a:t>dute</a:t>
            </a:r>
            <a:r>
              <a:rPr lang="es-ES" sz="2400" dirty="0"/>
              <a:t> mina </a:t>
            </a:r>
            <a:r>
              <a:rPr lang="es-ES" sz="2400" dirty="0" err="1"/>
              <a:t>arintzeari</a:t>
            </a:r>
            <a:r>
              <a:rPr lang="es-ES" sz="2400" dirty="0"/>
              <a:t> eta </a:t>
            </a:r>
            <a:r>
              <a:rPr lang="es-ES" sz="2400" dirty="0" err="1"/>
              <a:t>hobekuntza</a:t>
            </a:r>
            <a:r>
              <a:rPr lang="es-ES" sz="2400" dirty="0"/>
              <a:t> </a:t>
            </a:r>
            <a:r>
              <a:rPr lang="es-ES" sz="2400" dirty="0" err="1"/>
              <a:t>funtzionalari</a:t>
            </a:r>
            <a:r>
              <a:rPr lang="es-ES" sz="2400" dirty="0"/>
              <a:t> </a:t>
            </a:r>
            <a:r>
              <a:rPr lang="es-ES" sz="2400" dirty="0" err="1"/>
              <a:t>dagokienez</a:t>
            </a:r>
            <a:r>
              <a:rPr lang="es-ES" sz="2400" dirty="0"/>
              <a:t> </a:t>
            </a:r>
            <a:r>
              <a:rPr lang="es-ES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err="1"/>
              <a:t>Farmakoak</a:t>
            </a:r>
            <a:r>
              <a:rPr lang="es-ES" sz="2400" dirty="0"/>
              <a:t> </a:t>
            </a:r>
            <a:r>
              <a:rPr lang="es-ES" sz="2400" dirty="0" err="1"/>
              <a:t>aldi</a:t>
            </a:r>
            <a:r>
              <a:rPr lang="es-ES" sz="2400" dirty="0"/>
              <a:t> </a:t>
            </a:r>
            <a:r>
              <a:rPr lang="es-ES" sz="2400" dirty="0" err="1"/>
              <a:t>sintomatikoetan</a:t>
            </a:r>
            <a:r>
              <a:rPr lang="es-ES" sz="2400" dirty="0"/>
              <a:t> </a:t>
            </a:r>
            <a:r>
              <a:rPr lang="es-ES" sz="2400" dirty="0" err="1"/>
              <a:t>soilik</a:t>
            </a:r>
            <a:r>
              <a:rPr lang="es-ES" sz="2400" dirty="0"/>
              <a:t> </a:t>
            </a:r>
            <a:r>
              <a:rPr lang="es-ES" sz="2400" dirty="0" err="1"/>
              <a:t>erabili</a:t>
            </a:r>
            <a:r>
              <a:rPr lang="es-ES" sz="2400" dirty="0"/>
              <a:t> </a:t>
            </a:r>
            <a:r>
              <a:rPr lang="es-ES" sz="2400" dirty="0" err="1"/>
              <a:t>behar</a:t>
            </a:r>
            <a:r>
              <a:rPr lang="es-ES" sz="2400" dirty="0"/>
              <a:t> </a:t>
            </a:r>
            <a:r>
              <a:rPr lang="es-ES" sz="2400" dirty="0" err="1"/>
              <a:t>dira</a:t>
            </a:r>
            <a:r>
              <a:rPr lang="es-ES" sz="2400" dirty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/>
              <a:t>Ez </a:t>
            </a:r>
            <a:r>
              <a:rPr lang="es-ES" sz="2400" dirty="0"/>
              <a:t>da </a:t>
            </a:r>
            <a:r>
              <a:rPr lang="es-ES" sz="2400" dirty="0" err="1"/>
              <a:t>gomendatzen</a:t>
            </a:r>
            <a:r>
              <a:rPr lang="es-ES" sz="2400" dirty="0"/>
              <a:t> </a:t>
            </a:r>
            <a:r>
              <a:rPr lang="es-ES" sz="2400" dirty="0" err="1"/>
              <a:t>SYSADOAk</a:t>
            </a:r>
            <a:r>
              <a:rPr lang="es-ES" sz="2400" dirty="0"/>
              <a:t> </a:t>
            </a:r>
            <a:r>
              <a:rPr lang="es-ES" sz="2400" dirty="0" err="1"/>
              <a:t>erabiltzea</a:t>
            </a:r>
            <a:r>
              <a:rPr lang="es-ES" sz="2400" dirty="0"/>
              <a:t> </a:t>
            </a: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1080120" cy="135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3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916832"/>
            <a:ext cx="453548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>
                <a:latin typeface="Arial Unicode MS" pitchFamily="34" charset="-128"/>
                <a:hlinkClick r:id="rId4"/>
              </a:rPr>
              <a:t>INFAC 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 26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4"/>
              </a:rPr>
              <a:t>, 1 </a:t>
            </a:r>
            <a:r>
              <a:rPr lang="es-ES_tradnl" sz="2800" b="1" dirty="0" err="1" smtClean="0">
                <a:latin typeface="Arial Unicode MS" pitchFamily="34" charset="-128"/>
                <a:hlinkClick r:id="rId4"/>
              </a:rPr>
              <a:t>Zk</a:t>
            </a:r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3600" dirty="0" err="1"/>
              <a:t>Informazio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gehiago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bibliografia</a:t>
            </a:r>
            <a:r>
              <a:rPr lang="es-ES" alt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052736"/>
            <a:ext cx="8352928" cy="36724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Sarrera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Etiopatogenia.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Arrisku-faktoreak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Tratamendua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1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Neurri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ez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farmacologikoak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1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Tratamendu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farmakologikoa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SYSADOA 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deituei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buruzko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eztabaida</a:t>
            </a:r>
            <a:endParaRPr lang="es-ES" sz="2400" b="1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Ondorioak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lvl="0"/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Ideia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s-ES" sz="2400" b="1" dirty="0" err="1" smtClean="0">
                <a:solidFill>
                  <a:schemeClr val="bg1"/>
                </a:solidFill>
                <a:latin typeface="Arial Unicode MS" pitchFamily="34" charset="-128"/>
              </a:rPr>
              <a:t>nagusiak</a:t>
            </a: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	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SARRERA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Artrosiaren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sindromeak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giltzaduretako</a:t>
            </a:r>
            <a:r>
              <a:rPr lang="es-ES" sz="2000" dirty="0">
                <a:latin typeface="Arial Unicode MS" pitchFamily="34" charset="-128"/>
              </a:rPr>
              <a:t> mina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ezik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hainbat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mailatako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mugaketa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funtzionalak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bizi-kalitatearen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murrizketa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dakartza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Askotan</a:t>
            </a:r>
            <a:r>
              <a:rPr lang="es-ES" sz="2000" dirty="0">
                <a:latin typeface="Arial Unicode MS" pitchFamily="34" charset="-128"/>
              </a:rPr>
              <a:t>, gogo-</a:t>
            </a:r>
            <a:r>
              <a:rPr lang="es-ES" sz="2000" dirty="0" err="1">
                <a:latin typeface="Arial Unicode MS" pitchFamily="34" charset="-128"/>
              </a:rPr>
              <a:t>aldartearen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alterazioekin</a:t>
            </a:r>
            <a:r>
              <a:rPr lang="es-ES" sz="2000" dirty="0">
                <a:latin typeface="Arial Unicode MS" pitchFamily="34" charset="-128"/>
              </a:rPr>
              <a:t> eta loaren </a:t>
            </a:r>
            <a:r>
              <a:rPr lang="es-ES" sz="2000" dirty="0" err="1">
                <a:latin typeface="Arial Unicode MS" pitchFamily="34" charset="-128"/>
              </a:rPr>
              <a:t>nahasmenduekin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lotzen</a:t>
            </a:r>
            <a:r>
              <a:rPr lang="es-ES" sz="2000" dirty="0">
                <a:latin typeface="Arial Unicode MS" pitchFamily="34" charset="-128"/>
              </a:rPr>
              <a:t> da.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>
                <a:latin typeface="Arial Unicode MS" pitchFamily="34" charset="-128"/>
              </a:rPr>
              <a:t>Bere </a:t>
            </a:r>
            <a:r>
              <a:rPr lang="es-ES" sz="2000" dirty="0" err="1">
                <a:latin typeface="Arial Unicode MS" pitchFamily="34" charset="-128"/>
              </a:rPr>
              <a:t>ezaugarrien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giltzadura-kartilagoaren</a:t>
            </a:r>
            <a:r>
              <a:rPr lang="es-ES" sz="2000" dirty="0">
                <a:latin typeface="Arial Unicode MS" pitchFamily="34" charset="-128"/>
              </a:rPr>
              <a:t> galera, </a:t>
            </a:r>
            <a:r>
              <a:rPr lang="es-ES" sz="2000" dirty="0" err="1">
                <a:latin typeface="Arial Unicode MS" pitchFamily="34" charset="-128"/>
              </a:rPr>
              <a:t>azpiko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hezurraren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birmoldaketa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maila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handitzea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>
                <a:latin typeface="Arial Unicode MS" pitchFamily="34" charset="-128"/>
              </a:rPr>
              <a:t>Giltzadura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afektatuenak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hauek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aldaka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belauna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eskua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oina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bizkarrezurrekoak</a:t>
            </a:r>
            <a:r>
              <a:rPr lang="es-ES" sz="2000" dirty="0" smtClean="0">
                <a:latin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0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994122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DIAGNOSTIKOA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4969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s-ES" sz="2400" dirty="0" err="1" smtClean="0"/>
              <a:t>Klinikan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oinarritua</a:t>
            </a:r>
            <a:r>
              <a:rPr lang="es-ES" sz="2400" dirty="0" smtClean="0"/>
              <a:t>:</a:t>
            </a:r>
          </a:p>
          <a:p>
            <a:pPr lvl="2"/>
            <a:r>
              <a:rPr lang="es-ES" dirty="0" err="1" smtClean="0"/>
              <a:t>Oinaze</a:t>
            </a:r>
            <a:r>
              <a:rPr lang="es-ES" dirty="0" smtClean="0"/>
              <a:t> </a:t>
            </a:r>
            <a:r>
              <a:rPr lang="es-ES" dirty="0" err="1" smtClean="0"/>
              <a:t>mekanikoa</a:t>
            </a:r>
            <a:endParaRPr lang="es-ES" dirty="0" smtClean="0"/>
          </a:p>
          <a:p>
            <a:pPr lvl="2"/>
            <a:r>
              <a:rPr lang="es-ES" dirty="0" err="1" smtClean="0"/>
              <a:t>Zurruntasuna</a:t>
            </a:r>
            <a:endParaRPr lang="es-ES" dirty="0" smtClean="0"/>
          </a:p>
          <a:p>
            <a:pPr lvl="2"/>
            <a:r>
              <a:rPr lang="es-ES" dirty="0" err="1" smtClean="0"/>
              <a:t>Deformazioa</a:t>
            </a:r>
            <a:endParaRPr lang="es-ES" dirty="0" smtClean="0"/>
          </a:p>
          <a:p>
            <a:pPr lvl="2"/>
            <a:r>
              <a:rPr lang="es-ES" dirty="0" err="1" smtClean="0"/>
              <a:t>Giltzaduretako</a:t>
            </a:r>
            <a:r>
              <a:rPr lang="es-ES" dirty="0" smtClean="0"/>
              <a:t> </a:t>
            </a:r>
            <a:r>
              <a:rPr lang="es-ES" dirty="0" err="1"/>
              <a:t>krepitazioa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sz="2400" dirty="0" err="1" smtClean="0"/>
              <a:t>Erradiologian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oinarritua</a:t>
            </a:r>
            <a:endParaRPr lang="es-ES" sz="2400" dirty="0" smtClean="0"/>
          </a:p>
          <a:p>
            <a:pPr lvl="1"/>
            <a:endParaRPr lang="es-ES" sz="1600" dirty="0"/>
          </a:p>
          <a:p>
            <a:r>
              <a:rPr lang="es-ES" sz="2400" dirty="0" err="1"/>
              <a:t>Sarritan</a:t>
            </a:r>
            <a:r>
              <a:rPr lang="es-ES" sz="2400" dirty="0"/>
              <a:t>, </a:t>
            </a:r>
            <a:r>
              <a:rPr lang="es-ES" sz="2400" dirty="0" err="1"/>
              <a:t>korrelazio</a:t>
            </a:r>
            <a:r>
              <a:rPr lang="es-ES" sz="2400" dirty="0"/>
              <a:t> </a:t>
            </a:r>
            <a:r>
              <a:rPr lang="es-ES" sz="2400" dirty="0" err="1"/>
              <a:t>kliniko-erradiologikoa</a:t>
            </a:r>
            <a:r>
              <a:rPr lang="es-ES" sz="2400" dirty="0"/>
              <a:t> </a:t>
            </a:r>
            <a:r>
              <a:rPr lang="es-ES" sz="2400" dirty="0" err="1"/>
              <a:t>pobrea</a:t>
            </a:r>
            <a:r>
              <a:rPr lang="es-ES" sz="2400" dirty="0"/>
              <a:t> </a:t>
            </a:r>
            <a:r>
              <a:rPr lang="es-ES" sz="2400" dirty="0" err="1"/>
              <a:t>izaten</a:t>
            </a:r>
            <a:r>
              <a:rPr lang="es-ES" sz="2400" dirty="0"/>
              <a:t> da; </a:t>
            </a:r>
            <a:r>
              <a:rPr lang="es-ES" sz="2400" dirty="0" err="1"/>
              <a:t>beraz</a:t>
            </a:r>
            <a:r>
              <a:rPr lang="es-ES" sz="2400" dirty="0"/>
              <a:t>, </a:t>
            </a:r>
            <a:r>
              <a:rPr lang="es-ES" sz="2400" dirty="0" err="1"/>
              <a:t>pentsatzekoa</a:t>
            </a:r>
            <a:r>
              <a:rPr lang="es-ES" sz="2400" dirty="0"/>
              <a:t> da </a:t>
            </a:r>
            <a:r>
              <a:rPr lang="es-ES" sz="2400" dirty="0" err="1"/>
              <a:t>oinazearen</a:t>
            </a:r>
            <a:r>
              <a:rPr lang="es-ES" sz="2400" dirty="0"/>
              <a:t> </a:t>
            </a:r>
            <a:r>
              <a:rPr lang="es-ES" sz="2400" dirty="0" err="1"/>
              <a:t>mekanismoak</a:t>
            </a:r>
            <a:r>
              <a:rPr lang="es-ES" sz="2400" dirty="0"/>
              <a:t> </a:t>
            </a:r>
            <a:r>
              <a:rPr lang="es-ES" sz="2400" dirty="0" err="1"/>
              <a:t>konplexuak</a:t>
            </a:r>
            <a:r>
              <a:rPr lang="es-ES" sz="2400" dirty="0"/>
              <a:t> eta, segur </a:t>
            </a:r>
            <a:r>
              <a:rPr lang="es-ES" sz="2400" dirty="0" err="1"/>
              <a:t>aski</a:t>
            </a:r>
            <a:r>
              <a:rPr lang="es-ES" sz="2400" dirty="0"/>
              <a:t>, </a:t>
            </a:r>
            <a:r>
              <a:rPr lang="es-ES" sz="2400" dirty="0" err="1"/>
              <a:t>faktore</a:t>
            </a:r>
            <a:r>
              <a:rPr lang="es-ES" sz="2400" dirty="0"/>
              <a:t> </a:t>
            </a:r>
            <a:r>
              <a:rPr lang="es-ES" sz="2400" dirty="0" err="1" smtClean="0"/>
              <a:t>askori</a:t>
            </a:r>
            <a:r>
              <a:rPr lang="es-ES" sz="2400" dirty="0" smtClean="0"/>
              <a:t> </a:t>
            </a:r>
            <a:r>
              <a:rPr lang="es-ES" sz="2400" dirty="0" err="1"/>
              <a:t>zor</a:t>
            </a:r>
            <a:r>
              <a:rPr lang="es-ES" sz="2400" dirty="0"/>
              <a:t> </a:t>
            </a:r>
            <a:r>
              <a:rPr lang="es-ES" sz="2400" dirty="0" err="1"/>
              <a:t>zaizkienak</a:t>
            </a:r>
            <a:r>
              <a:rPr lang="es-ES" sz="2400" dirty="0"/>
              <a:t> </a:t>
            </a:r>
            <a:r>
              <a:rPr lang="es-ES" sz="2400" dirty="0" err="1"/>
              <a:t>izaten</a:t>
            </a:r>
            <a:r>
              <a:rPr lang="es-ES" sz="2400" dirty="0"/>
              <a:t> </a:t>
            </a:r>
            <a:r>
              <a:rPr lang="es-ES" sz="2400" dirty="0" err="1"/>
              <a:t>direla</a:t>
            </a:r>
            <a:r>
              <a:rPr lang="es-ES" sz="2400" dirty="0"/>
              <a:t>. 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74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 smtClean="0"/>
              <a:t>Etiopatogenia. </a:t>
            </a:r>
            <a:r>
              <a:rPr lang="es-ES" dirty="0" err="1" smtClean="0"/>
              <a:t>Arrisku</a:t>
            </a:r>
            <a:r>
              <a:rPr lang="es-ES" dirty="0" smtClean="0"/>
              <a:t> </a:t>
            </a:r>
            <a:r>
              <a:rPr lang="es-ES" dirty="0" err="1" smtClean="0"/>
              <a:t>faktoreak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052736"/>
            <a:ext cx="86409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s-ES" sz="1800" dirty="0" err="1"/>
              <a:t>Endekatzearen</a:t>
            </a:r>
            <a:r>
              <a:rPr lang="es-ES" sz="1800" dirty="0"/>
              <a:t> </a:t>
            </a:r>
            <a:r>
              <a:rPr lang="es-ES" sz="1800" dirty="0" err="1"/>
              <a:t>ondoriozko</a:t>
            </a:r>
            <a:r>
              <a:rPr lang="es-ES" sz="1800" dirty="0"/>
              <a:t> </a:t>
            </a:r>
            <a:r>
              <a:rPr lang="es-ES" sz="1800" dirty="0" err="1"/>
              <a:t>arazotzat</a:t>
            </a:r>
            <a:r>
              <a:rPr lang="es-ES" sz="1800" dirty="0"/>
              <a:t> </a:t>
            </a:r>
            <a:r>
              <a:rPr lang="es-ES" sz="1800" dirty="0" err="1"/>
              <a:t>hartu</a:t>
            </a:r>
            <a:r>
              <a:rPr lang="es-ES" sz="1800" dirty="0"/>
              <a:t> izan </a:t>
            </a:r>
            <a:r>
              <a:rPr lang="es-ES" sz="1800" dirty="0" err="1"/>
              <a:t>bada</a:t>
            </a:r>
            <a:r>
              <a:rPr lang="es-ES" sz="1800" dirty="0"/>
              <a:t> </a:t>
            </a:r>
            <a:r>
              <a:rPr lang="es-ES" sz="1800" dirty="0" smtClean="0"/>
              <a:t>ere, </a:t>
            </a:r>
            <a:r>
              <a:rPr lang="es-ES" sz="1800" dirty="0" err="1" smtClean="0"/>
              <a:t>zahartzearen</a:t>
            </a:r>
            <a:r>
              <a:rPr lang="es-ES" sz="1800" dirty="0" smtClean="0"/>
              <a:t>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 smtClean="0"/>
              <a:t>normaltzat</a:t>
            </a:r>
            <a:r>
              <a:rPr lang="es-ES" sz="1800" dirty="0"/>
              <a:t>.</a:t>
            </a:r>
            <a:r>
              <a:rPr lang="es-ES" sz="1800" dirty="0" smtClean="0"/>
              <a:t> </a:t>
            </a:r>
            <a:r>
              <a:rPr lang="es-ES" sz="1800" dirty="0" err="1" smtClean="0"/>
              <a:t>Artrosia</a:t>
            </a:r>
            <a:r>
              <a:rPr lang="es-ES" sz="1800" dirty="0" smtClean="0"/>
              <a:t> </a:t>
            </a:r>
            <a:r>
              <a:rPr lang="es-ES" sz="1800" dirty="0" err="1"/>
              <a:t>hainbat</a:t>
            </a:r>
            <a:r>
              <a:rPr lang="es-ES" sz="1800" dirty="0"/>
              <a:t> </a:t>
            </a:r>
            <a:r>
              <a:rPr lang="es-ES" sz="1800" dirty="0" err="1"/>
              <a:t>faktoreren</a:t>
            </a:r>
            <a:r>
              <a:rPr lang="es-ES" sz="1800" dirty="0"/>
              <a:t> </a:t>
            </a:r>
            <a:r>
              <a:rPr lang="es-ES" sz="1800" dirty="0" err="1"/>
              <a:t>interakzio</a:t>
            </a:r>
            <a:r>
              <a:rPr lang="es-ES" sz="1800" dirty="0"/>
              <a:t> </a:t>
            </a:r>
            <a:r>
              <a:rPr lang="es-ES" sz="1800" dirty="0" err="1"/>
              <a:t>konplexu</a:t>
            </a:r>
            <a:r>
              <a:rPr lang="es-ES" sz="1800" dirty="0"/>
              <a:t> baten </a:t>
            </a:r>
            <a:r>
              <a:rPr lang="es-ES" sz="1800" dirty="0" err="1"/>
              <a:t>emaitza</a:t>
            </a:r>
            <a:r>
              <a:rPr lang="es-ES" sz="1800" dirty="0"/>
              <a:t> </a:t>
            </a:r>
            <a:r>
              <a:rPr lang="es-ES" sz="1800" dirty="0" smtClean="0"/>
              <a:t>da: </a:t>
            </a:r>
            <a:r>
              <a:rPr lang="es-ES" sz="1800" dirty="0" err="1" smtClean="0"/>
              <a:t>faktore</a:t>
            </a:r>
            <a:r>
              <a:rPr lang="es-ES" sz="1800" dirty="0" smtClean="0"/>
              <a:t> </a:t>
            </a:r>
            <a:r>
              <a:rPr lang="es-ES" sz="1800" dirty="0" err="1"/>
              <a:t>genetikoak</a:t>
            </a:r>
            <a:r>
              <a:rPr lang="es-ES" sz="1800" dirty="0"/>
              <a:t>, </a:t>
            </a:r>
            <a:r>
              <a:rPr lang="es-ES" sz="1800" dirty="0" err="1"/>
              <a:t>tokiko</a:t>
            </a:r>
            <a:r>
              <a:rPr lang="es-ES" sz="1800" dirty="0"/>
              <a:t> </a:t>
            </a:r>
            <a:r>
              <a:rPr lang="es-ES" sz="1800" dirty="0" err="1"/>
              <a:t>hanturak</a:t>
            </a:r>
            <a:r>
              <a:rPr lang="es-ES" sz="1800" dirty="0"/>
              <a:t>, </a:t>
            </a:r>
            <a:r>
              <a:rPr lang="es-ES" sz="1800" dirty="0" err="1"/>
              <a:t>indar</a:t>
            </a:r>
            <a:r>
              <a:rPr lang="es-ES" sz="1800" dirty="0"/>
              <a:t> </a:t>
            </a:r>
            <a:r>
              <a:rPr lang="es-ES" sz="1800" dirty="0" err="1"/>
              <a:t>mekanikoak</a:t>
            </a:r>
            <a:r>
              <a:rPr lang="es-ES" sz="1800" dirty="0"/>
              <a:t> eta </a:t>
            </a:r>
            <a:r>
              <a:rPr lang="es-ES" sz="1800" dirty="0" err="1"/>
              <a:t>prozesu</a:t>
            </a:r>
            <a:r>
              <a:rPr lang="es-ES" sz="1800" dirty="0"/>
              <a:t> </a:t>
            </a:r>
            <a:r>
              <a:rPr lang="es-ES" sz="1800" dirty="0" err="1"/>
              <a:t>zelular</a:t>
            </a:r>
            <a:r>
              <a:rPr lang="es-ES" sz="1800" dirty="0"/>
              <a:t> </a:t>
            </a:r>
            <a:r>
              <a:rPr lang="es-ES" sz="1800" dirty="0" err="1"/>
              <a:t>zein</a:t>
            </a:r>
            <a:r>
              <a:rPr lang="es-ES" sz="1800" dirty="0"/>
              <a:t> </a:t>
            </a:r>
            <a:r>
              <a:rPr lang="es-ES" sz="1800" dirty="0" err="1" smtClean="0"/>
              <a:t>biokimikoak</a:t>
            </a:r>
            <a:r>
              <a:rPr lang="es-ES" sz="1800" dirty="0" smtClean="0"/>
              <a:t>. </a:t>
            </a:r>
          </a:p>
          <a:p>
            <a:pPr algn="just"/>
            <a:r>
              <a:rPr lang="es-ES" sz="1800" dirty="0" err="1" smtClean="0"/>
              <a:t>Arrisku</a:t>
            </a:r>
            <a:r>
              <a:rPr lang="es-ES" sz="1800" dirty="0" smtClean="0"/>
              <a:t> </a:t>
            </a:r>
            <a:r>
              <a:rPr lang="es-ES" sz="1800" dirty="0" err="1" smtClean="0"/>
              <a:t>faktoreak</a:t>
            </a:r>
            <a:r>
              <a:rPr lang="es-ES" sz="1800" dirty="0" smtClean="0"/>
              <a:t>:</a:t>
            </a:r>
          </a:p>
          <a:p>
            <a:pPr lvl="1"/>
            <a:r>
              <a:rPr lang="es-ES" sz="1800" dirty="0" err="1" smtClean="0"/>
              <a:t>Adina</a:t>
            </a:r>
            <a:endParaRPr lang="es-ES" sz="1800" dirty="0" smtClean="0"/>
          </a:p>
          <a:p>
            <a:pPr lvl="1"/>
            <a:r>
              <a:rPr lang="es-ES" sz="1800" dirty="0" err="1" smtClean="0"/>
              <a:t>Emakumezkoa</a:t>
            </a:r>
            <a:endParaRPr lang="es-ES" sz="1800" dirty="0" smtClean="0"/>
          </a:p>
          <a:p>
            <a:pPr lvl="1"/>
            <a:r>
              <a:rPr lang="es-ES" sz="1800" dirty="0" err="1" smtClean="0"/>
              <a:t>Gizentasuna</a:t>
            </a:r>
            <a:r>
              <a:rPr lang="es-ES" sz="1800" dirty="0" smtClean="0"/>
              <a:t> (</a:t>
            </a:r>
            <a:r>
              <a:rPr lang="es-ES" sz="1800" dirty="0" err="1" smtClean="0"/>
              <a:t>alda</a:t>
            </a:r>
            <a:r>
              <a:rPr lang="es-ES" sz="1800" dirty="0" smtClean="0"/>
              <a:t> </a:t>
            </a:r>
            <a:r>
              <a:rPr lang="es-ES" sz="1800" dirty="0" err="1" smtClean="0"/>
              <a:t>daitekeen</a:t>
            </a:r>
            <a:r>
              <a:rPr lang="es-ES" sz="1800" dirty="0" smtClean="0"/>
              <a:t> </a:t>
            </a:r>
            <a:r>
              <a:rPr lang="es-ES" sz="1800" dirty="0" err="1" smtClean="0"/>
              <a:t>arrisku-faktore</a:t>
            </a:r>
            <a:r>
              <a:rPr lang="es-ES" sz="1800" dirty="0" smtClean="0"/>
              <a:t> </a:t>
            </a:r>
            <a:r>
              <a:rPr lang="es-ES" sz="1800" dirty="0" err="1" smtClean="0"/>
              <a:t>garrantzizkoena</a:t>
            </a:r>
            <a:r>
              <a:rPr lang="es-ES" sz="1800" dirty="0" smtClean="0"/>
              <a:t> da)</a:t>
            </a:r>
          </a:p>
          <a:p>
            <a:pPr lvl="1"/>
            <a:r>
              <a:rPr lang="es-ES" sz="1800" dirty="0" err="1" smtClean="0"/>
              <a:t>Karga</a:t>
            </a:r>
            <a:r>
              <a:rPr lang="es-ES" sz="1800" dirty="0" smtClean="0"/>
              <a:t> </a:t>
            </a:r>
            <a:r>
              <a:rPr lang="es-ES" sz="1800" dirty="0" err="1" smtClean="0"/>
              <a:t>faktoreak</a:t>
            </a:r>
            <a:r>
              <a:rPr lang="es-ES" sz="1800" dirty="0" smtClean="0"/>
              <a:t>; </a:t>
            </a:r>
            <a:r>
              <a:rPr lang="es-ES" sz="1800" dirty="0" err="1" smtClean="0"/>
              <a:t>kirolaren</a:t>
            </a:r>
            <a:r>
              <a:rPr lang="es-ES" sz="1800" dirty="0" smtClean="0"/>
              <a:t> </a:t>
            </a:r>
            <a:r>
              <a:rPr lang="es-ES" sz="1800" dirty="0" err="1" smtClean="0"/>
              <a:t>praktika</a:t>
            </a:r>
            <a:r>
              <a:rPr lang="es-ES" sz="1800" dirty="0" smtClean="0"/>
              <a:t> </a:t>
            </a:r>
            <a:r>
              <a:rPr lang="es-ES" sz="1800" dirty="0" err="1" smtClean="0"/>
              <a:t>profesionala</a:t>
            </a:r>
            <a:r>
              <a:rPr lang="es-ES" sz="1800" dirty="0" smtClean="0"/>
              <a:t>, </a:t>
            </a:r>
            <a:r>
              <a:rPr lang="es-ES" sz="1800" dirty="0" err="1" smtClean="0"/>
              <a:t>zenbait</a:t>
            </a:r>
            <a:r>
              <a:rPr lang="es-ES" sz="1800" dirty="0" smtClean="0"/>
              <a:t> </a:t>
            </a:r>
            <a:r>
              <a:rPr lang="es-ES" sz="1800" dirty="0" err="1" smtClean="0"/>
              <a:t>lan</a:t>
            </a:r>
            <a:r>
              <a:rPr lang="es-ES" sz="1800" dirty="0" smtClean="0"/>
              <a:t> </a:t>
            </a:r>
            <a:r>
              <a:rPr lang="es-ES" sz="1800" dirty="0" err="1" smtClean="0"/>
              <a:t>jarduera</a:t>
            </a:r>
            <a:r>
              <a:rPr lang="es-ES" sz="1800" dirty="0" smtClean="0"/>
              <a:t>.</a:t>
            </a:r>
          </a:p>
          <a:p>
            <a:pPr lvl="1"/>
            <a:r>
              <a:rPr lang="es-ES" sz="1800" dirty="0" err="1" smtClean="0"/>
              <a:t>Traumatismoak</a:t>
            </a:r>
            <a:r>
              <a:rPr lang="es-ES" sz="1800" dirty="0"/>
              <a:t>, </a:t>
            </a:r>
            <a:r>
              <a:rPr lang="es-ES" sz="1800" dirty="0" err="1"/>
              <a:t>aldez</a:t>
            </a:r>
            <a:r>
              <a:rPr lang="es-ES" sz="1800" dirty="0"/>
              <a:t> </a:t>
            </a:r>
            <a:r>
              <a:rPr lang="es-ES" sz="1800" dirty="0" err="1"/>
              <a:t>aurreko</a:t>
            </a:r>
            <a:r>
              <a:rPr lang="es-ES" sz="1800" dirty="0"/>
              <a:t> </a:t>
            </a:r>
            <a:r>
              <a:rPr lang="es-ES" sz="1800" dirty="0" err="1"/>
              <a:t>artritisak</a:t>
            </a:r>
            <a:r>
              <a:rPr lang="es-ES" sz="1800" dirty="0"/>
              <a:t> </a:t>
            </a:r>
            <a:r>
              <a:rPr lang="es-ES" sz="1800" dirty="0" smtClean="0"/>
              <a:t>eta </a:t>
            </a:r>
            <a:r>
              <a:rPr lang="es-ES" sz="1800" dirty="0" err="1"/>
              <a:t>hezur</a:t>
            </a:r>
            <a:r>
              <a:rPr lang="es-ES" sz="1800" dirty="0"/>
              <a:t> eta </a:t>
            </a:r>
            <a:r>
              <a:rPr lang="es-ES" sz="1800" dirty="0" err="1"/>
              <a:t>giltzaduretako</a:t>
            </a:r>
            <a:r>
              <a:rPr lang="es-ES" sz="1800" dirty="0"/>
              <a:t> </a:t>
            </a:r>
            <a:r>
              <a:rPr lang="es-ES" sz="1800" dirty="0" err="1"/>
              <a:t>beste</a:t>
            </a:r>
            <a:r>
              <a:rPr lang="es-ES" sz="1800" dirty="0"/>
              <a:t> </a:t>
            </a:r>
            <a:r>
              <a:rPr lang="es-ES" sz="1800" dirty="0" err="1"/>
              <a:t>eritasun</a:t>
            </a:r>
            <a:r>
              <a:rPr lang="es-ES" sz="1800" dirty="0"/>
              <a:t> </a:t>
            </a:r>
            <a:r>
              <a:rPr lang="es-ES" sz="1800" dirty="0" err="1"/>
              <a:t>batzuk</a:t>
            </a:r>
            <a:r>
              <a:rPr lang="es-ES" sz="1800" dirty="0"/>
              <a:t>. </a:t>
            </a:r>
          </a:p>
          <a:p>
            <a:pPr lvl="1"/>
            <a:r>
              <a:rPr lang="es-ES" sz="1800" dirty="0" err="1" smtClean="0"/>
              <a:t>Arazoak</a:t>
            </a:r>
            <a:r>
              <a:rPr lang="es-ES" sz="1800" dirty="0" smtClean="0"/>
              <a:t> </a:t>
            </a:r>
            <a:r>
              <a:rPr lang="es-ES" sz="1800" dirty="0" err="1"/>
              <a:t>garapenean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sortzetiko</a:t>
            </a:r>
            <a:r>
              <a:rPr lang="es-ES" sz="1800" dirty="0"/>
              <a:t> </a:t>
            </a:r>
            <a:r>
              <a:rPr lang="es-ES" sz="1800" dirty="0" err="1"/>
              <a:t>gaixotasunak</a:t>
            </a:r>
            <a:r>
              <a:rPr lang="es-ES" sz="1800" dirty="0"/>
              <a:t>. </a:t>
            </a:r>
          </a:p>
          <a:p>
            <a:pPr lvl="1"/>
            <a:r>
              <a:rPr lang="es-ES" sz="1800" dirty="0" err="1"/>
              <a:t>Biltegi-gaixotasunak</a:t>
            </a:r>
            <a:r>
              <a:rPr lang="es-ES" sz="1800" dirty="0"/>
              <a:t>: </a:t>
            </a:r>
            <a:r>
              <a:rPr lang="es-ES" sz="1800" dirty="0" err="1"/>
              <a:t>kaltzioa</a:t>
            </a:r>
            <a:r>
              <a:rPr lang="es-ES" sz="1800" dirty="0"/>
              <a:t> (</a:t>
            </a:r>
            <a:r>
              <a:rPr lang="es-ES" sz="1800" dirty="0" err="1"/>
              <a:t>kondrokaltzinosia</a:t>
            </a:r>
            <a:r>
              <a:rPr lang="es-ES" sz="1800" dirty="0"/>
              <a:t>) </a:t>
            </a:r>
            <a:r>
              <a:rPr lang="es-ES" sz="1800" dirty="0" err="1"/>
              <a:t>azido</a:t>
            </a:r>
            <a:r>
              <a:rPr lang="es-ES" sz="1800" dirty="0"/>
              <a:t> </a:t>
            </a:r>
            <a:r>
              <a:rPr lang="es-ES" sz="1800" dirty="0" err="1"/>
              <a:t>urikoa</a:t>
            </a:r>
            <a:r>
              <a:rPr lang="es-ES" sz="1800" dirty="0"/>
              <a:t> (</a:t>
            </a:r>
            <a:r>
              <a:rPr lang="es-ES" sz="1800" dirty="0" err="1"/>
              <a:t>hezueri</a:t>
            </a:r>
            <a:r>
              <a:rPr lang="es-ES" sz="1800" dirty="0"/>
              <a:t> </a:t>
            </a:r>
            <a:r>
              <a:rPr lang="es-ES" sz="1800" dirty="0" err="1"/>
              <a:t>artritisa</a:t>
            </a:r>
            <a:r>
              <a:rPr lang="es-ES" sz="1800" dirty="0"/>
              <a:t>). </a:t>
            </a:r>
          </a:p>
          <a:p>
            <a:pPr lvl="1"/>
            <a:r>
              <a:rPr lang="es-ES" sz="1800" dirty="0" err="1" smtClean="0"/>
              <a:t>Beste</a:t>
            </a:r>
            <a:r>
              <a:rPr lang="es-ES" sz="1800" dirty="0" smtClean="0"/>
              <a:t> </a:t>
            </a:r>
            <a:r>
              <a:rPr lang="es-ES" sz="1800" dirty="0" err="1"/>
              <a:t>eritasun</a:t>
            </a:r>
            <a:r>
              <a:rPr lang="es-ES" sz="1800" dirty="0"/>
              <a:t> </a:t>
            </a:r>
            <a:r>
              <a:rPr lang="es-ES" sz="1800" dirty="0" err="1"/>
              <a:t>metaboliko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endokrino</a:t>
            </a:r>
            <a:r>
              <a:rPr lang="es-ES" sz="1800" dirty="0"/>
              <a:t> </a:t>
            </a:r>
            <a:r>
              <a:rPr lang="es-ES" sz="1800" dirty="0" err="1"/>
              <a:t>batzuk</a:t>
            </a:r>
            <a:r>
              <a:rPr lang="es-ES" sz="1800" dirty="0"/>
              <a:t>. </a:t>
            </a:r>
          </a:p>
          <a:p>
            <a:pPr lvl="1"/>
            <a:endParaRPr lang="es-ES" sz="2000" dirty="0"/>
          </a:p>
          <a:p>
            <a:pPr lvl="1"/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626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TRATAMENDUA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908720"/>
            <a:ext cx="820891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Tratamenduaren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helburuak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>
                <a:latin typeface="Arial Unicode MS" pitchFamily="34" charset="-128"/>
              </a:rPr>
              <a:t>oinazea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arintzea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hantura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txikiagotzea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giltzadura-funtzioa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hobetzea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artrosiaren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ondoriozko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kalte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estrukturalaren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aurrerakada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atzeratzea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6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Prozedura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terapeutikoa</a:t>
            </a:r>
            <a:r>
              <a:rPr lang="es-ES" sz="2000" dirty="0" smtClean="0">
                <a:latin typeface="Arial Unicode MS" pitchFamily="34" charset="-128"/>
              </a:rPr>
              <a:t>: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Neurri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ez-farmakologikoak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farmakologikoa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Giltzadura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ordezteko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kirurgia</a:t>
            </a:r>
            <a:r>
              <a:rPr lang="es-ES" sz="2000" dirty="0" smtClean="0">
                <a:latin typeface="Arial Unicode MS" pitchFamily="34" charset="-128"/>
              </a:rPr>
              <a:t> (</a:t>
            </a:r>
            <a:r>
              <a:rPr lang="es-ES" sz="2000" dirty="0" err="1" smtClean="0">
                <a:latin typeface="Arial Unicode MS" pitchFamily="34" charset="-128"/>
              </a:rPr>
              <a:t>kasu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larrienetan</a:t>
            </a:r>
            <a:r>
              <a:rPr lang="es-ES" sz="2000" dirty="0" smtClean="0">
                <a:latin typeface="Arial Unicode MS" pitchFamily="34" charset="-128"/>
              </a:rPr>
              <a:t>)</a:t>
            </a:r>
            <a:endParaRPr lang="es-ES" sz="2000" dirty="0">
              <a:latin typeface="Arial Unicode MS" pitchFamily="34" charset="-128"/>
            </a:endParaRPr>
          </a:p>
          <a:p>
            <a:pPr marL="457200" lvl="1" indent="0" algn="just">
              <a:buClr>
                <a:schemeClr val="tx2">
                  <a:lumMod val="50000"/>
                </a:schemeClr>
              </a:buClr>
              <a:buNone/>
            </a:pPr>
            <a:endParaRPr lang="es-ES" sz="1600" dirty="0" smtClean="0"/>
          </a:p>
          <a:p>
            <a:pPr algn="just"/>
            <a:r>
              <a:rPr lang="es-ES" sz="2000" dirty="0" err="1">
                <a:latin typeface="Arial Unicode MS" pitchFamily="34" charset="-128"/>
              </a:rPr>
              <a:t>Pazientean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zentratutako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ikuspegi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batetik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abiatuko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tratamendua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berak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aktiboki</a:t>
            </a:r>
            <a:r>
              <a:rPr lang="es-ES" sz="2000" dirty="0">
                <a:latin typeface="Arial Unicode MS" pitchFamily="34" charset="-128"/>
              </a:rPr>
              <a:t> parte </a:t>
            </a:r>
            <a:r>
              <a:rPr lang="es-ES" sz="2000" dirty="0" err="1">
                <a:latin typeface="Arial Unicode MS" pitchFamily="34" charset="-128"/>
              </a:rPr>
              <a:t>hartzen</a:t>
            </a:r>
            <a:r>
              <a:rPr lang="es-ES" sz="2000" dirty="0">
                <a:latin typeface="Arial Unicode MS" pitchFamily="34" charset="-128"/>
              </a:rPr>
              <a:t> duela </a:t>
            </a:r>
            <a:r>
              <a:rPr lang="es-ES" sz="2000" dirty="0" err="1">
                <a:latin typeface="Arial Unicode MS" pitchFamily="34" charset="-128"/>
              </a:rPr>
              <a:t>bere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eritasunaren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maneiuan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bere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beharrizanak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hobespenak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aintzat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hartuta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guztia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banakako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tratamendu</a:t>
            </a:r>
            <a:r>
              <a:rPr lang="es-ES" sz="2000" dirty="0">
                <a:latin typeface="Arial Unicode MS" pitchFamily="34" charset="-128"/>
              </a:rPr>
              <a:t>-plan batean </a:t>
            </a:r>
            <a:r>
              <a:rPr lang="es-ES" sz="2000" dirty="0" err="1">
                <a:latin typeface="Arial Unicode MS" pitchFamily="34" charset="-128"/>
              </a:rPr>
              <a:t>jasotzen</a:t>
            </a:r>
            <a:r>
              <a:rPr lang="es-ES" sz="2000" dirty="0">
                <a:latin typeface="Arial Unicode MS" pitchFamily="34" charset="-128"/>
              </a:rPr>
              <a:t> dela</a:t>
            </a:r>
            <a:r>
              <a:rPr lang="es-ES" sz="2000" dirty="0"/>
              <a:t>. </a:t>
            </a:r>
            <a:endParaRPr lang="es-ES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267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NEURRI EZ FARMAKOLOGIKOAK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980728"/>
            <a:ext cx="806489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Hasierako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esku-hartzea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izango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tratamenduaren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oinarrizko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zutabea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eratzen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dute</a:t>
            </a:r>
            <a:r>
              <a:rPr lang="es-ES" sz="2000" dirty="0" smtClean="0"/>
              <a:t> </a:t>
            </a:r>
            <a:r>
              <a:rPr lang="es-ES" sz="2000" dirty="0" smtClean="0">
                <a:latin typeface="Arial Unicode MS" pitchFamily="34" charset="-128"/>
              </a:rPr>
              <a:t>: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1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Heziketa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informazioa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Ariketa</a:t>
            </a:r>
            <a:r>
              <a:rPr lang="es-ES" sz="2000" dirty="0">
                <a:latin typeface="Arial Unicode MS" pitchFamily="34" charset="-128"/>
              </a:rPr>
              <a:t>: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maiz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intentsitate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txikikoa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eguneroko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jarduerarekin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lotuta</a:t>
            </a:r>
            <a:endParaRPr lang="es-ES" sz="2000" dirty="0" smtClean="0">
              <a:latin typeface="Arial Unicode MS" pitchFamily="34" charset="-128"/>
            </a:endParaRPr>
          </a:p>
          <a:p>
            <a:pPr lvl="1"/>
            <a:r>
              <a:rPr lang="es-ES" sz="2000" dirty="0" err="1">
                <a:latin typeface="Arial Unicode MS" pitchFamily="34" charset="-128"/>
              </a:rPr>
              <a:t>Eskuzko</a:t>
            </a:r>
            <a:r>
              <a:rPr lang="es-ES" sz="2000" dirty="0">
                <a:latin typeface="Arial Unicode MS" pitchFamily="34" charset="-128"/>
              </a:rPr>
              <a:t> terapia; </a:t>
            </a:r>
            <a:r>
              <a:rPr lang="es-ES" sz="2000" dirty="0" err="1">
                <a:latin typeface="Arial Unicode MS" pitchFamily="34" charset="-128"/>
              </a:rPr>
              <a:t>giltzaduren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mobilizazioa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manipulazioa</a:t>
            </a:r>
            <a:endParaRPr lang="es-ES" sz="2000" dirty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Pisua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galtzea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Ortesia</a:t>
            </a:r>
            <a:r>
              <a:rPr lang="es-ES" sz="2000" dirty="0" smtClean="0">
                <a:latin typeface="Arial Unicode MS" pitchFamily="34" charset="-128"/>
              </a:rPr>
              <a:t>: </a:t>
            </a:r>
            <a:r>
              <a:rPr lang="es-ES" sz="2000" dirty="0" err="1" smtClean="0">
                <a:latin typeface="Arial Unicode MS" pitchFamily="34" charset="-128"/>
              </a:rPr>
              <a:t>bastoia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edo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makulua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oinetako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erosoak</a:t>
            </a:r>
            <a:r>
              <a:rPr lang="es-ES" sz="2000" dirty="0" smtClean="0">
                <a:latin typeface="Arial Unicode MS" pitchFamily="34" charset="-128"/>
              </a:rPr>
              <a:t>, </a:t>
            </a:r>
            <a:r>
              <a:rPr lang="es-ES" sz="2000" dirty="0" err="1" smtClean="0">
                <a:latin typeface="Arial Unicode MS" pitchFamily="34" charset="-128"/>
              </a:rPr>
              <a:t>belaunetakoak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Bendatze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funtzionalak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Eragile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fisikoak</a:t>
            </a:r>
            <a:r>
              <a:rPr lang="es-ES" sz="2000" dirty="0" smtClean="0">
                <a:latin typeface="Arial Unicode MS" pitchFamily="34" charset="-128"/>
              </a:rPr>
              <a:t>; termoterapia, </a:t>
            </a:r>
            <a:r>
              <a:rPr lang="es-ES" sz="2000" dirty="0" err="1" smtClean="0">
                <a:latin typeface="Arial Unicode MS" pitchFamily="34" charset="-128"/>
              </a:rPr>
              <a:t>bainuterapia</a:t>
            </a:r>
            <a:r>
              <a:rPr lang="es-ES" sz="2000" dirty="0" smtClean="0">
                <a:latin typeface="Arial Unicode MS" pitchFamily="34" charset="-128"/>
              </a:rPr>
              <a:t> eta </a:t>
            </a:r>
            <a:r>
              <a:rPr lang="es-ES" sz="2000" dirty="0" err="1" smtClean="0">
                <a:latin typeface="Arial Unicode MS" pitchFamily="34" charset="-128"/>
              </a:rPr>
              <a:t>abar</a:t>
            </a:r>
            <a:endParaRPr lang="es-ES" sz="2000" dirty="0" smtClean="0">
              <a:latin typeface="Arial Unicode MS" pitchFamily="34" charset="-128"/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s-ES" sz="2000" dirty="0" smtClean="0">
                <a:latin typeface="Arial Unicode MS" pitchFamily="34" charset="-128"/>
              </a:rPr>
              <a:t>Postura </a:t>
            </a:r>
            <a:r>
              <a:rPr lang="es-ES" sz="2000" dirty="0" err="1" smtClean="0">
                <a:latin typeface="Arial Unicode MS" pitchFamily="34" charset="-128"/>
              </a:rPr>
              <a:t>higienea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586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5616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TRATAMENDU FARMAKOLOGIKOA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196752"/>
            <a:ext cx="799288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Tratamendu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farmakologikoa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banakakoa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izango</a:t>
            </a:r>
            <a:r>
              <a:rPr lang="es-ES" sz="2000" dirty="0">
                <a:latin typeface="Arial Unicode MS" pitchFamily="34" charset="-128"/>
              </a:rPr>
              <a:t> da eta </a:t>
            </a:r>
            <a:r>
              <a:rPr lang="es-ES" sz="2000" dirty="0" err="1">
                <a:latin typeface="Arial Unicode MS" pitchFamily="34" charset="-128"/>
              </a:rPr>
              <a:t>hainbat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faktoreren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mende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egongo</a:t>
            </a:r>
            <a:r>
              <a:rPr lang="es-ES" sz="2000" dirty="0">
                <a:latin typeface="Arial Unicode MS" pitchFamily="34" charset="-128"/>
              </a:rPr>
              <a:t> da: minaren </a:t>
            </a:r>
            <a:r>
              <a:rPr lang="es-ES" sz="2000" dirty="0" err="1">
                <a:latin typeface="Arial Unicode MS" pitchFamily="34" charset="-128"/>
              </a:rPr>
              <a:t>intentsitatea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sindromearen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eraginpean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dauden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giltzadura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motak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kopurua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komorbilitateen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existentzia</a:t>
            </a:r>
            <a:r>
              <a:rPr lang="es-ES" sz="2000" dirty="0">
                <a:latin typeface="Arial Unicode MS" pitchFamily="34" charset="-128"/>
              </a:rPr>
              <a:t> eta </a:t>
            </a:r>
            <a:r>
              <a:rPr lang="es-ES" sz="2000" dirty="0" err="1">
                <a:latin typeface="Arial Unicode MS" pitchFamily="34" charset="-128"/>
              </a:rPr>
              <a:t>sendagai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konkomitanteekiko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balizko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interakzioak</a:t>
            </a:r>
            <a:r>
              <a:rPr lang="es-ES" sz="2000" dirty="0" smtClean="0">
                <a:latin typeface="Arial Unicode MS" pitchFamily="34" charset="-128"/>
              </a:rPr>
              <a:t>. </a:t>
            </a: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Aldi</a:t>
            </a:r>
            <a:r>
              <a:rPr lang="es-ES" sz="2000" dirty="0" smtClean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sintomatikoetan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soilik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hartu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da, </a:t>
            </a:r>
            <a:r>
              <a:rPr lang="es-ES" sz="2000" dirty="0" err="1">
                <a:latin typeface="Arial Unicode MS" pitchFamily="34" charset="-128"/>
              </a:rPr>
              <a:t>farmakoetako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batek</a:t>
            </a:r>
            <a:r>
              <a:rPr lang="es-ES" sz="2000" dirty="0">
                <a:latin typeface="Arial Unicode MS" pitchFamily="34" charset="-128"/>
              </a:rPr>
              <a:t> ere </a:t>
            </a:r>
            <a:r>
              <a:rPr lang="es-ES" sz="2000" dirty="0" err="1">
                <a:latin typeface="Arial Unicode MS" pitchFamily="34" charset="-128"/>
              </a:rPr>
              <a:t>ez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baitu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frogatu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eritasunaren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progresioa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aldatzeko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gai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denik</a:t>
            </a:r>
            <a:r>
              <a:rPr lang="es-ES" sz="2000" dirty="0" smtClean="0">
                <a:latin typeface="Arial Unicode MS" pitchFamily="34" charset="-128"/>
              </a:rPr>
              <a:t>.</a:t>
            </a: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2000" dirty="0" err="1" smtClean="0">
                <a:latin typeface="Arial Unicode MS" pitchFamily="34" charset="-128"/>
              </a:rPr>
              <a:t>Gainera</a:t>
            </a:r>
            <a:r>
              <a:rPr lang="es-ES" sz="2000" dirty="0">
                <a:latin typeface="Arial Unicode MS" pitchFamily="34" charset="-128"/>
              </a:rPr>
              <a:t>, </a:t>
            </a:r>
            <a:r>
              <a:rPr lang="es-ES" sz="2000" dirty="0" err="1">
                <a:latin typeface="Arial Unicode MS" pitchFamily="34" charset="-128"/>
              </a:rPr>
              <a:t>esan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behar</a:t>
            </a:r>
            <a:r>
              <a:rPr lang="es-ES" sz="2000" dirty="0">
                <a:latin typeface="Arial Unicode MS" pitchFamily="34" charset="-128"/>
              </a:rPr>
              <a:t> da </a:t>
            </a:r>
            <a:r>
              <a:rPr lang="es-ES" sz="2000" dirty="0" err="1">
                <a:latin typeface="Arial Unicode MS" pitchFamily="34" charset="-128"/>
              </a:rPr>
              <a:t>patologia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honetan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plazeboari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erantzun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handia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ematen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zaiola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egin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diren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>
                <a:latin typeface="Arial Unicode MS" pitchFamily="34" charset="-128"/>
              </a:rPr>
              <a:t>saiakuntza</a:t>
            </a:r>
            <a:r>
              <a:rPr lang="es-ES" sz="2000" dirty="0">
                <a:latin typeface="Arial Unicode MS" pitchFamily="34" charset="-128"/>
              </a:rPr>
              <a:t> </a:t>
            </a:r>
            <a:r>
              <a:rPr lang="es-ES" sz="2000" dirty="0" err="1" smtClean="0">
                <a:latin typeface="Arial Unicode MS" pitchFamily="34" charset="-128"/>
              </a:rPr>
              <a:t>klinikoetan</a:t>
            </a:r>
            <a:r>
              <a:rPr lang="es-ES" sz="2000" dirty="0" smtClean="0"/>
              <a:t>.</a:t>
            </a:r>
            <a:endParaRPr lang="es-ES" sz="2000" dirty="0" smtClean="0">
              <a:latin typeface="Arial Unicode MS" pitchFamily="34" charset="-128"/>
            </a:endParaRPr>
          </a:p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>
              <a:latin typeface="Arial Unicode MS" pitchFamily="34" charset="-128"/>
            </a:endParaRPr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es-ES" sz="1800" dirty="0" smtClean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1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s-ES" dirty="0"/>
              <a:t>TRATAMENDU FARMAKOLOGIKOA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836712"/>
            <a:ext cx="813690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1600" b="1" dirty="0" err="1" smtClean="0">
                <a:solidFill>
                  <a:schemeClr val="tx2"/>
                </a:solidFill>
                <a:latin typeface="Arial Unicode MS" pitchFamily="34" charset="-128"/>
              </a:rPr>
              <a:t>Parazetamola</a:t>
            </a:r>
            <a:r>
              <a:rPr lang="es-ES" sz="1600" dirty="0" smtClean="0">
                <a:latin typeface="Arial Unicode MS" pitchFamily="34" charset="-128"/>
              </a:rPr>
              <a:t>;</a:t>
            </a:r>
            <a:r>
              <a:rPr lang="es-ES" sz="1600" b="1" dirty="0" smtClean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historikoki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jo</a:t>
            </a:r>
            <a:r>
              <a:rPr lang="es-ES" sz="1600" dirty="0">
                <a:latin typeface="Arial Unicode MS" pitchFamily="34" charset="-128"/>
              </a:rPr>
              <a:t> izan da </a:t>
            </a:r>
            <a:r>
              <a:rPr lang="es-ES" sz="1600" dirty="0" err="1">
                <a:latin typeface="Arial Unicode MS" pitchFamily="34" charset="-128"/>
              </a:rPr>
              <a:t>lehen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aukerako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tratamendua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artrosirako</a:t>
            </a:r>
            <a:r>
              <a:rPr lang="es-ES" sz="1600" dirty="0">
                <a:latin typeface="Arial Unicode MS" pitchFamily="34" charset="-128"/>
              </a:rPr>
              <a:t>; hala ere, </a:t>
            </a:r>
            <a:r>
              <a:rPr lang="es-ES" sz="1600" dirty="0" err="1">
                <a:latin typeface="Arial Unicode MS" pitchFamily="34" charset="-128"/>
              </a:rPr>
              <a:t>azken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urteotan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ebidentzia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berriak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sortu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frogatzen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dutenak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artrosiari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lotutako</a:t>
            </a:r>
            <a:r>
              <a:rPr lang="es-ES" sz="1600" dirty="0">
                <a:latin typeface="Arial Unicode MS" pitchFamily="34" charset="-128"/>
              </a:rPr>
              <a:t> minaren eta </a:t>
            </a:r>
            <a:r>
              <a:rPr lang="es-ES" sz="1600" dirty="0" err="1">
                <a:latin typeface="Arial Unicode MS" pitchFamily="34" charset="-128"/>
              </a:rPr>
              <a:t>ezgaitasunaren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tratamenduan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parazetamolaren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eraginkortasuna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urria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klinikoki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garrantzi</a:t>
            </a:r>
            <a:r>
              <a:rPr lang="es-ES" sz="1600" dirty="0">
                <a:latin typeface="Arial Unicode MS" pitchFamily="34" charset="-128"/>
              </a:rPr>
              <a:t> gabea dela. </a:t>
            </a:r>
          </a:p>
          <a:p>
            <a:r>
              <a:rPr lang="es-ES" sz="1600" b="1" dirty="0" smtClean="0">
                <a:solidFill>
                  <a:schemeClr val="tx2"/>
                </a:solidFill>
                <a:latin typeface="Arial Unicode MS" pitchFamily="34" charset="-128"/>
              </a:rPr>
              <a:t>HKEE </a:t>
            </a:r>
            <a:r>
              <a:rPr lang="es-ES" sz="1600" b="1" dirty="0" err="1" smtClean="0">
                <a:solidFill>
                  <a:schemeClr val="tx2"/>
                </a:solidFill>
                <a:latin typeface="Arial Unicode MS" pitchFamily="34" charset="-128"/>
              </a:rPr>
              <a:t>topikoak</a:t>
            </a:r>
            <a:r>
              <a:rPr lang="es-ES" sz="1600" dirty="0" smtClean="0">
                <a:latin typeface="Arial Unicode MS" pitchFamily="34" charset="-128"/>
              </a:rPr>
              <a:t>; </a:t>
            </a:r>
            <a:r>
              <a:rPr lang="es-ES" sz="1600" dirty="0" err="1" smtClean="0">
                <a:latin typeface="Arial Unicode MS" pitchFamily="34" charset="-128"/>
              </a:rPr>
              <a:t>aukerako</a:t>
            </a:r>
            <a:r>
              <a:rPr lang="es-ES" sz="1600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tratamendua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belauneko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eskuko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artrosi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kasuetan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oinazea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arinetik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ertainera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artekoa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denean</a:t>
            </a:r>
            <a:r>
              <a:rPr lang="es-ES" sz="1600" dirty="0" smtClean="0">
                <a:latin typeface="Arial Unicode MS" pitchFamily="34" charset="-128"/>
              </a:rPr>
              <a:t>.</a:t>
            </a:r>
          </a:p>
          <a:p>
            <a:r>
              <a:rPr lang="es-ES" sz="1600" b="1" dirty="0" err="1" smtClean="0">
                <a:solidFill>
                  <a:schemeClr val="tx2"/>
                </a:solidFill>
                <a:latin typeface="Arial Unicode MS" pitchFamily="34" charset="-128"/>
              </a:rPr>
              <a:t>Ahotik</a:t>
            </a:r>
            <a:r>
              <a:rPr lang="es-ES" sz="16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600" b="1" dirty="0" err="1">
                <a:solidFill>
                  <a:schemeClr val="tx2"/>
                </a:solidFill>
                <a:latin typeface="Arial Unicode MS" pitchFamily="34" charset="-128"/>
              </a:rPr>
              <a:t>hartzeko</a:t>
            </a:r>
            <a:r>
              <a:rPr lang="es-ES" sz="16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600" b="1" dirty="0" err="1">
                <a:solidFill>
                  <a:schemeClr val="tx2"/>
                </a:solidFill>
                <a:latin typeface="Arial Unicode MS" pitchFamily="34" charset="-128"/>
              </a:rPr>
              <a:t>HKEEak</a:t>
            </a:r>
            <a:r>
              <a:rPr lang="es-ES" sz="1600" b="1" dirty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600" dirty="0" smtClean="0">
                <a:latin typeface="Arial Unicode MS" pitchFamily="34" charset="-128"/>
              </a:rPr>
              <a:t>; </a:t>
            </a:r>
            <a:r>
              <a:rPr lang="es-ES" sz="1600" dirty="0" err="1">
                <a:latin typeface="Arial Unicode MS" pitchFamily="34" charset="-128"/>
              </a:rPr>
              <a:t>baliagarriak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dira</a:t>
            </a:r>
            <a:r>
              <a:rPr lang="es-ES" sz="1600" dirty="0">
                <a:latin typeface="Arial Unicode MS" pitchFamily="34" charset="-128"/>
              </a:rPr>
              <a:t> mina </a:t>
            </a:r>
            <a:r>
              <a:rPr lang="es-ES" sz="1600" dirty="0" err="1">
                <a:latin typeface="Arial Unicode MS" pitchFamily="34" charset="-128"/>
              </a:rPr>
              <a:t>kontrolatzeko</a:t>
            </a:r>
            <a:r>
              <a:rPr lang="es-ES" sz="1600" dirty="0">
                <a:latin typeface="Arial Unicode MS" pitchFamily="34" charset="-128"/>
              </a:rPr>
              <a:t>, </a:t>
            </a:r>
            <a:r>
              <a:rPr lang="es-ES" sz="1600" dirty="0" err="1">
                <a:latin typeface="Arial Unicode MS" pitchFamily="34" charset="-128"/>
              </a:rPr>
              <a:t>zurruntasuna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arintzeko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pazienteen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funtzionaltasuna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bizi-kalitatea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hobetzeko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Dosi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murritzenean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ahalik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denbora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laburrenean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erabiltzea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gomendatzen</a:t>
            </a:r>
            <a:r>
              <a:rPr lang="es-ES" sz="1600" dirty="0">
                <a:latin typeface="Arial Unicode MS" pitchFamily="34" charset="-128"/>
              </a:rPr>
              <a:t> da</a:t>
            </a:r>
            <a:r>
              <a:rPr lang="es-ES" sz="1600" dirty="0" smtClean="0"/>
              <a:t>.</a:t>
            </a:r>
            <a:endParaRPr lang="es-ES" sz="1600" dirty="0" smtClean="0">
              <a:latin typeface="Arial Unicode MS" pitchFamily="34" charset="-128"/>
            </a:endParaRPr>
          </a:p>
          <a:p>
            <a:r>
              <a:rPr lang="es-ES" sz="1600" b="1" dirty="0" err="1" smtClean="0">
                <a:solidFill>
                  <a:schemeClr val="tx2"/>
                </a:solidFill>
                <a:latin typeface="Arial Unicode MS" pitchFamily="34" charset="-128"/>
              </a:rPr>
              <a:t>Kapsaizina</a:t>
            </a:r>
            <a:r>
              <a:rPr lang="es-ES" sz="1600" b="1" dirty="0" smtClean="0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es-ES" sz="1600" b="1" dirty="0" err="1" smtClean="0">
                <a:solidFill>
                  <a:schemeClr val="tx2"/>
                </a:solidFill>
                <a:latin typeface="Arial Unicode MS" pitchFamily="34" charset="-128"/>
              </a:rPr>
              <a:t>topikoa</a:t>
            </a:r>
            <a:r>
              <a:rPr lang="es-ES" sz="1600" dirty="0" smtClean="0">
                <a:latin typeface="Arial Unicode MS" pitchFamily="34" charset="-128"/>
              </a:rPr>
              <a:t>;</a:t>
            </a:r>
            <a:r>
              <a:rPr lang="es-ES" sz="1600" b="1" dirty="0" smtClean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eraginkorra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segurua</a:t>
            </a:r>
            <a:r>
              <a:rPr lang="es-ES" sz="1600" dirty="0">
                <a:latin typeface="Arial Unicode MS" pitchFamily="34" charset="-128"/>
              </a:rPr>
              <a:t> da </a:t>
            </a:r>
            <a:r>
              <a:rPr lang="es-ES" sz="1600" dirty="0" err="1">
                <a:latin typeface="Arial Unicode MS" pitchFamily="34" charset="-128"/>
              </a:rPr>
              <a:t>sindromearen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eraginpean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giltzadura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bakarra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gutxi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daudenean</a:t>
            </a:r>
            <a:r>
              <a:rPr lang="es-ES" sz="1600" dirty="0">
                <a:latin typeface="Arial Unicode MS" pitchFamily="34" charset="-128"/>
              </a:rPr>
              <a:t> eta </a:t>
            </a:r>
            <a:r>
              <a:rPr lang="es-ES" sz="1600" dirty="0" err="1">
                <a:latin typeface="Arial Unicode MS" pitchFamily="34" charset="-128"/>
              </a:rPr>
              <a:t>beste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esku-hartze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batzuk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eraginkortasun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gabeak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edo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kontraindikatuak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direnean</a:t>
            </a:r>
            <a:r>
              <a:rPr lang="es-ES" sz="1600" dirty="0">
                <a:latin typeface="Arial Unicode MS" pitchFamily="34" charset="-128"/>
              </a:rPr>
              <a:t>. </a:t>
            </a:r>
            <a:r>
              <a:rPr lang="es-ES" sz="1600" dirty="0" err="1">
                <a:latin typeface="Arial Unicode MS" pitchFamily="34" charset="-128"/>
              </a:rPr>
              <a:t>Tokiko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efektu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kontrakoek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smtClean="0">
                <a:latin typeface="Arial Unicode MS" pitchFamily="34" charset="-128"/>
              </a:rPr>
              <a:t>muga </a:t>
            </a:r>
            <a:r>
              <a:rPr lang="es-ES" sz="1600" dirty="0" err="1">
                <a:latin typeface="Arial Unicode MS" pitchFamily="34" charset="-128"/>
              </a:rPr>
              <a:t>dezakete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>
                <a:latin typeface="Arial Unicode MS" pitchFamily="34" charset="-128"/>
              </a:rPr>
              <a:t>berorien</a:t>
            </a:r>
            <a:r>
              <a:rPr lang="es-ES" sz="1600" dirty="0">
                <a:latin typeface="Arial Unicode MS" pitchFamily="34" charset="-128"/>
              </a:rPr>
              <a:t> </a:t>
            </a:r>
            <a:r>
              <a:rPr lang="es-ES" sz="1600" dirty="0" err="1" smtClean="0">
                <a:latin typeface="Arial Unicode MS" pitchFamily="34" charset="-128"/>
              </a:rPr>
              <a:t>erabilpena</a:t>
            </a:r>
            <a:r>
              <a:rPr lang="es-ES" sz="1600" dirty="0" smtClean="0">
                <a:latin typeface="Arial Unicode MS" pitchFamily="34" charset="-128"/>
              </a:rPr>
              <a:t>.</a:t>
            </a:r>
            <a:endParaRPr lang="es-ES" sz="1600" dirty="0">
              <a:latin typeface="Arial Unicode MS" pitchFamily="34" charset="-128"/>
            </a:endParaRPr>
          </a:p>
          <a:p>
            <a:r>
              <a:rPr lang="es-ES" sz="1800" b="1" dirty="0" err="1" smtClean="0">
                <a:solidFill>
                  <a:schemeClr val="tx2"/>
                </a:solidFill>
                <a:latin typeface="Arial Unicode MS" pitchFamily="34" charset="-128"/>
              </a:rPr>
              <a:t>Opioideak</a:t>
            </a:r>
            <a:r>
              <a:rPr lang="es-ES" sz="1800" b="1" dirty="0" smtClean="0">
                <a:latin typeface="Arial Unicode MS" pitchFamily="34" charset="-128"/>
              </a:rPr>
              <a:t>;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/>
              <a:t>oro </a:t>
            </a:r>
            <a:r>
              <a:rPr lang="es-ES" sz="1800" dirty="0" err="1"/>
              <a:t>har</a:t>
            </a:r>
            <a:r>
              <a:rPr lang="es-ES" sz="1800" dirty="0"/>
              <a:t>,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daude</a:t>
            </a:r>
            <a:r>
              <a:rPr lang="es-ES" sz="1800" dirty="0"/>
              <a:t> </a:t>
            </a:r>
            <a:r>
              <a:rPr lang="es-ES" sz="1800" dirty="0" err="1"/>
              <a:t>aholkatuak</a:t>
            </a:r>
            <a:r>
              <a:rPr lang="es-ES" sz="1800" dirty="0"/>
              <a:t> </a:t>
            </a:r>
            <a:r>
              <a:rPr lang="es-ES" sz="1800" dirty="0" err="1" smtClean="0"/>
              <a:t>artrosirako</a:t>
            </a:r>
            <a:r>
              <a:rPr lang="es-ES" sz="1800" dirty="0" smtClean="0"/>
              <a:t>.</a:t>
            </a:r>
            <a:r>
              <a:rPr lang="es-ES" sz="1800" dirty="0"/>
              <a:t> </a:t>
            </a:r>
            <a:r>
              <a:rPr lang="es-ES" sz="1800" dirty="0" err="1"/>
              <a:t>Opioideekin</a:t>
            </a:r>
            <a:r>
              <a:rPr lang="es-ES" sz="1800" dirty="0"/>
              <a:t>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hastea</a:t>
            </a:r>
            <a:r>
              <a:rPr lang="es-ES" sz="1800" dirty="0"/>
              <a:t> </a:t>
            </a:r>
            <a:r>
              <a:rPr lang="es-ES" sz="1800" dirty="0" err="1"/>
              <a:t>erabakitzen</a:t>
            </a:r>
            <a:r>
              <a:rPr lang="es-ES" sz="1800" dirty="0"/>
              <a:t> </a:t>
            </a:r>
            <a:r>
              <a:rPr lang="es-ES" sz="1800" dirty="0" err="1"/>
              <a:t>bada</a:t>
            </a:r>
            <a:r>
              <a:rPr lang="es-ES" sz="1800" dirty="0"/>
              <a:t>, </a:t>
            </a:r>
            <a:r>
              <a:rPr lang="es-ES" sz="1800" dirty="0" err="1"/>
              <a:t>tramadol</a:t>
            </a:r>
            <a:r>
              <a:rPr lang="es-ES" sz="1800" dirty="0"/>
              <a:t> </a:t>
            </a:r>
            <a:r>
              <a:rPr lang="es-ES" sz="1800" dirty="0" err="1"/>
              <a:t>bezalako</a:t>
            </a:r>
            <a:r>
              <a:rPr lang="es-ES" sz="1800" dirty="0"/>
              <a:t> opioide </a:t>
            </a:r>
            <a:r>
              <a:rPr lang="es-ES" sz="1800" dirty="0" err="1"/>
              <a:t>arin</a:t>
            </a:r>
            <a:r>
              <a:rPr lang="es-ES" sz="1800" dirty="0"/>
              <a:t> </a:t>
            </a:r>
            <a:r>
              <a:rPr lang="es-ES" sz="1800" dirty="0" err="1"/>
              <a:t>batekin</a:t>
            </a:r>
            <a:r>
              <a:rPr lang="es-ES" sz="1800" dirty="0"/>
              <a:t> </a:t>
            </a:r>
            <a:r>
              <a:rPr lang="es-ES" sz="1800" dirty="0" err="1" smtClean="0"/>
              <a:t>hasi</a:t>
            </a:r>
            <a:r>
              <a:rPr lang="es-ES" sz="1800" dirty="0" smtClean="0"/>
              <a:t> .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r>
              <a:rPr lang="es-ES" sz="1800" dirty="0" err="1" smtClean="0"/>
              <a:t>Epe</a:t>
            </a:r>
            <a:r>
              <a:rPr lang="es-ES" sz="1800" dirty="0" smtClean="0"/>
              <a:t> </a:t>
            </a:r>
            <a:r>
              <a:rPr lang="es-ES" sz="1800" dirty="0" err="1"/>
              <a:t>labur</a:t>
            </a:r>
            <a:r>
              <a:rPr lang="es-ES" sz="1800" dirty="0"/>
              <a:t> </a:t>
            </a:r>
            <a:r>
              <a:rPr lang="es-ES" sz="1800" dirty="0" err="1"/>
              <a:t>baterako</a:t>
            </a:r>
            <a:r>
              <a:rPr lang="es-ES" sz="1800" dirty="0"/>
              <a:t> eta </a:t>
            </a:r>
            <a:r>
              <a:rPr lang="es-ES" sz="1800" dirty="0" err="1" smtClean="0"/>
              <a:t>ezgaitasun</a:t>
            </a:r>
            <a:r>
              <a:rPr lang="es-ES" sz="1800" dirty="0" smtClean="0"/>
              <a:t> </a:t>
            </a:r>
            <a:r>
              <a:rPr lang="es-ES" sz="1800" dirty="0" err="1" smtClean="0"/>
              <a:t>oinaze</a:t>
            </a:r>
            <a:r>
              <a:rPr lang="es-ES" sz="1800" dirty="0" smtClean="0"/>
              <a:t> </a:t>
            </a:r>
            <a:r>
              <a:rPr lang="es-ES" sz="1800" dirty="0" err="1"/>
              <a:t>gogorra</a:t>
            </a:r>
            <a:r>
              <a:rPr lang="es-ES" sz="1800" dirty="0"/>
              <a:t> eta </a:t>
            </a:r>
            <a:r>
              <a:rPr lang="es-ES" sz="1800" dirty="0" err="1"/>
              <a:t>beste</a:t>
            </a:r>
            <a:r>
              <a:rPr lang="es-ES" sz="1800" dirty="0"/>
              <a:t> </a:t>
            </a:r>
            <a:r>
              <a:rPr lang="es-ES" sz="1800" dirty="0" err="1"/>
              <a:t>aukera</a:t>
            </a:r>
            <a:r>
              <a:rPr lang="es-ES" sz="1800" dirty="0"/>
              <a:t> </a:t>
            </a:r>
            <a:r>
              <a:rPr lang="es-ES" sz="1800" dirty="0" err="1"/>
              <a:t>terapeutikorik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pazienteentzat</a:t>
            </a:r>
            <a:r>
              <a:rPr lang="es-ES" sz="1800" dirty="0"/>
              <a:t> </a:t>
            </a:r>
            <a:r>
              <a:rPr lang="es-ES" sz="1800" dirty="0" err="1"/>
              <a:t>soilik</a:t>
            </a:r>
            <a:r>
              <a:rPr lang="es-ES" sz="1800" dirty="0"/>
              <a:t> </a:t>
            </a:r>
            <a:r>
              <a:rPr lang="es-ES" sz="1800" dirty="0" smtClean="0"/>
              <a:t>..</a:t>
            </a:r>
            <a:endParaRPr lang="es-ES" sz="1800" dirty="0"/>
          </a:p>
          <a:p>
            <a:pPr algn="just">
              <a:buClr>
                <a:schemeClr val="tx2">
                  <a:lumMod val="50000"/>
                </a:schemeClr>
              </a:buClr>
            </a:pPr>
            <a:r>
              <a:rPr lang="es-ES" sz="1800" dirty="0">
                <a:latin typeface="Arial Unicode MS" pitchFamily="34" charset="-128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103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1162</Words>
  <Application>Microsoft Office PowerPoint</Application>
  <PresentationFormat>Presentación en pantalla (4:3)</PresentationFormat>
  <Paragraphs>129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3_Diseño personalizado</vt:lpstr>
      <vt:lpstr> ARTROSIAREN TRATAMENDUA   26 LIBURUKIA, 1 Zk, 2018 </vt:lpstr>
      <vt:lpstr>AURKIBIDEA</vt:lpstr>
      <vt:lpstr>SARRERA</vt:lpstr>
      <vt:lpstr>DIAGNOSTIKOA</vt:lpstr>
      <vt:lpstr>Etiopatogenia. Arrisku faktoreak</vt:lpstr>
      <vt:lpstr>TRATAMENDUA</vt:lpstr>
      <vt:lpstr>NEURRI EZ FARMAKOLOGIKOAK</vt:lpstr>
      <vt:lpstr>TRATAMENDU FARMAKOLOGIKOA</vt:lpstr>
      <vt:lpstr>TRATAMENDU FARMAKOLOGIKOA</vt:lpstr>
      <vt:lpstr>TRATAMENDU FARMAKOLOGIKOA</vt:lpstr>
      <vt:lpstr>SYSADOA deituei buruzko eztabaida</vt:lpstr>
      <vt:lpstr>Presentación de PowerPoint</vt:lpstr>
      <vt:lpstr>Saiakuntza klinikoak(I)</vt:lpstr>
      <vt:lpstr>Saiakuntza klinikoak(III)</vt:lpstr>
      <vt:lpstr>Saiakuntza klinikoak(III)</vt:lpstr>
      <vt:lpstr>Presentación de PowerPoint</vt:lpstr>
      <vt:lpstr>ONDORIOAK</vt:lpstr>
      <vt:lpstr>IDEIA NAGUSIAK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Varona Garcia, Carlos Felipe</cp:lastModifiedBy>
  <cp:revision>277</cp:revision>
  <cp:lastPrinted>2017-11-29T13:42:47Z</cp:lastPrinted>
  <dcterms:created xsi:type="dcterms:W3CDTF">2007-11-13T08:52:06Z</dcterms:created>
  <dcterms:modified xsi:type="dcterms:W3CDTF">2018-05-04T07:23:48Z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