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2"/>
  </p:notesMasterIdLst>
  <p:sldIdLst>
    <p:sldId id="256" r:id="rId2"/>
    <p:sldId id="284" r:id="rId3"/>
    <p:sldId id="296" r:id="rId4"/>
    <p:sldId id="298" r:id="rId5"/>
    <p:sldId id="300" r:id="rId6"/>
    <p:sldId id="346" r:id="rId7"/>
    <p:sldId id="347" r:id="rId8"/>
    <p:sldId id="348" r:id="rId9"/>
    <p:sldId id="388" r:id="rId10"/>
    <p:sldId id="349" r:id="rId11"/>
    <p:sldId id="350" r:id="rId12"/>
    <p:sldId id="351" r:id="rId13"/>
    <p:sldId id="352" r:id="rId14"/>
    <p:sldId id="353" r:id="rId15"/>
    <p:sldId id="354" r:id="rId16"/>
    <p:sldId id="355" r:id="rId17"/>
    <p:sldId id="389" r:id="rId18"/>
    <p:sldId id="360" r:id="rId19"/>
    <p:sldId id="362" r:id="rId20"/>
    <p:sldId id="363" r:id="rId21"/>
    <p:sldId id="365" r:id="rId22"/>
    <p:sldId id="367" r:id="rId23"/>
    <p:sldId id="369" r:id="rId24"/>
    <p:sldId id="370" r:id="rId25"/>
    <p:sldId id="372" r:id="rId26"/>
    <p:sldId id="374" r:id="rId27"/>
    <p:sldId id="375" r:id="rId28"/>
    <p:sldId id="376" r:id="rId29"/>
    <p:sldId id="377" r:id="rId30"/>
    <p:sldId id="378" r:id="rId31"/>
    <p:sldId id="379" r:id="rId32"/>
    <p:sldId id="380" r:id="rId33"/>
    <p:sldId id="381" r:id="rId34"/>
    <p:sldId id="382" r:id="rId35"/>
    <p:sldId id="383" r:id="rId36"/>
    <p:sldId id="384" r:id="rId37"/>
    <p:sldId id="385" r:id="rId38"/>
    <p:sldId id="341" r:id="rId39"/>
    <p:sldId id="387" r:id="rId40"/>
    <p:sldId id="292" r:id="rId41"/>
  </p:sldIdLst>
  <p:sldSz cx="9144000" cy="6858000" type="screen4x3"/>
  <p:notesSz cx="6735763" cy="986948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RITXU ETXEBERRIA AGIRRE" initials="AE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ACC6"/>
    <a:srgbClr val="990000"/>
    <a:srgbClr val="CC0000"/>
    <a:srgbClr val="CC6600"/>
    <a:srgbClr val="996600"/>
    <a:srgbClr val="FFECAF"/>
    <a:srgbClr val="518BE1"/>
    <a:srgbClr val="B5CCF9"/>
    <a:srgbClr val="3D9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58" autoAdjust="0"/>
    <p:restoredTop sz="92553" autoAdjust="0"/>
  </p:normalViewPr>
  <p:slideViewPr>
    <p:cSldViewPr>
      <p:cViewPr>
        <p:scale>
          <a:sx n="75" d="100"/>
          <a:sy n="75" d="100"/>
        </p:scale>
        <p:origin x="-1104" y="-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2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F26F19B-19DA-43CC-9B30-3634E0340C04}" type="datetimeFigureOut">
              <a:rPr lang="es-ES"/>
              <a:pPr>
                <a:defRPr/>
              </a:pPr>
              <a:t>02/07/2018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F8673E-DEAB-49A5-A971-2289EF22C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95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40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4213" y="26064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1331913" y="333375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Idea clave</a:t>
            </a: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 1</a:t>
            </a:r>
          </a:p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Idea clave 2</a:t>
            </a:r>
          </a:p>
        </p:txBody>
      </p:sp>
    </p:spTree>
    <p:extLst>
      <p:ext uri="{BB962C8B-B14F-4D97-AF65-F5344CB8AC3E}">
        <p14:creationId xmlns:p14="http://schemas.microsoft.com/office/powerpoint/2010/main" val="397126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52FD-2590-418F-B853-56C0691D2CA8}" type="datetimeFigureOut">
              <a:rPr lang="es-ES"/>
              <a:pPr>
                <a:defRPr/>
              </a:pPr>
              <a:t>02/07/2018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1966-7F7B-4234-99CE-166EF6C5E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35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B1711-CBEC-4B81-BBD0-B11A6F678385}" type="datetimeFigureOut">
              <a:rPr lang="es-ES"/>
              <a:pPr>
                <a:defRPr/>
              </a:pPr>
              <a:t>02/07/2018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0F827-DEC1-4D10-9BEA-49F4941E46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3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613" y="188640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9" name="8 CuadroTexto"/>
          <p:cNvSpPr txBox="1"/>
          <p:nvPr userDrawn="1"/>
        </p:nvSpPr>
        <p:spPr>
          <a:xfrm>
            <a:off x="611560" y="1484784"/>
            <a:ext cx="792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1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2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76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550" y="404664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5611639" y="2251323"/>
            <a:ext cx="3168650" cy="3065463"/>
            <a:chOff x="3035" y="1570"/>
            <a:chExt cx="2204" cy="2158"/>
          </a:xfrm>
        </p:grpSpPr>
        <p:pic>
          <p:nvPicPr>
            <p:cNvPr id="5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59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5B54B-F40E-4440-9BFD-8345DD8E37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484784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275117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9" r:id="rId4"/>
    <p:sldLayoutId id="2147483880" r:id="rId5"/>
    <p:sldLayoutId id="2147483885" r:id="rId6"/>
    <p:sldLayoutId id="2147483887" r:id="rId7"/>
    <p:sldLayoutId id="2147483889" r:id="rId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" sz="4400" kern="1200" dirty="0" smtClean="0">
          <a:solidFill>
            <a:schemeClr val="tx2"/>
          </a:solidFill>
          <a:latin typeface="Arial Black" pitchFamily="34" charset="0"/>
          <a:ea typeface="+mn-ea"/>
          <a:cs typeface="+mn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endoinflamatoria.com/wp-content/uploads/2015/02/Tabla_SEC2_01_03_T05.jpg" TargetMode="External"/><Relationship Id="rId2" Type="http://schemas.openxmlformats.org/officeDocument/2006/relationships/hyperlink" Target="http://endoinflamatoria.com/wp-content/uploads/2015/02/Tabla_SEC2_01_03_T04.jpg" TargetMode="External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google.es/url?sa=i&amp;rct=j&amp;q=&amp;esrc=s&amp;source=images&amp;cd=&amp;ved=0ahUKEwjd1cG0q-7ZAhXDVhQKHSlQDjoQjRwIBg&amp;url=https://fotky-foto.cz/fotobanka/kreslene-vektorove-zarovky(4-4588711)/&amp;psig=AOvVaw1L9-Sx_6krrWy4f62zYtM_&amp;ust=1521203656231665" TargetMode="External"/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google.es/url?sa=i&amp;rct=j&amp;q=&amp;esrc=s&amp;source=images&amp;cd=&amp;ved=0ahUKEwjd1cG0q-7ZAhXDVhQKHSlQDjoQjRwIBg&amp;url=https://fotky-foto.cz/fotobanka/kreslene-vektorove-zarovky(4-4588711)/&amp;psig=AOvVaw1L9-Sx_6krrWy4f62zYtM_&amp;ust=1521203656231665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hyperlink" Target="http://www.osakidetza.euskadi.eus/contenidos/informacion/cevime_infac_2018/eu_def/adjuntos/INFAC-Vol%20-6-2_hesteetako-gaixotasun-inflamatorioa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PMURUAGAAppDataicrosoftWindows#ocal" TargetMode="External"/><Relationship Id="rId2" Type="http://schemas.openxmlformats.org/officeDocument/2006/relationships/hyperlink" Target="https://www.ncbi.nlm.nih.gov/pmc/articles/PMC1856208/table/tbl1/?report=objectonly" TargetMode="Externa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0" y="1196752"/>
            <a:ext cx="9144000" cy="2664296"/>
          </a:xfrm>
        </p:spPr>
        <p:txBody>
          <a:bodyPr/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" b="1" dirty="0" smtClean="0"/>
              <a:t>HESTEETAKO GAIXOTASUN INFLAMATORIOA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_tradnl" sz="1100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ES_tradnl" sz="1100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" b="1" dirty="0"/>
              <a:t>26 LIBURUKIA, </a:t>
            </a:r>
            <a:r>
              <a:rPr lang="es-ES" b="1" dirty="0" smtClean="0"/>
              <a:t>2 </a:t>
            </a:r>
            <a:r>
              <a:rPr lang="es-ES" b="1" dirty="0" err="1"/>
              <a:t>Zk</a:t>
            </a:r>
            <a:r>
              <a:rPr lang="es-ES" b="1" dirty="0"/>
              <a:t>, 2018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-108520" y="332656"/>
            <a:ext cx="9252520" cy="864096"/>
          </a:xfrm>
        </p:spPr>
        <p:txBody>
          <a:bodyPr/>
          <a:lstStyle/>
          <a:p>
            <a:r>
              <a:rPr lang="es-ES" sz="3200" dirty="0"/>
              <a:t>1. </a:t>
            </a:r>
            <a:r>
              <a:rPr lang="es-ES" sz="3200" dirty="0" smtClean="0"/>
              <a:t>AMINOSALIZILATOAK </a:t>
            </a:r>
            <a:r>
              <a:rPr lang="es-ES" sz="2800" dirty="0"/>
              <a:t>(</a:t>
            </a:r>
            <a:r>
              <a:rPr lang="es-ES" sz="2800" dirty="0" smtClean="0"/>
              <a:t>SULFASALAZINA ETA </a:t>
            </a:r>
            <a:r>
              <a:rPr lang="es-ES" sz="2800" dirty="0"/>
              <a:t>MESALAZINA </a:t>
            </a:r>
            <a:r>
              <a:rPr lang="es-ES" sz="2800" dirty="0" smtClean="0"/>
              <a:t>EDO </a:t>
            </a:r>
            <a:r>
              <a:rPr lang="es-ES" sz="2800" dirty="0"/>
              <a:t>5-ASA) (I)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23528" y="1700808"/>
            <a:ext cx="8568952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700"/>
              </a:spcAft>
            </a:pPr>
            <a:r>
              <a:rPr lang="it-IT" sz="2000" dirty="0">
                <a:latin typeface="Arial Unicode MS" pitchFamily="34" charset="-128"/>
              </a:rPr>
              <a:t>KU duten pazienteen tratamendurako farmako  nagusiak dira, bai erremisioa eragiteko bai hari eusteko </a:t>
            </a:r>
            <a:r>
              <a:rPr lang="es-ES" sz="2000" dirty="0">
                <a:latin typeface="Arial Unicode MS" pitchFamily="34" charset="-128"/>
              </a:rPr>
              <a:t>. </a:t>
            </a:r>
          </a:p>
          <a:p>
            <a:pPr>
              <a:spcAft>
                <a:spcPts val="1700"/>
              </a:spcAft>
            </a:pPr>
            <a:r>
              <a:rPr lang="it-IT" sz="2000" dirty="0">
                <a:latin typeface="Arial Unicode MS" pitchFamily="34" charset="-128"/>
              </a:rPr>
              <a:t>Kolon eta  ondesteko kartzinomaren garapenaren profilaxirako  </a:t>
            </a:r>
            <a:r>
              <a:rPr lang="it-IT" sz="2000" dirty="0" smtClean="0">
                <a:latin typeface="Arial Unicode MS" pitchFamily="34" charset="-128"/>
              </a:rPr>
              <a:t>efikazak </a:t>
            </a:r>
            <a:r>
              <a:rPr lang="it-IT" sz="2000" dirty="0">
                <a:latin typeface="Arial Unicode MS" pitchFamily="34" charset="-128"/>
              </a:rPr>
              <a:t>izatea  ere frogatu dute HGI eta  koloneko erasana dituzten pazienteengan</a:t>
            </a:r>
            <a:r>
              <a:rPr lang="es-ES" sz="2000" dirty="0">
                <a:latin typeface="Arial Unicode MS" pitchFamily="34" charset="-128"/>
              </a:rPr>
              <a:t>.</a:t>
            </a:r>
          </a:p>
          <a:p>
            <a:pPr>
              <a:spcAft>
                <a:spcPts val="1700"/>
              </a:spcAft>
            </a:pPr>
            <a:r>
              <a:rPr lang="it-IT" sz="2000" dirty="0">
                <a:latin typeface="Arial Unicode MS" pitchFamily="34" charset="-128"/>
              </a:rPr>
              <a:t>Ez dago ebidentzia sendorik CG duten pazienteengan 5-ASA erabil dadin gomendatzeko, baina seguru samarra denez, hainbat gidak CG arina, ileon-koloneko erasan mugatuarekin, duten pazienteengan gomendatzen dute.</a:t>
            </a:r>
            <a:endParaRPr lang="es-ES" sz="2000" dirty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972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628800"/>
            <a:ext cx="8496944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s-ES" sz="2000" b="1" u="sng" dirty="0" err="1" smtClean="0">
                <a:solidFill>
                  <a:srgbClr val="4BACC6"/>
                </a:solidFill>
                <a:latin typeface="Arial Black" pitchFamily="34" charset="0"/>
              </a:rPr>
              <a:t>Dosia</a:t>
            </a:r>
            <a:r>
              <a:rPr lang="es-ES" sz="2000" b="1" dirty="0" smtClean="0">
                <a:solidFill>
                  <a:srgbClr val="4BACC6"/>
                </a:solidFill>
                <a:latin typeface="Arial Black" pitchFamily="34" charset="0"/>
              </a:rPr>
              <a:t>:</a:t>
            </a:r>
            <a:endParaRPr lang="es-ES" sz="2000" b="1" dirty="0">
              <a:solidFill>
                <a:srgbClr val="4BACC6"/>
              </a:solidFill>
              <a:latin typeface="Arial Black" pitchFamily="34" charset="0"/>
            </a:endParaRPr>
          </a:p>
          <a:p>
            <a:pPr>
              <a:spcAft>
                <a:spcPts val="1200"/>
              </a:spcAft>
            </a:pPr>
            <a:r>
              <a:rPr lang="it-IT" sz="2000" b="1" dirty="0" smtClean="0">
                <a:latin typeface="Arial Unicode MS" pitchFamily="34" charset="-128"/>
              </a:rPr>
              <a:t>Ahotik</a:t>
            </a:r>
            <a:r>
              <a:rPr lang="it-IT" sz="2000" b="1" dirty="0">
                <a:latin typeface="Arial Unicode MS" pitchFamily="34" charset="-128"/>
              </a:rPr>
              <a:t>: </a:t>
            </a:r>
            <a:r>
              <a:rPr lang="es-ES" sz="2000" b="1" dirty="0">
                <a:latin typeface="Arial Unicode MS" pitchFamily="34" charset="-128"/>
              </a:rPr>
              <a:t> </a:t>
            </a:r>
            <a:r>
              <a:rPr lang="it-IT" sz="2000" dirty="0" smtClean="0">
                <a:latin typeface="Arial Unicode MS" pitchFamily="34" charset="-128"/>
              </a:rPr>
              <a:t>naiz </a:t>
            </a:r>
            <a:r>
              <a:rPr lang="it-IT" sz="2000" dirty="0">
                <a:latin typeface="Arial Unicode MS" pitchFamily="34" charset="-128"/>
              </a:rPr>
              <a:t>eta  eguenean dosi  bakar  bat  emateak terapeutika betetzea errazten duen, izan ahal da  gaizki onartzea</a:t>
            </a:r>
            <a:r>
              <a:rPr lang="it-IT" sz="2000" dirty="0" smtClean="0">
                <a:latin typeface="Arial Unicode MS" pitchFamily="34" charset="-128"/>
              </a:rPr>
              <a:t>.</a:t>
            </a:r>
            <a:endParaRPr lang="es-ES" sz="2000" dirty="0">
              <a:latin typeface="Arial Unicode MS" pitchFamily="34" charset="-128"/>
            </a:endParaRPr>
          </a:p>
          <a:p>
            <a:pPr lvl="1">
              <a:spcAft>
                <a:spcPts val="600"/>
              </a:spcAft>
            </a:pPr>
            <a:r>
              <a:rPr lang="es-ES" sz="2000" dirty="0" err="1">
                <a:latin typeface="Arial Unicode MS" pitchFamily="34" charset="-128"/>
              </a:rPr>
              <a:t>Sulfasalazina</a:t>
            </a:r>
            <a:r>
              <a:rPr lang="es-ES" sz="2000" dirty="0">
                <a:latin typeface="Arial Unicode MS" pitchFamily="34" charset="-128"/>
              </a:rPr>
              <a:t>: </a:t>
            </a:r>
            <a:r>
              <a:rPr lang="it-IT" sz="2000" dirty="0">
                <a:latin typeface="Arial Unicode MS" pitchFamily="34" charset="-128"/>
              </a:rPr>
              <a:t>4 gramo egunean erremisioa eragiteko, eta  2 gramo egunean horri eusteko</a:t>
            </a:r>
            <a:r>
              <a:rPr lang="es-ES" sz="2000" dirty="0">
                <a:latin typeface="Arial Unicode MS" pitchFamily="34" charset="-128"/>
              </a:rPr>
              <a:t>.</a:t>
            </a:r>
          </a:p>
          <a:p>
            <a:pPr lvl="1">
              <a:spcAft>
                <a:spcPts val="0"/>
              </a:spcAft>
            </a:pPr>
            <a:r>
              <a:rPr lang="es-ES" sz="2000" dirty="0" err="1">
                <a:latin typeface="Arial Unicode MS" pitchFamily="34" charset="-128"/>
              </a:rPr>
              <a:t>Mesalazina</a:t>
            </a:r>
            <a:r>
              <a:rPr lang="es-ES" sz="2000" dirty="0">
                <a:latin typeface="Arial Unicode MS" pitchFamily="34" charset="-128"/>
              </a:rPr>
              <a:t>: </a:t>
            </a:r>
            <a:r>
              <a:rPr lang="it-IT" sz="2000" dirty="0">
                <a:latin typeface="Arial Unicode MS" pitchFamily="34" charset="-128"/>
              </a:rPr>
              <a:t>gutxieneko dosia,  2,4 gramo egunean erremisioa eragiteko, eta gutxienez 1,5 gramo eguneko dosia, horri eusteko</a:t>
            </a:r>
            <a:r>
              <a:rPr lang="it-IT" sz="2000" dirty="0" smtClean="0">
                <a:latin typeface="Arial Unicode MS" pitchFamily="34" charset="-128"/>
              </a:rPr>
              <a:t>.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endParaRPr lang="es-ES" sz="2000" dirty="0">
              <a:latin typeface="Arial Unicode MS" pitchFamily="34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-180528" y="476672"/>
            <a:ext cx="9324528" cy="864096"/>
          </a:xfrm>
        </p:spPr>
        <p:txBody>
          <a:bodyPr/>
          <a:lstStyle/>
          <a:p>
            <a:r>
              <a:rPr lang="es-ES" sz="3200" dirty="0"/>
              <a:t>1. AMINOSALIZILATOAK </a:t>
            </a:r>
            <a:r>
              <a:rPr lang="es-ES" sz="2800" dirty="0"/>
              <a:t>(SULFASALAZINA ETA MESALAZINA EDO </a:t>
            </a:r>
            <a:r>
              <a:rPr lang="es-ES" sz="2800" dirty="0" smtClean="0"/>
              <a:t>5-ASA) (II)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6778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23528" y="1700808"/>
            <a:ext cx="8568952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200"/>
              </a:spcAft>
            </a:pPr>
            <a:r>
              <a:rPr lang="it-IT" sz="2000" b="1" dirty="0" smtClean="0">
                <a:latin typeface="Arial Unicode MS" pitchFamily="34" charset="-128"/>
              </a:rPr>
              <a:t>Ondestetik</a:t>
            </a:r>
            <a:r>
              <a:rPr lang="it-IT" sz="2000" b="1" dirty="0">
                <a:latin typeface="Arial Unicode MS" pitchFamily="34" charset="-128"/>
              </a:rPr>
              <a:t>: </a:t>
            </a:r>
            <a:r>
              <a:rPr lang="es-ES" sz="2000" b="1" dirty="0">
                <a:latin typeface="Arial Unicode MS" pitchFamily="34" charset="-128"/>
              </a:rPr>
              <a:t> </a:t>
            </a:r>
          </a:p>
          <a:p>
            <a:pPr lvl="1">
              <a:spcAft>
                <a:spcPts val="1200"/>
              </a:spcAft>
            </a:pPr>
            <a:r>
              <a:rPr lang="it-IT" sz="2000" dirty="0" smtClean="0">
                <a:latin typeface="Arial Unicode MS" pitchFamily="34" charset="-128"/>
              </a:rPr>
              <a:t>Enemak</a:t>
            </a:r>
            <a:r>
              <a:rPr lang="it-IT" sz="2000" dirty="0">
                <a:latin typeface="Arial Unicode MS" pitchFamily="34" charset="-128"/>
              </a:rPr>
              <a:t>:  kolon sigmoide proximalera eta  kolonaren ezker-angelura iristen dira pazientea gai denean horrelakoak atxikitzeko</a:t>
            </a:r>
            <a:endParaRPr lang="es-ES" sz="2000" dirty="0">
              <a:latin typeface="Arial Unicode MS" pitchFamily="34" charset="-128"/>
            </a:endParaRPr>
          </a:p>
          <a:p>
            <a:pPr lvl="1">
              <a:spcAft>
                <a:spcPts val="1200"/>
              </a:spcAft>
            </a:pPr>
            <a:r>
              <a:rPr lang="es-ES" sz="2000" dirty="0" err="1" smtClean="0">
                <a:latin typeface="Arial Unicode MS" pitchFamily="34" charset="-128"/>
              </a:rPr>
              <a:t>Aparrak</a:t>
            </a:r>
            <a:r>
              <a:rPr lang="es-ES" sz="2000" dirty="0" smtClean="0">
                <a:latin typeface="Arial Unicode MS" pitchFamily="34" charset="-128"/>
              </a:rPr>
              <a:t>: </a:t>
            </a:r>
            <a:r>
              <a:rPr lang="it-IT" sz="2000" dirty="0">
                <a:latin typeface="Arial Unicode MS" pitchFamily="34" charset="-128"/>
              </a:rPr>
              <a:t>sigmoide ertainera baino  ez dira iristen</a:t>
            </a:r>
            <a:r>
              <a:rPr lang="es-ES" sz="2000" dirty="0">
                <a:latin typeface="Arial Unicode MS" pitchFamily="34" charset="-128"/>
              </a:rPr>
              <a:t>.</a:t>
            </a:r>
          </a:p>
          <a:p>
            <a:pPr lvl="1">
              <a:spcAft>
                <a:spcPts val="1700"/>
              </a:spcAft>
            </a:pPr>
            <a:r>
              <a:rPr lang="it-IT" sz="2000" dirty="0" smtClean="0">
                <a:latin typeface="Arial Unicode MS" pitchFamily="34" charset="-128"/>
              </a:rPr>
              <a:t>Supositorioak</a:t>
            </a:r>
            <a:r>
              <a:rPr lang="it-IT" sz="2000" dirty="0">
                <a:latin typeface="Arial Unicode MS" pitchFamily="34" charset="-128"/>
              </a:rPr>
              <a:t>: ondeste distaleko 5-8 zentimetrotan bakarrik dira eraginkorrak.</a:t>
            </a:r>
            <a:endParaRPr lang="es-ES" sz="2000" dirty="0">
              <a:latin typeface="Arial Unicode MS" pitchFamily="34" charset="-128"/>
            </a:endParaRPr>
          </a:p>
          <a:p>
            <a:pPr lvl="1">
              <a:spcAft>
                <a:spcPts val="1700"/>
              </a:spcAft>
            </a:pPr>
            <a:endParaRPr lang="es-ES" sz="2000" dirty="0">
              <a:latin typeface="Arial Unicode MS" pitchFamily="34" charset="-128"/>
            </a:endParaRPr>
          </a:p>
          <a:p>
            <a:pPr marL="0" indent="0">
              <a:spcAft>
                <a:spcPts val="1200"/>
              </a:spcAft>
              <a:buNone/>
            </a:pPr>
            <a:endParaRPr lang="es-ES" sz="2000" dirty="0">
              <a:latin typeface="Arial Unicode MS" pitchFamily="34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-180528" y="476672"/>
            <a:ext cx="9629328" cy="864096"/>
          </a:xfrm>
        </p:spPr>
        <p:txBody>
          <a:bodyPr/>
          <a:lstStyle/>
          <a:p>
            <a:r>
              <a:rPr lang="es-ES" sz="3200" dirty="0"/>
              <a:t>1. AMINOSALIZILATOAK </a:t>
            </a:r>
            <a:r>
              <a:rPr lang="es-ES" sz="2800" dirty="0"/>
              <a:t>(SULFASALAZINA ETA MESALAZINA EDO </a:t>
            </a:r>
            <a:r>
              <a:rPr lang="es-ES" sz="2800" dirty="0" smtClean="0"/>
              <a:t>5-ASA) (III)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45358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844824"/>
            <a:ext cx="8136904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200"/>
              </a:spcAft>
            </a:pPr>
            <a:r>
              <a:rPr lang="it-IT" sz="2000" dirty="0" smtClean="0">
                <a:latin typeface="Arial Unicode MS" pitchFamily="34" charset="-128"/>
              </a:rPr>
              <a:t>Sendagaiak </a:t>
            </a:r>
            <a:r>
              <a:rPr lang="it-IT" sz="2000" b="1" dirty="0">
                <a:latin typeface="Arial Unicode MS" pitchFamily="34" charset="-128"/>
              </a:rPr>
              <a:t>ahotik eta  ondestetik </a:t>
            </a:r>
            <a:r>
              <a:rPr lang="it-IT" sz="2000" dirty="0">
                <a:latin typeface="Arial Unicode MS" pitchFamily="34" charset="-128"/>
              </a:rPr>
              <a:t>batera ematea efikazagoa da bi bide  horiek bereiz  erabiltzea baino.</a:t>
            </a:r>
            <a:endParaRPr lang="es-ES" sz="2000" dirty="0">
              <a:latin typeface="Arial Unicode MS" pitchFamily="34" charset="-128"/>
            </a:endParaRPr>
          </a:p>
          <a:p>
            <a:pPr lvl="1">
              <a:spcAft>
                <a:spcPts val="1200"/>
              </a:spcAft>
            </a:pPr>
            <a:r>
              <a:rPr lang="it-IT" sz="2000" dirty="0" smtClean="0">
                <a:latin typeface="Arial Unicode MS" pitchFamily="34" charset="-128"/>
              </a:rPr>
              <a:t>Gutxieneko </a:t>
            </a:r>
            <a:r>
              <a:rPr lang="it-IT" sz="2000" dirty="0">
                <a:latin typeface="Arial Unicode MS" pitchFamily="34" charset="-128"/>
              </a:rPr>
              <a:t>dosia: gramo bat da erremisioa eragiteko, eta gramo bat, astean bizpahiru aldiz, horri eusteko.</a:t>
            </a:r>
            <a:endParaRPr lang="es-ES" sz="2000" dirty="0">
              <a:latin typeface="Arial Unicode MS" pitchFamily="34" charset="-128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s-ES" sz="2000" dirty="0" smtClean="0">
              <a:latin typeface="Arial Unicode MS" pitchFamily="34" charset="-128"/>
            </a:endParaRPr>
          </a:p>
          <a:p>
            <a:pPr>
              <a:spcAft>
                <a:spcPts val="1200"/>
              </a:spcAft>
            </a:pPr>
            <a:r>
              <a:rPr lang="it-IT" sz="2000" dirty="0" smtClean="0">
                <a:latin typeface="Arial Unicode MS" pitchFamily="34" charset="-128"/>
              </a:rPr>
              <a:t>Azido </a:t>
            </a:r>
            <a:r>
              <a:rPr lang="it-IT" sz="2000" dirty="0">
                <a:latin typeface="Arial Unicode MS" pitchFamily="34" charset="-128"/>
              </a:rPr>
              <a:t>folikoaren </a:t>
            </a:r>
            <a:r>
              <a:rPr lang="it-IT" sz="2000" dirty="0" smtClean="0">
                <a:latin typeface="Arial Unicode MS" pitchFamily="34" charset="-128"/>
              </a:rPr>
              <a:t>gehigarri </a:t>
            </a:r>
            <a:r>
              <a:rPr lang="it-IT" sz="2000" dirty="0">
                <a:latin typeface="Arial Unicode MS" pitchFamily="34" charset="-128"/>
              </a:rPr>
              <a:t>bat  ematea (1 mg egunean) </a:t>
            </a:r>
            <a:r>
              <a:rPr lang="it-IT" sz="2000" dirty="0" smtClean="0">
                <a:latin typeface="Arial Unicode MS" pitchFamily="34" charset="-128"/>
              </a:rPr>
              <a:t>gomendatzen </a:t>
            </a:r>
            <a:r>
              <a:rPr lang="it-IT" sz="2000" dirty="0">
                <a:latin typeface="Arial Unicode MS" pitchFamily="34" charset="-128"/>
              </a:rPr>
              <a:t>da. Haurdunaldian eta  edoskitzaroan eguneko 2 mg.</a:t>
            </a:r>
            <a:endParaRPr lang="es-ES" sz="2000" dirty="0">
              <a:latin typeface="Arial Unicode MS" pitchFamily="34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6672"/>
            <a:ext cx="9194800" cy="864096"/>
          </a:xfrm>
        </p:spPr>
        <p:txBody>
          <a:bodyPr/>
          <a:lstStyle/>
          <a:p>
            <a:r>
              <a:rPr lang="es-ES" sz="3200" dirty="0"/>
              <a:t>1. AMINOSALIZILATOAK </a:t>
            </a:r>
            <a:r>
              <a:rPr lang="es-ES" sz="2800" dirty="0"/>
              <a:t>(SULFASALAZINA ETA MESALAZINA EDO 5-ASA) </a:t>
            </a:r>
            <a:r>
              <a:rPr lang="es-ES" sz="2800" dirty="0" smtClean="0"/>
              <a:t>(IV)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15602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23528" y="1556792"/>
            <a:ext cx="8640960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it-IT" sz="2000" b="1" u="sng" dirty="0" smtClean="0">
                <a:solidFill>
                  <a:srgbClr val="4BACC6"/>
                </a:solidFill>
                <a:latin typeface="Arial Black" pitchFamily="34" charset="0"/>
              </a:rPr>
              <a:t>Kontrako efektuak</a:t>
            </a:r>
            <a:r>
              <a:rPr lang="es-ES" sz="2000" b="1" dirty="0" smtClean="0">
                <a:solidFill>
                  <a:srgbClr val="4BACC6"/>
                </a:solidFill>
                <a:latin typeface="Arial Black" pitchFamily="34" charset="0"/>
              </a:rPr>
              <a:t>:</a:t>
            </a:r>
            <a:endParaRPr lang="es-ES" sz="2000" b="1" dirty="0">
              <a:solidFill>
                <a:srgbClr val="4BACC6"/>
              </a:solidFill>
              <a:latin typeface="Arial Black" pitchFamily="34" charset="0"/>
            </a:endParaRPr>
          </a:p>
          <a:p>
            <a:pPr>
              <a:spcAft>
                <a:spcPts val="600"/>
              </a:spcAft>
            </a:pPr>
            <a:r>
              <a:rPr lang="es-ES" sz="2000" b="1" dirty="0" err="1">
                <a:latin typeface="Arial Unicode MS" pitchFamily="34" charset="-128"/>
              </a:rPr>
              <a:t>Sulfasalazina</a:t>
            </a:r>
            <a:r>
              <a:rPr lang="es-ES" sz="2000" dirty="0">
                <a:latin typeface="Arial Unicode MS" pitchFamily="34" charset="-128"/>
              </a:rPr>
              <a:t>: </a:t>
            </a:r>
            <a:endParaRPr lang="es-ES" sz="2000" dirty="0" smtClean="0">
              <a:latin typeface="Arial Unicode MS" pitchFamily="34" charset="-128"/>
            </a:endParaRPr>
          </a:p>
          <a:p>
            <a:pPr lvl="1">
              <a:spcAft>
                <a:spcPts val="1000"/>
              </a:spcAft>
            </a:pPr>
            <a:r>
              <a:rPr lang="it-IT" sz="1800" dirty="0" smtClean="0">
                <a:latin typeface="Arial Unicode MS" pitchFamily="34" charset="-128"/>
              </a:rPr>
              <a:t>Kontrako </a:t>
            </a:r>
            <a:r>
              <a:rPr lang="it-IT" sz="1800" dirty="0">
                <a:latin typeface="Arial Unicode MS" pitchFamily="34" charset="-128"/>
              </a:rPr>
              <a:t>efektu gehienak tratamenduaren lehen hilabeteetan agertzen dira, eta, modu </a:t>
            </a:r>
            <a:r>
              <a:rPr lang="it-IT" sz="1800" dirty="0" smtClean="0">
                <a:latin typeface="Arial Unicode MS" pitchFamily="34" charset="-128"/>
              </a:rPr>
              <a:t>jarraituan  </a:t>
            </a:r>
            <a:r>
              <a:rPr lang="it-IT" sz="1800" dirty="0">
                <a:latin typeface="Arial Unicode MS" pitchFamily="34" charset="-128"/>
              </a:rPr>
              <a:t>erabiltzekotan, haien  intzidentzia txikiagotzen da. </a:t>
            </a:r>
            <a:endParaRPr lang="it-IT" sz="1800" dirty="0" smtClean="0">
              <a:latin typeface="Arial Unicode MS" pitchFamily="34" charset="-128"/>
            </a:endParaRPr>
          </a:p>
          <a:p>
            <a:pPr lvl="1">
              <a:spcAft>
                <a:spcPts val="1000"/>
              </a:spcAft>
            </a:pPr>
            <a:r>
              <a:rPr lang="it-IT" sz="1800" dirty="0">
                <a:latin typeface="Arial Unicode MS" pitchFamily="34" charset="-128"/>
              </a:rPr>
              <a:t>Ohikoenak : goragaleak, zefalea,  sukarra  eta  rash. </a:t>
            </a:r>
            <a:endParaRPr lang="it-IT" sz="1800" dirty="0" smtClean="0">
              <a:latin typeface="Arial Unicode MS" pitchFamily="34" charset="-128"/>
            </a:endParaRPr>
          </a:p>
          <a:p>
            <a:pPr lvl="1">
              <a:spcAft>
                <a:spcPts val="1000"/>
              </a:spcAft>
            </a:pPr>
            <a:r>
              <a:rPr lang="it-IT" sz="1800" dirty="0" smtClean="0">
                <a:latin typeface="Arial Unicode MS" pitchFamily="34" charset="-128"/>
              </a:rPr>
              <a:t>Gizonengan </a:t>
            </a:r>
            <a:r>
              <a:rPr lang="it-IT" sz="1800" dirty="0">
                <a:latin typeface="Arial Unicode MS" pitchFamily="34" charset="-128"/>
              </a:rPr>
              <a:t>oligospermia eta ernalezintasuna eragin ditzake,  baina  itzulgarriak dira tratamendua eten eta 3 hilabeteren buruan.</a:t>
            </a:r>
          </a:p>
          <a:p>
            <a:pPr lvl="1"/>
            <a:r>
              <a:rPr lang="it-IT" sz="1800" dirty="0" smtClean="0">
                <a:latin typeface="Arial Unicode MS" pitchFamily="34" charset="-128"/>
              </a:rPr>
              <a:t>Leukopenia agerraldi </a:t>
            </a:r>
            <a:r>
              <a:rPr lang="it-IT" sz="1800" dirty="0">
                <a:latin typeface="Arial Unicode MS" pitchFamily="34" charset="-128"/>
              </a:rPr>
              <a:t>gehienak arinak eta  iragankorrak dira,  baina,  oso gutxitan, agranulozitosia eragin </a:t>
            </a:r>
            <a:r>
              <a:rPr lang="it-IT" sz="1800" dirty="0" smtClean="0">
                <a:latin typeface="Arial Unicode MS" pitchFamily="34" charset="-128"/>
              </a:rPr>
              <a:t>dezake.</a:t>
            </a:r>
            <a:endParaRPr lang="es-ES" sz="1800" dirty="0">
              <a:latin typeface="Arial Unicode MS" pitchFamily="34" charset="-128"/>
            </a:endParaRPr>
          </a:p>
          <a:p>
            <a:pPr marL="0" indent="0">
              <a:spcAft>
                <a:spcPts val="1200"/>
              </a:spcAft>
              <a:buNone/>
            </a:pPr>
            <a:endParaRPr lang="es-ES" sz="2000" dirty="0" smtClean="0">
              <a:latin typeface="Arial Unicode MS" pitchFamily="34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6672"/>
            <a:ext cx="9144000" cy="864096"/>
          </a:xfrm>
        </p:spPr>
        <p:txBody>
          <a:bodyPr/>
          <a:lstStyle/>
          <a:p>
            <a:r>
              <a:rPr lang="es-ES" sz="3200" dirty="0"/>
              <a:t>1. AMINOSALIZILATOAK </a:t>
            </a:r>
            <a:r>
              <a:rPr lang="es-ES" sz="2800" dirty="0"/>
              <a:t>(SULFASALAZINA ETA MESALAZINA EDO 5-ASA) </a:t>
            </a:r>
            <a:r>
              <a:rPr lang="es-ES" sz="2800" dirty="0" smtClean="0"/>
              <a:t>(V</a:t>
            </a:r>
            <a:r>
              <a:rPr lang="es-E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821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23528" y="1628800"/>
            <a:ext cx="8496944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600"/>
              </a:spcAft>
            </a:pPr>
            <a:r>
              <a:rPr lang="es-ES" sz="2000" b="1" dirty="0" err="1" smtClean="0">
                <a:latin typeface="Arial Unicode MS" pitchFamily="34" charset="-128"/>
              </a:rPr>
              <a:t>Mesalazina</a:t>
            </a:r>
            <a:r>
              <a:rPr lang="es-ES" sz="2000" b="1" dirty="0" smtClean="0">
                <a:latin typeface="Arial Unicode MS" pitchFamily="34" charset="-128"/>
              </a:rPr>
              <a:t>:</a:t>
            </a:r>
          </a:p>
          <a:p>
            <a:pPr lvl="1">
              <a:spcAft>
                <a:spcPts val="1200"/>
              </a:spcAft>
            </a:pPr>
            <a:r>
              <a:rPr lang="it-IT" sz="2000" dirty="0">
                <a:latin typeface="Arial Unicode MS" pitchFamily="34" charset="-128"/>
              </a:rPr>
              <a:t>Segurtasun-profil hobea du. Sulfasalazina onartzen ez duten paziente gehienek mesalazina </a:t>
            </a:r>
            <a:r>
              <a:rPr lang="it-IT" sz="2000" dirty="0" smtClean="0">
                <a:latin typeface="Arial Unicode MS" pitchFamily="34" charset="-128"/>
              </a:rPr>
              <a:t>onartzen </a:t>
            </a:r>
            <a:r>
              <a:rPr lang="it-IT" sz="2000" dirty="0">
                <a:latin typeface="Arial Unicode MS" pitchFamily="34" charset="-128"/>
              </a:rPr>
              <a:t>dute,  (pazienteen % 10ak azken hau ere ez</a:t>
            </a:r>
            <a:r>
              <a:rPr lang="it-IT" sz="2000" dirty="0" smtClean="0">
                <a:latin typeface="Arial Unicode MS" pitchFamily="34" charset="-128"/>
              </a:rPr>
              <a:t>). </a:t>
            </a:r>
          </a:p>
          <a:p>
            <a:pPr lvl="1">
              <a:spcAft>
                <a:spcPts val="1200"/>
              </a:spcAft>
            </a:pPr>
            <a:r>
              <a:rPr lang="it-IT" sz="2000" dirty="0">
                <a:latin typeface="Arial Unicode MS" pitchFamily="34" charset="-128"/>
              </a:rPr>
              <a:t>Oso  bakanetan hipersentikortasunagatiko koadroak (pneumonitisa, </a:t>
            </a:r>
            <a:r>
              <a:rPr lang="it-IT" sz="2000" dirty="0" smtClean="0">
                <a:latin typeface="Arial Unicode MS" pitchFamily="34" charset="-128"/>
              </a:rPr>
              <a:t>miokarditisa</a:t>
            </a:r>
            <a:r>
              <a:rPr lang="it-IT" sz="2000" dirty="0">
                <a:latin typeface="Arial Unicode MS" pitchFamily="34" charset="-128"/>
              </a:rPr>
              <a:t>) eta  nefritis interstiziala  agertuko dira</a:t>
            </a:r>
            <a:r>
              <a:rPr lang="it-IT" sz="2000" dirty="0" smtClean="0">
                <a:latin typeface="Arial Unicode MS" pitchFamily="34" charset="-128"/>
              </a:rPr>
              <a:t>.</a:t>
            </a:r>
          </a:p>
          <a:p>
            <a:pPr lvl="1">
              <a:spcAft>
                <a:spcPts val="1200"/>
              </a:spcAft>
            </a:pPr>
            <a:r>
              <a:rPr lang="it-IT" sz="2000" dirty="0" smtClean="0">
                <a:latin typeface="Arial Unicode MS" pitchFamily="34" charset="-128"/>
              </a:rPr>
              <a:t>Giltzurrun-funtzioa </a:t>
            </a:r>
            <a:r>
              <a:rPr lang="it-IT" sz="2000" dirty="0">
                <a:latin typeface="Arial Unicode MS" pitchFamily="34" charset="-128"/>
              </a:rPr>
              <a:t>monitorizatu ,aurretiko giltzurrun-gutxiegitasuna badago.</a:t>
            </a:r>
            <a:endParaRPr lang="es-ES" sz="2000" dirty="0">
              <a:latin typeface="Arial Unicode MS" pitchFamily="34" charset="-128"/>
            </a:endParaRPr>
          </a:p>
          <a:p>
            <a:pPr marL="0" indent="0">
              <a:spcAft>
                <a:spcPts val="1200"/>
              </a:spcAft>
              <a:buNone/>
            </a:pPr>
            <a:endParaRPr lang="es-ES" sz="2000" dirty="0" smtClean="0">
              <a:latin typeface="Arial Unicode MS" pitchFamily="34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6672"/>
            <a:ext cx="9144000" cy="864096"/>
          </a:xfrm>
        </p:spPr>
        <p:txBody>
          <a:bodyPr/>
          <a:lstStyle/>
          <a:p>
            <a:r>
              <a:rPr lang="es-ES" sz="3200" dirty="0"/>
              <a:t>1. AMINOSALIZILATOAK </a:t>
            </a:r>
            <a:r>
              <a:rPr lang="es-ES" sz="2800" dirty="0"/>
              <a:t>(SULFASALAZINA ETA MESALAZINA EDO 5-ASA) (</a:t>
            </a:r>
            <a:r>
              <a:rPr lang="es-ES" sz="2800" dirty="0" smtClean="0"/>
              <a:t>VI)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74682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445624" cy="1115616"/>
          </a:xfrm>
        </p:spPr>
        <p:txBody>
          <a:bodyPr/>
          <a:lstStyle/>
          <a:p>
            <a:r>
              <a:rPr lang="es-ES" b="1" dirty="0" smtClean="0"/>
              <a:t>2.</a:t>
            </a:r>
            <a:r>
              <a:rPr lang="it-IT" dirty="0" smtClean="0"/>
              <a:t>KORTIKOIDE  SISTEMIKOAK </a:t>
            </a:r>
            <a:r>
              <a:rPr lang="es-ES" b="1" dirty="0" smtClean="0"/>
              <a:t>(I)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484784"/>
            <a:ext cx="8568952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200"/>
              </a:spcAft>
            </a:pPr>
            <a:r>
              <a:rPr lang="it-IT" sz="2000" dirty="0">
                <a:latin typeface="Arial Unicode MS" pitchFamily="34" charset="-128"/>
              </a:rPr>
              <a:t>Lehen aukerako farmakoak dira agerraldi moderatu-larriak kontrolatzeko. Ez dira efikazak erremisioari eusteko</a:t>
            </a:r>
            <a:r>
              <a:rPr lang="it-IT" sz="2000" dirty="0" smtClean="0"/>
              <a:t>. </a:t>
            </a:r>
          </a:p>
          <a:p>
            <a:pPr>
              <a:spcAft>
                <a:spcPts val="1200"/>
              </a:spcAft>
            </a:pPr>
            <a:r>
              <a:rPr lang="es-ES" sz="2000" dirty="0" smtClean="0">
                <a:latin typeface="Arial Unicode MS" pitchFamily="34" charset="-128"/>
              </a:rPr>
              <a:t>A</a:t>
            </a:r>
            <a:r>
              <a:rPr lang="it-IT" sz="2000" dirty="0">
                <a:latin typeface="Arial Unicode MS" pitchFamily="34" charset="-128"/>
              </a:rPr>
              <a:t>gerraldi moderatu edo larriak dituzten pazienteek hobera egiteko behar den denboran </a:t>
            </a:r>
            <a:r>
              <a:rPr lang="it-IT" sz="2000" dirty="0" smtClean="0">
                <a:latin typeface="Arial Unicode MS" pitchFamily="34" charset="-128"/>
              </a:rPr>
              <a:t>baino </a:t>
            </a:r>
            <a:r>
              <a:rPr lang="it-IT" sz="2000" dirty="0">
                <a:latin typeface="Arial Unicode MS" pitchFamily="34" charset="-128"/>
              </a:rPr>
              <a:t>ez dira erabili behar.</a:t>
            </a:r>
          </a:p>
          <a:p>
            <a:pPr>
              <a:spcAft>
                <a:spcPts val="1200"/>
              </a:spcAft>
            </a:pPr>
            <a:r>
              <a:rPr lang="it-IT" sz="2000" dirty="0">
                <a:latin typeface="Arial Unicode MS" pitchFamily="34" charset="-128"/>
              </a:rPr>
              <a:t>Hasieratik zehaztuta egon behar da horiek emateari noiz utziko zaion</a:t>
            </a:r>
            <a:r>
              <a:rPr lang="it-IT" sz="2000" dirty="0" smtClean="0">
                <a:latin typeface="Arial Unicode MS" pitchFamily="34" charset="-128"/>
              </a:rPr>
              <a:t>.</a:t>
            </a:r>
            <a:endParaRPr lang="es-ES" sz="2000" dirty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892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700808"/>
            <a:ext cx="8208912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endParaRPr lang="es-ES" sz="2000" b="1" u="sng" dirty="0" smtClean="0">
              <a:latin typeface="Arial Unicode MS" pitchFamily="34" charset="-128"/>
            </a:endParaRPr>
          </a:p>
          <a:p>
            <a:pPr marL="0" indent="0">
              <a:spcAft>
                <a:spcPts val="1200"/>
              </a:spcAft>
              <a:buNone/>
            </a:pPr>
            <a:endParaRPr lang="es-ES" sz="2000" b="1" u="sng" dirty="0" smtClean="0">
              <a:latin typeface="Arial Unicode MS" pitchFamily="34" charset="-128"/>
            </a:endParaRPr>
          </a:p>
          <a:p>
            <a:pPr marL="0" indent="0">
              <a:spcAft>
                <a:spcPts val="1200"/>
              </a:spcAft>
              <a:buNone/>
            </a:pPr>
            <a:endParaRPr lang="es-ES" sz="2000" b="1" u="sng" dirty="0">
              <a:latin typeface="Arial Unicode MS" pitchFamily="34" charset="-128"/>
            </a:endParaRPr>
          </a:p>
          <a:p>
            <a:pPr marL="0" indent="0">
              <a:spcAft>
                <a:spcPts val="1200"/>
              </a:spcAft>
              <a:buNone/>
            </a:pPr>
            <a:endParaRPr lang="es-ES" sz="2000" b="1" u="sng" dirty="0" smtClean="0">
              <a:latin typeface="Arial Unicode MS" pitchFamily="34" charset="-128"/>
            </a:endParaRPr>
          </a:p>
          <a:p>
            <a:pPr marL="0" indent="0">
              <a:spcAft>
                <a:spcPts val="1800"/>
              </a:spcAft>
              <a:buNone/>
            </a:pPr>
            <a:endParaRPr lang="es-ES" sz="2000" b="1" u="sng" dirty="0">
              <a:latin typeface="Arial Unicode MS" pitchFamily="34" charset="-128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s-ES" sz="2000" b="1" u="sng" dirty="0">
                <a:solidFill>
                  <a:srgbClr val="4BACC6"/>
                </a:solidFill>
                <a:latin typeface="Arial Black" pitchFamily="34" charset="0"/>
              </a:rPr>
              <a:t>Efectos adversos</a:t>
            </a:r>
            <a:r>
              <a:rPr lang="es-ES" sz="2000" b="1" dirty="0">
                <a:solidFill>
                  <a:srgbClr val="4BACC6"/>
                </a:solidFill>
                <a:latin typeface="Arial Black" pitchFamily="34" charset="0"/>
              </a:rPr>
              <a:t>:</a:t>
            </a:r>
          </a:p>
          <a:p>
            <a:r>
              <a:rPr lang="es-ES" sz="2000" dirty="0" err="1">
                <a:latin typeface="Arial Unicode MS" pitchFamily="34" charset="-128"/>
              </a:rPr>
              <a:t>Kortikoideen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kontrako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efektuak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ohikoak</a:t>
            </a:r>
            <a:r>
              <a:rPr lang="es-ES" sz="2000" dirty="0">
                <a:latin typeface="Arial Unicode MS" pitchFamily="34" charset="-128"/>
              </a:rPr>
              <a:t> eta </a:t>
            </a:r>
            <a:r>
              <a:rPr lang="es-ES" sz="2000" dirty="0" err="1">
                <a:latin typeface="Arial Unicode MS" pitchFamily="34" charset="-128"/>
              </a:rPr>
              <a:t>askotarikoak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dira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batez</a:t>
            </a:r>
            <a:r>
              <a:rPr lang="es-ES" sz="2000" dirty="0">
                <a:latin typeface="Arial Unicode MS" pitchFamily="34" charset="-128"/>
              </a:rPr>
              <a:t> ere </a:t>
            </a:r>
            <a:r>
              <a:rPr lang="es-ES" sz="2000" dirty="0" err="1">
                <a:latin typeface="Arial Unicode MS" pitchFamily="34" charset="-128"/>
              </a:rPr>
              <a:t>beharrik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gabe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haien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erabilera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luzatzen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denean</a:t>
            </a:r>
            <a:r>
              <a:rPr lang="es-ES" sz="2000" dirty="0" smtClean="0"/>
              <a:t>.</a:t>
            </a:r>
            <a:endParaRPr lang="es-ES" sz="20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8964488" cy="1115616"/>
          </a:xfrm>
        </p:spPr>
        <p:txBody>
          <a:bodyPr/>
          <a:lstStyle/>
          <a:p>
            <a:r>
              <a:rPr lang="es-ES" b="1" dirty="0" smtClean="0"/>
              <a:t>2.KORTICOIDES SISTÉMICOAK (II)</a:t>
            </a:r>
            <a:endParaRPr lang="es-ES" dirty="0">
              <a:solidFill>
                <a:schemeClr val="tx2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062489"/>
              </p:ext>
            </p:extLst>
          </p:nvPr>
        </p:nvGraphicFramePr>
        <p:xfrm>
          <a:off x="395536" y="1268760"/>
          <a:ext cx="8280919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6746"/>
                <a:gridCol w="2032589"/>
                <a:gridCol w="4441584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KORTOKOIDEAK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Dosia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Kentzea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Prednisona</a:t>
                      </a:r>
                      <a:r>
                        <a:rPr lang="es-ES" sz="18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s-ES" sz="180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edo</a:t>
                      </a:r>
                      <a:r>
                        <a:rPr lang="es-ES" sz="18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baliokidea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mg pazientearen kg-ko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Kendu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 mg astean 20 mg 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eguneko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dosira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iritsi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arte,  eta 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ondoren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kendu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 mg astean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guztiz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kendu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arte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>
                          <a:solidFill>
                            <a:schemeClr val="bg1"/>
                          </a:solidFill>
                        </a:rPr>
                        <a:t>Budesonida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mg egunean</a:t>
                      </a:r>
                      <a:endParaRPr lang="es-ES" dirty="0" smtClean="0"/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mg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egunean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hilabetez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6 mg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egunean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beste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hilabetez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3 mg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egunean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beste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hilabetez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eta  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azkenik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bertan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behera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utzi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Beklometasona dipropionatoa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5-10 mg egunean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Hasieran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5  mg  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eguneko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dosia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eman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bada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bat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-batean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eten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daiteke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dosi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handiagoekin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hasiz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gero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5 mg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eguneko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dosira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murritz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daiteke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hilabetez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514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60648"/>
            <a:ext cx="8445624" cy="864096"/>
          </a:xfrm>
        </p:spPr>
        <p:txBody>
          <a:bodyPr/>
          <a:lstStyle/>
          <a:p>
            <a:r>
              <a:rPr lang="es-ES" b="1" dirty="0" smtClean="0"/>
              <a:t>3. IMMUNOMODULATZAILEAK (I)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1520" y="1124744"/>
            <a:ext cx="8892480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s-ES" sz="2000" b="1" u="sng" dirty="0" err="1" smtClean="0">
                <a:solidFill>
                  <a:srgbClr val="4BACC6"/>
                </a:solidFill>
                <a:latin typeface="Arial Black" pitchFamily="34" charset="0"/>
              </a:rPr>
              <a:t>Tiopurinak</a:t>
            </a:r>
            <a:r>
              <a:rPr lang="es-ES" sz="2000" b="1" dirty="0" smtClean="0">
                <a:solidFill>
                  <a:srgbClr val="4BACC6"/>
                </a:solidFill>
                <a:latin typeface="Arial Black" pitchFamily="34" charset="0"/>
              </a:rPr>
              <a:t>: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mercaptopurina</a:t>
            </a:r>
            <a:r>
              <a:rPr lang="es-ES" sz="2000" dirty="0" smtClean="0">
                <a:latin typeface="Arial Unicode MS" pitchFamily="34" charset="-128"/>
              </a:rPr>
              <a:t> eta </a:t>
            </a:r>
            <a:r>
              <a:rPr lang="es-ES" sz="2000" dirty="0" err="1" smtClean="0">
                <a:latin typeface="Arial Unicode MS" pitchFamily="34" charset="-128"/>
              </a:rPr>
              <a:t>azatioprina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>
                <a:latin typeface="Arial Unicode MS" pitchFamily="34" charset="-128"/>
              </a:rPr>
              <a:t>(</a:t>
            </a:r>
            <a:r>
              <a:rPr lang="es-ES" sz="2000" dirty="0" err="1">
                <a:latin typeface="Arial Unicode MS" pitchFamily="34" charset="-128"/>
              </a:rPr>
              <a:t>merkaptopurinaren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profarmakoa</a:t>
            </a:r>
            <a:r>
              <a:rPr lang="es-ES" sz="2000" dirty="0" smtClean="0">
                <a:latin typeface="Arial Unicode MS" pitchFamily="34" charset="-128"/>
              </a:rPr>
              <a:t>). </a:t>
            </a:r>
            <a:endParaRPr lang="es-ES" sz="2000" dirty="0">
              <a:latin typeface="Arial Unicode MS" pitchFamily="34" charset="-128"/>
            </a:endParaRPr>
          </a:p>
          <a:p>
            <a:pPr>
              <a:spcAft>
                <a:spcPts val="800"/>
              </a:spcAft>
            </a:pPr>
            <a:r>
              <a:rPr lang="es-ES" sz="2000" dirty="0" err="1">
                <a:latin typeface="Arial Unicode MS" pitchFamily="34" charset="-128"/>
              </a:rPr>
              <a:t>Aholkatuta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daude</a:t>
            </a:r>
            <a:r>
              <a:rPr lang="es-ES" sz="2000" dirty="0">
                <a:latin typeface="Arial Unicode MS" pitchFamily="34" charset="-128"/>
              </a:rPr>
              <a:t> HGI </a:t>
            </a:r>
            <a:r>
              <a:rPr lang="es-ES" sz="2000" dirty="0" err="1">
                <a:latin typeface="Arial Unicode MS" pitchFamily="34" charset="-128"/>
              </a:rPr>
              <a:t>moderatu-larria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tratatzeko</a:t>
            </a:r>
            <a:r>
              <a:rPr lang="es-ES" sz="2000" dirty="0" smtClean="0"/>
              <a:t>:</a:t>
            </a:r>
            <a:endParaRPr lang="es-ES" sz="2000" dirty="0">
              <a:latin typeface="Arial Unicode MS" pitchFamily="34" charset="-128"/>
            </a:endParaRPr>
          </a:p>
          <a:p>
            <a:pPr lvl="1">
              <a:spcAft>
                <a:spcPts val="300"/>
              </a:spcAft>
            </a:pPr>
            <a:r>
              <a:rPr lang="es-ES" sz="2000" dirty="0" err="1">
                <a:latin typeface="Arial Unicode MS" pitchFamily="34" charset="-128"/>
              </a:rPr>
              <a:t>kortikoideek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ez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badute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behar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besteko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eraginik</a:t>
            </a:r>
            <a:r>
              <a:rPr lang="es-ES" sz="2000" dirty="0">
                <a:latin typeface="Arial Unicode MS" pitchFamily="34" charset="-128"/>
              </a:rPr>
              <a:t> </a:t>
            </a:r>
          </a:p>
          <a:p>
            <a:pPr lvl="1">
              <a:spcAft>
                <a:spcPts val="300"/>
              </a:spcAft>
            </a:pPr>
            <a:r>
              <a:rPr lang="es-ES" sz="2000" dirty="0" err="1">
                <a:latin typeface="Arial Unicode MS" pitchFamily="34" charset="-128"/>
              </a:rPr>
              <a:t>behar</a:t>
            </a:r>
            <a:r>
              <a:rPr lang="es-ES" sz="2000" dirty="0">
                <a:latin typeface="Arial Unicode MS" pitchFamily="34" charset="-128"/>
              </a:rPr>
              <a:t> den  </a:t>
            </a:r>
            <a:r>
              <a:rPr lang="es-ES" sz="2000" dirty="0" err="1">
                <a:latin typeface="Arial Unicode MS" pitchFamily="34" charset="-128"/>
              </a:rPr>
              <a:t>dosiak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kontrako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efektu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larriak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eragin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baditzake</a:t>
            </a:r>
            <a:r>
              <a:rPr lang="es-ES" sz="2000" dirty="0">
                <a:latin typeface="Arial Unicode MS" pitchFamily="34" charset="-128"/>
              </a:rPr>
              <a:t> </a:t>
            </a:r>
          </a:p>
          <a:p>
            <a:pPr lvl="1">
              <a:spcAft>
                <a:spcPts val="300"/>
              </a:spcAft>
            </a:pPr>
            <a:r>
              <a:rPr lang="es-ES" sz="2000" dirty="0" err="1">
                <a:latin typeface="Arial Unicode MS" pitchFamily="34" charset="-128"/>
              </a:rPr>
              <a:t>k</a:t>
            </a:r>
            <a:r>
              <a:rPr lang="es-ES" sz="2000" dirty="0" err="1" smtClean="0">
                <a:latin typeface="Arial Unicode MS" pitchFamily="34" charset="-128"/>
              </a:rPr>
              <a:t>ortikoideak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kontraindikatuta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badaude</a:t>
            </a:r>
            <a:r>
              <a:rPr lang="es-ES" sz="2000" dirty="0">
                <a:latin typeface="Arial Unicode MS" pitchFamily="34" charset="-128"/>
              </a:rPr>
              <a:t>.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s-ES" sz="2000" dirty="0" err="1">
                <a:latin typeface="Arial Unicode MS" pitchFamily="34" charset="-128"/>
              </a:rPr>
              <a:t>Baliagarriak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dira</a:t>
            </a:r>
            <a:r>
              <a:rPr lang="es-ES" sz="2000" dirty="0">
                <a:latin typeface="Arial Unicode MS" pitchFamily="34" charset="-128"/>
              </a:rPr>
              <a:t> CG eta  </a:t>
            </a:r>
            <a:r>
              <a:rPr lang="es-ES" sz="2000" dirty="0" err="1">
                <a:latin typeface="Arial Unicode MS" pitchFamily="34" charset="-128"/>
              </a:rPr>
              <a:t>KUn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erremisioa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eragiteko</a:t>
            </a:r>
            <a:r>
              <a:rPr lang="es-ES" sz="2000" dirty="0">
                <a:latin typeface="Arial Unicode MS" pitchFamily="34" charset="-128"/>
              </a:rPr>
              <a:t> eta  </a:t>
            </a:r>
            <a:r>
              <a:rPr lang="es-ES" sz="2000" dirty="0" err="1">
                <a:latin typeface="Arial Unicode MS" pitchFamily="34" charset="-128"/>
              </a:rPr>
              <a:t>horri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eusteko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baina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haien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erabilera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mugatuta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dago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toxikoak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dira</a:t>
            </a:r>
            <a:r>
              <a:rPr lang="es-ES" sz="2000" dirty="0">
                <a:latin typeface="Arial Unicode MS" pitchFamily="34" charset="-128"/>
              </a:rPr>
              <a:t> eta. </a:t>
            </a:r>
          </a:p>
          <a:p>
            <a:pPr marL="0" lvl="1" indent="0">
              <a:spcAft>
                <a:spcPts val="1200"/>
              </a:spcAft>
              <a:buNone/>
            </a:pPr>
            <a:r>
              <a:rPr lang="es-ES" sz="2000" b="1" u="sng" dirty="0" err="1" smtClean="0">
                <a:solidFill>
                  <a:srgbClr val="4BACC6"/>
                </a:solidFill>
                <a:latin typeface="Arial Black" pitchFamily="34" charset="0"/>
              </a:rPr>
              <a:t>Beste</a:t>
            </a:r>
            <a:r>
              <a:rPr lang="es-ES" sz="2000" b="1" u="sng" dirty="0" smtClean="0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s-ES" sz="2000" b="1" u="sng" dirty="0" err="1">
                <a:solidFill>
                  <a:srgbClr val="4BACC6"/>
                </a:solidFill>
                <a:latin typeface="Arial Black" pitchFamily="34" charset="0"/>
              </a:rPr>
              <a:t>immunomodulatzaile</a:t>
            </a:r>
            <a:r>
              <a:rPr lang="es-ES" sz="2000" b="1" u="sng" dirty="0">
                <a:solidFill>
                  <a:srgbClr val="4BACC6"/>
                </a:solidFill>
                <a:latin typeface="Arial Black" pitchFamily="34" charset="0"/>
              </a:rPr>
              <a:t>  </a:t>
            </a:r>
            <a:r>
              <a:rPr lang="es-ES" sz="2000" b="1" u="sng" dirty="0" err="1" smtClean="0">
                <a:solidFill>
                  <a:srgbClr val="4BACC6"/>
                </a:solidFill>
                <a:latin typeface="Arial Black" pitchFamily="34" charset="0"/>
              </a:rPr>
              <a:t>batzuk</a:t>
            </a:r>
            <a:r>
              <a:rPr lang="es-ES" sz="2000" b="1" u="sng" dirty="0" smtClean="0">
                <a:solidFill>
                  <a:srgbClr val="4BACC6"/>
                </a:solidFill>
                <a:latin typeface="Arial Black" pitchFamily="34" charset="0"/>
              </a:rPr>
              <a:t>: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metotrexatoa</a:t>
            </a:r>
            <a:r>
              <a:rPr lang="es-ES" sz="2000" dirty="0" smtClean="0">
                <a:latin typeface="Arial Unicode MS" pitchFamily="34" charset="-128"/>
              </a:rPr>
              <a:t>, </a:t>
            </a:r>
            <a:r>
              <a:rPr lang="es-ES" sz="2000" dirty="0" err="1" smtClean="0">
                <a:latin typeface="Arial Unicode MS" pitchFamily="34" charset="-128"/>
              </a:rPr>
              <a:t>ziklosporina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 smtClean="0">
                <a:latin typeface="Arial Unicode MS" pitchFamily="34" charset="-128"/>
              </a:rPr>
              <a:t>takrolimusa</a:t>
            </a:r>
            <a:r>
              <a:rPr lang="es-ES" sz="2000" dirty="0" smtClean="0">
                <a:latin typeface="Arial Unicode MS" pitchFamily="34" charset="-128"/>
              </a:rPr>
              <a:t> eta </a:t>
            </a:r>
            <a:r>
              <a:rPr lang="es-ES" sz="2000" dirty="0" err="1" smtClean="0">
                <a:latin typeface="Arial Unicode MS" pitchFamily="34" charset="-128"/>
              </a:rPr>
              <a:t>mofetilo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mikofenolatoa</a:t>
            </a:r>
            <a:r>
              <a:rPr lang="es-ES" sz="2000" dirty="0" smtClean="0">
                <a:latin typeface="Arial Unicode MS" pitchFamily="34" charset="-128"/>
              </a:rPr>
              <a:t>.</a:t>
            </a:r>
            <a:endParaRPr lang="es-ES" sz="2000" dirty="0">
              <a:latin typeface="Arial Unicode MS" pitchFamily="34" charset="-128"/>
            </a:endParaRP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endParaRPr lang="es-ES" sz="2000" dirty="0">
              <a:latin typeface="Arial Unicode MS" pitchFamily="34" charset="-128"/>
            </a:endParaRPr>
          </a:p>
          <a:p>
            <a:pPr marL="342900" lvl="1" indent="-342900">
              <a:spcAft>
                <a:spcPts val="1200"/>
              </a:spcAft>
              <a:buFontTx/>
              <a:buChar char="-"/>
            </a:pPr>
            <a:endParaRPr lang="es-ES" sz="2000" dirty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627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556792"/>
            <a:ext cx="8496944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200"/>
              </a:spcAft>
            </a:pPr>
            <a:r>
              <a:rPr lang="es-ES" sz="2000" dirty="0" err="1">
                <a:latin typeface="Arial Unicode MS" pitchFamily="34" charset="-128"/>
              </a:rPr>
              <a:t>Hasieran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eragin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motela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duten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medikamentuak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dira</a:t>
            </a:r>
            <a:r>
              <a:rPr lang="es-ES" sz="2000" dirty="0">
                <a:latin typeface="Arial Unicode MS" pitchFamily="34" charset="-128"/>
              </a:rPr>
              <a:t>, eta  6 </a:t>
            </a:r>
            <a:r>
              <a:rPr lang="es-ES" sz="2000" dirty="0" err="1">
                <a:latin typeface="Arial Unicode MS" pitchFamily="34" charset="-128"/>
              </a:rPr>
              <a:t>hilabetera</a:t>
            </a:r>
            <a:r>
              <a:rPr lang="es-ES" sz="2000" dirty="0">
                <a:latin typeface="Arial Unicode MS" pitchFamily="34" charset="-128"/>
              </a:rPr>
              <a:t> arte  </a:t>
            </a:r>
            <a:r>
              <a:rPr lang="es-ES" sz="2000" dirty="0" err="1">
                <a:latin typeface="Arial Unicode MS" pitchFamily="34" charset="-128"/>
              </a:rPr>
              <a:t>itxaron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behar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izaten</a:t>
            </a:r>
            <a:r>
              <a:rPr lang="es-ES" sz="2000" dirty="0">
                <a:latin typeface="Arial Unicode MS" pitchFamily="34" charset="-128"/>
              </a:rPr>
              <a:t>  da, </a:t>
            </a:r>
            <a:r>
              <a:rPr lang="es-ES" sz="2000" dirty="0" err="1">
                <a:latin typeface="Arial Unicode MS" pitchFamily="34" charset="-128"/>
              </a:rPr>
              <a:t>erantzunik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eza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baztertzeko</a:t>
            </a:r>
            <a:r>
              <a:rPr lang="es-ES" sz="2000" dirty="0">
                <a:latin typeface="Arial Unicode MS" pitchFamily="34" charset="-128"/>
              </a:rPr>
              <a:t>. </a:t>
            </a:r>
            <a:r>
              <a:rPr lang="es-ES" sz="2000" dirty="0" err="1">
                <a:latin typeface="Arial Unicode MS" pitchFamily="34" charset="-128"/>
              </a:rPr>
              <a:t>Horregaitik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ez</a:t>
            </a:r>
            <a:r>
              <a:rPr lang="es-ES" sz="2000" dirty="0">
                <a:latin typeface="Arial Unicode MS" pitchFamily="34" charset="-128"/>
              </a:rPr>
              <a:t> da  </a:t>
            </a:r>
            <a:r>
              <a:rPr lang="es-ES" sz="2000" dirty="0" err="1">
                <a:latin typeface="Arial Unicode MS" pitchFamily="34" charset="-128"/>
              </a:rPr>
              <a:t>komeni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agerraldi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akutuetan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monoterapian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erabiltzea</a:t>
            </a:r>
            <a:r>
              <a:rPr lang="es-ES" sz="2000" dirty="0" smtClean="0">
                <a:latin typeface="Arial Unicode MS" pitchFamily="34" charset="-128"/>
              </a:rPr>
              <a:t>. </a:t>
            </a:r>
            <a:endParaRPr lang="es-ES" sz="2000" dirty="0">
              <a:latin typeface="Arial Unicode MS" pitchFamily="34" charset="-128"/>
            </a:endParaRPr>
          </a:p>
          <a:p>
            <a:pPr>
              <a:spcAft>
                <a:spcPts val="1200"/>
              </a:spcAft>
            </a:pPr>
            <a:r>
              <a:rPr lang="es-ES" sz="2000" dirty="0" err="1">
                <a:latin typeface="Arial Unicode MS" pitchFamily="34" charset="-128"/>
              </a:rPr>
              <a:t>Aldi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horretan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pazienteari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kortikoideekin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tratamendu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konkomitantea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eman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beharra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izaten</a:t>
            </a:r>
            <a:r>
              <a:rPr lang="es-ES" sz="2000" dirty="0">
                <a:latin typeface="Arial Unicode MS" pitchFamily="34" charset="-128"/>
              </a:rPr>
              <a:t>  da.</a:t>
            </a:r>
          </a:p>
          <a:p>
            <a:pPr>
              <a:spcAft>
                <a:spcPts val="1200"/>
              </a:spcAft>
            </a:pPr>
            <a:r>
              <a:rPr lang="es-ES" sz="2000" dirty="0" err="1">
                <a:latin typeface="Arial Unicode MS" pitchFamily="34" charset="-128"/>
              </a:rPr>
              <a:t>Efektu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sinergikoa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izaten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dute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tumorearen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nekrosi-faktorearen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farmako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antagonistekin</a:t>
            </a:r>
            <a:r>
              <a:rPr lang="es-ES" sz="2000" dirty="0">
                <a:latin typeface="Arial Unicode MS" pitchFamily="34" charset="-128"/>
              </a:rPr>
              <a:t> (</a:t>
            </a:r>
            <a:r>
              <a:rPr lang="es-ES" sz="2000" dirty="0" err="1">
                <a:latin typeface="Arial Unicode MS" pitchFamily="34" charset="-128"/>
              </a:rPr>
              <a:t>TNFren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kontrakoa</a:t>
            </a:r>
            <a:r>
              <a:rPr lang="es-ES" sz="2000" dirty="0">
                <a:latin typeface="Arial Unicode MS" pitchFamily="34" charset="-128"/>
              </a:rPr>
              <a:t>) </a:t>
            </a:r>
            <a:r>
              <a:rPr lang="es-ES" sz="2000" dirty="0" err="1">
                <a:latin typeface="Arial Unicode MS" pitchFamily="34" charset="-128"/>
              </a:rPr>
              <a:t>konbinatzen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direnean</a:t>
            </a:r>
            <a:r>
              <a:rPr lang="es-ES" sz="2000" dirty="0">
                <a:latin typeface="Arial Unicode MS" pitchFamily="34" charset="-128"/>
              </a:rPr>
              <a:t>.</a:t>
            </a:r>
          </a:p>
          <a:p>
            <a:pPr>
              <a:spcAft>
                <a:spcPts val="1200"/>
              </a:spcAft>
            </a:pPr>
            <a:endParaRPr lang="es-ES" sz="2000" dirty="0">
              <a:latin typeface="Arial Unicode MS" pitchFamily="34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648"/>
            <a:ext cx="8712968" cy="864096"/>
          </a:xfrm>
        </p:spPr>
        <p:txBody>
          <a:bodyPr/>
          <a:lstStyle/>
          <a:p>
            <a:r>
              <a:rPr lang="es-ES" b="1" dirty="0" smtClean="0"/>
              <a:t>3. IMMUNOMODULATZAILEAK (II)</a:t>
            </a: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61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5814"/>
            <a:ext cx="8229600" cy="1046922"/>
          </a:xfrm>
        </p:spPr>
        <p:txBody>
          <a:bodyPr/>
          <a:lstStyle/>
          <a:p>
            <a:r>
              <a:rPr lang="es-ES" dirty="0"/>
              <a:t>AURKIBIDEA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052736"/>
            <a:ext cx="8352928" cy="40324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pPr lvl="0">
              <a:spcBef>
                <a:spcPts val="600"/>
              </a:spcBef>
              <a:spcAft>
                <a:spcPts val="0"/>
              </a:spcAft>
            </a:pPr>
            <a:endParaRPr lang="es-ES" sz="700" b="1" dirty="0" smtClean="0">
              <a:solidFill>
                <a:schemeClr val="bg1"/>
              </a:solidFill>
              <a:latin typeface="Arial Unicode MS" pitchFamily="34" charset="-128"/>
            </a:endParaRPr>
          </a:p>
          <a:p>
            <a:r>
              <a:rPr lang="es-ES" sz="2400" b="1" dirty="0" err="1">
                <a:solidFill>
                  <a:schemeClr val="bg1"/>
                </a:solidFill>
                <a:latin typeface="Arial Unicode MS" pitchFamily="34" charset="-128"/>
              </a:rPr>
              <a:t>H</a:t>
            </a:r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itzaurrea</a:t>
            </a:r>
            <a:endParaRPr lang="es-ES" sz="2400" b="1" dirty="0" smtClean="0">
              <a:solidFill>
                <a:schemeClr val="bg1"/>
              </a:solidFill>
              <a:latin typeface="Arial Unicode MS" pitchFamily="34" charset="-128"/>
            </a:endParaRPr>
          </a:p>
          <a:p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Epidemiologia, </a:t>
            </a:r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zeinu</a:t>
            </a: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klinikoak</a:t>
            </a: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 eta </a:t>
            </a:r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diagnostikoa</a:t>
            </a:r>
            <a:endParaRPr lang="es-ES" sz="2400" b="1" dirty="0" smtClean="0">
              <a:solidFill>
                <a:schemeClr val="bg1"/>
              </a:solidFill>
              <a:latin typeface="Arial Unicode MS" pitchFamily="34" charset="-128"/>
            </a:endParaRPr>
          </a:p>
          <a:p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Hesteetako</a:t>
            </a: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gaixotasun</a:t>
            </a: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inflamatorioan</a:t>
            </a: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zer</a:t>
            </a: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sendagai</a:t>
            </a: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erabiltzen</a:t>
            </a: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 den</a:t>
            </a:r>
            <a:r>
              <a:rPr lang="es-ES" sz="2400" b="1" dirty="0">
                <a:solidFill>
                  <a:schemeClr val="bg1"/>
                </a:solidFill>
                <a:latin typeface="Arial Unicode MS" pitchFamily="34" charset="-128"/>
              </a:rPr>
              <a:t> </a:t>
            </a:r>
          </a:p>
          <a:p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Kirurgia</a:t>
            </a: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 </a:t>
            </a:r>
          </a:p>
          <a:p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Tratamendu-algoritmoak</a:t>
            </a:r>
            <a:endParaRPr lang="es-ES" sz="2400" b="1" dirty="0" smtClean="0">
              <a:solidFill>
                <a:schemeClr val="bg1"/>
              </a:solidFill>
              <a:latin typeface="Arial Unicode MS" pitchFamily="34" charset="-128"/>
            </a:endParaRPr>
          </a:p>
          <a:p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Hesteetako</a:t>
            </a: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gaixotasun</a:t>
            </a: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inflamatorioaren</a:t>
            </a: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ezaugarriak</a:t>
            </a: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pediatrian</a:t>
            </a:r>
            <a:endParaRPr lang="es-ES" sz="2400" b="1" dirty="0" smtClean="0">
              <a:solidFill>
                <a:schemeClr val="bg1"/>
              </a:solidFill>
              <a:latin typeface="Arial Unicode MS" pitchFamily="34" charset="-128"/>
            </a:endParaRPr>
          </a:p>
          <a:p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Bestelako</a:t>
            </a: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latin typeface="Arial Unicode MS" pitchFamily="34" charset="-128"/>
              </a:rPr>
              <a:t>alderdi</a:t>
            </a: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 </a:t>
            </a:r>
            <a:r>
              <a:rPr lang="es-ES" sz="2400" b="1" dirty="0" err="1">
                <a:solidFill>
                  <a:schemeClr val="bg1"/>
                </a:solidFill>
                <a:latin typeface="Arial Unicode MS" pitchFamily="34" charset="-128"/>
              </a:rPr>
              <a:t>praktikoak</a:t>
            </a:r>
            <a:endParaRPr lang="es-ES" sz="2400" b="1" dirty="0">
              <a:solidFill>
                <a:schemeClr val="bg1"/>
              </a:solidFill>
              <a:latin typeface="Arial Unicode MS" pitchFamily="34" charset="-128"/>
            </a:endParaRPr>
          </a:p>
          <a:p>
            <a:pPr lvl="0">
              <a:spcBef>
                <a:spcPts val="0"/>
              </a:spcBef>
              <a:spcAft>
                <a:spcPts val="800"/>
              </a:spcAft>
            </a:pPr>
            <a:r>
              <a:rPr lang="es-ES" sz="2400" b="1" dirty="0" smtClean="0">
                <a:solidFill>
                  <a:schemeClr val="bg1"/>
                </a:solidFill>
                <a:latin typeface="Arial Unicode MS" pitchFamily="34" charset="-128"/>
              </a:rPr>
              <a:t>	</a:t>
            </a:r>
            <a:endParaRPr lang="es-ES" sz="2400" b="1" dirty="0">
              <a:solidFill>
                <a:schemeClr val="bg1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124744"/>
            <a:ext cx="8352928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lvl="0" indent="0">
              <a:spcAft>
                <a:spcPts val="1200"/>
              </a:spcAft>
              <a:buNone/>
            </a:pPr>
            <a:r>
              <a:rPr lang="es-ES" sz="2000" b="1" u="sng" dirty="0" err="1" smtClean="0">
                <a:solidFill>
                  <a:srgbClr val="4BACC6"/>
                </a:solidFill>
                <a:latin typeface="Arial Black" pitchFamily="34" charset="0"/>
              </a:rPr>
              <a:t>Dosia</a:t>
            </a:r>
            <a:r>
              <a:rPr lang="es-ES" sz="2000" b="1" u="sng" dirty="0" smtClean="0">
                <a:solidFill>
                  <a:srgbClr val="4BACC6"/>
                </a:solidFill>
                <a:latin typeface="Arial Black" pitchFamily="34" charset="0"/>
              </a:rPr>
              <a:t>:</a:t>
            </a:r>
            <a:endParaRPr lang="es-ES" sz="2000" b="1" u="sng" dirty="0">
              <a:solidFill>
                <a:srgbClr val="4BACC6"/>
              </a:solidFill>
              <a:latin typeface="Arial Black" pitchFamily="34" charset="0"/>
            </a:endParaRPr>
          </a:p>
          <a:p>
            <a:pPr>
              <a:spcBef>
                <a:spcPts val="0"/>
              </a:spcBef>
              <a:spcAft>
                <a:spcPts val="1500"/>
              </a:spcAft>
            </a:pPr>
            <a:r>
              <a:rPr lang="es-ES" sz="2000" dirty="0" err="1">
                <a:latin typeface="Arial Unicode MS" pitchFamily="34" charset="-128"/>
              </a:rPr>
              <a:t>Dosi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bakar</a:t>
            </a:r>
            <a:r>
              <a:rPr lang="es-ES" sz="2000" dirty="0">
                <a:latin typeface="Arial Unicode MS" pitchFamily="34" charset="-128"/>
              </a:rPr>
              <a:t> batean </a:t>
            </a:r>
            <a:r>
              <a:rPr lang="es-ES" sz="2000" dirty="0" err="1">
                <a:latin typeface="Arial Unicode MS" pitchFamily="34" charset="-128"/>
              </a:rPr>
              <a:t>edo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egunean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zehar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bereizitako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dosietan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eman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daitezke</a:t>
            </a:r>
            <a:r>
              <a:rPr lang="es-ES" sz="2000" dirty="0">
                <a:latin typeface="Arial Unicode MS" pitchFamily="34" charset="-128"/>
              </a:rPr>
              <a:t>. </a:t>
            </a:r>
          </a:p>
          <a:p>
            <a:r>
              <a:rPr lang="es-ES" sz="2000" dirty="0" err="1">
                <a:latin typeface="Arial Unicode MS" pitchFamily="34" charset="-128"/>
              </a:rPr>
              <a:t>Aldeko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erantzuna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badago</a:t>
            </a:r>
            <a:r>
              <a:rPr lang="es-ES" sz="2000" dirty="0">
                <a:latin typeface="Arial Unicode MS" pitchFamily="34" charset="-128"/>
              </a:rPr>
              <a:t> , </a:t>
            </a:r>
            <a:r>
              <a:rPr lang="es-ES" sz="2000" dirty="0" err="1">
                <a:latin typeface="Arial Unicode MS" pitchFamily="34" charset="-128"/>
              </a:rPr>
              <a:t>mugarik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gabe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mantendu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ohi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dira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bertan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behera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uztea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berreritzearekin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lotu</a:t>
            </a:r>
            <a:r>
              <a:rPr lang="es-ES" sz="2000" dirty="0">
                <a:latin typeface="Arial Unicode MS" pitchFamily="34" charset="-128"/>
              </a:rPr>
              <a:t> izan </a:t>
            </a:r>
            <a:r>
              <a:rPr lang="es-ES" sz="2000" dirty="0" err="1">
                <a:latin typeface="Arial Unicode MS" pitchFamily="34" charset="-128"/>
              </a:rPr>
              <a:t>baita</a:t>
            </a:r>
            <a:r>
              <a:rPr lang="es-ES" sz="2000" dirty="0">
                <a:latin typeface="Arial Unicode MS" pitchFamily="34" charset="-128"/>
              </a:rPr>
              <a:t>;  </a:t>
            </a:r>
            <a:r>
              <a:rPr lang="es-ES" sz="2000" dirty="0" err="1">
                <a:latin typeface="Arial Unicode MS" pitchFamily="34" charset="-128"/>
              </a:rPr>
              <a:t>horregatik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garrantzitsua</a:t>
            </a:r>
            <a:r>
              <a:rPr lang="es-ES" sz="2000" dirty="0">
                <a:latin typeface="Arial Unicode MS" pitchFamily="34" charset="-128"/>
              </a:rPr>
              <a:t> da  </a:t>
            </a:r>
            <a:r>
              <a:rPr lang="es-ES" sz="2000" dirty="0" err="1">
                <a:latin typeface="Arial Unicode MS" pitchFamily="34" charset="-128"/>
              </a:rPr>
              <a:t>tratamenduarekiko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atxikidura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bultzatzea</a:t>
            </a:r>
            <a:r>
              <a:rPr lang="es-ES" sz="2000" dirty="0">
                <a:latin typeface="Arial Unicode MS" pitchFamily="34" charset="-128"/>
              </a:rPr>
              <a:t>. </a:t>
            </a:r>
            <a:endParaRPr lang="es-ES" sz="2000" dirty="0" smtClean="0">
              <a:latin typeface="Arial Unicode MS" pitchFamily="34" charset="-128"/>
            </a:endParaRPr>
          </a:p>
          <a:p>
            <a:endParaRPr lang="es-ES" sz="2000" dirty="0">
              <a:latin typeface="Arial Unicode MS" pitchFamily="34" charset="-128"/>
            </a:endParaRPr>
          </a:p>
          <a:p>
            <a:r>
              <a:rPr lang="es-ES" sz="2000" dirty="0">
                <a:latin typeface="Arial Unicode MS" pitchFamily="34" charset="-128"/>
              </a:rPr>
              <a:t>Ez </a:t>
            </a:r>
            <a:r>
              <a:rPr lang="es-ES" sz="2000" dirty="0" err="1">
                <a:latin typeface="Arial Unicode MS" pitchFamily="34" charset="-128"/>
              </a:rPr>
              <a:t>dago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justifikatuta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mantentze-dosia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murrizten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saiatzea</a:t>
            </a:r>
            <a:r>
              <a:rPr lang="es-ES" sz="2000" dirty="0" smtClean="0">
                <a:latin typeface="Arial Unicode MS" pitchFamily="34" charset="-128"/>
              </a:rPr>
              <a:t>.</a:t>
            </a:r>
          </a:p>
          <a:p>
            <a:endParaRPr lang="es-ES" sz="2000" dirty="0">
              <a:latin typeface="Arial Unicode MS" pitchFamily="34" charset="-128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s-ES" sz="2000" dirty="0" err="1">
                <a:latin typeface="Arial Unicode MS" pitchFamily="34" charset="-128"/>
              </a:rPr>
              <a:t>Alopurinolak</a:t>
            </a:r>
            <a:r>
              <a:rPr lang="es-ES" sz="2000" dirty="0">
                <a:latin typeface="Arial Unicode MS" pitchFamily="34" charset="-128"/>
              </a:rPr>
              <a:t> 6-merkaptopurinaren </a:t>
            </a:r>
            <a:r>
              <a:rPr lang="es-ES" sz="2000" dirty="0" err="1">
                <a:latin typeface="Arial Unicode MS" pitchFamily="34" charset="-128"/>
              </a:rPr>
              <a:t>metabolizazioa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blokeatzen</a:t>
            </a:r>
            <a:r>
              <a:rPr lang="es-ES" sz="2000" dirty="0" smtClean="0">
                <a:latin typeface="Arial Unicode MS" pitchFamily="34" charset="-128"/>
              </a:rPr>
              <a:t>  </a:t>
            </a:r>
            <a:r>
              <a:rPr lang="es-ES" sz="2000" dirty="0">
                <a:latin typeface="Arial Unicode MS" pitchFamily="34" charset="-128"/>
              </a:rPr>
              <a:t>du,  eta  </a:t>
            </a:r>
            <a:r>
              <a:rPr lang="es-ES" sz="2000" dirty="0" err="1">
                <a:latin typeface="Arial Unicode MS" pitchFamily="34" charset="-128"/>
              </a:rPr>
              <a:t>mielotoxikotasuna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gertatzeko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arriskua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handitzen</a:t>
            </a:r>
            <a:r>
              <a:rPr lang="es-ES" sz="2000" dirty="0">
                <a:latin typeface="Arial Unicode MS" pitchFamily="34" charset="-128"/>
              </a:rPr>
              <a:t> du: </a:t>
            </a:r>
            <a:r>
              <a:rPr lang="es-ES" sz="2000" dirty="0" err="1">
                <a:latin typeface="Arial Unicode MS" pitchFamily="34" charset="-128"/>
              </a:rPr>
              <a:t>komeni</a:t>
            </a:r>
            <a:r>
              <a:rPr lang="es-ES" sz="2000" dirty="0">
                <a:latin typeface="Arial Unicode MS" pitchFamily="34" charset="-128"/>
              </a:rPr>
              <a:t>  da </a:t>
            </a:r>
            <a:r>
              <a:rPr lang="es-ES" sz="2000" dirty="0" err="1">
                <a:latin typeface="Arial Unicode MS" pitchFamily="34" charset="-128"/>
              </a:rPr>
              <a:t>immunomodulatzaileen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dosia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erdira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murriztea</a:t>
            </a:r>
            <a:r>
              <a:rPr lang="es-ES" sz="2000" dirty="0">
                <a:latin typeface="Arial Unicode MS" pitchFamily="34" charset="-128"/>
              </a:rPr>
              <a:t>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s-ES" sz="2000" dirty="0" smtClean="0">
                <a:latin typeface="Arial Unicode MS" pitchFamily="34" charset="-128"/>
              </a:rPr>
              <a:t>.</a:t>
            </a:r>
            <a:endParaRPr lang="es-ES" sz="2000" dirty="0">
              <a:latin typeface="Arial Unicode MS" pitchFamily="34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648"/>
            <a:ext cx="9036496" cy="864096"/>
          </a:xfrm>
        </p:spPr>
        <p:txBody>
          <a:bodyPr/>
          <a:lstStyle/>
          <a:p>
            <a:r>
              <a:rPr lang="es-ES" b="1" dirty="0" smtClean="0"/>
              <a:t>3. IMMUNOMODULATZAILEAK (III)</a:t>
            </a: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57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23528" y="1196752"/>
            <a:ext cx="8496944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000" b="1" dirty="0" err="1">
                <a:solidFill>
                  <a:srgbClr val="4BACC6"/>
                </a:solidFill>
                <a:latin typeface="Arial Black" pitchFamily="34" charset="0"/>
              </a:rPr>
              <a:t>Kontrako</a:t>
            </a:r>
            <a:r>
              <a:rPr lang="es-ES" sz="2000" b="1" dirty="0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s-ES" sz="2000" b="1" dirty="0" err="1">
                <a:solidFill>
                  <a:srgbClr val="4BACC6"/>
                </a:solidFill>
                <a:latin typeface="Arial Black" pitchFamily="34" charset="0"/>
              </a:rPr>
              <a:t>efektuak</a:t>
            </a:r>
            <a:r>
              <a:rPr lang="es-ES" sz="2000" b="1" dirty="0">
                <a:solidFill>
                  <a:srgbClr val="4BACC6"/>
                </a:solidFill>
                <a:latin typeface="Arial Black" pitchFamily="34" charset="0"/>
              </a:rPr>
              <a:t>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it-IT" sz="2000" dirty="0">
                <a:latin typeface="Arial Unicode MS" pitchFamily="34" charset="-128"/>
              </a:rPr>
              <a:t>Oso maiz gertatzen dira, eta tratamendua bertan behera uztea eragiten dute pazienteen % </a:t>
            </a:r>
            <a:r>
              <a:rPr lang="it-IT" sz="2000" dirty="0" smtClean="0">
                <a:latin typeface="Arial Unicode MS" pitchFamily="34" charset="-128"/>
              </a:rPr>
              <a:t>10-20an</a:t>
            </a:r>
            <a:r>
              <a:rPr lang="es-ES" sz="2000" dirty="0" smtClean="0">
                <a:latin typeface="Arial Unicode MS" pitchFamily="34" charset="-128"/>
              </a:rPr>
              <a:t>: </a:t>
            </a:r>
            <a:endParaRPr lang="es-ES" sz="2000" dirty="0">
              <a:latin typeface="Arial Unicode MS" pitchFamily="34" charset="-128"/>
            </a:endParaRPr>
          </a:p>
          <a:p>
            <a:r>
              <a:rPr lang="es-ES" sz="2000" dirty="0" smtClean="0">
                <a:latin typeface="Arial Unicode MS" pitchFamily="34" charset="-128"/>
              </a:rPr>
              <a:t>Dispepsia </a:t>
            </a:r>
            <a:r>
              <a:rPr lang="es-ES" sz="2000" dirty="0">
                <a:latin typeface="Arial Unicode MS" pitchFamily="34" charset="-128"/>
              </a:rPr>
              <a:t>eta </a:t>
            </a:r>
            <a:r>
              <a:rPr lang="es-ES" sz="2000" dirty="0" err="1" smtClean="0">
                <a:latin typeface="Arial Unicode MS" pitchFamily="34" charset="-128"/>
              </a:rPr>
              <a:t>goragaleak</a:t>
            </a:r>
            <a:r>
              <a:rPr lang="es-ES" sz="2000" dirty="0" smtClean="0">
                <a:latin typeface="Arial Unicode MS" pitchFamily="34" charset="-128"/>
              </a:rPr>
              <a:t>: </a:t>
            </a:r>
            <a:r>
              <a:rPr lang="es-ES" sz="2000" dirty="0" err="1">
                <a:latin typeface="Arial Unicode MS" pitchFamily="34" charset="-128"/>
              </a:rPr>
              <a:t>konprimatuak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otorduen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ostean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emanez</a:t>
            </a:r>
            <a:r>
              <a:rPr lang="es-ES" sz="2000" dirty="0">
                <a:latin typeface="Arial Unicode MS" pitchFamily="34" charset="-128"/>
              </a:rPr>
              <a:t> eta </a:t>
            </a:r>
            <a:r>
              <a:rPr lang="es-ES" sz="2000" dirty="0" err="1">
                <a:latin typeface="Arial Unicode MS" pitchFamily="34" charset="-128"/>
              </a:rPr>
              <a:t>dosia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pixkanaka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handituz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arindu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ahal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dira</a:t>
            </a:r>
            <a:r>
              <a:rPr lang="es-ES" sz="2000" dirty="0" smtClean="0">
                <a:latin typeface="Arial Unicode MS" pitchFamily="34" charset="-128"/>
              </a:rPr>
              <a:t>.</a:t>
            </a:r>
          </a:p>
          <a:p>
            <a:endParaRPr lang="es-ES" sz="2000" dirty="0">
              <a:latin typeface="Arial Unicode MS" pitchFamily="34" charset="-128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s-ES" sz="2000" dirty="0" err="1">
                <a:latin typeface="Arial Unicode MS" pitchFamily="34" charset="-128"/>
              </a:rPr>
              <a:t>Dosiaren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araberako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kontrako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 smtClean="0">
                <a:latin typeface="Arial Unicode MS" pitchFamily="34" charset="-128"/>
              </a:rPr>
              <a:t>efektuak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>
                <a:latin typeface="Arial Unicode MS" pitchFamily="34" charset="-128"/>
              </a:rPr>
              <a:t>: </a:t>
            </a:r>
          </a:p>
          <a:p>
            <a:pPr lvl="1">
              <a:spcBef>
                <a:spcPts val="0"/>
              </a:spcBef>
              <a:spcAft>
                <a:spcPts val="800"/>
              </a:spcAft>
            </a:pPr>
            <a:r>
              <a:rPr lang="es-ES" sz="2000" dirty="0" err="1">
                <a:latin typeface="Arial Unicode MS" pitchFamily="34" charset="-128"/>
              </a:rPr>
              <a:t>Mieloezabatzea</a:t>
            </a:r>
            <a:r>
              <a:rPr lang="es-ES" sz="2000" dirty="0">
                <a:latin typeface="Arial Unicode MS" pitchFamily="34" charset="-128"/>
              </a:rPr>
              <a:t> (%1-2). </a:t>
            </a:r>
          </a:p>
          <a:p>
            <a:pPr lvl="1">
              <a:spcBef>
                <a:spcPts val="0"/>
              </a:spcBef>
              <a:spcAft>
                <a:spcPts val="800"/>
              </a:spcAft>
            </a:pPr>
            <a:r>
              <a:rPr lang="es-ES" sz="2000" dirty="0" err="1" smtClean="0">
                <a:latin typeface="Arial Unicode MS" pitchFamily="34" charset="-128"/>
              </a:rPr>
              <a:t>infekzio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biralak</a:t>
            </a:r>
            <a:r>
              <a:rPr lang="es-ES" sz="2000" dirty="0">
                <a:latin typeface="Arial Unicode MS" pitchFamily="34" charset="-128"/>
              </a:rPr>
              <a:t>,  </a:t>
            </a:r>
            <a:r>
              <a:rPr lang="es-ES" sz="2000" dirty="0" err="1">
                <a:latin typeface="Arial Unicode MS" pitchFamily="34" charset="-128"/>
              </a:rPr>
              <a:t>bakterianoak</a:t>
            </a:r>
            <a:r>
              <a:rPr lang="es-ES" sz="2000" dirty="0">
                <a:latin typeface="Arial Unicode MS" pitchFamily="34" charset="-128"/>
              </a:rPr>
              <a:t>  eta  </a:t>
            </a:r>
            <a:r>
              <a:rPr lang="es-ES" sz="2000" dirty="0" err="1">
                <a:latin typeface="Arial Unicode MS" pitchFamily="34" charset="-128"/>
              </a:rPr>
              <a:t>fungikoak</a:t>
            </a:r>
            <a:r>
              <a:rPr lang="es-ES" sz="2000" dirty="0">
                <a:latin typeface="Arial Unicode MS" pitchFamily="34" charset="-128"/>
              </a:rPr>
              <a:t>  –</a:t>
            </a:r>
            <a:r>
              <a:rPr lang="es-ES" sz="2000" dirty="0" err="1">
                <a:latin typeface="Arial Unicode MS" pitchFamily="34" charset="-128"/>
              </a:rPr>
              <a:t>mikroorganismo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 smtClean="0">
                <a:latin typeface="Arial Unicode MS" pitchFamily="34" charset="-128"/>
              </a:rPr>
              <a:t>oportunisten</a:t>
            </a:r>
            <a:r>
              <a:rPr lang="es-ES" sz="2000" dirty="0" smtClean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eraginezko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 smtClean="0">
                <a:latin typeface="Arial Unicode MS" pitchFamily="34" charset="-128"/>
              </a:rPr>
              <a:t>infekzio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larriak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barne</a:t>
            </a:r>
            <a:r>
              <a:rPr lang="es-ES" sz="2000" dirty="0" smtClean="0">
                <a:latin typeface="Arial Unicode MS" pitchFamily="34" charset="-128"/>
              </a:rPr>
              <a:t>-</a:t>
            </a:r>
            <a:endParaRPr lang="es-ES" sz="2000" dirty="0">
              <a:latin typeface="Arial Unicode MS" pitchFamily="34" charset="-128"/>
            </a:endParaRPr>
          </a:p>
          <a:p>
            <a:pPr lvl="1">
              <a:spcBef>
                <a:spcPts val="0"/>
              </a:spcBef>
              <a:spcAft>
                <a:spcPts val="800"/>
              </a:spcAft>
            </a:pPr>
            <a:r>
              <a:rPr lang="es-ES" sz="2000" dirty="0" err="1">
                <a:latin typeface="Arial Unicode MS" pitchFamily="34" charset="-128"/>
              </a:rPr>
              <a:t>Disfuntzio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hepatikoa</a:t>
            </a:r>
            <a:r>
              <a:rPr lang="es-ES" sz="2000" dirty="0">
                <a:latin typeface="Arial Unicode MS" pitchFamily="34" charset="-128"/>
              </a:rPr>
              <a:t> (</a:t>
            </a:r>
            <a:r>
              <a:rPr lang="es-ES" sz="2000" dirty="0" err="1">
                <a:latin typeface="Arial Unicode MS" pitchFamily="34" charset="-128"/>
              </a:rPr>
              <a:t>ez</a:t>
            </a:r>
            <a:r>
              <a:rPr lang="es-ES" sz="2000" dirty="0">
                <a:latin typeface="Arial Unicode MS" pitchFamily="34" charset="-128"/>
              </a:rPr>
              <a:t> da oso </a:t>
            </a:r>
            <a:r>
              <a:rPr lang="es-ES" sz="2000" dirty="0" err="1">
                <a:latin typeface="Arial Unicode MS" pitchFamily="34" charset="-128"/>
              </a:rPr>
              <a:t>ohikoa</a:t>
            </a:r>
            <a:r>
              <a:rPr lang="es-ES" sz="2000" dirty="0">
                <a:latin typeface="Arial Unicode MS" pitchFamily="34" charset="-128"/>
              </a:rPr>
              <a:t>,  eta  </a:t>
            </a:r>
            <a:r>
              <a:rPr lang="es-ES" sz="2000" dirty="0" err="1">
                <a:latin typeface="Arial Unicode MS" pitchFamily="34" charset="-128"/>
              </a:rPr>
              <a:t>itzulgarria</a:t>
            </a:r>
            <a:r>
              <a:rPr lang="es-ES" sz="2000" dirty="0">
                <a:latin typeface="Arial Unicode MS" pitchFamily="34" charset="-128"/>
              </a:rPr>
              <a:t>  da </a:t>
            </a:r>
            <a:r>
              <a:rPr lang="es-ES" sz="2000" dirty="0" err="1">
                <a:latin typeface="Arial Unicode MS" pitchFamily="34" charset="-128"/>
              </a:rPr>
              <a:t>farmakoa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kendu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ondoren</a:t>
            </a:r>
            <a:r>
              <a:rPr lang="es-ES" sz="2000" dirty="0" smtClean="0">
                <a:latin typeface="Arial Unicode MS" pitchFamily="34" charset="-128"/>
              </a:rPr>
              <a:t>).</a:t>
            </a:r>
            <a:endParaRPr lang="es-ES" sz="2000" dirty="0">
              <a:latin typeface="Arial Unicode MS" pitchFamily="34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260648"/>
            <a:ext cx="8928992" cy="864096"/>
          </a:xfrm>
        </p:spPr>
        <p:txBody>
          <a:bodyPr/>
          <a:lstStyle/>
          <a:p>
            <a:r>
              <a:rPr lang="es-ES" b="1" dirty="0" smtClean="0"/>
              <a:t>3. </a:t>
            </a:r>
            <a:r>
              <a:rPr lang="es-ES" b="1" dirty="0"/>
              <a:t>IMMUNOMODULATZAILEAK </a:t>
            </a:r>
            <a:r>
              <a:rPr lang="es-ES" b="1" dirty="0" smtClean="0"/>
              <a:t>(IV)</a:t>
            </a: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60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268760"/>
            <a:ext cx="8748464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s-ES" sz="2000" dirty="0" err="1">
                <a:latin typeface="Arial Unicode MS" pitchFamily="34" charset="-128"/>
              </a:rPr>
              <a:t>Dosiarekin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zerikusirik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ez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duten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efektuak</a:t>
            </a:r>
            <a:r>
              <a:rPr lang="es-ES" sz="2000" dirty="0" smtClean="0">
                <a:latin typeface="Arial Unicode MS" pitchFamily="34" charset="-128"/>
              </a:rPr>
              <a:t>: </a:t>
            </a:r>
            <a:endParaRPr lang="es-ES" sz="2000" dirty="0">
              <a:latin typeface="Arial Unicode MS" pitchFamily="34" charset="-128"/>
            </a:endParaRPr>
          </a:p>
          <a:p>
            <a:pPr lvl="1">
              <a:spcBef>
                <a:spcPts val="0"/>
              </a:spcBef>
              <a:spcAft>
                <a:spcPts val="800"/>
              </a:spcAft>
            </a:pPr>
            <a:r>
              <a:rPr lang="es-ES" sz="2000" dirty="0" err="1" smtClean="0">
                <a:latin typeface="Arial Unicode MS" pitchFamily="34" charset="-128"/>
              </a:rPr>
              <a:t>Pankreatitisa</a:t>
            </a:r>
            <a:r>
              <a:rPr lang="es-ES" sz="2000" dirty="0" smtClean="0">
                <a:latin typeface="Arial Unicode MS" pitchFamily="34" charset="-128"/>
              </a:rPr>
              <a:t> (%1,4). </a:t>
            </a:r>
            <a:endParaRPr lang="es-ES" sz="2000" dirty="0">
              <a:latin typeface="Arial Unicode MS" pitchFamily="34" charset="-128"/>
            </a:endParaRPr>
          </a:p>
          <a:p>
            <a:pPr lvl="1">
              <a:spcBef>
                <a:spcPts val="0"/>
              </a:spcBef>
              <a:spcAft>
                <a:spcPts val="800"/>
              </a:spcAft>
            </a:pPr>
            <a:r>
              <a:rPr lang="es-ES" sz="2000" dirty="0" err="1" smtClean="0">
                <a:latin typeface="Arial Unicode MS" pitchFamily="34" charset="-128"/>
              </a:rPr>
              <a:t>Erreakzio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alergikoak</a:t>
            </a:r>
            <a:r>
              <a:rPr lang="es-ES" sz="2000" dirty="0">
                <a:latin typeface="Arial Unicode MS" pitchFamily="34" charset="-128"/>
              </a:rPr>
              <a:t> (</a:t>
            </a:r>
            <a:r>
              <a:rPr lang="es-ES" sz="2000" dirty="0" err="1">
                <a:latin typeface="Arial Unicode MS" pitchFamily="34" charset="-128"/>
              </a:rPr>
              <a:t>sukarra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artritisa</a:t>
            </a:r>
            <a:r>
              <a:rPr lang="es-ES" sz="2000" dirty="0">
                <a:latin typeface="Arial Unicode MS" pitchFamily="34" charset="-128"/>
              </a:rPr>
              <a:t>,  </a:t>
            </a:r>
            <a:r>
              <a:rPr lang="es-ES" sz="2000" dirty="0" err="1">
                <a:latin typeface="Arial Unicode MS" pitchFamily="34" charset="-128"/>
              </a:rPr>
              <a:t>rash</a:t>
            </a:r>
            <a:r>
              <a:rPr lang="es-ES" sz="2000" dirty="0">
                <a:latin typeface="Arial Unicode MS" pitchFamily="34" charset="-128"/>
              </a:rPr>
              <a:t>...). </a:t>
            </a:r>
          </a:p>
          <a:p>
            <a:pPr lvl="1"/>
            <a:r>
              <a:rPr lang="es-ES" sz="2000" dirty="0" err="1">
                <a:latin typeface="Arial Unicode MS" pitchFamily="34" charset="-128"/>
              </a:rPr>
              <a:t>Neoplasiak</a:t>
            </a:r>
            <a:r>
              <a:rPr lang="es-ES" sz="2000" dirty="0">
                <a:latin typeface="Arial Unicode MS" pitchFamily="34" charset="-128"/>
              </a:rPr>
              <a:t>  (</a:t>
            </a:r>
            <a:r>
              <a:rPr lang="es-ES" sz="2000" dirty="0" err="1">
                <a:latin typeface="Arial Unicode MS" pitchFamily="34" charset="-128"/>
              </a:rPr>
              <a:t>ez-Hodgkin</a:t>
            </a:r>
            <a:r>
              <a:rPr lang="es-ES" sz="2000" dirty="0">
                <a:latin typeface="Arial Unicode MS" pitchFamily="34" charset="-128"/>
              </a:rPr>
              <a:t> linfoma eta  </a:t>
            </a:r>
            <a:r>
              <a:rPr lang="es-ES" sz="2000" dirty="0" err="1">
                <a:latin typeface="Arial Unicode MS" pitchFamily="34" charset="-128"/>
              </a:rPr>
              <a:t>beste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nahasmendu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linfoproliferatibo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batzuk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larruazaleko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kartzinoma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basozelularra</a:t>
            </a:r>
            <a:r>
              <a:rPr lang="es-ES" sz="2000" dirty="0">
                <a:latin typeface="Arial Unicode MS" pitchFamily="34" charset="-128"/>
              </a:rPr>
              <a:t> eta </a:t>
            </a:r>
            <a:r>
              <a:rPr lang="es-ES" sz="2000" dirty="0" err="1">
                <a:latin typeface="Arial Unicode MS" pitchFamily="34" charset="-128"/>
              </a:rPr>
              <a:t>umetoki-lepoko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kartzinoma</a:t>
            </a:r>
            <a:r>
              <a:rPr lang="es-ES" sz="2000" dirty="0">
                <a:latin typeface="Arial Unicode MS" pitchFamily="34" charset="-128"/>
              </a:rPr>
              <a:t>).</a:t>
            </a:r>
          </a:p>
          <a:p>
            <a:pPr>
              <a:spcBef>
                <a:spcPts val="0"/>
              </a:spcBef>
              <a:spcAft>
                <a:spcPts val="1500"/>
              </a:spcAft>
            </a:pPr>
            <a:r>
              <a:rPr lang="es-ES" sz="2000" dirty="0" err="1">
                <a:latin typeface="Arial Unicode MS" pitchFamily="34" charset="-128"/>
              </a:rPr>
              <a:t>Kontrako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efektu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larrien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arrisku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hori</a:t>
            </a:r>
            <a:r>
              <a:rPr lang="es-ES" sz="2000" dirty="0">
                <a:latin typeface="Arial Unicode MS" pitchFamily="34" charset="-128"/>
              </a:rPr>
              <a:t> dela eta, </a:t>
            </a:r>
            <a:r>
              <a:rPr lang="es-ES" sz="2000" dirty="0" err="1">
                <a:latin typeface="Arial Unicode MS" pitchFamily="34" charset="-128"/>
              </a:rPr>
              <a:t>komeni</a:t>
            </a:r>
            <a:r>
              <a:rPr lang="es-ES" sz="2000" dirty="0">
                <a:latin typeface="Arial Unicode MS" pitchFamily="34" charset="-128"/>
              </a:rPr>
              <a:t> da </a:t>
            </a:r>
            <a:r>
              <a:rPr lang="es-ES" sz="2000" b="1" dirty="0" err="1">
                <a:latin typeface="Arial Unicode MS" pitchFamily="34" charset="-128"/>
              </a:rPr>
              <a:t>gibela</a:t>
            </a:r>
            <a:r>
              <a:rPr lang="es-ES" sz="2000" b="1" dirty="0">
                <a:latin typeface="Arial Unicode MS" pitchFamily="34" charset="-128"/>
              </a:rPr>
              <a:t> eta </a:t>
            </a:r>
            <a:r>
              <a:rPr lang="es-ES" sz="2000" b="1" dirty="0" err="1">
                <a:latin typeface="Arial Unicode MS" pitchFamily="34" charset="-128"/>
              </a:rPr>
              <a:t>hematologia</a:t>
            </a:r>
            <a:r>
              <a:rPr lang="es-ES" sz="2000" b="1" dirty="0">
                <a:latin typeface="Arial Unicode MS" pitchFamily="34" charset="-128"/>
              </a:rPr>
              <a:t> </a:t>
            </a:r>
            <a:r>
              <a:rPr lang="es-ES" sz="2000" b="1" dirty="0" err="1">
                <a:latin typeface="Arial Unicode MS" pitchFamily="34" charset="-128"/>
              </a:rPr>
              <a:t>monitorizatzea</a:t>
            </a:r>
            <a:r>
              <a:rPr lang="es-ES" sz="2000" dirty="0">
                <a:latin typeface="Arial Unicode MS" pitchFamily="34" charset="-128"/>
              </a:rPr>
              <a:t>; astean </a:t>
            </a:r>
            <a:r>
              <a:rPr lang="es-ES" sz="2000" dirty="0" err="1">
                <a:latin typeface="Arial Unicode MS" pitchFamily="34" charset="-128"/>
              </a:rPr>
              <a:t>behin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tratamenduaren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hasieran</a:t>
            </a:r>
            <a:r>
              <a:rPr lang="es-ES" sz="2000" dirty="0">
                <a:latin typeface="Arial Unicode MS" pitchFamily="34" charset="-128"/>
              </a:rPr>
              <a:t>,  eta  </a:t>
            </a:r>
            <a:r>
              <a:rPr lang="es-ES" sz="2000" dirty="0" err="1">
                <a:latin typeface="Arial Unicode MS" pitchFamily="34" charset="-128"/>
              </a:rPr>
              <a:t>hiruhilekoan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behin</a:t>
            </a:r>
            <a:r>
              <a:rPr lang="es-ES" sz="2000" dirty="0">
                <a:latin typeface="Arial Unicode MS" pitchFamily="34" charset="-128"/>
              </a:rPr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s-ES" sz="2000" dirty="0" err="1">
                <a:latin typeface="Arial Unicode MS" pitchFamily="34" charset="-128"/>
              </a:rPr>
              <a:t>Garrantzitsua</a:t>
            </a:r>
            <a:r>
              <a:rPr lang="es-ES" sz="2000" dirty="0">
                <a:latin typeface="Arial Unicode MS" pitchFamily="34" charset="-128"/>
              </a:rPr>
              <a:t> da  </a:t>
            </a:r>
            <a:r>
              <a:rPr lang="es-ES" sz="2000" dirty="0" err="1">
                <a:latin typeface="Arial Unicode MS" pitchFamily="34" charset="-128"/>
              </a:rPr>
              <a:t>pazienteari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azaltzea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ezohiko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infekzio-seinaleak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edo</a:t>
            </a:r>
            <a:r>
              <a:rPr lang="es-ES" sz="2000" dirty="0">
                <a:latin typeface="Arial Unicode MS" pitchFamily="34" charset="-128"/>
              </a:rPr>
              <a:t> -</a:t>
            </a:r>
            <a:r>
              <a:rPr lang="es-ES" sz="2000" dirty="0" err="1">
                <a:latin typeface="Arial Unicode MS" pitchFamily="34" charset="-128"/>
              </a:rPr>
              <a:t>sintomak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agertzen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badira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medikuari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esan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behar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diola</a:t>
            </a:r>
            <a:r>
              <a:rPr lang="es-ES" sz="2000" dirty="0">
                <a:latin typeface="Arial Unicode MS" pitchFamily="34" charset="-128"/>
              </a:rPr>
              <a:t>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648"/>
            <a:ext cx="8712968" cy="864096"/>
          </a:xfrm>
        </p:spPr>
        <p:txBody>
          <a:bodyPr/>
          <a:lstStyle/>
          <a:p>
            <a:r>
              <a:rPr lang="es-ES" b="1" dirty="0" smtClean="0"/>
              <a:t>3. INMUNOMODULATZAILEAK (V)</a:t>
            </a: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63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8892480" cy="1115616"/>
          </a:xfrm>
        </p:spPr>
        <p:txBody>
          <a:bodyPr/>
          <a:lstStyle/>
          <a:p>
            <a:r>
              <a:rPr lang="es-ES" sz="3100" b="1" dirty="0" smtClean="0"/>
              <a:t>4. AGENTE BIOLÓGIKOAK  (</a:t>
            </a:r>
            <a:r>
              <a:rPr lang="es-ES" sz="3100" b="1" dirty="0"/>
              <a:t>I)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1520" y="1268760"/>
            <a:ext cx="8568952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200"/>
              </a:spcAft>
            </a:pPr>
            <a:r>
              <a:rPr lang="es-ES" sz="2000" dirty="0" err="1">
                <a:latin typeface="Arial Unicode MS" pitchFamily="34" charset="-128"/>
              </a:rPr>
              <a:t>Gehien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erabilitako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TNFren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kontrakoak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infliximaba</a:t>
            </a:r>
            <a:r>
              <a:rPr lang="es-ES" sz="2000" dirty="0">
                <a:latin typeface="Arial Unicode MS" pitchFamily="34" charset="-128"/>
              </a:rPr>
              <a:t> (IFX) eta  </a:t>
            </a:r>
            <a:r>
              <a:rPr lang="es-ES" sz="2000" dirty="0" err="1">
                <a:latin typeface="Arial Unicode MS" pitchFamily="34" charset="-128"/>
              </a:rPr>
              <a:t>adalimumaba</a:t>
            </a:r>
            <a:r>
              <a:rPr lang="es-ES" sz="2000" dirty="0">
                <a:latin typeface="Arial Unicode MS" pitchFamily="34" charset="-128"/>
              </a:rPr>
              <a:t> (ADA) </a:t>
            </a:r>
            <a:r>
              <a:rPr lang="es-ES" sz="2000" dirty="0" err="1">
                <a:latin typeface="Arial Unicode MS" pitchFamily="34" charset="-128"/>
              </a:rPr>
              <a:t>dira</a:t>
            </a:r>
            <a:r>
              <a:rPr lang="es-ES" sz="2000" dirty="0">
                <a:latin typeface="Arial Unicode MS" pitchFamily="34" charset="-128"/>
              </a:rPr>
              <a:t>. CG eta  KU </a:t>
            </a:r>
            <a:r>
              <a:rPr lang="es-ES" sz="2000" dirty="0" err="1" smtClean="0">
                <a:latin typeface="Arial Unicode MS" pitchFamily="34" charset="-128"/>
              </a:rPr>
              <a:t>moderatu-larria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tratatzeko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onartuta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daude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horiek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bai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haurrengan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bai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helduengan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baldin</a:t>
            </a:r>
            <a:r>
              <a:rPr lang="es-ES" sz="2000" dirty="0">
                <a:latin typeface="Arial Unicode MS" pitchFamily="34" charset="-128"/>
              </a:rPr>
              <a:t>  eta </a:t>
            </a:r>
            <a:r>
              <a:rPr lang="es-ES" sz="2000" dirty="0" err="1">
                <a:latin typeface="Arial Unicode MS" pitchFamily="34" charset="-128"/>
              </a:rPr>
              <a:t>ohiko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tratamenduarekin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erantzuna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ez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bada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nahikoa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intolerantziarik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badago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edo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kontraindikazioak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badaude</a:t>
            </a:r>
            <a:r>
              <a:rPr lang="es-ES" sz="2000" dirty="0">
                <a:latin typeface="Arial Unicode MS" pitchFamily="34" charset="-128"/>
              </a:rPr>
              <a:t>. </a:t>
            </a:r>
          </a:p>
          <a:p>
            <a:pPr lvl="1">
              <a:spcAft>
                <a:spcPts val="1200"/>
              </a:spcAft>
            </a:pPr>
            <a:r>
              <a:rPr lang="es-ES" sz="2000" dirty="0">
                <a:latin typeface="Arial Unicode MS" pitchFamily="34" charset="-128"/>
              </a:rPr>
              <a:t>IFX </a:t>
            </a:r>
            <a:r>
              <a:rPr lang="es-ES" sz="2000" dirty="0" err="1">
                <a:latin typeface="Arial Unicode MS" pitchFamily="34" charset="-128"/>
              </a:rPr>
              <a:t>zain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barnetik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ematen</a:t>
            </a:r>
            <a:r>
              <a:rPr lang="es-ES" sz="2000" dirty="0">
                <a:latin typeface="Arial Unicode MS" pitchFamily="34" charset="-128"/>
              </a:rPr>
              <a:t> da, </a:t>
            </a:r>
            <a:r>
              <a:rPr lang="es-ES" sz="2000" dirty="0" err="1">
                <a:latin typeface="Arial Unicode MS" pitchFamily="34" charset="-128"/>
              </a:rPr>
              <a:t>ospitalean</a:t>
            </a:r>
            <a:r>
              <a:rPr lang="es-ES" sz="2000" dirty="0">
                <a:latin typeface="Arial Unicode MS" pitchFamily="34" charset="-128"/>
              </a:rPr>
              <a:t>. </a:t>
            </a:r>
          </a:p>
          <a:p>
            <a:pPr lvl="1">
              <a:spcAft>
                <a:spcPts val="1200"/>
              </a:spcAft>
            </a:pPr>
            <a:r>
              <a:rPr lang="es-ES" sz="2000" dirty="0">
                <a:latin typeface="Arial Unicode MS" pitchFamily="34" charset="-128"/>
              </a:rPr>
              <a:t>ADA </a:t>
            </a:r>
            <a:r>
              <a:rPr lang="es-ES" sz="2000" dirty="0" err="1">
                <a:latin typeface="Arial Unicode MS" pitchFamily="34" charset="-128"/>
              </a:rPr>
              <a:t>larruazalpetik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ematen</a:t>
            </a:r>
            <a:r>
              <a:rPr lang="es-ES" sz="2000" dirty="0">
                <a:latin typeface="Arial Unicode MS" pitchFamily="34" charset="-128"/>
              </a:rPr>
              <a:t> da, eta  </a:t>
            </a:r>
            <a:r>
              <a:rPr lang="es-ES" sz="2000" dirty="0" err="1">
                <a:latin typeface="Arial Unicode MS" pitchFamily="34" charset="-128"/>
              </a:rPr>
              <a:t>ospitaleko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farmaziako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zerbitzuetan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ematen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dute</a:t>
            </a:r>
            <a:r>
              <a:rPr lang="es-ES" sz="2000" dirty="0">
                <a:latin typeface="Arial Unicode MS" pitchFamily="34" charset="-128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s-ES" sz="2000" dirty="0" err="1">
                <a:latin typeface="Arial Unicode MS" pitchFamily="34" charset="-128"/>
              </a:rPr>
              <a:t>Farmako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horien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aurrean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erantzuten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ez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duten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pazienteentzat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beste</a:t>
            </a:r>
            <a:r>
              <a:rPr lang="es-ES" sz="2000" dirty="0">
                <a:latin typeface="Arial Unicode MS" pitchFamily="34" charset="-128"/>
              </a:rPr>
              <a:t> agente </a:t>
            </a:r>
            <a:r>
              <a:rPr lang="es-ES" sz="2000" dirty="0" err="1">
                <a:latin typeface="Arial Unicode MS" pitchFamily="34" charset="-128"/>
              </a:rPr>
              <a:t>biologiko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batzuk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erabiltzen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dira</a:t>
            </a:r>
            <a:r>
              <a:rPr lang="es-ES" sz="2000" dirty="0">
                <a:latin typeface="Arial Unicode MS" pitchFamily="34" charset="-128"/>
              </a:rPr>
              <a:t>, hala </a:t>
            </a:r>
            <a:r>
              <a:rPr lang="es-ES" sz="2000" dirty="0" err="1">
                <a:latin typeface="Arial Unicode MS" pitchFamily="34" charset="-128"/>
              </a:rPr>
              <a:t>nola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ustekinumaba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golimubaba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edo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bedolizumaba</a:t>
            </a:r>
            <a:r>
              <a:rPr lang="es-ES" sz="2000" dirty="0">
                <a:latin typeface="Arial Unicode MS" pitchFamily="34" charset="-128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s-ES" sz="2400" dirty="0" smtClean="0">
                <a:latin typeface="Arial Unicode MS" pitchFamily="34" charset="-128"/>
              </a:rPr>
              <a:t>.</a:t>
            </a:r>
            <a:endParaRPr lang="es-ES" sz="2400" dirty="0">
              <a:latin typeface="Arial Unicode MS" pitchFamily="34" charset="-128"/>
            </a:endParaRPr>
          </a:p>
          <a:p>
            <a:pPr lvl="1">
              <a:spcAft>
                <a:spcPts val="1200"/>
              </a:spcAft>
            </a:pPr>
            <a:endParaRPr lang="es-ES" sz="2000" dirty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445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1520" y="1196752"/>
            <a:ext cx="8712968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lv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s-ES" sz="1900" b="1" u="sng" dirty="0" err="1" smtClean="0">
                <a:solidFill>
                  <a:srgbClr val="4BACC6"/>
                </a:solidFill>
                <a:latin typeface="Arial Black" pitchFamily="34" charset="0"/>
              </a:rPr>
              <a:t>Ondorio</a:t>
            </a:r>
            <a:r>
              <a:rPr lang="es-ES" sz="1900" b="1" u="sng" dirty="0" smtClean="0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s-ES" sz="1900" b="1" u="sng" dirty="0" err="1">
                <a:solidFill>
                  <a:srgbClr val="4BACC6"/>
                </a:solidFill>
                <a:latin typeface="Arial Black" pitchFamily="34" charset="0"/>
              </a:rPr>
              <a:t>kaltegarriak</a:t>
            </a:r>
            <a:r>
              <a:rPr lang="es-ES" sz="1900" b="1" u="sng" dirty="0">
                <a:solidFill>
                  <a:srgbClr val="4BACC6"/>
                </a:solidFill>
                <a:latin typeface="Arial Black" pitchFamily="34" charset="0"/>
              </a:rPr>
              <a:t>  </a:t>
            </a:r>
            <a:r>
              <a:rPr lang="es-ES" sz="1900" b="1" dirty="0" smtClean="0">
                <a:solidFill>
                  <a:srgbClr val="4BACC6"/>
                </a:solidFill>
                <a:latin typeface="Arial Black" pitchFamily="34" charset="0"/>
              </a:rPr>
              <a:t>:</a:t>
            </a:r>
            <a:endParaRPr lang="es-ES" sz="1900" b="1" dirty="0">
              <a:solidFill>
                <a:srgbClr val="4BACC6"/>
              </a:solidFill>
              <a:latin typeface="Arial Black" pitchFamily="34" charset="0"/>
            </a:endParaRP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s-ES" sz="1900" dirty="0" err="1" smtClean="0">
                <a:latin typeface="Arial Unicode MS" pitchFamily="34" charset="-128"/>
              </a:rPr>
              <a:t>Infekzioak</a:t>
            </a:r>
            <a:r>
              <a:rPr lang="es-ES" sz="1900" dirty="0" smtClean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pairatzeko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arriskua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handitzen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dute</a:t>
            </a:r>
            <a:r>
              <a:rPr lang="es-ES" sz="1900" dirty="0">
                <a:latin typeface="Arial Unicode MS" pitchFamily="34" charset="-128"/>
              </a:rPr>
              <a:t>, </a:t>
            </a:r>
            <a:r>
              <a:rPr lang="es-ES" sz="1900" dirty="0" err="1">
                <a:latin typeface="Arial Unicode MS" pitchFamily="34" charset="-128"/>
              </a:rPr>
              <a:t>eramaile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asintomatikoengan</a:t>
            </a:r>
            <a:r>
              <a:rPr lang="es-ES" sz="1900" dirty="0">
                <a:latin typeface="Arial Unicode MS" pitchFamily="34" charset="-128"/>
              </a:rPr>
              <a:t>, B </a:t>
            </a:r>
            <a:r>
              <a:rPr lang="es-ES" sz="1900" dirty="0" err="1">
                <a:latin typeface="Arial Unicode MS" pitchFamily="34" charset="-128"/>
              </a:rPr>
              <a:t>hepatitisa</a:t>
            </a:r>
            <a:r>
              <a:rPr lang="es-ES" sz="1900" dirty="0">
                <a:latin typeface="Arial Unicode MS" pitchFamily="34" charset="-128"/>
              </a:rPr>
              <a:t> eta  </a:t>
            </a:r>
            <a:r>
              <a:rPr lang="es-ES" sz="1900" dirty="0" err="1">
                <a:latin typeface="Arial Unicode MS" pitchFamily="34" charset="-128"/>
              </a:rPr>
              <a:t>tuberkulosi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latentea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berraktibatu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ahal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dute</a:t>
            </a:r>
            <a:r>
              <a:rPr lang="es-ES" sz="1900" dirty="0">
                <a:latin typeface="Arial Unicode MS" pitchFamily="34" charset="-128"/>
              </a:rPr>
              <a:t>.  </a:t>
            </a:r>
            <a:r>
              <a:rPr lang="es-ES" sz="1900" dirty="0" err="1">
                <a:latin typeface="Arial Unicode MS" pitchFamily="34" charset="-128"/>
              </a:rPr>
              <a:t>Arrisku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handiagoa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hiru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immunoezabatzaileren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konbinatuz</a:t>
            </a:r>
            <a:r>
              <a:rPr lang="es-ES" sz="1900" dirty="0">
                <a:latin typeface="Arial Unicode MS" pitchFamily="34" charset="-128"/>
              </a:rPr>
              <a:t>. 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s-ES" sz="1900" dirty="0">
                <a:latin typeface="Arial Unicode MS" pitchFamily="34" charset="-128"/>
              </a:rPr>
              <a:t>Lupus-</a:t>
            </a:r>
            <a:r>
              <a:rPr lang="es-ES" sz="1900" dirty="0" err="1">
                <a:latin typeface="Arial Unicode MS" pitchFamily="34" charset="-128"/>
              </a:rPr>
              <a:t>like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sindromea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konplikazio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bitxia</a:t>
            </a:r>
            <a:r>
              <a:rPr lang="es-ES" sz="1900" dirty="0">
                <a:latin typeface="Arial Unicode MS" pitchFamily="34" charset="-128"/>
              </a:rPr>
              <a:t> da, eta, oro </a:t>
            </a:r>
            <a:r>
              <a:rPr lang="es-ES" sz="1900" dirty="0" err="1">
                <a:latin typeface="Arial Unicode MS" pitchFamily="34" charset="-128"/>
              </a:rPr>
              <a:t>har</a:t>
            </a:r>
            <a:r>
              <a:rPr lang="es-ES" sz="1900" dirty="0">
                <a:latin typeface="Arial Unicode MS" pitchFamily="34" charset="-128"/>
              </a:rPr>
              <a:t>, </a:t>
            </a:r>
            <a:r>
              <a:rPr lang="es-ES" sz="1900" dirty="0" err="1">
                <a:latin typeface="Arial Unicode MS" pitchFamily="34" charset="-128"/>
              </a:rPr>
              <a:t>tratamendua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eteten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denean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desagertzen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smtClean="0">
                <a:latin typeface="Arial Unicode MS" pitchFamily="34" charset="-128"/>
              </a:rPr>
              <a:t>da.</a:t>
            </a:r>
            <a:endParaRPr lang="es-ES" sz="1900" dirty="0">
              <a:latin typeface="Arial Unicode MS" pitchFamily="34" charset="-128"/>
            </a:endParaRPr>
          </a:p>
          <a:p>
            <a:r>
              <a:rPr lang="es-ES" sz="1900" dirty="0" err="1">
                <a:latin typeface="Arial Unicode MS" pitchFamily="34" charset="-128"/>
              </a:rPr>
              <a:t>Saiakuntza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klinikoetan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neoplasien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kasu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gehiago</a:t>
            </a:r>
            <a:r>
              <a:rPr lang="es-ES" sz="1900" dirty="0">
                <a:latin typeface="Arial Unicode MS" pitchFamily="34" charset="-128"/>
              </a:rPr>
              <a:t>, linfoma </a:t>
            </a:r>
            <a:r>
              <a:rPr lang="es-ES" sz="1900" dirty="0" err="1">
                <a:latin typeface="Arial Unicode MS" pitchFamily="34" charset="-128"/>
              </a:rPr>
              <a:t>barne</a:t>
            </a:r>
            <a:r>
              <a:rPr lang="es-ES" sz="1900" dirty="0">
                <a:latin typeface="Arial Unicode MS" pitchFamily="34" charset="-128"/>
              </a:rPr>
              <a:t>, </a:t>
            </a:r>
            <a:r>
              <a:rPr lang="es-ES" sz="1900" dirty="0" err="1">
                <a:latin typeface="Arial Unicode MS" pitchFamily="34" charset="-128"/>
              </a:rPr>
              <a:t>egiaztatu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dira</a:t>
            </a:r>
            <a:r>
              <a:rPr lang="es-ES" sz="1900" dirty="0">
                <a:latin typeface="Arial Unicode MS" pitchFamily="34" charset="-128"/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s-ES" sz="1900" b="1" u="sng" dirty="0" err="1" smtClean="0">
                <a:solidFill>
                  <a:srgbClr val="4BACC6"/>
                </a:solidFill>
                <a:latin typeface="Arial Black" pitchFamily="34" charset="0"/>
              </a:rPr>
              <a:t>Kontraindikazioak</a:t>
            </a:r>
            <a:r>
              <a:rPr lang="es-ES" sz="1900" b="1" dirty="0" smtClean="0">
                <a:solidFill>
                  <a:srgbClr val="4BACC6"/>
                </a:solidFill>
                <a:latin typeface="Arial Black" pitchFamily="34" charset="0"/>
              </a:rPr>
              <a:t>:</a:t>
            </a:r>
            <a:endParaRPr lang="es-ES" sz="1900" b="1" u="sng" dirty="0">
              <a:solidFill>
                <a:srgbClr val="4BACC6"/>
              </a:solidFill>
              <a:latin typeface="Arial Black" pitchFamily="34" charset="0"/>
            </a:endParaRP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s-ES" sz="1900" dirty="0" err="1">
                <a:latin typeface="Arial Unicode MS" pitchFamily="34" charset="-128"/>
              </a:rPr>
              <a:t>I</a:t>
            </a:r>
            <a:r>
              <a:rPr lang="es-ES" sz="1900" dirty="0" err="1" smtClean="0">
                <a:latin typeface="Arial Unicode MS" pitchFamily="34" charset="-128"/>
              </a:rPr>
              <a:t>nfekzio</a:t>
            </a:r>
            <a:r>
              <a:rPr lang="es-ES" sz="1900" dirty="0" smtClean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aktiboak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dituzten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pazienteengan</a:t>
            </a:r>
            <a:r>
              <a:rPr lang="es-ES" sz="1900" dirty="0">
                <a:latin typeface="Arial Unicode MS" pitchFamily="34" charset="-128"/>
              </a:rPr>
              <a:t>: </a:t>
            </a:r>
            <a:r>
              <a:rPr lang="es-ES" sz="1900" dirty="0" err="1">
                <a:latin typeface="Arial Unicode MS" pitchFamily="34" charset="-128"/>
              </a:rPr>
              <a:t>tratamenduari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ekin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aurretik</a:t>
            </a:r>
            <a:r>
              <a:rPr lang="es-ES" sz="1900" dirty="0">
                <a:latin typeface="Arial Unicode MS" pitchFamily="34" charset="-128"/>
              </a:rPr>
              <a:t>, </a:t>
            </a:r>
            <a:r>
              <a:rPr lang="es-ES" sz="1900" dirty="0" err="1">
                <a:latin typeface="Arial Unicode MS" pitchFamily="34" charset="-128"/>
              </a:rPr>
              <a:t>uzkia</a:t>
            </a:r>
            <a:r>
              <a:rPr lang="es-ES" sz="1900" dirty="0">
                <a:latin typeface="Arial Unicode MS" pitchFamily="34" charset="-128"/>
              </a:rPr>
              <a:t>- </a:t>
            </a:r>
            <a:r>
              <a:rPr lang="es-ES" sz="1900" dirty="0" err="1">
                <a:latin typeface="Arial Unicode MS" pitchFamily="34" charset="-128"/>
              </a:rPr>
              <a:t>ren</a:t>
            </a:r>
            <a:r>
              <a:rPr lang="es-ES" sz="1900" dirty="0">
                <a:latin typeface="Arial Unicode MS" pitchFamily="34" charset="-128"/>
              </a:rPr>
              <a:t>  </a:t>
            </a:r>
            <a:r>
              <a:rPr lang="es-ES" sz="1900" dirty="0" err="1">
                <a:latin typeface="Arial Unicode MS" pitchFamily="34" charset="-128"/>
              </a:rPr>
              <a:t>inguruko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edo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abdomeneko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abzesuak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aztertu</a:t>
            </a:r>
            <a:r>
              <a:rPr lang="es-ES" sz="1900" dirty="0">
                <a:latin typeface="Arial Unicode MS" pitchFamily="34" charset="-128"/>
              </a:rPr>
              <a:t> eta  </a:t>
            </a:r>
            <a:r>
              <a:rPr lang="es-ES" sz="1900" dirty="0" err="1">
                <a:latin typeface="Arial Unicode MS" pitchFamily="34" charset="-128"/>
              </a:rPr>
              <a:t>tratatu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beharra</a:t>
            </a:r>
            <a:r>
              <a:rPr lang="es-ES" sz="1900" dirty="0">
                <a:latin typeface="Arial Unicode MS" pitchFamily="34" charset="-128"/>
              </a:rPr>
              <a:t> </a:t>
            </a:r>
            <a:r>
              <a:rPr lang="es-ES" sz="1900" dirty="0" err="1">
                <a:latin typeface="Arial Unicode MS" pitchFamily="34" charset="-128"/>
              </a:rPr>
              <a:t>dago</a:t>
            </a:r>
            <a:r>
              <a:rPr lang="es-ES" sz="1900" dirty="0">
                <a:latin typeface="Arial Unicode MS" pitchFamily="34" charset="-128"/>
              </a:rPr>
              <a:t>. </a:t>
            </a:r>
          </a:p>
          <a:p>
            <a:r>
              <a:rPr lang="es-ES" sz="1900" dirty="0" err="1">
                <a:latin typeface="Arial Unicode MS" pitchFamily="34" charset="-128"/>
              </a:rPr>
              <a:t>Bihotz-gutxiegitasunean</a:t>
            </a:r>
            <a:r>
              <a:rPr lang="es-ES" sz="1900" dirty="0">
                <a:latin typeface="Arial Unicode MS" pitchFamily="34" charset="-128"/>
              </a:rPr>
              <a:t> (NYHA III/IV).</a:t>
            </a:r>
          </a:p>
          <a:p>
            <a:pPr lvl="0">
              <a:spcAft>
                <a:spcPts val="1200"/>
              </a:spcAft>
            </a:pPr>
            <a:endParaRPr lang="es-ES" sz="2000" dirty="0">
              <a:latin typeface="Arial Unicode MS" pitchFamily="34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44016" y="116632"/>
            <a:ext cx="8892480" cy="1115616"/>
          </a:xfrm>
        </p:spPr>
        <p:txBody>
          <a:bodyPr/>
          <a:lstStyle/>
          <a:p>
            <a:r>
              <a:rPr lang="es-ES" sz="3100" b="1" dirty="0" smtClean="0"/>
              <a:t>4. AGENTE BIOLOGIKOAK  (II)</a:t>
            </a:r>
            <a:endParaRPr lang="es-ES" sz="3100" b="1" dirty="0"/>
          </a:p>
        </p:txBody>
      </p:sp>
    </p:spTree>
    <p:extLst>
      <p:ext uri="{BB962C8B-B14F-4D97-AF65-F5344CB8AC3E}">
        <p14:creationId xmlns:p14="http://schemas.microsoft.com/office/powerpoint/2010/main" val="412512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1520" y="1196752"/>
            <a:ext cx="8352928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200"/>
              </a:spcAft>
            </a:pPr>
            <a:r>
              <a:rPr lang="es-ES" sz="2000" dirty="0" err="1">
                <a:latin typeface="Arial Unicode MS" pitchFamily="34" charset="-128"/>
              </a:rPr>
              <a:t>Hauen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baliagarritasuna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ongi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egiaztatuta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dago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HGIren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konplikazio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septikoetan</a:t>
            </a:r>
            <a:r>
              <a:rPr lang="es-ES" sz="2000" dirty="0">
                <a:latin typeface="Arial Unicode MS" pitchFamily="34" charset="-128"/>
              </a:rPr>
              <a:t>  eta </a:t>
            </a:r>
            <a:r>
              <a:rPr lang="es-ES" sz="2000" dirty="0" err="1">
                <a:latin typeface="Arial Unicode MS" pitchFamily="34" charset="-128"/>
              </a:rPr>
              <a:t>poutxitis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edo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erreserboritisaren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tratamenduan</a:t>
            </a:r>
            <a:r>
              <a:rPr lang="es-ES" sz="2000" dirty="0">
                <a:latin typeface="Arial Unicode MS" pitchFamily="34" charset="-128"/>
              </a:rPr>
              <a:t> . </a:t>
            </a:r>
            <a:r>
              <a:rPr lang="es-ES" sz="2000" dirty="0" err="1">
                <a:latin typeface="Arial Unicode MS" pitchFamily="34" charset="-128"/>
              </a:rPr>
              <a:t>Gaixotasun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primarioaren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tratamenduan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onurarik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duen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ez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dago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ongi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egiaztatuta</a:t>
            </a:r>
            <a:r>
              <a:rPr lang="es-ES" sz="2000" dirty="0">
                <a:latin typeface="Arial Unicode MS" pitchFamily="34" charset="-128"/>
              </a:rPr>
              <a:t>. </a:t>
            </a:r>
          </a:p>
          <a:p>
            <a:pPr>
              <a:spcAft>
                <a:spcPts val="1200"/>
              </a:spcAft>
            </a:pPr>
            <a:r>
              <a:rPr lang="es-ES" sz="2000" dirty="0" err="1">
                <a:latin typeface="Arial Unicode MS" pitchFamily="34" charset="-128"/>
              </a:rPr>
              <a:t>Gehien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erabilitakoak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hauek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dira</a:t>
            </a:r>
            <a:r>
              <a:rPr lang="es-ES" sz="2000" dirty="0">
                <a:latin typeface="Arial Unicode MS" pitchFamily="34" charset="-128"/>
              </a:rPr>
              <a:t>:</a:t>
            </a:r>
          </a:p>
          <a:p>
            <a:pPr lvl="1"/>
            <a:r>
              <a:rPr lang="es-ES" sz="2000" dirty="0" err="1">
                <a:latin typeface="Arial Unicode MS" pitchFamily="34" charset="-128"/>
              </a:rPr>
              <a:t>ziprofloxazinoa</a:t>
            </a:r>
            <a:r>
              <a:rPr lang="es-ES" sz="2000" dirty="0">
                <a:latin typeface="Arial Unicode MS" pitchFamily="34" charset="-128"/>
              </a:rPr>
              <a:t> (500 mg/12 h) </a:t>
            </a:r>
            <a:r>
              <a:rPr lang="es-ES" sz="800" dirty="0"/>
              <a:t> </a:t>
            </a:r>
            <a:endParaRPr lang="es-ES" sz="2000" dirty="0" smtClean="0">
              <a:latin typeface="Arial Unicode MS" pitchFamily="34" charset="-128"/>
            </a:endParaRPr>
          </a:p>
          <a:p>
            <a:pPr marL="72390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000" dirty="0" err="1">
                <a:latin typeface="Arial Unicode MS" pitchFamily="34" charset="-128"/>
              </a:rPr>
              <a:t>Kontrako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efektuak</a:t>
            </a:r>
            <a:r>
              <a:rPr lang="es-ES" sz="2000" dirty="0">
                <a:latin typeface="Arial Unicode MS" pitchFamily="34" charset="-128"/>
              </a:rPr>
              <a:t>: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Gastrointestinalak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dira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ohikoenak</a:t>
            </a:r>
            <a:r>
              <a:rPr lang="es-ES" sz="2000" dirty="0" smtClean="0">
                <a:latin typeface="Arial Unicode MS" pitchFamily="34" charset="-128"/>
              </a:rPr>
              <a:t> (</a:t>
            </a:r>
            <a:r>
              <a:rPr lang="es-ES" sz="2000" dirty="0" err="1">
                <a:latin typeface="Arial Unicode MS" pitchFamily="34" charset="-128"/>
              </a:rPr>
              <a:t>goragaleak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gorakoak</a:t>
            </a:r>
            <a:r>
              <a:rPr lang="es-ES" sz="2000" dirty="0">
                <a:latin typeface="Arial Unicode MS" pitchFamily="34" charset="-128"/>
              </a:rPr>
              <a:t>),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>
                <a:latin typeface="Arial Unicode MS" pitchFamily="34" charset="-128"/>
              </a:rPr>
              <a:t>eta </a:t>
            </a:r>
            <a:r>
              <a:rPr lang="es-ES" sz="2000" i="1" dirty="0" err="1">
                <a:latin typeface="Arial Unicode MS" pitchFamily="34" charset="-128"/>
              </a:rPr>
              <a:t>Clostridium</a:t>
            </a:r>
            <a:r>
              <a:rPr lang="es-ES" sz="2000" i="1" dirty="0">
                <a:latin typeface="Arial Unicode MS" pitchFamily="34" charset="-128"/>
              </a:rPr>
              <a:t> </a:t>
            </a:r>
            <a:r>
              <a:rPr lang="es-ES" sz="2000" i="1" dirty="0" err="1">
                <a:latin typeface="Arial Unicode MS" pitchFamily="34" charset="-128"/>
              </a:rPr>
              <a:t>difficile</a:t>
            </a:r>
            <a:r>
              <a:rPr lang="es-ES" sz="2000" i="1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bakteriaren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ondoriozko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beherakoa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agertzea</a:t>
            </a:r>
            <a:r>
              <a:rPr lang="es-ES" sz="2000" dirty="0">
                <a:latin typeface="Arial Unicode MS" pitchFamily="34" charset="-128"/>
              </a:rPr>
              <a:t> ere </a:t>
            </a:r>
            <a:r>
              <a:rPr lang="es-ES" sz="2000" dirty="0" err="1">
                <a:latin typeface="Arial Unicode MS" pitchFamily="34" charset="-128"/>
              </a:rPr>
              <a:t>eragin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dezake</a:t>
            </a:r>
            <a:r>
              <a:rPr lang="es-ES" sz="2000" dirty="0" smtClean="0">
                <a:latin typeface="Arial Unicode MS" pitchFamily="34" charset="-128"/>
              </a:rPr>
              <a:t>. </a:t>
            </a:r>
          </a:p>
          <a:p>
            <a:pPr marL="666750">
              <a:spcBef>
                <a:spcPts val="0"/>
              </a:spcBef>
              <a:spcAft>
                <a:spcPts val="1200"/>
              </a:spcAft>
            </a:pPr>
            <a:r>
              <a:rPr lang="es-ES" sz="2000" dirty="0" err="1">
                <a:latin typeface="Arial Unicode MS" pitchFamily="34" charset="-128"/>
              </a:rPr>
              <a:t>metronidazola</a:t>
            </a:r>
            <a:r>
              <a:rPr lang="es-ES" sz="2000" dirty="0">
                <a:latin typeface="Arial Unicode MS" pitchFamily="34" charset="-128"/>
              </a:rPr>
              <a:t> (20 mg/kg/</a:t>
            </a:r>
            <a:r>
              <a:rPr lang="es-ES" sz="2000" dirty="0" err="1">
                <a:latin typeface="Arial Unicode MS" pitchFamily="34" charset="-128"/>
              </a:rPr>
              <a:t>egun</a:t>
            </a:r>
            <a:r>
              <a:rPr lang="es-ES" sz="2000" dirty="0">
                <a:latin typeface="Arial Unicode MS" pitchFamily="34" charset="-128"/>
              </a:rPr>
              <a:t>, 3 </a:t>
            </a:r>
            <a:r>
              <a:rPr lang="es-ES" sz="2000" dirty="0" err="1">
                <a:latin typeface="Arial Unicode MS" pitchFamily="34" charset="-128"/>
              </a:rPr>
              <a:t>dositan</a:t>
            </a:r>
            <a:r>
              <a:rPr lang="es-ES" sz="2000" dirty="0">
                <a:latin typeface="Arial Unicode MS" pitchFamily="34" charset="-128"/>
              </a:rPr>
              <a:t>) </a:t>
            </a:r>
            <a:r>
              <a:rPr lang="es-ES" sz="2000" dirty="0" err="1">
                <a:latin typeface="Arial Unicode MS" pitchFamily="34" charset="-128"/>
              </a:rPr>
              <a:t>Kontrako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efektuak</a:t>
            </a:r>
            <a:r>
              <a:rPr lang="es-ES" sz="2000" dirty="0">
                <a:latin typeface="Arial Unicode MS" pitchFamily="34" charset="-128"/>
              </a:rPr>
              <a:t>: anorexia, </a:t>
            </a:r>
            <a:r>
              <a:rPr lang="es-ES" sz="2000" dirty="0" err="1">
                <a:latin typeface="Arial Unicode MS" pitchFamily="34" charset="-128"/>
              </a:rPr>
              <a:t>goragaleak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dastamenaren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nahasmendua</a:t>
            </a:r>
            <a:r>
              <a:rPr lang="es-ES" sz="2000" dirty="0">
                <a:latin typeface="Arial Unicode MS" pitchFamily="34" charset="-128"/>
              </a:rPr>
              <a:t> eta  </a:t>
            </a:r>
            <a:r>
              <a:rPr lang="es-ES" sz="2000" dirty="0" err="1">
                <a:latin typeface="Arial Unicode MS" pitchFamily="34" charset="-128"/>
              </a:rPr>
              <a:t>dosiaren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araberako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neuropatia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periferikoa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monitorizatu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behar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dena</a:t>
            </a:r>
            <a:r>
              <a:rPr lang="es-ES" sz="2000" dirty="0" smtClean="0">
                <a:latin typeface="Arial Unicode MS" pitchFamily="34" charset="-128"/>
              </a:rPr>
              <a:t>.</a:t>
            </a:r>
            <a:endParaRPr lang="es-ES" sz="2000" dirty="0">
              <a:latin typeface="Arial Unicode MS" pitchFamily="34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1115616"/>
          </a:xfrm>
        </p:spPr>
        <p:txBody>
          <a:bodyPr/>
          <a:lstStyle/>
          <a:p>
            <a:r>
              <a:rPr lang="es-ES" sz="3100" b="1" dirty="0" smtClean="0"/>
              <a:t>5. ANTIBIOTIKOAK</a:t>
            </a:r>
            <a:endParaRPr lang="es-ES" sz="3100" b="1" dirty="0"/>
          </a:p>
        </p:txBody>
      </p:sp>
    </p:spTree>
    <p:extLst>
      <p:ext uri="{BB962C8B-B14F-4D97-AF65-F5344CB8AC3E}">
        <p14:creationId xmlns:p14="http://schemas.microsoft.com/office/powerpoint/2010/main" val="354342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16632"/>
            <a:ext cx="8229600" cy="1115616"/>
          </a:xfrm>
        </p:spPr>
        <p:txBody>
          <a:bodyPr/>
          <a:lstStyle/>
          <a:p>
            <a:r>
              <a:rPr lang="es-ES" dirty="0" smtClean="0"/>
              <a:t>KIRURGIA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025352"/>
            <a:ext cx="8352928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s-ES" sz="1900" b="1" u="sng" dirty="0">
                <a:solidFill>
                  <a:srgbClr val="4BACC6"/>
                </a:solidFill>
                <a:latin typeface="Arial Black" pitchFamily="34" charset="0"/>
              </a:rPr>
              <a:t>K</a:t>
            </a:r>
            <a:r>
              <a:rPr lang="es-ES" sz="1900" b="1" u="sng" dirty="0" smtClean="0">
                <a:solidFill>
                  <a:srgbClr val="4BACC6"/>
                </a:solidFill>
                <a:latin typeface="Arial Black" pitchFamily="34" charset="0"/>
              </a:rPr>
              <a:t>U</a:t>
            </a:r>
            <a:r>
              <a:rPr lang="es-ES" sz="1900" b="1" dirty="0">
                <a:solidFill>
                  <a:srgbClr val="4BACC6"/>
                </a:solidFill>
                <a:latin typeface="Arial Black" pitchFamily="34" charset="0"/>
              </a:rPr>
              <a:t>:</a:t>
            </a:r>
          </a:p>
          <a:p>
            <a:pPr marL="533400">
              <a:spcAft>
                <a:spcPts val="1200"/>
              </a:spcAft>
            </a:pPr>
            <a:r>
              <a:rPr lang="es-E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Baliteke</a:t>
            </a:r>
            <a:r>
              <a:rPr lang="es-E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kirurgia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beharrezko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izatea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kortikoideen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ziklosporinaren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edo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IFXen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aurrean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erantzuten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ez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duen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agerraldi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larrian</a:t>
            </a:r>
            <a:r>
              <a:rPr lang="es-E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lang="es-ES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33400">
              <a:spcAft>
                <a:spcPts val="1200"/>
              </a:spcAft>
            </a:pP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Kirurgia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erabat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indikatuta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dago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zulaketa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hemorragia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masibo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edo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megakolon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toxikorik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badago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Baita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buxaduraren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kasuan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eta,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maila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handiko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displasietan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kolon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eta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ondesteko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minbiziaren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profilaxi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gisa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ere. </a:t>
            </a:r>
            <a:endParaRPr lang="es-ES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190500" indent="0">
              <a:spcAft>
                <a:spcPts val="1200"/>
              </a:spcAft>
              <a:buNone/>
            </a:pPr>
            <a:r>
              <a:rPr lang="es-ES" sz="1900" b="1" u="sng" dirty="0" smtClean="0">
                <a:solidFill>
                  <a:srgbClr val="4BACC6"/>
                </a:solidFill>
                <a:latin typeface="Arial Black" pitchFamily="34" charset="0"/>
              </a:rPr>
              <a:t>CG</a:t>
            </a:r>
            <a:r>
              <a:rPr lang="es-ES" sz="1900" b="1" dirty="0" smtClean="0">
                <a:solidFill>
                  <a:srgbClr val="4BACC6"/>
                </a:solidFill>
                <a:latin typeface="Arial Black" pitchFamily="34" charset="0"/>
              </a:rPr>
              <a:t>:</a:t>
            </a:r>
            <a:endParaRPr lang="es-ES" sz="1900" b="1" dirty="0">
              <a:solidFill>
                <a:srgbClr val="4BACC6"/>
              </a:solidFill>
              <a:latin typeface="Arial Black" pitchFamily="34" charset="0"/>
            </a:endParaRPr>
          </a:p>
          <a:p>
            <a:pPr marL="533400">
              <a:spcAft>
                <a:spcPts val="1200"/>
              </a:spcAft>
            </a:pP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Tratamenduari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ez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badiote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erantzuten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baliteke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kirurgia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behar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izatea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baina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horrek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ez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du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ezinbestean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eragozten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gaixotasunaren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errekurrentziak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agertzea</a:t>
            </a:r>
            <a:r>
              <a:rPr lang="es-E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lang="es-ES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85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105900" cy="1152128"/>
          </a:xfrm>
        </p:spPr>
        <p:txBody>
          <a:bodyPr/>
          <a:lstStyle/>
          <a:p>
            <a:r>
              <a:rPr lang="es-ES" sz="3100" b="1" dirty="0" smtClean="0"/>
              <a:t>KU </a:t>
            </a:r>
            <a:r>
              <a:rPr lang="es-ES" sz="3200" b="1" dirty="0" smtClean="0"/>
              <a:t>AGERRALDI ARIN-MODERATUAREN </a:t>
            </a:r>
            <a:r>
              <a:rPr lang="es-ES" sz="3100" b="1" dirty="0" smtClean="0"/>
              <a:t>TRATAMENDU ALGORITMOA</a:t>
            </a:r>
            <a:endParaRPr lang="es-ES" sz="3100" b="1" dirty="0"/>
          </a:p>
        </p:txBody>
      </p:sp>
      <p:pic>
        <p:nvPicPr>
          <p:cNvPr id="1094" name="Picture 7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87" t="50000" r="30625" b="10710"/>
          <a:stretch/>
        </p:blipFill>
        <p:spPr bwMode="auto">
          <a:xfrm>
            <a:off x="571500" y="1844824"/>
            <a:ext cx="7672908" cy="4747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774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1152128"/>
          </a:xfrm>
        </p:spPr>
        <p:txBody>
          <a:bodyPr/>
          <a:lstStyle/>
          <a:p>
            <a:r>
              <a:rPr lang="es-ES" sz="2800" b="1" dirty="0" smtClean="0"/>
              <a:t>KU-</a:t>
            </a:r>
            <a:r>
              <a:rPr lang="es-ES" sz="2800" b="1" dirty="0" err="1" smtClean="0"/>
              <a:t>ren</a:t>
            </a:r>
            <a:r>
              <a:rPr lang="es-ES" sz="2800" b="1" dirty="0" smtClean="0"/>
              <a:t> </a:t>
            </a:r>
            <a:r>
              <a:rPr lang="it-IT" sz="2800" b="1" dirty="0" smtClean="0"/>
              <a:t>MANTENTZEKO </a:t>
            </a:r>
            <a:r>
              <a:rPr lang="es-ES" sz="2800" b="1" dirty="0" smtClean="0"/>
              <a:t>TRATAMENDU </a:t>
            </a:r>
            <a:r>
              <a:rPr lang="es-ES" sz="2800" b="1" dirty="0"/>
              <a:t>ALGORITMOA</a:t>
            </a:r>
            <a:endParaRPr lang="es-ES" sz="3100" b="1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23168" r="28768" b="29430"/>
          <a:stretch/>
        </p:blipFill>
        <p:spPr bwMode="auto">
          <a:xfrm>
            <a:off x="361660" y="1235451"/>
            <a:ext cx="7882748" cy="5289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583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144000" cy="1152128"/>
          </a:xfrm>
        </p:spPr>
        <p:txBody>
          <a:bodyPr/>
          <a:lstStyle/>
          <a:p>
            <a:r>
              <a:rPr lang="es-ES" sz="2800" b="1" dirty="0" smtClean="0"/>
              <a:t>CG-</a:t>
            </a:r>
            <a:r>
              <a:rPr lang="es-ES" sz="2800" b="1" dirty="0" err="1" smtClean="0"/>
              <a:t>ren</a:t>
            </a:r>
            <a:r>
              <a:rPr lang="es-ES" sz="2800" b="1" dirty="0" smtClean="0"/>
              <a:t> </a:t>
            </a:r>
            <a:r>
              <a:rPr lang="es-ES" sz="2800" b="1" dirty="0"/>
              <a:t>AGERRALDI ARIN-MODERATUAREN TRATAMENDU ALGORITMOA</a:t>
            </a:r>
            <a:endParaRPr lang="es-ES" sz="3100" b="1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80" t="44000" r="28348" b="11916"/>
          <a:stretch/>
        </p:blipFill>
        <p:spPr bwMode="auto">
          <a:xfrm>
            <a:off x="899592" y="1556791"/>
            <a:ext cx="7344816" cy="4530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547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1115616"/>
          </a:xfrm>
        </p:spPr>
        <p:txBody>
          <a:bodyPr/>
          <a:lstStyle/>
          <a:p>
            <a:r>
              <a:rPr lang="es-ES" dirty="0" smtClean="0"/>
              <a:t>HITZAURREA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124744"/>
            <a:ext cx="8208912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buClr>
                <a:schemeClr val="tx2">
                  <a:lumMod val="50000"/>
                </a:schemeClr>
              </a:buClr>
            </a:pPr>
            <a:endParaRPr lang="es-ES" sz="2000" dirty="0" smtClean="0">
              <a:latin typeface="Arial Unicode MS" pitchFamily="34" charset="-128"/>
            </a:endParaRPr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2400" dirty="0" smtClean="0">
                <a:latin typeface="Arial Unicode MS" pitchFamily="34" charset="-128"/>
              </a:rPr>
              <a:t> </a:t>
            </a:r>
            <a:endParaRPr lang="es-ES" sz="2400" dirty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547936" y="1124744"/>
            <a:ext cx="8208912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spcBef>
                <a:spcPts val="0"/>
              </a:spcBef>
              <a:spcAft>
                <a:spcPts val="1800"/>
              </a:spcAft>
              <a:buClr>
                <a:schemeClr val="tx2">
                  <a:lumMod val="50000"/>
                </a:schemeClr>
              </a:buClr>
            </a:pPr>
            <a:r>
              <a:rPr lang="es-ES" sz="2000" dirty="0" err="1">
                <a:latin typeface="Arial Unicode MS" pitchFamily="34" charset="-128"/>
              </a:rPr>
              <a:t>Hesteetako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gaixotasun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inflamatorioak</a:t>
            </a:r>
            <a:r>
              <a:rPr lang="es-ES" sz="2000" dirty="0">
                <a:latin typeface="Arial Unicode MS" pitchFamily="34" charset="-128"/>
              </a:rPr>
              <a:t> (HGI) </a:t>
            </a:r>
            <a:r>
              <a:rPr lang="es-ES" sz="2000" dirty="0" err="1">
                <a:latin typeface="Arial Unicode MS" pitchFamily="34" charset="-128"/>
              </a:rPr>
              <a:t>hauek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hartzen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ditu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barne</a:t>
            </a:r>
            <a:r>
              <a:rPr lang="es-ES" sz="2000" dirty="0">
                <a:latin typeface="Arial Unicode MS" pitchFamily="34" charset="-128"/>
              </a:rPr>
              <a:t>: </a:t>
            </a:r>
            <a:r>
              <a:rPr lang="es-ES" sz="2000" dirty="0" err="1">
                <a:latin typeface="Arial Unicode MS" pitchFamily="34" charset="-128"/>
              </a:rPr>
              <a:t>kolitis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ultzeraduna</a:t>
            </a:r>
            <a:r>
              <a:rPr lang="es-ES" sz="2000" dirty="0">
                <a:latin typeface="Arial Unicode MS" pitchFamily="34" charset="-128"/>
              </a:rPr>
              <a:t> (KU), Crohn-en </a:t>
            </a:r>
            <a:r>
              <a:rPr lang="es-ES" sz="2000" dirty="0" err="1">
                <a:latin typeface="Arial Unicode MS" pitchFamily="34" charset="-128"/>
              </a:rPr>
              <a:t>gaixotasuna</a:t>
            </a:r>
            <a:r>
              <a:rPr lang="es-ES" sz="2000" dirty="0">
                <a:latin typeface="Arial Unicode MS" pitchFamily="34" charset="-128"/>
              </a:rPr>
              <a:t> (CG) eta  </a:t>
            </a:r>
            <a:r>
              <a:rPr lang="es-ES" sz="2000" dirty="0" err="1">
                <a:latin typeface="Arial Unicode MS" pitchFamily="34" charset="-128"/>
              </a:rPr>
              <a:t>sailkatu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gabeko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kolitisa</a:t>
            </a:r>
            <a:r>
              <a:rPr lang="es-ES" sz="2000" dirty="0">
                <a:latin typeface="Arial Unicode MS" pitchFamily="34" charset="-128"/>
              </a:rPr>
              <a:t>. </a:t>
            </a:r>
            <a:r>
              <a:rPr lang="es-ES" sz="2000" dirty="0" smtClean="0">
                <a:latin typeface="Arial Unicode MS" pitchFamily="34" charset="-128"/>
              </a:rPr>
              <a:t>La etiología se desconoce. Se asocia a </a:t>
            </a:r>
            <a:r>
              <a:rPr lang="es-ES" sz="2000" dirty="0">
                <a:latin typeface="Arial Unicode MS" pitchFamily="34" charset="-128"/>
              </a:rPr>
              <a:t>una respuesta inmune desmesurada </a:t>
            </a:r>
            <a:r>
              <a:rPr lang="es-ES" sz="2000" dirty="0" smtClean="0">
                <a:latin typeface="Arial Unicode MS" pitchFamily="34" charset="-128"/>
              </a:rPr>
              <a:t>que produce lesiones </a:t>
            </a:r>
            <a:r>
              <a:rPr lang="es-ES" sz="2000" dirty="0">
                <a:latin typeface="Arial Unicode MS" pitchFamily="34" charset="-128"/>
              </a:rPr>
              <a:t>de profundidad y extensión variables en el intestino. 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  <a:buClr>
                <a:schemeClr val="tx2">
                  <a:lumMod val="50000"/>
                </a:schemeClr>
              </a:buClr>
            </a:pPr>
            <a:r>
              <a:rPr lang="es-ES" sz="2000" dirty="0" err="1">
                <a:latin typeface="Arial Unicode MS" pitchFamily="34" charset="-128"/>
              </a:rPr>
              <a:t>Sendatzen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ez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diren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gaixotasunak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dira</a:t>
            </a:r>
            <a:r>
              <a:rPr lang="es-ES" sz="2000" dirty="0">
                <a:latin typeface="Arial Unicode MS" pitchFamily="34" charset="-128"/>
              </a:rPr>
              <a:t>; </a:t>
            </a:r>
            <a:r>
              <a:rPr lang="es-ES" sz="2000" dirty="0" err="1">
                <a:latin typeface="Arial Unicode MS" pitchFamily="34" charset="-128"/>
              </a:rPr>
              <a:t>eboluzio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kronikoa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dute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agerraldiekin</a:t>
            </a:r>
            <a:r>
              <a:rPr lang="es-ES" sz="2000" dirty="0">
                <a:latin typeface="Arial Unicode MS" pitchFamily="34" charset="-128"/>
              </a:rPr>
              <a:t>. </a:t>
            </a:r>
            <a:r>
              <a:rPr lang="es-ES" sz="2000" dirty="0" err="1" smtClean="0">
                <a:latin typeface="Arial Unicode MS" pitchFamily="34" charset="-128"/>
              </a:rPr>
              <a:t>Erremisio</a:t>
            </a:r>
            <a:r>
              <a:rPr lang="es-ES" sz="2000" dirty="0" smtClean="0">
                <a:latin typeface="Arial Unicode MS" pitchFamily="34" charset="-128"/>
              </a:rPr>
              <a:t>  </a:t>
            </a:r>
            <a:r>
              <a:rPr lang="es-ES" sz="2000" dirty="0">
                <a:latin typeface="Arial Unicode MS" pitchFamily="34" charset="-128"/>
              </a:rPr>
              <a:t>eta  </a:t>
            </a:r>
            <a:r>
              <a:rPr lang="es-ES" sz="2000" dirty="0" err="1">
                <a:latin typeface="Arial Unicode MS" pitchFamily="34" charset="-128"/>
              </a:rPr>
              <a:t>berreritze-aldiak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txandakatzen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dira</a:t>
            </a:r>
            <a:r>
              <a:rPr lang="es-ES" sz="2000" dirty="0">
                <a:latin typeface="Arial Unicode MS" pitchFamily="34" charset="-128"/>
              </a:rPr>
              <a:t>.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  <a:buClr>
                <a:schemeClr val="tx2">
                  <a:lumMod val="50000"/>
                </a:schemeClr>
              </a:buClr>
            </a:pPr>
            <a:r>
              <a:rPr lang="es-ES" sz="2000" dirty="0" err="1" smtClean="0">
                <a:latin typeface="Arial Unicode MS" pitchFamily="34" charset="-128"/>
              </a:rPr>
              <a:t>HGIk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gehienbat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digestio-hodiari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erasaten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badio</a:t>
            </a:r>
            <a:r>
              <a:rPr lang="es-ES" sz="2000" dirty="0">
                <a:latin typeface="Arial Unicode MS" pitchFamily="34" charset="-128"/>
              </a:rPr>
              <a:t> ere,  </a:t>
            </a:r>
            <a:r>
              <a:rPr lang="es-ES" sz="2000" dirty="0" err="1">
                <a:latin typeface="Arial Unicode MS" pitchFamily="34" charset="-128"/>
              </a:rPr>
              <a:t>digestio-aparatuz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kanpoko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konplikazioak</a:t>
            </a:r>
            <a:r>
              <a:rPr lang="es-ES" sz="2000" dirty="0">
                <a:latin typeface="Arial Unicode MS" pitchFamily="34" charset="-128"/>
              </a:rPr>
              <a:t> ere  </a:t>
            </a:r>
            <a:r>
              <a:rPr lang="es-ES" sz="2000" dirty="0" err="1">
                <a:latin typeface="Arial Unicode MS" pitchFamily="34" charset="-128"/>
              </a:rPr>
              <a:t>ekar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</a:rPr>
              <a:t>ditzake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giltzadura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larruazal</a:t>
            </a:r>
            <a:r>
              <a:rPr lang="es-ES" sz="2000" dirty="0">
                <a:latin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</a:rPr>
              <a:t>begi</a:t>
            </a:r>
            <a:r>
              <a:rPr lang="es-ES" sz="2000" dirty="0">
                <a:latin typeface="Arial Unicode MS" pitchFamily="34" charset="-128"/>
              </a:rPr>
              <a:t>  </a:t>
            </a:r>
            <a:r>
              <a:rPr lang="es-ES" sz="2000" dirty="0" err="1">
                <a:latin typeface="Arial Unicode MS" pitchFamily="34" charset="-128"/>
              </a:rPr>
              <a:t>edo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mukosetan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batez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smtClean="0">
                <a:latin typeface="Arial Unicode MS" pitchFamily="34" charset="-128"/>
              </a:rPr>
              <a:t>ere.</a:t>
            </a:r>
            <a:endParaRPr lang="es-ES" sz="2000" dirty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" sz="2000" dirty="0" smtClean="0"/>
          </a:p>
          <a:p>
            <a:endParaRPr lang="es-ES" sz="2000" dirty="0" smtClean="0"/>
          </a:p>
        </p:txBody>
      </p:sp>
    </p:spTree>
    <p:extLst>
      <p:ext uri="{BB962C8B-B14F-4D97-AF65-F5344CB8AC3E}">
        <p14:creationId xmlns:p14="http://schemas.microsoft.com/office/powerpoint/2010/main" val="320599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1520" y="1196752"/>
            <a:ext cx="8892480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200"/>
              </a:spcAft>
            </a:pPr>
            <a:r>
              <a:rPr lang="it-IT" sz="1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Mesalazinaren</a:t>
            </a:r>
            <a:r>
              <a:rPr lang="it-IT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it-IT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onura  oso eskasa da, eta,  forma arinetan, farmako  honekin erremisioa eragitea </a:t>
            </a:r>
            <a:r>
              <a:rPr lang="it-IT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lortu </a:t>
            </a:r>
            <a:r>
              <a:rPr lang="it-IT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denean, baino  ez legoke adierazita.</a:t>
            </a:r>
            <a:endParaRPr lang="es-ES" sz="1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spcAft>
                <a:spcPts val="1200"/>
              </a:spcAft>
            </a:pPr>
            <a:r>
              <a:rPr lang="it-IT" sz="1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Kortikodeak</a:t>
            </a:r>
            <a:r>
              <a:rPr lang="it-IT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it-IT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ez dira efikazak erremisioari epe luzera eusteko, eta  haien  bigarren mailako ondorioak direla eta (ohikoak eta larriak), ez da gomendatzen kortikoideak erabiltzea. Kortikoideekiko mendekotasunaren kasuan,  </a:t>
            </a:r>
            <a:r>
              <a:rPr lang="it-IT" sz="18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tiopurinen</a:t>
            </a:r>
            <a:r>
              <a:rPr lang="it-IT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bidezko tratamenduak aukera  ematen du kortikoideak kentzeko eta erremisioari eusteko, pazienteen % 50 ingurun;  gutxienez 4 urtez egon behar dira horiek hartzen.</a:t>
            </a:r>
            <a:endParaRPr lang="es-ES" sz="1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spcAft>
                <a:spcPts val="1200"/>
              </a:spcAft>
            </a:pPr>
            <a:r>
              <a:rPr lang="it-IT" sz="1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Metotrexatoa</a:t>
            </a:r>
            <a:r>
              <a:rPr lang="it-IT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it-IT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erremisioari eusteko efikaza da farmako honekin erremisioa eragin zaien pazienteengan, eta aholkatuta dago, orobat, tiopurinekiko intoleranteak edo errefraktarioak diren pazienteentzat</a:t>
            </a:r>
            <a:r>
              <a:rPr lang="it-IT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it-IT" sz="18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TNFren kontrako farmakoak </a:t>
            </a:r>
            <a:r>
              <a:rPr lang="it-IT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efikazak dira, bai erremisioa eragiteko bai horri eusteko, eta aukerakoak dira  erremisioa lortzeko  haiek  erabili  beharra izan duten </a:t>
            </a:r>
            <a:r>
              <a:rPr lang="it-IT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pazienteengan</a:t>
            </a:r>
            <a:r>
              <a:rPr lang="es-E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endParaRPr lang="es-ES" sz="1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188640"/>
            <a:ext cx="9144000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t-IT" sz="3200" b="1" dirty="0" smtClean="0"/>
              <a:t>CROHN-EN GAIXOTASUNAREN MANTENTZEKO TRATAMENDUA</a:t>
            </a:r>
            <a:endParaRPr lang="es-ES" sz="3100" b="1" dirty="0"/>
          </a:p>
        </p:txBody>
      </p:sp>
    </p:spTree>
    <p:extLst>
      <p:ext uri="{BB962C8B-B14F-4D97-AF65-F5344CB8AC3E}">
        <p14:creationId xmlns:p14="http://schemas.microsoft.com/office/powerpoint/2010/main" val="174804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1115616"/>
          </a:xfrm>
        </p:spPr>
        <p:txBody>
          <a:bodyPr/>
          <a:lstStyle/>
          <a:p>
            <a:r>
              <a:rPr lang="it-IT" b="1" dirty="0" smtClean="0"/>
              <a:t>EZAUGARRIAK PEDIATRIAN</a:t>
            </a:r>
            <a:r>
              <a:rPr lang="es-ES" dirty="0"/>
              <a:t/>
            </a:r>
            <a:br>
              <a:rPr lang="es-ES" dirty="0"/>
            </a:b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23528" y="1484784"/>
            <a:ext cx="8424936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it-IT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HGIren </a:t>
            </a:r>
            <a:r>
              <a:rPr lang="it-IT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kasuen heren bat  20 urte bete aurretik agertzen dira (gehienak nerabezaroan); kasu guztien % 5 baino gutxiago </a:t>
            </a:r>
            <a:r>
              <a:rPr lang="it-IT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bost </a:t>
            </a:r>
            <a:r>
              <a:rPr lang="it-IT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urte bete baino </a:t>
            </a:r>
            <a:r>
              <a:rPr lang="it-IT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lehenago.</a:t>
            </a:r>
          </a:p>
          <a:p>
            <a:endParaRPr lang="es-ES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spcAft>
                <a:spcPts val="1200"/>
              </a:spcAft>
            </a:pPr>
            <a:r>
              <a:rPr lang="it-IT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Pediatriako </a:t>
            </a:r>
            <a:r>
              <a:rPr lang="it-IT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HGIk irizpide diagnostiko espezifikoak ditu. Gaixotasunaren sailkapen fenotipikoa egiteko, Parisko sailkapena erabiltzen da (</a:t>
            </a:r>
            <a:r>
              <a:rPr lang="it-IT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2"/>
              </a:rPr>
              <a:t>CG e</a:t>
            </a:r>
            <a:r>
              <a:rPr lang="it-IT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ta  </a:t>
            </a:r>
            <a:r>
              <a:rPr lang="it-IT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3"/>
              </a:rPr>
              <a:t>KU)</a:t>
            </a:r>
            <a:r>
              <a:rPr lang="it-IT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 Montrealekoaren alderdi batzuk  osatzen eta  aldatzen ditu horrek.</a:t>
            </a:r>
            <a:endParaRPr lang="es-ES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spcAft>
                <a:spcPts val="1200"/>
              </a:spcAft>
            </a:pPr>
            <a:r>
              <a:rPr lang="it-IT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Lehen </a:t>
            </a:r>
            <a:r>
              <a:rPr lang="it-IT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mailako arretan (aurreprobarako probabilitatea, oro har, oso txikia da hemen), kalprotektina fekalaren testak baliagarritasun diagnostikoa izan dezake emaitzak 50-100 mcg/g badira. </a:t>
            </a:r>
            <a:endParaRPr lang="es-ES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233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1115616"/>
          </a:xfrm>
        </p:spPr>
        <p:txBody>
          <a:bodyPr/>
          <a:lstStyle/>
          <a:p>
            <a:r>
              <a:rPr lang="it-IT" b="1" dirty="0"/>
              <a:t>EZAUGARRIAK PEDIATRIAN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23528" y="1484784"/>
            <a:ext cx="8352928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200"/>
              </a:spcAft>
            </a:pPr>
            <a:r>
              <a:rPr lang="it-IT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HGI duten haurrak txertatzeko oinarrizko pauta osasuntsu daudenen bera  </a:t>
            </a:r>
            <a:r>
              <a:rPr lang="it-IT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da.</a:t>
            </a:r>
            <a:endParaRPr lang="it-IT" sz="1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spcAft>
                <a:spcPts val="1200"/>
              </a:spcAft>
            </a:pP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Tratamendu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immunoezabatzailea</a:t>
            </a:r>
            <a:r>
              <a:rPr lang="es-E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jada 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jasotzen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ari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direnei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dagokienez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kortikoideak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&gt; 20 mg/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egun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prednisona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edo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baliokide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2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astez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 </a:t>
            </a:r>
            <a:r>
              <a:rPr lang="es-E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tiopurinak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metotrexatoa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edo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TNFren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kontrakoak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),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berriz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birus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edo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bakteria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bizi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edo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indargabetuak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dituzten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txertoak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baztertu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behar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dira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horrelako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tratamenduak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amaitu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ondorengo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3 </a:t>
            </a:r>
            <a:r>
              <a:rPr lang="es-ES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hilabetetara</a:t>
            </a:r>
            <a:r>
              <a:rPr lang="es-E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arte. </a:t>
            </a:r>
          </a:p>
          <a:p>
            <a:pPr>
              <a:spcAft>
                <a:spcPts val="1200"/>
              </a:spcAft>
            </a:pPr>
            <a:r>
              <a:rPr lang="it-IT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Kudeaketa terapeutikoa helduarenaren antzekoa da, baina algoritmo espezifikoak ditu, eta haren  bereizgarria honako hau da: nutrizio enterala CGren tratamendu primario gisa erabiltzea efikaza egiaztatu da, pediatriako CGren  –jarduera arin-moderatukoaren– agerraldien erremisioa eragiteko</a:t>
            </a:r>
            <a:endParaRPr lang="es-ES" sz="1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906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720080"/>
          </a:xfrm>
        </p:spPr>
        <p:txBody>
          <a:bodyPr/>
          <a:lstStyle/>
          <a:p>
            <a:r>
              <a:rPr lang="es-ES" b="1" dirty="0" smtClean="0"/>
              <a:t>TXERTOAK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268760"/>
            <a:ext cx="8496944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it-IT" sz="2000" dirty="0">
                <a:latin typeface="Arial Unicode MS" pitchFamily="34" charset="-128"/>
              </a:rPr>
              <a:t>HGI duten pazienteek infekzioak pairatzeko arrisku handiagoa dute, gaixotasunagatik, kirurgia-arrisku  </a:t>
            </a:r>
            <a:r>
              <a:rPr lang="it-IT" sz="2000" dirty="0" smtClean="0">
                <a:latin typeface="Arial Unicode MS" pitchFamily="34" charset="-128"/>
              </a:rPr>
              <a:t>handiagoa </a:t>
            </a:r>
            <a:r>
              <a:rPr lang="it-IT" sz="2000" dirty="0">
                <a:latin typeface="Arial Unicode MS" pitchFamily="34" charset="-128"/>
              </a:rPr>
              <a:t>dutelako, malnutrizioagatik edo sendagai immunoezabatzaileak </a:t>
            </a:r>
            <a:r>
              <a:rPr lang="it-IT" sz="2000" dirty="0" smtClean="0">
                <a:latin typeface="Arial Unicode MS" pitchFamily="34" charset="-128"/>
              </a:rPr>
              <a:t>erabiltzeagatik. </a:t>
            </a:r>
            <a:r>
              <a:rPr lang="it-IT" sz="2000" dirty="0">
                <a:latin typeface="Arial Unicode MS" pitchFamily="34" charset="-128"/>
              </a:rPr>
              <a:t>Garrantzitsua da txertatze-egutegia betetzen dela  gainbegiratzea diagnostikoa egiteko unean.</a:t>
            </a:r>
            <a:endParaRPr lang="es-ES" sz="2000" dirty="0">
              <a:latin typeface="Arial Unicode MS" pitchFamily="34" charset="-128"/>
            </a:endParaRPr>
          </a:p>
          <a:p>
            <a:pPr>
              <a:spcAft>
                <a:spcPts val="1200"/>
              </a:spcAft>
            </a:pPr>
            <a:r>
              <a:rPr lang="it-IT" sz="2000" dirty="0" smtClean="0">
                <a:latin typeface="Arial Unicode MS" pitchFamily="34" charset="-128"/>
              </a:rPr>
              <a:t>Mikroorganismo </a:t>
            </a:r>
            <a:r>
              <a:rPr lang="it-IT" sz="2000" dirty="0">
                <a:latin typeface="Arial Unicode MS" pitchFamily="34" charset="-128"/>
              </a:rPr>
              <a:t>bizi </a:t>
            </a:r>
            <a:r>
              <a:rPr lang="it-IT" sz="2000" dirty="0" smtClean="0">
                <a:latin typeface="Arial Unicode MS" pitchFamily="34" charset="-128"/>
              </a:rPr>
              <a:t>indargabetuak </a:t>
            </a:r>
            <a:r>
              <a:rPr lang="it-IT" sz="2000" dirty="0">
                <a:latin typeface="Arial Unicode MS" pitchFamily="34" charset="-128"/>
              </a:rPr>
              <a:t>kontraindikatuta daude tratamendu immunoezabatzailea eman bitartean</a:t>
            </a:r>
            <a:endParaRPr lang="es-ES" sz="2000" dirty="0">
              <a:latin typeface="Arial Unicode MS" pitchFamily="34" charset="-128"/>
            </a:endParaRPr>
          </a:p>
          <a:p>
            <a:r>
              <a:rPr lang="it-IT" sz="2000" dirty="0">
                <a:latin typeface="Arial Unicode MS" pitchFamily="34" charset="-128"/>
              </a:rPr>
              <a:t>Aktibatu gabeko txertoek, ez dakarte arazorik  tratamenduan zehar,  baina  haien  erantzuna baliteke txikiagoa </a:t>
            </a:r>
            <a:r>
              <a:rPr lang="it-IT" sz="2000" dirty="0" smtClean="0">
                <a:latin typeface="Arial Unicode MS" pitchFamily="34" charset="-128"/>
              </a:rPr>
              <a:t>izatea </a:t>
            </a:r>
            <a:r>
              <a:rPr lang="it-IT" sz="2000" dirty="0">
                <a:latin typeface="Arial Unicode MS" pitchFamily="34" charset="-128"/>
              </a:rPr>
              <a:t>horri ekindakoan.</a:t>
            </a:r>
            <a:endParaRPr lang="es-ES" sz="2000" dirty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022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1115616"/>
          </a:xfrm>
        </p:spPr>
        <p:txBody>
          <a:bodyPr/>
          <a:lstStyle/>
          <a:p>
            <a:r>
              <a:rPr lang="es-ES" b="1" dirty="0" smtClean="0"/>
              <a:t>TABAKOA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9944" y="1565176"/>
            <a:ext cx="7984504" cy="373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200"/>
              </a:spcAft>
            </a:pPr>
            <a:r>
              <a:rPr lang="it-IT" sz="2000" dirty="0">
                <a:latin typeface="Arial Unicode MS" pitchFamily="34" charset="-128"/>
              </a:rPr>
              <a:t>Tabakoak eragin handia du HGIren garapenean. </a:t>
            </a:r>
          </a:p>
          <a:p>
            <a:pPr>
              <a:spcAft>
                <a:spcPts val="1200"/>
              </a:spcAft>
            </a:pPr>
            <a:r>
              <a:rPr lang="it-IT" sz="2000" dirty="0" smtClean="0">
                <a:latin typeface="Arial Unicode MS" pitchFamily="34" charset="-128"/>
              </a:rPr>
              <a:t>Egiaztatuta </a:t>
            </a:r>
            <a:r>
              <a:rPr lang="it-IT" sz="2000" dirty="0">
                <a:latin typeface="Arial Unicode MS" pitchFamily="34" charset="-128"/>
              </a:rPr>
              <a:t>dago tabakoaren </a:t>
            </a:r>
            <a:r>
              <a:rPr lang="it-IT" sz="2000" dirty="0" smtClean="0">
                <a:latin typeface="Arial Unicode MS" pitchFamily="34" charset="-128"/>
              </a:rPr>
              <a:t>kontsumoa </a:t>
            </a:r>
            <a:r>
              <a:rPr lang="it-IT" sz="2000" dirty="0">
                <a:latin typeface="Arial Unicode MS" pitchFamily="34" charset="-128"/>
              </a:rPr>
              <a:t>lotuta </a:t>
            </a:r>
            <a:r>
              <a:rPr lang="it-IT" sz="2000" dirty="0" smtClean="0">
                <a:latin typeface="Arial Unicode MS" pitchFamily="34" charset="-128"/>
              </a:rPr>
              <a:t>dagoela </a:t>
            </a:r>
            <a:r>
              <a:rPr lang="it-IT" sz="2000" dirty="0">
                <a:latin typeface="Arial Unicode MS" pitchFamily="34" charset="-128"/>
              </a:rPr>
              <a:t>CGren eboluzio okerragoarekin, tratamenduaren aurreko erantzun okerragoarekin eta kirurgia behar izateko </a:t>
            </a:r>
            <a:r>
              <a:rPr lang="it-IT" sz="2000" dirty="0" smtClean="0">
                <a:latin typeface="Arial Unicode MS" pitchFamily="34" charset="-128"/>
              </a:rPr>
              <a:t>arrisku handiagoarekin.</a:t>
            </a:r>
            <a:endParaRPr lang="es-ES" sz="2000" dirty="0">
              <a:latin typeface="Arial Unicode MS" pitchFamily="34" charset="-128"/>
            </a:endParaRPr>
          </a:p>
          <a:p>
            <a:pPr>
              <a:spcAft>
                <a:spcPts val="1200"/>
              </a:spcAft>
            </a:pPr>
            <a:endParaRPr lang="es-ES" sz="1900" dirty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84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12968" cy="1115616"/>
          </a:xfrm>
        </p:spPr>
        <p:txBody>
          <a:bodyPr/>
          <a:lstStyle/>
          <a:p>
            <a:r>
              <a:rPr lang="it-IT" b="1" dirty="0" smtClean="0"/>
              <a:t>PROFILAXI </a:t>
            </a:r>
            <a:r>
              <a:rPr lang="it-IT" b="1" dirty="0"/>
              <a:t>TRONBOENBOLIKOA</a:t>
            </a:r>
            <a:r>
              <a:rPr lang="es-ES" dirty="0"/>
              <a:t/>
            </a:r>
            <a:br>
              <a:rPr lang="es-ES" dirty="0"/>
            </a:b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9944" y="1565176"/>
            <a:ext cx="8208912" cy="3520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it-IT" sz="2000" dirty="0" smtClean="0">
                <a:latin typeface="Arial Unicode MS" pitchFamily="34" charset="-128"/>
              </a:rPr>
              <a:t>Hesteetako </a:t>
            </a:r>
            <a:r>
              <a:rPr lang="it-IT" sz="2000" dirty="0">
                <a:latin typeface="Arial Unicode MS" pitchFamily="34" charset="-128"/>
              </a:rPr>
              <a:t>erasanaren hedapenak zein larritasunak lotura dute konplikazio tronboenbolikoak agertzearekin. </a:t>
            </a:r>
          </a:p>
          <a:p>
            <a:r>
              <a:rPr lang="it-IT" sz="2000" dirty="0">
                <a:latin typeface="Arial Unicode MS" pitchFamily="34" charset="-128"/>
              </a:rPr>
              <a:t>CG edo KUren agerraldi bategatik ospitaleratutako pazienteek baliteke molekula-pisu txikiko heparinen bidezko  profilaxia  behar izatea.  </a:t>
            </a:r>
          </a:p>
          <a:p>
            <a:r>
              <a:rPr lang="it-IT" sz="2000" dirty="0">
                <a:latin typeface="Arial Unicode MS" pitchFamily="34" charset="-128"/>
              </a:rPr>
              <a:t>Oheratuta egoteak, infekzioak,  zainetan kateterrak ipintzeak  eta  prozedura inbaditzaile zein kirurgiak konplikazio  tronboenbolikoak are gehiago agertzea eragiten </a:t>
            </a:r>
            <a:r>
              <a:rPr lang="it-IT" sz="2000" dirty="0" smtClean="0">
                <a:latin typeface="Arial Unicode MS" pitchFamily="34" charset="-128"/>
              </a:rPr>
              <a:t>dute.</a:t>
            </a:r>
            <a:endParaRPr lang="es-ES" sz="2000" dirty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436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1115616"/>
          </a:xfrm>
        </p:spPr>
        <p:txBody>
          <a:bodyPr/>
          <a:lstStyle/>
          <a:p>
            <a:r>
              <a:rPr lang="es-ES" b="1" dirty="0" smtClean="0"/>
              <a:t>ANEMIA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9944" y="1565176"/>
            <a:ext cx="8208912" cy="373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200"/>
              </a:spcAft>
            </a:pPr>
            <a:r>
              <a:rPr lang="it-IT" sz="2000" dirty="0" smtClean="0">
                <a:latin typeface="Arial Unicode MS" pitchFamily="34" charset="-128"/>
              </a:rPr>
              <a:t>Hemoglobina-balio </a:t>
            </a:r>
            <a:r>
              <a:rPr lang="it-IT" sz="2000" dirty="0">
                <a:latin typeface="Arial Unicode MS" pitchFamily="34" charset="-128"/>
              </a:rPr>
              <a:t>txiki samarrak izan ohi dituzte. </a:t>
            </a:r>
          </a:p>
          <a:p>
            <a:r>
              <a:rPr lang="it-IT" sz="2000" dirty="0">
                <a:latin typeface="Arial Unicode MS" pitchFamily="34" charset="-128"/>
              </a:rPr>
              <a:t>Garrantzitsua da hori ez gutxiestea, eta anemia behar bezala zuzendu behar da hemoglobinaren helburu kopuruetara iritsi arte. </a:t>
            </a:r>
          </a:p>
          <a:p>
            <a:r>
              <a:rPr lang="it-IT" sz="2000" dirty="0">
                <a:latin typeface="Arial Unicode MS" pitchFamily="34" charset="-128"/>
              </a:rPr>
              <a:t>Ez dago justifikaziorik ahotikako burdinaren ohiko dosiak  baino  handiagoak erabiltzeko.</a:t>
            </a:r>
            <a:endParaRPr lang="es-ES" sz="2000" dirty="0">
              <a:latin typeface="Arial Unicode MS" pitchFamily="34" charset="-128"/>
            </a:endParaRPr>
          </a:p>
          <a:p>
            <a:endParaRPr lang="es-ES" sz="2000" dirty="0" smtClean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41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1115616"/>
          </a:xfrm>
        </p:spPr>
        <p:txBody>
          <a:bodyPr/>
          <a:lstStyle/>
          <a:p>
            <a:r>
              <a:rPr lang="it-IT" b="1" dirty="0" smtClean="0"/>
              <a:t>HAURDUNALDIA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539552" y="1412776"/>
            <a:ext cx="8208912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200"/>
              </a:spcAft>
            </a:pPr>
            <a:r>
              <a:rPr lang="it-IT" sz="2000" dirty="0" smtClean="0">
                <a:latin typeface="Arial Unicode MS" pitchFamily="34" charset="-128"/>
              </a:rPr>
              <a:t>Haurdunaldiko </a:t>
            </a:r>
            <a:r>
              <a:rPr lang="it-IT" sz="2000" dirty="0">
                <a:latin typeface="Arial Unicode MS" pitchFamily="34" charset="-128"/>
              </a:rPr>
              <a:t>HGI lotu ohi da jaioberriarentzako arrisku handiagoarekin; horregatik, garrantzitsua da agerraldiak bizkor tratatzea. </a:t>
            </a:r>
          </a:p>
          <a:p>
            <a:pPr>
              <a:spcAft>
                <a:spcPts val="1200"/>
              </a:spcAft>
            </a:pPr>
            <a:r>
              <a:rPr lang="it-IT" sz="2000" dirty="0">
                <a:latin typeface="Arial Unicode MS" pitchFamily="34" charset="-128"/>
              </a:rPr>
              <a:t>HGIren tratamendurako erabili ohi diren sendagai gehienak, zorionez,  aski segurtasunarekin eman daitezke haurdunaldian. </a:t>
            </a:r>
          </a:p>
          <a:p>
            <a:pPr>
              <a:spcAft>
                <a:spcPts val="1200"/>
              </a:spcAft>
            </a:pPr>
            <a:r>
              <a:rPr lang="es-ES" sz="2000" dirty="0" err="1">
                <a:latin typeface="Arial Unicode MS" pitchFamily="34" charset="-128"/>
              </a:rPr>
              <a:t>HGIren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kontrolik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gabeko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jarduera</a:t>
            </a:r>
            <a:r>
              <a:rPr lang="es-ES" sz="2000" dirty="0">
                <a:latin typeface="Arial Unicode MS" pitchFamily="34" charset="-128"/>
              </a:rPr>
              <a:t> da ama eta  </a:t>
            </a:r>
            <a:r>
              <a:rPr lang="es-ES" sz="2000" dirty="0" err="1">
                <a:latin typeface="Arial Unicode MS" pitchFamily="34" charset="-128"/>
              </a:rPr>
              <a:t>fetuarentzako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arrisku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handiena</a:t>
            </a:r>
            <a:r>
              <a:rPr lang="es-ES" sz="2000" dirty="0">
                <a:latin typeface="Arial Unicode MS" pitchFamily="34" charset="-128"/>
              </a:rPr>
              <a:t>.</a:t>
            </a:r>
          </a:p>
          <a:p>
            <a:pPr>
              <a:spcAft>
                <a:spcPts val="1200"/>
              </a:spcAft>
            </a:pPr>
            <a:endParaRPr lang="es-ES" sz="2000" dirty="0" smtClean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094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024"/>
            <a:ext cx="8229600" cy="1115616"/>
          </a:xfrm>
        </p:spPr>
        <p:txBody>
          <a:bodyPr/>
          <a:lstStyle/>
          <a:p>
            <a:r>
              <a:rPr lang="es-ES" dirty="0" smtClean="0"/>
              <a:t>  IDEIA NAGUSIAK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539552" y="1628800"/>
            <a:ext cx="8352928" cy="3672408"/>
          </a:xfrm>
        </p:spPr>
        <p:txBody>
          <a:bodyPr/>
          <a:lstStyle/>
          <a:p>
            <a:pPr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HGI </a:t>
            </a:r>
            <a:r>
              <a:rPr lang="de-DE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duten pazienteengan beherako guztiak ez dira </a:t>
            </a:r>
            <a:r>
              <a:rPr lang="de-D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agerraldiak.</a:t>
            </a:r>
            <a:endParaRPr lang="es-ES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Hainb</a:t>
            </a:r>
            <a:r>
              <a:rPr lang="it-IT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at formulazio galeniko garatu dira 5-ASA koloneko toki zehatzetan askatzeko</a:t>
            </a:r>
            <a:endParaRPr lang="es-ES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Azpi</a:t>
            </a:r>
            <a:r>
              <a:rPr lang="it-IT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pimarratu behar da oso garrantzitsua dela tratamendua behar bezala betetzea erremisio- aldietan</a:t>
            </a:r>
            <a:endParaRPr lang="es-ES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Agerraldietan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kortikoide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sistemikoak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erabiltzen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direnenan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hasieratik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zehaztuta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egon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behar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da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noiz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utziko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diren</a:t>
            </a:r>
            <a:r>
              <a:rPr lang="es-E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lang="es-ES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Immunomodulatzaileek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hasieran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eragin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motela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dute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beraz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ez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dira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monoterapian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erabili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behar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agerraldi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akutuetan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</p:txBody>
      </p:sp>
      <p:pic>
        <p:nvPicPr>
          <p:cNvPr id="102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16024"/>
            <a:ext cx="1080120" cy="1356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231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024"/>
            <a:ext cx="8229600" cy="1115616"/>
          </a:xfrm>
        </p:spPr>
        <p:txBody>
          <a:bodyPr/>
          <a:lstStyle/>
          <a:p>
            <a:r>
              <a:rPr lang="es-ES" dirty="0" smtClean="0"/>
              <a:t>IDEIA NAGUSIAK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700808"/>
            <a:ext cx="7992888" cy="3672408"/>
          </a:xfrm>
        </p:spPr>
        <p:txBody>
          <a:bodyPr/>
          <a:lstStyle/>
          <a:p>
            <a:pPr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HGI duten haurrak txertatzeko oinarrizko pauta osasuntsu daudenen bera  </a:t>
            </a:r>
            <a:r>
              <a:rPr lang="it-IT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da.</a:t>
            </a:r>
            <a:endParaRPr lang="it-IT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Mikroorganismo bizi indargabetuak kontraindikatuta daude tratamendu immunoezabatzailea eman </a:t>
            </a:r>
            <a:r>
              <a:rPr lang="it-IT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bitartean.</a:t>
            </a:r>
            <a:endParaRPr lang="it-IT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Crohn-en gaixotasunean bereziki garrantzitsua da tabakoari uztea</a:t>
            </a:r>
            <a:r>
              <a:rPr lang="es-E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Haurdunaldiko HGI lotu ohi da jaioberriarentzako arrisku handiagoarekin. Erabili ohi diren sendagai gehienak, zorionez,  aski </a:t>
            </a:r>
            <a:r>
              <a:rPr lang="it-IT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segurtasunarekin </a:t>
            </a:r>
            <a:r>
              <a:rPr lang="it-IT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eman daitezke haurdunaldian</a:t>
            </a:r>
            <a:r>
              <a:rPr lang="it-IT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lang="it-IT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16024"/>
            <a:ext cx="1080120" cy="1356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171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784976" cy="994122"/>
          </a:xfrm>
        </p:spPr>
        <p:txBody>
          <a:bodyPr/>
          <a:lstStyle/>
          <a:p>
            <a:r>
              <a:rPr lang="es-ES" dirty="0" smtClean="0"/>
              <a:t>EPIDEMIOLOGIA ETA DIAGNOSTIKOA</a:t>
            </a:r>
            <a:endParaRPr lang="es-E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196752"/>
            <a:ext cx="8496944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200"/>
              </a:spcAft>
            </a:pPr>
            <a:r>
              <a:rPr lang="de-DE" sz="2000" dirty="0">
                <a:latin typeface="Arial Unicode MS" pitchFamily="34" charset="-128"/>
              </a:rPr>
              <a:t>Europan CG duten milioi bat  pertsona daudela aurreikusten </a:t>
            </a:r>
            <a:r>
              <a:rPr lang="de-DE" sz="2000" dirty="0" smtClean="0">
                <a:latin typeface="Arial Unicode MS" pitchFamily="34" charset="-128"/>
              </a:rPr>
              <a:t>da.</a:t>
            </a:r>
          </a:p>
          <a:p>
            <a:pPr>
              <a:spcAft>
                <a:spcPts val="1200"/>
              </a:spcAft>
            </a:pPr>
            <a:r>
              <a:rPr lang="de-DE" sz="2000" dirty="0">
                <a:latin typeface="Arial Unicode MS" pitchFamily="34" charset="-128"/>
              </a:rPr>
              <a:t>Espainian, 6-9 CG kasu berri eta KU 7 kasu berri  diagnostikatzen dira urtero 100.000 biztanleko</a:t>
            </a:r>
            <a:r>
              <a:rPr lang="es-ES" sz="2000" dirty="0">
                <a:latin typeface="Arial Unicode MS" pitchFamily="34" charset="-128"/>
              </a:rPr>
              <a:t>. </a:t>
            </a:r>
          </a:p>
          <a:p>
            <a:pPr>
              <a:spcAft>
                <a:spcPts val="1200"/>
              </a:spcAft>
            </a:pPr>
            <a:r>
              <a:rPr lang="de-DE" sz="2000" dirty="0">
                <a:latin typeface="Arial Unicode MS" pitchFamily="34" charset="-128"/>
              </a:rPr>
              <a:t>Intzidentzia handiagoa da  bizitzaren  2. eta  4. hamarkaden artean, eta  KUri dagokionez, bigarren intzidentzia-gorakada bat  dago 50 eta  70 urte </a:t>
            </a:r>
            <a:r>
              <a:rPr lang="de-DE" sz="2000" dirty="0" smtClean="0">
                <a:latin typeface="Arial Unicode MS" pitchFamily="34" charset="-128"/>
              </a:rPr>
              <a:t>bitartean. </a:t>
            </a:r>
          </a:p>
          <a:p>
            <a:pPr>
              <a:spcAft>
                <a:spcPts val="1200"/>
              </a:spcAft>
            </a:pPr>
            <a:r>
              <a:rPr lang="de-DE" sz="2000" dirty="0">
                <a:latin typeface="Arial Unicode MS" pitchFamily="34" charset="-128"/>
              </a:rPr>
              <a:t>HGIren diagnostikoa egiteko unean konbinatu behar dira:</a:t>
            </a:r>
          </a:p>
          <a:p>
            <a:pPr lvl="1">
              <a:spcAft>
                <a:spcPts val="1200"/>
              </a:spcAft>
            </a:pPr>
            <a:r>
              <a:rPr lang="de-DE" sz="2000" dirty="0">
                <a:latin typeface="Arial Unicode MS" pitchFamily="34" charset="-128"/>
              </a:rPr>
              <a:t>irizpide klinikoak </a:t>
            </a:r>
          </a:p>
          <a:p>
            <a:pPr lvl="1">
              <a:spcAft>
                <a:spcPts val="1200"/>
              </a:spcAft>
            </a:pPr>
            <a:r>
              <a:rPr lang="de-DE" sz="2000" dirty="0">
                <a:latin typeface="Arial Unicode MS" pitchFamily="34" charset="-128"/>
              </a:rPr>
              <a:t>aurkikuntza  endoskopikoak, erradiologikoak edo histologikoak</a:t>
            </a:r>
            <a:endParaRPr lang="es-ES" sz="2000" dirty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747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27584" y="1916832"/>
            <a:ext cx="4535487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2800" b="1" dirty="0">
                <a:latin typeface="Arial Unicode MS" pitchFamily="34" charset="-128"/>
                <a:hlinkClick r:id="rId4"/>
              </a:rPr>
              <a:t>INFAC  </a:t>
            </a:r>
            <a:r>
              <a:rPr lang="es-ES_tradnl" sz="2800" b="1" dirty="0" smtClean="0">
                <a:latin typeface="Arial Unicode MS" pitchFamily="34" charset="-128"/>
                <a:hlinkClick r:id="rId4"/>
              </a:rPr>
              <a:t>26 </a:t>
            </a:r>
            <a:r>
              <a:rPr lang="es-ES_tradnl" sz="2800" b="1" dirty="0" err="1" smtClean="0">
                <a:latin typeface="Arial Unicode MS" pitchFamily="34" charset="-128"/>
                <a:hlinkClick r:id="rId4"/>
              </a:rPr>
              <a:t>Lib</a:t>
            </a:r>
            <a:r>
              <a:rPr lang="es-ES_tradnl" sz="2800" b="1" dirty="0" smtClean="0">
                <a:latin typeface="Arial Unicode MS" pitchFamily="34" charset="-128"/>
                <a:hlinkClick r:id="rId4"/>
              </a:rPr>
              <a:t>,  2 </a:t>
            </a:r>
            <a:r>
              <a:rPr lang="es-ES_tradnl" sz="2800" b="1" dirty="0" err="1" smtClean="0">
                <a:latin typeface="Arial Unicode MS" pitchFamily="34" charset="-128"/>
                <a:hlinkClick r:id="rId4"/>
              </a:rPr>
              <a:t>Zk</a:t>
            </a:r>
            <a:endParaRPr lang="es-ES_tradnl" sz="2800" b="1" dirty="0" smtClean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_tradnl" sz="2800" b="1" dirty="0" smtClean="0"/>
          </a:p>
          <a:p>
            <a:endParaRPr lang="es-ES" sz="2800" b="1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ES" altLang="es-ES" sz="3600" dirty="0" err="1"/>
              <a:t>Informazio</a:t>
            </a:r>
            <a:r>
              <a:rPr lang="es-ES" altLang="es-ES" sz="3600" dirty="0"/>
              <a:t> </a:t>
            </a:r>
            <a:r>
              <a:rPr lang="es-ES" altLang="es-ES" sz="3600" dirty="0" err="1"/>
              <a:t>gehiago</a:t>
            </a:r>
            <a:r>
              <a:rPr lang="es-ES" altLang="es-ES" sz="3600" dirty="0"/>
              <a:t> eta </a:t>
            </a:r>
            <a:r>
              <a:rPr lang="es-ES" altLang="es-ES" sz="3600" dirty="0" err="1"/>
              <a:t>bibliografia</a:t>
            </a:r>
            <a:r>
              <a:rPr lang="es-ES" altLang="es-ES" sz="3600" dirty="0"/>
              <a:t>…</a:t>
            </a:r>
            <a:endParaRPr lang="es-ES" sz="3600" dirty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06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13184" y="81136"/>
            <a:ext cx="8435280" cy="1115616"/>
          </a:xfrm>
        </p:spPr>
        <p:txBody>
          <a:bodyPr/>
          <a:lstStyle/>
          <a:p>
            <a:r>
              <a:rPr lang="es-ES" dirty="0" smtClean="0"/>
              <a:t>ZEINU KLINIKOAK (I) 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268760"/>
            <a:ext cx="8208912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200"/>
              </a:spcAft>
            </a:pPr>
            <a:r>
              <a:rPr lang="de-DE" sz="2000" b="1" u="sng" dirty="0">
                <a:latin typeface="Arial Unicode MS" pitchFamily="34" charset="-128"/>
              </a:rPr>
              <a:t>HGI </a:t>
            </a:r>
            <a:r>
              <a:rPr lang="de-DE" sz="2000" dirty="0">
                <a:latin typeface="Arial Unicode MS" pitchFamily="34" charset="-128"/>
              </a:rPr>
              <a:t>hainbat modutara ager  daiteke, baina,  oro har, haren  susmoa izan beharra dago honako </a:t>
            </a:r>
            <a:r>
              <a:rPr lang="de-DE" sz="2000" dirty="0" smtClean="0">
                <a:latin typeface="Arial Unicode MS" pitchFamily="34" charset="-128"/>
              </a:rPr>
              <a:t>hauekin,  </a:t>
            </a:r>
            <a:r>
              <a:rPr lang="de-DE" sz="2000" dirty="0">
                <a:latin typeface="Arial Unicode MS" pitchFamily="34" charset="-128"/>
              </a:rPr>
              <a:t>era batez agertzen badira: </a:t>
            </a:r>
          </a:p>
          <a:p>
            <a:pPr lvl="1">
              <a:spcAft>
                <a:spcPts val="1500"/>
              </a:spcAft>
            </a:pPr>
            <a:r>
              <a:rPr lang="de-DE" sz="2000" dirty="0">
                <a:latin typeface="Arial Unicode MS" pitchFamily="34" charset="-128"/>
              </a:rPr>
              <a:t>Errektorragia kroniko edo errekurrentea</a:t>
            </a:r>
          </a:p>
          <a:p>
            <a:pPr lvl="1">
              <a:spcAft>
                <a:spcPts val="1500"/>
              </a:spcAft>
            </a:pPr>
            <a:r>
              <a:rPr lang="de-DE" sz="2000" dirty="0" smtClean="0">
                <a:latin typeface="Arial Unicode MS" pitchFamily="34" charset="-128"/>
              </a:rPr>
              <a:t>Abdomeneko </a:t>
            </a:r>
            <a:r>
              <a:rPr lang="de-DE" sz="2000" dirty="0">
                <a:latin typeface="Arial Unicode MS" pitchFamily="34" charset="-128"/>
              </a:rPr>
              <a:t>mina eta distentsioa</a:t>
            </a:r>
          </a:p>
          <a:p>
            <a:pPr lvl="1">
              <a:spcAft>
                <a:spcPts val="1200"/>
              </a:spcAft>
            </a:pPr>
            <a:r>
              <a:rPr lang="de-DE" sz="2000" dirty="0">
                <a:latin typeface="Arial Unicode MS" pitchFamily="34" charset="-128"/>
              </a:rPr>
              <a:t>Beherako-gertakariak,  tenesmoa edo libratzeko premia</a:t>
            </a:r>
          </a:p>
          <a:p>
            <a:pPr lvl="1">
              <a:spcAft>
                <a:spcPts val="1200"/>
              </a:spcAft>
            </a:pPr>
            <a:r>
              <a:rPr lang="de-DE" sz="2000" dirty="0">
                <a:latin typeface="Arial Unicode MS" pitchFamily="34" charset="-128"/>
              </a:rPr>
              <a:t>Uzki inguruko lesioak</a:t>
            </a:r>
          </a:p>
          <a:p>
            <a:pPr lvl="1">
              <a:spcAft>
                <a:spcPts val="1200"/>
              </a:spcAft>
            </a:pPr>
            <a:r>
              <a:rPr lang="de-DE" sz="2000" dirty="0">
                <a:latin typeface="Arial Unicode MS" pitchFamily="34" charset="-128"/>
              </a:rPr>
              <a:t>Hestez kanpoko edo </a:t>
            </a:r>
            <a:r>
              <a:rPr lang="de-DE" sz="2000" dirty="0" smtClean="0">
                <a:latin typeface="Arial Unicode MS" pitchFamily="34" charset="-128"/>
              </a:rPr>
              <a:t>seinale sistemikoak</a:t>
            </a:r>
            <a:endParaRPr lang="es-ES" sz="2000" dirty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678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72008"/>
            <a:ext cx="8712968" cy="1115616"/>
          </a:xfrm>
        </p:spPr>
        <p:txBody>
          <a:bodyPr/>
          <a:lstStyle/>
          <a:p>
            <a:r>
              <a:rPr lang="es-ES" dirty="0"/>
              <a:t>ZEINU KLINIKOAK </a:t>
            </a:r>
            <a:r>
              <a:rPr lang="es-ES" dirty="0" smtClean="0"/>
              <a:t>(II)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124744"/>
            <a:ext cx="8208912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200"/>
              </a:spcAft>
            </a:pPr>
            <a:r>
              <a:rPr lang="de-DE" sz="2000" b="1" u="sng" dirty="0">
                <a:latin typeface="Arial Unicode MS" pitchFamily="34" charset="-128"/>
              </a:rPr>
              <a:t>KU</a:t>
            </a:r>
            <a:r>
              <a:rPr lang="de-DE" sz="2000" dirty="0">
                <a:latin typeface="Arial Unicode MS" pitchFamily="34" charset="-128"/>
              </a:rPr>
              <a:t>k koloni bakarrik erasaten dio, eta  mukosa-geruzari etenik  gabe kalte egiten, tartean eremu osasuntsurik egon gabe. Sintoma bereizgarri hauek  </a:t>
            </a:r>
            <a:r>
              <a:rPr lang="de-DE" sz="2000" dirty="0" smtClean="0">
                <a:latin typeface="Arial Unicode MS" pitchFamily="34" charset="-128"/>
              </a:rPr>
              <a:t>ditu:</a:t>
            </a:r>
          </a:p>
          <a:p>
            <a:pPr lvl="1">
              <a:spcAft>
                <a:spcPts val="1200"/>
              </a:spcAft>
            </a:pPr>
            <a:r>
              <a:rPr lang="de-DE" sz="2000" dirty="0">
                <a:latin typeface="Arial Unicode MS" pitchFamily="34" charset="-128"/>
              </a:rPr>
              <a:t>E</a:t>
            </a:r>
            <a:r>
              <a:rPr lang="de-DE" sz="2000" dirty="0" smtClean="0">
                <a:latin typeface="Arial Unicode MS" pitchFamily="34" charset="-128"/>
              </a:rPr>
              <a:t>rrektorragia </a:t>
            </a:r>
            <a:r>
              <a:rPr lang="de-DE" sz="2000" dirty="0">
                <a:latin typeface="Arial Unicode MS" pitchFamily="34" charset="-128"/>
              </a:rPr>
              <a:t>eta </a:t>
            </a:r>
            <a:r>
              <a:rPr lang="de-DE" sz="2000" dirty="0" smtClean="0">
                <a:latin typeface="Arial Unicode MS" pitchFamily="34" charset="-128"/>
              </a:rPr>
              <a:t>beherakoa</a:t>
            </a:r>
          </a:p>
          <a:p>
            <a:pPr lvl="1">
              <a:spcAft>
                <a:spcPts val="1200"/>
              </a:spcAft>
            </a:pPr>
            <a:r>
              <a:rPr lang="de-DE" sz="2000" dirty="0" smtClean="0">
                <a:latin typeface="Arial Unicode MS" pitchFamily="34" charset="-128"/>
              </a:rPr>
              <a:t>Mukia </a:t>
            </a:r>
            <a:r>
              <a:rPr lang="de-DE" sz="2000" dirty="0">
                <a:latin typeface="Arial Unicode MS" pitchFamily="34" charset="-128"/>
              </a:rPr>
              <a:t>isurita sarritan,  eta,  horrekin batera, libratzeko premia, inkontinentzia eta  </a:t>
            </a:r>
            <a:r>
              <a:rPr lang="de-DE" sz="2000" dirty="0" smtClean="0">
                <a:latin typeface="Arial Unicode MS" pitchFamily="34" charset="-128"/>
              </a:rPr>
              <a:t>ondeste-tenesmoa</a:t>
            </a:r>
            <a:endParaRPr lang="es-ES" sz="2000" dirty="0" smtClean="0">
              <a:latin typeface="Arial Unicode MS" pitchFamily="34" charset="-128"/>
            </a:endParaRPr>
          </a:p>
          <a:p>
            <a:pPr marL="342900" lvl="1" indent="-342900">
              <a:buFont typeface="Arial" charset="0"/>
              <a:buChar char="•"/>
            </a:pPr>
            <a:r>
              <a:rPr lang="de-DE" sz="2000" dirty="0">
                <a:latin typeface="Arial Unicode MS" pitchFamily="34" charset="-128"/>
              </a:rPr>
              <a:t>Abdomeneko mina ez da CGn bezain  bereizgarria, eta min koliko gisa agertzen da. Hestez  kanpoko sintomak ez dira CGn adina  </a:t>
            </a:r>
            <a:r>
              <a:rPr lang="de-DE" sz="2000" dirty="0" smtClean="0">
                <a:latin typeface="Arial Unicode MS" pitchFamily="34" charset="-128"/>
              </a:rPr>
              <a:t>agertzen</a:t>
            </a:r>
            <a:r>
              <a:rPr lang="de-DE" sz="2000" dirty="0">
                <a:latin typeface="Arial Unicode MS" pitchFamily="34" charset="-128"/>
              </a:rPr>
              <a:t>, baina  forma larri edo hedatuenetan ager  </a:t>
            </a:r>
            <a:r>
              <a:rPr lang="de-DE" sz="2000" dirty="0" smtClean="0">
                <a:latin typeface="Arial Unicode MS" pitchFamily="34" charset="-128"/>
              </a:rPr>
              <a:t>daitezke.</a:t>
            </a:r>
            <a:endParaRPr lang="es-ES" sz="2000" dirty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361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72008"/>
            <a:ext cx="8784976" cy="1115616"/>
          </a:xfrm>
        </p:spPr>
        <p:txBody>
          <a:bodyPr/>
          <a:lstStyle/>
          <a:p>
            <a:r>
              <a:rPr lang="es-ES" dirty="0"/>
              <a:t>ZEINU </a:t>
            </a:r>
            <a:r>
              <a:rPr lang="es-ES" dirty="0" smtClean="0"/>
              <a:t>KLINIKOAK (</a:t>
            </a:r>
            <a:r>
              <a:rPr lang="es-ES" dirty="0"/>
              <a:t>III</a:t>
            </a:r>
            <a:r>
              <a:rPr lang="es-ES" dirty="0" smtClean="0"/>
              <a:t>)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908720"/>
            <a:ext cx="8424936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200"/>
              </a:spcAft>
            </a:pPr>
            <a:r>
              <a:rPr lang="de-DE" sz="2000" b="1" u="sng" dirty="0" smtClean="0">
                <a:latin typeface="Arial Unicode MS" pitchFamily="34" charset="-128"/>
              </a:rPr>
              <a:t>CG</a:t>
            </a:r>
            <a:r>
              <a:rPr lang="de-DE" sz="2000" dirty="0" smtClean="0"/>
              <a:t>k </a:t>
            </a:r>
            <a:r>
              <a:rPr lang="de-DE" sz="2000" dirty="0">
                <a:latin typeface="Arial Unicode MS" pitchFamily="34" charset="-128"/>
              </a:rPr>
              <a:t>digestio-hodiaren segmentu orori erasan diezaioke (erasan segmentarioa eta transmurala ), baina  ohikoagoa izaten  da  ileon  terminalari eta koloni erasatea; Horrela agertzen da</a:t>
            </a:r>
            <a:r>
              <a:rPr lang="de-DE" sz="2000" dirty="0" smtClean="0">
                <a:latin typeface="Arial Unicode MS" pitchFamily="34" charset="-128"/>
              </a:rPr>
              <a:t>:</a:t>
            </a:r>
            <a:endParaRPr lang="es-ES" sz="2000" dirty="0" smtClean="0">
              <a:latin typeface="Arial Unicode MS" pitchFamily="34" charset="-128"/>
            </a:endParaRPr>
          </a:p>
          <a:p>
            <a:pPr lvl="1">
              <a:spcAft>
                <a:spcPts val="600"/>
              </a:spcAft>
            </a:pPr>
            <a:r>
              <a:rPr lang="de-DE" sz="2000" dirty="0">
                <a:latin typeface="Arial Unicode MS" pitchFamily="34" charset="-128"/>
              </a:rPr>
              <a:t>6 aste baino  gehiagoko </a:t>
            </a:r>
            <a:r>
              <a:rPr lang="de-DE" sz="2000" dirty="0" smtClean="0">
                <a:latin typeface="Arial Unicode MS" pitchFamily="34" charset="-128"/>
              </a:rPr>
              <a:t>behe </a:t>
            </a:r>
            <a:r>
              <a:rPr lang="de-DE" sz="2000" dirty="0">
                <a:latin typeface="Arial Unicode MS" pitchFamily="34" charset="-128"/>
              </a:rPr>
              <a:t>rako kroniko eta abdomeneko </a:t>
            </a:r>
            <a:r>
              <a:rPr lang="de-DE" sz="2000" dirty="0" smtClean="0"/>
              <a:t>mina</a:t>
            </a:r>
            <a:r>
              <a:rPr lang="es-ES" sz="2000" dirty="0" smtClean="0">
                <a:latin typeface="Arial Unicode MS" pitchFamily="34" charset="-128"/>
              </a:rPr>
              <a:t>.</a:t>
            </a:r>
          </a:p>
          <a:p>
            <a:pPr lvl="1">
              <a:spcAft>
                <a:spcPts val="1200"/>
              </a:spcAft>
            </a:pPr>
            <a:r>
              <a:rPr lang="de-DE" sz="2000" dirty="0">
                <a:latin typeface="Arial Unicode MS" pitchFamily="34" charset="-128"/>
              </a:rPr>
              <a:t>Sintoma sistemikoak (ondoez orokorra, anorexia, pisu-galera edo sukarra. </a:t>
            </a:r>
          </a:p>
          <a:p>
            <a:pPr>
              <a:spcAft>
                <a:spcPts val="1200"/>
              </a:spcAft>
            </a:pPr>
            <a:r>
              <a:rPr lang="de-DE" sz="2000" dirty="0">
                <a:latin typeface="Arial Unicode MS" pitchFamily="34" charset="-128"/>
              </a:rPr>
              <a:t>Uzki inguruko fistulak askoz ohikoagoak dira CGn, baina KUn ere agertzen dira batzuetan</a:t>
            </a:r>
            <a:r>
              <a:rPr lang="es-ES" sz="2000" dirty="0">
                <a:latin typeface="Arial Unicode MS" pitchFamily="34" charset="-128"/>
              </a:rPr>
              <a:t>. 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de-DE" sz="2000" dirty="0">
                <a:latin typeface="Arial Unicode MS" pitchFamily="34" charset="-128"/>
              </a:rPr>
              <a:t>Oso  litekeena da sistema osteomuskularrari (artritisa, espondilitis ankilosatzailea), larruazalari  (eritema nodularra, psoriasia, pioderma gangrenatsua) eta  begiei (ubeitisa) erasatea, eta  haren zantzuak  dira batzuetan.</a:t>
            </a:r>
            <a:endParaRPr lang="es-ES" sz="2000" dirty="0">
              <a:latin typeface="Arial Unicode MS" pitchFamily="34" charset="-128"/>
            </a:endParaRP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s-ES" sz="2000" dirty="0" smtClean="0">
                <a:latin typeface="Arial Unicode MS" pitchFamily="34" charset="-128"/>
              </a:rPr>
              <a:t>. </a:t>
            </a:r>
            <a:endParaRPr lang="es-ES" sz="2000" dirty="0">
              <a:latin typeface="Arial Unicode MS" pitchFamily="34" charset="-128"/>
            </a:endParaRPr>
          </a:p>
          <a:p>
            <a:endParaRPr lang="es-ES" sz="2000" dirty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998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15616"/>
          </a:xfrm>
        </p:spPr>
        <p:txBody>
          <a:bodyPr/>
          <a:lstStyle/>
          <a:p>
            <a:r>
              <a:rPr lang="es-ES" dirty="0" smtClean="0"/>
              <a:t>DIAGNOSTIKO DIFERENTZIALA 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23528" y="980728"/>
            <a:ext cx="8712968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0"/>
              </a:spcAft>
            </a:pPr>
            <a:r>
              <a:rPr lang="de-DE" sz="1900" dirty="0" smtClean="0">
                <a:latin typeface="Arial Unicode MS" pitchFamily="34" charset="-128"/>
              </a:rPr>
              <a:t>HGIak</a:t>
            </a:r>
            <a:r>
              <a:rPr lang="de-DE" sz="1900" dirty="0">
                <a:latin typeface="Arial Unicode MS" pitchFamily="34" charset="-128"/>
              </a:rPr>
              <a:t>, gaixotasunaren lokalizazioari, larritasunari edo portaerari dagokienez, Montrealgo sailkapenari </a:t>
            </a:r>
            <a:r>
              <a:rPr lang="de-DE" sz="1900" dirty="0" smtClean="0">
                <a:latin typeface="Arial Unicode MS" pitchFamily="34" charset="-128"/>
              </a:rPr>
              <a:t>jarraikiz </a:t>
            </a:r>
            <a:r>
              <a:rPr lang="de-DE" sz="1900" dirty="0">
                <a:latin typeface="Arial Unicode MS" pitchFamily="34" charset="-128"/>
              </a:rPr>
              <a:t>sailkatzen  dira (</a:t>
            </a:r>
            <a:r>
              <a:rPr lang="de-DE" sz="1900" dirty="0">
                <a:latin typeface="Arial Unicode MS" pitchFamily="34" charset="-128"/>
                <a:hlinkClick r:id="rId2"/>
              </a:rPr>
              <a:t>CG e</a:t>
            </a:r>
            <a:r>
              <a:rPr lang="de-DE" sz="1900" dirty="0">
                <a:latin typeface="Arial Unicode MS" pitchFamily="34" charset="-128"/>
              </a:rPr>
              <a:t>ta  </a:t>
            </a:r>
            <a:r>
              <a:rPr lang="de-DE" sz="1900" dirty="0">
                <a:latin typeface="Arial Unicode MS" pitchFamily="34" charset="-128"/>
                <a:hlinkClick r:id="rId3"/>
              </a:rPr>
              <a:t>KU</a:t>
            </a:r>
            <a:r>
              <a:rPr lang="de-DE" sz="1900" dirty="0" smtClean="0">
                <a:latin typeface="Arial Unicode MS" pitchFamily="34" charset="-128"/>
                <a:hlinkClick r:id="rId3"/>
              </a:rPr>
              <a:t>).</a:t>
            </a:r>
            <a:endParaRPr lang="de-DE" sz="1900" dirty="0" smtClean="0">
              <a:latin typeface="Arial Unicode MS" pitchFamily="34" charset="-128"/>
            </a:endParaRPr>
          </a:p>
          <a:p>
            <a:pPr>
              <a:spcAft>
                <a:spcPts val="0"/>
              </a:spcAft>
            </a:pPr>
            <a:endParaRPr lang="es-ES" sz="1900" dirty="0">
              <a:latin typeface="Arial Unicode MS" pitchFamily="34" charset="-128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900" dirty="0" smtClean="0">
                <a:latin typeface="Arial Unicode MS" pitchFamily="34" charset="-128"/>
              </a:rPr>
              <a:t>Garrantzitsua da beherakoa, errektorragia edo abdomeneko mina agertzen dituzten beste gaixotasunetatik bereiztea diagnostikoa egiteko orduan:</a:t>
            </a:r>
            <a:endParaRPr lang="es-ES" sz="1900" dirty="0" smtClean="0">
              <a:latin typeface="Arial Unicode MS" pitchFamily="34" charset="-128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900" dirty="0" smtClean="0">
                <a:latin typeface="Arial Unicode MS" pitchFamily="34" charset="-128"/>
              </a:rPr>
              <a:t>Heste suminkorraren sindromea.</a:t>
            </a:r>
            <a:endParaRPr lang="es-ES" sz="1900" dirty="0" smtClean="0">
              <a:latin typeface="Arial Unicode MS" pitchFamily="34" charset="-128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900" dirty="0" smtClean="0">
                <a:latin typeface="Arial Unicode MS" pitchFamily="34" charset="-128"/>
              </a:rPr>
              <a:t>Jatorri infekziosoko  beherakoak.</a:t>
            </a:r>
            <a:endParaRPr lang="es-ES" sz="1900" dirty="0" smtClean="0">
              <a:latin typeface="Arial Unicode MS" pitchFamily="34" charset="-128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900" dirty="0" smtClean="0">
                <a:latin typeface="Arial Unicode MS" pitchFamily="34" charset="-128"/>
              </a:rPr>
              <a:t>Hainbat sendagaik, alkoholak edo drogak  (kokainak...)  eragindako beherakoak </a:t>
            </a:r>
            <a:r>
              <a:rPr lang="de-DE" sz="2000" dirty="0" smtClean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900" dirty="0" smtClean="0">
                <a:latin typeface="Arial Unicode MS" pitchFamily="34" charset="-128"/>
              </a:rPr>
              <a:t>Beste  gaixotasun batzuek eragindako beherakoak (kolagenosia, diabetesa, hipertiroidismoa</a:t>
            </a:r>
            <a:r>
              <a:rPr lang="es-ES" sz="1900" dirty="0" smtClean="0">
                <a:latin typeface="Arial Unicode MS" pitchFamily="34" charset="-128"/>
              </a:rPr>
              <a:t>…).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900" dirty="0" smtClean="0">
                <a:latin typeface="Arial Unicode MS" pitchFamily="34" charset="-128"/>
              </a:rPr>
              <a:t>Malabsortzio-sindromea, kolitis iskemikoa,  dibertikulitisa, gaixotasun zeliakoa...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900" dirty="0" smtClean="0">
                <a:latin typeface="Arial Unicode MS" pitchFamily="34" charset="-128"/>
              </a:rPr>
              <a:t>Koloneko  </a:t>
            </a:r>
            <a:r>
              <a:rPr lang="de-DE" sz="1900" dirty="0">
                <a:latin typeface="Arial Unicode MS" pitchFamily="34" charset="-128"/>
              </a:rPr>
              <a:t>adenokartzinoma eta  hesteko linfoma.</a:t>
            </a:r>
            <a:endParaRPr lang="es-ES" sz="1900" dirty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977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SENDAGAIAK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755576" y="1556792"/>
            <a:ext cx="7632848" cy="3888432"/>
          </a:xfrm>
        </p:spPr>
        <p:txBody>
          <a:bodyPr/>
          <a:lstStyle/>
          <a:p>
            <a:pPr marL="457200" indent="-457200">
              <a:spcAft>
                <a:spcPts val="0"/>
              </a:spcAft>
              <a:buFont typeface="+mj-lt"/>
              <a:buAutoNum type="arabicPeriod"/>
            </a:pPr>
            <a:r>
              <a:rPr lang="it-IT" sz="2000" b="1" dirty="0">
                <a:latin typeface="Arial Unicode MS" pitchFamily="34" charset="-128"/>
              </a:rPr>
              <a:t>AMINOSALIZILATOAK (SULFASALAZINA ETA MESALAZINA EDO </a:t>
            </a:r>
            <a:r>
              <a:rPr lang="es-ES" sz="2000" b="1" dirty="0">
                <a:latin typeface="Arial Unicode MS" pitchFamily="34" charset="-128"/>
              </a:rPr>
              <a:t>5-ASA)</a:t>
            </a:r>
          </a:p>
          <a:p>
            <a:pPr marL="457200" indent="-457200">
              <a:spcAft>
                <a:spcPts val="1500"/>
              </a:spcAft>
              <a:buFont typeface="+mj-lt"/>
              <a:buAutoNum type="arabicPeriod" startAt="2"/>
            </a:pPr>
            <a:r>
              <a:rPr lang="es-ES" sz="2000" b="1" dirty="0">
                <a:latin typeface="Arial Unicode MS" pitchFamily="34" charset="-128"/>
              </a:rPr>
              <a:t>KORTICOIDEAK</a:t>
            </a:r>
          </a:p>
          <a:p>
            <a:pPr marL="457200" indent="-457200">
              <a:spcAft>
                <a:spcPts val="1500"/>
              </a:spcAft>
              <a:buFont typeface="+mj-lt"/>
              <a:buAutoNum type="arabicPeriod" startAt="2"/>
            </a:pPr>
            <a:r>
              <a:rPr lang="es-ES" sz="2000" b="1" dirty="0">
                <a:latin typeface="Arial Unicode MS" pitchFamily="34" charset="-128"/>
              </a:rPr>
              <a:t>IMMUNOMODULATZAILEAK</a:t>
            </a:r>
          </a:p>
          <a:p>
            <a:pPr marL="457200" indent="-457200">
              <a:spcAft>
                <a:spcPts val="0"/>
              </a:spcAft>
              <a:buFont typeface="+mj-lt"/>
              <a:buAutoNum type="arabicPeriod" startAt="2"/>
            </a:pPr>
            <a:r>
              <a:rPr lang="es-ES" sz="2000" b="1" dirty="0">
                <a:latin typeface="Arial Unicode MS" pitchFamily="34" charset="-128"/>
              </a:rPr>
              <a:t>ANTIBIOTIKOAK</a:t>
            </a:r>
          </a:p>
          <a:p>
            <a:pPr marL="0" indent="0">
              <a:buNone/>
            </a:pPr>
            <a:r>
              <a:rPr lang="es-ES" sz="2000" b="1" dirty="0">
                <a:latin typeface="Arial Unicode MS" pitchFamily="34" charset="-128"/>
              </a:rPr>
              <a:t/>
            </a:r>
            <a:br>
              <a:rPr lang="es-ES" sz="2000" b="1" dirty="0">
                <a:latin typeface="Arial Unicode MS" pitchFamily="34" charset="-128"/>
              </a:rPr>
            </a:br>
            <a:endParaRPr lang="es-ES" sz="2000" b="1" dirty="0">
              <a:solidFill>
                <a:schemeClr val="tx2"/>
              </a:solidFill>
              <a:latin typeface="Arial Unicode MS" pitchFamily="34" charset="-128"/>
            </a:endParaRPr>
          </a:p>
          <a:p>
            <a:endParaRPr lang="es-ES" sz="2000" b="1" dirty="0" smtClean="0">
              <a:latin typeface="Arial Unicode MS" pitchFamily="34" charset="-128"/>
            </a:endParaRPr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9739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Yxz5B8gosKIc50IFAKL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wjMHoTj4NvKVyizNkTnl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Hy7AzppM9zpyreModfXkF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CToOdBRTho2reSUHAN9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3642</TotalTime>
  <Words>2431</Words>
  <Application>Microsoft Office PowerPoint</Application>
  <PresentationFormat>Presentación en pantalla (4:3)</PresentationFormat>
  <Paragraphs>227</Paragraphs>
  <Slides>40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40</vt:i4>
      </vt:variant>
    </vt:vector>
  </HeadingPairs>
  <TitlesOfParts>
    <vt:vector size="41" baseType="lpstr">
      <vt:lpstr>3_Diseño personalizado</vt:lpstr>
      <vt:lpstr> HESTEETAKO GAIXOTASUN INFLAMATORIOA    26 LIBURUKIA, 2 Zk, 2018 </vt:lpstr>
      <vt:lpstr>AURKIBIDEA</vt:lpstr>
      <vt:lpstr>HITZAURREA </vt:lpstr>
      <vt:lpstr>EPIDEMIOLOGIA ETA DIAGNOSTIKOA</vt:lpstr>
      <vt:lpstr>ZEINU KLINIKOAK (I) </vt:lpstr>
      <vt:lpstr>ZEINU KLINIKOAK (II)</vt:lpstr>
      <vt:lpstr>ZEINU KLINIKOAK (III)</vt:lpstr>
      <vt:lpstr>DIAGNOSTIKO DIFERENTZIALA </vt:lpstr>
      <vt:lpstr>SENDAGAIAK</vt:lpstr>
      <vt:lpstr>1. AMINOSALIZILATOAK (SULFASALAZINA ETA MESALAZINA EDO 5-ASA) (I)</vt:lpstr>
      <vt:lpstr>1. AMINOSALIZILATOAK (SULFASALAZINA ETA MESALAZINA EDO 5-ASA) (II)</vt:lpstr>
      <vt:lpstr>1. AMINOSALIZILATOAK (SULFASALAZINA ETA MESALAZINA EDO 5-ASA) (III)</vt:lpstr>
      <vt:lpstr>1. AMINOSALIZILATOAK (SULFASALAZINA ETA MESALAZINA EDO 5-ASA) (IV)</vt:lpstr>
      <vt:lpstr>1. AMINOSALIZILATOAK (SULFASALAZINA ETA MESALAZINA EDO 5-ASA) (V)</vt:lpstr>
      <vt:lpstr>1. AMINOSALIZILATOAK (SULFASALAZINA ETA MESALAZINA EDO 5-ASA) (VI)</vt:lpstr>
      <vt:lpstr>2.KORTIKOIDE  SISTEMIKOAK (I)</vt:lpstr>
      <vt:lpstr>2.KORTICOIDES SISTÉMICOAK (II)</vt:lpstr>
      <vt:lpstr>3. IMMUNOMODULATZAILEAK (I)</vt:lpstr>
      <vt:lpstr>3. IMMUNOMODULATZAILEAK (II)</vt:lpstr>
      <vt:lpstr>3. IMMUNOMODULATZAILEAK (III)</vt:lpstr>
      <vt:lpstr>3. IMMUNOMODULATZAILEAK (IV)</vt:lpstr>
      <vt:lpstr>3. INMUNOMODULATZAILEAK (V)</vt:lpstr>
      <vt:lpstr>4. AGENTE BIOLÓGIKOAK  (I)</vt:lpstr>
      <vt:lpstr>4. AGENTE BIOLOGIKOAK  (II)</vt:lpstr>
      <vt:lpstr>5. ANTIBIOTIKOAK</vt:lpstr>
      <vt:lpstr>KIRURGIA</vt:lpstr>
      <vt:lpstr>KU AGERRALDI ARIN-MODERATUAREN TRATAMENDU ALGORITMOA</vt:lpstr>
      <vt:lpstr>KU-ren MANTENTZEKO TRATAMENDU ALGORITMOA</vt:lpstr>
      <vt:lpstr>CG-ren AGERRALDI ARIN-MODERATUAREN TRATAMENDU ALGORITMOA</vt:lpstr>
      <vt:lpstr>Presentación de PowerPoint</vt:lpstr>
      <vt:lpstr>EZAUGARRIAK PEDIATRIAN </vt:lpstr>
      <vt:lpstr>EZAUGARRIAK PEDIATRIAN</vt:lpstr>
      <vt:lpstr>TXERTOAK</vt:lpstr>
      <vt:lpstr>TABAKOA</vt:lpstr>
      <vt:lpstr>PROFILAXI TRONBOENBOLIKOA </vt:lpstr>
      <vt:lpstr>ANEMIA</vt:lpstr>
      <vt:lpstr>HAURDUNALDIA</vt:lpstr>
      <vt:lpstr>  IDEIA NAGUSIAK</vt:lpstr>
      <vt:lpstr>IDEIA NAGUSIAK</vt:lpstr>
      <vt:lpstr>Informazio gehiago eta bibliografia…</vt:lpstr>
    </vt:vector>
  </TitlesOfParts>
  <Company>N.G.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Información Farmacoterapéutica</dc:title>
  <dc:creator>COMITE REDACCION INFAC</dc:creator>
  <cp:lastModifiedBy>López Varona, Mª José</cp:lastModifiedBy>
  <cp:revision>399</cp:revision>
  <cp:lastPrinted>2017-11-29T13:42:47Z</cp:lastPrinted>
  <dcterms:created xsi:type="dcterms:W3CDTF">2007-11-13T08:52:06Z</dcterms:created>
  <dcterms:modified xsi:type="dcterms:W3CDTF">2018-07-02T11:57:45Z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</Properties>
</file>