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84" r:id="rId3"/>
    <p:sldId id="298" r:id="rId4"/>
    <p:sldId id="322" r:id="rId5"/>
    <p:sldId id="287" r:id="rId6"/>
    <p:sldId id="299" r:id="rId7"/>
    <p:sldId id="314" r:id="rId8"/>
    <p:sldId id="300" r:id="rId9"/>
    <p:sldId id="303" r:id="rId10"/>
    <p:sldId id="315" r:id="rId11"/>
    <p:sldId id="316" r:id="rId12"/>
    <p:sldId id="318" r:id="rId13"/>
    <p:sldId id="319" r:id="rId14"/>
    <p:sldId id="325" r:id="rId15"/>
    <p:sldId id="324" r:id="rId16"/>
    <p:sldId id="320" r:id="rId17"/>
    <p:sldId id="323" r:id="rId18"/>
    <p:sldId id="297" r:id="rId19"/>
    <p:sldId id="292" r:id="rId20"/>
  </p:sldIdLst>
  <p:sldSz cx="9144000" cy="6858000" type="screen4x3"/>
  <p:notesSz cx="6662738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09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0000"/>
    <a:srgbClr val="CC6600"/>
    <a:srgbClr val="996600"/>
    <a:srgbClr val="FFECAF"/>
    <a:srgbClr val="518BE1"/>
    <a:srgbClr val="B5CCF9"/>
    <a:srgbClr val="3D92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947" autoAdjust="0"/>
    <p:restoredTop sz="92553" autoAdjust="0"/>
  </p:normalViewPr>
  <p:slideViewPr>
    <p:cSldViewPr>
      <p:cViewPr varScale="1">
        <p:scale>
          <a:sx n="108" d="100"/>
          <a:sy n="108" d="100"/>
        </p:scale>
        <p:origin x="49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24"/>
    </p:cViewPr>
  </p:sorterViewPr>
  <p:notesViewPr>
    <p:cSldViewPr>
      <p:cViewPr varScale="1">
        <p:scale>
          <a:sx n="54" d="100"/>
          <a:sy n="54" d="100"/>
        </p:scale>
        <p:origin x="-1770" y="-96"/>
      </p:cViewPr>
      <p:guideLst>
        <p:guide orient="horz" pos="3127"/>
        <p:guide pos="209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E934CB-0070-403E-B2DF-C1FF4A9B82DD}" type="datetimeFigureOut">
              <a:rPr lang="es-ES" smtClean="0"/>
              <a:t>04/03/2019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70F46-35CE-4F6A-9321-FBBD69DC45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3112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F26F19B-19DA-43CC-9B30-3634E0340C04}" type="datetimeFigureOut">
              <a:rPr lang="es-ES"/>
              <a:pPr>
                <a:defRPr/>
              </a:pPr>
              <a:t>04/03/2019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0FF8673E-DEAB-49A5-A971-2289EF22CE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6957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96D6A83-BE5E-43C6-B684-6DA820C51AED}" type="slidenum">
              <a:rPr lang="es-ES" sz="1200" smtClean="0"/>
              <a:pPr eaLnBrk="1" hangingPunct="1"/>
              <a:t>1</a:t>
            </a:fld>
            <a:endParaRPr lang="es-E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2187675"/>
          </a:xfrm>
        </p:spPr>
        <p:txBody>
          <a:bodyPr/>
          <a:lstStyle>
            <a:lvl1pPr>
              <a:defRPr lang="es-ES" sz="44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5569" y="3789040"/>
            <a:ext cx="6400800" cy="12961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4006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Haga clic para modificar el estilo de texto del patrón</a:t>
            </a:r>
          </a:p>
          <a:p>
            <a:pPr lvl="1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800" dirty="0" smtClean="0">
                <a:solidFill>
                  <a:srgbClr val="000000"/>
                </a:solidFill>
                <a:latin typeface="Arial Unicode MS" pitchFamily="34" charset="-128"/>
              </a:rPr>
              <a:t>Segundo nivel</a:t>
            </a:r>
          </a:p>
          <a:p>
            <a:pPr lvl="2"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dirty="0" smtClean="0">
                <a:solidFill>
                  <a:srgbClr val="000000"/>
                </a:solidFill>
                <a:latin typeface="Arial Unicode MS" pitchFamily="34" charset="-128"/>
              </a:rPr>
              <a:t>Tercer nivel</a:t>
            </a:r>
          </a:p>
          <a:p>
            <a:pPr lvl="3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Cuarto nivel</a:t>
            </a:r>
          </a:p>
          <a:p>
            <a:pPr lvl="4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»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Quinto nivel</a:t>
            </a:r>
          </a:p>
        </p:txBody>
      </p:sp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684213" y="26064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Haga clic para modificar el estilo de título del patrón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237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1331913" y="333375"/>
            <a:ext cx="7129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400" dirty="0" smtClean="0">
                <a:solidFill>
                  <a:schemeClr val="tx2"/>
                </a:solidFill>
                <a:latin typeface="Arial Black" pitchFamily="34" charset="0"/>
              </a:rPr>
              <a:t>Ideas clave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Idea clave</a:t>
            </a: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 1</a:t>
            </a:r>
          </a:p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Idea clave 2</a:t>
            </a:r>
          </a:p>
        </p:txBody>
      </p:sp>
    </p:spTree>
    <p:extLst>
      <p:ext uri="{BB962C8B-B14F-4D97-AF65-F5344CB8AC3E}">
        <p14:creationId xmlns:p14="http://schemas.microsoft.com/office/powerpoint/2010/main" val="3971260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C52FD-2590-418F-B853-56C0691D2CA8}" type="datetimeFigureOut">
              <a:rPr lang="es-ES"/>
              <a:pPr>
                <a:defRPr/>
              </a:pPr>
              <a:t>04/03/2019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D1966-7F7B-4234-99CE-166EF6C5EC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2356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B1711-CBEC-4B81-BBD0-B11A6F678385}" type="datetimeFigureOut">
              <a:rPr lang="es-ES"/>
              <a:pPr>
                <a:defRPr/>
              </a:pPr>
              <a:t>04/03/2019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0F827-DEC1-4D10-9BEA-49F4941E46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1436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613" y="188640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9" name="8 CuadroTexto"/>
          <p:cNvSpPr txBox="1"/>
          <p:nvPr userDrawn="1"/>
        </p:nvSpPr>
        <p:spPr>
          <a:xfrm>
            <a:off x="611560" y="1484784"/>
            <a:ext cx="79208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1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2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4767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8550" y="404664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5611639" y="2251323"/>
            <a:ext cx="3168650" cy="3065463"/>
            <a:chOff x="3035" y="1570"/>
            <a:chExt cx="2204" cy="2158"/>
          </a:xfrm>
        </p:grpSpPr>
        <p:pic>
          <p:nvPicPr>
            <p:cNvPr id="5" name="Picture 8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010"/>
            <a:stretch>
              <a:fillRect/>
            </a:stretch>
          </p:blipFill>
          <p:spPr bwMode="auto">
            <a:xfrm>
              <a:off x="3035" y="1933"/>
              <a:ext cx="2126" cy="1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3107" y="1570"/>
              <a:ext cx="2132" cy="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s-ES" b="1" i="1" smtClean="0">
                  <a:latin typeface="Verdana" pitchFamily="34" charset="0"/>
                </a:rPr>
                <a:t>Eskerrik asko!!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594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1259631" y="215441"/>
            <a:ext cx="7540327" cy="1066130"/>
          </a:xfrm>
        </p:spPr>
        <p:txBody>
          <a:bodyPr/>
          <a:lstStyle>
            <a:lvl1pPr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4294967295" hasCustomPrompt="1"/>
          </p:nvPr>
        </p:nvSpPr>
        <p:spPr bwMode="auto">
          <a:xfrm>
            <a:off x="755576" y="1501899"/>
            <a:ext cx="7920880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Font typeface="Wingdings" pitchFamily="2" charset="2"/>
              <a:buChar char="ü"/>
              <a:defRPr baseline="0"/>
            </a:lvl1pPr>
          </a:lstStyle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 err="1" smtClean="0">
                <a:latin typeface="Arial Unicode MS" pitchFamily="34" charset="-128"/>
              </a:rPr>
              <a:t>Ideia</a:t>
            </a:r>
            <a:r>
              <a:rPr lang="es-ES" dirty="0" smtClean="0">
                <a:latin typeface="Arial Unicode MS" pitchFamily="34" charset="-128"/>
              </a:rPr>
              <a:t> </a:t>
            </a:r>
            <a:r>
              <a:rPr lang="es-ES" dirty="0" err="1" smtClean="0">
                <a:latin typeface="Arial Unicode MS" pitchFamily="34" charset="-128"/>
              </a:rPr>
              <a:t>nagusia</a:t>
            </a:r>
            <a:r>
              <a:rPr lang="es-ES" dirty="0" smtClean="0">
                <a:latin typeface="Arial Unicode MS" pitchFamily="34" charset="-128"/>
              </a:rPr>
              <a:t> </a:t>
            </a:r>
            <a:r>
              <a:rPr lang="es-ES" dirty="0">
                <a:latin typeface="Arial Unicode MS" pitchFamily="34" charset="-128"/>
              </a:rPr>
              <a:t>1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2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</a:t>
            </a:r>
            <a:r>
              <a:rPr lang="es-ES" dirty="0" smtClean="0">
                <a:latin typeface="Arial Unicode MS" pitchFamily="34" charset="-128"/>
              </a:rPr>
              <a:t>3</a:t>
            </a:r>
            <a:endParaRPr lang="es-ES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4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5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6</a:t>
            </a:r>
          </a:p>
          <a:p>
            <a:pPr>
              <a:buFontTx/>
              <a:buNone/>
            </a:pP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80322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Titulo de estilo de diapositiva</a:t>
            </a:r>
          </a:p>
        </p:txBody>
      </p:sp>
      <p:pic>
        <p:nvPicPr>
          <p:cNvPr id="1027" name="3B33EDE9-9423-4829-8EB1-3CF2B89F22E2" descr="A0C906B2-1E21-4B76-9682-5B3575CFFF5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9" r:id="rId4"/>
    <p:sldLayoutId id="2147483880" r:id="rId5"/>
    <p:sldLayoutId id="2147483885" r:id="rId6"/>
    <p:sldLayoutId id="2147483887" r:id="rId7"/>
    <p:sldLayoutId id="2147483890" r:id="rId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s-ES" sz="4400" kern="1200" dirty="0" smtClean="0">
          <a:solidFill>
            <a:schemeClr val="tx2"/>
          </a:solidFill>
          <a:latin typeface="Arial Black" pitchFamily="34" charset="0"/>
          <a:ea typeface="+mn-ea"/>
          <a:cs typeface="+mn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hyperlink" Target="http://www.osakidetza.euskadi.eus/contenidos/informacion/cevime_infac_2018/es_def/adjuntos/INFAC_Vol_26_10_vejiga%20hiperactiva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611560" y="1196752"/>
            <a:ext cx="7772400" cy="2880320"/>
          </a:xfrm>
        </p:spPr>
        <p:txBody>
          <a:bodyPr/>
          <a:lstStyle/>
          <a:p>
            <a:r>
              <a:rPr lang="es-ES_tradnl" dirty="0" smtClean="0"/>
              <a:t>MANEJO DE LA VEJIGA HIPERACTIVA</a:t>
            </a:r>
            <a:r>
              <a:rPr lang="es-ES_tradnl" sz="3600" dirty="0" smtClean="0">
                <a:solidFill>
                  <a:schemeClr val="tx2"/>
                </a:solidFill>
              </a:rPr>
              <a:t/>
            </a:r>
            <a:br>
              <a:rPr lang="es-ES_tradnl" sz="3600" dirty="0" smtClean="0">
                <a:solidFill>
                  <a:schemeClr val="tx2"/>
                </a:solidFill>
              </a:rPr>
            </a:br>
            <a:r>
              <a:rPr lang="es-ES_tradnl" sz="3600" dirty="0" smtClean="0">
                <a:solidFill>
                  <a:schemeClr val="tx2"/>
                </a:solidFill>
              </a:rPr>
              <a:t/>
            </a:r>
            <a:br>
              <a:rPr lang="es-ES_tradnl" sz="3600" dirty="0" smtClean="0">
                <a:solidFill>
                  <a:schemeClr val="tx2"/>
                </a:solidFill>
              </a:rPr>
            </a:br>
            <a:r>
              <a:rPr lang="es-ES_tradnl" dirty="0" err="1" smtClean="0">
                <a:solidFill>
                  <a:schemeClr val="tx2"/>
                </a:solidFill>
                <a:latin typeface="Arial Black" pitchFamily="34" charset="0"/>
              </a:rPr>
              <a:t>Vol</a:t>
            </a:r>
            <a: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  <a:t> 26, nº 10 - 2018</a:t>
            </a:r>
            <a:endParaRPr lang="es-ES" dirty="0" smtClean="0">
              <a:solidFill>
                <a:schemeClr val="tx2"/>
              </a:solidFill>
              <a:latin typeface="Arial Black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99740"/>
            <a:ext cx="8229600" cy="1169020"/>
          </a:xfrm>
        </p:spPr>
        <p:txBody>
          <a:bodyPr/>
          <a:lstStyle/>
          <a:p>
            <a:r>
              <a:rPr lang="es-ES" sz="3600" cap="all" dirty="0" smtClean="0"/>
              <a:t>TRATAMIENTO NO FARMACOLÓGICO (</a:t>
            </a:r>
            <a:r>
              <a:rPr lang="es-ES" sz="3600" cap="all" dirty="0" err="1" smtClean="0"/>
              <a:t>iI</a:t>
            </a:r>
            <a:r>
              <a:rPr lang="es-ES" sz="3600" cap="all" dirty="0" smtClean="0"/>
              <a:t>)</a:t>
            </a:r>
          </a:p>
        </p:txBody>
      </p:sp>
      <p:sp>
        <p:nvSpPr>
          <p:cNvPr id="2" name="1 Rectángulo"/>
          <p:cNvSpPr/>
          <p:nvPr/>
        </p:nvSpPr>
        <p:spPr>
          <a:xfrm>
            <a:off x="6084168" y="3234491"/>
            <a:ext cx="24482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ES" sz="9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48432" y="1484784"/>
            <a:ext cx="8496944" cy="30931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b="1" dirty="0" smtClean="0">
                <a:latin typeface="+mj-lt"/>
              </a:rPr>
              <a:t>TÉCNICAS DE MODIFICACIÓN DE LA CONDUCTA</a:t>
            </a:r>
            <a:endParaRPr lang="es-ES" b="1" dirty="0">
              <a:latin typeface="+mj-lt"/>
            </a:endParaRPr>
          </a:p>
          <a:p>
            <a:endParaRPr lang="es-ES" sz="1100" b="1" dirty="0" smtClean="0">
              <a:latin typeface="+mj-lt"/>
            </a:endParaRPr>
          </a:p>
          <a:p>
            <a:r>
              <a:rPr lang="es-ES" sz="2000" dirty="0" smtClean="0">
                <a:latin typeface="+mj-lt"/>
              </a:rPr>
              <a:t>Deben </a:t>
            </a:r>
            <a:r>
              <a:rPr lang="es-ES" sz="2000" dirty="0">
                <a:latin typeface="+mj-lt"/>
              </a:rPr>
              <a:t>adaptarse a las necesidades y las capacidades de los pacientes. </a:t>
            </a:r>
            <a:endParaRPr lang="es-ES" sz="2000" dirty="0" smtClean="0">
              <a:latin typeface="+mj-lt"/>
            </a:endParaRPr>
          </a:p>
          <a:p>
            <a:r>
              <a:rPr lang="es-ES" sz="2000" dirty="0" smtClean="0">
                <a:latin typeface="+mj-lt"/>
              </a:rPr>
              <a:t>Es </a:t>
            </a:r>
            <a:r>
              <a:rPr lang="es-ES" sz="2000" dirty="0">
                <a:latin typeface="+mj-lt"/>
              </a:rPr>
              <a:t>necesaria la participación activa del paciente y del profesional </a:t>
            </a:r>
            <a:r>
              <a:rPr lang="es-ES" sz="2000" dirty="0" smtClean="0">
                <a:latin typeface="+mj-lt"/>
              </a:rPr>
              <a:t>sanitario.</a:t>
            </a:r>
          </a:p>
          <a:p>
            <a:endParaRPr lang="es-ES" sz="2000" dirty="0">
              <a:latin typeface="+mj-lt"/>
            </a:endParaRPr>
          </a:p>
          <a:p>
            <a:pPr marL="800100" lvl="1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Entrenamiento vesical y pauta miccional programada</a:t>
            </a:r>
          </a:p>
          <a:p>
            <a:pPr marL="800100" lvl="1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Ejercicios de fortalecimiento del suelo pélvico (ejercicios de </a:t>
            </a:r>
            <a:r>
              <a:rPr lang="es-ES" sz="2000" dirty="0" err="1" smtClean="0">
                <a:latin typeface="+mj-lt"/>
              </a:rPr>
              <a:t>Kegel</a:t>
            </a:r>
            <a:r>
              <a:rPr lang="es-ES" sz="2000" dirty="0" smtClean="0">
                <a:latin typeface="+mj-lt"/>
              </a:rPr>
              <a:t>)</a:t>
            </a:r>
          </a:p>
          <a:p>
            <a:pPr marL="800100" lvl="1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dirty="0" err="1" smtClean="0">
                <a:latin typeface="+mj-lt"/>
              </a:rPr>
              <a:t>Biofeedback</a:t>
            </a:r>
            <a:r>
              <a:rPr lang="es-ES" sz="2000" dirty="0" smtClean="0">
                <a:latin typeface="+mj-lt"/>
              </a:rPr>
              <a:t> (</a:t>
            </a:r>
            <a:r>
              <a:rPr lang="es-ES" sz="2000" dirty="0" err="1" smtClean="0">
                <a:latin typeface="+mj-lt"/>
              </a:rPr>
              <a:t>biorretroalimentación</a:t>
            </a:r>
            <a:r>
              <a:rPr lang="es-ES" sz="2000" dirty="0" smtClean="0">
                <a:latin typeface="+mj-lt"/>
              </a:rPr>
              <a:t>)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lvl="1"/>
            <a:endParaRPr lang="es-ES" sz="20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24493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084168" y="3234491"/>
            <a:ext cx="24482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ES" sz="9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62" t="20945" r="30330" b="10835"/>
          <a:stretch/>
        </p:blipFill>
        <p:spPr bwMode="auto">
          <a:xfrm>
            <a:off x="1187624" y="3607"/>
            <a:ext cx="6624736" cy="6854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104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736972"/>
          </a:xfrm>
        </p:spPr>
        <p:txBody>
          <a:bodyPr/>
          <a:lstStyle/>
          <a:p>
            <a:r>
              <a:rPr lang="es-ES" sz="3600" cap="all" dirty="0" smtClean="0"/>
              <a:t>ANTIMUSCARÍNICOS</a:t>
            </a:r>
          </a:p>
        </p:txBody>
      </p:sp>
      <p:sp>
        <p:nvSpPr>
          <p:cNvPr id="2" name="1 Rectángulo"/>
          <p:cNvSpPr/>
          <p:nvPr/>
        </p:nvSpPr>
        <p:spPr>
          <a:xfrm>
            <a:off x="6084168" y="3234491"/>
            <a:ext cx="24482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ES" sz="9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84380" y="933437"/>
            <a:ext cx="8784976" cy="594008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j-lt"/>
              </a:rPr>
              <a:t>Actúan </a:t>
            </a:r>
            <a:r>
              <a:rPr lang="es-ES" sz="1800" dirty="0">
                <a:latin typeface="+mj-lt"/>
              </a:rPr>
              <a:t>bloqueando los receptores </a:t>
            </a:r>
            <a:r>
              <a:rPr lang="es-ES" sz="1800" dirty="0" err="1">
                <a:latin typeface="+mj-lt"/>
              </a:rPr>
              <a:t>muscarínicos</a:t>
            </a:r>
            <a:r>
              <a:rPr lang="es-ES" sz="1800" dirty="0">
                <a:latin typeface="+mj-lt"/>
              </a:rPr>
              <a:t> de la vejiga, inhibiendo así las contracciones involuntarias del </a:t>
            </a:r>
            <a:r>
              <a:rPr lang="es-ES" sz="1800" dirty="0" err="1">
                <a:latin typeface="+mj-lt"/>
              </a:rPr>
              <a:t>detrusor</a:t>
            </a:r>
            <a:endParaRPr lang="es-ES" sz="1800" dirty="0" smtClean="0">
              <a:latin typeface="+mj-lt"/>
            </a:endParaRPr>
          </a:p>
          <a:p>
            <a:pPr algn="just">
              <a:buClr>
                <a:srgbClr val="3D92CB"/>
              </a:buClr>
            </a:pPr>
            <a:endParaRPr lang="es-ES" sz="1400" dirty="0">
              <a:latin typeface="+mj-lt"/>
            </a:endParaRPr>
          </a:p>
          <a:p>
            <a:pPr marL="285750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1800" b="1" dirty="0" smtClean="0">
                <a:latin typeface="+mj-lt"/>
              </a:rPr>
              <a:t>Eficacia modesta frente a placebo</a:t>
            </a:r>
            <a:r>
              <a:rPr lang="es-ES" sz="1800" dirty="0" smtClean="0">
                <a:latin typeface="+mj-lt"/>
              </a:rPr>
              <a:t>. Se consideran de eficacia similar entre ellos.  Producen una micción menos al día que el placebo (12 micciones/día)</a:t>
            </a:r>
          </a:p>
          <a:p>
            <a:pPr algn="just">
              <a:buClr>
                <a:srgbClr val="3D92CB"/>
              </a:buClr>
            </a:pPr>
            <a:endParaRPr lang="es-ES" sz="1400" dirty="0" smtClean="0">
              <a:latin typeface="+mj-lt"/>
            </a:endParaRPr>
          </a:p>
          <a:p>
            <a:pPr marL="285750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1800" b="1" dirty="0" smtClean="0">
                <a:latin typeface="+mj-lt"/>
              </a:rPr>
              <a:t>Efectos adversos por </a:t>
            </a:r>
            <a:r>
              <a:rPr lang="es-ES" sz="1800" b="1" dirty="0">
                <a:latin typeface="+mj-lt"/>
              </a:rPr>
              <a:t>acción anticolinérgica</a:t>
            </a:r>
            <a:r>
              <a:rPr lang="es-ES" sz="1800" dirty="0">
                <a:latin typeface="+mj-lt"/>
              </a:rPr>
              <a:t>: </a:t>
            </a:r>
            <a:r>
              <a:rPr lang="es-ES" sz="1800" dirty="0" smtClean="0">
                <a:latin typeface="+mj-lt"/>
              </a:rPr>
              <a:t>sequedad </a:t>
            </a:r>
            <a:r>
              <a:rPr lang="es-ES" sz="1800" dirty="0">
                <a:latin typeface="+mj-lt"/>
              </a:rPr>
              <a:t>de boca, visión borrosa, taquicardia, somnolencia, confusión, agitación, hipotensión postural, estreñimiento y retención </a:t>
            </a:r>
            <a:r>
              <a:rPr lang="es-ES" sz="1800" dirty="0" smtClean="0">
                <a:latin typeface="+mj-lt"/>
              </a:rPr>
              <a:t>urinaria. Además</a:t>
            </a:r>
            <a:r>
              <a:rPr lang="es-ES" sz="1800" dirty="0">
                <a:latin typeface="+mj-lt"/>
              </a:rPr>
              <a:t>, algunos también pueden producir prolongación del intervalo QT. </a:t>
            </a:r>
            <a:endParaRPr lang="es-ES" sz="1800" dirty="0" smtClean="0">
              <a:latin typeface="+mj-lt"/>
            </a:endParaRPr>
          </a:p>
          <a:p>
            <a:pPr marL="285750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endParaRPr lang="es-ES" sz="1400" dirty="0" smtClean="0">
              <a:latin typeface="+mj-lt"/>
            </a:endParaRPr>
          </a:p>
          <a:p>
            <a:pPr marL="285750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1800" dirty="0">
                <a:latin typeface="+mj-lt"/>
              </a:rPr>
              <a:t>La carga anticolinérgica y el uso de anticolinérgicos a largo plazo se asocia con un aumento del riesgo de deterioro cognitivo y demencia</a:t>
            </a:r>
            <a:endParaRPr lang="es-ES" sz="1800" dirty="0" smtClean="0">
              <a:latin typeface="+mj-lt"/>
            </a:endParaRPr>
          </a:p>
          <a:p>
            <a:pPr algn="just">
              <a:buClr>
                <a:srgbClr val="3D92CB"/>
              </a:buClr>
            </a:pPr>
            <a:endParaRPr lang="es-ES" sz="1400" dirty="0">
              <a:latin typeface="+mj-lt"/>
            </a:endParaRPr>
          </a:p>
          <a:p>
            <a:pPr marL="285750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1800" b="1" dirty="0" smtClean="0">
                <a:latin typeface="+mj-lt"/>
              </a:rPr>
              <a:t>No se recomienda su uso en ancianos con demencia, pacientes </a:t>
            </a:r>
            <a:r>
              <a:rPr lang="es-ES" sz="1800" b="1" dirty="0">
                <a:latin typeface="+mj-lt"/>
              </a:rPr>
              <a:t>con inhibidores de </a:t>
            </a:r>
            <a:r>
              <a:rPr lang="es-ES" sz="1800" b="1" dirty="0" smtClean="0">
                <a:latin typeface="+mj-lt"/>
              </a:rPr>
              <a:t>acetilcolinesterasas, glaucoma, ni estreñimiento ni </a:t>
            </a:r>
            <a:r>
              <a:rPr lang="es-ES" sz="1800" b="1" dirty="0" err="1" smtClean="0">
                <a:latin typeface="+mj-lt"/>
              </a:rPr>
              <a:t>prostatismo</a:t>
            </a:r>
            <a:r>
              <a:rPr lang="es-ES" sz="1800" b="1" dirty="0" smtClean="0">
                <a:latin typeface="+mj-lt"/>
              </a:rPr>
              <a:t> crónicos (criterio STOPP)</a:t>
            </a:r>
          </a:p>
          <a:p>
            <a:pPr algn="just">
              <a:buClr>
                <a:srgbClr val="3D92CB"/>
              </a:buClr>
            </a:pPr>
            <a:endParaRPr lang="es-ES" sz="1400" dirty="0">
              <a:latin typeface="+mj-lt"/>
            </a:endParaRPr>
          </a:p>
          <a:p>
            <a:pPr marL="285750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j-lt"/>
              </a:rPr>
              <a:t>Ajustar dosis en caso de </a:t>
            </a:r>
            <a:r>
              <a:rPr lang="es-ES" sz="1800" b="1" dirty="0" smtClean="0">
                <a:latin typeface="+mj-lt"/>
              </a:rPr>
              <a:t>insuficiencia renal grave </a:t>
            </a:r>
            <a:r>
              <a:rPr lang="es-ES" sz="1800" dirty="0" smtClean="0">
                <a:latin typeface="+mj-lt"/>
              </a:rPr>
              <a:t>y </a:t>
            </a:r>
            <a:r>
              <a:rPr lang="es-ES" sz="1800" b="1" dirty="0" smtClean="0">
                <a:latin typeface="+mj-lt"/>
              </a:rPr>
              <a:t>hepática moderada</a:t>
            </a:r>
          </a:p>
          <a:p>
            <a:pPr marL="285750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endParaRPr lang="es-ES" sz="1400" dirty="0">
              <a:latin typeface="+mj-lt"/>
            </a:endParaRPr>
          </a:p>
          <a:p>
            <a:pPr marL="285750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j-lt"/>
              </a:rPr>
              <a:t>Más de la mitad de los pacientes interrumpen el tratamiento a los 3 meses por falta de eficacia y los efectos adversos</a:t>
            </a:r>
          </a:p>
        </p:txBody>
      </p:sp>
    </p:spTree>
    <p:extLst>
      <p:ext uri="{BB962C8B-B14F-4D97-AF65-F5344CB8AC3E}">
        <p14:creationId xmlns:p14="http://schemas.microsoft.com/office/powerpoint/2010/main" val="28521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99740"/>
            <a:ext cx="8229600" cy="936104"/>
          </a:xfrm>
        </p:spPr>
        <p:txBody>
          <a:bodyPr/>
          <a:lstStyle/>
          <a:p>
            <a:r>
              <a:rPr lang="es-ES" sz="3600" cap="all" dirty="0" smtClean="0"/>
              <a:t>Agonista b-3 adrenérgico (</a:t>
            </a:r>
            <a:r>
              <a:rPr lang="es-ES" sz="3600" cap="all" dirty="0" err="1" smtClean="0"/>
              <a:t>mirabegron</a:t>
            </a:r>
            <a:r>
              <a:rPr lang="es-ES" sz="3600" cap="all" dirty="0" smtClean="0"/>
              <a:t>) (i)</a:t>
            </a:r>
          </a:p>
        </p:txBody>
      </p:sp>
      <p:sp>
        <p:nvSpPr>
          <p:cNvPr id="2" name="1 Rectángulo"/>
          <p:cNvSpPr/>
          <p:nvPr/>
        </p:nvSpPr>
        <p:spPr>
          <a:xfrm>
            <a:off x="6084168" y="3234491"/>
            <a:ext cx="24482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ES" sz="9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79512" y="1232179"/>
            <a:ext cx="8784976" cy="563231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dirty="0" smtClean="0">
                <a:latin typeface="+mj-lt"/>
              </a:rPr>
              <a:t>Induce </a:t>
            </a:r>
            <a:r>
              <a:rPr lang="es-ES" dirty="0">
                <a:latin typeface="+mj-lt"/>
              </a:rPr>
              <a:t>la relajación del músculo liso de la vejiga, consiguiendo aumentar la capacidad de la misma y disminuir la frecuencia de las </a:t>
            </a:r>
            <a:r>
              <a:rPr lang="es-ES" dirty="0" smtClean="0">
                <a:latin typeface="+mj-lt"/>
              </a:rPr>
              <a:t>contracciones</a:t>
            </a: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endParaRPr lang="es-ES" sz="1400" dirty="0">
              <a:latin typeface="+mj-lt"/>
            </a:endParaRP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dirty="0" smtClean="0">
                <a:latin typeface="+mj-lt"/>
              </a:rPr>
              <a:t>Un </a:t>
            </a:r>
            <a:r>
              <a:rPr lang="es-ES" dirty="0" err="1">
                <a:latin typeface="+mj-lt"/>
              </a:rPr>
              <a:t>metaanálisis</a:t>
            </a:r>
            <a:r>
              <a:rPr lang="es-ES" dirty="0">
                <a:latin typeface="+mj-lt"/>
              </a:rPr>
              <a:t> de los ensayos en fase III, </a:t>
            </a:r>
            <a:r>
              <a:rPr lang="es-ES" dirty="0" smtClean="0">
                <a:latin typeface="+mj-lt"/>
              </a:rPr>
              <a:t>muestra </a:t>
            </a:r>
            <a:r>
              <a:rPr lang="es-ES" dirty="0">
                <a:latin typeface="+mj-lt"/>
              </a:rPr>
              <a:t>que el </a:t>
            </a:r>
            <a:r>
              <a:rPr lang="es-ES" b="1" dirty="0" err="1">
                <a:latin typeface="+mj-lt"/>
              </a:rPr>
              <a:t>mirabegrón</a:t>
            </a:r>
            <a:r>
              <a:rPr lang="es-ES" b="1" dirty="0">
                <a:latin typeface="+mj-lt"/>
              </a:rPr>
              <a:t> </a:t>
            </a:r>
            <a:r>
              <a:rPr lang="es-ES" b="1" dirty="0" smtClean="0">
                <a:latin typeface="+mj-lt"/>
              </a:rPr>
              <a:t>no disminuyó ni un episodio de incontinencia, ni una micción al </a:t>
            </a:r>
            <a:r>
              <a:rPr lang="es-ES" b="1" dirty="0">
                <a:latin typeface="+mj-lt"/>
              </a:rPr>
              <a:t>día más que el </a:t>
            </a:r>
            <a:r>
              <a:rPr lang="es-ES" b="1" dirty="0" smtClean="0">
                <a:latin typeface="+mj-lt"/>
              </a:rPr>
              <a:t>placebo</a:t>
            </a:r>
            <a:r>
              <a:rPr lang="es-ES" dirty="0" smtClean="0">
                <a:latin typeface="+mj-lt"/>
              </a:rPr>
              <a:t>, </a:t>
            </a:r>
            <a:r>
              <a:rPr lang="es-ES" dirty="0">
                <a:latin typeface="+mj-lt"/>
              </a:rPr>
              <a:t>en pacientes que tenían una media de 11-12 </a:t>
            </a:r>
            <a:r>
              <a:rPr lang="es-ES" dirty="0" smtClean="0">
                <a:latin typeface="+mj-lt"/>
              </a:rPr>
              <a:t>micciones/día</a:t>
            </a: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endParaRPr lang="es-ES" sz="1400" dirty="0">
              <a:latin typeface="+mj-lt"/>
            </a:endParaRP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b="1" dirty="0" smtClean="0">
                <a:latin typeface="+mj-lt"/>
              </a:rPr>
              <a:t>Efectos adversos</a:t>
            </a:r>
            <a:r>
              <a:rPr lang="es-ES" dirty="0" smtClean="0">
                <a:latin typeface="+mj-lt"/>
              </a:rPr>
              <a:t>: </a:t>
            </a:r>
            <a:r>
              <a:rPr lang="es-ES" dirty="0">
                <a:latin typeface="+mj-lt"/>
              </a:rPr>
              <a:t>destacan las infecciones del tracto urinario (2,9%), la taquicardia (1,2%) y entre las graves, la fibrilación auricular (0,2</a:t>
            </a:r>
            <a:r>
              <a:rPr lang="es-ES" dirty="0" smtClean="0">
                <a:latin typeface="+mj-lt"/>
              </a:rPr>
              <a:t>%) </a:t>
            </a: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endParaRPr lang="es-ES" sz="1400" dirty="0" smtClean="0">
              <a:latin typeface="+mj-lt"/>
            </a:endParaRP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dirty="0" smtClean="0">
                <a:latin typeface="+mj-lt"/>
              </a:rPr>
              <a:t>Una </a:t>
            </a:r>
            <a:r>
              <a:rPr lang="es-ES" dirty="0">
                <a:latin typeface="+mj-lt"/>
              </a:rPr>
              <a:t>revisión sistemática confirma que se producen menos casos de boca seca y estreñimiento con </a:t>
            </a:r>
            <a:r>
              <a:rPr lang="es-ES" dirty="0" err="1">
                <a:latin typeface="+mj-lt"/>
              </a:rPr>
              <a:t>mirabegrón</a:t>
            </a:r>
            <a:r>
              <a:rPr lang="es-ES" dirty="0">
                <a:latin typeface="+mj-lt"/>
              </a:rPr>
              <a:t> que con </a:t>
            </a:r>
            <a:r>
              <a:rPr lang="es-ES" dirty="0" err="1" smtClean="0">
                <a:latin typeface="+mj-lt"/>
              </a:rPr>
              <a:t>antimuscarínicos</a:t>
            </a:r>
            <a:endParaRPr lang="es-E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3042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99740"/>
            <a:ext cx="8229600" cy="936104"/>
          </a:xfrm>
        </p:spPr>
        <p:txBody>
          <a:bodyPr/>
          <a:lstStyle/>
          <a:p>
            <a:r>
              <a:rPr lang="es-ES" sz="3600" cap="all" dirty="0" smtClean="0"/>
              <a:t>Agonista b-3 adrenérgico (</a:t>
            </a:r>
            <a:r>
              <a:rPr lang="es-ES" sz="3600" cap="all" dirty="0" err="1" smtClean="0"/>
              <a:t>mirabegron</a:t>
            </a:r>
            <a:r>
              <a:rPr lang="es-ES" sz="3600" cap="all" dirty="0" smtClean="0"/>
              <a:t>) (II)</a:t>
            </a:r>
          </a:p>
        </p:txBody>
      </p:sp>
      <p:sp>
        <p:nvSpPr>
          <p:cNvPr id="2" name="1 Rectángulo"/>
          <p:cNvSpPr/>
          <p:nvPr/>
        </p:nvSpPr>
        <p:spPr>
          <a:xfrm>
            <a:off x="6084168" y="3234491"/>
            <a:ext cx="24482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ES" sz="9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51520" y="1287244"/>
            <a:ext cx="8712968" cy="557075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dirty="0" err="1" smtClean="0">
                <a:latin typeface="+mj-lt"/>
              </a:rPr>
              <a:t>Mirabegrón</a:t>
            </a:r>
            <a:r>
              <a:rPr lang="es-ES" dirty="0" smtClean="0">
                <a:latin typeface="+mj-lt"/>
              </a:rPr>
              <a:t> </a:t>
            </a:r>
            <a:r>
              <a:rPr lang="es-ES" b="1" dirty="0">
                <a:latin typeface="+mj-lt"/>
              </a:rPr>
              <a:t>puede aumentar la presión arterial</a:t>
            </a:r>
            <a:r>
              <a:rPr lang="es-ES" dirty="0">
                <a:latin typeface="+mj-lt"/>
              </a:rPr>
              <a:t>, por lo que está contraindicado en pacientes con hipertensión grave no controlada (PAS ≥ 180 mm Hg y/o PAD ≥ 110 mm </a:t>
            </a:r>
            <a:r>
              <a:rPr lang="es-ES" dirty="0" smtClean="0">
                <a:latin typeface="+mj-lt"/>
              </a:rPr>
              <a:t>Hg)</a:t>
            </a: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endParaRPr lang="es-ES" dirty="0">
              <a:latin typeface="+mj-lt"/>
            </a:endParaRP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dirty="0">
                <a:latin typeface="+mj-lt"/>
              </a:rPr>
              <a:t>En pacientes con </a:t>
            </a:r>
            <a:r>
              <a:rPr lang="es-ES" b="1" dirty="0">
                <a:latin typeface="+mj-lt"/>
              </a:rPr>
              <a:t>insuficiencia renal grave </a:t>
            </a:r>
            <a:r>
              <a:rPr lang="es-ES" dirty="0">
                <a:latin typeface="+mj-lt"/>
              </a:rPr>
              <a:t>hay que reducir la dosis de </a:t>
            </a:r>
            <a:r>
              <a:rPr lang="es-ES" dirty="0" err="1">
                <a:latin typeface="+mj-lt"/>
              </a:rPr>
              <a:t>mirabegrón</a:t>
            </a:r>
            <a:r>
              <a:rPr lang="es-ES" dirty="0">
                <a:latin typeface="+mj-lt"/>
              </a:rPr>
              <a:t> y no se recomienda su administración concomitante con  inhibidores potentes del CYP3A. </a:t>
            </a:r>
            <a:endParaRPr lang="es-ES" dirty="0" smtClean="0">
              <a:latin typeface="+mj-lt"/>
            </a:endParaRP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endParaRPr lang="es-ES" dirty="0">
              <a:latin typeface="+mj-lt"/>
            </a:endParaRP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dirty="0" smtClean="0">
                <a:latin typeface="+mj-lt"/>
              </a:rPr>
              <a:t>En pacientes con </a:t>
            </a:r>
            <a:r>
              <a:rPr lang="es-ES" b="1" dirty="0">
                <a:latin typeface="+mj-lt"/>
              </a:rPr>
              <a:t>insuficiencia  hepática grave </a:t>
            </a:r>
            <a:r>
              <a:rPr lang="es-ES" dirty="0">
                <a:latin typeface="+mj-lt"/>
              </a:rPr>
              <a:t>no se recomienda su uso, ni tampoco en la moderada si hay tratamiento concomitante con inhibidores potentes del CYP3A. </a:t>
            </a:r>
            <a:endParaRPr lang="es-ES" dirty="0" smtClean="0">
              <a:latin typeface="+mj-lt"/>
            </a:endParaRP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endParaRPr lang="es-ES" dirty="0">
              <a:latin typeface="+mj-lt"/>
            </a:endParaRP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dirty="0">
                <a:latin typeface="+mj-lt"/>
              </a:rPr>
              <a:t>Se recomienda un </a:t>
            </a:r>
            <a:r>
              <a:rPr lang="es-ES" b="1" dirty="0">
                <a:latin typeface="+mj-lt"/>
              </a:rPr>
              <a:t>seguimiento a las 4-6 semanas </a:t>
            </a:r>
            <a:r>
              <a:rPr lang="es-ES" dirty="0">
                <a:latin typeface="+mj-lt"/>
              </a:rPr>
              <a:t>para evaluar la respuesta y los efectos </a:t>
            </a:r>
            <a:r>
              <a:rPr lang="es-ES" dirty="0" smtClean="0">
                <a:latin typeface="+mj-lt"/>
              </a:rPr>
              <a:t>adversos</a:t>
            </a:r>
          </a:p>
          <a:p>
            <a:endParaRPr lang="es-ES" sz="20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8121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39552" y="176413"/>
            <a:ext cx="8229600" cy="1313036"/>
          </a:xfrm>
        </p:spPr>
        <p:txBody>
          <a:bodyPr/>
          <a:lstStyle/>
          <a:p>
            <a:r>
              <a:rPr lang="es-ES" sz="3600" cap="all" dirty="0" smtClean="0"/>
              <a:t>TERAPIA COMBINADA </a:t>
            </a:r>
            <a:r>
              <a:rPr lang="es-ES" sz="2800" dirty="0"/>
              <a:t>(</a:t>
            </a:r>
            <a:r>
              <a:rPr lang="es-ES" sz="2800" dirty="0" err="1"/>
              <a:t>antimuscarínicos+mirabegrón</a:t>
            </a:r>
            <a:r>
              <a:rPr lang="es-ES" sz="2800" dirty="0"/>
              <a:t>)</a:t>
            </a:r>
            <a:br>
              <a:rPr lang="es-ES" sz="2800" dirty="0"/>
            </a:br>
            <a:endParaRPr lang="es-ES" sz="2800" cap="all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6084168" y="3234491"/>
            <a:ext cx="24482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ES" sz="9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79512" y="1484784"/>
            <a:ext cx="8784976" cy="378565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buClr>
                <a:srgbClr val="3D92CB"/>
              </a:buClr>
            </a:pPr>
            <a:r>
              <a:rPr lang="es-ES" dirty="0" smtClean="0">
                <a:latin typeface="+mj-lt"/>
              </a:rPr>
              <a:t>Comparación de </a:t>
            </a:r>
            <a:r>
              <a:rPr lang="es-ES" b="1" dirty="0" err="1" smtClean="0">
                <a:latin typeface="+mj-lt"/>
              </a:rPr>
              <a:t>solifenacina</a:t>
            </a:r>
            <a:r>
              <a:rPr lang="es-ES" dirty="0" smtClean="0">
                <a:latin typeface="+mj-lt"/>
              </a:rPr>
              <a:t>  o </a:t>
            </a:r>
            <a:r>
              <a:rPr lang="es-ES" b="1" dirty="0" err="1" smtClean="0">
                <a:latin typeface="+mj-lt"/>
              </a:rPr>
              <a:t>mirabegrón</a:t>
            </a:r>
            <a:r>
              <a:rPr lang="es-ES" dirty="0" smtClean="0">
                <a:latin typeface="+mj-lt"/>
              </a:rPr>
              <a:t> (solos o en combinación)</a:t>
            </a:r>
          </a:p>
          <a:p>
            <a:pPr algn="just">
              <a:buClr>
                <a:srgbClr val="3D92CB"/>
              </a:buClr>
            </a:pPr>
            <a:endParaRPr lang="es-ES" dirty="0" smtClean="0">
              <a:latin typeface="+mj-lt"/>
            </a:endParaRPr>
          </a:p>
          <a:p>
            <a:pPr marL="742950" lvl="1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dirty="0" smtClean="0">
                <a:latin typeface="+mj-lt"/>
              </a:rPr>
              <a:t>Efecto modesto de la combinación frente a la monoterapia</a:t>
            </a:r>
          </a:p>
          <a:p>
            <a:pPr lvl="1" algn="just">
              <a:buClr>
                <a:srgbClr val="3D92CB"/>
              </a:buClr>
            </a:pPr>
            <a:endParaRPr lang="es-ES" dirty="0" smtClean="0">
              <a:latin typeface="+mj-lt"/>
            </a:endParaRPr>
          </a:p>
          <a:p>
            <a:pPr marL="742950" lvl="1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dirty="0" smtClean="0">
                <a:latin typeface="+mj-lt"/>
              </a:rPr>
              <a:t>Mayor retención urinaria y efectos anticolinérgicos de la combinación</a:t>
            </a:r>
          </a:p>
          <a:p>
            <a:pPr lvl="1" algn="just">
              <a:buClr>
                <a:srgbClr val="3D92CB"/>
              </a:buClr>
            </a:pPr>
            <a:endParaRPr lang="es-ES" dirty="0" smtClean="0">
              <a:latin typeface="+mj-lt"/>
            </a:endParaRPr>
          </a:p>
          <a:p>
            <a:pPr marL="742950" lvl="1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dirty="0" smtClean="0">
                <a:latin typeface="+mj-lt"/>
              </a:rPr>
              <a:t>Se puede </a:t>
            </a:r>
            <a:r>
              <a:rPr lang="es-ES" dirty="0">
                <a:latin typeface="+mj-lt"/>
              </a:rPr>
              <a:t>utilizar </a:t>
            </a:r>
            <a:r>
              <a:rPr lang="es-ES" dirty="0" smtClean="0">
                <a:latin typeface="+mj-lt"/>
              </a:rPr>
              <a:t>la </a:t>
            </a:r>
            <a:r>
              <a:rPr lang="es-ES" dirty="0">
                <a:latin typeface="+mj-lt"/>
              </a:rPr>
              <a:t>combinación cuando persistan los síntomas de la incontinencia urinaria y no se pueda aumentar la dosis de </a:t>
            </a:r>
            <a:r>
              <a:rPr lang="es-ES" dirty="0" err="1">
                <a:latin typeface="+mj-lt"/>
              </a:rPr>
              <a:t>antimuscarínicos</a:t>
            </a:r>
            <a:r>
              <a:rPr lang="es-ES" dirty="0">
                <a:latin typeface="+mj-lt"/>
              </a:rPr>
              <a:t> debido a los efectos </a:t>
            </a:r>
            <a:r>
              <a:rPr lang="es-ES" dirty="0" smtClean="0">
                <a:latin typeface="+mj-lt"/>
              </a:rPr>
              <a:t>adversos</a:t>
            </a:r>
            <a:endParaRPr lang="es-ES" sz="18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3018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99740"/>
            <a:ext cx="8229600" cy="808980"/>
          </a:xfrm>
        </p:spPr>
        <p:txBody>
          <a:bodyPr/>
          <a:lstStyle/>
          <a:p>
            <a:r>
              <a:rPr lang="es-ES" sz="3600" cap="all" dirty="0" smtClean="0"/>
              <a:t>OTRAS ALTERNATIVAS</a:t>
            </a:r>
          </a:p>
        </p:txBody>
      </p:sp>
      <p:sp>
        <p:nvSpPr>
          <p:cNvPr id="2" name="1 Rectángulo"/>
          <p:cNvSpPr/>
          <p:nvPr/>
        </p:nvSpPr>
        <p:spPr>
          <a:xfrm>
            <a:off x="6084168" y="3234491"/>
            <a:ext cx="24482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ES" sz="9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79512" y="836712"/>
            <a:ext cx="8856984" cy="58785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s-ES" sz="2000" dirty="0" smtClean="0">
                <a:latin typeface="+mn-lt"/>
              </a:rPr>
              <a:t>Estas </a:t>
            </a:r>
            <a:r>
              <a:rPr lang="es-ES" sz="2000" dirty="0">
                <a:latin typeface="+mn-lt"/>
              </a:rPr>
              <a:t>medidas están dirigidas a pacientes cuidadosamente seleccionados que no han respondido a la terapia farmacológica </a:t>
            </a:r>
            <a:r>
              <a:rPr lang="es-ES" sz="2000" dirty="0" smtClean="0">
                <a:latin typeface="+mn-lt"/>
              </a:rPr>
              <a:t>convencional </a:t>
            </a:r>
            <a:r>
              <a:rPr lang="es-ES" sz="2000" dirty="0">
                <a:latin typeface="+mn-lt"/>
              </a:rPr>
              <a:t>y requieren un seguimiento estrecho.</a:t>
            </a:r>
            <a:endParaRPr lang="es-ES" sz="2000" dirty="0" smtClean="0">
              <a:latin typeface="+mn-lt"/>
            </a:endParaRPr>
          </a:p>
          <a:p>
            <a:pPr algn="just"/>
            <a:endParaRPr lang="es-ES" sz="1200" dirty="0">
              <a:latin typeface="+mn-lt"/>
            </a:endParaRPr>
          </a:p>
          <a:p>
            <a:pPr marL="342900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+mn-lt"/>
              </a:rPr>
              <a:t>TOXINA BOTULÍNICA</a:t>
            </a:r>
          </a:p>
          <a:p>
            <a:pPr>
              <a:buClr>
                <a:srgbClr val="3D92CB"/>
              </a:buClr>
            </a:pPr>
            <a:r>
              <a:rPr lang="es-ES" sz="2000" dirty="0" smtClean="0">
                <a:latin typeface="+mn-lt"/>
              </a:rPr>
              <a:t>- Administración </a:t>
            </a:r>
            <a:r>
              <a:rPr lang="es-ES" sz="2000" dirty="0" err="1" smtClean="0">
                <a:latin typeface="+mn-lt"/>
              </a:rPr>
              <a:t>intravesical</a:t>
            </a:r>
            <a:r>
              <a:rPr lang="es-ES" sz="2000" dirty="0" smtClean="0">
                <a:latin typeface="+mn-lt"/>
              </a:rPr>
              <a:t> mediante </a:t>
            </a:r>
            <a:r>
              <a:rPr lang="es-ES" sz="2000" dirty="0" err="1" smtClean="0">
                <a:latin typeface="+mn-lt"/>
              </a:rPr>
              <a:t>citoscopia</a:t>
            </a:r>
            <a:endParaRPr lang="es-ES" sz="2000" dirty="0" smtClean="0">
              <a:latin typeface="+mn-lt"/>
            </a:endParaRPr>
          </a:p>
          <a:p>
            <a:pPr>
              <a:buClr>
                <a:srgbClr val="3D92CB"/>
              </a:buClr>
            </a:pPr>
            <a:r>
              <a:rPr lang="es-ES" sz="2000" dirty="0" smtClean="0">
                <a:latin typeface="+mn-lt"/>
              </a:rPr>
              <a:t>- Actúa </a:t>
            </a:r>
            <a:r>
              <a:rPr lang="es-ES" sz="2000" dirty="0">
                <a:latin typeface="+mn-lt"/>
              </a:rPr>
              <a:t>inhibiendo la liberación de acetilcolina en el músculo </a:t>
            </a:r>
            <a:r>
              <a:rPr lang="es-ES" sz="2000" dirty="0" err="1">
                <a:latin typeface="+mn-lt"/>
              </a:rPr>
              <a:t>detrusor</a:t>
            </a:r>
            <a:r>
              <a:rPr lang="es-ES" sz="2000" dirty="0">
                <a:latin typeface="+mn-lt"/>
              </a:rPr>
              <a:t>. </a:t>
            </a:r>
            <a:endParaRPr lang="es-ES" sz="2000" dirty="0" smtClean="0">
              <a:latin typeface="+mn-lt"/>
            </a:endParaRPr>
          </a:p>
          <a:p>
            <a:pPr>
              <a:buClr>
                <a:srgbClr val="3D92CB"/>
              </a:buClr>
            </a:pPr>
            <a:r>
              <a:rPr lang="es-ES" sz="2000" dirty="0" smtClean="0">
                <a:latin typeface="+mn-lt"/>
              </a:rPr>
              <a:t>- Reduce </a:t>
            </a:r>
            <a:r>
              <a:rPr lang="es-ES" sz="2000" dirty="0">
                <a:latin typeface="+mn-lt"/>
              </a:rPr>
              <a:t>la frecuencia de micción (-1,2 micciones/día respecto a placebo) y el número de episodios de incontinencia (-1,8 episodios de incontinencia/día respecto a placebo</a:t>
            </a:r>
            <a:r>
              <a:rPr lang="es-ES" sz="2000" dirty="0" smtClean="0">
                <a:latin typeface="+mn-lt"/>
              </a:rPr>
              <a:t>) </a:t>
            </a:r>
          </a:p>
          <a:p>
            <a:pPr>
              <a:buClr>
                <a:srgbClr val="3D92CB"/>
              </a:buClr>
            </a:pPr>
            <a:r>
              <a:rPr lang="es-ES" sz="2000" dirty="0" smtClean="0">
                <a:latin typeface="+mn-lt"/>
              </a:rPr>
              <a:t>- Los </a:t>
            </a:r>
            <a:r>
              <a:rPr lang="es-ES" sz="2000" dirty="0">
                <a:latin typeface="+mn-lt"/>
              </a:rPr>
              <a:t>principales efectos adversos observados son la retención </a:t>
            </a:r>
            <a:r>
              <a:rPr lang="es-ES" sz="2000" dirty="0" smtClean="0">
                <a:latin typeface="+mn-lt"/>
              </a:rPr>
              <a:t>urinaria </a:t>
            </a:r>
            <a:r>
              <a:rPr lang="es-ES" sz="2000" dirty="0">
                <a:latin typeface="+mn-lt"/>
              </a:rPr>
              <a:t>e infecciones del tracto urinario. </a:t>
            </a:r>
            <a:r>
              <a:rPr lang="es-ES" sz="2000" dirty="0" smtClean="0">
                <a:latin typeface="+mn-lt"/>
              </a:rPr>
              <a:t>Es </a:t>
            </a:r>
            <a:r>
              <a:rPr lang="es-ES" sz="2000" dirty="0">
                <a:latin typeface="+mn-lt"/>
              </a:rPr>
              <a:t>necesario repetir las inyecciones tras 6-9 </a:t>
            </a:r>
            <a:r>
              <a:rPr lang="es-ES" sz="2000" dirty="0" smtClean="0">
                <a:latin typeface="+mn-lt"/>
              </a:rPr>
              <a:t>meses.</a:t>
            </a:r>
            <a:endParaRPr lang="es-ES" sz="2000" dirty="0">
              <a:latin typeface="+mn-lt"/>
            </a:endParaRPr>
          </a:p>
          <a:p>
            <a:pPr marL="171450" indent="-171450">
              <a:buClr>
                <a:srgbClr val="3D92CB"/>
              </a:buClr>
              <a:buFont typeface="Arial" panose="020B0604020202020204" pitchFamily="34" charset="0"/>
              <a:buChar char="•"/>
            </a:pPr>
            <a:endParaRPr lang="es-ES" sz="1200" dirty="0">
              <a:latin typeface="+mn-lt"/>
            </a:endParaRPr>
          </a:p>
          <a:p>
            <a:pPr marL="342900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+mn-lt"/>
              </a:rPr>
              <a:t>NEUROMODULACIÓN ELÉCTRICA</a:t>
            </a:r>
          </a:p>
          <a:p>
            <a:pPr>
              <a:buClr>
                <a:srgbClr val="3D92CB"/>
              </a:buClr>
            </a:pPr>
            <a:r>
              <a:rPr lang="es-ES" sz="2000" dirty="0" smtClean="0">
                <a:latin typeface="+mn-lt"/>
              </a:rPr>
              <a:t>- Administración vía sacra o por estimulación nervio tibial posterior</a:t>
            </a:r>
          </a:p>
          <a:p>
            <a:pPr marL="171450" indent="-171450">
              <a:buClr>
                <a:srgbClr val="3D92CB"/>
              </a:buClr>
              <a:buFont typeface="Arial" panose="020B0604020202020204" pitchFamily="34" charset="0"/>
              <a:buChar char="•"/>
            </a:pPr>
            <a:endParaRPr lang="es-ES" sz="1200" dirty="0">
              <a:latin typeface="+mn-lt"/>
            </a:endParaRPr>
          </a:p>
          <a:p>
            <a:pPr marL="342900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+mn-lt"/>
              </a:rPr>
              <a:t>MEDIDAS PALIATIVAS </a:t>
            </a:r>
            <a:r>
              <a:rPr lang="es-ES" sz="2000" dirty="0" smtClean="0">
                <a:latin typeface="+mn-lt"/>
              </a:rPr>
              <a:t>(absorbentes, colectores externos, sistemas oclusivos uretrales, catéter vesical)</a:t>
            </a:r>
          </a:p>
          <a:p>
            <a:r>
              <a:rPr lang="es-ES" sz="2000" dirty="0" smtClean="0">
                <a:latin typeface="+mn-lt"/>
              </a:rPr>
              <a:t>- Estas </a:t>
            </a:r>
            <a:r>
              <a:rPr lang="es-ES" sz="2000" dirty="0">
                <a:latin typeface="+mn-lt"/>
              </a:rPr>
              <a:t>técnicas no son excluyentes con otras intervenciones y se utilizan de forma complementaria. </a:t>
            </a:r>
            <a:endParaRPr lang="es-ES" sz="20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724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493204" y="404664"/>
            <a:ext cx="8229600" cy="936104"/>
          </a:xfrm>
        </p:spPr>
        <p:txBody>
          <a:bodyPr/>
          <a:lstStyle/>
          <a:p>
            <a:r>
              <a:rPr lang="es-ES" sz="2800" cap="all" dirty="0" smtClean="0"/>
              <a:t>CRITERIOS DE DERIVACIÓN A ATENCIÓN ESPECIALIZADA HOSPITALARIA</a:t>
            </a:r>
          </a:p>
        </p:txBody>
      </p:sp>
      <p:sp>
        <p:nvSpPr>
          <p:cNvPr id="2" name="1 Rectángulo"/>
          <p:cNvSpPr/>
          <p:nvPr/>
        </p:nvSpPr>
        <p:spPr>
          <a:xfrm>
            <a:off x="6084168" y="3234491"/>
            <a:ext cx="24482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ES" sz="9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grpSp>
        <p:nvGrpSpPr>
          <p:cNvPr id="12" name="11 Grupo"/>
          <p:cNvGrpSpPr/>
          <p:nvPr/>
        </p:nvGrpSpPr>
        <p:grpSpPr>
          <a:xfrm>
            <a:off x="65076" y="1669943"/>
            <a:ext cx="9078924" cy="3271225"/>
            <a:chOff x="65076" y="2100104"/>
            <a:chExt cx="8941839" cy="3129095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473" t="32381" r="9011" b="20858"/>
            <a:stretch/>
          </p:blipFill>
          <p:spPr bwMode="auto">
            <a:xfrm>
              <a:off x="65076" y="2100104"/>
              <a:ext cx="8941839" cy="31290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5" name="4 Conector recto"/>
            <p:cNvCxnSpPr/>
            <p:nvPr/>
          </p:nvCxnSpPr>
          <p:spPr>
            <a:xfrm>
              <a:off x="395536" y="2100104"/>
              <a:ext cx="82809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3017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/>
        </p:nvSpPr>
        <p:spPr bwMode="auto">
          <a:xfrm>
            <a:off x="1327721" y="234851"/>
            <a:ext cx="7129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400" dirty="0" smtClean="0">
                <a:solidFill>
                  <a:schemeClr val="tx2"/>
                </a:solidFill>
                <a:latin typeface="Arial Black" pitchFamily="34" charset="0"/>
              </a:rPr>
              <a:t>Ideas clave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107504" y="1700808"/>
            <a:ext cx="8966916" cy="3528392"/>
            <a:chOff x="323528" y="1700808"/>
            <a:chExt cx="8643388" cy="322431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472" t="32305" r="9341" b="18043"/>
            <a:stretch/>
          </p:blipFill>
          <p:spPr bwMode="auto">
            <a:xfrm>
              <a:off x="323528" y="1700808"/>
              <a:ext cx="8643388" cy="3224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4" name="3 Conector recto"/>
            <p:cNvCxnSpPr/>
            <p:nvPr/>
          </p:nvCxnSpPr>
          <p:spPr>
            <a:xfrm>
              <a:off x="611560" y="1700808"/>
              <a:ext cx="806489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0454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755576" y="1772816"/>
            <a:ext cx="4535487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_tradnl" sz="2800" b="1" dirty="0" smtClean="0">
              <a:latin typeface="Arial Unicode MS" pitchFamily="34" charset="-128"/>
            </a:endParaRPr>
          </a:p>
          <a:p>
            <a:r>
              <a:rPr lang="pt-BR" sz="2800" b="1" dirty="0" smtClean="0">
                <a:latin typeface="Arial Unicode MS" pitchFamily="34" charset="-128"/>
                <a:hlinkClick r:id="rId4"/>
              </a:rPr>
              <a:t>INFAC­ </a:t>
            </a:r>
            <a:r>
              <a:rPr lang="pt-BR" sz="2800" b="1" dirty="0" err="1" smtClean="0">
                <a:latin typeface="Arial Unicode MS" pitchFamily="34" charset="-128"/>
                <a:hlinkClick r:id="rId4"/>
              </a:rPr>
              <a:t>Vol</a:t>
            </a:r>
            <a:r>
              <a:rPr lang="pt-BR" sz="2800" b="1" dirty="0" smtClean="0">
                <a:latin typeface="Arial Unicode MS" pitchFamily="34" charset="-128"/>
                <a:hlinkClick r:id="rId4"/>
              </a:rPr>
              <a:t> 26 nº 10</a:t>
            </a:r>
            <a:endParaRPr lang="es-ES_tradnl" sz="2800" b="1" dirty="0" smtClean="0">
              <a:latin typeface="Arial Unicode MS" pitchFamily="34" charset="-128"/>
            </a:endParaRPr>
          </a:p>
          <a:p>
            <a:pPr>
              <a:buFontTx/>
              <a:buNone/>
            </a:pPr>
            <a:endParaRPr lang="es-ES_tradnl" sz="2800" b="1" dirty="0" smtClean="0"/>
          </a:p>
          <a:p>
            <a:endParaRPr lang="es-ES" sz="2800" b="1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ES" sz="3600" dirty="0">
                <a:solidFill>
                  <a:schemeClr val="tx2"/>
                </a:solidFill>
                <a:latin typeface="Arial Black" pitchFamily="34" charset="0"/>
              </a:rPr>
              <a:t>Para </a:t>
            </a:r>
            <a:r>
              <a:rPr lang="es-ES" sz="3600" dirty="0" smtClean="0">
                <a:solidFill>
                  <a:schemeClr val="tx2"/>
                </a:solidFill>
                <a:latin typeface="Arial Black" pitchFamily="34" charset="0"/>
              </a:rPr>
              <a:t>más </a:t>
            </a:r>
            <a:r>
              <a:rPr lang="es-ES" sz="3600" dirty="0">
                <a:solidFill>
                  <a:schemeClr val="tx2"/>
                </a:solidFill>
                <a:latin typeface="Arial Black" pitchFamily="34" charset="0"/>
              </a:rPr>
              <a:t>información y bibliografía…</a:t>
            </a:r>
          </a:p>
        </p:txBody>
      </p:sp>
    </p:spTree>
    <p:extLst>
      <p:ext uri="{BB962C8B-B14F-4D97-AF65-F5344CB8AC3E}">
        <p14:creationId xmlns:p14="http://schemas.microsoft.com/office/powerpoint/2010/main" val="248506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922114"/>
          </a:xfrm>
        </p:spPr>
        <p:txBody>
          <a:bodyPr/>
          <a:lstStyle/>
          <a:p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Sumario</a:t>
            </a:r>
            <a:endParaRPr lang="es-ES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7544" y="1268760"/>
            <a:ext cx="8280920" cy="32403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518BE1"/>
            </a:solidFill>
            <a:miter lim="800000"/>
            <a:headEnd/>
            <a:tailEnd/>
          </a:ln>
        </p:spPr>
        <p:txBody>
          <a:bodyPr/>
          <a:lstStyle/>
          <a:p>
            <a:pPr>
              <a:buClr>
                <a:schemeClr val="bg1"/>
              </a:buClr>
            </a:pPr>
            <a:r>
              <a:rPr lang="es-ES" sz="2400" cap="all" dirty="0" smtClean="0">
                <a:solidFill>
                  <a:schemeClr val="bg1"/>
                </a:solidFill>
              </a:rPr>
              <a:t>Introducción</a:t>
            </a:r>
          </a:p>
          <a:p>
            <a:pPr>
              <a:buClr>
                <a:schemeClr val="bg1"/>
              </a:buClr>
            </a:pPr>
            <a:r>
              <a:rPr lang="es-ES" sz="2400" cap="all" dirty="0" smtClean="0">
                <a:solidFill>
                  <a:schemeClr val="bg1"/>
                </a:solidFill>
              </a:rPr>
              <a:t>etiopatogenia</a:t>
            </a:r>
          </a:p>
          <a:p>
            <a:pPr>
              <a:buClr>
                <a:schemeClr val="bg1"/>
              </a:buClr>
            </a:pPr>
            <a:r>
              <a:rPr lang="es-ES" sz="2400" cap="all" dirty="0" smtClean="0">
                <a:solidFill>
                  <a:schemeClr val="bg1"/>
                </a:solidFill>
              </a:rPr>
              <a:t>Diagnóstico</a:t>
            </a:r>
          </a:p>
          <a:p>
            <a:pPr>
              <a:buClr>
                <a:schemeClr val="bg1"/>
              </a:buClr>
            </a:pPr>
            <a:r>
              <a:rPr lang="es-ES" sz="2400" cap="all" dirty="0" smtClean="0">
                <a:solidFill>
                  <a:schemeClr val="bg1"/>
                </a:solidFill>
              </a:rPr>
              <a:t>Tratamiento</a:t>
            </a:r>
          </a:p>
          <a:p>
            <a:pPr lvl="1">
              <a:buClr>
                <a:schemeClr val="bg1"/>
              </a:buClr>
            </a:pPr>
            <a:r>
              <a:rPr lang="es-ES" sz="2000" cap="all" dirty="0" smtClean="0">
                <a:solidFill>
                  <a:schemeClr val="bg1"/>
                </a:solidFill>
              </a:rPr>
              <a:t>Tratamiento no farmacológico</a:t>
            </a:r>
          </a:p>
          <a:p>
            <a:pPr lvl="1">
              <a:buClr>
                <a:schemeClr val="bg1"/>
              </a:buClr>
            </a:pPr>
            <a:r>
              <a:rPr lang="es-ES" sz="2000" cap="all" dirty="0" smtClean="0">
                <a:solidFill>
                  <a:schemeClr val="bg1"/>
                </a:solidFill>
              </a:rPr>
              <a:t>Tratamiento farmacológico</a:t>
            </a:r>
          </a:p>
          <a:p>
            <a:pPr lvl="1">
              <a:buClr>
                <a:schemeClr val="bg1"/>
              </a:buClr>
            </a:pPr>
            <a:r>
              <a:rPr lang="es-ES" sz="2000" cap="all" dirty="0" smtClean="0">
                <a:solidFill>
                  <a:schemeClr val="bg1"/>
                </a:solidFill>
              </a:rPr>
              <a:t>Otras alternativas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r>
              <a:rPr lang="es-ES" sz="3600" dirty="0" smtClean="0"/>
              <a:t>INTRODUCCIÓN (I)</a:t>
            </a:r>
          </a:p>
        </p:txBody>
      </p:sp>
      <p:sp>
        <p:nvSpPr>
          <p:cNvPr id="2" name="1 Rectángulo"/>
          <p:cNvSpPr/>
          <p:nvPr/>
        </p:nvSpPr>
        <p:spPr>
          <a:xfrm>
            <a:off x="251520" y="1174304"/>
            <a:ext cx="8712968" cy="563231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</a:pPr>
            <a:r>
              <a:rPr lang="es-ES" b="1" dirty="0" smtClean="0">
                <a:latin typeface="+mj-lt"/>
              </a:rPr>
              <a:t>DEFINICIÓN</a:t>
            </a:r>
          </a:p>
          <a:p>
            <a:pPr marL="342900" indent="-342900"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dirty="0" smtClean="0">
                <a:latin typeface="+mj-lt"/>
              </a:rPr>
              <a:t>La </a:t>
            </a:r>
            <a:r>
              <a:rPr lang="es-ES" dirty="0">
                <a:latin typeface="+mj-lt"/>
              </a:rPr>
              <a:t>vejiga hiperactiva (VH) </a:t>
            </a:r>
            <a:r>
              <a:rPr lang="es-ES" b="1" dirty="0">
                <a:latin typeface="+mj-lt"/>
              </a:rPr>
              <a:t>se define como un síndrome clínico </a:t>
            </a:r>
            <a:r>
              <a:rPr lang="es-ES" dirty="0">
                <a:latin typeface="+mj-lt"/>
              </a:rPr>
              <a:t>caracterizado por la presencia de urgencia miccional, aislada o en combinación con incontinencia urinaria de urgencia, junto con un aumento de la frecuencia miccional y </a:t>
            </a:r>
            <a:r>
              <a:rPr lang="es-ES" dirty="0" err="1">
                <a:latin typeface="+mj-lt"/>
              </a:rPr>
              <a:t>nicturia</a:t>
            </a:r>
            <a:r>
              <a:rPr lang="es-ES" dirty="0">
                <a:latin typeface="+mj-lt"/>
              </a:rPr>
              <a:t>, en ausencia de otra enfermedad </a:t>
            </a:r>
            <a:r>
              <a:rPr lang="es-ES" dirty="0" smtClean="0">
                <a:latin typeface="+mj-lt"/>
              </a:rPr>
              <a:t>demostrable </a:t>
            </a:r>
          </a:p>
          <a:p>
            <a:pPr algn="just">
              <a:buClr>
                <a:schemeClr val="accent1"/>
              </a:buClr>
            </a:pPr>
            <a:endParaRPr lang="es-ES" dirty="0" smtClean="0">
              <a:latin typeface="+mj-lt"/>
            </a:endParaRPr>
          </a:p>
          <a:p>
            <a:pPr marL="342900" indent="-342900"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dirty="0" smtClean="0">
                <a:latin typeface="+mj-lt"/>
              </a:rPr>
              <a:t>La </a:t>
            </a:r>
            <a:r>
              <a:rPr lang="es-ES" b="1" dirty="0">
                <a:latin typeface="+mj-lt"/>
              </a:rPr>
              <a:t>urgencia</a:t>
            </a:r>
            <a:r>
              <a:rPr lang="es-ES" dirty="0">
                <a:latin typeface="+mj-lt"/>
              </a:rPr>
              <a:t> es el síntoma cardinal y necesario </a:t>
            </a:r>
            <a:r>
              <a:rPr lang="es-ES" dirty="0" smtClean="0">
                <a:latin typeface="+mj-lt"/>
              </a:rPr>
              <a:t>y la </a:t>
            </a:r>
            <a:r>
              <a:rPr lang="es-ES" b="1" dirty="0">
                <a:latin typeface="+mj-lt"/>
              </a:rPr>
              <a:t>gravedad</a:t>
            </a:r>
            <a:r>
              <a:rPr lang="es-ES" dirty="0">
                <a:latin typeface="+mj-lt"/>
              </a:rPr>
              <a:t> se determina en función de la frecuencia de los episodios de urgencia y de los escapes involuntarios </a:t>
            </a:r>
            <a:r>
              <a:rPr lang="es-ES" dirty="0" smtClean="0">
                <a:latin typeface="+mj-lt"/>
              </a:rPr>
              <a:t>secundarios</a:t>
            </a:r>
          </a:p>
          <a:p>
            <a:pPr marL="342900" indent="-342900"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dirty="0" smtClean="0">
              <a:latin typeface="+mj-lt"/>
            </a:endParaRPr>
          </a:p>
          <a:p>
            <a:pPr marL="342900" indent="-342900"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dirty="0" smtClean="0">
                <a:latin typeface="+mj-lt"/>
              </a:rPr>
              <a:t>La VH puede </a:t>
            </a:r>
            <a:r>
              <a:rPr lang="es-ES" dirty="0">
                <a:latin typeface="+mj-lt"/>
              </a:rPr>
              <a:t>tener un </a:t>
            </a:r>
            <a:r>
              <a:rPr lang="es-ES" b="1" dirty="0">
                <a:latin typeface="+mj-lt"/>
              </a:rPr>
              <a:t>impacto negativo sobre la calidad de vida </a:t>
            </a:r>
            <a:r>
              <a:rPr lang="es-ES" dirty="0">
                <a:latin typeface="+mj-lt"/>
              </a:rPr>
              <a:t>de los pacientes y sus familiares o cuidadores, ya que afecta a las funciones sociales, sexuales, a las relaciones interpersonales y a la vida </a:t>
            </a:r>
            <a:r>
              <a:rPr lang="es-ES" dirty="0" smtClean="0">
                <a:latin typeface="+mj-lt"/>
              </a:rPr>
              <a:t>laboral</a:t>
            </a:r>
            <a:endParaRPr lang="es-E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6806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r>
              <a:rPr lang="es-ES" sz="3600" dirty="0" smtClean="0"/>
              <a:t>INTRODUCCIÓN (II)</a:t>
            </a:r>
          </a:p>
        </p:txBody>
      </p:sp>
      <p:sp>
        <p:nvSpPr>
          <p:cNvPr id="2" name="1 Rectángulo"/>
          <p:cNvSpPr/>
          <p:nvPr/>
        </p:nvSpPr>
        <p:spPr>
          <a:xfrm>
            <a:off x="251520" y="1174304"/>
            <a:ext cx="8712968" cy="563231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</a:pPr>
            <a:r>
              <a:rPr lang="es-ES" b="1" dirty="0" smtClean="0">
                <a:latin typeface="+mj-lt"/>
              </a:rPr>
              <a:t>PREVALENCIA</a:t>
            </a:r>
          </a:p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r>
              <a:rPr lang="es-ES" dirty="0" smtClean="0">
                <a:latin typeface="+mj-lt"/>
              </a:rPr>
              <a:t>Las cifras son muy variables </a:t>
            </a:r>
            <a:r>
              <a:rPr lang="es-ES" dirty="0">
                <a:latin typeface="+mj-lt"/>
              </a:rPr>
              <a:t>debido </a:t>
            </a:r>
            <a:r>
              <a:rPr lang="es-ES" dirty="0" smtClean="0">
                <a:latin typeface="+mj-lt"/>
              </a:rPr>
              <a:t>a </a:t>
            </a:r>
            <a:r>
              <a:rPr lang="es-ES" dirty="0">
                <a:latin typeface="+mj-lt"/>
              </a:rPr>
              <a:t>la ambigüedad de su definición y a las diferencias metodológicas de los </a:t>
            </a:r>
            <a:r>
              <a:rPr lang="es-ES" dirty="0" smtClean="0">
                <a:latin typeface="+mj-lt"/>
              </a:rPr>
              <a:t>estudios </a:t>
            </a:r>
          </a:p>
          <a:p>
            <a:pPr algn="just">
              <a:buClr>
                <a:schemeClr val="accent1"/>
              </a:buClr>
            </a:pPr>
            <a:endParaRPr lang="es-ES" dirty="0" smtClean="0">
              <a:latin typeface="+mj-lt"/>
            </a:endParaRPr>
          </a:p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r>
              <a:rPr lang="es-ES" dirty="0">
                <a:latin typeface="+mj-lt"/>
              </a:rPr>
              <a:t>En España </a:t>
            </a:r>
            <a:r>
              <a:rPr lang="es-ES" dirty="0" smtClean="0">
                <a:latin typeface="+mj-lt"/>
              </a:rPr>
              <a:t>la </a:t>
            </a:r>
            <a:r>
              <a:rPr lang="es-ES" dirty="0">
                <a:latin typeface="+mj-lt"/>
              </a:rPr>
              <a:t>prevalencia se estima en el 6% en mujeres entre 25-64 años y el 4,6% en varones entre 50 y 64 años. En personas mayores de 65 años institucionalizadas, llega casi al 40% en mujeres y al 35% en </a:t>
            </a:r>
            <a:r>
              <a:rPr lang="es-ES" dirty="0" smtClean="0">
                <a:latin typeface="+mj-lt"/>
              </a:rPr>
              <a:t>varones </a:t>
            </a:r>
          </a:p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endParaRPr lang="es-ES" dirty="0">
              <a:latin typeface="+mj-lt"/>
            </a:endParaRPr>
          </a:p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r>
              <a:rPr lang="es-ES" dirty="0" smtClean="0">
                <a:latin typeface="+mj-lt"/>
              </a:rPr>
              <a:t>La definición compleja y poco precisa hace que se llegue al diagnóstico por exclusión, con el riesgo de que se pueda etiquetar como enfermas a personas con síntomas leves o no patológicos</a:t>
            </a:r>
          </a:p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endParaRPr lang="es-ES" dirty="0">
              <a:latin typeface="+mj-lt"/>
            </a:endParaRPr>
          </a:p>
          <a:p>
            <a:pPr algn="just">
              <a:buClr>
                <a:schemeClr val="accent1"/>
              </a:buClr>
            </a:pPr>
            <a:endParaRPr lang="es-ES" dirty="0" smtClean="0">
              <a:latin typeface="+mj-lt"/>
            </a:endParaRPr>
          </a:p>
          <a:p>
            <a:pPr>
              <a:buClr>
                <a:schemeClr val="accent1"/>
              </a:buClr>
            </a:pPr>
            <a:endParaRPr lang="es-E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4516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18864" y="116632"/>
            <a:ext cx="8229600" cy="1143000"/>
          </a:xfrm>
        </p:spPr>
        <p:txBody>
          <a:bodyPr/>
          <a:lstStyle/>
          <a:p>
            <a:r>
              <a:rPr lang="es-ES" sz="3600" cap="all" dirty="0" smtClean="0"/>
              <a:t>etiopatogenia</a:t>
            </a:r>
          </a:p>
        </p:txBody>
      </p:sp>
      <p:sp>
        <p:nvSpPr>
          <p:cNvPr id="2" name="1 Rectángulo"/>
          <p:cNvSpPr/>
          <p:nvPr/>
        </p:nvSpPr>
        <p:spPr>
          <a:xfrm>
            <a:off x="251520" y="1196752"/>
            <a:ext cx="8709671" cy="547842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300" dirty="0" smtClean="0">
                <a:latin typeface="+mj-lt"/>
              </a:rPr>
              <a:t>La VH sigue siendo objeto de investigación, pero se considera  multifactorial, de origen </a:t>
            </a:r>
            <a:r>
              <a:rPr lang="es-ES" sz="2300" dirty="0" err="1" smtClean="0">
                <a:latin typeface="+mj-lt"/>
              </a:rPr>
              <a:t>neurógeno</a:t>
            </a:r>
            <a:r>
              <a:rPr lang="es-ES" sz="2300" dirty="0" smtClean="0">
                <a:latin typeface="+mj-lt"/>
              </a:rPr>
              <a:t> o </a:t>
            </a:r>
            <a:r>
              <a:rPr lang="es-ES" sz="2300" dirty="0" err="1" smtClean="0">
                <a:latin typeface="+mj-lt"/>
              </a:rPr>
              <a:t>miogénico</a:t>
            </a:r>
            <a:r>
              <a:rPr lang="es-ES" sz="2300" dirty="0" smtClean="0">
                <a:latin typeface="+mj-lt"/>
              </a:rPr>
              <a:t>.</a:t>
            </a:r>
          </a:p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endParaRPr lang="es-ES" sz="1400" dirty="0">
              <a:latin typeface="+mj-lt"/>
            </a:endParaRPr>
          </a:p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300" dirty="0" smtClean="0">
                <a:latin typeface="+mj-lt"/>
              </a:rPr>
              <a:t>Aumento de contractilidad del </a:t>
            </a:r>
            <a:r>
              <a:rPr lang="es-ES" sz="2300" dirty="0" err="1" smtClean="0">
                <a:latin typeface="+mj-lt"/>
              </a:rPr>
              <a:t>detrusor</a:t>
            </a:r>
            <a:r>
              <a:rPr lang="es-ES" sz="2300" dirty="0" smtClean="0">
                <a:latin typeface="+mj-lt"/>
              </a:rPr>
              <a:t> hiperactivo por hipersensibilidad de receptores </a:t>
            </a:r>
            <a:r>
              <a:rPr lang="es-ES" sz="2300" dirty="0" err="1" smtClean="0">
                <a:latin typeface="+mj-lt"/>
              </a:rPr>
              <a:t>muscárínicos</a:t>
            </a:r>
            <a:r>
              <a:rPr lang="es-ES" sz="2300" dirty="0" smtClean="0">
                <a:latin typeface="+mj-lt"/>
              </a:rPr>
              <a:t> (M2 o M3)    </a:t>
            </a:r>
            <a:r>
              <a:rPr lang="es-ES" sz="2300" b="1" dirty="0" smtClean="0">
                <a:latin typeface="+mj-lt"/>
              </a:rPr>
              <a:t>fármacos </a:t>
            </a:r>
            <a:r>
              <a:rPr lang="es-ES" sz="2300" b="1" dirty="0" err="1" smtClean="0">
                <a:latin typeface="+mj-lt"/>
              </a:rPr>
              <a:t>antimuscarínicos</a:t>
            </a:r>
            <a:r>
              <a:rPr lang="es-ES" sz="2300" b="1" dirty="0" smtClean="0">
                <a:latin typeface="+mj-lt"/>
              </a:rPr>
              <a:t> </a:t>
            </a:r>
            <a:r>
              <a:rPr lang="es-ES" sz="2300" dirty="0" smtClean="0">
                <a:latin typeface="+mj-lt"/>
              </a:rPr>
              <a:t>(activación de vía parasimpática y contracción del </a:t>
            </a:r>
            <a:r>
              <a:rPr lang="es-ES" sz="2300" dirty="0" err="1" smtClean="0">
                <a:latin typeface="+mj-lt"/>
              </a:rPr>
              <a:t>detrusor</a:t>
            </a:r>
            <a:r>
              <a:rPr lang="es-ES" sz="2300" dirty="0" smtClean="0">
                <a:latin typeface="+mj-lt"/>
              </a:rPr>
              <a:t>)</a:t>
            </a:r>
          </a:p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endParaRPr lang="es-ES" sz="1400" dirty="0">
              <a:latin typeface="+mj-lt"/>
            </a:endParaRPr>
          </a:p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300" dirty="0" smtClean="0">
                <a:latin typeface="+mj-lt"/>
              </a:rPr>
              <a:t>Subtipos de receptor beta adrenérgico (beta 1,2 y 3) en </a:t>
            </a:r>
            <a:r>
              <a:rPr lang="es-ES" sz="2300" dirty="0" err="1" smtClean="0">
                <a:latin typeface="+mj-lt"/>
              </a:rPr>
              <a:t>detrusor</a:t>
            </a:r>
            <a:r>
              <a:rPr lang="es-ES" sz="2300" dirty="0" smtClean="0">
                <a:latin typeface="+mj-lt"/>
              </a:rPr>
              <a:t> y </a:t>
            </a:r>
            <a:r>
              <a:rPr lang="es-ES" sz="2300" dirty="0" err="1" smtClean="0">
                <a:latin typeface="+mj-lt"/>
              </a:rPr>
              <a:t>urotelio</a:t>
            </a:r>
            <a:r>
              <a:rPr lang="es-ES" sz="2300" dirty="0" smtClean="0">
                <a:latin typeface="+mj-lt"/>
              </a:rPr>
              <a:t>       </a:t>
            </a:r>
            <a:r>
              <a:rPr lang="es-ES" sz="2300" b="1" dirty="0" smtClean="0">
                <a:latin typeface="+mj-lt"/>
              </a:rPr>
              <a:t>fármacos agonistas beta-3 adrenérgicos </a:t>
            </a:r>
            <a:r>
              <a:rPr lang="es-ES" sz="2300" dirty="0" smtClean="0">
                <a:latin typeface="+mj-lt"/>
              </a:rPr>
              <a:t>(relajación del </a:t>
            </a:r>
            <a:r>
              <a:rPr lang="es-ES" sz="2300" dirty="0" err="1" smtClean="0">
                <a:latin typeface="+mj-lt"/>
              </a:rPr>
              <a:t>detrusor</a:t>
            </a:r>
            <a:r>
              <a:rPr lang="es-ES" sz="2300" dirty="0" smtClean="0">
                <a:latin typeface="+mj-lt"/>
              </a:rPr>
              <a:t>)</a:t>
            </a:r>
          </a:p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endParaRPr lang="es-ES" sz="1400" dirty="0">
              <a:latin typeface="+mj-lt"/>
            </a:endParaRPr>
          </a:p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300" dirty="0" smtClean="0">
                <a:latin typeface="+mj-lt"/>
              </a:rPr>
              <a:t>El riesgo de VH aumenta con la edad y otros procesos pueden desencadenarla: depresión, diabetes mellitus, parto vaginal, obesidad, estreñimiento, trastornos neurológicos, disfunción eréctil, etc.</a:t>
            </a:r>
          </a:p>
        </p:txBody>
      </p:sp>
      <p:sp>
        <p:nvSpPr>
          <p:cNvPr id="3" name="2 Flecha derecha"/>
          <p:cNvSpPr/>
          <p:nvPr/>
        </p:nvSpPr>
        <p:spPr>
          <a:xfrm>
            <a:off x="1763688" y="4189785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Flecha derecha"/>
          <p:cNvSpPr/>
          <p:nvPr/>
        </p:nvSpPr>
        <p:spPr>
          <a:xfrm>
            <a:off x="7479866" y="2601705"/>
            <a:ext cx="21829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18864" y="116632"/>
            <a:ext cx="8229600" cy="936104"/>
          </a:xfrm>
        </p:spPr>
        <p:txBody>
          <a:bodyPr/>
          <a:lstStyle/>
          <a:p>
            <a:r>
              <a:rPr lang="es-ES" sz="3600" cap="all" dirty="0" smtClean="0"/>
              <a:t>DIAGNÓSTICO (i)</a:t>
            </a:r>
          </a:p>
        </p:txBody>
      </p:sp>
      <p:sp>
        <p:nvSpPr>
          <p:cNvPr id="2" name="1 Rectángulo"/>
          <p:cNvSpPr/>
          <p:nvPr/>
        </p:nvSpPr>
        <p:spPr>
          <a:xfrm>
            <a:off x="395536" y="908720"/>
            <a:ext cx="856895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dirty="0" smtClean="0">
                <a:latin typeface="+mj-lt"/>
              </a:rPr>
              <a:t>La </a:t>
            </a:r>
            <a:r>
              <a:rPr lang="es-ES" dirty="0">
                <a:latin typeface="+mj-lt"/>
              </a:rPr>
              <a:t>VH es un síndrome cuya definición es exclusivamente clínica.</a:t>
            </a:r>
          </a:p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r>
              <a:rPr lang="es-ES" dirty="0">
                <a:latin typeface="+mj-lt"/>
              </a:rPr>
              <a:t>No existen exploraciones o pruebas para su diagnóstico; según las recomendaciones de expertos, se basa en los siguientes puntos: </a:t>
            </a: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j-lt"/>
              </a:rPr>
              <a:t>Historia </a:t>
            </a:r>
            <a:r>
              <a:rPr lang="es-ES" sz="2000" dirty="0">
                <a:latin typeface="+mj-lt"/>
              </a:rPr>
              <a:t>clínica y </a:t>
            </a:r>
            <a:r>
              <a:rPr lang="es-ES" sz="2000" dirty="0" smtClean="0">
                <a:latin typeface="+mj-lt"/>
              </a:rPr>
              <a:t>farmacológica</a:t>
            </a:r>
            <a:endParaRPr lang="es-ES" sz="2000" dirty="0">
              <a:latin typeface="+mj-lt"/>
            </a:endParaRP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j-lt"/>
              </a:rPr>
              <a:t>Examen </a:t>
            </a:r>
            <a:r>
              <a:rPr lang="es-ES" sz="2000" dirty="0">
                <a:latin typeface="+mj-lt"/>
              </a:rPr>
              <a:t>físico </a:t>
            </a:r>
            <a:r>
              <a:rPr lang="es-ES" sz="2000" dirty="0" smtClean="0">
                <a:latin typeface="+mj-lt"/>
              </a:rPr>
              <a:t>completo</a:t>
            </a:r>
            <a:endParaRPr lang="es-ES" sz="2000" dirty="0">
              <a:latin typeface="+mj-lt"/>
            </a:endParaRP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j-lt"/>
              </a:rPr>
              <a:t>Análisis </a:t>
            </a:r>
            <a:r>
              <a:rPr lang="es-ES" sz="2000" dirty="0">
                <a:latin typeface="+mj-lt"/>
              </a:rPr>
              <a:t>de </a:t>
            </a:r>
            <a:r>
              <a:rPr lang="es-ES" sz="2000" dirty="0" smtClean="0">
                <a:latin typeface="+mj-lt"/>
              </a:rPr>
              <a:t>orina</a:t>
            </a:r>
            <a:endParaRPr lang="es-ES" sz="2000" dirty="0">
              <a:latin typeface="+mj-lt"/>
            </a:endParaRP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j-lt"/>
              </a:rPr>
              <a:t>Diario </a:t>
            </a:r>
            <a:r>
              <a:rPr lang="es-ES" sz="2000" dirty="0">
                <a:latin typeface="+mj-lt"/>
              </a:rPr>
              <a:t>miccional de 3 </a:t>
            </a:r>
            <a:r>
              <a:rPr lang="es-ES" sz="2000" dirty="0" smtClean="0">
                <a:latin typeface="+mj-lt"/>
              </a:rPr>
              <a:t>días </a:t>
            </a:r>
            <a:endParaRPr lang="es-ES" sz="2000" dirty="0">
              <a:latin typeface="+mj-lt"/>
            </a:endParaRP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j-lt"/>
              </a:rPr>
              <a:t>Cuestionarios </a:t>
            </a:r>
            <a:r>
              <a:rPr lang="es-ES" sz="2000" dirty="0">
                <a:latin typeface="+mj-lt"/>
              </a:rPr>
              <a:t>de </a:t>
            </a:r>
            <a:r>
              <a:rPr lang="es-ES" sz="2000" dirty="0" smtClean="0">
                <a:latin typeface="+mj-lt"/>
              </a:rPr>
              <a:t>síntomas</a:t>
            </a:r>
            <a:endParaRPr lang="es-ES" sz="2000" dirty="0">
              <a:latin typeface="+mj-lt"/>
            </a:endParaRP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j-lt"/>
              </a:rPr>
              <a:t>En </a:t>
            </a:r>
            <a:r>
              <a:rPr lang="es-ES" sz="2000" dirty="0">
                <a:latin typeface="+mj-lt"/>
              </a:rPr>
              <a:t>algunos pacientes seleccionados puede ser necesaria la medición del residuo </a:t>
            </a:r>
            <a:r>
              <a:rPr lang="es-ES" sz="2000" dirty="0" err="1">
                <a:latin typeface="+mj-lt"/>
              </a:rPr>
              <a:t>posmiccional</a:t>
            </a:r>
            <a:r>
              <a:rPr lang="es-ES" sz="2000" dirty="0">
                <a:latin typeface="+mj-lt"/>
              </a:rPr>
              <a:t> y un cultivo de </a:t>
            </a:r>
            <a:r>
              <a:rPr lang="es-ES" sz="2000" dirty="0" smtClean="0">
                <a:latin typeface="+mj-lt"/>
              </a:rPr>
              <a:t>orina</a:t>
            </a:r>
            <a:endParaRPr lang="es-E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1379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18864" y="116632"/>
            <a:ext cx="8229600" cy="936104"/>
          </a:xfrm>
        </p:spPr>
        <p:txBody>
          <a:bodyPr/>
          <a:lstStyle/>
          <a:p>
            <a:r>
              <a:rPr lang="es-ES" sz="3600" cap="all" dirty="0" smtClean="0"/>
              <a:t>DIAGNÓSTICO (</a:t>
            </a:r>
            <a:r>
              <a:rPr lang="es-ES" sz="3600" cap="all" dirty="0" err="1" smtClean="0"/>
              <a:t>iI</a:t>
            </a:r>
            <a:r>
              <a:rPr lang="es-ES" sz="3600" cap="all" dirty="0" smtClean="0"/>
              <a:t>)</a:t>
            </a:r>
          </a:p>
        </p:txBody>
      </p:sp>
      <p:sp>
        <p:nvSpPr>
          <p:cNvPr id="2" name="1 Rectángulo"/>
          <p:cNvSpPr/>
          <p:nvPr/>
        </p:nvSpPr>
        <p:spPr>
          <a:xfrm>
            <a:off x="395536" y="980728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dirty="0" smtClean="0">
                <a:latin typeface="+mj-lt"/>
              </a:rPr>
              <a:t>La </a:t>
            </a:r>
            <a:r>
              <a:rPr lang="es-ES" dirty="0">
                <a:latin typeface="+mj-lt"/>
              </a:rPr>
              <a:t>combinación de historia clínica y diario miccional es </a:t>
            </a:r>
            <a:r>
              <a:rPr lang="es-ES" dirty="0" smtClean="0">
                <a:latin typeface="+mj-lt"/>
              </a:rPr>
              <a:t>la </a:t>
            </a:r>
            <a:r>
              <a:rPr lang="es-ES" dirty="0">
                <a:latin typeface="+mj-lt"/>
              </a:rPr>
              <a:t>primera opción en las consultas de atención </a:t>
            </a:r>
            <a:r>
              <a:rPr lang="es-ES" dirty="0" smtClean="0">
                <a:latin typeface="+mj-lt"/>
              </a:rPr>
              <a:t>primaria.</a:t>
            </a: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endParaRPr lang="es-ES" dirty="0" smtClean="0">
              <a:latin typeface="+mj-lt"/>
            </a:endParaRP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dirty="0" smtClean="0">
                <a:latin typeface="+mj-lt"/>
              </a:rPr>
              <a:t>Descartar la </a:t>
            </a:r>
            <a:r>
              <a:rPr lang="es-ES" dirty="0">
                <a:latin typeface="+mj-lt"/>
              </a:rPr>
              <a:t>presencia de otras patologías que pueden provocar clínica de urgencia </a:t>
            </a:r>
            <a:r>
              <a:rPr lang="es-ES" dirty="0" smtClean="0">
                <a:latin typeface="+mj-lt"/>
              </a:rPr>
              <a:t>(procesos </a:t>
            </a:r>
            <a:r>
              <a:rPr lang="es-ES" dirty="0">
                <a:latin typeface="+mj-lt"/>
              </a:rPr>
              <a:t>obstructivos, infecciosos, inflamatorios, tumorales, </a:t>
            </a:r>
            <a:r>
              <a:rPr lang="es-ES" dirty="0" smtClean="0">
                <a:latin typeface="+mj-lt"/>
              </a:rPr>
              <a:t>etc.)</a:t>
            </a:r>
          </a:p>
          <a:p>
            <a:pPr algn="just">
              <a:buClr>
                <a:srgbClr val="3D92CB"/>
              </a:buClr>
            </a:pPr>
            <a:endParaRPr lang="es-ES" dirty="0">
              <a:latin typeface="+mj-lt"/>
            </a:endParaRP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dirty="0" smtClean="0">
                <a:latin typeface="+mj-lt"/>
              </a:rPr>
              <a:t>Existen medicamentos que pueden </a:t>
            </a:r>
            <a:r>
              <a:rPr lang="es-ES" dirty="0">
                <a:latin typeface="+mj-lt"/>
              </a:rPr>
              <a:t>desencadenar o empeorar la incontinencia </a:t>
            </a:r>
            <a:r>
              <a:rPr lang="es-ES" dirty="0" smtClean="0">
                <a:latin typeface="+mj-lt"/>
              </a:rPr>
              <a:t>urinaria: sedantes, </a:t>
            </a:r>
            <a:r>
              <a:rPr lang="es-ES" dirty="0">
                <a:latin typeface="+mj-lt"/>
              </a:rPr>
              <a:t>neurolépticos, antidepresivos, inhibidores de la acetilcolinesterasa, diuréticos, alfa-bloqueantes, tratamiento hormonal sustitutivo, etc</a:t>
            </a:r>
            <a:r>
              <a:rPr lang="es-ES" dirty="0" smtClean="0">
                <a:latin typeface="+mj-lt"/>
              </a:rPr>
              <a:t>.</a:t>
            </a:r>
            <a:endParaRPr lang="es-ES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120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188640"/>
            <a:ext cx="8229600" cy="936104"/>
          </a:xfrm>
        </p:spPr>
        <p:txBody>
          <a:bodyPr/>
          <a:lstStyle/>
          <a:p>
            <a:r>
              <a:rPr lang="es-ES" sz="3600" cap="all" dirty="0" smtClean="0"/>
              <a:t>CONSIDERACIONES AL TRATAMIENTO</a:t>
            </a:r>
          </a:p>
        </p:txBody>
      </p:sp>
      <p:sp>
        <p:nvSpPr>
          <p:cNvPr id="2" name="1 Rectángulo"/>
          <p:cNvSpPr/>
          <p:nvPr/>
        </p:nvSpPr>
        <p:spPr>
          <a:xfrm>
            <a:off x="251520" y="1412776"/>
            <a:ext cx="8784976" cy="53245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El </a:t>
            </a:r>
            <a:r>
              <a:rPr lang="es-ES" sz="2000" dirty="0">
                <a:latin typeface="+mj-lt"/>
              </a:rPr>
              <a:t>objetivo del tratamiento de la VH </a:t>
            </a:r>
            <a:r>
              <a:rPr lang="es-ES" sz="2000" dirty="0" smtClean="0">
                <a:latin typeface="+mj-lt"/>
              </a:rPr>
              <a:t>es </a:t>
            </a:r>
            <a:r>
              <a:rPr lang="es-ES" sz="2000" dirty="0">
                <a:latin typeface="+mj-lt"/>
              </a:rPr>
              <a:t>mejorar la calidad de vida, reduciendo la gravedad de la incontinencia o el número de escapes y, cuando sea posible, recuperando la continencia. </a:t>
            </a: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+mj-lt"/>
              </a:rPr>
              <a:t>TRATAMIENTO NO FARMACOLÓGICO: </a:t>
            </a:r>
          </a:p>
          <a:p>
            <a:pPr>
              <a:buClr>
                <a:schemeClr val="accent1"/>
              </a:buClr>
            </a:pPr>
            <a:r>
              <a:rPr lang="es-ES" sz="2000" b="1" dirty="0">
                <a:latin typeface="+mj-lt"/>
              </a:rPr>
              <a:t> </a:t>
            </a:r>
            <a:r>
              <a:rPr lang="es-ES" sz="2000" b="1" dirty="0" smtClean="0">
                <a:latin typeface="+mj-lt"/>
              </a:rPr>
              <a:t>     </a:t>
            </a:r>
            <a:r>
              <a:rPr lang="es-ES" sz="2000" dirty="0" smtClean="0">
                <a:latin typeface="+mj-lt"/>
              </a:rPr>
              <a:t>Constituye </a:t>
            </a:r>
            <a:r>
              <a:rPr lang="es-ES" sz="2000" dirty="0">
                <a:latin typeface="+mj-lt"/>
              </a:rPr>
              <a:t>el primer paso que debe contemplarse en todos los pacientes </a:t>
            </a:r>
            <a:endParaRPr lang="es-ES" sz="2000" dirty="0" smtClean="0">
              <a:latin typeface="+mj-lt"/>
            </a:endParaRPr>
          </a:p>
          <a:p>
            <a:pPr>
              <a:buClr>
                <a:schemeClr val="accent1"/>
              </a:buClr>
            </a:pP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     - Medidas higiénico-dietéticas y cambios de estilos de vida</a:t>
            </a:r>
          </a:p>
          <a:p>
            <a:pPr>
              <a:buClr>
                <a:schemeClr val="accent1"/>
              </a:buClr>
            </a:pP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     - Técnicas de modificación de la conducta</a:t>
            </a:r>
          </a:p>
          <a:p>
            <a:pPr marL="457200" indent="-457200">
              <a:buClr>
                <a:schemeClr val="accent1"/>
              </a:buClr>
              <a:buAutoNum type="alphaLcParenR"/>
            </a:pP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+mj-lt"/>
              </a:rPr>
              <a:t>TRATAMIENTO FARMACOLÓGICO:</a:t>
            </a:r>
          </a:p>
          <a:p>
            <a:pPr>
              <a:buClr>
                <a:schemeClr val="accent1"/>
              </a:buClr>
            </a:pP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      - </a:t>
            </a:r>
            <a:r>
              <a:rPr lang="es-ES" sz="2000" dirty="0" err="1" smtClean="0">
                <a:latin typeface="+mj-lt"/>
              </a:rPr>
              <a:t>Antimuscarínicos</a:t>
            </a:r>
            <a:endParaRPr lang="es-ES" sz="2000" dirty="0" smtClean="0">
              <a:latin typeface="+mj-lt"/>
            </a:endParaRPr>
          </a:p>
          <a:p>
            <a:pPr>
              <a:buClr>
                <a:schemeClr val="accent1"/>
              </a:buClr>
            </a:pPr>
            <a:r>
              <a:rPr lang="es-ES" sz="2000" dirty="0" smtClean="0">
                <a:latin typeface="+mj-lt"/>
              </a:rPr>
              <a:t>       - Agonistas selectivos del receptor beta-3 adrenérgico</a:t>
            </a:r>
          </a:p>
          <a:p>
            <a:pPr>
              <a:buClr>
                <a:schemeClr val="accent1"/>
              </a:buClr>
            </a:pPr>
            <a:endParaRPr lang="es-ES" sz="2000" b="1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+mj-lt"/>
              </a:rPr>
              <a:t>OTRAS ALTERNATIVAS</a:t>
            </a:r>
          </a:p>
          <a:p>
            <a:pPr>
              <a:buClr>
                <a:schemeClr val="accent1"/>
              </a:buClr>
            </a:pPr>
            <a:r>
              <a:rPr lang="es-ES" sz="2000" dirty="0" smtClean="0">
                <a:latin typeface="+mj-lt"/>
              </a:rPr>
              <a:t>       - Toxina botulínica</a:t>
            </a:r>
          </a:p>
          <a:p>
            <a:pPr>
              <a:buClr>
                <a:schemeClr val="accent1"/>
              </a:buClr>
            </a:pPr>
            <a:r>
              <a:rPr lang="es-ES" sz="2000" dirty="0" smtClean="0">
                <a:latin typeface="+mj-lt"/>
              </a:rPr>
              <a:t>       - </a:t>
            </a:r>
            <a:r>
              <a:rPr lang="es-ES" sz="2000" dirty="0" err="1" smtClean="0">
                <a:latin typeface="+mj-lt"/>
              </a:rPr>
              <a:t>Neuromodulación</a:t>
            </a:r>
            <a:r>
              <a:rPr lang="es-ES" sz="2000" dirty="0" smtClean="0">
                <a:latin typeface="+mj-lt"/>
              </a:rPr>
              <a:t> eléctrica</a:t>
            </a:r>
          </a:p>
          <a:p>
            <a:pPr>
              <a:buClr>
                <a:schemeClr val="accent1"/>
              </a:buClr>
            </a:pPr>
            <a:r>
              <a:rPr lang="es-ES" sz="2000" dirty="0" smtClean="0">
                <a:latin typeface="+mj-lt"/>
              </a:rPr>
              <a:t>       - Medidas paliativas </a:t>
            </a:r>
            <a:endParaRPr lang="es-ES" sz="14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7734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36104"/>
          </a:xfrm>
        </p:spPr>
        <p:txBody>
          <a:bodyPr/>
          <a:lstStyle/>
          <a:p>
            <a:r>
              <a:rPr lang="es-ES" sz="3600" cap="all" dirty="0" smtClean="0"/>
              <a:t>TRATAMIENTO NO FARMACOLÓGICO (i)</a:t>
            </a:r>
          </a:p>
        </p:txBody>
      </p:sp>
      <p:sp>
        <p:nvSpPr>
          <p:cNvPr id="2" name="1 Rectángulo"/>
          <p:cNvSpPr/>
          <p:nvPr/>
        </p:nvSpPr>
        <p:spPr>
          <a:xfrm>
            <a:off x="6084168" y="3234491"/>
            <a:ext cx="24482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ES" sz="9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69556" y="1340768"/>
            <a:ext cx="8666939" cy="541686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b="1" dirty="0" smtClean="0">
                <a:latin typeface="+mj-lt"/>
              </a:rPr>
              <a:t>MEDIDAS HIGIÉNICO-DIETÉTICAS Y CAMBIOS DE ESTILOS DE VIDA</a:t>
            </a:r>
            <a:endParaRPr lang="es-ES" b="1" dirty="0">
              <a:latin typeface="+mj-lt"/>
            </a:endParaRPr>
          </a:p>
          <a:p>
            <a:endParaRPr lang="es-ES" sz="1100" b="1" dirty="0" smtClean="0">
              <a:latin typeface="+mj-lt"/>
            </a:endParaRPr>
          </a:p>
          <a:p>
            <a:pPr algn="just"/>
            <a:r>
              <a:rPr lang="es-ES" sz="2000" dirty="0">
                <a:latin typeface="+mj-lt"/>
              </a:rPr>
              <a:t>Deben individualizarse con un objetivo realista, valorando el tipo de incontinencia, las condiciones médicas asociadas, la repercusión, las preferencias del paciente, la aplicabilidad, así como el grado de motivación y la disponibilidad de familiares y/o cuidadores junto con el grado de implicación de éstos en el abordaje del </a:t>
            </a:r>
            <a:r>
              <a:rPr lang="es-ES" sz="2000" dirty="0" smtClean="0">
                <a:latin typeface="+mj-lt"/>
              </a:rPr>
              <a:t>problema.</a:t>
            </a:r>
            <a:endParaRPr lang="es-ES" sz="2000" dirty="0">
              <a:latin typeface="+mj-lt"/>
            </a:endParaRPr>
          </a:p>
          <a:p>
            <a:endParaRPr lang="es-ES" sz="1100" b="1" dirty="0" smtClean="0">
              <a:latin typeface="+mj-lt"/>
            </a:endParaRPr>
          </a:p>
          <a:p>
            <a:pPr marL="800100" lvl="1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Suprimir alimentos y bebidas que aumentan irritación vesical y orina</a:t>
            </a:r>
          </a:p>
          <a:p>
            <a:pPr marL="800100" lvl="1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Evitar malos hábitos miccionales</a:t>
            </a:r>
          </a:p>
          <a:p>
            <a:pPr marL="800100" lvl="1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Evitar el estreñimiento crónico</a:t>
            </a:r>
          </a:p>
          <a:p>
            <a:pPr marL="800100" lvl="1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Control del peso</a:t>
            </a:r>
          </a:p>
          <a:p>
            <a:pPr marL="800100" lvl="1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Ejercicio físico adaptado</a:t>
            </a:r>
          </a:p>
          <a:p>
            <a:pPr marL="800100" lvl="1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Abandono del hábito tabáquico</a:t>
            </a:r>
          </a:p>
          <a:p>
            <a:pPr marL="800100" lvl="1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Uso de ropa adecuada y evitar barreras arquitectónicas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lvl="1"/>
            <a:endParaRPr lang="es-ES" sz="20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9969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nawMmTpcdlbfMFoGopqk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PzgoGZ8qpD1tJ3F4ATwbP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6Gj9T9JaIbWbW0vWgijG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YCToOdBRTho2reSUHAN9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sKhi5dC2cZkLXKsAcNKVb"/>
</p:tagLst>
</file>

<file path=ppt/theme/theme1.xml><?xml version="1.0" encoding="utf-8"?>
<a:theme xmlns:a="http://schemas.openxmlformats.org/drawingml/2006/main" name="3_Diseño personalizado">
  <a:themeElements>
    <a:clrScheme name="Personalizado 2">
      <a:dk1>
        <a:sysClr val="windowText" lastClr="000000"/>
      </a:dk1>
      <a:lt1>
        <a:sysClr val="window" lastClr="FFFFFF"/>
      </a:lt1>
      <a:dk2>
        <a:srgbClr val="4BACC6"/>
      </a:dk2>
      <a:lt2>
        <a:srgbClr val="EEECE1"/>
      </a:lt2>
      <a:accent1>
        <a:srgbClr val="3185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2931</TotalTime>
  <Words>1385</Words>
  <Application>Microsoft Office PowerPoint</Application>
  <PresentationFormat>Presentación en pantalla (4:3)</PresentationFormat>
  <Paragraphs>144</Paragraphs>
  <Slides>19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7" baseType="lpstr">
      <vt:lpstr>Arial</vt:lpstr>
      <vt:lpstr>Arial Black</vt:lpstr>
      <vt:lpstr>Arial Unicode MS</vt:lpstr>
      <vt:lpstr>Calibri</vt:lpstr>
      <vt:lpstr>Times New Roman</vt:lpstr>
      <vt:lpstr>Verdana</vt:lpstr>
      <vt:lpstr>Wingdings</vt:lpstr>
      <vt:lpstr>3_Diseño personalizado</vt:lpstr>
      <vt:lpstr>MANEJO DE LA VEJIGA HIPERACTIVA  Vol 26, nº 10 - 2018</vt:lpstr>
      <vt:lpstr>Sumario</vt:lpstr>
      <vt:lpstr>INTRODUCCIÓN (I)</vt:lpstr>
      <vt:lpstr>INTRODUCCIÓN (II)</vt:lpstr>
      <vt:lpstr>etiopatogenia</vt:lpstr>
      <vt:lpstr>DIAGNÓSTICO (i)</vt:lpstr>
      <vt:lpstr>DIAGNÓSTICO (iI)</vt:lpstr>
      <vt:lpstr>CONSIDERACIONES AL TRATAMIENTO</vt:lpstr>
      <vt:lpstr>TRATAMIENTO NO FARMACOLÓGICO (i)</vt:lpstr>
      <vt:lpstr>TRATAMIENTO NO FARMACOLÓGICO (iI)</vt:lpstr>
      <vt:lpstr>Presentación de PowerPoint</vt:lpstr>
      <vt:lpstr>ANTIMUSCARÍNICOS</vt:lpstr>
      <vt:lpstr>Agonista b-3 adrenérgico (mirabegron) (i)</vt:lpstr>
      <vt:lpstr>Agonista b-3 adrenérgico (mirabegron) (II)</vt:lpstr>
      <vt:lpstr>TERAPIA COMBINADA (antimuscarínicos+mirabegrón) </vt:lpstr>
      <vt:lpstr>OTRAS ALTERNATIVAS</vt:lpstr>
      <vt:lpstr>CRITERIOS DE DERIVACIÓN A ATENCIÓN ESPECIALIZADA HOSPITALARIA</vt:lpstr>
      <vt:lpstr>Presentación de PowerPoint</vt:lpstr>
      <vt:lpstr>Para más información y bibliografía…</vt:lpstr>
    </vt:vector>
  </TitlesOfParts>
  <Company>N.G.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INFAC Información Farmacoterapéutica</dc:title>
  <dc:creator>COMITE REDACCION INFAC</dc:creator>
  <cp:lastModifiedBy>Ruiz Ortega, Irene</cp:lastModifiedBy>
  <cp:revision>274</cp:revision>
  <cp:lastPrinted>2018-12-21T10:09:00Z</cp:lastPrinted>
  <dcterms:created xsi:type="dcterms:W3CDTF">2007-11-13T08:52:06Z</dcterms:created>
  <dcterms:modified xsi:type="dcterms:W3CDTF">2019-03-04T12:41:07Z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DocumentId">
    <vt:lpwstr>160ivq7-8rTnREubEONBuH9j9k92nA21cNajGSl9HSP4</vt:lpwstr>
  </property>
  <property fmtid="{D5CDD505-2E9C-101B-9397-08002B2CF9AE}" pid="3" name="Google.Documents.RevisionId">
    <vt:lpwstr>12863737458791287082</vt:lpwstr>
  </property>
  <property fmtid="{D5CDD505-2E9C-101B-9397-08002B2CF9AE}" pid="4" name="Google.Documents.PreviousRevisionId">
    <vt:lpwstr>12445244904266056390</vt:lpwstr>
  </property>
  <property fmtid="{D5CDD505-2E9C-101B-9397-08002B2CF9AE}" pid="5" name="Google.Documents.PluginVersion">
    <vt:lpwstr>2.0.2026.3768</vt:lpwstr>
  </property>
  <property fmtid="{D5CDD505-2E9C-101B-9397-08002B2CF9AE}" pid="6" name="Google.Documents.MergeIncapabilityFlags">
    <vt:i4>0</vt:i4>
  </property>
  <property fmtid="{D5CDD505-2E9C-101B-9397-08002B2CF9AE}" pid="7" name="Google.Documents.Tracking">
    <vt:lpwstr>true</vt:lpwstr>
  </property>
</Properties>
</file>