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handoutMasterIdLst>
    <p:handoutMasterId r:id="rId21"/>
  </p:handoutMasterIdLst>
  <p:sldIdLst>
    <p:sldId id="256" r:id="rId2"/>
    <p:sldId id="284" r:id="rId3"/>
    <p:sldId id="300" r:id="rId4"/>
    <p:sldId id="303" r:id="rId5"/>
    <p:sldId id="350" r:id="rId6"/>
    <p:sldId id="341" r:id="rId7"/>
    <p:sldId id="346" r:id="rId8"/>
    <p:sldId id="351" r:id="rId9"/>
    <p:sldId id="347" r:id="rId10"/>
    <p:sldId id="352" r:id="rId11"/>
    <p:sldId id="355" r:id="rId12"/>
    <p:sldId id="348" r:id="rId13"/>
    <p:sldId id="353" r:id="rId14"/>
    <p:sldId id="354" r:id="rId15"/>
    <p:sldId id="356" r:id="rId16"/>
    <p:sldId id="357" r:id="rId17"/>
    <p:sldId id="358" r:id="rId18"/>
    <p:sldId id="327" r:id="rId19"/>
  </p:sldIdLst>
  <p:sldSz cx="9144000" cy="6858000" type="screen4x3"/>
  <p:notesSz cx="6735763" cy="9869488"/>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2CB"/>
    <a:srgbClr val="990000"/>
    <a:srgbClr val="CC0000"/>
    <a:srgbClr val="CC6600"/>
    <a:srgbClr val="996600"/>
    <a:srgbClr val="FFECAF"/>
    <a:srgbClr val="518BE1"/>
    <a:srgbClr val="B5C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7" autoAdjust="0"/>
    <p:restoredTop sz="92553" autoAdjust="0"/>
  </p:normalViewPr>
  <p:slideViewPr>
    <p:cSldViewPr>
      <p:cViewPr>
        <p:scale>
          <a:sx n="75" d="100"/>
          <a:sy n="75" d="100"/>
        </p:scale>
        <p:origin x="-1080" y="-6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1770" y="-96"/>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922AB-25D5-4DFC-9E2E-00D8CFD46A0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13E0CDCB-2246-419A-8384-AF2965B9FF89}">
      <dgm:prSet phldrT="[Texto]"/>
      <dgm:spPr/>
      <dgm:t>
        <a:bodyPr/>
        <a:lstStyle/>
        <a:p>
          <a:r>
            <a:rPr lang="es-ES" dirty="0" smtClean="0"/>
            <a:t>1</a:t>
          </a:r>
          <a:endParaRPr lang="es-ES" dirty="0"/>
        </a:p>
      </dgm:t>
    </dgm:pt>
    <dgm:pt modelId="{273B42F1-475F-4614-8680-6738B9D30B90}" type="parTrans" cxnId="{F9023681-EA00-4A1A-8CC3-A3C1539D51F2}">
      <dgm:prSet/>
      <dgm:spPr/>
      <dgm:t>
        <a:bodyPr/>
        <a:lstStyle/>
        <a:p>
          <a:endParaRPr lang="es-ES"/>
        </a:p>
      </dgm:t>
    </dgm:pt>
    <dgm:pt modelId="{3FCCC1EF-B866-43C3-BEF9-948CAB2DF744}" type="sibTrans" cxnId="{F9023681-EA00-4A1A-8CC3-A3C1539D51F2}">
      <dgm:prSet/>
      <dgm:spPr/>
      <dgm:t>
        <a:bodyPr/>
        <a:lstStyle/>
        <a:p>
          <a:endParaRPr lang="es-ES"/>
        </a:p>
      </dgm:t>
    </dgm:pt>
    <dgm:pt modelId="{F6F581EA-B8B6-40BA-BB1A-1CF4AA6D452B}">
      <dgm:prSet phldrT="[Texto]"/>
      <dgm:spPr/>
      <dgm:t>
        <a:bodyPr/>
        <a:lstStyle/>
        <a:p>
          <a:r>
            <a:rPr lang="es-ES" dirty="0" smtClean="0"/>
            <a:t>Ser conscientes del riesgo y conocer los periodos de incubación, los principales síntomas y la posibilidad de inicio tardío de la enfermedad.</a:t>
          </a:r>
          <a:endParaRPr lang="es-ES" dirty="0"/>
        </a:p>
      </dgm:t>
    </dgm:pt>
    <dgm:pt modelId="{60E8B42D-B4BB-4EC4-98F4-FF13FC252192}" type="parTrans" cxnId="{728F822D-6AF0-4B67-B5B1-D5F1AB3DDC3A}">
      <dgm:prSet/>
      <dgm:spPr/>
      <dgm:t>
        <a:bodyPr/>
        <a:lstStyle/>
        <a:p>
          <a:endParaRPr lang="es-ES"/>
        </a:p>
      </dgm:t>
    </dgm:pt>
    <dgm:pt modelId="{8DCA8FC6-FF10-43D1-9F19-3959DA3F44A4}" type="sibTrans" cxnId="{728F822D-6AF0-4B67-B5B1-D5F1AB3DDC3A}">
      <dgm:prSet/>
      <dgm:spPr/>
      <dgm:t>
        <a:bodyPr/>
        <a:lstStyle/>
        <a:p>
          <a:endParaRPr lang="es-ES"/>
        </a:p>
      </dgm:t>
    </dgm:pt>
    <dgm:pt modelId="{789769CA-7B92-42B5-B900-B99D5FFB1F4D}">
      <dgm:prSet phldrT="[Texto]"/>
      <dgm:spPr/>
      <dgm:t>
        <a:bodyPr/>
        <a:lstStyle/>
        <a:p>
          <a:r>
            <a:rPr lang="es-ES" dirty="0" smtClean="0"/>
            <a:t>2</a:t>
          </a:r>
          <a:endParaRPr lang="es-ES" dirty="0"/>
        </a:p>
      </dgm:t>
    </dgm:pt>
    <dgm:pt modelId="{D0BCB4FE-9EAD-4485-9596-F837030198AC}" type="parTrans" cxnId="{BBC5BFA5-F276-4D18-8572-7254B9F497B8}">
      <dgm:prSet/>
      <dgm:spPr/>
      <dgm:t>
        <a:bodyPr/>
        <a:lstStyle/>
        <a:p>
          <a:endParaRPr lang="es-ES"/>
        </a:p>
      </dgm:t>
    </dgm:pt>
    <dgm:pt modelId="{6A01A032-3C4B-4C79-A02B-897931F656CE}" type="sibTrans" cxnId="{BBC5BFA5-F276-4D18-8572-7254B9F497B8}">
      <dgm:prSet/>
      <dgm:spPr/>
      <dgm:t>
        <a:bodyPr/>
        <a:lstStyle/>
        <a:p>
          <a:endParaRPr lang="es-ES"/>
        </a:p>
      </dgm:t>
    </dgm:pt>
    <dgm:pt modelId="{C8C09297-2571-40B0-9D60-AD4730015F8E}">
      <dgm:prSet phldrT="[Texto]"/>
      <dgm:spPr/>
      <dgm:t>
        <a:bodyPr/>
        <a:lstStyle/>
        <a:p>
          <a:r>
            <a:rPr lang="es-ES" dirty="0" smtClean="0"/>
            <a:t>Evitar las picaduras de mosquitos, especialmente entre el anochecer y amanecer; esto constituye la primera línea de defensa contra el paludismo.</a:t>
          </a:r>
          <a:endParaRPr lang="es-ES" dirty="0"/>
        </a:p>
      </dgm:t>
    </dgm:pt>
    <dgm:pt modelId="{E767FA30-B1A7-4C42-B985-93855BE39DA5}" type="parTrans" cxnId="{168B130A-041B-4A16-8BCF-4276B281A51C}">
      <dgm:prSet/>
      <dgm:spPr/>
      <dgm:t>
        <a:bodyPr/>
        <a:lstStyle/>
        <a:p>
          <a:endParaRPr lang="es-ES"/>
        </a:p>
      </dgm:t>
    </dgm:pt>
    <dgm:pt modelId="{ED524D65-FC6E-4699-AA96-98853B7CCFF1}" type="sibTrans" cxnId="{168B130A-041B-4A16-8BCF-4276B281A51C}">
      <dgm:prSet/>
      <dgm:spPr/>
      <dgm:t>
        <a:bodyPr/>
        <a:lstStyle/>
        <a:p>
          <a:endParaRPr lang="es-ES"/>
        </a:p>
      </dgm:t>
    </dgm:pt>
    <dgm:pt modelId="{4F4A196B-5523-4A50-972A-3D8CF0BF165B}">
      <dgm:prSet phldrT="[Texto]"/>
      <dgm:spPr/>
      <dgm:t>
        <a:bodyPr/>
        <a:lstStyle/>
        <a:p>
          <a:r>
            <a:rPr lang="es-ES" dirty="0" smtClean="0"/>
            <a:t>3</a:t>
          </a:r>
          <a:endParaRPr lang="es-ES" dirty="0"/>
        </a:p>
      </dgm:t>
    </dgm:pt>
    <dgm:pt modelId="{8DDDD100-0948-4144-8781-A6CC0B68BAFA}" type="parTrans" cxnId="{BDD42659-6BA0-40D7-9B5C-7DEA5AEC415C}">
      <dgm:prSet/>
      <dgm:spPr/>
      <dgm:t>
        <a:bodyPr/>
        <a:lstStyle/>
        <a:p>
          <a:endParaRPr lang="es-ES"/>
        </a:p>
      </dgm:t>
    </dgm:pt>
    <dgm:pt modelId="{AA39BE36-7C29-4973-AB66-2E63984866BA}" type="sibTrans" cxnId="{BDD42659-6BA0-40D7-9B5C-7DEA5AEC415C}">
      <dgm:prSet/>
      <dgm:spPr/>
      <dgm:t>
        <a:bodyPr/>
        <a:lstStyle/>
        <a:p>
          <a:endParaRPr lang="es-ES"/>
        </a:p>
      </dgm:t>
    </dgm:pt>
    <dgm:pt modelId="{65E9DA0C-B0EA-43FA-A0A9-0BC5E438F802}">
      <dgm:prSet phldrT="[Texto]"/>
      <dgm:spPr/>
      <dgm:t>
        <a:bodyPr/>
        <a:lstStyle/>
        <a:p>
          <a:r>
            <a:rPr lang="es-ES" dirty="0" smtClean="0"/>
            <a:t>Tomar la quimioprofilaxis cuando sea necesaria. En las tablas 4 y 5 se realiza una aproximación a los tratamientos indicados, aunque la quimioprofilaxis para cada viajero se deberá establecer individualmente.</a:t>
          </a:r>
          <a:endParaRPr lang="es-ES" dirty="0"/>
        </a:p>
      </dgm:t>
    </dgm:pt>
    <dgm:pt modelId="{DED0B164-C6AA-49FA-B82D-B4453C2B4A5C}" type="parTrans" cxnId="{F8003453-A346-4550-8CD6-B3B8F63F9412}">
      <dgm:prSet/>
      <dgm:spPr/>
      <dgm:t>
        <a:bodyPr/>
        <a:lstStyle/>
        <a:p>
          <a:endParaRPr lang="es-ES"/>
        </a:p>
      </dgm:t>
    </dgm:pt>
    <dgm:pt modelId="{10E31D8D-DFC7-429C-B44E-496E453F49C8}" type="sibTrans" cxnId="{F8003453-A346-4550-8CD6-B3B8F63F9412}">
      <dgm:prSet/>
      <dgm:spPr/>
      <dgm:t>
        <a:bodyPr/>
        <a:lstStyle/>
        <a:p>
          <a:endParaRPr lang="es-ES"/>
        </a:p>
      </dgm:t>
    </dgm:pt>
    <dgm:pt modelId="{DB828C46-919C-4C7B-8ED4-313369BCB730}">
      <dgm:prSet phldrT="[Texto]"/>
      <dgm:spPr/>
      <dgm:t>
        <a:bodyPr/>
        <a:lstStyle/>
        <a:p>
          <a:r>
            <a:rPr lang="es-ES" dirty="0" smtClean="0"/>
            <a:t>4</a:t>
          </a:r>
          <a:endParaRPr lang="es-ES" dirty="0"/>
        </a:p>
      </dgm:t>
    </dgm:pt>
    <dgm:pt modelId="{B5DD1E4F-3B92-4B6B-9E91-F0067E5FC542}" type="parTrans" cxnId="{BA4D3DAC-CD96-4E05-9AE5-04E76A50301B}">
      <dgm:prSet/>
      <dgm:spPr/>
      <dgm:t>
        <a:bodyPr/>
        <a:lstStyle/>
        <a:p>
          <a:endParaRPr lang="es-ES"/>
        </a:p>
      </dgm:t>
    </dgm:pt>
    <dgm:pt modelId="{9251E366-1C97-48A2-B575-99AC5354924B}" type="sibTrans" cxnId="{BA4D3DAC-CD96-4E05-9AE5-04E76A50301B}">
      <dgm:prSet/>
      <dgm:spPr/>
      <dgm:t>
        <a:bodyPr/>
        <a:lstStyle/>
        <a:p>
          <a:endParaRPr lang="es-ES"/>
        </a:p>
      </dgm:t>
    </dgm:pt>
    <dgm:pt modelId="{2D9D8550-5554-4C3C-9BE8-0600DD9D439B}">
      <dgm:prSet/>
      <dgm:spPr/>
      <dgm:t>
        <a:bodyPr/>
        <a:lstStyle/>
        <a:p>
          <a:r>
            <a:rPr lang="es-ES" smtClean="0"/>
            <a:t>Consultar inmediatamente al médico si aparece fiebre, desde una semana después de haber entrado en un área con riesgo de paludismo, y hasta 3 meses (o incluso más) después de salir de ella. </a:t>
          </a:r>
          <a:endParaRPr lang="es-ES"/>
        </a:p>
      </dgm:t>
    </dgm:pt>
    <dgm:pt modelId="{C97860AF-8D64-4B90-8736-B987638171FD}" type="parTrans" cxnId="{E1CEEB43-237A-48E8-80EC-6912D0008B86}">
      <dgm:prSet/>
      <dgm:spPr/>
      <dgm:t>
        <a:bodyPr/>
        <a:lstStyle/>
        <a:p>
          <a:endParaRPr lang="es-ES"/>
        </a:p>
      </dgm:t>
    </dgm:pt>
    <dgm:pt modelId="{44C4A9E8-CD42-4713-93E7-6CB98D245925}" type="sibTrans" cxnId="{E1CEEB43-237A-48E8-80EC-6912D0008B86}">
      <dgm:prSet/>
      <dgm:spPr/>
      <dgm:t>
        <a:bodyPr/>
        <a:lstStyle/>
        <a:p>
          <a:endParaRPr lang="es-ES"/>
        </a:p>
      </dgm:t>
    </dgm:pt>
    <dgm:pt modelId="{8AC52FC1-BEAD-4489-9767-D6FADCE7B4FD}">
      <dgm:prSet/>
      <dgm:spPr/>
      <dgm:t>
        <a:bodyPr/>
        <a:lstStyle/>
        <a:p>
          <a:endParaRPr lang="es-ES" dirty="0"/>
        </a:p>
      </dgm:t>
    </dgm:pt>
    <dgm:pt modelId="{36292D77-E171-4706-934F-FBE088B9978F}" type="parTrans" cxnId="{71269A35-36CB-4BB2-99E5-067B656D7373}">
      <dgm:prSet/>
      <dgm:spPr/>
      <dgm:t>
        <a:bodyPr/>
        <a:lstStyle/>
        <a:p>
          <a:endParaRPr lang="es-ES"/>
        </a:p>
      </dgm:t>
    </dgm:pt>
    <dgm:pt modelId="{1C630EA7-5210-4977-94D7-5AC56675FFDA}" type="sibTrans" cxnId="{71269A35-36CB-4BB2-99E5-067B656D7373}">
      <dgm:prSet/>
      <dgm:spPr/>
      <dgm:t>
        <a:bodyPr/>
        <a:lstStyle/>
        <a:p>
          <a:endParaRPr lang="es-ES"/>
        </a:p>
      </dgm:t>
    </dgm:pt>
    <dgm:pt modelId="{C0BB5175-9B1D-4365-AA9B-B7001FA24960}" type="pres">
      <dgm:prSet presAssocID="{D50922AB-25D5-4DFC-9E2E-00D8CFD46A0D}" presName="linearFlow" presStyleCnt="0">
        <dgm:presLayoutVars>
          <dgm:dir/>
          <dgm:animLvl val="lvl"/>
          <dgm:resizeHandles val="exact"/>
        </dgm:presLayoutVars>
      </dgm:prSet>
      <dgm:spPr/>
      <dgm:t>
        <a:bodyPr/>
        <a:lstStyle/>
        <a:p>
          <a:endParaRPr lang="es-ES"/>
        </a:p>
      </dgm:t>
    </dgm:pt>
    <dgm:pt modelId="{19E01043-BB18-4B98-90FA-563E64DCCEA0}" type="pres">
      <dgm:prSet presAssocID="{13E0CDCB-2246-419A-8384-AF2965B9FF89}" presName="composite" presStyleCnt="0"/>
      <dgm:spPr/>
    </dgm:pt>
    <dgm:pt modelId="{EADD9823-5506-40EF-9147-DA90F06848B9}" type="pres">
      <dgm:prSet presAssocID="{13E0CDCB-2246-419A-8384-AF2965B9FF89}" presName="parentText" presStyleLbl="alignNode1" presStyleIdx="0" presStyleCnt="4">
        <dgm:presLayoutVars>
          <dgm:chMax val="1"/>
          <dgm:bulletEnabled val="1"/>
        </dgm:presLayoutVars>
      </dgm:prSet>
      <dgm:spPr/>
      <dgm:t>
        <a:bodyPr/>
        <a:lstStyle/>
        <a:p>
          <a:endParaRPr lang="es-ES"/>
        </a:p>
      </dgm:t>
    </dgm:pt>
    <dgm:pt modelId="{CBBA724B-064A-4068-9B6D-F74B9537E544}" type="pres">
      <dgm:prSet presAssocID="{13E0CDCB-2246-419A-8384-AF2965B9FF89}" presName="descendantText" presStyleLbl="alignAcc1" presStyleIdx="0" presStyleCnt="4">
        <dgm:presLayoutVars>
          <dgm:bulletEnabled val="1"/>
        </dgm:presLayoutVars>
      </dgm:prSet>
      <dgm:spPr/>
      <dgm:t>
        <a:bodyPr/>
        <a:lstStyle/>
        <a:p>
          <a:endParaRPr lang="es-ES"/>
        </a:p>
      </dgm:t>
    </dgm:pt>
    <dgm:pt modelId="{FC5270CA-FDAF-45E1-9AB3-52820B033FE5}" type="pres">
      <dgm:prSet presAssocID="{3FCCC1EF-B866-43C3-BEF9-948CAB2DF744}" presName="sp" presStyleCnt="0"/>
      <dgm:spPr/>
    </dgm:pt>
    <dgm:pt modelId="{69695732-0B3F-4A2D-9AA8-42BC1CBEC3CF}" type="pres">
      <dgm:prSet presAssocID="{789769CA-7B92-42B5-B900-B99D5FFB1F4D}" presName="composite" presStyleCnt="0"/>
      <dgm:spPr/>
    </dgm:pt>
    <dgm:pt modelId="{6D5ACD81-C86E-4A4A-BF87-C4093553229A}" type="pres">
      <dgm:prSet presAssocID="{789769CA-7B92-42B5-B900-B99D5FFB1F4D}" presName="parentText" presStyleLbl="alignNode1" presStyleIdx="1" presStyleCnt="4">
        <dgm:presLayoutVars>
          <dgm:chMax val="1"/>
          <dgm:bulletEnabled val="1"/>
        </dgm:presLayoutVars>
      </dgm:prSet>
      <dgm:spPr/>
      <dgm:t>
        <a:bodyPr/>
        <a:lstStyle/>
        <a:p>
          <a:endParaRPr lang="es-ES"/>
        </a:p>
      </dgm:t>
    </dgm:pt>
    <dgm:pt modelId="{870443FA-EACB-453B-A08D-998FFB131ABD}" type="pres">
      <dgm:prSet presAssocID="{789769CA-7B92-42B5-B900-B99D5FFB1F4D}" presName="descendantText" presStyleLbl="alignAcc1" presStyleIdx="1" presStyleCnt="4">
        <dgm:presLayoutVars>
          <dgm:bulletEnabled val="1"/>
        </dgm:presLayoutVars>
      </dgm:prSet>
      <dgm:spPr/>
      <dgm:t>
        <a:bodyPr/>
        <a:lstStyle/>
        <a:p>
          <a:endParaRPr lang="es-ES"/>
        </a:p>
      </dgm:t>
    </dgm:pt>
    <dgm:pt modelId="{28884BD6-C2A3-452F-8C03-C178DD03642A}" type="pres">
      <dgm:prSet presAssocID="{6A01A032-3C4B-4C79-A02B-897931F656CE}" presName="sp" presStyleCnt="0"/>
      <dgm:spPr/>
    </dgm:pt>
    <dgm:pt modelId="{5817E386-84BF-4A25-B44F-B5CBD9D84A90}" type="pres">
      <dgm:prSet presAssocID="{4F4A196B-5523-4A50-972A-3D8CF0BF165B}" presName="composite" presStyleCnt="0"/>
      <dgm:spPr/>
    </dgm:pt>
    <dgm:pt modelId="{05A3F84D-6259-41FA-9AB8-A094A92AA288}" type="pres">
      <dgm:prSet presAssocID="{4F4A196B-5523-4A50-972A-3D8CF0BF165B}" presName="parentText" presStyleLbl="alignNode1" presStyleIdx="2" presStyleCnt="4">
        <dgm:presLayoutVars>
          <dgm:chMax val="1"/>
          <dgm:bulletEnabled val="1"/>
        </dgm:presLayoutVars>
      </dgm:prSet>
      <dgm:spPr/>
      <dgm:t>
        <a:bodyPr/>
        <a:lstStyle/>
        <a:p>
          <a:endParaRPr lang="es-ES"/>
        </a:p>
      </dgm:t>
    </dgm:pt>
    <dgm:pt modelId="{ED9EE55F-A0C5-4E08-8B74-A4EDC4897D1C}" type="pres">
      <dgm:prSet presAssocID="{4F4A196B-5523-4A50-972A-3D8CF0BF165B}" presName="descendantText" presStyleLbl="alignAcc1" presStyleIdx="2" presStyleCnt="4">
        <dgm:presLayoutVars>
          <dgm:bulletEnabled val="1"/>
        </dgm:presLayoutVars>
      </dgm:prSet>
      <dgm:spPr/>
      <dgm:t>
        <a:bodyPr/>
        <a:lstStyle/>
        <a:p>
          <a:endParaRPr lang="es-ES"/>
        </a:p>
      </dgm:t>
    </dgm:pt>
    <dgm:pt modelId="{A196D4FF-B1B7-4B26-8AF0-0AE850558A65}" type="pres">
      <dgm:prSet presAssocID="{AA39BE36-7C29-4973-AB66-2E63984866BA}" presName="sp" presStyleCnt="0"/>
      <dgm:spPr/>
    </dgm:pt>
    <dgm:pt modelId="{52287CB1-495C-47C9-AC0A-2BA5DF6BCA01}" type="pres">
      <dgm:prSet presAssocID="{DB828C46-919C-4C7B-8ED4-313369BCB730}" presName="composite" presStyleCnt="0"/>
      <dgm:spPr/>
    </dgm:pt>
    <dgm:pt modelId="{E4E7FB41-F87C-4137-BBDA-06C44CD8990E}" type="pres">
      <dgm:prSet presAssocID="{DB828C46-919C-4C7B-8ED4-313369BCB730}" presName="parentText" presStyleLbl="alignNode1" presStyleIdx="3" presStyleCnt="4">
        <dgm:presLayoutVars>
          <dgm:chMax val="1"/>
          <dgm:bulletEnabled val="1"/>
        </dgm:presLayoutVars>
      </dgm:prSet>
      <dgm:spPr/>
      <dgm:t>
        <a:bodyPr/>
        <a:lstStyle/>
        <a:p>
          <a:endParaRPr lang="es-ES"/>
        </a:p>
      </dgm:t>
    </dgm:pt>
    <dgm:pt modelId="{BD81515E-3CA2-40B6-9201-1962FDEE5A84}" type="pres">
      <dgm:prSet presAssocID="{DB828C46-919C-4C7B-8ED4-313369BCB730}" presName="descendantText" presStyleLbl="alignAcc1" presStyleIdx="3" presStyleCnt="4">
        <dgm:presLayoutVars>
          <dgm:bulletEnabled val="1"/>
        </dgm:presLayoutVars>
      </dgm:prSet>
      <dgm:spPr/>
      <dgm:t>
        <a:bodyPr/>
        <a:lstStyle/>
        <a:p>
          <a:endParaRPr lang="es-ES"/>
        </a:p>
      </dgm:t>
    </dgm:pt>
  </dgm:ptLst>
  <dgm:cxnLst>
    <dgm:cxn modelId="{24FA5513-EFB2-45FC-B3B5-3359F920EAAE}" type="presOf" srcId="{8AC52FC1-BEAD-4489-9767-D6FADCE7B4FD}" destId="{BD81515E-3CA2-40B6-9201-1962FDEE5A84}" srcOrd="0" destOrd="1" presId="urn:microsoft.com/office/officeart/2005/8/layout/chevron2"/>
    <dgm:cxn modelId="{728F822D-6AF0-4B67-B5B1-D5F1AB3DDC3A}" srcId="{13E0CDCB-2246-419A-8384-AF2965B9FF89}" destId="{F6F581EA-B8B6-40BA-BB1A-1CF4AA6D452B}" srcOrd="0" destOrd="0" parTransId="{60E8B42D-B4BB-4EC4-98F4-FF13FC252192}" sibTransId="{8DCA8FC6-FF10-43D1-9F19-3959DA3F44A4}"/>
    <dgm:cxn modelId="{532762C2-DCDD-4C71-8253-C79E2C618444}" type="presOf" srcId="{789769CA-7B92-42B5-B900-B99D5FFB1F4D}" destId="{6D5ACD81-C86E-4A4A-BF87-C4093553229A}" srcOrd="0" destOrd="0" presId="urn:microsoft.com/office/officeart/2005/8/layout/chevron2"/>
    <dgm:cxn modelId="{168B130A-041B-4A16-8BCF-4276B281A51C}" srcId="{789769CA-7B92-42B5-B900-B99D5FFB1F4D}" destId="{C8C09297-2571-40B0-9D60-AD4730015F8E}" srcOrd="0" destOrd="0" parTransId="{E767FA30-B1A7-4C42-B985-93855BE39DA5}" sibTransId="{ED524D65-FC6E-4699-AA96-98853B7CCFF1}"/>
    <dgm:cxn modelId="{8AB42CB9-3864-4AF4-8609-2F6964054775}" type="presOf" srcId="{DB828C46-919C-4C7B-8ED4-313369BCB730}" destId="{E4E7FB41-F87C-4137-BBDA-06C44CD8990E}" srcOrd="0" destOrd="0" presId="urn:microsoft.com/office/officeart/2005/8/layout/chevron2"/>
    <dgm:cxn modelId="{F9023681-EA00-4A1A-8CC3-A3C1539D51F2}" srcId="{D50922AB-25D5-4DFC-9E2E-00D8CFD46A0D}" destId="{13E0CDCB-2246-419A-8384-AF2965B9FF89}" srcOrd="0" destOrd="0" parTransId="{273B42F1-475F-4614-8680-6738B9D30B90}" sibTransId="{3FCCC1EF-B866-43C3-BEF9-948CAB2DF744}"/>
    <dgm:cxn modelId="{F8003453-A346-4550-8CD6-B3B8F63F9412}" srcId="{4F4A196B-5523-4A50-972A-3D8CF0BF165B}" destId="{65E9DA0C-B0EA-43FA-A0A9-0BC5E438F802}" srcOrd="0" destOrd="0" parTransId="{DED0B164-C6AA-49FA-B82D-B4453C2B4A5C}" sibTransId="{10E31D8D-DFC7-429C-B44E-496E453F49C8}"/>
    <dgm:cxn modelId="{B38580B8-9225-4FEA-B6A9-78624457059C}" type="presOf" srcId="{F6F581EA-B8B6-40BA-BB1A-1CF4AA6D452B}" destId="{CBBA724B-064A-4068-9B6D-F74B9537E544}" srcOrd="0" destOrd="0" presId="urn:microsoft.com/office/officeart/2005/8/layout/chevron2"/>
    <dgm:cxn modelId="{32262985-12AE-4051-A0BA-7817D6876CC9}" type="presOf" srcId="{C8C09297-2571-40B0-9D60-AD4730015F8E}" destId="{870443FA-EACB-453B-A08D-998FFB131ABD}" srcOrd="0" destOrd="0" presId="urn:microsoft.com/office/officeart/2005/8/layout/chevron2"/>
    <dgm:cxn modelId="{BBC5BFA5-F276-4D18-8572-7254B9F497B8}" srcId="{D50922AB-25D5-4DFC-9E2E-00D8CFD46A0D}" destId="{789769CA-7B92-42B5-B900-B99D5FFB1F4D}" srcOrd="1" destOrd="0" parTransId="{D0BCB4FE-9EAD-4485-9596-F837030198AC}" sibTransId="{6A01A032-3C4B-4C79-A02B-897931F656CE}"/>
    <dgm:cxn modelId="{71269A35-36CB-4BB2-99E5-067B656D7373}" srcId="{DB828C46-919C-4C7B-8ED4-313369BCB730}" destId="{8AC52FC1-BEAD-4489-9767-D6FADCE7B4FD}" srcOrd="1" destOrd="0" parTransId="{36292D77-E171-4706-934F-FBE088B9978F}" sibTransId="{1C630EA7-5210-4977-94D7-5AC56675FFDA}"/>
    <dgm:cxn modelId="{DF85C7D8-4675-4B06-A95D-B1B9236921CA}" type="presOf" srcId="{4F4A196B-5523-4A50-972A-3D8CF0BF165B}" destId="{05A3F84D-6259-41FA-9AB8-A094A92AA288}" srcOrd="0" destOrd="0" presId="urn:microsoft.com/office/officeart/2005/8/layout/chevron2"/>
    <dgm:cxn modelId="{BA4D3DAC-CD96-4E05-9AE5-04E76A50301B}" srcId="{D50922AB-25D5-4DFC-9E2E-00D8CFD46A0D}" destId="{DB828C46-919C-4C7B-8ED4-313369BCB730}" srcOrd="3" destOrd="0" parTransId="{B5DD1E4F-3B92-4B6B-9E91-F0067E5FC542}" sibTransId="{9251E366-1C97-48A2-B575-99AC5354924B}"/>
    <dgm:cxn modelId="{0D913DC1-4C21-400E-9A98-63204A3986AE}" type="presOf" srcId="{2D9D8550-5554-4C3C-9BE8-0600DD9D439B}" destId="{BD81515E-3CA2-40B6-9201-1962FDEE5A84}" srcOrd="0" destOrd="0" presId="urn:microsoft.com/office/officeart/2005/8/layout/chevron2"/>
    <dgm:cxn modelId="{C5FE64EA-B27B-440A-B22C-DF6C22F7D560}" type="presOf" srcId="{13E0CDCB-2246-419A-8384-AF2965B9FF89}" destId="{EADD9823-5506-40EF-9147-DA90F06848B9}" srcOrd="0" destOrd="0" presId="urn:microsoft.com/office/officeart/2005/8/layout/chevron2"/>
    <dgm:cxn modelId="{BDD42659-6BA0-40D7-9B5C-7DEA5AEC415C}" srcId="{D50922AB-25D5-4DFC-9E2E-00D8CFD46A0D}" destId="{4F4A196B-5523-4A50-972A-3D8CF0BF165B}" srcOrd="2" destOrd="0" parTransId="{8DDDD100-0948-4144-8781-A6CC0B68BAFA}" sibTransId="{AA39BE36-7C29-4973-AB66-2E63984866BA}"/>
    <dgm:cxn modelId="{3EB4B4AD-0F3A-4086-8FCE-EFDE0050F405}" type="presOf" srcId="{D50922AB-25D5-4DFC-9E2E-00D8CFD46A0D}" destId="{C0BB5175-9B1D-4365-AA9B-B7001FA24960}" srcOrd="0" destOrd="0" presId="urn:microsoft.com/office/officeart/2005/8/layout/chevron2"/>
    <dgm:cxn modelId="{2175A11C-838A-41EA-BDDE-0F233EBD9212}" type="presOf" srcId="{65E9DA0C-B0EA-43FA-A0A9-0BC5E438F802}" destId="{ED9EE55F-A0C5-4E08-8B74-A4EDC4897D1C}" srcOrd="0" destOrd="0" presId="urn:microsoft.com/office/officeart/2005/8/layout/chevron2"/>
    <dgm:cxn modelId="{E1CEEB43-237A-48E8-80EC-6912D0008B86}" srcId="{DB828C46-919C-4C7B-8ED4-313369BCB730}" destId="{2D9D8550-5554-4C3C-9BE8-0600DD9D439B}" srcOrd="0" destOrd="0" parTransId="{C97860AF-8D64-4B90-8736-B987638171FD}" sibTransId="{44C4A9E8-CD42-4713-93E7-6CB98D245925}"/>
    <dgm:cxn modelId="{555F3EDB-14EF-4AC2-829F-7BD8E6BD6393}" type="presParOf" srcId="{C0BB5175-9B1D-4365-AA9B-B7001FA24960}" destId="{19E01043-BB18-4B98-90FA-563E64DCCEA0}" srcOrd="0" destOrd="0" presId="urn:microsoft.com/office/officeart/2005/8/layout/chevron2"/>
    <dgm:cxn modelId="{58A526C0-652C-4B7F-8667-2015C439F26D}" type="presParOf" srcId="{19E01043-BB18-4B98-90FA-563E64DCCEA0}" destId="{EADD9823-5506-40EF-9147-DA90F06848B9}" srcOrd="0" destOrd="0" presId="urn:microsoft.com/office/officeart/2005/8/layout/chevron2"/>
    <dgm:cxn modelId="{4BFE85BD-E092-4F89-8F0D-F2916ABEEA67}" type="presParOf" srcId="{19E01043-BB18-4B98-90FA-563E64DCCEA0}" destId="{CBBA724B-064A-4068-9B6D-F74B9537E544}" srcOrd="1" destOrd="0" presId="urn:microsoft.com/office/officeart/2005/8/layout/chevron2"/>
    <dgm:cxn modelId="{D2DA8234-DAFF-4ED1-A577-E4DDDDC256A7}" type="presParOf" srcId="{C0BB5175-9B1D-4365-AA9B-B7001FA24960}" destId="{FC5270CA-FDAF-45E1-9AB3-52820B033FE5}" srcOrd="1" destOrd="0" presId="urn:microsoft.com/office/officeart/2005/8/layout/chevron2"/>
    <dgm:cxn modelId="{8CE6A457-2B63-47FC-BF1D-411893BA66FC}" type="presParOf" srcId="{C0BB5175-9B1D-4365-AA9B-B7001FA24960}" destId="{69695732-0B3F-4A2D-9AA8-42BC1CBEC3CF}" srcOrd="2" destOrd="0" presId="urn:microsoft.com/office/officeart/2005/8/layout/chevron2"/>
    <dgm:cxn modelId="{044FCC7E-FE71-49D3-84EB-8C01641CAD08}" type="presParOf" srcId="{69695732-0B3F-4A2D-9AA8-42BC1CBEC3CF}" destId="{6D5ACD81-C86E-4A4A-BF87-C4093553229A}" srcOrd="0" destOrd="0" presId="urn:microsoft.com/office/officeart/2005/8/layout/chevron2"/>
    <dgm:cxn modelId="{FDA78E41-AC7E-4927-BEE2-3302255A4EBD}" type="presParOf" srcId="{69695732-0B3F-4A2D-9AA8-42BC1CBEC3CF}" destId="{870443FA-EACB-453B-A08D-998FFB131ABD}" srcOrd="1" destOrd="0" presId="urn:microsoft.com/office/officeart/2005/8/layout/chevron2"/>
    <dgm:cxn modelId="{D313A5BD-2133-408E-8E86-496BB1CC0359}" type="presParOf" srcId="{C0BB5175-9B1D-4365-AA9B-B7001FA24960}" destId="{28884BD6-C2A3-452F-8C03-C178DD03642A}" srcOrd="3" destOrd="0" presId="urn:microsoft.com/office/officeart/2005/8/layout/chevron2"/>
    <dgm:cxn modelId="{70656378-0224-4A51-AD55-F7BD23746C46}" type="presParOf" srcId="{C0BB5175-9B1D-4365-AA9B-B7001FA24960}" destId="{5817E386-84BF-4A25-B44F-B5CBD9D84A90}" srcOrd="4" destOrd="0" presId="urn:microsoft.com/office/officeart/2005/8/layout/chevron2"/>
    <dgm:cxn modelId="{AE5A40A3-A1B9-485F-AC81-12432C38CFDC}" type="presParOf" srcId="{5817E386-84BF-4A25-B44F-B5CBD9D84A90}" destId="{05A3F84D-6259-41FA-9AB8-A094A92AA288}" srcOrd="0" destOrd="0" presId="urn:microsoft.com/office/officeart/2005/8/layout/chevron2"/>
    <dgm:cxn modelId="{8CE7428B-D4B4-4536-B574-44F160BEFD77}" type="presParOf" srcId="{5817E386-84BF-4A25-B44F-B5CBD9D84A90}" destId="{ED9EE55F-A0C5-4E08-8B74-A4EDC4897D1C}" srcOrd="1" destOrd="0" presId="urn:microsoft.com/office/officeart/2005/8/layout/chevron2"/>
    <dgm:cxn modelId="{93BA1F35-1818-4F0D-9C6F-AE49A6E11158}" type="presParOf" srcId="{C0BB5175-9B1D-4365-AA9B-B7001FA24960}" destId="{A196D4FF-B1B7-4B26-8AF0-0AE850558A65}" srcOrd="5" destOrd="0" presId="urn:microsoft.com/office/officeart/2005/8/layout/chevron2"/>
    <dgm:cxn modelId="{8E0DED5D-1949-43B5-9B83-13EE0C9A5C5B}" type="presParOf" srcId="{C0BB5175-9B1D-4365-AA9B-B7001FA24960}" destId="{52287CB1-495C-47C9-AC0A-2BA5DF6BCA01}" srcOrd="6" destOrd="0" presId="urn:microsoft.com/office/officeart/2005/8/layout/chevron2"/>
    <dgm:cxn modelId="{03CD221C-28C8-4D6E-A4A4-C6B23B313E5E}" type="presParOf" srcId="{52287CB1-495C-47C9-AC0A-2BA5DF6BCA01}" destId="{E4E7FB41-F87C-4137-BBDA-06C44CD8990E}" srcOrd="0" destOrd="0" presId="urn:microsoft.com/office/officeart/2005/8/layout/chevron2"/>
    <dgm:cxn modelId="{6587EAB4-7216-4311-9F70-B9BAD375A06D}" type="presParOf" srcId="{52287CB1-495C-47C9-AC0A-2BA5DF6BCA01}" destId="{BD81515E-3CA2-40B6-9201-1962FDEE5A8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D9823-5506-40EF-9147-DA90F06848B9}">
      <dsp:nvSpPr>
        <dsp:cNvPr id="0" name=""/>
        <dsp:cNvSpPr/>
      </dsp:nvSpPr>
      <dsp:spPr>
        <a:xfrm rot="5400000">
          <a:off x="-169068" y="169670"/>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1</a:t>
          </a:r>
          <a:endParaRPr lang="es-ES" sz="2200" kern="1200" dirty="0"/>
        </a:p>
      </dsp:txBody>
      <dsp:txXfrm rot="-5400000">
        <a:off x="1" y="395096"/>
        <a:ext cx="788987" cy="338137"/>
      </dsp:txXfrm>
    </dsp:sp>
    <dsp:sp modelId="{CBBA724B-064A-4068-9B6D-F74B9537E544}">
      <dsp:nvSpPr>
        <dsp:cNvPr id="0" name=""/>
        <dsp:cNvSpPr/>
      </dsp:nvSpPr>
      <dsp:spPr>
        <a:xfrm rot="5400000">
          <a:off x="4060626" y="-3271037"/>
          <a:ext cx="732631" cy="72759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Ser conscientes del riesgo y conocer los periodos de incubación, los principales síntomas y la posibilidad de inicio tardío de la enfermedad.</a:t>
          </a:r>
          <a:endParaRPr lang="es-ES" sz="1300" kern="1200" dirty="0"/>
        </a:p>
      </dsp:txBody>
      <dsp:txXfrm rot="-5400000">
        <a:off x="788988" y="36365"/>
        <a:ext cx="7240144" cy="661103"/>
      </dsp:txXfrm>
    </dsp:sp>
    <dsp:sp modelId="{6D5ACD81-C86E-4A4A-BF87-C4093553229A}">
      <dsp:nvSpPr>
        <dsp:cNvPr id="0" name=""/>
        <dsp:cNvSpPr/>
      </dsp:nvSpPr>
      <dsp:spPr>
        <a:xfrm rot="5400000">
          <a:off x="-169068" y="1148227"/>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2</a:t>
          </a:r>
          <a:endParaRPr lang="es-ES" sz="2200" kern="1200" dirty="0"/>
        </a:p>
      </dsp:txBody>
      <dsp:txXfrm rot="-5400000">
        <a:off x="1" y="1373653"/>
        <a:ext cx="788987" cy="338137"/>
      </dsp:txXfrm>
    </dsp:sp>
    <dsp:sp modelId="{870443FA-EACB-453B-A08D-998FFB131ABD}">
      <dsp:nvSpPr>
        <dsp:cNvPr id="0" name=""/>
        <dsp:cNvSpPr/>
      </dsp:nvSpPr>
      <dsp:spPr>
        <a:xfrm rot="5400000">
          <a:off x="4060626" y="-2292479"/>
          <a:ext cx="732631" cy="72759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Evitar las picaduras de mosquitos, especialmente entre el anochecer y amanecer; esto constituye la primera línea de defensa contra el paludismo.</a:t>
          </a:r>
          <a:endParaRPr lang="es-ES" sz="1300" kern="1200" dirty="0"/>
        </a:p>
      </dsp:txBody>
      <dsp:txXfrm rot="-5400000">
        <a:off x="788988" y="1014923"/>
        <a:ext cx="7240144" cy="661103"/>
      </dsp:txXfrm>
    </dsp:sp>
    <dsp:sp modelId="{05A3F84D-6259-41FA-9AB8-A094A92AA288}">
      <dsp:nvSpPr>
        <dsp:cNvPr id="0" name=""/>
        <dsp:cNvSpPr/>
      </dsp:nvSpPr>
      <dsp:spPr>
        <a:xfrm rot="5400000">
          <a:off x="-169068" y="2126784"/>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3</a:t>
          </a:r>
          <a:endParaRPr lang="es-ES" sz="2200" kern="1200" dirty="0"/>
        </a:p>
      </dsp:txBody>
      <dsp:txXfrm rot="-5400000">
        <a:off x="1" y="2352210"/>
        <a:ext cx="788987" cy="338137"/>
      </dsp:txXfrm>
    </dsp:sp>
    <dsp:sp modelId="{ED9EE55F-A0C5-4E08-8B74-A4EDC4897D1C}">
      <dsp:nvSpPr>
        <dsp:cNvPr id="0" name=""/>
        <dsp:cNvSpPr/>
      </dsp:nvSpPr>
      <dsp:spPr>
        <a:xfrm rot="5400000">
          <a:off x="4060626" y="-1313922"/>
          <a:ext cx="732631" cy="72759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Tomar la quimioprofilaxis cuando sea necesaria. En las tablas 4 y 5 se realiza una aproximación a los tratamientos indicados, aunque la quimioprofilaxis para cada viajero se deberá establecer individualmente.</a:t>
          </a:r>
          <a:endParaRPr lang="es-ES" sz="1300" kern="1200" dirty="0"/>
        </a:p>
      </dsp:txBody>
      <dsp:txXfrm rot="-5400000">
        <a:off x="788988" y="1993480"/>
        <a:ext cx="7240144" cy="661103"/>
      </dsp:txXfrm>
    </dsp:sp>
    <dsp:sp modelId="{E4E7FB41-F87C-4137-BBDA-06C44CD8990E}">
      <dsp:nvSpPr>
        <dsp:cNvPr id="0" name=""/>
        <dsp:cNvSpPr/>
      </dsp:nvSpPr>
      <dsp:spPr>
        <a:xfrm rot="5400000">
          <a:off x="-169068" y="3105342"/>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4</a:t>
          </a:r>
          <a:endParaRPr lang="es-ES" sz="2200" kern="1200" dirty="0"/>
        </a:p>
      </dsp:txBody>
      <dsp:txXfrm rot="-5400000">
        <a:off x="1" y="3330768"/>
        <a:ext cx="788987" cy="338137"/>
      </dsp:txXfrm>
    </dsp:sp>
    <dsp:sp modelId="{BD81515E-3CA2-40B6-9201-1962FDEE5A84}">
      <dsp:nvSpPr>
        <dsp:cNvPr id="0" name=""/>
        <dsp:cNvSpPr/>
      </dsp:nvSpPr>
      <dsp:spPr>
        <a:xfrm rot="5400000">
          <a:off x="4060626" y="-335364"/>
          <a:ext cx="732631" cy="72759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smtClean="0"/>
            <a:t>Consultar inmediatamente al médico si aparece fiebre, desde una semana después de haber entrado en un área con riesgo de paludismo, y hasta 3 meses (o incluso más) después de salir de ella. </a:t>
          </a:r>
          <a:endParaRPr lang="es-ES" sz="1300" kern="1200"/>
        </a:p>
        <a:p>
          <a:pPr marL="114300" lvl="1" indent="-114300" algn="l" defTabSz="577850">
            <a:lnSpc>
              <a:spcPct val="90000"/>
            </a:lnSpc>
            <a:spcBef>
              <a:spcPct val="0"/>
            </a:spcBef>
            <a:spcAft>
              <a:spcPct val="15000"/>
            </a:spcAft>
            <a:buChar char="••"/>
          </a:pPr>
          <a:endParaRPr lang="es-ES" sz="1300" kern="1200" dirty="0"/>
        </a:p>
      </dsp:txBody>
      <dsp:txXfrm rot="-5400000">
        <a:off x="788988" y="2972038"/>
        <a:ext cx="7240144" cy="6611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895CC187-944E-4951-AEB2-91C53ACEB491}" type="datetimeFigureOut">
              <a:rPr lang="es-ES" smtClean="0"/>
              <a:t>13/07/2018</a:t>
            </a:fld>
            <a:endParaRPr lang="es-ES"/>
          </a:p>
        </p:txBody>
      </p:sp>
      <p:sp>
        <p:nvSpPr>
          <p:cNvPr id="4" name="3 Marcador de pie de página"/>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FBEACEB0-A024-4159-92A8-7BE58E393EB2}" type="slidenum">
              <a:rPr lang="es-ES" smtClean="0"/>
              <a:t>‹#›</a:t>
            </a:fld>
            <a:endParaRPr lang="es-ES"/>
          </a:p>
        </p:txBody>
      </p:sp>
    </p:spTree>
    <p:extLst>
      <p:ext uri="{BB962C8B-B14F-4D97-AF65-F5344CB8AC3E}">
        <p14:creationId xmlns:p14="http://schemas.microsoft.com/office/powerpoint/2010/main" val="424359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atin typeface="Times New Roman" charset="0"/>
              </a:defRPr>
            </a:lvl1pPr>
          </a:lstStyle>
          <a:p>
            <a:pPr>
              <a:defRPr/>
            </a:pPr>
            <a:endParaRPr lang="es-ES"/>
          </a:p>
        </p:txBody>
      </p:sp>
      <p:sp>
        <p:nvSpPr>
          <p:cNvPr id="3" name="2 Marcador de fecha"/>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atin typeface="Times New Roman" charset="0"/>
              </a:defRPr>
            </a:lvl1pPr>
          </a:lstStyle>
          <a:p>
            <a:pPr>
              <a:defRPr/>
            </a:pPr>
            <a:fld id="{3F26F19B-19DA-43CC-9B30-3634E0340C04}" type="datetimeFigureOut">
              <a:rPr lang="es-ES"/>
              <a:pPr>
                <a:defRPr/>
              </a:pPr>
              <a:t>13/07/2018</a:t>
            </a:fld>
            <a:endParaRPr lang="es-ES"/>
          </a:p>
        </p:txBody>
      </p:sp>
      <p:sp>
        <p:nvSpPr>
          <p:cNvPr id="4" name="3 Marcador de imagen de diapositiva"/>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73577" y="4688007"/>
            <a:ext cx="5388610" cy="4441270"/>
          </a:xfrm>
          <a:prstGeom prst="rect">
            <a:avLst/>
          </a:prstGeom>
        </p:spPr>
        <p:txBody>
          <a:bodyPr vert="horz" wrap="square" lIns="91440" tIns="45720" rIns="91440" bIns="45720" numCol="1" anchor="t" anchorCtr="0" compatLnSpc="1">
            <a:prstTxWarp prst="textNoShape">
              <a:avLst/>
            </a:prstTxWarp>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atin typeface="Times New Roman" charset="0"/>
              </a:defRPr>
            </a:lvl1pPr>
          </a:lstStyle>
          <a:p>
            <a:pPr>
              <a:defRPr/>
            </a:pPr>
            <a:endParaRPr lang="es-ES"/>
          </a:p>
        </p:txBody>
      </p:sp>
      <p:sp>
        <p:nvSpPr>
          <p:cNvPr id="7" name="6 Marcador de número de diapositiva"/>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atin typeface="Times New Roman" charset="0"/>
              </a:defRPr>
            </a:lvl1pPr>
          </a:lstStyle>
          <a:p>
            <a:pPr>
              <a:defRPr/>
            </a:pPr>
            <a:fld id="{0FF8673E-DEAB-49A5-A971-2289EF22CECD}" type="slidenum">
              <a:rPr lang="es-ES"/>
              <a:pPr>
                <a:defRPr/>
              </a:pPr>
              <a:t>‹#›</a:t>
            </a:fld>
            <a:endParaRPr lang="es-ES"/>
          </a:p>
        </p:txBody>
      </p:sp>
    </p:spTree>
    <p:extLst>
      <p:ext uri="{BB962C8B-B14F-4D97-AF65-F5344CB8AC3E}">
        <p14:creationId xmlns:p14="http://schemas.microsoft.com/office/powerpoint/2010/main" val="41169579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6D6A83-BE5E-43C6-B684-6DA820C51AED}" type="slidenum">
              <a:rPr lang="es-ES" sz="1200" smtClean="0"/>
              <a:pPr eaLnBrk="1" hangingPunct="1"/>
              <a:t>1</a:t>
            </a:fld>
            <a:endParaRPr lang="es-E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3B33EDE9-9423-4829-8EB1-3CF2B89F22E2" descr="A0C906B2-1E21-4B76-9682-5B3575CFFF5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5367338"/>
            <a:ext cx="9136062"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1412776"/>
            <a:ext cx="7772400" cy="2187675"/>
          </a:xfrm>
        </p:spPr>
        <p:txBody>
          <a:bodyPr/>
          <a:lstStyle>
            <a:lvl1pPr>
              <a:defRPr lang="es-ES" sz="4400" kern="1200" dirty="0">
                <a:solidFill>
                  <a:schemeClr val="tx2"/>
                </a:solidFill>
                <a:latin typeface="Arial Black" pitchFamily="34" charset="0"/>
                <a:ea typeface="+mn-ea"/>
                <a:cs typeface="+mn-cs"/>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5569" y="3789040"/>
            <a:ext cx="6400800" cy="1296144"/>
          </a:xfrm>
          <a:prstGeom prst="rect">
            <a:avLst/>
          </a:prstGeo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spTree>
    <p:extLst>
      <p:ext uri="{BB962C8B-B14F-4D97-AF65-F5344CB8AC3E}">
        <p14:creationId xmlns:p14="http://schemas.microsoft.com/office/powerpoint/2010/main" val="349400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2 Marcador de contenido"/>
          <p:cNvSpPr txBox="1">
            <a:spLocks/>
          </p:cNvSpPr>
          <p:nvPr userDrawn="1"/>
        </p:nvSpPr>
        <p:spPr bwMode="auto">
          <a:xfrm>
            <a:off x="536972" y="1484784"/>
            <a:ext cx="8067476"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tx2">
                  <a:lumMod val="50000"/>
                </a:schemeClr>
              </a:buClr>
              <a:buFontTx/>
              <a:buChar char="•"/>
              <a:defRPr/>
            </a:pPr>
            <a:r>
              <a:rPr lang="es-ES" sz="3200" dirty="0" smtClean="0">
                <a:solidFill>
                  <a:srgbClr val="000000"/>
                </a:solidFill>
                <a:latin typeface="Arial Unicode MS" pitchFamily="34" charset="-128"/>
              </a:rPr>
              <a:t>Haga clic para modificar el estilo de texto del patrón</a:t>
            </a:r>
          </a:p>
          <a:p>
            <a:pPr lvl="1">
              <a:spcBef>
                <a:spcPct val="20000"/>
              </a:spcBef>
              <a:buClr>
                <a:schemeClr val="tx2">
                  <a:lumMod val="75000"/>
                </a:schemeClr>
              </a:buClr>
              <a:buFontTx/>
              <a:buChar char="–"/>
              <a:defRPr/>
            </a:pPr>
            <a:r>
              <a:rPr lang="es-ES" sz="2800" dirty="0" smtClean="0">
                <a:solidFill>
                  <a:srgbClr val="000000"/>
                </a:solidFill>
                <a:latin typeface="Arial Unicode MS" pitchFamily="34" charset="-128"/>
              </a:rPr>
              <a:t>Segundo nivel</a:t>
            </a:r>
          </a:p>
          <a:p>
            <a:pPr lvl="2">
              <a:spcBef>
                <a:spcPct val="20000"/>
              </a:spcBef>
              <a:buClr>
                <a:schemeClr val="tx2">
                  <a:lumMod val="50000"/>
                </a:schemeClr>
              </a:buClr>
              <a:buFontTx/>
              <a:buChar char="•"/>
              <a:defRPr/>
            </a:pPr>
            <a:r>
              <a:rPr lang="es-ES" dirty="0" smtClean="0">
                <a:solidFill>
                  <a:srgbClr val="000000"/>
                </a:solidFill>
                <a:latin typeface="Arial Unicode MS" pitchFamily="34" charset="-128"/>
              </a:rPr>
              <a:t>Tercer nivel</a:t>
            </a:r>
          </a:p>
          <a:p>
            <a:pPr lvl="3">
              <a:spcBef>
                <a:spcPct val="20000"/>
              </a:spcBef>
              <a:buClr>
                <a:schemeClr val="tx2">
                  <a:lumMod val="75000"/>
                </a:schemeClr>
              </a:buClr>
              <a:buFontTx/>
              <a:buChar char="–"/>
              <a:defRPr/>
            </a:pPr>
            <a:r>
              <a:rPr lang="es-ES" sz="2000" dirty="0" smtClean="0">
                <a:solidFill>
                  <a:srgbClr val="000000"/>
                </a:solidFill>
                <a:latin typeface="Arial Unicode MS" pitchFamily="34" charset="-128"/>
              </a:rPr>
              <a:t>Cuarto nivel</a:t>
            </a:r>
          </a:p>
          <a:p>
            <a:pPr lvl="4">
              <a:spcBef>
                <a:spcPct val="20000"/>
              </a:spcBef>
              <a:buClr>
                <a:schemeClr val="tx2">
                  <a:lumMod val="75000"/>
                </a:schemeClr>
              </a:buClr>
              <a:buFontTx/>
              <a:buChar char="»"/>
              <a:defRPr/>
            </a:pPr>
            <a:r>
              <a:rPr lang="es-ES" sz="2000" dirty="0" smtClean="0">
                <a:solidFill>
                  <a:srgbClr val="000000"/>
                </a:solidFill>
                <a:latin typeface="Arial Unicode MS" pitchFamily="34" charset="-128"/>
              </a:rPr>
              <a:t>Quinto nivel</a:t>
            </a:r>
          </a:p>
        </p:txBody>
      </p:sp>
      <p:sp>
        <p:nvSpPr>
          <p:cNvPr id="3" name="1 Título"/>
          <p:cNvSpPr txBox="1">
            <a:spLocks/>
          </p:cNvSpPr>
          <p:nvPr userDrawn="1"/>
        </p:nvSpPr>
        <p:spPr bwMode="auto">
          <a:xfrm>
            <a:off x="684213" y="26064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s-ES" sz="4000" dirty="0" smtClean="0">
                <a:solidFill>
                  <a:schemeClr val="tx2"/>
                </a:solidFill>
                <a:latin typeface="Arial Black" pitchFamily="34" charset="0"/>
              </a:rPr>
              <a:t>Haga clic para modificar el estilo de título del patrón</a:t>
            </a:r>
          </a:p>
        </p:txBody>
      </p:sp>
      <p:pic>
        <p:nvPicPr>
          <p:cNvPr id="4" name="3B33EDE9-9423-4829-8EB1-3CF2B89F22E2" descr="A0C906B2-1E21-4B76-9682-5B3575CFFF5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5367338"/>
            <a:ext cx="9136062"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37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1 Título"/>
          <p:cNvSpPr txBox="1">
            <a:spLocks/>
          </p:cNvSpPr>
          <p:nvPr userDrawn="1"/>
        </p:nvSpPr>
        <p:spPr bwMode="auto">
          <a:xfrm>
            <a:off x="1331913" y="333375"/>
            <a:ext cx="71294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s-ES" sz="4400" dirty="0" smtClean="0">
                <a:solidFill>
                  <a:schemeClr val="tx2"/>
                </a:solidFill>
                <a:latin typeface="Arial Black" pitchFamily="34" charset="0"/>
              </a:rPr>
              <a:t>Ideas clave</a:t>
            </a:r>
          </a:p>
        </p:txBody>
      </p:sp>
      <p:pic>
        <p:nvPicPr>
          <p:cNvPr id="4" name="3B33EDE9-9423-4829-8EB1-3CF2B89F22E2" descr="A0C906B2-1E21-4B76-9682-5B3575CFFF5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5367338"/>
            <a:ext cx="9136062"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447" y="20638"/>
            <a:ext cx="1035050" cy="145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2 Marcador de contenido"/>
          <p:cNvSpPr txBox="1">
            <a:spLocks/>
          </p:cNvSpPr>
          <p:nvPr userDrawn="1"/>
        </p:nvSpPr>
        <p:spPr bwMode="auto">
          <a:xfrm>
            <a:off x="536972" y="1484784"/>
            <a:ext cx="8067476"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spcBef>
                <a:spcPct val="20000"/>
              </a:spcBef>
              <a:buClr>
                <a:schemeClr val="tx2">
                  <a:lumMod val="50000"/>
                </a:schemeClr>
              </a:buClr>
              <a:buFont typeface="Wingdings" pitchFamily="2" charset="2"/>
              <a:buChar char="ü"/>
              <a:defRPr/>
            </a:pPr>
            <a:r>
              <a:rPr lang="es-ES" sz="3200" dirty="0" smtClean="0">
                <a:solidFill>
                  <a:srgbClr val="000000"/>
                </a:solidFill>
                <a:latin typeface="Arial Unicode MS" pitchFamily="34" charset="-128"/>
              </a:rPr>
              <a:t>Idea clave</a:t>
            </a:r>
            <a:r>
              <a:rPr lang="es-ES" sz="3200" baseline="0" dirty="0" smtClean="0">
                <a:solidFill>
                  <a:srgbClr val="000000"/>
                </a:solidFill>
                <a:latin typeface="Arial Unicode MS" pitchFamily="34" charset="-128"/>
              </a:rPr>
              <a:t> 1</a:t>
            </a:r>
          </a:p>
          <a:p>
            <a:pPr marL="457200" indent="-457200">
              <a:spcBef>
                <a:spcPct val="20000"/>
              </a:spcBef>
              <a:buClr>
                <a:schemeClr val="tx2">
                  <a:lumMod val="50000"/>
                </a:schemeClr>
              </a:buClr>
              <a:buFont typeface="Wingdings" pitchFamily="2" charset="2"/>
              <a:buChar char="ü"/>
              <a:defRPr/>
            </a:pPr>
            <a:r>
              <a:rPr lang="es-ES" sz="3200" baseline="0" dirty="0" smtClean="0">
                <a:solidFill>
                  <a:srgbClr val="000000"/>
                </a:solidFill>
                <a:latin typeface="Arial Unicode MS" pitchFamily="34" charset="-128"/>
              </a:rPr>
              <a:t>Idea clave 2</a:t>
            </a:r>
          </a:p>
        </p:txBody>
      </p:sp>
    </p:spTree>
    <p:extLst>
      <p:ext uri="{BB962C8B-B14F-4D97-AF65-F5344CB8AC3E}">
        <p14:creationId xmlns:p14="http://schemas.microsoft.com/office/powerpoint/2010/main" val="397126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4000"/>
            </a:lvl1pPr>
          </a:lstStyle>
          <a:p>
            <a:r>
              <a:rPr lang="es-ES" dirty="0" smtClean="0"/>
              <a:t>Haga clic para modificar el estilo de título del patrón</a:t>
            </a:r>
            <a:endParaRPr lang="es-ES" dirty="0"/>
          </a:p>
        </p:txBody>
      </p:sp>
      <p:sp>
        <p:nvSpPr>
          <p:cNvPr id="3"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25AC52FD-2590-418F-B853-56C0691D2CA8}" type="datetimeFigureOut">
              <a:rPr lang="es-ES"/>
              <a:pPr>
                <a:defRPr/>
              </a:pPr>
              <a:t>13/07/2018</a:t>
            </a:fld>
            <a:endParaRPr lang="es-ES"/>
          </a:p>
        </p:txBody>
      </p:sp>
      <p:sp>
        <p:nvSpPr>
          <p:cNvPr id="4"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78D1966-7F7B-4234-99CE-166EF6C5EC51}" type="slidenum">
              <a:rPr lang="es-ES"/>
              <a:pPr>
                <a:defRPr/>
              </a:pPr>
              <a:t>‹#›</a:t>
            </a:fld>
            <a:endParaRPr lang="es-ES"/>
          </a:p>
        </p:txBody>
      </p:sp>
    </p:spTree>
    <p:extLst>
      <p:ext uri="{BB962C8B-B14F-4D97-AF65-F5344CB8AC3E}">
        <p14:creationId xmlns:p14="http://schemas.microsoft.com/office/powerpoint/2010/main" val="86235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588B1711-CBEC-4B81-BBD0-B11A6F678385}" type="datetimeFigureOut">
              <a:rPr lang="es-ES"/>
              <a:pPr>
                <a:defRPr/>
              </a:pPr>
              <a:t>13/07/2018</a:t>
            </a:fld>
            <a:endParaRPr lang="es-ES"/>
          </a:p>
        </p:txBody>
      </p:sp>
      <p:sp>
        <p:nvSpPr>
          <p:cNvPr id="3"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A0F827-DEC1-4D10-9BEA-49F4941E463C}" type="slidenum">
              <a:rPr lang="es-ES"/>
              <a:pPr>
                <a:defRPr/>
              </a:pPr>
              <a:t>‹#›</a:t>
            </a:fld>
            <a:endParaRPr lang="es-ES"/>
          </a:p>
        </p:txBody>
      </p:sp>
    </p:spTree>
    <p:extLst>
      <p:ext uri="{BB962C8B-B14F-4D97-AF65-F5344CB8AC3E}">
        <p14:creationId xmlns:p14="http://schemas.microsoft.com/office/powerpoint/2010/main" val="280143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5613" y="188640"/>
            <a:ext cx="8229600" cy="1143000"/>
          </a:xfrm>
        </p:spPr>
        <p:txBody>
          <a:bodyPr/>
          <a:lstStyle>
            <a:lvl1pPr>
              <a:defRPr lang="es-ES" sz="4000" kern="1200" dirty="0">
                <a:solidFill>
                  <a:schemeClr val="tx2"/>
                </a:solidFill>
                <a:latin typeface="Arial Black" pitchFamily="34" charset="0"/>
                <a:ea typeface="+mn-ea"/>
                <a:cs typeface="+mn-cs"/>
              </a:defRPr>
            </a:lvl1pPr>
          </a:lstStyle>
          <a:p>
            <a:r>
              <a:rPr lang="es-ES" dirty="0" smtClean="0"/>
              <a:t>Haga clic para modificar el estilo de título del patrón</a:t>
            </a:r>
            <a:endParaRPr lang="es-ES" dirty="0"/>
          </a:p>
        </p:txBody>
      </p:sp>
      <p:sp>
        <p:nvSpPr>
          <p:cNvPr id="9" name="8 CuadroTexto"/>
          <p:cNvSpPr txBox="1"/>
          <p:nvPr userDrawn="1"/>
        </p:nvSpPr>
        <p:spPr>
          <a:xfrm>
            <a:off x="611560" y="1484784"/>
            <a:ext cx="7920880" cy="4031873"/>
          </a:xfrm>
          <a:prstGeom prst="rect">
            <a:avLst/>
          </a:prstGeom>
          <a:noFill/>
        </p:spPr>
        <p:txBody>
          <a:bodyPr wrap="square" rtlCol="0">
            <a:spAutoFit/>
          </a:bodyPr>
          <a:lstStyle/>
          <a:p>
            <a:pPr marL="457200" indent="-457200">
              <a:buClr>
                <a:schemeClr val="tx2">
                  <a:lumMod val="50000"/>
                </a:schemeClr>
              </a:buClr>
              <a:buFont typeface="Arial" pitchFamily="34" charset="0"/>
              <a:buChar char="•"/>
            </a:pPr>
            <a:r>
              <a:rPr lang="es-ES" sz="3200" kern="1200" baseline="0" dirty="0" smtClean="0">
                <a:solidFill>
                  <a:srgbClr val="000000"/>
                </a:solidFill>
                <a:latin typeface="Arial Unicode MS" pitchFamily="34" charset="-128"/>
                <a:ea typeface="+mn-ea"/>
                <a:cs typeface="+mn-cs"/>
              </a:rPr>
              <a:t>Viñeta 1</a:t>
            </a:r>
          </a:p>
          <a:p>
            <a:pPr marL="457200" indent="-457200">
              <a:buClr>
                <a:schemeClr val="tx2">
                  <a:lumMod val="50000"/>
                </a:schemeClr>
              </a:buClr>
              <a:buFont typeface="Arial" pitchFamily="34" charset="0"/>
              <a:buChar char="•"/>
            </a:pPr>
            <a:r>
              <a:rPr lang="es-ES" sz="3200" kern="1200" baseline="0" dirty="0" smtClean="0">
                <a:solidFill>
                  <a:srgbClr val="000000"/>
                </a:solidFill>
                <a:latin typeface="Arial Unicode MS" pitchFamily="34" charset="-128"/>
                <a:ea typeface="+mn-ea"/>
                <a:cs typeface="+mn-cs"/>
              </a:rPr>
              <a:t>Viñeta 2</a:t>
            </a:r>
          </a:p>
          <a:p>
            <a:pPr marL="457200" indent="-457200">
              <a:buClr>
                <a:schemeClr val="tx2">
                  <a:lumMod val="50000"/>
                </a:schemeClr>
              </a:buClr>
              <a:buFont typeface="Arial" pitchFamily="34" charset="0"/>
              <a:buChar char="•"/>
            </a:pPr>
            <a:endParaRPr lang="es-ES" sz="3200" kern="1200" baseline="0" dirty="0" smtClean="0">
              <a:solidFill>
                <a:srgbClr val="000000"/>
              </a:solidFill>
              <a:latin typeface="Arial Unicode MS" pitchFamily="34" charset="-128"/>
              <a:ea typeface="+mn-ea"/>
              <a:cs typeface="+mn-cs"/>
            </a:endParaRPr>
          </a:p>
          <a:p>
            <a:pPr marL="457200" indent="-457200">
              <a:buClr>
                <a:schemeClr val="tx2">
                  <a:lumMod val="50000"/>
                </a:schemeClr>
              </a:buClr>
              <a:buFont typeface="Arial" pitchFamily="34" charset="0"/>
              <a:buChar char="•"/>
            </a:pPr>
            <a:endParaRPr lang="es-ES" sz="3200" kern="1200" baseline="0" dirty="0" smtClean="0">
              <a:solidFill>
                <a:srgbClr val="000000"/>
              </a:solidFill>
              <a:latin typeface="Arial Unicode MS" pitchFamily="34" charset="-128"/>
              <a:ea typeface="+mn-ea"/>
              <a:cs typeface="+mn-cs"/>
            </a:endParaRPr>
          </a:p>
          <a:p>
            <a:pPr marL="457200" indent="-457200">
              <a:buClr>
                <a:schemeClr val="tx2">
                  <a:lumMod val="50000"/>
                </a:schemeClr>
              </a:buClr>
              <a:buFont typeface="Arial" pitchFamily="34" charset="0"/>
              <a:buChar char="•"/>
            </a:pPr>
            <a:endParaRPr lang="es-ES" sz="3200" kern="1200" baseline="0" dirty="0" smtClean="0">
              <a:solidFill>
                <a:srgbClr val="000000"/>
              </a:solidFill>
              <a:latin typeface="Arial Unicode MS" pitchFamily="34" charset="-128"/>
              <a:ea typeface="+mn-ea"/>
              <a:cs typeface="+mn-cs"/>
            </a:endParaRPr>
          </a:p>
          <a:p>
            <a:pPr marL="457200" indent="-457200">
              <a:buClr>
                <a:schemeClr val="tx2">
                  <a:lumMod val="50000"/>
                </a:schemeClr>
              </a:buClr>
              <a:buFont typeface="Arial" pitchFamily="34" charset="0"/>
              <a:buChar char="•"/>
            </a:pPr>
            <a:endParaRPr lang="es-ES" sz="3200" kern="1200" baseline="0" dirty="0" smtClean="0">
              <a:solidFill>
                <a:srgbClr val="000000"/>
              </a:solidFill>
              <a:latin typeface="Arial Unicode MS" pitchFamily="34" charset="-128"/>
              <a:ea typeface="+mn-ea"/>
              <a:cs typeface="+mn-cs"/>
            </a:endParaRPr>
          </a:p>
          <a:p>
            <a:pPr marL="457200" indent="-457200">
              <a:buClr>
                <a:schemeClr val="tx2">
                  <a:lumMod val="50000"/>
                </a:schemeClr>
              </a:buClr>
              <a:buFont typeface="Arial" pitchFamily="34" charset="0"/>
              <a:buChar char="•"/>
            </a:pPr>
            <a:endParaRPr lang="es-ES" sz="3200" kern="1200" baseline="0" dirty="0" smtClean="0">
              <a:solidFill>
                <a:srgbClr val="000000"/>
              </a:solidFill>
              <a:latin typeface="Arial Unicode MS" pitchFamily="34" charset="-128"/>
              <a:ea typeface="+mn-ea"/>
              <a:cs typeface="+mn-cs"/>
            </a:endParaRPr>
          </a:p>
          <a:p>
            <a:pPr marL="457200" indent="-457200">
              <a:buClr>
                <a:schemeClr val="tx2">
                  <a:lumMod val="50000"/>
                </a:schemeClr>
              </a:buClr>
              <a:buFont typeface="Arial" pitchFamily="34" charset="0"/>
              <a:buChar char="•"/>
            </a:pPr>
            <a:endParaRPr lang="es-ES" sz="3200" kern="1200" baseline="0" dirty="0">
              <a:solidFill>
                <a:srgbClr val="000000"/>
              </a:solidFill>
              <a:latin typeface="Arial Unicode MS" pitchFamily="34" charset="-128"/>
              <a:ea typeface="+mn-ea"/>
              <a:cs typeface="+mn-cs"/>
            </a:endParaRPr>
          </a:p>
        </p:txBody>
      </p:sp>
    </p:spTree>
    <p:extLst>
      <p:ext uri="{BB962C8B-B14F-4D97-AF65-F5344CB8AC3E}">
        <p14:creationId xmlns:p14="http://schemas.microsoft.com/office/powerpoint/2010/main" val="3114767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38550" y="404664"/>
            <a:ext cx="8229600" cy="1143000"/>
          </a:xfrm>
        </p:spPr>
        <p:txBody>
          <a:bodyPr/>
          <a:lstStyle>
            <a:lvl1pPr>
              <a:defRPr lang="es-ES" sz="4000" kern="1200" dirty="0">
                <a:solidFill>
                  <a:schemeClr val="tx2"/>
                </a:solidFill>
                <a:latin typeface="Arial Black" pitchFamily="34" charset="0"/>
                <a:ea typeface="+mn-ea"/>
                <a:cs typeface="+mn-cs"/>
              </a:defRPr>
            </a:lvl1pPr>
          </a:lstStyle>
          <a:p>
            <a:r>
              <a:rPr lang="es-ES" dirty="0" smtClean="0"/>
              <a:t>Haga clic para modificar el estilo de título del patrón</a:t>
            </a:r>
            <a:endParaRPr lang="es-ES" dirty="0"/>
          </a:p>
        </p:txBody>
      </p:sp>
      <p:grpSp>
        <p:nvGrpSpPr>
          <p:cNvPr id="4" name="Group 7"/>
          <p:cNvGrpSpPr>
            <a:grpSpLocks/>
          </p:cNvGrpSpPr>
          <p:nvPr userDrawn="1"/>
        </p:nvGrpSpPr>
        <p:grpSpPr bwMode="auto">
          <a:xfrm>
            <a:off x="5611639" y="2251323"/>
            <a:ext cx="3168650" cy="3065463"/>
            <a:chOff x="3035" y="1570"/>
            <a:chExt cx="2204" cy="2158"/>
          </a:xfrm>
        </p:grpSpPr>
        <p:pic>
          <p:nvPicPr>
            <p:cNvPr id="5" name="Picture 8"/>
            <p:cNvPicPr>
              <a:picLocks noChangeAspect="1" noChangeArrowheads="1"/>
            </p:cNvPicPr>
            <p:nvPr>
              <p:custDataLst>
                <p:tags r:id="rId1"/>
              </p:custDataLst>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010"/>
            <a:stretch>
              <a:fillRect/>
            </a:stretch>
          </p:blipFill>
          <p:spPr bwMode="auto">
            <a:xfrm>
              <a:off x="3035" y="1933"/>
              <a:ext cx="2126" cy="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3107" y="1570"/>
              <a:ext cx="2132"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s-ES" b="1" i="1" smtClean="0">
                  <a:latin typeface="Verdana" pitchFamily="34" charset="0"/>
                </a:rPr>
                <a:t>Eskerrik asko!!</a:t>
              </a:r>
            </a:p>
          </p:txBody>
        </p:sp>
      </p:grpSp>
    </p:spTree>
    <p:extLst>
      <p:ext uri="{BB962C8B-B14F-4D97-AF65-F5344CB8AC3E}">
        <p14:creationId xmlns:p14="http://schemas.microsoft.com/office/powerpoint/2010/main" val="40559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lang="es-ES" sz="3600" kern="1200" dirty="0">
                <a:solidFill>
                  <a:schemeClr val="tx2"/>
                </a:solidFill>
                <a:latin typeface="Arial Black" pitchFamily="34" charset="0"/>
                <a:ea typeface="+mn-ea"/>
                <a:cs typeface="+mn-cs"/>
              </a:defRPr>
            </a:lvl1pPr>
          </a:lstStyle>
          <a:p>
            <a:r>
              <a:rPr lang="es-ES" dirty="0" smtClean="0"/>
              <a:t>Haga clic para modificar el estilo de título del patrón</a:t>
            </a:r>
            <a:endParaRPr lang="es-ES" dirty="0"/>
          </a:p>
        </p:txBody>
      </p:sp>
      <p:sp>
        <p:nvSpPr>
          <p:cNvPr id="3" name="Rectangle 4"/>
          <p:cNvSpPr>
            <a:spLocks noGrp="1" noChangeArrowheads="1"/>
          </p:cNvSpPr>
          <p:nvPr>
            <p:ph type="dt" sz="half" idx="10"/>
            <p:custDataLst>
              <p:tags r:id="rId1"/>
            </p:custDataLst>
          </p:nvPr>
        </p:nvSpPr>
        <p:spPr>
          <a:xfrm>
            <a:off x="457200" y="6356350"/>
            <a:ext cx="2133600" cy="365125"/>
          </a:xfrm>
          <a:prstGeom prst="rect">
            <a:avLst/>
          </a:prstGeom>
        </p:spPr>
        <p:txBody>
          <a:bodyPr/>
          <a:lstStyle>
            <a:lvl1pPr>
              <a:defRPr/>
            </a:lvl1pPr>
          </a:lstStyle>
          <a:p>
            <a:pPr>
              <a:defRPr/>
            </a:pPr>
            <a:endParaRPr lang="es-ES"/>
          </a:p>
        </p:txBody>
      </p:sp>
      <p:sp>
        <p:nvSpPr>
          <p:cNvPr id="4" name="Rectangle 5"/>
          <p:cNvSpPr>
            <a:spLocks noGrp="1" noChangeArrowheads="1"/>
          </p:cNvSpPr>
          <p:nvPr>
            <p:ph type="ftr" sz="quarter" idx="11"/>
            <p:custDataLst>
              <p:tags r:id="rId2"/>
            </p:custDataLst>
          </p:nvPr>
        </p:nvSpPr>
        <p:spPr>
          <a:xfrm>
            <a:off x="3124200" y="6356350"/>
            <a:ext cx="2895600" cy="365125"/>
          </a:xfrm>
          <a:prstGeom prst="rect">
            <a:avLst/>
          </a:prstGeom>
        </p:spPr>
        <p:txBody>
          <a:bodyPr/>
          <a:lstStyle>
            <a:lvl1pPr>
              <a:defRPr/>
            </a:lvl1pPr>
          </a:lstStyle>
          <a:p>
            <a:pPr>
              <a:defRPr/>
            </a:pPr>
            <a:endParaRPr lang="es-ES"/>
          </a:p>
        </p:txBody>
      </p:sp>
      <p:sp>
        <p:nvSpPr>
          <p:cNvPr id="5" name="Rectangle 6"/>
          <p:cNvSpPr>
            <a:spLocks noGrp="1" noChangeArrowheads="1"/>
          </p:cNvSpPr>
          <p:nvPr>
            <p:ph type="sldNum" sz="quarter" idx="12"/>
            <p:custDataLst>
              <p:tags r:id="rId3"/>
            </p:custDataLst>
          </p:nvPr>
        </p:nvSpPr>
        <p:spPr>
          <a:xfrm>
            <a:off x="6553200" y="6356350"/>
            <a:ext cx="2133600" cy="365125"/>
          </a:xfrm>
          <a:prstGeom prst="rect">
            <a:avLst/>
          </a:prstGeom>
        </p:spPr>
        <p:txBody>
          <a:bodyPr/>
          <a:lstStyle>
            <a:lvl1pPr>
              <a:defRPr/>
            </a:lvl1pPr>
          </a:lstStyle>
          <a:p>
            <a:pPr>
              <a:defRPr/>
            </a:pPr>
            <a:fld id="{3AD5B54B-F40E-4440-9BFD-8345DD8E3759}" type="slidenum">
              <a:rPr lang="es-ES"/>
              <a:pPr>
                <a:defRPr/>
              </a:pPr>
              <a:t>‹#›</a:t>
            </a:fld>
            <a:endParaRPr lang="es-ES"/>
          </a:p>
        </p:txBody>
      </p:sp>
      <p:sp>
        <p:nvSpPr>
          <p:cNvPr id="6" name="Rectangle 3"/>
          <p:cNvSpPr>
            <a:spLocks noGrp="1" noChangeArrowheads="1"/>
          </p:cNvSpPr>
          <p:nvPr>
            <p:ph idx="4294967295"/>
          </p:nvPr>
        </p:nvSpPr>
        <p:spPr bwMode="auto">
          <a:xfrm>
            <a:off x="611560" y="1484784"/>
            <a:ext cx="7992888" cy="3960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2">
                  <a:lumMod val="50000"/>
                </a:schemeClr>
              </a:buClr>
            </a:pPr>
            <a:r>
              <a:rPr lang="es-ES" dirty="0">
                <a:latin typeface="Arial Unicode MS" pitchFamily="34" charset="-128"/>
              </a:rPr>
              <a:t>Viñeta 1</a:t>
            </a:r>
          </a:p>
          <a:p>
            <a:pPr>
              <a:buClr>
                <a:schemeClr val="tx2">
                  <a:lumMod val="50000"/>
                </a:schemeClr>
              </a:buClr>
            </a:pPr>
            <a:r>
              <a:rPr lang="es-ES" dirty="0">
                <a:latin typeface="Arial Unicode MS" pitchFamily="34" charset="-128"/>
              </a:rPr>
              <a:t>Viñeta 2</a:t>
            </a:r>
          </a:p>
          <a:p>
            <a:pPr>
              <a:buClr>
                <a:schemeClr val="tx2">
                  <a:lumMod val="50000"/>
                </a:schemeClr>
              </a:buClr>
            </a:pPr>
            <a:r>
              <a:rPr lang="es-ES" dirty="0">
                <a:latin typeface="Arial Unicode MS" pitchFamily="34" charset="-128"/>
              </a:rPr>
              <a:t>Viñeta </a:t>
            </a:r>
            <a:r>
              <a:rPr lang="es-ES" dirty="0" smtClean="0">
                <a:latin typeface="Arial Unicode MS" pitchFamily="34" charset="-128"/>
              </a:rPr>
              <a:t>3</a:t>
            </a:r>
            <a:endParaRPr lang="es-ES" dirty="0">
              <a:latin typeface="Arial Unicode MS" pitchFamily="34" charset="-128"/>
            </a:endParaRPr>
          </a:p>
          <a:p>
            <a:pPr>
              <a:buClr>
                <a:schemeClr val="tx2">
                  <a:lumMod val="50000"/>
                </a:schemeClr>
              </a:buClr>
            </a:pPr>
            <a:r>
              <a:rPr lang="es-ES" dirty="0">
                <a:latin typeface="Arial Unicode MS" pitchFamily="34" charset="-128"/>
              </a:rPr>
              <a:t>Viñeta 4</a:t>
            </a:r>
          </a:p>
          <a:p>
            <a:pPr>
              <a:buClr>
                <a:schemeClr val="tx2">
                  <a:lumMod val="50000"/>
                </a:schemeClr>
              </a:buClr>
            </a:pPr>
            <a:r>
              <a:rPr lang="es-ES" dirty="0">
                <a:latin typeface="Arial Unicode MS" pitchFamily="34" charset="-128"/>
              </a:rPr>
              <a:t>Viñeta 5</a:t>
            </a:r>
          </a:p>
          <a:p>
            <a:pPr>
              <a:buClr>
                <a:schemeClr val="tx2">
                  <a:lumMod val="50000"/>
                </a:schemeClr>
              </a:buClr>
            </a:pPr>
            <a:r>
              <a:rPr lang="es-ES" dirty="0">
                <a:latin typeface="Arial Unicode MS" pitchFamily="34" charset="-128"/>
              </a:rPr>
              <a:t>Viñeta 6</a:t>
            </a:r>
          </a:p>
          <a:p>
            <a:pPr>
              <a:buFontTx/>
              <a:buNone/>
            </a:pPr>
            <a:endParaRPr lang="es-ES" dirty="0" smtClean="0"/>
          </a:p>
          <a:p>
            <a:endParaRPr lang="es-ES" dirty="0" smtClean="0"/>
          </a:p>
        </p:txBody>
      </p:sp>
    </p:spTree>
    <p:extLst>
      <p:ext uri="{BB962C8B-B14F-4D97-AF65-F5344CB8AC3E}">
        <p14:creationId xmlns:p14="http://schemas.microsoft.com/office/powerpoint/2010/main" val="327511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lang="es-ES" sz="3600" kern="1200" dirty="0">
                <a:solidFill>
                  <a:schemeClr val="tx2"/>
                </a:solidFill>
                <a:latin typeface="Arial Black" pitchFamily="34" charset="0"/>
                <a:ea typeface="+mn-ea"/>
                <a:cs typeface="+mn-cs"/>
              </a:defRPr>
            </a:lvl1pPr>
          </a:lstStyle>
          <a:p>
            <a:r>
              <a:rPr lang="es-ES" dirty="0" smtClean="0"/>
              <a:t>Haga clic para modificar el estilo de título del patrón</a:t>
            </a:r>
            <a:endParaRPr lang="es-ES" dirty="0"/>
          </a:p>
        </p:txBody>
      </p:sp>
      <p:sp>
        <p:nvSpPr>
          <p:cNvPr id="3" name="Rectangle 4"/>
          <p:cNvSpPr>
            <a:spLocks noGrp="1" noChangeArrowheads="1"/>
          </p:cNvSpPr>
          <p:nvPr>
            <p:ph type="dt" sz="half" idx="10"/>
            <p:custDataLst>
              <p:tags r:id="rId1"/>
            </p:custDataLst>
          </p:nvPr>
        </p:nvSpPr>
        <p:spPr>
          <a:xfrm>
            <a:off x="457200" y="6356350"/>
            <a:ext cx="2133600" cy="365125"/>
          </a:xfrm>
          <a:prstGeom prst="rect">
            <a:avLst/>
          </a:prstGeom>
        </p:spPr>
        <p:txBody>
          <a:bodyPr/>
          <a:lstStyle>
            <a:lvl1pPr>
              <a:defRPr/>
            </a:lvl1pPr>
          </a:lstStyle>
          <a:p>
            <a:pPr>
              <a:defRPr/>
            </a:pPr>
            <a:endParaRPr lang="es-ES"/>
          </a:p>
        </p:txBody>
      </p:sp>
      <p:sp>
        <p:nvSpPr>
          <p:cNvPr id="4" name="Rectangle 5"/>
          <p:cNvSpPr>
            <a:spLocks noGrp="1" noChangeArrowheads="1"/>
          </p:cNvSpPr>
          <p:nvPr>
            <p:ph type="ftr" sz="quarter" idx="11"/>
            <p:custDataLst>
              <p:tags r:id="rId2"/>
            </p:custDataLst>
          </p:nvPr>
        </p:nvSpPr>
        <p:spPr>
          <a:xfrm>
            <a:off x="3124200" y="6356350"/>
            <a:ext cx="2895600" cy="365125"/>
          </a:xfrm>
          <a:prstGeom prst="rect">
            <a:avLst/>
          </a:prstGeom>
        </p:spPr>
        <p:txBody>
          <a:bodyPr/>
          <a:lstStyle>
            <a:lvl1pPr>
              <a:defRPr/>
            </a:lvl1pPr>
          </a:lstStyle>
          <a:p>
            <a:pPr>
              <a:defRPr/>
            </a:pPr>
            <a:endParaRPr lang="es-ES"/>
          </a:p>
        </p:txBody>
      </p:sp>
      <p:sp>
        <p:nvSpPr>
          <p:cNvPr id="5" name="Rectangle 6"/>
          <p:cNvSpPr>
            <a:spLocks noGrp="1" noChangeArrowheads="1"/>
          </p:cNvSpPr>
          <p:nvPr>
            <p:ph type="sldNum" sz="quarter" idx="12"/>
            <p:custDataLst>
              <p:tags r:id="rId3"/>
            </p:custDataLst>
          </p:nvPr>
        </p:nvSpPr>
        <p:spPr>
          <a:xfrm>
            <a:off x="6553200" y="6356350"/>
            <a:ext cx="2133600" cy="365125"/>
          </a:xfrm>
          <a:prstGeom prst="rect">
            <a:avLst/>
          </a:prstGeom>
        </p:spPr>
        <p:txBody>
          <a:bodyPr/>
          <a:lstStyle>
            <a:lvl1pPr>
              <a:defRPr/>
            </a:lvl1pPr>
          </a:lstStyle>
          <a:p>
            <a:pPr>
              <a:defRPr/>
            </a:pPr>
            <a:fld id="{3AD5B54B-F40E-4440-9BFD-8345DD8E3759}" type="slidenum">
              <a:rPr lang="es-ES"/>
              <a:pPr>
                <a:defRPr/>
              </a:pPr>
              <a:t>‹#›</a:t>
            </a:fld>
            <a:endParaRPr lang="es-ES"/>
          </a:p>
        </p:txBody>
      </p:sp>
      <p:sp>
        <p:nvSpPr>
          <p:cNvPr id="6" name="Rectangle 3"/>
          <p:cNvSpPr>
            <a:spLocks noGrp="1" noChangeArrowheads="1"/>
          </p:cNvSpPr>
          <p:nvPr>
            <p:ph idx="4294967295"/>
          </p:nvPr>
        </p:nvSpPr>
        <p:spPr bwMode="auto">
          <a:xfrm>
            <a:off x="611560" y="1484784"/>
            <a:ext cx="7992888" cy="3960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2">
                  <a:lumMod val="50000"/>
                </a:schemeClr>
              </a:buClr>
            </a:pPr>
            <a:r>
              <a:rPr lang="es-ES" dirty="0">
                <a:latin typeface="Arial Unicode MS" pitchFamily="34" charset="-128"/>
              </a:rPr>
              <a:t>Viñeta 1</a:t>
            </a:r>
          </a:p>
          <a:p>
            <a:pPr>
              <a:buClr>
                <a:schemeClr val="tx2">
                  <a:lumMod val="50000"/>
                </a:schemeClr>
              </a:buClr>
            </a:pPr>
            <a:r>
              <a:rPr lang="es-ES" dirty="0">
                <a:latin typeface="Arial Unicode MS" pitchFamily="34" charset="-128"/>
              </a:rPr>
              <a:t>Viñeta 2</a:t>
            </a:r>
          </a:p>
          <a:p>
            <a:pPr>
              <a:buClr>
                <a:schemeClr val="tx2">
                  <a:lumMod val="50000"/>
                </a:schemeClr>
              </a:buClr>
            </a:pPr>
            <a:r>
              <a:rPr lang="es-ES" dirty="0">
                <a:latin typeface="Arial Unicode MS" pitchFamily="34" charset="-128"/>
              </a:rPr>
              <a:t>Viñeta </a:t>
            </a:r>
            <a:r>
              <a:rPr lang="es-ES" dirty="0" smtClean="0">
                <a:latin typeface="Arial Unicode MS" pitchFamily="34" charset="-128"/>
              </a:rPr>
              <a:t>3</a:t>
            </a:r>
            <a:endParaRPr lang="es-ES" dirty="0">
              <a:latin typeface="Arial Unicode MS" pitchFamily="34" charset="-128"/>
            </a:endParaRPr>
          </a:p>
          <a:p>
            <a:pPr>
              <a:buClr>
                <a:schemeClr val="tx2">
                  <a:lumMod val="50000"/>
                </a:schemeClr>
              </a:buClr>
            </a:pPr>
            <a:r>
              <a:rPr lang="es-ES" dirty="0">
                <a:latin typeface="Arial Unicode MS" pitchFamily="34" charset="-128"/>
              </a:rPr>
              <a:t>Viñeta 4</a:t>
            </a:r>
          </a:p>
          <a:p>
            <a:pPr>
              <a:buClr>
                <a:schemeClr val="tx2">
                  <a:lumMod val="50000"/>
                </a:schemeClr>
              </a:buClr>
            </a:pPr>
            <a:r>
              <a:rPr lang="es-ES" dirty="0">
                <a:latin typeface="Arial Unicode MS" pitchFamily="34" charset="-128"/>
              </a:rPr>
              <a:t>Viñeta 5</a:t>
            </a:r>
          </a:p>
          <a:p>
            <a:pPr>
              <a:buClr>
                <a:schemeClr val="tx2">
                  <a:lumMod val="50000"/>
                </a:schemeClr>
              </a:buClr>
            </a:pPr>
            <a:r>
              <a:rPr lang="es-ES" dirty="0">
                <a:latin typeface="Arial Unicode MS" pitchFamily="34" charset="-128"/>
              </a:rPr>
              <a:t>Viñeta 6</a:t>
            </a:r>
          </a:p>
          <a:p>
            <a:pPr>
              <a:buFontTx/>
              <a:buNone/>
            </a:pPr>
            <a:endParaRPr lang="es-ES" dirty="0" smtClean="0"/>
          </a:p>
          <a:p>
            <a:endParaRPr lang="es-ES" dirty="0" smtClean="0"/>
          </a:p>
        </p:txBody>
      </p:sp>
    </p:spTree>
    <p:extLst>
      <p:ext uri="{BB962C8B-B14F-4D97-AF65-F5344CB8AC3E}">
        <p14:creationId xmlns:p14="http://schemas.microsoft.com/office/powerpoint/2010/main" val="3089356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dirty="0" smtClean="0"/>
              <a:t>Titulo de estilo de diapositiva</a:t>
            </a:r>
          </a:p>
        </p:txBody>
      </p:sp>
      <p:pic>
        <p:nvPicPr>
          <p:cNvPr id="1027" name="3B33EDE9-9423-4829-8EB1-3CF2B89F22E2" descr="A0C906B2-1E21-4B76-9682-5B3575CFFF58"/>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938" y="5367338"/>
            <a:ext cx="9136062"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9" r:id="rId4"/>
    <p:sldLayoutId id="2147483880" r:id="rId5"/>
    <p:sldLayoutId id="2147483885" r:id="rId6"/>
    <p:sldLayoutId id="2147483887" r:id="rId7"/>
    <p:sldLayoutId id="2147483889" r:id="rId8"/>
    <p:sldLayoutId id="2147483891" r:id="rId9"/>
  </p:sldLayoutIdLst>
  <p:txStyles>
    <p:titleStyle>
      <a:lvl1pPr algn="ctr" rtl="0" eaLnBrk="0" fontAlgn="base" hangingPunct="0">
        <a:spcBef>
          <a:spcPct val="0"/>
        </a:spcBef>
        <a:spcAft>
          <a:spcPct val="0"/>
        </a:spcAft>
        <a:defRPr lang="es-ES" sz="4400" kern="1200" dirty="0" smtClean="0">
          <a:solidFill>
            <a:schemeClr val="tx2"/>
          </a:solidFill>
          <a:latin typeface="Arial Black" pitchFamily="34" charset="0"/>
          <a:ea typeface="+mn-ea"/>
          <a:cs typeface="+mn-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hyperlink" Target="http://www.euskadi.eus/contenidos/informacion/cevime_infac_2018/es_def/adjuntos/INFAC_Vol_26_n5_profilaxis_viajes.pdf"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msssi.gob.es/sanitarios/consejos/datosViajero/iniciarConsejos.do" TargetMode="External"/><Relationship Id="rId2" Type="http://schemas.openxmlformats.org/officeDocument/2006/relationships/hyperlink" Target="https://www.msssi.gob.es/sanitarios/consejos/inicioAction.do" TargetMode="Externa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980728"/>
            <a:ext cx="7128792" cy="2246769"/>
          </a:xfrm>
          <a:prstGeom prst="rect">
            <a:avLst/>
          </a:prstGeom>
          <a:noFill/>
        </p:spPr>
        <p:txBody>
          <a:bodyPr wrap="square" rtlCol="0">
            <a:spAutoFit/>
          </a:bodyPr>
          <a:lstStyle/>
          <a:p>
            <a:pPr algn="ctr" eaLnBrk="0" hangingPunct="0"/>
            <a:r>
              <a:rPr lang="es-ES_tradnl" sz="4000" i="1" dirty="0" smtClean="0">
                <a:solidFill>
                  <a:schemeClr val="tx2"/>
                </a:solidFill>
                <a:latin typeface="Arial Black" pitchFamily="34" charset="0"/>
              </a:rPr>
              <a:t>PROFILAXIS EN VIAJES INTERNACIONALES</a:t>
            </a:r>
          </a:p>
          <a:p>
            <a:pPr algn="ctr" eaLnBrk="0" hangingPunct="0"/>
            <a:endParaRPr lang="es-ES_tradnl" sz="2000" i="1" dirty="0" smtClean="0">
              <a:solidFill>
                <a:schemeClr val="tx2"/>
              </a:solidFill>
              <a:latin typeface="Arial Black" pitchFamily="34" charset="0"/>
            </a:endParaRPr>
          </a:p>
          <a:p>
            <a:pPr algn="ctr" eaLnBrk="0" hangingPunct="0"/>
            <a:r>
              <a:rPr lang="es-ES_tradnl" sz="4000" i="1" dirty="0" err="1">
                <a:solidFill>
                  <a:schemeClr val="tx2"/>
                </a:solidFill>
                <a:latin typeface="Arial Black" pitchFamily="34" charset="0"/>
              </a:rPr>
              <a:t>Vol</a:t>
            </a:r>
            <a:r>
              <a:rPr lang="es-ES_tradnl" sz="4000" i="1" dirty="0">
                <a:solidFill>
                  <a:schemeClr val="tx2"/>
                </a:solidFill>
                <a:latin typeface="Arial Black" pitchFamily="34" charset="0"/>
              </a:rPr>
              <a:t> </a:t>
            </a:r>
            <a:r>
              <a:rPr lang="es-ES_tradnl" sz="4000" i="1" dirty="0" smtClean="0">
                <a:solidFill>
                  <a:schemeClr val="tx2"/>
                </a:solidFill>
                <a:latin typeface="Arial Black" pitchFamily="34" charset="0"/>
              </a:rPr>
              <a:t>26, nº5 2018</a:t>
            </a:r>
            <a:endParaRPr lang="es-ES" sz="4000" i="1" dirty="0">
              <a:solidFill>
                <a:schemeClr val="tx2"/>
              </a:solidFill>
              <a:latin typeface="Arial Black"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048" y="116632"/>
            <a:ext cx="9144000" cy="1143000"/>
          </a:xfrm>
        </p:spPr>
        <p:txBody>
          <a:bodyPr/>
          <a:lstStyle/>
          <a:p>
            <a:r>
              <a:rPr lang="es-ES" dirty="0" smtClean="0"/>
              <a:t>PREVENCIÓN DE PICADURAS DE INSECTOS</a:t>
            </a:r>
            <a:endParaRPr lang="es-ES" dirty="0">
              <a:solidFill>
                <a:schemeClr val="tx2"/>
              </a:solidFill>
              <a:latin typeface="Arial Black" pitchFamily="34" charset="0"/>
            </a:endParaRPr>
          </a:p>
        </p:txBody>
      </p:sp>
      <p:sp>
        <p:nvSpPr>
          <p:cNvPr id="3" name="2 Marcador de contenido"/>
          <p:cNvSpPr>
            <a:spLocks noGrp="1"/>
          </p:cNvSpPr>
          <p:nvPr>
            <p:ph idx="4294967295"/>
          </p:nvPr>
        </p:nvSpPr>
        <p:spPr>
          <a:xfrm>
            <a:off x="358785" y="1772816"/>
            <a:ext cx="8424936" cy="2664296"/>
          </a:xfrm>
          <a:prstGeom prst="rect">
            <a:avLst/>
          </a:prstGeom>
        </p:spPr>
        <p:txBody>
          <a:bodyPr/>
          <a:lstStyle/>
          <a:p>
            <a:pPr algn="just"/>
            <a:r>
              <a:rPr lang="es-ES" sz="1600" dirty="0"/>
              <a:t>L</a:t>
            </a:r>
            <a:r>
              <a:rPr lang="es-ES" sz="1600" dirty="0" smtClean="0"/>
              <a:t>a </a:t>
            </a:r>
            <a:r>
              <a:rPr lang="es-ES" sz="1600" b="1" dirty="0" err="1"/>
              <a:t>permetrina</a:t>
            </a:r>
            <a:r>
              <a:rPr lang="es-ES" sz="1600" dirty="0"/>
              <a:t> se aplica a la ropa de vestir o de cama, pero nunca directamente en la piel. El efecto en la ropa puede durar hasta varias semanas, incluso tras varios lavados. </a:t>
            </a:r>
            <a:endParaRPr lang="es-ES" sz="1600" dirty="0" smtClean="0"/>
          </a:p>
          <a:p>
            <a:pPr algn="just"/>
            <a:endParaRPr lang="es-ES" sz="1600" dirty="0" smtClean="0"/>
          </a:p>
          <a:p>
            <a:pPr algn="just"/>
            <a:r>
              <a:rPr lang="es-ES" sz="1600" dirty="0" smtClean="0"/>
              <a:t>La </a:t>
            </a:r>
            <a:r>
              <a:rPr lang="es-ES" sz="1600" dirty="0"/>
              <a:t>resistencia a la </a:t>
            </a:r>
            <a:r>
              <a:rPr lang="es-ES" sz="1600" dirty="0" err="1"/>
              <a:t>permetrina</a:t>
            </a:r>
            <a:r>
              <a:rPr lang="es-ES" sz="1600" dirty="0"/>
              <a:t> está aumentando en varias especies de mosquitos a lo largo del mundo, aunque todavía la mayoría son </a:t>
            </a:r>
            <a:r>
              <a:rPr lang="es-ES" sz="1600" dirty="0" smtClean="0"/>
              <a:t>sensibles. </a:t>
            </a:r>
          </a:p>
          <a:p>
            <a:pPr algn="just"/>
            <a:endParaRPr lang="es-ES" sz="1600" dirty="0" smtClean="0"/>
          </a:p>
          <a:p>
            <a:pPr algn="just"/>
            <a:r>
              <a:rPr lang="es-ES" sz="1600" dirty="0" smtClean="0"/>
              <a:t>Se </a:t>
            </a:r>
            <a:r>
              <a:rPr lang="es-ES" sz="1600" dirty="0"/>
              <a:t>puede preparar mediante fórmula magistral en solución acuosa al 1-2% para sumergir la ropa o en solución al 0,5-2,5% en alcohol para pulverizar sobre la ropa. La combinación de ropa tratada con </a:t>
            </a:r>
            <a:r>
              <a:rPr lang="es-ES" sz="1600" dirty="0" err="1"/>
              <a:t>permetrina</a:t>
            </a:r>
            <a:r>
              <a:rPr lang="es-ES" sz="1600" dirty="0"/>
              <a:t> y la aplicación en las zonas expuestas de la piel de repelentes a base de DEET parece proveer mejor </a:t>
            </a:r>
            <a:r>
              <a:rPr lang="es-ES" sz="1600" dirty="0" smtClean="0"/>
              <a:t>protección.</a:t>
            </a:r>
          </a:p>
          <a:p>
            <a:pPr marL="0" indent="0" algn="just">
              <a:buNone/>
            </a:pPr>
            <a:endParaRPr lang="es-ES" sz="1600" dirty="0" smtClean="0"/>
          </a:p>
          <a:p>
            <a:pPr marL="0" indent="0" algn="just">
              <a:buNone/>
            </a:pPr>
            <a:r>
              <a:rPr lang="es-ES" sz="1600" dirty="0" smtClean="0"/>
              <a:t> </a:t>
            </a:r>
            <a:endParaRPr lang="es-ES" sz="1600" dirty="0"/>
          </a:p>
          <a:p>
            <a:pPr marL="0" indent="0" algn="just">
              <a:buNone/>
            </a:pPr>
            <a:endParaRPr lang="es-ES" sz="1600" dirty="0" smtClean="0">
              <a:solidFill>
                <a:srgbClr val="FF0000"/>
              </a:solidFill>
            </a:endParaRPr>
          </a:p>
        </p:txBody>
      </p:sp>
      <p:sp>
        <p:nvSpPr>
          <p:cNvPr id="4" name="2 Marcador de contenido"/>
          <p:cNvSpPr>
            <a:spLocks noGrp="1"/>
          </p:cNvSpPr>
          <p:nvPr>
            <p:ph idx="4294967295"/>
          </p:nvPr>
        </p:nvSpPr>
        <p:spPr>
          <a:xfrm>
            <a:off x="467544" y="1052736"/>
            <a:ext cx="7992888" cy="504056"/>
          </a:xfrm>
        </p:spPr>
        <p:txBody>
          <a:bodyPr/>
          <a:lstStyle/>
          <a:p>
            <a:pPr marL="0" indent="0">
              <a:buNone/>
            </a:pPr>
            <a:r>
              <a:rPr lang="es-ES" sz="2800" b="1" dirty="0" smtClean="0">
                <a:solidFill>
                  <a:schemeClr val="tx2"/>
                </a:solidFill>
              </a:rPr>
              <a:t>Insecticidas</a:t>
            </a:r>
            <a:endParaRPr lang="es-ES" sz="2800" b="1" dirty="0">
              <a:solidFill>
                <a:schemeClr val="tx2"/>
              </a:solidFill>
            </a:endParaRPr>
          </a:p>
        </p:txBody>
      </p:sp>
    </p:spTree>
    <p:extLst>
      <p:ext uri="{BB962C8B-B14F-4D97-AF65-F5344CB8AC3E}">
        <p14:creationId xmlns:p14="http://schemas.microsoft.com/office/powerpoint/2010/main" val="1276439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048" y="116632"/>
            <a:ext cx="9144000" cy="1143000"/>
          </a:xfrm>
        </p:spPr>
        <p:txBody>
          <a:bodyPr/>
          <a:lstStyle/>
          <a:p>
            <a:r>
              <a:rPr lang="es-ES" dirty="0" smtClean="0"/>
              <a:t>PROFILAXIS DE LA MALARIA (PALUDISMO)</a:t>
            </a:r>
            <a:endParaRPr lang="es-ES" dirty="0">
              <a:solidFill>
                <a:schemeClr val="tx2"/>
              </a:solidFill>
              <a:latin typeface="Arial Black" pitchFamily="34" charset="0"/>
            </a:endParaRPr>
          </a:p>
        </p:txBody>
      </p:sp>
      <p:sp>
        <p:nvSpPr>
          <p:cNvPr id="3" name="2 Marcador de contenido"/>
          <p:cNvSpPr>
            <a:spLocks noGrp="1"/>
          </p:cNvSpPr>
          <p:nvPr>
            <p:ph idx="4294967295"/>
          </p:nvPr>
        </p:nvSpPr>
        <p:spPr>
          <a:xfrm>
            <a:off x="358785" y="1340768"/>
            <a:ext cx="8424936" cy="3528392"/>
          </a:xfrm>
          <a:prstGeom prst="rect">
            <a:avLst/>
          </a:prstGeom>
        </p:spPr>
        <p:txBody>
          <a:bodyPr/>
          <a:lstStyle/>
          <a:p>
            <a:pPr algn="just"/>
            <a:r>
              <a:rPr lang="es-ES" sz="1600" dirty="0" smtClean="0"/>
              <a:t>El </a:t>
            </a:r>
            <a:r>
              <a:rPr lang="es-ES" sz="1600" dirty="0"/>
              <a:t>paludismo o malaria es una enfermedad muy extendida que afecta a prácticamente todos los países tropicales. Está causada por diferentes especies del parásito </a:t>
            </a:r>
            <a:r>
              <a:rPr lang="es-ES" sz="1600" i="1" dirty="0" err="1"/>
              <a:t>Plasmodium</a:t>
            </a:r>
            <a:r>
              <a:rPr lang="es-ES" sz="1600" i="1" dirty="0"/>
              <a:t> </a:t>
            </a:r>
            <a:r>
              <a:rPr lang="es-ES" sz="1600" dirty="0"/>
              <a:t>y se transmite a través de la picadura del mosquito </a:t>
            </a:r>
            <a:r>
              <a:rPr lang="es-ES" sz="1600" i="1" dirty="0" err="1"/>
              <a:t>Anopheles</a:t>
            </a:r>
            <a:r>
              <a:rPr lang="es-ES" sz="1600" dirty="0"/>
              <a:t>. Dado que puede resultar grave, incluso mortal, y no se dispone de una vacuna eficaz, es fundamental hacer una adecuada prevención de la misma. Ésta se basa en el conjunto de medidas que eviten la picadura del mosquito, así como la quimioprofilaxis adecuada. Se debe ser consciente de que ningún régimen profiláctico contra el paludismo proporciona una protección </a:t>
            </a:r>
            <a:r>
              <a:rPr lang="es-ES" sz="1600" dirty="0" smtClean="0"/>
              <a:t>completa.</a:t>
            </a:r>
          </a:p>
          <a:p>
            <a:pPr algn="just"/>
            <a:endParaRPr lang="es-ES" sz="1600" dirty="0"/>
          </a:p>
          <a:p>
            <a:pPr algn="just"/>
            <a:r>
              <a:rPr lang="es-ES" sz="1600" dirty="0"/>
              <a:t>La quimioprofilaxis recomendada para cada país se decide en función del riesgo de contraer la enfermedad, las especies de </a:t>
            </a:r>
            <a:r>
              <a:rPr lang="es-ES" sz="1600" i="1" dirty="0" err="1"/>
              <a:t>Plasmodium</a:t>
            </a:r>
            <a:r>
              <a:rPr lang="es-ES" sz="1600" i="1" dirty="0"/>
              <a:t> </a:t>
            </a:r>
            <a:r>
              <a:rPr lang="es-ES" sz="1600" dirty="0"/>
              <a:t>prevalentes en la zona, el nivel y la extensión de la resistencia a los antipalúdicos y el posible riesgo de efectos secundarios y contraindicaciones del </a:t>
            </a:r>
            <a:r>
              <a:rPr lang="es-ES" sz="1600" dirty="0" smtClean="0"/>
              <a:t>tratamiento. </a:t>
            </a:r>
            <a:r>
              <a:rPr lang="es-ES" sz="1600" dirty="0"/>
              <a:t>Se indica en los Centros de Vacunación Internacional, y no está </a:t>
            </a:r>
            <a:r>
              <a:rPr lang="es-ES" sz="1600" dirty="0" smtClean="0"/>
              <a:t>financiada.</a:t>
            </a:r>
            <a:endParaRPr lang="es-ES" sz="1600" dirty="0"/>
          </a:p>
          <a:p>
            <a:pPr marL="0" indent="0" algn="just">
              <a:buNone/>
            </a:pPr>
            <a:r>
              <a:rPr lang="es-ES" sz="1600" dirty="0" smtClean="0"/>
              <a:t> </a:t>
            </a:r>
            <a:endParaRPr lang="es-ES" sz="1600" dirty="0"/>
          </a:p>
          <a:p>
            <a:pPr marL="0" indent="0" algn="just">
              <a:buNone/>
            </a:pPr>
            <a:endParaRPr lang="es-ES" sz="1600" dirty="0" smtClean="0">
              <a:solidFill>
                <a:srgbClr val="FF0000"/>
              </a:solidFill>
            </a:endParaRPr>
          </a:p>
        </p:txBody>
      </p:sp>
    </p:spTree>
    <p:extLst>
      <p:ext uri="{BB962C8B-B14F-4D97-AF65-F5344CB8AC3E}">
        <p14:creationId xmlns:p14="http://schemas.microsoft.com/office/powerpoint/2010/main" val="3172428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048" y="116632"/>
            <a:ext cx="9144000" cy="1143000"/>
          </a:xfrm>
        </p:spPr>
        <p:txBody>
          <a:bodyPr/>
          <a:lstStyle/>
          <a:p>
            <a:r>
              <a:rPr lang="es-ES" dirty="0" smtClean="0"/>
              <a:t>PROFILAXIS DE LA MALARIA (PALUDISMO)</a:t>
            </a:r>
            <a:endParaRPr lang="es-ES" dirty="0">
              <a:solidFill>
                <a:schemeClr val="tx2"/>
              </a:solidFill>
              <a:latin typeface="Arial Black" pitchFamily="34" charset="0"/>
            </a:endParaRPr>
          </a:p>
        </p:txBody>
      </p:sp>
      <p:graphicFrame>
        <p:nvGraphicFramePr>
          <p:cNvPr id="2" name="1 Diagrama"/>
          <p:cNvGraphicFramePr/>
          <p:nvPr>
            <p:extLst>
              <p:ext uri="{D42A27DB-BD31-4B8C-83A1-F6EECF244321}">
                <p14:modId xmlns:p14="http://schemas.microsoft.com/office/powerpoint/2010/main" val="4014304164"/>
              </p:ext>
            </p:extLst>
          </p:nvPr>
        </p:nvGraphicFramePr>
        <p:xfrm>
          <a:off x="683568" y="1556792"/>
          <a:ext cx="80648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5003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048" y="116632"/>
            <a:ext cx="9144000" cy="1143000"/>
          </a:xfrm>
        </p:spPr>
        <p:txBody>
          <a:bodyPr/>
          <a:lstStyle/>
          <a:p>
            <a:r>
              <a:rPr lang="es-ES" dirty="0" smtClean="0"/>
              <a:t>PROFILAXIS DE LA MALARIA (PALUDISMO)</a:t>
            </a:r>
            <a:endParaRPr lang="es-ES" dirty="0">
              <a:solidFill>
                <a:schemeClr val="tx2"/>
              </a:solidFill>
              <a:latin typeface="Arial Black" pitchFamily="34"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58" t="16276" r="8229" b="57813"/>
          <a:stretch/>
        </p:blipFill>
        <p:spPr bwMode="auto">
          <a:xfrm>
            <a:off x="323528" y="2060848"/>
            <a:ext cx="829792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487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048" y="116632"/>
            <a:ext cx="9144000" cy="1143000"/>
          </a:xfrm>
        </p:spPr>
        <p:txBody>
          <a:bodyPr/>
          <a:lstStyle/>
          <a:p>
            <a:r>
              <a:rPr lang="es-ES" dirty="0" smtClean="0"/>
              <a:t>PROFILAXIS DE LA MALARIA (PALUDISMO)</a:t>
            </a:r>
            <a:endParaRPr lang="es-ES" dirty="0">
              <a:solidFill>
                <a:schemeClr val="tx2"/>
              </a:solidFill>
              <a:latin typeface="Arial Black" pitchFamily="34"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83" t="18750" r="7812" b="34505"/>
          <a:stretch/>
        </p:blipFill>
        <p:spPr bwMode="auto">
          <a:xfrm>
            <a:off x="158742" y="1412776"/>
            <a:ext cx="8715292" cy="3829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618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048" y="116632"/>
            <a:ext cx="9144000" cy="1143000"/>
          </a:xfrm>
        </p:spPr>
        <p:txBody>
          <a:bodyPr/>
          <a:lstStyle/>
          <a:p>
            <a:r>
              <a:rPr lang="es-ES" dirty="0" smtClean="0"/>
              <a:t>PROFILAXIS DE LA MALARIA (PALUDISMO)</a:t>
            </a:r>
            <a:endParaRPr lang="es-ES" dirty="0">
              <a:solidFill>
                <a:schemeClr val="tx2"/>
              </a:solidFill>
              <a:latin typeface="Arial Black" pitchFamily="34"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46" t="21875" r="10729" b="43750"/>
          <a:stretch/>
        </p:blipFill>
        <p:spPr bwMode="auto">
          <a:xfrm>
            <a:off x="91332" y="1772816"/>
            <a:ext cx="9075736" cy="30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23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048" y="116632"/>
            <a:ext cx="9144000" cy="1143000"/>
          </a:xfrm>
        </p:spPr>
        <p:txBody>
          <a:bodyPr/>
          <a:lstStyle/>
          <a:p>
            <a:r>
              <a:rPr lang="es-ES" dirty="0" smtClean="0"/>
              <a:t>DIARREA DEL VIAJERO</a:t>
            </a:r>
            <a:endParaRPr lang="es-ES" dirty="0">
              <a:solidFill>
                <a:schemeClr val="tx2"/>
              </a:solidFill>
              <a:latin typeface="Arial Black" pitchFamily="34" charset="0"/>
            </a:endParaRPr>
          </a:p>
        </p:txBody>
      </p:sp>
      <p:sp>
        <p:nvSpPr>
          <p:cNvPr id="3" name="2 Marcador de contenido"/>
          <p:cNvSpPr>
            <a:spLocks noGrp="1"/>
          </p:cNvSpPr>
          <p:nvPr>
            <p:ph idx="4294967295"/>
          </p:nvPr>
        </p:nvSpPr>
        <p:spPr>
          <a:xfrm>
            <a:off x="358785" y="1052736"/>
            <a:ext cx="8424936" cy="4608512"/>
          </a:xfrm>
          <a:prstGeom prst="rect">
            <a:avLst/>
          </a:prstGeom>
        </p:spPr>
        <p:txBody>
          <a:bodyPr/>
          <a:lstStyle/>
          <a:p>
            <a:pPr algn="just"/>
            <a:r>
              <a:rPr lang="es-ES" sz="1600" dirty="0" smtClean="0"/>
              <a:t>Se </a:t>
            </a:r>
            <a:r>
              <a:rPr lang="es-ES" sz="1600" dirty="0"/>
              <a:t>trata del problema sanitario más común con el que se encuentra el viajero. Está causada sobre todo por bacterias, y con menor frecuencia también por virus o parásitos. La mayoría de las diarreas asociadas a viajes son leves y </a:t>
            </a:r>
            <a:r>
              <a:rPr lang="es-ES" sz="1600" dirty="0" err="1"/>
              <a:t>autolimitadas</a:t>
            </a:r>
            <a:r>
              <a:rPr lang="es-ES" sz="1600" dirty="0"/>
              <a:t>, aunque pueden interferir en las actividades </a:t>
            </a:r>
            <a:r>
              <a:rPr lang="es-ES" sz="1600" dirty="0" smtClean="0"/>
              <a:t>previstas. </a:t>
            </a:r>
          </a:p>
          <a:p>
            <a:pPr algn="just"/>
            <a:endParaRPr lang="es-ES" sz="1600" dirty="0"/>
          </a:p>
          <a:p>
            <a:pPr algn="just"/>
            <a:r>
              <a:rPr lang="es-ES" sz="1600" dirty="0"/>
              <a:t>La profilaxis más adecuada son las medidas higiénico-dietéticas. En general, la profilaxis antibiótica no está </a:t>
            </a:r>
            <a:r>
              <a:rPr lang="es-ES" sz="1600" dirty="0" smtClean="0"/>
              <a:t>recomendada.</a:t>
            </a:r>
          </a:p>
          <a:p>
            <a:pPr algn="just"/>
            <a:endParaRPr lang="es-ES" sz="1600" dirty="0"/>
          </a:p>
          <a:p>
            <a:pPr algn="just"/>
            <a:r>
              <a:rPr lang="es-ES" sz="1600" dirty="0"/>
              <a:t>Es importante evitar la deshidratación, especialmente en los niños, por lo que el tratamiento se basa en la reposición de líquidos. Tan pronto como comience la diarrea se debe aumentar la ingestión de líquidos seguros (agua embotellada, hervida o desinfectada</a:t>
            </a:r>
            <a:r>
              <a:rPr lang="es-ES" sz="1600" dirty="0" smtClean="0"/>
              <a:t>) y si continúa </a:t>
            </a:r>
            <a:r>
              <a:rPr lang="es-ES" sz="1600" dirty="0"/>
              <a:t>de </a:t>
            </a:r>
            <a:r>
              <a:rPr lang="es-ES" sz="1600" dirty="0" smtClean="0"/>
              <a:t>forma, </a:t>
            </a:r>
            <a:r>
              <a:rPr lang="es-ES" sz="1600" dirty="0"/>
              <a:t>se debe considerar la posibilidad de tomar una solución de sales de rehidratación oral (SRO), a demanda, hasta un máximo de 2 litros al día. Si no se dispone de SRO, se puede utilizar una solución alternativa “casera” que se prepara disolviendo 6 cucharaditas de azúcar y 1 cucharadita de sal (una cucharadita contiene un volumen de 5 ml) en 1 litro de agua de bebida </a:t>
            </a:r>
            <a:r>
              <a:rPr lang="es-ES" sz="1600" dirty="0" smtClean="0"/>
              <a:t>segura.</a:t>
            </a:r>
            <a:endParaRPr lang="es-ES" sz="1600" dirty="0"/>
          </a:p>
          <a:p>
            <a:pPr marL="0" indent="0" algn="just">
              <a:buNone/>
            </a:pPr>
            <a:r>
              <a:rPr lang="es-ES" sz="1600" dirty="0" smtClean="0"/>
              <a:t> </a:t>
            </a:r>
            <a:endParaRPr lang="es-ES" sz="1600" dirty="0"/>
          </a:p>
          <a:p>
            <a:pPr marL="0" indent="0" algn="just">
              <a:buNone/>
            </a:pPr>
            <a:endParaRPr lang="es-ES" sz="1600" dirty="0" smtClean="0">
              <a:solidFill>
                <a:srgbClr val="FF0000"/>
              </a:solidFill>
            </a:endParaRPr>
          </a:p>
        </p:txBody>
      </p:sp>
    </p:spTree>
    <p:extLst>
      <p:ext uri="{BB962C8B-B14F-4D97-AF65-F5344CB8AC3E}">
        <p14:creationId xmlns:p14="http://schemas.microsoft.com/office/powerpoint/2010/main" val="2731087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048" y="116632"/>
            <a:ext cx="9144000" cy="1143000"/>
          </a:xfrm>
        </p:spPr>
        <p:txBody>
          <a:bodyPr/>
          <a:lstStyle/>
          <a:p>
            <a:r>
              <a:rPr lang="es-ES" dirty="0" smtClean="0"/>
              <a:t>DIARREA DEL VIAJERO</a:t>
            </a:r>
            <a:endParaRPr lang="es-ES" dirty="0">
              <a:solidFill>
                <a:schemeClr val="tx2"/>
              </a:solidFill>
              <a:latin typeface="Arial Black" pitchFamily="34" charset="0"/>
            </a:endParaRPr>
          </a:p>
        </p:txBody>
      </p:sp>
      <p:sp>
        <p:nvSpPr>
          <p:cNvPr id="3" name="2 Marcador de contenido"/>
          <p:cNvSpPr>
            <a:spLocks noGrp="1"/>
          </p:cNvSpPr>
          <p:nvPr>
            <p:ph idx="4294967295"/>
          </p:nvPr>
        </p:nvSpPr>
        <p:spPr>
          <a:xfrm>
            <a:off x="358785" y="1340768"/>
            <a:ext cx="8424936" cy="4608512"/>
          </a:xfrm>
          <a:prstGeom prst="rect">
            <a:avLst/>
          </a:prstGeom>
        </p:spPr>
        <p:txBody>
          <a:bodyPr/>
          <a:lstStyle/>
          <a:p>
            <a:pPr algn="just"/>
            <a:r>
              <a:rPr lang="es-ES" sz="1600" b="1" dirty="0" err="1" smtClean="0"/>
              <a:t>Loperamida</a:t>
            </a:r>
            <a:r>
              <a:rPr lang="es-ES" sz="1600" dirty="0" smtClean="0"/>
              <a:t>: </a:t>
            </a:r>
            <a:r>
              <a:rPr lang="es-ES" sz="1600" dirty="0"/>
              <a:t>se puede utilizar para tratar la diarrea leve a moderada, en ausencia de fiebre y sangre en heces. La dosis es de 4 mg (dos cápsulas) por vía oral, seguidos de 2 mg (una cápsula) después de cada deposición diarreica (máximo 16 mg/día, 8 </a:t>
            </a:r>
            <a:r>
              <a:rPr lang="es-ES" sz="1600" dirty="0" smtClean="0"/>
              <a:t>cápsulas). </a:t>
            </a:r>
            <a:r>
              <a:rPr lang="es-ES" sz="1600" dirty="0"/>
              <a:t>Está contraindicada en niños menores de 3 años, y no recomendada en menores de 9 años. En caso de diarrea grave, sólo se debería utilizar junto con un </a:t>
            </a:r>
            <a:r>
              <a:rPr lang="es-ES" sz="1600" dirty="0" smtClean="0"/>
              <a:t>antibiótico.</a:t>
            </a:r>
          </a:p>
          <a:p>
            <a:pPr algn="just"/>
            <a:endParaRPr lang="es-ES" sz="1600" dirty="0"/>
          </a:p>
          <a:p>
            <a:pPr algn="just"/>
            <a:r>
              <a:rPr lang="es-ES" sz="1600" b="1" dirty="0" smtClean="0"/>
              <a:t>Antibióticos</a:t>
            </a:r>
            <a:r>
              <a:rPr lang="es-ES" sz="1600" dirty="0" smtClean="0"/>
              <a:t>: En </a:t>
            </a:r>
            <a:r>
              <a:rPr lang="es-ES" sz="1600" dirty="0"/>
              <a:t>la diarrea leve no está indicado el uso de antibióticos. En la moderada-grave, la antibioterapia reduce su duración. La elección del antibiótico dependerá del destino y de la resistencia de los patógenos locales. </a:t>
            </a:r>
          </a:p>
          <a:p>
            <a:pPr marL="0" indent="0" algn="just">
              <a:buNone/>
            </a:pPr>
            <a:endParaRPr lang="es-ES" sz="1600" dirty="0" smtClean="0">
              <a:solidFill>
                <a:srgbClr val="FF0000"/>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63" t="37109" r="10312" b="33854"/>
          <a:stretch/>
        </p:blipFill>
        <p:spPr bwMode="auto">
          <a:xfrm>
            <a:off x="182092" y="3789040"/>
            <a:ext cx="874751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Marcador de contenido"/>
          <p:cNvSpPr>
            <a:spLocks noGrp="1"/>
          </p:cNvSpPr>
          <p:nvPr>
            <p:ph idx="4294967295"/>
          </p:nvPr>
        </p:nvSpPr>
        <p:spPr>
          <a:xfrm>
            <a:off x="467544" y="836712"/>
            <a:ext cx="7992888" cy="504056"/>
          </a:xfrm>
        </p:spPr>
        <p:txBody>
          <a:bodyPr/>
          <a:lstStyle/>
          <a:p>
            <a:pPr marL="0" indent="0">
              <a:buNone/>
            </a:pPr>
            <a:r>
              <a:rPr lang="es-ES" sz="2800" b="1" dirty="0" smtClean="0">
                <a:solidFill>
                  <a:schemeClr val="tx2"/>
                </a:solidFill>
              </a:rPr>
              <a:t>Tratamiento farmacológico</a:t>
            </a:r>
            <a:endParaRPr lang="es-ES" sz="2800" b="1" dirty="0">
              <a:solidFill>
                <a:schemeClr val="tx2"/>
              </a:solidFill>
            </a:endParaRPr>
          </a:p>
        </p:txBody>
      </p:sp>
    </p:spTree>
    <p:extLst>
      <p:ext uri="{BB962C8B-B14F-4D97-AF65-F5344CB8AC3E}">
        <p14:creationId xmlns:p14="http://schemas.microsoft.com/office/powerpoint/2010/main" val="3414924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2"/>
            </p:custDataLst>
          </p:nvPr>
        </p:nvSpPr>
        <p:spPr>
          <a:xfrm>
            <a:off x="323528" y="620688"/>
            <a:ext cx="8229600" cy="1143000"/>
          </a:xfrm>
        </p:spPr>
        <p:txBody>
          <a:bodyPr/>
          <a:lstStyle/>
          <a:p>
            <a:r>
              <a:rPr lang="es-ES" altLang="es-ES" sz="4000" smtClean="0"/>
              <a:t>Más información y bibliografía</a:t>
            </a:r>
            <a:r>
              <a:rPr lang="es-ES" altLang="es-ES" sz="4000" smtClean="0">
                <a:solidFill>
                  <a:schemeClr val="tx2"/>
                </a:solidFill>
                <a:latin typeface="Arial Black" pitchFamily="34" charset="0"/>
              </a:rPr>
              <a:t>…</a:t>
            </a:r>
            <a:endParaRPr lang="es-ES" sz="4000" dirty="0">
              <a:solidFill>
                <a:schemeClr val="tx2"/>
              </a:solidFill>
              <a:latin typeface="Arial Black" pitchFamily="34" charset="0"/>
            </a:endParaRPr>
          </a:p>
        </p:txBody>
      </p:sp>
      <p:grpSp>
        <p:nvGrpSpPr>
          <p:cNvPr id="21508" name="Group 7"/>
          <p:cNvGrpSpPr>
            <a:grpSpLocks/>
          </p:cNvGrpSpPr>
          <p:nvPr/>
        </p:nvGrpSpPr>
        <p:grpSpPr bwMode="auto">
          <a:xfrm>
            <a:off x="5869266" y="2413000"/>
            <a:ext cx="3168650" cy="3065462"/>
            <a:chOff x="3035" y="1570"/>
            <a:chExt cx="2204" cy="2158"/>
          </a:xfrm>
        </p:grpSpPr>
        <p:pic>
          <p:nvPicPr>
            <p:cNvPr id="21509" name="Picture 4"/>
            <p:cNvPicPr>
              <a:picLocks noChangeAspect="1" noChangeArrowheads="1"/>
            </p:cNvPicPr>
            <p:nvPr>
              <p:custDataLst>
                <p:tags r:id="rId3"/>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5010"/>
            <a:stretch>
              <a:fillRect/>
            </a:stretch>
          </p:blipFill>
          <p:spPr bwMode="auto">
            <a:xfrm>
              <a:off x="3035" y="1933"/>
              <a:ext cx="2126" cy="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 Box 5"/>
            <p:cNvSpPr txBox="1">
              <a:spLocks noChangeArrowheads="1"/>
            </p:cNvSpPr>
            <p:nvPr/>
          </p:nvSpPr>
          <p:spPr bwMode="auto">
            <a:xfrm>
              <a:off x="3107" y="1570"/>
              <a:ext cx="2132"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b="1" i="1" smtClean="0">
                  <a:latin typeface="Verdana" pitchFamily="34" charset="0"/>
                </a:rPr>
                <a:t>Gracias!!</a:t>
              </a:r>
              <a:endParaRPr lang="es-ES" b="1" i="1" dirty="0">
                <a:latin typeface="Verdana" pitchFamily="34" charset="0"/>
              </a:endParaRPr>
            </a:p>
          </p:txBody>
        </p:sp>
      </p:grpSp>
      <p:sp>
        <p:nvSpPr>
          <p:cNvPr id="2" name="1 CuadroTexto"/>
          <p:cNvSpPr txBox="1"/>
          <p:nvPr/>
        </p:nvSpPr>
        <p:spPr>
          <a:xfrm>
            <a:off x="611560" y="2870404"/>
            <a:ext cx="4248472" cy="646331"/>
          </a:xfrm>
          <a:prstGeom prst="rect">
            <a:avLst/>
          </a:prstGeom>
          <a:noFill/>
        </p:spPr>
        <p:txBody>
          <a:bodyPr wrap="square" rtlCol="0">
            <a:spAutoFit/>
          </a:bodyPr>
          <a:lstStyle/>
          <a:p>
            <a:r>
              <a:rPr lang="es-ES_tradnl" sz="3600" b="1" dirty="0">
                <a:latin typeface="Arial Unicode MS" pitchFamily="34" charset="-128"/>
                <a:hlinkClick r:id="rId7"/>
              </a:rPr>
              <a:t>INFAC </a:t>
            </a:r>
            <a:r>
              <a:rPr lang="es-ES_tradnl" sz="3600" b="1" dirty="0" err="1">
                <a:latin typeface="Arial Unicode MS" pitchFamily="34" charset="-128"/>
                <a:hlinkClick r:id="rId7"/>
              </a:rPr>
              <a:t>Vol</a:t>
            </a:r>
            <a:r>
              <a:rPr lang="es-ES_tradnl" sz="3600" b="1" dirty="0">
                <a:latin typeface="Arial Unicode MS" pitchFamily="34" charset="-128"/>
                <a:hlinkClick r:id="rId7"/>
              </a:rPr>
              <a:t> </a:t>
            </a:r>
            <a:r>
              <a:rPr lang="es-ES_tradnl" sz="3600" b="1" dirty="0" smtClean="0">
                <a:latin typeface="Arial Unicode MS" pitchFamily="34" charset="-128"/>
                <a:hlinkClick r:id="rId7"/>
              </a:rPr>
              <a:t>26, </a:t>
            </a:r>
            <a:r>
              <a:rPr lang="es-ES_tradnl" sz="3600" b="1" dirty="0">
                <a:latin typeface="Arial Unicode MS" pitchFamily="34" charset="-128"/>
                <a:hlinkClick r:id="rId7"/>
              </a:rPr>
              <a:t>Nº </a:t>
            </a:r>
            <a:r>
              <a:rPr lang="es-ES_tradnl" sz="3600" b="1" dirty="0" smtClean="0">
                <a:latin typeface="Arial Unicode MS" pitchFamily="34" charset="-128"/>
                <a:hlinkClick r:id="rId7"/>
              </a:rPr>
              <a:t>5 </a:t>
            </a:r>
            <a:endParaRPr lang="es-ES_tradnl" sz="3600" b="1" dirty="0">
              <a:latin typeface="Arial Unicode MS" pitchFamily="34" charset="-128"/>
            </a:endParaRPr>
          </a:p>
        </p:txBody>
      </p:sp>
    </p:spTree>
    <p:custDataLst>
      <p:tags r:id="rId1"/>
    </p:custDataLst>
    <p:extLst>
      <p:ext uri="{BB962C8B-B14F-4D97-AF65-F5344CB8AC3E}">
        <p14:creationId xmlns:p14="http://schemas.microsoft.com/office/powerpoint/2010/main" val="3027000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922114"/>
          </a:xfrm>
        </p:spPr>
        <p:txBody>
          <a:bodyPr/>
          <a:lstStyle/>
          <a:p>
            <a:r>
              <a:rPr lang="es-ES" sz="4000" smtClean="0">
                <a:solidFill>
                  <a:schemeClr val="tx2"/>
                </a:solidFill>
                <a:latin typeface="Arial Black" pitchFamily="34" charset="0"/>
              </a:rPr>
              <a:t>Sumario</a:t>
            </a:r>
            <a:endParaRPr lang="es-ES" sz="4000" dirty="0">
              <a:solidFill>
                <a:schemeClr val="tx2"/>
              </a:solidFill>
              <a:latin typeface="Arial Black" pitchFamily="34" charset="0"/>
            </a:endParaRPr>
          </a:p>
        </p:txBody>
      </p:sp>
      <p:sp>
        <p:nvSpPr>
          <p:cNvPr id="18435" name="Rectangle 3"/>
          <p:cNvSpPr>
            <a:spLocks noGrp="1" noChangeArrowheads="1"/>
          </p:cNvSpPr>
          <p:nvPr>
            <p:ph idx="4294967295"/>
          </p:nvPr>
        </p:nvSpPr>
        <p:spPr bwMode="auto">
          <a:xfrm>
            <a:off x="611560" y="1124744"/>
            <a:ext cx="5976664" cy="2664296"/>
          </a:xfrm>
          <a:prstGeom prst="rect">
            <a:avLst/>
          </a:prstGeom>
          <a:solidFill>
            <a:schemeClr val="accent1">
              <a:lumMod val="60000"/>
              <a:lumOff val="40000"/>
            </a:schemeClr>
          </a:solidFill>
          <a:ln>
            <a:solidFill>
              <a:srgbClr val="518BE1"/>
            </a:solidFill>
            <a:miter lim="800000"/>
            <a:headEnd/>
            <a:tailEnd/>
          </a:ln>
        </p:spPr>
        <p:txBody>
          <a:bodyPr/>
          <a:lstStyle/>
          <a:p>
            <a:pPr>
              <a:buFont typeface="Symbol"/>
              <a:buChar char="·"/>
            </a:pPr>
            <a:r>
              <a:rPr lang="es-ES" sz="2000" dirty="0" smtClean="0">
                <a:solidFill>
                  <a:schemeClr val="bg1"/>
                </a:solidFill>
                <a:sym typeface="Symbol"/>
              </a:rPr>
              <a:t>INTRODUCCIÓN</a:t>
            </a:r>
            <a:endParaRPr lang="es-ES" sz="2000" dirty="0">
              <a:solidFill>
                <a:schemeClr val="bg1"/>
              </a:solidFill>
              <a:sym typeface="Symbol"/>
            </a:endParaRPr>
          </a:p>
          <a:p>
            <a:pPr>
              <a:buFont typeface="Symbol"/>
              <a:buChar char="·"/>
            </a:pPr>
            <a:r>
              <a:rPr lang="es-ES" sz="2000" dirty="0" smtClean="0">
                <a:solidFill>
                  <a:schemeClr val="bg1"/>
                </a:solidFill>
                <a:sym typeface="Symbol"/>
              </a:rPr>
              <a:t>CONSIDERACIONES GENERALES</a:t>
            </a:r>
          </a:p>
          <a:p>
            <a:pPr>
              <a:buFont typeface="Symbol"/>
              <a:buChar char="·"/>
            </a:pPr>
            <a:r>
              <a:rPr lang="es-ES" sz="2000" dirty="0" smtClean="0">
                <a:solidFill>
                  <a:schemeClr val="bg1"/>
                </a:solidFill>
                <a:sym typeface="Symbol"/>
              </a:rPr>
              <a:t>MEDIDAS HIGIÉNICO-DIETÉTICAS</a:t>
            </a:r>
          </a:p>
          <a:p>
            <a:pPr>
              <a:buFont typeface="Symbol"/>
              <a:buChar char="·"/>
            </a:pPr>
            <a:r>
              <a:rPr lang="es-ES" sz="2000" dirty="0" smtClean="0">
                <a:solidFill>
                  <a:schemeClr val="bg1"/>
                </a:solidFill>
                <a:sym typeface="Symbol"/>
              </a:rPr>
              <a:t>VACUNAS</a:t>
            </a:r>
            <a:endParaRPr lang="es-ES" sz="2000" dirty="0"/>
          </a:p>
          <a:p>
            <a:pPr>
              <a:buFont typeface="Symbol"/>
              <a:buChar char="·"/>
            </a:pPr>
            <a:r>
              <a:rPr lang="es-ES" sz="2000" dirty="0">
                <a:solidFill>
                  <a:schemeClr val="bg1"/>
                </a:solidFill>
              </a:rPr>
              <a:t> PREVENCIÓN DE PICADURAS DE INSECTOS 	</a:t>
            </a:r>
          </a:p>
          <a:p>
            <a:pPr>
              <a:buFont typeface="Symbol"/>
              <a:buChar char="·"/>
            </a:pPr>
            <a:r>
              <a:rPr lang="es-ES" sz="2000" dirty="0">
                <a:solidFill>
                  <a:schemeClr val="bg1"/>
                </a:solidFill>
              </a:rPr>
              <a:t> PROFILAXIS DE LA MALARIA (PALUDISMO) 	</a:t>
            </a:r>
          </a:p>
          <a:p>
            <a:r>
              <a:rPr lang="es-ES" sz="2000" dirty="0">
                <a:solidFill>
                  <a:schemeClr val="bg1"/>
                </a:solidFill>
              </a:rPr>
              <a:t> DIARREA DEL VIAJERO	</a:t>
            </a:r>
          </a:p>
          <a:p>
            <a:pPr>
              <a:buFont typeface="Symbol"/>
              <a:buChar char="·"/>
            </a:pPr>
            <a:endParaRPr lang="es-ES" sz="2000" dirty="0" smtClean="0">
              <a:solidFill>
                <a:schemeClr val="bg1"/>
              </a:solidFill>
              <a:sym typeface="Symbol"/>
            </a:endParaRPr>
          </a:p>
          <a:p>
            <a:pPr>
              <a:buFont typeface="Symbol"/>
              <a:buChar char="·"/>
            </a:pPr>
            <a:endParaRPr lang="es-ES" sz="2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72208" y="260648"/>
            <a:ext cx="6995120" cy="1143000"/>
          </a:xfrm>
        </p:spPr>
        <p:txBody>
          <a:bodyPr/>
          <a:lstStyle/>
          <a:p>
            <a:r>
              <a:rPr lang="es-ES" smtClean="0"/>
              <a:t>INTRODUCCIÓN</a:t>
            </a:r>
            <a:endParaRPr lang="es-ES" dirty="0"/>
          </a:p>
        </p:txBody>
      </p:sp>
      <p:sp>
        <p:nvSpPr>
          <p:cNvPr id="4" name="Rectangle 3"/>
          <p:cNvSpPr txBox="1">
            <a:spLocks noChangeArrowheads="1"/>
          </p:cNvSpPr>
          <p:nvPr/>
        </p:nvSpPr>
        <p:spPr bwMode="auto">
          <a:xfrm>
            <a:off x="683568" y="1196752"/>
            <a:ext cx="7772400" cy="367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Arial Unicode MS" pitchFamily="34" charset="-128"/>
                <a:ea typeface="+mn-ea"/>
                <a:cs typeface="+mn-cs"/>
              </a:defRPr>
            </a:lvl1pPr>
            <a:lvl2pPr marL="742950" indent="-285750" algn="l" rtl="0" eaLnBrk="0" fontAlgn="base" hangingPunct="0">
              <a:spcBef>
                <a:spcPct val="20000"/>
              </a:spcBef>
              <a:spcAft>
                <a:spcPct val="0"/>
              </a:spcAft>
              <a:buClr>
                <a:schemeClr val="accent2"/>
              </a:buClr>
              <a:buChar char="–"/>
              <a:defRPr sz="2800">
                <a:solidFill>
                  <a:schemeClr val="tx1"/>
                </a:solidFill>
                <a:latin typeface="Arial Unicode MS" pitchFamily="34" charset="-128"/>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Arial Unicode MS" pitchFamily="34" charset="-128"/>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Arial Unicode MS" pitchFamily="34" charset="-128"/>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Arial Unicode MS"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pPr>
            <a:r>
              <a:rPr lang="es-ES" sz="1800" kern="0" dirty="0" smtClean="0">
                <a:latin typeface="+mn-lt"/>
              </a:rPr>
              <a:t>Los </a:t>
            </a:r>
            <a:r>
              <a:rPr lang="es-ES" sz="1800" kern="0" dirty="0">
                <a:latin typeface="+mn-lt"/>
              </a:rPr>
              <a:t>viajeros se exponen a una variedad de riesgos sanitarios en entornos no habituales, que pueden minimizarse adoptando medidas de prevención </a:t>
            </a:r>
            <a:r>
              <a:rPr lang="es-ES" sz="1800" kern="0" dirty="0" smtClean="0">
                <a:latin typeface="+mn-lt"/>
              </a:rPr>
              <a:t>eficaces, por lo que </a:t>
            </a:r>
            <a:r>
              <a:rPr lang="es-ES" sz="1800" kern="0" dirty="0">
                <a:latin typeface="+mn-lt"/>
              </a:rPr>
              <a:t>es recomendable la planificación del viaje con el tiempo suficiente para conseguir el nivel de protección adecuado antes de entrar en el país de </a:t>
            </a:r>
            <a:r>
              <a:rPr lang="es-ES" sz="1800" kern="0" dirty="0" smtClean="0">
                <a:latin typeface="+mn-lt"/>
              </a:rPr>
              <a:t>destino. </a:t>
            </a:r>
          </a:p>
          <a:p>
            <a:pPr marL="0" indent="0" algn="just">
              <a:buNone/>
            </a:pPr>
            <a:endParaRPr lang="es-ES" sz="1800" kern="0" dirty="0">
              <a:latin typeface="+mn-lt"/>
            </a:endParaRPr>
          </a:p>
          <a:p>
            <a:pPr marL="0" indent="0" algn="just">
              <a:buNone/>
            </a:pPr>
            <a:r>
              <a:rPr lang="es-ES" sz="1800" kern="0" dirty="0">
                <a:latin typeface="+mn-lt"/>
              </a:rPr>
              <a:t>Los consejos previos al viaje deben realizarse de manera individualizada, teniendo en cuenta el destino, la época del año, el tipo de viaje que se va a realizar, la duración del mismo, los requisitos de entrada al país y el estado epidemiológico actual del destino, ya que la situación puede variar. Además, se debe recabar información del viajero acerca de su estado de inmunización actual, enfermedades crónicas, situación fisiológica o posibles </a:t>
            </a:r>
            <a:r>
              <a:rPr lang="es-ES" sz="1800" kern="0" dirty="0" smtClean="0">
                <a:latin typeface="+mn-lt"/>
              </a:rPr>
              <a:t>alergias. </a:t>
            </a:r>
            <a:endParaRPr lang="es-ES" sz="1800" kern="0" dirty="0">
              <a:latin typeface="+mn-lt"/>
            </a:endParaRPr>
          </a:p>
        </p:txBody>
      </p:sp>
    </p:spTree>
    <p:extLst>
      <p:ext uri="{BB962C8B-B14F-4D97-AF65-F5344CB8AC3E}">
        <p14:creationId xmlns:p14="http://schemas.microsoft.com/office/powerpoint/2010/main" val="3082175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792" y="260648"/>
            <a:ext cx="9144000" cy="1143000"/>
          </a:xfrm>
        </p:spPr>
        <p:txBody>
          <a:bodyPr/>
          <a:lstStyle/>
          <a:p>
            <a:r>
              <a:rPr lang="es-ES" dirty="0" smtClean="0"/>
              <a:t>CONSIDERACIONES GENERALES</a:t>
            </a:r>
            <a:endParaRPr lang="es-ES" dirty="0">
              <a:solidFill>
                <a:schemeClr val="tx2"/>
              </a:solidFill>
              <a:latin typeface="Arial Black" pitchFamily="34" charset="0"/>
            </a:endParaRPr>
          </a:p>
        </p:txBody>
      </p:sp>
      <p:sp>
        <p:nvSpPr>
          <p:cNvPr id="5" name="2 Marcador de contenido"/>
          <p:cNvSpPr>
            <a:spLocks noGrp="1"/>
          </p:cNvSpPr>
          <p:nvPr>
            <p:ph idx="4294967295"/>
          </p:nvPr>
        </p:nvSpPr>
        <p:spPr>
          <a:xfrm>
            <a:off x="358785" y="1340768"/>
            <a:ext cx="8424936" cy="4032448"/>
          </a:xfrm>
          <a:prstGeom prst="rect">
            <a:avLst/>
          </a:prstGeom>
        </p:spPr>
        <p:txBody>
          <a:bodyPr/>
          <a:lstStyle/>
          <a:p>
            <a:pPr marL="0" indent="0" algn="just">
              <a:buNone/>
            </a:pPr>
            <a:r>
              <a:rPr lang="es-ES" sz="1600" dirty="0" smtClean="0"/>
              <a:t>El viajero </a:t>
            </a:r>
            <a:r>
              <a:rPr lang="es-ES" sz="1600" dirty="0"/>
              <a:t>debe acudir al Centro de Vacunación Internacional para que realicen la valoración del riesgo de enfermedades infecciosas e indiquen las medidas de prevención, incluida la vacunación, </a:t>
            </a:r>
            <a:r>
              <a:rPr lang="es-ES" sz="1600" b="1" dirty="0"/>
              <a:t>al menos con 4-8 semanas </a:t>
            </a:r>
            <a:r>
              <a:rPr lang="es-ES" sz="1600" dirty="0"/>
              <a:t>de antelación (preferiblemente en el momento de conocer el destino del viaje</a:t>
            </a:r>
            <a:r>
              <a:rPr lang="es-ES" sz="1600" dirty="0" smtClean="0"/>
              <a:t>)</a:t>
            </a:r>
          </a:p>
          <a:p>
            <a:pPr marL="0" indent="0" algn="just">
              <a:buNone/>
            </a:pPr>
            <a:endParaRPr lang="es-ES" sz="1600" dirty="0">
              <a:solidFill>
                <a:srgbClr val="FF0000"/>
              </a:solidFill>
            </a:endParaRPr>
          </a:p>
          <a:p>
            <a:pPr marL="0" indent="0" algn="just">
              <a:buNone/>
            </a:pPr>
            <a:endParaRPr lang="es-ES" sz="1600" dirty="0" smtClean="0">
              <a:solidFill>
                <a:srgbClr val="FF0000"/>
              </a:solidFill>
            </a:endParaRPr>
          </a:p>
          <a:p>
            <a:pPr marL="0" indent="0" algn="just">
              <a:buNone/>
            </a:pPr>
            <a:endParaRPr lang="es-ES" sz="1600" dirty="0">
              <a:solidFill>
                <a:srgbClr val="FF0000"/>
              </a:solidFill>
            </a:endParaRPr>
          </a:p>
          <a:p>
            <a:pPr marL="0" indent="0" algn="just">
              <a:buNone/>
            </a:pPr>
            <a:endParaRPr lang="es-ES" sz="1600" dirty="0" smtClean="0">
              <a:solidFill>
                <a:srgbClr val="FF0000"/>
              </a:solidFill>
            </a:endParaRPr>
          </a:p>
          <a:p>
            <a:pPr marL="0" indent="0" algn="just">
              <a:buNone/>
            </a:pPr>
            <a:endParaRPr lang="es-ES" sz="1600" dirty="0">
              <a:solidFill>
                <a:srgbClr val="FF0000"/>
              </a:solidFill>
            </a:endParaRPr>
          </a:p>
          <a:p>
            <a:pPr marL="0" indent="0" algn="just">
              <a:buNone/>
            </a:pPr>
            <a:endParaRPr lang="es-ES" sz="1600" dirty="0" smtClean="0">
              <a:solidFill>
                <a:srgbClr val="FF0000"/>
              </a:solidFill>
            </a:endParaRPr>
          </a:p>
          <a:p>
            <a:pPr marL="0" indent="0" algn="just">
              <a:buNone/>
            </a:pPr>
            <a:endParaRPr lang="es-ES" sz="1600" dirty="0">
              <a:solidFill>
                <a:srgbClr val="FF0000"/>
              </a:solidFill>
            </a:endParaRPr>
          </a:p>
          <a:p>
            <a:pPr marL="0" indent="0" algn="just">
              <a:buNone/>
            </a:pPr>
            <a:r>
              <a:rPr lang="es-ES" sz="1600" dirty="0"/>
              <a:t>Para solicitar cita previa: </a:t>
            </a:r>
            <a:r>
              <a:rPr lang="es-ES" sz="1600" dirty="0" smtClean="0">
                <a:hlinkClick r:id="rId2"/>
              </a:rPr>
              <a:t>https</a:t>
            </a:r>
            <a:r>
              <a:rPr lang="es-ES" sz="1600" dirty="0">
                <a:hlinkClick r:id="rId2"/>
              </a:rPr>
              <a:t>://</a:t>
            </a:r>
            <a:r>
              <a:rPr lang="es-ES" sz="1600" dirty="0" smtClean="0">
                <a:hlinkClick r:id="rId2"/>
              </a:rPr>
              <a:t>www.msssi.gob.es/sanitarios/consejos/inicioAction.do</a:t>
            </a:r>
            <a:endParaRPr lang="es-ES" sz="1600" dirty="0" smtClean="0"/>
          </a:p>
          <a:p>
            <a:pPr marL="0" indent="0">
              <a:buNone/>
            </a:pPr>
            <a:r>
              <a:rPr lang="es-ES" sz="1600" dirty="0" smtClean="0"/>
              <a:t>Consejos sanitarios: </a:t>
            </a:r>
            <a:r>
              <a:rPr lang="es-ES" sz="1600" dirty="0" smtClean="0">
                <a:hlinkClick r:id="rId3"/>
              </a:rPr>
              <a:t>https</a:t>
            </a:r>
            <a:r>
              <a:rPr lang="es-ES" sz="1600" dirty="0">
                <a:hlinkClick r:id="rId3"/>
              </a:rPr>
              <a:t>://</a:t>
            </a:r>
            <a:r>
              <a:rPr lang="es-ES" sz="1600" dirty="0" smtClean="0">
                <a:hlinkClick r:id="rId3"/>
              </a:rPr>
              <a:t>www.msssi.gob.es/sanitarios/consejos/datosViajero/iniciarConsejos.do</a:t>
            </a:r>
            <a:endParaRPr lang="es-ES" sz="1600" dirty="0" smtClean="0"/>
          </a:p>
          <a:p>
            <a:pPr marL="0" indent="0">
              <a:buNone/>
            </a:pPr>
            <a:endParaRPr lang="es-ES" sz="1600" dirty="0" smtClean="0"/>
          </a:p>
          <a:p>
            <a:pPr marL="0" indent="0" algn="just">
              <a:buNone/>
            </a:pPr>
            <a:endParaRPr lang="es-ES" sz="1600" dirty="0" smtClean="0"/>
          </a:p>
          <a:p>
            <a:pPr marL="0" indent="0" algn="just">
              <a:buNone/>
            </a:pPr>
            <a:r>
              <a:rPr lang="es-ES" sz="1600" dirty="0" smtClean="0"/>
              <a:t> </a:t>
            </a:r>
          </a:p>
          <a:p>
            <a:pPr marL="0" indent="0" algn="just">
              <a:buNone/>
            </a:pPr>
            <a:endParaRPr lang="es-ES" sz="1600" dirty="0" smtClean="0"/>
          </a:p>
          <a:p>
            <a:pPr marL="0" indent="0" algn="just">
              <a:buNone/>
            </a:pPr>
            <a:r>
              <a:rPr lang="es-ES" sz="1600" dirty="0" smtClean="0"/>
              <a:t> </a:t>
            </a:r>
            <a:endParaRPr lang="es-ES" sz="1600" dirty="0"/>
          </a:p>
          <a:p>
            <a:pPr marL="0" indent="0" algn="just">
              <a:buNone/>
            </a:pPr>
            <a:endParaRPr lang="es-ES" sz="1600" dirty="0" smtClean="0">
              <a:solidFill>
                <a:srgbClr val="FF0000"/>
              </a:solidFill>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063" t="29818" r="10833" b="49219"/>
          <a:stretch/>
        </p:blipFill>
        <p:spPr bwMode="auto">
          <a:xfrm>
            <a:off x="827584" y="2492896"/>
            <a:ext cx="7646153" cy="160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252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792" y="260648"/>
            <a:ext cx="9144000" cy="1143000"/>
          </a:xfrm>
        </p:spPr>
        <p:txBody>
          <a:bodyPr/>
          <a:lstStyle/>
          <a:p>
            <a:r>
              <a:rPr lang="es-ES" dirty="0" smtClean="0"/>
              <a:t>CONSIDERACIONES GENERALES</a:t>
            </a:r>
            <a:endParaRPr lang="es-ES" dirty="0">
              <a:solidFill>
                <a:schemeClr val="tx2"/>
              </a:solidFill>
              <a:latin typeface="Arial Black" pitchFamily="34" charset="0"/>
            </a:endParaRPr>
          </a:p>
        </p:txBody>
      </p:sp>
      <p:sp>
        <p:nvSpPr>
          <p:cNvPr id="5" name="2 Marcador de contenido"/>
          <p:cNvSpPr>
            <a:spLocks noGrp="1"/>
          </p:cNvSpPr>
          <p:nvPr>
            <p:ph idx="4294967295"/>
          </p:nvPr>
        </p:nvSpPr>
        <p:spPr>
          <a:xfrm>
            <a:off x="358785" y="1628800"/>
            <a:ext cx="8424936" cy="2808312"/>
          </a:xfrm>
          <a:prstGeom prst="rect">
            <a:avLst/>
          </a:prstGeom>
        </p:spPr>
        <p:txBody>
          <a:bodyPr/>
          <a:lstStyle/>
          <a:p>
            <a:pPr marL="0" indent="0" algn="just">
              <a:buNone/>
            </a:pPr>
            <a:endParaRPr lang="es-ES" sz="1600" dirty="0"/>
          </a:p>
          <a:p>
            <a:pPr algn="just"/>
            <a:r>
              <a:rPr lang="es-ES" sz="1600" dirty="0"/>
              <a:t>Los extranjeros residentes en nuestra comunidad y sus hijos deben acudir a estos centros ya que también pueden tener riesgos al volver a su país. </a:t>
            </a:r>
            <a:endParaRPr lang="es-ES" sz="1600" dirty="0" smtClean="0"/>
          </a:p>
          <a:p>
            <a:pPr algn="just"/>
            <a:endParaRPr lang="es-ES" sz="1600" dirty="0"/>
          </a:p>
          <a:p>
            <a:pPr algn="just"/>
            <a:r>
              <a:rPr lang="es-ES" sz="1600" dirty="0"/>
              <a:t>Si se puede evitar, los niños menores de 2 años no deben viajar a un país con riesgo de enfermedades tropicales. </a:t>
            </a:r>
            <a:endParaRPr lang="es-ES" sz="1600" dirty="0" smtClean="0"/>
          </a:p>
          <a:p>
            <a:pPr algn="just"/>
            <a:endParaRPr lang="es-ES" sz="1600" dirty="0"/>
          </a:p>
          <a:p>
            <a:pPr algn="just"/>
            <a:r>
              <a:rPr lang="es-ES" sz="1600" dirty="0"/>
              <a:t>Todo viajero (niño o adulto) debe tener actualizado su calendario de vacunación; si es preciso, se utilizarán pautas aceleradas para completarlo. </a:t>
            </a:r>
          </a:p>
          <a:p>
            <a:pPr marL="0" indent="0" algn="just">
              <a:buNone/>
            </a:pPr>
            <a:endParaRPr lang="es-ES" sz="1600" dirty="0" smtClean="0"/>
          </a:p>
          <a:p>
            <a:pPr marL="0" indent="0" algn="just">
              <a:buNone/>
            </a:pPr>
            <a:endParaRPr lang="es-ES" sz="1600" dirty="0" smtClean="0"/>
          </a:p>
          <a:p>
            <a:pPr marL="0" indent="0" algn="just">
              <a:buNone/>
            </a:pPr>
            <a:r>
              <a:rPr lang="es-ES" sz="1600" dirty="0" smtClean="0"/>
              <a:t> </a:t>
            </a:r>
            <a:endParaRPr lang="es-ES" sz="1600" dirty="0"/>
          </a:p>
          <a:p>
            <a:pPr marL="0" indent="0" algn="just">
              <a:buNone/>
            </a:pPr>
            <a:endParaRPr lang="es-ES" sz="1600" dirty="0" smtClean="0">
              <a:solidFill>
                <a:srgbClr val="FF0000"/>
              </a:solidFill>
            </a:endParaRPr>
          </a:p>
        </p:txBody>
      </p:sp>
      <p:sp>
        <p:nvSpPr>
          <p:cNvPr id="6" name="2 Marcador de contenido"/>
          <p:cNvSpPr>
            <a:spLocks noGrp="1"/>
          </p:cNvSpPr>
          <p:nvPr>
            <p:ph idx="4294967295"/>
          </p:nvPr>
        </p:nvSpPr>
        <p:spPr>
          <a:xfrm>
            <a:off x="467544" y="1052736"/>
            <a:ext cx="7992888" cy="504056"/>
          </a:xfrm>
        </p:spPr>
        <p:txBody>
          <a:bodyPr/>
          <a:lstStyle/>
          <a:p>
            <a:pPr marL="0" indent="0">
              <a:buNone/>
            </a:pPr>
            <a:r>
              <a:rPr lang="es-ES" sz="2800" b="1" dirty="0" smtClean="0">
                <a:solidFill>
                  <a:schemeClr val="tx2"/>
                </a:solidFill>
              </a:rPr>
              <a:t>Recomendaciones</a:t>
            </a:r>
            <a:endParaRPr lang="es-ES" sz="2800" b="1" dirty="0">
              <a:solidFill>
                <a:schemeClr val="tx2"/>
              </a:solidFill>
            </a:endParaRPr>
          </a:p>
        </p:txBody>
      </p:sp>
    </p:spTree>
    <p:extLst>
      <p:ext uri="{BB962C8B-B14F-4D97-AF65-F5344CB8AC3E}">
        <p14:creationId xmlns:p14="http://schemas.microsoft.com/office/powerpoint/2010/main" val="266808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048" y="116632"/>
            <a:ext cx="9144000" cy="1143000"/>
          </a:xfrm>
        </p:spPr>
        <p:txBody>
          <a:bodyPr/>
          <a:lstStyle/>
          <a:p>
            <a:r>
              <a:rPr lang="es-ES" dirty="0" smtClean="0"/>
              <a:t>MEDIDAS HIGIÉNICO-DIETÉTICAS</a:t>
            </a:r>
            <a:endParaRPr lang="es-ES" dirty="0">
              <a:solidFill>
                <a:schemeClr val="tx2"/>
              </a:solidFill>
              <a:latin typeface="Arial Black"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38" t="14063" r="10938" b="14844"/>
          <a:stretch/>
        </p:blipFill>
        <p:spPr bwMode="auto">
          <a:xfrm>
            <a:off x="755576" y="1124744"/>
            <a:ext cx="7407934" cy="522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249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048" y="116632"/>
            <a:ext cx="9144000" cy="1143000"/>
          </a:xfrm>
        </p:spPr>
        <p:txBody>
          <a:bodyPr/>
          <a:lstStyle/>
          <a:p>
            <a:r>
              <a:rPr lang="es-ES" dirty="0" smtClean="0"/>
              <a:t>VACUNAS</a:t>
            </a:r>
            <a:endParaRPr lang="es-ES" dirty="0">
              <a:solidFill>
                <a:schemeClr val="tx2"/>
              </a:solidFill>
              <a:latin typeface="Arial Black"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66" t="21485" r="7812" b="13281"/>
          <a:stretch/>
        </p:blipFill>
        <p:spPr bwMode="auto">
          <a:xfrm>
            <a:off x="281255" y="1196752"/>
            <a:ext cx="8862745" cy="54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824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048" y="116632"/>
            <a:ext cx="9144000" cy="1143000"/>
          </a:xfrm>
        </p:spPr>
        <p:txBody>
          <a:bodyPr/>
          <a:lstStyle/>
          <a:p>
            <a:r>
              <a:rPr lang="es-ES" dirty="0" smtClean="0"/>
              <a:t>VACUNAS</a:t>
            </a:r>
            <a:endParaRPr lang="es-ES" dirty="0">
              <a:solidFill>
                <a:schemeClr val="tx2"/>
              </a:solidFill>
              <a:latin typeface="Arial Black"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55" t="14194" r="8229" b="15624"/>
          <a:stretch/>
        </p:blipFill>
        <p:spPr bwMode="auto">
          <a:xfrm>
            <a:off x="395536" y="1052736"/>
            <a:ext cx="8508357" cy="55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547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048" y="116632"/>
            <a:ext cx="9144000" cy="1143000"/>
          </a:xfrm>
        </p:spPr>
        <p:txBody>
          <a:bodyPr/>
          <a:lstStyle/>
          <a:p>
            <a:r>
              <a:rPr lang="es-ES" dirty="0" smtClean="0"/>
              <a:t>PREVENCIÓN DE PICADURAS DE INSECTOS</a:t>
            </a:r>
            <a:endParaRPr lang="es-ES" dirty="0">
              <a:solidFill>
                <a:schemeClr val="tx2"/>
              </a:solidFill>
              <a:latin typeface="Arial Black" pitchFamily="34" charset="0"/>
            </a:endParaRPr>
          </a:p>
        </p:txBody>
      </p:sp>
      <p:sp>
        <p:nvSpPr>
          <p:cNvPr id="3" name="2 Marcador de contenido"/>
          <p:cNvSpPr>
            <a:spLocks noGrp="1"/>
          </p:cNvSpPr>
          <p:nvPr>
            <p:ph idx="4294967295"/>
          </p:nvPr>
        </p:nvSpPr>
        <p:spPr>
          <a:xfrm>
            <a:off x="323528" y="1628800"/>
            <a:ext cx="8424936" cy="3960440"/>
          </a:xfrm>
          <a:prstGeom prst="rect">
            <a:avLst/>
          </a:prstGeom>
        </p:spPr>
        <p:txBody>
          <a:bodyPr/>
          <a:lstStyle/>
          <a:p>
            <a:pPr algn="just"/>
            <a:r>
              <a:rPr lang="es-ES" sz="1600" dirty="0"/>
              <a:t>S</a:t>
            </a:r>
            <a:r>
              <a:rPr lang="es-ES" sz="1600" dirty="0" smtClean="0"/>
              <a:t>on </a:t>
            </a:r>
            <a:r>
              <a:rPr lang="es-ES" sz="1600" dirty="0"/>
              <a:t>sustancias que se aplican sobre la piel y/o la vestimenta para ahuyentar a los insectos y evitar las picaduras. No matan al insecto, lo mantienen alejado de la zona donde se aplican. Su duración es variable dependiendo del principio activo, la concentración y el </a:t>
            </a:r>
            <a:r>
              <a:rPr lang="es-ES" sz="1600" dirty="0" smtClean="0"/>
              <a:t>clima.</a:t>
            </a:r>
          </a:p>
          <a:p>
            <a:pPr algn="just"/>
            <a:endParaRPr lang="es-ES" sz="1600" dirty="0" smtClean="0"/>
          </a:p>
          <a:p>
            <a:pPr lvl="1" algn="just"/>
            <a:r>
              <a:rPr lang="es-ES" sz="1600" dirty="0" smtClean="0"/>
              <a:t>El </a:t>
            </a:r>
            <a:r>
              <a:rPr lang="es-ES" sz="1600" dirty="0"/>
              <a:t>repelente tópico más eficaz es </a:t>
            </a:r>
            <a:r>
              <a:rPr lang="es-ES" sz="1600" b="1" dirty="0"/>
              <a:t>DEET (</a:t>
            </a:r>
            <a:r>
              <a:rPr lang="es-ES" sz="1600" b="1" dirty="0" err="1"/>
              <a:t>dietiltoluamida</a:t>
            </a:r>
            <a:r>
              <a:rPr lang="es-ES" sz="1600" dirty="0"/>
              <a:t>). </a:t>
            </a:r>
            <a:r>
              <a:rPr lang="es-ES" sz="1600" dirty="0" smtClean="0"/>
              <a:t>Se </a:t>
            </a:r>
            <a:r>
              <a:rPr lang="es-ES" sz="1600" dirty="0"/>
              <a:t>recomiendan concentraciones de 20-35</a:t>
            </a:r>
            <a:r>
              <a:rPr lang="es-ES" sz="1600" dirty="0" smtClean="0"/>
              <a:t>%. </a:t>
            </a:r>
            <a:r>
              <a:rPr lang="es-ES" sz="1600" dirty="0"/>
              <a:t>Se puede utilizar en niños a partir de 2 meses, </a:t>
            </a:r>
            <a:r>
              <a:rPr lang="es-ES" sz="1600" dirty="0" smtClean="0"/>
              <a:t>a concentraciones de </a:t>
            </a:r>
            <a:r>
              <a:rPr lang="es-ES" sz="1600" dirty="0"/>
              <a:t>entre 10-30%6. Puede reducir la eficacia de los protectores solares, por lo que el protector solar debe aplicarse 30-60 minutos </a:t>
            </a:r>
            <a:r>
              <a:rPr lang="es-ES" sz="1600" dirty="0" smtClean="0"/>
              <a:t>antes. </a:t>
            </a:r>
          </a:p>
          <a:p>
            <a:pPr lvl="1" algn="just"/>
            <a:endParaRPr lang="es-ES" sz="1600" dirty="0"/>
          </a:p>
          <a:p>
            <a:pPr lvl="1" algn="just"/>
            <a:r>
              <a:rPr lang="es-ES" sz="1600" dirty="0" smtClean="0"/>
              <a:t>Otros </a:t>
            </a:r>
            <a:r>
              <a:rPr lang="es-ES" sz="1600" dirty="0"/>
              <a:t>repelentes recomendados son </a:t>
            </a:r>
            <a:r>
              <a:rPr lang="es-ES" sz="1600" b="1" dirty="0" err="1"/>
              <a:t>Icaridin</a:t>
            </a:r>
            <a:r>
              <a:rPr lang="es-ES" sz="1600" b="1" dirty="0"/>
              <a:t> y </a:t>
            </a:r>
            <a:r>
              <a:rPr lang="es-ES" sz="1600" b="1" dirty="0" smtClean="0"/>
              <a:t>IR3535</a:t>
            </a:r>
            <a:r>
              <a:rPr lang="es-ES" sz="1600" dirty="0" smtClean="0"/>
              <a:t>.Icaridin</a:t>
            </a:r>
            <a:r>
              <a:rPr lang="es-ES" sz="1600" dirty="0"/>
              <a:t>, a concentraciones de alrededor del 20%, tiene una eficacia similar al DEET, y menor toxicidad, aunque menor duración de acción. Puede utilizarse en niños en concentraciones entre 5-10%. IR3535 ha mostrado ser efectivo a concentraciones ≥10% frente a las picaduras de mosquitos durante varias </a:t>
            </a:r>
            <a:r>
              <a:rPr lang="es-ES" sz="1600" dirty="0" smtClean="0"/>
              <a:t>horas.</a:t>
            </a:r>
            <a:endParaRPr lang="es-ES" sz="1600" dirty="0"/>
          </a:p>
          <a:p>
            <a:pPr marL="0" indent="0" algn="just">
              <a:buNone/>
            </a:pPr>
            <a:r>
              <a:rPr lang="es-ES" sz="1600" dirty="0" smtClean="0"/>
              <a:t> </a:t>
            </a:r>
            <a:endParaRPr lang="es-ES" sz="1600" dirty="0"/>
          </a:p>
          <a:p>
            <a:pPr marL="0" indent="0" algn="just">
              <a:buNone/>
            </a:pPr>
            <a:endParaRPr lang="es-ES" sz="1600" dirty="0" smtClean="0">
              <a:solidFill>
                <a:srgbClr val="FF0000"/>
              </a:solidFill>
            </a:endParaRPr>
          </a:p>
        </p:txBody>
      </p:sp>
      <p:sp>
        <p:nvSpPr>
          <p:cNvPr id="4" name="2 Marcador de contenido"/>
          <p:cNvSpPr>
            <a:spLocks noGrp="1"/>
          </p:cNvSpPr>
          <p:nvPr>
            <p:ph idx="4294967295"/>
          </p:nvPr>
        </p:nvSpPr>
        <p:spPr>
          <a:xfrm>
            <a:off x="467544" y="1052736"/>
            <a:ext cx="7992888" cy="504056"/>
          </a:xfrm>
        </p:spPr>
        <p:txBody>
          <a:bodyPr/>
          <a:lstStyle/>
          <a:p>
            <a:pPr marL="0" indent="0">
              <a:buNone/>
            </a:pPr>
            <a:r>
              <a:rPr lang="es-ES" sz="2800" b="1" dirty="0" smtClean="0">
                <a:solidFill>
                  <a:schemeClr val="tx2"/>
                </a:solidFill>
              </a:rPr>
              <a:t>Repelentes</a:t>
            </a:r>
            <a:endParaRPr lang="es-ES" sz="2800" b="1" dirty="0">
              <a:solidFill>
                <a:schemeClr val="tx2"/>
              </a:solidFill>
            </a:endParaRPr>
          </a:p>
        </p:txBody>
      </p:sp>
    </p:spTree>
    <p:extLst>
      <p:ext uri="{BB962C8B-B14F-4D97-AF65-F5344CB8AC3E}">
        <p14:creationId xmlns:p14="http://schemas.microsoft.com/office/powerpoint/2010/main" val="13131050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unawMmTpcdlbfMFoGopqk5"/>
</p:tagLst>
</file>

<file path=ppt/tags/tag10.xml><?xml version="1.0" encoding="utf-8"?>
<p:tagLst xmlns:a="http://schemas.openxmlformats.org/drawingml/2006/main" xmlns:r="http://schemas.openxmlformats.org/officeDocument/2006/relationships" xmlns:p="http://schemas.openxmlformats.org/presentationml/2006/main">
  <p:tag name="DVSHAPEID" val="msKhi5dC2cZkLXKsAcNKVb"/>
</p:tagLst>
</file>

<file path=ppt/tags/tag11.xml><?xml version="1.0" encoding="utf-8"?>
<p:tagLst xmlns:a="http://schemas.openxmlformats.org/drawingml/2006/main" xmlns:r="http://schemas.openxmlformats.org/officeDocument/2006/relationships" xmlns:p="http://schemas.openxmlformats.org/presentationml/2006/main">
  <p:tag name="DVSHAPEID" val="unawMmTpcdlbfMFoGopqk5"/>
</p:tagLst>
</file>

<file path=ppt/tags/tag2.xml><?xml version="1.0" encoding="utf-8"?>
<p:tagLst xmlns:a="http://schemas.openxmlformats.org/drawingml/2006/main" xmlns:r="http://schemas.openxmlformats.org/officeDocument/2006/relationships" xmlns:p="http://schemas.openxmlformats.org/presentationml/2006/main">
  <p:tag name="DVSHAPEID" val="xxYxz5B8gosKIc50IFAKL8"/>
</p:tagLst>
</file>

<file path=ppt/tags/tag3.xml><?xml version="1.0" encoding="utf-8"?>
<p:tagLst xmlns:a="http://schemas.openxmlformats.org/drawingml/2006/main" xmlns:r="http://schemas.openxmlformats.org/officeDocument/2006/relationships" xmlns:p="http://schemas.openxmlformats.org/presentationml/2006/main">
  <p:tag name="DVSHAPEID" val="YwjMHoTj4NvKVyizNkTnlq"/>
</p:tagLst>
</file>

<file path=ppt/tags/tag4.xml><?xml version="1.0" encoding="utf-8"?>
<p:tagLst xmlns:a="http://schemas.openxmlformats.org/drawingml/2006/main" xmlns:r="http://schemas.openxmlformats.org/officeDocument/2006/relationships" xmlns:p="http://schemas.openxmlformats.org/presentationml/2006/main">
  <p:tag name="DVSHAPEID" val="uHy7AzppM9zpyreModfXkF"/>
</p:tagLst>
</file>

<file path=ppt/tags/tag5.xml><?xml version="1.0" encoding="utf-8"?>
<p:tagLst xmlns:a="http://schemas.openxmlformats.org/drawingml/2006/main" xmlns:r="http://schemas.openxmlformats.org/officeDocument/2006/relationships" xmlns:p="http://schemas.openxmlformats.org/presentationml/2006/main">
  <p:tag name="DVSHAPEID" val="xxYxz5B8gosKIc50IFAKL8"/>
</p:tagLst>
</file>

<file path=ppt/tags/tag6.xml><?xml version="1.0" encoding="utf-8"?>
<p:tagLst xmlns:a="http://schemas.openxmlformats.org/drawingml/2006/main" xmlns:r="http://schemas.openxmlformats.org/officeDocument/2006/relationships" xmlns:p="http://schemas.openxmlformats.org/presentationml/2006/main">
  <p:tag name="DVSHAPEID" val="YwjMHoTj4NvKVyizNkTnlq"/>
</p:tagLst>
</file>

<file path=ppt/tags/tag7.xml><?xml version="1.0" encoding="utf-8"?>
<p:tagLst xmlns:a="http://schemas.openxmlformats.org/drawingml/2006/main" xmlns:r="http://schemas.openxmlformats.org/officeDocument/2006/relationships" xmlns:p="http://schemas.openxmlformats.org/presentationml/2006/main">
  <p:tag name="DVSHAPEID" val="uHy7AzppM9zpyreModfXkF"/>
</p:tagLst>
</file>

<file path=ppt/tags/tag8.xml><?xml version="1.0" encoding="utf-8"?>
<p:tagLst xmlns:a="http://schemas.openxmlformats.org/drawingml/2006/main" xmlns:r="http://schemas.openxmlformats.org/officeDocument/2006/relationships" xmlns:p="http://schemas.openxmlformats.org/presentationml/2006/main">
  <p:tag name="DVSECTIONID" val="bPzgoGZ8qpD1tJ3F4ATwbP"/>
</p:tagLst>
</file>

<file path=ppt/tags/tag9.xml><?xml version="1.0" encoding="utf-8"?>
<p:tagLst xmlns:a="http://schemas.openxmlformats.org/drawingml/2006/main" xmlns:r="http://schemas.openxmlformats.org/officeDocument/2006/relationships" xmlns:p="http://schemas.openxmlformats.org/presentationml/2006/main">
  <p:tag name="DVSECTIONID" val="uyARmSBo90MXppUFASZUUO"/>
</p:tagLst>
</file>

<file path=ppt/theme/theme1.xml><?xml version="1.0" encoding="utf-8"?>
<a:theme xmlns:a="http://schemas.openxmlformats.org/drawingml/2006/main" name="3_Diseño personalizado">
  <a:themeElements>
    <a:clrScheme name="Personalizado 2">
      <a:dk1>
        <a:sysClr val="windowText" lastClr="000000"/>
      </a:dk1>
      <a:lt1>
        <a:sysClr val="window" lastClr="FFFFFF"/>
      </a:lt1>
      <a:dk2>
        <a:srgbClr val="4BACC6"/>
      </a:dk2>
      <a:lt2>
        <a:srgbClr val="EEECE1"/>
      </a:lt2>
      <a:accent1>
        <a:srgbClr val="31859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2829</TotalTime>
  <Words>1288</Words>
  <Application>Microsoft Office PowerPoint</Application>
  <PresentationFormat>Pantailako aurkezpena (4:3)</PresentationFormat>
  <Paragraphs>95</Paragraphs>
  <Slides>18</Slides>
  <Notes>2</Notes>
  <HiddenSlides>0</HiddenSlides>
  <MMClips>0</MMClips>
  <ScaleCrop>false</ScaleCrop>
  <HeadingPairs>
    <vt:vector size="4" baseType="variant">
      <vt:variant>
        <vt:lpstr>Gaia</vt:lpstr>
      </vt:variant>
      <vt:variant>
        <vt:i4>1</vt:i4>
      </vt:variant>
      <vt:variant>
        <vt:lpstr>Diapositiben tituluak</vt:lpstr>
      </vt:variant>
      <vt:variant>
        <vt:i4>18</vt:i4>
      </vt:variant>
    </vt:vector>
  </HeadingPairs>
  <TitlesOfParts>
    <vt:vector size="19" baseType="lpstr">
      <vt:lpstr>3_Diseño personalizado</vt:lpstr>
      <vt:lpstr>PowerPoint-eko aurkezpena</vt:lpstr>
      <vt:lpstr>Sumario</vt:lpstr>
      <vt:lpstr>INTRODUCCIÓN</vt:lpstr>
      <vt:lpstr>CONSIDERACIONES GENERALES</vt:lpstr>
      <vt:lpstr>CONSIDERACIONES GENERALES</vt:lpstr>
      <vt:lpstr>MEDIDAS HIGIÉNICO-DIETÉTICAS</vt:lpstr>
      <vt:lpstr>VACUNAS</vt:lpstr>
      <vt:lpstr>VACUNAS</vt:lpstr>
      <vt:lpstr>PREVENCIÓN DE PICADURAS DE INSECTOS</vt:lpstr>
      <vt:lpstr>PREVENCIÓN DE PICADURAS DE INSECTOS</vt:lpstr>
      <vt:lpstr>PROFILAXIS DE LA MALARIA (PALUDISMO)</vt:lpstr>
      <vt:lpstr>PROFILAXIS DE LA MALARIA (PALUDISMO)</vt:lpstr>
      <vt:lpstr>PROFILAXIS DE LA MALARIA (PALUDISMO)</vt:lpstr>
      <vt:lpstr>PROFILAXIS DE LA MALARIA (PALUDISMO)</vt:lpstr>
      <vt:lpstr>PROFILAXIS DE LA MALARIA (PALUDISMO)</vt:lpstr>
      <vt:lpstr>DIARREA DEL VIAJERO</vt:lpstr>
      <vt:lpstr>DIARREA DEL VIAJERO</vt:lpstr>
      <vt:lpstr>Más información y bibliografía…</vt:lpstr>
    </vt:vector>
  </TitlesOfParts>
  <Company>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INFAC Información Farmacoterapéutica</dc:title>
  <dc:creator>COMITE REDACCION INFAC</dc:creator>
  <cp:lastModifiedBy>Lopez De Aberasturi Ortiz De Pinedo, Aitor</cp:lastModifiedBy>
  <cp:revision>314</cp:revision>
  <cp:lastPrinted>2017-08-24T10:26:52Z</cp:lastPrinted>
  <dcterms:created xsi:type="dcterms:W3CDTF">2007-11-13T08:52:06Z</dcterms:created>
  <dcterms:modified xsi:type="dcterms:W3CDTF">2018-07-13T09:18:22Z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160ivq7-8rTnREubEONBuH9j9k92nA21cNajGSl9HSP4</vt:lpwstr>
  </property>
  <property fmtid="{D5CDD505-2E9C-101B-9397-08002B2CF9AE}" pid="3" name="Google.Documents.RevisionId">
    <vt:lpwstr>12863737458791287082</vt:lpwstr>
  </property>
  <property fmtid="{D5CDD505-2E9C-101B-9397-08002B2CF9AE}" pid="4" name="Google.Documents.PreviousRevisionId">
    <vt:lpwstr>12445244904266056390</vt:lpwstr>
  </property>
  <property fmtid="{D5CDD505-2E9C-101B-9397-08002B2CF9AE}" pid="5" name="Google.Documents.PluginVersion">
    <vt:lpwstr>2.0.2026.3768</vt:lpwstr>
  </property>
  <property fmtid="{D5CDD505-2E9C-101B-9397-08002B2CF9AE}" pid="6" name="Google.Documents.MergeIncapabilityFlags">
    <vt:i4>0</vt:i4>
  </property>
  <property fmtid="{D5CDD505-2E9C-101B-9397-08002B2CF9AE}" pid="7" name="Google.Documents.Tracking">
    <vt:lpwstr>true</vt:lpwstr>
  </property>
</Properties>
</file>