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4" r:id="rId3"/>
    <p:sldId id="300" r:id="rId4"/>
    <p:sldId id="301" r:id="rId5"/>
    <p:sldId id="303" r:id="rId6"/>
    <p:sldId id="304" r:id="rId7"/>
    <p:sldId id="305" r:id="rId8"/>
    <p:sldId id="307" r:id="rId9"/>
    <p:sldId id="306" r:id="rId10"/>
    <p:sldId id="308" r:id="rId11"/>
    <p:sldId id="309" r:id="rId12"/>
    <p:sldId id="323" r:id="rId13"/>
    <p:sldId id="310" r:id="rId14"/>
    <p:sldId id="326" r:id="rId15"/>
    <p:sldId id="312" r:id="rId16"/>
    <p:sldId id="313" r:id="rId17"/>
    <p:sldId id="314" r:id="rId18"/>
    <p:sldId id="315" r:id="rId19"/>
    <p:sldId id="317" r:id="rId20"/>
    <p:sldId id="318" r:id="rId21"/>
    <p:sldId id="328" r:id="rId22"/>
    <p:sldId id="329" r:id="rId23"/>
    <p:sldId id="319" r:id="rId24"/>
    <p:sldId id="320" r:id="rId25"/>
    <p:sldId id="321" r:id="rId26"/>
    <p:sldId id="322" r:id="rId27"/>
    <p:sldId id="297" r:id="rId28"/>
    <p:sldId id="327" r:id="rId29"/>
  </p:sldIdLst>
  <p:sldSz cx="9144000" cy="6858000" type="screen4x3"/>
  <p:notesSz cx="6735763" cy="98694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92CB"/>
    <a:srgbClr val="990000"/>
    <a:srgbClr val="CC0000"/>
    <a:srgbClr val="CC6600"/>
    <a:srgbClr val="996600"/>
    <a:srgbClr val="FFECAF"/>
    <a:srgbClr val="518BE1"/>
    <a:srgbClr val="B5C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2553" autoAdjust="0"/>
  </p:normalViewPr>
  <p:slideViewPr>
    <p:cSldViewPr>
      <p:cViewPr>
        <p:scale>
          <a:sx n="75" d="100"/>
          <a:sy n="75" d="100"/>
        </p:scale>
        <p:origin x="-108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CC187-944E-4951-AEB2-91C53ACEB491}" type="datetimeFigureOut">
              <a:rPr lang="es-ES" smtClean="0"/>
              <a:t>30/10/2017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ACEB0-A024-4159-92A8-7BE58E393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595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30/10/2017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08935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30/10/2017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30/10/2017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751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0322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89" r:id="rId8"/>
    <p:sldLayoutId id="2147483890" r:id="rId9"/>
    <p:sldLayoutId id="2147483891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2.xml"/><Relationship Id="rId7" Type="http://schemas.openxmlformats.org/officeDocument/2006/relationships/hyperlink" Target="http://www.osakidetza.euskadi.eus/contenidos/informacion/cevime_infac_2017/eu_def/adjuntos/INFAC%20_Vol_%2025_n%205_H%20pylori_eu.pdf" TargetMode="Externa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0.xml"/><Relationship Id="rId4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i="1" dirty="0" smtClean="0"/>
              <a:t>HELICOBACTER PYLORI </a:t>
            </a:r>
            <a:r>
              <a:rPr lang="es-ES_tradnl" dirty="0" smtClean="0"/>
              <a:t>DESAGERRARAZTEKO PAUTA BERRIAK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25 </a:t>
            </a: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Lib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, 5 </a:t>
            </a: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Zk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 2017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 err="1" smtClean="0">
                <a:solidFill>
                  <a:schemeClr val="tx2"/>
                </a:solidFill>
                <a:latin typeface="Arial Black" pitchFamily="34" charset="0"/>
              </a:rPr>
              <a:t>Atxikidura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 (1)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Tratamenduarekiko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atxikidura</a:t>
            </a:r>
            <a:r>
              <a:rPr lang="es-ES" sz="1800" dirty="0">
                <a:latin typeface="Arial Unicode MS" pitchFamily="34" charset="-128"/>
              </a:rPr>
              <a:t> oso </a:t>
            </a:r>
            <a:r>
              <a:rPr lang="es-ES" sz="1800" dirty="0" err="1">
                <a:latin typeface="Arial Unicode MS" pitchFamily="34" charset="-128"/>
              </a:rPr>
              <a:t>garrantzitsua</a:t>
            </a:r>
            <a:r>
              <a:rPr lang="es-ES" sz="1800" dirty="0">
                <a:latin typeface="Arial Unicode MS" pitchFamily="34" charset="-128"/>
              </a:rPr>
              <a:t> da </a:t>
            </a:r>
            <a:r>
              <a:rPr lang="es-ES" sz="1800" i="1" dirty="0" err="1">
                <a:latin typeface="Arial Unicode MS" pitchFamily="34" charset="-128"/>
              </a:rPr>
              <a:t>H.pylori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desagerrarazteko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nahiz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den </a:t>
            </a:r>
            <a:r>
              <a:rPr lang="es-ES" sz="1800" dirty="0" err="1">
                <a:latin typeface="Arial Unicode MS" pitchFamily="34" charset="-128"/>
              </a:rPr>
              <a:t>kuantifikatu</a:t>
            </a:r>
            <a:r>
              <a:rPr lang="es-ES" sz="1800" dirty="0">
                <a:latin typeface="Arial Unicode MS" pitchFamily="34" charset="-128"/>
              </a:rPr>
              <a:t>.</a:t>
            </a:r>
            <a:endParaRPr lang="es-ES" sz="18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Saiakuntza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klinikoetan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ikusi</a:t>
            </a:r>
            <a:r>
              <a:rPr lang="es-ES" sz="1800" dirty="0">
                <a:latin typeface="Arial Unicode MS" pitchFamily="34" charset="-128"/>
              </a:rPr>
              <a:t> da </a:t>
            </a:r>
            <a:r>
              <a:rPr lang="es-ES" sz="1800" dirty="0" err="1">
                <a:latin typeface="Arial Unicode MS" pitchFamily="34" charset="-128"/>
              </a:rPr>
              <a:t>tratamenduari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uzteko</a:t>
            </a:r>
            <a:r>
              <a:rPr lang="es-ES" sz="1800" dirty="0">
                <a:latin typeface="Arial Unicode MS" pitchFamily="34" charset="-128"/>
              </a:rPr>
              <a:t> tasa </a:t>
            </a:r>
            <a:r>
              <a:rPr lang="es-ES" sz="1800" dirty="0" err="1">
                <a:latin typeface="Arial Unicode MS" pitchFamily="34" charset="-128"/>
              </a:rPr>
              <a:t>lotuta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dagoela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pazienteek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hartzen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medikamentuen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dosi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kopuruarekin</a:t>
            </a:r>
            <a:r>
              <a:rPr lang="es-ES" sz="1800" dirty="0">
                <a:latin typeface="Arial Unicode MS" pitchFamily="34" charset="-128"/>
              </a:rPr>
              <a:t>. </a:t>
            </a:r>
            <a:endParaRPr lang="es-ES" sz="18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Ondorio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kaltegarrien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maiztasunak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larritasunak</a:t>
            </a:r>
            <a:r>
              <a:rPr lang="es-ES" sz="1800" dirty="0">
                <a:latin typeface="Arial Unicode MS" pitchFamily="34" charset="-128"/>
              </a:rPr>
              <a:t> ere </a:t>
            </a:r>
            <a:r>
              <a:rPr lang="es-ES" sz="1800" dirty="0" err="1">
                <a:latin typeface="Arial Unicode MS" pitchFamily="34" charset="-128"/>
              </a:rPr>
              <a:t>eragiten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atxikiduran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nahiz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pazienteek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hobeto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betetzen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tratamendua</a:t>
            </a:r>
            <a:r>
              <a:rPr lang="es-ES" sz="1800" dirty="0">
                <a:latin typeface="Arial Unicode MS" pitchFamily="34" charset="-128"/>
              </a:rPr>
              <a:t> izan </a:t>
            </a:r>
            <a:r>
              <a:rPr lang="es-ES" sz="1800" dirty="0" err="1">
                <a:latin typeface="Arial Unicode MS" pitchFamily="34" charset="-128"/>
              </a:rPr>
              <a:t>ditzaketen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ondorio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kaltegarrien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berri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dutenean</a:t>
            </a:r>
            <a:r>
              <a:rPr lang="es-ES" sz="1800" dirty="0">
                <a:latin typeface="Arial Unicode MS" pitchFamily="34" charset="-128"/>
              </a:rPr>
              <a:t>, eta </a:t>
            </a:r>
            <a:r>
              <a:rPr lang="es-ES" sz="1800" dirty="0" err="1">
                <a:latin typeface="Arial Unicode MS" pitchFamily="34" charset="-128"/>
              </a:rPr>
              <a:t>tratamenduari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uztea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zein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kasutan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egongo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litzatekeen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justifikatuta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ulertzen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dutenean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36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396" y="23540"/>
            <a:ext cx="9144000" cy="1143000"/>
          </a:xfrm>
        </p:spPr>
        <p:txBody>
          <a:bodyPr/>
          <a:lstStyle/>
          <a:p>
            <a:r>
              <a:rPr lang="es-ES" dirty="0" err="1" smtClean="0"/>
              <a:t>Tratamenduen</a:t>
            </a:r>
            <a:r>
              <a:rPr lang="es-ES" dirty="0" smtClean="0"/>
              <a:t> </a:t>
            </a:r>
            <a:r>
              <a:rPr lang="es-ES" dirty="0" err="1" smtClean="0"/>
              <a:t>eragikortasunean</a:t>
            </a:r>
            <a:r>
              <a:rPr lang="es-ES" dirty="0" smtClean="0"/>
              <a:t> </a:t>
            </a:r>
            <a:r>
              <a:rPr lang="es-ES" dirty="0" err="1" smtClean="0"/>
              <a:t>eragiten</a:t>
            </a:r>
            <a:r>
              <a:rPr lang="es-ES" dirty="0" smtClean="0"/>
              <a:t> </a:t>
            </a:r>
            <a:r>
              <a:rPr lang="es-ES" dirty="0" err="1" smtClean="0"/>
              <a:t>duten</a:t>
            </a:r>
            <a:r>
              <a:rPr lang="es-ES" dirty="0" smtClean="0"/>
              <a:t> </a:t>
            </a:r>
            <a:r>
              <a:rPr lang="es-ES" dirty="0" err="1" smtClean="0"/>
              <a:t>alderdiak</a:t>
            </a:r>
            <a:r>
              <a:rPr lang="es-ES" dirty="0" smtClean="0"/>
              <a:t> (VI)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4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840"/>
            <a:ext cx="9144000" cy="1143000"/>
          </a:xfrm>
        </p:spPr>
        <p:txBody>
          <a:bodyPr/>
          <a:lstStyle/>
          <a:p>
            <a:r>
              <a:rPr lang="es-ES" dirty="0" err="1" smtClean="0"/>
              <a:t>Desagerrarazteko</a:t>
            </a:r>
            <a:r>
              <a:rPr lang="es-ES" dirty="0" smtClean="0"/>
              <a:t> </a:t>
            </a:r>
            <a:r>
              <a:rPr lang="es-ES" dirty="0" err="1" smtClean="0"/>
              <a:t>tratamenduak</a:t>
            </a:r>
            <a:r>
              <a:rPr lang="es-ES" dirty="0" smtClean="0"/>
              <a:t>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412776"/>
            <a:ext cx="799288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Atxikidura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800" dirty="0" smtClean="0">
                <a:solidFill>
                  <a:schemeClr val="tx2"/>
                </a:solidFill>
                <a:latin typeface="Arial Black" pitchFamily="34" charset="0"/>
              </a:rPr>
              <a:t>(2)</a:t>
            </a:r>
            <a:endParaRPr lang="es-ES" sz="1800" dirty="0">
              <a:solidFill>
                <a:schemeClr val="tx2"/>
              </a:solidFill>
              <a:latin typeface="Arial Black" pitchFamily="34" charset="0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Egungo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gomendio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nazionalek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nazioartekoek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proposatzen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klaritromizinarekiko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erresistentzia</a:t>
            </a:r>
            <a:r>
              <a:rPr lang="es-ES" sz="1800" dirty="0">
                <a:latin typeface="Arial Unicode MS" pitchFamily="34" charset="-128"/>
              </a:rPr>
              <a:t> % 15 </a:t>
            </a:r>
            <a:r>
              <a:rPr lang="es-ES" sz="1800" dirty="0" err="1">
                <a:latin typeface="Arial Unicode MS" pitchFamily="34" charset="-128"/>
              </a:rPr>
              <a:t>baino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handiagoa</a:t>
            </a:r>
            <a:r>
              <a:rPr lang="es-ES" sz="1800" dirty="0">
                <a:latin typeface="Arial Unicode MS" pitchFamily="34" charset="-128"/>
              </a:rPr>
              <a:t> den </a:t>
            </a:r>
            <a:r>
              <a:rPr lang="es-ES" sz="1800" dirty="0" err="1">
                <a:latin typeface="Arial Unicode MS" pitchFamily="34" charset="-128"/>
              </a:rPr>
              <a:t>eremu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geografikoetan</a:t>
            </a:r>
            <a:r>
              <a:rPr lang="es-ES" sz="1800" dirty="0" smtClean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omeprazolarekin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klaritromizinarekin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amoxizilinarekin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egiten</a:t>
            </a:r>
            <a:r>
              <a:rPr lang="es-ES" sz="1800" dirty="0">
                <a:latin typeface="Arial Unicode MS" pitchFamily="34" charset="-128"/>
              </a:rPr>
              <a:t> den terapia </a:t>
            </a:r>
            <a:r>
              <a:rPr lang="es-ES" sz="1800" dirty="0" err="1">
                <a:latin typeface="Arial Unicode MS" pitchFamily="34" charset="-128"/>
              </a:rPr>
              <a:t>hirukoitz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klasikoa</a:t>
            </a:r>
            <a:r>
              <a:rPr lang="es-ES" sz="1800" dirty="0">
                <a:latin typeface="Arial Unicode MS" pitchFamily="34" charset="-128"/>
              </a:rPr>
              <a:t> (OKA) </a:t>
            </a:r>
            <a:r>
              <a:rPr lang="es-ES" sz="1800" dirty="0" err="1">
                <a:latin typeface="Arial Unicode MS" pitchFamily="34" charset="-128"/>
              </a:rPr>
              <a:t>alde</a:t>
            </a:r>
            <a:r>
              <a:rPr lang="es-ES" sz="1800" dirty="0">
                <a:latin typeface="Arial Unicode MS" pitchFamily="34" charset="-128"/>
              </a:rPr>
              <a:t> batera </a:t>
            </a:r>
            <a:r>
              <a:rPr lang="es-ES" sz="1800" dirty="0" err="1">
                <a:latin typeface="Arial Unicode MS" pitchFamily="34" charset="-128"/>
              </a:rPr>
              <a:t>uztea</a:t>
            </a:r>
            <a:r>
              <a:rPr lang="es-ES" sz="1800" dirty="0">
                <a:latin typeface="Arial Unicode MS" pitchFamily="34" charset="-128"/>
              </a:rPr>
              <a:t>, eta pauta </a:t>
            </a:r>
            <a:r>
              <a:rPr lang="es-ES" sz="1800" dirty="0" err="1">
                <a:latin typeface="Arial Unicode MS" pitchFamily="34" charset="-128"/>
              </a:rPr>
              <a:t>laukoitzak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erabiltzea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bismutoarekin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edo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gabe</a:t>
            </a:r>
            <a:r>
              <a:rPr lang="es-ES" sz="1800" dirty="0">
                <a:latin typeface="Arial Unicode MS" pitchFamily="34" charset="-128"/>
              </a:rPr>
              <a:t> </a:t>
            </a:r>
            <a:endParaRPr lang="es-ES" sz="18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Beste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autore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batzuk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terapia </a:t>
            </a:r>
            <a:r>
              <a:rPr lang="es-ES" sz="1800" dirty="0" err="1">
                <a:latin typeface="Arial Unicode MS" pitchFamily="34" charset="-128"/>
              </a:rPr>
              <a:t>hirukoitza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erabiltzearen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aldeko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tratamenduaren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iraupena</a:t>
            </a:r>
            <a:r>
              <a:rPr lang="es-ES" sz="1800" dirty="0">
                <a:latin typeface="Arial Unicode MS" pitchFamily="34" charset="-128"/>
              </a:rPr>
              <a:t> 14 </a:t>
            </a:r>
            <a:r>
              <a:rPr lang="es-ES" sz="1800" dirty="0" err="1">
                <a:latin typeface="Arial Unicode MS" pitchFamily="34" charset="-128"/>
              </a:rPr>
              <a:t>egunera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luzatuz</a:t>
            </a:r>
            <a:r>
              <a:rPr lang="es-ES" sz="18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Klaritromizinarekiko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erresistentziaren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tokiko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eguneratuak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izateko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zailtasunaren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aurrean</a:t>
            </a:r>
            <a:r>
              <a:rPr lang="es-ES" sz="1800" dirty="0">
                <a:latin typeface="Arial Unicode MS" pitchFamily="34" charset="-128"/>
              </a:rPr>
              <a:t>, terapia </a:t>
            </a:r>
            <a:r>
              <a:rPr lang="es-ES" sz="1800" dirty="0" err="1">
                <a:latin typeface="Arial Unicode MS" pitchFamily="34" charset="-128"/>
              </a:rPr>
              <a:t>hirukoitz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klasikoa</a:t>
            </a:r>
            <a:r>
              <a:rPr lang="es-ES" sz="1800" dirty="0">
                <a:latin typeface="Arial Unicode MS" pitchFamily="34" charset="-128"/>
              </a:rPr>
              <a:t> (OKA), 14 </a:t>
            </a:r>
            <a:r>
              <a:rPr lang="es-ES" sz="1800" dirty="0" err="1">
                <a:latin typeface="Arial Unicode MS" pitchFamily="34" charset="-128"/>
              </a:rPr>
              <a:t>egunera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luzatua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aukeratzat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har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daiteke</a:t>
            </a:r>
            <a:r>
              <a:rPr lang="es-ES" sz="1800" dirty="0">
                <a:latin typeface="Arial Unicode MS" pitchFamily="34" charset="-128"/>
              </a:rPr>
              <a:t> % 85eko </a:t>
            </a:r>
            <a:r>
              <a:rPr lang="es-ES" sz="1800" dirty="0" err="1">
                <a:latin typeface="Arial Unicode MS" pitchFamily="34" charset="-128"/>
              </a:rPr>
              <a:t>desagerrarazte</a:t>
            </a:r>
            <a:r>
              <a:rPr lang="es-ES" sz="1800" dirty="0">
                <a:latin typeface="Arial Unicode MS" pitchFamily="34" charset="-128"/>
              </a:rPr>
              <a:t>-tasa </a:t>
            </a:r>
            <a:r>
              <a:rPr lang="es-ES" sz="1800" dirty="0" err="1">
                <a:latin typeface="Arial Unicode MS" pitchFamily="34" charset="-128"/>
              </a:rPr>
              <a:t>lortzen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ari</a:t>
            </a:r>
            <a:r>
              <a:rPr lang="es-ES" sz="1800" dirty="0">
                <a:latin typeface="Arial Unicode MS" pitchFamily="34" charset="-128"/>
              </a:rPr>
              <a:t> dela </a:t>
            </a:r>
            <a:r>
              <a:rPr lang="es-ES" sz="1800" dirty="0" err="1">
                <a:latin typeface="Arial Unicode MS" pitchFamily="34" charset="-128"/>
              </a:rPr>
              <a:t>agerikoa</a:t>
            </a:r>
            <a:r>
              <a:rPr lang="es-ES" sz="1800" dirty="0">
                <a:latin typeface="Arial Unicode MS" pitchFamily="34" charset="-128"/>
              </a:rPr>
              <a:t> den </a:t>
            </a:r>
            <a:r>
              <a:rPr lang="es-ES" sz="1800" dirty="0" err="1" smtClean="0">
                <a:latin typeface="Arial Unicode MS" pitchFamily="34" charset="-128"/>
              </a:rPr>
              <a:t>eremuetan</a:t>
            </a:r>
            <a:r>
              <a:rPr lang="es-ES" sz="1800" dirty="0">
                <a:latin typeface="Arial Unicode MS" pitchFamily="34" charset="-128"/>
              </a:rPr>
              <a:t>.</a:t>
            </a:r>
            <a:endParaRPr lang="es-ES" sz="3600" dirty="0" smtClean="0"/>
          </a:p>
        </p:txBody>
      </p:sp>
    </p:spTree>
    <p:extLst>
      <p:ext uri="{BB962C8B-B14F-4D97-AF65-F5344CB8AC3E}">
        <p14:creationId xmlns:p14="http://schemas.microsoft.com/office/powerpoint/2010/main" val="388765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fi-FI" sz="2000" dirty="0">
                <a:solidFill>
                  <a:schemeClr val="tx2"/>
                </a:solidFill>
                <a:latin typeface="Arial Black" pitchFamily="34" charset="0"/>
              </a:rPr>
              <a:t>Pauta laukoitz konkomitantea bismutorik gabe (OKAM</a:t>
            </a:r>
            <a:r>
              <a:rPr lang="fi-FI" sz="2000" dirty="0" smtClean="0">
                <a:solidFill>
                  <a:schemeClr val="tx2"/>
                </a:solidFill>
                <a:latin typeface="Arial Black" pitchFamily="34" charset="0"/>
              </a:rPr>
              <a:t>)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err="1">
                <a:latin typeface="Arial Unicode MS" pitchFamily="34" charset="-128"/>
              </a:rPr>
              <a:t>Espainiako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adostasun-dokumentoak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bismutorik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gabeko</a:t>
            </a:r>
            <a:r>
              <a:rPr lang="es-ES" sz="1800" dirty="0">
                <a:latin typeface="Arial Unicode MS" pitchFamily="34" charset="-128"/>
              </a:rPr>
              <a:t> pauta </a:t>
            </a:r>
            <a:r>
              <a:rPr lang="es-ES" sz="1800" dirty="0" err="1">
                <a:latin typeface="Arial Unicode MS" pitchFamily="34" charset="-128"/>
              </a:rPr>
              <a:t>laukoitz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konkomitantea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gomendatzen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du 14 </a:t>
            </a:r>
            <a:r>
              <a:rPr lang="es-ES" sz="1800" dirty="0" err="1">
                <a:latin typeface="Arial Unicode MS" pitchFamily="34" charset="-128"/>
              </a:rPr>
              <a:t>egunez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(OKAM: PBI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klaritromizina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amoxizilina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metronidazola</a:t>
            </a:r>
            <a:r>
              <a:rPr lang="es-ES" sz="1800" dirty="0">
                <a:latin typeface="Arial Unicode MS" pitchFamily="34" charset="-128"/>
              </a:rPr>
              <a:t>). 10-14 </a:t>
            </a:r>
            <a:r>
              <a:rPr lang="es-ES" sz="1800" dirty="0" err="1">
                <a:latin typeface="Arial Unicode MS" pitchFamily="34" charset="-128"/>
              </a:rPr>
              <a:t>egunez</a:t>
            </a:r>
            <a:r>
              <a:rPr lang="es-ES" sz="1800" dirty="0">
                <a:latin typeface="Arial Unicode MS" pitchFamily="34" charset="-128"/>
              </a:rPr>
              <a:t> pauta </a:t>
            </a:r>
            <a:r>
              <a:rPr lang="es-ES" sz="1800" dirty="0" err="1">
                <a:latin typeface="Arial Unicode MS" pitchFamily="34" charset="-128"/>
              </a:rPr>
              <a:t>laukoitz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horrekin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lortutako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desagerrarazte-tasak</a:t>
            </a:r>
            <a:r>
              <a:rPr lang="es-ES" sz="1800" dirty="0">
                <a:latin typeface="Arial Unicode MS" pitchFamily="34" charset="-128"/>
              </a:rPr>
              <a:t> % 86-92koak izan </a:t>
            </a:r>
            <a:r>
              <a:rPr lang="es-ES" sz="1800" dirty="0" err="1">
                <a:latin typeface="Arial Unicode MS" pitchFamily="34" charset="-128"/>
              </a:rPr>
              <a:t>dira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Espainiako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azterketetan</a:t>
            </a:r>
            <a:r>
              <a:rPr lang="es-ES" sz="1800" dirty="0">
                <a:latin typeface="Arial Unicode MS" pitchFamily="34" charset="-128"/>
              </a:rPr>
              <a:t> 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Konkomitantea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 vs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hibridoa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sz="1800" dirty="0" err="1" smtClean="0">
                <a:solidFill>
                  <a:schemeClr val="tx2"/>
                </a:solidFill>
                <a:latin typeface="Arial Black" pitchFamily="34" charset="0"/>
              </a:rPr>
              <a:t>sekuentziala</a:t>
            </a:r>
            <a:endParaRPr lang="es-ES" sz="18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err="1">
                <a:latin typeface="Arial Unicode MS" pitchFamily="34" charset="-128"/>
              </a:rPr>
              <a:t>Gaur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egun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dira</a:t>
            </a:r>
            <a:r>
              <a:rPr lang="es-ES" sz="1800" dirty="0">
                <a:latin typeface="Arial Unicode MS" pitchFamily="34" charset="-128"/>
              </a:rPr>
              <a:t> terapia </a:t>
            </a:r>
            <a:r>
              <a:rPr lang="es-ES" sz="1800" dirty="0" err="1">
                <a:latin typeface="Arial Unicode MS" pitchFamily="34" charset="-128"/>
              </a:rPr>
              <a:t>hibridoa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sekuentziala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gomendatzen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baitituzte</a:t>
            </a:r>
            <a:r>
              <a:rPr lang="es-ES" sz="1800" dirty="0">
                <a:latin typeface="Arial Unicode MS" pitchFamily="34" charset="-128"/>
              </a:rPr>
              <a:t> pauta </a:t>
            </a:r>
            <a:r>
              <a:rPr lang="es-ES" sz="1800" dirty="0" err="1">
                <a:latin typeface="Arial Unicode MS" pitchFamily="34" charset="-128"/>
              </a:rPr>
              <a:t>konkomitantearen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desagerrarazte-tasak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gainditzen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konplexuak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baitira</a:t>
            </a:r>
            <a:r>
              <a:rPr lang="es-ES" sz="1800" dirty="0">
                <a:latin typeface="Arial Unicode MS" pitchFamily="34" charset="-128"/>
              </a:rPr>
              <a:t>. 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36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840"/>
            <a:ext cx="9144000" cy="1143000"/>
          </a:xfrm>
        </p:spPr>
        <p:txBody>
          <a:bodyPr/>
          <a:lstStyle/>
          <a:p>
            <a:r>
              <a:rPr lang="es-ES" dirty="0" err="1" smtClean="0"/>
              <a:t>Desagerrarazteko</a:t>
            </a:r>
            <a:r>
              <a:rPr lang="es-ES" dirty="0" smtClean="0"/>
              <a:t> </a:t>
            </a:r>
            <a:r>
              <a:rPr lang="es-ES" dirty="0" err="1" smtClean="0"/>
              <a:t>tratamenduak</a:t>
            </a:r>
            <a:r>
              <a:rPr lang="es-ES" dirty="0" smtClean="0"/>
              <a:t>(II)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04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124744"/>
            <a:ext cx="799288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Terapia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laukoitza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bismutoarekin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(OBMT) 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(1/5)</a:t>
            </a:r>
            <a:endParaRPr lang="es-ES" sz="2000" dirty="0">
              <a:solidFill>
                <a:schemeClr val="tx2"/>
              </a:solidFill>
              <a:latin typeface="Arial Black" pitchFamily="34" charset="0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OBMT: </a:t>
            </a:r>
            <a:r>
              <a:rPr lang="es-ES" sz="2000" dirty="0" smtClean="0">
                <a:latin typeface="Arial Unicode MS" pitchFamily="34" charset="-128"/>
              </a:rPr>
              <a:t>PBI, </a:t>
            </a:r>
            <a:r>
              <a:rPr lang="es-ES" sz="2000" dirty="0" err="1" smtClean="0">
                <a:latin typeface="Arial Unicode MS" pitchFamily="34" charset="-128"/>
              </a:rPr>
              <a:t>bismutoa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metronidazola</a:t>
            </a:r>
            <a:r>
              <a:rPr lang="es-ES" sz="2000" dirty="0" smtClean="0">
                <a:latin typeface="Arial Unicode MS" pitchFamily="34" charset="-128"/>
              </a:rPr>
              <a:t> eta </a:t>
            </a:r>
            <a:r>
              <a:rPr lang="es-ES" sz="2000" dirty="0" err="1" smtClean="0">
                <a:latin typeface="Arial Unicode MS" pitchFamily="34" charset="-128"/>
              </a:rPr>
              <a:t>tetraziklina</a:t>
            </a:r>
            <a:r>
              <a:rPr lang="es-ES" sz="2000" dirty="0" smtClean="0">
                <a:latin typeface="Arial Unicode MS" pitchFamily="34" charset="-128"/>
              </a:rPr>
              <a:t> 10-14 </a:t>
            </a:r>
            <a:r>
              <a:rPr lang="es-ES" sz="2000" dirty="0" err="1" smtClean="0">
                <a:latin typeface="Arial Unicode MS" pitchFamily="34" charset="-128"/>
              </a:rPr>
              <a:t>egun</a:t>
            </a:r>
            <a:endParaRPr lang="es-ES" sz="2000" dirty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600" dirty="0">
                <a:latin typeface="Arial Unicode MS" pitchFamily="34" charset="-128"/>
              </a:rPr>
              <a:t>     </a:t>
            </a:r>
            <a:r>
              <a:rPr lang="es-ES" sz="1600" dirty="0" smtClean="0">
                <a:latin typeface="Arial Unicode MS" pitchFamily="34" charset="-128"/>
              </a:rPr>
              <a:t>(</a:t>
            </a:r>
            <a:r>
              <a:rPr lang="es-ES" sz="1600" dirty="0" err="1" smtClean="0">
                <a:latin typeface="Arial Unicode MS" pitchFamily="34" charset="-128"/>
              </a:rPr>
              <a:t>Tetraziklinarik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ez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izatean</a:t>
            </a:r>
            <a:r>
              <a:rPr lang="es-ES" sz="1600" dirty="0" smtClean="0">
                <a:latin typeface="Arial Unicode MS" pitchFamily="34" charset="-128"/>
              </a:rPr>
              <a:t>, </a:t>
            </a:r>
            <a:r>
              <a:rPr lang="es-ES" sz="1600" dirty="0" err="1" smtClean="0">
                <a:latin typeface="Arial Unicode MS" pitchFamily="34" charset="-128"/>
              </a:rPr>
              <a:t>doxiziklina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>
                <a:latin typeface="Arial Unicode MS" pitchFamily="34" charset="-128"/>
              </a:rPr>
              <a:t>100 mg/12 </a:t>
            </a:r>
            <a:r>
              <a:rPr lang="es-ES" sz="1600" dirty="0" err="1">
                <a:latin typeface="Arial Unicode MS" pitchFamily="34" charset="-128"/>
              </a:rPr>
              <a:t>ordu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erabilita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zuzendu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daiteke</a:t>
            </a:r>
            <a:r>
              <a:rPr lang="es-ES" sz="1600" dirty="0">
                <a:latin typeface="Arial Unicode MS" pitchFamily="34" charset="-128"/>
              </a:rPr>
              <a:t>)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Aukerako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tratamendutzat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jotzen</a:t>
            </a:r>
            <a:r>
              <a:rPr lang="es-ES" sz="2000" dirty="0">
                <a:latin typeface="Arial Unicode MS" pitchFamily="34" charset="-128"/>
              </a:rPr>
              <a:t> da:</a:t>
            </a:r>
          </a:p>
          <a:p>
            <a:pPr lvl="1" algn="just">
              <a:buClr>
                <a:schemeClr val="tx2">
                  <a:lumMod val="50000"/>
                </a:schemeClr>
              </a:buClr>
              <a:buFontTx/>
              <a:buChar char="-"/>
            </a:pPr>
            <a:r>
              <a:rPr lang="es-ES" sz="1800" dirty="0" err="1">
                <a:latin typeface="Arial Unicode MS" pitchFamily="34" charset="-128"/>
              </a:rPr>
              <a:t>penizilinarekiko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alergikoak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pazienteetan</a:t>
            </a:r>
            <a:endParaRPr lang="es-ES" sz="18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  <a:buFontTx/>
              <a:buChar char="-"/>
            </a:pPr>
            <a:r>
              <a:rPr lang="es-ES" sz="1800" dirty="0" err="1">
                <a:latin typeface="Arial Unicode MS" pitchFamily="34" charset="-128"/>
              </a:rPr>
              <a:t>klaritromizinarekiko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metronidazolarekiko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erresistentzia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handiko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eremuetan</a:t>
            </a:r>
            <a:endParaRPr lang="es-ES" sz="18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  <a:buFontTx/>
              <a:buChar char="-"/>
            </a:pPr>
            <a:r>
              <a:rPr lang="es-ES" sz="1800" dirty="0" err="1">
                <a:latin typeface="Arial Unicode MS" pitchFamily="34" charset="-128"/>
              </a:rPr>
              <a:t>pazienteak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aurretik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makrolidoak</a:t>
            </a:r>
            <a:r>
              <a:rPr lang="es-ES" sz="1800" dirty="0">
                <a:latin typeface="Arial Unicode MS" pitchFamily="34" charset="-128"/>
              </a:rPr>
              <a:t> jaso </a:t>
            </a:r>
            <a:r>
              <a:rPr lang="es-ES" sz="1800" dirty="0" err="1" smtClean="0">
                <a:latin typeface="Arial Unicode MS" pitchFamily="34" charset="-128"/>
              </a:rPr>
              <a:t>duenean</a:t>
            </a:r>
            <a:endParaRPr lang="es-ES" sz="18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2000" dirty="0" err="1">
                <a:latin typeface="Arial Unicode MS" pitchFamily="34" charset="-128"/>
              </a:rPr>
              <a:t>Gure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inguruan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erresistentzia-tasak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beste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herrialde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batzuetakoak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bezain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izatean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lehen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aukerako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tratamenduen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odezko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aukera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izan </a:t>
            </a:r>
            <a:r>
              <a:rPr lang="es-ES" sz="2000" dirty="0" err="1">
                <a:latin typeface="Arial Unicode MS" pitchFamily="34" charset="-128"/>
              </a:rPr>
              <a:t>liteke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behin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baliozkotu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ondoren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Metaanalisi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batean % </a:t>
            </a:r>
            <a:r>
              <a:rPr lang="es-ES" sz="2000" dirty="0">
                <a:latin typeface="Arial Unicode MS" pitchFamily="34" charset="-128"/>
              </a:rPr>
              <a:t>85 </a:t>
            </a:r>
            <a:r>
              <a:rPr lang="es-ES" sz="2000" dirty="0" err="1">
                <a:latin typeface="Arial Unicode MS" pitchFamily="34" charset="-128"/>
              </a:rPr>
              <a:t>baino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desagerrarazte</a:t>
            </a:r>
            <a:r>
              <a:rPr lang="es-ES" sz="2000" dirty="0">
                <a:latin typeface="Arial Unicode MS" pitchFamily="34" charset="-128"/>
              </a:rPr>
              <a:t>-tasa </a:t>
            </a:r>
            <a:r>
              <a:rPr lang="es-ES" sz="2000" dirty="0" err="1">
                <a:latin typeface="Arial Unicode MS" pitchFamily="34" charset="-128"/>
              </a:rPr>
              <a:t>handiagoak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lortu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zuen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36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10840"/>
            <a:ext cx="9505056" cy="1143000"/>
          </a:xfrm>
        </p:spPr>
        <p:txBody>
          <a:bodyPr/>
          <a:lstStyle/>
          <a:p>
            <a:r>
              <a:rPr lang="es-ES" dirty="0" err="1" smtClean="0"/>
              <a:t>Desagerrarazteko</a:t>
            </a:r>
            <a:r>
              <a:rPr lang="es-ES" dirty="0" smtClean="0"/>
              <a:t> </a:t>
            </a:r>
            <a:r>
              <a:rPr lang="es-ES" dirty="0" err="1" smtClean="0"/>
              <a:t>tratamenduak</a:t>
            </a:r>
            <a:r>
              <a:rPr lang="es-ES" dirty="0" smtClean="0"/>
              <a:t>(III)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052736"/>
            <a:ext cx="799288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fi-FI" sz="2000" dirty="0">
                <a:solidFill>
                  <a:schemeClr val="tx2"/>
                </a:solidFill>
                <a:latin typeface="Arial Black" pitchFamily="34" charset="0"/>
              </a:rPr>
              <a:t>Terapia laukoitza bismutoarekin (OBMT) </a:t>
            </a:r>
            <a:r>
              <a:rPr lang="fi-FI" sz="2000" dirty="0" smtClean="0">
                <a:solidFill>
                  <a:schemeClr val="tx2"/>
                </a:solidFill>
                <a:latin typeface="Arial Black" pitchFamily="34" charset="0"/>
              </a:rPr>
              <a:t>(2/5</a:t>
            </a:r>
            <a:r>
              <a:rPr lang="fi-FI" sz="2000" dirty="0">
                <a:solidFill>
                  <a:schemeClr val="tx2"/>
                </a:solidFill>
                <a:latin typeface="Arial Black" pitchFamily="34" charset="0"/>
              </a:rPr>
              <a:t>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Ez </a:t>
            </a:r>
            <a:r>
              <a:rPr lang="es-ES" sz="2000" dirty="0">
                <a:latin typeface="Arial Unicode MS" pitchFamily="34" charset="-128"/>
              </a:rPr>
              <a:t>du terapia </a:t>
            </a:r>
            <a:r>
              <a:rPr lang="es-ES" sz="2000" dirty="0" err="1">
                <a:latin typeface="Arial Unicode MS" pitchFamily="34" charset="-128"/>
              </a:rPr>
              <a:t>hirukoitzak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baino</a:t>
            </a:r>
            <a:r>
              <a:rPr lang="es-ES" sz="2000" dirty="0">
                <a:latin typeface="Arial Unicode MS" pitchFamily="34" charset="-128"/>
              </a:rPr>
              <a:t> tasa </a:t>
            </a:r>
            <a:r>
              <a:rPr lang="es-ES" sz="2000" dirty="0" err="1">
                <a:latin typeface="Arial Unicode MS" pitchFamily="34" charset="-128"/>
              </a:rPr>
              <a:t>handiagorik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lortu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pautek</a:t>
            </a:r>
            <a:r>
              <a:rPr lang="es-ES" sz="2000" dirty="0">
                <a:latin typeface="Arial Unicode MS" pitchFamily="34" charset="-128"/>
              </a:rPr>
              <a:t> 10 eta 14 </a:t>
            </a:r>
            <a:r>
              <a:rPr lang="es-ES" sz="2000" dirty="0" err="1">
                <a:latin typeface="Arial Unicode MS" pitchFamily="34" charset="-128"/>
              </a:rPr>
              <a:t>eguneko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iraupen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dutenean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nahiz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bismutodun</a:t>
            </a:r>
            <a:r>
              <a:rPr lang="es-ES" sz="2000" dirty="0">
                <a:latin typeface="Arial Unicode MS" pitchFamily="34" charset="-128"/>
              </a:rPr>
              <a:t> terapia </a:t>
            </a:r>
            <a:r>
              <a:rPr lang="es-ES" sz="2000" dirty="0" err="1">
                <a:latin typeface="Arial Unicode MS" pitchFamily="34" charset="-128"/>
              </a:rPr>
              <a:t>laukoitzarekin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desagerrarazte</a:t>
            </a:r>
            <a:r>
              <a:rPr lang="es-ES" sz="2000" dirty="0">
                <a:latin typeface="Arial Unicode MS" pitchFamily="34" charset="-128"/>
              </a:rPr>
              <a:t>-tasa </a:t>
            </a:r>
            <a:r>
              <a:rPr lang="es-ES" sz="2000" dirty="0" err="1">
                <a:latin typeface="Arial Unicode MS" pitchFamily="34" charset="-128"/>
              </a:rPr>
              <a:t>handiagoak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lortzeko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joera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ikusten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den. 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Iraupena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finkatua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Metaanalisi</a:t>
            </a:r>
            <a:r>
              <a:rPr lang="es-ES" sz="2000" dirty="0">
                <a:latin typeface="Arial Unicode MS" pitchFamily="34" charset="-128"/>
              </a:rPr>
              <a:t> baten eta Cochrane </a:t>
            </a:r>
            <a:r>
              <a:rPr lang="es-ES" sz="2000" dirty="0" err="1">
                <a:latin typeface="Arial Unicode MS" pitchFamily="34" charset="-128"/>
              </a:rPr>
              <a:t>berrikusketa</a:t>
            </a:r>
            <a:r>
              <a:rPr lang="es-ES" sz="2000" dirty="0">
                <a:latin typeface="Arial Unicode MS" pitchFamily="34" charset="-128"/>
              </a:rPr>
              <a:t> baten </a:t>
            </a:r>
            <a:r>
              <a:rPr lang="es-ES" sz="2000" dirty="0" err="1">
                <a:latin typeface="Arial Unicode MS" pitchFamily="34" charset="-128"/>
              </a:rPr>
              <a:t>emaitzak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datoz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bat</a:t>
            </a:r>
            <a:r>
              <a:rPr lang="es-ES" sz="2000" dirty="0" smtClean="0">
                <a:latin typeface="Arial Unicode MS" pitchFamily="34" charset="-128"/>
              </a:rPr>
              <a:t>:</a:t>
            </a:r>
            <a:endParaRPr lang="es-ES" sz="2000" dirty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  <a:buFontTx/>
              <a:buChar char="-"/>
            </a:pPr>
            <a:r>
              <a:rPr lang="es-ES" sz="1800" dirty="0">
                <a:latin typeface="Arial Unicode MS" pitchFamily="34" charset="-128"/>
              </a:rPr>
              <a:t>Cochrane </a:t>
            </a:r>
            <a:r>
              <a:rPr lang="es-ES" sz="1800" dirty="0" err="1">
                <a:latin typeface="Arial Unicode MS" pitchFamily="34" charset="-128"/>
              </a:rPr>
              <a:t>berrikusketak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ezin</a:t>
            </a:r>
            <a:r>
              <a:rPr lang="es-ES" sz="1800" dirty="0">
                <a:latin typeface="Arial Unicode MS" pitchFamily="34" charset="-128"/>
              </a:rPr>
              <a:t> izan du </a:t>
            </a:r>
            <a:r>
              <a:rPr lang="es-ES" sz="1800" dirty="0" err="1">
                <a:latin typeface="Arial Unicode MS" pitchFamily="34" charset="-128"/>
              </a:rPr>
              <a:t>frogatu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konparatutako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inongo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iraupenen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abantaila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esanguratsurik</a:t>
            </a:r>
            <a:r>
              <a:rPr lang="es-ES" sz="1800" dirty="0">
                <a:latin typeface="Arial Unicode MS" pitchFamily="34" charset="-128"/>
              </a:rPr>
              <a:t> (7, 10 eta 14 </a:t>
            </a:r>
            <a:r>
              <a:rPr lang="es-ES" sz="1800" dirty="0" err="1">
                <a:latin typeface="Arial Unicode MS" pitchFamily="34" charset="-128"/>
              </a:rPr>
              <a:t>egun</a:t>
            </a:r>
            <a:r>
              <a:rPr lang="es-ES" sz="1800" dirty="0" smtClean="0">
                <a:latin typeface="Arial Unicode MS" pitchFamily="34" charset="-128"/>
              </a:rPr>
              <a:t>)</a:t>
            </a:r>
          </a:p>
          <a:p>
            <a:pPr lvl="1" algn="just">
              <a:buClr>
                <a:schemeClr val="tx2">
                  <a:lumMod val="50000"/>
                </a:schemeClr>
              </a:buClr>
              <a:buFontTx/>
              <a:buChar char="-"/>
            </a:pPr>
            <a:r>
              <a:rPr lang="es-ES" sz="1800" dirty="0" err="1" smtClean="0">
                <a:latin typeface="Arial Unicode MS" pitchFamily="34" charset="-128"/>
              </a:rPr>
              <a:t>Metaanalisian</a:t>
            </a:r>
            <a:r>
              <a:rPr lang="es-ES" sz="1800" dirty="0" smtClean="0">
                <a:latin typeface="Arial Unicode MS" pitchFamily="34" charset="-128"/>
              </a:rPr>
              <a:t>, </a:t>
            </a:r>
            <a:r>
              <a:rPr lang="es-ES" sz="1800" dirty="0">
                <a:latin typeface="Arial Unicode MS" pitchFamily="34" charset="-128"/>
              </a:rPr>
              <a:t>10 </a:t>
            </a:r>
            <a:r>
              <a:rPr lang="es-ES" sz="1800" dirty="0" err="1">
                <a:latin typeface="Arial Unicode MS" pitchFamily="34" charset="-128"/>
              </a:rPr>
              <a:t>edo</a:t>
            </a:r>
            <a:r>
              <a:rPr lang="es-ES" sz="1800" dirty="0">
                <a:latin typeface="Arial Unicode MS" pitchFamily="34" charset="-128"/>
              </a:rPr>
              <a:t> 14 </a:t>
            </a:r>
            <a:r>
              <a:rPr lang="es-ES" sz="1800" dirty="0" err="1">
                <a:latin typeface="Arial Unicode MS" pitchFamily="34" charset="-128"/>
              </a:rPr>
              <a:t>eguneko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pautak</a:t>
            </a:r>
            <a:r>
              <a:rPr lang="es-ES" sz="1800" dirty="0">
                <a:latin typeface="Arial Unicode MS" pitchFamily="34" charset="-128"/>
              </a:rPr>
              <a:t> 7 </a:t>
            </a:r>
            <a:r>
              <a:rPr lang="es-ES" sz="1800" dirty="0" err="1" smtClean="0">
                <a:latin typeface="Arial Unicode MS" pitchFamily="34" charset="-128"/>
              </a:rPr>
              <a:t>egunekoak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baino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eraginkorragoak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direla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ondorioztatu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zen 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2000" dirty="0" err="1">
                <a:latin typeface="Arial Unicode MS" pitchFamily="34" charset="-128"/>
              </a:rPr>
              <a:t>Zentzuzkoa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dirudi</a:t>
            </a:r>
            <a:r>
              <a:rPr lang="es-ES" sz="2000" dirty="0">
                <a:latin typeface="Arial Unicode MS" pitchFamily="34" charset="-128"/>
              </a:rPr>
              <a:t> pauta 14 </a:t>
            </a:r>
            <a:r>
              <a:rPr lang="es-ES" sz="2000" dirty="0" err="1">
                <a:latin typeface="Arial Unicode MS" pitchFamily="34" charset="-128"/>
              </a:rPr>
              <a:t>egunera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luzatzea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salbu</a:t>
            </a:r>
            <a:r>
              <a:rPr lang="es-ES" sz="2000" dirty="0">
                <a:latin typeface="Arial Unicode MS" pitchFamily="34" charset="-128"/>
              </a:rPr>
              <a:t> eta 10 </a:t>
            </a:r>
            <a:r>
              <a:rPr lang="es-ES" sz="2000" dirty="0" err="1">
                <a:latin typeface="Arial Unicode MS" pitchFamily="34" charset="-128"/>
              </a:rPr>
              <a:t>eguneko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pautekin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eraginkorra</a:t>
            </a:r>
            <a:r>
              <a:rPr lang="es-ES" sz="2000" dirty="0">
                <a:latin typeface="Arial Unicode MS" pitchFamily="34" charset="-128"/>
              </a:rPr>
              <a:t> dela </a:t>
            </a:r>
            <a:r>
              <a:rPr lang="es-ES" sz="2000" dirty="0" err="1" smtClean="0">
                <a:latin typeface="Arial Unicode MS" pitchFamily="34" charset="-128"/>
              </a:rPr>
              <a:t>daturik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badago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36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10840"/>
            <a:ext cx="9505056" cy="1143000"/>
          </a:xfrm>
        </p:spPr>
        <p:txBody>
          <a:bodyPr/>
          <a:lstStyle/>
          <a:p>
            <a:r>
              <a:rPr lang="es-ES" dirty="0" err="1" smtClean="0"/>
              <a:t>Desagerrarazteko</a:t>
            </a:r>
            <a:r>
              <a:rPr lang="es-ES" dirty="0" smtClean="0"/>
              <a:t> </a:t>
            </a:r>
            <a:r>
              <a:rPr lang="es-ES" dirty="0" err="1" smtClean="0"/>
              <a:t>tratamenduak</a:t>
            </a:r>
            <a:r>
              <a:rPr lang="es-ES" dirty="0" smtClean="0"/>
              <a:t>(IV)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0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124744"/>
            <a:ext cx="799288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fi-FI" sz="2000" dirty="0">
                <a:solidFill>
                  <a:schemeClr val="tx2"/>
                </a:solidFill>
                <a:latin typeface="Arial Black" pitchFamily="34" charset="0"/>
              </a:rPr>
              <a:t>Terapia laukoitza bismutoarekin (OBMT) </a:t>
            </a:r>
            <a:r>
              <a:rPr lang="fi-FI" sz="2000" dirty="0" smtClean="0">
                <a:solidFill>
                  <a:schemeClr val="tx2"/>
                </a:solidFill>
                <a:latin typeface="Arial Black" pitchFamily="34" charset="0"/>
              </a:rPr>
              <a:t>(3/5</a:t>
            </a:r>
            <a:r>
              <a:rPr lang="fi-FI" sz="2000" dirty="0">
                <a:solidFill>
                  <a:schemeClr val="tx2"/>
                </a:solidFill>
                <a:latin typeface="Arial Black" pitchFamily="34" charset="0"/>
              </a:rPr>
              <a:t>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Onargarritasunari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atxikidurari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dagokienez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metaanalisitan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zen </a:t>
            </a:r>
            <a:r>
              <a:rPr lang="es-ES" sz="2000" dirty="0" err="1">
                <a:latin typeface="Arial Unicode MS" pitchFamily="34" charset="-128"/>
              </a:rPr>
              <a:t>alderik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ikusi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OKA eta OBMT </a:t>
            </a:r>
            <a:r>
              <a:rPr lang="es-ES" sz="2000" dirty="0" err="1" smtClean="0">
                <a:latin typeface="Arial Unicode MS" pitchFamily="34" charset="-128"/>
              </a:rPr>
              <a:t>artean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 smtClean="0">
                <a:latin typeface="Arial Unicode MS" pitchFamily="34" charset="-128"/>
              </a:rPr>
              <a:t>Beste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azterketa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arabera</a:t>
            </a:r>
            <a:r>
              <a:rPr lang="es-ES" sz="2000" dirty="0">
                <a:latin typeface="Arial Unicode MS" pitchFamily="34" charset="-128"/>
              </a:rPr>
              <a:t>, pautaren </a:t>
            </a:r>
            <a:r>
              <a:rPr lang="es-ES" sz="2000" dirty="0" err="1">
                <a:latin typeface="Arial Unicode MS" pitchFamily="34" charset="-128"/>
              </a:rPr>
              <a:t>konplexutasunak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eragin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negatiboa</a:t>
            </a:r>
            <a:r>
              <a:rPr lang="es-ES" sz="2000" dirty="0">
                <a:latin typeface="Arial Unicode MS" pitchFamily="34" charset="-128"/>
              </a:rPr>
              <a:t> izan du </a:t>
            </a:r>
            <a:r>
              <a:rPr lang="es-ES" sz="2000" dirty="0" err="1" smtClean="0">
                <a:latin typeface="Arial Unicode MS" pitchFamily="34" charset="-128"/>
              </a:rPr>
              <a:t>atxikiduran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Metaanalisi</a:t>
            </a:r>
            <a:r>
              <a:rPr lang="es-ES" sz="2000" dirty="0">
                <a:latin typeface="Arial Unicode MS" pitchFamily="34" charset="-128"/>
              </a:rPr>
              <a:t> batean, </a:t>
            </a:r>
            <a:r>
              <a:rPr lang="es-ES" sz="2000" dirty="0" err="1">
                <a:latin typeface="Arial Unicode MS" pitchFamily="34" charset="-128"/>
              </a:rPr>
              <a:t>ondorio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kaltegarri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ohikoena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gorazkiak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belztea</a:t>
            </a:r>
            <a:r>
              <a:rPr lang="es-ES" sz="2000" dirty="0">
                <a:latin typeface="Arial Unicode MS" pitchFamily="34" charset="-128"/>
              </a:rPr>
              <a:t> izan zen, eta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zen </a:t>
            </a:r>
            <a:r>
              <a:rPr lang="es-ES" sz="2000" dirty="0" err="1" smtClean="0">
                <a:latin typeface="Arial Unicode MS" pitchFamily="34" charset="-128"/>
              </a:rPr>
              <a:t>alderik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ikusi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beste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konparatuz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beste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ondorio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agertzeko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maiztasunean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(</a:t>
            </a:r>
            <a:r>
              <a:rPr lang="es-ES" sz="2000" dirty="0" err="1" smtClean="0">
                <a:latin typeface="Arial Unicode MS" pitchFamily="34" charset="-128"/>
              </a:rPr>
              <a:t>abdomeneko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mina, </a:t>
            </a:r>
            <a:r>
              <a:rPr lang="es-ES" sz="2000" dirty="0" err="1">
                <a:latin typeface="Arial Unicode MS" pitchFamily="34" charset="-128"/>
              </a:rPr>
              <a:t>goragalea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gorakoak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beherakoa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zefalea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zorabioa</a:t>
            </a:r>
            <a:r>
              <a:rPr lang="es-ES" sz="2000" dirty="0">
                <a:latin typeface="Arial Unicode MS" pitchFamily="34" charset="-128"/>
              </a:rPr>
              <a:t>), </a:t>
            </a:r>
            <a:r>
              <a:rPr lang="es-ES" sz="2000" dirty="0" err="1">
                <a:latin typeface="Arial Unicode MS" pitchFamily="34" charset="-128"/>
              </a:rPr>
              <a:t>ezta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neurotoxikotasun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kasurik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ere. 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Epe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luzean</a:t>
            </a:r>
            <a:r>
              <a:rPr lang="es-ES" sz="2000" dirty="0">
                <a:latin typeface="Arial Unicode MS" pitchFamily="34" charset="-128"/>
              </a:rPr>
              <a:t> bismuto-</a:t>
            </a:r>
            <a:r>
              <a:rPr lang="es-ES" sz="2000" dirty="0" err="1">
                <a:latin typeface="Arial Unicode MS" pitchFamily="34" charset="-128"/>
              </a:rPr>
              <a:t>dosi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neurotoxikotasunarekin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entzefalopatia</a:t>
            </a:r>
            <a:r>
              <a:rPr lang="es-ES" sz="2000" dirty="0">
                <a:latin typeface="Arial Unicode MS" pitchFamily="34" charset="-128"/>
              </a:rPr>
              <a:t>) </a:t>
            </a:r>
            <a:r>
              <a:rPr lang="es-ES" sz="2000" dirty="0" err="1">
                <a:latin typeface="Arial Unicode MS" pitchFamily="34" charset="-128"/>
              </a:rPr>
              <a:t>lotu</a:t>
            </a:r>
            <a:r>
              <a:rPr lang="es-ES" sz="2000" dirty="0">
                <a:latin typeface="Arial Unicode MS" pitchFamily="34" charset="-128"/>
              </a:rPr>
              <a:t> izan </a:t>
            </a:r>
            <a:r>
              <a:rPr lang="es-ES" sz="2000" dirty="0" smtClean="0">
                <a:latin typeface="Arial Unicode MS" pitchFamily="34" charset="-128"/>
              </a:rPr>
              <a:t>da. </a:t>
            </a:r>
            <a:endParaRPr lang="es-ES" sz="2000" dirty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 smtClean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36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840"/>
            <a:ext cx="9144000" cy="1143000"/>
          </a:xfrm>
        </p:spPr>
        <p:txBody>
          <a:bodyPr/>
          <a:lstStyle/>
          <a:p>
            <a:r>
              <a:rPr lang="es-ES" dirty="0" err="1" smtClean="0"/>
              <a:t>Desagerrarazteko</a:t>
            </a:r>
            <a:r>
              <a:rPr lang="es-ES" dirty="0" smtClean="0"/>
              <a:t> </a:t>
            </a:r>
            <a:r>
              <a:rPr lang="es-ES" dirty="0" err="1" smtClean="0"/>
              <a:t>tratamenduak</a:t>
            </a:r>
            <a:r>
              <a:rPr lang="es-ES" dirty="0" smtClean="0"/>
              <a:t>(V)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64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124744"/>
            <a:ext cx="799288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Terapia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laukoitza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bismutoarekin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(OBMT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) (4/5)</a:t>
            </a:r>
            <a:endParaRPr lang="es-ES" sz="2000" dirty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b="1" u="sng" dirty="0" err="1" smtClean="0">
                <a:latin typeface="Arial Unicode MS" pitchFamily="34" charset="-128"/>
              </a:rPr>
              <a:t>Pylera</a:t>
            </a:r>
            <a:r>
              <a:rPr lang="es-ES" sz="2000" b="1" u="sng" dirty="0" smtClean="0">
                <a:latin typeface="Arial Unicode MS" pitchFamily="34" charset="-128"/>
              </a:rPr>
              <a:t>®: </a:t>
            </a:r>
            <a:r>
              <a:rPr lang="sv-SE" sz="2000" b="1" u="sng" dirty="0" smtClean="0">
                <a:latin typeface="Arial Unicode MS" pitchFamily="34" charset="-128"/>
              </a:rPr>
              <a:t>bismutoa, tetraziklina </a:t>
            </a:r>
            <a:r>
              <a:rPr lang="sv-SE" sz="2000" b="1" u="sng" dirty="0">
                <a:latin typeface="Arial Unicode MS" pitchFamily="34" charset="-128"/>
              </a:rPr>
              <a:t>eta </a:t>
            </a:r>
            <a:r>
              <a:rPr lang="sv-SE" sz="2000" b="1" u="sng" dirty="0" smtClean="0">
                <a:latin typeface="Arial Unicode MS" pitchFamily="34" charset="-128"/>
              </a:rPr>
              <a:t>metronidazola </a:t>
            </a:r>
            <a:r>
              <a:rPr lang="sv-SE" sz="2000" b="1" u="sng" dirty="0">
                <a:latin typeface="Arial Unicode MS" pitchFamily="34" charset="-128"/>
              </a:rPr>
              <a:t>dosi finkoetan</a:t>
            </a:r>
            <a:endParaRPr lang="es-ES" sz="2000" b="1" u="sng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Bismuto </a:t>
            </a:r>
            <a:r>
              <a:rPr lang="es-ES" sz="2000" dirty="0">
                <a:latin typeface="Arial Unicode MS" pitchFamily="34" charset="-128"/>
              </a:rPr>
              <a:t>potasio </a:t>
            </a:r>
            <a:r>
              <a:rPr lang="es-ES" sz="2000" dirty="0" err="1">
                <a:latin typeface="Arial Unicode MS" pitchFamily="34" charset="-128"/>
              </a:rPr>
              <a:t>subzitratoaren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tetraziklinaren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metronidazolaren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konbinazioa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finkoetan</a:t>
            </a:r>
            <a:r>
              <a:rPr lang="es-ES" sz="2000" dirty="0">
                <a:latin typeface="Arial Unicode MS" pitchFamily="34" charset="-128"/>
              </a:rPr>
              <a:t> (140 mg/125 mg/125 mg), </a:t>
            </a:r>
            <a:r>
              <a:rPr lang="es-ES" sz="2000" dirty="0" err="1">
                <a:latin typeface="Arial Unicode MS" pitchFamily="34" charset="-128"/>
              </a:rPr>
              <a:t>kapsula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bakarrean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Dosi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bakoitza</a:t>
            </a:r>
            <a:r>
              <a:rPr lang="es-ES" sz="2000" dirty="0">
                <a:latin typeface="Arial Unicode MS" pitchFamily="34" charset="-128"/>
              </a:rPr>
              <a:t> 3 </a:t>
            </a:r>
            <a:r>
              <a:rPr lang="es-ES" sz="2000" dirty="0" err="1">
                <a:latin typeface="Arial Unicode MS" pitchFamily="34" charset="-128"/>
              </a:rPr>
              <a:t>kapsula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berberekoa</a:t>
            </a:r>
            <a:r>
              <a:rPr lang="es-ES" sz="2000" dirty="0">
                <a:latin typeface="Arial Unicode MS" pitchFamily="34" charset="-128"/>
              </a:rPr>
              <a:t> da, eta </a:t>
            </a:r>
            <a:r>
              <a:rPr lang="es-ES" sz="2000" dirty="0" err="1">
                <a:latin typeface="Arial Unicode MS" pitchFamily="34" charset="-128"/>
              </a:rPr>
              <a:t>egunean</a:t>
            </a:r>
            <a:r>
              <a:rPr lang="es-ES" sz="2000" dirty="0">
                <a:latin typeface="Arial Unicode MS" pitchFamily="34" charset="-128"/>
              </a:rPr>
              <a:t> 4 </a:t>
            </a:r>
            <a:r>
              <a:rPr lang="es-ES" sz="2000" dirty="0" err="1">
                <a:latin typeface="Arial Unicode MS" pitchFamily="34" charset="-128"/>
              </a:rPr>
              <a:t>aldiz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(3x4</a:t>
            </a:r>
            <a:r>
              <a:rPr lang="es-ES" sz="2000" dirty="0" smtClean="0">
                <a:latin typeface="Arial Unicode MS" pitchFamily="34" charset="-128"/>
              </a:rPr>
              <a:t>), 10 </a:t>
            </a:r>
            <a:r>
              <a:rPr lang="es-ES" sz="2000" dirty="0" err="1" smtClean="0">
                <a:latin typeface="Arial Unicode MS" pitchFamily="34" charset="-128"/>
              </a:rPr>
              <a:t>egunetan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r>
              <a:rPr lang="es-ES" sz="2000" dirty="0">
                <a:latin typeface="Arial Unicode MS" pitchFamily="34" charset="-128"/>
              </a:rPr>
              <a:t>Pauta </a:t>
            </a:r>
            <a:r>
              <a:rPr lang="es-ES" sz="2000" dirty="0" err="1">
                <a:latin typeface="Arial Unicode MS" pitchFamily="34" charset="-128"/>
              </a:rPr>
              <a:t>egunean</a:t>
            </a:r>
            <a:r>
              <a:rPr lang="es-ES" sz="2000" dirty="0">
                <a:latin typeface="Arial Unicode MS" pitchFamily="34" charset="-128"/>
              </a:rPr>
              <a:t> bitan 20 mg </a:t>
            </a:r>
            <a:r>
              <a:rPr lang="es-ES" sz="2000" dirty="0" err="1">
                <a:latin typeface="Arial Unicode MS" pitchFamily="34" charset="-128"/>
              </a:rPr>
              <a:t>omeprazola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osatzen</a:t>
            </a:r>
            <a:r>
              <a:rPr lang="es-ES" sz="2000" dirty="0">
                <a:latin typeface="Arial Unicode MS" pitchFamily="34" charset="-128"/>
              </a:rPr>
              <a:t> da.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fi-FI" sz="2000" dirty="0">
                <a:latin typeface="Arial Unicode MS" pitchFamily="34" charset="-128"/>
              </a:rPr>
              <a:t>10 eta 7 eguneko </a:t>
            </a:r>
            <a:r>
              <a:rPr lang="fi-FI" sz="2000" dirty="0" smtClean="0">
                <a:latin typeface="Arial Unicode MS" pitchFamily="34" charset="-128"/>
              </a:rPr>
              <a:t>OKA-rekin </a:t>
            </a:r>
            <a:r>
              <a:rPr lang="fi-FI" sz="2000" dirty="0">
                <a:latin typeface="Arial Unicode MS" pitchFamily="34" charset="-128"/>
              </a:rPr>
              <a:t>konparatu da </a:t>
            </a:r>
            <a:r>
              <a:rPr lang="fi-FI" sz="2000" dirty="0" smtClean="0">
                <a:latin typeface="Arial Unicode MS" pitchFamily="34" charset="-128"/>
              </a:rPr>
              <a:t>eta emaitzak ez dira </a:t>
            </a:r>
            <a:r>
              <a:rPr lang="fi-FI" sz="2000" dirty="0">
                <a:latin typeface="Arial Unicode MS" pitchFamily="34" charset="-128"/>
              </a:rPr>
              <a:t>txikiagoak izan </a:t>
            </a:r>
            <a:r>
              <a:rPr lang="fi-FI" sz="2000" i="1" dirty="0">
                <a:latin typeface="Arial Unicode MS" pitchFamily="34" charset="-128"/>
              </a:rPr>
              <a:t>H. pylori </a:t>
            </a:r>
            <a:r>
              <a:rPr lang="fi-FI" sz="2000" dirty="0">
                <a:latin typeface="Arial Unicode MS" pitchFamily="34" charset="-128"/>
              </a:rPr>
              <a:t>desagerraraztean; are gehiago, handiagoak </a:t>
            </a:r>
            <a:r>
              <a:rPr lang="fi-FI" sz="2000" dirty="0" smtClean="0">
                <a:latin typeface="Arial Unicode MS" pitchFamily="34" charset="-128"/>
              </a:rPr>
              <a:t>izan dira </a:t>
            </a:r>
            <a:r>
              <a:rPr lang="fi-FI" sz="2000" dirty="0">
                <a:latin typeface="Arial Unicode MS" pitchFamily="34" charset="-128"/>
              </a:rPr>
              <a:t>7 eguneko </a:t>
            </a:r>
            <a:r>
              <a:rPr lang="fi-FI" sz="2000" dirty="0" smtClean="0">
                <a:latin typeface="Arial Unicode MS" pitchFamily="34" charset="-128"/>
              </a:rPr>
              <a:t>OKA-rekin </a:t>
            </a:r>
            <a:r>
              <a:rPr lang="fi-FI" sz="2000" dirty="0">
                <a:latin typeface="Arial Unicode MS" pitchFamily="34" charset="-128"/>
              </a:rPr>
              <a:t>baino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Ohikoen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ondorio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kaltegarriak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gastrointestinalak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eginkari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beltzak</a:t>
            </a:r>
            <a:r>
              <a:rPr lang="es-ES" sz="2000" dirty="0">
                <a:latin typeface="Arial Unicode MS" pitchFamily="34" charset="-128"/>
              </a:rPr>
              <a:t>/</a:t>
            </a:r>
            <a:r>
              <a:rPr lang="es-ES" sz="2000" dirty="0" err="1">
                <a:latin typeface="Arial Unicode MS" pitchFamily="34" charset="-128"/>
              </a:rPr>
              <a:t>anormalak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beherakoa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goragalea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disgeusia</a:t>
            </a:r>
            <a:r>
              <a:rPr lang="es-ES" sz="2000" dirty="0">
                <a:latin typeface="Arial Unicode MS" pitchFamily="34" charset="-128"/>
              </a:rPr>
              <a:t>, metal-</a:t>
            </a:r>
            <a:r>
              <a:rPr lang="es-ES" sz="2000" dirty="0" err="1">
                <a:latin typeface="Arial Unicode MS" pitchFamily="34" charset="-128"/>
              </a:rPr>
              <a:t>zaporea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barne</a:t>
            </a:r>
            <a:r>
              <a:rPr lang="es-ES" sz="2000" dirty="0">
                <a:latin typeface="Arial Unicode MS" pitchFamily="34" charset="-128"/>
              </a:rPr>
              <a:t>) eta </a:t>
            </a:r>
            <a:r>
              <a:rPr lang="es-ES" sz="2000" dirty="0" err="1">
                <a:latin typeface="Arial Unicode MS" pitchFamily="34" charset="-128"/>
              </a:rPr>
              <a:t>neurologikoak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zefalea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zorabioa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logura</a:t>
            </a:r>
            <a:r>
              <a:rPr lang="es-ES" sz="2000" dirty="0" smtClean="0">
                <a:latin typeface="Arial Unicode MS" pitchFamily="34" charset="-128"/>
              </a:rPr>
              <a:t>). </a:t>
            </a:r>
            <a:endParaRPr lang="es-ES" sz="2000" dirty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36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10840"/>
            <a:ext cx="9361040" cy="1143000"/>
          </a:xfrm>
        </p:spPr>
        <p:txBody>
          <a:bodyPr/>
          <a:lstStyle/>
          <a:p>
            <a:r>
              <a:rPr lang="es-ES" dirty="0" err="1" smtClean="0"/>
              <a:t>Desagerrarazteko</a:t>
            </a:r>
            <a:r>
              <a:rPr lang="es-ES" dirty="0" smtClean="0"/>
              <a:t> </a:t>
            </a:r>
            <a:r>
              <a:rPr lang="es-ES" dirty="0" err="1" smtClean="0"/>
              <a:t>tratamenduak</a:t>
            </a:r>
            <a:r>
              <a:rPr lang="es-ES" dirty="0" smtClean="0"/>
              <a:t>(VI)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60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124744"/>
            <a:ext cx="799288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Terapia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laukoitza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bismutoarekin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(OBMT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)(5/5)</a:t>
            </a:r>
            <a:endParaRPr lang="es-ES" sz="2000" dirty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1200" dirty="0" smtClean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b="1" u="sng" dirty="0" err="1">
                <a:latin typeface="Arial Unicode MS" pitchFamily="34" charset="-128"/>
              </a:rPr>
              <a:t>Pylera</a:t>
            </a:r>
            <a:r>
              <a:rPr lang="es-ES" sz="2000" b="1" u="sng" dirty="0">
                <a:latin typeface="Arial Unicode MS" pitchFamily="34" charset="-128"/>
              </a:rPr>
              <a:t>®: </a:t>
            </a:r>
            <a:r>
              <a:rPr lang="es-ES" sz="2000" b="1" u="sng" dirty="0" err="1">
                <a:latin typeface="Arial Unicode MS" pitchFamily="34" charset="-128"/>
              </a:rPr>
              <a:t>bismutoa</a:t>
            </a:r>
            <a:r>
              <a:rPr lang="es-ES" sz="2000" b="1" u="sng" dirty="0">
                <a:latin typeface="Arial Unicode MS" pitchFamily="34" charset="-128"/>
              </a:rPr>
              <a:t>, </a:t>
            </a:r>
            <a:r>
              <a:rPr lang="es-ES" sz="2000" b="1" u="sng" dirty="0" err="1">
                <a:latin typeface="Arial Unicode MS" pitchFamily="34" charset="-128"/>
              </a:rPr>
              <a:t>tetraziklina</a:t>
            </a:r>
            <a:r>
              <a:rPr lang="es-ES" sz="2000" b="1" u="sng" dirty="0">
                <a:latin typeface="Arial Unicode MS" pitchFamily="34" charset="-128"/>
              </a:rPr>
              <a:t> eta </a:t>
            </a:r>
            <a:r>
              <a:rPr lang="es-ES" sz="2000" b="1" u="sng" dirty="0" err="1">
                <a:latin typeface="Arial Unicode MS" pitchFamily="34" charset="-128"/>
              </a:rPr>
              <a:t>metronidazola</a:t>
            </a:r>
            <a:r>
              <a:rPr lang="es-ES" sz="2000" b="1" u="sng" dirty="0">
                <a:latin typeface="Arial Unicode MS" pitchFamily="34" charset="-128"/>
              </a:rPr>
              <a:t> </a:t>
            </a:r>
            <a:r>
              <a:rPr lang="es-ES" sz="2000" b="1" u="sng" dirty="0" err="1">
                <a:latin typeface="Arial Unicode MS" pitchFamily="34" charset="-128"/>
              </a:rPr>
              <a:t>dosi</a:t>
            </a:r>
            <a:r>
              <a:rPr lang="es-ES" sz="2000" b="1" u="sng" dirty="0">
                <a:latin typeface="Arial Unicode MS" pitchFamily="34" charset="-128"/>
              </a:rPr>
              <a:t> </a:t>
            </a:r>
            <a:r>
              <a:rPr lang="es-ES" sz="2000" b="1" u="sng" dirty="0" err="1" smtClean="0">
                <a:latin typeface="Arial Unicode MS" pitchFamily="34" charset="-128"/>
              </a:rPr>
              <a:t>finkoetan</a:t>
            </a:r>
            <a:endParaRPr lang="es-ES" sz="2000" b="1" u="sng" dirty="0" smtClean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 err="1">
                <a:latin typeface="Arial Unicode MS" pitchFamily="34" charset="-128"/>
              </a:rPr>
              <a:t>Konbinazio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honek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zenbait</a:t>
            </a:r>
            <a:r>
              <a:rPr lang="es-ES" sz="2000" dirty="0">
                <a:latin typeface="Arial Unicode MS" pitchFamily="34" charset="-128"/>
              </a:rPr>
              <a:t> muga eta </a:t>
            </a:r>
            <a:r>
              <a:rPr lang="es-ES" sz="2000" dirty="0" err="1">
                <a:latin typeface="Arial Unicode MS" pitchFamily="34" charset="-128"/>
              </a:rPr>
              <a:t>zalantza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</a:t>
            </a:r>
            <a:r>
              <a:rPr lang="es-ES" sz="2000" dirty="0">
                <a:latin typeface="Arial Unicode MS" pitchFamily="34" charset="-128"/>
              </a:rPr>
              <a:t> :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Praktika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klinikoan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tratamenduarekiko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atxikidurari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buruzko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daturik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Ez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argi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zein</a:t>
            </a:r>
            <a:r>
              <a:rPr lang="es-ES" sz="2000" dirty="0">
                <a:latin typeface="Arial Unicode MS" pitchFamily="34" charset="-128"/>
              </a:rPr>
              <a:t> den </a:t>
            </a:r>
            <a:r>
              <a:rPr lang="es-ES" sz="2000" dirty="0" err="1" smtClean="0">
                <a:latin typeface="Arial Unicode MS" pitchFamily="34" charset="-128"/>
              </a:rPr>
              <a:t>iraupen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onena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Baliteke</a:t>
            </a:r>
            <a:r>
              <a:rPr lang="es-ES" sz="2000" dirty="0">
                <a:latin typeface="Arial Unicode MS" pitchFamily="34" charset="-128"/>
              </a:rPr>
              <a:t> 14 </a:t>
            </a:r>
            <a:r>
              <a:rPr lang="es-ES" sz="2000" dirty="0" err="1">
                <a:latin typeface="Arial Unicode MS" pitchFamily="34" charset="-128"/>
              </a:rPr>
              <a:t>eguneko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iraupenak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metronidazolarekiko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erresistenteak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anduien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aurreko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eraginkortasuna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handitzea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10 </a:t>
            </a:r>
            <a:r>
              <a:rPr lang="es-ES" sz="2000" dirty="0" err="1">
                <a:latin typeface="Arial Unicode MS" pitchFamily="34" charset="-128"/>
              </a:rPr>
              <a:t>eguneko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tratamendu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garestiena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da </a:t>
            </a:r>
            <a:r>
              <a:rPr lang="es-ES" sz="2000" dirty="0">
                <a:latin typeface="Arial Unicode MS" pitchFamily="34" charset="-128"/>
              </a:rPr>
              <a:t>(64,86 euro, </a:t>
            </a:r>
            <a:r>
              <a:rPr lang="es-ES" sz="2000" dirty="0" err="1" smtClean="0">
                <a:latin typeface="Arial Unicode MS" pitchFamily="34" charset="-128"/>
              </a:rPr>
              <a:t>Pylera</a:t>
            </a:r>
            <a:r>
              <a:rPr lang="es-ES" sz="2000" dirty="0" smtClean="0">
                <a:latin typeface="Arial Unicode MS" pitchFamily="34" charset="-128"/>
              </a:rPr>
              <a:t>®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dirty="0" err="1">
                <a:latin typeface="Arial Unicode MS" pitchFamily="34" charset="-128"/>
              </a:rPr>
              <a:t>omeprazolaren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kostua</a:t>
            </a:r>
            <a:r>
              <a:rPr lang="es-ES" sz="2000" dirty="0">
                <a:latin typeface="Arial Unicode MS" pitchFamily="34" charset="-128"/>
              </a:rPr>
              <a:t> batuta); are </a:t>
            </a:r>
            <a:r>
              <a:rPr lang="es-ES" sz="2000" dirty="0" err="1">
                <a:latin typeface="Arial Unicode MS" pitchFamily="34" charset="-128"/>
              </a:rPr>
              <a:t>garestiagoa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14 </a:t>
            </a:r>
            <a:r>
              <a:rPr lang="es-ES" sz="2000" dirty="0" err="1">
                <a:latin typeface="Arial Unicode MS" pitchFamily="34" charset="-128"/>
              </a:rPr>
              <a:t>egunera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luzatzen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bigarren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ontzi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eskatuko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bailuke</a:t>
            </a:r>
            <a:r>
              <a:rPr lang="es-ES" sz="2000" dirty="0">
                <a:latin typeface="Arial Unicode MS" pitchFamily="34" charset="-128"/>
              </a:rPr>
              <a:t>. 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10840"/>
            <a:ext cx="9433048" cy="1143000"/>
          </a:xfrm>
        </p:spPr>
        <p:txBody>
          <a:bodyPr/>
          <a:lstStyle/>
          <a:p>
            <a:r>
              <a:rPr lang="es-ES" dirty="0" err="1" smtClean="0"/>
              <a:t>Desagerrarazteko</a:t>
            </a:r>
            <a:r>
              <a:rPr lang="es-ES" dirty="0" smtClean="0"/>
              <a:t> </a:t>
            </a:r>
            <a:r>
              <a:rPr lang="es-ES" dirty="0" err="1" smtClean="0"/>
              <a:t>tratamenduak</a:t>
            </a:r>
            <a:r>
              <a:rPr lang="es-ES" dirty="0" smtClean="0"/>
              <a:t>(VII)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2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124744"/>
            <a:ext cx="799288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Bigarren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aukerako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 smtClean="0">
                <a:solidFill>
                  <a:schemeClr val="tx2"/>
                </a:solidFill>
                <a:latin typeface="Arial Black" pitchFamily="34" charset="0"/>
              </a:rPr>
              <a:t>tratamenduak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1/2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)</a:t>
            </a:r>
            <a:endParaRPr lang="es-ES" sz="2000" dirty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1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Baldin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smtClean="0">
                <a:latin typeface="Arial Unicode MS" pitchFamily="34" charset="-128"/>
              </a:rPr>
              <a:t>OKAM-</a:t>
            </a:r>
            <a:r>
              <a:rPr lang="es-ES" sz="2000" dirty="0" err="1" smtClean="0">
                <a:latin typeface="Arial Unicode MS" pitchFamily="34" charset="-128"/>
              </a:rPr>
              <a:t>ek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OKA-k </a:t>
            </a:r>
            <a:r>
              <a:rPr lang="es-ES" sz="2000" dirty="0" err="1" smtClean="0">
                <a:latin typeface="Arial Unicode MS" pitchFamily="34" charset="-128"/>
              </a:rPr>
              <a:t>huts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badute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ondoren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klaritromizina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pautarik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behar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r>
              <a:rPr lang="es-ES" sz="2000" dirty="0" err="1" smtClean="0">
                <a:latin typeface="Arial Unicode MS" pitchFamily="34" charset="-128"/>
              </a:rPr>
              <a:t>Proposatzen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diren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bigarren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aukerak</a:t>
            </a:r>
            <a:r>
              <a:rPr lang="es-ES" sz="2000" dirty="0" smtClean="0">
                <a:latin typeface="Arial Unicode MS" pitchFamily="34" charset="-128"/>
              </a:rPr>
              <a:t>:</a:t>
            </a:r>
          </a:p>
          <a:p>
            <a:pPr lvl="1" algn="just">
              <a:buClr>
                <a:schemeClr val="tx2">
                  <a:lumMod val="50000"/>
                </a:schemeClr>
              </a:buClr>
              <a:buFontTx/>
              <a:buChar char="-"/>
            </a:pPr>
            <a:r>
              <a:rPr lang="es-ES" sz="1800" dirty="0" err="1">
                <a:latin typeface="Arial Unicode MS" pitchFamily="34" charset="-128"/>
              </a:rPr>
              <a:t>bismutodun</a:t>
            </a:r>
            <a:r>
              <a:rPr lang="es-ES" sz="1800" dirty="0">
                <a:latin typeface="Arial Unicode MS" pitchFamily="34" charset="-128"/>
              </a:rPr>
              <a:t> terapia </a:t>
            </a:r>
            <a:r>
              <a:rPr lang="es-ES" sz="1800" dirty="0" err="1">
                <a:latin typeface="Arial Unicode MS" pitchFamily="34" charset="-128"/>
              </a:rPr>
              <a:t>laukoitza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(</a:t>
            </a:r>
            <a:r>
              <a:rPr lang="es-ES" sz="1800" dirty="0">
                <a:latin typeface="Arial Unicode MS" pitchFamily="34" charset="-128"/>
              </a:rPr>
              <a:t>OBMT), 10-14 </a:t>
            </a:r>
            <a:r>
              <a:rPr lang="es-ES" sz="1800" dirty="0" err="1" smtClean="0">
                <a:latin typeface="Arial Unicode MS" pitchFamily="34" charset="-128"/>
              </a:rPr>
              <a:t>egunez</a:t>
            </a:r>
            <a:endParaRPr lang="es-ES" sz="18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  <a:buFontTx/>
              <a:buChar char="-"/>
            </a:pPr>
            <a:r>
              <a:rPr lang="es-ES" sz="1800" dirty="0" err="1">
                <a:latin typeface="Arial Unicode MS" pitchFamily="34" charset="-128"/>
              </a:rPr>
              <a:t>lebofloxazinodun</a:t>
            </a:r>
            <a:r>
              <a:rPr lang="es-ES" sz="1800" dirty="0">
                <a:latin typeface="Arial Unicode MS" pitchFamily="34" charset="-128"/>
              </a:rPr>
              <a:t> terapia </a:t>
            </a:r>
            <a:r>
              <a:rPr lang="es-ES" sz="1800" dirty="0" err="1" smtClean="0">
                <a:latin typeface="Arial Unicode MS" pitchFamily="34" charset="-128"/>
              </a:rPr>
              <a:t>hirukoitza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(</a:t>
            </a:r>
            <a:r>
              <a:rPr lang="es-ES" sz="1800" dirty="0" err="1">
                <a:latin typeface="Arial Unicode MS" pitchFamily="34" charset="-128"/>
              </a:rPr>
              <a:t>omeprazola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lebofloxazinoa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 smtClean="0">
                <a:latin typeface="Arial Unicode MS" pitchFamily="34" charset="-128"/>
              </a:rPr>
              <a:t>amoxizilina</a:t>
            </a:r>
            <a:r>
              <a:rPr lang="es-ES" sz="1800" dirty="0" smtClean="0">
                <a:latin typeface="Arial Unicode MS" pitchFamily="34" charset="-128"/>
              </a:rPr>
              <a:t> –OLA–), </a:t>
            </a:r>
            <a:r>
              <a:rPr lang="es-ES" sz="1800" dirty="0">
                <a:latin typeface="Arial Unicode MS" pitchFamily="34" charset="-128"/>
              </a:rPr>
              <a:t>14 </a:t>
            </a:r>
            <a:r>
              <a:rPr lang="es-ES" sz="1800" dirty="0" err="1">
                <a:latin typeface="Arial Unicode MS" pitchFamily="34" charset="-128"/>
              </a:rPr>
              <a:t>egunez</a:t>
            </a:r>
            <a:r>
              <a:rPr lang="es-ES" sz="1800" dirty="0">
                <a:latin typeface="Arial Unicode MS" pitchFamily="34" charset="-128"/>
              </a:rPr>
              <a:t> </a:t>
            </a:r>
            <a:endParaRPr lang="es-ES" sz="18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  <a:buFontTx/>
              <a:buChar char="-"/>
            </a:pPr>
            <a:endParaRPr lang="es-ES" sz="105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Desagerrarazteko</a:t>
            </a:r>
            <a:r>
              <a:rPr lang="es-ES" sz="2000" dirty="0">
                <a:latin typeface="Arial Unicode MS" pitchFamily="34" charset="-128"/>
              </a:rPr>
              <a:t> tasa </a:t>
            </a:r>
            <a:r>
              <a:rPr lang="es-ES" sz="2000" dirty="0" err="1">
                <a:latin typeface="Arial Unicode MS" pitchFamily="34" charset="-128"/>
              </a:rPr>
              <a:t>orokorretan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alderik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antzeman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aukera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artean</a:t>
            </a:r>
            <a:r>
              <a:rPr lang="es-ES" sz="2000" dirty="0" smtClean="0">
                <a:latin typeface="Arial Unicode MS" pitchFamily="34" charset="-128"/>
              </a:rPr>
              <a:t>; </a:t>
            </a:r>
            <a:r>
              <a:rPr lang="es-ES" sz="2000" dirty="0" err="1">
                <a:latin typeface="Arial Unicode MS" pitchFamily="34" charset="-128"/>
              </a:rPr>
              <a:t>beraz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b="1" dirty="0" err="1">
                <a:latin typeface="Arial Unicode MS" pitchFamily="34" charset="-128"/>
              </a:rPr>
              <a:t>bismutodun</a:t>
            </a:r>
            <a:r>
              <a:rPr lang="es-ES" sz="2000" b="1" dirty="0">
                <a:latin typeface="Arial Unicode MS" pitchFamily="34" charset="-128"/>
              </a:rPr>
              <a:t> terapia </a:t>
            </a:r>
            <a:r>
              <a:rPr lang="es-ES" sz="2000" b="1" dirty="0" err="1">
                <a:latin typeface="Arial Unicode MS" pitchFamily="34" charset="-128"/>
              </a:rPr>
              <a:t>laukoitza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erabiltzea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proposatzen</a:t>
            </a:r>
            <a:r>
              <a:rPr lang="es-ES" sz="2000" b="1" dirty="0">
                <a:latin typeface="Arial Unicode MS" pitchFamily="34" charset="-128"/>
              </a:rPr>
              <a:t> da, </a:t>
            </a:r>
            <a:r>
              <a:rPr lang="es-ES" sz="2000" b="1" dirty="0" err="1">
                <a:latin typeface="Arial Unicode MS" pitchFamily="34" charset="-128"/>
              </a:rPr>
              <a:t>lebofloxazinoarekiko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erresistentzien</a:t>
            </a:r>
            <a:r>
              <a:rPr lang="es-ES" sz="2000" b="1" dirty="0">
                <a:latin typeface="Arial Unicode MS" pitchFamily="34" charset="-128"/>
              </a:rPr>
              <a:t> </a:t>
            </a:r>
            <a:r>
              <a:rPr lang="es-ES" sz="2000" b="1" dirty="0" err="1">
                <a:latin typeface="Arial Unicode MS" pitchFamily="34" charset="-128"/>
              </a:rPr>
              <a:t>arazoa</a:t>
            </a:r>
            <a:r>
              <a:rPr lang="es-ES" sz="2000" b="1" dirty="0">
                <a:latin typeface="Arial Unicode MS" pitchFamily="34" charset="-128"/>
              </a:rPr>
              <a:t> dela eta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0"/>
            <a:ext cx="9577064" cy="1143000"/>
          </a:xfrm>
        </p:spPr>
        <p:txBody>
          <a:bodyPr/>
          <a:lstStyle/>
          <a:p>
            <a:r>
              <a:rPr lang="es-ES" dirty="0" err="1" smtClean="0"/>
              <a:t>Desagerrarazteko</a:t>
            </a:r>
            <a:r>
              <a:rPr lang="es-ES" dirty="0" smtClean="0"/>
              <a:t> </a:t>
            </a:r>
            <a:r>
              <a:rPr lang="es-ES" dirty="0" err="1" smtClean="0"/>
              <a:t>tratamenduak</a:t>
            </a:r>
            <a:r>
              <a:rPr lang="es-ES" dirty="0" smtClean="0"/>
              <a:t>(VIII)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7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908720"/>
            <a:ext cx="799288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Bigarren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aukerako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tratamenduak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2/2)</a:t>
            </a:r>
            <a:endParaRPr lang="es-ES" sz="2000" dirty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900" dirty="0" err="1">
                <a:latin typeface="Arial Unicode MS" pitchFamily="34" charset="-128"/>
              </a:rPr>
              <a:t>Lebofloxazinoarekiko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erresistentzien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handiagotzea</a:t>
            </a:r>
            <a:r>
              <a:rPr lang="es-ES" sz="1900" dirty="0">
                <a:latin typeface="Arial Unicode MS" pitchFamily="34" charset="-128"/>
              </a:rPr>
              <a:t> dela-eta, eta </a:t>
            </a:r>
            <a:r>
              <a:rPr lang="es-ES" sz="1900" dirty="0" err="1">
                <a:latin typeface="Arial Unicode MS" pitchFamily="34" charset="-128"/>
              </a:rPr>
              <a:t>desagerrarazte-tasak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handitzeko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asmoz</a:t>
            </a:r>
            <a:r>
              <a:rPr lang="es-ES" sz="1900" dirty="0">
                <a:latin typeface="Arial Unicode MS" pitchFamily="34" charset="-128"/>
              </a:rPr>
              <a:t>, </a:t>
            </a:r>
            <a:r>
              <a:rPr lang="es-ES" sz="1900" dirty="0" err="1">
                <a:latin typeface="Arial Unicode MS" pitchFamily="34" charset="-128"/>
              </a:rPr>
              <a:t>lebofloxazinodun</a:t>
            </a:r>
            <a:r>
              <a:rPr lang="es-ES" sz="1900" dirty="0">
                <a:latin typeface="Arial Unicode MS" pitchFamily="34" charset="-128"/>
              </a:rPr>
              <a:t> terapia </a:t>
            </a:r>
            <a:r>
              <a:rPr lang="es-ES" sz="1900" dirty="0" err="1">
                <a:latin typeface="Arial Unicode MS" pitchFamily="34" charset="-128"/>
              </a:rPr>
              <a:t>hirukoitzari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bismutoa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gehitzea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proposatu</a:t>
            </a:r>
            <a:r>
              <a:rPr lang="es-ES" sz="1900" dirty="0">
                <a:latin typeface="Arial Unicode MS" pitchFamily="34" charset="-128"/>
              </a:rPr>
              <a:t> da (OLAB). </a:t>
            </a:r>
            <a:endParaRPr lang="es-ES" sz="19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900" dirty="0" err="1">
                <a:latin typeface="Arial Unicode MS" pitchFamily="34" charset="-128"/>
              </a:rPr>
              <a:t>Nahiz</a:t>
            </a:r>
            <a:r>
              <a:rPr lang="es-ES" sz="1900" dirty="0">
                <a:latin typeface="Arial Unicode MS" pitchFamily="34" charset="-128"/>
              </a:rPr>
              <a:t> eta pauta </a:t>
            </a:r>
            <a:r>
              <a:rPr lang="es-ES" sz="1900" dirty="0" err="1">
                <a:latin typeface="Arial Unicode MS" pitchFamily="34" charset="-128"/>
              </a:rPr>
              <a:t>horrek</a:t>
            </a:r>
            <a:r>
              <a:rPr lang="es-ES" sz="1900" dirty="0">
                <a:latin typeface="Arial Unicode MS" pitchFamily="34" charset="-128"/>
              </a:rPr>
              <a:t>, 14 </a:t>
            </a:r>
            <a:r>
              <a:rPr lang="es-ES" sz="1900" dirty="0" err="1">
                <a:latin typeface="Arial Unicode MS" pitchFamily="34" charset="-128"/>
              </a:rPr>
              <a:t>egunez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hartuta</a:t>
            </a:r>
            <a:r>
              <a:rPr lang="es-ES" sz="1900" dirty="0">
                <a:latin typeface="Arial Unicode MS" pitchFamily="34" charset="-128"/>
              </a:rPr>
              <a:t>, </a:t>
            </a:r>
            <a:r>
              <a:rPr lang="es-ES" sz="1900" dirty="0" err="1">
                <a:latin typeface="Arial Unicode MS" pitchFamily="34" charset="-128"/>
              </a:rPr>
              <a:t>ez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duen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desagerrarazteko</a:t>
            </a:r>
            <a:r>
              <a:rPr lang="es-ES" sz="1900" dirty="0">
                <a:latin typeface="Arial Unicode MS" pitchFamily="34" charset="-128"/>
              </a:rPr>
              <a:t> tasa </a:t>
            </a:r>
            <a:r>
              <a:rPr lang="es-ES" sz="1900" dirty="0" err="1">
                <a:latin typeface="Arial Unicode MS" pitchFamily="34" charset="-128"/>
              </a:rPr>
              <a:t>orokor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handiagorik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erakutsi</a:t>
            </a:r>
            <a:r>
              <a:rPr lang="es-ES" sz="1900" dirty="0">
                <a:latin typeface="Arial Unicode MS" pitchFamily="34" charset="-128"/>
              </a:rPr>
              <a:t>, tasa </a:t>
            </a:r>
            <a:r>
              <a:rPr lang="es-ES" sz="1900" dirty="0" err="1">
                <a:latin typeface="Arial Unicode MS" pitchFamily="34" charset="-128"/>
              </a:rPr>
              <a:t>handiagoa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erakutsi</a:t>
            </a:r>
            <a:r>
              <a:rPr lang="es-ES" sz="1900" dirty="0">
                <a:latin typeface="Arial Unicode MS" pitchFamily="34" charset="-128"/>
              </a:rPr>
              <a:t> du </a:t>
            </a:r>
            <a:r>
              <a:rPr lang="es-ES" sz="1900" dirty="0" err="1">
                <a:latin typeface="Arial Unicode MS" pitchFamily="34" charset="-128"/>
              </a:rPr>
              <a:t>lebofloxazinoarekiko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erresistenteak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diren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 smtClean="0">
                <a:latin typeface="Arial Unicode MS" pitchFamily="34" charset="-128"/>
              </a:rPr>
              <a:t>anduietan</a:t>
            </a:r>
            <a:r>
              <a:rPr lang="es-ES" sz="1900" dirty="0" smtClean="0">
                <a:latin typeface="Arial Unicode MS" pitchFamily="34" charset="-128"/>
              </a:rPr>
              <a:t>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900" dirty="0" err="1">
                <a:latin typeface="Arial Unicode MS" pitchFamily="34" charset="-128"/>
              </a:rPr>
              <a:t>Kohorte-azterketa</a:t>
            </a:r>
            <a:r>
              <a:rPr lang="es-ES" sz="1900" dirty="0">
                <a:latin typeface="Arial Unicode MS" pitchFamily="34" charset="-128"/>
              </a:rPr>
              <a:t> batean, </a:t>
            </a:r>
            <a:r>
              <a:rPr lang="es-ES" sz="1900" dirty="0" err="1">
                <a:latin typeface="Arial Unicode MS" pitchFamily="34" charset="-128"/>
              </a:rPr>
              <a:t>bismutoa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gehituta</a:t>
            </a:r>
            <a:r>
              <a:rPr lang="es-ES" sz="1900" dirty="0">
                <a:latin typeface="Arial Unicode MS" pitchFamily="34" charset="-128"/>
              </a:rPr>
              <a:t> eta </a:t>
            </a:r>
            <a:r>
              <a:rPr lang="es-ES" sz="1900" dirty="0" err="1">
                <a:latin typeface="Arial Unicode MS" pitchFamily="34" charset="-128"/>
              </a:rPr>
              <a:t>tratamendua</a:t>
            </a:r>
            <a:r>
              <a:rPr lang="es-ES" sz="1900" dirty="0">
                <a:latin typeface="Arial Unicode MS" pitchFamily="34" charset="-128"/>
              </a:rPr>
              <a:t> 14 </a:t>
            </a:r>
            <a:r>
              <a:rPr lang="es-ES" sz="1900" dirty="0" err="1">
                <a:latin typeface="Arial Unicode MS" pitchFamily="34" charset="-128"/>
              </a:rPr>
              <a:t>egunez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hartuta</a:t>
            </a:r>
            <a:r>
              <a:rPr lang="es-ES" sz="1900" dirty="0">
                <a:latin typeface="Arial Unicode MS" pitchFamily="34" charset="-128"/>
              </a:rPr>
              <a:t>, </a:t>
            </a:r>
            <a:r>
              <a:rPr lang="es-ES" sz="1900" dirty="0" err="1">
                <a:latin typeface="Arial Unicode MS" pitchFamily="34" charset="-128"/>
              </a:rPr>
              <a:t>desagerrarazte</a:t>
            </a:r>
            <a:r>
              <a:rPr lang="es-ES" sz="1900" dirty="0">
                <a:latin typeface="Arial Unicode MS" pitchFamily="34" charset="-128"/>
              </a:rPr>
              <a:t>-tasa </a:t>
            </a:r>
            <a:r>
              <a:rPr lang="es-ES" sz="1900" dirty="0" err="1">
                <a:latin typeface="Arial Unicode MS" pitchFamily="34" charset="-128"/>
              </a:rPr>
              <a:t>ia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smtClean="0">
                <a:latin typeface="Arial Unicode MS" pitchFamily="34" charset="-128"/>
              </a:rPr>
              <a:t>%90ekoa </a:t>
            </a:r>
            <a:r>
              <a:rPr lang="es-ES" sz="1900" dirty="0">
                <a:latin typeface="Arial Unicode MS" pitchFamily="34" charset="-128"/>
              </a:rPr>
              <a:t>izan zen, </a:t>
            </a:r>
            <a:r>
              <a:rPr lang="es-ES" sz="1900" dirty="0" err="1">
                <a:latin typeface="Arial Unicode MS" pitchFamily="34" charset="-128"/>
              </a:rPr>
              <a:t>klaritromizinadun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edozein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tratamendu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hirukoitzek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edo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laukoitzek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huts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egin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 smtClean="0">
                <a:latin typeface="Arial Unicode MS" pitchFamily="34" charset="-128"/>
              </a:rPr>
              <a:t>ondoren</a:t>
            </a:r>
            <a:r>
              <a:rPr lang="es-ES" sz="1900" dirty="0" smtClean="0">
                <a:latin typeface="Arial Unicode MS" pitchFamily="34" charset="-128"/>
              </a:rPr>
              <a:t>.</a:t>
            </a:r>
            <a:endParaRPr lang="es-ES" sz="19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900" dirty="0">
                <a:latin typeface="Arial Unicode MS" pitchFamily="34" charset="-128"/>
              </a:rPr>
              <a:t>Bi </a:t>
            </a:r>
            <a:r>
              <a:rPr lang="es-ES" sz="1900" dirty="0" err="1">
                <a:latin typeface="Arial Unicode MS" pitchFamily="34" charset="-128"/>
              </a:rPr>
              <a:t>hutsegite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terapeutikoren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ondoren</a:t>
            </a:r>
            <a:r>
              <a:rPr lang="es-ES" sz="1900" dirty="0">
                <a:latin typeface="Arial Unicode MS" pitchFamily="34" charset="-128"/>
              </a:rPr>
              <a:t>, </a:t>
            </a:r>
            <a:r>
              <a:rPr lang="es-ES" sz="1900" dirty="0" err="1">
                <a:latin typeface="Arial Unicode MS" pitchFamily="34" charset="-128"/>
              </a:rPr>
              <a:t>beste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maila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asistentzial</a:t>
            </a:r>
            <a:r>
              <a:rPr lang="es-ES" sz="1900" dirty="0">
                <a:latin typeface="Arial Unicode MS" pitchFamily="34" charset="-128"/>
              </a:rPr>
              <a:t> batera </a:t>
            </a:r>
            <a:r>
              <a:rPr lang="es-ES" sz="1900" dirty="0" err="1">
                <a:latin typeface="Arial Unicode MS" pitchFamily="34" charset="-128"/>
              </a:rPr>
              <a:t>bidaltzea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gomendatzen</a:t>
            </a:r>
            <a:r>
              <a:rPr lang="es-ES" sz="1900" dirty="0">
                <a:latin typeface="Arial Unicode MS" pitchFamily="34" charset="-128"/>
              </a:rPr>
              <a:t> da, </a:t>
            </a:r>
            <a:r>
              <a:rPr lang="es-ES" sz="1900" dirty="0" err="1">
                <a:latin typeface="Arial Unicode MS" pitchFamily="34" charset="-128"/>
              </a:rPr>
              <a:t>kultiboa</a:t>
            </a:r>
            <a:r>
              <a:rPr lang="es-ES" sz="1900" dirty="0">
                <a:latin typeface="Arial Unicode MS" pitchFamily="34" charset="-128"/>
              </a:rPr>
              <a:t> eta antibiograma </a:t>
            </a:r>
            <a:r>
              <a:rPr lang="es-ES" sz="1900" dirty="0" err="1">
                <a:latin typeface="Arial Unicode MS" pitchFamily="34" charset="-128"/>
              </a:rPr>
              <a:t>egin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diezaioten</a:t>
            </a:r>
            <a:r>
              <a:rPr lang="es-ES" sz="1900" dirty="0">
                <a:latin typeface="Arial Unicode MS" pitchFamily="34" charset="-128"/>
              </a:rPr>
              <a:t>, eta </a:t>
            </a:r>
            <a:r>
              <a:rPr lang="es-ES" sz="1900" dirty="0" err="1">
                <a:latin typeface="Arial Unicode MS" pitchFamily="34" charset="-128"/>
              </a:rPr>
              <a:t>tratamendu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gidatu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bat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ezar</a:t>
            </a:r>
            <a:r>
              <a:rPr lang="es-ES" sz="1900" dirty="0">
                <a:latin typeface="Arial Unicode MS" pitchFamily="34" charset="-128"/>
              </a:rPr>
              <a:t> </a:t>
            </a:r>
            <a:r>
              <a:rPr lang="es-ES" sz="1900" dirty="0" err="1">
                <a:latin typeface="Arial Unicode MS" pitchFamily="34" charset="-128"/>
              </a:rPr>
              <a:t>diezaioten</a:t>
            </a:r>
            <a:r>
              <a:rPr lang="es-ES" sz="1900" dirty="0">
                <a:latin typeface="Arial Unicode MS" pitchFamily="34" charset="-128"/>
              </a:rPr>
              <a:t>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10840"/>
            <a:ext cx="9433048" cy="1143000"/>
          </a:xfrm>
        </p:spPr>
        <p:txBody>
          <a:bodyPr/>
          <a:lstStyle/>
          <a:p>
            <a:r>
              <a:rPr lang="es-ES" dirty="0" err="1" smtClean="0"/>
              <a:t>Desagerrarazteko</a:t>
            </a:r>
            <a:r>
              <a:rPr lang="es-ES" dirty="0" smtClean="0"/>
              <a:t> </a:t>
            </a:r>
            <a:r>
              <a:rPr lang="es-ES" dirty="0" err="1" smtClean="0"/>
              <a:t>tratamenduak</a:t>
            </a:r>
            <a:r>
              <a:rPr lang="es-ES" dirty="0" smtClean="0"/>
              <a:t>(IX)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56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err="1" smtClean="0">
                <a:solidFill>
                  <a:schemeClr val="tx2"/>
                </a:solidFill>
                <a:latin typeface="Arial Black" pitchFamily="34" charset="0"/>
              </a:rPr>
              <a:t>Aurkibidea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24744"/>
            <a:ext cx="7772400" cy="411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s-ES" dirty="0" err="1">
                <a:solidFill>
                  <a:schemeClr val="bg1"/>
                </a:solidFill>
              </a:rPr>
              <a:t>Sarrera</a:t>
            </a:r>
            <a:endParaRPr lang="es-E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dirty="0" err="1">
                <a:solidFill>
                  <a:schemeClr val="bg1"/>
                </a:solidFill>
              </a:rPr>
              <a:t>Tratamenduen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eragikortasunean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eragiten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duten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alderdiak</a:t>
            </a:r>
            <a:endParaRPr lang="es-E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dirty="0" err="1">
                <a:solidFill>
                  <a:schemeClr val="bg1"/>
                </a:solidFill>
              </a:rPr>
              <a:t>Desagerrarazteko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tratamenduak</a:t>
            </a:r>
            <a:r>
              <a:rPr lang="es-ES" dirty="0">
                <a:solidFill>
                  <a:schemeClr val="bg1"/>
                </a:solidFill>
              </a:rPr>
              <a:t> </a:t>
            </a:r>
          </a:p>
          <a:p>
            <a:pPr>
              <a:buClr>
                <a:schemeClr val="bg1"/>
              </a:buClr>
            </a:pPr>
            <a:r>
              <a:rPr lang="es-ES" i="1" dirty="0" err="1">
                <a:solidFill>
                  <a:schemeClr val="bg1"/>
                </a:solidFill>
              </a:rPr>
              <a:t>H.pylori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desagerraraztea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haurrengan</a:t>
            </a:r>
            <a:endParaRPr lang="es-E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dirty="0" err="1">
                <a:solidFill>
                  <a:schemeClr val="bg1"/>
                </a:solidFill>
              </a:rPr>
              <a:t>Ondorioak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268760"/>
            <a:ext cx="799288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Penizilinari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alergia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dioten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 smtClean="0">
                <a:solidFill>
                  <a:schemeClr val="tx2"/>
                </a:solidFill>
                <a:latin typeface="Arial Black" pitchFamily="34" charset="0"/>
              </a:rPr>
              <a:t>pazienteak</a:t>
            </a:r>
            <a:endParaRPr lang="es-ES" sz="20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 err="1">
                <a:latin typeface="Arial Unicode MS" pitchFamily="34" charset="-128"/>
              </a:rPr>
              <a:t>Egoera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horietan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hobe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lehen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aukera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gisa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bismutodun</a:t>
            </a:r>
            <a:r>
              <a:rPr lang="es-ES" sz="2000" dirty="0">
                <a:latin typeface="Arial Unicode MS" pitchFamily="34" charset="-128"/>
              </a:rPr>
              <a:t> terapia </a:t>
            </a:r>
            <a:r>
              <a:rPr lang="es-ES" sz="2000" dirty="0" err="1">
                <a:latin typeface="Arial Unicode MS" pitchFamily="34" charset="-128"/>
              </a:rPr>
              <a:t>laukoitza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erabiltzea</a:t>
            </a:r>
            <a:r>
              <a:rPr lang="es-ES" sz="2000" dirty="0">
                <a:latin typeface="Arial Unicode MS" pitchFamily="34" charset="-128"/>
              </a:rPr>
              <a:t> (OBMT) . 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PBI, </a:t>
            </a:r>
            <a:r>
              <a:rPr lang="es-ES" sz="2000" dirty="0" err="1">
                <a:latin typeface="Arial Unicode MS" pitchFamily="34" charset="-128"/>
              </a:rPr>
              <a:t>klaritromizina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metronidazol</a:t>
            </a:r>
            <a:r>
              <a:rPr lang="es-ES" sz="2000" dirty="0">
                <a:latin typeface="Arial Unicode MS" pitchFamily="34" charset="-128"/>
              </a:rPr>
              <a:t> terapia </a:t>
            </a:r>
            <a:r>
              <a:rPr lang="es-ES" sz="2000" dirty="0" err="1">
                <a:latin typeface="Arial Unicode MS" pitchFamily="34" charset="-128"/>
              </a:rPr>
              <a:t>hirukoitza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desagerrarazte-tasak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%85 </a:t>
            </a:r>
            <a:r>
              <a:rPr lang="es-ES" sz="2000" dirty="0" err="1">
                <a:latin typeface="Arial Unicode MS" pitchFamily="34" charset="-128"/>
              </a:rPr>
              <a:t>baino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handiagoak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eremuetara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mugatu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da </a:t>
            </a:r>
            <a:r>
              <a:rPr lang="es-ES" sz="2000" dirty="0">
                <a:latin typeface="Arial Unicode MS" pitchFamily="34" charset="-128"/>
              </a:rPr>
              <a:t>.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Bismutodun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laukoitz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huts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ondoren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lebofloxazinoko</a:t>
            </a:r>
            <a:r>
              <a:rPr lang="es-ES" sz="2000" dirty="0">
                <a:latin typeface="Arial Unicode MS" pitchFamily="34" charset="-128"/>
              </a:rPr>
              <a:t> terapia </a:t>
            </a:r>
            <a:r>
              <a:rPr lang="es-ES" sz="2000" dirty="0" err="1">
                <a:latin typeface="Arial Unicode MS" pitchFamily="34" charset="-128"/>
              </a:rPr>
              <a:t>hirukoitza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klaritromizina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gehituta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proposatzen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da.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840"/>
            <a:ext cx="9144000" cy="1143000"/>
          </a:xfrm>
        </p:spPr>
        <p:txBody>
          <a:bodyPr/>
          <a:lstStyle/>
          <a:p>
            <a:r>
              <a:rPr lang="es-ES" dirty="0" err="1" smtClean="0"/>
              <a:t>Desagerrarazteko</a:t>
            </a:r>
            <a:r>
              <a:rPr lang="es-ES" dirty="0" smtClean="0"/>
              <a:t> </a:t>
            </a:r>
            <a:r>
              <a:rPr lang="es-ES" dirty="0" err="1" smtClean="0"/>
              <a:t>tratamenduak</a:t>
            </a:r>
            <a:r>
              <a:rPr lang="es-ES" dirty="0" smtClean="0"/>
              <a:t>(X)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1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0" y="30584"/>
            <a:ext cx="8151493" cy="6862670"/>
            <a:chOff x="0" y="30584"/>
            <a:chExt cx="8151493" cy="686267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584"/>
              <a:ext cx="8151493" cy="6395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6426529"/>
              <a:ext cx="3886200" cy="46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1" y="6426529"/>
              <a:ext cx="3240360" cy="431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855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66960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76" y="404664"/>
            <a:ext cx="29241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2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048"/>
            <a:ext cx="9144000" cy="1143000"/>
          </a:xfrm>
        </p:spPr>
        <p:txBody>
          <a:bodyPr/>
          <a:lstStyle/>
          <a:p>
            <a:r>
              <a:rPr lang="es-ES" sz="3200" i="1" dirty="0" err="1" smtClean="0"/>
              <a:t>H.pylori</a:t>
            </a:r>
            <a:r>
              <a:rPr lang="es-ES" sz="3200" dirty="0" smtClean="0"/>
              <a:t> </a:t>
            </a:r>
            <a:r>
              <a:rPr lang="es-ES" sz="3200" dirty="0" err="1" smtClean="0"/>
              <a:t>desagerraraztea</a:t>
            </a:r>
            <a:r>
              <a:rPr lang="es-ES" sz="3200" dirty="0" smtClean="0"/>
              <a:t> </a:t>
            </a:r>
            <a:r>
              <a:rPr lang="es-ES" sz="3200" dirty="0" err="1" smtClean="0"/>
              <a:t>haurrengan</a:t>
            </a:r>
            <a:r>
              <a:rPr lang="es-ES" sz="3200" dirty="0" smtClean="0"/>
              <a:t> (</a:t>
            </a:r>
            <a:r>
              <a:rPr lang="es-ES" sz="3200" dirty="0"/>
              <a:t>I</a:t>
            </a:r>
            <a:r>
              <a:rPr lang="es-ES" sz="3200" dirty="0" smtClean="0"/>
              <a:t>)</a:t>
            </a:r>
            <a:endParaRPr lang="es-ES" sz="3200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124744"/>
            <a:ext cx="799288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i="1" dirty="0" err="1">
                <a:latin typeface="Arial Unicode MS" pitchFamily="34" charset="-128"/>
              </a:rPr>
              <a:t>H.pylori</a:t>
            </a:r>
            <a:r>
              <a:rPr lang="es-ES" sz="2000" dirty="0">
                <a:latin typeface="Arial Unicode MS" pitchFamily="34" charset="-128"/>
              </a:rPr>
              <a:t>-k </a:t>
            </a:r>
            <a:r>
              <a:rPr lang="es-ES" sz="2000" dirty="0" err="1">
                <a:latin typeface="Arial Unicode MS" pitchFamily="34" charset="-128"/>
              </a:rPr>
              <a:t>eragindako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infekzioaren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ohiko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klinika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haurrengan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ez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da </a:t>
            </a:r>
            <a:r>
              <a:rPr lang="es-ES" sz="2000" dirty="0" err="1">
                <a:latin typeface="Arial Unicode MS" pitchFamily="34" charset="-128"/>
              </a:rPr>
              <a:t>espezifikoa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salbu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urdaileko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ultzera-kasu</a:t>
            </a:r>
            <a:r>
              <a:rPr lang="es-ES" sz="2000" dirty="0">
                <a:latin typeface="Arial Unicode MS" pitchFamily="34" charset="-128"/>
              </a:rPr>
              <a:t> oso </a:t>
            </a:r>
            <a:r>
              <a:rPr lang="es-ES" sz="2000" dirty="0" err="1">
                <a:latin typeface="Arial Unicode MS" pitchFamily="34" charset="-128"/>
              </a:rPr>
              <a:t>arraroetan</a:t>
            </a:r>
            <a:r>
              <a:rPr lang="es-ES" sz="2000" dirty="0">
                <a:latin typeface="Arial Unicode MS" pitchFamily="34" charset="-128"/>
              </a:rPr>
              <a:t>.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i="1" dirty="0" err="1">
                <a:latin typeface="Arial Unicode MS" pitchFamily="34" charset="-128"/>
              </a:rPr>
              <a:t>H.pylori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desagerraraztea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erantzuten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dion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ultzera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peptiko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anemia </a:t>
            </a:r>
            <a:r>
              <a:rPr lang="es-ES" sz="2000" dirty="0" err="1">
                <a:latin typeface="Arial Unicode MS" pitchFamily="34" charset="-128"/>
              </a:rPr>
              <a:t>ferropeniko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idiopatikoaren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kasuan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da.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Sintoma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dispeptikoak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dituzten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haurrengan</a:t>
            </a:r>
            <a:r>
              <a:rPr lang="es-ES" sz="2000" dirty="0">
                <a:latin typeface="Arial Unicode MS" pitchFamily="34" charset="-128"/>
              </a:rPr>
              <a:t> ere </a:t>
            </a:r>
            <a:r>
              <a:rPr lang="es-ES" sz="2000" dirty="0" err="1">
                <a:latin typeface="Arial Unicode MS" pitchFamily="34" charset="-128"/>
              </a:rPr>
              <a:t>kontuan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da, </a:t>
            </a:r>
            <a:r>
              <a:rPr lang="es-ES" sz="2000" i="1" dirty="0" err="1">
                <a:latin typeface="Arial Unicode MS" pitchFamily="34" charset="-128"/>
              </a:rPr>
              <a:t>H.pylori</a:t>
            </a:r>
            <a:r>
              <a:rPr lang="es-ES" sz="2000" dirty="0">
                <a:latin typeface="Arial Unicode MS" pitchFamily="34" charset="-128"/>
              </a:rPr>
              <a:t>-k </a:t>
            </a:r>
            <a:r>
              <a:rPr lang="es-ES" sz="2000" dirty="0" err="1">
                <a:latin typeface="Arial Unicode MS" pitchFamily="34" charset="-128"/>
              </a:rPr>
              <a:t>eragindako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infekzioa</a:t>
            </a:r>
            <a:r>
              <a:rPr lang="es-ES" sz="2000" dirty="0">
                <a:latin typeface="Arial Unicode MS" pitchFamily="34" charset="-128"/>
              </a:rPr>
              <a:t> biopsia baten </a:t>
            </a:r>
            <a:r>
              <a:rPr lang="es-ES" sz="2000" dirty="0" err="1">
                <a:latin typeface="Arial Unicode MS" pitchFamily="34" charset="-128"/>
              </a:rPr>
              <a:t>bidez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antzematen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denean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urdaileko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minbizia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lehen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mailan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senideren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haur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infektatuengan</a:t>
            </a:r>
            <a:r>
              <a:rPr lang="es-ES" sz="2000" dirty="0">
                <a:latin typeface="Arial Unicode MS" pitchFamily="34" charset="-128"/>
              </a:rPr>
              <a:t>. 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Gure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inguruko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haurren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artean</a:t>
            </a:r>
            <a:r>
              <a:rPr lang="es-ES" sz="2000" dirty="0">
                <a:latin typeface="Arial Unicode MS" pitchFamily="34" charset="-128"/>
              </a:rPr>
              <a:t>, 2016an </a:t>
            </a:r>
            <a:r>
              <a:rPr lang="es-ES" sz="2000" dirty="0" err="1">
                <a:latin typeface="Arial Unicode MS" pitchFamily="34" charset="-128"/>
              </a:rPr>
              <a:t>klaritromizinarekiko</a:t>
            </a:r>
            <a:r>
              <a:rPr lang="es-ES" sz="2000" dirty="0">
                <a:latin typeface="Arial Unicode MS" pitchFamily="34" charset="-128"/>
              </a:rPr>
              <a:t> % 35eko </a:t>
            </a:r>
            <a:r>
              <a:rPr lang="es-ES" sz="2000" dirty="0" err="1">
                <a:latin typeface="Arial Unicode MS" pitchFamily="34" charset="-128"/>
              </a:rPr>
              <a:t>erresistentzia</a:t>
            </a:r>
            <a:r>
              <a:rPr lang="es-ES" sz="2000" dirty="0">
                <a:latin typeface="Arial Unicode MS" pitchFamily="34" charset="-128"/>
              </a:rPr>
              <a:t>-tasa </a:t>
            </a:r>
            <a:r>
              <a:rPr lang="es-ES" sz="2000" dirty="0" err="1">
                <a:latin typeface="Arial Unicode MS" pitchFamily="34" charset="-128"/>
              </a:rPr>
              <a:t>deskribatu</a:t>
            </a:r>
            <a:r>
              <a:rPr lang="es-ES" sz="2000" dirty="0">
                <a:latin typeface="Arial Unicode MS" pitchFamily="34" charset="-128"/>
              </a:rPr>
              <a:t> zen, eta </a:t>
            </a:r>
            <a:r>
              <a:rPr lang="es-ES" sz="2000" dirty="0" err="1">
                <a:latin typeface="Arial Unicode MS" pitchFamily="34" charset="-128"/>
              </a:rPr>
              <a:t>metronidazolarekiko</a:t>
            </a:r>
            <a:r>
              <a:rPr lang="es-ES" sz="2000" dirty="0">
                <a:latin typeface="Arial Unicode MS" pitchFamily="34" charset="-128"/>
              </a:rPr>
              <a:t> % 21ekoa. Ez zen </a:t>
            </a:r>
            <a:r>
              <a:rPr lang="es-ES" sz="2000" dirty="0" err="1">
                <a:latin typeface="Arial Unicode MS" pitchFamily="34" charset="-128"/>
              </a:rPr>
              <a:t>erresistentziarik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antzeman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amoxizilinarekiko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lebofloxazinoarekiko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ezta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doxiziklinarekiko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ere.</a:t>
            </a: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434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124744"/>
            <a:ext cx="799288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Ez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informazio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asko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pediatriako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desagerrarazteko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tratamenduei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buruz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hori</a:t>
            </a:r>
            <a:r>
              <a:rPr lang="es-ES" sz="2000" dirty="0">
                <a:latin typeface="Arial Unicode MS" pitchFamily="34" charset="-128"/>
              </a:rPr>
              <a:t> dela </a:t>
            </a:r>
            <a:r>
              <a:rPr lang="es-ES" sz="2000" dirty="0" err="1">
                <a:latin typeface="Arial Unicode MS" pitchFamily="34" charset="-128"/>
              </a:rPr>
              <a:t>ta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helduen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egokituz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zenbait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murriztapenekin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.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Klaritromizinarekiko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erresistentzia</a:t>
            </a:r>
            <a:r>
              <a:rPr lang="es-ES" sz="2000" dirty="0">
                <a:latin typeface="Arial Unicode MS" pitchFamily="34" charset="-128"/>
              </a:rPr>
              <a:t>-tasa % 20 </a:t>
            </a:r>
            <a:r>
              <a:rPr lang="es-ES" sz="2000" dirty="0" err="1">
                <a:latin typeface="Arial Unicode MS" pitchFamily="34" charset="-128"/>
              </a:rPr>
              <a:t>baino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handiagoa</a:t>
            </a:r>
            <a:r>
              <a:rPr lang="es-ES" sz="2000" dirty="0">
                <a:latin typeface="Arial Unicode MS" pitchFamily="34" charset="-128"/>
              </a:rPr>
              <a:t> den </a:t>
            </a:r>
            <a:r>
              <a:rPr lang="es-ES" sz="2000" dirty="0" err="1">
                <a:latin typeface="Arial Unicode MS" pitchFamily="34" charset="-128"/>
              </a:rPr>
              <a:t>populazioetan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gurea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bezalakoetan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antibiogramak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bideratutako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da, 10-14 </a:t>
            </a:r>
            <a:r>
              <a:rPr lang="es-ES" sz="2000" dirty="0" err="1">
                <a:latin typeface="Arial Unicode MS" pitchFamily="34" charset="-128"/>
              </a:rPr>
              <a:t>egunez</a:t>
            </a:r>
            <a:r>
              <a:rPr lang="es-ES" sz="2000" dirty="0">
                <a:latin typeface="Arial Unicode MS" pitchFamily="34" charset="-128"/>
              </a:rPr>
              <a:t>.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Klaritromizinarekiko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erresistentziarik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badago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smtClean="0">
                <a:latin typeface="Arial Unicode MS" pitchFamily="34" charset="-128"/>
              </a:rPr>
              <a:t>pauta </a:t>
            </a:r>
            <a:r>
              <a:rPr lang="es-ES" sz="2000" dirty="0" err="1" smtClean="0">
                <a:latin typeface="Arial Unicode MS" pitchFamily="34" charset="-128"/>
              </a:rPr>
              <a:t>hirukoitz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klasikoa</a:t>
            </a:r>
            <a:r>
              <a:rPr lang="es-ES" sz="2000" dirty="0" smtClean="0">
                <a:latin typeface="Arial Unicode MS" pitchFamily="34" charset="-128"/>
              </a:rPr>
              <a:t> (OKA) </a:t>
            </a:r>
            <a:r>
              <a:rPr lang="es-ES" sz="2000" dirty="0" err="1">
                <a:latin typeface="Arial Unicode MS" pitchFamily="34" charset="-128"/>
              </a:rPr>
              <a:t>erabil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daiteke</a:t>
            </a:r>
            <a:r>
              <a:rPr lang="es-ES" sz="2000" dirty="0">
                <a:latin typeface="Arial Unicode MS" pitchFamily="34" charset="-128"/>
              </a:rPr>
              <a:t>.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Klaritromizinarekiko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erresistentzia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badago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honako</a:t>
            </a:r>
            <a:r>
              <a:rPr lang="es-ES" sz="2000" dirty="0">
                <a:latin typeface="Arial Unicode MS" pitchFamily="34" charset="-128"/>
              </a:rPr>
              <a:t> pauta </a:t>
            </a:r>
            <a:r>
              <a:rPr lang="es-ES" sz="2000" dirty="0" err="1">
                <a:latin typeface="Arial Unicode MS" pitchFamily="34" charset="-128"/>
              </a:rPr>
              <a:t>hauek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proposatu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:</a:t>
            </a:r>
            <a:endParaRPr lang="es-ES" sz="2000" dirty="0" smtClean="0">
              <a:latin typeface="Arial Unicode MS" pitchFamily="34" charset="-128"/>
            </a:endParaRPr>
          </a:p>
          <a:p>
            <a:pPr marL="400050" lvl="1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600" dirty="0" smtClean="0">
                <a:latin typeface="Arial Unicode MS" pitchFamily="34" charset="-128"/>
              </a:rPr>
              <a:t></a:t>
            </a:r>
            <a:r>
              <a:rPr lang="es-ES" sz="1800" dirty="0" smtClean="0">
                <a:latin typeface="Arial Unicode MS" pitchFamily="34" charset="-128"/>
              </a:rPr>
              <a:t>PBI </a:t>
            </a:r>
            <a:r>
              <a:rPr lang="es-ES" sz="1800" dirty="0">
                <a:latin typeface="Arial Unicode MS" pitchFamily="34" charset="-128"/>
              </a:rPr>
              <a:t>+</a:t>
            </a:r>
            <a:r>
              <a:rPr lang="es-ES" sz="1800" dirty="0" err="1">
                <a:latin typeface="Arial Unicode MS" pitchFamily="34" charset="-128"/>
              </a:rPr>
              <a:t>amoxizilina+metronidazola</a:t>
            </a:r>
            <a:r>
              <a:rPr lang="es-ES" sz="1800" dirty="0">
                <a:latin typeface="Arial Unicode MS" pitchFamily="34" charset="-128"/>
              </a:rPr>
              <a:t>, 10-14 </a:t>
            </a:r>
            <a:r>
              <a:rPr lang="es-ES" sz="1800" dirty="0" err="1">
                <a:latin typeface="Arial Unicode MS" pitchFamily="34" charset="-128"/>
              </a:rPr>
              <a:t>egunez</a:t>
            </a:r>
            <a:endParaRPr lang="es-ES" sz="1800" dirty="0">
              <a:latin typeface="Arial Unicode MS" pitchFamily="34" charset="-128"/>
            </a:endParaRPr>
          </a:p>
          <a:p>
            <a:pPr marL="400050" lvl="1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smtClean="0">
                <a:latin typeface="Arial Unicode MS" pitchFamily="34" charset="-128"/>
              </a:rPr>
              <a:t></a:t>
            </a:r>
            <a:r>
              <a:rPr lang="es-ES" sz="1800" dirty="0" err="1" smtClean="0">
                <a:latin typeface="Arial Unicode MS" pitchFamily="34" charset="-128"/>
              </a:rPr>
              <a:t>Bismuto-gatzak+amoxizilina+metronidazola</a:t>
            </a:r>
            <a:r>
              <a:rPr lang="es-ES" sz="1800" dirty="0">
                <a:latin typeface="Arial Unicode MS" pitchFamily="34" charset="-128"/>
              </a:rPr>
              <a:t>, 10-14 </a:t>
            </a:r>
            <a:r>
              <a:rPr lang="es-ES" sz="1800" dirty="0" err="1">
                <a:latin typeface="Arial Unicode MS" pitchFamily="34" charset="-128"/>
              </a:rPr>
              <a:t>egunez</a:t>
            </a:r>
            <a:endParaRPr lang="es-ES" sz="1800" dirty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 smtClean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0"/>
            <a:ext cx="9361040" cy="1143000"/>
          </a:xfrm>
        </p:spPr>
        <p:txBody>
          <a:bodyPr/>
          <a:lstStyle/>
          <a:p>
            <a:r>
              <a:rPr lang="es-ES" sz="3200" i="1" dirty="0" err="1"/>
              <a:t>H.pylori</a:t>
            </a:r>
            <a:r>
              <a:rPr lang="es-ES" sz="3200" dirty="0"/>
              <a:t> </a:t>
            </a:r>
            <a:r>
              <a:rPr lang="es-ES" sz="3200" dirty="0" err="1"/>
              <a:t>desagerraraztea</a:t>
            </a:r>
            <a:r>
              <a:rPr lang="es-ES" sz="3200" dirty="0"/>
              <a:t> </a:t>
            </a:r>
            <a:r>
              <a:rPr lang="es-ES" sz="3200" dirty="0" err="1"/>
              <a:t>haurrengan</a:t>
            </a:r>
            <a:r>
              <a:rPr lang="es-ES" sz="3200" dirty="0"/>
              <a:t> (</a:t>
            </a:r>
            <a:r>
              <a:rPr lang="es-ES" sz="3200" dirty="0" smtClean="0"/>
              <a:t>II)</a:t>
            </a:r>
            <a:endParaRPr lang="es-E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8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124744"/>
            <a:ext cx="799288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Terapia </a:t>
            </a:r>
            <a:r>
              <a:rPr lang="es-ES" sz="2000" dirty="0" err="1">
                <a:latin typeface="Arial Unicode MS" pitchFamily="34" charset="-128"/>
              </a:rPr>
              <a:t>laukoitz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konkomitantea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OKAM (PBI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klaritromizina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amoxizilina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 smtClean="0">
                <a:latin typeface="Arial Unicode MS" pitchFamily="34" charset="-128"/>
              </a:rPr>
              <a:t>metronidazola</a:t>
            </a:r>
            <a:r>
              <a:rPr lang="es-ES" sz="2000" dirty="0" smtClean="0">
                <a:latin typeface="Arial Unicode MS" pitchFamily="34" charset="-128"/>
              </a:rPr>
              <a:t>) </a:t>
            </a:r>
            <a:r>
              <a:rPr lang="es-ES" sz="2000" dirty="0">
                <a:latin typeface="Arial Unicode MS" pitchFamily="34" charset="-128"/>
              </a:rPr>
              <a:t>14 </a:t>
            </a:r>
            <a:r>
              <a:rPr lang="es-ES" sz="2000" dirty="0" err="1">
                <a:latin typeface="Arial Unicode MS" pitchFamily="34" charset="-128"/>
              </a:rPr>
              <a:t>egunez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baliozkotua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pediatrian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oraingoz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Tratamenduak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huts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duenean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hauek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ordezko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aukerak</a:t>
            </a:r>
            <a:r>
              <a:rPr lang="es-ES" sz="2000" dirty="0">
                <a:latin typeface="Arial Unicode MS" pitchFamily="34" charset="-128"/>
              </a:rPr>
              <a:t>:</a:t>
            </a:r>
            <a:endParaRPr lang="es-ES" sz="20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  <a:buFontTx/>
              <a:buChar char="-"/>
            </a:pPr>
            <a:r>
              <a:rPr lang="es-ES" sz="1800" dirty="0" err="1">
                <a:latin typeface="Arial Unicode MS" pitchFamily="34" charset="-128"/>
              </a:rPr>
              <a:t>antibiotikoak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aldatzea</a:t>
            </a:r>
            <a:endParaRPr lang="es-ES" sz="18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  <a:buFontTx/>
              <a:buChar char="-"/>
            </a:pPr>
            <a:r>
              <a:rPr lang="es-ES" sz="1800" dirty="0" smtClean="0">
                <a:latin typeface="Arial Unicode MS" pitchFamily="34" charset="-128"/>
              </a:rPr>
              <a:t>antibiograma </a:t>
            </a:r>
            <a:r>
              <a:rPr lang="es-ES" sz="1800" dirty="0" err="1">
                <a:latin typeface="Arial Unicode MS" pitchFamily="34" charset="-128"/>
              </a:rPr>
              <a:t>bat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egitea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aurretik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bada</a:t>
            </a:r>
            <a:endParaRPr lang="es-ES" sz="18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  <a:buFontTx/>
              <a:buChar char="-"/>
            </a:pPr>
            <a:r>
              <a:rPr lang="es-ES" sz="1800" dirty="0" err="1" smtClean="0">
                <a:latin typeface="Arial Unicode MS" pitchFamily="34" charset="-128"/>
              </a:rPr>
              <a:t>dosiak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areagotzea</a:t>
            </a:r>
            <a:endParaRPr lang="es-ES" sz="18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  <a:buFontTx/>
              <a:buChar char="-"/>
            </a:pPr>
            <a:r>
              <a:rPr lang="es-ES" sz="1800" dirty="0" err="1" smtClean="0">
                <a:latin typeface="Arial Unicode MS" pitchFamily="34" charset="-128"/>
              </a:rPr>
              <a:t>bismutoa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erabiltzea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aurretik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bada</a:t>
            </a:r>
            <a:r>
              <a:rPr lang="es-ES" sz="1800" dirty="0">
                <a:latin typeface="Arial Unicode MS" pitchFamily="34" charset="-128"/>
              </a:rPr>
              <a:t> </a:t>
            </a:r>
            <a:endParaRPr lang="es-ES" sz="1800" dirty="0" smtClean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19348"/>
            <a:ext cx="9505056" cy="1143000"/>
          </a:xfrm>
        </p:spPr>
        <p:txBody>
          <a:bodyPr/>
          <a:lstStyle/>
          <a:p>
            <a:r>
              <a:rPr lang="es-ES" sz="3200" i="1" dirty="0" err="1"/>
              <a:t>H.pylori</a:t>
            </a:r>
            <a:r>
              <a:rPr lang="es-ES" sz="3200" dirty="0"/>
              <a:t> </a:t>
            </a:r>
            <a:r>
              <a:rPr lang="es-ES" sz="3200" dirty="0" err="1"/>
              <a:t>desagerraraztea</a:t>
            </a:r>
            <a:r>
              <a:rPr lang="es-ES" sz="3200" dirty="0"/>
              <a:t> </a:t>
            </a:r>
            <a:r>
              <a:rPr lang="es-ES" sz="3200" dirty="0" err="1"/>
              <a:t>haurrengan</a:t>
            </a:r>
            <a:r>
              <a:rPr lang="es-ES" sz="3200" dirty="0"/>
              <a:t> (</a:t>
            </a:r>
            <a:r>
              <a:rPr lang="es-ES" sz="3200" dirty="0" smtClean="0"/>
              <a:t>III)</a:t>
            </a:r>
            <a:endParaRPr lang="es-E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82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568952" cy="692696"/>
          </a:xfrm>
        </p:spPr>
        <p:txBody>
          <a:bodyPr/>
          <a:lstStyle/>
          <a:p>
            <a:r>
              <a:rPr lang="es-ES" dirty="0" err="1" smtClean="0"/>
              <a:t>Ondorioak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836712"/>
            <a:ext cx="820891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Desagerrarazteko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aukeratzeko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antibiotikoekiko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tokiko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erresistentzia-tasak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inguru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horretan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lortutako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desagerrarazteko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tasak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kontuan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Beharrezkoa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paziente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bakoitzak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aurretik</a:t>
            </a:r>
            <a:r>
              <a:rPr lang="es-ES" sz="2000" dirty="0">
                <a:latin typeface="Arial Unicode MS" pitchFamily="34" charset="-128"/>
              </a:rPr>
              <a:t> izan </a:t>
            </a:r>
            <a:r>
              <a:rPr lang="es-ES" sz="2000" dirty="0" err="1">
                <a:latin typeface="Arial Unicode MS" pitchFamily="34" charset="-128"/>
              </a:rPr>
              <a:t>duen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antibiotikoekiko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esposizioa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baloratzea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Tratamenduak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luzatuz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desagerrarazteko</a:t>
            </a:r>
            <a:r>
              <a:rPr lang="es-ES" sz="2000" dirty="0">
                <a:latin typeface="Arial Unicode MS" pitchFamily="34" charset="-128"/>
              </a:rPr>
              <a:t> tasa </a:t>
            </a:r>
            <a:r>
              <a:rPr lang="es-ES" sz="2000" dirty="0" err="1">
                <a:latin typeface="Arial Unicode MS" pitchFamily="34" charset="-128"/>
              </a:rPr>
              <a:t>handiagoak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lortzeko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joera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ikusten</a:t>
            </a:r>
            <a:r>
              <a:rPr lang="es-ES" sz="2000" dirty="0">
                <a:latin typeface="Arial Unicode MS" pitchFamily="34" charset="-128"/>
              </a:rPr>
              <a:t> da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Ez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desagerrarazteko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idealik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Gure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inguruan</a:t>
            </a:r>
            <a:r>
              <a:rPr lang="es-ES" sz="2000" dirty="0">
                <a:latin typeface="Arial Unicode MS" pitchFamily="34" charset="-128"/>
              </a:rPr>
              <a:t>, terapia </a:t>
            </a:r>
            <a:r>
              <a:rPr lang="es-ES" sz="2000" dirty="0" err="1">
                <a:latin typeface="Arial Unicode MS" pitchFamily="34" charset="-128"/>
              </a:rPr>
              <a:t>hirukoitz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klasikoa</a:t>
            </a:r>
            <a:r>
              <a:rPr lang="es-ES" sz="2000" dirty="0">
                <a:latin typeface="Arial Unicode MS" pitchFamily="34" charset="-128"/>
              </a:rPr>
              <a:t> (OKA) </a:t>
            </a:r>
            <a:r>
              <a:rPr lang="es-ES" sz="2000" dirty="0" err="1">
                <a:latin typeface="Arial Unicode MS" pitchFamily="34" charset="-128"/>
              </a:rPr>
              <a:t>baztertzea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proposatzen</a:t>
            </a:r>
            <a:r>
              <a:rPr lang="es-ES" sz="2000" dirty="0">
                <a:latin typeface="Arial Unicode MS" pitchFamily="34" charset="-128"/>
              </a:rPr>
              <a:t> da, eta </a:t>
            </a:r>
            <a:r>
              <a:rPr lang="es-ES" sz="2000" dirty="0" err="1">
                <a:latin typeface="Arial Unicode MS" pitchFamily="34" charset="-128"/>
              </a:rPr>
              <a:t>bismutorik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gabeko</a:t>
            </a:r>
            <a:r>
              <a:rPr lang="es-ES" sz="2000" dirty="0">
                <a:latin typeface="Arial Unicode MS" pitchFamily="34" charset="-128"/>
              </a:rPr>
              <a:t> terapia </a:t>
            </a:r>
            <a:r>
              <a:rPr lang="es-ES" sz="2000" dirty="0" err="1">
                <a:latin typeface="Arial Unicode MS" pitchFamily="34" charset="-128"/>
              </a:rPr>
              <a:t>laukoitzaren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egitea</a:t>
            </a:r>
            <a:r>
              <a:rPr lang="es-ES" sz="2000" dirty="0">
                <a:latin typeface="Arial Unicode MS" pitchFamily="34" charset="-128"/>
              </a:rPr>
              <a:t> (OKAM), </a:t>
            </a:r>
            <a:r>
              <a:rPr lang="es-ES" sz="2000" dirty="0" err="1">
                <a:latin typeface="Arial Unicode MS" pitchFamily="34" charset="-128"/>
              </a:rPr>
              <a:t>nahiz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beste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aukera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terapia </a:t>
            </a:r>
            <a:r>
              <a:rPr lang="es-ES" sz="2000" dirty="0" err="1">
                <a:latin typeface="Arial Unicode MS" pitchFamily="34" charset="-128"/>
              </a:rPr>
              <a:t>hirukoitz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klasikoa</a:t>
            </a:r>
            <a:r>
              <a:rPr lang="es-ES" sz="2000" dirty="0">
                <a:latin typeface="Arial Unicode MS" pitchFamily="34" charset="-128"/>
              </a:rPr>
              <a:t> (OKA) 14 </a:t>
            </a:r>
            <a:r>
              <a:rPr lang="es-ES" sz="2000" dirty="0" err="1">
                <a:latin typeface="Arial Unicode MS" pitchFamily="34" charset="-128"/>
              </a:rPr>
              <a:t>egunez</a:t>
            </a:r>
            <a:r>
              <a:rPr lang="es-ES" sz="2000" dirty="0">
                <a:latin typeface="Arial Unicode MS" pitchFamily="34" charset="-128"/>
              </a:rPr>
              <a:t>, PBI-</a:t>
            </a:r>
            <a:r>
              <a:rPr lang="es-ES" sz="2000" dirty="0" err="1">
                <a:latin typeface="Arial Unicode MS" pitchFamily="34" charset="-128"/>
              </a:rPr>
              <a:t>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handiekin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hartzea</a:t>
            </a:r>
            <a:r>
              <a:rPr lang="es-ES" sz="2000" dirty="0">
                <a:latin typeface="Arial Unicode MS" pitchFamily="34" charset="-128"/>
              </a:rPr>
              <a:t> izan </a:t>
            </a:r>
            <a:r>
              <a:rPr lang="es-ES" sz="2000" dirty="0" err="1">
                <a:latin typeface="Arial Unicode MS" pitchFamily="34" charset="-128"/>
              </a:rPr>
              <a:t>daitekeen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Pylera</a:t>
            </a:r>
            <a:r>
              <a:rPr lang="es-ES" sz="2000" dirty="0">
                <a:latin typeface="Arial Unicode MS" pitchFamily="34" charset="-128"/>
              </a:rPr>
              <a:t>®-</a:t>
            </a:r>
            <a:r>
              <a:rPr lang="es-ES" sz="2000" dirty="0" err="1">
                <a:latin typeface="Arial Unicode MS" pitchFamily="34" charset="-128"/>
              </a:rPr>
              <a:t>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dagokionez</a:t>
            </a:r>
            <a:r>
              <a:rPr lang="es-ES" sz="2000" dirty="0">
                <a:latin typeface="Arial Unicode MS" pitchFamily="34" charset="-128"/>
              </a:rPr>
              <a:t>, terapia </a:t>
            </a:r>
            <a:r>
              <a:rPr lang="es-ES" sz="2000" dirty="0" err="1">
                <a:latin typeface="Arial Unicode MS" pitchFamily="34" charset="-128"/>
              </a:rPr>
              <a:t>laukoitz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konkomitantearekin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entsegu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konparatiborik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dagoenez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haren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ezin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gomendatu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lehen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aukera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moduan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penizilinari</a:t>
            </a:r>
            <a:r>
              <a:rPr lang="es-ES" sz="2000" dirty="0">
                <a:latin typeface="Arial Unicode MS" pitchFamily="34" charset="-128"/>
              </a:rPr>
              <a:t> alergia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dioten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pazienteengan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baina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daiteke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1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57473" y="1412776"/>
            <a:ext cx="81630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ES" dirty="0" err="1"/>
              <a:t>Aurretiko</a:t>
            </a:r>
            <a:r>
              <a:rPr lang="es-ES" dirty="0"/>
              <a:t> </a:t>
            </a:r>
            <a:r>
              <a:rPr lang="es-ES" dirty="0" err="1"/>
              <a:t>antibiotikoekiko</a:t>
            </a:r>
            <a:r>
              <a:rPr lang="es-ES" dirty="0"/>
              <a:t> </a:t>
            </a:r>
            <a:r>
              <a:rPr lang="es-ES" dirty="0" err="1"/>
              <a:t>esposizioa</a:t>
            </a:r>
            <a:r>
              <a:rPr lang="es-ES" dirty="0"/>
              <a:t> </a:t>
            </a:r>
            <a:r>
              <a:rPr lang="es-ES" dirty="0" err="1"/>
              <a:t>baloratzea</a:t>
            </a:r>
            <a:r>
              <a:rPr lang="es-ES" dirty="0"/>
              <a:t>, </a:t>
            </a:r>
            <a:r>
              <a:rPr lang="es-ES" dirty="0" err="1"/>
              <a:t>desagerrarazteko</a:t>
            </a:r>
            <a:r>
              <a:rPr lang="es-ES" dirty="0"/>
              <a:t> </a:t>
            </a:r>
            <a:r>
              <a:rPr lang="es-ES" dirty="0" err="1"/>
              <a:t>tratamendu</a:t>
            </a:r>
            <a:r>
              <a:rPr lang="es-ES" dirty="0"/>
              <a:t> </a:t>
            </a:r>
            <a:r>
              <a:rPr lang="es-ES" dirty="0" err="1"/>
              <a:t>bat</a:t>
            </a:r>
            <a:r>
              <a:rPr lang="es-ES" dirty="0"/>
              <a:t> </a:t>
            </a:r>
            <a:r>
              <a:rPr lang="es-ES" dirty="0" err="1"/>
              <a:t>aukeratu</a:t>
            </a:r>
            <a:r>
              <a:rPr lang="es-ES" dirty="0"/>
              <a:t> </a:t>
            </a:r>
            <a:r>
              <a:rPr lang="es-ES" dirty="0" err="1"/>
              <a:t>aurretik</a:t>
            </a:r>
            <a:endParaRPr lang="es-ES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dirty="0"/>
              <a:t>14 </a:t>
            </a:r>
            <a:r>
              <a:rPr lang="es-ES" dirty="0" err="1"/>
              <a:t>eguneko</a:t>
            </a:r>
            <a:r>
              <a:rPr lang="es-ES" dirty="0"/>
              <a:t> </a:t>
            </a:r>
            <a:r>
              <a:rPr lang="es-ES" dirty="0" err="1" smtClean="0"/>
              <a:t>iraupena</a:t>
            </a:r>
            <a:r>
              <a:rPr lang="es-ES" dirty="0" smtClean="0"/>
              <a:t> </a:t>
            </a:r>
            <a:r>
              <a:rPr lang="es-ES" dirty="0" err="1" smtClean="0"/>
              <a:t>duten</a:t>
            </a:r>
            <a:r>
              <a:rPr lang="es-ES" dirty="0" smtClean="0"/>
              <a:t> </a:t>
            </a:r>
            <a:r>
              <a:rPr lang="es-ES" dirty="0" err="1"/>
              <a:t>tratamendu</a:t>
            </a:r>
            <a:r>
              <a:rPr lang="es-ES" dirty="0"/>
              <a:t> </a:t>
            </a:r>
            <a:r>
              <a:rPr lang="es-ES" dirty="0" err="1"/>
              <a:t>hirukoitzek</a:t>
            </a:r>
            <a:r>
              <a:rPr lang="es-ES" dirty="0"/>
              <a:t> pauta </a:t>
            </a:r>
            <a:r>
              <a:rPr lang="es-ES" dirty="0" err="1"/>
              <a:t>laburragoak</a:t>
            </a:r>
            <a:r>
              <a:rPr lang="es-ES" dirty="0"/>
              <a:t> </a:t>
            </a:r>
            <a:r>
              <a:rPr lang="es-ES" dirty="0" err="1"/>
              <a:t>baino</a:t>
            </a:r>
            <a:r>
              <a:rPr lang="es-ES" dirty="0"/>
              <a:t> </a:t>
            </a:r>
            <a:r>
              <a:rPr lang="es-ES" dirty="0" err="1" smtClean="0"/>
              <a:t>desagerrarazte</a:t>
            </a:r>
            <a:r>
              <a:rPr lang="es-ES" dirty="0" smtClean="0"/>
              <a:t>-tasa </a:t>
            </a:r>
            <a:r>
              <a:rPr lang="es-ES" dirty="0" err="1"/>
              <a:t>handiagoak</a:t>
            </a:r>
            <a:r>
              <a:rPr lang="es-ES" dirty="0"/>
              <a:t> </a:t>
            </a:r>
            <a:r>
              <a:rPr lang="es-ES" dirty="0" err="1"/>
              <a:t>lortzen</a:t>
            </a:r>
            <a:r>
              <a:rPr lang="es-ES" dirty="0"/>
              <a:t> </a:t>
            </a:r>
            <a:r>
              <a:rPr lang="es-ES" dirty="0" err="1"/>
              <a:t>dituzte</a:t>
            </a:r>
            <a:endParaRPr lang="es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2348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err="1">
                <a:solidFill>
                  <a:schemeClr val="tx2"/>
                </a:solidFill>
                <a:latin typeface="Arial Black" pitchFamily="34" charset="0"/>
              </a:rPr>
              <a:t>Ideia</a:t>
            </a:r>
            <a:r>
              <a:rPr lang="es-ES" sz="4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4400" dirty="0" err="1">
                <a:solidFill>
                  <a:schemeClr val="tx2"/>
                </a:solidFill>
                <a:latin typeface="Arial Black" pitchFamily="34" charset="0"/>
              </a:rPr>
              <a:t>nagusiak</a:t>
            </a:r>
            <a:endParaRPr lang="es-ES" sz="44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4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Informazio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gehiago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bibliografia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…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  <p:custDataLst>
              <p:tags r:id="rId3"/>
            </p:custDataLst>
          </p:nvPr>
        </p:nvSpPr>
        <p:spPr bwMode="auto">
          <a:xfrm>
            <a:off x="684213" y="1628775"/>
            <a:ext cx="46798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sz="2800" b="1" dirty="0" smtClean="0">
              <a:latin typeface="Arial Unicode MS" pitchFamily="34" charset="-128"/>
            </a:endParaRPr>
          </a:p>
          <a:p>
            <a:endParaRPr lang="es-ES_tradnl" sz="2800" b="1" dirty="0">
              <a:latin typeface="Arial Unicode MS" pitchFamily="34" charset="-128"/>
            </a:endParaRPr>
          </a:p>
          <a:p>
            <a:endParaRPr lang="es-ES_tradnl" sz="2800" b="1" dirty="0" smtClean="0">
              <a:latin typeface="Arial Unicode MS" pitchFamily="34" charset="-128"/>
            </a:endParaRPr>
          </a:p>
          <a:p>
            <a:r>
              <a:rPr lang="es-ES_tradnl" sz="2800" b="1" dirty="0" smtClean="0">
                <a:latin typeface="Arial Unicode MS" pitchFamily="34" charset="-128"/>
                <a:hlinkClick r:id="rId7"/>
              </a:rPr>
              <a:t>INFAC 25 </a:t>
            </a:r>
            <a:r>
              <a:rPr lang="es-ES_tradnl" sz="2800" b="1" dirty="0" err="1" smtClean="0">
                <a:latin typeface="Arial Unicode MS" pitchFamily="34" charset="-128"/>
                <a:hlinkClick r:id="rId7"/>
              </a:rPr>
              <a:t>Lib</a:t>
            </a:r>
            <a:r>
              <a:rPr lang="es-ES_tradnl" sz="2800" b="1" dirty="0" smtClean="0">
                <a:latin typeface="Arial Unicode MS" pitchFamily="34" charset="-128"/>
                <a:hlinkClick r:id="rId7"/>
              </a:rPr>
              <a:t>, 5 </a:t>
            </a:r>
            <a:r>
              <a:rPr lang="es-ES_tradnl" sz="2800" b="1" dirty="0" err="1" smtClean="0">
                <a:latin typeface="Arial Unicode MS" pitchFamily="34" charset="-128"/>
                <a:hlinkClick r:id="rId7"/>
              </a:rPr>
              <a:t>Zk</a:t>
            </a:r>
            <a:r>
              <a:rPr lang="es-ES_tradnl" sz="2800" b="1" dirty="0" smtClean="0">
                <a:latin typeface="Arial Unicode MS" pitchFamily="34" charset="-128"/>
                <a:hlinkClick r:id="rId7"/>
              </a:rPr>
              <a:t>. </a:t>
            </a:r>
            <a:endParaRPr lang="es-ES_tradnl" sz="2800" b="1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5869266" y="2413000"/>
            <a:ext cx="3168650" cy="3065462"/>
            <a:chOff x="3035" y="1570"/>
            <a:chExt cx="2204" cy="2158"/>
          </a:xfrm>
        </p:grpSpPr>
        <p:pic>
          <p:nvPicPr>
            <p:cNvPr id="21509" name="Picture 4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10" name="Text Box 5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 dirty="0" err="1">
                  <a:latin typeface="Verdana" pitchFamily="34" charset="0"/>
                </a:rPr>
                <a:t>Eskerrik</a:t>
              </a:r>
              <a:r>
                <a:rPr lang="es-ES" b="1" i="1" dirty="0">
                  <a:latin typeface="Verdana" pitchFamily="34" charset="0"/>
                </a:rPr>
                <a:t> </a:t>
              </a:r>
              <a:r>
                <a:rPr lang="es-ES" b="1" i="1" dirty="0" err="1">
                  <a:latin typeface="Verdana" pitchFamily="34" charset="0"/>
                </a:rPr>
                <a:t>asko</a:t>
              </a:r>
              <a:r>
                <a:rPr lang="es-ES" b="1" i="1" dirty="0">
                  <a:latin typeface="Verdana" pitchFamily="34" charset="0"/>
                </a:rPr>
                <a:t>!!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270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Sarrera</a:t>
            </a:r>
            <a:r>
              <a:rPr lang="es-ES" dirty="0" smtClean="0"/>
              <a:t> (I)</a:t>
            </a:r>
            <a:endParaRPr lang="es-E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200" i="1" dirty="0" err="1">
                <a:latin typeface="Arial Unicode MS" pitchFamily="34" charset="-128"/>
              </a:rPr>
              <a:t>H.pylori</a:t>
            </a:r>
            <a:r>
              <a:rPr lang="es-ES" sz="2200" dirty="0">
                <a:latin typeface="Arial Unicode MS" pitchFamily="34" charset="-128"/>
              </a:rPr>
              <a:t>-k </a:t>
            </a:r>
            <a:r>
              <a:rPr lang="es-ES" sz="2200" dirty="0" err="1">
                <a:latin typeface="Arial Unicode MS" pitchFamily="34" charset="-128"/>
              </a:rPr>
              <a:t>eragindako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infekzioa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hanturaren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kontrako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ez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esteroideoen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kontsumoarekin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>
                <a:latin typeface="Arial Unicode MS" pitchFamily="34" charset="-128"/>
              </a:rPr>
              <a:t>batera, </a:t>
            </a:r>
            <a:r>
              <a:rPr lang="es-ES" sz="2200" dirty="0" err="1">
                <a:latin typeface="Arial Unicode MS" pitchFamily="34" charset="-128"/>
              </a:rPr>
              <a:t>ultzera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peptikoaren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konplikazioak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garatzeko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arrisku-faktore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nagusietako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bat</a:t>
            </a:r>
            <a:r>
              <a:rPr lang="es-ES" sz="2200" dirty="0">
                <a:latin typeface="Arial Unicode MS" pitchFamily="34" charset="-128"/>
              </a:rPr>
              <a:t> da, eta hura </a:t>
            </a:r>
            <a:r>
              <a:rPr lang="es-ES" sz="2200" dirty="0" err="1">
                <a:latin typeface="Arial Unicode MS" pitchFamily="34" charset="-128"/>
              </a:rPr>
              <a:t>desagerrarazteak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sendatze-tasak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hobetzen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ditu</a:t>
            </a:r>
            <a:r>
              <a:rPr lang="es-ES" sz="2200" dirty="0">
                <a:latin typeface="Arial Unicode MS" pitchFamily="34" charset="-128"/>
              </a:rPr>
              <a:t> eta </a:t>
            </a:r>
            <a:r>
              <a:rPr lang="es-ES" sz="2200" dirty="0" err="1">
                <a:latin typeface="Arial Unicode MS" pitchFamily="34" charset="-128"/>
              </a:rPr>
              <a:t>konplikazioak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murriztu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odoljarioa</a:t>
            </a:r>
            <a:r>
              <a:rPr lang="es-ES" sz="2200" dirty="0">
                <a:latin typeface="Arial Unicode MS" pitchFamily="34" charset="-128"/>
              </a:rPr>
              <a:t> eta </a:t>
            </a:r>
            <a:r>
              <a:rPr lang="es-ES" sz="2200" dirty="0" err="1">
                <a:latin typeface="Arial Unicode MS" pitchFamily="34" charset="-128"/>
              </a:rPr>
              <a:t>errekurrentzia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barne</a:t>
            </a:r>
            <a:r>
              <a:rPr lang="es-ES" sz="2200" dirty="0" smtClean="0">
                <a:latin typeface="Arial Unicode MS" pitchFamily="34" charset="-128"/>
              </a:rPr>
              <a:t>.</a:t>
            </a:r>
            <a:endParaRPr lang="es-ES" sz="12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200" dirty="0">
                <a:latin typeface="Arial Unicode MS" pitchFamily="34" charset="-128"/>
              </a:rPr>
              <a:t>Bi </a:t>
            </a:r>
            <a:r>
              <a:rPr lang="es-ES" sz="2200" dirty="0" err="1">
                <a:latin typeface="Arial Unicode MS" pitchFamily="34" charset="-128"/>
              </a:rPr>
              <a:t>antibiotiko</a:t>
            </a:r>
            <a:r>
              <a:rPr lang="es-ES" sz="2200" dirty="0">
                <a:latin typeface="Arial Unicode MS" pitchFamily="34" charset="-128"/>
              </a:rPr>
              <a:t> eta </a:t>
            </a:r>
            <a:r>
              <a:rPr lang="es-ES" sz="2200" dirty="0" err="1">
                <a:latin typeface="Arial Unicode MS" pitchFamily="34" charset="-128"/>
              </a:rPr>
              <a:t>protoi-bonbaren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inhibitzaile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bat</a:t>
            </a:r>
            <a:r>
              <a:rPr lang="es-ES" sz="2200" dirty="0">
                <a:latin typeface="Arial Unicode MS" pitchFamily="34" charset="-128"/>
              </a:rPr>
              <a:t> (PBI) </a:t>
            </a:r>
            <a:r>
              <a:rPr lang="es-ES" sz="2200" dirty="0" err="1">
                <a:latin typeface="Arial Unicode MS" pitchFamily="34" charset="-128"/>
              </a:rPr>
              <a:t>erabiltzean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oinarritzen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diren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tratamendu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enpirikoen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eraginkortasunak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behera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egin</a:t>
            </a:r>
            <a:r>
              <a:rPr lang="es-ES" sz="2200" dirty="0">
                <a:latin typeface="Arial Unicode MS" pitchFamily="34" charset="-128"/>
              </a:rPr>
              <a:t> du </a:t>
            </a:r>
            <a:r>
              <a:rPr lang="es-ES" sz="2200" dirty="0" err="1">
                <a:latin typeface="Arial Unicode MS" pitchFamily="34" charset="-128"/>
              </a:rPr>
              <a:t>azken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hamarkadetan</a:t>
            </a:r>
            <a:r>
              <a:rPr lang="es-ES" sz="2200" dirty="0" smtClean="0">
                <a:latin typeface="Arial Unicode MS" pitchFamily="34" charset="-128"/>
              </a:rPr>
              <a:t>.</a:t>
            </a:r>
          </a:p>
          <a:p>
            <a:endParaRPr lang="es-ES" sz="4000" dirty="0" smtClean="0"/>
          </a:p>
        </p:txBody>
      </p:sp>
    </p:spTree>
    <p:extLst>
      <p:ext uri="{BB962C8B-B14F-4D97-AF65-F5344CB8AC3E}">
        <p14:creationId xmlns:p14="http://schemas.microsoft.com/office/powerpoint/2010/main" val="308217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Sarrera</a:t>
            </a:r>
            <a:r>
              <a:rPr lang="es-ES" dirty="0" smtClean="0"/>
              <a:t> (II)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200" dirty="0" err="1" smtClean="0">
                <a:latin typeface="Arial Unicode MS" pitchFamily="34" charset="-128"/>
              </a:rPr>
              <a:t>Nazioarteko</a:t>
            </a:r>
            <a:r>
              <a:rPr lang="es-ES" sz="2200" dirty="0" smtClean="0">
                <a:latin typeface="Arial Unicode MS" pitchFamily="34" charset="-128"/>
              </a:rPr>
              <a:t> eta </a:t>
            </a:r>
            <a:r>
              <a:rPr lang="es-ES" sz="2200" dirty="0" err="1" smtClean="0">
                <a:latin typeface="Arial Unicode MS" pitchFamily="34" charset="-128"/>
              </a:rPr>
              <a:t>tokiko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adostasun-dokumentoek</a:t>
            </a:r>
            <a:r>
              <a:rPr lang="es-ES" sz="2200" dirty="0" smtClean="0">
                <a:latin typeface="Arial Unicode MS" pitchFamily="34" charset="-128"/>
              </a:rPr>
              <a:t> pauta </a:t>
            </a:r>
            <a:r>
              <a:rPr lang="es-ES" sz="2200" dirty="0" err="1">
                <a:latin typeface="Arial Unicode MS" pitchFamily="34" charset="-128"/>
              </a:rPr>
              <a:t>laukoitzak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bismutoarekin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edo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gabe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erabiltzearen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aldeko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dira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arrakasta-portzentaje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handiagoak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bilatzeko</a:t>
            </a:r>
            <a:r>
              <a:rPr lang="es-ES" sz="22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200" dirty="0" smtClean="0">
              <a:latin typeface="Arial Unicode MS" pitchFamily="34" charset="-128"/>
            </a:endParaRPr>
          </a:p>
          <a:p>
            <a:pPr algn="just"/>
            <a:r>
              <a:rPr lang="es-ES" sz="2200" dirty="0" err="1" smtClean="0">
                <a:latin typeface="Arial Unicode MS" pitchFamily="34" charset="-128"/>
              </a:rPr>
              <a:t>Gogoeta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egin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beharra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dago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gomendio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horiek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tokiko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eremuan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balio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duten</a:t>
            </a:r>
            <a:r>
              <a:rPr lang="es-ES" sz="2200" dirty="0">
                <a:latin typeface="Arial Unicode MS" pitchFamily="34" charset="-128"/>
              </a:rPr>
              <a:t>; izan ere, </a:t>
            </a:r>
            <a:r>
              <a:rPr lang="es-ES" sz="2200" dirty="0" err="1" smtClean="0">
                <a:latin typeface="Arial Unicode MS" pitchFamily="34" charset="-128"/>
              </a:rPr>
              <a:t>aldakortasun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geografiko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handia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baitago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antibiotikoekiko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erresistentzia-tasetan</a:t>
            </a:r>
            <a:r>
              <a:rPr lang="es-ES" sz="2200" dirty="0">
                <a:latin typeface="Arial Unicode MS" pitchFamily="34" charset="-128"/>
              </a:rPr>
              <a:t>, eta </a:t>
            </a:r>
            <a:r>
              <a:rPr lang="es-ES" sz="2200" dirty="0" err="1">
                <a:latin typeface="Arial Unicode MS" pitchFamily="34" charset="-128"/>
              </a:rPr>
              <a:t>desberdintasunak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gizabanakoengan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aurretiko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antibiotikoekiko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esposizioaren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arabera</a:t>
            </a:r>
            <a:r>
              <a:rPr lang="es-ES" sz="2200" dirty="0" smtClean="0">
                <a:latin typeface="Arial Unicode MS" pitchFamily="34" charset="-128"/>
              </a:rPr>
              <a:t>.</a:t>
            </a:r>
            <a:endParaRPr lang="es-ES" sz="4000" dirty="0" smtClean="0"/>
          </a:p>
        </p:txBody>
      </p:sp>
    </p:spTree>
    <p:extLst>
      <p:ext uri="{BB962C8B-B14F-4D97-AF65-F5344CB8AC3E}">
        <p14:creationId xmlns:p14="http://schemas.microsoft.com/office/powerpoint/2010/main" val="5441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96" y="23540"/>
            <a:ext cx="9144000" cy="1143000"/>
          </a:xfrm>
        </p:spPr>
        <p:txBody>
          <a:bodyPr/>
          <a:lstStyle/>
          <a:p>
            <a:r>
              <a:rPr lang="es-ES" dirty="0" err="1" smtClean="0"/>
              <a:t>Tratamenduen</a:t>
            </a:r>
            <a:r>
              <a:rPr lang="es-ES" dirty="0" smtClean="0"/>
              <a:t> </a:t>
            </a:r>
            <a:r>
              <a:rPr lang="es-ES" dirty="0" err="1" smtClean="0"/>
              <a:t>eragikortasunean</a:t>
            </a:r>
            <a:r>
              <a:rPr lang="es-ES" dirty="0" smtClean="0"/>
              <a:t> </a:t>
            </a:r>
            <a:r>
              <a:rPr lang="es-ES" dirty="0" err="1" smtClean="0"/>
              <a:t>eragiten</a:t>
            </a:r>
            <a:r>
              <a:rPr lang="es-ES" dirty="0" smtClean="0"/>
              <a:t> </a:t>
            </a:r>
            <a:r>
              <a:rPr lang="es-ES" dirty="0" err="1" smtClean="0"/>
              <a:t>duten</a:t>
            </a:r>
            <a:r>
              <a:rPr lang="es-ES" dirty="0" smtClean="0"/>
              <a:t> </a:t>
            </a:r>
            <a:r>
              <a:rPr lang="es-ES" dirty="0" err="1" smtClean="0"/>
              <a:t>alderdiak</a:t>
            </a:r>
            <a:r>
              <a:rPr lang="es-ES" dirty="0" smtClean="0"/>
              <a:t> 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Espainiako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Europako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adostasun-dokumentoen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arabera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desagerrarazteko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eraginkortzat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jotzen</a:t>
            </a:r>
            <a:r>
              <a:rPr lang="es-ES" sz="2000" dirty="0">
                <a:latin typeface="Arial Unicode MS" pitchFamily="34" charset="-128"/>
              </a:rPr>
              <a:t> da, </a:t>
            </a:r>
            <a:r>
              <a:rPr lang="es-ES" sz="2000" dirty="0" err="1">
                <a:latin typeface="Arial Unicode MS" pitchFamily="34" charset="-128"/>
              </a:rPr>
              <a:t>haren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desagerrarazteko</a:t>
            </a:r>
            <a:r>
              <a:rPr lang="es-ES" sz="2000" dirty="0">
                <a:latin typeface="Arial Unicode MS" pitchFamily="34" charset="-128"/>
              </a:rPr>
              <a:t> tasa </a:t>
            </a:r>
            <a:r>
              <a:rPr lang="es-ES" sz="2000" dirty="0" err="1">
                <a:latin typeface="Arial Unicode MS" pitchFamily="34" charset="-128"/>
              </a:rPr>
              <a:t>gutxienez</a:t>
            </a:r>
            <a:r>
              <a:rPr lang="es-ES" sz="2000" dirty="0">
                <a:latin typeface="Arial Unicode MS" pitchFamily="34" charset="-128"/>
              </a:rPr>
              <a:t> % 90ekoa </a:t>
            </a:r>
            <a:r>
              <a:rPr lang="es-ES" sz="2000" dirty="0" err="1">
                <a:latin typeface="Arial Unicode MS" pitchFamily="34" charset="-128"/>
              </a:rPr>
              <a:t>denean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Lehen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xede</a:t>
            </a:r>
            <a:r>
              <a:rPr lang="es-ES" sz="2000" dirty="0">
                <a:latin typeface="Arial Unicode MS" pitchFamily="34" charset="-128"/>
              </a:rPr>
              <a:t>-tasa % 80koa zen. Bi </a:t>
            </a:r>
            <a:r>
              <a:rPr lang="es-ES" sz="2000" dirty="0" err="1">
                <a:latin typeface="Arial Unicode MS" pitchFamily="34" charset="-128"/>
              </a:rPr>
              <a:t>balioak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adostasunez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aukeratu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dira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de-DE" sz="2000" dirty="0" smtClean="0">
                <a:latin typeface="Arial Unicode MS" pitchFamily="34" charset="-128"/>
              </a:rPr>
              <a:t>Desagerrarazten </a:t>
            </a:r>
            <a:r>
              <a:rPr lang="de-DE" sz="2000" dirty="0">
                <a:latin typeface="Arial Unicode MS" pitchFamily="34" charset="-128"/>
              </a:rPr>
              <a:t>gehien eragiten duten </a:t>
            </a:r>
            <a:r>
              <a:rPr lang="de-DE" sz="2000" dirty="0" smtClean="0">
                <a:latin typeface="Arial Unicode MS" pitchFamily="34" charset="-128"/>
              </a:rPr>
              <a:t>alderdiak</a:t>
            </a:r>
            <a:r>
              <a:rPr lang="es-ES" sz="2000" dirty="0" smtClean="0">
                <a:latin typeface="Arial Unicode MS" pitchFamily="34" charset="-128"/>
              </a:rPr>
              <a:t>: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erregimen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terapeutikoaren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hautaketa</a:t>
            </a:r>
            <a:endParaRPr lang="es-ES" sz="18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Tratamenduaren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iraupena</a:t>
            </a:r>
            <a:endParaRPr lang="es-ES" sz="18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PBI-aren </a:t>
            </a:r>
            <a:r>
              <a:rPr lang="es-ES" sz="1800" dirty="0" err="1" smtClean="0">
                <a:latin typeface="Arial Unicode MS" pitchFamily="34" charset="-128"/>
              </a:rPr>
              <a:t>dosia</a:t>
            </a:r>
            <a:endParaRPr lang="es-ES" sz="18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800" i="1" dirty="0" err="1">
                <a:latin typeface="Arial Unicode MS" pitchFamily="34" charset="-128"/>
              </a:rPr>
              <a:t>H.pylori</a:t>
            </a:r>
            <a:r>
              <a:rPr lang="es-ES" sz="1800" dirty="0" err="1">
                <a:latin typeface="Arial Unicode MS" pitchFamily="34" charset="-128"/>
              </a:rPr>
              <a:t>-ren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anduiak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antibiotikoarekiko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sentikortasuna</a:t>
            </a:r>
            <a:endParaRPr lang="es-ES" sz="18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Pazientearen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tratamenduarekiko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atxikitzea</a:t>
            </a:r>
            <a:endParaRPr lang="es-ES" sz="1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625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91952" y="1268760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 err="1" smtClean="0">
                <a:solidFill>
                  <a:schemeClr val="tx2"/>
                </a:solidFill>
                <a:latin typeface="Arial Black" pitchFamily="34" charset="0"/>
              </a:rPr>
              <a:t>Erregimen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terapeutikoaren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 smtClean="0">
                <a:solidFill>
                  <a:schemeClr val="tx2"/>
                </a:solidFill>
                <a:latin typeface="Arial Black" pitchFamily="34" charset="0"/>
              </a:rPr>
              <a:t>hautaketa</a:t>
            </a:r>
            <a:endParaRPr lang="es-ES" sz="20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750" dirty="0" err="1" smtClean="0">
                <a:latin typeface="Arial Unicode MS" pitchFamily="34" charset="-128"/>
              </a:rPr>
              <a:t>Tratamendu</a:t>
            </a:r>
            <a:r>
              <a:rPr lang="es-ES" sz="1750" dirty="0" smtClean="0">
                <a:latin typeface="Arial Unicode MS" pitchFamily="34" charset="-128"/>
              </a:rPr>
              <a:t> </a:t>
            </a:r>
            <a:r>
              <a:rPr lang="es-ES" sz="1750" dirty="0" err="1" smtClean="0">
                <a:latin typeface="Arial Unicode MS" pitchFamily="34" charset="-128"/>
              </a:rPr>
              <a:t>gutxi</a:t>
            </a:r>
            <a:r>
              <a:rPr lang="es-ES" sz="1750" dirty="0" smtClean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batzuek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lortzen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dute</a:t>
            </a:r>
            <a:r>
              <a:rPr lang="es-ES" sz="1750" dirty="0">
                <a:latin typeface="Arial Unicode MS" pitchFamily="34" charset="-128"/>
              </a:rPr>
              <a:t> % 90era </a:t>
            </a:r>
            <a:r>
              <a:rPr lang="es-ES" sz="1750" dirty="0" err="1" smtClean="0">
                <a:latin typeface="Arial Unicode MS" pitchFamily="34" charset="-128"/>
              </a:rPr>
              <a:t>iristea</a:t>
            </a:r>
            <a:r>
              <a:rPr lang="es-ES" sz="1750" dirty="0" smtClean="0">
                <a:latin typeface="Arial Unicode MS" pitchFamily="34" charset="-128"/>
              </a:rPr>
              <a:t>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750" dirty="0" err="1">
                <a:latin typeface="Arial Unicode MS" pitchFamily="34" charset="-128"/>
              </a:rPr>
              <a:t>Tratamendu</a:t>
            </a:r>
            <a:r>
              <a:rPr lang="es-ES" sz="1750" dirty="0">
                <a:latin typeface="Arial Unicode MS" pitchFamily="34" charset="-128"/>
              </a:rPr>
              <a:t>-pauta </a:t>
            </a:r>
            <a:r>
              <a:rPr lang="es-ES" sz="1750" dirty="0" err="1">
                <a:latin typeface="Arial Unicode MS" pitchFamily="34" charset="-128"/>
              </a:rPr>
              <a:t>desberdinak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konparatzen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dituzten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 smtClean="0">
                <a:latin typeface="Arial Unicode MS" pitchFamily="34" charset="-128"/>
              </a:rPr>
              <a:t>azterketak</a:t>
            </a:r>
            <a:r>
              <a:rPr lang="es-ES" sz="1750" dirty="0" smtClean="0">
                <a:latin typeface="Arial Unicode MS" pitchFamily="34" charset="-128"/>
              </a:rPr>
              <a:t> </a:t>
            </a:r>
            <a:r>
              <a:rPr lang="es-ES" sz="1750" dirty="0" err="1" smtClean="0">
                <a:latin typeface="Arial Unicode MS" pitchFamily="34" charset="-128"/>
              </a:rPr>
              <a:t>zailak</a:t>
            </a:r>
            <a:r>
              <a:rPr lang="es-ES" sz="1750" dirty="0" smtClean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dira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 smtClean="0">
                <a:latin typeface="Arial Unicode MS" pitchFamily="34" charset="-128"/>
              </a:rPr>
              <a:t>interpretatzen</a:t>
            </a:r>
            <a:r>
              <a:rPr lang="es-ES" sz="1750" dirty="0" smtClean="0">
                <a:latin typeface="Arial Unicode MS" pitchFamily="34" charset="-128"/>
              </a:rPr>
              <a:t>, </a:t>
            </a:r>
            <a:r>
              <a:rPr lang="es-ES" sz="1750" dirty="0" err="1" smtClean="0">
                <a:latin typeface="Arial Unicode MS" pitchFamily="34" charset="-128"/>
              </a:rPr>
              <a:t>haien</a:t>
            </a:r>
            <a:r>
              <a:rPr lang="es-ES" sz="1750" dirty="0" smtClean="0">
                <a:latin typeface="Arial Unicode MS" pitchFamily="34" charset="-128"/>
              </a:rPr>
              <a:t> </a:t>
            </a:r>
            <a:r>
              <a:rPr lang="es-ES" sz="1750" dirty="0" err="1" smtClean="0">
                <a:latin typeface="Arial Unicode MS" pitchFamily="34" charset="-128"/>
              </a:rPr>
              <a:t>arteko</a:t>
            </a:r>
            <a:r>
              <a:rPr lang="es-ES" sz="1750" dirty="0" smtClean="0">
                <a:latin typeface="Arial Unicode MS" pitchFamily="34" charset="-128"/>
              </a:rPr>
              <a:t> </a:t>
            </a:r>
            <a:r>
              <a:rPr lang="es-ES" sz="1750" dirty="0" err="1" smtClean="0">
                <a:latin typeface="Arial Unicode MS" pitchFamily="34" charset="-128"/>
              </a:rPr>
              <a:t>erresistentzia-tasak</a:t>
            </a:r>
            <a:r>
              <a:rPr lang="es-ES" sz="1750" dirty="0">
                <a:latin typeface="Arial Unicode MS" pitchFamily="34" charset="-128"/>
              </a:rPr>
              <a:t>, </a:t>
            </a:r>
            <a:r>
              <a:rPr lang="es-ES" sz="1750" dirty="0" err="1">
                <a:latin typeface="Arial Unicode MS" pitchFamily="34" charset="-128"/>
              </a:rPr>
              <a:t>dosiak</a:t>
            </a:r>
            <a:r>
              <a:rPr lang="es-ES" sz="1750" dirty="0">
                <a:latin typeface="Arial Unicode MS" pitchFamily="34" charset="-128"/>
              </a:rPr>
              <a:t>, </a:t>
            </a:r>
            <a:r>
              <a:rPr lang="es-ES" sz="1750" dirty="0" err="1">
                <a:latin typeface="Arial Unicode MS" pitchFamily="34" charset="-128"/>
              </a:rPr>
              <a:t>medikamentuak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hartzeko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maiztasuna</a:t>
            </a:r>
            <a:r>
              <a:rPr lang="es-ES" sz="1750" dirty="0">
                <a:latin typeface="Arial Unicode MS" pitchFamily="34" charset="-128"/>
              </a:rPr>
              <a:t> eta </a:t>
            </a:r>
            <a:r>
              <a:rPr lang="es-ES" sz="1750" dirty="0" err="1">
                <a:latin typeface="Arial Unicode MS" pitchFamily="34" charset="-128"/>
              </a:rPr>
              <a:t>tratamenduen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iraupena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desberdinak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 smtClean="0">
                <a:latin typeface="Arial Unicode MS" pitchFamily="34" charset="-128"/>
              </a:rPr>
              <a:t>direlako</a:t>
            </a:r>
            <a:r>
              <a:rPr lang="es-ES" sz="175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8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 err="1" smtClean="0">
                <a:solidFill>
                  <a:schemeClr val="tx2"/>
                </a:solidFill>
                <a:latin typeface="Arial Black" pitchFamily="34" charset="0"/>
              </a:rPr>
              <a:t>Tratamenduaren</a:t>
            </a:r>
            <a:r>
              <a:rPr lang="es-ES" sz="20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 smtClean="0">
                <a:solidFill>
                  <a:schemeClr val="tx2"/>
                </a:solidFill>
                <a:latin typeface="Arial Black" pitchFamily="34" charset="0"/>
              </a:rPr>
              <a:t>iraupena</a:t>
            </a:r>
            <a:endParaRPr lang="es-ES" sz="20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750" dirty="0">
                <a:latin typeface="Arial Unicode MS" pitchFamily="34" charset="-128"/>
              </a:rPr>
              <a:t>Cochrane </a:t>
            </a:r>
            <a:r>
              <a:rPr lang="es-ES" sz="1750" dirty="0" err="1">
                <a:latin typeface="Arial Unicode MS" pitchFamily="34" charset="-128"/>
              </a:rPr>
              <a:t>berrikusketa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sistematiko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smtClean="0">
                <a:latin typeface="Arial Unicode MS" pitchFamily="34" charset="-128"/>
              </a:rPr>
              <a:t>batean </a:t>
            </a:r>
            <a:r>
              <a:rPr lang="es-ES" sz="1750" dirty="0" err="1">
                <a:latin typeface="Arial Unicode MS" pitchFamily="34" charset="-128"/>
              </a:rPr>
              <a:t>ikusi</a:t>
            </a:r>
            <a:r>
              <a:rPr lang="es-ES" sz="1750" dirty="0">
                <a:latin typeface="Arial Unicode MS" pitchFamily="34" charset="-128"/>
              </a:rPr>
              <a:t> zen </a:t>
            </a:r>
            <a:r>
              <a:rPr lang="es-ES" sz="1750" dirty="0" err="1">
                <a:latin typeface="Arial Unicode MS" pitchFamily="34" charset="-128"/>
              </a:rPr>
              <a:t>tratamenduaren</a:t>
            </a:r>
            <a:r>
              <a:rPr lang="es-ES" sz="1750" dirty="0">
                <a:latin typeface="Arial Unicode MS" pitchFamily="34" charset="-128"/>
              </a:rPr>
              <a:t> 14 </a:t>
            </a:r>
            <a:r>
              <a:rPr lang="es-ES" sz="1750" dirty="0" err="1">
                <a:latin typeface="Arial Unicode MS" pitchFamily="34" charset="-128"/>
              </a:rPr>
              <a:t>eguneko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iraupenak</a:t>
            </a:r>
            <a:r>
              <a:rPr lang="es-ES" sz="1750" dirty="0">
                <a:latin typeface="Arial Unicode MS" pitchFamily="34" charset="-128"/>
              </a:rPr>
              <a:t> pauta </a:t>
            </a:r>
            <a:r>
              <a:rPr lang="es-ES" sz="1750" dirty="0" err="1" smtClean="0">
                <a:latin typeface="Arial Unicode MS" pitchFamily="34" charset="-128"/>
              </a:rPr>
              <a:t>hirukoitzetan</a:t>
            </a:r>
            <a:r>
              <a:rPr lang="es-ES" sz="1750" dirty="0" smtClean="0">
                <a:latin typeface="Arial Unicode MS" pitchFamily="34" charset="-128"/>
              </a:rPr>
              <a:t> </a:t>
            </a:r>
            <a:r>
              <a:rPr lang="es-ES" sz="1750" dirty="0">
                <a:latin typeface="Arial Unicode MS" pitchFamily="34" charset="-128"/>
              </a:rPr>
              <a:t>(PBI </a:t>
            </a:r>
            <a:r>
              <a:rPr lang="es-ES" sz="1750" dirty="0" err="1">
                <a:latin typeface="Arial Unicode MS" pitchFamily="34" charset="-128"/>
              </a:rPr>
              <a:t>bat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smtClean="0">
                <a:latin typeface="Arial Unicode MS" pitchFamily="34" charset="-128"/>
              </a:rPr>
              <a:t>+ </a:t>
            </a:r>
            <a:r>
              <a:rPr lang="es-ES" sz="1750" dirty="0" err="1">
                <a:latin typeface="Arial Unicode MS" pitchFamily="34" charset="-128"/>
              </a:rPr>
              <a:t>bi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antibiotiko</a:t>
            </a:r>
            <a:r>
              <a:rPr lang="es-ES" sz="1750" dirty="0">
                <a:latin typeface="Arial Unicode MS" pitchFamily="34" charset="-128"/>
              </a:rPr>
              <a:t>) </a:t>
            </a:r>
            <a:r>
              <a:rPr lang="es-ES" sz="1750" dirty="0" err="1">
                <a:latin typeface="Arial Unicode MS" pitchFamily="34" charset="-128"/>
              </a:rPr>
              <a:t>desagerrarazteko</a:t>
            </a:r>
            <a:r>
              <a:rPr lang="es-ES" sz="1750" dirty="0">
                <a:latin typeface="Arial Unicode MS" pitchFamily="34" charset="-128"/>
              </a:rPr>
              <a:t> tasa </a:t>
            </a:r>
            <a:r>
              <a:rPr lang="es-ES" sz="1750" dirty="0" err="1">
                <a:latin typeface="Arial Unicode MS" pitchFamily="34" charset="-128"/>
              </a:rPr>
              <a:t>handiagoak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eman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zituela</a:t>
            </a:r>
            <a:r>
              <a:rPr lang="es-ES" sz="1750" dirty="0">
                <a:latin typeface="Arial Unicode MS" pitchFamily="34" charset="-128"/>
              </a:rPr>
              <a:t> pauta </a:t>
            </a:r>
            <a:r>
              <a:rPr lang="es-ES" sz="1750" dirty="0" err="1">
                <a:latin typeface="Arial Unicode MS" pitchFamily="34" charset="-128"/>
              </a:rPr>
              <a:t>laburragoek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baino</a:t>
            </a:r>
            <a:r>
              <a:rPr lang="es-ES" sz="1750" dirty="0">
                <a:latin typeface="Arial Unicode MS" pitchFamily="34" charset="-128"/>
              </a:rPr>
              <a:t> (7-10 </a:t>
            </a:r>
            <a:r>
              <a:rPr lang="es-ES" sz="1750" dirty="0" err="1">
                <a:latin typeface="Arial Unicode MS" pitchFamily="34" charset="-128"/>
              </a:rPr>
              <a:t>egun</a:t>
            </a:r>
            <a:r>
              <a:rPr lang="es-ES" sz="1750" dirty="0" smtClean="0">
                <a:latin typeface="Arial Unicode MS" pitchFamily="34" charset="-128"/>
              </a:rPr>
              <a:t>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750" dirty="0">
                <a:latin typeface="Arial Unicode MS" pitchFamily="34" charset="-128"/>
              </a:rPr>
              <a:t>Oro </a:t>
            </a:r>
            <a:r>
              <a:rPr lang="es-ES" sz="1750" dirty="0" err="1">
                <a:latin typeface="Arial Unicode MS" pitchFamily="34" charset="-128"/>
              </a:rPr>
              <a:t>har</a:t>
            </a:r>
            <a:r>
              <a:rPr lang="es-ES" sz="1750" dirty="0">
                <a:latin typeface="Arial Unicode MS" pitchFamily="34" charset="-128"/>
              </a:rPr>
              <a:t>, </a:t>
            </a:r>
            <a:r>
              <a:rPr lang="es-ES" sz="1750" dirty="0" err="1">
                <a:latin typeface="Arial Unicode MS" pitchFamily="34" charset="-128"/>
              </a:rPr>
              <a:t>desagerrarazteko</a:t>
            </a:r>
            <a:r>
              <a:rPr lang="es-ES" sz="1750" dirty="0">
                <a:latin typeface="Arial Unicode MS" pitchFamily="34" charset="-128"/>
              </a:rPr>
              <a:t> tasa </a:t>
            </a:r>
            <a:r>
              <a:rPr lang="es-ES" sz="1750" dirty="0" err="1">
                <a:latin typeface="Arial Unicode MS" pitchFamily="34" charset="-128"/>
              </a:rPr>
              <a:t>handiagoak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lortzeko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joera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ageri</a:t>
            </a:r>
            <a:r>
              <a:rPr lang="es-ES" sz="1750" dirty="0">
                <a:latin typeface="Arial Unicode MS" pitchFamily="34" charset="-128"/>
              </a:rPr>
              <a:t> da, </a:t>
            </a:r>
            <a:r>
              <a:rPr lang="es-ES" sz="1750" dirty="0" err="1">
                <a:latin typeface="Arial Unicode MS" pitchFamily="34" charset="-128"/>
              </a:rPr>
              <a:t>tratamenduak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luzatu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ahala</a:t>
            </a:r>
            <a:r>
              <a:rPr lang="es-ES" sz="1750" dirty="0">
                <a:latin typeface="Arial Unicode MS" pitchFamily="34" charset="-128"/>
              </a:rPr>
              <a:t>, </a:t>
            </a:r>
            <a:r>
              <a:rPr lang="es-ES" sz="1750" dirty="0" err="1">
                <a:latin typeface="Arial Unicode MS" pitchFamily="34" charset="-128"/>
              </a:rPr>
              <a:t>nahiz</a:t>
            </a:r>
            <a:r>
              <a:rPr lang="es-ES" sz="1750" dirty="0">
                <a:latin typeface="Arial Unicode MS" pitchFamily="34" charset="-128"/>
              </a:rPr>
              <a:t> eta </a:t>
            </a:r>
            <a:r>
              <a:rPr lang="es-ES" sz="1750" dirty="0" err="1">
                <a:latin typeface="Arial Unicode MS" pitchFamily="34" charset="-128"/>
              </a:rPr>
              <a:t>saiakuntza</a:t>
            </a:r>
            <a:r>
              <a:rPr lang="es-ES" sz="1750" dirty="0">
                <a:latin typeface="Arial Unicode MS" pitchFamily="34" charset="-128"/>
              </a:rPr>
              <a:t> eta </a:t>
            </a:r>
            <a:r>
              <a:rPr lang="es-ES" sz="1750" dirty="0" err="1">
                <a:latin typeface="Arial Unicode MS" pitchFamily="34" charset="-128"/>
              </a:rPr>
              <a:t>metaanalisi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askotan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ez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diren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estatistikoki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esanguratsuak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diren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aldeak</a:t>
            </a:r>
            <a:r>
              <a:rPr lang="es-ES" sz="1750" dirty="0">
                <a:latin typeface="Arial Unicode MS" pitchFamily="34" charset="-128"/>
              </a:rPr>
              <a:t> </a:t>
            </a:r>
            <a:r>
              <a:rPr lang="es-ES" sz="1750" dirty="0" err="1">
                <a:latin typeface="Arial Unicode MS" pitchFamily="34" charset="-128"/>
              </a:rPr>
              <a:t>ikusten</a:t>
            </a:r>
            <a:r>
              <a:rPr lang="es-ES" sz="1750" dirty="0">
                <a:latin typeface="Arial Unicode MS" pitchFamily="34" charset="-128"/>
              </a:rPr>
              <a:t>.</a:t>
            </a:r>
            <a:endParaRPr lang="es-ES" sz="175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36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396" y="2354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dirty="0" err="1" smtClean="0"/>
              <a:t>Tratamenduen</a:t>
            </a:r>
            <a:r>
              <a:rPr lang="es-ES" dirty="0" smtClean="0"/>
              <a:t> </a:t>
            </a:r>
            <a:r>
              <a:rPr lang="es-ES" dirty="0" err="1" smtClean="0"/>
              <a:t>eragikortasunean</a:t>
            </a:r>
            <a:r>
              <a:rPr lang="es-ES" dirty="0" smtClean="0"/>
              <a:t> </a:t>
            </a:r>
            <a:r>
              <a:rPr lang="es-ES" dirty="0" err="1" smtClean="0"/>
              <a:t>eragiten</a:t>
            </a:r>
            <a:r>
              <a:rPr lang="es-ES" dirty="0" smtClean="0"/>
              <a:t> </a:t>
            </a:r>
            <a:r>
              <a:rPr lang="es-ES" dirty="0" err="1" smtClean="0"/>
              <a:t>duten</a:t>
            </a:r>
            <a:r>
              <a:rPr lang="es-ES" dirty="0" smtClean="0"/>
              <a:t> </a:t>
            </a:r>
            <a:r>
              <a:rPr lang="es-ES" dirty="0" err="1" smtClean="0"/>
              <a:t>alderdiak</a:t>
            </a:r>
            <a:r>
              <a:rPr lang="es-ES" dirty="0" smtClean="0"/>
              <a:t> (II)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922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628800"/>
            <a:ext cx="813690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PBI-aren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dosia</a:t>
            </a:r>
            <a:endParaRPr lang="es-ES" sz="2000" dirty="0">
              <a:solidFill>
                <a:schemeClr val="tx2"/>
              </a:solidFill>
              <a:latin typeface="Arial Black" pitchFamily="34" charset="0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PBI-</a:t>
            </a:r>
            <a:r>
              <a:rPr lang="es-ES" sz="1800" dirty="0" err="1" smtClean="0">
                <a:latin typeface="Arial Unicode MS" pitchFamily="34" charset="-128"/>
              </a:rPr>
              <a:t>ek</a:t>
            </a:r>
            <a:r>
              <a:rPr lang="es-ES" sz="1800" dirty="0" smtClean="0">
                <a:latin typeface="Arial Unicode MS" pitchFamily="34" charset="-128"/>
              </a:rPr>
              <a:t>, </a:t>
            </a:r>
            <a:r>
              <a:rPr lang="es-ES" sz="1800" dirty="0" err="1" smtClean="0">
                <a:latin typeface="Arial Unicode MS" pitchFamily="34" charset="-128"/>
              </a:rPr>
              <a:t>jariakin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azidoa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murriztean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antibiotikoen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eragina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indartzen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dute</a:t>
            </a:r>
            <a:r>
              <a:rPr lang="es-ES" sz="1800" dirty="0" smtClean="0">
                <a:latin typeface="Arial Unicode MS" pitchFamily="34" charset="-128"/>
              </a:rPr>
              <a:t>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Ohiko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pautek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honako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hauek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dira</a:t>
            </a:r>
            <a:r>
              <a:rPr lang="es-ES" sz="1800" dirty="0" smtClean="0">
                <a:latin typeface="Arial Unicode MS" pitchFamily="34" charset="-128"/>
              </a:rPr>
              <a:t>: </a:t>
            </a:r>
            <a:r>
              <a:rPr lang="es-ES" sz="1800" dirty="0">
                <a:latin typeface="Arial Unicode MS" pitchFamily="34" charset="-128"/>
              </a:rPr>
              <a:t>20 mg </a:t>
            </a:r>
            <a:r>
              <a:rPr lang="es-ES" sz="1800" dirty="0" err="1">
                <a:latin typeface="Arial Unicode MS" pitchFamily="34" charset="-128"/>
              </a:rPr>
              <a:t>omeprazola</a:t>
            </a:r>
            <a:r>
              <a:rPr lang="es-ES" sz="1800" dirty="0">
                <a:latin typeface="Arial Unicode MS" pitchFamily="34" charset="-128"/>
              </a:rPr>
              <a:t>/</a:t>
            </a:r>
            <a:r>
              <a:rPr lang="es-ES" sz="1800" dirty="0" err="1">
                <a:latin typeface="Arial Unicode MS" pitchFamily="34" charset="-128"/>
              </a:rPr>
              <a:t>esomeprazola</a:t>
            </a:r>
            <a:r>
              <a:rPr lang="es-ES" sz="1800" dirty="0">
                <a:latin typeface="Arial Unicode MS" pitchFamily="34" charset="-128"/>
              </a:rPr>
              <a:t>, 30 mg </a:t>
            </a:r>
            <a:r>
              <a:rPr lang="es-ES" sz="1800" dirty="0" err="1">
                <a:latin typeface="Arial Unicode MS" pitchFamily="34" charset="-128"/>
              </a:rPr>
              <a:t>lansoprazola</a:t>
            </a:r>
            <a:r>
              <a:rPr lang="es-ES" sz="1800" dirty="0">
                <a:latin typeface="Arial Unicode MS" pitchFamily="34" charset="-128"/>
              </a:rPr>
              <a:t>, 40 mg </a:t>
            </a:r>
            <a:r>
              <a:rPr lang="es-ES" sz="1800" dirty="0" err="1">
                <a:latin typeface="Arial Unicode MS" pitchFamily="34" charset="-128"/>
              </a:rPr>
              <a:t>pantoprazola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edo</a:t>
            </a:r>
            <a:r>
              <a:rPr lang="es-ES" sz="1800" dirty="0">
                <a:latin typeface="Arial Unicode MS" pitchFamily="34" charset="-128"/>
              </a:rPr>
              <a:t> 20 mg </a:t>
            </a:r>
            <a:r>
              <a:rPr lang="es-ES" sz="1800" dirty="0" err="1">
                <a:latin typeface="Arial Unicode MS" pitchFamily="34" charset="-128"/>
              </a:rPr>
              <a:t>rabeprazola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guztiak</a:t>
            </a:r>
            <a:r>
              <a:rPr lang="es-ES" sz="1800" dirty="0">
                <a:latin typeface="Arial Unicode MS" pitchFamily="34" charset="-128"/>
              </a:rPr>
              <a:t> 12 </a:t>
            </a:r>
            <a:r>
              <a:rPr lang="es-ES" sz="1800" dirty="0" err="1">
                <a:latin typeface="Arial Unicode MS" pitchFamily="34" charset="-128"/>
              </a:rPr>
              <a:t>orduro</a:t>
            </a:r>
            <a:r>
              <a:rPr lang="es-ES" sz="18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Iradoki</a:t>
            </a:r>
            <a:r>
              <a:rPr lang="es-ES" sz="1800" dirty="0">
                <a:latin typeface="Arial Unicode MS" pitchFamily="34" charset="-128"/>
              </a:rPr>
              <a:t> da PBI-en </a:t>
            </a:r>
            <a:r>
              <a:rPr lang="es-ES" sz="1800" dirty="0" err="1">
                <a:latin typeface="Arial Unicode MS" pitchFamily="34" charset="-128"/>
              </a:rPr>
              <a:t>dosi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handiagoek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desagerrarazteko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eragina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handitu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dezaketela</a:t>
            </a:r>
            <a:r>
              <a:rPr lang="es-ES" sz="1800" dirty="0">
                <a:latin typeface="Arial Unicode MS" pitchFamily="34" charset="-128"/>
              </a:rPr>
              <a:t>, baina estrategia </a:t>
            </a:r>
            <a:r>
              <a:rPr lang="es-ES" sz="1800" dirty="0" err="1">
                <a:latin typeface="Arial Unicode MS" pitchFamily="34" charset="-128"/>
              </a:rPr>
              <a:t>hori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justifikatzeko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ebidentzien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kalitatea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eskasa</a:t>
            </a:r>
            <a:r>
              <a:rPr lang="es-ES" sz="1800" dirty="0">
                <a:latin typeface="Arial Unicode MS" pitchFamily="34" charset="-128"/>
              </a:rPr>
              <a:t> da. </a:t>
            </a:r>
            <a:r>
              <a:rPr lang="es-ES" sz="1800" dirty="0" err="1">
                <a:latin typeface="Arial Unicode MS" pitchFamily="34" charset="-128"/>
              </a:rPr>
              <a:t>Nolabaiteko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erabilera</a:t>
            </a:r>
            <a:r>
              <a:rPr lang="es-ES" sz="1800" dirty="0">
                <a:latin typeface="Arial Unicode MS" pitchFamily="34" charset="-128"/>
              </a:rPr>
              <a:t> izan </a:t>
            </a:r>
            <a:r>
              <a:rPr lang="es-ES" sz="1800" dirty="0" err="1">
                <a:latin typeface="Arial Unicode MS" pitchFamily="34" charset="-128"/>
              </a:rPr>
              <a:t>lezake</a:t>
            </a:r>
            <a:r>
              <a:rPr lang="es-ES" sz="1800" dirty="0">
                <a:latin typeface="Arial Unicode MS" pitchFamily="34" charset="-128"/>
              </a:rPr>
              <a:t> terapia </a:t>
            </a:r>
            <a:r>
              <a:rPr lang="es-ES" sz="1800" dirty="0" err="1">
                <a:latin typeface="Arial Unicode MS" pitchFamily="34" charset="-128"/>
              </a:rPr>
              <a:t>hirukoitzaren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kasuan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36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396" y="23540"/>
            <a:ext cx="9144000" cy="1143000"/>
          </a:xfrm>
        </p:spPr>
        <p:txBody>
          <a:bodyPr/>
          <a:lstStyle/>
          <a:p>
            <a:r>
              <a:rPr lang="es-ES" dirty="0" err="1" smtClean="0"/>
              <a:t>Tratamenduen</a:t>
            </a:r>
            <a:r>
              <a:rPr lang="es-ES" dirty="0" smtClean="0"/>
              <a:t> </a:t>
            </a:r>
            <a:r>
              <a:rPr lang="es-ES" dirty="0" err="1" smtClean="0"/>
              <a:t>eragikortasunean</a:t>
            </a:r>
            <a:r>
              <a:rPr lang="es-ES" dirty="0" smtClean="0"/>
              <a:t> </a:t>
            </a:r>
            <a:r>
              <a:rPr lang="es-ES" dirty="0" err="1" smtClean="0"/>
              <a:t>eragiten</a:t>
            </a:r>
            <a:r>
              <a:rPr lang="es-ES" dirty="0" smtClean="0"/>
              <a:t> </a:t>
            </a:r>
            <a:r>
              <a:rPr lang="es-ES" dirty="0" err="1" smtClean="0"/>
              <a:t>duten</a:t>
            </a:r>
            <a:r>
              <a:rPr lang="es-ES" dirty="0" smtClean="0"/>
              <a:t> </a:t>
            </a:r>
            <a:r>
              <a:rPr lang="es-ES" dirty="0" err="1" smtClean="0"/>
              <a:t>alderdiak</a:t>
            </a:r>
            <a:r>
              <a:rPr lang="es-ES" dirty="0" smtClean="0"/>
              <a:t> (III)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6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it-IT" sz="1900" dirty="0" smtClean="0">
                <a:solidFill>
                  <a:schemeClr val="tx2"/>
                </a:solidFill>
                <a:latin typeface="Arial Black" pitchFamily="34" charset="0"/>
              </a:rPr>
              <a:t>Aurretiko </a:t>
            </a:r>
            <a:r>
              <a:rPr lang="it-IT" sz="1900" dirty="0">
                <a:solidFill>
                  <a:schemeClr val="tx2"/>
                </a:solidFill>
                <a:latin typeface="Arial Black" pitchFamily="34" charset="0"/>
              </a:rPr>
              <a:t>erresistentzia eta esposizioa antibiotikoekiko</a:t>
            </a:r>
            <a:r>
              <a:rPr lang="es-ES" sz="1900" dirty="0" smtClean="0">
                <a:solidFill>
                  <a:schemeClr val="tx2"/>
                </a:solidFill>
                <a:latin typeface="Arial Black" pitchFamily="34" charset="0"/>
              </a:rPr>
              <a:t> (1)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i="1" dirty="0" err="1">
                <a:latin typeface="Arial Unicode MS" pitchFamily="34" charset="-128"/>
              </a:rPr>
              <a:t>H.pylori</a:t>
            </a:r>
            <a:r>
              <a:rPr lang="es-ES" sz="1800" dirty="0" err="1">
                <a:latin typeface="Arial Unicode MS" pitchFamily="34" charset="-128"/>
              </a:rPr>
              <a:t>-ren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andui</a:t>
            </a:r>
            <a:r>
              <a:rPr lang="es-ES" sz="1800" dirty="0">
                <a:latin typeface="Arial Unicode MS" pitchFamily="34" charset="-128"/>
              </a:rPr>
              <a:t> baten </a:t>
            </a:r>
            <a:r>
              <a:rPr lang="es-ES" sz="1800" dirty="0" err="1">
                <a:latin typeface="Arial Unicode MS" pitchFamily="34" charset="-128"/>
              </a:rPr>
              <a:t>antibiotikoekiko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erresistentzia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tokiko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erresistentziek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aurretik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izandako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tratamendu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antibiotikoekiko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esposizioak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baldintzatzen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</a:t>
            </a:r>
            <a:r>
              <a:rPr lang="es-ES" sz="18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Gure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inguru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hurbilenean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helduetan</a:t>
            </a:r>
            <a:r>
              <a:rPr lang="es-ES" sz="1800" dirty="0">
                <a:latin typeface="Arial Unicode MS" pitchFamily="34" charset="-128"/>
              </a:rPr>
              <a:t>, % 20ko </a:t>
            </a:r>
            <a:r>
              <a:rPr lang="es-ES" sz="1800" dirty="0" err="1">
                <a:latin typeface="Arial Unicode MS" pitchFamily="34" charset="-128"/>
              </a:rPr>
              <a:t>erresistentzia-tasak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deskribatu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klaritromizinarekiko</a:t>
            </a:r>
            <a:r>
              <a:rPr lang="es-ES" sz="1800" dirty="0">
                <a:latin typeface="Arial Unicode MS" pitchFamily="34" charset="-128"/>
              </a:rPr>
              <a:t>, % 30ekoak </a:t>
            </a:r>
            <a:r>
              <a:rPr lang="es-ES" sz="1800" dirty="0" err="1">
                <a:latin typeface="Arial Unicode MS" pitchFamily="34" charset="-128"/>
              </a:rPr>
              <a:t>metronidazolarekiko</a:t>
            </a:r>
            <a:r>
              <a:rPr lang="es-ES" sz="1800" dirty="0">
                <a:latin typeface="Arial Unicode MS" pitchFamily="34" charset="-128"/>
              </a:rPr>
              <a:t> eta % 22koak </a:t>
            </a:r>
            <a:r>
              <a:rPr lang="es-ES" sz="1800" dirty="0" err="1">
                <a:latin typeface="Arial Unicode MS" pitchFamily="34" charset="-128"/>
              </a:rPr>
              <a:t>lebofloxazinoarekiko</a:t>
            </a:r>
            <a:r>
              <a:rPr lang="es-ES" sz="1800" dirty="0">
                <a:latin typeface="Arial Unicode MS" pitchFamily="34" charset="-128"/>
              </a:rPr>
              <a:t>. Ez da </a:t>
            </a:r>
            <a:r>
              <a:rPr lang="es-ES" sz="1800" dirty="0" err="1">
                <a:latin typeface="Arial Unicode MS" pitchFamily="34" charset="-128"/>
              </a:rPr>
              <a:t>erresistentziarik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antzeman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amoxizilina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 smtClean="0">
                <a:latin typeface="Arial Unicode MS" pitchFamily="34" charset="-128"/>
              </a:rPr>
              <a:t>doxiziklinarekiko</a:t>
            </a:r>
            <a:r>
              <a:rPr lang="es-ES" sz="18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Erresistentzien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tasak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hurbileko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zentroen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artean</a:t>
            </a:r>
            <a:r>
              <a:rPr lang="es-ES" sz="1800" dirty="0" smtClean="0">
                <a:latin typeface="Arial Unicode MS" pitchFamily="34" charset="-128"/>
              </a:rPr>
              <a:t> be </a:t>
            </a:r>
            <a:r>
              <a:rPr lang="es-ES" sz="1800" dirty="0" err="1">
                <a:latin typeface="Arial Unicode MS" pitchFamily="34" charset="-128"/>
              </a:rPr>
              <a:t>alda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daitezke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18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Zalantzak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daude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horiek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biztanleria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orokorrera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estrapolatzeari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buruz</a:t>
            </a:r>
            <a:r>
              <a:rPr lang="es-ES" sz="1800" dirty="0">
                <a:latin typeface="Arial Unicode MS" pitchFamily="34" charset="-128"/>
              </a:rPr>
              <a:t>; izan ere, </a:t>
            </a:r>
            <a:r>
              <a:rPr lang="es-ES" sz="1800" dirty="0" err="1">
                <a:latin typeface="Arial Unicode MS" pitchFamily="34" charset="-128"/>
              </a:rPr>
              <a:t>kasu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askotan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hautatutako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biztanleetatik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lortu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aurretiko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hutsegiteetatik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eratorritako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laginak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baitira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36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396" y="23540"/>
            <a:ext cx="9144000" cy="1143000"/>
          </a:xfrm>
        </p:spPr>
        <p:txBody>
          <a:bodyPr/>
          <a:lstStyle/>
          <a:p>
            <a:r>
              <a:rPr lang="es-ES" dirty="0" err="1" smtClean="0"/>
              <a:t>Tratamenduen</a:t>
            </a:r>
            <a:r>
              <a:rPr lang="es-ES" dirty="0" smtClean="0"/>
              <a:t> </a:t>
            </a:r>
            <a:r>
              <a:rPr lang="es-ES" dirty="0" err="1" smtClean="0"/>
              <a:t>eragikortasunean</a:t>
            </a:r>
            <a:r>
              <a:rPr lang="es-ES" dirty="0" smtClean="0"/>
              <a:t> </a:t>
            </a:r>
            <a:r>
              <a:rPr lang="es-ES" dirty="0" err="1" smtClean="0"/>
              <a:t>eragiten</a:t>
            </a:r>
            <a:r>
              <a:rPr lang="es-ES" dirty="0" smtClean="0"/>
              <a:t> </a:t>
            </a:r>
            <a:r>
              <a:rPr lang="es-ES" dirty="0" err="1" smtClean="0"/>
              <a:t>duten</a:t>
            </a:r>
            <a:r>
              <a:rPr lang="es-ES" dirty="0" smtClean="0"/>
              <a:t> </a:t>
            </a:r>
            <a:r>
              <a:rPr lang="es-ES" dirty="0" err="1" smtClean="0"/>
              <a:t>alderdiak</a:t>
            </a:r>
            <a:r>
              <a:rPr lang="es-ES" dirty="0" smtClean="0"/>
              <a:t> (IV)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99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it-IT" sz="1900" dirty="0">
                <a:solidFill>
                  <a:schemeClr val="tx2"/>
                </a:solidFill>
                <a:latin typeface="Arial Black" pitchFamily="34" charset="0"/>
              </a:rPr>
              <a:t>Aurretiko erresistentzia eta esposizioa antibiotikoekiko</a:t>
            </a:r>
            <a:r>
              <a:rPr lang="es-ES" sz="19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900" dirty="0" smtClean="0">
                <a:solidFill>
                  <a:schemeClr val="tx2"/>
                </a:solidFill>
                <a:latin typeface="Arial Black" pitchFamily="34" charset="0"/>
              </a:rPr>
              <a:t>(2)</a:t>
            </a:r>
            <a:endParaRPr lang="es-ES" sz="1900" dirty="0">
              <a:solidFill>
                <a:schemeClr val="tx2"/>
              </a:solidFill>
              <a:latin typeface="Arial Black" pitchFamily="34" charset="0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Uste</a:t>
            </a:r>
            <a:r>
              <a:rPr lang="es-ES" sz="1800" dirty="0">
                <a:latin typeface="Arial Unicode MS" pitchFamily="34" charset="-128"/>
              </a:rPr>
              <a:t> da </a:t>
            </a:r>
            <a:r>
              <a:rPr lang="es-ES" sz="1800" dirty="0" err="1" smtClean="0">
                <a:latin typeface="Arial Unicode MS" pitchFamily="34" charset="-128"/>
              </a:rPr>
              <a:t>klaritromizinarekiko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erresistentziak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klaritromizinadun</a:t>
            </a:r>
            <a:r>
              <a:rPr lang="es-ES" sz="1800" dirty="0">
                <a:latin typeface="Arial Unicode MS" pitchFamily="34" charset="-128"/>
              </a:rPr>
              <a:t> terapia </a:t>
            </a:r>
            <a:r>
              <a:rPr lang="es-ES" sz="1800" dirty="0" err="1">
                <a:latin typeface="Arial Unicode MS" pitchFamily="34" charset="-128"/>
              </a:rPr>
              <a:t>hirukoitzaren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arrakasta</a:t>
            </a:r>
            <a:r>
              <a:rPr lang="es-ES" sz="1800" dirty="0">
                <a:latin typeface="Arial Unicode MS" pitchFamily="34" charset="-128"/>
              </a:rPr>
              <a:t> % 50ean </a:t>
            </a:r>
            <a:r>
              <a:rPr lang="es-ES" sz="1800" dirty="0" err="1">
                <a:latin typeface="Arial Unicode MS" pitchFamily="34" charset="-128"/>
              </a:rPr>
              <a:t>murrizten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duela.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Metronidazolaren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kasuan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erresistentziaren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eragina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da </a:t>
            </a:r>
            <a:r>
              <a:rPr lang="es-ES" sz="1800" dirty="0" err="1">
                <a:latin typeface="Arial Unicode MS" pitchFamily="34" charset="-128"/>
              </a:rPr>
              <a:t>hain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aurresangarria</a:t>
            </a:r>
            <a:r>
              <a:rPr lang="es-ES" sz="1800" dirty="0">
                <a:latin typeface="Arial Unicode MS" pitchFamily="34" charset="-128"/>
              </a:rPr>
              <a:t>, eta </a:t>
            </a:r>
            <a:r>
              <a:rPr lang="es-ES" sz="1800" dirty="0" err="1">
                <a:latin typeface="Arial Unicode MS" pitchFamily="34" charset="-128"/>
              </a:rPr>
              <a:t>beraz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 smtClean="0">
                <a:latin typeface="Arial Unicode MS" pitchFamily="34" charset="-128"/>
              </a:rPr>
              <a:t>ez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da </a:t>
            </a:r>
            <a:r>
              <a:rPr lang="es-ES" sz="1800" dirty="0" err="1">
                <a:latin typeface="Arial Unicode MS" pitchFamily="34" charset="-128"/>
              </a:rPr>
              <a:t>tratamenduaren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hutsegitearen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iragarle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absolututzat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jotzen</a:t>
            </a:r>
            <a:r>
              <a:rPr lang="es-ES" sz="1800" dirty="0" smtClean="0">
                <a:latin typeface="Arial Unicode MS" pitchFamily="34" charset="-128"/>
              </a:rPr>
              <a:t>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Lebofloxazinoarekiko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erresistentziak</a:t>
            </a:r>
            <a:r>
              <a:rPr lang="es-ES" sz="1800" dirty="0">
                <a:latin typeface="Arial Unicode MS" pitchFamily="34" charset="-128"/>
              </a:rPr>
              <a:t> % 20-40 </a:t>
            </a:r>
            <a:r>
              <a:rPr lang="es-ES" sz="1800" dirty="0" err="1">
                <a:latin typeface="Arial Unicode MS" pitchFamily="34" charset="-128"/>
              </a:rPr>
              <a:t>jaisten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du </a:t>
            </a:r>
            <a:r>
              <a:rPr lang="es-ES" sz="1800" dirty="0" err="1">
                <a:latin typeface="Arial Unicode MS" pitchFamily="34" charset="-128"/>
              </a:rPr>
              <a:t>tratamenduen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arrakasta</a:t>
            </a:r>
            <a:r>
              <a:rPr lang="es-ES" sz="1800" dirty="0" smtClean="0">
                <a:latin typeface="Arial Unicode MS" pitchFamily="34" charset="-128"/>
              </a:rPr>
              <a:t>. </a:t>
            </a:r>
            <a:r>
              <a:rPr lang="es-ES" sz="1800" dirty="0" err="1">
                <a:latin typeface="Arial Unicode MS" pitchFamily="34" charset="-128"/>
              </a:rPr>
              <a:t>Bestalde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lebofloxazinoa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beste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infekzio</a:t>
            </a:r>
            <a:r>
              <a:rPr lang="es-ES" sz="1800" dirty="0">
                <a:latin typeface="Arial Unicode MS" pitchFamily="34" charset="-128"/>
              </a:rPr>
              <a:t> mota </a:t>
            </a:r>
            <a:r>
              <a:rPr lang="es-ES" sz="1800" dirty="0" err="1">
                <a:latin typeface="Arial Unicode MS" pitchFamily="34" charset="-128"/>
              </a:rPr>
              <a:t>batzuetan</a:t>
            </a:r>
            <a:r>
              <a:rPr lang="es-ES" sz="1800" dirty="0">
                <a:latin typeface="Arial Unicode MS" pitchFamily="34" charset="-128"/>
              </a:rPr>
              <a:t> oso </a:t>
            </a:r>
            <a:r>
              <a:rPr lang="es-ES" sz="1800" dirty="0" err="1">
                <a:latin typeface="Arial Unicode MS" pitchFamily="34" charset="-128"/>
              </a:rPr>
              <a:t>erabilia</a:t>
            </a:r>
            <a:r>
              <a:rPr lang="es-ES" sz="1800" dirty="0">
                <a:latin typeface="Arial Unicode MS" pitchFamily="34" charset="-128"/>
              </a:rPr>
              <a:t> den </a:t>
            </a:r>
            <a:r>
              <a:rPr lang="es-ES" sz="1800" dirty="0" err="1">
                <a:latin typeface="Arial Unicode MS" pitchFamily="34" charset="-128"/>
              </a:rPr>
              <a:t>farmako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bat</a:t>
            </a:r>
            <a:r>
              <a:rPr lang="es-ES" sz="1800" dirty="0">
                <a:latin typeface="Arial Unicode MS" pitchFamily="34" charset="-128"/>
              </a:rPr>
              <a:t> da, eta </a:t>
            </a:r>
            <a:r>
              <a:rPr lang="es-ES" sz="1800" dirty="0" err="1">
                <a:latin typeface="Arial Unicode MS" pitchFamily="34" charset="-128"/>
              </a:rPr>
              <a:t>beraz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erreserbako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farmakotzat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litzateke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i="1" dirty="0" err="1">
                <a:latin typeface="Arial Unicode MS" pitchFamily="34" charset="-128"/>
              </a:rPr>
              <a:t>H.pylori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desagerrarazteko</a:t>
            </a:r>
            <a:r>
              <a:rPr lang="es-ES" sz="1800" dirty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Pazientearen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aurretiko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antibiotikoen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baloratu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litzateke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bereziki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makrolidoena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fluorkinolonena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hori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erresistentzia-arrisku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handiagorekin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lotuta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baitago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18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36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396" y="23540"/>
            <a:ext cx="9144000" cy="1143000"/>
          </a:xfrm>
        </p:spPr>
        <p:txBody>
          <a:bodyPr/>
          <a:lstStyle/>
          <a:p>
            <a:r>
              <a:rPr lang="es-ES" dirty="0" err="1" smtClean="0"/>
              <a:t>Tratamenduen</a:t>
            </a:r>
            <a:r>
              <a:rPr lang="es-ES" dirty="0" smtClean="0"/>
              <a:t> </a:t>
            </a:r>
            <a:r>
              <a:rPr lang="es-ES" dirty="0" err="1" smtClean="0"/>
              <a:t>eragikortasunean</a:t>
            </a:r>
            <a:r>
              <a:rPr lang="es-ES" dirty="0" smtClean="0"/>
              <a:t> </a:t>
            </a:r>
            <a:r>
              <a:rPr lang="es-ES" dirty="0" err="1" smtClean="0"/>
              <a:t>eragiten</a:t>
            </a:r>
            <a:r>
              <a:rPr lang="es-ES" dirty="0" smtClean="0"/>
              <a:t> </a:t>
            </a:r>
            <a:r>
              <a:rPr lang="es-ES" dirty="0" err="1" smtClean="0"/>
              <a:t>duten</a:t>
            </a:r>
            <a:r>
              <a:rPr lang="es-ES" dirty="0" smtClean="0"/>
              <a:t> </a:t>
            </a:r>
            <a:r>
              <a:rPr lang="es-ES" dirty="0" err="1" smtClean="0"/>
              <a:t>alderdiak</a:t>
            </a:r>
            <a:r>
              <a:rPr lang="es-ES" dirty="0" smtClean="0"/>
              <a:t> (V)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60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yARmSBo90MXppUFASZUU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1981</Words>
  <Application>Microsoft Office PowerPoint</Application>
  <PresentationFormat>Presentación en pantalla (4:3)</PresentationFormat>
  <Paragraphs>164</Paragraphs>
  <Slides>28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3_Diseño personalizado</vt:lpstr>
      <vt:lpstr> HELICOBACTER PYLORI DESAGERRARAZTEKO PAUTA BERRIAK  25 Lib, 5 Zk 2017</vt:lpstr>
      <vt:lpstr>Aurkibidea</vt:lpstr>
      <vt:lpstr>Sarrera (I)</vt:lpstr>
      <vt:lpstr>Sarrera (II)</vt:lpstr>
      <vt:lpstr>Tratamenduen eragikortasunean eragiten duten alderdiak (I)</vt:lpstr>
      <vt:lpstr>Presentación de PowerPoint</vt:lpstr>
      <vt:lpstr>Tratamenduen eragikortasunean eragiten duten alderdiak (III)</vt:lpstr>
      <vt:lpstr>Tratamenduen eragikortasunean eragiten duten alderdiak (IV)</vt:lpstr>
      <vt:lpstr>Tratamenduen eragikortasunean eragiten duten alderdiak (V)</vt:lpstr>
      <vt:lpstr>Tratamenduen eragikortasunean eragiten duten alderdiak (VI)</vt:lpstr>
      <vt:lpstr>Desagerrarazteko tratamenduak(I)</vt:lpstr>
      <vt:lpstr>Desagerrarazteko tratamenduak(II)</vt:lpstr>
      <vt:lpstr>Desagerrarazteko tratamenduak(III)</vt:lpstr>
      <vt:lpstr>Desagerrarazteko tratamenduak(IV)</vt:lpstr>
      <vt:lpstr>Desagerrarazteko tratamenduak(V)</vt:lpstr>
      <vt:lpstr>Desagerrarazteko tratamenduak(VI)</vt:lpstr>
      <vt:lpstr>Desagerrarazteko tratamenduak(VII)</vt:lpstr>
      <vt:lpstr>Desagerrarazteko tratamenduak(VIII)</vt:lpstr>
      <vt:lpstr>Desagerrarazteko tratamenduak(IX)</vt:lpstr>
      <vt:lpstr>Desagerrarazteko tratamenduak(X)</vt:lpstr>
      <vt:lpstr>Presentación de PowerPoint</vt:lpstr>
      <vt:lpstr>Presentación de PowerPoint</vt:lpstr>
      <vt:lpstr>H.pylori desagerraraztea haurrengan (I)</vt:lpstr>
      <vt:lpstr>H.pylori desagerraraztea haurrengan (II)</vt:lpstr>
      <vt:lpstr>H.pylori desagerraraztea haurrengan (III)</vt:lpstr>
      <vt:lpstr>Ondorioak</vt:lpstr>
      <vt:lpstr>Presentación de PowerPoint</vt:lpstr>
      <vt:lpstr>Informazio gehiago eta bibliografia…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Varona Garcia, Carlos Felipe</cp:lastModifiedBy>
  <cp:revision>261</cp:revision>
  <cp:lastPrinted>2017-08-24T10:26:52Z</cp:lastPrinted>
  <dcterms:created xsi:type="dcterms:W3CDTF">2007-11-13T08:52:06Z</dcterms:created>
  <dcterms:modified xsi:type="dcterms:W3CDTF">2017-10-30T14:54:57Z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