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5" r:id="rId3"/>
    <p:sldId id="261" r:id="rId4"/>
    <p:sldId id="264" r:id="rId5"/>
    <p:sldId id="263" r:id="rId6"/>
    <p:sldId id="260" r:id="rId7"/>
    <p:sldId id="266" r:id="rId8"/>
    <p:sldId id="267" r:id="rId9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22" autoAdjust="0"/>
    <p:restoredTop sz="94660"/>
  </p:normalViewPr>
  <p:slideViewPr>
    <p:cSldViewPr>
      <p:cViewPr>
        <p:scale>
          <a:sx n="80" d="100"/>
          <a:sy n="80" d="100"/>
        </p:scale>
        <p:origin x="-1986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3116D-7C2B-4DC6-9070-43578AAEA31F}" type="datetimeFigureOut">
              <a:rPr lang="es-ES" smtClean="0"/>
              <a:t>16/04/2015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43C1D-38AE-45EB-B0FD-AA19D55518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54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FD64E-6E3E-43C9-979E-5606088C89DB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34DF-8433-4B34-8616-55C6EE2F0CB7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483A-3B40-4612-9F68-926D3557E600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9920-9FCF-42D0-8F44-D1730CD899DF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1CDB-56A7-424A-98C3-1ED8D07ECD4C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30073-F069-4FFE-98FC-C4B21240CAEE}" type="datetime1">
              <a:rPr lang="es-ES" smtClean="0"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439D-1799-488F-B0B8-6097D71AEDB4}" type="datetime1">
              <a:rPr lang="es-ES" smtClean="0"/>
              <a:t>16/04/2015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89BE-E843-497C-AD00-C24FC98D6483}" type="datetime1">
              <a:rPr lang="es-ES" smtClean="0"/>
              <a:t>16/04/2015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48160-267E-4962-B769-29AE199A2FC0}" type="datetime1">
              <a:rPr lang="es-ES" smtClean="0"/>
              <a:t>16/04/2015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8C65-0434-4575-A4B3-CEBBD87F1951}" type="datetime1">
              <a:rPr lang="es-ES" smtClean="0"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0C63-FE19-44F4-B6C2-CDE12A01B408}" type="datetime1">
              <a:rPr lang="es-ES" smtClean="0"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9B6C-9D18-4D12-871E-2BA07DA51A76}" type="datetime1">
              <a:rPr lang="es-ES" smtClean="0"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 userDrawn="1"/>
        </p:nvSpPr>
        <p:spPr>
          <a:xfrm>
            <a:off x="971600" y="34374"/>
            <a:ext cx="6246440" cy="551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es-ES" sz="1100" b="1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ORIENTACIONES PARA </a:t>
            </a:r>
            <a:r>
              <a:rPr lang="es-ES" sz="1100" b="1" kern="50" dirty="0" smtClean="0">
                <a:solidFill>
                  <a:srgbClr val="999999"/>
                </a:solidFill>
                <a:latin typeface="Candara" panose="020E0502030303020204" pitchFamily="34" charset="0"/>
                <a:ea typeface="SimSun"/>
                <a:cs typeface="Calibri"/>
              </a:rPr>
              <a:t>INTEGRAR LA PERSPECTIVA DE GÉNERO </a:t>
            </a: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es-ES" sz="1050" b="1" kern="5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ndara" panose="020E0502030303020204" pitchFamily="34" charset="0"/>
                <a:ea typeface="SimSun"/>
                <a:cs typeface="Calibri"/>
              </a:rPr>
              <a:t>EN EL PROCESO DE ELABORACIÓN DE LAS INFORMACIONES</a:t>
            </a:r>
            <a:endParaRPr lang="es-ES" sz="1050" kern="50" dirty="0">
              <a:solidFill>
                <a:schemeClr val="accent4">
                  <a:lumMod val="60000"/>
                  <a:lumOff val="40000"/>
                </a:schemeClr>
              </a:solidFill>
              <a:latin typeface="Candara" panose="020E0502030303020204" pitchFamily="34" charset="0"/>
              <a:ea typeface="SimSun"/>
              <a:cs typeface="Calibri"/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4 Grup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2" b="-162"/>
          <a:stretch>
            <a:fillRect/>
          </a:stretch>
        </p:blipFill>
        <p:spPr bwMode="auto">
          <a:xfrm>
            <a:off x="7164288" y="77494"/>
            <a:ext cx="1830553" cy="563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99592" y="548680"/>
            <a:ext cx="691276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500" i="1" u="sng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BORRADOR: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s-ES" sz="1500" i="1" u="sng" kern="50" dirty="0" smtClean="0">
              <a:solidFill>
                <a:srgbClr val="A6A6A6"/>
              </a:solidFill>
              <a:latin typeface="Candara" panose="020E0502030303020204" pitchFamily="34" charset="0"/>
              <a:ea typeface="SimSun"/>
              <a:cs typeface="Calibri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3000" b="1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ORIENTACIONES PARA </a:t>
            </a:r>
            <a:r>
              <a:rPr lang="es-ES" sz="3000" b="1" kern="50" dirty="0" smtClean="0">
                <a:solidFill>
                  <a:srgbClr val="999999"/>
                </a:solidFill>
                <a:latin typeface="Candara" panose="020E0502030303020204" pitchFamily="34" charset="0"/>
                <a:ea typeface="SimSun"/>
                <a:cs typeface="Calibri"/>
              </a:rPr>
              <a:t>INTEGRAR LA PERSPECTIVA DE GÉNERO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500" b="1" kern="5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ndara" panose="020E0502030303020204" pitchFamily="34" charset="0"/>
                <a:ea typeface="SimSun"/>
                <a:cs typeface="Calibri"/>
              </a:rPr>
              <a:t>EN EL PROCESO DE ELABORACIÓN DE LAS INFORMACIONES</a:t>
            </a:r>
            <a:endParaRPr lang="es-ES" sz="2500" kern="50" dirty="0">
              <a:solidFill>
                <a:schemeClr val="accent4">
                  <a:lumMod val="60000"/>
                  <a:lumOff val="40000"/>
                </a:schemeClr>
              </a:solidFill>
              <a:latin typeface="Candara" panose="020E0502030303020204" pitchFamily="34" charset="0"/>
              <a:ea typeface="SimSun"/>
              <a:cs typeface="Calibri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55576" y="3587316"/>
            <a:ext cx="7704856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3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A continuación se presenta una herramienta que permite operativizar el articulado presentado en el “Decálogo de Periodismo No Sexista”, que servirá como base para el análisis de las informaciones.</a:t>
            </a:r>
          </a:p>
          <a:p>
            <a:endParaRPr lang="es-ES" sz="1300" dirty="0" smtClean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Esta herramienta se compone de los siguientes elementos:</a:t>
            </a:r>
          </a:p>
          <a:p>
            <a:endParaRPr lang="es-ES" sz="13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Los bloques temáticos del articulado.</a:t>
            </a:r>
          </a:p>
          <a:p>
            <a:pPr marL="285750" indent="-285750">
              <a:buFont typeface="Arial" charset="0"/>
              <a:buChar char="•"/>
            </a:pPr>
            <a:endParaRPr lang="es-ES" sz="1300" dirty="0" smtClean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Una  batería de </a:t>
            </a:r>
            <a:r>
              <a:rPr lang="es-ES" sz="13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preguntas descriptivas </a:t>
            </a: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que ayudarán a identificar  aquellos elementos de una información susceptibles de  presentar sesgos sexistas. </a:t>
            </a:r>
          </a:p>
          <a:p>
            <a:pPr marL="285750" indent="-285750">
              <a:buFont typeface="Arial" charset="0"/>
              <a:buChar char="•"/>
            </a:pPr>
            <a:endParaRPr lang="es-ES" sz="500" dirty="0" smtClean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Una batería de </a:t>
            </a:r>
            <a:r>
              <a:rPr lang="es-ES" sz="13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preguntas de carácter valorativo </a:t>
            </a: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que aportan el enfoque necesario para interpretar los distintos elementos de las informaciones y avanzar hacia una periodismo igualitario.</a:t>
            </a:r>
            <a:endParaRPr lang="es-ES" sz="13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87624" y="0"/>
            <a:ext cx="576064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95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99592" y="916774"/>
            <a:ext cx="6912768" cy="1764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500" i="1" u="sng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BORRADOR: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s-ES" sz="1500" i="1" u="sng" kern="50" dirty="0" smtClean="0">
              <a:solidFill>
                <a:srgbClr val="A6A6A6"/>
              </a:solidFill>
              <a:latin typeface="Candara" panose="020E0502030303020204" pitchFamily="34" charset="0"/>
              <a:ea typeface="SimSun"/>
              <a:cs typeface="Calibri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3000" b="1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Indicadores descriptivos de la noticia </a:t>
            </a:r>
            <a:r>
              <a:rPr lang="es-ES" sz="2000" kern="50" dirty="0" smtClean="0">
                <a:solidFill>
                  <a:srgbClr val="A6A6A6"/>
                </a:solidFill>
                <a:latin typeface="Candara" panose="020E0502030303020204" pitchFamily="34" charset="0"/>
                <a:ea typeface="SimSun"/>
                <a:cs typeface="Calibri"/>
              </a:rPr>
              <a:t>(diagnostico-evaluación)</a:t>
            </a:r>
            <a:endParaRPr lang="es-ES" kern="50" dirty="0">
              <a:solidFill>
                <a:schemeClr val="accent4">
                  <a:lumMod val="60000"/>
                  <a:lumOff val="40000"/>
                </a:schemeClr>
              </a:solidFill>
              <a:latin typeface="Candara" panose="020E0502030303020204" pitchFamily="34" charset="0"/>
              <a:ea typeface="SimSun"/>
              <a:cs typeface="Calibri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915816" y="3140968"/>
            <a:ext cx="345638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s-ES" sz="1300" dirty="0" smtClean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Fecha / Hora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Canal (Radio-TV-Prensa-Internet)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Medio 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Sección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Tamaño de noticia / duración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Fotografía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3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Temática </a:t>
            </a:r>
          </a:p>
          <a:p>
            <a:endParaRPr lang="es-ES" sz="1300" dirty="0" smtClean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87624" y="0"/>
            <a:ext cx="576064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43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830728"/>
              </p:ext>
            </p:extLst>
          </p:nvPr>
        </p:nvGraphicFramePr>
        <p:xfrm>
          <a:off x="172714" y="704571"/>
          <a:ext cx="8783959" cy="2623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12"/>
                <a:gridCol w="1944216"/>
                <a:gridCol w="2808312"/>
                <a:gridCol w="2880319"/>
              </a:tblGrid>
              <a:tr h="163840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Resumen articulado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828238"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1. 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VISIBILIDAD DE LAS MUJERES Y LOS HOMBRES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Proporcionar una visibilidad e importancia equitativa a mujeres y hombres</a:t>
                      </a:r>
                      <a:endParaRPr lang="es-ES" sz="1000" strike="sngStrike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¿Cuántas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mujeres /hombres aparecen en  la información? </a:t>
                      </a:r>
                    </a:p>
                    <a:p>
                      <a:pPr marL="628650" lvl="1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En título – cuerpo noticia- imágenes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¿Cuánto tiempo / espacio se dedica a los hombres / mujeres?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¿Quien relata la información – presentada o presentador – reportero o reportera? ¿Existe voz en off femenina/masculina? 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¿Quién firma la información?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utiliza el masculino o el femenino genérico?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¿Está equilibrada la presencia de mujeres y hombres en el hecho noticioso? Texto -imagen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s-ES" sz="50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¿Están mujeres y hombres 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presentes de forma proporcional a la realidad social del ámbito recreado?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es-ES" sz="700" i="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contempla el equilibrio entre sexos en cuanto a número, nivel de protagonismo, presencia en los elementos complementarios (voz de la persona narradora, iconografía…)?</a:t>
                      </a:r>
                    </a:p>
                  </a:txBody>
                  <a:tcPr anchor="ctr"/>
                </a:tc>
              </a:tr>
              <a:tr h="58095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Proporcionar un tratamiento técnico equitativo a mujeres y hombres</a:t>
                      </a:r>
                      <a:endParaRPr lang="es-ES" sz="1000" strike="sngStrike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¿Qué planos  se utilizan para plasmar a las mujeres /hombres (primer plano, picado, contrapicado…)?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dedica un tratamiento técnico similar a las mujeres y los hombres en las imágenes y las fotografías?</a:t>
                      </a:r>
                      <a:endParaRPr lang="es-ES" sz="1000" i="1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51049"/>
              </p:ext>
            </p:extLst>
          </p:nvPr>
        </p:nvGraphicFramePr>
        <p:xfrm>
          <a:off x="171698" y="3524592"/>
          <a:ext cx="8792790" cy="3293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944216"/>
                <a:gridCol w="2808312"/>
                <a:gridCol w="2888134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Resumen articulado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763922"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2. EL PAPEL DE LAS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MUJERES Y LOS HOMBRES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Plasmar a las mujeres y los hombres  en toda su diversidad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de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funciones, profesiones, posiciones sociales…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¿Qué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profesiones desarrollan las mujeres/hombres en las informaciones?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¿En qué posición / consideración social aparecen las mujeres/ los hombres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¿Asumen las y los protagonistas de ambos sexos profesiones de distinta consideración social?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es-ES" sz="5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muestra a mujeres y hombres en igualdad de conocimientos, de recursos económicos…?</a:t>
                      </a:r>
                      <a:endParaRPr lang="es-ES" sz="100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  <a:tr h="1235928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Visibilizar las tareas y responsabilidades de los cuidados como el valor humano preferente </a:t>
                      </a:r>
                      <a:endParaRPr lang="es-ES" sz="1000" strike="sngStrike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Mostrar equilibrio en tareas domésticas y de cuidados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¿Desarrollan las mujeres/hombres tareas domésticas o de cuidado?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¿Aparece la mujer/ el hombre protagonista junto a su familia?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¿En qué entorno o escenario se desarrolla la información? 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(doméstico, exteriores…).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¿Desempeñan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las tareas domésticas y de cuidado personas de ambos sexos de forma  equitativa?</a:t>
                      </a:r>
                      <a:endParaRPr lang="es-ES" sz="5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endParaRPr lang="es-ES" sz="5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vincula a las personas protagonistas de ambos sexos al ámbito doméstico y familiar?</a:t>
                      </a:r>
                    </a:p>
                  </a:txBody>
                  <a:tcPr anchor="ctr"/>
                </a:tc>
              </a:tr>
              <a:tr h="26856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Evitar el uso de estereotipos sexistas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¿Qué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actitudes o rasgos de personalidad se asocian a las mujeres / los hombres protagonistas?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¿Qué verbos o exhortaciones se asocian a las personas protagonistas?</a:t>
                      </a:r>
                      <a:endParaRPr lang="es-ES" sz="1000" i="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endParaRPr lang="es-ES" sz="1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transmiten estereotipos para las personas de uno u otro sexo? (Ver Anexo 1)</a:t>
                      </a:r>
                      <a:endParaRPr lang="es-ES" sz="1000" i="1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930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666878"/>
              </p:ext>
            </p:extLst>
          </p:nvPr>
        </p:nvGraphicFramePr>
        <p:xfrm>
          <a:off x="171698" y="908720"/>
          <a:ext cx="879279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944216"/>
                <a:gridCol w="2808312"/>
                <a:gridCol w="2888134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Resumen articulado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68560"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2. EL PAPEL DE LAS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MUJERES Y LOS HOMBRES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Recurrir a distintas fuentes informativas (de ambos sexos)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¿Cuántas fuentes femeninas y masculinas se consultan o plasman en la información? Testimonios, voz experta, representantes,..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i="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¿Cuál es el perfil de 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las personas que explican el hecho? 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(expertos o expertas, vecinos  o vecinas </a:t>
                      </a:r>
                      <a:r>
                        <a:rPr lang="es-ES" sz="1000" i="1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etc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) 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¿Existe equilibrio entre sexos  en las fuentes informativas de la información?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presenta información de expertos o expertas para reflejar el impacto del hecho noticioso en dicho ámbito? 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¿Existen diferencias entre el perfil de las mujeres y los hombres consultados?</a:t>
                      </a:r>
                      <a:endParaRPr lang="es-ES" sz="1000" i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  <a:tr h="26856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Romper con la victimización de la mujer</a:t>
                      </a: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En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los contextos de catástrofes, conflictos… ¿cómo aparece la mujer en las imágenes y sus testimonios? ¿Qué papel se ve reflejado en la información? </a:t>
                      </a:r>
                      <a:endParaRPr lang="es-ES" sz="1000" i="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plasma a las mujeres únicamente como víctimas indefensas, o también como agentes sociales activos en la solución del problema?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observa el impacto diferenciado de una misma catástrofe sobre mujeres y hombres?</a:t>
                      </a:r>
                      <a:endParaRPr lang="es-ES" sz="1000" i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  <a:tr h="26856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Mostrar a las mujeres como personas independientes y autónomas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¿Cómo es la relación 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(social, económica…) 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entre las personas protagonistas?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¿En qué posición / consideración social aparecen las mujeres/ los hombres ?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sitúa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a las mujeres en posición de dependencia respecto de los hombres 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(económica, física, de posición- “mujer de”…)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, o se supeditan sus deseos a los de otros u otras protagonistas 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(hijos, hijas, madre, marido…)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?</a:t>
                      </a:r>
                      <a:r>
                        <a:rPr lang="es-ES" sz="1000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endParaRPr lang="es-ES" sz="5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Se realiza un trato simétrico de las mujeres y los hombres?</a:t>
                      </a:r>
                      <a:r>
                        <a:rPr lang="es-ES" sz="1000" i="1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(uso del apellido, nombres de pila…).</a:t>
                      </a:r>
                      <a:r>
                        <a:rPr lang="es-ES" sz="1000" i="0" baseline="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endParaRPr lang="es-ES" sz="1000" i="1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03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94954"/>
              </p:ext>
            </p:extLst>
          </p:nvPr>
        </p:nvGraphicFramePr>
        <p:xfrm>
          <a:off x="145032" y="1217420"/>
          <a:ext cx="8819456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12"/>
                <a:gridCol w="1908720"/>
                <a:gridCol w="2952328"/>
                <a:gridCol w="2807296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Resumen articulado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930926"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3.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EL CUERPO Y LA IMAGEN DE LAS MUJERES Y LOS HOMBRES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dirty="0" smtClean="0">
                          <a:latin typeface="Candara" panose="020E0502030303020204" pitchFamily="34" charset="0"/>
                        </a:rPr>
                        <a:t>Evitar la representación de</a:t>
                      </a: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 las mujeres y hombres como objetivos decorativos, estéticos o sexuales.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es-ES" sz="1000" baseline="0" dirty="0" smtClean="0"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Evitar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la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cosificación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y/o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animalización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del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cuerpo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de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las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mujeres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es-ES" sz="1000" baseline="0" dirty="0" smtClean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endParaRPr lang="es-ES" sz="100" baseline="0" dirty="0" smtClean="0"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¿Existe relación entre el hecho noticioso y la imagen del cuerpo femenino/masculino presentada?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¿En qué posturas aparecen las personas protagonistas en las imágenes?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¿Cómo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aparecen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vestidas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las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personas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protagonistas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?</a:t>
                      </a:r>
                      <a:endParaRPr lang="es-ES" sz="1000" baseline="0" dirty="0" smtClean="0"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¿Con qué adjetivos se define el cuerpo de la mujer u hombre protagonistas?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</a:t>
                      </a:r>
                      <a:r>
                        <a:rPr lang="es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sexualiza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a la persona protagonista o  determinadas partes de su cuerpo?</a:t>
                      </a:r>
                      <a:endParaRPr lang="es-ES" sz="1000" baseline="0" dirty="0" smtClean="0"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¿Existe alguna 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referencia de carácter sexual o  erótica en el texto,  la voz en off o la imagen?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¿Aparecen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mujeres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como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producto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industrializado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,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repetidas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y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recambiables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?</a:t>
                      </a: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¿Aparecen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niñas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u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sexualizadas</a:t>
                      </a:r>
                      <a:r>
                        <a:rPr lang="eu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centra el discurso de la mujer protagonista únicamente en el cuidado corporal?</a:t>
                      </a:r>
                    </a:p>
                  </a:txBody>
                  <a:tcPr anchor="ctr"/>
                </a:tc>
              </a:tr>
              <a:tr h="62470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Fomentar modelos de belleza diversos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latin typeface="Candara" panose="020E0502030303020204" pitchFamily="34" charset="0"/>
                        </a:rPr>
                        <a:t>¿Qué </a:t>
                      </a:r>
                      <a:r>
                        <a:rPr lang="es-ES" sz="1000" i="0" baseline="0" dirty="0" smtClean="0">
                          <a:latin typeface="Candara" panose="020E0502030303020204" pitchFamily="34" charset="0"/>
                        </a:rPr>
                        <a:t>características físicas tienen las personas protagonistas? </a:t>
                      </a:r>
                      <a:r>
                        <a:rPr lang="es-ES" sz="1000" i="1" baseline="0" dirty="0" smtClean="0">
                          <a:latin typeface="Candara" panose="020E0502030303020204" pitchFamily="34" charset="0"/>
                        </a:rPr>
                        <a:t>(color de piel, peso, altura…)</a:t>
                      </a:r>
                      <a:endParaRPr lang="es-ES" sz="1000" i="0" baseline="0" dirty="0" smtClean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endParaRPr lang="es-ES" sz="500" i="0" baseline="0" dirty="0" smtClean="0">
                        <a:latin typeface="Candara" panose="020E0502030303020204" pitchFamily="34" charset="0"/>
                      </a:endParaRP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latin typeface="Candara" panose="020E0502030303020204" pitchFamily="34" charset="0"/>
                        </a:rPr>
                        <a:t>¿Se transmite únicamente el modelo de belleza basado en la perfección-juventud- delgadez  y se hace un cuidado excesivo del físico?</a:t>
                      </a:r>
                      <a:endParaRPr lang="es-ES" sz="1000" i="0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  <a:tr h="62470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Evitar alusiones al físico, al atractivo sexual o a la vestimenta de las mujeres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latin typeface="Candara" panose="020E0502030303020204" pitchFamily="34" charset="0"/>
                        </a:rPr>
                        <a:t>¿Existen referencias  o juicios de valor sobre la vestimenta o el físico de las mujeres protagonistas?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dirty="0" smtClean="0">
                          <a:latin typeface="Candara" panose="020E0502030303020204" pitchFamily="34" charset="0"/>
                        </a:rPr>
                        <a:t>¿Se</a:t>
                      </a:r>
                      <a:r>
                        <a:rPr lang="es-ES" sz="1000" i="0" baseline="0" dirty="0" smtClean="0">
                          <a:latin typeface="Candara" panose="020E0502030303020204" pitchFamily="34" charset="0"/>
                        </a:rPr>
                        <a:t> realizan juicios de carácter estético sobre las mujeres que figuran en las noticias?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latin typeface="Candara" panose="020E0502030303020204" pitchFamily="34" charset="0"/>
                        </a:rPr>
                        <a:t>¿Se presta una atención diferenciada o un tratamiento distinto a la estética de las mujeres y los hombres protagonistas?</a:t>
                      </a:r>
                      <a:endParaRPr lang="es-ES" sz="1000" i="0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5</a:t>
            </a:fld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96420"/>
              </p:ext>
            </p:extLst>
          </p:nvPr>
        </p:nvGraphicFramePr>
        <p:xfrm>
          <a:off x="35496" y="4993352"/>
          <a:ext cx="9073008" cy="955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872208"/>
                <a:gridCol w="2952328"/>
                <a:gridCol w="2952328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Resumen articulado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68160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4. USO SEXISTA DEL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LENGUAJE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s-ES" sz="1000" baseline="0" dirty="0" smtClean="0">
                          <a:latin typeface="Candara" panose="020E0502030303020204" pitchFamily="34" charset="0"/>
                        </a:rPr>
                        <a:t>Realizar un uso o no androcéntrico y no sexista del lenguaje.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s-ES" sz="1000" b="1" i="1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SE HA </a:t>
                      </a:r>
                      <a:r>
                        <a:rPr lang="es-ES" sz="1000" b="1" i="1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TRANSVERSALIZADO</a:t>
                      </a:r>
                      <a:r>
                        <a:rPr lang="es-ES" sz="1000" b="1" i="1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(</a:t>
                      </a:r>
                      <a:r>
                        <a:rPr lang="es-ES" sz="1000" b="1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hay </a:t>
                      </a:r>
                      <a:r>
                        <a:rPr lang="es-ES" sz="1000" b="1" i="1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items</a:t>
                      </a:r>
                      <a:r>
                        <a:rPr lang="es-ES" sz="1000" b="1" i="1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sobre el uso no sexista de los lenguajes en todos los bloques.)</a:t>
                      </a:r>
                      <a:endParaRPr lang="es-ES" sz="1000" b="1" i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endParaRPr lang="es-ES" sz="500" i="1" dirty="0" smtClean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98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99180"/>
              </p:ext>
            </p:extLst>
          </p:nvPr>
        </p:nvGraphicFramePr>
        <p:xfrm>
          <a:off x="107504" y="1412776"/>
          <a:ext cx="8876099" cy="3911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12"/>
                <a:gridCol w="2376264"/>
                <a:gridCol w="2612419"/>
                <a:gridCol w="2736304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Resumen articulado</a:t>
                      </a:r>
                      <a:endParaRPr lang="es-ES" sz="12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 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653361"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5. PERSPECTIVA DE GÉNERO Y ENFOQUE INCLUSIVO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Plasmar la realidad social de la mujer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¿Existen términos del hecho noticioso de especial relevancia para mujeres u hombres?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plasman datos  desagregados por sexo en la información?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s-ES" sz="1000" i="0" baseline="0" dirty="0" smtClean="0">
                        <a:solidFill>
                          <a:schemeClr val="tx1"/>
                        </a:solidFill>
                        <a:latin typeface="Candar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tienen en cuenta las necesidades de los afectados y las afectadas por la información?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contempla el impacto (los beneficios o perjuicios) del hecho/suceso para hombres y mujeres?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incorporan explicaciones o argumentos sensibles al género en la información?</a:t>
                      </a:r>
                    </a:p>
                  </a:txBody>
                  <a:tcPr anchor="ctr"/>
                </a:tc>
              </a:tr>
              <a:tr h="1320512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Visibilizar y tratar como iguales a las personas, representando a grupos sociales discriminados en todo tipo de informaciones.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¿Aparecen protagonistas de distintas procedencias geográficas y edades?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¿Aparecen mujeres y hombres como miembros o representantes de los grupos sociales discriminados?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¿Refleja la realidad de la composición social el conjunto de protagonistas de la información?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¿Existe rechazo o menosprecio a personas de distinta procedencia, de posición social inferior, de menor nivel económico…?</a:t>
                      </a:r>
                    </a:p>
                  </a:txBody>
                  <a:tcPr anchor="ctr"/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Utilizar mensajes que reflejen las diversas sexualidades existentes, evitar actitudes </a:t>
                      </a:r>
                      <a:r>
                        <a:rPr lang="es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homófobas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, </a:t>
                      </a:r>
                      <a:r>
                        <a:rPr lang="es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lesbófobas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, </a:t>
                      </a:r>
                      <a:r>
                        <a:rPr lang="es-ES" sz="1000" baseline="0" dirty="0" err="1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tránsfobas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...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Presentar la diversidad sexual, de género y familiar en los mensajes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¿Aparecen personas de distintas sexualidades en la información?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¿Qué papel desempeñan las personas de las distintas sexualidades?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¿Qué modelos 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de familias aparecen en la información?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¿Refleja la realidad de la composición social el conjunto de protagonistas y familias de la información?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¿Existe un rechazo o menosprecio en textos o imágenes de personas de determinadas sexualidades?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9185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73935"/>
              </p:ext>
            </p:extLst>
          </p:nvPr>
        </p:nvGraphicFramePr>
        <p:xfrm>
          <a:off x="107504" y="895197"/>
          <a:ext cx="8876099" cy="5774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231232"/>
                <a:gridCol w="2612419"/>
                <a:gridCol w="2736304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Resumen articulado</a:t>
                      </a:r>
                      <a:endParaRPr lang="es-ES" sz="12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 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653361">
                <a:tc rowSpan="5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6. </a:t>
                      </a:r>
                    </a:p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TRATAMIENTO DE LA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VIOLENCIA CONTRA LAS MUJERES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Utilizar la terminología adecuada para hablar sobre esta violencia.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¿Qué términos se utilizan para denominar esta forma de violencia?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kern="1200" dirty="0" smtClean="0">
                          <a:solidFill>
                            <a:schemeClr val="dk1"/>
                          </a:solidFill>
                          <a:effectLst/>
                          <a:latin typeface="Candara" panose="020E0502030303020204" pitchFamily="34" charset="0"/>
                          <a:ea typeface="+mn-ea"/>
                          <a:cs typeface="+mn-cs"/>
                        </a:rPr>
                        <a:t>¿Se utiliza una</a:t>
                      </a:r>
                      <a:r>
                        <a:rPr lang="es-E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anose="020E0502030303020204" pitchFamily="34" charset="0"/>
                          <a:ea typeface="+mn-ea"/>
                          <a:cs typeface="+mn-cs"/>
                        </a:rPr>
                        <a:t> terminología adecuada para hacer referencia a la violencia que</a:t>
                      </a:r>
                      <a:r>
                        <a:rPr lang="es-ES" sz="1000" kern="1200" dirty="0" smtClean="0">
                          <a:solidFill>
                            <a:schemeClr val="dk1"/>
                          </a:solidFill>
                          <a:effectLst/>
                          <a:latin typeface="Candara" panose="020E0502030303020204" pitchFamily="34" charset="0"/>
                          <a:ea typeface="+mn-ea"/>
                          <a:cs typeface="+mn-cs"/>
                        </a:rPr>
                        <a:t> ejerce un hombre sobre una mujer por el mero hecho de serlo? (Ver Anexo 1)</a:t>
                      </a: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</a:tr>
              <a:tr h="714483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Contextualizar y explicar qué es la violencia contra las mujeres.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define y contextualiza la violencia contra las mujeres?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aporta una visión real y lo más completa posible de la violencia contra las mujeres? (Qué es, quienes la sufren, que factores la explican, que supone para las víctimas…)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Visibilizar a la víctima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¿Qué datos se aportan de la víctima?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cuenta la historia vital de la víctima? (anhelos, aspiraciones, inquietudes…)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muestra como es la conducta de la víctima respecto al agresor y viceversa?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muestran datos que permiten observar que la violencia contra las mujeres no depende de perfiles concretos? (origen geográfico, nivel socioeconómico…). 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(Ver Anexo 2)</a:t>
                      </a:r>
                      <a:endParaRPr lang="es-ES" sz="1000" baseline="0" dirty="0" smtClean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aporta información que permite a la persona espectadora empatizar y, en caso de ser también víctima, reaccionar ante su situación?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Visibilizar al agresor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¿Qué datos se ofrecen del agresor?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informa sobre cómo es la conducta del supuesto agresor respecto a la víctima y viceversa?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incluyen en la información declaraciones del agresor o de su entorno?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ofrece información que refleje el hecho de que no existe un perfil de agresor sujeto a factores de exclusión, origen geográfico…? (Ver Anexo 2).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ofrece información que permite alertar a otras víctimas sobre su situación?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aportan elementos que podrían interpretarse como una justificación del agresor?</a:t>
                      </a: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(Ver Anexo 3) 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mantiene el anonimato y la presunción de inocencia del supuesto agresor?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Informar de las circunstancias que rodean al caso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menciona la existencia de denuncias previas al agresor?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informa sobre la existencia de órdenes de alejamiento u otras medidas de protección?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aporta información contextual que ayuda a que otras víctimas y familiares de víctimas estén alerta ante el agresor?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9185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117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120224"/>
              </p:ext>
            </p:extLst>
          </p:nvPr>
        </p:nvGraphicFramePr>
        <p:xfrm>
          <a:off x="107504" y="731045"/>
          <a:ext cx="8876099" cy="4900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231232"/>
                <a:gridCol w="2612419"/>
                <a:gridCol w="2736304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anose="020E0502030303020204" pitchFamily="34" charset="0"/>
                        </a:rPr>
                        <a:t>Bloques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Resumen articulado</a:t>
                      </a:r>
                      <a:endParaRPr lang="es-ES" sz="12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  descriptivo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Candara" pitchFamily="34" charset="0"/>
                        </a:rPr>
                        <a:t>Cuestionario </a:t>
                      </a:r>
                      <a:r>
                        <a:rPr lang="es-ES" sz="1200" baseline="0" dirty="0" smtClean="0">
                          <a:latin typeface="Candara" panose="020E0502030303020204" pitchFamily="34" charset="0"/>
                        </a:rPr>
                        <a:t>valorativo</a:t>
                      </a:r>
                      <a:endParaRPr lang="es-ES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755615">
                <a:tc rowSpan="5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6. </a:t>
                      </a:r>
                    </a:p>
                    <a:p>
                      <a:pPr algn="ctr"/>
                      <a:r>
                        <a:rPr lang="es-ES" sz="1200" b="1" dirty="0" smtClean="0">
                          <a:latin typeface="Candara" panose="020E0502030303020204" pitchFamily="34" charset="0"/>
                        </a:rPr>
                        <a:t>TRATAMIENTO DE LA VIOLENCIA CONTRA</a:t>
                      </a:r>
                      <a:r>
                        <a:rPr lang="es-ES" sz="1200" b="1" baseline="0" dirty="0" smtClean="0">
                          <a:latin typeface="Candara" panose="020E0502030303020204" pitchFamily="34" charset="0"/>
                        </a:rPr>
                        <a:t> LAS MUJERES</a:t>
                      </a:r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Hacer un seguimiento informativo de los casos en el tiempo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publican informaciones sobre los distintos momentos del caso? (momento de la agresión, juicio, sentencia, concentraciones de repulsa…)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realiza un seguimiento adecuado y continuo de cada caso?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visualizan las consecuencias judiciales y sociales a las que queda sometido el agresor, disuadiendo a otros posibles agresores?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Ofrecer informaciones complementarias bien explicadas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aportan estadísticas sobre sentencias judiciales, denuncias interpuestas, informes y testimonios de mujeres que han superado la violencia de género…?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favorece un mejor conocimiento social de la violencia de género y su evolución?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ofrece un mensaje optimista a las mujeres que sufren violencia de género y se incentiva la denuncia de estas situaciones?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Ofrecer informaciones útiles para las mujeres víctimas y su entorno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informa de los recursos y procedimientos disponibles para superar una situación de violencia de género? (teléfonos, direcciones…)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facilita a las posibles víctimas el acceso a los servicios de asesoramiento?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anima a su utilización y se transmite confianza sobre su eficacia?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Utilizar fuentes expertas sobre violencia contra las mujeres.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¿Qué fuentes de información se utilizan en la información?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¿Cómo se relata la agresión? ¿Qué detalles se ofrecen en imágenes, texto…?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realiza un relato contrastado del hecho de la agresión a través de fuentes expertas, evitando detalles morbosos e innecesarios?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¿Ayudan los testimonios de las fuentes no expertas a empatizar con la víctima?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55615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Candara" panose="020E0502030303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Visibilizar la condena social de la violencia contra las mujeres.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 ¿Se muestran imágenes de la víctima?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ha solicitado consentimiento a la víctima o a sus familiares para  la publicación de estas imágenes?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es-ES" sz="1000" i="0" baseline="0" dirty="0" smtClean="0">
                          <a:solidFill>
                            <a:schemeClr val="tx1"/>
                          </a:solidFill>
                          <a:latin typeface="Candara" pitchFamily="34" charset="0"/>
                        </a:rPr>
                        <a:t>¿Se muestran imágenes de las concentraciones y actos de denuncia de la violencia contra las mujeres?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muestran elementos que ayudan identificar a la víctima, superando la visión de que se trata de un número más?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¿Se muestra la fuerza de la condena social de los agresores y de la violencia contra las mujeres?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91850" y="6492875"/>
            <a:ext cx="2133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111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2285</Words>
  <Application>Microsoft Office PowerPoint</Application>
  <PresentationFormat>Presentación en pantalla (4:3)</PresentationFormat>
  <Paragraphs>216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Puesto11</cp:lastModifiedBy>
  <cp:revision>233</cp:revision>
  <cp:lastPrinted>2015-04-16T08:27:46Z</cp:lastPrinted>
  <dcterms:created xsi:type="dcterms:W3CDTF">2015-02-24T11:41:53Z</dcterms:created>
  <dcterms:modified xsi:type="dcterms:W3CDTF">2015-04-16T09:48:23Z</dcterms:modified>
</cp:coreProperties>
</file>