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87266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BA7B"/>
    <a:srgbClr val="D3C9C3"/>
    <a:srgbClr val="6F610F"/>
    <a:srgbClr val="E6D04A"/>
    <a:srgbClr val="AB966D"/>
    <a:srgbClr val="A48536"/>
    <a:srgbClr val="FDFBF1"/>
    <a:srgbClr val="F8F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8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04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802376002573444"/>
          <c:y val="0.23088826929654599"/>
          <c:w val="0.53538317445673511"/>
          <c:h val="0.6896126205283386"/>
        </c:manualLayout>
      </c:layout>
      <c:radarChart>
        <c:radarStyle val="marker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ln w="28575">
              <a:solidFill>
                <a:srgbClr val="A48536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6.3747734665062825E-2"/>
                  <c:y val="6.02121974274284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240-4589-90AD-98C7E527C88F}"/>
                </c:ext>
              </c:extLst>
            </c:dLbl>
            <c:dLbl>
              <c:idx val="1"/>
              <c:layout>
                <c:manualLayout>
                  <c:x val="-2.8917990720390361E-4"/>
                  <c:y val="1.88597206887021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240-4589-90AD-98C7E527C88F}"/>
                </c:ext>
              </c:extLst>
            </c:dLbl>
            <c:dLbl>
              <c:idx val="2"/>
              <c:layout>
                <c:manualLayout>
                  <c:x val="-2.746441114573419E-2"/>
                  <c:y val="-3.77192991140420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240-4589-90AD-98C7E527C88F}"/>
                </c:ext>
              </c:extLst>
            </c:dLbl>
            <c:dLbl>
              <c:idx val="3"/>
              <c:layout>
                <c:manualLayout>
                  <c:x val="-1.6389815992202895E-2"/>
                  <c:y val="-2.51462942516028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240-4589-90AD-98C7E527C88F}"/>
                </c:ext>
              </c:extLst>
            </c:dLbl>
            <c:dLbl>
              <c:idx val="4"/>
              <c:layout>
                <c:manualLayout>
                  <c:x val="2.7787862347409585E-3"/>
                  <c:y val="2.20027696126585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240-4589-90AD-98C7E527C8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>
                    <a:solidFill>
                      <a:srgbClr val="68574C"/>
                    </a:solidFill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Vivienda</c:v>
                </c:pt>
                <c:pt idx="1">
                  <c:v>Precio</c:v>
                </c:pt>
                <c:pt idx="2">
                  <c:v>Ubicación y dimensiones</c:v>
                </c:pt>
                <c:pt idx="3">
                  <c:v>Servicio hasta la entrega</c:v>
                </c:pt>
                <c:pt idx="4">
                  <c:v>Servicio post entrega</c:v>
                </c:pt>
              </c:strCache>
            </c:strRef>
          </c:cat>
          <c:val>
            <c:numRef>
              <c:f>Hoja1!$B$2:$B$6</c:f>
              <c:numCache>
                <c:formatCode>###0.00</c:formatCode>
                <c:ptCount val="5"/>
                <c:pt idx="0">
                  <c:v>20.064285714285717</c:v>
                </c:pt>
                <c:pt idx="1">
                  <c:v>23.721428571428575</c:v>
                </c:pt>
                <c:pt idx="2">
                  <c:v>28.021428571428572</c:v>
                </c:pt>
                <c:pt idx="3">
                  <c:v>16.335714285714296</c:v>
                </c:pt>
                <c:pt idx="4">
                  <c:v>11.857142857142858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240-4589-90AD-98C7E527C8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4594304"/>
        <c:axId val="156209920"/>
      </c:radarChart>
      <c:catAx>
        <c:axId val="154594304"/>
        <c:scaling>
          <c:orientation val="minMax"/>
        </c:scaling>
        <c:delete val="1"/>
        <c:axPos val="b"/>
        <c:majorGridlines/>
        <c:numFmt formatCode="General" sourceLinked="0"/>
        <c:majorTickMark val="none"/>
        <c:minorTickMark val="none"/>
        <c:tickLblPos val="nextTo"/>
        <c:crossAx val="156209920"/>
        <c:crosses val="autoZero"/>
        <c:auto val="1"/>
        <c:lblAlgn val="ctr"/>
        <c:lblOffset val="100"/>
        <c:noMultiLvlLbl val="0"/>
      </c:catAx>
      <c:valAx>
        <c:axId val="156209920"/>
        <c:scaling>
          <c:orientation val="minMax"/>
          <c:max val="40"/>
          <c:min val="0"/>
        </c:scaling>
        <c:delete val="1"/>
        <c:axPos val="l"/>
        <c:majorGridlines>
          <c:spPr>
            <a:ln>
              <a:prstDash val="dashDot"/>
            </a:ln>
          </c:spPr>
        </c:majorGridlines>
        <c:numFmt formatCode="#,##0" sourceLinked="0"/>
        <c:majorTickMark val="none"/>
        <c:minorTickMark val="none"/>
        <c:tickLblPos val="nextTo"/>
        <c:crossAx val="154594304"/>
        <c:crosses val="autoZero"/>
        <c:crossBetween val="between"/>
        <c:majorUnit val="5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1.9654346589700038E-2"/>
          <c:w val="1"/>
          <c:h val="0.8015081228938316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D3BA7B"/>
            </a:solidFill>
            <a:ln>
              <a:solidFill>
                <a:srgbClr val="D3BA7B"/>
              </a:solidFill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60D7-42B8-9692-6A9BDF1F91B9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0D7-42B8-9692-6A9BDF1F91B9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60D7-42B8-9692-6A9BDF1F91B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800" b="1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j-lt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60D7-42B8-9692-6A9BDF1F91B9}"/>
                </c:ext>
              </c:extLst>
            </c:dLbl>
            <c:dLbl>
              <c:idx val="1"/>
              <c:layout>
                <c:manualLayout>
                  <c:x val="5.2214168540756925E-3"/>
                  <c:y val="1.35167495942314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0D7-42B8-9692-6A9BDF1F91B9}"/>
                </c:ext>
              </c:extLst>
            </c:dLbl>
            <c:dLbl>
              <c:idx val="2"/>
              <c:layout>
                <c:manualLayout>
                  <c:x val="3.097081351318936E-3"/>
                  <c:y val="1.71598861187238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0D7-42B8-9692-6A9BDF1F91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</c:f>
              <c:strCache>
                <c:ptCount val="1"/>
                <c:pt idx="0">
                  <c:v>Ingurumena errespetatzen du</c:v>
                </c:pt>
              </c:strCache>
            </c:strRef>
          </c:cat>
          <c:val>
            <c:numRef>
              <c:f>Hoja1!$B$2</c:f>
              <c:numCache>
                <c:formatCode>###0.00</c:formatCode>
                <c:ptCount val="1"/>
                <c:pt idx="0">
                  <c:v>74.379559999999998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0D7-42B8-9692-6A9BDF1F91B9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Columna2</c:v>
                </c:pt>
              </c:strCache>
            </c:strRef>
          </c:tx>
          <c:spPr>
            <a:noFill/>
            <a:ln>
              <a:solidFill>
                <a:srgbClr val="D3BA7B"/>
              </a:solidFill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/>
          </c:spPr>
          <c:invertIfNegative val="0"/>
          <c:cat>
            <c:strRef>
              <c:f>Hoja1!$A$2</c:f>
              <c:strCache>
                <c:ptCount val="1"/>
                <c:pt idx="0">
                  <c:v>Ingurumena errespetatzen du</c:v>
                </c:pt>
              </c:strCache>
            </c:strRef>
          </c:cat>
          <c:val>
            <c:numRef>
              <c:f>Hoja1!$C$2</c:f>
              <c:numCache>
                <c:formatCode>###0.00</c:formatCode>
                <c:ptCount val="1"/>
                <c:pt idx="0">
                  <c:v>25.620440000000002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0D7-42B8-9692-6A9BDF1F91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160632192"/>
        <c:axId val="160638080"/>
      </c:barChart>
      <c:catAx>
        <c:axId val="1606321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pPr>
            <a:endParaRPr lang="es-ES"/>
          </a:p>
        </c:txPr>
        <c:crossAx val="160638080"/>
        <c:crosses val="autoZero"/>
        <c:auto val="1"/>
        <c:lblAlgn val="ctr"/>
        <c:lblOffset val="100"/>
        <c:noMultiLvlLbl val="0"/>
      </c:catAx>
      <c:valAx>
        <c:axId val="160638080"/>
        <c:scaling>
          <c:orientation val="minMax"/>
          <c:max val="100"/>
          <c:min val="0"/>
        </c:scaling>
        <c:delete val="1"/>
        <c:axPos val="l"/>
        <c:numFmt formatCode="#,##0" sourceLinked="0"/>
        <c:majorTickMark val="out"/>
        <c:minorTickMark val="none"/>
        <c:tickLblPos val="nextTo"/>
        <c:crossAx val="160632192"/>
        <c:crosses val="autoZero"/>
        <c:crossBetween val="between"/>
        <c:majorUnit val="1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00304387308209E-2"/>
          <c:y val="0"/>
          <c:w val="0.94999695612691792"/>
          <c:h val="0.8248968981546859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D3BA7B"/>
            </a:solidFill>
            <a:ln>
              <a:solidFill>
                <a:srgbClr val="D3BA7B"/>
              </a:solidFill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81E2-46AC-91A1-B490D320696B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81E2-46AC-91A1-B490D320696B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81E2-46AC-91A1-B490D320696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800" b="1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j-lt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81E2-46AC-91A1-B490D320696B}"/>
                </c:ext>
              </c:extLst>
            </c:dLbl>
            <c:dLbl>
              <c:idx val="1"/>
              <c:layout>
                <c:manualLayout>
                  <c:x val="5.2214168540756925E-3"/>
                  <c:y val="1.35167495942314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1E2-46AC-91A1-B490D320696B}"/>
                </c:ext>
              </c:extLst>
            </c:dLbl>
            <c:dLbl>
              <c:idx val="2"/>
              <c:layout>
                <c:manualLayout>
                  <c:x val="3.097081351318936E-3"/>
                  <c:y val="1.71598861187238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1E2-46AC-91A1-B490D32069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</c:f>
              <c:strCache>
                <c:ptCount val="1"/>
                <c:pt idx="0">
                  <c:v>Gizarteari ekarpenak egiten dizkio</c:v>
                </c:pt>
              </c:strCache>
            </c:strRef>
          </c:cat>
          <c:val>
            <c:numRef>
              <c:f>Hoja1!$B$2</c:f>
              <c:numCache>
                <c:formatCode>###0.00</c:formatCode>
                <c:ptCount val="1"/>
                <c:pt idx="0">
                  <c:v>77.571430000000007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1E2-46AC-91A1-B490D320696B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Columna2</c:v>
                </c:pt>
              </c:strCache>
            </c:strRef>
          </c:tx>
          <c:spPr>
            <a:noFill/>
            <a:ln>
              <a:solidFill>
                <a:srgbClr val="D3BA7B"/>
              </a:solidFill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/>
          </c:spPr>
          <c:invertIfNegative val="0"/>
          <c:cat>
            <c:strRef>
              <c:f>Hoja1!$A$2</c:f>
              <c:strCache>
                <c:ptCount val="1"/>
                <c:pt idx="0">
                  <c:v>Gizarteari ekarpenak egiten dizkio</c:v>
                </c:pt>
              </c:strCache>
            </c:strRef>
          </c:cat>
          <c:val>
            <c:numRef>
              <c:f>Hoja1!$C$2</c:f>
              <c:numCache>
                <c:formatCode>###0.00</c:formatCode>
                <c:ptCount val="1"/>
                <c:pt idx="0">
                  <c:v>22.428569999999993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1E2-46AC-91A1-B490D32069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160632192"/>
        <c:axId val="160638080"/>
      </c:barChart>
      <c:catAx>
        <c:axId val="1606321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pPr>
            <a:endParaRPr lang="es-ES"/>
          </a:p>
        </c:txPr>
        <c:crossAx val="160638080"/>
        <c:crosses val="autoZero"/>
        <c:auto val="1"/>
        <c:lblAlgn val="ctr"/>
        <c:lblOffset val="100"/>
        <c:noMultiLvlLbl val="0"/>
      </c:catAx>
      <c:valAx>
        <c:axId val="160638080"/>
        <c:scaling>
          <c:orientation val="minMax"/>
          <c:max val="100"/>
          <c:min val="0"/>
        </c:scaling>
        <c:delete val="1"/>
        <c:axPos val="l"/>
        <c:numFmt formatCode="#,##0" sourceLinked="0"/>
        <c:majorTickMark val="out"/>
        <c:minorTickMark val="none"/>
        <c:tickLblPos val="nextTo"/>
        <c:crossAx val="160632192"/>
        <c:crosses val="autoZero"/>
        <c:crossBetween val="between"/>
        <c:majorUnit val="1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19191307171711"/>
          <c:y val="0.13730045371071944"/>
          <c:w val="0.55410461742827044"/>
          <c:h val="0.7351224862983522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BACC6"/>
            </a:solidFill>
            <a:ln>
              <a:noFill/>
            </a:ln>
          </c:spPr>
          <c:dPt>
            <c:idx val="0"/>
            <c:bubble3D val="0"/>
            <c:spPr>
              <a:solidFill>
                <a:srgbClr val="D3BA7B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F4C8-4445-B05F-2554FD36DB2A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rgbClr val="A18C7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F4C8-4445-B05F-2554FD36DB2A}"/>
              </c:ext>
            </c:extLst>
          </c:dPt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###0.0%</c:formatCode>
                <c:ptCount val="2"/>
                <c:pt idx="0">
                  <c:v>0.84299999999999997</c:v>
                </c:pt>
                <c:pt idx="1">
                  <c:v>0.15700000000000003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4C8-4445-B05F-2554FD36DB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6"/>
      </c:doughnutChart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60480713718701"/>
          <c:y val="0.270753933932596"/>
          <c:w val="0.42969162787151993"/>
          <c:h val="0.63327234813669075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BACC6"/>
            </a:solidFill>
            <a:ln>
              <a:noFill/>
            </a:ln>
          </c:spPr>
          <c:dPt>
            <c:idx val="0"/>
            <c:bubble3D val="0"/>
            <c:spPr>
              <a:solidFill>
                <a:srgbClr val="D3BA7B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9D99-448B-9F03-2CBB7EADE346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rgbClr val="A18C7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9D99-448B-9F03-2CBB7EADE346}"/>
              </c:ext>
            </c:extLst>
          </c:dPt>
          <c:dLbls>
            <c:dLbl>
              <c:idx val="0"/>
              <c:layout>
                <c:manualLayout>
                  <c:x val="0.18166220093424693"/>
                  <c:y val="-4.028378332647417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="1">
                      <a:latin typeface="+mn-lt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D99-448B-9F03-2CBB7EADE346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D99-448B-9F03-2CBB7EADE3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+mj-lt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-100</c:v>
                </c:pt>
                <c:pt idx="1">
                  <c:v>-50</c:v>
                </c:pt>
              </c:strCache>
            </c:strRef>
          </c:cat>
          <c:val>
            <c:numRef>
              <c:f>Hoja1!$B$2:$B$3</c:f>
              <c:numCache>
                <c:formatCode>0.00</c:formatCode>
                <c:ptCount val="2"/>
                <c:pt idx="0">
                  <c:v>65.571430000000007</c:v>
                </c:pt>
                <c:pt idx="1">
                  <c:v>34.428569999999993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D99-448B-9F03-2CBB7EADE3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6"/>
      </c:doughnutChart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60480713718701"/>
          <c:y val="0.270753933932596"/>
          <c:w val="0.42969162787151993"/>
          <c:h val="0.63327234813669075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BACC6"/>
            </a:solidFill>
            <a:ln>
              <a:noFill/>
            </a:ln>
          </c:spPr>
          <c:dPt>
            <c:idx val="0"/>
            <c:bubble3D val="0"/>
            <c:spPr>
              <a:solidFill>
                <a:srgbClr val="D3BA7B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9D99-448B-9F03-2CBB7EADE346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rgbClr val="A18C7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9D99-448B-9F03-2CBB7EADE346}"/>
              </c:ext>
            </c:extLst>
          </c:dPt>
          <c:dLbls>
            <c:dLbl>
              <c:idx val="0"/>
              <c:layout>
                <c:manualLayout>
                  <c:x val="0.16961657932800608"/>
                  <c:y val="-0.1234669248764533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="1">
                      <a:latin typeface="+mn-lt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D99-448B-9F03-2CBB7EADE346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D99-448B-9F03-2CBB7EADE3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+mj-lt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-100</c:v>
                </c:pt>
                <c:pt idx="1">
                  <c:v>-50</c:v>
                </c:pt>
              </c:strCache>
            </c:strRef>
          </c:cat>
          <c:val>
            <c:numRef>
              <c:f>Hoja1!$B$2:$B$3</c:f>
              <c:numCache>
                <c:formatCode>0.00</c:formatCode>
                <c:ptCount val="2"/>
                <c:pt idx="0">
                  <c:v>70.900000000000006</c:v>
                </c:pt>
                <c:pt idx="1">
                  <c:v>29.099999999999994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D99-448B-9F03-2CBB7EADE3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6"/>
      </c:doughnutChart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188883491408715"/>
          <c:y val="0.24392983829993514"/>
          <c:w val="0.42131020849968376"/>
          <c:h val="0.54409085988842953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chemeClr val="bg1"/>
            </a:solidFill>
            <a:ln>
              <a:noFill/>
            </a:ln>
          </c:spPr>
          <c:dPt>
            <c:idx val="0"/>
            <c:bubble3D val="0"/>
            <c:spPr>
              <a:noFill/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D431-4CDA-B5C2-50AB4B12DD4E}"/>
              </c:ext>
            </c:extLst>
          </c:dPt>
          <c:dPt>
            <c:idx val="1"/>
            <c:bubble3D val="0"/>
            <c:spPr>
              <a:solidFill>
                <a:schemeClr val="tx1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D431-4CDA-B5C2-50AB4B12DD4E}"/>
              </c:ext>
            </c:extLst>
          </c:dPt>
          <c:dPt>
            <c:idx val="2"/>
            <c:bubble3D val="0"/>
            <c:spPr>
              <a:noFill/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D431-4CDA-B5C2-50AB4B12DD4E}"/>
              </c:ext>
            </c:extLst>
          </c:dPt>
          <c:dPt>
            <c:idx val="3"/>
            <c:bubble3D val="0"/>
            <c:spPr>
              <a:noFill/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7-D431-4CDA-B5C2-50AB4B12DD4E}"/>
              </c:ext>
            </c:extLst>
          </c:dPt>
          <c:dPt>
            <c:idx val="4"/>
            <c:bubble3D val="0"/>
            <c:spPr>
              <a:noFill/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9-D431-4CDA-B5C2-50AB4B12DD4E}"/>
              </c:ext>
            </c:extLst>
          </c:dPt>
          <c:cat>
            <c:strRef>
              <c:f>Hoja1!$A$2:$A$6</c:f>
              <c:strCache>
                <c:ptCount val="5"/>
                <c:pt idx="0">
                  <c:v>-100</c:v>
                </c:pt>
                <c:pt idx="1">
                  <c:v>-50</c:v>
                </c:pt>
                <c:pt idx="2">
                  <c:v>0</c:v>
                </c:pt>
                <c:pt idx="3">
                  <c:v>50</c:v>
                </c:pt>
                <c:pt idx="4">
                  <c:v>100</c:v>
                </c:pt>
              </c:strCache>
            </c:strRef>
          </c:cat>
          <c:val>
            <c:numRef>
              <c:f>Hoja1!$B$2:$B$6</c:f>
              <c:numCache>
                <c:formatCode>0.0%</c:formatCode>
                <c:ptCount val="5"/>
                <c:pt idx="0">
                  <c:v>0.97119999999999995</c:v>
                </c:pt>
                <c:pt idx="1">
                  <c:v>2.8799999999999999E-2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431-4CDA-B5C2-50AB4B12DD4E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Año 2013 (n=304)2</c:v>
                </c:pt>
              </c:strCache>
            </c:strRef>
          </c:tx>
          <c:dPt>
            <c:idx val="0"/>
            <c:bubble3D val="0"/>
            <c:spPr>
              <a:solidFill>
                <a:srgbClr val="C7D9A3"/>
              </a:solidFill>
            </c:spPr>
            <c:extLst>
              <c:ext xmlns:c16="http://schemas.microsoft.com/office/drawing/2014/chart" uri="{C3380CC4-5D6E-409C-BE32-E72D297353CC}">
                <c16:uniqueId val="{0000000C-D431-4CDA-B5C2-50AB4B12DD4E}"/>
              </c:ext>
            </c:extLst>
          </c:dPt>
          <c:dPt>
            <c:idx val="1"/>
            <c:bubble3D val="0"/>
            <c:spPr>
              <a:solidFill>
                <a:srgbClr val="669900"/>
              </a:solidFill>
            </c:spPr>
            <c:extLst>
              <c:ext xmlns:c16="http://schemas.microsoft.com/office/drawing/2014/chart" uri="{C3380CC4-5D6E-409C-BE32-E72D297353CC}">
                <c16:uniqueId val="{0000000E-D431-4CDA-B5C2-50AB4B12DD4E}"/>
              </c:ext>
            </c:extLst>
          </c:dPt>
          <c:dPt>
            <c:idx val="2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10-D431-4CDA-B5C2-50AB4B12DD4E}"/>
              </c:ext>
            </c:extLst>
          </c:dPt>
          <c:dPt>
            <c:idx val="3"/>
            <c:bubble3D val="0"/>
            <c:spPr>
              <a:solidFill>
                <a:srgbClr val="D87E7E"/>
              </a:solidFill>
            </c:spPr>
            <c:extLst>
              <c:ext xmlns:c16="http://schemas.microsoft.com/office/drawing/2014/chart" uri="{C3380CC4-5D6E-409C-BE32-E72D297353CC}">
                <c16:uniqueId val="{00000012-D431-4CDA-B5C2-50AB4B12DD4E}"/>
              </c:ext>
            </c:extLst>
          </c:dPt>
          <c:dPt>
            <c:idx val="4"/>
            <c:bubble3D val="0"/>
            <c:spPr>
              <a:solidFill>
                <a:srgbClr val="E4A6A6"/>
              </a:solidFill>
            </c:spPr>
            <c:extLst>
              <c:ext xmlns:c16="http://schemas.microsoft.com/office/drawing/2014/chart" uri="{C3380CC4-5D6E-409C-BE32-E72D297353CC}">
                <c16:uniqueId val="{00000014-D431-4CDA-B5C2-50AB4B12DD4E}"/>
              </c:ext>
            </c:extLst>
          </c:dPt>
          <c:cat>
            <c:strRef>
              <c:f>Hoja1!$A$2:$A$6</c:f>
              <c:strCache>
                <c:ptCount val="5"/>
                <c:pt idx="0">
                  <c:v>-100</c:v>
                </c:pt>
                <c:pt idx="1">
                  <c:v>-50</c:v>
                </c:pt>
                <c:pt idx="2">
                  <c:v>0</c:v>
                </c:pt>
                <c:pt idx="3">
                  <c:v>50</c:v>
                </c:pt>
                <c:pt idx="4">
                  <c:v>100</c:v>
                </c:pt>
              </c:strCache>
            </c:strRef>
          </c:cat>
          <c:val>
            <c:numRef>
              <c:f>Hoja1!$C$2:$C$6</c:f>
              <c:numCache>
                <c:formatCode>0.0%</c:formatCode>
                <c:ptCount val="5"/>
                <c:pt idx="0">
                  <c:v>0.2</c:v>
                </c:pt>
                <c:pt idx="1">
                  <c:v>0.2</c:v>
                </c:pt>
                <c:pt idx="2">
                  <c:v>0.2</c:v>
                </c:pt>
                <c:pt idx="3">
                  <c:v>0.2</c:v>
                </c:pt>
                <c:pt idx="4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D431-4CDA-B5C2-50AB4B12DD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25"/>
      </c:doughnutChart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60480713718701"/>
          <c:y val="0.270753933932596"/>
          <c:w val="0.42969162787151993"/>
          <c:h val="0.63327234813669075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BACC6"/>
            </a:solidFill>
            <a:ln>
              <a:noFill/>
            </a:ln>
          </c:spPr>
          <c:dPt>
            <c:idx val="0"/>
            <c:bubble3D val="0"/>
            <c:spPr>
              <a:solidFill>
                <a:srgbClr val="D3BA7B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5DE1-47BC-8EAE-AF7A3A518E1E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rgbClr val="A18C7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5DE1-47BC-8EAE-AF7A3A518E1E}"/>
              </c:ext>
            </c:extLst>
          </c:dPt>
          <c:dLbls>
            <c:dLbl>
              <c:idx val="0"/>
              <c:layout>
                <c:manualLayout>
                  <c:x val="0.18166220093424693"/>
                  <c:y val="-4.028378332647417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="1">
                      <a:latin typeface="+mn-lt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DE1-47BC-8EAE-AF7A3A518E1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DE1-47BC-8EAE-AF7A3A518E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+mj-lt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-100</c:v>
                </c:pt>
                <c:pt idx="1">
                  <c:v>-50</c:v>
                </c:pt>
              </c:strCache>
            </c:strRef>
          </c:cat>
          <c:val>
            <c:numRef>
              <c:f>Hoja1!$B$2:$B$3</c:f>
              <c:numCache>
                <c:formatCode>0.00</c:formatCode>
                <c:ptCount val="2"/>
                <c:pt idx="0">
                  <c:v>65.142859999999999</c:v>
                </c:pt>
                <c:pt idx="1">
                  <c:v>34.857140000000001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DE1-47BC-8EAE-AF7A3A518E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6"/>
      </c:doughnutChart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60480713718701"/>
          <c:y val="0.270753933932596"/>
          <c:w val="0.42969162787151993"/>
          <c:h val="0.63327234813669075"/>
        </c:manualLayout>
      </c:layout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4BACC6"/>
            </a:solidFill>
            <a:ln>
              <a:noFill/>
            </a:ln>
          </c:spPr>
          <c:dPt>
            <c:idx val="0"/>
            <c:bubble3D val="0"/>
            <c:spPr>
              <a:solidFill>
                <a:srgbClr val="D3BA7B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AC56-40D6-8464-49C907EF28FE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rgbClr val="A18C7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AC56-40D6-8464-49C907EF28FE}"/>
              </c:ext>
            </c:extLst>
          </c:dPt>
          <c:dLbls>
            <c:dLbl>
              <c:idx val="0"/>
              <c:layout>
                <c:manualLayout>
                  <c:x val="0.18166220093424693"/>
                  <c:y val="-4.028378332647417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="1">
                      <a:latin typeface="+mn-lt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56-40D6-8464-49C907EF28F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C56-40D6-8464-49C907EF28F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+mj-lt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-100</c:v>
                </c:pt>
                <c:pt idx="1">
                  <c:v>-50</c:v>
                </c:pt>
              </c:strCache>
            </c:strRef>
          </c:cat>
          <c:val>
            <c:numRef>
              <c:f>Hoja1!$B$2:$B$3</c:f>
              <c:numCache>
                <c:formatCode>0.00</c:formatCode>
                <c:ptCount val="2"/>
                <c:pt idx="0">
                  <c:v>61.946899999999999</c:v>
                </c:pt>
                <c:pt idx="1">
                  <c:v>38.053100000000001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C56-40D6-8464-49C907EF28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46"/>
      </c:doughnutChart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900">
          <a:solidFill>
            <a:schemeClr val="tx1">
              <a:lumMod val="75000"/>
              <a:lumOff val="25000"/>
            </a:schemeClr>
          </a:solidFill>
          <a:latin typeface="Helvetica" pitchFamily="34" charset="0"/>
        </a:defRPr>
      </a:pPr>
      <a:endParaRPr lang="es-E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00304387308209E-2"/>
          <c:y val="2.6933237382202432E-2"/>
          <c:w val="0.94999695612691792"/>
          <c:h val="0.806548664684022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D3BA7B"/>
            </a:solidFill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D3BA7B"/>
              </a:solidFill>
              <a:ln>
                <a:solidFill>
                  <a:srgbClr val="D3BA7B"/>
                </a:solidFill>
              </a:ln>
              <a:effectLst/>
              <a:scene3d>
                <a:camera prst="orthographicFront"/>
                <a:lightRig rig="threePt" dir="t">
                  <a:rot lat="0" lon="0" rev="12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0-7B5C-49C8-9281-89AD18FC2C5E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7B5C-49C8-9281-89AD18FC2C5E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7B5C-49C8-9281-89AD18FC2C5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800" b="1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j-lt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7B5C-49C8-9281-89AD18FC2C5E}"/>
                </c:ext>
              </c:extLst>
            </c:dLbl>
            <c:dLbl>
              <c:idx val="1"/>
              <c:layout>
                <c:manualLayout>
                  <c:x val="5.2214168540756925E-3"/>
                  <c:y val="1.35167495942314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B5C-49C8-9281-89AD18FC2C5E}"/>
                </c:ext>
              </c:extLst>
            </c:dLbl>
            <c:dLbl>
              <c:idx val="2"/>
              <c:layout>
                <c:manualLayout>
                  <c:x val="3.097081351318936E-3"/>
                  <c:y val="1.71598861187238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B5C-49C8-9281-89AD18FC2C5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</c:f>
              <c:strCache>
                <c:ptCount val="1"/>
                <c:pt idx="0">
                  <c:v>Kalitateko zerbitzuak eskaintzen ditu</c:v>
                </c:pt>
              </c:strCache>
            </c:strRef>
          </c:cat>
          <c:val>
            <c:numRef>
              <c:f>Hoja1!$B$2</c:f>
              <c:numCache>
                <c:formatCode>###0.00</c:formatCode>
                <c:ptCount val="1"/>
                <c:pt idx="0">
                  <c:v>64.928569999999993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B5C-49C8-9281-89AD18FC2C5E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Columna2</c:v>
                </c:pt>
              </c:strCache>
            </c:strRef>
          </c:tx>
          <c:spPr>
            <a:noFill/>
            <a:ln>
              <a:solidFill>
                <a:srgbClr val="D3BA7B"/>
              </a:solidFill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/>
          </c:spPr>
          <c:invertIfNegative val="0"/>
          <c:cat>
            <c:strRef>
              <c:f>Hoja1!$A$2</c:f>
              <c:strCache>
                <c:ptCount val="1"/>
                <c:pt idx="0">
                  <c:v>Kalitateko zerbitzuak eskaintzen ditu</c:v>
                </c:pt>
              </c:strCache>
            </c:strRef>
          </c:cat>
          <c:val>
            <c:numRef>
              <c:f>Hoja1!$C$2</c:f>
              <c:numCache>
                <c:formatCode>###0.00</c:formatCode>
                <c:ptCount val="1"/>
                <c:pt idx="0">
                  <c:v>35.071430000000007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B5C-49C8-9281-89AD18FC2C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160632192"/>
        <c:axId val="160638080"/>
      </c:barChart>
      <c:catAx>
        <c:axId val="1606321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pPr>
            <a:endParaRPr lang="es-ES"/>
          </a:p>
        </c:txPr>
        <c:crossAx val="160638080"/>
        <c:crosses val="autoZero"/>
        <c:auto val="1"/>
        <c:lblAlgn val="ctr"/>
        <c:lblOffset val="100"/>
        <c:noMultiLvlLbl val="0"/>
      </c:catAx>
      <c:valAx>
        <c:axId val="160638080"/>
        <c:scaling>
          <c:orientation val="minMax"/>
          <c:max val="100"/>
          <c:min val="0"/>
        </c:scaling>
        <c:delete val="1"/>
        <c:axPos val="l"/>
        <c:numFmt formatCode="#,##0" sourceLinked="0"/>
        <c:majorTickMark val="out"/>
        <c:minorTickMark val="none"/>
        <c:tickLblPos val="nextTo"/>
        <c:crossAx val="160632192"/>
        <c:crosses val="autoZero"/>
        <c:crossBetween val="between"/>
        <c:majorUnit val="1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00304387308209E-2"/>
          <c:y val="3.6600794842458075E-2"/>
          <c:w val="0.94999695612691792"/>
          <c:h val="0.7882961033122278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D3BA7B"/>
            </a:solidFill>
            <a:ln>
              <a:solidFill>
                <a:srgbClr val="D3BA7B"/>
              </a:solidFill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953-4B58-B0A5-E0B4553C7434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0953-4B58-B0A5-E0B4553C7434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953-4B58-B0A5-E0B4553C743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800" b="1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j-lt"/>
                    </a:defRPr>
                  </a:pPr>
                  <a:endParaRPr lang="es-E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0953-4B58-B0A5-E0B4553C7434}"/>
                </c:ext>
              </c:extLst>
            </c:dLbl>
            <c:dLbl>
              <c:idx val="1"/>
              <c:layout>
                <c:manualLayout>
                  <c:x val="5.2214168540756925E-3"/>
                  <c:y val="1.35167495942314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953-4B58-B0A5-E0B4553C7434}"/>
                </c:ext>
              </c:extLst>
            </c:dLbl>
            <c:dLbl>
              <c:idx val="2"/>
              <c:layout>
                <c:manualLayout>
                  <c:x val="3.097081351318936E-3"/>
                  <c:y val="1.71598861187238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953-4B58-B0A5-E0B4553C743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lt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</c:f>
              <c:strCache>
                <c:ptCount val="1"/>
                <c:pt idx="0">
                  <c:v>Gardena da</c:v>
                </c:pt>
              </c:strCache>
            </c:strRef>
          </c:cat>
          <c:val>
            <c:numRef>
              <c:f>Hoja1!$B$2</c:f>
              <c:numCache>
                <c:formatCode>###0.00</c:formatCode>
                <c:ptCount val="1"/>
                <c:pt idx="0">
                  <c:v>65.928569999999993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953-4B58-B0A5-E0B4553C7434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Columna2</c:v>
                </c:pt>
              </c:strCache>
            </c:strRef>
          </c:tx>
          <c:spPr>
            <a:noFill/>
            <a:ln>
              <a:solidFill>
                <a:srgbClr val="D3BA7B"/>
              </a:solidFill>
            </a:ln>
            <a:effectLst/>
            <a:scene3d>
              <a:camera prst="orthographicFront"/>
              <a:lightRig rig="threePt" dir="t">
                <a:rot lat="0" lon="0" rev="1200000"/>
              </a:lightRig>
            </a:scene3d>
            <a:sp3d/>
          </c:spPr>
          <c:invertIfNegative val="0"/>
          <c:cat>
            <c:strRef>
              <c:f>Hoja1!$A$2</c:f>
              <c:strCache>
                <c:ptCount val="1"/>
                <c:pt idx="0">
                  <c:v>Gardena da</c:v>
                </c:pt>
              </c:strCache>
            </c:strRef>
          </c:cat>
          <c:val>
            <c:numRef>
              <c:f>Hoja1!$C$2</c:f>
              <c:numCache>
                <c:formatCode>###0.00</c:formatCode>
                <c:ptCount val="1"/>
                <c:pt idx="0">
                  <c:v>34.071430000000007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953-4B58-B0A5-E0B4553C74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160632192"/>
        <c:axId val="160638080"/>
      </c:barChart>
      <c:catAx>
        <c:axId val="1606321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pPr>
            <a:endParaRPr lang="es-ES"/>
          </a:p>
        </c:txPr>
        <c:crossAx val="160638080"/>
        <c:crosses val="autoZero"/>
        <c:auto val="1"/>
        <c:lblAlgn val="ctr"/>
        <c:lblOffset val="100"/>
        <c:noMultiLvlLbl val="0"/>
      </c:catAx>
      <c:valAx>
        <c:axId val="160638080"/>
        <c:scaling>
          <c:orientation val="minMax"/>
          <c:max val="100"/>
          <c:min val="0"/>
        </c:scaling>
        <c:delete val="1"/>
        <c:axPos val="l"/>
        <c:numFmt formatCode="#,##0" sourceLinked="0"/>
        <c:majorTickMark val="out"/>
        <c:minorTickMark val="none"/>
        <c:tickLblPos val="nextTo"/>
        <c:crossAx val="160632192"/>
        <c:crosses val="autoZero"/>
        <c:crossBetween val="between"/>
        <c:majorUnit val="1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17/02/2022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3752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17/02/2022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9309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17/02/2022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2075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17/02/2022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9662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17/02/2022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5532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17/02/2022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2873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17/02/2022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7767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17/02/2022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0867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17/02/2022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9837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17/02/2022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0616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BDD5-CF9E-46E2-BE6E-C95B709ED97D}" type="datetimeFigureOut">
              <a:rPr lang="es-ES" smtClean="0"/>
              <a:t>17/02/2022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0303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8BDD5-CF9E-46E2-BE6E-C95B709ED97D}" type="datetimeFigureOut">
              <a:rPr lang="es-ES" smtClean="0"/>
              <a:t>17/02/2022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FEF36-C591-4FE3-8FA9-933643ECC0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9118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13" Type="http://schemas.openxmlformats.org/officeDocument/2006/relationships/chart" Target="../charts/chart7.xml"/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12" Type="http://schemas.openxmlformats.org/officeDocument/2006/relationships/chart" Target="../charts/chart6.xml"/><Relationship Id="rId17" Type="http://schemas.openxmlformats.org/officeDocument/2006/relationships/chart" Target="../charts/chart11.xml"/><Relationship Id="rId2" Type="http://schemas.openxmlformats.org/officeDocument/2006/relationships/image" Target="../media/image1.png"/><Relationship Id="rId16" Type="http://schemas.openxmlformats.org/officeDocument/2006/relationships/chart" Target="../charts/chart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chart" Target="../charts/chart5.xml"/><Relationship Id="rId5" Type="http://schemas.openxmlformats.org/officeDocument/2006/relationships/chart" Target="../charts/chart1.xml"/><Relationship Id="rId15" Type="http://schemas.openxmlformats.org/officeDocument/2006/relationships/chart" Target="../charts/chart9.xml"/><Relationship Id="rId10" Type="http://schemas.openxmlformats.org/officeDocument/2006/relationships/chart" Target="../charts/chart4.xml"/><Relationship Id="rId4" Type="http://schemas.openxmlformats.org/officeDocument/2006/relationships/image" Target="../media/image2.png"/><Relationship Id="rId9" Type="http://schemas.openxmlformats.org/officeDocument/2006/relationships/chart" Target="../charts/chart3.xml"/><Relationship Id="rId14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o 13">
            <a:extLst>
              <a:ext uri="{FF2B5EF4-FFF2-40B4-BE49-F238E27FC236}">
                <a16:creationId xmlns:a16="http://schemas.microsoft.com/office/drawing/2014/main" id="{34B78621-083D-42E2-BA16-0289548EFD78}"/>
              </a:ext>
            </a:extLst>
          </p:cNvPr>
          <p:cNvGrpSpPr/>
          <p:nvPr/>
        </p:nvGrpSpPr>
        <p:grpSpPr>
          <a:xfrm>
            <a:off x="0" y="-11665"/>
            <a:ext cx="12188096" cy="6863943"/>
            <a:chOff x="3903" y="-5943"/>
            <a:chExt cx="12188096" cy="6863943"/>
          </a:xfrm>
        </p:grpSpPr>
        <p:pic>
          <p:nvPicPr>
            <p:cNvPr id="13" name="Imagen 12">
              <a:extLst>
                <a:ext uri="{FF2B5EF4-FFF2-40B4-BE49-F238E27FC236}">
                  <a16:creationId xmlns:a16="http://schemas.microsoft.com/office/drawing/2014/main" id="{488FD79D-2D9E-4D6E-B35E-1BAE6FDC400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alphaModFix amt="36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11500"/>
                      </a14:imgEffect>
                      <a14:imgEffect>
                        <a14:saturation sat="23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3903" y="-5943"/>
              <a:ext cx="2295003" cy="6863759"/>
            </a:xfrm>
            <a:prstGeom prst="rect">
              <a:avLst/>
            </a:prstGeom>
          </p:spPr>
        </p:pic>
        <p:sp>
          <p:nvSpPr>
            <p:cNvPr id="6" name="Rectángulo redondeado 5"/>
            <p:cNvSpPr/>
            <p:nvPr/>
          </p:nvSpPr>
          <p:spPr>
            <a:xfrm>
              <a:off x="1904524" y="0"/>
              <a:ext cx="10287475" cy="6858000"/>
            </a:xfrm>
            <a:prstGeom prst="roundRect">
              <a:avLst>
                <a:gd name="adj" fmla="val 0"/>
              </a:avLst>
            </a:prstGeom>
            <a:solidFill>
              <a:srgbClr val="FDFBF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dirty="0"/>
            </a:p>
          </p:txBody>
        </p:sp>
      </p:grp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921" t="17125" r="8341" b="17579"/>
          <a:stretch/>
        </p:blipFill>
        <p:spPr>
          <a:xfrm>
            <a:off x="11063559" y="52365"/>
            <a:ext cx="969527" cy="477474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2954471" y="55547"/>
            <a:ext cx="76252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accent4">
                    <a:lumMod val="75000"/>
                  </a:schemeClr>
                </a:solidFill>
                <a:latin typeface="Bahnschrift Light SemiCondensed" panose="020B0502040204020203" pitchFamily="34" charset="0"/>
                <a:ea typeface="Brandon Grotesque Thin" charset="0"/>
                <a:cs typeface="Brandon Grotesque Thin" charset="0"/>
              </a:rPr>
              <a:t>VISESAKO BEZEROEN ASEBETETZEA SALMENTA-MODALITATEAN, 2021</a:t>
            </a:r>
          </a:p>
        </p:txBody>
      </p:sp>
      <p:graphicFrame>
        <p:nvGraphicFramePr>
          <p:cNvPr id="8" name="37 Gráfico"/>
          <p:cNvGraphicFramePr/>
          <p:nvPr>
            <p:extLst>
              <p:ext uri="{D42A27DB-BD31-4B8C-83A1-F6EECF244321}">
                <p14:modId xmlns:p14="http://schemas.microsoft.com/office/powerpoint/2010/main" val="3512274694"/>
              </p:ext>
            </p:extLst>
          </p:nvPr>
        </p:nvGraphicFramePr>
        <p:xfrm>
          <a:off x="6112444" y="929351"/>
          <a:ext cx="2707657" cy="2102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2" name="23 CuadroTexto"/>
          <p:cNvSpPr txBox="1"/>
          <p:nvPr/>
        </p:nvSpPr>
        <p:spPr>
          <a:xfrm>
            <a:off x="2065168" y="505698"/>
            <a:ext cx="10842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Fitxa</a:t>
            </a: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teknikoa</a:t>
            </a:r>
            <a:endParaRPr lang="es-ES" sz="1200" b="1" i="1" dirty="0">
              <a:solidFill>
                <a:schemeClr val="tx1">
                  <a:lumMod val="75000"/>
                  <a:lumOff val="25000"/>
                </a:schemeClr>
              </a:solidFill>
              <a:ea typeface="Verdana" panose="020B0604030504040204" pitchFamily="34" charset="0"/>
            </a:endParaRPr>
          </a:p>
        </p:txBody>
      </p:sp>
      <p:sp>
        <p:nvSpPr>
          <p:cNvPr id="16" name="23 CuadroTexto"/>
          <p:cNvSpPr txBox="1"/>
          <p:nvPr/>
        </p:nvSpPr>
        <p:spPr>
          <a:xfrm>
            <a:off x="6137329" y="540747"/>
            <a:ext cx="21264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Bezeroen</a:t>
            </a: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lehentasunak</a:t>
            </a: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etxebizitzari</a:t>
            </a: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begira</a:t>
            </a:r>
            <a:endParaRPr lang="es-ES" sz="1200" b="1" i="1" dirty="0">
              <a:solidFill>
                <a:schemeClr val="tx1">
                  <a:lumMod val="75000"/>
                  <a:lumOff val="25000"/>
                </a:schemeClr>
              </a:solidFill>
              <a:ea typeface="Verdana" panose="020B0604030504040204" pitchFamily="34" charset="0"/>
            </a:endParaRPr>
          </a:p>
        </p:txBody>
      </p:sp>
      <p:sp>
        <p:nvSpPr>
          <p:cNvPr id="21" name="25 Rectángulo"/>
          <p:cNvSpPr/>
          <p:nvPr/>
        </p:nvSpPr>
        <p:spPr bwMode="auto">
          <a:xfrm flipV="1">
            <a:off x="2281286" y="3273836"/>
            <a:ext cx="3351326" cy="45719"/>
          </a:xfrm>
          <a:prstGeom prst="rect">
            <a:avLst/>
          </a:prstGeom>
          <a:solidFill>
            <a:srgbClr val="D3BA7B"/>
          </a:solidFill>
          <a:ln w="19050">
            <a:noFill/>
            <a:miter lim="800000"/>
            <a:headEnd/>
            <a:tailEnd/>
          </a:ln>
          <a:effectLst/>
        </p:spPr>
        <p:txBody>
          <a:bodyPr vert="horz" wrap="square" lIns="3600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236538" marR="0" indent="-236538" algn="just" defTabSz="914400" rtl="0" eaLnBrk="1" fontAlgn="base" latinLnBrk="0" hangingPunct="1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buClr>
                <a:srgbClr val="C0C0C0"/>
              </a:buClr>
              <a:buSzPts val="1800"/>
              <a:buFont typeface="Wingdings" pitchFamily="2" charset="2"/>
              <a:buChar char="ü"/>
              <a:tabLst/>
            </a:pPr>
            <a:endParaRPr kumimoji="0" lang="es-ES" sz="1400" b="0" i="0" u="none" strike="noStrike" cap="none" normalizeH="0" baseline="0" dirty="0">
              <a:ln>
                <a:noFill/>
              </a:ln>
              <a:solidFill>
                <a:srgbClr val="4D4D4D"/>
              </a:solidFill>
              <a:effectLst/>
              <a:latin typeface="Helvetica" pitchFamily="34" charset="0"/>
            </a:endParaRPr>
          </a:p>
        </p:txBody>
      </p:sp>
      <p:sp>
        <p:nvSpPr>
          <p:cNvPr id="24" name="25 Rectángulo"/>
          <p:cNvSpPr/>
          <p:nvPr/>
        </p:nvSpPr>
        <p:spPr bwMode="auto">
          <a:xfrm flipV="1">
            <a:off x="7249316" y="3272816"/>
            <a:ext cx="4018342" cy="45719"/>
          </a:xfrm>
          <a:prstGeom prst="rect">
            <a:avLst/>
          </a:prstGeom>
          <a:solidFill>
            <a:srgbClr val="D3BA7B"/>
          </a:solidFill>
          <a:ln w="19050">
            <a:noFill/>
            <a:miter lim="800000"/>
            <a:headEnd/>
            <a:tailEnd/>
          </a:ln>
          <a:effectLst/>
        </p:spPr>
        <p:txBody>
          <a:bodyPr vert="horz" wrap="square" lIns="3600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236538" marR="0" indent="-236538" algn="just" defTabSz="914400" rtl="0" eaLnBrk="1" fontAlgn="base" latinLnBrk="0" hangingPunct="1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buClr>
                <a:srgbClr val="C0C0C0"/>
              </a:buClr>
              <a:buSzPts val="1800"/>
              <a:buFont typeface="Wingdings" pitchFamily="2" charset="2"/>
              <a:buChar char="ü"/>
              <a:tabLst/>
            </a:pPr>
            <a:endParaRPr kumimoji="0" lang="es-ES" sz="1400" b="0" i="0" u="none" strike="noStrike" cap="none" normalizeH="0" baseline="0" dirty="0">
              <a:ln>
                <a:noFill/>
              </a:ln>
              <a:solidFill>
                <a:srgbClr val="4D4D4D"/>
              </a:solidFill>
              <a:effectLst/>
              <a:latin typeface="Helvetica" pitchFamily="34" charset="0"/>
            </a:endParaRPr>
          </a:p>
        </p:txBody>
      </p:sp>
      <p:sp>
        <p:nvSpPr>
          <p:cNvPr id="25" name="Conector 24"/>
          <p:cNvSpPr/>
          <p:nvPr/>
        </p:nvSpPr>
        <p:spPr bwMode="auto">
          <a:xfrm>
            <a:off x="2180366" y="841662"/>
            <a:ext cx="420437" cy="399372"/>
          </a:xfrm>
          <a:prstGeom prst="flowChartConnector">
            <a:avLst/>
          </a:prstGeom>
          <a:solidFill>
            <a:srgbClr val="A48536"/>
          </a:solidFill>
          <a:ln w="28575">
            <a:noFill/>
            <a:miter lim="800000"/>
            <a:headEnd/>
            <a:tailEnd/>
          </a:ln>
          <a:effectLst/>
        </p:spPr>
        <p:txBody>
          <a:bodyPr vert="horz" wrap="square" lIns="3600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buClr>
                <a:srgbClr val="C0C0C0"/>
              </a:buClr>
              <a:buSzPts val="1800"/>
            </a:pPr>
            <a:endParaRPr kumimoji="0" lang="es-ES" sz="1400" b="1" i="0" u="none" strike="noStrike" cap="none" normalizeH="0" baseline="0" dirty="0">
              <a:ln>
                <a:noFill/>
              </a:ln>
              <a:effectLst/>
              <a:latin typeface="Helvetica" pitchFamily="34" charset="0"/>
            </a:endParaRPr>
          </a:p>
        </p:txBody>
      </p:sp>
      <p:pic>
        <p:nvPicPr>
          <p:cNvPr id="26" name="Imagen 25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56954" y="886765"/>
            <a:ext cx="273258" cy="273258"/>
          </a:xfrm>
          <a:prstGeom prst="rect">
            <a:avLst/>
          </a:prstGeom>
        </p:spPr>
      </p:pic>
      <p:graphicFrame>
        <p:nvGraphicFramePr>
          <p:cNvPr id="40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515383"/>
              </p:ext>
            </p:extLst>
          </p:nvPr>
        </p:nvGraphicFramePr>
        <p:xfrm>
          <a:off x="2047182" y="2194107"/>
          <a:ext cx="3585430" cy="50185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633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0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05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05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0510">
                  <a:extLst>
                    <a:ext uri="{9D8B030D-6E8A-4147-A177-3AD203B41FA5}">
                      <a16:colId xmlns:a16="http://schemas.microsoft.com/office/drawing/2014/main" val="3291158222"/>
                    </a:ext>
                  </a:extLst>
                </a:gridCol>
              </a:tblGrid>
              <a:tr h="203726"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"/>
                      </a:endParaRPr>
                    </a:p>
                  </a:txBody>
                  <a:tcPr marL="108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Unibertsoa</a:t>
                      </a:r>
                      <a:endParaRPr lang="es-ES" sz="7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BA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Lagina</a:t>
                      </a:r>
                      <a:endParaRPr lang="es-ES" sz="700" b="1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BA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Lagin-errorea</a:t>
                      </a:r>
                      <a:r>
                        <a:rPr lang="es-ES" sz="7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*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BA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Erantzun</a:t>
                      </a:r>
                      <a:r>
                        <a:rPr lang="es-ES" sz="7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j-lt"/>
                        </a:rPr>
                        <a:t>-tasa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BA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129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Guztira</a:t>
                      </a:r>
                      <a:r>
                        <a:rPr lang="es-ES" sz="9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166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7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140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700" b="1" i="0" u="none" strike="noStrike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% +/-3,3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700" b="1" i="0" u="none" strike="noStrike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6541186"/>
                  </a:ext>
                </a:extLst>
              </a:tr>
            </a:tbl>
          </a:graphicData>
        </a:graphic>
      </p:graphicFrame>
      <p:sp>
        <p:nvSpPr>
          <p:cNvPr id="36" name="23 CuadroTexto"/>
          <p:cNvSpPr txBox="1"/>
          <p:nvPr/>
        </p:nvSpPr>
        <p:spPr>
          <a:xfrm>
            <a:off x="2773337" y="751663"/>
            <a:ext cx="280252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Telefono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bidezko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CATI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elkarrizketa</a:t>
            </a:r>
            <a:endParaRPr lang="es-ES" sz="900" i="1" dirty="0">
              <a:solidFill>
                <a:schemeClr val="tx1">
                  <a:lumMod val="75000"/>
                  <a:lumOff val="25000"/>
                </a:schemeClr>
              </a:solidFill>
              <a:ea typeface="Verdana" panose="020B0604030504040204" pitchFamily="34" charset="0"/>
            </a:endParaRPr>
          </a:p>
          <a:p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(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Computer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Assisted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Telephone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Interview,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ordenagailu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bidezko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sistema Gandía Integra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plataformarekin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),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salmenta-modalitatean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etxebizitza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bat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erosi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duten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pertsonei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.  </a:t>
            </a:r>
          </a:p>
        </p:txBody>
      </p:sp>
      <p:sp>
        <p:nvSpPr>
          <p:cNvPr id="37" name="23 CuadroTexto"/>
          <p:cNvSpPr txBox="1"/>
          <p:nvPr/>
        </p:nvSpPr>
        <p:spPr>
          <a:xfrm>
            <a:off x="2783775" y="1508333"/>
            <a:ext cx="28021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Laginari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dagokionez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, 140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elkarrizketa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egin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dira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166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bezeroren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artean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, eta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datu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globalei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begira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laginaren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errore-marjina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hau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da: </a:t>
            </a:r>
            <a:r>
              <a:rPr lang="es-ES" sz="900" i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e=±% 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3,3.</a:t>
            </a:r>
          </a:p>
          <a:p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Sustapen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bat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jorratu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da: B-046 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Bolueta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(</a:t>
            </a:r>
            <a:r>
              <a:rPr lang="es-ES" sz="900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Bilbo</a:t>
            </a:r>
            <a:r>
              <a:rPr lang="es-ES" sz="900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)</a:t>
            </a:r>
          </a:p>
        </p:txBody>
      </p:sp>
      <p:sp>
        <p:nvSpPr>
          <p:cNvPr id="43" name="Conector 42"/>
          <p:cNvSpPr/>
          <p:nvPr/>
        </p:nvSpPr>
        <p:spPr bwMode="auto">
          <a:xfrm>
            <a:off x="2180366" y="1388831"/>
            <a:ext cx="420437" cy="399372"/>
          </a:xfrm>
          <a:prstGeom prst="flowChartConnector">
            <a:avLst/>
          </a:prstGeom>
          <a:solidFill>
            <a:srgbClr val="A48536"/>
          </a:solidFill>
          <a:ln w="28575">
            <a:noFill/>
            <a:miter lim="800000"/>
            <a:headEnd/>
            <a:tailEnd/>
          </a:ln>
          <a:effectLst/>
        </p:spPr>
        <p:txBody>
          <a:bodyPr vert="horz" wrap="square" lIns="3600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buClr>
                <a:srgbClr val="C0C0C0"/>
              </a:buClr>
              <a:buSzPts val="1800"/>
            </a:pPr>
            <a:endParaRPr kumimoji="0" lang="es-ES" sz="1400" b="1" i="0" u="none" strike="noStrike" cap="none" normalizeH="0" baseline="0" dirty="0">
              <a:ln>
                <a:noFill/>
              </a:ln>
              <a:effectLst/>
              <a:latin typeface="Helvetica" pitchFamily="34" charset="0"/>
            </a:endParaRPr>
          </a:p>
        </p:txBody>
      </p:sp>
      <p:pic>
        <p:nvPicPr>
          <p:cNvPr id="31" name="Imagen 30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251214" y="1468172"/>
            <a:ext cx="278998" cy="278998"/>
          </a:xfrm>
          <a:prstGeom prst="rect">
            <a:avLst/>
          </a:prstGeom>
          <a:solidFill>
            <a:srgbClr val="A48536"/>
          </a:solidFill>
        </p:spPr>
      </p:pic>
      <p:graphicFrame>
        <p:nvGraphicFramePr>
          <p:cNvPr id="47" name="7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8252374"/>
              </p:ext>
            </p:extLst>
          </p:nvPr>
        </p:nvGraphicFramePr>
        <p:xfrm>
          <a:off x="4969484" y="2383142"/>
          <a:ext cx="501409" cy="358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4877974" y="2405941"/>
            <a:ext cx="1233493" cy="26032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lnSpc>
                <a:spcPts val="1500"/>
              </a:lnSpc>
              <a:buClr>
                <a:srgbClr val="C0C0C0"/>
              </a:buClr>
              <a:buSzPts val="1800"/>
            </a:pPr>
            <a:r>
              <a:rPr lang="es-ES" sz="700" b="1" i="1" dirty="0">
                <a:solidFill>
                  <a:srgbClr val="A48536"/>
                </a:solidFill>
              </a:rPr>
              <a:t>% 84,3</a:t>
            </a:r>
          </a:p>
        </p:txBody>
      </p:sp>
      <p:sp>
        <p:nvSpPr>
          <p:cNvPr id="28" name="23 CuadroTexto"/>
          <p:cNvSpPr txBox="1"/>
          <p:nvPr/>
        </p:nvSpPr>
        <p:spPr>
          <a:xfrm>
            <a:off x="8599291" y="569989"/>
            <a:ext cx="17247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Asebetetzea</a:t>
            </a: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zerbitzu-arloekin</a:t>
            </a: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*</a:t>
            </a:r>
          </a:p>
        </p:txBody>
      </p:sp>
      <p:sp>
        <p:nvSpPr>
          <p:cNvPr id="29" name="Rectangle 3"/>
          <p:cNvSpPr>
            <a:spLocks noChangeArrowheads="1"/>
          </p:cNvSpPr>
          <p:nvPr/>
        </p:nvSpPr>
        <p:spPr bwMode="auto">
          <a:xfrm>
            <a:off x="10770873" y="587926"/>
            <a:ext cx="1275677" cy="276999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buClr>
                <a:srgbClr val="C0C0C0"/>
              </a:buClr>
              <a:buSzPts val="1800"/>
            </a:pPr>
            <a:r>
              <a:rPr lang="es-ES" sz="1100" b="1" i="1" dirty="0">
                <a:solidFill>
                  <a:srgbClr val="A48536"/>
                </a:solidFill>
                <a:latin typeface="+mj-lt"/>
              </a:rPr>
              <a:t> </a:t>
            </a:r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Visesaren</a:t>
            </a: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AIO**</a:t>
            </a:r>
            <a:endParaRPr lang="es-ES" sz="1100" i="1" dirty="0">
              <a:solidFill>
                <a:srgbClr val="A48536"/>
              </a:solidFill>
              <a:latin typeface="+mj-lt"/>
            </a:endParaRPr>
          </a:p>
        </p:txBody>
      </p: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6876810" y="3539813"/>
            <a:ext cx="2340775" cy="276999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buClr>
                <a:srgbClr val="C0C0C0"/>
              </a:buClr>
              <a:buSzPts val="1800"/>
            </a:pPr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Asebetetze-indize</a:t>
            </a: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espontaneoa</a:t>
            </a: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*</a:t>
            </a:r>
            <a:endParaRPr lang="es-ES" sz="1100" i="1" dirty="0">
              <a:solidFill>
                <a:srgbClr val="A48536"/>
              </a:solidFill>
              <a:latin typeface="+mj-lt"/>
            </a:endParaRPr>
          </a:p>
        </p:txBody>
      </p:sp>
      <p:grpSp>
        <p:nvGrpSpPr>
          <p:cNvPr id="2" name="Grupo 1"/>
          <p:cNvGrpSpPr/>
          <p:nvPr/>
        </p:nvGrpSpPr>
        <p:grpSpPr>
          <a:xfrm>
            <a:off x="5966005" y="1185883"/>
            <a:ext cx="2565393" cy="1799964"/>
            <a:chOff x="6767082" y="1120404"/>
            <a:chExt cx="2565393" cy="1799964"/>
          </a:xfrm>
        </p:grpSpPr>
        <p:sp>
          <p:nvSpPr>
            <p:cNvPr id="34" name="23 CuadroTexto"/>
            <p:cNvSpPr txBox="1"/>
            <p:nvPr/>
          </p:nvSpPr>
          <p:spPr>
            <a:xfrm>
              <a:off x="7722531" y="1120404"/>
              <a:ext cx="64152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800" b="1" i="1" dirty="0" err="1">
                  <a:solidFill>
                    <a:srgbClr val="A48536"/>
                  </a:solidFill>
                  <a:ea typeface="Verdana" panose="020B0604030504040204" pitchFamily="34" charset="0"/>
                </a:rPr>
                <a:t>Etxebizitza</a:t>
              </a:r>
              <a:endParaRPr lang="es-ES" sz="800" b="1" i="1" dirty="0">
                <a:solidFill>
                  <a:srgbClr val="A48536"/>
                </a:solidFill>
                <a:ea typeface="Verdana" panose="020B0604030504040204" pitchFamily="34" charset="0"/>
              </a:endParaRPr>
            </a:p>
          </p:txBody>
        </p:sp>
        <p:sp>
          <p:nvSpPr>
            <p:cNvPr id="35" name="23 CuadroTexto"/>
            <p:cNvSpPr txBox="1"/>
            <p:nvPr/>
          </p:nvSpPr>
          <p:spPr>
            <a:xfrm>
              <a:off x="8687632" y="1767687"/>
              <a:ext cx="5004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800" b="1" i="1" dirty="0" err="1">
                  <a:solidFill>
                    <a:srgbClr val="A48536"/>
                  </a:solidFill>
                  <a:ea typeface="Verdana" panose="020B0604030504040204" pitchFamily="34" charset="0"/>
                </a:rPr>
                <a:t>Prezioa</a:t>
              </a:r>
              <a:endParaRPr lang="es-ES" sz="800" b="1" i="1" dirty="0">
                <a:solidFill>
                  <a:srgbClr val="A48536"/>
                </a:solidFill>
                <a:ea typeface="Verdana" panose="020B0604030504040204" pitchFamily="34" charset="0"/>
              </a:endParaRPr>
            </a:p>
          </p:txBody>
        </p:sp>
        <p:sp>
          <p:nvSpPr>
            <p:cNvPr id="38" name="23 CuadroTexto"/>
            <p:cNvSpPr txBox="1"/>
            <p:nvPr/>
          </p:nvSpPr>
          <p:spPr>
            <a:xfrm>
              <a:off x="8394483" y="2552640"/>
              <a:ext cx="93799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" b="1" i="1" dirty="0" err="1">
                  <a:solidFill>
                    <a:srgbClr val="A48536"/>
                  </a:solidFill>
                  <a:ea typeface="Verdana" panose="020B0604030504040204" pitchFamily="34" charset="0"/>
                </a:rPr>
                <a:t>Kokapena</a:t>
              </a:r>
              <a:r>
                <a:rPr lang="es-ES" sz="800" b="1" i="1" dirty="0">
                  <a:solidFill>
                    <a:srgbClr val="A48536"/>
                  </a:solidFill>
                  <a:ea typeface="Verdana" panose="020B0604030504040204" pitchFamily="34" charset="0"/>
                </a:rPr>
                <a:t> eta </a:t>
              </a:r>
              <a:r>
                <a:rPr lang="es-ES" sz="800" b="1" i="1" dirty="0" err="1">
                  <a:solidFill>
                    <a:srgbClr val="A48536"/>
                  </a:solidFill>
                  <a:ea typeface="Verdana" panose="020B0604030504040204" pitchFamily="34" charset="0"/>
                </a:rPr>
                <a:t>dimentsioak</a:t>
              </a:r>
              <a:endParaRPr lang="es-ES" sz="800" b="1" i="1" dirty="0">
                <a:solidFill>
                  <a:srgbClr val="A48536"/>
                </a:solidFill>
                <a:ea typeface="Verdana" panose="020B0604030504040204" pitchFamily="34" charset="0"/>
              </a:endParaRPr>
            </a:p>
          </p:txBody>
        </p:sp>
        <p:sp>
          <p:nvSpPr>
            <p:cNvPr id="39" name="23 CuadroTexto"/>
            <p:cNvSpPr txBox="1"/>
            <p:nvPr/>
          </p:nvSpPr>
          <p:spPr>
            <a:xfrm>
              <a:off x="7016119" y="2581814"/>
              <a:ext cx="7911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" b="1" i="1" dirty="0" err="1">
                  <a:solidFill>
                    <a:srgbClr val="A48536"/>
                  </a:solidFill>
                  <a:ea typeface="Verdana" panose="020B0604030504040204" pitchFamily="34" charset="0"/>
                </a:rPr>
                <a:t>Esleitu</a:t>
              </a:r>
              <a:r>
                <a:rPr lang="es-ES" sz="800" b="1" i="1" dirty="0">
                  <a:solidFill>
                    <a:srgbClr val="A48536"/>
                  </a:solidFill>
                  <a:ea typeface="Verdana" panose="020B0604030504040204" pitchFamily="34" charset="0"/>
                </a:rPr>
                <a:t> </a:t>
              </a:r>
              <a:r>
                <a:rPr lang="es-ES" sz="800" b="1" i="1" dirty="0" err="1">
                  <a:solidFill>
                    <a:srgbClr val="A48536"/>
                  </a:solidFill>
                  <a:ea typeface="Verdana" panose="020B0604030504040204" pitchFamily="34" charset="0"/>
                </a:rPr>
                <a:t>arteko</a:t>
              </a:r>
              <a:r>
                <a:rPr lang="es-ES" sz="800" b="1" i="1" dirty="0">
                  <a:solidFill>
                    <a:srgbClr val="A48536"/>
                  </a:solidFill>
                  <a:ea typeface="Verdana" panose="020B0604030504040204" pitchFamily="34" charset="0"/>
                </a:rPr>
                <a:t> </a:t>
              </a:r>
              <a:r>
                <a:rPr lang="es-ES" sz="800" b="1" i="1" dirty="0" err="1">
                  <a:solidFill>
                    <a:srgbClr val="A48536"/>
                  </a:solidFill>
                  <a:ea typeface="Verdana" panose="020B0604030504040204" pitchFamily="34" charset="0"/>
                </a:rPr>
                <a:t>zerbitzua</a:t>
              </a:r>
              <a:endParaRPr lang="es-ES" sz="800" b="1" i="1" dirty="0">
                <a:solidFill>
                  <a:srgbClr val="A48536"/>
                </a:solidFill>
                <a:ea typeface="Verdana" panose="020B0604030504040204" pitchFamily="34" charset="0"/>
              </a:endParaRPr>
            </a:p>
          </p:txBody>
        </p:sp>
        <p:sp>
          <p:nvSpPr>
            <p:cNvPr id="41" name="23 CuadroTexto"/>
            <p:cNvSpPr txBox="1"/>
            <p:nvPr/>
          </p:nvSpPr>
          <p:spPr>
            <a:xfrm>
              <a:off x="6767082" y="1673837"/>
              <a:ext cx="7019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00" b="1" i="1" dirty="0" err="1">
                  <a:solidFill>
                    <a:srgbClr val="A48536"/>
                  </a:solidFill>
                  <a:ea typeface="Verdana" panose="020B0604030504040204" pitchFamily="34" charset="0"/>
                </a:rPr>
                <a:t>Esleitu</a:t>
              </a:r>
              <a:r>
                <a:rPr lang="es-ES" sz="800" b="1" i="1" dirty="0">
                  <a:solidFill>
                    <a:srgbClr val="A48536"/>
                  </a:solidFill>
                  <a:ea typeface="Verdana" panose="020B0604030504040204" pitchFamily="34" charset="0"/>
                </a:rPr>
                <a:t> </a:t>
              </a:r>
              <a:r>
                <a:rPr lang="es-ES" sz="800" b="1" i="1" dirty="0" err="1">
                  <a:solidFill>
                    <a:srgbClr val="A48536"/>
                  </a:solidFill>
                  <a:ea typeface="Verdana" panose="020B0604030504040204" pitchFamily="34" charset="0"/>
                </a:rPr>
                <a:t>ondorengo</a:t>
              </a:r>
              <a:r>
                <a:rPr lang="es-ES" sz="800" b="1" i="1" dirty="0">
                  <a:solidFill>
                    <a:srgbClr val="A48536"/>
                  </a:solidFill>
                  <a:ea typeface="Verdana" panose="020B0604030504040204" pitchFamily="34" charset="0"/>
                </a:rPr>
                <a:t> </a:t>
              </a:r>
              <a:r>
                <a:rPr lang="es-ES" sz="800" b="1" i="1" dirty="0" err="1">
                  <a:solidFill>
                    <a:srgbClr val="A48536"/>
                  </a:solidFill>
                  <a:ea typeface="Verdana" panose="020B0604030504040204" pitchFamily="34" charset="0"/>
                </a:rPr>
                <a:t>zerbitzua</a:t>
              </a:r>
              <a:endParaRPr lang="es-ES" sz="800" b="1" i="1" dirty="0">
                <a:solidFill>
                  <a:srgbClr val="A48536"/>
                </a:solidFill>
                <a:ea typeface="Verdana" panose="020B0604030504040204" pitchFamily="34" charset="0"/>
              </a:endParaRPr>
            </a:p>
          </p:txBody>
        </p:sp>
      </p:grpSp>
      <p:graphicFrame>
        <p:nvGraphicFramePr>
          <p:cNvPr id="59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2229821"/>
              </p:ext>
            </p:extLst>
          </p:nvPr>
        </p:nvGraphicFramePr>
        <p:xfrm>
          <a:off x="8390164" y="1029233"/>
          <a:ext cx="2127007" cy="196811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8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90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0704">
                <a:tc>
                  <a:txBody>
                    <a:bodyPr/>
                    <a:lstStyle/>
                    <a:p>
                      <a:pPr algn="l" fontAlgn="b"/>
                      <a:endParaRPr lang="es-ES" sz="7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</a:txBody>
                  <a:tcPr marL="108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Guztira</a:t>
                      </a:r>
                      <a:endParaRPr lang="es-ES" sz="900" b="1" i="0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ctr"/>
                      <a:r>
                        <a:rPr lang="es-ES" sz="700" b="1" i="0" u="none" strike="noStrike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(n</a:t>
                      </a:r>
                      <a:r>
                        <a:rPr lang="es-ES" sz="700" b="1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= 140)</a:t>
                      </a:r>
                      <a:endParaRPr lang="es-ES" sz="700" b="1" i="0" u="none" strike="noStrike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BA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48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050" b="0" i="1" u="none" strike="noStrike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Etxebizitza</a:t>
                      </a:r>
                      <a:r>
                        <a:rPr lang="es-ES" sz="105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lang="es-ES" sz="1050" b="0" i="1" u="none" strike="noStrike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kalitateak</a:t>
                      </a:r>
                      <a:r>
                        <a:rPr lang="es-ES" sz="105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65,34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48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050" b="0" i="1" u="none" strike="noStrike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Kokapena</a:t>
                      </a:r>
                      <a:r>
                        <a:rPr lang="es-ES" sz="105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 eta </a:t>
                      </a:r>
                      <a:r>
                        <a:rPr lang="es-ES" sz="1050" b="0" i="1" u="none" strike="noStrike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dimentsioak</a:t>
                      </a:r>
                      <a:endParaRPr lang="es-ES" sz="1050" b="0" i="1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77,26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4620434"/>
                  </a:ext>
                </a:extLst>
              </a:tr>
              <a:tr h="31148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050" b="0" i="1" u="none" strike="noStrike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Prezioa</a:t>
                      </a:r>
                      <a:endParaRPr lang="es-ES" sz="1050" b="0" i="1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76,16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672263"/>
                  </a:ext>
                </a:extLst>
              </a:tr>
              <a:tr h="31148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050" b="0" i="1" u="none" strike="noStrike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Esleitu</a:t>
                      </a:r>
                      <a:r>
                        <a:rPr lang="es-ES" sz="105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50" b="0" i="1" u="none" strike="noStrike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arteko</a:t>
                      </a:r>
                      <a:r>
                        <a:rPr lang="es-ES" sz="105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50" b="0" i="1" u="none" strike="noStrike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zerbitzua</a:t>
                      </a:r>
                      <a:endParaRPr lang="es-ES" sz="1050" b="0" i="1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73,23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6187600"/>
                  </a:ext>
                </a:extLst>
              </a:tr>
              <a:tr h="31148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050" b="0" i="1" u="none" strike="noStrike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Esleitu</a:t>
                      </a:r>
                      <a:r>
                        <a:rPr lang="es-ES" sz="105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50" b="0" i="1" u="none" strike="noStrike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ondorengo</a:t>
                      </a:r>
                      <a:r>
                        <a:rPr lang="es-ES" sz="1050" b="0" i="1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ES" sz="1050" b="0" i="1" u="none" strike="noStrike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zerbitzua</a:t>
                      </a:r>
                      <a:endParaRPr lang="es-ES" sz="1050" b="0" i="1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0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60,05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64" name="Conector recto 63"/>
          <p:cNvCxnSpPr>
            <a:cxnSpLocks/>
          </p:cNvCxnSpPr>
          <p:nvPr/>
        </p:nvCxnSpPr>
        <p:spPr>
          <a:xfrm>
            <a:off x="6125820" y="3884338"/>
            <a:ext cx="5272755" cy="0"/>
          </a:xfrm>
          <a:prstGeom prst="line">
            <a:avLst/>
          </a:prstGeom>
          <a:ln>
            <a:solidFill>
              <a:srgbClr val="D3C9C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65"/>
          <p:cNvCxnSpPr>
            <a:cxnSpLocks/>
          </p:cNvCxnSpPr>
          <p:nvPr/>
        </p:nvCxnSpPr>
        <p:spPr>
          <a:xfrm>
            <a:off x="6125820" y="5021777"/>
            <a:ext cx="5272755" cy="0"/>
          </a:xfrm>
          <a:prstGeom prst="line">
            <a:avLst/>
          </a:prstGeom>
          <a:ln>
            <a:solidFill>
              <a:srgbClr val="D3C9C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66"/>
          <p:cNvCxnSpPr>
            <a:cxnSpLocks/>
          </p:cNvCxnSpPr>
          <p:nvPr/>
        </p:nvCxnSpPr>
        <p:spPr>
          <a:xfrm>
            <a:off x="6125820" y="6446937"/>
            <a:ext cx="5272755" cy="0"/>
          </a:xfrm>
          <a:prstGeom prst="line">
            <a:avLst/>
          </a:prstGeom>
          <a:ln>
            <a:solidFill>
              <a:srgbClr val="D3C9C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riángulo isósceles 3"/>
          <p:cNvSpPr/>
          <p:nvPr/>
        </p:nvSpPr>
        <p:spPr>
          <a:xfrm rot="5400000">
            <a:off x="10413943" y="2034987"/>
            <a:ext cx="530234" cy="211675"/>
          </a:xfrm>
          <a:prstGeom prst="triangle">
            <a:avLst/>
          </a:prstGeom>
          <a:solidFill>
            <a:srgbClr val="D3BA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68" name="7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3554631"/>
              </p:ext>
            </p:extLst>
          </p:nvPr>
        </p:nvGraphicFramePr>
        <p:xfrm>
          <a:off x="6883033" y="3783855"/>
          <a:ext cx="2311597" cy="11196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71" name="7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590390"/>
              </p:ext>
            </p:extLst>
          </p:nvPr>
        </p:nvGraphicFramePr>
        <p:xfrm>
          <a:off x="10276494" y="1507302"/>
          <a:ext cx="2302442" cy="1099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75" name="Rectangle 3"/>
          <p:cNvSpPr>
            <a:spLocks noChangeArrowheads="1"/>
          </p:cNvSpPr>
          <p:nvPr/>
        </p:nvSpPr>
        <p:spPr bwMode="auto">
          <a:xfrm>
            <a:off x="6195976" y="6554133"/>
            <a:ext cx="5577273" cy="30777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>
              <a:buClr>
                <a:srgbClr val="C0C0C0"/>
              </a:buClr>
              <a:buSzPts val="1800"/>
            </a:pPr>
            <a:r>
              <a:rPr lang="es-ES" sz="700" i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* </a:t>
            </a:r>
            <a:r>
              <a:rPr lang="es-ES" sz="700" i="1" dirty="0" err="1">
                <a:solidFill>
                  <a:schemeClr val="bg1">
                    <a:lumMod val="65000"/>
                  </a:schemeClr>
                </a:solidFill>
                <a:latin typeface="+mj-lt"/>
              </a:rPr>
              <a:t>Asebetetze-eskala</a:t>
            </a:r>
            <a:r>
              <a:rPr lang="es-ES" sz="700" i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: </a:t>
            </a:r>
            <a:r>
              <a:rPr lang="es-ES" sz="700" i="1" dirty="0" err="1">
                <a:solidFill>
                  <a:schemeClr val="bg1">
                    <a:lumMod val="65000"/>
                  </a:schemeClr>
                </a:solidFill>
                <a:latin typeface="+mj-lt"/>
              </a:rPr>
              <a:t>gutxienez</a:t>
            </a:r>
            <a:r>
              <a:rPr lang="es-ES" sz="700" i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 0 “batere </a:t>
            </a:r>
            <a:r>
              <a:rPr lang="es-ES" sz="700" i="1" dirty="0" err="1">
                <a:solidFill>
                  <a:schemeClr val="bg1">
                    <a:lumMod val="65000"/>
                  </a:schemeClr>
                </a:solidFill>
                <a:latin typeface="+mj-lt"/>
              </a:rPr>
              <a:t>asebeteta</a:t>
            </a:r>
            <a:r>
              <a:rPr lang="es-ES" sz="700" i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” eta </a:t>
            </a:r>
            <a:r>
              <a:rPr lang="es-ES" sz="700" i="1" dirty="0" err="1">
                <a:solidFill>
                  <a:schemeClr val="bg1">
                    <a:lumMod val="65000"/>
                  </a:schemeClr>
                </a:solidFill>
                <a:latin typeface="+mj-lt"/>
              </a:rPr>
              <a:t>gehienez</a:t>
            </a:r>
            <a:r>
              <a:rPr lang="es-ES" sz="700" i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 100 “oso </a:t>
            </a:r>
            <a:r>
              <a:rPr lang="es-ES" sz="700" i="1" dirty="0" err="1">
                <a:solidFill>
                  <a:schemeClr val="bg1">
                    <a:lumMod val="65000"/>
                  </a:schemeClr>
                </a:solidFill>
                <a:latin typeface="+mj-lt"/>
              </a:rPr>
              <a:t>asebeteta</a:t>
            </a:r>
            <a:r>
              <a:rPr lang="es-ES" sz="700" i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”.</a:t>
            </a:r>
          </a:p>
          <a:p>
            <a:pPr>
              <a:buClr>
                <a:srgbClr val="C0C0C0"/>
              </a:buClr>
              <a:buSzPts val="1800"/>
            </a:pPr>
            <a:r>
              <a:rPr lang="es-ES" sz="700" i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** AIO: </a:t>
            </a:r>
            <a:r>
              <a:rPr lang="es-ES" sz="700" i="1" dirty="0" err="1">
                <a:solidFill>
                  <a:schemeClr val="bg1">
                    <a:lumMod val="65000"/>
                  </a:schemeClr>
                </a:solidFill>
                <a:latin typeface="+mj-lt"/>
              </a:rPr>
              <a:t>asebetetze-maila</a:t>
            </a:r>
            <a:r>
              <a:rPr lang="es-ES" sz="700" i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 </a:t>
            </a:r>
            <a:r>
              <a:rPr lang="es-ES" sz="700" i="1" dirty="0" err="1">
                <a:solidFill>
                  <a:schemeClr val="bg1">
                    <a:lumMod val="65000"/>
                  </a:schemeClr>
                </a:solidFill>
                <a:latin typeface="+mj-lt"/>
              </a:rPr>
              <a:t>haztatua</a:t>
            </a:r>
            <a:r>
              <a:rPr lang="es-ES" sz="700" i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, 5 </a:t>
            </a:r>
            <a:r>
              <a:rPr lang="es-ES" sz="700" i="1" dirty="0" err="1">
                <a:solidFill>
                  <a:schemeClr val="bg1">
                    <a:lumMod val="65000"/>
                  </a:schemeClr>
                </a:solidFill>
                <a:latin typeface="+mj-lt"/>
              </a:rPr>
              <a:t>zerbitzu-arloei</a:t>
            </a:r>
            <a:r>
              <a:rPr lang="es-ES" sz="700" i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 </a:t>
            </a:r>
            <a:r>
              <a:rPr lang="es-ES" sz="700" i="1" dirty="0" err="1">
                <a:solidFill>
                  <a:schemeClr val="bg1">
                    <a:lumMod val="65000"/>
                  </a:schemeClr>
                </a:solidFill>
                <a:latin typeface="+mj-lt"/>
              </a:rPr>
              <a:t>garrantzia</a:t>
            </a:r>
            <a:r>
              <a:rPr lang="es-ES" sz="700" i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 </a:t>
            </a:r>
            <a:r>
              <a:rPr lang="es-ES" sz="700" i="1" dirty="0" err="1">
                <a:solidFill>
                  <a:schemeClr val="bg1">
                    <a:lumMod val="65000"/>
                  </a:schemeClr>
                </a:solidFill>
                <a:latin typeface="+mj-lt"/>
              </a:rPr>
              <a:t>emanda</a:t>
            </a:r>
            <a:r>
              <a:rPr lang="es-ES" sz="700" i="1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.</a:t>
            </a:r>
          </a:p>
        </p:txBody>
      </p:sp>
      <p:sp>
        <p:nvSpPr>
          <p:cNvPr id="63" name="Rectángulo 62">
            <a:extLst>
              <a:ext uri="{FF2B5EF4-FFF2-40B4-BE49-F238E27FC236}">
                <a16:creationId xmlns:a16="http://schemas.microsoft.com/office/drawing/2014/main" id="{38751DE8-943E-4DFA-82C3-A994D14AC150}"/>
              </a:ext>
            </a:extLst>
          </p:cNvPr>
          <p:cNvSpPr/>
          <p:nvPr/>
        </p:nvSpPr>
        <p:spPr>
          <a:xfrm>
            <a:off x="2262434" y="3116158"/>
            <a:ext cx="2778157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600" i="1" dirty="0" err="1">
                <a:solidFill>
                  <a:schemeClr val="bg1">
                    <a:lumMod val="75000"/>
                  </a:schemeClr>
                </a:solidFill>
                <a:latin typeface="Helvetica" pitchFamily="34" charset="0"/>
              </a:rPr>
              <a:t>Lagin-errorea</a:t>
            </a:r>
            <a:r>
              <a:rPr lang="es-ES_tradnl" sz="600" i="1" dirty="0">
                <a:solidFill>
                  <a:schemeClr val="bg1">
                    <a:lumMod val="75000"/>
                  </a:schemeClr>
                </a:solidFill>
                <a:latin typeface="Helvetica" pitchFamily="34" charset="0"/>
              </a:rPr>
              <a:t> % 95,5eko </a:t>
            </a:r>
            <a:r>
              <a:rPr lang="es-ES_tradnl" sz="600" i="1" dirty="0" err="1">
                <a:solidFill>
                  <a:schemeClr val="bg1">
                    <a:lumMod val="75000"/>
                  </a:schemeClr>
                </a:solidFill>
                <a:latin typeface="Helvetica" pitchFamily="34" charset="0"/>
              </a:rPr>
              <a:t>konfiantza-mailarako</a:t>
            </a:r>
            <a:r>
              <a:rPr lang="es-ES_tradnl" sz="600" i="1" dirty="0">
                <a:solidFill>
                  <a:schemeClr val="bg1">
                    <a:lumMod val="75000"/>
                  </a:schemeClr>
                </a:solidFill>
                <a:latin typeface="Helvetica" pitchFamily="34" charset="0"/>
              </a:rPr>
              <a:t> 1,96 s m-</a:t>
            </a:r>
            <a:r>
              <a:rPr lang="es-ES_tradnl" sz="600" i="1" dirty="0" err="1">
                <a:solidFill>
                  <a:schemeClr val="bg1">
                    <a:lumMod val="75000"/>
                  </a:schemeClr>
                </a:solidFill>
                <a:latin typeface="Helvetica" pitchFamily="34" charset="0"/>
              </a:rPr>
              <a:t>ri</a:t>
            </a:r>
            <a:r>
              <a:rPr lang="es-ES_tradnl" sz="600" i="1" dirty="0">
                <a:solidFill>
                  <a:schemeClr val="bg1">
                    <a:lumMod val="75000"/>
                  </a:schemeClr>
                </a:solidFill>
                <a:latin typeface="Helvetica" pitchFamily="34" charset="0"/>
              </a:rPr>
              <a:t> </a:t>
            </a:r>
            <a:r>
              <a:rPr lang="es-ES_tradnl" sz="600" i="1" dirty="0" err="1">
                <a:solidFill>
                  <a:schemeClr val="bg1">
                    <a:lumMod val="75000"/>
                  </a:schemeClr>
                </a:solidFill>
                <a:latin typeface="Helvetica" pitchFamily="34" charset="0"/>
              </a:rPr>
              <a:t>dagokionez</a:t>
            </a:r>
            <a:endParaRPr lang="es-ES_tradnl" sz="600" i="1" dirty="0">
              <a:solidFill>
                <a:schemeClr val="bg1">
                  <a:lumMod val="75000"/>
                </a:schemeClr>
              </a:solidFill>
              <a:latin typeface="Symbol" pitchFamily="18" charset="2"/>
            </a:endParaRPr>
          </a:p>
        </p:txBody>
      </p:sp>
      <p:sp>
        <p:nvSpPr>
          <p:cNvPr id="74" name="Rectangle 3">
            <a:extLst>
              <a:ext uri="{FF2B5EF4-FFF2-40B4-BE49-F238E27FC236}">
                <a16:creationId xmlns:a16="http://schemas.microsoft.com/office/drawing/2014/main" id="{2F9AA0BC-45D5-4503-9250-EDF9D11A45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31233" y="3534931"/>
            <a:ext cx="2340775" cy="44627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buClr>
                <a:srgbClr val="C0C0C0"/>
              </a:buClr>
              <a:buSzPts val="1800"/>
            </a:pP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NPS</a:t>
            </a:r>
          </a:p>
          <a:p>
            <a:pPr algn="ctr">
              <a:buClr>
                <a:srgbClr val="C0C0C0"/>
              </a:buClr>
              <a:buSzPts val="1800"/>
            </a:pPr>
            <a:endParaRPr lang="es-ES" sz="1100" i="1" dirty="0">
              <a:solidFill>
                <a:srgbClr val="A48536"/>
              </a:solidFill>
              <a:latin typeface="+mj-lt"/>
            </a:endParaRPr>
          </a:p>
        </p:txBody>
      </p:sp>
      <p:graphicFrame>
        <p:nvGraphicFramePr>
          <p:cNvPr id="77" name="11 Gráfico">
            <a:extLst>
              <a:ext uri="{FF2B5EF4-FFF2-40B4-BE49-F238E27FC236}">
                <a16:creationId xmlns:a16="http://schemas.microsoft.com/office/drawing/2014/main" id="{3B85A88A-69ED-4632-AD87-2A68DF1F02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8775831"/>
              </p:ext>
            </p:extLst>
          </p:nvPr>
        </p:nvGraphicFramePr>
        <p:xfrm>
          <a:off x="9673389" y="3766250"/>
          <a:ext cx="1725186" cy="12569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sp>
        <p:nvSpPr>
          <p:cNvPr id="78" name="13 CuadroTexto">
            <a:extLst>
              <a:ext uri="{FF2B5EF4-FFF2-40B4-BE49-F238E27FC236}">
                <a16:creationId xmlns:a16="http://schemas.microsoft.com/office/drawing/2014/main" id="{B4AAC2CF-9186-478C-9702-792DE588B495}"/>
              </a:ext>
            </a:extLst>
          </p:cNvPr>
          <p:cNvSpPr txBox="1"/>
          <p:nvPr/>
        </p:nvSpPr>
        <p:spPr>
          <a:xfrm>
            <a:off x="10735505" y="4318388"/>
            <a:ext cx="7273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" b="1" dirty="0">
                <a:solidFill>
                  <a:srgbClr val="C00000"/>
                </a:solidFill>
              </a:rPr>
              <a:t>- 7,2</a:t>
            </a:r>
            <a:endParaRPr lang="es-ES" sz="1000" i="1" dirty="0">
              <a:solidFill>
                <a:srgbClr val="C00000"/>
              </a:solidFill>
            </a:endParaRPr>
          </a:p>
        </p:txBody>
      </p:sp>
      <p:sp>
        <p:nvSpPr>
          <p:cNvPr id="79" name="Rectangle 3">
            <a:extLst>
              <a:ext uri="{FF2B5EF4-FFF2-40B4-BE49-F238E27FC236}">
                <a16:creationId xmlns:a16="http://schemas.microsoft.com/office/drawing/2014/main" id="{84DDB538-5BD8-41B9-83BE-2EB8F581E2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2276" y="5079976"/>
            <a:ext cx="2340775" cy="276999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buClr>
                <a:srgbClr val="C0C0C0"/>
              </a:buClr>
              <a:buSzPts val="1800"/>
            </a:pPr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Visesaren</a:t>
            </a: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irudia</a:t>
            </a: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*</a:t>
            </a:r>
            <a:endParaRPr lang="es-ES" sz="1100" i="1" dirty="0">
              <a:solidFill>
                <a:srgbClr val="A48536"/>
              </a:solidFill>
              <a:latin typeface="+mj-lt"/>
            </a:endParaRPr>
          </a:p>
        </p:txBody>
      </p:sp>
      <p:graphicFrame>
        <p:nvGraphicFramePr>
          <p:cNvPr id="80" name="7 Gráfico">
            <a:extLst>
              <a:ext uri="{FF2B5EF4-FFF2-40B4-BE49-F238E27FC236}">
                <a16:creationId xmlns:a16="http://schemas.microsoft.com/office/drawing/2014/main" id="{4EDE8F43-A111-4DA9-85DD-B06E0D4023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5883040"/>
              </p:ext>
            </p:extLst>
          </p:nvPr>
        </p:nvGraphicFramePr>
        <p:xfrm>
          <a:off x="6921454" y="5281737"/>
          <a:ext cx="2311597" cy="10954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sp>
        <p:nvSpPr>
          <p:cNvPr id="81" name="Rectangle 3">
            <a:extLst>
              <a:ext uri="{FF2B5EF4-FFF2-40B4-BE49-F238E27FC236}">
                <a16:creationId xmlns:a16="http://schemas.microsoft.com/office/drawing/2014/main" id="{60918415-E4B2-4029-86EC-728315D8D6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7874" y="5074883"/>
            <a:ext cx="2340775" cy="46166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 lIns="36000">
            <a:spAutoFit/>
          </a:bodyPr>
          <a:lstStyle/>
          <a:p>
            <a:pPr algn="ctr">
              <a:buClr>
                <a:srgbClr val="C0C0C0"/>
              </a:buClr>
              <a:buSzPts val="1800"/>
            </a:pPr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Visesa</a:t>
            </a: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beste</a:t>
            </a: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sustatzaile</a:t>
            </a: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batzuen</a:t>
            </a: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aldean</a:t>
            </a: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*</a:t>
            </a:r>
            <a:endParaRPr lang="es-ES" sz="1100" i="1" dirty="0">
              <a:solidFill>
                <a:srgbClr val="A48536"/>
              </a:solidFill>
              <a:latin typeface="+mj-lt"/>
            </a:endParaRPr>
          </a:p>
        </p:txBody>
      </p:sp>
      <p:graphicFrame>
        <p:nvGraphicFramePr>
          <p:cNvPr id="82" name="7 Gráfico">
            <a:extLst>
              <a:ext uri="{FF2B5EF4-FFF2-40B4-BE49-F238E27FC236}">
                <a16:creationId xmlns:a16="http://schemas.microsoft.com/office/drawing/2014/main" id="{5CA066F8-0DE4-455E-AF50-C265D0EDDD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5285450"/>
              </p:ext>
            </p:extLst>
          </p:nvPr>
        </p:nvGraphicFramePr>
        <p:xfrm>
          <a:off x="9461652" y="5284129"/>
          <a:ext cx="2311597" cy="1085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sp>
        <p:nvSpPr>
          <p:cNvPr id="83" name="23 CuadroTexto">
            <a:extLst>
              <a:ext uri="{FF2B5EF4-FFF2-40B4-BE49-F238E27FC236}">
                <a16:creationId xmlns:a16="http://schemas.microsoft.com/office/drawing/2014/main" id="{37A69854-7710-43AF-B4B6-1AC6EA8AD00C}"/>
              </a:ext>
            </a:extLst>
          </p:cNvPr>
          <p:cNvSpPr txBox="1"/>
          <p:nvPr/>
        </p:nvSpPr>
        <p:spPr>
          <a:xfrm>
            <a:off x="2723441" y="3489252"/>
            <a:ext cx="21264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Visesaren</a:t>
            </a: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irudi</a:t>
            </a:r>
            <a:r>
              <a:rPr lang="es-ES" sz="1200" b="1" i="1" dirty="0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 </a:t>
            </a:r>
            <a:r>
              <a:rPr lang="es-ES" sz="1200" b="1" i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Verdana" panose="020B0604030504040204" pitchFamily="34" charset="0"/>
              </a:rPr>
              <a:t>instituzionala</a:t>
            </a:r>
            <a:endParaRPr lang="es-ES" sz="1200" b="1" i="1" dirty="0">
              <a:solidFill>
                <a:schemeClr val="tx1">
                  <a:lumMod val="75000"/>
                  <a:lumOff val="25000"/>
                </a:schemeClr>
              </a:solidFill>
              <a:ea typeface="Verdana" panose="020B0604030504040204" pitchFamily="34" charset="0"/>
            </a:endParaRPr>
          </a:p>
        </p:txBody>
      </p:sp>
      <p:graphicFrame>
        <p:nvGraphicFramePr>
          <p:cNvPr id="84" name="32 Gráfico">
            <a:extLst>
              <a:ext uri="{FF2B5EF4-FFF2-40B4-BE49-F238E27FC236}">
                <a16:creationId xmlns:a16="http://schemas.microsoft.com/office/drawing/2014/main" id="{12A8AE88-8FE7-4EC2-A12C-818672979D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57176301"/>
              </p:ext>
            </p:extLst>
          </p:nvPr>
        </p:nvGraphicFramePr>
        <p:xfrm>
          <a:off x="2180366" y="3826709"/>
          <a:ext cx="1538808" cy="1327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graphicFrame>
        <p:nvGraphicFramePr>
          <p:cNvPr id="86" name="32 Gráfico">
            <a:extLst>
              <a:ext uri="{FF2B5EF4-FFF2-40B4-BE49-F238E27FC236}">
                <a16:creationId xmlns:a16="http://schemas.microsoft.com/office/drawing/2014/main" id="{DDF33701-0D9A-4104-93B8-896479AA72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0301909"/>
              </p:ext>
            </p:extLst>
          </p:nvPr>
        </p:nvGraphicFramePr>
        <p:xfrm>
          <a:off x="4024241" y="3825610"/>
          <a:ext cx="1558271" cy="1327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5"/>
          </a:graphicData>
        </a:graphic>
      </p:graphicFrame>
      <p:graphicFrame>
        <p:nvGraphicFramePr>
          <p:cNvPr id="87" name="32 Gráfico">
            <a:extLst>
              <a:ext uri="{FF2B5EF4-FFF2-40B4-BE49-F238E27FC236}">
                <a16:creationId xmlns:a16="http://schemas.microsoft.com/office/drawing/2014/main" id="{1CC185E4-B2F6-4B3F-AFD4-D3C0AEE3849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7950782"/>
              </p:ext>
            </p:extLst>
          </p:nvPr>
        </p:nvGraphicFramePr>
        <p:xfrm>
          <a:off x="2204893" y="5234569"/>
          <a:ext cx="1558271" cy="1331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6"/>
          </a:graphicData>
        </a:graphic>
      </p:graphicFrame>
      <p:graphicFrame>
        <p:nvGraphicFramePr>
          <p:cNvPr id="88" name="32 Gráfico">
            <a:extLst>
              <a:ext uri="{FF2B5EF4-FFF2-40B4-BE49-F238E27FC236}">
                <a16:creationId xmlns:a16="http://schemas.microsoft.com/office/drawing/2014/main" id="{24CDE30C-2CE7-4231-A155-90F4E92E8B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524459"/>
              </p:ext>
            </p:extLst>
          </p:nvPr>
        </p:nvGraphicFramePr>
        <p:xfrm>
          <a:off x="4102724" y="5234568"/>
          <a:ext cx="1558271" cy="13159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7"/>
          </a:graphicData>
        </a:graphic>
      </p:graphicFrame>
      <p:sp>
        <p:nvSpPr>
          <p:cNvPr id="89" name="27 CuadroTexto">
            <a:extLst>
              <a:ext uri="{FF2B5EF4-FFF2-40B4-BE49-F238E27FC236}">
                <a16:creationId xmlns:a16="http://schemas.microsoft.com/office/drawing/2014/main" id="{5F4AEB4B-BE9B-40C8-90C3-A89B91400E96}"/>
              </a:ext>
            </a:extLst>
          </p:cNvPr>
          <p:cNvSpPr txBox="1"/>
          <p:nvPr/>
        </p:nvSpPr>
        <p:spPr>
          <a:xfrm>
            <a:off x="10354902" y="3874347"/>
            <a:ext cx="24077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latin typeface="Century Gothic" panose="020B0502020202020204" pitchFamily="34" charset="0"/>
              </a:rPr>
              <a:t>0</a:t>
            </a:r>
          </a:p>
        </p:txBody>
      </p:sp>
      <p:sp>
        <p:nvSpPr>
          <p:cNvPr id="90" name="28 CuadroTexto">
            <a:extLst>
              <a:ext uri="{FF2B5EF4-FFF2-40B4-BE49-F238E27FC236}">
                <a16:creationId xmlns:a16="http://schemas.microsoft.com/office/drawing/2014/main" id="{7889D294-5BE0-4F27-9815-8E510D9DEC97}"/>
              </a:ext>
            </a:extLst>
          </p:cNvPr>
          <p:cNvSpPr txBox="1"/>
          <p:nvPr/>
        </p:nvSpPr>
        <p:spPr>
          <a:xfrm>
            <a:off x="10784898" y="4161772"/>
            <a:ext cx="29687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latin typeface="Century Gothic" panose="020B0502020202020204" pitchFamily="34" charset="0"/>
              </a:rPr>
              <a:t>50</a:t>
            </a:r>
          </a:p>
        </p:txBody>
      </p:sp>
      <p:sp>
        <p:nvSpPr>
          <p:cNvPr id="91" name="29 CuadroTexto">
            <a:extLst>
              <a:ext uri="{FF2B5EF4-FFF2-40B4-BE49-F238E27FC236}">
                <a16:creationId xmlns:a16="http://schemas.microsoft.com/office/drawing/2014/main" id="{6D260F6E-9A5F-46AD-8FF5-2420CE035D7E}"/>
              </a:ext>
            </a:extLst>
          </p:cNvPr>
          <p:cNvSpPr txBox="1"/>
          <p:nvPr/>
        </p:nvSpPr>
        <p:spPr>
          <a:xfrm>
            <a:off x="10561515" y="4665269"/>
            <a:ext cx="3529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latin typeface="Century Gothic" panose="020B0502020202020204" pitchFamily="34" charset="0"/>
              </a:rPr>
              <a:t>100</a:t>
            </a:r>
          </a:p>
        </p:txBody>
      </p:sp>
      <p:sp>
        <p:nvSpPr>
          <p:cNvPr id="92" name="30 CuadroTexto">
            <a:extLst>
              <a:ext uri="{FF2B5EF4-FFF2-40B4-BE49-F238E27FC236}">
                <a16:creationId xmlns:a16="http://schemas.microsoft.com/office/drawing/2014/main" id="{27F7E2D2-9620-4EED-ABF6-2FD6AB9028E8}"/>
              </a:ext>
            </a:extLst>
          </p:cNvPr>
          <p:cNvSpPr txBox="1"/>
          <p:nvPr/>
        </p:nvSpPr>
        <p:spPr>
          <a:xfrm>
            <a:off x="9901666" y="4658927"/>
            <a:ext cx="38664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latin typeface="Century Gothic" panose="020B0502020202020204" pitchFamily="34" charset="0"/>
              </a:rPr>
              <a:t>-100</a:t>
            </a:r>
          </a:p>
        </p:txBody>
      </p:sp>
      <p:sp>
        <p:nvSpPr>
          <p:cNvPr id="93" name="31 CuadroTexto">
            <a:extLst>
              <a:ext uri="{FF2B5EF4-FFF2-40B4-BE49-F238E27FC236}">
                <a16:creationId xmlns:a16="http://schemas.microsoft.com/office/drawing/2014/main" id="{67D3D318-BC3A-492D-AB92-C74D46783190}"/>
              </a:ext>
            </a:extLst>
          </p:cNvPr>
          <p:cNvSpPr txBox="1"/>
          <p:nvPr/>
        </p:nvSpPr>
        <p:spPr>
          <a:xfrm>
            <a:off x="9812793" y="4200522"/>
            <a:ext cx="33054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latin typeface="Century Gothic" panose="020B0502020202020204" pitchFamily="34" charset="0"/>
              </a:rPr>
              <a:t>-50</a:t>
            </a:r>
          </a:p>
        </p:txBody>
      </p: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D4509AF0-B070-4368-8598-A40FF340E60A}"/>
              </a:ext>
            </a:extLst>
          </p:cNvPr>
          <p:cNvCxnSpPr/>
          <p:nvPr/>
        </p:nvCxnSpPr>
        <p:spPr>
          <a:xfrm>
            <a:off x="5869318" y="901381"/>
            <a:ext cx="0" cy="2214777"/>
          </a:xfrm>
          <a:prstGeom prst="line">
            <a:avLst/>
          </a:prstGeom>
          <a:ln>
            <a:solidFill>
              <a:srgbClr val="D3C9C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C3BFD045-B111-4CF9-A0EE-D13B5518C97F}"/>
              </a:ext>
            </a:extLst>
          </p:cNvPr>
          <p:cNvCxnSpPr/>
          <p:nvPr/>
        </p:nvCxnSpPr>
        <p:spPr>
          <a:xfrm>
            <a:off x="5869318" y="3736474"/>
            <a:ext cx="0" cy="2214777"/>
          </a:xfrm>
          <a:prstGeom prst="line">
            <a:avLst/>
          </a:prstGeom>
          <a:ln>
            <a:solidFill>
              <a:srgbClr val="D3C9C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92794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199</Words>
  <Application>Microsoft Office PowerPoint</Application>
  <PresentationFormat>Panorámica</PresentationFormat>
  <Paragraphs>62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0" baseType="lpstr">
      <vt:lpstr>Arial</vt:lpstr>
      <vt:lpstr>Bahnschrift Light SemiCondensed</vt:lpstr>
      <vt:lpstr>Calibri</vt:lpstr>
      <vt:lpstr>Calibri Light</vt:lpstr>
      <vt:lpstr>Century Gothic</vt:lpstr>
      <vt:lpstr>Helvetica</vt:lpstr>
      <vt:lpstr>Symbol</vt:lpstr>
      <vt:lpstr>Wingdings</vt:lpstr>
      <vt:lpstr>Tema de Office</vt:lpstr>
      <vt:lpstr>Presentación de PowerPoint</vt:lpstr>
    </vt:vector>
  </TitlesOfParts>
  <Company>Ikertalde 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Kepa Salaverria</dc:creator>
  <cp:lastModifiedBy>Jose Miguel Olea</cp:lastModifiedBy>
  <cp:revision>47</cp:revision>
  <cp:lastPrinted>2021-01-28T12:23:34Z</cp:lastPrinted>
  <dcterms:created xsi:type="dcterms:W3CDTF">2020-12-21T16:30:31Z</dcterms:created>
  <dcterms:modified xsi:type="dcterms:W3CDTF">2022-02-17T12:54:40Z</dcterms:modified>
</cp:coreProperties>
</file>