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26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966D"/>
    <a:srgbClr val="A48536"/>
    <a:srgbClr val="D3BA7B"/>
    <a:srgbClr val="D3C9C3"/>
    <a:srgbClr val="6F610F"/>
    <a:srgbClr val="E6D04A"/>
    <a:srgbClr val="FDFBF1"/>
    <a:srgbClr val="F8F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83" autoAdjust="0"/>
    <p:restoredTop sz="94660"/>
  </p:normalViewPr>
  <p:slideViewPr>
    <p:cSldViewPr snapToGrid="0">
      <p:cViewPr varScale="1">
        <p:scale>
          <a:sx n="86" d="100"/>
          <a:sy n="86" d="100"/>
        </p:scale>
        <p:origin x="3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02376002573444"/>
          <c:y val="0.23088826929654599"/>
          <c:w val="0.53538317445673511"/>
          <c:h val="0.6896126205283386"/>
        </c:manualLayout>
      </c:layout>
      <c:radarChart>
        <c:radarStyle val="marker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ln w="28575">
              <a:solidFill>
                <a:srgbClr val="A48536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6.3747734665062825E-2"/>
                  <c:y val="6.02121974274284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240-4589-90AD-98C7E527C88F}"/>
                </c:ext>
              </c:extLst>
            </c:dLbl>
            <c:dLbl>
              <c:idx val="1"/>
              <c:layout>
                <c:manualLayout>
                  <c:x val="-2.8917990720390361E-4"/>
                  <c:y val="1.88597206887021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240-4589-90AD-98C7E527C88F}"/>
                </c:ext>
              </c:extLst>
            </c:dLbl>
            <c:dLbl>
              <c:idx val="2"/>
              <c:layout>
                <c:manualLayout>
                  <c:x val="-2.746441114573419E-2"/>
                  <c:y val="-3.77192991140420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240-4589-90AD-98C7E527C88F}"/>
                </c:ext>
              </c:extLst>
            </c:dLbl>
            <c:dLbl>
              <c:idx val="3"/>
              <c:layout>
                <c:manualLayout>
                  <c:x val="-1.6389815992202895E-2"/>
                  <c:y val="-2.51462942516028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240-4589-90AD-98C7E527C88F}"/>
                </c:ext>
              </c:extLst>
            </c:dLbl>
            <c:dLbl>
              <c:idx val="4"/>
              <c:layout>
                <c:manualLayout>
                  <c:x val="2.7787862347409585E-3"/>
                  <c:y val="2.20027696126585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240-4589-90AD-98C7E527C8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rgbClr val="68574C"/>
                    </a:solidFill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Vivienda</c:v>
                </c:pt>
                <c:pt idx="1">
                  <c:v>Precio</c:v>
                </c:pt>
                <c:pt idx="2">
                  <c:v>Ubicación y dimensiones</c:v>
                </c:pt>
                <c:pt idx="3">
                  <c:v>Servicio hasta la entrega</c:v>
                </c:pt>
                <c:pt idx="4">
                  <c:v>Servicio post entrega</c:v>
                </c:pt>
              </c:strCache>
            </c:strRef>
          </c:cat>
          <c:val>
            <c:numRef>
              <c:f>Hoja1!$B$2:$B$6</c:f>
              <c:numCache>
                <c:formatCode>###0.00</c:formatCode>
                <c:ptCount val="5"/>
                <c:pt idx="0">
                  <c:v>24.336898395721921</c:v>
                </c:pt>
                <c:pt idx="1">
                  <c:v>21.368983957219257</c:v>
                </c:pt>
                <c:pt idx="2">
                  <c:v>24.486631016042807</c:v>
                </c:pt>
                <c:pt idx="3">
                  <c:v>15.021390374331553</c:v>
                </c:pt>
                <c:pt idx="4">
                  <c:v>14.786096256684495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240-4589-90AD-98C7E527C8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4594304"/>
        <c:axId val="156209920"/>
      </c:radarChart>
      <c:catAx>
        <c:axId val="154594304"/>
        <c:scaling>
          <c:orientation val="minMax"/>
        </c:scaling>
        <c:delete val="1"/>
        <c:axPos val="b"/>
        <c:majorGridlines/>
        <c:numFmt formatCode="General" sourceLinked="0"/>
        <c:majorTickMark val="none"/>
        <c:minorTickMark val="none"/>
        <c:tickLblPos val="nextTo"/>
        <c:crossAx val="156209920"/>
        <c:crosses val="autoZero"/>
        <c:auto val="1"/>
        <c:lblAlgn val="ctr"/>
        <c:lblOffset val="100"/>
        <c:noMultiLvlLbl val="0"/>
      </c:catAx>
      <c:valAx>
        <c:axId val="156209920"/>
        <c:scaling>
          <c:orientation val="minMax"/>
          <c:max val="40"/>
          <c:min val="0"/>
        </c:scaling>
        <c:delete val="1"/>
        <c:axPos val="l"/>
        <c:majorGridlines>
          <c:spPr>
            <a:ln>
              <a:prstDash val="dashDot"/>
            </a:ln>
          </c:spPr>
        </c:majorGridlines>
        <c:numFmt formatCode="#,##0" sourceLinked="0"/>
        <c:majorTickMark val="none"/>
        <c:minorTickMark val="none"/>
        <c:tickLblPos val="nextTo"/>
        <c:crossAx val="154594304"/>
        <c:crosses val="autoZero"/>
        <c:crossBetween val="between"/>
        <c:majorUnit val="5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19191307171711"/>
          <c:y val="0.13730045371071944"/>
          <c:w val="0.55410461742827044"/>
          <c:h val="0.7351224862983522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D3BA7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7ED5-4A2C-BEBF-E3ED61096559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A18C7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7ED5-4A2C-BEBF-E3ED61096559}"/>
              </c:ext>
            </c:extLst>
          </c:dPt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###0.0%</c:formatCode>
                <c:ptCount val="2"/>
                <c:pt idx="0">
                  <c:v>0.93100000000000005</c:v>
                </c:pt>
                <c:pt idx="1">
                  <c:v>6.899999999999995E-2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ED5-4A2C-BEBF-E3ED610965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19191307171711"/>
          <c:y val="0.13730045371071944"/>
          <c:w val="0.55410461742827044"/>
          <c:h val="0.7351224862983522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D3BA7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CA46-4F35-A91F-B2C990727030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A18C7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CA46-4F35-A91F-B2C990727030}"/>
              </c:ext>
            </c:extLst>
          </c:dPt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###0.0%</c:formatCode>
                <c:ptCount val="2"/>
                <c:pt idx="0">
                  <c:v>0.95399999999999996</c:v>
                </c:pt>
                <c:pt idx="1">
                  <c:v>4.6000000000000041E-2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A46-4F35-A91F-B2C9907270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160791016279098E-2"/>
          <c:y val="0"/>
          <c:w val="0.94999695612691792"/>
          <c:h val="0.823221346514865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A08A7E"/>
            </a:solidFill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D3BA7B"/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1-8590-40D3-848F-9B9EF0FB7518}"/>
              </c:ext>
            </c:extLst>
          </c:dPt>
          <c:dPt>
            <c:idx val="1"/>
            <c:invertIfNegative val="0"/>
            <c:bubble3D val="0"/>
            <c:spPr>
              <a:solidFill>
                <a:srgbClr val="D3BA7B"/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3-8590-40D3-848F-9B9EF0FB7518}"/>
              </c:ext>
            </c:extLst>
          </c:dPt>
          <c:dPt>
            <c:idx val="2"/>
            <c:invertIfNegative val="0"/>
            <c:bubble3D val="0"/>
            <c:spPr>
              <a:solidFill>
                <a:srgbClr val="D3BA7B"/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5-8590-40D3-848F-9B9EF0FB7518}"/>
              </c:ext>
            </c:extLst>
          </c:dPt>
          <c:dPt>
            <c:idx val="3"/>
            <c:invertIfNegative val="0"/>
            <c:bubble3D val="0"/>
            <c:spPr>
              <a:solidFill>
                <a:srgbClr val="D3BA7B"/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7-8590-40D3-848F-9B9EF0FB7518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9-8590-40D3-848F-9B9EF0FB7518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B-8590-40D3-848F-9B9EF0FB7518}"/>
              </c:ext>
            </c:extLst>
          </c:dPt>
          <c:dPt>
            <c:idx val="6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D-8590-40D3-848F-9B9EF0FB7518}"/>
              </c:ext>
            </c:extLst>
          </c:dPt>
          <c:dPt>
            <c:idx val="7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F-8590-40D3-848F-9B9EF0FB7518}"/>
              </c:ext>
            </c:extLst>
          </c:dPt>
          <c:dLbls>
            <c:dLbl>
              <c:idx val="2"/>
              <c:layout>
                <c:manualLayout>
                  <c:x val="3.0971962513719965E-3"/>
                  <c:y val="1.04015113216081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590-40D3-848F-9B9EF0FB75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00" b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B-086 Barakaldo
</c:v>
                </c:pt>
                <c:pt idx="1">
                  <c:v>B-090 Bilbao
</c:v>
                </c:pt>
                <c:pt idx="2">
                  <c:v>B-097 Basauri
</c:v>
                </c:pt>
                <c:pt idx="3">
                  <c:v>G-070 Zarautz
</c:v>
                </c:pt>
              </c:strCache>
            </c:strRef>
          </c:cat>
          <c:val>
            <c:numRef>
              <c:f>Hoja1!$B$2:$B$5</c:f>
              <c:numCache>
                <c:formatCode>###0.00</c:formatCode>
                <c:ptCount val="4"/>
                <c:pt idx="0">
                  <c:v>65.873015873015859</c:v>
                </c:pt>
                <c:pt idx="1">
                  <c:v>53.800000000000004</c:v>
                </c:pt>
                <c:pt idx="2">
                  <c:v>68.571428571428569</c:v>
                </c:pt>
                <c:pt idx="3">
                  <c:v>58.148148148148152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8590-40D3-848F-9B9EF0FB75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0632192"/>
        <c:axId val="160638080"/>
      </c:barChart>
      <c:lineChart>
        <c:grouping val="standard"/>
        <c:varyColors val="0"/>
        <c:ser>
          <c:idx val="1"/>
          <c:order val="1"/>
          <c:tx>
            <c:strRef>
              <c:f>Hoja1!$C$1</c:f>
              <c:strCache>
                <c:ptCount val="1"/>
                <c:pt idx="0">
                  <c:v>Promedio</c:v>
                </c:pt>
              </c:strCache>
            </c:strRef>
          </c:tx>
          <c:spPr>
            <a:ln w="22225">
              <a:solidFill>
                <a:srgbClr val="68574C"/>
              </a:solidFill>
            </a:ln>
          </c:spPr>
          <c:marker>
            <c:symbol val="none"/>
          </c:marker>
          <c:cat>
            <c:strRef>
              <c:f>Hoja1!$A$2:$A$5</c:f>
              <c:strCache>
                <c:ptCount val="4"/>
                <c:pt idx="0">
                  <c:v>B-086 Barakaldo
</c:v>
                </c:pt>
                <c:pt idx="1">
                  <c:v>B-090 Bilbao
</c:v>
                </c:pt>
                <c:pt idx="2">
                  <c:v>B-097 Basauri
</c:v>
                </c:pt>
                <c:pt idx="3">
                  <c:v>G-070 Zarautz
</c:v>
                </c:pt>
              </c:strCache>
            </c:strRef>
          </c:cat>
          <c:val>
            <c:numRef>
              <c:f>Hoja1!$C$2:$C$5</c:f>
              <c:numCache>
                <c:formatCode>###0.00</c:formatCode>
                <c:ptCount val="4"/>
                <c:pt idx="0">
                  <c:v>62.032967032967008</c:v>
                </c:pt>
                <c:pt idx="1">
                  <c:v>62.032967032967008</c:v>
                </c:pt>
                <c:pt idx="2">
                  <c:v>62.032967032967008</c:v>
                </c:pt>
                <c:pt idx="3">
                  <c:v>62.032967032967008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8590-40D3-848F-9B9EF0FB75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632192"/>
        <c:axId val="160638080"/>
      </c:lineChart>
      <c:catAx>
        <c:axId val="160632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/>
        </c:spPr>
        <c:txPr>
          <a:bodyPr/>
          <a:lstStyle/>
          <a:p>
            <a:pPr>
              <a:defRPr sz="600"/>
            </a:pPr>
            <a:endParaRPr lang="es-ES"/>
          </a:p>
        </c:txPr>
        <c:crossAx val="160638080"/>
        <c:crossesAt val="0"/>
        <c:auto val="1"/>
        <c:lblAlgn val="ctr"/>
        <c:lblOffset val="100"/>
        <c:noMultiLvlLbl val="0"/>
      </c:catAx>
      <c:valAx>
        <c:axId val="160638080"/>
        <c:scaling>
          <c:orientation val="minMax"/>
          <c:max val="100"/>
          <c:min val="0"/>
        </c:scaling>
        <c:delete val="1"/>
        <c:axPos val="l"/>
        <c:numFmt formatCode="#,##0" sourceLinked="0"/>
        <c:majorTickMark val="out"/>
        <c:minorTickMark val="none"/>
        <c:tickLblPos val="nextTo"/>
        <c:crossAx val="160632192"/>
        <c:crosses val="autoZero"/>
        <c:crossBetween val="between"/>
        <c:majorUnit val="100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160791016279098E-2"/>
          <c:y val="0"/>
          <c:w val="0.94999695612691792"/>
          <c:h val="0.823221346514865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A08A7E"/>
            </a:solidFill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D3BA7B"/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1-47C7-4412-92C9-2B9F01DD273F}"/>
              </c:ext>
            </c:extLst>
          </c:dPt>
          <c:dPt>
            <c:idx val="1"/>
            <c:invertIfNegative val="0"/>
            <c:bubble3D val="0"/>
            <c:spPr>
              <a:solidFill>
                <a:srgbClr val="D3BA7B"/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3-47C7-4412-92C9-2B9F01DD273F}"/>
              </c:ext>
            </c:extLst>
          </c:dPt>
          <c:dPt>
            <c:idx val="2"/>
            <c:invertIfNegative val="0"/>
            <c:bubble3D val="0"/>
            <c:spPr>
              <a:solidFill>
                <a:srgbClr val="D3BA7B"/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5-47C7-4412-92C9-2B9F01DD273F}"/>
              </c:ext>
            </c:extLst>
          </c:dPt>
          <c:dPt>
            <c:idx val="3"/>
            <c:invertIfNegative val="0"/>
            <c:bubble3D val="0"/>
            <c:spPr>
              <a:solidFill>
                <a:srgbClr val="D3BA7B"/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7-47C7-4412-92C9-2B9F01DD273F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9-47C7-4412-92C9-2B9F01DD273F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B-47C7-4412-92C9-2B9F01DD273F}"/>
              </c:ext>
            </c:extLst>
          </c:dPt>
          <c:dPt>
            <c:idx val="6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D-47C7-4412-92C9-2B9F01DD273F}"/>
              </c:ext>
            </c:extLst>
          </c:dPt>
          <c:dPt>
            <c:idx val="7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F-47C7-4412-92C9-2B9F01DD273F}"/>
              </c:ext>
            </c:extLst>
          </c:dPt>
          <c:dLbls>
            <c:dLbl>
              <c:idx val="2"/>
              <c:layout>
                <c:manualLayout>
                  <c:x val="3.0971962513719965E-3"/>
                  <c:y val="1.04015113216081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7C7-4412-92C9-2B9F01DD27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00" b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B-086 Barakaldo
</c:v>
                </c:pt>
                <c:pt idx="1">
                  <c:v>B-090 Bilbao
</c:v>
                </c:pt>
                <c:pt idx="2">
                  <c:v>B-097 Basauri
</c:v>
                </c:pt>
                <c:pt idx="3">
                  <c:v>G-070 Zarautz
</c:v>
                </c:pt>
              </c:strCache>
            </c:strRef>
          </c:cat>
          <c:val>
            <c:numRef>
              <c:f>Hoja1!$B$2:$B$5</c:f>
              <c:numCache>
                <c:formatCode>###0.00</c:formatCode>
                <c:ptCount val="4"/>
                <c:pt idx="0">
                  <c:v>66.739130434782595</c:v>
                </c:pt>
                <c:pt idx="1">
                  <c:v>49.777777777777779</c:v>
                </c:pt>
                <c:pt idx="2">
                  <c:v>62.749999999999986</c:v>
                </c:pt>
                <c:pt idx="3">
                  <c:v>52.800000000000004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7C7-4412-92C9-2B9F01DD27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0632192"/>
        <c:axId val="160638080"/>
      </c:barChart>
      <c:lineChart>
        <c:grouping val="standard"/>
        <c:varyColors val="0"/>
        <c:ser>
          <c:idx val="1"/>
          <c:order val="1"/>
          <c:tx>
            <c:strRef>
              <c:f>Hoja1!$C$1</c:f>
              <c:strCache>
                <c:ptCount val="1"/>
                <c:pt idx="0">
                  <c:v>Promedio</c:v>
                </c:pt>
              </c:strCache>
            </c:strRef>
          </c:tx>
          <c:spPr>
            <a:ln w="22225">
              <a:solidFill>
                <a:srgbClr val="68574C"/>
              </a:solidFill>
            </a:ln>
          </c:spPr>
          <c:marker>
            <c:symbol val="none"/>
          </c:marker>
          <c:cat>
            <c:strRef>
              <c:f>Hoja1!$A$2:$A$5</c:f>
              <c:strCache>
                <c:ptCount val="4"/>
                <c:pt idx="0">
                  <c:v>B-086 Barakaldo
</c:v>
                </c:pt>
                <c:pt idx="1">
                  <c:v>B-090 Bilbao
</c:v>
                </c:pt>
                <c:pt idx="2">
                  <c:v>B-097 Basauri
</c:v>
                </c:pt>
                <c:pt idx="3">
                  <c:v>G-070 Zarautz
</c:v>
                </c:pt>
              </c:strCache>
            </c:strRef>
          </c:cat>
          <c:val>
            <c:numRef>
              <c:f>Hoja1!$C$2:$C$5</c:f>
              <c:numCache>
                <c:formatCode>###0.00</c:formatCode>
                <c:ptCount val="4"/>
                <c:pt idx="0">
                  <c:v>58.59</c:v>
                </c:pt>
                <c:pt idx="1">
                  <c:v>58.59</c:v>
                </c:pt>
                <c:pt idx="2">
                  <c:v>58.59</c:v>
                </c:pt>
                <c:pt idx="3">
                  <c:v>58.59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47C7-4412-92C9-2B9F01DD27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632192"/>
        <c:axId val="160638080"/>
      </c:lineChart>
      <c:catAx>
        <c:axId val="160632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/>
        </c:spPr>
        <c:txPr>
          <a:bodyPr/>
          <a:lstStyle/>
          <a:p>
            <a:pPr>
              <a:defRPr sz="600"/>
            </a:pPr>
            <a:endParaRPr lang="es-ES"/>
          </a:p>
        </c:txPr>
        <c:crossAx val="160638080"/>
        <c:crossesAt val="0"/>
        <c:auto val="1"/>
        <c:lblAlgn val="ctr"/>
        <c:lblOffset val="100"/>
        <c:noMultiLvlLbl val="0"/>
      </c:catAx>
      <c:valAx>
        <c:axId val="160638080"/>
        <c:scaling>
          <c:orientation val="minMax"/>
          <c:max val="100"/>
          <c:min val="0"/>
        </c:scaling>
        <c:delete val="1"/>
        <c:axPos val="l"/>
        <c:numFmt formatCode="#,##0" sourceLinked="0"/>
        <c:majorTickMark val="out"/>
        <c:minorTickMark val="none"/>
        <c:tickLblPos val="nextTo"/>
        <c:crossAx val="160632192"/>
        <c:crosses val="autoZero"/>
        <c:crossBetween val="between"/>
        <c:majorUnit val="100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160791016279098E-2"/>
          <c:y val="0"/>
          <c:w val="0.94999695612691792"/>
          <c:h val="0.823221346514865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A08A7E"/>
            </a:solidFill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D3BA7B"/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1-DE80-41ED-8360-A2B397EFB0F9}"/>
              </c:ext>
            </c:extLst>
          </c:dPt>
          <c:dPt>
            <c:idx val="1"/>
            <c:invertIfNegative val="0"/>
            <c:bubble3D val="0"/>
            <c:spPr>
              <a:solidFill>
                <a:srgbClr val="D3BA7B"/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3-DE80-41ED-8360-A2B397EFB0F9}"/>
              </c:ext>
            </c:extLst>
          </c:dPt>
          <c:dPt>
            <c:idx val="2"/>
            <c:invertIfNegative val="0"/>
            <c:bubble3D val="0"/>
            <c:spPr>
              <a:solidFill>
                <a:srgbClr val="D3BA7B"/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5-DE80-41ED-8360-A2B397EFB0F9}"/>
              </c:ext>
            </c:extLst>
          </c:dPt>
          <c:dPt>
            <c:idx val="3"/>
            <c:invertIfNegative val="0"/>
            <c:bubble3D val="0"/>
            <c:spPr>
              <a:solidFill>
                <a:srgbClr val="D3BA7B"/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7-DE80-41ED-8360-A2B397EFB0F9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9-DE80-41ED-8360-A2B397EFB0F9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B-DE80-41ED-8360-A2B397EFB0F9}"/>
              </c:ext>
            </c:extLst>
          </c:dPt>
          <c:dPt>
            <c:idx val="6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D-DE80-41ED-8360-A2B397EFB0F9}"/>
              </c:ext>
            </c:extLst>
          </c:dPt>
          <c:dPt>
            <c:idx val="7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F-DE80-41ED-8360-A2B397EFB0F9}"/>
              </c:ext>
            </c:extLst>
          </c:dPt>
          <c:dLbls>
            <c:dLbl>
              <c:idx val="2"/>
              <c:layout>
                <c:manualLayout>
                  <c:x val="3.0971962513719965E-3"/>
                  <c:y val="1.04015113216081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E80-41ED-8360-A2B397EFB0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00" b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B-086 Barakaldo
</c:v>
                </c:pt>
                <c:pt idx="1">
                  <c:v>B-090 Bilbao
</c:v>
                </c:pt>
                <c:pt idx="2">
                  <c:v>B-097 Basauri
</c:v>
                </c:pt>
                <c:pt idx="3">
                  <c:v>G-070 Zarautz
</c:v>
                </c:pt>
              </c:strCache>
            </c:strRef>
          </c:cat>
          <c:val>
            <c:numRef>
              <c:f>Hoja1!$B$2:$B$5</c:f>
              <c:numCache>
                <c:formatCode>###0.00</c:formatCode>
                <c:ptCount val="4"/>
                <c:pt idx="0">
                  <c:v>69.032258064516128</c:v>
                </c:pt>
                <c:pt idx="1">
                  <c:v>66.410256410256409</c:v>
                </c:pt>
                <c:pt idx="2">
                  <c:v>77.8125</c:v>
                </c:pt>
                <c:pt idx="3">
                  <c:v>66.666666666666657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DE80-41ED-8360-A2B397EFB0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0632192"/>
        <c:axId val="160638080"/>
      </c:barChart>
      <c:lineChart>
        <c:grouping val="standard"/>
        <c:varyColors val="0"/>
        <c:ser>
          <c:idx val="1"/>
          <c:order val="1"/>
          <c:tx>
            <c:strRef>
              <c:f>Hoja1!$C$1</c:f>
              <c:strCache>
                <c:ptCount val="1"/>
                <c:pt idx="0">
                  <c:v>Promedio</c:v>
                </c:pt>
              </c:strCache>
            </c:strRef>
          </c:tx>
          <c:spPr>
            <a:ln w="22225">
              <a:solidFill>
                <a:srgbClr val="68574C"/>
              </a:solidFill>
            </a:ln>
          </c:spPr>
          <c:marker>
            <c:symbol val="none"/>
          </c:marker>
          <c:cat>
            <c:strRef>
              <c:f>Hoja1!$A$2:$A$5</c:f>
              <c:strCache>
                <c:ptCount val="4"/>
                <c:pt idx="0">
                  <c:v>B-086 Barakaldo
</c:v>
                </c:pt>
                <c:pt idx="1">
                  <c:v>B-090 Bilbao
</c:v>
                </c:pt>
                <c:pt idx="2">
                  <c:v>B-097 Basauri
</c:v>
                </c:pt>
                <c:pt idx="3">
                  <c:v>G-070 Zarautz
</c:v>
                </c:pt>
              </c:strCache>
            </c:strRef>
          </c:cat>
          <c:val>
            <c:numRef>
              <c:f>Hoja1!$C$2:$C$5</c:f>
              <c:numCache>
                <c:formatCode>###0.00</c:formatCode>
                <c:ptCount val="4"/>
                <c:pt idx="0">
                  <c:v>70.17</c:v>
                </c:pt>
                <c:pt idx="1">
                  <c:v>70.17</c:v>
                </c:pt>
                <c:pt idx="2">
                  <c:v>70.17</c:v>
                </c:pt>
                <c:pt idx="3">
                  <c:v>70.17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DE80-41ED-8360-A2B397EFB0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632192"/>
        <c:axId val="160638080"/>
      </c:lineChart>
      <c:catAx>
        <c:axId val="160632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/>
        </c:spPr>
        <c:txPr>
          <a:bodyPr/>
          <a:lstStyle/>
          <a:p>
            <a:pPr>
              <a:defRPr sz="600"/>
            </a:pPr>
            <a:endParaRPr lang="es-ES"/>
          </a:p>
        </c:txPr>
        <c:crossAx val="160638080"/>
        <c:crossesAt val="0"/>
        <c:auto val="1"/>
        <c:lblAlgn val="ctr"/>
        <c:lblOffset val="100"/>
        <c:noMultiLvlLbl val="0"/>
      </c:catAx>
      <c:valAx>
        <c:axId val="160638080"/>
        <c:scaling>
          <c:orientation val="minMax"/>
          <c:max val="100"/>
          <c:min val="0"/>
        </c:scaling>
        <c:delete val="1"/>
        <c:axPos val="l"/>
        <c:numFmt formatCode="#,##0" sourceLinked="0"/>
        <c:majorTickMark val="out"/>
        <c:minorTickMark val="none"/>
        <c:tickLblPos val="nextTo"/>
        <c:crossAx val="160632192"/>
        <c:crosses val="autoZero"/>
        <c:crossBetween val="between"/>
        <c:majorUnit val="100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160791016279098E-2"/>
          <c:y val="0"/>
          <c:w val="0.94999695612691792"/>
          <c:h val="0.823221346514865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A08A7E"/>
            </a:solidFill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D3BA7B"/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1-6A5D-4E43-B25B-0605DFB22DEB}"/>
              </c:ext>
            </c:extLst>
          </c:dPt>
          <c:dPt>
            <c:idx val="1"/>
            <c:invertIfNegative val="0"/>
            <c:bubble3D val="0"/>
            <c:spPr>
              <a:solidFill>
                <a:srgbClr val="D3BA7B"/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3-6A5D-4E43-B25B-0605DFB22DEB}"/>
              </c:ext>
            </c:extLst>
          </c:dPt>
          <c:dPt>
            <c:idx val="2"/>
            <c:invertIfNegative val="0"/>
            <c:bubble3D val="0"/>
            <c:spPr>
              <a:solidFill>
                <a:srgbClr val="D3BA7B"/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5-6A5D-4E43-B25B-0605DFB22DEB}"/>
              </c:ext>
            </c:extLst>
          </c:dPt>
          <c:dPt>
            <c:idx val="3"/>
            <c:invertIfNegative val="0"/>
            <c:bubble3D val="0"/>
            <c:spPr>
              <a:solidFill>
                <a:srgbClr val="D3BA7B"/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7-6A5D-4E43-B25B-0605DFB22DEB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9-6A5D-4E43-B25B-0605DFB22DEB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B-6A5D-4E43-B25B-0605DFB22DEB}"/>
              </c:ext>
            </c:extLst>
          </c:dPt>
          <c:dPt>
            <c:idx val="6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D-6A5D-4E43-B25B-0605DFB22DEB}"/>
              </c:ext>
            </c:extLst>
          </c:dPt>
          <c:dPt>
            <c:idx val="7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F-6A5D-4E43-B25B-0605DFB22DEB}"/>
              </c:ext>
            </c:extLst>
          </c:dPt>
          <c:dLbls>
            <c:dLbl>
              <c:idx val="2"/>
              <c:layout>
                <c:manualLayout>
                  <c:x val="3.0971962513719965E-3"/>
                  <c:y val="1.04015113216081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A5D-4E43-B25B-0605DFB22D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00" b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B-086 Barakaldo
</c:v>
                </c:pt>
                <c:pt idx="1">
                  <c:v>B-090 Bilbao
</c:v>
                </c:pt>
                <c:pt idx="2">
                  <c:v>B-097 Basauri
</c:v>
                </c:pt>
                <c:pt idx="3">
                  <c:v>G-070 Zarautz
</c:v>
                </c:pt>
              </c:strCache>
            </c:strRef>
          </c:cat>
          <c:val>
            <c:numRef>
              <c:f>Hoja1!$B$2:$B$5</c:f>
              <c:numCache>
                <c:formatCode>###0.00</c:formatCode>
                <c:ptCount val="4"/>
                <c:pt idx="0">
                  <c:v>70.877192982456151</c:v>
                </c:pt>
                <c:pt idx="1">
                  <c:v>66.382978723404236</c:v>
                </c:pt>
                <c:pt idx="2">
                  <c:v>80.256410256410291</c:v>
                </c:pt>
                <c:pt idx="3">
                  <c:v>67.391304347826079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6A5D-4E43-B25B-0605DFB22D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0632192"/>
        <c:axId val="160638080"/>
      </c:barChart>
      <c:lineChart>
        <c:grouping val="standard"/>
        <c:varyColors val="0"/>
        <c:ser>
          <c:idx val="1"/>
          <c:order val="1"/>
          <c:tx>
            <c:strRef>
              <c:f>Hoja1!$C$1</c:f>
              <c:strCache>
                <c:ptCount val="1"/>
                <c:pt idx="0">
                  <c:v>Promedio</c:v>
                </c:pt>
              </c:strCache>
            </c:strRef>
          </c:tx>
          <c:spPr>
            <a:ln w="22225">
              <a:solidFill>
                <a:srgbClr val="68574C"/>
              </a:solidFill>
            </a:ln>
          </c:spPr>
          <c:marker>
            <c:symbol val="none"/>
          </c:marker>
          <c:cat>
            <c:strRef>
              <c:f>Hoja1!$A$2:$A$5</c:f>
              <c:strCache>
                <c:ptCount val="4"/>
                <c:pt idx="0">
                  <c:v>B-086 Barakaldo
</c:v>
                </c:pt>
                <c:pt idx="1">
                  <c:v>B-090 Bilbao
</c:v>
                </c:pt>
                <c:pt idx="2">
                  <c:v>B-097 Basauri
</c:v>
                </c:pt>
                <c:pt idx="3">
                  <c:v>G-070 Zarautz
</c:v>
                </c:pt>
              </c:strCache>
            </c:strRef>
          </c:cat>
          <c:val>
            <c:numRef>
              <c:f>Hoja1!$C$2:$C$5</c:f>
              <c:numCache>
                <c:formatCode>###0.00</c:formatCode>
                <c:ptCount val="4"/>
                <c:pt idx="0">
                  <c:v>71.33</c:v>
                </c:pt>
                <c:pt idx="1">
                  <c:v>71.33</c:v>
                </c:pt>
                <c:pt idx="2">
                  <c:v>71.33</c:v>
                </c:pt>
                <c:pt idx="3">
                  <c:v>71.33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6A5D-4E43-B25B-0605DFB22D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632192"/>
        <c:axId val="160638080"/>
      </c:lineChart>
      <c:catAx>
        <c:axId val="160632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/>
        </c:spPr>
        <c:txPr>
          <a:bodyPr/>
          <a:lstStyle/>
          <a:p>
            <a:pPr>
              <a:defRPr sz="600"/>
            </a:pPr>
            <a:endParaRPr lang="es-ES"/>
          </a:p>
        </c:txPr>
        <c:crossAx val="160638080"/>
        <c:crossesAt val="0"/>
        <c:auto val="1"/>
        <c:lblAlgn val="ctr"/>
        <c:lblOffset val="100"/>
        <c:noMultiLvlLbl val="0"/>
      </c:catAx>
      <c:valAx>
        <c:axId val="160638080"/>
        <c:scaling>
          <c:orientation val="minMax"/>
          <c:max val="100"/>
          <c:min val="0"/>
        </c:scaling>
        <c:delete val="1"/>
        <c:axPos val="l"/>
        <c:numFmt formatCode="#,##0" sourceLinked="0"/>
        <c:majorTickMark val="out"/>
        <c:minorTickMark val="none"/>
        <c:tickLblPos val="nextTo"/>
        <c:crossAx val="160632192"/>
        <c:crosses val="autoZero"/>
        <c:crossBetween val="between"/>
        <c:majorUnit val="100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19191307171711"/>
          <c:y val="0.13730045371071944"/>
          <c:w val="0.55410461742827044"/>
          <c:h val="0.7351224862983522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D3BA7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F4C8-4445-B05F-2554FD36DB2A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A18C7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4C8-4445-B05F-2554FD36DB2A}"/>
              </c:ext>
            </c:extLst>
          </c:dPt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###0.0%</c:formatCode>
                <c:ptCount val="2"/>
                <c:pt idx="0">
                  <c:v>0.98399999999999999</c:v>
                </c:pt>
                <c:pt idx="1">
                  <c:v>1.6000000000000014E-2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4C8-4445-B05F-2554FD36DB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60480713718701"/>
          <c:y val="0.270753933932596"/>
          <c:w val="0.42969162787151993"/>
          <c:h val="0.63327234813669075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D3BA7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9D99-448B-9F03-2CBB7EADE346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A18C7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D99-448B-9F03-2CBB7EADE346}"/>
              </c:ext>
            </c:extLst>
          </c:dPt>
          <c:dLbls>
            <c:dLbl>
              <c:idx val="0"/>
              <c:layout>
                <c:manualLayout>
                  <c:x val="0.14869806458478704"/>
                  <c:y val="-8.56562300433631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+mn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D99-448B-9F03-2CBB7EADE346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D99-448B-9F03-2CBB7EADE3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-100</c:v>
                </c:pt>
                <c:pt idx="1">
                  <c:v>-50</c:v>
                </c:pt>
              </c:strCache>
            </c:strRef>
          </c:cat>
          <c:val>
            <c:numRef>
              <c:f>Hoja1!$B$2:$B$3</c:f>
              <c:numCache>
                <c:formatCode>0.00</c:formatCode>
                <c:ptCount val="2"/>
                <c:pt idx="0" formatCode="###0.00">
                  <c:v>61.847826086956552</c:v>
                </c:pt>
                <c:pt idx="1">
                  <c:v>38.152173913043448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D99-448B-9F03-2CBB7EADE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60480713718701"/>
          <c:y val="0.270753933932596"/>
          <c:w val="0.42969162787151993"/>
          <c:h val="0.63327234813669075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D3BA7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9D99-448B-9F03-2CBB7EADE346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A18C7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D99-448B-9F03-2CBB7EADE346}"/>
              </c:ext>
            </c:extLst>
          </c:dPt>
          <c:dLbls>
            <c:dLbl>
              <c:idx val="0"/>
              <c:layout>
                <c:manualLayout>
                  <c:x val="0.16961657932800608"/>
                  <c:y val="-0.1234669248764533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+mn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D99-448B-9F03-2CBB7EADE346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D99-448B-9F03-2CBB7EADE3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-100</c:v>
                </c:pt>
                <c:pt idx="1">
                  <c:v>-50</c:v>
                </c:pt>
              </c:strCache>
            </c:strRef>
          </c:cat>
          <c:val>
            <c:numRef>
              <c:f>Hoja1!$B$2:$B$3</c:f>
              <c:numCache>
                <c:formatCode>0.00</c:formatCode>
                <c:ptCount val="2"/>
                <c:pt idx="0">
                  <c:v>69.962758255187069</c:v>
                </c:pt>
                <c:pt idx="1">
                  <c:v>30.037241744812931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D99-448B-9F03-2CBB7EADE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188883491408715"/>
          <c:y val="0.24392983829993514"/>
          <c:w val="0.42131020849968376"/>
          <c:h val="0.54409085988842953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</c:spPr>
          <c:dPt>
            <c:idx val="0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D431-4CDA-B5C2-50AB4B12DD4E}"/>
              </c:ext>
            </c:extLst>
          </c:dPt>
          <c:dPt>
            <c:idx val="1"/>
            <c:bubble3D val="0"/>
            <c:spPr>
              <a:solidFill>
                <a:schemeClr val="tx1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D431-4CDA-B5C2-50AB4B12DD4E}"/>
              </c:ext>
            </c:extLst>
          </c:dPt>
          <c:dPt>
            <c:idx val="2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D431-4CDA-B5C2-50AB4B12DD4E}"/>
              </c:ext>
            </c:extLst>
          </c:dPt>
          <c:dPt>
            <c:idx val="3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7-D431-4CDA-B5C2-50AB4B12DD4E}"/>
              </c:ext>
            </c:extLst>
          </c:dPt>
          <c:dPt>
            <c:idx val="4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9-D431-4CDA-B5C2-50AB4B12DD4E}"/>
              </c:ext>
            </c:extLst>
          </c:dPt>
          <c:cat>
            <c:strRef>
              <c:f>Hoja1!$A$2:$A$6</c:f>
              <c:strCache>
                <c:ptCount val="5"/>
                <c:pt idx="0">
                  <c:v>-100</c:v>
                </c:pt>
                <c:pt idx="1">
                  <c:v>-50</c:v>
                </c:pt>
                <c:pt idx="2">
                  <c:v>0</c:v>
                </c:pt>
                <c:pt idx="3">
                  <c:v>50</c:v>
                </c:pt>
                <c:pt idx="4">
                  <c:v>100</c:v>
                </c:pt>
              </c:strCache>
            </c:strRef>
          </c:cat>
          <c:val>
            <c:numRef>
              <c:f>Hoja1!$B$2:$B$6</c:f>
              <c:numCache>
                <c:formatCode>0.0%</c:formatCode>
                <c:ptCount val="5"/>
                <c:pt idx="0">
                  <c:v>0.96502732240437161</c:v>
                </c:pt>
                <c:pt idx="1">
                  <c:v>3.4972677595628415E-2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431-4CDA-B5C2-50AB4B12DD4E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Año 2013 (n=304)2</c:v>
                </c:pt>
              </c:strCache>
            </c:strRef>
          </c:tx>
          <c:dPt>
            <c:idx val="0"/>
            <c:bubble3D val="0"/>
            <c:spPr>
              <a:solidFill>
                <a:srgbClr val="C7D9A3"/>
              </a:solidFill>
            </c:spPr>
            <c:extLst>
              <c:ext xmlns:c16="http://schemas.microsoft.com/office/drawing/2014/chart" uri="{C3380CC4-5D6E-409C-BE32-E72D297353CC}">
                <c16:uniqueId val="{0000000C-D431-4CDA-B5C2-50AB4B12DD4E}"/>
              </c:ext>
            </c:extLst>
          </c:dPt>
          <c:dPt>
            <c:idx val="1"/>
            <c:bubble3D val="0"/>
            <c:spPr>
              <a:solidFill>
                <a:srgbClr val="669900"/>
              </a:solidFill>
            </c:spPr>
            <c:extLst>
              <c:ext xmlns:c16="http://schemas.microsoft.com/office/drawing/2014/chart" uri="{C3380CC4-5D6E-409C-BE32-E72D297353CC}">
                <c16:uniqueId val="{0000000E-D431-4CDA-B5C2-50AB4B12DD4E}"/>
              </c:ext>
            </c:extLst>
          </c:dPt>
          <c:dPt>
            <c:idx val="2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0-D431-4CDA-B5C2-50AB4B12DD4E}"/>
              </c:ext>
            </c:extLst>
          </c:dPt>
          <c:dPt>
            <c:idx val="3"/>
            <c:bubble3D val="0"/>
            <c:spPr>
              <a:solidFill>
                <a:srgbClr val="D87E7E"/>
              </a:solidFill>
            </c:spPr>
            <c:extLst>
              <c:ext xmlns:c16="http://schemas.microsoft.com/office/drawing/2014/chart" uri="{C3380CC4-5D6E-409C-BE32-E72D297353CC}">
                <c16:uniqueId val="{00000012-D431-4CDA-B5C2-50AB4B12DD4E}"/>
              </c:ext>
            </c:extLst>
          </c:dPt>
          <c:dPt>
            <c:idx val="4"/>
            <c:bubble3D val="0"/>
            <c:spPr>
              <a:solidFill>
                <a:srgbClr val="E4A6A6"/>
              </a:solidFill>
            </c:spPr>
            <c:extLst>
              <c:ext xmlns:c16="http://schemas.microsoft.com/office/drawing/2014/chart" uri="{C3380CC4-5D6E-409C-BE32-E72D297353CC}">
                <c16:uniqueId val="{00000014-D431-4CDA-B5C2-50AB4B12DD4E}"/>
              </c:ext>
            </c:extLst>
          </c:dPt>
          <c:cat>
            <c:strRef>
              <c:f>Hoja1!$A$2:$A$6</c:f>
              <c:strCache>
                <c:ptCount val="5"/>
                <c:pt idx="0">
                  <c:v>-100</c:v>
                </c:pt>
                <c:pt idx="1">
                  <c:v>-50</c:v>
                </c:pt>
                <c:pt idx="2">
                  <c:v>0</c:v>
                </c:pt>
                <c:pt idx="3">
                  <c:v>50</c:v>
                </c:pt>
                <c:pt idx="4">
                  <c:v>100</c:v>
                </c:pt>
              </c:strCache>
            </c:strRef>
          </c:cat>
          <c:val>
            <c:numRef>
              <c:f>Hoja1!$C$2:$C$6</c:f>
              <c:numCache>
                <c:formatCode>0.0%</c:formatCode>
                <c:ptCount val="5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D431-4CDA-B5C2-50AB4B12DD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25"/>
      </c:doughnutChart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60480713718701"/>
          <c:y val="0.270753933932596"/>
          <c:w val="0.42969162787151993"/>
          <c:h val="0.63327234813669075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D3BA7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5DE1-47BC-8EAE-AF7A3A518E1E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A18C7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5DE1-47BC-8EAE-AF7A3A518E1E}"/>
              </c:ext>
            </c:extLst>
          </c:dPt>
          <c:dLbls>
            <c:dLbl>
              <c:idx val="0"/>
              <c:layout>
                <c:manualLayout>
                  <c:x val="0.14869806458478704"/>
                  <c:y val="-7.506305460898839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+mn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DE1-47BC-8EAE-AF7A3A518E1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DE1-47BC-8EAE-AF7A3A518E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-100</c:v>
                </c:pt>
                <c:pt idx="1">
                  <c:v>-50</c:v>
                </c:pt>
              </c:strCache>
            </c:strRef>
          </c:cat>
          <c:val>
            <c:numRef>
              <c:f>Hoja1!$B$2:$B$3</c:f>
              <c:numCache>
                <c:formatCode>0.00</c:formatCode>
                <c:ptCount val="2"/>
                <c:pt idx="0" formatCode="###0.00">
                  <c:v>60.4324324324324</c:v>
                </c:pt>
                <c:pt idx="1">
                  <c:v>39.5675675675676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DE1-47BC-8EAE-AF7A3A518E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60480713718701"/>
          <c:y val="0.270753933932596"/>
          <c:w val="0.42969162787151993"/>
          <c:h val="0.63327234813669075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D3BA7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AC56-40D6-8464-49C907EF28FE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A18C7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AC56-40D6-8464-49C907EF28FE}"/>
              </c:ext>
            </c:extLst>
          </c:dPt>
          <c:dLbls>
            <c:dLbl>
              <c:idx val="0"/>
              <c:layout>
                <c:manualLayout>
                  <c:x val="0.154192101823977"/>
                  <c:y val="-9.878790782350410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+mn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56-40D6-8464-49C907EF28F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C56-40D6-8464-49C907EF28F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-100</c:v>
                </c:pt>
                <c:pt idx="1">
                  <c:v>-50</c:v>
                </c:pt>
              </c:strCache>
            </c:strRef>
          </c:cat>
          <c:val>
            <c:numRef>
              <c:f>Hoja1!$B$2:$B$3</c:f>
              <c:numCache>
                <c:formatCode>0.00</c:formatCode>
                <c:ptCount val="2"/>
                <c:pt idx="0" formatCode="###0.00">
                  <c:v>58.644067796610152</c:v>
                </c:pt>
                <c:pt idx="1">
                  <c:v>41.355932203389848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C56-40D6-8464-49C907EF28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19191307171711"/>
          <c:y val="0.13730045371071944"/>
          <c:w val="0.55410461742827044"/>
          <c:h val="0.7351224862983522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D3BA7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904A-4D55-9F89-F76C5DB3216A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A18C7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04A-4D55-9F89-F76C5DB3216A}"/>
              </c:ext>
            </c:extLst>
          </c:dPt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###0.0%</c:formatCode>
                <c:ptCount val="2"/>
                <c:pt idx="0">
                  <c:v>0.91500000000000004</c:v>
                </c:pt>
                <c:pt idx="1">
                  <c:v>8.4999999999999964E-2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04A-4D55-9F89-F76C5DB321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19191307171711"/>
          <c:y val="0.13730045371071944"/>
          <c:w val="0.55410461742827044"/>
          <c:h val="0.7351224862983522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D3BA7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ECCF-41F6-AF3E-DE620A440489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A18C7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ECCF-41F6-AF3E-DE620A440489}"/>
              </c:ext>
            </c:extLst>
          </c:dPt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###0.0%</c:formatCode>
                <c:ptCount val="2"/>
                <c:pt idx="0">
                  <c:v>0.97699999999999998</c:v>
                </c:pt>
                <c:pt idx="1">
                  <c:v>2.300000000000002E-2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CCF-41F6-AF3E-DE620A4404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24/01/2023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3752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24/01/2023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9309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24/01/2023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2075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24/01/2023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96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24/01/2023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5532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24/01/2023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2873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24/01/2023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7767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24/01/2023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086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24/01/2023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9837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24/01/2023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0616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24/01/2023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0303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8BDD5-CF9E-46E2-BE6E-C95B709ED97D}" type="datetimeFigureOut">
              <a:rPr lang="es-ES" smtClean="0"/>
              <a:t>24/01/2023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9118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13" Type="http://schemas.openxmlformats.org/officeDocument/2006/relationships/chart" Target="../charts/chart7.xml"/><Relationship Id="rId18" Type="http://schemas.openxmlformats.org/officeDocument/2006/relationships/chart" Target="../charts/chart12.xml"/><Relationship Id="rId3" Type="http://schemas.microsoft.com/office/2007/relationships/hdphoto" Target="../media/hdphoto1.wdp"/><Relationship Id="rId21" Type="http://schemas.openxmlformats.org/officeDocument/2006/relationships/chart" Target="../charts/chart15.xml"/><Relationship Id="rId7" Type="http://schemas.openxmlformats.org/officeDocument/2006/relationships/image" Target="../media/image4.png"/><Relationship Id="rId12" Type="http://schemas.openxmlformats.org/officeDocument/2006/relationships/chart" Target="../charts/chart6.xml"/><Relationship Id="rId17" Type="http://schemas.openxmlformats.org/officeDocument/2006/relationships/chart" Target="../charts/chart11.xml"/><Relationship Id="rId2" Type="http://schemas.openxmlformats.org/officeDocument/2006/relationships/image" Target="../media/image1.png"/><Relationship Id="rId16" Type="http://schemas.openxmlformats.org/officeDocument/2006/relationships/chart" Target="../charts/chart10.xml"/><Relationship Id="rId20" Type="http://schemas.openxmlformats.org/officeDocument/2006/relationships/chart" Target="../charts/chart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chart" Target="../charts/chart5.xml"/><Relationship Id="rId5" Type="http://schemas.openxmlformats.org/officeDocument/2006/relationships/chart" Target="../charts/chart1.xml"/><Relationship Id="rId15" Type="http://schemas.openxmlformats.org/officeDocument/2006/relationships/chart" Target="../charts/chart9.xml"/><Relationship Id="rId10" Type="http://schemas.openxmlformats.org/officeDocument/2006/relationships/chart" Target="../charts/chart4.xml"/><Relationship Id="rId19" Type="http://schemas.openxmlformats.org/officeDocument/2006/relationships/chart" Target="../charts/chart13.xml"/><Relationship Id="rId4" Type="http://schemas.openxmlformats.org/officeDocument/2006/relationships/image" Target="../media/image2.png"/><Relationship Id="rId9" Type="http://schemas.openxmlformats.org/officeDocument/2006/relationships/chart" Target="../charts/chart3.xml"/><Relationship Id="rId1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>
            <a:extLst>
              <a:ext uri="{FF2B5EF4-FFF2-40B4-BE49-F238E27FC236}">
                <a16:creationId xmlns:a16="http://schemas.microsoft.com/office/drawing/2014/main" id="{34B78621-083D-42E2-BA16-0289548EFD78}"/>
              </a:ext>
            </a:extLst>
          </p:cNvPr>
          <p:cNvGrpSpPr/>
          <p:nvPr/>
        </p:nvGrpSpPr>
        <p:grpSpPr>
          <a:xfrm>
            <a:off x="0" y="-11550"/>
            <a:ext cx="12192000" cy="6866618"/>
            <a:chOff x="3903" y="-53406"/>
            <a:chExt cx="12192000" cy="6866618"/>
          </a:xfrm>
        </p:grpSpPr>
        <p:pic>
          <p:nvPicPr>
            <p:cNvPr id="13" name="Imagen 12">
              <a:extLst>
                <a:ext uri="{FF2B5EF4-FFF2-40B4-BE49-F238E27FC236}">
                  <a16:creationId xmlns:a16="http://schemas.microsoft.com/office/drawing/2014/main" id="{488FD79D-2D9E-4D6E-B35E-1BAE6FDC400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alphaModFix amt="36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11500"/>
                      </a14:imgEffect>
                      <a14:imgEffect>
                        <a14:saturation sat="23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3903" y="-50547"/>
              <a:ext cx="2295003" cy="6863759"/>
            </a:xfrm>
            <a:prstGeom prst="rect">
              <a:avLst/>
            </a:prstGeom>
          </p:spPr>
        </p:pic>
        <p:sp>
          <p:nvSpPr>
            <p:cNvPr id="6" name="Rectángulo redondeado 5"/>
            <p:cNvSpPr/>
            <p:nvPr/>
          </p:nvSpPr>
          <p:spPr>
            <a:xfrm>
              <a:off x="1908428" y="-53406"/>
              <a:ext cx="10287475" cy="6858000"/>
            </a:xfrm>
            <a:prstGeom prst="roundRect">
              <a:avLst>
                <a:gd name="adj" fmla="val 0"/>
              </a:avLst>
            </a:prstGeom>
            <a:solidFill>
              <a:srgbClr val="FDFBF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921" t="17125" r="8341" b="17579"/>
          <a:stretch/>
        </p:blipFill>
        <p:spPr>
          <a:xfrm>
            <a:off x="11063559" y="52365"/>
            <a:ext cx="969527" cy="477474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2954471" y="55547"/>
            <a:ext cx="76252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4">
                    <a:lumMod val="75000"/>
                  </a:schemeClr>
                </a:solidFill>
                <a:latin typeface="Bahnschrift Light SemiCondensed" panose="020B0502040204020203" pitchFamily="34" charset="0"/>
                <a:ea typeface="Brandon Grotesque Thin" charset="0"/>
                <a:cs typeface="Brandon Grotesque Thin" charset="0"/>
              </a:rPr>
              <a:t>SATISFACCIÓN DE CLIENTES DE VISESA EN MODALIDAD DE VENTA, 2022</a:t>
            </a:r>
          </a:p>
          <a:p>
            <a:endParaRPr lang="es-ES" sz="2000" b="1" dirty="0">
              <a:solidFill>
                <a:schemeClr val="accent4">
                  <a:lumMod val="75000"/>
                </a:schemeClr>
              </a:solidFill>
              <a:latin typeface="Bahnschrift Light SemiCondensed" panose="020B0502040204020203" pitchFamily="34" charset="0"/>
              <a:ea typeface="Brandon Grotesque Thin" charset="0"/>
              <a:cs typeface="Brandon Grotesque Thin" charset="0"/>
            </a:endParaRPr>
          </a:p>
        </p:txBody>
      </p:sp>
      <p:graphicFrame>
        <p:nvGraphicFramePr>
          <p:cNvPr id="8" name="37 Gráfico"/>
          <p:cNvGraphicFramePr/>
          <p:nvPr>
            <p:extLst>
              <p:ext uri="{D42A27DB-BD31-4B8C-83A1-F6EECF244321}">
                <p14:modId xmlns:p14="http://schemas.microsoft.com/office/powerpoint/2010/main" val="143097809"/>
              </p:ext>
            </p:extLst>
          </p:nvPr>
        </p:nvGraphicFramePr>
        <p:xfrm>
          <a:off x="6112444" y="1085468"/>
          <a:ext cx="2707657" cy="2102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23 CuadroTexto"/>
          <p:cNvSpPr txBox="1"/>
          <p:nvPr/>
        </p:nvSpPr>
        <p:spPr>
          <a:xfrm>
            <a:off x="2065168" y="505698"/>
            <a:ext cx="10124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Ficha técnica</a:t>
            </a:r>
          </a:p>
        </p:txBody>
      </p:sp>
      <p:sp>
        <p:nvSpPr>
          <p:cNvPr id="16" name="23 CuadroTexto"/>
          <p:cNvSpPr txBox="1"/>
          <p:nvPr/>
        </p:nvSpPr>
        <p:spPr>
          <a:xfrm>
            <a:off x="6137329" y="540747"/>
            <a:ext cx="2126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Prioridades de los clientes en relación con la vivienda</a:t>
            </a:r>
          </a:p>
        </p:txBody>
      </p:sp>
      <p:sp>
        <p:nvSpPr>
          <p:cNvPr id="21" name="25 Rectángulo"/>
          <p:cNvSpPr/>
          <p:nvPr/>
        </p:nvSpPr>
        <p:spPr bwMode="auto">
          <a:xfrm flipV="1">
            <a:off x="2234887" y="3467885"/>
            <a:ext cx="3351326" cy="45719"/>
          </a:xfrm>
          <a:prstGeom prst="rect">
            <a:avLst/>
          </a:prstGeom>
          <a:solidFill>
            <a:srgbClr val="D3BA7B"/>
          </a:solidFill>
          <a:ln w="19050">
            <a:noFill/>
            <a:miter lim="800000"/>
            <a:headEnd/>
            <a:tailEnd/>
          </a:ln>
          <a:effectLst/>
        </p:spPr>
        <p:txBody>
          <a:bodyPr vert="horz" wrap="square" lIns="3600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36538" marR="0" indent="-236538" algn="just" defTabSz="914400" rtl="0" eaLnBrk="1" fontAlgn="base" latinLnBrk="0" hangingPunct="1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>
                <a:srgbClr val="C0C0C0"/>
              </a:buClr>
              <a:buSzPts val="1800"/>
              <a:buFont typeface="Wingdings" pitchFamily="2" charset="2"/>
              <a:buChar char="ü"/>
              <a:tabLst/>
            </a:pPr>
            <a:endParaRPr kumimoji="0" lang="es-ES" sz="1400" b="0" i="0" u="none" strike="noStrike" cap="none" normalizeH="0" baseline="0" dirty="0">
              <a:ln>
                <a:noFill/>
              </a:ln>
              <a:solidFill>
                <a:srgbClr val="4D4D4D"/>
              </a:solidFill>
              <a:effectLst/>
              <a:latin typeface="Helvetica" pitchFamily="34" charset="0"/>
            </a:endParaRPr>
          </a:p>
        </p:txBody>
      </p:sp>
      <p:sp>
        <p:nvSpPr>
          <p:cNvPr id="24" name="25 Rectángulo"/>
          <p:cNvSpPr/>
          <p:nvPr/>
        </p:nvSpPr>
        <p:spPr bwMode="auto">
          <a:xfrm flipV="1">
            <a:off x="7231375" y="3419323"/>
            <a:ext cx="4018342" cy="45719"/>
          </a:xfrm>
          <a:prstGeom prst="rect">
            <a:avLst/>
          </a:prstGeom>
          <a:solidFill>
            <a:srgbClr val="D3BA7B"/>
          </a:solidFill>
          <a:ln w="19050">
            <a:noFill/>
            <a:miter lim="800000"/>
            <a:headEnd/>
            <a:tailEnd/>
          </a:ln>
          <a:effectLst/>
        </p:spPr>
        <p:txBody>
          <a:bodyPr vert="horz" wrap="square" lIns="3600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36538" marR="0" indent="-236538" algn="just" defTabSz="914400" rtl="0" eaLnBrk="1" fontAlgn="base" latinLnBrk="0" hangingPunct="1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>
                <a:srgbClr val="C0C0C0"/>
              </a:buClr>
              <a:buSzPts val="1800"/>
              <a:buFont typeface="Wingdings" pitchFamily="2" charset="2"/>
              <a:buChar char="ü"/>
              <a:tabLst/>
            </a:pPr>
            <a:endParaRPr kumimoji="0" lang="es-ES" sz="1400" b="0" i="0" u="none" strike="noStrike" cap="none" normalizeH="0" baseline="0" dirty="0">
              <a:ln>
                <a:noFill/>
              </a:ln>
              <a:solidFill>
                <a:srgbClr val="4D4D4D"/>
              </a:solidFill>
              <a:effectLst/>
              <a:latin typeface="Helvetica" pitchFamily="34" charset="0"/>
            </a:endParaRPr>
          </a:p>
        </p:txBody>
      </p:sp>
      <p:sp>
        <p:nvSpPr>
          <p:cNvPr id="25" name="Conector 24"/>
          <p:cNvSpPr/>
          <p:nvPr/>
        </p:nvSpPr>
        <p:spPr bwMode="auto">
          <a:xfrm>
            <a:off x="2180366" y="841662"/>
            <a:ext cx="420437" cy="399372"/>
          </a:xfrm>
          <a:prstGeom prst="flowChartConnector">
            <a:avLst/>
          </a:prstGeom>
          <a:solidFill>
            <a:srgbClr val="A48536"/>
          </a:solidFill>
          <a:ln w="28575">
            <a:noFill/>
            <a:miter lim="800000"/>
            <a:headEnd/>
            <a:tailEnd/>
          </a:ln>
          <a:effectLst/>
        </p:spPr>
        <p:txBody>
          <a:bodyPr vert="horz" wrap="square" lIns="3600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>
                <a:srgbClr val="C0C0C0"/>
              </a:buClr>
              <a:buSzPts val="1800"/>
            </a:pPr>
            <a:endParaRPr kumimoji="0" lang="es-ES" sz="1400" b="1" i="0" u="none" strike="noStrike" cap="none" normalizeH="0" baseline="0" dirty="0">
              <a:ln>
                <a:noFill/>
              </a:ln>
              <a:effectLst/>
              <a:latin typeface="Helvetica" pitchFamily="34" charset="0"/>
            </a:endParaRPr>
          </a:p>
        </p:txBody>
      </p:sp>
      <p:pic>
        <p:nvPicPr>
          <p:cNvPr id="26" name="Imagen 25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56954" y="886765"/>
            <a:ext cx="273258" cy="273258"/>
          </a:xfrm>
          <a:prstGeom prst="rect">
            <a:avLst/>
          </a:prstGeom>
        </p:spPr>
      </p:pic>
      <p:graphicFrame>
        <p:nvGraphicFramePr>
          <p:cNvPr id="40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138517"/>
              </p:ext>
            </p:extLst>
          </p:nvPr>
        </p:nvGraphicFramePr>
        <p:xfrm>
          <a:off x="2056928" y="1933920"/>
          <a:ext cx="3585430" cy="137464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63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0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05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05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0510">
                  <a:extLst>
                    <a:ext uri="{9D8B030D-6E8A-4147-A177-3AD203B41FA5}">
                      <a16:colId xmlns:a16="http://schemas.microsoft.com/office/drawing/2014/main" val="3291158222"/>
                    </a:ext>
                  </a:extLst>
                </a:gridCol>
              </a:tblGrid>
              <a:tr h="223453"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"/>
                      </a:endParaRPr>
                    </a:p>
                  </a:txBody>
                  <a:tcPr marL="108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Universo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BA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Muestra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BA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Error muestral*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BA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Tasa de respuesta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BA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23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7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B-086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7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7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7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±1,6 %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700" b="1" i="0" u="none" strike="noStrike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9739849"/>
                  </a:ext>
                </a:extLst>
              </a:tr>
              <a:tr h="23023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7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B-090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7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7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7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±3,9 %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700" b="1" i="0" u="none" strike="noStrike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2372283"/>
                  </a:ext>
                </a:extLst>
              </a:tr>
              <a:tr h="23023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7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B-097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7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7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7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±2,3 %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700" b="1" i="0" u="none" strike="noStrike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32819"/>
                  </a:ext>
                </a:extLst>
              </a:tr>
              <a:tr h="23023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7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G-070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7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7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700" b="0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±5,0%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700" b="1" i="0" u="none" strike="noStrike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8805584"/>
                  </a:ext>
                </a:extLst>
              </a:tr>
              <a:tr h="23023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Total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196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187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+/-1,5%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700" b="1" i="0" u="none" strike="noStrike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6541186"/>
                  </a:ext>
                </a:extLst>
              </a:tr>
            </a:tbl>
          </a:graphicData>
        </a:graphic>
      </p:graphicFrame>
      <p:sp>
        <p:nvSpPr>
          <p:cNvPr id="36" name="23 CuadroTexto"/>
          <p:cNvSpPr txBox="1"/>
          <p:nvPr/>
        </p:nvSpPr>
        <p:spPr>
          <a:xfrm>
            <a:off x="2782776" y="796105"/>
            <a:ext cx="3015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Entrevista telefónica C.A.T.I. (</a:t>
            </a:r>
            <a:r>
              <a:rPr lang="en-US" sz="8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Computer Assisted Telephone Interview</a:t>
            </a:r>
            <a:r>
              <a:rPr lang="es-ES" sz="8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, sistema asistido por ordenador con plataforma Gandía Integra), a las personas que han comprado una vivienda en modalidad venta.  </a:t>
            </a:r>
          </a:p>
        </p:txBody>
      </p:sp>
      <p:sp>
        <p:nvSpPr>
          <p:cNvPr id="37" name="23 CuadroTexto"/>
          <p:cNvSpPr txBox="1"/>
          <p:nvPr/>
        </p:nvSpPr>
        <p:spPr>
          <a:xfrm>
            <a:off x="2778375" y="1300206"/>
            <a:ext cx="29384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La muestra ha sido de 187 entrevistas sobre un universo total de 196 clientes. Sobre datos globales el margen de error muestral es de e=</a:t>
            </a:r>
            <a:r>
              <a:rPr lang="es-ES" sz="5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±</a:t>
            </a:r>
            <a:r>
              <a:rPr lang="es-ES" sz="8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1,5%.  Se ha trabajado sobre las promociones de: B-086 (Barakaldo), B-090 (Bilbao), B-097 (Basauri) y G-070 (Zarautz).</a:t>
            </a:r>
          </a:p>
        </p:txBody>
      </p:sp>
      <p:sp>
        <p:nvSpPr>
          <p:cNvPr id="43" name="Conector 42"/>
          <p:cNvSpPr/>
          <p:nvPr/>
        </p:nvSpPr>
        <p:spPr bwMode="auto">
          <a:xfrm>
            <a:off x="2179984" y="1300206"/>
            <a:ext cx="420437" cy="399372"/>
          </a:xfrm>
          <a:prstGeom prst="flowChartConnector">
            <a:avLst/>
          </a:prstGeom>
          <a:solidFill>
            <a:srgbClr val="A48536"/>
          </a:solidFill>
          <a:ln w="28575">
            <a:noFill/>
            <a:miter lim="800000"/>
            <a:headEnd/>
            <a:tailEnd/>
          </a:ln>
          <a:effectLst/>
        </p:spPr>
        <p:txBody>
          <a:bodyPr vert="horz" wrap="square" lIns="3600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>
                <a:srgbClr val="C0C0C0"/>
              </a:buClr>
              <a:buSzPts val="1800"/>
            </a:pPr>
            <a:endParaRPr kumimoji="0" lang="es-ES" sz="1400" b="1" i="0" u="none" strike="noStrike" cap="none" normalizeH="0" baseline="0" dirty="0">
              <a:ln>
                <a:noFill/>
              </a:ln>
              <a:effectLst/>
              <a:latin typeface="Helvetica" pitchFamily="34" charset="0"/>
            </a:endParaRPr>
          </a:p>
        </p:txBody>
      </p:sp>
      <p:pic>
        <p:nvPicPr>
          <p:cNvPr id="31" name="Imagen 30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41442" y="1352526"/>
            <a:ext cx="278998" cy="278998"/>
          </a:xfrm>
          <a:prstGeom prst="rect">
            <a:avLst/>
          </a:prstGeom>
          <a:solidFill>
            <a:srgbClr val="A48536"/>
          </a:solidFill>
        </p:spPr>
      </p:pic>
      <p:graphicFrame>
        <p:nvGraphicFramePr>
          <p:cNvPr id="47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5021060"/>
              </p:ext>
            </p:extLst>
          </p:nvPr>
        </p:nvGraphicFramePr>
        <p:xfrm>
          <a:off x="5035631" y="2120287"/>
          <a:ext cx="368580" cy="307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4875853" y="2125310"/>
            <a:ext cx="1233493" cy="26032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lnSpc>
                <a:spcPts val="1500"/>
              </a:lnSpc>
              <a:buClr>
                <a:srgbClr val="C0C0C0"/>
              </a:buClr>
              <a:buSzPts val="1800"/>
            </a:pPr>
            <a:r>
              <a:rPr lang="es-ES" sz="700" b="1" i="1" dirty="0">
                <a:solidFill>
                  <a:srgbClr val="A48536"/>
                </a:solidFill>
              </a:rPr>
              <a:t>98,4%</a:t>
            </a:r>
          </a:p>
        </p:txBody>
      </p:sp>
      <p:sp>
        <p:nvSpPr>
          <p:cNvPr id="28" name="23 CuadroTexto"/>
          <p:cNvSpPr txBox="1"/>
          <p:nvPr/>
        </p:nvSpPr>
        <p:spPr>
          <a:xfrm>
            <a:off x="8599291" y="569989"/>
            <a:ext cx="1724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Satisfacción con los ámbitos de servicio*</a:t>
            </a:r>
          </a:p>
        </p:txBody>
      </p:sp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10770873" y="587926"/>
            <a:ext cx="1275677" cy="44627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buClr>
                <a:srgbClr val="C0C0C0"/>
              </a:buClr>
              <a:buSzPts val="1800"/>
            </a:pPr>
            <a:r>
              <a:rPr lang="es-ES" sz="1100" b="1" i="1" dirty="0">
                <a:solidFill>
                  <a:srgbClr val="A48536"/>
                </a:solidFill>
                <a:latin typeface="+mj-lt"/>
              </a:rPr>
              <a:t> 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ISG Visesa**</a:t>
            </a:r>
          </a:p>
          <a:p>
            <a:pPr algn="ctr">
              <a:buClr>
                <a:srgbClr val="C0C0C0"/>
              </a:buClr>
              <a:buSzPts val="1800"/>
            </a:pPr>
            <a:endParaRPr lang="es-ES" sz="1100" i="1" dirty="0">
              <a:solidFill>
                <a:srgbClr val="A48536"/>
              </a:solidFill>
              <a:latin typeface="+mj-lt"/>
            </a:endParaRP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6146257" y="3567180"/>
            <a:ext cx="2340775" cy="44627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buClr>
                <a:srgbClr val="C0C0C0"/>
              </a:buClr>
              <a:buSzPts val="1800"/>
            </a:pP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Índice de satisfacción espontánea*</a:t>
            </a:r>
          </a:p>
          <a:p>
            <a:pPr algn="ctr">
              <a:buClr>
                <a:srgbClr val="C0C0C0"/>
              </a:buClr>
              <a:buSzPts val="1800"/>
            </a:pPr>
            <a:endParaRPr lang="es-ES" sz="1100" i="1" dirty="0">
              <a:solidFill>
                <a:srgbClr val="A48536"/>
              </a:solidFill>
              <a:latin typeface="+mj-lt"/>
            </a:endParaRPr>
          </a:p>
        </p:txBody>
      </p:sp>
      <p:grpSp>
        <p:nvGrpSpPr>
          <p:cNvPr id="2" name="Grupo 1"/>
          <p:cNvGrpSpPr/>
          <p:nvPr/>
        </p:nvGrpSpPr>
        <p:grpSpPr>
          <a:xfrm>
            <a:off x="5966005" y="1330849"/>
            <a:ext cx="2565393" cy="1799964"/>
            <a:chOff x="6767082" y="1120404"/>
            <a:chExt cx="2565393" cy="1799964"/>
          </a:xfrm>
        </p:grpSpPr>
        <p:sp>
          <p:nvSpPr>
            <p:cNvPr id="34" name="23 CuadroTexto"/>
            <p:cNvSpPr txBox="1"/>
            <p:nvPr/>
          </p:nvSpPr>
          <p:spPr>
            <a:xfrm>
              <a:off x="7722531" y="1120404"/>
              <a:ext cx="55816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800" b="1" i="1" dirty="0">
                  <a:solidFill>
                    <a:srgbClr val="A48536"/>
                  </a:solidFill>
                  <a:ea typeface="Verdana" panose="020B0604030504040204" pitchFamily="34" charset="0"/>
                </a:rPr>
                <a:t>Vivienda</a:t>
              </a:r>
            </a:p>
          </p:txBody>
        </p:sp>
        <p:sp>
          <p:nvSpPr>
            <p:cNvPr id="35" name="23 CuadroTexto"/>
            <p:cNvSpPr txBox="1"/>
            <p:nvPr/>
          </p:nvSpPr>
          <p:spPr>
            <a:xfrm>
              <a:off x="8687632" y="1767687"/>
              <a:ext cx="4475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800" b="1" i="1" dirty="0">
                  <a:solidFill>
                    <a:srgbClr val="A48536"/>
                  </a:solidFill>
                  <a:ea typeface="Verdana" panose="020B0604030504040204" pitchFamily="34" charset="0"/>
                </a:rPr>
                <a:t>Precio</a:t>
              </a:r>
            </a:p>
          </p:txBody>
        </p:sp>
        <p:sp>
          <p:nvSpPr>
            <p:cNvPr id="38" name="23 CuadroTexto"/>
            <p:cNvSpPr txBox="1"/>
            <p:nvPr/>
          </p:nvSpPr>
          <p:spPr>
            <a:xfrm>
              <a:off x="8394483" y="2552640"/>
              <a:ext cx="93799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b="1" i="1" dirty="0">
                  <a:solidFill>
                    <a:srgbClr val="A48536"/>
                  </a:solidFill>
                  <a:ea typeface="Verdana" panose="020B0604030504040204" pitchFamily="34" charset="0"/>
                </a:rPr>
                <a:t>Ubicación y dimensiones</a:t>
              </a:r>
            </a:p>
          </p:txBody>
        </p:sp>
        <p:sp>
          <p:nvSpPr>
            <p:cNvPr id="39" name="23 CuadroTexto"/>
            <p:cNvSpPr txBox="1"/>
            <p:nvPr/>
          </p:nvSpPr>
          <p:spPr>
            <a:xfrm>
              <a:off x="7016119" y="2581814"/>
              <a:ext cx="791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b="1" i="1" dirty="0">
                  <a:solidFill>
                    <a:srgbClr val="A48536"/>
                  </a:solidFill>
                  <a:ea typeface="Verdana" panose="020B0604030504040204" pitchFamily="34" charset="0"/>
                </a:rPr>
                <a:t>Servicio hasta entrega</a:t>
              </a:r>
            </a:p>
          </p:txBody>
        </p:sp>
        <p:sp>
          <p:nvSpPr>
            <p:cNvPr id="41" name="23 CuadroTexto"/>
            <p:cNvSpPr txBox="1"/>
            <p:nvPr/>
          </p:nvSpPr>
          <p:spPr>
            <a:xfrm>
              <a:off x="6767082" y="1673837"/>
              <a:ext cx="7019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b="1" i="1" dirty="0">
                  <a:solidFill>
                    <a:srgbClr val="A48536"/>
                  </a:solidFill>
                  <a:ea typeface="Verdana" panose="020B0604030504040204" pitchFamily="34" charset="0"/>
                </a:rPr>
                <a:t>Servicio post entrega</a:t>
              </a:r>
            </a:p>
          </p:txBody>
        </p:sp>
      </p:grpSp>
      <p:graphicFrame>
        <p:nvGraphicFramePr>
          <p:cNvPr id="59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536159"/>
              </p:ext>
            </p:extLst>
          </p:nvPr>
        </p:nvGraphicFramePr>
        <p:xfrm>
          <a:off x="8390164" y="1174199"/>
          <a:ext cx="2127007" cy="196811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8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0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0704">
                <a:tc>
                  <a:txBody>
                    <a:bodyPr/>
                    <a:lstStyle/>
                    <a:p>
                      <a:pPr algn="l" fontAlgn="b"/>
                      <a:endParaRPr lang="es-ES" sz="7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marL="108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  <a:p>
                      <a:pPr algn="ctr" fontAlgn="ctr"/>
                      <a:r>
                        <a:rPr lang="es-ES" sz="700" b="1" i="0" u="none" strike="noStrik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(n</a:t>
                      </a:r>
                      <a:r>
                        <a:rPr lang="es-ES" sz="700" b="1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= 187)</a:t>
                      </a:r>
                      <a:endParaRPr lang="es-ES" sz="700" b="1" i="0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BA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48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Vivienda (calidades)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67,75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48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Ubicación y dimensiones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77,56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4620434"/>
                  </a:ext>
                </a:extLst>
              </a:tr>
              <a:tr h="31148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Precio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73,32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672263"/>
                  </a:ext>
                </a:extLst>
              </a:tr>
              <a:tr h="31148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Servicio hasta la entrega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64,75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187600"/>
                  </a:ext>
                </a:extLst>
              </a:tr>
              <a:tr h="31148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Servicio post  entrega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61,45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64" name="Conector recto 63"/>
          <p:cNvCxnSpPr>
            <a:cxnSpLocks/>
          </p:cNvCxnSpPr>
          <p:nvPr/>
        </p:nvCxnSpPr>
        <p:spPr>
          <a:xfrm>
            <a:off x="6125820" y="3434989"/>
            <a:ext cx="5272755" cy="0"/>
          </a:xfrm>
          <a:prstGeom prst="line">
            <a:avLst/>
          </a:prstGeom>
          <a:ln>
            <a:solidFill>
              <a:srgbClr val="D3C9C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65"/>
          <p:cNvCxnSpPr>
            <a:cxnSpLocks/>
          </p:cNvCxnSpPr>
          <p:nvPr/>
        </p:nvCxnSpPr>
        <p:spPr>
          <a:xfrm>
            <a:off x="6125820" y="5021777"/>
            <a:ext cx="5272755" cy="0"/>
          </a:xfrm>
          <a:prstGeom prst="line">
            <a:avLst/>
          </a:prstGeom>
          <a:ln>
            <a:solidFill>
              <a:srgbClr val="D3C9C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66"/>
          <p:cNvCxnSpPr>
            <a:cxnSpLocks/>
          </p:cNvCxnSpPr>
          <p:nvPr/>
        </p:nvCxnSpPr>
        <p:spPr>
          <a:xfrm>
            <a:off x="6125820" y="6446937"/>
            <a:ext cx="5272755" cy="0"/>
          </a:xfrm>
          <a:prstGeom prst="line">
            <a:avLst/>
          </a:prstGeom>
          <a:ln>
            <a:solidFill>
              <a:srgbClr val="D3C9C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riángulo isósceles 3"/>
          <p:cNvSpPr/>
          <p:nvPr/>
        </p:nvSpPr>
        <p:spPr>
          <a:xfrm rot="5400000">
            <a:off x="10413943" y="2179953"/>
            <a:ext cx="530234" cy="211675"/>
          </a:xfrm>
          <a:prstGeom prst="triangle">
            <a:avLst/>
          </a:prstGeom>
          <a:solidFill>
            <a:srgbClr val="D3B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68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637472"/>
              </p:ext>
            </p:extLst>
          </p:nvPr>
        </p:nvGraphicFramePr>
        <p:xfrm>
          <a:off x="5409087" y="3721689"/>
          <a:ext cx="2311597" cy="1119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71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3873724"/>
              </p:ext>
            </p:extLst>
          </p:nvPr>
        </p:nvGraphicFramePr>
        <p:xfrm>
          <a:off x="10276494" y="1652268"/>
          <a:ext cx="2302442" cy="1099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75" name="Rectangle 3"/>
          <p:cNvSpPr>
            <a:spLocks noChangeArrowheads="1"/>
          </p:cNvSpPr>
          <p:nvPr/>
        </p:nvSpPr>
        <p:spPr bwMode="auto">
          <a:xfrm>
            <a:off x="6195976" y="6554133"/>
            <a:ext cx="5577273" cy="30777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>
              <a:buClr>
                <a:srgbClr val="C0C0C0"/>
              </a:buClr>
              <a:buSzPts val="1800"/>
            </a:pP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* Escala de satisfacción de mínimo 0 “nada satisfecho/a” a máximo 100 “muy satisfecho/a”. </a:t>
            </a:r>
          </a:p>
          <a:p>
            <a:pPr>
              <a:buClr>
                <a:srgbClr val="C0C0C0"/>
              </a:buClr>
              <a:buSzPts val="1800"/>
            </a:pP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** I.S.G.: nivel de satisfacción </a:t>
            </a:r>
            <a:r>
              <a:rPr lang="es-ES" sz="700" i="1">
                <a:solidFill>
                  <a:schemeClr val="bg1">
                    <a:lumMod val="65000"/>
                  </a:schemeClr>
                </a:solidFill>
                <a:latin typeface="+mj-lt"/>
              </a:rPr>
              <a:t>ponderada según </a:t>
            </a: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importancia concedida a las 5 áreas de servicio.</a:t>
            </a:r>
          </a:p>
        </p:txBody>
      </p:sp>
      <p:sp>
        <p:nvSpPr>
          <p:cNvPr id="63" name="Rectángulo 62">
            <a:extLst>
              <a:ext uri="{FF2B5EF4-FFF2-40B4-BE49-F238E27FC236}">
                <a16:creationId xmlns:a16="http://schemas.microsoft.com/office/drawing/2014/main" id="{38751DE8-943E-4DFA-82C3-A994D14AC150}"/>
              </a:ext>
            </a:extLst>
          </p:cNvPr>
          <p:cNvSpPr/>
          <p:nvPr/>
        </p:nvSpPr>
        <p:spPr>
          <a:xfrm>
            <a:off x="2216035" y="3310207"/>
            <a:ext cx="2778157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600" i="1" dirty="0">
                <a:solidFill>
                  <a:schemeClr val="bg1">
                    <a:lumMod val="75000"/>
                  </a:schemeClr>
                </a:solidFill>
                <a:latin typeface="Helvetica" pitchFamily="34" charset="0"/>
              </a:rPr>
              <a:t>Error muestral para un nivel de confianza del 95,5%, 1,96 </a:t>
            </a:r>
            <a:r>
              <a:rPr lang="es-ES_tradnl" sz="600" i="1" dirty="0">
                <a:solidFill>
                  <a:schemeClr val="bg1">
                    <a:lumMod val="75000"/>
                  </a:schemeClr>
                </a:solidFill>
                <a:latin typeface="Symbol" pitchFamily="18" charset="2"/>
              </a:rPr>
              <a:t>s</a:t>
            </a:r>
            <a:r>
              <a:rPr lang="es-ES_tradnl" sz="600" i="1" dirty="0">
                <a:solidFill>
                  <a:schemeClr val="bg1">
                    <a:lumMod val="75000"/>
                  </a:schemeClr>
                </a:solidFill>
                <a:latin typeface="Helvetica" pitchFamily="34" charset="0"/>
              </a:rPr>
              <a:t> respecto de </a:t>
            </a:r>
            <a:r>
              <a:rPr lang="es-ES_tradnl" sz="600" i="1" dirty="0">
                <a:solidFill>
                  <a:schemeClr val="bg1">
                    <a:lumMod val="75000"/>
                  </a:schemeClr>
                </a:solidFill>
                <a:latin typeface="Symbol" pitchFamily="18" charset="2"/>
              </a:rPr>
              <a:t>m</a:t>
            </a:r>
          </a:p>
        </p:txBody>
      </p:sp>
      <p:sp>
        <p:nvSpPr>
          <p:cNvPr id="74" name="Rectangle 3">
            <a:extLst>
              <a:ext uri="{FF2B5EF4-FFF2-40B4-BE49-F238E27FC236}">
                <a16:creationId xmlns:a16="http://schemas.microsoft.com/office/drawing/2014/main" id="{2F9AA0BC-45D5-4503-9250-EDF9D11A4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0491" y="3541767"/>
            <a:ext cx="2340775" cy="44627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buClr>
                <a:srgbClr val="C0C0C0"/>
              </a:buClr>
              <a:buSzPts val="1800"/>
            </a:pP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NPS</a:t>
            </a:r>
          </a:p>
          <a:p>
            <a:pPr algn="ctr">
              <a:buClr>
                <a:srgbClr val="C0C0C0"/>
              </a:buClr>
              <a:buSzPts val="1800"/>
            </a:pPr>
            <a:endParaRPr lang="es-ES" sz="1100" i="1" dirty="0">
              <a:solidFill>
                <a:srgbClr val="A48536"/>
              </a:solidFill>
              <a:latin typeface="+mj-lt"/>
            </a:endParaRPr>
          </a:p>
        </p:txBody>
      </p:sp>
      <p:graphicFrame>
        <p:nvGraphicFramePr>
          <p:cNvPr id="77" name="11 Gráfico">
            <a:extLst>
              <a:ext uri="{FF2B5EF4-FFF2-40B4-BE49-F238E27FC236}">
                <a16:creationId xmlns:a16="http://schemas.microsoft.com/office/drawing/2014/main" id="{3B85A88A-69ED-4632-AD87-2A68DF1F02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0031570"/>
              </p:ext>
            </p:extLst>
          </p:nvPr>
        </p:nvGraphicFramePr>
        <p:xfrm>
          <a:off x="8559033" y="3733112"/>
          <a:ext cx="1725186" cy="1256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78" name="13 CuadroTexto">
            <a:extLst>
              <a:ext uri="{FF2B5EF4-FFF2-40B4-BE49-F238E27FC236}">
                <a16:creationId xmlns:a16="http://schemas.microsoft.com/office/drawing/2014/main" id="{B4AAC2CF-9186-478C-9702-792DE588B495}"/>
              </a:ext>
            </a:extLst>
          </p:cNvPr>
          <p:cNvSpPr txBox="1"/>
          <p:nvPr/>
        </p:nvSpPr>
        <p:spPr>
          <a:xfrm>
            <a:off x="9621149" y="4285250"/>
            <a:ext cx="7273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b="1" dirty="0">
                <a:solidFill>
                  <a:srgbClr val="C00000"/>
                </a:solidFill>
              </a:rPr>
              <a:t>- 8,7</a:t>
            </a:r>
            <a:endParaRPr lang="es-ES" sz="1000" i="1" dirty="0">
              <a:solidFill>
                <a:srgbClr val="C00000"/>
              </a:solidFill>
            </a:endParaRPr>
          </a:p>
        </p:txBody>
      </p:sp>
      <p:sp>
        <p:nvSpPr>
          <p:cNvPr id="79" name="Rectangle 3">
            <a:extLst>
              <a:ext uri="{FF2B5EF4-FFF2-40B4-BE49-F238E27FC236}">
                <a16:creationId xmlns:a16="http://schemas.microsoft.com/office/drawing/2014/main" id="{84DDB538-5BD8-41B9-83BE-2EB8F581E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7829" y="5107607"/>
            <a:ext cx="2340775" cy="44627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buClr>
                <a:srgbClr val="C0C0C0"/>
              </a:buClr>
              <a:buSzPts val="1800"/>
            </a:pP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Imagen de Visesa*</a:t>
            </a:r>
          </a:p>
          <a:p>
            <a:pPr algn="ctr">
              <a:buClr>
                <a:srgbClr val="C0C0C0"/>
              </a:buClr>
              <a:buSzPts val="1800"/>
            </a:pPr>
            <a:endParaRPr lang="es-ES" sz="1100" i="1" dirty="0">
              <a:solidFill>
                <a:srgbClr val="A48536"/>
              </a:solidFill>
              <a:latin typeface="+mj-lt"/>
            </a:endParaRPr>
          </a:p>
        </p:txBody>
      </p:sp>
      <p:graphicFrame>
        <p:nvGraphicFramePr>
          <p:cNvPr id="80" name="7 Gráfico">
            <a:extLst>
              <a:ext uri="{FF2B5EF4-FFF2-40B4-BE49-F238E27FC236}">
                <a16:creationId xmlns:a16="http://schemas.microsoft.com/office/drawing/2014/main" id="{4EDE8F43-A111-4DA9-85DD-B06E0D4023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9453890"/>
              </p:ext>
            </p:extLst>
          </p:nvPr>
        </p:nvGraphicFramePr>
        <p:xfrm>
          <a:off x="5424472" y="5191682"/>
          <a:ext cx="2311597" cy="10954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sp>
        <p:nvSpPr>
          <p:cNvPr id="81" name="Rectangle 3">
            <a:extLst>
              <a:ext uri="{FF2B5EF4-FFF2-40B4-BE49-F238E27FC236}">
                <a16:creationId xmlns:a16="http://schemas.microsoft.com/office/drawing/2014/main" id="{60918415-E4B2-4029-86EC-728315D8D6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365" y="5116753"/>
            <a:ext cx="3138346" cy="44627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buClr>
                <a:srgbClr val="C0C0C0"/>
              </a:buClr>
              <a:buSzPts val="1800"/>
            </a:pP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Visesa respecto a otras promotoras*</a:t>
            </a:r>
          </a:p>
          <a:p>
            <a:pPr algn="ctr">
              <a:buClr>
                <a:srgbClr val="C0C0C0"/>
              </a:buClr>
              <a:buSzPts val="1800"/>
            </a:pPr>
            <a:endParaRPr lang="es-ES" sz="1100" i="1" dirty="0">
              <a:solidFill>
                <a:srgbClr val="A48536"/>
              </a:solidFill>
              <a:latin typeface="+mj-lt"/>
            </a:endParaRPr>
          </a:p>
        </p:txBody>
      </p:sp>
      <p:graphicFrame>
        <p:nvGraphicFramePr>
          <p:cNvPr id="82" name="7 Gráfico">
            <a:extLst>
              <a:ext uri="{FF2B5EF4-FFF2-40B4-BE49-F238E27FC236}">
                <a16:creationId xmlns:a16="http://schemas.microsoft.com/office/drawing/2014/main" id="{5CA066F8-0DE4-455E-AF50-C265D0EDDD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9459424"/>
              </p:ext>
            </p:extLst>
          </p:nvPr>
        </p:nvGraphicFramePr>
        <p:xfrm>
          <a:off x="8347686" y="5246486"/>
          <a:ext cx="2311597" cy="1085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83" name="23 CuadroTexto">
            <a:extLst>
              <a:ext uri="{FF2B5EF4-FFF2-40B4-BE49-F238E27FC236}">
                <a16:creationId xmlns:a16="http://schemas.microsoft.com/office/drawing/2014/main" id="{37A69854-7710-43AF-B4B6-1AC6EA8AD00C}"/>
              </a:ext>
            </a:extLst>
          </p:cNvPr>
          <p:cNvSpPr txBox="1"/>
          <p:nvPr/>
        </p:nvSpPr>
        <p:spPr>
          <a:xfrm>
            <a:off x="2880003" y="3546975"/>
            <a:ext cx="2126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Imagen institucional de Visesa</a:t>
            </a:r>
          </a:p>
        </p:txBody>
      </p:sp>
      <p:sp>
        <p:nvSpPr>
          <p:cNvPr id="89" name="27 CuadroTexto">
            <a:extLst>
              <a:ext uri="{FF2B5EF4-FFF2-40B4-BE49-F238E27FC236}">
                <a16:creationId xmlns:a16="http://schemas.microsoft.com/office/drawing/2014/main" id="{5F4AEB4B-BE9B-40C8-90C3-A89B91400E96}"/>
              </a:ext>
            </a:extLst>
          </p:cNvPr>
          <p:cNvSpPr txBox="1"/>
          <p:nvPr/>
        </p:nvSpPr>
        <p:spPr>
          <a:xfrm>
            <a:off x="9240546" y="3841209"/>
            <a:ext cx="2407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90" name="28 CuadroTexto">
            <a:extLst>
              <a:ext uri="{FF2B5EF4-FFF2-40B4-BE49-F238E27FC236}">
                <a16:creationId xmlns:a16="http://schemas.microsoft.com/office/drawing/2014/main" id="{7889D294-5BE0-4F27-9815-8E510D9DEC97}"/>
              </a:ext>
            </a:extLst>
          </p:cNvPr>
          <p:cNvSpPr txBox="1"/>
          <p:nvPr/>
        </p:nvSpPr>
        <p:spPr>
          <a:xfrm>
            <a:off x="9670542" y="4128634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latin typeface="Century Gothic" panose="020B0502020202020204" pitchFamily="34" charset="0"/>
              </a:rPr>
              <a:t>50</a:t>
            </a:r>
          </a:p>
        </p:txBody>
      </p:sp>
      <p:sp>
        <p:nvSpPr>
          <p:cNvPr id="91" name="29 CuadroTexto">
            <a:extLst>
              <a:ext uri="{FF2B5EF4-FFF2-40B4-BE49-F238E27FC236}">
                <a16:creationId xmlns:a16="http://schemas.microsoft.com/office/drawing/2014/main" id="{6D260F6E-9A5F-46AD-8FF5-2420CE035D7E}"/>
              </a:ext>
            </a:extLst>
          </p:cNvPr>
          <p:cNvSpPr txBox="1"/>
          <p:nvPr/>
        </p:nvSpPr>
        <p:spPr>
          <a:xfrm>
            <a:off x="9447159" y="4632131"/>
            <a:ext cx="3529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latin typeface="Century Gothic" panose="020B0502020202020204" pitchFamily="34" charset="0"/>
              </a:rPr>
              <a:t>100</a:t>
            </a:r>
          </a:p>
        </p:txBody>
      </p:sp>
      <p:sp>
        <p:nvSpPr>
          <p:cNvPr id="92" name="30 CuadroTexto">
            <a:extLst>
              <a:ext uri="{FF2B5EF4-FFF2-40B4-BE49-F238E27FC236}">
                <a16:creationId xmlns:a16="http://schemas.microsoft.com/office/drawing/2014/main" id="{27F7E2D2-9620-4EED-ABF6-2FD6AB9028E8}"/>
              </a:ext>
            </a:extLst>
          </p:cNvPr>
          <p:cNvSpPr txBox="1"/>
          <p:nvPr/>
        </p:nvSpPr>
        <p:spPr>
          <a:xfrm>
            <a:off x="8787310" y="4625789"/>
            <a:ext cx="38664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latin typeface="Century Gothic" panose="020B0502020202020204" pitchFamily="34" charset="0"/>
              </a:rPr>
              <a:t>-100</a:t>
            </a:r>
          </a:p>
        </p:txBody>
      </p:sp>
      <p:sp>
        <p:nvSpPr>
          <p:cNvPr id="93" name="31 CuadroTexto">
            <a:extLst>
              <a:ext uri="{FF2B5EF4-FFF2-40B4-BE49-F238E27FC236}">
                <a16:creationId xmlns:a16="http://schemas.microsoft.com/office/drawing/2014/main" id="{67D3D318-BC3A-492D-AB92-C74D46783190}"/>
              </a:ext>
            </a:extLst>
          </p:cNvPr>
          <p:cNvSpPr txBox="1"/>
          <p:nvPr/>
        </p:nvSpPr>
        <p:spPr>
          <a:xfrm>
            <a:off x="8698437" y="4167384"/>
            <a:ext cx="33054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latin typeface="Century Gothic" panose="020B0502020202020204" pitchFamily="34" charset="0"/>
              </a:rPr>
              <a:t>-50</a:t>
            </a:r>
          </a:p>
        </p:txBody>
      </p: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D4509AF0-B070-4368-8598-A40FF340E60A}"/>
              </a:ext>
            </a:extLst>
          </p:cNvPr>
          <p:cNvCxnSpPr/>
          <p:nvPr/>
        </p:nvCxnSpPr>
        <p:spPr>
          <a:xfrm>
            <a:off x="6012622" y="845626"/>
            <a:ext cx="0" cy="2214777"/>
          </a:xfrm>
          <a:prstGeom prst="line">
            <a:avLst/>
          </a:prstGeom>
          <a:ln>
            <a:solidFill>
              <a:srgbClr val="D3C9C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C3BFD045-B111-4CF9-A0EE-D13B5518C97F}"/>
              </a:ext>
            </a:extLst>
          </p:cNvPr>
          <p:cNvCxnSpPr/>
          <p:nvPr/>
        </p:nvCxnSpPr>
        <p:spPr>
          <a:xfrm>
            <a:off x="5869318" y="3736474"/>
            <a:ext cx="0" cy="2214777"/>
          </a:xfrm>
          <a:prstGeom prst="line">
            <a:avLst/>
          </a:prstGeom>
          <a:ln>
            <a:solidFill>
              <a:srgbClr val="D3C9C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7 Gráfico">
            <a:extLst>
              <a:ext uri="{FF2B5EF4-FFF2-40B4-BE49-F238E27FC236}">
                <a16:creationId xmlns:a16="http://schemas.microsoft.com/office/drawing/2014/main" id="{CF45527E-EAEE-9A0F-501E-D850762E6D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0667573"/>
              </p:ext>
            </p:extLst>
          </p:nvPr>
        </p:nvGraphicFramePr>
        <p:xfrm>
          <a:off x="5035631" y="2356243"/>
          <a:ext cx="368580" cy="307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sp>
        <p:nvSpPr>
          <p:cNvPr id="9" name="Rectangle 3">
            <a:extLst>
              <a:ext uri="{FF2B5EF4-FFF2-40B4-BE49-F238E27FC236}">
                <a16:creationId xmlns:a16="http://schemas.microsoft.com/office/drawing/2014/main" id="{8A15EF0E-CDE6-9989-F21F-B0F1587D2F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2156" y="2361266"/>
            <a:ext cx="1233493" cy="26032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lnSpc>
                <a:spcPts val="1500"/>
              </a:lnSpc>
              <a:buClr>
                <a:srgbClr val="C0C0C0"/>
              </a:buClr>
              <a:buSzPts val="1800"/>
            </a:pPr>
            <a:r>
              <a:rPr lang="es-ES" sz="700" b="1" i="1" dirty="0">
                <a:solidFill>
                  <a:srgbClr val="A48536"/>
                </a:solidFill>
              </a:rPr>
              <a:t>91,5%</a:t>
            </a:r>
          </a:p>
        </p:txBody>
      </p:sp>
      <p:graphicFrame>
        <p:nvGraphicFramePr>
          <p:cNvPr id="10" name="7 Gráfico">
            <a:extLst>
              <a:ext uri="{FF2B5EF4-FFF2-40B4-BE49-F238E27FC236}">
                <a16:creationId xmlns:a16="http://schemas.microsoft.com/office/drawing/2014/main" id="{0CE370C8-A3D9-9E4C-1D06-63DB727396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0219278"/>
              </p:ext>
            </p:extLst>
          </p:nvPr>
        </p:nvGraphicFramePr>
        <p:xfrm>
          <a:off x="5035631" y="2591426"/>
          <a:ext cx="368580" cy="307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p:sp>
        <p:nvSpPr>
          <p:cNvPr id="11" name="Rectangle 3">
            <a:extLst>
              <a:ext uri="{FF2B5EF4-FFF2-40B4-BE49-F238E27FC236}">
                <a16:creationId xmlns:a16="http://schemas.microsoft.com/office/drawing/2014/main" id="{0AFCFAC3-D792-6C6B-3C0F-A60A91BEA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5254" y="2596449"/>
            <a:ext cx="1233493" cy="26032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lnSpc>
                <a:spcPts val="1500"/>
              </a:lnSpc>
              <a:buClr>
                <a:srgbClr val="C0C0C0"/>
              </a:buClr>
              <a:buSzPts val="1800"/>
            </a:pPr>
            <a:r>
              <a:rPr lang="es-ES" sz="700" b="1" i="1" dirty="0">
                <a:solidFill>
                  <a:srgbClr val="A48536"/>
                </a:solidFill>
              </a:rPr>
              <a:t>97,7%</a:t>
            </a:r>
          </a:p>
        </p:txBody>
      </p:sp>
      <p:graphicFrame>
        <p:nvGraphicFramePr>
          <p:cNvPr id="15" name="7 Gráfico">
            <a:extLst>
              <a:ext uri="{FF2B5EF4-FFF2-40B4-BE49-F238E27FC236}">
                <a16:creationId xmlns:a16="http://schemas.microsoft.com/office/drawing/2014/main" id="{0B940196-C6E1-027D-CB36-DDDE2C399F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026386"/>
              </p:ext>
            </p:extLst>
          </p:nvPr>
        </p:nvGraphicFramePr>
        <p:xfrm>
          <a:off x="5032142" y="2825768"/>
          <a:ext cx="368580" cy="307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6"/>
          </a:graphicData>
        </a:graphic>
      </p:graphicFrame>
      <p:sp>
        <p:nvSpPr>
          <p:cNvPr id="17" name="Rectangle 3">
            <a:extLst>
              <a:ext uri="{FF2B5EF4-FFF2-40B4-BE49-F238E27FC236}">
                <a16:creationId xmlns:a16="http://schemas.microsoft.com/office/drawing/2014/main" id="{F55DC6D8-C597-BBBA-5CBD-AD32914BF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2327" y="2830791"/>
            <a:ext cx="1233493" cy="26032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lnSpc>
                <a:spcPts val="1500"/>
              </a:lnSpc>
              <a:buClr>
                <a:srgbClr val="C0C0C0"/>
              </a:buClr>
              <a:buSzPts val="1800"/>
            </a:pPr>
            <a:r>
              <a:rPr lang="es-ES" sz="700" b="1" i="1" dirty="0">
                <a:solidFill>
                  <a:srgbClr val="A48536"/>
                </a:solidFill>
              </a:rPr>
              <a:t>93,1%</a:t>
            </a:r>
          </a:p>
        </p:txBody>
      </p:sp>
      <p:graphicFrame>
        <p:nvGraphicFramePr>
          <p:cNvPr id="18" name="7 Gráfico">
            <a:extLst>
              <a:ext uri="{FF2B5EF4-FFF2-40B4-BE49-F238E27FC236}">
                <a16:creationId xmlns:a16="http://schemas.microsoft.com/office/drawing/2014/main" id="{223D59B7-0E7D-BE90-B0AC-FDEE7F8559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0999300"/>
              </p:ext>
            </p:extLst>
          </p:nvPr>
        </p:nvGraphicFramePr>
        <p:xfrm>
          <a:off x="5035631" y="3050553"/>
          <a:ext cx="368580" cy="307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7"/>
          </a:graphicData>
        </a:graphic>
      </p:graphicFrame>
      <p:sp>
        <p:nvSpPr>
          <p:cNvPr id="19" name="Rectangle 3">
            <a:extLst>
              <a:ext uri="{FF2B5EF4-FFF2-40B4-BE49-F238E27FC236}">
                <a16:creationId xmlns:a16="http://schemas.microsoft.com/office/drawing/2014/main" id="{2F5F0668-C982-997E-346F-B50E8D0EF4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9400" y="3055576"/>
            <a:ext cx="1233493" cy="26032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lnSpc>
                <a:spcPts val="1500"/>
              </a:lnSpc>
              <a:buClr>
                <a:srgbClr val="C0C0C0"/>
              </a:buClr>
              <a:buSzPts val="1800"/>
            </a:pPr>
            <a:r>
              <a:rPr lang="es-ES" sz="700" b="1" i="1" dirty="0">
                <a:solidFill>
                  <a:srgbClr val="A48536"/>
                </a:solidFill>
              </a:rPr>
              <a:t>95,4%</a:t>
            </a:r>
          </a:p>
        </p:txBody>
      </p:sp>
      <p:graphicFrame>
        <p:nvGraphicFramePr>
          <p:cNvPr id="22" name="10 Tabla">
            <a:extLst>
              <a:ext uri="{FF2B5EF4-FFF2-40B4-BE49-F238E27FC236}">
                <a16:creationId xmlns:a16="http://schemas.microsoft.com/office/drawing/2014/main" id="{7070FC9D-7CBA-8422-0F5E-F45624A1F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584954"/>
              </p:ext>
            </p:extLst>
          </p:nvPr>
        </p:nvGraphicFramePr>
        <p:xfrm>
          <a:off x="7273088" y="3882618"/>
          <a:ext cx="1283608" cy="103011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48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7529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B-086 (Barakaldo)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rgbClr val="AB966D"/>
                          </a:solidFill>
                          <a:effectLst/>
                          <a:latin typeface="Calibri" panose="020F0502020204030204" pitchFamily="34" charset="0"/>
                        </a:rPr>
                        <a:t>66,67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4620434"/>
                  </a:ext>
                </a:extLst>
              </a:tr>
              <a:tr h="257529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B-090 (Bilbao)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rgbClr val="AB966D"/>
                          </a:solidFill>
                          <a:effectLst/>
                          <a:latin typeface="Calibri" panose="020F0502020204030204" pitchFamily="34" charset="0"/>
                        </a:rPr>
                        <a:t>56,92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1672263"/>
                  </a:ext>
                </a:extLst>
              </a:tr>
              <a:tr h="257529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B-097 (Basauri)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rgbClr val="AB966D"/>
                          </a:solidFill>
                          <a:effectLst/>
                          <a:latin typeface="Calibri" panose="020F0502020204030204" pitchFamily="34" charset="0"/>
                        </a:rPr>
                        <a:t>65,00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6187600"/>
                  </a:ext>
                </a:extLst>
              </a:tr>
              <a:tr h="257529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G-070 (Zarautz)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rgbClr val="AB966D"/>
                          </a:solidFill>
                          <a:effectLst/>
                          <a:latin typeface="Calibri" panose="020F0502020204030204" pitchFamily="34" charset="0"/>
                        </a:rPr>
                        <a:t>55,19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3" name="10 Tabla">
            <a:extLst>
              <a:ext uri="{FF2B5EF4-FFF2-40B4-BE49-F238E27FC236}">
                <a16:creationId xmlns:a16="http://schemas.microsoft.com/office/drawing/2014/main" id="{65704329-1790-D825-FD5B-77368B8ADD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829289"/>
              </p:ext>
            </p:extLst>
          </p:nvPr>
        </p:nvGraphicFramePr>
        <p:xfrm>
          <a:off x="10258981" y="3867770"/>
          <a:ext cx="1283608" cy="103011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48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7529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B-086 (Barakaldo)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rgbClr val="AB966D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4620434"/>
                  </a:ext>
                </a:extLst>
              </a:tr>
              <a:tr h="257529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B-090 (Bilbao)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rgbClr val="AB966D"/>
                          </a:solidFill>
                          <a:effectLst/>
                          <a:latin typeface="Calibri" panose="020F0502020204030204" pitchFamily="34" charset="0"/>
                        </a:rPr>
                        <a:t>- 25,5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1672263"/>
                  </a:ext>
                </a:extLst>
              </a:tr>
              <a:tr h="257529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B-097 (Basauri)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rgbClr val="AB966D"/>
                          </a:solidFill>
                          <a:effectLst/>
                          <a:latin typeface="Calibri" panose="020F0502020204030204" pitchFamily="34" charset="0"/>
                        </a:rPr>
                        <a:t>13,9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6187600"/>
                  </a:ext>
                </a:extLst>
              </a:tr>
              <a:tr h="257529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G-070 (Zarautz)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rgbClr val="AB966D"/>
                          </a:solidFill>
                          <a:effectLst/>
                          <a:latin typeface="Calibri" panose="020F0502020204030204" pitchFamily="34" charset="0"/>
                        </a:rPr>
                        <a:t>- 33,3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7" name="10 Tabla">
            <a:extLst>
              <a:ext uri="{FF2B5EF4-FFF2-40B4-BE49-F238E27FC236}">
                <a16:creationId xmlns:a16="http://schemas.microsoft.com/office/drawing/2014/main" id="{9ABEFE56-ADF3-35AA-A1FB-1B0366359C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589161"/>
              </p:ext>
            </p:extLst>
          </p:nvPr>
        </p:nvGraphicFramePr>
        <p:xfrm>
          <a:off x="7287733" y="5405564"/>
          <a:ext cx="1283608" cy="103011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48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7529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B-086 (Barakaldo)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rgbClr val="AB966D"/>
                          </a:solidFill>
                          <a:effectLst/>
                          <a:latin typeface="Calibri" panose="020F0502020204030204" pitchFamily="34" charset="0"/>
                        </a:rPr>
                        <a:t>67,26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4620434"/>
                  </a:ext>
                </a:extLst>
              </a:tr>
              <a:tr h="257529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B-090 (Bilbao)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rgbClr val="AB966D"/>
                          </a:solidFill>
                          <a:effectLst/>
                          <a:latin typeface="Calibri" panose="020F0502020204030204" pitchFamily="34" charset="0"/>
                        </a:rPr>
                        <a:t>52,59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1672263"/>
                  </a:ext>
                </a:extLst>
              </a:tr>
              <a:tr h="257529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B-097 (Basauri)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rgbClr val="AB966D"/>
                          </a:solidFill>
                          <a:effectLst/>
                          <a:latin typeface="Calibri" panose="020F0502020204030204" pitchFamily="34" charset="0"/>
                        </a:rPr>
                        <a:t>66,43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6187600"/>
                  </a:ext>
                </a:extLst>
              </a:tr>
              <a:tr h="257529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G-070 (Zarautz)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rgbClr val="AB966D"/>
                          </a:solidFill>
                          <a:effectLst/>
                          <a:latin typeface="Calibri" panose="020F0502020204030204" pitchFamily="34" charset="0"/>
                        </a:rPr>
                        <a:t>51,11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2" name="10 Tabla">
            <a:extLst>
              <a:ext uri="{FF2B5EF4-FFF2-40B4-BE49-F238E27FC236}">
                <a16:creationId xmlns:a16="http://schemas.microsoft.com/office/drawing/2014/main" id="{B43B3F0E-FEF1-83B5-FAED-5346ADAECF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864151"/>
              </p:ext>
            </p:extLst>
          </p:nvPr>
        </p:nvGraphicFramePr>
        <p:xfrm>
          <a:off x="10265075" y="5398477"/>
          <a:ext cx="1283608" cy="103011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48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7529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B-086 (Barakaldo)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rgbClr val="AB966D"/>
                          </a:solidFill>
                          <a:effectLst/>
                          <a:latin typeface="Calibri" panose="020F0502020204030204" pitchFamily="34" charset="0"/>
                        </a:rPr>
                        <a:t>58,75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4620434"/>
                  </a:ext>
                </a:extLst>
              </a:tr>
              <a:tr h="257529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B-090 (Bilbao)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rgbClr val="AB966D"/>
                          </a:solidFill>
                          <a:effectLst/>
                          <a:latin typeface="Calibri" panose="020F0502020204030204" pitchFamily="34" charset="0"/>
                        </a:rPr>
                        <a:t>49,33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1672263"/>
                  </a:ext>
                </a:extLst>
              </a:tr>
              <a:tr h="257529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B-097 (Basauri)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rgbClr val="AB966D"/>
                          </a:solidFill>
                          <a:effectLst/>
                          <a:latin typeface="Calibri" panose="020F0502020204030204" pitchFamily="34" charset="0"/>
                        </a:rPr>
                        <a:t>69,38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6187600"/>
                  </a:ext>
                </a:extLst>
              </a:tr>
              <a:tr h="257529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80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G-070 (Zarautz)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rgbClr val="AB966D"/>
                          </a:solidFill>
                          <a:effectLst/>
                          <a:latin typeface="Calibri" panose="020F0502020204030204" pitchFamily="34" charset="0"/>
                        </a:rPr>
                        <a:t>50,00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2" name="CuadroTexto 41">
            <a:extLst>
              <a:ext uri="{FF2B5EF4-FFF2-40B4-BE49-F238E27FC236}">
                <a16:creationId xmlns:a16="http://schemas.microsoft.com/office/drawing/2014/main" id="{E4B3C987-3ADF-AA18-9252-D645DA6432BB}"/>
              </a:ext>
            </a:extLst>
          </p:cNvPr>
          <p:cNvSpPr txBox="1"/>
          <p:nvPr/>
        </p:nvSpPr>
        <p:spPr>
          <a:xfrm>
            <a:off x="2170821" y="3866639"/>
            <a:ext cx="1762827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Ofrece servicios de calidad</a:t>
            </a:r>
            <a:endParaRPr lang="es-ES" sz="900" dirty="0"/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D1BA0BA1-38C0-23DC-C684-4DC26AD7ECBB}"/>
              </a:ext>
            </a:extLst>
          </p:cNvPr>
          <p:cNvSpPr txBox="1"/>
          <p:nvPr/>
        </p:nvSpPr>
        <p:spPr>
          <a:xfrm>
            <a:off x="4222058" y="3870921"/>
            <a:ext cx="125235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Es transparente</a:t>
            </a:r>
            <a:endParaRPr lang="es-ES" sz="900" dirty="0"/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D956B100-D731-0773-64E2-7481FE258A64}"/>
              </a:ext>
            </a:extLst>
          </p:cNvPr>
          <p:cNvSpPr txBox="1"/>
          <p:nvPr/>
        </p:nvSpPr>
        <p:spPr>
          <a:xfrm>
            <a:off x="2119358" y="5136142"/>
            <a:ext cx="17628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Es respetuosa con el medio ambiente</a:t>
            </a:r>
            <a:endParaRPr lang="es-ES" sz="900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AD35D925-EFF1-CBF3-9B0D-623884BD8F8F}"/>
              </a:ext>
            </a:extLst>
          </p:cNvPr>
          <p:cNvSpPr txBox="1"/>
          <p:nvPr/>
        </p:nvSpPr>
        <p:spPr>
          <a:xfrm>
            <a:off x="4153910" y="5115365"/>
            <a:ext cx="15111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Hace aportaciones a la sociedad</a:t>
            </a:r>
            <a:endParaRPr lang="es-ES" sz="900" dirty="0"/>
          </a:p>
        </p:txBody>
      </p:sp>
      <p:graphicFrame>
        <p:nvGraphicFramePr>
          <p:cNvPr id="50" name="32 Gráfico">
            <a:extLst>
              <a:ext uri="{FF2B5EF4-FFF2-40B4-BE49-F238E27FC236}">
                <a16:creationId xmlns:a16="http://schemas.microsoft.com/office/drawing/2014/main" id="{D5C1FB58-407B-9355-647B-7C53A56DFD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0240156"/>
              </p:ext>
            </p:extLst>
          </p:nvPr>
        </p:nvGraphicFramePr>
        <p:xfrm>
          <a:off x="2156374" y="4124082"/>
          <a:ext cx="1722579" cy="979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8"/>
          </a:graphicData>
        </a:graphic>
      </p:graphicFrame>
      <p:sp>
        <p:nvSpPr>
          <p:cNvPr id="51" name="Rectangle 3">
            <a:extLst>
              <a:ext uri="{FF2B5EF4-FFF2-40B4-BE49-F238E27FC236}">
                <a16:creationId xmlns:a16="http://schemas.microsoft.com/office/drawing/2014/main" id="{5BD11826-F48D-708C-F133-BB893434BD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7279" y="3943959"/>
            <a:ext cx="1327927" cy="24744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lnSpc>
                <a:spcPts val="1400"/>
              </a:lnSpc>
              <a:buClr>
                <a:srgbClr val="C0C0C0"/>
              </a:buClr>
              <a:buSzPts val="1800"/>
            </a:pPr>
            <a:r>
              <a:rPr lang="es-ES" sz="700" dirty="0">
                <a:solidFill>
                  <a:srgbClr val="A48536"/>
                </a:solidFill>
                <a:latin typeface="Helvetica" pitchFamily="34" charset="0"/>
              </a:rPr>
              <a:t>62,03</a:t>
            </a:r>
          </a:p>
        </p:txBody>
      </p:sp>
      <p:graphicFrame>
        <p:nvGraphicFramePr>
          <p:cNvPr id="52" name="32 Gráfico">
            <a:extLst>
              <a:ext uri="{FF2B5EF4-FFF2-40B4-BE49-F238E27FC236}">
                <a16:creationId xmlns:a16="http://schemas.microsoft.com/office/drawing/2014/main" id="{AEF939BA-05BC-A951-11E0-0720668354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3547417"/>
              </p:ext>
            </p:extLst>
          </p:nvPr>
        </p:nvGraphicFramePr>
        <p:xfrm>
          <a:off x="4016144" y="4139593"/>
          <a:ext cx="1722579" cy="979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9"/>
          </a:graphicData>
        </a:graphic>
      </p:graphicFrame>
      <p:graphicFrame>
        <p:nvGraphicFramePr>
          <p:cNvPr id="53" name="32 Gráfico">
            <a:extLst>
              <a:ext uri="{FF2B5EF4-FFF2-40B4-BE49-F238E27FC236}">
                <a16:creationId xmlns:a16="http://schemas.microsoft.com/office/drawing/2014/main" id="{3F4EB3FF-9D10-8BBC-C5EE-28E7A62788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5416679"/>
              </p:ext>
            </p:extLst>
          </p:nvPr>
        </p:nvGraphicFramePr>
        <p:xfrm>
          <a:off x="2234887" y="5539007"/>
          <a:ext cx="1722579" cy="979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0"/>
          </a:graphicData>
        </a:graphic>
      </p:graphicFrame>
      <p:graphicFrame>
        <p:nvGraphicFramePr>
          <p:cNvPr id="54" name="32 Gráfico">
            <a:extLst>
              <a:ext uri="{FF2B5EF4-FFF2-40B4-BE49-F238E27FC236}">
                <a16:creationId xmlns:a16="http://schemas.microsoft.com/office/drawing/2014/main" id="{D0B42CFE-2F04-7E98-56BD-D4378C1687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522196"/>
              </p:ext>
            </p:extLst>
          </p:nvPr>
        </p:nvGraphicFramePr>
        <p:xfrm>
          <a:off x="4065098" y="5539007"/>
          <a:ext cx="1722579" cy="979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1"/>
          </a:graphicData>
        </a:graphic>
      </p:graphicFrame>
      <p:sp>
        <p:nvSpPr>
          <p:cNvPr id="55" name="Rectangle 3">
            <a:extLst>
              <a:ext uri="{FF2B5EF4-FFF2-40B4-BE49-F238E27FC236}">
                <a16:creationId xmlns:a16="http://schemas.microsoft.com/office/drawing/2014/main" id="{5FECE668-AEF0-81F3-5122-595631C1C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4914" y="3953266"/>
            <a:ext cx="1327927" cy="24744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lnSpc>
                <a:spcPts val="1400"/>
              </a:lnSpc>
              <a:buClr>
                <a:srgbClr val="C0C0C0"/>
              </a:buClr>
              <a:buSzPts val="1800"/>
            </a:pPr>
            <a:r>
              <a:rPr lang="es-ES" sz="700" dirty="0">
                <a:solidFill>
                  <a:srgbClr val="A48536"/>
                </a:solidFill>
                <a:latin typeface="Helvetica" pitchFamily="34" charset="0"/>
              </a:rPr>
              <a:t>58,59</a:t>
            </a:r>
          </a:p>
        </p:txBody>
      </p:sp>
      <p:sp>
        <p:nvSpPr>
          <p:cNvPr id="58" name="Rectangle 3">
            <a:extLst>
              <a:ext uri="{FF2B5EF4-FFF2-40B4-BE49-F238E27FC236}">
                <a16:creationId xmlns:a16="http://schemas.microsoft.com/office/drawing/2014/main" id="{9ACC6307-5AD9-4B52-9E2A-D60970636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4817" y="5362065"/>
            <a:ext cx="1327927" cy="24744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lnSpc>
                <a:spcPts val="1400"/>
              </a:lnSpc>
              <a:buClr>
                <a:srgbClr val="C0C0C0"/>
              </a:buClr>
              <a:buSzPts val="1800"/>
            </a:pPr>
            <a:r>
              <a:rPr lang="es-ES" sz="700" dirty="0">
                <a:solidFill>
                  <a:srgbClr val="A48536"/>
                </a:solidFill>
                <a:latin typeface="Helvetica" pitchFamily="34" charset="0"/>
              </a:rPr>
              <a:t>70,17</a:t>
            </a:r>
          </a:p>
        </p:txBody>
      </p:sp>
      <p:sp>
        <p:nvSpPr>
          <p:cNvPr id="60" name="Rectangle 3">
            <a:extLst>
              <a:ext uri="{FF2B5EF4-FFF2-40B4-BE49-F238E27FC236}">
                <a16:creationId xmlns:a16="http://schemas.microsoft.com/office/drawing/2014/main" id="{7B12A2E5-45AC-A115-B25C-44D67D434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4437" y="5352737"/>
            <a:ext cx="1327927" cy="24744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lnSpc>
                <a:spcPts val="1400"/>
              </a:lnSpc>
              <a:buClr>
                <a:srgbClr val="C0C0C0"/>
              </a:buClr>
              <a:buSzPts val="1800"/>
            </a:pPr>
            <a:r>
              <a:rPr lang="es-ES" sz="700" dirty="0">
                <a:solidFill>
                  <a:srgbClr val="A48536"/>
                </a:solidFill>
                <a:latin typeface="Helvetica" pitchFamily="34" charset="0"/>
              </a:rPr>
              <a:t>71,33</a:t>
            </a:r>
          </a:p>
        </p:txBody>
      </p:sp>
    </p:spTree>
    <p:extLst>
      <p:ext uri="{BB962C8B-B14F-4D97-AF65-F5344CB8AC3E}">
        <p14:creationId xmlns:p14="http://schemas.microsoft.com/office/powerpoint/2010/main" val="10992794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412</Words>
  <Application>Microsoft Office PowerPoint</Application>
  <PresentationFormat>Panorámica</PresentationFormat>
  <Paragraphs>120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Arial</vt:lpstr>
      <vt:lpstr>Bahnschrift Light SemiCondensed</vt:lpstr>
      <vt:lpstr>Calibri</vt:lpstr>
      <vt:lpstr>Calibri Light</vt:lpstr>
      <vt:lpstr>Century Gothic</vt:lpstr>
      <vt:lpstr>Helvetica</vt:lpstr>
      <vt:lpstr>Symbol</vt:lpstr>
      <vt:lpstr>Wingdings</vt:lpstr>
      <vt:lpstr>Tema de Office</vt:lpstr>
      <vt:lpstr>Presentación de PowerPoint</vt:lpstr>
    </vt:vector>
  </TitlesOfParts>
  <Company>Ikertalde 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Kepa Salaverria</dc:creator>
  <cp:lastModifiedBy>Kepa Salaverria</cp:lastModifiedBy>
  <cp:revision>73</cp:revision>
  <cp:lastPrinted>2021-01-28T12:23:34Z</cp:lastPrinted>
  <dcterms:created xsi:type="dcterms:W3CDTF">2020-12-21T16:30:31Z</dcterms:created>
  <dcterms:modified xsi:type="dcterms:W3CDTF">2023-01-24T12:14:54Z</dcterms:modified>
</cp:coreProperties>
</file>