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A6C2"/>
    <a:srgbClr val="AB966D"/>
    <a:srgbClr val="D3BA7B"/>
    <a:srgbClr val="A48536"/>
    <a:srgbClr val="D3C9C3"/>
    <a:srgbClr val="6F610F"/>
    <a:srgbClr val="E6D04A"/>
    <a:srgbClr val="FDFBF1"/>
    <a:srgbClr val="F8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2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02376002573444"/>
          <c:y val="0.23088826929654599"/>
          <c:w val="0.53538317445673511"/>
          <c:h val="0.6896126205283386"/>
        </c:manualLayout>
      </c:layout>
      <c:radarChart>
        <c:radarStyle val="marker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ln w="28575">
              <a:solidFill>
                <a:srgbClr val="3EA6C2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1.6843713956383649E-2"/>
                  <c:y val="1.1879554673685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40-4589-90AD-98C7E527C88F}"/>
                </c:ext>
              </c:extLst>
            </c:dLbl>
            <c:dLbl>
              <c:idx val="1"/>
              <c:layout>
                <c:manualLayout>
                  <c:x val="-2.746441114573419E-2"/>
                  <c:y val="-3.77192991140420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40-4589-90AD-98C7E527C88F}"/>
                </c:ext>
              </c:extLst>
            </c:dLbl>
            <c:dLbl>
              <c:idx val="2"/>
              <c:layout>
                <c:manualLayout>
                  <c:x val="-3.7812396474147289E-2"/>
                  <c:y val="-1.73897613766048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40-4589-90AD-98C7E527C88F}"/>
                </c:ext>
              </c:extLst>
            </c:dLbl>
            <c:dLbl>
              <c:idx val="3"/>
              <c:layout>
                <c:manualLayout>
                  <c:x val="-1.6389815992202895E-2"/>
                  <c:y val="-2.51462942516028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40-4589-90AD-98C7E527C88F}"/>
                </c:ext>
              </c:extLst>
            </c:dLbl>
            <c:dLbl>
              <c:idx val="4"/>
              <c:layout>
                <c:manualLayout>
                  <c:x val="2.7787862347409585E-3"/>
                  <c:y val="2.2002769612658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40-4589-90AD-98C7E527C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 b="1">
                    <a:solidFill>
                      <a:srgbClr val="68574C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Vivienda</c:v>
                </c:pt>
                <c:pt idx="1">
                  <c:v>Precio</c:v>
                </c:pt>
                <c:pt idx="2">
                  <c:v>Ubicación y dimensiones</c:v>
                </c:pt>
                <c:pt idx="3">
                  <c:v>Servicio hasta la entrega</c:v>
                </c:pt>
                <c:pt idx="4">
                  <c:v>Servicio post entrega</c:v>
                </c:pt>
              </c:strCache>
            </c:strRef>
          </c:cat>
          <c:val>
            <c:numRef>
              <c:f>Hoja1!$B$2:$B$6</c:f>
              <c:numCache>
                <c:formatCode>###0.00</c:formatCode>
                <c:ptCount val="5"/>
                <c:pt idx="0">
                  <c:v>19.269230769230774</c:v>
                </c:pt>
                <c:pt idx="1">
                  <c:v>20.25</c:v>
                </c:pt>
                <c:pt idx="2">
                  <c:v>22.5</c:v>
                </c:pt>
                <c:pt idx="3">
                  <c:v>19.711538461538474</c:v>
                </c:pt>
                <c:pt idx="4">
                  <c:v>18.269230769230766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40-4589-90AD-98C7E527C8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594304"/>
        <c:axId val="156209920"/>
      </c:radarChart>
      <c:catAx>
        <c:axId val="154594304"/>
        <c:scaling>
          <c:orientation val="minMax"/>
        </c:scaling>
        <c:delete val="1"/>
        <c:axPos val="b"/>
        <c:majorGridlines/>
        <c:numFmt formatCode="General" sourceLinked="0"/>
        <c:majorTickMark val="none"/>
        <c:minorTickMark val="none"/>
        <c:tickLblPos val="nextTo"/>
        <c:crossAx val="156209920"/>
        <c:crosses val="autoZero"/>
        <c:auto val="1"/>
        <c:lblAlgn val="ctr"/>
        <c:lblOffset val="100"/>
        <c:noMultiLvlLbl val="0"/>
      </c:catAx>
      <c:valAx>
        <c:axId val="156209920"/>
        <c:scaling>
          <c:orientation val="minMax"/>
          <c:max val="24"/>
          <c:min val="10"/>
        </c:scaling>
        <c:delete val="1"/>
        <c:axPos val="l"/>
        <c:majorGridlines>
          <c:spPr>
            <a:ln>
              <a:prstDash val="dashDot"/>
            </a:ln>
          </c:spPr>
        </c:majorGridlines>
        <c:numFmt formatCode="#,##0" sourceLinked="0"/>
        <c:majorTickMark val="none"/>
        <c:minorTickMark val="none"/>
        <c:tickLblPos val="nextTo"/>
        <c:crossAx val="154594304"/>
        <c:crosses val="autoZero"/>
        <c:crossBetween val="between"/>
        <c:majorUnit val="2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45DB-4EB8-A5E6-78694853887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5DB-4EB8-A5E6-786948538871}"/>
              </c:ext>
            </c:extLst>
          </c:dPt>
          <c:dLbls>
            <c:dLbl>
              <c:idx val="0"/>
              <c:layout>
                <c:manualLayout>
                  <c:x val="0.18257131339956845"/>
                  <c:y val="-8.32639230785186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DB-4EB8-A5E6-7869485388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DB-4EB8-A5E6-786948538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80.180823302427441</c:v>
                </c:pt>
                <c:pt idx="1">
                  <c:v>19.819176697572559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DB-4EB8-A5E6-786948538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1F30-4936-BC82-333257080B4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F30-4936-BC82-333257080B4D}"/>
              </c:ext>
            </c:extLst>
          </c:dPt>
          <c:dLbls>
            <c:dLbl>
              <c:idx val="0"/>
              <c:layout>
                <c:manualLayout>
                  <c:x val="0.17563939013112645"/>
                  <c:y val="-0.123466924876453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30-4936-BC82-333257080B4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30-4936-BC82-333257080B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72.207667581161417</c:v>
                </c:pt>
                <c:pt idx="1">
                  <c:v>27.792332418838583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30-4936-BC82-333257080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9191307171711"/>
          <c:y val="0.13730045371071944"/>
          <c:w val="0.55410461742827044"/>
          <c:h val="0.7351224862983522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3EA6C2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CF82-454C-ABAF-B5A60646AAB3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CF82-454C-ABAF-B5A60646AAB3}"/>
              </c:ext>
            </c:extLst>
          </c:dPt>
          <c:cat>
            <c:strRef>
              <c:f>Hoja1!$A$2:$A$3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###0.0%</c:formatCode>
                <c:ptCount val="2"/>
                <c:pt idx="0">
                  <c:v>0.89700000000000002</c:v>
                </c:pt>
                <c:pt idx="1">
                  <c:v>0.10299999999999998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F82-454C-ABAF-B5A60646AA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5D01-4499-914B-98CEB2EE1A15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5D01-4499-914B-98CEB2EE1A15}"/>
              </c:ext>
            </c:extLst>
          </c:dPt>
          <c:dLbls>
            <c:dLbl>
              <c:idx val="0"/>
              <c:layout>
                <c:manualLayout>
                  <c:x val="0.17563939013112656"/>
                  <c:y val="-8.18753541014637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01-4499-914B-98CEB2EE1A1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D01-4499-914B-98CEB2EE1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D01-4499-914B-98CEB2EE1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4545-477A-B736-656F5FDF3F3A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545-477A-B736-656F5FDF3F3A}"/>
              </c:ext>
            </c:extLst>
          </c:dPt>
          <c:dLbls>
            <c:dLbl>
              <c:idx val="0"/>
              <c:layout>
                <c:manualLayout>
                  <c:x val="0.17563939013112645"/>
                  <c:y val="-0.1234669248764534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45-477A-B736-656F5FDF3F3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45-477A-B736-656F5FDF3F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68.62222222222222</c:v>
                </c:pt>
                <c:pt idx="1">
                  <c:v>31.37777777777778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45-477A-B736-656F5FDF3F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9191307171711"/>
          <c:y val="0.13730045371071944"/>
          <c:w val="0.55410461742827044"/>
          <c:h val="0.7351224862983522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3914-4541-800D-B7D7C7915A3E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3914-4541-800D-B7D7C7915A3E}"/>
              </c:ext>
            </c:extLst>
          </c:dPt>
          <c:cat>
            <c:strRef>
              <c:f>Hoja1!$A$2:$A$3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###0.0%</c:formatCode>
                <c:ptCount val="2"/>
                <c:pt idx="0">
                  <c:v>0.96399999999999997</c:v>
                </c:pt>
                <c:pt idx="1">
                  <c:v>3.6000000000000032E-2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914-4541-800D-B7D7C7915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9191307171711"/>
          <c:y val="0.13730045371071944"/>
          <c:w val="0.55410461742827044"/>
          <c:h val="0.7351224862983522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F4C8-4445-B05F-2554FD36DB2A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4C8-4445-B05F-2554FD36DB2A}"/>
              </c:ext>
            </c:extLst>
          </c:dPt>
          <c:cat>
            <c:strRef>
              <c:f>Hoja1!$A$2:$A$3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###0.0%</c:formatCode>
                <c:ptCount val="2"/>
                <c:pt idx="0">
                  <c:v>0.82099999999999995</c:v>
                </c:pt>
                <c:pt idx="1">
                  <c:v>0.17900000000000005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C8-4445-B05F-2554FD36D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9191307171711"/>
          <c:y val="0.13730045371071944"/>
          <c:w val="0.55410461742827044"/>
          <c:h val="0.7351224862983522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3EA6C2"/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F4C8-4445-B05F-2554FD36DB2A}"/>
              </c:ext>
            </c:extLst>
          </c:dPt>
          <c:dPt>
            <c:idx val="1"/>
            <c:bubble3D val="0"/>
            <c:spPr>
              <a:solidFill>
                <a:srgbClr val="3EA6C2"/>
              </a:solidFill>
              <a:ln>
                <a:solidFill>
                  <a:srgbClr val="A18C7F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F4C8-4445-B05F-2554FD36DB2A}"/>
              </c:ext>
            </c:extLst>
          </c:dPt>
          <c:cat>
            <c:strRef>
              <c:f>Hoja1!$A$2:$A$3</c:f>
              <c:strCache>
                <c:ptCount val="2"/>
                <c:pt idx="0">
                  <c:v>Sí</c:v>
                </c:pt>
                <c:pt idx="1">
                  <c:v>No</c:v>
                </c:pt>
              </c:strCache>
            </c:strRef>
          </c:cat>
          <c:val>
            <c:numRef>
              <c:f>Hoja1!$B$2:$B$3</c:f>
              <c:numCache>
                <c:formatCode>###0.0%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4C8-4445-B05F-2554FD36D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02376002573444"/>
          <c:y val="0.23088826929654599"/>
          <c:w val="0.53538317445673511"/>
          <c:h val="0.6896126205283386"/>
        </c:manualLayout>
      </c:layout>
      <c:radarChart>
        <c:radarStyle val="marker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Araba</c:v>
                </c:pt>
              </c:strCache>
            </c:strRef>
          </c:tx>
          <c:spPr>
            <a:ln w="9525">
              <a:solidFill>
                <a:srgbClr val="A48536"/>
              </a:solidFill>
              <a:prstDash val="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6.3747734665062825E-2"/>
                  <c:y val="5.41706170832106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240-4589-90AD-98C7E527C88F}"/>
                </c:ext>
              </c:extLst>
            </c:dLbl>
            <c:dLbl>
              <c:idx val="1"/>
              <c:layout>
                <c:manualLayout>
                  <c:x val="-1.8083531259683275E-2"/>
                  <c:y val="-3.1677861033186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240-4589-90AD-98C7E527C88F}"/>
                </c:ext>
              </c:extLst>
            </c:dLbl>
            <c:dLbl>
              <c:idx val="2"/>
              <c:layout>
                <c:manualLayout>
                  <c:x val="3.2543634588871488E-2"/>
                  <c:y val="-8.384714516300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240-4589-90AD-98C7E527C88F}"/>
                </c:ext>
              </c:extLst>
            </c:dLbl>
            <c:dLbl>
              <c:idx val="3"/>
              <c:layout>
                <c:manualLayout>
                  <c:x val="-4.4532228417410349E-2"/>
                  <c:y val="-4.9312615628474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240-4589-90AD-98C7E527C88F}"/>
                </c:ext>
              </c:extLst>
            </c:dLbl>
            <c:dLbl>
              <c:idx val="4"/>
              <c:layout>
                <c:manualLayout>
                  <c:x val="7.4691883056088714E-3"/>
                  <c:y val="6.42938320221834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240-4589-90AD-98C7E527C8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 b="1">
                    <a:solidFill>
                      <a:srgbClr val="AB966D"/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Vivienda</c:v>
                </c:pt>
                <c:pt idx="1">
                  <c:v>Precio</c:v>
                </c:pt>
                <c:pt idx="2">
                  <c:v>Ubicación y dimensiones</c:v>
                </c:pt>
                <c:pt idx="3">
                  <c:v>Servicio hasta la entrega</c:v>
                </c:pt>
                <c:pt idx="4">
                  <c:v>Servicio post entrega</c:v>
                </c:pt>
              </c:strCache>
            </c:strRef>
          </c:cat>
          <c:val>
            <c:numRef>
              <c:f>Hoja1!$B$2:$B$6</c:f>
              <c:numCache>
                <c:formatCode>###0.00</c:formatCode>
                <c:ptCount val="5"/>
                <c:pt idx="0">
                  <c:v>18.565217391304344</c:v>
                </c:pt>
                <c:pt idx="1">
                  <c:v>20.34782608695652</c:v>
                </c:pt>
                <c:pt idx="2">
                  <c:v>23.260869565217387</c:v>
                </c:pt>
                <c:pt idx="3">
                  <c:v>19.347826086956523</c:v>
                </c:pt>
                <c:pt idx="4">
                  <c:v>18.478260869565215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240-4589-90AD-98C7E527C8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Bizkaia</c:v>
                </c:pt>
              </c:strCache>
            </c:strRef>
          </c:tx>
          <c:spPr>
            <a:ln w="12700">
              <a:solidFill>
                <a:schemeClr val="tx1">
                  <a:lumMod val="65000"/>
                  <a:lumOff val="35000"/>
                </a:schemeClr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6.0975226921282863E-2"/>
                  <c:y val="5.437422309796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BC7-4E5A-AC4C-D0B4D094EA2F}"/>
                </c:ext>
              </c:extLst>
            </c:dLbl>
            <c:dLbl>
              <c:idx val="1"/>
              <c:layout>
                <c:manualLayout>
                  <c:x val="0"/>
                  <c:y val="6.6457383786396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B1-4A6B-9E92-7C3C241C1643}"/>
                </c:ext>
              </c:extLst>
            </c:dLbl>
            <c:dLbl>
              <c:idx val="2"/>
              <c:layout>
                <c:manualLayout>
                  <c:x val="-3.7523216566943303E-2"/>
                  <c:y val="-6.04158034421796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2B1-4A6B-9E92-7C3C241C1643}"/>
                </c:ext>
              </c:extLst>
            </c:dLbl>
            <c:dLbl>
              <c:idx val="3"/>
              <c:layout>
                <c:manualLayout>
                  <c:x val="2.8142412425207475E-2"/>
                  <c:y val="-1.8124741032653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2B1-4A6B-9E92-7C3C241C1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 i="1">
                    <a:solidFill>
                      <a:schemeClr val="tx1">
                        <a:lumMod val="75000"/>
                        <a:lumOff val="25000"/>
                      </a:schemeClr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Hoja1!$A$2:$A$6</c:f>
              <c:strCache>
                <c:ptCount val="5"/>
                <c:pt idx="0">
                  <c:v>Vivienda</c:v>
                </c:pt>
                <c:pt idx="1">
                  <c:v>Precio</c:v>
                </c:pt>
                <c:pt idx="2">
                  <c:v>Ubicación y dimensiones</c:v>
                </c:pt>
                <c:pt idx="3">
                  <c:v>Servicio hasta la entrega</c:v>
                </c:pt>
                <c:pt idx="4">
                  <c:v>Servicio post entrega</c:v>
                </c:pt>
              </c:strCache>
            </c:strRef>
          </c:cat>
          <c:val>
            <c:numRef>
              <c:f>Hoja1!$C$2:$C$6</c:f>
              <c:numCache>
                <c:formatCode>###0.00</c:formatCode>
                <c:ptCount val="5"/>
                <c:pt idx="0">
                  <c:v>19.814814814814813</c:v>
                </c:pt>
                <c:pt idx="1">
                  <c:v>20.185185185185187</c:v>
                </c:pt>
                <c:pt idx="2">
                  <c:v>22.037037037037038</c:v>
                </c:pt>
                <c:pt idx="3">
                  <c:v>20</c:v>
                </c:pt>
                <c:pt idx="4">
                  <c:v>17.962962962962965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BC7-4E5A-AC4C-D0B4D094EA2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Gipuzkoa</c:v>
                </c:pt>
              </c:strCache>
            </c:strRef>
          </c:tx>
          <c:spPr>
            <a:ln w="9525">
              <a:solidFill>
                <a:schemeClr val="accent2">
                  <a:lumMod val="60000"/>
                  <a:lumOff val="40000"/>
                </a:schemeClr>
              </a:solidFill>
              <a:prstDash val="sysDash"/>
            </a:ln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0.169164249638099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2B1-4A6B-9E92-7C3C241C1643}"/>
                </c:ext>
              </c:extLst>
            </c:dLbl>
            <c:dLbl>
              <c:idx val="1"/>
              <c:layout>
                <c:manualLayout>
                  <c:x val="-0.1125696497008299"/>
                  <c:y val="3.6249482065307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2B1-4A6B-9E92-7C3C241C1643}"/>
                </c:ext>
              </c:extLst>
            </c:dLbl>
            <c:dLbl>
              <c:idx val="2"/>
              <c:layout>
                <c:manualLayout>
                  <c:x val="-7.9736835204754511E-2"/>
                  <c:y val="-9.06237051632677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2B1-4A6B-9E92-7C3C241C1643}"/>
                </c:ext>
              </c:extLst>
            </c:dLbl>
            <c:dLbl>
              <c:idx val="3"/>
              <c:layout>
                <c:manualLayout>
                  <c:x val="8.9117639346490349E-2"/>
                  <c:y val="-9.6665285507485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2B1-4A6B-9E92-7C3C241C1643}"/>
                </c:ext>
              </c:extLst>
            </c:dLbl>
            <c:dLbl>
              <c:idx val="4"/>
              <c:layout>
                <c:manualLayout>
                  <c:x val="0.12664085591343363"/>
                  <c:y val="4.8332642753742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2B1-4A6B-9E92-7C3C241C1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500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Hoja1!$A$2:$A$6</c:f>
              <c:strCache>
                <c:ptCount val="5"/>
                <c:pt idx="0">
                  <c:v>Vivienda</c:v>
                </c:pt>
                <c:pt idx="1">
                  <c:v>Precio</c:v>
                </c:pt>
                <c:pt idx="2">
                  <c:v>Ubicación y dimensiones</c:v>
                </c:pt>
                <c:pt idx="3">
                  <c:v>Servicio hasta la entrega</c:v>
                </c:pt>
                <c:pt idx="4">
                  <c:v>Servicio post entrega</c:v>
                </c:pt>
              </c:strCache>
            </c:strRef>
          </c:cat>
          <c:val>
            <c:numRef>
              <c:f>Hoja1!$D$2:$D$6</c:f>
              <c:numCache>
                <c:formatCode>###0.00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96-4052-A24F-DA16E1D62C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4594304"/>
        <c:axId val="156209920"/>
      </c:radarChart>
      <c:catAx>
        <c:axId val="154594304"/>
        <c:scaling>
          <c:orientation val="minMax"/>
        </c:scaling>
        <c:delete val="1"/>
        <c:axPos val="b"/>
        <c:majorGridlines/>
        <c:numFmt formatCode="General" sourceLinked="0"/>
        <c:majorTickMark val="none"/>
        <c:minorTickMark val="none"/>
        <c:tickLblPos val="nextTo"/>
        <c:crossAx val="156209920"/>
        <c:crosses val="autoZero"/>
        <c:auto val="1"/>
        <c:lblAlgn val="ctr"/>
        <c:lblOffset val="100"/>
        <c:noMultiLvlLbl val="0"/>
      </c:catAx>
      <c:valAx>
        <c:axId val="156209920"/>
        <c:scaling>
          <c:orientation val="minMax"/>
          <c:max val="24"/>
          <c:min val="10"/>
        </c:scaling>
        <c:delete val="1"/>
        <c:axPos val="l"/>
        <c:majorGridlines>
          <c:spPr>
            <a:ln>
              <a:prstDash val="dashDot"/>
            </a:ln>
          </c:spPr>
        </c:majorGridlines>
        <c:numFmt formatCode="#,##0" sourceLinked="0"/>
        <c:majorTickMark val="none"/>
        <c:minorTickMark val="none"/>
        <c:tickLblPos val="nextTo"/>
        <c:crossAx val="154594304"/>
        <c:crosses val="autoZero"/>
        <c:crossBetween val="between"/>
        <c:majorUnit val="2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270769894414248"/>
          <c:y val="0.15889546591288042"/>
          <c:w val="0.30276619232051921"/>
          <c:h val="0.26207376531742799"/>
        </c:manualLayout>
      </c:layout>
      <c:overlay val="0"/>
      <c:txPr>
        <a:bodyPr/>
        <a:lstStyle/>
        <a:p>
          <a:pPr>
            <a:defRPr sz="700" b="1" i="0">
              <a:solidFill>
                <a:schemeClr val="tx1">
                  <a:lumMod val="75000"/>
                  <a:lumOff val="25000"/>
                </a:schemeClr>
              </a:solidFill>
            </a:defRPr>
          </a:pPr>
          <a:endParaRPr lang="es-E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9D99-448B-9F03-2CBB7EADE346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D99-448B-9F03-2CBB7EADE346}"/>
              </c:ext>
            </c:extLst>
          </c:dPt>
          <c:dLbls>
            <c:dLbl>
              <c:idx val="0"/>
              <c:layout>
                <c:manualLayout>
                  <c:x val="0.18166220093424704"/>
                  <c:y val="-0.1789223525764395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99-448B-9F03-2CBB7EADE34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99-448B-9F03-2CBB7EADE3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78.846153846153896</c:v>
                </c:pt>
                <c:pt idx="1">
                  <c:v>21.153846153846104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99-448B-9F03-2CBB7EAD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45DB-4EB8-A5E6-786948538871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45DB-4EB8-A5E6-786948538871}"/>
              </c:ext>
            </c:extLst>
          </c:dPt>
          <c:dLbls>
            <c:dLbl>
              <c:idx val="0"/>
              <c:layout>
                <c:manualLayout>
                  <c:x val="0.18859412420268892"/>
                  <c:y val="-0.1803109215534942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DB-4EB8-A5E6-78694853887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5DB-4EB8-A5E6-7869485388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5DB-4EB8-A5E6-7869485388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1F30-4936-BC82-333257080B4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F30-4936-BC82-333257080B4D}"/>
              </c:ext>
            </c:extLst>
          </c:dPt>
          <c:dLbls>
            <c:dLbl>
              <c:idx val="0"/>
              <c:layout>
                <c:manualLayout>
                  <c:x val="0.17563939013112656"/>
                  <c:y val="-0.2066500664264325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F30-4936-BC82-333257080B4D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F30-4936-BC82-333257080B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78.518519999999995</c:v>
                </c:pt>
                <c:pt idx="1">
                  <c:v>21.481480000000005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30-4936-BC82-333257080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660480713718701"/>
          <c:y val="0.270753933932596"/>
          <c:w val="0.42969162787151993"/>
          <c:h val="0.63327234813669075"/>
        </c:manualLayout>
      </c:layout>
      <c:doughnut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Columna1</c:v>
                </c:pt>
              </c:strCache>
            </c:strRef>
          </c:tx>
          <c:spPr>
            <a:solidFill>
              <a:srgbClr val="4BACC6"/>
            </a:solidFill>
            <a:ln>
              <a:noFill/>
            </a:ln>
          </c:spPr>
          <c:dPt>
            <c:idx val="0"/>
            <c:bubble3D val="0"/>
            <c:spPr>
              <a:solidFill>
                <a:srgbClr val="3EA6C2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9D99-448B-9F03-2CBB7EADE346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solidFill>
                  <a:srgbClr val="3EA6C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9D99-448B-9F03-2CBB7EADE346}"/>
              </c:ext>
            </c:extLst>
          </c:dPt>
          <c:dLbls>
            <c:dLbl>
              <c:idx val="0"/>
              <c:layout>
                <c:manualLayout>
                  <c:x val="0.16961657932800608"/>
                  <c:y val="-0.123466924876453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b="1">
                      <a:latin typeface="+mn-lt"/>
                    </a:defRPr>
                  </a:pPr>
                  <a:endParaRPr lang="es-E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99-448B-9F03-2CBB7EADE346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99-448B-9F03-2CBB7EADE3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+mj-lt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Hoja1!$A$2:$A$3</c:f>
              <c:strCache>
                <c:ptCount val="2"/>
                <c:pt idx="0">
                  <c:v>-100</c:v>
                </c:pt>
                <c:pt idx="1">
                  <c:v>-50</c:v>
                </c:pt>
              </c:strCache>
            </c:strRef>
          </c:cat>
          <c:val>
            <c:numRef>
              <c:f>Hoja1!$B$2:$B$3</c:f>
              <c:numCache>
                <c:formatCode>0.00</c:formatCode>
                <c:ptCount val="2"/>
                <c:pt idx="0">
                  <c:v>75.331785749506906</c:v>
                </c:pt>
                <c:pt idx="1">
                  <c:v>24.668214250493094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99-448B-9F03-2CBB7EADE3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46"/>
      </c:doughnutChart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900">
          <a:solidFill>
            <a:schemeClr val="tx1">
              <a:lumMod val="75000"/>
              <a:lumOff val="25000"/>
            </a:schemeClr>
          </a:solidFill>
          <a:latin typeface="Helvetica" pitchFamily="34" charset="0"/>
        </a:defRPr>
      </a:pPr>
      <a:endParaRPr lang="es-E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75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9309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07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966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532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28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7767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0867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983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0616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0303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8BDD5-CF9E-46E2-BE6E-C95B709ED97D}" type="datetimeFigureOut">
              <a:rPr lang="es-ES" smtClean="0"/>
              <a:t>31/01/2022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FEF36-C591-4FE3-8FA9-933643ECC06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118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3.xml"/><Relationship Id="rId13" Type="http://schemas.openxmlformats.org/officeDocument/2006/relationships/chart" Target="../charts/chart8.xml"/><Relationship Id="rId18" Type="http://schemas.openxmlformats.org/officeDocument/2006/relationships/chart" Target="../charts/chart12.xml"/><Relationship Id="rId3" Type="http://schemas.microsoft.com/office/2007/relationships/hdphoto" Target="../media/hdphoto1.wdp"/><Relationship Id="rId7" Type="http://schemas.openxmlformats.org/officeDocument/2006/relationships/chart" Target="../charts/chart2.xml"/><Relationship Id="rId12" Type="http://schemas.openxmlformats.org/officeDocument/2006/relationships/chart" Target="../charts/chart7.xml"/><Relationship Id="rId17" Type="http://schemas.openxmlformats.org/officeDocument/2006/relationships/image" Target="../media/image4.png"/><Relationship Id="rId2" Type="http://schemas.openxmlformats.org/officeDocument/2006/relationships/image" Target="../media/image1.png"/><Relationship Id="rId16" Type="http://schemas.openxmlformats.org/officeDocument/2006/relationships/chart" Target="../charts/chart11.xml"/><Relationship Id="rId20" Type="http://schemas.openxmlformats.org/officeDocument/2006/relationships/chart" Target="../charts/chart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chart" Target="../charts/chart6.xml"/><Relationship Id="rId5" Type="http://schemas.openxmlformats.org/officeDocument/2006/relationships/chart" Target="../charts/chart1.xml"/><Relationship Id="rId15" Type="http://schemas.openxmlformats.org/officeDocument/2006/relationships/chart" Target="../charts/chart10.xml"/><Relationship Id="rId10" Type="http://schemas.openxmlformats.org/officeDocument/2006/relationships/chart" Target="../charts/chart5.xml"/><Relationship Id="rId19" Type="http://schemas.openxmlformats.org/officeDocument/2006/relationships/chart" Target="../charts/chart13.xml"/><Relationship Id="rId4" Type="http://schemas.openxmlformats.org/officeDocument/2006/relationships/image" Target="../media/image2.png"/><Relationship Id="rId9" Type="http://schemas.openxmlformats.org/officeDocument/2006/relationships/chart" Target="../charts/chart4.xml"/><Relationship Id="rId14" Type="http://schemas.openxmlformats.org/officeDocument/2006/relationships/chart" Target="../charts/char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71DD088A-6A3E-495B-A821-E994485FA757}"/>
              </a:ext>
            </a:extLst>
          </p:cNvPr>
          <p:cNvGrpSpPr/>
          <p:nvPr/>
        </p:nvGrpSpPr>
        <p:grpSpPr>
          <a:xfrm>
            <a:off x="3903" y="-5943"/>
            <a:ext cx="12188096" cy="6863943"/>
            <a:chOff x="3903" y="-5943"/>
            <a:chExt cx="12188096" cy="6863943"/>
          </a:xfrm>
          <a:solidFill>
            <a:schemeClr val="bg1">
              <a:lumMod val="95000"/>
            </a:schemeClr>
          </a:solidFill>
        </p:grpSpPr>
        <p:pic>
          <p:nvPicPr>
            <p:cNvPr id="65" name="Imagen 64">
              <a:extLst>
                <a:ext uri="{FF2B5EF4-FFF2-40B4-BE49-F238E27FC236}">
                  <a16:creationId xmlns:a16="http://schemas.microsoft.com/office/drawing/2014/main" id="{CF4AB343-4285-4B7E-8421-04DD0825A6B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36000"/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500"/>
                      </a14:imgEffect>
                      <a14:imgEffect>
                        <a14:saturation sat="23000"/>
                      </a14:imgEffect>
                      <a14:imgEffect>
                        <a14:brightnessContrast bright="1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903" y="-5943"/>
              <a:ext cx="2295003" cy="6863759"/>
            </a:xfrm>
            <a:prstGeom prst="rect">
              <a:avLst/>
            </a:prstGeom>
            <a:solidFill>
              <a:srgbClr val="3EA6C2">
                <a:alpha val="16000"/>
              </a:srgbClr>
            </a:solidFill>
          </p:spPr>
        </p:pic>
        <p:sp>
          <p:nvSpPr>
            <p:cNvPr id="6" name="Rectángulo redondeado 5"/>
            <p:cNvSpPr/>
            <p:nvPr/>
          </p:nvSpPr>
          <p:spPr>
            <a:xfrm>
              <a:off x="1904524" y="0"/>
              <a:ext cx="10287475" cy="6858000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921" t="17125" r="8341" b="17579"/>
          <a:stretch/>
        </p:blipFill>
        <p:spPr>
          <a:xfrm>
            <a:off x="11063559" y="52365"/>
            <a:ext cx="969527" cy="477474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2954471" y="55547"/>
            <a:ext cx="7625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3EA6C2"/>
                </a:solidFill>
                <a:latin typeface="Bahnschrift Light SemiCondensed" panose="020B0502040204020203" pitchFamily="34" charset="0"/>
                <a:ea typeface="Brandon Grotesque Thin" charset="0"/>
                <a:cs typeface="Brandon Grotesque Thin" charset="0"/>
              </a:rPr>
              <a:t>SATISFACCIÓN DE CLIENTES DE VISESA EN MODALIDAD AROC, 2021</a:t>
            </a:r>
          </a:p>
          <a:p>
            <a:endParaRPr lang="es-ES" sz="2000" b="1" dirty="0">
              <a:solidFill>
                <a:schemeClr val="accent4">
                  <a:lumMod val="75000"/>
                </a:schemeClr>
              </a:solidFill>
              <a:latin typeface="Bahnschrift Light SemiCondensed" panose="020B0502040204020203" pitchFamily="34" charset="0"/>
              <a:ea typeface="Brandon Grotesque Thin" charset="0"/>
              <a:cs typeface="Brandon Grotesque Thin" charset="0"/>
            </a:endParaRPr>
          </a:p>
        </p:txBody>
      </p:sp>
      <p:graphicFrame>
        <p:nvGraphicFramePr>
          <p:cNvPr id="8" name="37 Gráfico"/>
          <p:cNvGraphicFramePr/>
          <p:nvPr>
            <p:extLst>
              <p:ext uri="{D42A27DB-BD31-4B8C-83A1-F6EECF244321}">
                <p14:modId xmlns:p14="http://schemas.microsoft.com/office/powerpoint/2010/main" val="1888216768"/>
              </p:ext>
            </p:extLst>
          </p:nvPr>
        </p:nvGraphicFramePr>
        <p:xfrm>
          <a:off x="6869019" y="876703"/>
          <a:ext cx="2707657" cy="210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11" name="Conector recto 10"/>
          <p:cNvCxnSpPr/>
          <p:nvPr/>
        </p:nvCxnSpPr>
        <p:spPr>
          <a:xfrm>
            <a:off x="6549542" y="875742"/>
            <a:ext cx="0" cy="2214777"/>
          </a:xfrm>
          <a:prstGeom prst="line">
            <a:avLst/>
          </a:prstGeom>
          <a:ln>
            <a:solidFill>
              <a:srgbClr val="D3C9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23 CuadroTexto"/>
          <p:cNvSpPr txBox="1"/>
          <p:nvPr/>
        </p:nvSpPr>
        <p:spPr>
          <a:xfrm>
            <a:off x="2065168" y="505698"/>
            <a:ext cx="10124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Ficha técnica</a:t>
            </a:r>
          </a:p>
        </p:txBody>
      </p:sp>
      <p:sp>
        <p:nvSpPr>
          <p:cNvPr id="16" name="23 CuadroTexto"/>
          <p:cNvSpPr txBox="1"/>
          <p:nvPr/>
        </p:nvSpPr>
        <p:spPr>
          <a:xfrm>
            <a:off x="7062017" y="505698"/>
            <a:ext cx="343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Prioridades de los clientes en relación a la vivienda</a:t>
            </a:r>
          </a:p>
        </p:txBody>
      </p:sp>
      <p:sp>
        <p:nvSpPr>
          <p:cNvPr id="21" name="25 Rectángulo"/>
          <p:cNvSpPr/>
          <p:nvPr/>
        </p:nvSpPr>
        <p:spPr bwMode="auto">
          <a:xfrm flipV="1">
            <a:off x="2281286" y="3273837"/>
            <a:ext cx="4018342" cy="45719"/>
          </a:xfrm>
          <a:prstGeom prst="rect">
            <a:avLst/>
          </a:prstGeom>
          <a:solidFill>
            <a:srgbClr val="3EA6C2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3600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6538" marR="0" indent="-236538" algn="just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C0C0C0"/>
              </a:buClr>
              <a:buSzPts val="1800"/>
              <a:buFont typeface="Wingdings" pitchFamily="2" charset="2"/>
              <a:buChar char="ü"/>
              <a:tabLst/>
            </a:pPr>
            <a:endParaRPr kumimoji="0" lang="es-ES" sz="1400" b="0" i="0" u="none" strike="noStrike" cap="none" normalizeH="0" baseline="0" dirty="0">
              <a:ln>
                <a:noFill/>
              </a:ln>
              <a:solidFill>
                <a:srgbClr val="3EA6C2"/>
              </a:solidFill>
              <a:effectLst/>
              <a:latin typeface="Helvetica" pitchFamily="34" charset="0"/>
            </a:endParaRPr>
          </a:p>
        </p:txBody>
      </p:sp>
      <p:sp>
        <p:nvSpPr>
          <p:cNvPr id="24" name="25 Rectángulo"/>
          <p:cNvSpPr/>
          <p:nvPr/>
        </p:nvSpPr>
        <p:spPr bwMode="auto">
          <a:xfrm flipV="1">
            <a:off x="7323304" y="3273837"/>
            <a:ext cx="4018342" cy="45719"/>
          </a:xfrm>
          <a:prstGeom prst="rect">
            <a:avLst/>
          </a:prstGeom>
          <a:solidFill>
            <a:srgbClr val="3EA6C2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3600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236538" marR="0" indent="-236538" algn="just" defTabSz="914400" rtl="0" eaLnBrk="1" fontAlgn="base" latinLnBrk="0" hangingPunct="1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C0C0C0"/>
              </a:buClr>
              <a:buSzPts val="1800"/>
              <a:buFont typeface="Wingdings" pitchFamily="2" charset="2"/>
              <a:buChar char="ü"/>
              <a:tabLst/>
            </a:pPr>
            <a:endParaRPr kumimoji="0" lang="es-ES" sz="1400" b="0" i="0" u="none" strike="noStrike" cap="none" normalizeH="0" baseline="0" dirty="0">
              <a:ln>
                <a:noFill/>
              </a:ln>
              <a:solidFill>
                <a:srgbClr val="4D4D4D"/>
              </a:solidFill>
              <a:effectLst/>
              <a:latin typeface="Helvetica" pitchFamily="34" charset="0"/>
            </a:endParaRPr>
          </a:p>
        </p:txBody>
      </p:sp>
      <p:sp>
        <p:nvSpPr>
          <p:cNvPr id="25" name="Conector 24"/>
          <p:cNvSpPr/>
          <p:nvPr/>
        </p:nvSpPr>
        <p:spPr bwMode="auto">
          <a:xfrm>
            <a:off x="2180366" y="794492"/>
            <a:ext cx="420437" cy="399372"/>
          </a:xfrm>
          <a:prstGeom prst="flowChartConnector">
            <a:avLst/>
          </a:prstGeom>
          <a:solidFill>
            <a:srgbClr val="3EA6C2">
              <a:alpha val="16863"/>
            </a:srgbClr>
          </a:solidFill>
          <a:ln w="28575">
            <a:noFill/>
            <a:miter lim="800000"/>
            <a:headEnd/>
            <a:tailEnd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C0C0C0"/>
              </a:buClr>
              <a:buSzPts val="1800"/>
            </a:pPr>
            <a:endParaRPr kumimoji="0" lang="es-ES" sz="1400" b="1" i="0" u="none" strike="noStrike" cap="none" normalizeH="0" baseline="0" dirty="0">
              <a:ln>
                <a:noFill/>
              </a:ln>
              <a:effectLst/>
              <a:latin typeface="Helvetica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256954" y="822957"/>
            <a:ext cx="273258" cy="273258"/>
          </a:xfrm>
          <a:prstGeom prst="rect">
            <a:avLst/>
          </a:prstGeom>
        </p:spPr>
      </p:pic>
      <p:graphicFrame>
        <p:nvGraphicFramePr>
          <p:cNvPr id="40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904237"/>
              </p:ext>
            </p:extLst>
          </p:nvPr>
        </p:nvGraphicFramePr>
        <p:xfrm>
          <a:off x="2710253" y="1716602"/>
          <a:ext cx="3585430" cy="14154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33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05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0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5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0510">
                  <a:extLst>
                    <a:ext uri="{9D8B030D-6E8A-4147-A177-3AD203B41FA5}">
                      <a16:colId xmlns:a16="http://schemas.microsoft.com/office/drawing/2014/main" val="3291158222"/>
                    </a:ext>
                  </a:extLst>
                </a:gridCol>
              </a:tblGrid>
              <a:tr h="203726">
                <a:tc>
                  <a:txBody>
                    <a:bodyPr/>
                    <a:lstStyle/>
                    <a:p>
                      <a:pPr algn="l" fontAlgn="b"/>
                      <a:endParaRPr lang="es-ES" sz="9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Universo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Muestra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Error muestral*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Tasa de respuesta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1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Araba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+/-8,8%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1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Bizkaia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+/-3,6%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53394"/>
                  </a:ext>
                </a:extLst>
              </a:tr>
              <a:tr h="2981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7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Gipuzkoa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0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+/-0,0%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12555"/>
                  </a:ext>
                </a:extLst>
              </a:tr>
              <a:tr h="29812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Total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58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700" b="1" i="0" u="none" strike="noStrike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</a:rPr>
                        <a:t>52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+/-4,4%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700" b="1" i="0" u="none" strike="noStrike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6541186"/>
                  </a:ext>
                </a:extLst>
              </a:tr>
            </a:tbl>
          </a:graphicData>
        </a:graphic>
      </p:graphicFrame>
      <p:sp>
        <p:nvSpPr>
          <p:cNvPr id="36" name="23 CuadroTexto"/>
          <p:cNvSpPr txBox="1"/>
          <p:nvPr/>
        </p:nvSpPr>
        <p:spPr>
          <a:xfrm>
            <a:off x="2782776" y="732297"/>
            <a:ext cx="37068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Entrevista telefónica C.A.T.I. (</a:t>
            </a:r>
            <a:r>
              <a:rPr lang="es-E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Computer</a:t>
            </a:r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es-E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Assisted</a:t>
            </a:r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 </a:t>
            </a:r>
            <a:r>
              <a:rPr lang="es-ES" sz="900" i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Telephone</a:t>
            </a:r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 Interview, sistema asistido por ordenador con plataforma Gandía Integra), a las personas que han adquirido una vivienda en modalidad de alquiler con opción a compra  entre el 01/04/2019 y </a:t>
            </a:r>
            <a:r>
              <a:rPr lang="es-ES" sz="900" i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el 31/03/2021.</a:t>
            </a:r>
            <a:endParaRPr lang="es-ES" sz="900" i="1" dirty="0">
              <a:solidFill>
                <a:schemeClr val="tx1">
                  <a:lumMod val="75000"/>
                  <a:lumOff val="25000"/>
                </a:schemeClr>
              </a:solidFill>
              <a:ea typeface="Verdana" panose="020B0604030504040204" pitchFamily="34" charset="0"/>
            </a:endParaRPr>
          </a:p>
        </p:txBody>
      </p:sp>
      <p:sp>
        <p:nvSpPr>
          <p:cNvPr id="37" name="23 CuadroTexto"/>
          <p:cNvSpPr txBox="1"/>
          <p:nvPr/>
        </p:nvSpPr>
        <p:spPr>
          <a:xfrm>
            <a:off x="2783158" y="1324693"/>
            <a:ext cx="376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La muestra ha sido de 52 entrevistas sobre un universo total de 58 clientes, sobre datos globales el margen de error muestral es </a:t>
            </a:r>
            <a:r>
              <a:rPr lang="es-ES" sz="900" i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de e = </a:t>
            </a:r>
            <a:r>
              <a:rPr lang="es-ES" sz="600" i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±</a:t>
            </a:r>
            <a:r>
              <a:rPr lang="es-ES" sz="900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4,4%. </a:t>
            </a:r>
          </a:p>
        </p:txBody>
      </p:sp>
      <p:sp>
        <p:nvSpPr>
          <p:cNvPr id="43" name="Conector 42"/>
          <p:cNvSpPr/>
          <p:nvPr/>
        </p:nvSpPr>
        <p:spPr bwMode="auto">
          <a:xfrm>
            <a:off x="2180366" y="1245405"/>
            <a:ext cx="420437" cy="399372"/>
          </a:xfrm>
          <a:prstGeom prst="flowChartConnector">
            <a:avLst/>
          </a:prstGeom>
          <a:solidFill>
            <a:srgbClr val="3EA6C2">
              <a:alpha val="16863"/>
            </a:srgbClr>
          </a:solidFill>
          <a:ln w="28575">
            <a:noFill/>
            <a:miter lim="800000"/>
            <a:headEnd/>
            <a:tailEnd/>
          </a:ln>
          <a:effectLst/>
        </p:spPr>
        <p:txBody>
          <a:bodyPr vert="horz" wrap="square" lIns="3600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fontAlgn="base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C0C0C0"/>
              </a:buClr>
              <a:buSzPts val="1800"/>
            </a:pPr>
            <a:endParaRPr kumimoji="0" lang="es-ES" sz="1400" b="1" i="0" u="none" strike="noStrike" cap="none" normalizeH="0" baseline="0" dirty="0">
              <a:ln>
                <a:noFill/>
              </a:ln>
              <a:effectLst/>
              <a:latin typeface="Helvetica" pitchFamily="34" charset="0"/>
            </a:endParaRPr>
          </a:p>
        </p:txBody>
      </p:sp>
      <p:graphicFrame>
        <p:nvGraphicFramePr>
          <p:cNvPr id="45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083185"/>
              </p:ext>
            </p:extLst>
          </p:nvPr>
        </p:nvGraphicFramePr>
        <p:xfrm>
          <a:off x="5680717" y="2199916"/>
          <a:ext cx="501409" cy="35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6" name="Rectangle 3"/>
          <p:cNvSpPr>
            <a:spLocks noChangeArrowheads="1"/>
          </p:cNvSpPr>
          <p:nvPr/>
        </p:nvSpPr>
        <p:spPr bwMode="auto">
          <a:xfrm>
            <a:off x="5581401" y="2214134"/>
            <a:ext cx="1233493" cy="2603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lnSpc>
                <a:spcPts val="1500"/>
              </a:lnSpc>
              <a:buClr>
                <a:srgbClr val="C0C0C0"/>
              </a:buClr>
              <a:buSzPts val="1800"/>
            </a:pPr>
            <a:r>
              <a:rPr lang="es-ES" sz="700" b="1" i="1" dirty="0">
                <a:solidFill>
                  <a:srgbClr val="3EA6C2"/>
                </a:solidFill>
              </a:rPr>
              <a:t>96,4%</a:t>
            </a:r>
          </a:p>
        </p:txBody>
      </p:sp>
      <p:graphicFrame>
        <p:nvGraphicFramePr>
          <p:cNvPr id="47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2861920"/>
              </p:ext>
            </p:extLst>
          </p:nvPr>
        </p:nvGraphicFramePr>
        <p:xfrm>
          <a:off x="5687209" y="1906910"/>
          <a:ext cx="501409" cy="35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5581401" y="1922848"/>
            <a:ext cx="1233493" cy="2603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lnSpc>
                <a:spcPts val="1500"/>
              </a:lnSpc>
              <a:buClr>
                <a:srgbClr val="C0C0C0"/>
              </a:buClr>
              <a:buSzPts val="1800"/>
            </a:pPr>
            <a:r>
              <a:rPr lang="es-ES" sz="700" b="1" i="1" dirty="0">
                <a:solidFill>
                  <a:srgbClr val="3EA6C2"/>
                </a:solidFill>
              </a:rPr>
              <a:t>82,1%</a:t>
            </a:r>
          </a:p>
        </p:txBody>
      </p:sp>
      <p:graphicFrame>
        <p:nvGraphicFramePr>
          <p:cNvPr id="49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6460249"/>
              </p:ext>
            </p:extLst>
          </p:nvPr>
        </p:nvGraphicFramePr>
        <p:xfrm>
          <a:off x="5687210" y="2486802"/>
          <a:ext cx="501409" cy="35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5588963" y="2513232"/>
            <a:ext cx="1233493" cy="2603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lnSpc>
                <a:spcPts val="1500"/>
              </a:lnSpc>
              <a:buClr>
                <a:srgbClr val="C0C0C0"/>
              </a:buClr>
              <a:buSzPts val="1800"/>
            </a:pPr>
            <a:r>
              <a:rPr lang="es-ES" sz="700" b="1" i="1" dirty="0">
                <a:solidFill>
                  <a:srgbClr val="3EA6C2"/>
                </a:solidFill>
              </a:rPr>
              <a:t>100%</a:t>
            </a:r>
          </a:p>
        </p:txBody>
      </p:sp>
      <p:sp>
        <p:nvSpPr>
          <p:cNvPr id="28" name="23 CuadroTexto"/>
          <p:cNvSpPr txBox="1"/>
          <p:nvPr/>
        </p:nvSpPr>
        <p:spPr>
          <a:xfrm>
            <a:off x="2065168" y="3487273"/>
            <a:ext cx="27720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Satisfacción con los ámbitos de servicio*</a:t>
            </a: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9618847" y="3425114"/>
            <a:ext cx="1275677" cy="4462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100" b="1" i="1" dirty="0">
                <a:solidFill>
                  <a:srgbClr val="A48536"/>
                </a:solidFill>
                <a:latin typeface="+mj-lt"/>
              </a:rPr>
              <a:t> </a:t>
            </a:r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ISG </a:t>
            </a:r>
            <a:r>
              <a:rPr lang="es-ES" sz="1200" b="1" i="1" dirty="0" err="1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Visesa</a:t>
            </a:r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**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100" i="1" dirty="0">
              <a:solidFill>
                <a:srgbClr val="A48536"/>
              </a:solidFill>
              <a:latin typeface="+mj-lt"/>
            </a:endParaRP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7249802" y="3431525"/>
            <a:ext cx="2340775" cy="44627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Índice de satisfacción espontánea*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100" i="1" dirty="0">
              <a:solidFill>
                <a:srgbClr val="A48536"/>
              </a:solidFill>
              <a:latin typeface="+mj-lt"/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6767082" y="1120404"/>
            <a:ext cx="2565393" cy="1799964"/>
            <a:chOff x="6767082" y="1120404"/>
            <a:chExt cx="2565393" cy="1799964"/>
          </a:xfrm>
        </p:grpSpPr>
        <p:sp>
          <p:nvSpPr>
            <p:cNvPr id="34" name="23 CuadroTexto"/>
            <p:cNvSpPr txBox="1"/>
            <p:nvPr/>
          </p:nvSpPr>
          <p:spPr>
            <a:xfrm>
              <a:off x="7722531" y="1120404"/>
              <a:ext cx="5581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Vivienda</a:t>
              </a:r>
            </a:p>
          </p:txBody>
        </p:sp>
        <p:sp>
          <p:nvSpPr>
            <p:cNvPr id="35" name="23 CuadroTexto"/>
            <p:cNvSpPr txBox="1"/>
            <p:nvPr/>
          </p:nvSpPr>
          <p:spPr>
            <a:xfrm>
              <a:off x="8687632" y="1767687"/>
              <a:ext cx="4475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Precio</a:t>
              </a:r>
            </a:p>
          </p:txBody>
        </p:sp>
        <p:sp>
          <p:nvSpPr>
            <p:cNvPr id="38" name="23 CuadroTexto"/>
            <p:cNvSpPr txBox="1"/>
            <p:nvPr/>
          </p:nvSpPr>
          <p:spPr>
            <a:xfrm>
              <a:off x="8394483" y="2552640"/>
              <a:ext cx="9379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Ubicación y dimensiones</a:t>
              </a:r>
            </a:p>
          </p:txBody>
        </p:sp>
        <p:sp>
          <p:nvSpPr>
            <p:cNvPr id="39" name="23 CuadroTexto"/>
            <p:cNvSpPr txBox="1"/>
            <p:nvPr/>
          </p:nvSpPr>
          <p:spPr>
            <a:xfrm>
              <a:off x="7016119" y="2581814"/>
              <a:ext cx="7911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Servicio hasta entrega</a:t>
              </a:r>
            </a:p>
          </p:txBody>
        </p:sp>
        <p:sp>
          <p:nvSpPr>
            <p:cNvPr id="41" name="23 CuadroTexto"/>
            <p:cNvSpPr txBox="1"/>
            <p:nvPr/>
          </p:nvSpPr>
          <p:spPr>
            <a:xfrm>
              <a:off x="6767082" y="1673837"/>
              <a:ext cx="701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Servicio post entrega</a:t>
              </a:r>
            </a:p>
          </p:txBody>
        </p:sp>
      </p:grpSp>
      <p:sp>
        <p:nvSpPr>
          <p:cNvPr id="42" name="23 CuadroTexto"/>
          <p:cNvSpPr txBox="1"/>
          <p:nvPr/>
        </p:nvSpPr>
        <p:spPr>
          <a:xfrm>
            <a:off x="7315597" y="820859"/>
            <a:ext cx="13720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Total</a:t>
            </a:r>
          </a:p>
        </p:txBody>
      </p:sp>
      <p:sp>
        <p:nvSpPr>
          <p:cNvPr id="51" name="23 CuadroTexto"/>
          <p:cNvSpPr txBox="1"/>
          <p:nvPr/>
        </p:nvSpPr>
        <p:spPr>
          <a:xfrm>
            <a:off x="9801408" y="789906"/>
            <a:ext cx="1620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Territorios Históricos</a:t>
            </a:r>
          </a:p>
        </p:txBody>
      </p:sp>
      <p:graphicFrame>
        <p:nvGraphicFramePr>
          <p:cNvPr id="52" name="37 Gráfico"/>
          <p:cNvGraphicFramePr/>
          <p:nvPr>
            <p:extLst>
              <p:ext uri="{D42A27DB-BD31-4B8C-83A1-F6EECF244321}">
                <p14:modId xmlns:p14="http://schemas.microsoft.com/office/powerpoint/2010/main" val="2949581291"/>
              </p:ext>
            </p:extLst>
          </p:nvPr>
        </p:nvGraphicFramePr>
        <p:xfrm>
          <a:off x="9402762" y="876703"/>
          <a:ext cx="2707657" cy="2102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pSp>
        <p:nvGrpSpPr>
          <p:cNvPr id="53" name="Grupo 52"/>
          <p:cNvGrpSpPr/>
          <p:nvPr/>
        </p:nvGrpSpPr>
        <p:grpSpPr>
          <a:xfrm>
            <a:off x="9300825" y="1129561"/>
            <a:ext cx="2565393" cy="1799964"/>
            <a:chOff x="6767082" y="1120404"/>
            <a:chExt cx="2565393" cy="1799964"/>
          </a:xfrm>
        </p:grpSpPr>
        <p:sp>
          <p:nvSpPr>
            <p:cNvPr id="54" name="23 CuadroTexto"/>
            <p:cNvSpPr txBox="1"/>
            <p:nvPr/>
          </p:nvSpPr>
          <p:spPr>
            <a:xfrm>
              <a:off x="7722531" y="1120404"/>
              <a:ext cx="558166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Vivienda</a:t>
              </a:r>
            </a:p>
          </p:txBody>
        </p:sp>
        <p:sp>
          <p:nvSpPr>
            <p:cNvPr id="55" name="23 CuadroTexto"/>
            <p:cNvSpPr txBox="1"/>
            <p:nvPr/>
          </p:nvSpPr>
          <p:spPr>
            <a:xfrm>
              <a:off x="8687632" y="1767687"/>
              <a:ext cx="447558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Precio</a:t>
              </a:r>
            </a:p>
          </p:txBody>
        </p:sp>
        <p:sp>
          <p:nvSpPr>
            <p:cNvPr id="56" name="23 CuadroTexto"/>
            <p:cNvSpPr txBox="1"/>
            <p:nvPr/>
          </p:nvSpPr>
          <p:spPr>
            <a:xfrm>
              <a:off x="8394483" y="2552640"/>
              <a:ext cx="93799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Ubicación y dimensiones</a:t>
              </a:r>
            </a:p>
          </p:txBody>
        </p:sp>
        <p:sp>
          <p:nvSpPr>
            <p:cNvPr id="57" name="23 CuadroTexto"/>
            <p:cNvSpPr txBox="1"/>
            <p:nvPr/>
          </p:nvSpPr>
          <p:spPr>
            <a:xfrm>
              <a:off x="7016119" y="2581814"/>
              <a:ext cx="7911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Servicio hasta entrega</a:t>
              </a:r>
            </a:p>
          </p:txBody>
        </p:sp>
        <p:sp>
          <p:nvSpPr>
            <p:cNvPr id="58" name="23 CuadroTexto"/>
            <p:cNvSpPr txBox="1"/>
            <p:nvPr/>
          </p:nvSpPr>
          <p:spPr>
            <a:xfrm>
              <a:off x="6767082" y="1673837"/>
              <a:ext cx="7019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b="1" i="1" dirty="0">
                  <a:solidFill>
                    <a:srgbClr val="3EA6C2"/>
                  </a:solidFill>
                  <a:ea typeface="Verdana" panose="020B0604030504040204" pitchFamily="34" charset="0"/>
                </a:rPr>
                <a:t>Servicio post entrega</a:t>
              </a:r>
            </a:p>
          </p:txBody>
        </p:sp>
      </p:grpSp>
      <p:graphicFrame>
        <p:nvGraphicFramePr>
          <p:cNvPr id="59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792581"/>
              </p:ext>
            </p:extLst>
          </p:nvPr>
        </p:nvGraphicFramePr>
        <p:xfrm>
          <a:off x="2383940" y="4060138"/>
          <a:ext cx="3498801" cy="1968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83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703">
                  <a:extLst>
                    <a:ext uri="{9D8B030D-6E8A-4147-A177-3AD203B41FA5}">
                      <a16:colId xmlns:a16="http://schemas.microsoft.com/office/drawing/2014/main" val="3866361333"/>
                    </a:ext>
                  </a:extLst>
                </a:gridCol>
              </a:tblGrid>
              <a:tr h="410704">
                <a:tc>
                  <a:txBody>
                    <a:bodyPr/>
                    <a:lstStyle/>
                    <a:p>
                      <a:pPr algn="l" fontAlgn="b"/>
                      <a:endParaRPr lang="es-ES" sz="700" b="0" i="0" u="none" strike="no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algn="ctr" fontAlgn="ctr"/>
                      <a:r>
                        <a:rPr lang="es-ES" sz="7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(n</a:t>
                      </a:r>
                      <a:r>
                        <a:rPr lang="es-ES" sz="700" b="1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= 52)</a:t>
                      </a:r>
                      <a:endParaRPr lang="es-ES" sz="700" b="1" i="0" u="none" strike="noStrike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Araba</a:t>
                      </a:r>
                    </a:p>
                    <a:p>
                      <a:pPr algn="ctr" fontAlgn="ctr"/>
                      <a:r>
                        <a:rPr lang="es-ES" sz="7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(n= 23)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Bizkaia</a:t>
                      </a:r>
                    </a:p>
                    <a:p>
                      <a:pPr algn="ctr" fontAlgn="ctr"/>
                      <a:r>
                        <a:rPr lang="es-ES" sz="7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(n = 27)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9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Gipuzkoa</a:t>
                      </a:r>
                    </a:p>
                    <a:p>
                      <a:pPr algn="ctr" fontAlgn="ctr"/>
                      <a:r>
                        <a:rPr lang="es-ES" sz="700" b="1" i="0" u="none" strike="noStrike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(n = 2)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A6C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Vivienda (calidades)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70,11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73,99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67,43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61,67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Ubicación y dimensiones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80,27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83,13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78,37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620434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Precio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71,47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76,38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67,65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66,67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672263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Servicio hasta la entrega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83,33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86,47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81,07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77,78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87600"/>
                  </a:ext>
                </a:extLst>
              </a:tr>
              <a:tr h="31148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1" u="none" strike="noStrike" dirty="0">
                          <a:solidFill>
                            <a:schemeClr val="bg2">
                              <a:lumMod val="25000"/>
                            </a:schemeClr>
                          </a:solidFill>
                          <a:effectLst/>
                          <a:latin typeface="+mn-lt"/>
                        </a:rPr>
                        <a:t>Servicio post  entrega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70,40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80,29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65,17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64,00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0" name="Rectangle 3"/>
          <p:cNvSpPr>
            <a:spLocks noChangeArrowheads="1"/>
          </p:cNvSpPr>
          <p:nvPr/>
        </p:nvSpPr>
        <p:spPr bwMode="auto">
          <a:xfrm>
            <a:off x="6171938" y="3796682"/>
            <a:ext cx="1857698" cy="4231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1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Total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050" i="1" dirty="0">
              <a:solidFill>
                <a:srgbClr val="A48536"/>
              </a:solidFill>
              <a:latin typeface="+mj-lt"/>
            </a:endParaRPr>
          </a:p>
        </p:txBody>
      </p:sp>
      <p:sp>
        <p:nvSpPr>
          <p:cNvPr id="61" name="Rectangle 3"/>
          <p:cNvSpPr>
            <a:spLocks noChangeArrowheads="1"/>
          </p:cNvSpPr>
          <p:nvPr/>
        </p:nvSpPr>
        <p:spPr bwMode="auto">
          <a:xfrm>
            <a:off x="6232743" y="4499380"/>
            <a:ext cx="1857698" cy="4231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1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Araba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050" i="1" dirty="0">
              <a:solidFill>
                <a:srgbClr val="A48536"/>
              </a:solidFill>
              <a:latin typeface="+mj-lt"/>
            </a:endParaRPr>
          </a:p>
        </p:txBody>
      </p:sp>
      <p:sp>
        <p:nvSpPr>
          <p:cNvPr id="62" name="Rectangle 3"/>
          <p:cNvSpPr>
            <a:spLocks noChangeArrowheads="1"/>
          </p:cNvSpPr>
          <p:nvPr/>
        </p:nvSpPr>
        <p:spPr bwMode="auto">
          <a:xfrm>
            <a:off x="6257436" y="5214855"/>
            <a:ext cx="1857698" cy="4231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1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Bizkaia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050" i="1" dirty="0">
              <a:solidFill>
                <a:srgbClr val="A48536"/>
              </a:solidFill>
              <a:latin typeface="+mj-lt"/>
            </a:endParaRPr>
          </a:p>
        </p:txBody>
      </p:sp>
      <p:cxnSp>
        <p:nvCxnSpPr>
          <p:cNvPr id="64" name="Conector recto 63"/>
          <p:cNvCxnSpPr/>
          <p:nvPr/>
        </p:nvCxnSpPr>
        <p:spPr>
          <a:xfrm>
            <a:off x="6498812" y="3709723"/>
            <a:ext cx="5272755" cy="0"/>
          </a:xfrm>
          <a:prstGeom prst="line">
            <a:avLst/>
          </a:prstGeom>
          <a:ln>
            <a:solidFill>
              <a:srgbClr val="D3C9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>
            <a:off x="6498812" y="4495143"/>
            <a:ext cx="5272755" cy="0"/>
          </a:xfrm>
          <a:prstGeom prst="line">
            <a:avLst/>
          </a:prstGeom>
          <a:ln>
            <a:solidFill>
              <a:srgbClr val="D3C9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>
            <a:off x="6498812" y="5249938"/>
            <a:ext cx="5272755" cy="0"/>
          </a:xfrm>
          <a:prstGeom prst="line">
            <a:avLst/>
          </a:prstGeom>
          <a:ln>
            <a:solidFill>
              <a:srgbClr val="D3C9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riángulo isósceles 3"/>
          <p:cNvSpPr/>
          <p:nvPr/>
        </p:nvSpPr>
        <p:spPr>
          <a:xfrm rot="5400000">
            <a:off x="5974865" y="5144101"/>
            <a:ext cx="530234" cy="211675"/>
          </a:xfrm>
          <a:prstGeom prst="triangle">
            <a:avLst/>
          </a:prstGeom>
          <a:solidFill>
            <a:srgbClr val="3EA6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8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516314"/>
              </p:ext>
            </p:extLst>
          </p:nvPr>
        </p:nvGraphicFramePr>
        <p:xfrm>
          <a:off x="7379675" y="3579092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69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5871010"/>
              </p:ext>
            </p:extLst>
          </p:nvPr>
        </p:nvGraphicFramePr>
        <p:xfrm>
          <a:off x="7394038" y="4336179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70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1796953"/>
              </p:ext>
            </p:extLst>
          </p:nvPr>
        </p:nvGraphicFramePr>
        <p:xfrm>
          <a:off x="7413975" y="5088566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71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7836546"/>
              </p:ext>
            </p:extLst>
          </p:nvPr>
        </p:nvGraphicFramePr>
        <p:xfrm>
          <a:off x="9312962" y="3579092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72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489136"/>
              </p:ext>
            </p:extLst>
          </p:nvPr>
        </p:nvGraphicFramePr>
        <p:xfrm>
          <a:off x="9327325" y="4336179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73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3766226"/>
              </p:ext>
            </p:extLst>
          </p:nvPr>
        </p:nvGraphicFramePr>
        <p:xfrm>
          <a:off x="9329780" y="5077160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sp>
        <p:nvSpPr>
          <p:cNvPr id="75" name="Rectangle 3"/>
          <p:cNvSpPr>
            <a:spLocks noChangeArrowheads="1"/>
          </p:cNvSpPr>
          <p:nvPr/>
        </p:nvSpPr>
        <p:spPr bwMode="auto">
          <a:xfrm>
            <a:off x="2251214" y="6520794"/>
            <a:ext cx="6557707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>
              <a:buClr>
                <a:srgbClr val="C0C0C0"/>
              </a:buClr>
              <a:buSzPts val="1800"/>
            </a:pPr>
            <a:r>
              <a:rPr lang="es-ES" sz="700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* Escala de satisfacción de mínimo 0 “nada satisfecho/a” a máximo 100 “muy satisfecho/a”. </a:t>
            </a:r>
          </a:p>
          <a:p>
            <a:pPr>
              <a:buClr>
                <a:srgbClr val="C0C0C0"/>
              </a:buClr>
              <a:buSzPts val="1800"/>
            </a:pPr>
            <a:r>
              <a:rPr lang="es-ES" sz="700" i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** I.S.G.: nivel de satisfacción según importancia concedida a las 5 áreas de servicio.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38751DE8-943E-4DFA-82C3-A994D14AC150}"/>
              </a:ext>
            </a:extLst>
          </p:cNvPr>
          <p:cNvSpPr/>
          <p:nvPr/>
        </p:nvSpPr>
        <p:spPr>
          <a:xfrm>
            <a:off x="2262434" y="3116158"/>
            <a:ext cx="2778157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600" i="1" dirty="0">
                <a:solidFill>
                  <a:schemeClr val="bg1">
                    <a:lumMod val="75000"/>
                  </a:schemeClr>
                </a:solidFill>
                <a:latin typeface="Helvetica" pitchFamily="34" charset="0"/>
              </a:rPr>
              <a:t>Error muestral para un nivel de confianza del 95,5%, 1,96 </a:t>
            </a:r>
            <a:r>
              <a:rPr lang="es-ES_tradnl" sz="600" i="1" dirty="0">
                <a:solidFill>
                  <a:schemeClr val="bg1">
                    <a:lumMod val="75000"/>
                  </a:schemeClr>
                </a:solidFill>
                <a:latin typeface="Symbol" pitchFamily="18" charset="2"/>
              </a:rPr>
              <a:t>s</a:t>
            </a:r>
            <a:r>
              <a:rPr lang="es-ES_tradnl" sz="600" i="1" dirty="0">
                <a:solidFill>
                  <a:schemeClr val="bg1">
                    <a:lumMod val="75000"/>
                  </a:schemeClr>
                </a:solidFill>
                <a:latin typeface="Helvetica" pitchFamily="34" charset="0"/>
              </a:rPr>
              <a:t> respecto de </a:t>
            </a:r>
            <a:r>
              <a:rPr lang="es-ES_tradnl" sz="600" i="1" dirty="0">
                <a:solidFill>
                  <a:schemeClr val="bg1">
                    <a:lumMod val="75000"/>
                  </a:schemeClr>
                </a:solidFill>
                <a:latin typeface="Symbol" pitchFamily="18" charset="2"/>
              </a:rPr>
              <a:t>m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960C842-5646-4DFE-9480-3188DD2913FB}"/>
              </a:ext>
            </a:extLst>
          </p:cNvPr>
          <p:cNvPicPr>
            <a:picLocks noChangeAspect="1"/>
          </p:cNvPicPr>
          <p:nvPr/>
        </p:nvPicPr>
        <p:blipFill>
          <a:blip r:embed="rId17">
            <a:clrChange>
              <a:clrFrom>
                <a:srgbClr val="F8FAFB"/>
              </a:clrFrom>
              <a:clrTo>
                <a:srgbClr val="F8FAFB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188494" y="1295130"/>
            <a:ext cx="402798" cy="402798"/>
          </a:xfrm>
          <a:prstGeom prst="ellipse">
            <a:avLst/>
          </a:prstGeom>
        </p:spPr>
      </p:pic>
      <p:graphicFrame>
        <p:nvGraphicFramePr>
          <p:cNvPr id="74" name="7 Gráfico">
            <a:extLst>
              <a:ext uri="{FF2B5EF4-FFF2-40B4-BE49-F238E27FC236}">
                <a16:creationId xmlns:a16="http://schemas.microsoft.com/office/drawing/2014/main" id="{4D15449E-67C2-4573-A01D-A5A854D79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4405122"/>
              </p:ext>
            </p:extLst>
          </p:nvPr>
        </p:nvGraphicFramePr>
        <p:xfrm>
          <a:off x="5691599" y="2806521"/>
          <a:ext cx="501409" cy="35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77" name="Rectangle 3">
            <a:extLst>
              <a:ext uri="{FF2B5EF4-FFF2-40B4-BE49-F238E27FC236}">
                <a16:creationId xmlns:a16="http://schemas.microsoft.com/office/drawing/2014/main" id="{9CFE2D25-F1EF-4922-B107-B84929392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3882" y="2825069"/>
            <a:ext cx="1233493" cy="2603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lnSpc>
                <a:spcPts val="1500"/>
              </a:lnSpc>
              <a:buClr>
                <a:srgbClr val="C0C0C0"/>
              </a:buClr>
              <a:buSzPts val="1800"/>
            </a:pPr>
            <a:r>
              <a:rPr lang="es-ES" sz="700" b="1" i="1" dirty="0">
                <a:solidFill>
                  <a:srgbClr val="3EA6C2"/>
                </a:solidFill>
              </a:rPr>
              <a:t>89,7%</a:t>
            </a:r>
          </a:p>
        </p:txBody>
      </p:sp>
      <p:sp>
        <p:nvSpPr>
          <p:cNvPr id="76" name="Rectangle 3">
            <a:extLst>
              <a:ext uri="{FF2B5EF4-FFF2-40B4-BE49-F238E27FC236}">
                <a16:creationId xmlns:a16="http://schemas.microsoft.com/office/drawing/2014/main" id="{87E1C336-3B06-4F8E-A8AD-7CED65168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5683" y="5981297"/>
            <a:ext cx="1857698" cy="42319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lIns="36000">
            <a:spAutoFit/>
          </a:bodyPr>
          <a:lstStyle/>
          <a:p>
            <a:pPr algn="ctr">
              <a:buClr>
                <a:srgbClr val="C0C0C0"/>
              </a:buClr>
              <a:buSzPts val="1800"/>
            </a:pPr>
            <a:r>
              <a:rPr lang="es-ES" sz="11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Verdana" panose="020B0604030504040204" pitchFamily="34" charset="0"/>
              </a:rPr>
              <a:t>Gipuzkoa</a:t>
            </a:r>
          </a:p>
          <a:p>
            <a:pPr algn="ctr">
              <a:buClr>
                <a:srgbClr val="C0C0C0"/>
              </a:buClr>
              <a:buSzPts val="1800"/>
            </a:pPr>
            <a:endParaRPr lang="es-ES" sz="1050" i="1" dirty="0">
              <a:solidFill>
                <a:srgbClr val="A48536"/>
              </a:solidFill>
              <a:latin typeface="+mj-lt"/>
            </a:endParaRPr>
          </a:p>
        </p:txBody>
      </p:sp>
      <p:cxnSp>
        <p:nvCxnSpPr>
          <p:cNvPr id="78" name="Conector recto 77">
            <a:extLst>
              <a:ext uri="{FF2B5EF4-FFF2-40B4-BE49-F238E27FC236}">
                <a16:creationId xmlns:a16="http://schemas.microsoft.com/office/drawing/2014/main" id="{7340532A-1901-4A08-AD31-C7FDEF9447D5}"/>
              </a:ext>
            </a:extLst>
          </p:cNvPr>
          <p:cNvCxnSpPr/>
          <p:nvPr/>
        </p:nvCxnSpPr>
        <p:spPr>
          <a:xfrm>
            <a:off x="6338749" y="5993211"/>
            <a:ext cx="5272755" cy="0"/>
          </a:xfrm>
          <a:prstGeom prst="line">
            <a:avLst/>
          </a:prstGeom>
          <a:ln>
            <a:solidFill>
              <a:srgbClr val="D3C9C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9" name="7 Gráfico">
            <a:extLst>
              <a:ext uri="{FF2B5EF4-FFF2-40B4-BE49-F238E27FC236}">
                <a16:creationId xmlns:a16="http://schemas.microsoft.com/office/drawing/2014/main" id="{C26A7492-67B4-461F-A3CB-DCAD6D36D8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03913"/>
              </p:ext>
            </p:extLst>
          </p:nvPr>
        </p:nvGraphicFramePr>
        <p:xfrm>
          <a:off x="7399612" y="5818838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80" name="7 Gráfico">
            <a:extLst>
              <a:ext uri="{FF2B5EF4-FFF2-40B4-BE49-F238E27FC236}">
                <a16:creationId xmlns:a16="http://schemas.microsoft.com/office/drawing/2014/main" id="{E890BF21-5FEC-458E-8C3F-87FF76CBFD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8067316"/>
              </p:ext>
            </p:extLst>
          </p:nvPr>
        </p:nvGraphicFramePr>
        <p:xfrm>
          <a:off x="9332899" y="5818838"/>
          <a:ext cx="2108650" cy="916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</p:spTree>
    <p:extLst>
      <p:ext uri="{BB962C8B-B14F-4D97-AF65-F5344CB8AC3E}">
        <p14:creationId xmlns:p14="http://schemas.microsoft.com/office/powerpoint/2010/main" val="10992794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328</Words>
  <Application>Microsoft Office PowerPoint</Application>
  <PresentationFormat>Panorámica</PresentationFormat>
  <Paragraphs>111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Bahnschrift Light SemiCondensed</vt:lpstr>
      <vt:lpstr>Calibri</vt:lpstr>
      <vt:lpstr>Calibri Light</vt:lpstr>
      <vt:lpstr>Helvetica</vt:lpstr>
      <vt:lpstr>Symbol</vt:lpstr>
      <vt:lpstr>Wingdings</vt:lpstr>
      <vt:lpstr>Tema de Office</vt:lpstr>
      <vt:lpstr>Presentación de PowerPoint</vt:lpstr>
    </vt:vector>
  </TitlesOfParts>
  <Company>Ikertalde SA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Kepa Salaverria</dc:creator>
  <cp:lastModifiedBy>Kepa Salaverria</cp:lastModifiedBy>
  <cp:revision>58</cp:revision>
  <cp:lastPrinted>2021-01-28T12:23:34Z</cp:lastPrinted>
  <dcterms:created xsi:type="dcterms:W3CDTF">2020-12-21T16:30:31Z</dcterms:created>
  <dcterms:modified xsi:type="dcterms:W3CDTF">2022-01-31T15:59:01Z</dcterms:modified>
</cp:coreProperties>
</file>