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789" r:id="rId3"/>
    <p:sldId id="258" r:id="rId4"/>
    <p:sldId id="259" r:id="rId5"/>
    <p:sldId id="260" r:id="rId6"/>
    <p:sldId id="262" r:id="rId7"/>
    <p:sldId id="684" r:id="rId8"/>
    <p:sldId id="824" r:id="rId9"/>
    <p:sldId id="791" r:id="rId10"/>
    <p:sldId id="890" r:id="rId11"/>
    <p:sldId id="1022" r:id="rId12"/>
    <p:sldId id="1023" r:id="rId13"/>
    <p:sldId id="1024" r:id="rId14"/>
    <p:sldId id="1025" r:id="rId15"/>
    <p:sldId id="1027" r:id="rId16"/>
    <p:sldId id="1032" r:id="rId17"/>
    <p:sldId id="1028" r:id="rId18"/>
    <p:sldId id="1033" r:id="rId19"/>
    <p:sldId id="1029" r:id="rId20"/>
    <p:sldId id="1034" r:id="rId21"/>
    <p:sldId id="1030" r:id="rId22"/>
    <p:sldId id="1035" r:id="rId23"/>
    <p:sldId id="1031" r:id="rId24"/>
    <p:sldId id="1036" r:id="rId25"/>
    <p:sldId id="1078" r:id="rId26"/>
    <p:sldId id="1080" r:id="rId27"/>
    <p:sldId id="1081" r:id="rId28"/>
    <p:sldId id="1082" r:id="rId29"/>
    <p:sldId id="1079" r:id="rId30"/>
    <p:sldId id="1083" r:id="rId31"/>
    <p:sldId id="1084" r:id="rId32"/>
    <p:sldId id="1085" r:id="rId33"/>
    <p:sldId id="871" r:id="rId34"/>
    <p:sldId id="1037" r:id="rId35"/>
    <p:sldId id="979" r:id="rId36"/>
    <p:sldId id="1075" r:id="rId37"/>
    <p:sldId id="1076" r:id="rId38"/>
    <p:sldId id="1077" r:id="rId39"/>
    <p:sldId id="1074" r:id="rId40"/>
    <p:sldId id="874" r:id="rId41"/>
    <p:sldId id="1038" r:id="rId42"/>
    <p:sldId id="980" r:id="rId43"/>
    <p:sldId id="981" r:id="rId44"/>
    <p:sldId id="982" r:id="rId45"/>
    <p:sldId id="1019" r:id="rId46"/>
    <p:sldId id="927" r:id="rId47"/>
    <p:sldId id="1039" r:id="rId48"/>
    <p:sldId id="1040" r:id="rId49"/>
    <p:sldId id="985" r:id="rId50"/>
    <p:sldId id="1012" r:id="rId51"/>
    <p:sldId id="1013" r:id="rId52"/>
    <p:sldId id="1014" r:id="rId53"/>
    <p:sldId id="1015" r:id="rId54"/>
    <p:sldId id="1016" r:id="rId55"/>
    <p:sldId id="1017" r:id="rId56"/>
    <p:sldId id="1018" r:id="rId57"/>
    <p:sldId id="1020" r:id="rId58"/>
    <p:sldId id="879" r:id="rId59"/>
    <p:sldId id="1041" r:id="rId60"/>
    <p:sldId id="1042" r:id="rId61"/>
    <p:sldId id="1057" r:id="rId62"/>
    <p:sldId id="1058" r:id="rId63"/>
    <p:sldId id="991" r:id="rId64"/>
    <p:sldId id="992" r:id="rId65"/>
  </p:sldIdLst>
  <p:sldSz cx="9144000" cy="6858000" type="screen4x3"/>
  <p:notesSz cx="6811963" cy="9942513"/>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9E95"/>
    <a:srgbClr val="CABCB6"/>
    <a:srgbClr val="A18C7F"/>
    <a:srgbClr val="E3001B"/>
    <a:srgbClr val="E1DBD7"/>
    <a:srgbClr val="98C215"/>
    <a:srgbClr val="A08A7E"/>
    <a:srgbClr val="009900"/>
    <a:srgbClr val="BCABA4"/>
    <a:srgbClr val="A99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9" autoAdjust="0"/>
    <p:restoredTop sz="97268" autoAdjust="0"/>
  </p:normalViewPr>
  <p:slideViewPr>
    <p:cSldViewPr snapToGrid="0" showGuides="1">
      <p:cViewPr>
        <p:scale>
          <a:sx n="110" d="100"/>
          <a:sy n="110" d="100"/>
        </p:scale>
        <p:origin x="-78" y="984"/>
      </p:cViewPr>
      <p:guideLst>
        <p:guide orient="horz"/>
        <p:guide pos="4811"/>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4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147585400269332"/>
          <c:y val="0.18859704408002104"/>
          <c:w val="0.66793577585639263"/>
          <c:h val="0.76211146681581221"/>
        </c:manualLayout>
      </c:layout>
      <c:radarChart>
        <c:radarStyle val="marker"/>
        <c:varyColors val="0"/>
        <c:ser>
          <c:idx val="0"/>
          <c:order val="0"/>
          <c:tx>
            <c:strRef>
              <c:f>Hoja1!$B$1</c:f>
              <c:strCache>
                <c:ptCount val="1"/>
                <c:pt idx="0">
                  <c:v>2008</c:v>
                </c:pt>
              </c:strCache>
            </c:strRef>
          </c:tx>
          <c:spPr>
            <a:ln>
              <a:solidFill>
                <a:srgbClr val="E3001B"/>
              </a:solidFill>
            </a:ln>
          </c:spPr>
          <c:marker>
            <c:symbol val="none"/>
          </c:marker>
          <c:dLbls>
            <c:dLbl>
              <c:idx val="0"/>
              <c:layout>
                <c:manualLayout>
                  <c:x val="2.6608705781883202E-3"/>
                  <c:y val="4.4005848966382301E-2"/>
                </c:manualLayout>
              </c:layout>
              <c:showLegendKey val="0"/>
              <c:showVal val="1"/>
              <c:showCatName val="0"/>
              <c:showSerName val="0"/>
              <c:showPercent val="0"/>
              <c:showBubbleSize val="0"/>
            </c:dLbl>
            <c:dLbl>
              <c:idx val="1"/>
              <c:layout>
                <c:manualLayout>
                  <c:x val="-3.7345874751150025E-2"/>
                  <c:y val="-1.2573099704680658E-2"/>
                </c:manualLayout>
              </c:layout>
              <c:showLegendKey val="0"/>
              <c:showVal val="1"/>
              <c:showCatName val="0"/>
              <c:showSerName val="0"/>
              <c:showPercent val="0"/>
              <c:showBubbleSize val="0"/>
            </c:dLbl>
            <c:dLbl>
              <c:idx val="2"/>
              <c:layout>
                <c:manualLayout>
                  <c:x val="-3.9913058672824804E-2"/>
                  <c:y val="-3.4576024187871812E-2"/>
                </c:manualLayout>
              </c:layout>
              <c:showLegendKey val="0"/>
              <c:showVal val="1"/>
              <c:showCatName val="0"/>
              <c:showSerName val="0"/>
              <c:showPercent val="0"/>
              <c:showBubbleSize val="0"/>
            </c:dLbl>
            <c:dLbl>
              <c:idx val="3"/>
              <c:layout>
                <c:manualLayout>
                  <c:x val="2.6608705781883202E-3"/>
                  <c:y val="-2.200292448319115E-2"/>
                </c:manualLayout>
              </c:layout>
              <c:showLegendKey val="0"/>
              <c:showVal val="1"/>
              <c:showCatName val="0"/>
              <c:showSerName val="0"/>
              <c:showPercent val="0"/>
              <c:showBubbleSize val="0"/>
            </c:dLbl>
            <c:txPr>
              <a:bodyPr/>
              <a:lstStyle/>
              <a:p>
                <a:pPr>
                  <a:defRPr sz="800"/>
                </a:pPr>
                <a:endParaRPr lang="es-ES"/>
              </a:p>
            </c:txPr>
            <c:showLegendKey val="0"/>
            <c:showVal val="1"/>
            <c:showCatName val="0"/>
            <c:showSerName val="0"/>
            <c:showPercent val="0"/>
            <c:showBubbleSize val="0"/>
            <c:showLeaderLines val="0"/>
          </c:dLbls>
          <c:cat>
            <c:strRef>
              <c:f>Hoja1!$A$2:$A$6</c:f>
              <c:strCache>
                <c:ptCount val="5"/>
                <c:pt idx="0">
                  <c:v>Vivienda</c:v>
                </c:pt>
                <c:pt idx="1">
                  <c:v>Precio</c:v>
                </c:pt>
                <c:pt idx="2">
                  <c:v>Ubicación y dimensiones</c:v>
                </c:pt>
                <c:pt idx="3">
                  <c:v>Servicio hasta la entrega</c:v>
                </c:pt>
                <c:pt idx="4">
                  <c:v>Servicio después de la entrega</c:v>
                </c:pt>
              </c:strCache>
            </c:strRef>
          </c:cat>
          <c:val>
            <c:numRef>
              <c:f>Hoja1!$B$2:$B$6</c:f>
              <c:numCache>
                <c:formatCode>0.00</c:formatCode>
                <c:ptCount val="5"/>
                <c:pt idx="0">
                  <c:v>25.84738955823293</c:v>
                </c:pt>
                <c:pt idx="1">
                  <c:v>20.493975903614459</c:v>
                </c:pt>
                <c:pt idx="2">
                  <c:v>24.630522088353434</c:v>
                </c:pt>
                <c:pt idx="3">
                  <c:v>14.638554216867476</c:v>
                </c:pt>
                <c:pt idx="4">
                  <c:v>14.389558232931725</c:v>
                </c:pt>
              </c:numCache>
            </c:numRef>
          </c:val>
        </c:ser>
        <c:dLbls>
          <c:showLegendKey val="0"/>
          <c:showVal val="0"/>
          <c:showCatName val="0"/>
          <c:showSerName val="0"/>
          <c:showPercent val="0"/>
          <c:showBubbleSize val="0"/>
        </c:dLbls>
        <c:axId val="54010624"/>
        <c:axId val="54012160"/>
      </c:radarChart>
      <c:catAx>
        <c:axId val="54010624"/>
        <c:scaling>
          <c:orientation val="minMax"/>
        </c:scaling>
        <c:delete val="0"/>
        <c:axPos val="b"/>
        <c:majorGridlines/>
        <c:majorTickMark val="none"/>
        <c:minorTickMark val="none"/>
        <c:tickLblPos val="nextTo"/>
        <c:spPr>
          <a:ln w="9525">
            <a:noFill/>
          </a:ln>
        </c:spPr>
        <c:txPr>
          <a:bodyPr/>
          <a:lstStyle/>
          <a:p>
            <a:pPr>
              <a:defRPr sz="900">
                <a:solidFill>
                  <a:schemeClr val="tx1">
                    <a:lumMod val="75000"/>
                    <a:lumOff val="25000"/>
                  </a:schemeClr>
                </a:solidFill>
                <a:latin typeface="Helvetica"/>
              </a:defRPr>
            </a:pPr>
            <a:endParaRPr lang="es-ES"/>
          </a:p>
        </c:txPr>
        <c:crossAx val="54012160"/>
        <c:crosses val="autoZero"/>
        <c:auto val="1"/>
        <c:lblAlgn val="ctr"/>
        <c:lblOffset val="100"/>
        <c:noMultiLvlLbl val="0"/>
      </c:catAx>
      <c:valAx>
        <c:axId val="54012160"/>
        <c:scaling>
          <c:orientation val="minMax"/>
          <c:max val="30"/>
          <c:min val="0"/>
        </c:scaling>
        <c:delete val="1"/>
        <c:axPos val="l"/>
        <c:majorGridlines>
          <c:spPr>
            <a:ln>
              <a:prstDash val="dashDot"/>
            </a:ln>
          </c:spPr>
        </c:majorGridlines>
        <c:numFmt formatCode="#,##0" sourceLinked="0"/>
        <c:majorTickMark val="none"/>
        <c:minorTickMark val="none"/>
        <c:tickLblPos val="nextTo"/>
        <c:crossAx val="54010624"/>
        <c:crosses val="autoZero"/>
        <c:crossBetween val="between"/>
        <c:majorUnit val="5"/>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5208877855255547"/>
          <c:y val="1.7745538919232466E-2"/>
          <c:w val="0.42417271651260158"/>
          <c:h val="0.95610537741863244"/>
        </c:manualLayout>
      </c:layout>
      <c:barChart>
        <c:barDir val="bar"/>
        <c:grouping val="clustered"/>
        <c:varyColors val="0"/>
        <c:ser>
          <c:idx val="0"/>
          <c:order val="0"/>
          <c:tx>
            <c:strRef>
              <c:f>Hoja1!$B$1</c:f>
              <c:strCache>
                <c:ptCount val="1"/>
                <c:pt idx="0">
                  <c:v>Columna2</c:v>
                </c:pt>
              </c:strCache>
            </c:strRef>
          </c:tx>
          <c:spPr>
            <a:solidFill>
              <a:srgbClr val="A18C7F"/>
            </a:solidFill>
            <a:ln w="9528">
              <a:noFill/>
            </a:ln>
            <a:effectLst/>
          </c:spPr>
          <c:invertIfNegative val="0"/>
          <c:dPt>
            <c:idx val="1"/>
            <c:invertIfNegative val="0"/>
            <c:bubble3D val="0"/>
          </c:dPt>
          <c:dLbls>
            <c:txPr>
              <a:bodyPr/>
              <a:lstStyle/>
              <a:p>
                <a:pPr>
                  <a:defRPr sz="10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Hoja1!$A$2:$A$10</c:f>
              <c:strCache>
                <c:ptCount val="9"/>
                <c:pt idx="0">
                  <c:v>Afecta negativamente, mucho calor en verano</c:v>
                </c:pt>
                <c:pt idx="1">
                  <c:v>Ahorro energético</c:v>
                </c:pt>
                <c:pt idx="2">
                  <c:v>Confort de la vivienda en invierno</c:v>
                </c:pt>
                <c:pt idx="3">
                  <c:v>Ahorro económico</c:v>
                </c:pt>
                <c:pt idx="4">
                  <c:v>Confort de la vivienda en verano</c:v>
                </c:pt>
                <c:pt idx="5">
                  <c:v>Ventilación</c:v>
                </c:pt>
                <c:pt idx="6">
                  <c:v>Otros</c:v>
                </c:pt>
                <c:pt idx="7">
                  <c:v>En nada</c:v>
                </c:pt>
                <c:pt idx="8">
                  <c:v>No concreta respuesta</c:v>
                </c:pt>
              </c:strCache>
            </c:strRef>
          </c:cat>
          <c:val>
            <c:numRef>
              <c:f>Hoja1!$B$2:$B$10</c:f>
              <c:numCache>
                <c:formatCode>0.0%</c:formatCode>
                <c:ptCount val="9"/>
                <c:pt idx="0">
                  <c:v>0.23170731707317074</c:v>
                </c:pt>
                <c:pt idx="1">
                  <c:v>8.5365853658536592E-2</c:v>
                </c:pt>
                <c:pt idx="2">
                  <c:v>6.097560975609756E-2</c:v>
                </c:pt>
                <c:pt idx="3">
                  <c:v>2.4390243902439025E-2</c:v>
                </c:pt>
                <c:pt idx="4">
                  <c:v>1.2195121951219513E-2</c:v>
                </c:pt>
                <c:pt idx="5">
                  <c:v>1.2195121951219513E-2</c:v>
                </c:pt>
                <c:pt idx="6">
                  <c:v>7.3170731707317069E-2</c:v>
                </c:pt>
                <c:pt idx="7">
                  <c:v>8.5365853658536592E-2</c:v>
                </c:pt>
                <c:pt idx="8">
                  <c:v>0.54878048780487809</c:v>
                </c:pt>
              </c:numCache>
            </c:numRef>
          </c:val>
        </c:ser>
        <c:dLbls>
          <c:showLegendKey val="0"/>
          <c:showVal val="0"/>
          <c:showCatName val="0"/>
          <c:showSerName val="0"/>
          <c:showPercent val="0"/>
          <c:showBubbleSize val="0"/>
        </c:dLbls>
        <c:gapWidth val="78"/>
        <c:axId val="56919936"/>
        <c:axId val="56921472"/>
      </c:barChart>
      <c:catAx>
        <c:axId val="56919936"/>
        <c:scaling>
          <c:orientation val="maxMin"/>
        </c:scaling>
        <c:delete val="0"/>
        <c:axPos val="l"/>
        <c:numFmt formatCode="General" sourceLinked="1"/>
        <c:majorTickMark val="out"/>
        <c:minorTickMark val="none"/>
        <c:tickLblPos val="nextTo"/>
        <c:txPr>
          <a:bodyPr rot="0"/>
          <a:lstStyle/>
          <a:p>
            <a:pPr>
              <a:defRPr sz="1000">
                <a:solidFill>
                  <a:schemeClr val="tx1">
                    <a:lumMod val="75000"/>
                    <a:lumOff val="25000"/>
                  </a:schemeClr>
                </a:solidFill>
                <a:latin typeface="Helvetica" pitchFamily="34" charset="0"/>
              </a:defRPr>
            </a:pPr>
            <a:endParaRPr lang="es-ES"/>
          </a:p>
        </c:txPr>
        <c:crossAx val="56921472"/>
        <c:crosses val="autoZero"/>
        <c:auto val="1"/>
        <c:lblAlgn val="ctr"/>
        <c:lblOffset val="100"/>
        <c:noMultiLvlLbl val="0"/>
      </c:catAx>
      <c:valAx>
        <c:axId val="56921472"/>
        <c:scaling>
          <c:orientation val="minMax"/>
          <c:max val="1"/>
          <c:min val="0"/>
        </c:scaling>
        <c:delete val="1"/>
        <c:axPos val="t"/>
        <c:numFmt formatCode="0.0%" sourceLinked="1"/>
        <c:majorTickMark val="out"/>
        <c:minorTickMark val="none"/>
        <c:tickLblPos val="nextTo"/>
        <c:crossAx val="56919936"/>
        <c:crosses val="autoZero"/>
        <c:crossBetween val="between"/>
        <c:majorUnit val="0.5"/>
      </c:valAx>
      <c:spPr>
        <a:noFill/>
        <a:ln w="25409">
          <a:noFill/>
        </a:ln>
      </c:spPr>
    </c:plotArea>
    <c:plotVisOnly val="1"/>
    <c:dispBlanksAs val="gap"/>
    <c:showDLblsOverMax val="0"/>
  </c:chart>
  <c:txPr>
    <a:bodyPr/>
    <a:lstStyle/>
    <a:p>
      <a:pPr>
        <a:defRPr sz="1794"/>
      </a:pPr>
      <a:endParaRPr lang="es-E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25</c:v>
                </c:pt>
                <c:pt idx="1">
                  <c:v>75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5208877855255547"/>
          <c:y val="1.7745538919232466E-2"/>
          <c:w val="0.42417271651260158"/>
          <c:h val="0.95610537741863244"/>
        </c:manualLayout>
      </c:layout>
      <c:barChart>
        <c:barDir val="bar"/>
        <c:grouping val="clustered"/>
        <c:varyColors val="0"/>
        <c:ser>
          <c:idx val="0"/>
          <c:order val="0"/>
          <c:tx>
            <c:strRef>
              <c:f>Hoja1!$B$1</c:f>
              <c:strCache>
                <c:ptCount val="1"/>
                <c:pt idx="0">
                  <c:v>Columna2</c:v>
                </c:pt>
              </c:strCache>
            </c:strRef>
          </c:tx>
          <c:spPr>
            <a:solidFill>
              <a:srgbClr val="A18C7F"/>
            </a:solidFill>
            <a:ln w="9528">
              <a:noFill/>
            </a:ln>
            <a:effectLst/>
          </c:spPr>
          <c:invertIfNegative val="0"/>
          <c:dPt>
            <c:idx val="1"/>
            <c:invertIfNegative val="0"/>
            <c:bubble3D val="0"/>
          </c:dPt>
          <c:dLbls>
            <c:txPr>
              <a:bodyPr/>
              <a:lstStyle/>
              <a:p>
                <a:pPr>
                  <a:defRPr sz="10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Hoja1!$A$2:$A$6</c:f>
              <c:strCache>
                <c:ptCount val="5"/>
                <c:pt idx="0">
                  <c:v>Vivienda (calidades)</c:v>
                </c:pt>
                <c:pt idx="1">
                  <c:v>Ubicación, dimensiones</c:v>
                </c:pt>
                <c:pt idx="2">
                  <c:v>Precio</c:v>
                </c:pt>
                <c:pt idx="3">
                  <c:v>Servicio hasta la entrega</c:v>
                </c:pt>
                <c:pt idx="4">
                  <c:v>Servicio atención post venta</c:v>
                </c:pt>
              </c:strCache>
            </c:strRef>
          </c:cat>
          <c:val>
            <c:numRef>
              <c:f>Hoja1!$B$2:$B$6</c:f>
              <c:numCache>
                <c:formatCode>0.00</c:formatCode>
                <c:ptCount val="5"/>
                <c:pt idx="0">
                  <c:v>57.59</c:v>
                </c:pt>
                <c:pt idx="1">
                  <c:v>74.83</c:v>
                </c:pt>
                <c:pt idx="2">
                  <c:v>63.13</c:v>
                </c:pt>
                <c:pt idx="3">
                  <c:v>51.5</c:v>
                </c:pt>
                <c:pt idx="4">
                  <c:v>57.27</c:v>
                </c:pt>
              </c:numCache>
            </c:numRef>
          </c:val>
        </c:ser>
        <c:dLbls>
          <c:showLegendKey val="0"/>
          <c:showVal val="0"/>
          <c:showCatName val="0"/>
          <c:showSerName val="0"/>
          <c:showPercent val="0"/>
          <c:showBubbleSize val="0"/>
        </c:dLbls>
        <c:gapWidth val="78"/>
        <c:axId val="166834944"/>
        <c:axId val="166836480"/>
      </c:barChart>
      <c:catAx>
        <c:axId val="166834944"/>
        <c:scaling>
          <c:orientation val="maxMin"/>
        </c:scaling>
        <c:delete val="0"/>
        <c:axPos val="l"/>
        <c:numFmt formatCode="General" sourceLinked="1"/>
        <c:majorTickMark val="out"/>
        <c:minorTickMark val="none"/>
        <c:tickLblPos val="nextTo"/>
        <c:txPr>
          <a:bodyPr rot="0"/>
          <a:lstStyle/>
          <a:p>
            <a:pPr>
              <a:defRPr sz="1000">
                <a:solidFill>
                  <a:schemeClr val="tx1">
                    <a:lumMod val="75000"/>
                    <a:lumOff val="25000"/>
                  </a:schemeClr>
                </a:solidFill>
                <a:latin typeface="Helvetica" pitchFamily="34" charset="0"/>
              </a:defRPr>
            </a:pPr>
            <a:endParaRPr lang="es-ES"/>
          </a:p>
        </c:txPr>
        <c:crossAx val="166836480"/>
        <c:crosses val="autoZero"/>
        <c:auto val="1"/>
        <c:lblAlgn val="ctr"/>
        <c:lblOffset val="100"/>
        <c:noMultiLvlLbl val="0"/>
      </c:catAx>
      <c:valAx>
        <c:axId val="166836480"/>
        <c:scaling>
          <c:orientation val="minMax"/>
          <c:max val="100"/>
          <c:min val="0"/>
        </c:scaling>
        <c:delete val="1"/>
        <c:axPos val="t"/>
        <c:numFmt formatCode="0.00" sourceLinked="1"/>
        <c:majorTickMark val="out"/>
        <c:minorTickMark val="none"/>
        <c:tickLblPos val="nextTo"/>
        <c:crossAx val="166834944"/>
        <c:crosses val="autoZero"/>
        <c:crossBetween val="between"/>
        <c:majorUnit val="100"/>
      </c:valAx>
      <c:spPr>
        <a:noFill/>
        <a:ln w="25409">
          <a:noFill/>
        </a:ln>
      </c:spPr>
    </c:plotArea>
    <c:plotVisOnly val="1"/>
    <c:dispBlanksAs val="gap"/>
    <c:showDLblsOverMax val="0"/>
  </c:chart>
  <c:txPr>
    <a:bodyPr/>
    <a:lstStyle/>
    <a:p>
      <a:pPr>
        <a:defRPr sz="1794"/>
      </a:pPr>
      <a:endParaRPr lang="es-E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27.63</c:v>
                </c:pt>
                <c:pt idx="1">
                  <c:v>72.37</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19.260000000000002</c:v>
                </c:pt>
                <c:pt idx="1">
                  <c:v>80.739999999999995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13.33</c:v>
                </c:pt>
                <c:pt idx="1">
                  <c:v>86.67</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13.88</c:v>
                </c:pt>
                <c:pt idx="1">
                  <c:v>86.12</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7352599381673867"/>
                  <c:y val="-3.1123303897303833E-3"/>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61.14</c:v>
                </c:pt>
                <c:pt idx="1">
                  <c:v>38.86</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dPt>
          <c:dPt>
            <c:idx val="1"/>
            <c:bubble3D val="0"/>
            <c:spPr>
              <a:solidFill>
                <a:schemeClr val="tx1"/>
              </a:solidFill>
              <a:ln>
                <a:noFill/>
              </a:ln>
            </c:spPr>
          </c:dPt>
          <c:dPt>
            <c:idx val="2"/>
            <c:bubble3D val="0"/>
            <c:spPr>
              <a:noFill/>
              <a:ln>
                <a:noFill/>
              </a:ln>
            </c:spPr>
          </c:dPt>
          <c:dPt>
            <c:idx val="3"/>
            <c:bubble3D val="0"/>
            <c:spPr>
              <a:noFill/>
              <a:ln>
                <a:noFill/>
              </a:ln>
            </c:spPr>
          </c:dPt>
          <c:dPt>
            <c:idx val="4"/>
            <c:bubble3D val="0"/>
            <c:spPr>
              <a:noFill/>
              <a:ln>
                <a:noFill/>
              </a:ln>
            </c:spPr>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Pt>
            <c:idx val="16"/>
            <c:bubble3D val="0"/>
          </c:dPt>
          <c:dPt>
            <c:idx val="17"/>
            <c:bubble3D val="0"/>
          </c:dPt>
          <c:dPt>
            <c:idx val="18"/>
            <c:bubble3D val="0"/>
          </c:dPt>
          <c:dPt>
            <c:idx val="19"/>
            <c:bubble3D val="0"/>
          </c:dPt>
          <c:dPt>
            <c:idx val="20"/>
            <c:bubble3D val="0"/>
          </c:dPt>
          <c:dPt>
            <c:idx val="21"/>
            <c:bubble3D val="0"/>
          </c:dPt>
          <c:cat>
            <c:strRef>
              <c:f>Hoja1!$A$2:$A$6</c:f>
              <c:strCache>
                <c:ptCount val="5"/>
                <c:pt idx="0">
                  <c:v>-100</c:v>
                </c:pt>
                <c:pt idx="1">
                  <c:v>-50</c:v>
                </c:pt>
                <c:pt idx="2">
                  <c:v>0</c:v>
                </c:pt>
                <c:pt idx="3">
                  <c:v>50</c:v>
                </c:pt>
                <c:pt idx="4">
                  <c:v>100</c:v>
                </c:pt>
              </c:strCache>
            </c:strRef>
          </c:cat>
          <c:val>
            <c:numRef>
              <c:f>Hoja1!$B$2:$B$6</c:f>
              <c:numCache>
                <c:formatCode>0.0%</c:formatCode>
                <c:ptCount val="5"/>
                <c:pt idx="0">
                  <c:v>0.9486</c:v>
                </c:pt>
                <c:pt idx="1">
                  <c:v>5.1400000000000008E-2</c:v>
                </c:pt>
                <c:pt idx="2">
                  <c:v>0</c:v>
                </c:pt>
                <c:pt idx="3">
                  <c:v>0</c:v>
                </c:pt>
                <c:pt idx="4">
                  <c:v>0</c:v>
                </c:pt>
              </c:numCache>
            </c:numRef>
          </c:val>
        </c:ser>
        <c:ser>
          <c:idx val="1"/>
          <c:order val="1"/>
          <c:tx>
            <c:strRef>
              <c:f>Hoja1!$C$1</c:f>
              <c:strCache>
                <c:ptCount val="1"/>
                <c:pt idx="0">
                  <c:v>Año 2013 (n=304)2</c:v>
                </c:pt>
              </c:strCache>
            </c:strRef>
          </c:tx>
          <c:dPt>
            <c:idx val="0"/>
            <c:bubble3D val="0"/>
            <c:spPr>
              <a:solidFill>
                <a:srgbClr val="C7D9A3"/>
              </a:solidFill>
            </c:spPr>
          </c:dPt>
          <c:dPt>
            <c:idx val="1"/>
            <c:bubble3D val="0"/>
            <c:spPr>
              <a:solidFill>
                <a:srgbClr val="669900"/>
              </a:solidFill>
            </c:spPr>
          </c:dPt>
          <c:dPt>
            <c:idx val="2"/>
            <c:bubble3D val="0"/>
            <c:spPr>
              <a:noFill/>
            </c:spPr>
          </c:dPt>
          <c:dPt>
            <c:idx val="3"/>
            <c:bubble3D val="0"/>
            <c:spPr>
              <a:solidFill>
                <a:srgbClr val="D87E7E"/>
              </a:solidFill>
            </c:spPr>
          </c:dPt>
          <c:dPt>
            <c:idx val="4"/>
            <c:bubble3D val="0"/>
            <c:spPr>
              <a:solidFill>
                <a:srgbClr val="E4A6A6"/>
              </a:solidFill>
            </c:spPr>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68.06</c:v>
                </c:pt>
                <c:pt idx="1">
                  <c:v>31.939999999999998</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880585904706125"/>
                  <c:y val="-2.6044024036748492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61.14</c:v>
                </c:pt>
                <c:pt idx="1">
                  <c:v>38.86</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5208877855255547"/>
          <c:y val="1.7745538919232466E-2"/>
          <c:w val="0.42417271651260158"/>
          <c:h val="0.95610537741863244"/>
        </c:manualLayout>
      </c:layout>
      <c:barChart>
        <c:barDir val="bar"/>
        <c:grouping val="clustered"/>
        <c:varyColors val="0"/>
        <c:ser>
          <c:idx val="0"/>
          <c:order val="0"/>
          <c:tx>
            <c:strRef>
              <c:f>Hoja1!$B$1</c:f>
              <c:strCache>
                <c:ptCount val="1"/>
                <c:pt idx="0">
                  <c:v>Columna2</c:v>
                </c:pt>
              </c:strCache>
            </c:strRef>
          </c:tx>
          <c:spPr>
            <a:solidFill>
              <a:srgbClr val="A18C7F"/>
            </a:solidFill>
            <a:ln w="9528">
              <a:noFill/>
            </a:ln>
            <a:effectLst/>
          </c:spPr>
          <c:invertIfNegative val="0"/>
          <c:dPt>
            <c:idx val="1"/>
            <c:invertIfNegative val="0"/>
            <c:bubble3D val="0"/>
          </c:dPt>
          <c:dLbls>
            <c:txPr>
              <a:bodyPr/>
              <a:lstStyle/>
              <a:p>
                <a:pPr>
                  <a:defRPr sz="10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Hoja1!$A$2:$A$6</c:f>
              <c:strCache>
                <c:ptCount val="5"/>
                <c:pt idx="0">
                  <c:v>Confort vivienda en invierno</c:v>
                </c:pt>
                <c:pt idx="1">
                  <c:v>Ahorro energético</c:v>
                </c:pt>
                <c:pt idx="2">
                  <c:v>Ventilación</c:v>
                </c:pt>
                <c:pt idx="3">
                  <c:v>Ahorro económico</c:v>
                </c:pt>
                <c:pt idx="4">
                  <c:v>Confort vivienda en verano</c:v>
                </c:pt>
              </c:strCache>
            </c:strRef>
          </c:cat>
          <c:val>
            <c:numRef>
              <c:f>Hoja1!$B$2:$B$6</c:f>
              <c:numCache>
                <c:formatCode>0.00</c:formatCode>
                <c:ptCount val="5"/>
                <c:pt idx="0">
                  <c:v>72.468354430379748</c:v>
                </c:pt>
                <c:pt idx="1">
                  <c:v>55.18292682926829</c:v>
                </c:pt>
                <c:pt idx="2">
                  <c:v>53.08641975308641</c:v>
                </c:pt>
                <c:pt idx="3">
                  <c:v>49.085365853658537</c:v>
                </c:pt>
                <c:pt idx="4">
                  <c:v>15.548780487804876</c:v>
                </c:pt>
              </c:numCache>
            </c:numRef>
          </c:val>
        </c:ser>
        <c:dLbls>
          <c:showLegendKey val="0"/>
          <c:showVal val="0"/>
          <c:showCatName val="0"/>
          <c:showSerName val="0"/>
          <c:showPercent val="0"/>
          <c:showBubbleSize val="0"/>
        </c:dLbls>
        <c:gapWidth val="78"/>
        <c:axId val="56694656"/>
        <c:axId val="56696192"/>
      </c:barChart>
      <c:catAx>
        <c:axId val="56694656"/>
        <c:scaling>
          <c:orientation val="maxMin"/>
        </c:scaling>
        <c:delete val="0"/>
        <c:axPos val="l"/>
        <c:numFmt formatCode="General" sourceLinked="1"/>
        <c:majorTickMark val="out"/>
        <c:minorTickMark val="none"/>
        <c:tickLblPos val="nextTo"/>
        <c:txPr>
          <a:bodyPr rot="0"/>
          <a:lstStyle/>
          <a:p>
            <a:pPr>
              <a:defRPr sz="1000">
                <a:solidFill>
                  <a:schemeClr val="tx1">
                    <a:lumMod val="75000"/>
                    <a:lumOff val="25000"/>
                  </a:schemeClr>
                </a:solidFill>
                <a:latin typeface="Helvetica" pitchFamily="34" charset="0"/>
              </a:defRPr>
            </a:pPr>
            <a:endParaRPr lang="es-ES"/>
          </a:p>
        </c:txPr>
        <c:crossAx val="56696192"/>
        <c:crosses val="autoZero"/>
        <c:auto val="1"/>
        <c:lblAlgn val="ctr"/>
        <c:lblOffset val="100"/>
        <c:noMultiLvlLbl val="0"/>
      </c:catAx>
      <c:valAx>
        <c:axId val="56696192"/>
        <c:scaling>
          <c:orientation val="minMax"/>
          <c:max val="100"/>
          <c:min val="0"/>
        </c:scaling>
        <c:delete val="1"/>
        <c:axPos val="t"/>
        <c:numFmt formatCode="0.00" sourceLinked="1"/>
        <c:majorTickMark val="out"/>
        <c:minorTickMark val="none"/>
        <c:tickLblPos val="nextTo"/>
        <c:crossAx val="56694656"/>
        <c:crosses val="autoZero"/>
        <c:crossBetween val="between"/>
        <c:majorUnit val="100"/>
      </c:valAx>
      <c:spPr>
        <a:noFill/>
        <a:ln w="25409">
          <a:noFill/>
        </a:ln>
      </c:spPr>
    </c:plotArea>
    <c:plotVisOnly val="1"/>
    <c:dispBlanksAs val="gap"/>
    <c:showDLblsOverMax val="0"/>
  </c:chart>
  <c:txPr>
    <a:bodyPr/>
    <a:lstStyle/>
    <a:p>
      <a:pPr>
        <a:defRPr sz="1794"/>
      </a:pPr>
      <a:endParaRPr lang="es-E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464694127759901"/>
                  <c:y val="4.5315674926089625E-3"/>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64.36</c:v>
                </c:pt>
                <c:pt idx="1">
                  <c:v>35.64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25.85</c:v>
                </c:pt>
                <c:pt idx="1">
                  <c:v>74.150000000000006</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5208877855255547"/>
          <c:y val="1.7745538919232466E-2"/>
          <c:w val="0.42417271651260158"/>
          <c:h val="0.95610537741863244"/>
        </c:manualLayout>
      </c:layout>
      <c:barChart>
        <c:barDir val="bar"/>
        <c:grouping val="clustered"/>
        <c:varyColors val="0"/>
        <c:ser>
          <c:idx val="0"/>
          <c:order val="0"/>
          <c:tx>
            <c:strRef>
              <c:f>Hoja1!$B$1</c:f>
              <c:strCache>
                <c:ptCount val="1"/>
                <c:pt idx="0">
                  <c:v>Columna2</c:v>
                </c:pt>
              </c:strCache>
            </c:strRef>
          </c:tx>
          <c:spPr>
            <a:solidFill>
              <a:srgbClr val="A18C7F"/>
            </a:solidFill>
            <a:ln w="9528">
              <a:noFill/>
            </a:ln>
            <a:effectLst/>
          </c:spPr>
          <c:invertIfNegative val="0"/>
          <c:dPt>
            <c:idx val="1"/>
            <c:invertIfNegative val="0"/>
            <c:bubble3D val="0"/>
          </c:dPt>
          <c:dLbls>
            <c:txPr>
              <a:bodyPr/>
              <a:lstStyle/>
              <a:p>
                <a:pPr>
                  <a:defRPr sz="10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Hoja1!$A$2:$A$6</c:f>
              <c:strCache>
                <c:ptCount val="5"/>
                <c:pt idx="0">
                  <c:v>Vivienda (calidades)</c:v>
                </c:pt>
                <c:pt idx="1">
                  <c:v>Ubicación, dimensiones</c:v>
                </c:pt>
                <c:pt idx="2">
                  <c:v>Precio</c:v>
                </c:pt>
                <c:pt idx="3">
                  <c:v>Servicio hasta la entrega</c:v>
                </c:pt>
                <c:pt idx="4">
                  <c:v>Servicio atención post venta</c:v>
                </c:pt>
              </c:strCache>
            </c:strRef>
          </c:cat>
          <c:val>
            <c:numRef>
              <c:f>Hoja1!$B$2:$B$6</c:f>
              <c:numCache>
                <c:formatCode>0.00</c:formatCode>
                <c:ptCount val="5"/>
                <c:pt idx="0">
                  <c:v>63.44</c:v>
                </c:pt>
                <c:pt idx="1">
                  <c:v>77.540000000000006</c:v>
                </c:pt>
                <c:pt idx="2">
                  <c:v>64.94</c:v>
                </c:pt>
                <c:pt idx="3">
                  <c:v>68.989999999999995</c:v>
                </c:pt>
                <c:pt idx="4">
                  <c:v>63.6</c:v>
                </c:pt>
              </c:numCache>
            </c:numRef>
          </c:val>
        </c:ser>
        <c:dLbls>
          <c:showLegendKey val="0"/>
          <c:showVal val="0"/>
          <c:showCatName val="0"/>
          <c:showSerName val="0"/>
          <c:showPercent val="0"/>
          <c:showBubbleSize val="0"/>
        </c:dLbls>
        <c:gapWidth val="78"/>
        <c:axId val="145001088"/>
        <c:axId val="145006976"/>
      </c:barChart>
      <c:catAx>
        <c:axId val="145001088"/>
        <c:scaling>
          <c:orientation val="maxMin"/>
        </c:scaling>
        <c:delete val="0"/>
        <c:axPos val="l"/>
        <c:numFmt formatCode="General" sourceLinked="1"/>
        <c:majorTickMark val="out"/>
        <c:minorTickMark val="none"/>
        <c:tickLblPos val="nextTo"/>
        <c:txPr>
          <a:bodyPr rot="0"/>
          <a:lstStyle/>
          <a:p>
            <a:pPr>
              <a:defRPr sz="1000">
                <a:solidFill>
                  <a:schemeClr val="tx1">
                    <a:lumMod val="75000"/>
                    <a:lumOff val="25000"/>
                  </a:schemeClr>
                </a:solidFill>
                <a:latin typeface="Helvetica" pitchFamily="34" charset="0"/>
              </a:defRPr>
            </a:pPr>
            <a:endParaRPr lang="es-ES"/>
          </a:p>
        </c:txPr>
        <c:crossAx val="145006976"/>
        <c:crosses val="autoZero"/>
        <c:auto val="1"/>
        <c:lblAlgn val="ctr"/>
        <c:lblOffset val="100"/>
        <c:noMultiLvlLbl val="0"/>
      </c:catAx>
      <c:valAx>
        <c:axId val="145006976"/>
        <c:scaling>
          <c:orientation val="minMax"/>
          <c:max val="100"/>
          <c:min val="0"/>
        </c:scaling>
        <c:delete val="1"/>
        <c:axPos val="t"/>
        <c:numFmt formatCode="0.00" sourceLinked="1"/>
        <c:majorTickMark val="out"/>
        <c:minorTickMark val="none"/>
        <c:tickLblPos val="nextTo"/>
        <c:crossAx val="145001088"/>
        <c:crosses val="autoZero"/>
        <c:crossBetween val="between"/>
        <c:majorUnit val="100"/>
      </c:valAx>
      <c:spPr>
        <a:noFill/>
        <a:ln w="25409">
          <a:noFill/>
        </a:ln>
      </c:spPr>
    </c:plotArea>
    <c:plotVisOnly val="1"/>
    <c:dispBlanksAs val="gap"/>
    <c:showDLblsOverMax val="0"/>
  </c:chart>
  <c:txPr>
    <a:bodyPr/>
    <a:lstStyle/>
    <a:p>
      <a:pPr>
        <a:defRPr sz="1794"/>
      </a:pPr>
      <a:endParaRPr lang="es-E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24.63</c:v>
                </c:pt>
                <c:pt idx="1">
                  <c:v>75.37</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20.49</c:v>
                </c:pt>
                <c:pt idx="1">
                  <c:v>79.510000000000005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14.64</c:v>
                </c:pt>
                <c:pt idx="1">
                  <c:v>85.36</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14.39</c:v>
                </c:pt>
                <c:pt idx="1">
                  <c:v>85.61</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330155278096014"/>
          <c:y val="0.25550022006635614"/>
          <c:w val="0.58998588969365096"/>
          <c:h val="0.55221691484840563"/>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39457076836443428"/>
                  <c:y val="-0.1923498088769891"/>
                </c:manualLayout>
              </c:layout>
              <c:showLegendKey val="0"/>
              <c:showVal val="1"/>
              <c:showCatName val="1"/>
              <c:showSerName val="0"/>
              <c:showPercent val="0"/>
              <c:showBubbleSize val="0"/>
              <c:separator>
</c:separator>
            </c:dLbl>
            <c:dLbl>
              <c:idx val="1"/>
              <c:layout>
                <c:manualLayout>
                  <c:x val="-1.6440448681851426E-2"/>
                  <c:y val="-0.14618585474651175"/>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0"/>
          </c:dLbls>
          <c:cat>
            <c:strRef>
              <c:f>Hoja1!$A$2:$A$3</c:f>
              <c:strCache>
                <c:ptCount val="2"/>
                <c:pt idx="0">
                  <c:v>Sí</c:v>
                </c:pt>
                <c:pt idx="1">
                  <c:v>No</c:v>
                </c:pt>
              </c:strCache>
            </c:strRef>
          </c:cat>
          <c:val>
            <c:numRef>
              <c:f>Hoja1!$B$2:$B$3</c:f>
              <c:numCache>
                <c:formatCode>0.0%</c:formatCode>
                <c:ptCount val="2"/>
                <c:pt idx="0">
                  <c:v>1</c:v>
                </c:pt>
                <c:pt idx="1">
                  <c:v>0</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5208877855255547"/>
          <c:y val="1.7745538919232466E-2"/>
          <c:w val="0.42417271651260158"/>
          <c:h val="0.95610537741863244"/>
        </c:manualLayout>
      </c:layout>
      <c:barChart>
        <c:barDir val="bar"/>
        <c:grouping val="clustered"/>
        <c:varyColors val="0"/>
        <c:ser>
          <c:idx val="0"/>
          <c:order val="0"/>
          <c:tx>
            <c:strRef>
              <c:f>Hoja1!$B$1</c:f>
              <c:strCache>
                <c:ptCount val="1"/>
                <c:pt idx="0">
                  <c:v>Columna2</c:v>
                </c:pt>
              </c:strCache>
            </c:strRef>
          </c:tx>
          <c:spPr>
            <a:solidFill>
              <a:srgbClr val="A18C7F"/>
            </a:solidFill>
            <a:ln w="9528">
              <a:noFill/>
            </a:ln>
            <a:effectLst/>
          </c:spPr>
          <c:invertIfNegative val="0"/>
          <c:dPt>
            <c:idx val="1"/>
            <c:invertIfNegative val="0"/>
            <c:bubble3D val="0"/>
          </c:dPt>
          <c:dLbls>
            <c:txPr>
              <a:bodyPr/>
              <a:lstStyle/>
              <a:p>
                <a:pPr>
                  <a:defRPr sz="10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Hoja1!$A$2:$A$6</c:f>
              <c:strCache>
                <c:ptCount val="5"/>
                <c:pt idx="0">
                  <c:v>Aislamiento (acústico, térmico)</c:v>
                </c:pt>
                <c:pt idx="1">
                  <c:v>Confort de la vivienda</c:v>
                </c:pt>
                <c:pt idx="2">
                  <c:v>Otros</c:v>
                </c:pt>
                <c:pt idx="3">
                  <c:v>Nada</c:v>
                </c:pt>
                <c:pt idx="4">
                  <c:v>No concreta respuesta</c:v>
                </c:pt>
              </c:strCache>
            </c:strRef>
          </c:cat>
          <c:val>
            <c:numRef>
              <c:f>Hoja1!$B$2:$B$6</c:f>
              <c:numCache>
                <c:formatCode>0.0%</c:formatCode>
                <c:ptCount val="5"/>
                <c:pt idx="0">
                  <c:v>0.5625</c:v>
                </c:pt>
                <c:pt idx="1">
                  <c:v>0.25</c:v>
                </c:pt>
                <c:pt idx="2">
                  <c:v>0.1875</c:v>
                </c:pt>
                <c:pt idx="3">
                  <c:v>6.25E-2</c:v>
                </c:pt>
                <c:pt idx="4">
                  <c:v>0.125</c:v>
                </c:pt>
              </c:numCache>
            </c:numRef>
          </c:val>
        </c:ser>
        <c:dLbls>
          <c:showLegendKey val="0"/>
          <c:showVal val="0"/>
          <c:showCatName val="0"/>
          <c:showSerName val="0"/>
          <c:showPercent val="0"/>
          <c:showBubbleSize val="0"/>
        </c:dLbls>
        <c:gapWidth val="78"/>
        <c:axId val="57059200"/>
        <c:axId val="57060736"/>
      </c:barChart>
      <c:catAx>
        <c:axId val="57059200"/>
        <c:scaling>
          <c:orientation val="maxMin"/>
        </c:scaling>
        <c:delete val="0"/>
        <c:axPos val="l"/>
        <c:numFmt formatCode="General" sourceLinked="1"/>
        <c:majorTickMark val="out"/>
        <c:minorTickMark val="none"/>
        <c:tickLblPos val="nextTo"/>
        <c:txPr>
          <a:bodyPr rot="0"/>
          <a:lstStyle/>
          <a:p>
            <a:pPr>
              <a:defRPr sz="1000">
                <a:solidFill>
                  <a:schemeClr val="tx1">
                    <a:lumMod val="75000"/>
                    <a:lumOff val="25000"/>
                  </a:schemeClr>
                </a:solidFill>
                <a:latin typeface="Helvetica" pitchFamily="34" charset="0"/>
              </a:defRPr>
            </a:pPr>
            <a:endParaRPr lang="es-ES"/>
          </a:p>
        </c:txPr>
        <c:crossAx val="57060736"/>
        <c:crosses val="autoZero"/>
        <c:auto val="1"/>
        <c:lblAlgn val="ctr"/>
        <c:lblOffset val="100"/>
        <c:noMultiLvlLbl val="0"/>
      </c:catAx>
      <c:valAx>
        <c:axId val="57060736"/>
        <c:scaling>
          <c:orientation val="minMax"/>
          <c:max val="1"/>
          <c:min val="0"/>
        </c:scaling>
        <c:delete val="1"/>
        <c:axPos val="t"/>
        <c:numFmt formatCode="0.0%" sourceLinked="1"/>
        <c:majorTickMark val="out"/>
        <c:minorTickMark val="none"/>
        <c:tickLblPos val="nextTo"/>
        <c:crossAx val="57059200"/>
        <c:crosses val="autoZero"/>
        <c:crossBetween val="between"/>
        <c:majorUnit val="0.5"/>
      </c:valAx>
      <c:spPr>
        <a:noFill/>
        <a:ln w="25409">
          <a:noFill/>
        </a:ln>
      </c:spPr>
    </c:plotArea>
    <c:plotVisOnly val="1"/>
    <c:dispBlanksAs val="gap"/>
    <c:showDLblsOverMax val="0"/>
  </c:chart>
  <c:txPr>
    <a:bodyPr/>
    <a:lstStyle/>
    <a:p>
      <a:pPr>
        <a:defRPr sz="1794"/>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5208877855255547"/>
          <c:y val="1.7745538919232466E-2"/>
          <c:w val="0.42417271651260158"/>
          <c:h val="0.95610537741863244"/>
        </c:manualLayout>
      </c:layout>
      <c:barChart>
        <c:barDir val="bar"/>
        <c:grouping val="clustered"/>
        <c:varyColors val="0"/>
        <c:ser>
          <c:idx val="0"/>
          <c:order val="0"/>
          <c:tx>
            <c:strRef>
              <c:f>Hoja1!$B$1</c:f>
              <c:strCache>
                <c:ptCount val="1"/>
                <c:pt idx="0">
                  <c:v>Columna2</c:v>
                </c:pt>
              </c:strCache>
            </c:strRef>
          </c:tx>
          <c:spPr>
            <a:solidFill>
              <a:srgbClr val="A18C7F"/>
            </a:solidFill>
            <a:ln w="9528">
              <a:noFill/>
            </a:ln>
            <a:effectLst/>
          </c:spPr>
          <c:invertIfNegative val="0"/>
          <c:dPt>
            <c:idx val="1"/>
            <c:invertIfNegative val="0"/>
            <c:bubble3D val="0"/>
          </c:dPt>
          <c:dLbls>
            <c:txPr>
              <a:bodyPr/>
              <a:lstStyle/>
              <a:p>
                <a:pPr>
                  <a:defRPr sz="10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Hoja1!$A$2:$A$5</c:f>
              <c:strCache>
                <c:ptCount val="4"/>
                <c:pt idx="0">
                  <c:v>Ahorro energético</c:v>
                </c:pt>
                <c:pt idx="1">
                  <c:v>Ventilación</c:v>
                </c:pt>
                <c:pt idx="2">
                  <c:v>Ahorro económico</c:v>
                </c:pt>
                <c:pt idx="3">
                  <c:v>Confort vivienda </c:v>
                </c:pt>
              </c:strCache>
            </c:strRef>
          </c:cat>
          <c:val>
            <c:numRef>
              <c:f>Hoja1!$B$2:$B$5</c:f>
              <c:numCache>
                <c:formatCode>0.00</c:formatCode>
                <c:ptCount val="4"/>
                <c:pt idx="0">
                  <c:v>80</c:v>
                </c:pt>
                <c:pt idx="1">
                  <c:v>76.56</c:v>
                </c:pt>
                <c:pt idx="2">
                  <c:v>73.33</c:v>
                </c:pt>
                <c:pt idx="3">
                  <c:v>65.63</c:v>
                </c:pt>
              </c:numCache>
            </c:numRef>
          </c:val>
        </c:ser>
        <c:dLbls>
          <c:showLegendKey val="0"/>
          <c:showVal val="0"/>
          <c:showCatName val="0"/>
          <c:showSerName val="0"/>
          <c:showPercent val="0"/>
          <c:showBubbleSize val="0"/>
        </c:dLbls>
        <c:gapWidth val="78"/>
        <c:axId val="57517568"/>
        <c:axId val="57519104"/>
      </c:barChart>
      <c:catAx>
        <c:axId val="57517568"/>
        <c:scaling>
          <c:orientation val="maxMin"/>
        </c:scaling>
        <c:delete val="0"/>
        <c:axPos val="l"/>
        <c:numFmt formatCode="General" sourceLinked="1"/>
        <c:majorTickMark val="out"/>
        <c:minorTickMark val="none"/>
        <c:tickLblPos val="nextTo"/>
        <c:txPr>
          <a:bodyPr rot="0"/>
          <a:lstStyle/>
          <a:p>
            <a:pPr>
              <a:defRPr sz="1000">
                <a:solidFill>
                  <a:schemeClr val="tx1">
                    <a:lumMod val="75000"/>
                    <a:lumOff val="25000"/>
                  </a:schemeClr>
                </a:solidFill>
                <a:latin typeface="Helvetica" pitchFamily="34" charset="0"/>
              </a:defRPr>
            </a:pPr>
            <a:endParaRPr lang="es-ES"/>
          </a:p>
        </c:txPr>
        <c:crossAx val="57519104"/>
        <c:crosses val="autoZero"/>
        <c:auto val="1"/>
        <c:lblAlgn val="ctr"/>
        <c:lblOffset val="100"/>
        <c:noMultiLvlLbl val="0"/>
      </c:catAx>
      <c:valAx>
        <c:axId val="57519104"/>
        <c:scaling>
          <c:orientation val="minMax"/>
          <c:max val="100"/>
          <c:min val="0"/>
        </c:scaling>
        <c:delete val="1"/>
        <c:axPos val="t"/>
        <c:numFmt formatCode="0.00" sourceLinked="1"/>
        <c:majorTickMark val="out"/>
        <c:minorTickMark val="none"/>
        <c:tickLblPos val="nextTo"/>
        <c:crossAx val="57517568"/>
        <c:crosses val="autoZero"/>
        <c:crossBetween val="between"/>
        <c:majorUnit val="100"/>
      </c:valAx>
      <c:spPr>
        <a:noFill/>
        <a:ln w="25409">
          <a:noFill/>
        </a:ln>
      </c:spPr>
    </c:plotArea>
    <c:plotVisOnly val="1"/>
    <c:dispBlanksAs val="gap"/>
    <c:showDLblsOverMax val="0"/>
  </c:chart>
  <c:txPr>
    <a:bodyPr/>
    <a:lstStyle/>
    <a:p>
      <a:pPr>
        <a:defRPr sz="1794"/>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072769237178686"/>
          <c:y val="4.9838868009823192E-2"/>
          <c:w val="0.73778361038203555"/>
          <c:h val="0.92401212279404299"/>
        </c:manualLayout>
      </c:layout>
      <c:barChart>
        <c:barDir val="bar"/>
        <c:grouping val="percentStacked"/>
        <c:varyColors val="0"/>
        <c:ser>
          <c:idx val="0"/>
          <c:order val="0"/>
          <c:tx>
            <c:strRef>
              <c:f>Hoja1!$B$1</c:f>
              <c:strCache>
                <c:ptCount val="1"/>
                <c:pt idx="0">
                  <c:v>No cumple</c:v>
                </c:pt>
              </c:strCache>
            </c:strRef>
          </c:tx>
          <c:spPr>
            <a:solidFill>
              <a:srgbClr val="ED3837"/>
            </a:solidFill>
            <a:ln w="9528">
              <a:noFill/>
            </a:ln>
            <a:effectLst/>
          </c:spPr>
          <c:invertIfNegative val="0"/>
          <c:dPt>
            <c:idx val="1"/>
            <c:invertIfNegative val="0"/>
            <c:bubble3D val="0"/>
          </c:dPt>
          <c:dLbls>
            <c:txPr>
              <a:bodyPr/>
              <a:lstStyle/>
              <a:p>
                <a:pPr>
                  <a:defRPr sz="8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Hoja1!$B$2:$B$5</c:f>
              <c:numCache>
                <c:formatCode>0.0%</c:formatCode>
                <c:ptCount val="4"/>
                <c:pt idx="0">
                  <c:v>0.13253012048192772</c:v>
                </c:pt>
                <c:pt idx="1">
                  <c:v>7.2072072072072071E-2</c:v>
                </c:pt>
                <c:pt idx="2">
                  <c:v>0.21698113207547171</c:v>
                </c:pt>
                <c:pt idx="3">
                  <c:v>6.25E-2</c:v>
                </c:pt>
              </c:numCache>
            </c:numRef>
          </c:val>
        </c:ser>
        <c:ser>
          <c:idx val="1"/>
          <c:order val="1"/>
          <c:tx>
            <c:strRef>
              <c:f>Hoja1!$C$1</c:f>
              <c:strCache>
                <c:ptCount val="1"/>
                <c:pt idx="0">
                  <c:v>Cumple como las demás</c:v>
                </c:pt>
              </c:strCache>
            </c:strRef>
          </c:tx>
          <c:spPr>
            <a:solidFill>
              <a:schemeClr val="tx2">
                <a:lumMod val="60000"/>
                <a:lumOff val="40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Hoja1!$C$2:$C$5</c:f>
              <c:numCache>
                <c:formatCode>0.0%</c:formatCode>
                <c:ptCount val="4"/>
                <c:pt idx="0">
                  <c:v>0.25702811244979917</c:v>
                </c:pt>
                <c:pt idx="1">
                  <c:v>0.2072072072072072</c:v>
                </c:pt>
                <c:pt idx="2">
                  <c:v>0.30188679245283018</c:v>
                </c:pt>
                <c:pt idx="3">
                  <c:v>0.28125</c:v>
                </c:pt>
              </c:numCache>
            </c:numRef>
          </c:val>
        </c:ser>
        <c:ser>
          <c:idx val="2"/>
          <c:order val="2"/>
          <c:tx>
            <c:strRef>
              <c:f>Hoja1!$D$1</c:f>
              <c:strCache>
                <c:ptCount val="1"/>
                <c:pt idx="0">
                  <c:v>Cumple</c:v>
                </c:pt>
              </c:strCache>
            </c:strRef>
          </c:tx>
          <c:spPr>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Hoja1!$D$2:$D$5</c:f>
              <c:numCache>
                <c:formatCode>0.0%</c:formatCode>
                <c:ptCount val="4"/>
                <c:pt idx="0">
                  <c:v>0.61044176706827313</c:v>
                </c:pt>
                <c:pt idx="1">
                  <c:v>0.7207207207207208</c:v>
                </c:pt>
                <c:pt idx="2">
                  <c:v>0.48113207547169812</c:v>
                </c:pt>
                <c:pt idx="3">
                  <c:v>0.65625</c:v>
                </c:pt>
              </c:numCache>
            </c:numRef>
          </c:val>
        </c:ser>
        <c:dLbls>
          <c:showLegendKey val="0"/>
          <c:showVal val="0"/>
          <c:showCatName val="0"/>
          <c:showSerName val="0"/>
          <c:showPercent val="0"/>
          <c:showBubbleSize val="0"/>
        </c:dLbls>
        <c:gapWidth val="78"/>
        <c:overlap val="100"/>
        <c:axId val="57459840"/>
        <c:axId val="57461376"/>
      </c:barChart>
      <c:catAx>
        <c:axId val="57459840"/>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57461376"/>
        <c:crosses val="autoZero"/>
        <c:auto val="1"/>
        <c:lblAlgn val="ctr"/>
        <c:lblOffset val="100"/>
        <c:noMultiLvlLbl val="0"/>
      </c:catAx>
      <c:valAx>
        <c:axId val="57461376"/>
        <c:scaling>
          <c:orientation val="minMax"/>
          <c:max val="1"/>
          <c:min val="0"/>
        </c:scaling>
        <c:delete val="1"/>
        <c:axPos val="t"/>
        <c:numFmt formatCode="0%" sourceLinked="1"/>
        <c:majorTickMark val="out"/>
        <c:minorTickMark val="none"/>
        <c:tickLblPos val="nextTo"/>
        <c:crossAx val="57459840"/>
        <c:crosses val="autoZero"/>
        <c:crossBetween val="between"/>
        <c:majorUnit val="0.5"/>
      </c:valAx>
      <c:spPr>
        <a:noFill/>
        <a:ln w="25409">
          <a:noFill/>
        </a:ln>
      </c:spPr>
    </c:plotArea>
    <c:legend>
      <c:legendPos val="r"/>
      <c:layout>
        <c:manualLayout>
          <c:xMode val="edge"/>
          <c:yMode val="edge"/>
          <c:x val="0.19630426782168409"/>
          <c:y val="8.2458442694663165E-4"/>
          <c:w val="0.69398913733626133"/>
          <c:h val="7.0303030303030298E-2"/>
        </c:manualLayout>
      </c:layout>
      <c:overlay val="0"/>
      <c:txPr>
        <a:bodyPr/>
        <a:lstStyle/>
        <a:p>
          <a:pPr>
            <a:defRPr sz="800">
              <a:latin typeface="Helvetica" pitchFamily="34" charset="0"/>
            </a:defRPr>
          </a:pPr>
          <a:endParaRPr lang="es-ES"/>
        </a:p>
      </c:txPr>
    </c:legend>
    <c:plotVisOnly val="1"/>
    <c:dispBlanksAs val="gap"/>
    <c:showDLblsOverMax val="0"/>
  </c:chart>
  <c:txPr>
    <a:bodyPr/>
    <a:lstStyle/>
    <a:p>
      <a:pPr>
        <a:defRPr sz="1794"/>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076726613749323"/>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63.45381526104417</c:v>
                </c:pt>
                <c:pt idx="1">
                  <c:v>36.54618473895583</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71.171171171171167</c:v>
                </c:pt>
                <c:pt idx="1">
                  <c:v>28.828828828828833</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538368605673955"/>
                  <c:y val="-1.5841518046318354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54.245283018867937</c:v>
                </c:pt>
                <c:pt idx="1">
                  <c:v>45.754716981132063</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67.1875</c:v>
                </c:pt>
                <c:pt idx="1">
                  <c:v>32.8125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147585400269332"/>
          <c:y val="0.18859704408002104"/>
          <c:w val="0.66793577585639263"/>
          <c:h val="0.76211146681581221"/>
        </c:manualLayout>
      </c:layout>
      <c:radarChart>
        <c:radarStyle val="marker"/>
        <c:varyColors val="0"/>
        <c:ser>
          <c:idx val="0"/>
          <c:order val="0"/>
          <c:tx>
            <c:strRef>
              <c:f>Hoja1!$B$1</c:f>
              <c:strCache>
                <c:ptCount val="1"/>
                <c:pt idx="0">
                  <c:v>2008</c:v>
                </c:pt>
              </c:strCache>
            </c:strRef>
          </c:tx>
          <c:spPr>
            <a:ln>
              <a:solidFill>
                <a:srgbClr val="E3001B"/>
              </a:solidFill>
            </a:ln>
          </c:spPr>
          <c:marker>
            <c:symbol val="none"/>
          </c:marker>
          <c:dLbls>
            <c:dLbl>
              <c:idx val="0"/>
              <c:layout>
                <c:manualLayout>
                  <c:x val="2.6608705781883202E-3"/>
                  <c:y val="4.4005848966382301E-2"/>
                </c:manualLayout>
              </c:layout>
              <c:showLegendKey val="0"/>
              <c:showVal val="1"/>
              <c:showCatName val="0"/>
              <c:showSerName val="0"/>
              <c:showPercent val="0"/>
              <c:showBubbleSize val="0"/>
            </c:dLbl>
            <c:dLbl>
              <c:idx val="2"/>
              <c:layout>
                <c:manualLayout>
                  <c:x val="-3.9913058672824804E-2"/>
                  <c:y val="-3.4576024187871812E-2"/>
                </c:manualLayout>
              </c:layout>
              <c:showLegendKey val="0"/>
              <c:showVal val="1"/>
              <c:showCatName val="0"/>
              <c:showSerName val="0"/>
              <c:showPercent val="0"/>
              <c:showBubbleSize val="0"/>
            </c:dLbl>
            <c:dLbl>
              <c:idx val="3"/>
              <c:layout>
                <c:manualLayout>
                  <c:x val="2.6608705781883202E-3"/>
                  <c:y val="-2.200292448319115E-2"/>
                </c:manualLayout>
              </c:layout>
              <c:showLegendKey val="0"/>
              <c:showVal val="1"/>
              <c:showCatName val="0"/>
              <c:showSerName val="0"/>
              <c:showPercent val="0"/>
              <c:showBubbleSize val="0"/>
            </c:dLbl>
            <c:txPr>
              <a:bodyPr/>
              <a:lstStyle/>
              <a:p>
                <a:pPr>
                  <a:defRPr sz="800"/>
                </a:pPr>
                <a:endParaRPr lang="es-ES"/>
              </a:p>
            </c:txPr>
            <c:showLegendKey val="0"/>
            <c:showVal val="1"/>
            <c:showCatName val="0"/>
            <c:showSerName val="0"/>
            <c:showPercent val="0"/>
            <c:showBubbleSize val="0"/>
            <c:showLeaderLines val="0"/>
          </c:dLbls>
          <c:cat>
            <c:strRef>
              <c:f>Hoja1!$A$2:$A$6</c:f>
              <c:strCache>
                <c:ptCount val="5"/>
                <c:pt idx="0">
                  <c:v>Vivienda</c:v>
                </c:pt>
                <c:pt idx="1">
                  <c:v>Precio</c:v>
                </c:pt>
                <c:pt idx="2">
                  <c:v>Ubicación y dimensiones</c:v>
                </c:pt>
                <c:pt idx="3">
                  <c:v>Servicio hasta la entrega</c:v>
                </c:pt>
                <c:pt idx="4">
                  <c:v>Servicio post  entrega</c:v>
                </c:pt>
              </c:strCache>
            </c:strRef>
          </c:cat>
          <c:val>
            <c:numRef>
              <c:f>Hoja1!$B$2:$B$6</c:f>
              <c:numCache>
                <c:formatCode>0.00</c:formatCode>
                <c:ptCount val="5"/>
                <c:pt idx="0">
                  <c:v>25.81</c:v>
                </c:pt>
                <c:pt idx="1">
                  <c:v>21.32</c:v>
                </c:pt>
                <c:pt idx="2">
                  <c:v>22.62</c:v>
                </c:pt>
                <c:pt idx="3">
                  <c:v>15.516778523489936</c:v>
                </c:pt>
                <c:pt idx="4">
                  <c:v>14.731543624161075</c:v>
                </c:pt>
              </c:numCache>
            </c:numRef>
          </c:val>
        </c:ser>
        <c:dLbls>
          <c:showLegendKey val="0"/>
          <c:showVal val="0"/>
          <c:showCatName val="0"/>
          <c:showSerName val="0"/>
          <c:showPercent val="0"/>
          <c:showBubbleSize val="0"/>
        </c:dLbls>
        <c:axId val="54041600"/>
        <c:axId val="54166272"/>
      </c:radarChart>
      <c:catAx>
        <c:axId val="54041600"/>
        <c:scaling>
          <c:orientation val="minMax"/>
        </c:scaling>
        <c:delete val="0"/>
        <c:axPos val="b"/>
        <c:majorGridlines/>
        <c:majorTickMark val="none"/>
        <c:minorTickMark val="none"/>
        <c:tickLblPos val="nextTo"/>
        <c:spPr>
          <a:ln w="9525">
            <a:noFill/>
          </a:ln>
        </c:spPr>
        <c:txPr>
          <a:bodyPr/>
          <a:lstStyle/>
          <a:p>
            <a:pPr>
              <a:defRPr sz="900">
                <a:solidFill>
                  <a:schemeClr val="tx1">
                    <a:lumMod val="75000"/>
                    <a:lumOff val="25000"/>
                  </a:schemeClr>
                </a:solidFill>
                <a:latin typeface="Helvetica"/>
              </a:defRPr>
            </a:pPr>
            <a:endParaRPr lang="es-ES"/>
          </a:p>
        </c:txPr>
        <c:crossAx val="54166272"/>
        <c:crosses val="autoZero"/>
        <c:auto val="1"/>
        <c:lblAlgn val="ctr"/>
        <c:lblOffset val="100"/>
        <c:noMultiLvlLbl val="0"/>
      </c:catAx>
      <c:valAx>
        <c:axId val="54166272"/>
        <c:scaling>
          <c:orientation val="minMax"/>
          <c:max val="30"/>
          <c:min val="0"/>
        </c:scaling>
        <c:delete val="1"/>
        <c:axPos val="l"/>
        <c:majorGridlines>
          <c:spPr>
            <a:ln>
              <a:prstDash val="dashDot"/>
            </a:ln>
          </c:spPr>
        </c:majorGridlines>
        <c:numFmt formatCode="#,##0" sourceLinked="0"/>
        <c:majorTickMark val="none"/>
        <c:minorTickMark val="none"/>
        <c:tickLblPos val="nextTo"/>
        <c:crossAx val="54041600"/>
        <c:crosses val="autoZero"/>
        <c:crossBetween val="between"/>
        <c:majorUnit val="5"/>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072769237178686"/>
          <c:y val="4.9838868009823192E-2"/>
          <c:w val="0.73778361038203555"/>
          <c:h val="0.92401212279404299"/>
        </c:manualLayout>
      </c:layout>
      <c:barChart>
        <c:barDir val="bar"/>
        <c:grouping val="percentStacked"/>
        <c:varyColors val="0"/>
        <c:ser>
          <c:idx val="0"/>
          <c:order val="0"/>
          <c:tx>
            <c:strRef>
              <c:f>Hoja1!$B$1</c:f>
              <c:strCache>
                <c:ptCount val="1"/>
                <c:pt idx="0">
                  <c:v>No cumple</c:v>
                </c:pt>
              </c:strCache>
            </c:strRef>
          </c:tx>
          <c:spPr>
            <a:solidFill>
              <a:srgbClr val="ED3837"/>
            </a:solidFill>
            <a:ln w="9528">
              <a:noFill/>
            </a:ln>
            <a:effectLst/>
          </c:spPr>
          <c:invertIfNegative val="0"/>
          <c:dPt>
            <c:idx val="1"/>
            <c:invertIfNegative val="0"/>
            <c:bubble3D val="0"/>
          </c:dPt>
          <c:dLbls>
            <c:txPr>
              <a:bodyPr/>
              <a:lstStyle/>
              <a:p>
                <a:pPr>
                  <a:defRPr sz="8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Hoja1!$B$2:$B$5</c:f>
              <c:numCache>
                <c:formatCode>0.0%</c:formatCode>
                <c:ptCount val="4"/>
                <c:pt idx="0">
                  <c:v>0.17670682730923695</c:v>
                </c:pt>
                <c:pt idx="1">
                  <c:v>7.2072072072072071E-2</c:v>
                </c:pt>
                <c:pt idx="2">
                  <c:v>0.30188679245283018</c:v>
                </c:pt>
                <c:pt idx="3">
                  <c:v>0.125</c:v>
                </c:pt>
              </c:numCache>
            </c:numRef>
          </c:val>
        </c:ser>
        <c:ser>
          <c:idx val="1"/>
          <c:order val="1"/>
          <c:tx>
            <c:strRef>
              <c:f>Hoja1!$C$1</c:f>
              <c:strCache>
                <c:ptCount val="1"/>
                <c:pt idx="0">
                  <c:v>Cumple como las demás</c:v>
                </c:pt>
              </c:strCache>
            </c:strRef>
          </c:tx>
          <c:spPr>
            <a:solidFill>
              <a:schemeClr val="tx2">
                <a:lumMod val="60000"/>
                <a:lumOff val="40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Hoja1!$C$2:$C$5</c:f>
              <c:numCache>
                <c:formatCode>0.0%</c:formatCode>
                <c:ptCount val="4"/>
                <c:pt idx="0">
                  <c:v>0.27309236947791166</c:v>
                </c:pt>
                <c:pt idx="1">
                  <c:v>0.25225225225225223</c:v>
                </c:pt>
                <c:pt idx="2">
                  <c:v>0.330188679245283</c:v>
                </c:pt>
                <c:pt idx="3">
                  <c:v>0.15625</c:v>
                </c:pt>
              </c:numCache>
            </c:numRef>
          </c:val>
        </c:ser>
        <c:ser>
          <c:idx val="2"/>
          <c:order val="2"/>
          <c:tx>
            <c:strRef>
              <c:f>Hoja1!$D$1</c:f>
              <c:strCache>
                <c:ptCount val="1"/>
                <c:pt idx="0">
                  <c:v>Cumple</c:v>
                </c:pt>
              </c:strCache>
            </c:strRef>
          </c:tx>
          <c:spPr>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Hoja1!$D$2:$D$5</c:f>
              <c:numCache>
                <c:formatCode>0.0%</c:formatCode>
                <c:ptCount val="4"/>
                <c:pt idx="0">
                  <c:v>0.55020080321285136</c:v>
                </c:pt>
                <c:pt idx="1">
                  <c:v>0.67567567567567566</c:v>
                </c:pt>
                <c:pt idx="2">
                  <c:v>0.36792452830188682</c:v>
                </c:pt>
                <c:pt idx="3">
                  <c:v>0.71875</c:v>
                </c:pt>
              </c:numCache>
            </c:numRef>
          </c:val>
        </c:ser>
        <c:dLbls>
          <c:showLegendKey val="0"/>
          <c:showVal val="0"/>
          <c:showCatName val="0"/>
          <c:showSerName val="0"/>
          <c:showPercent val="0"/>
          <c:showBubbleSize val="0"/>
        </c:dLbls>
        <c:gapWidth val="78"/>
        <c:overlap val="100"/>
        <c:axId val="57540992"/>
        <c:axId val="57542528"/>
      </c:barChart>
      <c:catAx>
        <c:axId val="57540992"/>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57542528"/>
        <c:crosses val="autoZero"/>
        <c:auto val="1"/>
        <c:lblAlgn val="ctr"/>
        <c:lblOffset val="100"/>
        <c:noMultiLvlLbl val="0"/>
      </c:catAx>
      <c:valAx>
        <c:axId val="57542528"/>
        <c:scaling>
          <c:orientation val="minMax"/>
          <c:max val="1"/>
          <c:min val="0"/>
        </c:scaling>
        <c:delete val="1"/>
        <c:axPos val="t"/>
        <c:numFmt formatCode="0%" sourceLinked="1"/>
        <c:majorTickMark val="out"/>
        <c:minorTickMark val="none"/>
        <c:tickLblPos val="nextTo"/>
        <c:crossAx val="57540992"/>
        <c:crosses val="autoZero"/>
        <c:crossBetween val="between"/>
        <c:majorUnit val="0.5"/>
      </c:valAx>
      <c:spPr>
        <a:noFill/>
        <a:ln w="25409">
          <a:noFill/>
        </a:ln>
      </c:spPr>
    </c:plotArea>
    <c:legend>
      <c:legendPos val="r"/>
      <c:layout>
        <c:manualLayout>
          <c:xMode val="edge"/>
          <c:yMode val="edge"/>
          <c:x val="0.19630426782168409"/>
          <c:y val="8.2458442694663165E-4"/>
          <c:w val="0.69398913733626133"/>
          <c:h val="7.0303030303030298E-2"/>
        </c:manualLayout>
      </c:layout>
      <c:overlay val="0"/>
      <c:txPr>
        <a:bodyPr/>
        <a:lstStyle/>
        <a:p>
          <a:pPr>
            <a:defRPr sz="800">
              <a:latin typeface="Helvetica" pitchFamily="34" charset="0"/>
            </a:defRPr>
          </a:pPr>
          <a:endParaRPr lang="es-ES"/>
        </a:p>
      </c:txPr>
    </c:legend>
    <c:plotVisOnly val="1"/>
    <c:dispBlanksAs val="gap"/>
    <c:showDLblsOverMax val="0"/>
  </c:chart>
  <c:txPr>
    <a:bodyPr/>
    <a:lstStyle/>
    <a:p>
      <a:pPr>
        <a:defRPr sz="1794"/>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076726613749323"/>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61.044176706827301</c:v>
                </c:pt>
                <c:pt idx="1">
                  <c:v>38.955823293172699</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71.171171171171139</c:v>
                </c:pt>
                <c:pt idx="1">
                  <c:v>28.828828828828861</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538368605673955"/>
                  <c:y val="-1.5841518046318354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48.584905660377373</c:v>
                </c:pt>
                <c:pt idx="1">
                  <c:v>51.415094339622627</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67.1875</c:v>
                </c:pt>
                <c:pt idx="1">
                  <c:v>32.8125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072769237178686"/>
          <c:y val="4.9838868009823192E-2"/>
          <c:w val="0.73778361038203555"/>
          <c:h val="0.92401212279404299"/>
        </c:manualLayout>
      </c:layout>
      <c:barChart>
        <c:barDir val="bar"/>
        <c:grouping val="percentStacked"/>
        <c:varyColors val="0"/>
        <c:ser>
          <c:idx val="0"/>
          <c:order val="0"/>
          <c:tx>
            <c:strRef>
              <c:f>Hoja1!$B$1</c:f>
              <c:strCache>
                <c:ptCount val="1"/>
                <c:pt idx="0">
                  <c:v>No cumple</c:v>
                </c:pt>
              </c:strCache>
            </c:strRef>
          </c:tx>
          <c:spPr>
            <a:solidFill>
              <a:srgbClr val="ED3837"/>
            </a:solidFill>
            <a:ln w="9528">
              <a:noFill/>
            </a:ln>
            <a:effectLst/>
          </c:spPr>
          <c:invertIfNegative val="0"/>
          <c:dPt>
            <c:idx val="1"/>
            <c:invertIfNegative val="0"/>
            <c:bubble3D val="0"/>
          </c:dPt>
          <c:dLbls>
            <c:dLbl>
              <c:idx val="1"/>
              <c:delete val="1"/>
            </c:dLbl>
            <c:txPr>
              <a:bodyPr/>
              <a:lstStyle/>
              <a:p>
                <a:pPr>
                  <a:defRPr sz="8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Hoja1!$B$2:$B$5</c:f>
              <c:numCache>
                <c:formatCode>0.0%</c:formatCode>
                <c:ptCount val="4"/>
                <c:pt idx="0">
                  <c:v>4.8192771084337352E-2</c:v>
                </c:pt>
                <c:pt idx="1">
                  <c:v>0</c:v>
                </c:pt>
                <c:pt idx="2">
                  <c:v>9.4339622641509441E-2</c:v>
                </c:pt>
                <c:pt idx="3">
                  <c:v>6.25E-2</c:v>
                </c:pt>
              </c:numCache>
            </c:numRef>
          </c:val>
        </c:ser>
        <c:ser>
          <c:idx val="1"/>
          <c:order val="1"/>
          <c:tx>
            <c:strRef>
              <c:f>Hoja1!$C$1</c:f>
              <c:strCache>
                <c:ptCount val="1"/>
                <c:pt idx="0">
                  <c:v>Cumple como las demás</c:v>
                </c:pt>
              </c:strCache>
            </c:strRef>
          </c:tx>
          <c:spPr>
            <a:solidFill>
              <a:schemeClr val="tx2">
                <a:lumMod val="60000"/>
                <a:lumOff val="40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Hoja1!$C$2:$C$5</c:f>
              <c:numCache>
                <c:formatCode>0.0%</c:formatCode>
                <c:ptCount val="4"/>
                <c:pt idx="0">
                  <c:v>0.30120481927710846</c:v>
                </c:pt>
                <c:pt idx="1">
                  <c:v>0.27927927927927926</c:v>
                </c:pt>
                <c:pt idx="2">
                  <c:v>0.36792452830188682</c:v>
                </c:pt>
                <c:pt idx="3">
                  <c:v>0.15625</c:v>
                </c:pt>
              </c:numCache>
            </c:numRef>
          </c:val>
        </c:ser>
        <c:ser>
          <c:idx val="2"/>
          <c:order val="2"/>
          <c:tx>
            <c:strRef>
              <c:f>Hoja1!$D$1</c:f>
              <c:strCache>
                <c:ptCount val="1"/>
                <c:pt idx="0">
                  <c:v>Cumple</c:v>
                </c:pt>
              </c:strCache>
            </c:strRef>
          </c:tx>
          <c:spPr>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Hoja1!$D$2:$D$5</c:f>
              <c:numCache>
                <c:formatCode>0.0%</c:formatCode>
                <c:ptCount val="4"/>
                <c:pt idx="0">
                  <c:v>0.6506024096385542</c:v>
                </c:pt>
                <c:pt idx="1">
                  <c:v>0.7207207207207208</c:v>
                </c:pt>
                <c:pt idx="2">
                  <c:v>0.53773584905660377</c:v>
                </c:pt>
                <c:pt idx="3">
                  <c:v>0.78125</c:v>
                </c:pt>
              </c:numCache>
            </c:numRef>
          </c:val>
        </c:ser>
        <c:dLbls>
          <c:showLegendKey val="0"/>
          <c:showVal val="0"/>
          <c:showCatName val="0"/>
          <c:showSerName val="0"/>
          <c:showPercent val="0"/>
          <c:showBubbleSize val="0"/>
        </c:dLbls>
        <c:gapWidth val="78"/>
        <c:overlap val="100"/>
        <c:axId val="57625984"/>
        <c:axId val="57631872"/>
      </c:barChart>
      <c:catAx>
        <c:axId val="57625984"/>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57631872"/>
        <c:crosses val="autoZero"/>
        <c:auto val="1"/>
        <c:lblAlgn val="ctr"/>
        <c:lblOffset val="100"/>
        <c:noMultiLvlLbl val="0"/>
      </c:catAx>
      <c:valAx>
        <c:axId val="57631872"/>
        <c:scaling>
          <c:orientation val="minMax"/>
          <c:max val="1"/>
          <c:min val="0"/>
        </c:scaling>
        <c:delete val="1"/>
        <c:axPos val="t"/>
        <c:numFmt formatCode="0%" sourceLinked="1"/>
        <c:majorTickMark val="out"/>
        <c:minorTickMark val="none"/>
        <c:tickLblPos val="nextTo"/>
        <c:crossAx val="57625984"/>
        <c:crosses val="autoZero"/>
        <c:crossBetween val="between"/>
        <c:majorUnit val="0.5"/>
      </c:valAx>
      <c:spPr>
        <a:noFill/>
        <a:ln w="25409">
          <a:noFill/>
        </a:ln>
      </c:spPr>
    </c:plotArea>
    <c:legend>
      <c:legendPos val="r"/>
      <c:layout>
        <c:manualLayout>
          <c:xMode val="edge"/>
          <c:yMode val="edge"/>
          <c:x val="0.19630426782168409"/>
          <c:y val="8.2458442694663165E-4"/>
          <c:w val="0.69398913733626133"/>
          <c:h val="7.0303030303030298E-2"/>
        </c:manualLayout>
      </c:layout>
      <c:overlay val="0"/>
      <c:txPr>
        <a:bodyPr/>
        <a:lstStyle/>
        <a:p>
          <a:pPr>
            <a:defRPr sz="800">
              <a:latin typeface="Helvetica" pitchFamily="34" charset="0"/>
            </a:defRPr>
          </a:pPr>
          <a:endParaRPr lang="es-ES"/>
        </a:p>
      </c:txPr>
    </c:legend>
    <c:plotVisOnly val="1"/>
    <c:dispBlanksAs val="gap"/>
    <c:showDLblsOverMax val="0"/>
  </c:chart>
  <c:txPr>
    <a:bodyPr/>
    <a:lstStyle/>
    <a:p>
      <a:pPr>
        <a:defRPr sz="1794"/>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076726613749323"/>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69.578313253012055</c:v>
                </c:pt>
                <c:pt idx="1">
                  <c:v>30.421686746987945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75.000000000000028</c:v>
                </c:pt>
                <c:pt idx="1">
                  <c:v>24.999999999999972</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538368605673955"/>
                  <c:y val="-1.5841518046318354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62.264150943396217</c:v>
                </c:pt>
                <c:pt idx="1">
                  <c:v>37.735849056603783</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75</c:v>
                </c:pt>
                <c:pt idx="1">
                  <c:v>25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147585400269332"/>
          <c:y val="0.18859704408002104"/>
          <c:w val="0.66793577585639263"/>
          <c:h val="0.76211146681581221"/>
        </c:manualLayout>
      </c:layout>
      <c:radarChart>
        <c:radarStyle val="marker"/>
        <c:varyColors val="0"/>
        <c:ser>
          <c:idx val="0"/>
          <c:order val="0"/>
          <c:tx>
            <c:strRef>
              <c:f>Hoja1!$B$1</c:f>
              <c:strCache>
                <c:ptCount val="1"/>
                <c:pt idx="0">
                  <c:v>2008</c:v>
                </c:pt>
              </c:strCache>
            </c:strRef>
          </c:tx>
          <c:spPr>
            <a:ln>
              <a:solidFill>
                <a:srgbClr val="E3001B"/>
              </a:solidFill>
            </a:ln>
          </c:spPr>
          <c:marker>
            <c:symbol val="none"/>
          </c:marker>
          <c:dLbls>
            <c:dLbl>
              <c:idx val="0"/>
              <c:layout>
                <c:manualLayout>
                  <c:x val="2.6608705781883202E-3"/>
                  <c:y val="4.4005848966382301E-2"/>
                </c:manualLayout>
              </c:layout>
              <c:showLegendKey val="0"/>
              <c:showVal val="1"/>
              <c:showCatName val="0"/>
              <c:showSerName val="0"/>
              <c:showPercent val="0"/>
              <c:showBubbleSize val="0"/>
            </c:dLbl>
            <c:dLbl>
              <c:idx val="2"/>
              <c:layout>
                <c:manualLayout>
                  <c:x val="-3.9913058672824804E-2"/>
                  <c:y val="-3.4576024187871812E-2"/>
                </c:manualLayout>
              </c:layout>
              <c:showLegendKey val="0"/>
              <c:showVal val="1"/>
              <c:showCatName val="0"/>
              <c:showSerName val="0"/>
              <c:showPercent val="0"/>
              <c:showBubbleSize val="0"/>
            </c:dLbl>
            <c:dLbl>
              <c:idx val="3"/>
              <c:layout>
                <c:manualLayout>
                  <c:x val="2.6608705781883202E-3"/>
                  <c:y val="-2.200292448319115E-2"/>
                </c:manualLayout>
              </c:layout>
              <c:showLegendKey val="0"/>
              <c:showVal val="1"/>
              <c:showCatName val="0"/>
              <c:showSerName val="0"/>
              <c:showPercent val="0"/>
              <c:showBubbleSize val="0"/>
            </c:dLbl>
            <c:txPr>
              <a:bodyPr/>
              <a:lstStyle/>
              <a:p>
                <a:pPr>
                  <a:defRPr sz="800"/>
                </a:pPr>
                <a:endParaRPr lang="es-ES"/>
              </a:p>
            </c:txPr>
            <c:showLegendKey val="0"/>
            <c:showVal val="1"/>
            <c:showCatName val="0"/>
            <c:showSerName val="0"/>
            <c:showPercent val="0"/>
            <c:showBubbleSize val="0"/>
            <c:showLeaderLines val="0"/>
          </c:dLbls>
          <c:cat>
            <c:strRef>
              <c:f>Hoja1!$A$2:$A$6</c:f>
              <c:strCache>
                <c:ptCount val="5"/>
                <c:pt idx="0">
                  <c:v>Vivienda</c:v>
                </c:pt>
                <c:pt idx="1">
                  <c:v>Precio</c:v>
                </c:pt>
                <c:pt idx="2">
                  <c:v>Ubicación y dimensiones</c:v>
                </c:pt>
                <c:pt idx="3">
                  <c:v>Servicio hasta la entrega</c:v>
                </c:pt>
                <c:pt idx="4">
                  <c:v>Servicio post entrega</c:v>
                </c:pt>
              </c:strCache>
            </c:strRef>
          </c:cat>
          <c:val>
            <c:numRef>
              <c:f>Hoja1!$B$2:$B$6</c:f>
              <c:numCache>
                <c:formatCode>0.00</c:formatCode>
                <c:ptCount val="5"/>
                <c:pt idx="0">
                  <c:v>25.9</c:v>
                </c:pt>
                <c:pt idx="1">
                  <c:v>19.260000000000002</c:v>
                </c:pt>
                <c:pt idx="2">
                  <c:v>27.63</c:v>
                </c:pt>
                <c:pt idx="3">
                  <c:v>13.33</c:v>
                </c:pt>
                <c:pt idx="4">
                  <c:v>13.88</c:v>
                </c:pt>
              </c:numCache>
            </c:numRef>
          </c:val>
        </c:ser>
        <c:dLbls>
          <c:showLegendKey val="0"/>
          <c:showVal val="0"/>
          <c:showCatName val="0"/>
          <c:showSerName val="0"/>
          <c:showPercent val="0"/>
          <c:showBubbleSize val="0"/>
        </c:dLbls>
        <c:axId val="54604160"/>
        <c:axId val="54605696"/>
      </c:radarChart>
      <c:catAx>
        <c:axId val="54604160"/>
        <c:scaling>
          <c:orientation val="minMax"/>
        </c:scaling>
        <c:delete val="0"/>
        <c:axPos val="b"/>
        <c:majorGridlines/>
        <c:majorTickMark val="none"/>
        <c:minorTickMark val="none"/>
        <c:tickLblPos val="nextTo"/>
        <c:spPr>
          <a:ln w="9525">
            <a:noFill/>
          </a:ln>
        </c:spPr>
        <c:txPr>
          <a:bodyPr/>
          <a:lstStyle/>
          <a:p>
            <a:pPr>
              <a:defRPr sz="900">
                <a:solidFill>
                  <a:schemeClr val="tx1">
                    <a:lumMod val="75000"/>
                    <a:lumOff val="25000"/>
                  </a:schemeClr>
                </a:solidFill>
                <a:latin typeface="Helvetica"/>
              </a:defRPr>
            </a:pPr>
            <a:endParaRPr lang="es-ES"/>
          </a:p>
        </c:txPr>
        <c:crossAx val="54605696"/>
        <c:crosses val="autoZero"/>
        <c:auto val="1"/>
        <c:lblAlgn val="ctr"/>
        <c:lblOffset val="100"/>
        <c:noMultiLvlLbl val="0"/>
      </c:catAx>
      <c:valAx>
        <c:axId val="54605696"/>
        <c:scaling>
          <c:orientation val="minMax"/>
          <c:max val="30"/>
          <c:min val="0"/>
        </c:scaling>
        <c:delete val="1"/>
        <c:axPos val="l"/>
        <c:majorGridlines>
          <c:spPr>
            <a:ln>
              <a:prstDash val="dashDot"/>
            </a:ln>
          </c:spPr>
        </c:majorGridlines>
        <c:numFmt formatCode="#,##0" sourceLinked="0"/>
        <c:majorTickMark val="none"/>
        <c:minorTickMark val="none"/>
        <c:tickLblPos val="nextTo"/>
        <c:crossAx val="54604160"/>
        <c:crosses val="autoZero"/>
        <c:crossBetween val="between"/>
        <c:majorUnit val="5"/>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072769237178686"/>
          <c:y val="4.9838868009823192E-2"/>
          <c:w val="0.73778361038203555"/>
          <c:h val="0.92401212279404299"/>
        </c:manualLayout>
      </c:layout>
      <c:barChart>
        <c:barDir val="bar"/>
        <c:grouping val="percentStacked"/>
        <c:varyColors val="0"/>
        <c:ser>
          <c:idx val="0"/>
          <c:order val="0"/>
          <c:tx>
            <c:strRef>
              <c:f>Hoja1!$B$1</c:f>
              <c:strCache>
                <c:ptCount val="1"/>
                <c:pt idx="0">
                  <c:v>No cumple</c:v>
                </c:pt>
              </c:strCache>
            </c:strRef>
          </c:tx>
          <c:spPr>
            <a:solidFill>
              <a:srgbClr val="ED3837"/>
            </a:solidFill>
            <a:ln w="9528">
              <a:noFill/>
            </a:ln>
            <a:effectLst/>
          </c:spPr>
          <c:invertIfNegative val="0"/>
          <c:dPt>
            <c:idx val="1"/>
            <c:invertIfNegative val="0"/>
            <c:bubble3D val="0"/>
          </c:dPt>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Hoja1!$B$2:$B$5</c:f>
              <c:numCache>
                <c:formatCode>0.0%</c:formatCode>
                <c:ptCount val="4"/>
                <c:pt idx="0">
                  <c:v>6.4257028112449793E-2</c:v>
                </c:pt>
                <c:pt idx="1">
                  <c:v>2.7027027027027025E-2</c:v>
                </c:pt>
                <c:pt idx="2">
                  <c:v>9.4339622641509441E-2</c:v>
                </c:pt>
                <c:pt idx="3">
                  <c:v>9.375E-2</c:v>
                </c:pt>
              </c:numCache>
            </c:numRef>
          </c:val>
        </c:ser>
        <c:ser>
          <c:idx val="1"/>
          <c:order val="1"/>
          <c:tx>
            <c:strRef>
              <c:f>Hoja1!$C$1</c:f>
              <c:strCache>
                <c:ptCount val="1"/>
                <c:pt idx="0">
                  <c:v>Cumple como las demás</c:v>
                </c:pt>
              </c:strCache>
            </c:strRef>
          </c:tx>
          <c:spPr>
            <a:solidFill>
              <a:schemeClr val="tx2">
                <a:lumMod val="60000"/>
                <a:lumOff val="40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Hoja1!$C$2:$C$5</c:f>
              <c:numCache>
                <c:formatCode>0.0%</c:formatCode>
                <c:ptCount val="4"/>
                <c:pt idx="0">
                  <c:v>0.26104417670682734</c:v>
                </c:pt>
                <c:pt idx="1">
                  <c:v>0.23423423423423423</c:v>
                </c:pt>
                <c:pt idx="2">
                  <c:v>0.32075471698113206</c:v>
                </c:pt>
                <c:pt idx="3">
                  <c:v>0.15625</c:v>
                </c:pt>
              </c:numCache>
            </c:numRef>
          </c:val>
        </c:ser>
        <c:ser>
          <c:idx val="2"/>
          <c:order val="2"/>
          <c:tx>
            <c:strRef>
              <c:f>Hoja1!$D$1</c:f>
              <c:strCache>
                <c:ptCount val="1"/>
                <c:pt idx="0">
                  <c:v>Cumple</c:v>
                </c:pt>
              </c:strCache>
            </c:strRef>
          </c:tx>
          <c:spPr>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Hoja1!$D$2:$D$5</c:f>
              <c:numCache>
                <c:formatCode>0.0%</c:formatCode>
                <c:ptCount val="4"/>
                <c:pt idx="0">
                  <c:v>0.67469879518072284</c:v>
                </c:pt>
                <c:pt idx="1">
                  <c:v>0.73873873873873874</c:v>
                </c:pt>
                <c:pt idx="2">
                  <c:v>0.58490566037735847</c:v>
                </c:pt>
                <c:pt idx="3">
                  <c:v>0.75</c:v>
                </c:pt>
              </c:numCache>
            </c:numRef>
          </c:val>
        </c:ser>
        <c:dLbls>
          <c:showLegendKey val="0"/>
          <c:showVal val="0"/>
          <c:showCatName val="0"/>
          <c:showSerName val="0"/>
          <c:showPercent val="0"/>
          <c:showBubbleSize val="0"/>
        </c:dLbls>
        <c:gapWidth val="78"/>
        <c:overlap val="100"/>
        <c:axId val="57850496"/>
        <c:axId val="58204544"/>
      </c:barChart>
      <c:catAx>
        <c:axId val="57850496"/>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58204544"/>
        <c:crosses val="autoZero"/>
        <c:auto val="1"/>
        <c:lblAlgn val="ctr"/>
        <c:lblOffset val="100"/>
        <c:noMultiLvlLbl val="0"/>
      </c:catAx>
      <c:valAx>
        <c:axId val="58204544"/>
        <c:scaling>
          <c:orientation val="minMax"/>
          <c:max val="1"/>
          <c:min val="0"/>
        </c:scaling>
        <c:delete val="1"/>
        <c:axPos val="t"/>
        <c:numFmt formatCode="0%" sourceLinked="1"/>
        <c:majorTickMark val="out"/>
        <c:minorTickMark val="none"/>
        <c:tickLblPos val="nextTo"/>
        <c:crossAx val="57850496"/>
        <c:crosses val="autoZero"/>
        <c:crossBetween val="between"/>
        <c:majorUnit val="0.5"/>
      </c:valAx>
      <c:spPr>
        <a:noFill/>
        <a:ln w="25409">
          <a:noFill/>
        </a:ln>
      </c:spPr>
    </c:plotArea>
    <c:legend>
      <c:legendPos val="r"/>
      <c:layout>
        <c:manualLayout>
          <c:xMode val="edge"/>
          <c:yMode val="edge"/>
          <c:x val="0.19630426782168409"/>
          <c:y val="8.2458442694663165E-4"/>
          <c:w val="0.69398913733626133"/>
          <c:h val="7.0303030303030298E-2"/>
        </c:manualLayout>
      </c:layout>
      <c:overlay val="0"/>
      <c:txPr>
        <a:bodyPr/>
        <a:lstStyle/>
        <a:p>
          <a:pPr>
            <a:defRPr sz="800">
              <a:latin typeface="Helvetica" pitchFamily="34" charset="0"/>
            </a:defRPr>
          </a:pPr>
          <a:endParaRPr lang="es-ES"/>
        </a:p>
      </c:txPr>
    </c:legend>
    <c:plotVisOnly val="1"/>
    <c:dispBlanksAs val="gap"/>
    <c:showDLblsOverMax val="0"/>
  </c:chart>
  <c:txPr>
    <a:bodyPr/>
    <a:lstStyle/>
    <a:p>
      <a:pPr>
        <a:defRPr sz="1794"/>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076726613749323"/>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70.682730923694791</c:v>
                </c:pt>
                <c:pt idx="1">
                  <c:v>29.317269076305209</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75.675675675675649</c:v>
                </c:pt>
                <c:pt idx="1">
                  <c:v>24.324324324324351</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538368605673955"/>
                  <c:y val="-1.5841518046318354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64.858490566037716</c:v>
                </c:pt>
                <c:pt idx="1">
                  <c:v>35.141509433962284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72.65625</c:v>
                </c:pt>
                <c:pt idx="1">
                  <c:v>27.34375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072769237178686"/>
          <c:y val="4.9838868009823192E-2"/>
          <c:w val="0.73778361038203555"/>
          <c:h val="0.92401212279404299"/>
        </c:manualLayout>
      </c:layout>
      <c:barChart>
        <c:barDir val="bar"/>
        <c:grouping val="percentStacked"/>
        <c:varyColors val="0"/>
        <c:ser>
          <c:idx val="0"/>
          <c:order val="0"/>
          <c:tx>
            <c:strRef>
              <c:f>Hoja1!$B$1</c:f>
              <c:strCache>
                <c:ptCount val="1"/>
                <c:pt idx="0">
                  <c:v>Muy mala / mala</c:v>
                </c:pt>
              </c:strCache>
            </c:strRef>
          </c:tx>
          <c:spPr>
            <a:solidFill>
              <a:srgbClr val="ED3837"/>
            </a:solidFill>
            <a:ln w="9528">
              <a:noFill/>
            </a:ln>
            <a:effectLst/>
          </c:spPr>
          <c:invertIfNegative val="0"/>
          <c:dPt>
            <c:idx val="1"/>
            <c:invertIfNegative val="0"/>
            <c:bubble3D val="0"/>
          </c:dPt>
          <c:dLbls>
            <c:txPr>
              <a:bodyPr/>
              <a:lstStyle/>
              <a:p>
                <a:pPr>
                  <a:defRPr sz="8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Hoja1!$B$2:$B$5</c:f>
              <c:numCache>
                <c:formatCode>0.0%</c:formatCode>
                <c:ptCount val="4"/>
                <c:pt idx="0">
                  <c:v>0.16867469879518071</c:v>
                </c:pt>
                <c:pt idx="1">
                  <c:v>8.1081081081081086E-2</c:v>
                </c:pt>
                <c:pt idx="2">
                  <c:v>0.26415094339622641</c:v>
                </c:pt>
                <c:pt idx="3">
                  <c:v>0.15625</c:v>
                </c:pt>
              </c:numCache>
            </c:numRef>
          </c:val>
        </c:ser>
        <c:ser>
          <c:idx val="1"/>
          <c:order val="1"/>
          <c:tx>
            <c:strRef>
              <c:f>Hoja1!$C$1</c:f>
              <c:strCache>
                <c:ptCount val="1"/>
                <c:pt idx="0">
                  <c:v>Ni buena ni mala</c:v>
                </c:pt>
              </c:strCache>
            </c:strRef>
          </c:tx>
          <c:spPr>
            <a:solidFill>
              <a:schemeClr val="tx2">
                <a:lumMod val="60000"/>
                <a:lumOff val="40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Hoja1!$C$2:$C$5</c:f>
              <c:numCache>
                <c:formatCode>0.0%</c:formatCode>
                <c:ptCount val="4"/>
                <c:pt idx="0">
                  <c:v>0.22891566265060243</c:v>
                </c:pt>
                <c:pt idx="1">
                  <c:v>0.1801801801801802</c:v>
                </c:pt>
                <c:pt idx="2">
                  <c:v>0.330188679245283</c:v>
                </c:pt>
                <c:pt idx="3">
                  <c:v>6.25E-2</c:v>
                </c:pt>
              </c:numCache>
            </c:numRef>
          </c:val>
        </c:ser>
        <c:ser>
          <c:idx val="2"/>
          <c:order val="2"/>
          <c:tx>
            <c:strRef>
              <c:f>Hoja1!$D$1</c:f>
              <c:strCache>
                <c:ptCount val="1"/>
                <c:pt idx="0">
                  <c:v>Muy buena / buena</c:v>
                </c:pt>
              </c:strCache>
            </c:strRef>
          </c:tx>
          <c:spPr>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Hoja1!$D$2:$D$5</c:f>
              <c:numCache>
                <c:formatCode>0.0%</c:formatCode>
                <c:ptCount val="4"/>
                <c:pt idx="0">
                  <c:v>0.60240963855421692</c:v>
                </c:pt>
                <c:pt idx="1">
                  <c:v>0.73873873873873874</c:v>
                </c:pt>
                <c:pt idx="2">
                  <c:v>0.40566037735849059</c:v>
                </c:pt>
                <c:pt idx="3">
                  <c:v>0.78125</c:v>
                </c:pt>
              </c:numCache>
            </c:numRef>
          </c:val>
        </c:ser>
        <c:dLbls>
          <c:showLegendKey val="0"/>
          <c:showVal val="0"/>
          <c:showCatName val="0"/>
          <c:showSerName val="0"/>
          <c:showPercent val="0"/>
          <c:showBubbleSize val="0"/>
        </c:dLbls>
        <c:gapWidth val="78"/>
        <c:overlap val="100"/>
        <c:axId val="58693504"/>
        <c:axId val="58695040"/>
      </c:barChart>
      <c:catAx>
        <c:axId val="58693504"/>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58695040"/>
        <c:crosses val="autoZero"/>
        <c:auto val="1"/>
        <c:lblAlgn val="ctr"/>
        <c:lblOffset val="100"/>
        <c:noMultiLvlLbl val="0"/>
      </c:catAx>
      <c:valAx>
        <c:axId val="58695040"/>
        <c:scaling>
          <c:orientation val="minMax"/>
          <c:max val="1"/>
          <c:min val="0"/>
        </c:scaling>
        <c:delete val="1"/>
        <c:axPos val="t"/>
        <c:numFmt formatCode="0%" sourceLinked="1"/>
        <c:majorTickMark val="out"/>
        <c:minorTickMark val="none"/>
        <c:tickLblPos val="nextTo"/>
        <c:crossAx val="58693504"/>
        <c:crosses val="autoZero"/>
        <c:crossBetween val="between"/>
        <c:majorUnit val="0.5"/>
      </c:valAx>
      <c:spPr>
        <a:noFill/>
        <a:ln w="25409">
          <a:noFill/>
        </a:ln>
      </c:spPr>
    </c:plotArea>
    <c:legend>
      <c:legendPos val="r"/>
      <c:layout>
        <c:manualLayout>
          <c:xMode val="edge"/>
          <c:yMode val="edge"/>
          <c:x val="0.19630426782168409"/>
          <c:y val="8.2458442694663165E-4"/>
          <c:w val="0.69398913733626133"/>
          <c:h val="7.0303030303030298E-2"/>
        </c:manualLayout>
      </c:layout>
      <c:overlay val="0"/>
      <c:txPr>
        <a:bodyPr/>
        <a:lstStyle/>
        <a:p>
          <a:pPr>
            <a:defRPr sz="800">
              <a:latin typeface="Helvetica" pitchFamily="34" charset="0"/>
            </a:defRPr>
          </a:pPr>
          <a:endParaRPr lang="es-ES"/>
        </a:p>
      </c:txPr>
    </c:legend>
    <c:plotVisOnly val="1"/>
    <c:dispBlanksAs val="gap"/>
    <c:showDLblsOverMax val="0"/>
  </c:chart>
  <c:txPr>
    <a:bodyPr/>
    <a:lstStyle/>
    <a:p>
      <a:pPr>
        <a:defRPr sz="1794"/>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076726613749323"/>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64.760000000000005</c:v>
                </c:pt>
                <c:pt idx="1">
                  <c:v>35.239999999999995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74.77</c:v>
                </c:pt>
                <c:pt idx="1">
                  <c:v>25.230000000000004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538368605673955"/>
                  <c:y val="-1.5841518046318354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52.59</c:v>
                </c:pt>
                <c:pt idx="1">
                  <c:v>47.41</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70.31</c:v>
                </c:pt>
                <c:pt idx="1">
                  <c:v>29.689999999999998</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4211914269013"/>
          <c:y val="0"/>
          <c:w val="0.89957880857310113"/>
          <c:h val="0.80959806702367876"/>
        </c:manualLayout>
      </c:layout>
      <c:barChart>
        <c:barDir val="col"/>
        <c:grouping val="clustered"/>
        <c:varyColors val="0"/>
        <c:ser>
          <c:idx val="0"/>
          <c:order val="0"/>
          <c:tx>
            <c:strRef>
              <c:f>Hoja1!$B$1</c:f>
              <c:strCache>
                <c:ptCount val="1"/>
                <c:pt idx="0">
                  <c:v>2008</c:v>
                </c:pt>
              </c:strCache>
            </c:strRef>
          </c:tx>
          <c:spPr>
            <a:solidFill>
              <a:srgbClr val="A08A7E"/>
            </a:solidFill>
            <a:effectLst/>
            <a:scene3d>
              <a:camera prst="orthographicFront"/>
              <a:lightRig rig="threePt" dir="t">
                <a:rot lat="0" lon="0" rev="1200000"/>
              </a:lightRig>
            </a:scene3d>
            <a:sp3d/>
          </c:spPr>
          <c:invertIfNegative val="0"/>
          <c:dLbls>
            <c:dLbl>
              <c:idx val="0"/>
              <c:layout>
                <c:manualLayout>
                  <c:x val="-1.2015155097315421E-3"/>
                  <c:y val="-2.9121224004701054E-4"/>
                </c:manualLayout>
              </c:layout>
              <c:showLegendKey val="0"/>
              <c:showVal val="1"/>
              <c:showCatName val="0"/>
              <c:showSerName val="0"/>
              <c:showPercent val="0"/>
              <c:showBubbleSize val="0"/>
            </c:dLbl>
            <c:dLbl>
              <c:idx val="2"/>
              <c:layout>
                <c:manualLayout>
                  <c:x val="1.2380219840834501E-3"/>
                  <c:y val="-5.399940764672399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Hoja1!$A$2:$A$10</c:f>
              <c:strCache>
                <c:ptCount val="9"/>
                <c:pt idx="0">
                  <c:v>2008
(n = 532)</c:v>
                </c:pt>
                <c:pt idx="1">
                  <c:v>2009
(n = 713)</c:v>
                </c:pt>
                <c:pt idx="2">
                  <c:v>2010
(n = 541)</c:v>
                </c:pt>
                <c:pt idx="3">
                  <c:v>2011
(n = 377)</c:v>
                </c:pt>
                <c:pt idx="4">
                  <c:v>2012
(n = 681)</c:v>
                </c:pt>
                <c:pt idx="5">
                  <c:v>2013
(n =123)</c:v>
                </c:pt>
                <c:pt idx="6">
                  <c:v>2015
(n = 269)</c:v>
                </c:pt>
                <c:pt idx="7">
                  <c:v>2017
(n = 452)</c:v>
                </c:pt>
                <c:pt idx="8">
                  <c:v>2019
(n = 249)</c:v>
                </c:pt>
              </c:strCache>
            </c:strRef>
          </c:cat>
          <c:val>
            <c:numRef>
              <c:f>Hoja1!$B$2:$B$10</c:f>
              <c:numCache>
                <c:formatCode>0.00</c:formatCode>
                <c:ptCount val="9"/>
                <c:pt idx="0">
                  <c:v>57.61</c:v>
                </c:pt>
                <c:pt idx="1">
                  <c:v>62.36</c:v>
                </c:pt>
                <c:pt idx="2">
                  <c:v>53.25</c:v>
                </c:pt>
                <c:pt idx="3">
                  <c:v>61.23</c:v>
                </c:pt>
                <c:pt idx="4">
                  <c:v>60.15</c:v>
                </c:pt>
                <c:pt idx="5">
                  <c:v>54.25</c:v>
                </c:pt>
                <c:pt idx="6">
                  <c:v>60.11</c:v>
                </c:pt>
                <c:pt idx="7">
                  <c:v>60.04</c:v>
                </c:pt>
                <c:pt idx="8">
                  <c:v>63.44</c:v>
                </c:pt>
              </c:numCache>
            </c:numRef>
          </c:val>
        </c:ser>
        <c:dLbls>
          <c:showLegendKey val="0"/>
          <c:showVal val="0"/>
          <c:showCatName val="0"/>
          <c:showSerName val="0"/>
          <c:showPercent val="0"/>
          <c:showBubbleSize val="0"/>
        </c:dLbls>
        <c:gapWidth val="100"/>
        <c:axId val="54587392"/>
        <c:axId val="54588928"/>
      </c:barChart>
      <c:catAx>
        <c:axId val="54587392"/>
        <c:scaling>
          <c:orientation val="minMax"/>
        </c:scaling>
        <c:delete val="0"/>
        <c:axPos val="b"/>
        <c:majorTickMark val="out"/>
        <c:minorTickMark val="none"/>
        <c:tickLblPos val="nextTo"/>
        <c:txPr>
          <a:bodyPr/>
          <a:lstStyle/>
          <a:p>
            <a:pPr>
              <a:defRPr sz="900">
                <a:latin typeface="Helvetica" pitchFamily="34" charset="0"/>
              </a:defRPr>
            </a:pPr>
            <a:endParaRPr lang="es-ES"/>
          </a:p>
        </c:txPr>
        <c:crossAx val="54588928"/>
        <c:crosses val="autoZero"/>
        <c:auto val="1"/>
        <c:lblAlgn val="ctr"/>
        <c:lblOffset val="100"/>
        <c:noMultiLvlLbl val="0"/>
      </c:catAx>
      <c:valAx>
        <c:axId val="54588928"/>
        <c:scaling>
          <c:orientation val="minMax"/>
          <c:max val="100"/>
          <c:min val="0"/>
        </c:scaling>
        <c:delete val="0"/>
        <c:axPos val="l"/>
        <c:numFmt formatCode="#,##0" sourceLinked="0"/>
        <c:majorTickMark val="out"/>
        <c:minorTickMark val="none"/>
        <c:tickLblPos val="nextTo"/>
        <c:crossAx val="54587392"/>
        <c:crosses val="autoZero"/>
        <c:crossBetween val="between"/>
        <c:majorUnit val="100"/>
      </c:valAx>
      <c:spPr>
        <a:noFill/>
        <a:ln w="25400">
          <a:noFill/>
        </a:ln>
      </c:spPr>
    </c:plotArea>
    <c:plotVisOnly val="1"/>
    <c:dispBlanksAs val="gap"/>
    <c:showDLblsOverMax val="0"/>
  </c:chart>
  <c:txPr>
    <a:bodyPr/>
    <a:lstStyle/>
    <a:p>
      <a:pPr>
        <a:defRPr sz="1000"/>
      </a:pPr>
      <a:endParaRPr lang="es-E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000304387308209E-2"/>
          <c:y val="0"/>
          <c:w val="0.94999695612691792"/>
          <c:h val="0.75125786264272676"/>
        </c:manualLayout>
      </c:layout>
      <c:barChart>
        <c:barDir val="col"/>
        <c:grouping val="clustered"/>
        <c:varyColors val="0"/>
        <c:ser>
          <c:idx val="0"/>
          <c:order val="0"/>
          <c:tx>
            <c:strRef>
              <c:f>Hoja1!$B$1</c:f>
              <c:strCache>
                <c:ptCount val="1"/>
                <c:pt idx="0">
                  <c:v>2008</c:v>
                </c:pt>
              </c:strCache>
            </c:strRef>
          </c:tx>
          <c:spPr>
            <a:solidFill>
              <a:srgbClr val="A08A7E"/>
            </a:solidFill>
            <a:effectLst/>
            <a:scene3d>
              <a:camera prst="orthographicFront"/>
              <a:lightRig rig="threePt" dir="t">
                <a:rot lat="0" lon="0" rev="1200000"/>
              </a:lightRig>
            </a:scene3d>
            <a:sp3d/>
          </c:spPr>
          <c:invertIfNegative val="0"/>
          <c:dLbls>
            <c:dLbl>
              <c:idx val="1"/>
              <c:layout>
                <c:manualLayout>
                  <c:x val="-9.2915180877324154E-3"/>
                  <c:y val="-4.730862357981002E-2"/>
                </c:manualLayout>
              </c:layout>
              <c:showLegendKey val="0"/>
              <c:showVal val="1"/>
              <c:showCatName val="0"/>
              <c:showSerName val="0"/>
              <c:showPercent val="0"/>
              <c:showBubbleSize val="0"/>
            </c:dLbl>
            <c:dLbl>
              <c:idx val="2"/>
              <c:layout>
                <c:manualLayout>
                  <c:x val="3.0971726959109188E-3"/>
                  <c:y val="-4.3666019210813395E-2"/>
                </c:manualLayout>
              </c:layout>
              <c:showLegendKey val="0"/>
              <c:showVal val="1"/>
              <c:showCatName val="0"/>
              <c:showSerName val="0"/>
              <c:showPercent val="0"/>
              <c:showBubbleSize val="0"/>
            </c:dLbl>
            <c:txPr>
              <a:bodyPr/>
              <a:lstStyle/>
              <a:p>
                <a:pPr>
                  <a:defRPr sz="9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Hoja1!$A$2:$A$4</c:f>
              <c:strCache>
                <c:ptCount val="3"/>
                <c:pt idx="0">
                  <c:v>Araba
(n = 111)</c:v>
                </c:pt>
                <c:pt idx="1">
                  <c:v>Bizkaia
(n = 106)</c:v>
                </c:pt>
                <c:pt idx="2">
                  <c:v>Gipuzkoa
(n = 32)</c:v>
                </c:pt>
              </c:strCache>
            </c:strRef>
          </c:cat>
          <c:val>
            <c:numRef>
              <c:f>Hoja1!$B$2:$B$4</c:f>
              <c:numCache>
                <c:formatCode>0.0%</c:formatCode>
                <c:ptCount val="3"/>
                <c:pt idx="0">
                  <c:v>0.7207207207207208</c:v>
                </c:pt>
                <c:pt idx="1">
                  <c:v>0.79245283018867918</c:v>
                </c:pt>
                <c:pt idx="2">
                  <c:v>0.75</c:v>
                </c:pt>
              </c:numCache>
            </c:numRef>
          </c:val>
        </c:ser>
        <c:dLbls>
          <c:showLegendKey val="0"/>
          <c:showVal val="0"/>
          <c:showCatName val="0"/>
          <c:showSerName val="0"/>
          <c:showPercent val="0"/>
          <c:showBubbleSize val="0"/>
        </c:dLbls>
        <c:gapWidth val="100"/>
        <c:axId val="58513664"/>
        <c:axId val="58728448"/>
      </c:barChart>
      <c:lineChart>
        <c:grouping val="standard"/>
        <c:varyColors val="0"/>
        <c:ser>
          <c:idx val="1"/>
          <c:order val="1"/>
          <c:tx>
            <c:strRef>
              <c:f>Hoja1!$C$1</c:f>
              <c:strCache>
                <c:ptCount val="1"/>
                <c:pt idx="0">
                  <c:v>2009</c:v>
                </c:pt>
              </c:strCache>
            </c:strRef>
          </c:tx>
          <c:marker>
            <c:symbol val="none"/>
          </c:marker>
          <c:cat>
            <c:strRef>
              <c:f>Hoja1!$A$2:$A$4</c:f>
              <c:strCache>
                <c:ptCount val="3"/>
                <c:pt idx="0">
                  <c:v>Araba
(n = 111)</c:v>
                </c:pt>
                <c:pt idx="1">
                  <c:v>Bizkaia
(n = 106)</c:v>
                </c:pt>
                <c:pt idx="2">
                  <c:v>Gipuzkoa
(n = 32)</c:v>
                </c:pt>
              </c:strCache>
            </c:strRef>
          </c:cat>
          <c:val>
            <c:numRef>
              <c:f>Hoja1!$C$2:$C$4</c:f>
              <c:numCache>
                <c:formatCode>0.0%</c:formatCode>
                <c:ptCount val="3"/>
                <c:pt idx="0">
                  <c:v>0.755</c:v>
                </c:pt>
                <c:pt idx="1">
                  <c:v>0.755</c:v>
                </c:pt>
                <c:pt idx="2">
                  <c:v>0.755</c:v>
                </c:pt>
              </c:numCache>
            </c:numRef>
          </c:val>
          <c:smooth val="0"/>
        </c:ser>
        <c:dLbls>
          <c:showLegendKey val="0"/>
          <c:showVal val="0"/>
          <c:showCatName val="0"/>
          <c:showSerName val="0"/>
          <c:showPercent val="0"/>
          <c:showBubbleSize val="0"/>
        </c:dLbls>
        <c:marker val="1"/>
        <c:smooth val="0"/>
        <c:axId val="58513664"/>
        <c:axId val="58728448"/>
      </c:lineChart>
      <c:catAx>
        <c:axId val="58513664"/>
        <c:scaling>
          <c:orientation val="minMax"/>
        </c:scaling>
        <c:delete val="0"/>
        <c:axPos val="b"/>
        <c:majorTickMark val="out"/>
        <c:minorTickMark val="none"/>
        <c:tickLblPos val="nextTo"/>
        <c:txPr>
          <a:bodyPr/>
          <a:lstStyle/>
          <a:p>
            <a:pPr>
              <a:defRPr sz="900">
                <a:solidFill>
                  <a:schemeClr val="tx1">
                    <a:lumMod val="75000"/>
                    <a:lumOff val="25000"/>
                  </a:schemeClr>
                </a:solidFill>
                <a:latin typeface="Helvetica"/>
              </a:defRPr>
            </a:pPr>
            <a:endParaRPr lang="es-ES"/>
          </a:p>
        </c:txPr>
        <c:crossAx val="58728448"/>
        <c:crosses val="autoZero"/>
        <c:auto val="1"/>
        <c:lblAlgn val="ctr"/>
        <c:lblOffset val="100"/>
        <c:noMultiLvlLbl val="0"/>
      </c:catAx>
      <c:valAx>
        <c:axId val="58728448"/>
        <c:scaling>
          <c:orientation val="minMax"/>
          <c:max val="1"/>
          <c:min val="0"/>
        </c:scaling>
        <c:delete val="0"/>
        <c:axPos val="l"/>
        <c:numFmt formatCode="0%" sourceLinked="0"/>
        <c:majorTickMark val="out"/>
        <c:minorTickMark val="none"/>
        <c:tickLblPos val="nextTo"/>
        <c:txPr>
          <a:bodyPr/>
          <a:lstStyle/>
          <a:p>
            <a:pPr>
              <a:defRPr sz="800">
                <a:solidFill>
                  <a:schemeClr val="tx1">
                    <a:lumMod val="75000"/>
                    <a:lumOff val="25000"/>
                  </a:schemeClr>
                </a:solidFill>
                <a:latin typeface="Helvetica"/>
              </a:defRPr>
            </a:pPr>
            <a:endParaRPr lang="es-ES"/>
          </a:p>
        </c:txPr>
        <c:crossAx val="58513664"/>
        <c:crosses val="autoZero"/>
        <c:crossBetween val="between"/>
        <c:majorUnit val="1"/>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000304387308209E-2"/>
          <c:y val="0"/>
          <c:w val="0.94999695612691792"/>
          <c:h val="0.75125786264272676"/>
        </c:manualLayout>
      </c:layout>
      <c:barChart>
        <c:barDir val="col"/>
        <c:grouping val="clustered"/>
        <c:varyColors val="0"/>
        <c:ser>
          <c:idx val="0"/>
          <c:order val="0"/>
          <c:tx>
            <c:strRef>
              <c:f>Hoja1!$B$1</c:f>
              <c:strCache>
                <c:ptCount val="1"/>
                <c:pt idx="0">
                  <c:v>2008</c:v>
                </c:pt>
              </c:strCache>
            </c:strRef>
          </c:tx>
          <c:spPr>
            <a:solidFill>
              <a:srgbClr val="A08A7E"/>
            </a:solidFill>
            <a:effectLst/>
            <a:scene3d>
              <a:camera prst="orthographicFront"/>
              <a:lightRig rig="threePt" dir="t">
                <a:rot lat="0" lon="0" rev="1200000"/>
              </a:lightRig>
            </a:scene3d>
            <a:sp3d/>
          </c:spPr>
          <c:invertIfNegative val="0"/>
          <c:dLbls>
            <c:dLbl>
              <c:idx val="0"/>
              <c:layout>
                <c:manualLayout>
                  <c:x val="-6.1943453918216103E-3"/>
                  <c:y val="6.7583747971157173E-3"/>
                </c:manualLayout>
              </c:layout>
              <c:showLegendKey val="0"/>
              <c:showVal val="1"/>
              <c:showCatName val="0"/>
              <c:showSerName val="0"/>
              <c:showPercent val="0"/>
              <c:showBubbleSize val="0"/>
            </c:dLbl>
            <c:dLbl>
              <c:idx val="1"/>
              <c:layout>
                <c:manualLayout>
                  <c:x val="-9.2915180877324154E-3"/>
                  <c:y val="6.7583747971157173E-3"/>
                </c:manualLayout>
              </c:layout>
              <c:showLegendKey val="0"/>
              <c:showVal val="1"/>
              <c:showCatName val="0"/>
              <c:showSerName val="0"/>
              <c:showPercent val="0"/>
              <c:showBubbleSize val="0"/>
            </c:dLbl>
            <c:dLbl>
              <c:idx val="2"/>
              <c:layout>
                <c:manualLayout>
                  <c:x val="0"/>
                  <c:y val="1.7159353963228055E-2"/>
                </c:manualLayout>
              </c:layout>
              <c:showLegendKey val="0"/>
              <c:showVal val="1"/>
              <c:showCatName val="0"/>
              <c:showSerName val="0"/>
              <c:showPercent val="0"/>
              <c:showBubbleSize val="0"/>
            </c:dLbl>
            <c:txPr>
              <a:bodyPr/>
              <a:lstStyle/>
              <a:p>
                <a:pPr>
                  <a:defRPr sz="9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Hoja1!$A$2:$A$4</c:f>
              <c:strCache>
                <c:ptCount val="3"/>
                <c:pt idx="0">
                  <c:v>Araba
(n = 111)</c:v>
                </c:pt>
                <c:pt idx="1">
                  <c:v>Bizkaia
(n = 22)</c:v>
                </c:pt>
                <c:pt idx="2">
                  <c:v>Gipuzkoa
(n = 16)</c:v>
                </c:pt>
              </c:strCache>
            </c:strRef>
          </c:cat>
          <c:val>
            <c:numRef>
              <c:f>Hoja1!$B$2:$B$4</c:f>
              <c:numCache>
                <c:formatCode>0.0%</c:formatCode>
                <c:ptCount val="3"/>
                <c:pt idx="0">
                  <c:v>0.34200000000000003</c:v>
                </c:pt>
                <c:pt idx="1">
                  <c:v>0.63200000000000001</c:v>
                </c:pt>
                <c:pt idx="2">
                  <c:v>0.53100000000000003</c:v>
                </c:pt>
              </c:numCache>
            </c:numRef>
          </c:val>
        </c:ser>
        <c:dLbls>
          <c:showLegendKey val="0"/>
          <c:showVal val="0"/>
          <c:showCatName val="0"/>
          <c:showSerName val="0"/>
          <c:showPercent val="0"/>
          <c:showBubbleSize val="0"/>
        </c:dLbls>
        <c:gapWidth val="100"/>
        <c:axId val="59048704"/>
        <c:axId val="59050240"/>
      </c:barChart>
      <c:lineChart>
        <c:grouping val="standard"/>
        <c:varyColors val="0"/>
        <c:ser>
          <c:idx val="1"/>
          <c:order val="1"/>
          <c:tx>
            <c:strRef>
              <c:f>Hoja1!$C$1</c:f>
              <c:strCache>
                <c:ptCount val="1"/>
                <c:pt idx="0">
                  <c:v>2009</c:v>
                </c:pt>
              </c:strCache>
            </c:strRef>
          </c:tx>
          <c:marker>
            <c:symbol val="none"/>
          </c:marker>
          <c:cat>
            <c:strRef>
              <c:f>Hoja1!$A$2:$A$4</c:f>
              <c:strCache>
                <c:ptCount val="3"/>
                <c:pt idx="0">
                  <c:v>Araba
(n = 111)</c:v>
                </c:pt>
                <c:pt idx="1">
                  <c:v>Bizkaia
(n = 22)</c:v>
                </c:pt>
                <c:pt idx="2">
                  <c:v>Gipuzkoa
(n = 16)</c:v>
                </c:pt>
              </c:strCache>
            </c:strRef>
          </c:cat>
          <c:val>
            <c:numRef>
              <c:f>Hoja1!$C$2:$C$4</c:f>
              <c:numCache>
                <c:formatCode>0.0%</c:formatCode>
                <c:ptCount val="3"/>
                <c:pt idx="0">
                  <c:v>0.49</c:v>
                </c:pt>
                <c:pt idx="1">
                  <c:v>0.49</c:v>
                </c:pt>
                <c:pt idx="2">
                  <c:v>0.49</c:v>
                </c:pt>
              </c:numCache>
            </c:numRef>
          </c:val>
          <c:smooth val="0"/>
        </c:ser>
        <c:dLbls>
          <c:showLegendKey val="0"/>
          <c:showVal val="0"/>
          <c:showCatName val="0"/>
          <c:showSerName val="0"/>
          <c:showPercent val="0"/>
          <c:showBubbleSize val="0"/>
        </c:dLbls>
        <c:marker val="1"/>
        <c:smooth val="0"/>
        <c:axId val="59048704"/>
        <c:axId val="59050240"/>
      </c:lineChart>
      <c:catAx>
        <c:axId val="59048704"/>
        <c:scaling>
          <c:orientation val="minMax"/>
        </c:scaling>
        <c:delete val="0"/>
        <c:axPos val="b"/>
        <c:majorTickMark val="out"/>
        <c:minorTickMark val="none"/>
        <c:tickLblPos val="nextTo"/>
        <c:txPr>
          <a:bodyPr/>
          <a:lstStyle/>
          <a:p>
            <a:pPr>
              <a:defRPr sz="900">
                <a:solidFill>
                  <a:schemeClr val="tx1">
                    <a:lumMod val="75000"/>
                    <a:lumOff val="25000"/>
                  </a:schemeClr>
                </a:solidFill>
                <a:latin typeface="Helvetica"/>
              </a:defRPr>
            </a:pPr>
            <a:endParaRPr lang="es-ES"/>
          </a:p>
        </c:txPr>
        <c:crossAx val="59050240"/>
        <c:crosses val="autoZero"/>
        <c:auto val="1"/>
        <c:lblAlgn val="ctr"/>
        <c:lblOffset val="100"/>
        <c:noMultiLvlLbl val="0"/>
      </c:catAx>
      <c:valAx>
        <c:axId val="59050240"/>
        <c:scaling>
          <c:orientation val="minMax"/>
          <c:max val="1"/>
          <c:min val="0"/>
        </c:scaling>
        <c:delete val="0"/>
        <c:axPos val="l"/>
        <c:numFmt formatCode="0%" sourceLinked="0"/>
        <c:majorTickMark val="out"/>
        <c:minorTickMark val="none"/>
        <c:tickLblPos val="nextTo"/>
        <c:txPr>
          <a:bodyPr/>
          <a:lstStyle/>
          <a:p>
            <a:pPr>
              <a:defRPr sz="800">
                <a:solidFill>
                  <a:schemeClr val="tx1">
                    <a:lumMod val="75000"/>
                    <a:lumOff val="25000"/>
                  </a:schemeClr>
                </a:solidFill>
                <a:latin typeface="Helvetica"/>
              </a:defRPr>
            </a:pPr>
            <a:endParaRPr lang="es-ES"/>
          </a:p>
        </c:txPr>
        <c:crossAx val="59048704"/>
        <c:crosses val="autoZero"/>
        <c:crossBetween val="between"/>
        <c:majorUnit val="1"/>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0003101161502708E-2"/>
          <c:y val="3.3504094678714458E-2"/>
          <c:w val="0.94999695612691792"/>
          <c:h val="0.75125786264272676"/>
        </c:manualLayout>
      </c:layout>
      <c:barChart>
        <c:barDir val="col"/>
        <c:grouping val="clustered"/>
        <c:varyColors val="0"/>
        <c:ser>
          <c:idx val="0"/>
          <c:order val="0"/>
          <c:tx>
            <c:strRef>
              <c:f>Hoja1!$B$1</c:f>
              <c:strCache>
                <c:ptCount val="1"/>
                <c:pt idx="0">
                  <c:v>2008</c:v>
                </c:pt>
              </c:strCache>
            </c:strRef>
          </c:tx>
          <c:spPr>
            <a:solidFill>
              <a:srgbClr val="A08A7E"/>
            </a:solidFill>
            <a:effectLst/>
            <a:scene3d>
              <a:camera prst="orthographicFront"/>
              <a:lightRig rig="threePt" dir="t">
                <a:rot lat="0" lon="0" rev="1200000"/>
              </a:lightRig>
            </a:scene3d>
            <a:sp3d/>
          </c:spPr>
          <c:invertIfNegative val="0"/>
          <c:dLbls>
            <c:dLbl>
              <c:idx val="1"/>
              <c:layout>
                <c:manualLayout>
                  <c:x val="-5.1259979719344931E-3"/>
                  <c:y val="-1.3357260076126743E-2"/>
                </c:manualLayout>
              </c:layout>
              <c:showLegendKey val="0"/>
              <c:showVal val="1"/>
              <c:showCatName val="0"/>
              <c:showSerName val="0"/>
              <c:showPercent val="0"/>
              <c:showBubbleSize val="0"/>
            </c:dLbl>
            <c:dLbl>
              <c:idx val="2"/>
              <c:layout>
                <c:manualLayout>
                  <c:x val="3.1932142011939404E-2"/>
                  <c:y val="1.0438478856946669E-2"/>
                </c:manualLayout>
              </c:layout>
              <c:showLegendKey val="0"/>
              <c:showVal val="1"/>
              <c:showCatName val="0"/>
              <c:showSerName val="0"/>
              <c:showPercent val="0"/>
              <c:showBubbleSize val="0"/>
            </c:dLbl>
            <c:dLbl>
              <c:idx val="3"/>
              <c:layout>
                <c:manualLayout>
                  <c:x val="0"/>
                  <c:y val="-7.2441902449848244E-2"/>
                </c:manualLayout>
              </c:layout>
              <c:showLegendKey val="0"/>
              <c:showVal val="1"/>
              <c:showCatName val="0"/>
              <c:showSerName val="0"/>
              <c:showPercent val="0"/>
              <c:showBubbleSize val="0"/>
            </c:dLbl>
            <c:spPr>
              <a:noFill/>
            </c:spPr>
            <c:txPr>
              <a:bodyPr/>
              <a:lstStyle/>
              <a:p>
                <a:pPr>
                  <a:defRPr sz="9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Hoja1!$A$2:$A$4</c:f>
              <c:strCache>
                <c:ptCount val="3"/>
                <c:pt idx="0">
                  <c:v>Araba
(n = 38)</c:v>
                </c:pt>
                <c:pt idx="1">
                  <c:v>Bizkaia
(n = 67)</c:v>
                </c:pt>
                <c:pt idx="2">
                  <c:v>Gipuzkoa
(n = 17)</c:v>
                </c:pt>
              </c:strCache>
            </c:strRef>
          </c:cat>
          <c:val>
            <c:numRef>
              <c:f>Hoja1!$B$2:$B$4</c:f>
              <c:numCache>
                <c:formatCode>0.00</c:formatCode>
                <c:ptCount val="3"/>
                <c:pt idx="0">
                  <c:v>65.131578947368425</c:v>
                </c:pt>
                <c:pt idx="1">
                  <c:v>60.074626865671668</c:v>
                </c:pt>
                <c:pt idx="2">
                  <c:v>64.705882352941174</c:v>
                </c:pt>
              </c:numCache>
            </c:numRef>
          </c:val>
        </c:ser>
        <c:dLbls>
          <c:showLegendKey val="0"/>
          <c:showVal val="0"/>
          <c:showCatName val="0"/>
          <c:showSerName val="0"/>
          <c:showPercent val="0"/>
          <c:showBubbleSize val="0"/>
        </c:dLbls>
        <c:gapWidth val="100"/>
        <c:axId val="58792576"/>
        <c:axId val="58794368"/>
      </c:barChart>
      <c:lineChart>
        <c:grouping val="standard"/>
        <c:varyColors val="0"/>
        <c:ser>
          <c:idx val="1"/>
          <c:order val="1"/>
          <c:tx>
            <c:strRef>
              <c:f>Hoja1!$C$1</c:f>
              <c:strCache>
                <c:ptCount val="1"/>
                <c:pt idx="0">
                  <c:v>2009</c:v>
                </c:pt>
              </c:strCache>
            </c:strRef>
          </c:tx>
          <c:marker>
            <c:symbol val="none"/>
          </c:marker>
          <c:cat>
            <c:strRef>
              <c:f>Hoja1!$A$2:$A$4</c:f>
              <c:strCache>
                <c:ptCount val="3"/>
                <c:pt idx="0">
                  <c:v>Araba
(n = 38)</c:v>
                </c:pt>
                <c:pt idx="1">
                  <c:v>Bizkaia
(n = 67)</c:v>
                </c:pt>
                <c:pt idx="2">
                  <c:v>Gipuzkoa
(n = 17)</c:v>
                </c:pt>
              </c:strCache>
            </c:strRef>
          </c:cat>
          <c:val>
            <c:numRef>
              <c:f>Hoja1!$C$2:$C$4</c:f>
              <c:numCache>
                <c:formatCode>0.00</c:formatCode>
                <c:ptCount val="3"/>
                <c:pt idx="0">
                  <c:v>62.3</c:v>
                </c:pt>
                <c:pt idx="1">
                  <c:v>62.3</c:v>
                </c:pt>
                <c:pt idx="2">
                  <c:v>62.3</c:v>
                </c:pt>
              </c:numCache>
            </c:numRef>
          </c:val>
          <c:smooth val="0"/>
        </c:ser>
        <c:dLbls>
          <c:showLegendKey val="0"/>
          <c:showVal val="0"/>
          <c:showCatName val="0"/>
          <c:showSerName val="0"/>
          <c:showPercent val="0"/>
          <c:showBubbleSize val="0"/>
        </c:dLbls>
        <c:marker val="1"/>
        <c:smooth val="0"/>
        <c:axId val="58792576"/>
        <c:axId val="58794368"/>
      </c:lineChart>
      <c:catAx>
        <c:axId val="58792576"/>
        <c:scaling>
          <c:orientation val="minMax"/>
        </c:scaling>
        <c:delete val="0"/>
        <c:axPos val="b"/>
        <c:majorTickMark val="out"/>
        <c:minorTickMark val="none"/>
        <c:tickLblPos val="nextTo"/>
        <c:txPr>
          <a:bodyPr/>
          <a:lstStyle/>
          <a:p>
            <a:pPr>
              <a:defRPr sz="900">
                <a:solidFill>
                  <a:schemeClr val="tx1">
                    <a:lumMod val="75000"/>
                    <a:lumOff val="25000"/>
                  </a:schemeClr>
                </a:solidFill>
                <a:latin typeface="Helvetica"/>
              </a:defRPr>
            </a:pPr>
            <a:endParaRPr lang="es-ES"/>
          </a:p>
        </c:txPr>
        <c:crossAx val="58794368"/>
        <c:crosses val="autoZero"/>
        <c:auto val="1"/>
        <c:lblAlgn val="ctr"/>
        <c:lblOffset val="100"/>
        <c:noMultiLvlLbl val="0"/>
      </c:catAx>
      <c:valAx>
        <c:axId val="58794368"/>
        <c:scaling>
          <c:orientation val="minMax"/>
          <c:max val="100"/>
          <c:min val="0"/>
        </c:scaling>
        <c:delete val="0"/>
        <c:axPos val="l"/>
        <c:numFmt formatCode="#,##0" sourceLinked="0"/>
        <c:majorTickMark val="out"/>
        <c:minorTickMark val="none"/>
        <c:tickLblPos val="nextTo"/>
        <c:txPr>
          <a:bodyPr/>
          <a:lstStyle/>
          <a:p>
            <a:pPr>
              <a:defRPr sz="800">
                <a:solidFill>
                  <a:schemeClr val="tx1">
                    <a:lumMod val="75000"/>
                    <a:lumOff val="25000"/>
                  </a:schemeClr>
                </a:solidFill>
                <a:latin typeface="Helvetica"/>
              </a:defRPr>
            </a:pPr>
            <a:endParaRPr lang="es-ES"/>
          </a:p>
        </c:txPr>
        <c:crossAx val="58792576"/>
        <c:crosses val="autoZero"/>
        <c:crossBetween val="between"/>
        <c:majorUnit val="100"/>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0003101161502708E-2"/>
          <c:y val="3.3504094678714458E-2"/>
          <c:w val="0.94999695612691792"/>
          <c:h val="0.75125786264272676"/>
        </c:manualLayout>
      </c:layout>
      <c:barChart>
        <c:barDir val="col"/>
        <c:grouping val="clustered"/>
        <c:varyColors val="0"/>
        <c:ser>
          <c:idx val="0"/>
          <c:order val="0"/>
          <c:tx>
            <c:strRef>
              <c:f>Hoja1!$B$1</c:f>
              <c:strCache>
                <c:ptCount val="1"/>
                <c:pt idx="0">
                  <c:v>2008</c:v>
                </c:pt>
              </c:strCache>
            </c:strRef>
          </c:tx>
          <c:spPr>
            <a:solidFill>
              <a:srgbClr val="A08A7E"/>
            </a:solidFill>
            <a:effectLst/>
            <a:scene3d>
              <a:camera prst="orthographicFront"/>
              <a:lightRig rig="threePt" dir="t">
                <a:rot lat="0" lon="0" rev="1200000"/>
              </a:lightRig>
            </a:scene3d>
            <a:sp3d/>
          </c:spPr>
          <c:invertIfNegative val="0"/>
          <c:dLbls>
            <c:dLbl>
              <c:idx val="1"/>
              <c:layout>
                <c:manualLayout>
                  <c:x val="6.2650362581309867E-17"/>
                  <c:y val="1.1311204138429144E-3"/>
                </c:manualLayout>
              </c:layout>
              <c:showLegendKey val="0"/>
              <c:showVal val="1"/>
              <c:showCatName val="0"/>
              <c:showSerName val="0"/>
              <c:showPercent val="0"/>
              <c:showBubbleSize val="0"/>
            </c:dLbl>
            <c:dLbl>
              <c:idx val="2"/>
              <c:layout>
                <c:manualLayout>
                  <c:x val="3.1932142011939404E-2"/>
                  <c:y val="1.0438478856946669E-2"/>
                </c:manualLayout>
              </c:layout>
              <c:showLegendKey val="0"/>
              <c:showVal val="1"/>
              <c:showCatName val="0"/>
              <c:showSerName val="0"/>
              <c:showPercent val="0"/>
              <c:showBubbleSize val="0"/>
            </c:dLbl>
            <c:dLbl>
              <c:idx val="3"/>
              <c:layout>
                <c:manualLayout>
                  <c:x val="0"/>
                  <c:y val="-7.2441902449848244E-2"/>
                </c:manualLayout>
              </c:layout>
              <c:showLegendKey val="0"/>
              <c:showVal val="1"/>
              <c:showCatName val="0"/>
              <c:showSerName val="0"/>
              <c:showPercent val="0"/>
              <c:showBubbleSize val="0"/>
            </c:dLbl>
            <c:spPr>
              <a:noFill/>
            </c:spPr>
            <c:txPr>
              <a:bodyPr/>
              <a:lstStyle/>
              <a:p>
                <a:pPr>
                  <a:defRPr sz="9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Hoja1!$A$2:$A$4</c:f>
              <c:strCache>
                <c:ptCount val="3"/>
                <c:pt idx="0">
                  <c:v>Araba
(n = 38)</c:v>
                </c:pt>
                <c:pt idx="1">
                  <c:v>Bizkaia
(n = 67)</c:v>
                </c:pt>
                <c:pt idx="2">
                  <c:v>Gipuzkoa
(n = 17)</c:v>
                </c:pt>
              </c:strCache>
            </c:strRef>
          </c:cat>
          <c:val>
            <c:numRef>
              <c:f>Hoja1!$B$2:$B$4</c:f>
              <c:numCache>
                <c:formatCode>0.00</c:formatCode>
                <c:ptCount val="3"/>
                <c:pt idx="0">
                  <c:v>67.76315789473685</c:v>
                </c:pt>
                <c:pt idx="1">
                  <c:v>57.835820895522403</c:v>
                </c:pt>
                <c:pt idx="2">
                  <c:v>61.764705882352949</c:v>
                </c:pt>
              </c:numCache>
            </c:numRef>
          </c:val>
        </c:ser>
        <c:dLbls>
          <c:showLegendKey val="0"/>
          <c:showVal val="0"/>
          <c:showCatName val="0"/>
          <c:showSerName val="0"/>
          <c:showPercent val="0"/>
          <c:showBubbleSize val="0"/>
        </c:dLbls>
        <c:gapWidth val="100"/>
        <c:axId val="58856576"/>
        <c:axId val="58858112"/>
      </c:barChart>
      <c:lineChart>
        <c:grouping val="standard"/>
        <c:varyColors val="0"/>
        <c:ser>
          <c:idx val="1"/>
          <c:order val="1"/>
          <c:tx>
            <c:strRef>
              <c:f>Hoja1!$C$1</c:f>
              <c:strCache>
                <c:ptCount val="1"/>
                <c:pt idx="0">
                  <c:v>2009</c:v>
                </c:pt>
              </c:strCache>
            </c:strRef>
          </c:tx>
          <c:marker>
            <c:symbol val="none"/>
          </c:marker>
          <c:cat>
            <c:strRef>
              <c:f>Hoja1!$A$2:$A$4</c:f>
              <c:strCache>
                <c:ptCount val="3"/>
                <c:pt idx="0">
                  <c:v>Araba
(n = 38)</c:v>
                </c:pt>
                <c:pt idx="1">
                  <c:v>Bizkaia
(n = 67)</c:v>
                </c:pt>
                <c:pt idx="2">
                  <c:v>Gipuzkoa
(n = 17)</c:v>
                </c:pt>
              </c:strCache>
            </c:strRef>
          </c:cat>
          <c:val>
            <c:numRef>
              <c:f>Hoja1!$C$2:$C$4</c:f>
              <c:numCache>
                <c:formatCode>0.00</c:formatCode>
                <c:ptCount val="3"/>
                <c:pt idx="0">
                  <c:v>61.48</c:v>
                </c:pt>
                <c:pt idx="1">
                  <c:v>61.48</c:v>
                </c:pt>
                <c:pt idx="2">
                  <c:v>61.48</c:v>
                </c:pt>
              </c:numCache>
            </c:numRef>
          </c:val>
          <c:smooth val="0"/>
        </c:ser>
        <c:dLbls>
          <c:showLegendKey val="0"/>
          <c:showVal val="0"/>
          <c:showCatName val="0"/>
          <c:showSerName val="0"/>
          <c:showPercent val="0"/>
          <c:showBubbleSize val="0"/>
        </c:dLbls>
        <c:marker val="1"/>
        <c:smooth val="0"/>
        <c:axId val="58856576"/>
        <c:axId val="58858112"/>
      </c:lineChart>
      <c:catAx>
        <c:axId val="58856576"/>
        <c:scaling>
          <c:orientation val="minMax"/>
        </c:scaling>
        <c:delete val="0"/>
        <c:axPos val="b"/>
        <c:majorTickMark val="out"/>
        <c:minorTickMark val="none"/>
        <c:tickLblPos val="nextTo"/>
        <c:txPr>
          <a:bodyPr/>
          <a:lstStyle/>
          <a:p>
            <a:pPr>
              <a:defRPr sz="900">
                <a:solidFill>
                  <a:schemeClr val="tx1">
                    <a:lumMod val="75000"/>
                    <a:lumOff val="25000"/>
                  </a:schemeClr>
                </a:solidFill>
                <a:latin typeface="Helvetica"/>
              </a:defRPr>
            </a:pPr>
            <a:endParaRPr lang="es-ES"/>
          </a:p>
        </c:txPr>
        <c:crossAx val="58858112"/>
        <c:crosses val="autoZero"/>
        <c:auto val="1"/>
        <c:lblAlgn val="ctr"/>
        <c:lblOffset val="100"/>
        <c:noMultiLvlLbl val="0"/>
      </c:catAx>
      <c:valAx>
        <c:axId val="58858112"/>
        <c:scaling>
          <c:orientation val="minMax"/>
          <c:max val="100"/>
          <c:min val="0"/>
        </c:scaling>
        <c:delete val="0"/>
        <c:axPos val="l"/>
        <c:numFmt formatCode="#,##0" sourceLinked="0"/>
        <c:majorTickMark val="out"/>
        <c:minorTickMark val="none"/>
        <c:tickLblPos val="nextTo"/>
        <c:txPr>
          <a:bodyPr/>
          <a:lstStyle/>
          <a:p>
            <a:pPr>
              <a:defRPr sz="800">
                <a:solidFill>
                  <a:schemeClr val="tx1">
                    <a:lumMod val="75000"/>
                    <a:lumOff val="25000"/>
                  </a:schemeClr>
                </a:solidFill>
                <a:latin typeface="Helvetica"/>
              </a:defRPr>
            </a:pPr>
            <a:endParaRPr lang="es-ES"/>
          </a:p>
        </c:txPr>
        <c:crossAx val="58856576"/>
        <c:crosses val="autoZero"/>
        <c:crossBetween val="between"/>
        <c:majorUnit val="100"/>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0003101161502708E-2"/>
          <c:y val="3.3504094678714458E-2"/>
          <c:w val="0.94999695612691792"/>
          <c:h val="0.75125786264272676"/>
        </c:manualLayout>
      </c:layout>
      <c:barChart>
        <c:barDir val="col"/>
        <c:grouping val="clustered"/>
        <c:varyColors val="0"/>
        <c:ser>
          <c:idx val="0"/>
          <c:order val="0"/>
          <c:tx>
            <c:strRef>
              <c:f>Hoja1!$B$1</c:f>
              <c:strCache>
                <c:ptCount val="1"/>
                <c:pt idx="0">
                  <c:v>2008</c:v>
                </c:pt>
              </c:strCache>
            </c:strRef>
          </c:tx>
          <c:spPr>
            <a:solidFill>
              <a:srgbClr val="A08A7E"/>
            </a:solidFill>
            <a:effectLst/>
            <a:scene3d>
              <a:camera prst="orthographicFront"/>
              <a:lightRig rig="threePt" dir="t">
                <a:rot lat="0" lon="0" rev="1200000"/>
              </a:lightRig>
            </a:scene3d>
            <a:sp3d/>
          </c:spPr>
          <c:invertIfNegative val="0"/>
          <c:dLbls>
            <c:dLbl>
              <c:idx val="1"/>
              <c:layout>
                <c:manualLayout>
                  <c:x val="-5.1259979719344931E-3"/>
                  <c:y val="-1.3357260076126743E-2"/>
                </c:manualLayout>
              </c:layout>
              <c:showLegendKey val="0"/>
              <c:showVal val="1"/>
              <c:showCatName val="0"/>
              <c:showSerName val="0"/>
              <c:showPercent val="0"/>
              <c:showBubbleSize val="0"/>
            </c:dLbl>
            <c:dLbl>
              <c:idx val="2"/>
              <c:layout>
                <c:manualLayout>
                  <c:x val="3.1932142011939404E-2"/>
                  <c:y val="1.0438478856946669E-2"/>
                </c:manualLayout>
              </c:layout>
              <c:showLegendKey val="0"/>
              <c:showVal val="1"/>
              <c:showCatName val="0"/>
              <c:showSerName val="0"/>
              <c:showPercent val="0"/>
              <c:showBubbleSize val="0"/>
            </c:dLbl>
            <c:dLbl>
              <c:idx val="3"/>
              <c:layout>
                <c:manualLayout>
                  <c:x val="0"/>
                  <c:y val="-7.2441902449848244E-2"/>
                </c:manualLayout>
              </c:layout>
              <c:showLegendKey val="0"/>
              <c:showVal val="1"/>
              <c:showCatName val="0"/>
              <c:showSerName val="0"/>
              <c:showPercent val="0"/>
              <c:showBubbleSize val="0"/>
            </c:dLbl>
            <c:spPr>
              <a:noFill/>
            </c:spPr>
            <c:txPr>
              <a:bodyPr/>
              <a:lstStyle/>
              <a:p>
                <a:pPr>
                  <a:defRPr sz="9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Hoja1!$A$2:$A$4</c:f>
              <c:strCache>
                <c:ptCount val="3"/>
                <c:pt idx="0">
                  <c:v>Araba
(n = 38)</c:v>
                </c:pt>
                <c:pt idx="1">
                  <c:v>Bizkaia
(n = 67)</c:v>
                </c:pt>
                <c:pt idx="2">
                  <c:v>Gipuzkoa
(n = 17)</c:v>
                </c:pt>
              </c:strCache>
            </c:strRef>
          </c:cat>
          <c:val>
            <c:numRef>
              <c:f>Hoja1!$B$2:$B$4</c:f>
              <c:numCache>
                <c:formatCode>0.00</c:formatCode>
                <c:ptCount val="3"/>
                <c:pt idx="0">
                  <c:v>65.131578947368425</c:v>
                </c:pt>
                <c:pt idx="1">
                  <c:v>57.835820895522382</c:v>
                </c:pt>
                <c:pt idx="2">
                  <c:v>61.764705882352949</c:v>
                </c:pt>
              </c:numCache>
            </c:numRef>
          </c:val>
        </c:ser>
        <c:dLbls>
          <c:showLegendKey val="0"/>
          <c:showVal val="0"/>
          <c:showCatName val="0"/>
          <c:showSerName val="0"/>
          <c:showPercent val="0"/>
          <c:showBubbleSize val="0"/>
        </c:dLbls>
        <c:gapWidth val="100"/>
        <c:axId val="58920320"/>
        <c:axId val="58938496"/>
      </c:barChart>
      <c:lineChart>
        <c:grouping val="standard"/>
        <c:varyColors val="0"/>
        <c:ser>
          <c:idx val="1"/>
          <c:order val="1"/>
          <c:tx>
            <c:strRef>
              <c:f>Hoja1!$C$1</c:f>
              <c:strCache>
                <c:ptCount val="1"/>
                <c:pt idx="0">
                  <c:v>2009</c:v>
                </c:pt>
              </c:strCache>
            </c:strRef>
          </c:tx>
          <c:marker>
            <c:symbol val="none"/>
          </c:marker>
          <c:cat>
            <c:strRef>
              <c:f>Hoja1!$A$2:$A$4</c:f>
              <c:strCache>
                <c:ptCount val="3"/>
                <c:pt idx="0">
                  <c:v>Araba
(n = 38)</c:v>
                </c:pt>
                <c:pt idx="1">
                  <c:v>Bizkaia
(n = 67)</c:v>
                </c:pt>
                <c:pt idx="2">
                  <c:v>Gipuzkoa
(n = 17)</c:v>
                </c:pt>
              </c:strCache>
            </c:strRef>
          </c:cat>
          <c:val>
            <c:numRef>
              <c:f>Hoja1!$C$2:$C$4</c:f>
              <c:numCache>
                <c:formatCode>0.00</c:formatCode>
                <c:ptCount val="3"/>
                <c:pt idx="0">
                  <c:v>60.66</c:v>
                </c:pt>
                <c:pt idx="1">
                  <c:v>60.66</c:v>
                </c:pt>
                <c:pt idx="2">
                  <c:v>60.66</c:v>
                </c:pt>
              </c:numCache>
            </c:numRef>
          </c:val>
          <c:smooth val="0"/>
        </c:ser>
        <c:dLbls>
          <c:showLegendKey val="0"/>
          <c:showVal val="0"/>
          <c:showCatName val="0"/>
          <c:showSerName val="0"/>
          <c:showPercent val="0"/>
          <c:showBubbleSize val="0"/>
        </c:dLbls>
        <c:marker val="1"/>
        <c:smooth val="0"/>
        <c:axId val="58920320"/>
        <c:axId val="58938496"/>
      </c:lineChart>
      <c:catAx>
        <c:axId val="58920320"/>
        <c:scaling>
          <c:orientation val="minMax"/>
        </c:scaling>
        <c:delete val="0"/>
        <c:axPos val="b"/>
        <c:majorTickMark val="out"/>
        <c:minorTickMark val="none"/>
        <c:tickLblPos val="nextTo"/>
        <c:txPr>
          <a:bodyPr/>
          <a:lstStyle/>
          <a:p>
            <a:pPr>
              <a:defRPr sz="900">
                <a:solidFill>
                  <a:schemeClr val="tx1">
                    <a:lumMod val="75000"/>
                    <a:lumOff val="25000"/>
                  </a:schemeClr>
                </a:solidFill>
                <a:latin typeface="Helvetica"/>
              </a:defRPr>
            </a:pPr>
            <a:endParaRPr lang="es-ES"/>
          </a:p>
        </c:txPr>
        <c:crossAx val="58938496"/>
        <c:crosses val="autoZero"/>
        <c:auto val="1"/>
        <c:lblAlgn val="ctr"/>
        <c:lblOffset val="100"/>
        <c:noMultiLvlLbl val="0"/>
      </c:catAx>
      <c:valAx>
        <c:axId val="58938496"/>
        <c:scaling>
          <c:orientation val="minMax"/>
          <c:max val="100"/>
          <c:min val="0"/>
        </c:scaling>
        <c:delete val="0"/>
        <c:axPos val="l"/>
        <c:numFmt formatCode="#,##0" sourceLinked="0"/>
        <c:majorTickMark val="out"/>
        <c:minorTickMark val="none"/>
        <c:tickLblPos val="nextTo"/>
        <c:txPr>
          <a:bodyPr/>
          <a:lstStyle/>
          <a:p>
            <a:pPr>
              <a:defRPr sz="800">
                <a:solidFill>
                  <a:schemeClr val="tx1">
                    <a:lumMod val="75000"/>
                    <a:lumOff val="25000"/>
                  </a:schemeClr>
                </a:solidFill>
                <a:latin typeface="Helvetica"/>
              </a:defRPr>
            </a:pPr>
            <a:endParaRPr lang="es-ES"/>
          </a:p>
        </c:txPr>
        <c:crossAx val="58920320"/>
        <c:crosses val="autoZero"/>
        <c:crossBetween val="between"/>
        <c:majorUnit val="100"/>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0003101161502708E-2"/>
          <c:y val="3.3504094678714458E-2"/>
          <c:w val="0.94999695612691792"/>
          <c:h val="0.75125786264272676"/>
        </c:manualLayout>
      </c:layout>
      <c:barChart>
        <c:barDir val="col"/>
        <c:grouping val="clustered"/>
        <c:varyColors val="0"/>
        <c:ser>
          <c:idx val="0"/>
          <c:order val="0"/>
          <c:tx>
            <c:strRef>
              <c:f>Hoja1!$B$1</c:f>
              <c:strCache>
                <c:ptCount val="1"/>
                <c:pt idx="0">
                  <c:v>2008</c:v>
                </c:pt>
              </c:strCache>
            </c:strRef>
          </c:tx>
          <c:spPr>
            <a:solidFill>
              <a:srgbClr val="A08A7E"/>
            </a:solidFill>
            <a:effectLst/>
            <a:scene3d>
              <a:camera prst="orthographicFront"/>
              <a:lightRig rig="threePt" dir="t">
                <a:rot lat="0" lon="0" rev="1200000"/>
              </a:lightRig>
            </a:scene3d>
            <a:sp3d/>
          </c:spPr>
          <c:invertIfNegative val="0"/>
          <c:dLbls>
            <c:dLbl>
              <c:idx val="1"/>
              <c:layout>
                <c:manualLayout>
                  <c:x val="-5.1259979719344931E-3"/>
                  <c:y val="-1.3357260076126743E-2"/>
                </c:manualLayout>
              </c:layout>
              <c:showLegendKey val="0"/>
              <c:showVal val="1"/>
              <c:showCatName val="0"/>
              <c:showSerName val="0"/>
              <c:showPercent val="0"/>
              <c:showBubbleSize val="0"/>
            </c:dLbl>
            <c:dLbl>
              <c:idx val="2"/>
              <c:layout>
                <c:manualLayout>
                  <c:x val="3.1932142011939404E-2"/>
                  <c:y val="1.0438478856946669E-2"/>
                </c:manualLayout>
              </c:layout>
              <c:showLegendKey val="0"/>
              <c:showVal val="1"/>
              <c:showCatName val="0"/>
              <c:showSerName val="0"/>
              <c:showPercent val="0"/>
              <c:showBubbleSize val="0"/>
            </c:dLbl>
            <c:dLbl>
              <c:idx val="3"/>
              <c:layout>
                <c:manualLayout>
                  <c:x val="0"/>
                  <c:y val="-7.2441902449848244E-2"/>
                </c:manualLayout>
              </c:layout>
              <c:showLegendKey val="0"/>
              <c:showVal val="1"/>
              <c:showCatName val="0"/>
              <c:showSerName val="0"/>
              <c:showPercent val="0"/>
              <c:showBubbleSize val="0"/>
            </c:dLbl>
            <c:spPr>
              <a:noFill/>
            </c:spPr>
            <c:txPr>
              <a:bodyPr/>
              <a:lstStyle/>
              <a:p>
                <a:pPr>
                  <a:defRPr sz="9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Hoja1!$A$2:$A$4</c:f>
              <c:strCache>
                <c:ptCount val="3"/>
                <c:pt idx="0">
                  <c:v>Araba
(n = 38)</c:v>
                </c:pt>
                <c:pt idx="1">
                  <c:v>Bizkaia
(n = 67)</c:v>
                </c:pt>
                <c:pt idx="2">
                  <c:v>Gipuzkoa
(n = 17)</c:v>
                </c:pt>
              </c:strCache>
            </c:strRef>
          </c:cat>
          <c:val>
            <c:numRef>
              <c:f>Hoja1!$B$2:$B$4</c:f>
              <c:numCache>
                <c:formatCode>0.00</c:formatCode>
                <c:ptCount val="3"/>
                <c:pt idx="0">
                  <c:v>65.131578947368425</c:v>
                </c:pt>
                <c:pt idx="1">
                  <c:v>58.955223880597011</c:v>
                </c:pt>
                <c:pt idx="2">
                  <c:v>64.70588235294116</c:v>
                </c:pt>
              </c:numCache>
            </c:numRef>
          </c:val>
        </c:ser>
        <c:dLbls>
          <c:showLegendKey val="0"/>
          <c:showVal val="0"/>
          <c:showCatName val="0"/>
          <c:showSerName val="0"/>
          <c:showPercent val="0"/>
          <c:showBubbleSize val="0"/>
        </c:dLbls>
        <c:gapWidth val="100"/>
        <c:axId val="58975360"/>
        <c:axId val="58976896"/>
      </c:barChart>
      <c:lineChart>
        <c:grouping val="standard"/>
        <c:varyColors val="0"/>
        <c:ser>
          <c:idx val="1"/>
          <c:order val="1"/>
          <c:tx>
            <c:strRef>
              <c:f>Hoja1!$C$1</c:f>
              <c:strCache>
                <c:ptCount val="1"/>
                <c:pt idx="0">
                  <c:v>2009</c:v>
                </c:pt>
              </c:strCache>
            </c:strRef>
          </c:tx>
          <c:marker>
            <c:symbol val="none"/>
          </c:marker>
          <c:cat>
            <c:strRef>
              <c:f>Hoja1!$A$2:$A$4</c:f>
              <c:strCache>
                <c:ptCount val="3"/>
                <c:pt idx="0">
                  <c:v>Araba
(n = 38)</c:v>
                </c:pt>
                <c:pt idx="1">
                  <c:v>Bizkaia
(n = 67)</c:v>
                </c:pt>
                <c:pt idx="2">
                  <c:v>Gipuzkoa
(n = 17)</c:v>
                </c:pt>
              </c:strCache>
            </c:strRef>
          </c:cat>
          <c:val>
            <c:numRef>
              <c:f>Hoja1!$C$2:$C$4</c:f>
              <c:numCache>
                <c:formatCode>0.00</c:formatCode>
                <c:ptCount val="3"/>
                <c:pt idx="0">
                  <c:v>61.68</c:v>
                </c:pt>
                <c:pt idx="1">
                  <c:v>61.68</c:v>
                </c:pt>
                <c:pt idx="2">
                  <c:v>61.68</c:v>
                </c:pt>
              </c:numCache>
            </c:numRef>
          </c:val>
          <c:smooth val="0"/>
        </c:ser>
        <c:dLbls>
          <c:showLegendKey val="0"/>
          <c:showVal val="0"/>
          <c:showCatName val="0"/>
          <c:showSerName val="0"/>
          <c:showPercent val="0"/>
          <c:showBubbleSize val="0"/>
        </c:dLbls>
        <c:marker val="1"/>
        <c:smooth val="0"/>
        <c:axId val="58975360"/>
        <c:axId val="58976896"/>
      </c:lineChart>
      <c:catAx>
        <c:axId val="58975360"/>
        <c:scaling>
          <c:orientation val="minMax"/>
        </c:scaling>
        <c:delete val="0"/>
        <c:axPos val="b"/>
        <c:majorTickMark val="out"/>
        <c:minorTickMark val="none"/>
        <c:tickLblPos val="nextTo"/>
        <c:txPr>
          <a:bodyPr/>
          <a:lstStyle/>
          <a:p>
            <a:pPr>
              <a:defRPr sz="900">
                <a:solidFill>
                  <a:schemeClr val="tx1">
                    <a:lumMod val="75000"/>
                    <a:lumOff val="25000"/>
                  </a:schemeClr>
                </a:solidFill>
                <a:latin typeface="Helvetica"/>
              </a:defRPr>
            </a:pPr>
            <a:endParaRPr lang="es-ES"/>
          </a:p>
        </c:txPr>
        <c:crossAx val="58976896"/>
        <c:crosses val="autoZero"/>
        <c:auto val="1"/>
        <c:lblAlgn val="ctr"/>
        <c:lblOffset val="100"/>
        <c:noMultiLvlLbl val="0"/>
      </c:catAx>
      <c:valAx>
        <c:axId val="58976896"/>
        <c:scaling>
          <c:orientation val="minMax"/>
          <c:max val="100"/>
          <c:min val="0"/>
        </c:scaling>
        <c:delete val="0"/>
        <c:axPos val="l"/>
        <c:numFmt formatCode="#,##0" sourceLinked="0"/>
        <c:majorTickMark val="out"/>
        <c:minorTickMark val="none"/>
        <c:tickLblPos val="nextTo"/>
        <c:txPr>
          <a:bodyPr/>
          <a:lstStyle/>
          <a:p>
            <a:pPr>
              <a:defRPr sz="800">
                <a:solidFill>
                  <a:schemeClr val="tx1">
                    <a:lumMod val="75000"/>
                    <a:lumOff val="25000"/>
                  </a:schemeClr>
                </a:solidFill>
                <a:latin typeface="Helvetica"/>
              </a:defRPr>
            </a:pPr>
            <a:endParaRPr lang="es-ES"/>
          </a:p>
        </c:txPr>
        <c:crossAx val="58975360"/>
        <c:crosses val="autoZero"/>
        <c:crossBetween val="between"/>
        <c:majorUnit val="100"/>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072769237178686"/>
          <c:y val="4.9838868009823192E-2"/>
          <c:w val="0.73778361038203555"/>
          <c:h val="0.92401212279404299"/>
        </c:manualLayout>
      </c:layout>
      <c:barChart>
        <c:barDir val="bar"/>
        <c:grouping val="percentStacked"/>
        <c:varyColors val="0"/>
        <c:ser>
          <c:idx val="0"/>
          <c:order val="0"/>
          <c:tx>
            <c:strRef>
              <c:f>Hoja1!$B$1</c:f>
              <c:strCache>
                <c:ptCount val="1"/>
                <c:pt idx="0">
                  <c:v>Muy mala / mala</c:v>
                </c:pt>
              </c:strCache>
            </c:strRef>
          </c:tx>
          <c:spPr>
            <a:solidFill>
              <a:srgbClr val="ED3837"/>
            </a:solidFill>
            <a:ln w="9528">
              <a:noFill/>
            </a:ln>
            <a:effectLst/>
          </c:spPr>
          <c:invertIfNegative val="0"/>
          <c:dPt>
            <c:idx val="1"/>
            <c:invertIfNegative val="0"/>
            <c:bubble3D val="0"/>
          </c:dPt>
          <c:dLbls>
            <c:txPr>
              <a:bodyPr/>
              <a:lstStyle/>
              <a:p>
                <a:pPr>
                  <a:defRPr sz="8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149)</c:v>
                </c:pt>
                <c:pt idx="1">
                  <c:v>Araba (n = 111)</c:v>
                </c:pt>
                <c:pt idx="2">
                  <c:v>Bizkaia (n = 22)</c:v>
                </c:pt>
                <c:pt idx="3">
                  <c:v>Gipuzkoa (n = 16)</c:v>
                </c:pt>
              </c:strCache>
            </c:strRef>
          </c:cat>
          <c:val>
            <c:numRef>
              <c:f>Hoja1!$B$2:$B$5</c:f>
              <c:numCache>
                <c:formatCode>0.0%</c:formatCode>
                <c:ptCount val="4"/>
                <c:pt idx="0">
                  <c:v>5.3691275167785241E-2</c:v>
                </c:pt>
                <c:pt idx="1">
                  <c:v>4.504504504504505E-2</c:v>
                </c:pt>
                <c:pt idx="2">
                  <c:v>4.5454545454545456E-2</c:v>
                </c:pt>
                <c:pt idx="3">
                  <c:v>0.125</c:v>
                </c:pt>
              </c:numCache>
            </c:numRef>
          </c:val>
        </c:ser>
        <c:ser>
          <c:idx val="1"/>
          <c:order val="1"/>
          <c:tx>
            <c:strRef>
              <c:f>Hoja1!$C$1</c:f>
              <c:strCache>
                <c:ptCount val="1"/>
                <c:pt idx="0">
                  <c:v>Ni buena ni mala</c:v>
                </c:pt>
              </c:strCache>
            </c:strRef>
          </c:tx>
          <c:spPr>
            <a:solidFill>
              <a:schemeClr val="tx2">
                <a:lumMod val="60000"/>
                <a:lumOff val="40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149)</c:v>
                </c:pt>
                <c:pt idx="1">
                  <c:v>Araba (n = 111)</c:v>
                </c:pt>
                <c:pt idx="2">
                  <c:v>Bizkaia (n = 22)</c:v>
                </c:pt>
                <c:pt idx="3">
                  <c:v>Gipuzkoa (n = 16)</c:v>
                </c:pt>
              </c:strCache>
            </c:strRef>
          </c:cat>
          <c:val>
            <c:numRef>
              <c:f>Hoja1!$C$2:$C$5</c:f>
              <c:numCache>
                <c:formatCode>0.0%</c:formatCode>
                <c:ptCount val="4"/>
                <c:pt idx="0">
                  <c:v>0.15436241610738255</c:v>
                </c:pt>
                <c:pt idx="1">
                  <c:v>0.14414414414414414</c:v>
                </c:pt>
                <c:pt idx="2">
                  <c:v>0.13636363636363635</c:v>
                </c:pt>
                <c:pt idx="3">
                  <c:v>0.25</c:v>
                </c:pt>
              </c:numCache>
            </c:numRef>
          </c:val>
        </c:ser>
        <c:ser>
          <c:idx val="2"/>
          <c:order val="2"/>
          <c:tx>
            <c:strRef>
              <c:f>Hoja1!$D$1</c:f>
              <c:strCache>
                <c:ptCount val="1"/>
                <c:pt idx="0">
                  <c:v>Muy buena / buena</c:v>
                </c:pt>
              </c:strCache>
            </c:strRef>
          </c:tx>
          <c:spPr>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149)</c:v>
                </c:pt>
                <c:pt idx="1">
                  <c:v>Araba (n = 111)</c:v>
                </c:pt>
                <c:pt idx="2">
                  <c:v>Bizkaia (n = 22)</c:v>
                </c:pt>
                <c:pt idx="3">
                  <c:v>Gipuzkoa (n = 16)</c:v>
                </c:pt>
              </c:strCache>
            </c:strRef>
          </c:cat>
          <c:val>
            <c:numRef>
              <c:f>Hoja1!$D$2:$D$5</c:f>
              <c:numCache>
                <c:formatCode>0.0%</c:formatCode>
                <c:ptCount val="4"/>
                <c:pt idx="0">
                  <c:v>0.79194630872483218</c:v>
                </c:pt>
                <c:pt idx="1">
                  <c:v>0.81081081081081086</c:v>
                </c:pt>
                <c:pt idx="2">
                  <c:v>0.81818181818181823</c:v>
                </c:pt>
                <c:pt idx="3">
                  <c:v>0.625</c:v>
                </c:pt>
              </c:numCache>
            </c:numRef>
          </c:val>
        </c:ser>
        <c:dLbls>
          <c:showLegendKey val="0"/>
          <c:showVal val="0"/>
          <c:showCatName val="0"/>
          <c:showSerName val="0"/>
          <c:showPercent val="0"/>
          <c:showBubbleSize val="0"/>
        </c:dLbls>
        <c:gapWidth val="78"/>
        <c:overlap val="100"/>
        <c:axId val="59517184"/>
        <c:axId val="59539456"/>
      </c:barChart>
      <c:catAx>
        <c:axId val="59517184"/>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59539456"/>
        <c:crosses val="autoZero"/>
        <c:auto val="1"/>
        <c:lblAlgn val="ctr"/>
        <c:lblOffset val="100"/>
        <c:noMultiLvlLbl val="0"/>
      </c:catAx>
      <c:valAx>
        <c:axId val="59539456"/>
        <c:scaling>
          <c:orientation val="minMax"/>
          <c:max val="1"/>
          <c:min val="0"/>
        </c:scaling>
        <c:delete val="1"/>
        <c:axPos val="t"/>
        <c:numFmt formatCode="0%" sourceLinked="1"/>
        <c:majorTickMark val="out"/>
        <c:minorTickMark val="none"/>
        <c:tickLblPos val="nextTo"/>
        <c:crossAx val="59517184"/>
        <c:crosses val="autoZero"/>
        <c:crossBetween val="between"/>
        <c:majorUnit val="0.5"/>
      </c:valAx>
      <c:spPr>
        <a:noFill/>
        <a:ln w="25409">
          <a:noFill/>
        </a:ln>
      </c:spPr>
    </c:plotArea>
    <c:legend>
      <c:legendPos val="r"/>
      <c:layout>
        <c:manualLayout>
          <c:xMode val="edge"/>
          <c:yMode val="edge"/>
          <c:x val="0.19630426782168409"/>
          <c:y val="8.2458442694663165E-4"/>
          <c:w val="0.69398913733626133"/>
          <c:h val="7.0303030303030298E-2"/>
        </c:manualLayout>
      </c:layout>
      <c:overlay val="0"/>
      <c:txPr>
        <a:bodyPr/>
        <a:lstStyle/>
        <a:p>
          <a:pPr>
            <a:defRPr sz="800">
              <a:latin typeface="Helvetica" pitchFamily="34" charset="0"/>
            </a:defRPr>
          </a:pPr>
          <a:endParaRPr lang="es-ES"/>
        </a:p>
      </c:txPr>
    </c:legend>
    <c:plotVisOnly val="1"/>
    <c:dispBlanksAs val="gap"/>
    <c:showDLblsOverMax val="0"/>
  </c:chart>
  <c:txPr>
    <a:bodyPr/>
    <a:lstStyle/>
    <a:p>
      <a:pPr>
        <a:defRPr sz="1794"/>
      </a:pPr>
      <a:endParaRPr lang="es-E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78.02</c:v>
                </c:pt>
                <c:pt idx="1">
                  <c:v>21.980000000000004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79.28</c:v>
                </c:pt>
                <c:pt idx="1">
                  <c:v>20.72</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80.680000000000007</c:v>
                </c:pt>
                <c:pt idx="1">
                  <c:v>19.319999999999993</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4211914269013"/>
          <c:y val="0"/>
          <c:w val="0.89957880857310113"/>
          <c:h val="0.80959806702367876"/>
        </c:manualLayout>
      </c:layout>
      <c:barChart>
        <c:barDir val="col"/>
        <c:grouping val="clustered"/>
        <c:varyColors val="0"/>
        <c:ser>
          <c:idx val="0"/>
          <c:order val="0"/>
          <c:tx>
            <c:strRef>
              <c:f>Hoja1!$B$1</c:f>
              <c:strCache>
                <c:ptCount val="1"/>
                <c:pt idx="0">
                  <c:v>2008</c:v>
                </c:pt>
              </c:strCache>
            </c:strRef>
          </c:tx>
          <c:spPr>
            <a:solidFill>
              <a:srgbClr val="A08A7E"/>
            </a:solidFill>
            <a:effectLst/>
            <a:scene3d>
              <a:camera prst="orthographicFront"/>
              <a:lightRig rig="threePt" dir="t">
                <a:rot lat="0" lon="0" rev="1200000"/>
              </a:lightRig>
            </a:scene3d>
            <a:sp3d/>
          </c:spPr>
          <c:invertIfNegative val="0"/>
          <c:dLbls>
            <c:dLbl>
              <c:idx val="0"/>
              <c:layout>
                <c:manualLayout>
                  <c:x val="-1.2015155097315421E-3"/>
                  <c:y val="-2.9121224004701054E-4"/>
                </c:manualLayout>
              </c:layout>
              <c:showLegendKey val="0"/>
              <c:showVal val="1"/>
              <c:showCatName val="0"/>
              <c:showSerName val="0"/>
              <c:showPercent val="0"/>
              <c:showBubbleSize val="0"/>
            </c:dLbl>
            <c:dLbl>
              <c:idx val="2"/>
              <c:layout>
                <c:manualLayout>
                  <c:x val="1.2380219840834501E-3"/>
                  <c:y val="-5.399940764672399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Hoja1!$A$2:$A$10</c:f>
              <c:strCache>
                <c:ptCount val="9"/>
                <c:pt idx="0">
                  <c:v>2008
(n = 532)</c:v>
                </c:pt>
                <c:pt idx="1">
                  <c:v>2009
(n = 713)</c:v>
                </c:pt>
                <c:pt idx="2">
                  <c:v>2010
(n = 541)</c:v>
                </c:pt>
                <c:pt idx="3">
                  <c:v>2011
(n = 377)</c:v>
                </c:pt>
                <c:pt idx="4">
                  <c:v>2012
(n = 681)</c:v>
                </c:pt>
                <c:pt idx="5">
                  <c:v>2013
(n =123)</c:v>
                </c:pt>
                <c:pt idx="6">
                  <c:v>2015
(n = 269)</c:v>
                </c:pt>
                <c:pt idx="7">
                  <c:v>2017
(n = 452)</c:v>
                </c:pt>
                <c:pt idx="8">
                  <c:v>2019
(n = 249)</c:v>
                </c:pt>
              </c:strCache>
            </c:strRef>
          </c:cat>
          <c:val>
            <c:numRef>
              <c:f>Hoja1!$B$2:$B$10</c:f>
              <c:numCache>
                <c:formatCode>0.00</c:formatCode>
                <c:ptCount val="9"/>
                <c:pt idx="0">
                  <c:v>67.569999999999993</c:v>
                </c:pt>
                <c:pt idx="1">
                  <c:v>74.11</c:v>
                </c:pt>
                <c:pt idx="2">
                  <c:v>67.13</c:v>
                </c:pt>
                <c:pt idx="3">
                  <c:v>72.36</c:v>
                </c:pt>
                <c:pt idx="4">
                  <c:v>73.739999999999995</c:v>
                </c:pt>
                <c:pt idx="5">
                  <c:v>73.67</c:v>
                </c:pt>
                <c:pt idx="6">
                  <c:v>65.790000000000006</c:v>
                </c:pt>
                <c:pt idx="7">
                  <c:v>72.150000000000006</c:v>
                </c:pt>
                <c:pt idx="8">
                  <c:v>77.540000000000006</c:v>
                </c:pt>
              </c:numCache>
            </c:numRef>
          </c:val>
        </c:ser>
        <c:dLbls>
          <c:showLegendKey val="0"/>
          <c:showVal val="0"/>
          <c:showCatName val="0"/>
          <c:showSerName val="0"/>
          <c:showPercent val="0"/>
          <c:showBubbleSize val="0"/>
        </c:dLbls>
        <c:gapWidth val="100"/>
        <c:axId val="55953664"/>
        <c:axId val="55955456"/>
      </c:barChart>
      <c:catAx>
        <c:axId val="55953664"/>
        <c:scaling>
          <c:orientation val="minMax"/>
        </c:scaling>
        <c:delete val="0"/>
        <c:axPos val="b"/>
        <c:majorTickMark val="out"/>
        <c:minorTickMark val="none"/>
        <c:tickLblPos val="nextTo"/>
        <c:txPr>
          <a:bodyPr/>
          <a:lstStyle/>
          <a:p>
            <a:pPr>
              <a:defRPr sz="900">
                <a:latin typeface="Helvetica" pitchFamily="34" charset="0"/>
              </a:defRPr>
            </a:pPr>
            <a:endParaRPr lang="es-ES"/>
          </a:p>
        </c:txPr>
        <c:crossAx val="55955456"/>
        <c:crosses val="autoZero"/>
        <c:auto val="1"/>
        <c:lblAlgn val="ctr"/>
        <c:lblOffset val="100"/>
        <c:noMultiLvlLbl val="0"/>
      </c:catAx>
      <c:valAx>
        <c:axId val="55955456"/>
        <c:scaling>
          <c:orientation val="minMax"/>
          <c:max val="100"/>
          <c:min val="0"/>
        </c:scaling>
        <c:delete val="0"/>
        <c:axPos val="l"/>
        <c:numFmt formatCode="#,##0" sourceLinked="0"/>
        <c:majorTickMark val="out"/>
        <c:minorTickMark val="none"/>
        <c:tickLblPos val="nextTo"/>
        <c:crossAx val="55953664"/>
        <c:crosses val="autoZero"/>
        <c:crossBetween val="between"/>
        <c:majorUnit val="100"/>
      </c:valAx>
      <c:spPr>
        <a:noFill/>
        <a:ln w="25400">
          <a:noFill/>
        </a:ln>
      </c:spPr>
    </c:plotArea>
    <c:plotVisOnly val="1"/>
    <c:dispBlanksAs val="gap"/>
    <c:showDLblsOverMax val="0"/>
  </c:chart>
  <c:txPr>
    <a:bodyPr/>
    <a:lstStyle/>
    <a:p>
      <a:pPr>
        <a:defRPr sz="1000"/>
      </a:pPr>
      <a:endParaRPr lang="es-E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00001059759858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65.63</c:v>
                </c:pt>
                <c:pt idx="1">
                  <c:v>34.370000000000005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072769237178686"/>
          <c:y val="4.9838868009823192E-2"/>
          <c:w val="0.73778361038203555"/>
          <c:h val="0.92401212279404299"/>
        </c:manualLayout>
      </c:layout>
      <c:barChart>
        <c:barDir val="bar"/>
        <c:grouping val="percentStacked"/>
        <c:varyColors val="0"/>
        <c:ser>
          <c:idx val="0"/>
          <c:order val="0"/>
          <c:tx>
            <c:strRef>
              <c:f>Hoja1!$B$1</c:f>
              <c:strCache>
                <c:ptCount val="1"/>
                <c:pt idx="0">
                  <c:v>Muy negativa / negativa</c:v>
                </c:pt>
              </c:strCache>
            </c:strRef>
          </c:tx>
          <c:spPr>
            <a:solidFill>
              <a:srgbClr val="ED3837"/>
            </a:solidFill>
            <a:ln w="9528">
              <a:noFill/>
            </a:ln>
            <a:effectLst/>
          </c:spPr>
          <c:invertIfNegative val="0"/>
          <c:dPt>
            <c:idx val="1"/>
            <c:invertIfNegative val="0"/>
            <c:bubble3D val="0"/>
          </c:dPt>
          <c:dLbls>
            <c:txPr>
              <a:bodyPr/>
              <a:lstStyle/>
              <a:p>
                <a:pPr>
                  <a:defRPr sz="8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Hoja1!$B$2:$B$5</c:f>
              <c:numCache>
                <c:formatCode>0.0%</c:formatCode>
                <c:ptCount val="4"/>
                <c:pt idx="0">
                  <c:v>0.19277108433734941</c:v>
                </c:pt>
                <c:pt idx="1">
                  <c:v>3.6036036036036036E-2</c:v>
                </c:pt>
                <c:pt idx="2">
                  <c:v>0.3867924528301887</c:v>
                </c:pt>
                <c:pt idx="3">
                  <c:v>9.375E-2</c:v>
                </c:pt>
              </c:numCache>
            </c:numRef>
          </c:val>
        </c:ser>
        <c:ser>
          <c:idx val="1"/>
          <c:order val="1"/>
          <c:tx>
            <c:strRef>
              <c:f>Hoja1!$C$1</c:f>
              <c:strCache>
                <c:ptCount val="1"/>
                <c:pt idx="0">
                  <c:v>Ni positiva ni negativa</c:v>
                </c:pt>
              </c:strCache>
            </c:strRef>
          </c:tx>
          <c:spPr>
            <a:solidFill>
              <a:schemeClr val="tx2">
                <a:lumMod val="60000"/>
                <a:lumOff val="40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Hoja1!$C$2:$C$5</c:f>
              <c:numCache>
                <c:formatCode>0.0%</c:formatCode>
                <c:ptCount val="4"/>
                <c:pt idx="0">
                  <c:v>0.24497991967871485</c:v>
                </c:pt>
                <c:pt idx="1">
                  <c:v>0.22522522522522523</c:v>
                </c:pt>
                <c:pt idx="2">
                  <c:v>0.24528301886792453</c:v>
                </c:pt>
                <c:pt idx="3">
                  <c:v>0.3125</c:v>
                </c:pt>
              </c:numCache>
            </c:numRef>
          </c:val>
        </c:ser>
        <c:ser>
          <c:idx val="2"/>
          <c:order val="2"/>
          <c:tx>
            <c:strRef>
              <c:f>Hoja1!$D$1</c:f>
              <c:strCache>
                <c:ptCount val="1"/>
                <c:pt idx="0">
                  <c:v>Muy positiva / positiva</c:v>
                </c:pt>
              </c:strCache>
            </c:strRef>
          </c:tx>
          <c:spPr>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Hoja1!$D$2:$D$5</c:f>
              <c:numCache>
                <c:formatCode>0.0%</c:formatCode>
                <c:ptCount val="4"/>
                <c:pt idx="0">
                  <c:v>0.56224899598393574</c:v>
                </c:pt>
                <c:pt idx="1">
                  <c:v>0.73873873873873874</c:v>
                </c:pt>
                <c:pt idx="2">
                  <c:v>0.36792452830188682</c:v>
                </c:pt>
                <c:pt idx="3">
                  <c:v>0.59375</c:v>
                </c:pt>
              </c:numCache>
            </c:numRef>
          </c:val>
        </c:ser>
        <c:dLbls>
          <c:showLegendKey val="0"/>
          <c:showVal val="0"/>
          <c:showCatName val="0"/>
          <c:showSerName val="0"/>
          <c:showPercent val="0"/>
          <c:showBubbleSize val="0"/>
        </c:dLbls>
        <c:gapWidth val="78"/>
        <c:overlap val="100"/>
        <c:axId val="59619200"/>
        <c:axId val="59620736"/>
      </c:barChart>
      <c:catAx>
        <c:axId val="59619200"/>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59620736"/>
        <c:crosses val="autoZero"/>
        <c:auto val="1"/>
        <c:lblAlgn val="ctr"/>
        <c:lblOffset val="100"/>
        <c:noMultiLvlLbl val="0"/>
      </c:catAx>
      <c:valAx>
        <c:axId val="59620736"/>
        <c:scaling>
          <c:orientation val="minMax"/>
          <c:max val="1"/>
          <c:min val="0"/>
        </c:scaling>
        <c:delete val="1"/>
        <c:axPos val="t"/>
        <c:numFmt formatCode="0%" sourceLinked="1"/>
        <c:majorTickMark val="out"/>
        <c:minorTickMark val="none"/>
        <c:tickLblPos val="nextTo"/>
        <c:crossAx val="59619200"/>
        <c:crosses val="autoZero"/>
        <c:crossBetween val="between"/>
        <c:majorUnit val="0.5"/>
      </c:valAx>
      <c:spPr>
        <a:noFill/>
        <a:ln w="25409">
          <a:noFill/>
        </a:ln>
      </c:spPr>
    </c:plotArea>
    <c:legend>
      <c:legendPos val="r"/>
      <c:layout>
        <c:manualLayout>
          <c:xMode val="edge"/>
          <c:yMode val="edge"/>
          <c:x val="0.19630426782168409"/>
          <c:y val="8.2458442694663165E-4"/>
          <c:w val="0.69398913733626133"/>
          <c:h val="7.0303030303030298E-2"/>
        </c:manualLayout>
      </c:layout>
      <c:overlay val="0"/>
      <c:txPr>
        <a:bodyPr/>
        <a:lstStyle/>
        <a:p>
          <a:pPr>
            <a:defRPr sz="800">
              <a:latin typeface="Helvetica" pitchFamily="34" charset="0"/>
            </a:defRPr>
          </a:pPr>
          <a:endParaRPr lang="es-ES"/>
        </a:p>
      </c:txPr>
    </c:legend>
    <c:plotVisOnly val="1"/>
    <c:dispBlanksAs val="gap"/>
    <c:showDLblsOverMax val="0"/>
  </c:chart>
  <c:txPr>
    <a:bodyPr/>
    <a:lstStyle/>
    <a:p>
      <a:pPr>
        <a:defRPr sz="1794"/>
      </a:pPr>
      <a:endParaRPr lang="es-E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538368605673955"/>
                  <c:y val="-0.14630611411543029"/>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61.14</c:v>
                </c:pt>
                <c:pt idx="1">
                  <c:v>38.86</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615084621824694"/>
                  <c:y val="-0.211538412149986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74.099999999999994</c:v>
                </c:pt>
                <c:pt idx="1">
                  <c:v>25.900000000000006</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000010597598584"/>
                  <c:y val="-1.5841518046318354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45.99</c:v>
                </c:pt>
                <c:pt idx="1">
                  <c:v>54.01</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615084621824694"/>
                  <c:y val="-0.13543406444300435"/>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66.41</c:v>
                </c:pt>
                <c:pt idx="1">
                  <c:v>33.590000000000003</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072769237178686"/>
          <c:y val="4.9838868009823192E-2"/>
          <c:w val="0.73778361038203555"/>
          <c:h val="0.92401212279404299"/>
        </c:manualLayout>
      </c:layout>
      <c:barChart>
        <c:barDir val="bar"/>
        <c:grouping val="percentStacked"/>
        <c:varyColors val="0"/>
        <c:ser>
          <c:idx val="0"/>
          <c:order val="0"/>
          <c:tx>
            <c:strRef>
              <c:f>Hoja1!$B$1</c:f>
              <c:strCache>
                <c:ptCount val="1"/>
                <c:pt idx="0">
                  <c:v>Nada / poco de acuerdo</c:v>
                </c:pt>
              </c:strCache>
            </c:strRef>
          </c:tx>
          <c:spPr>
            <a:solidFill>
              <a:srgbClr val="ED3837"/>
            </a:solidFill>
            <a:ln w="9528">
              <a:noFill/>
            </a:ln>
            <a:effectLst/>
          </c:spPr>
          <c:invertIfNegative val="0"/>
          <c:dPt>
            <c:idx val="1"/>
            <c:invertIfNegative val="0"/>
            <c:bubble3D val="0"/>
          </c:dPt>
          <c:dLbls>
            <c:txPr>
              <a:bodyPr/>
              <a:lstStyle/>
              <a:p>
                <a:pPr>
                  <a:defRPr sz="8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Hoja1!$B$2:$B$5</c:f>
              <c:numCache>
                <c:formatCode>0.0%</c:formatCode>
                <c:ptCount val="4"/>
                <c:pt idx="0">
                  <c:v>0.14056224899598393</c:v>
                </c:pt>
                <c:pt idx="1">
                  <c:v>5.405405405405405E-2</c:v>
                </c:pt>
                <c:pt idx="2">
                  <c:v>0.23584905660377359</c:v>
                </c:pt>
                <c:pt idx="3">
                  <c:v>0.125</c:v>
                </c:pt>
              </c:numCache>
            </c:numRef>
          </c:val>
        </c:ser>
        <c:ser>
          <c:idx val="1"/>
          <c:order val="1"/>
          <c:tx>
            <c:strRef>
              <c:f>Hoja1!$C$1</c:f>
              <c:strCache>
                <c:ptCount val="1"/>
                <c:pt idx="0">
                  <c:v>Algo de acuerdo</c:v>
                </c:pt>
              </c:strCache>
            </c:strRef>
          </c:tx>
          <c:spPr>
            <a:solidFill>
              <a:schemeClr val="tx2">
                <a:lumMod val="60000"/>
                <a:lumOff val="40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Hoja1!$C$2:$C$5</c:f>
              <c:numCache>
                <c:formatCode>0.0%</c:formatCode>
                <c:ptCount val="4"/>
                <c:pt idx="0">
                  <c:v>0.26104417670682734</c:v>
                </c:pt>
                <c:pt idx="1">
                  <c:v>0.15315315315315314</c:v>
                </c:pt>
                <c:pt idx="2">
                  <c:v>0.36792452830188682</c:v>
                </c:pt>
                <c:pt idx="3">
                  <c:v>0.28125</c:v>
                </c:pt>
              </c:numCache>
            </c:numRef>
          </c:val>
        </c:ser>
        <c:ser>
          <c:idx val="2"/>
          <c:order val="2"/>
          <c:tx>
            <c:strRef>
              <c:f>Hoja1!$D$1</c:f>
              <c:strCache>
                <c:ptCount val="1"/>
                <c:pt idx="0">
                  <c:v>Totalmente / Bastante de acuerdo</c:v>
                </c:pt>
              </c:strCache>
            </c:strRef>
          </c:tx>
          <c:spPr>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Hoja1!$D$2:$D$5</c:f>
              <c:numCache>
                <c:formatCode>0.0%</c:formatCode>
                <c:ptCount val="4"/>
                <c:pt idx="0">
                  <c:v>0.59839357429718876</c:v>
                </c:pt>
                <c:pt idx="1">
                  <c:v>0.7927927927927928</c:v>
                </c:pt>
                <c:pt idx="2">
                  <c:v>0.39622641509433959</c:v>
                </c:pt>
                <c:pt idx="3">
                  <c:v>0.59375</c:v>
                </c:pt>
              </c:numCache>
            </c:numRef>
          </c:val>
        </c:ser>
        <c:dLbls>
          <c:showLegendKey val="0"/>
          <c:showVal val="0"/>
          <c:showCatName val="0"/>
          <c:showSerName val="0"/>
          <c:showPercent val="0"/>
          <c:showBubbleSize val="0"/>
        </c:dLbls>
        <c:gapWidth val="78"/>
        <c:overlap val="100"/>
        <c:axId val="132662784"/>
        <c:axId val="132664320"/>
      </c:barChart>
      <c:catAx>
        <c:axId val="132662784"/>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132664320"/>
        <c:crosses val="autoZero"/>
        <c:auto val="1"/>
        <c:lblAlgn val="ctr"/>
        <c:lblOffset val="100"/>
        <c:noMultiLvlLbl val="0"/>
      </c:catAx>
      <c:valAx>
        <c:axId val="132664320"/>
        <c:scaling>
          <c:orientation val="minMax"/>
          <c:max val="1"/>
          <c:min val="0"/>
        </c:scaling>
        <c:delete val="1"/>
        <c:axPos val="t"/>
        <c:numFmt formatCode="0%" sourceLinked="1"/>
        <c:majorTickMark val="out"/>
        <c:minorTickMark val="none"/>
        <c:tickLblPos val="nextTo"/>
        <c:crossAx val="132662784"/>
        <c:crosses val="autoZero"/>
        <c:crossBetween val="between"/>
        <c:majorUnit val="0.5"/>
      </c:valAx>
      <c:spPr>
        <a:noFill/>
        <a:ln w="25409">
          <a:noFill/>
        </a:ln>
      </c:spPr>
    </c:plotArea>
    <c:legend>
      <c:legendPos val="r"/>
      <c:layout>
        <c:manualLayout>
          <c:xMode val="edge"/>
          <c:yMode val="edge"/>
          <c:x val="0.19630426782168409"/>
          <c:y val="8.2458442694663165E-4"/>
          <c:w val="0.69398913733626133"/>
          <c:h val="7.0303030303030298E-2"/>
        </c:manualLayout>
      </c:layout>
      <c:overlay val="0"/>
      <c:txPr>
        <a:bodyPr/>
        <a:lstStyle/>
        <a:p>
          <a:pPr>
            <a:defRPr sz="800">
              <a:latin typeface="Helvetica" pitchFamily="34" charset="0"/>
            </a:defRPr>
          </a:pPr>
          <a:endParaRPr lang="es-ES"/>
        </a:p>
      </c:txPr>
    </c:legend>
    <c:plotVisOnly val="1"/>
    <c:dispBlanksAs val="gap"/>
    <c:showDLblsOverMax val="0"/>
  </c:chart>
  <c:txPr>
    <a:bodyPr/>
    <a:lstStyle/>
    <a:p>
      <a:pPr>
        <a:defRPr sz="1794"/>
      </a:pPr>
      <a:endParaRPr lang="es-E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076726613749323"/>
                  <c:y val="-0.14630611411543035"/>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64.36</c:v>
                </c:pt>
                <c:pt idx="1">
                  <c:v>35.64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76.8</c:v>
                </c:pt>
                <c:pt idx="1">
                  <c:v>23.200000000000003</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000010597598584"/>
                  <c:y val="-2.6713567718744356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51.42</c:v>
                </c:pt>
                <c:pt idx="1">
                  <c:v>48.58</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4211914269013"/>
          <c:y val="0"/>
          <c:w val="0.89957880857310113"/>
          <c:h val="0.80959806702367876"/>
        </c:manualLayout>
      </c:layout>
      <c:barChart>
        <c:barDir val="col"/>
        <c:grouping val="clustered"/>
        <c:varyColors val="0"/>
        <c:ser>
          <c:idx val="0"/>
          <c:order val="0"/>
          <c:tx>
            <c:strRef>
              <c:f>Hoja1!$B$1</c:f>
              <c:strCache>
                <c:ptCount val="1"/>
                <c:pt idx="0">
                  <c:v>2008</c:v>
                </c:pt>
              </c:strCache>
            </c:strRef>
          </c:tx>
          <c:spPr>
            <a:solidFill>
              <a:srgbClr val="A08A7E"/>
            </a:solidFill>
            <a:effectLst/>
            <a:scene3d>
              <a:camera prst="orthographicFront"/>
              <a:lightRig rig="threePt" dir="t">
                <a:rot lat="0" lon="0" rev="1200000"/>
              </a:lightRig>
            </a:scene3d>
            <a:sp3d/>
          </c:spPr>
          <c:invertIfNegative val="0"/>
          <c:dLbls>
            <c:dLbl>
              <c:idx val="0"/>
              <c:layout>
                <c:manualLayout>
                  <c:x val="-1.2015155097315421E-3"/>
                  <c:y val="-2.9121224004701054E-4"/>
                </c:manualLayout>
              </c:layout>
              <c:showLegendKey val="0"/>
              <c:showVal val="1"/>
              <c:showCatName val="0"/>
              <c:showSerName val="0"/>
              <c:showPercent val="0"/>
              <c:showBubbleSize val="0"/>
            </c:dLbl>
            <c:dLbl>
              <c:idx val="2"/>
              <c:layout>
                <c:manualLayout>
                  <c:x val="1.2380219840834501E-3"/>
                  <c:y val="-5.399940764672399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Hoja1!$A$2:$A$10</c:f>
              <c:strCache>
                <c:ptCount val="9"/>
                <c:pt idx="0">
                  <c:v>2008
(n = 532)</c:v>
                </c:pt>
                <c:pt idx="1">
                  <c:v>2009
(n = 713)</c:v>
                </c:pt>
                <c:pt idx="2">
                  <c:v>2010
(n = 541)</c:v>
                </c:pt>
                <c:pt idx="3">
                  <c:v>2011
(n = 377)</c:v>
                </c:pt>
                <c:pt idx="4">
                  <c:v>2012
(n = 681)</c:v>
                </c:pt>
                <c:pt idx="5">
                  <c:v>2013
(n =123)</c:v>
                </c:pt>
                <c:pt idx="6">
                  <c:v>2015
(n = 269)</c:v>
                </c:pt>
                <c:pt idx="7">
                  <c:v>2017
(n = 452)</c:v>
                </c:pt>
                <c:pt idx="8">
                  <c:v>2019
(n = 249)</c:v>
                </c:pt>
              </c:strCache>
            </c:strRef>
          </c:cat>
          <c:val>
            <c:numRef>
              <c:f>Hoja1!$B$2:$B$10</c:f>
              <c:numCache>
                <c:formatCode>0.00</c:formatCode>
                <c:ptCount val="9"/>
                <c:pt idx="0">
                  <c:v>66.34</c:v>
                </c:pt>
                <c:pt idx="1">
                  <c:v>72.12</c:v>
                </c:pt>
                <c:pt idx="2">
                  <c:v>68.08</c:v>
                </c:pt>
                <c:pt idx="3">
                  <c:v>65.34</c:v>
                </c:pt>
                <c:pt idx="4">
                  <c:v>65.459999999999994</c:v>
                </c:pt>
                <c:pt idx="5">
                  <c:v>62.21</c:v>
                </c:pt>
                <c:pt idx="6">
                  <c:v>57.95</c:v>
                </c:pt>
                <c:pt idx="7">
                  <c:v>57.21</c:v>
                </c:pt>
                <c:pt idx="8">
                  <c:v>64.94</c:v>
                </c:pt>
              </c:numCache>
            </c:numRef>
          </c:val>
        </c:ser>
        <c:dLbls>
          <c:showLegendKey val="0"/>
          <c:showVal val="0"/>
          <c:showCatName val="0"/>
          <c:showSerName val="0"/>
          <c:showPercent val="0"/>
          <c:showBubbleSize val="0"/>
        </c:dLbls>
        <c:gapWidth val="100"/>
        <c:axId val="56656640"/>
        <c:axId val="56658176"/>
      </c:barChart>
      <c:catAx>
        <c:axId val="56656640"/>
        <c:scaling>
          <c:orientation val="minMax"/>
        </c:scaling>
        <c:delete val="0"/>
        <c:axPos val="b"/>
        <c:majorTickMark val="out"/>
        <c:minorTickMark val="none"/>
        <c:tickLblPos val="nextTo"/>
        <c:txPr>
          <a:bodyPr/>
          <a:lstStyle/>
          <a:p>
            <a:pPr>
              <a:defRPr sz="900">
                <a:latin typeface="Helvetica" pitchFamily="34" charset="0"/>
              </a:defRPr>
            </a:pPr>
            <a:endParaRPr lang="es-ES"/>
          </a:p>
        </c:txPr>
        <c:crossAx val="56658176"/>
        <c:crosses val="autoZero"/>
        <c:auto val="1"/>
        <c:lblAlgn val="ctr"/>
        <c:lblOffset val="100"/>
        <c:noMultiLvlLbl val="0"/>
      </c:catAx>
      <c:valAx>
        <c:axId val="56658176"/>
        <c:scaling>
          <c:orientation val="minMax"/>
          <c:max val="100"/>
          <c:min val="0"/>
        </c:scaling>
        <c:delete val="0"/>
        <c:axPos val="l"/>
        <c:numFmt formatCode="#,##0" sourceLinked="0"/>
        <c:majorTickMark val="out"/>
        <c:minorTickMark val="none"/>
        <c:tickLblPos val="nextTo"/>
        <c:crossAx val="56656640"/>
        <c:crosses val="autoZero"/>
        <c:crossBetween val="between"/>
        <c:majorUnit val="100"/>
      </c:valAx>
      <c:spPr>
        <a:noFill/>
        <a:ln w="25400">
          <a:noFill/>
        </a:ln>
      </c:spPr>
    </c:plotArea>
    <c:plotVisOnly val="1"/>
    <c:dispBlanksAs val="gap"/>
    <c:showDLblsOverMax val="0"/>
  </c:chart>
  <c:txPr>
    <a:bodyPr/>
    <a:lstStyle/>
    <a:p>
      <a:pPr>
        <a:defRPr sz="1000"/>
      </a:pPr>
      <a:endParaRPr lang="es-E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076726613749323"/>
                  <c:y val="-0.11368996509815235"/>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64.06</c:v>
                </c:pt>
                <c:pt idx="1">
                  <c:v>35.94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072769237178686"/>
          <c:y val="4.9838868009823192E-2"/>
          <c:w val="0.6505631356336623"/>
          <c:h val="0.92401212279404299"/>
        </c:manualLayout>
      </c:layout>
      <c:barChart>
        <c:barDir val="bar"/>
        <c:grouping val="percentStacked"/>
        <c:varyColors val="0"/>
        <c:ser>
          <c:idx val="0"/>
          <c:order val="0"/>
          <c:tx>
            <c:strRef>
              <c:f>Hoja1!$B$1</c:f>
              <c:strCache>
                <c:ptCount val="1"/>
                <c:pt idx="0">
                  <c:v>Mucho peor / peor</c:v>
                </c:pt>
              </c:strCache>
            </c:strRef>
          </c:tx>
          <c:spPr>
            <a:solidFill>
              <a:srgbClr val="ED3837"/>
            </a:solidFill>
            <a:ln w="9528">
              <a:noFill/>
            </a:ln>
            <a:effectLst/>
          </c:spPr>
          <c:invertIfNegative val="0"/>
          <c:dPt>
            <c:idx val="1"/>
            <c:invertIfNegative val="0"/>
            <c:bubble3D val="0"/>
          </c:dPt>
          <c:dLbls>
            <c:txPr>
              <a:bodyPr/>
              <a:lstStyle/>
              <a:p>
                <a:pPr>
                  <a:defRPr sz="8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Hoja1!$B$2:$B$5</c:f>
              <c:numCache>
                <c:formatCode>0.0%</c:formatCode>
                <c:ptCount val="4"/>
                <c:pt idx="0">
                  <c:v>0.12449799196787147</c:v>
                </c:pt>
                <c:pt idx="1">
                  <c:v>3.6036036036036036E-2</c:v>
                </c:pt>
                <c:pt idx="2">
                  <c:v>0.23584905660377359</c:v>
                </c:pt>
                <c:pt idx="3">
                  <c:v>6.25E-2</c:v>
                </c:pt>
              </c:numCache>
            </c:numRef>
          </c:val>
        </c:ser>
        <c:ser>
          <c:idx val="1"/>
          <c:order val="1"/>
          <c:tx>
            <c:strRef>
              <c:f>Hoja1!$C$1</c:f>
              <c:strCache>
                <c:ptCount val="1"/>
                <c:pt idx="0">
                  <c:v>Ni mejor ni peor</c:v>
                </c:pt>
              </c:strCache>
            </c:strRef>
          </c:tx>
          <c:spPr>
            <a:solidFill>
              <a:schemeClr val="tx2">
                <a:lumMod val="60000"/>
                <a:lumOff val="40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Hoja1!$C$2:$C$5</c:f>
              <c:numCache>
                <c:formatCode>0.0%</c:formatCode>
                <c:ptCount val="4"/>
                <c:pt idx="0">
                  <c:v>0.31325301204819278</c:v>
                </c:pt>
                <c:pt idx="1">
                  <c:v>0.2072072072072072</c:v>
                </c:pt>
                <c:pt idx="2">
                  <c:v>0.39622641509433959</c:v>
                </c:pt>
                <c:pt idx="3">
                  <c:v>0.40625</c:v>
                </c:pt>
              </c:numCache>
            </c:numRef>
          </c:val>
        </c:ser>
        <c:ser>
          <c:idx val="2"/>
          <c:order val="2"/>
          <c:tx>
            <c:strRef>
              <c:f>Hoja1!$D$1</c:f>
              <c:strCache>
                <c:ptCount val="1"/>
                <c:pt idx="0">
                  <c:v>Mucho mejor / mejor</c:v>
                </c:pt>
              </c:strCache>
            </c:strRef>
          </c:tx>
          <c:spPr>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Hoja1!$D$2:$D$5</c:f>
              <c:numCache>
                <c:formatCode>0.0%</c:formatCode>
                <c:ptCount val="4"/>
                <c:pt idx="0">
                  <c:v>0.40963855421686746</c:v>
                </c:pt>
                <c:pt idx="1">
                  <c:v>0.60360360360360366</c:v>
                </c:pt>
                <c:pt idx="2">
                  <c:v>0.24528301886792453</c:v>
                </c:pt>
                <c:pt idx="3">
                  <c:v>0.28125</c:v>
                </c:pt>
              </c:numCache>
            </c:numRef>
          </c:val>
        </c:ser>
        <c:ser>
          <c:idx val="3"/>
          <c:order val="3"/>
          <c:tx>
            <c:strRef>
              <c:f>Hoja1!$E$1</c:f>
              <c:strCache>
                <c:ptCount val="1"/>
                <c:pt idx="0">
                  <c:v>No concreta respuesta</c:v>
                </c:pt>
              </c:strCache>
            </c:strRef>
          </c:tx>
          <c:spPr>
            <a:solidFill>
              <a:srgbClr val="E1DBD7"/>
            </a:solidFill>
            <a:ln>
              <a:noFill/>
            </a:ln>
            <a:effectLst/>
          </c:spPr>
          <c:invertIfNegative val="0"/>
          <c:dLbls>
            <c:txPr>
              <a:bodyPr/>
              <a:lstStyle/>
              <a:p>
                <a:pPr>
                  <a:defRPr sz="8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Hoja1!$E$2:$E$5</c:f>
              <c:numCache>
                <c:formatCode>0.0%</c:formatCode>
                <c:ptCount val="4"/>
                <c:pt idx="0">
                  <c:v>0.15261044176706828</c:v>
                </c:pt>
                <c:pt idx="1">
                  <c:v>0.15315315315315314</c:v>
                </c:pt>
                <c:pt idx="2">
                  <c:v>0.12264150943396226</c:v>
                </c:pt>
                <c:pt idx="3">
                  <c:v>0.25</c:v>
                </c:pt>
              </c:numCache>
            </c:numRef>
          </c:val>
        </c:ser>
        <c:dLbls>
          <c:showLegendKey val="0"/>
          <c:showVal val="0"/>
          <c:showCatName val="0"/>
          <c:showSerName val="0"/>
          <c:showPercent val="0"/>
          <c:showBubbleSize val="0"/>
        </c:dLbls>
        <c:gapWidth val="78"/>
        <c:overlap val="100"/>
        <c:axId val="152476288"/>
        <c:axId val="152494464"/>
      </c:barChart>
      <c:catAx>
        <c:axId val="152476288"/>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152494464"/>
        <c:crosses val="autoZero"/>
        <c:auto val="1"/>
        <c:lblAlgn val="ctr"/>
        <c:lblOffset val="100"/>
        <c:noMultiLvlLbl val="0"/>
      </c:catAx>
      <c:valAx>
        <c:axId val="152494464"/>
        <c:scaling>
          <c:orientation val="minMax"/>
          <c:max val="1"/>
          <c:min val="0"/>
        </c:scaling>
        <c:delete val="1"/>
        <c:axPos val="t"/>
        <c:numFmt formatCode="0%" sourceLinked="1"/>
        <c:majorTickMark val="out"/>
        <c:minorTickMark val="none"/>
        <c:tickLblPos val="nextTo"/>
        <c:crossAx val="152476288"/>
        <c:crosses val="autoZero"/>
        <c:crossBetween val="between"/>
        <c:majorUnit val="0.5"/>
      </c:valAx>
      <c:spPr>
        <a:noFill/>
        <a:ln w="25409">
          <a:noFill/>
        </a:ln>
      </c:spPr>
    </c:plotArea>
    <c:legend>
      <c:legendPos val="r"/>
      <c:layout>
        <c:manualLayout>
          <c:xMode val="edge"/>
          <c:yMode val="edge"/>
          <c:x val="0"/>
          <c:y val="8.2458442694663165E-4"/>
          <c:w val="1"/>
          <c:h val="4.7437527639460818E-2"/>
        </c:manualLayout>
      </c:layout>
      <c:overlay val="0"/>
      <c:txPr>
        <a:bodyPr/>
        <a:lstStyle/>
        <a:p>
          <a:pPr>
            <a:defRPr sz="800">
              <a:latin typeface="Helvetica" pitchFamily="34" charset="0"/>
            </a:defRPr>
          </a:pPr>
          <a:endParaRPr lang="es-ES"/>
        </a:p>
      </c:txPr>
    </c:legend>
    <c:plotVisOnly val="1"/>
    <c:dispBlanksAs val="gap"/>
    <c:showDLblsOverMax val="0"/>
  </c:chart>
  <c:txPr>
    <a:bodyPr/>
    <a:lstStyle/>
    <a:p>
      <a:pPr>
        <a:defRPr sz="1794"/>
      </a:pPr>
      <a:endParaRPr lang="es-E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538368605673955"/>
                  <c:y val="-0.168050213460282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60.78</c:v>
                </c:pt>
                <c:pt idx="1">
                  <c:v>39.22</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72.61</c:v>
                </c:pt>
                <c:pt idx="1">
                  <c:v>27.39</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000010597598584"/>
                  <c:y val="-1.5841518046318354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49.46</c:v>
                </c:pt>
                <c:pt idx="1">
                  <c:v>50.54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538368605673955"/>
                  <c:y val="-0.13543406444300435"/>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58.33</c:v>
                </c:pt>
                <c:pt idx="1">
                  <c:v>41.67</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072769237178686"/>
          <c:y val="4.9838868009823192E-2"/>
          <c:w val="0.73778361038203555"/>
          <c:h val="0.92401212279404299"/>
        </c:manualLayout>
      </c:layout>
      <c:barChart>
        <c:barDir val="bar"/>
        <c:grouping val="percentStacked"/>
        <c:varyColors val="0"/>
        <c:ser>
          <c:idx val="0"/>
          <c:order val="0"/>
          <c:tx>
            <c:strRef>
              <c:f>Hoja1!$B$1</c:f>
              <c:strCache>
                <c:ptCount val="1"/>
                <c:pt idx="0">
                  <c:v>Muy bajo / bajo</c:v>
                </c:pt>
              </c:strCache>
            </c:strRef>
          </c:tx>
          <c:spPr>
            <a:solidFill>
              <a:srgbClr val="ED3837"/>
            </a:solidFill>
            <a:ln w="9528">
              <a:noFill/>
            </a:ln>
            <a:effectLst/>
          </c:spPr>
          <c:invertIfNegative val="0"/>
          <c:dPt>
            <c:idx val="1"/>
            <c:invertIfNegative val="0"/>
            <c:bubble3D val="0"/>
          </c:dPt>
          <c:dLbls>
            <c:txPr>
              <a:bodyPr/>
              <a:lstStyle/>
              <a:p>
                <a:pPr>
                  <a:defRPr sz="8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Hoja1!$B$2:$B$5</c:f>
              <c:numCache>
                <c:formatCode>0.0%</c:formatCode>
                <c:ptCount val="4"/>
                <c:pt idx="0">
                  <c:v>0.1887550200803213</c:v>
                </c:pt>
                <c:pt idx="1">
                  <c:v>5.405405405405405E-2</c:v>
                </c:pt>
                <c:pt idx="2">
                  <c:v>0.34905660377358488</c:v>
                </c:pt>
                <c:pt idx="3">
                  <c:v>0.125</c:v>
                </c:pt>
              </c:numCache>
            </c:numRef>
          </c:val>
        </c:ser>
        <c:ser>
          <c:idx val="1"/>
          <c:order val="1"/>
          <c:tx>
            <c:strRef>
              <c:f>Hoja1!$C$1</c:f>
              <c:strCache>
                <c:ptCount val="1"/>
                <c:pt idx="0">
                  <c:v>Ni alto ni bajo</c:v>
                </c:pt>
              </c:strCache>
            </c:strRef>
          </c:tx>
          <c:spPr>
            <a:solidFill>
              <a:schemeClr val="tx2">
                <a:lumMod val="60000"/>
                <a:lumOff val="40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Hoja1!$C$2:$C$5</c:f>
              <c:numCache>
                <c:formatCode>0.0%</c:formatCode>
                <c:ptCount val="4"/>
                <c:pt idx="0">
                  <c:v>0.27309236947791166</c:v>
                </c:pt>
                <c:pt idx="1">
                  <c:v>0.2162162162162162</c:v>
                </c:pt>
                <c:pt idx="2">
                  <c:v>0.330188679245283</c:v>
                </c:pt>
                <c:pt idx="3">
                  <c:v>0.28125</c:v>
                </c:pt>
              </c:numCache>
            </c:numRef>
          </c:val>
        </c:ser>
        <c:ser>
          <c:idx val="2"/>
          <c:order val="2"/>
          <c:tx>
            <c:strRef>
              <c:f>Hoja1!$D$1</c:f>
              <c:strCache>
                <c:ptCount val="1"/>
                <c:pt idx="0">
                  <c:v>Muy alto / alto</c:v>
                </c:pt>
              </c:strCache>
            </c:strRef>
          </c:tx>
          <c:spPr>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Hoja1!$D$2:$D$5</c:f>
              <c:numCache>
                <c:formatCode>0.0%</c:formatCode>
                <c:ptCount val="4"/>
                <c:pt idx="0">
                  <c:v>0.5381526104417671</c:v>
                </c:pt>
                <c:pt idx="1">
                  <c:v>0.72972972972972971</c:v>
                </c:pt>
                <c:pt idx="2">
                  <c:v>0.32075471698113206</c:v>
                </c:pt>
                <c:pt idx="3">
                  <c:v>0.59375</c:v>
                </c:pt>
              </c:numCache>
            </c:numRef>
          </c:val>
        </c:ser>
        <c:dLbls>
          <c:showLegendKey val="0"/>
          <c:showVal val="0"/>
          <c:showCatName val="0"/>
          <c:showSerName val="0"/>
          <c:showPercent val="0"/>
          <c:showBubbleSize val="0"/>
        </c:dLbls>
        <c:gapWidth val="78"/>
        <c:overlap val="100"/>
        <c:axId val="151980672"/>
        <c:axId val="151994752"/>
      </c:barChart>
      <c:catAx>
        <c:axId val="151980672"/>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151994752"/>
        <c:crosses val="autoZero"/>
        <c:auto val="1"/>
        <c:lblAlgn val="ctr"/>
        <c:lblOffset val="100"/>
        <c:noMultiLvlLbl val="0"/>
      </c:catAx>
      <c:valAx>
        <c:axId val="151994752"/>
        <c:scaling>
          <c:orientation val="minMax"/>
          <c:max val="1"/>
          <c:min val="0"/>
        </c:scaling>
        <c:delete val="1"/>
        <c:axPos val="t"/>
        <c:numFmt formatCode="0%" sourceLinked="1"/>
        <c:majorTickMark val="out"/>
        <c:minorTickMark val="none"/>
        <c:tickLblPos val="nextTo"/>
        <c:crossAx val="151980672"/>
        <c:crosses val="autoZero"/>
        <c:crossBetween val="between"/>
        <c:majorUnit val="0.5"/>
      </c:valAx>
      <c:spPr>
        <a:noFill/>
        <a:ln w="25409">
          <a:noFill/>
        </a:ln>
      </c:spPr>
    </c:plotArea>
    <c:legend>
      <c:legendPos val="r"/>
      <c:layout>
        <c:manualLayout>
          <c:xMode val="edge"/>
          <c:yMode val="edge"/>
          <c:x val="0.19630426782168409"/>
          <c:y val="8.2458442694663165E-4"/>
          <c:w val="0.69398913733626133"/>
          <c:h val="7.0303030303030298E-2"/>
        </c:manualLayout>
      </c:layout>
      <c:overlay val="0"/>
      <c:txPr>
        <a:bodyPr/>
        <a:lstStyle/>
        <a:p>
          <a:pPr>
            <a:defRPr sz="800">
              <a:latin typeface="Helvetica" pitchFamily="34" charset="0"/>
            </a:defRPr>
          </a:pPr>
          <a:endParaRPr lang="es-ES"/>
        </a:p>
      </c:txPr>
    </c:legend>
    <c:plotVisOnly val="1"/>
    <c:dispBlanksAs val="gap"/>
    <c:showDLblsOverMax val="0"/>
  </c:chart>
  <c:txPr>
    <a:bodyPr/>
    <a:lstStyle/>
    <a:p>
      <a:pPr>
        <a:defRPr sz="1794"/>
      </a:pPr>
      <a:endParaRPr lang="es-E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538368605673955"/>
                  <c:y val="-8.1073816080874356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61.14</c:v>
                </c:pt>
                <c:pt idx="1">
                  <c:v>38.86</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74.319999999999993</c:v>
                </c:pt>
                <c:pt idx="1">
                  <c:v>25.680000000000007</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000010597598584"/>
                  <c:y val="2.7646680643385643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46.46</c:v>
                </c:pt>
                <c:pt idx="1">
                  <c:v>53.54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4211914269013"/>
          <c:y val="0"/>
          <c:w val="0.89957880857310113"/>
          <c:h val="0.80959806702367876"/>
        </c:manualLayout>
      </c:layout>
      <c:barChart>
        <c:barDir val="col"/>
        <c:grouping val="clustered"/>
        <c:varyColors val="0"/>
        <c:ser>
          <c:idx val="0"/>
          <c:order val="0"/>
          <c:tx>
            <c:strRef>
              <c:f>Hoja1!$B$1</c:f>
              <c:strCache>
                <c:ptCount val="1"/>
                <c:pt idx="0">
                  <c:v>2008</c:v>
                </c:pt>
              </c:strCache>
            </c:strRef>
          </c:tx>
          <c:spPr>
            <a:solidFill>
              <a:srgbClr val="A08A7E"/>
            </a:solidFill>
            <a:effectLst/>
            <a:scene3d>
              <a:camera prst="orthographicFront"/>
              <a:lightRig rig="threePt" dir="t">
                <a:rot lat="0" lon="0" rev="1200000"/>
              </a:lightRig>
            </a:scene3d>
            <a:sp3d/>
          </c:spPr>
          <c:invertIfNegative val="0"/>
          <c:dLbls>
            <c:dLbl>
              <c:idx val="0"/>
              <c:layout>
                <c:manualLayout>
                  <c:x val="-1.2015155097315421E-3"/>
                  <c:y val="-2.9121224004701054E-4"/>
                </c:manualLayout>
              </c:layout>
              <c:showLegendKey val="0"/>
              <c:showVal val="1"/>
              <c:showCatName val="0"/>
              <c:showSerName val="0"/>
              <c:showPercent val="0"/>
              <c:showBubbleSize val="0"/>
            </c:dLbl>
            <c:dLbl>
              <c:idx val="2"/>
              <c:layout>
                <c:manualLayout>
                  <c:x val="1.2380219840834501E-3"/>
                  <c:y val="-5.399940764672399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Hoja1!$A$2:$A$10</c:f>
              <c:strCache>
                <c:ptCount val="9"/>
                <c:pt idx="0">
                  <c:v>2008
(n = 532)</c:v>
                </c:pt>
                <c:pt idx="1">
                  <c:v>2009
(n = 713)</c:v>
                </c:pt>
                <c:pt idx="2">
                  <c:v>2010
(n = 541)</c:v>
                </c:pt>
                <c:pt idx="3">
                  <c:v>2011
(n = 377)</c:v>
                </c:pt>
                <c:pt idx="4">
                  <c:v>2012
(n = 681)</c:v>
                </c:pt>
                <c:pt idx="5">
                  <c:v>2013
(n =123)</c:v>
                </c:pt>
                <c:pt idx="6">
                  <c:v>2015
(n = 269)</c:v>
                </c:pt>
                <c:pt idx="7">
                  <c:v>2017
(n = 452)</c:v>
                </c:pt>
                <c:pt idx="8">
                  <c:v>2019
(n = 249)</c:v>
                </c:pt>
              </c:strCache>
            </c:strRef>
          </c:cat>
          <c:val>
            <c:numRef>
              <c:f>Hoja1!$B$2:$B$10</c:f>
              <c:numCache>
                <c:formatCode>0.00</c:formatCode>
                <c:ptCount val="9"/>
                <c:pt idx="0">
                  <c:v>63.84</c:v>
                </c:pt>
                <c:pt idx="1">
                  <c:v>68.459999999999994</c:v>
                </c:pt>
                <c:pt idx="2">
                  <c:v>61.35</c:v>
                </c:pt>
                <c:pt idx="3">
                  <c:v>71.95</c:v>
                </c:pt>
                <c:pt idx="4">
                  <c:v>69.95</c:v>
                </c:pt>
                <c:pt idx="5">
                  <c:v>75.81</c:v>
                </c:pt>
                <c:pt idx="6">
                  <c:v>67.69</c:v>
                </c:pt>
                <c:pt idx="7">
                  <c:v>69.319999999999993</c:v>
                </c:pt>
                <c:pt idx="8">
                  <c:v>68.989999999999995</c:v>
                </c:pt>
              </c:numCache>
            </c:numRef>
          </c:val>
        </c:ser>
        <c:dLbls>
          <c:showLegendKey val="0"/>
          <c:showVal val="0"/>
          <c:showCatName val="0"/>
          <c:showSerName val="0"/>
          <c:showPercent val="0"/>
          <c:showBubbleSize val="0"/>
        </c:dLbls>
        <c:gapWidth val="100"/>
        <c:axId val="56424704"/>
        <c:axId val="56508416"/>
      </c:barChart>
      <c:catAx>
        <c:axId val="56424704"/>
        <c:scaling>
          <c:orientation val="minMax"/>
        </c:scaling>
        <c:delete val="0"/>
        <c:axPos val="b"/>
        <c:majorTickMark val="out"/>
        <c:minorTickMark val="none"/>
        <c:tickLblPos val="nextTo"/>
        <c:txPr>
          <a:bodyPr/>
          <a:lstStyle/>
          <a:p>
            <a:pPr>
              <a:defRPr sz="900">
                <a:latin typeface="Helvetica" pitchFamily="34" charset="0"/>
              </a:defRPr>
            </a:pPr>
            <a:endParaRPr lang="es-ES"/>
          </a:p>
        </c:txPr>
        <c:crossAx val="56508416"/>
        <c:crosses val="autoZero"/>
        <c:auto val="1"/>
        <c:lblAlgn val="ctr"/>
        <c:lblOffset val="100"/>
        <c:noMultiLvlLbl val="0"/>
      </c:catAx>
      <c:valAx>
        <c:axId val="56508416"/>
        <c:scaling>
          <c:orientation val="minMax"/>
          <c:max val="100"/>
          <c:min val="0"/>
        </c:scaling>
        <c:delete val="0"/>
        <c:axPos val="l"/>
        <c:numFmt formatCode="#,##0" sourceLinked="0"/>
        <c:majorTickMark val="out"/>
        <c:minorTickMark val="none"/>
        <c:tickLblPos val="nextTo"/>
        <c:crossAx val="56424704"/>
        <c:crosses val="autoZero"/>
        <c:crossBetween val="between"/>
        <c:majorUnit val="100"/>
      </c:valAx>
      <c:spPr>
        <a:noFill/>
        <a:ln w="25400">
          <a:noFill/>
        </a:ln>
      </c:spPr>
    </c:plotArea>
    <c:plotVisOnly val="1"/>
    <c:dispBlanksAs val="gap"/>
    <c:showDLblsOverMax val="0"/>
  </c:chart>
  <c:txPr>
    <a:bodyPr/>
    <a:lstStyle/>
    <a:p>
      <a:pPr>
        <a:defRPr sz="1000"/>
      </a:pPr>
      <a:endParaRPr lang="es-E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076726613749323"/>
                  <c:y val="-0.14630611411543035"/>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64.06</c:v>
                </c:pt>
                <c:pt idx="1">
                  <c:v>35.94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8000638970481436"/>
          <c:y val="4.9838868009823192E-2"/>
          <c:w val="0.76505411233334197"/>
          <c:h val="0.92401212279404299"/>
        </c:manualLayout>
      </c:layout>
      <c:barChart>
        <c:barDir val="bar"/>
        <c:grouping val="percentStacked"/>
        <c:varyColors val="0"/>
        <c:ser>
          <c:idx val="0"/>
          <c:order val="0"/>
          <c:tx>
            <c:strRef>
              <c:f>Hoja1!$B$1</c:f>
              <c:strCache>
                <c:ptCount val="1"/>
                <c:pt idx="0">
                  <c:v>Nada probable</c:v>
                </c:pt>
              </c:strCache>
            </c:strRef>
          </c:tx>
          <c:spPr>
            <a:solidFill>
              <a:srgbClr val="ED3837"/>
            </a:solidFill>
            <a:ln w="9528">
              <a:noFill/>
            </a:ln>
            <a:effectLst/>
          </c:spPr>
          <c:invertIfNegative val="0"/>
          <c:dPt>
            <c:idx val="1"/>
            <c:invertIfNegative val="0"/>
            <c:bubble3D val="0"/>
          </c:dPt>
          <c:dLbls>
            <c:dLbl>
              <c:idx val="0"/>
              <c:layout>
                <c:manualLayout>
                  <c:x val="0"/>
                  <c:y val="4.3763676148796511E-2"/>
                </c:manualLayout>
              </c:layout>
              <c:showLegendKey val="0"/>
              <c:showVal val="1"/>
              <c:showCatName val="0"/>
              <c:showSerName val="0"/>
              <c:showPercent val="0"/>
              <c:showBubbleSize val="0"/>
            </c:dLbl>
            <c:dLbl>
              <c:idx val="1"/>
              <c:layout>
                <c:manualLayout>
                  <c:x val="0"/>
                  <c:y val="3.7928519328956911E-2"/>
                </c:manualLayout>
              </c:layout>
              <c:showLegendKey val="0"/>
              <c:showVal val="1"/>
              <c:showCatName val="0"/>
              <c:showSerName val="0"/>
              <c:showPercent val="0"/>
              <c:showBubbleSize val="0"/>
            </c:dLbl>
            <c:txPr>
              <a:bodyPr/>
              <a:lstStyle/>
              <a:p>
                <a:pPr>
                  <a:defRPr sz="800">
                    <a:solidFill>
                      <a:schemeClr val="tx1">
                        <a:lumMod val="75000"/>
                        <a:lumOff val="25000"/>
                      </a:schemeClr>
                    </a:solidFill>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Hoja1!$B$2:$B$5</c:f>
              <c:numCache>
                <c:formatCode>0.0%</c:formatCode>
                <c:ptCount val="4"/>
                <c:pt idx="0">
                  <c:v>0.10441767068273093</c:v>
                </c:pt>
                <c:pt idx="1">
                  <c:v>3.6036036036036036E-2</c:v>
                </c:pt>
                <c:pt idx="2">
                  <c:v>0.18867924528301888</c:v>
                </c:pt>
                <c:pt idx="3">
                  <c:v>6.25E-2</c:v>
                </c:pt>
              </c:numCache>
            </c:numRef>
          </c:val>
        </c:ser>
        <c:ser>
          <c:idx val="1"/>
          <c:order val="1"/>
          <c:tx>
            <c:strRef>
              <c:f>Hoja1!$C$1</c:f>
              <c:strCache>
                <c:ptCount val="1"/>
                <c:pt idx="0">
                  <c:v>Poco probable</c:v>
                </c:pt>
              </c:strCache>
            </c:strRef>
          </c:tx>
          <c:spPr>
            <a:solidFill>
              <a:schemeClr val="accent6">
                <a:lumMod val="60000"/>
                <a:lumOff val="40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Hoja1!$C$2:$C$5</c:f>
              <c:numCache>
                <c:formatCode>0.0%</c:formatCode>
                <c:ptCount val="4"/>
                <c:pt idx="0">
                  <c:v>8.4337349397590355E-2</c:v>
                </c:pt>
                <c:pt idx="1">
                  <c:v>3.6036036036036036E-2</c:v>
                </c:pt>
                <c:pt idx="2">
                  <c:v>0.14150943396226415</c:v>
                </c:pt>
                <c:pt idx="3">
                  <c:v>6.25E-2</c:v>
                </c:pt>
              </c:numCache>
            </c:numRef>
          </c:val>
        </c:ser>
        <c:ser>
          <c:idx val="2"/>
          <c:order val="2"/>
          <c:tx>
            <c:strRef>
              <c:f>Hoja1!$D$1</c:f>
              <c:strCache>
                <c:ptCount val="1"/>
                <c:pt idx="0">
                  <c:v>No lo sé</c:v>
                </c:pt>
              </c:strCache>
            </c:strRef>
          </c:tx>
          <c:spPr>
            <a:solidFill>
              <a:schemeClr val="bg1">
                <a:lumMod val="75000"/>
              </a:schemeClr>
            </a:solidFill>
            <a:ln>
              <a:noFill/>
            </a:ln>
            <a:effectLst/>
          </c:spPr>
          <c:invertIfNegative val="0"/>
          <c:dLbls>
            <c:txPr>
              <a:bodyPr/>
              <a:lstStyle/>
              <a:p>
                <a:pPr>
                  <a:defRPr sz="800">
                    <a:latin typeface="Helvetica"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Hoja1!$D$2:$D$5</c:f>
              <c:numCache>
                <c:formatCode>0.0%</c:formatCode>
                <c:ptCount val="4"/>
                <c:pt idx="0">
                  <c:v>0.22891566265060243</c:v>
                </c:pt>
                <c:pt idx="1">
                  <c:v>0.16216216216216217</c:v>
                </c:pt>
                <c:pt idx="2">
                  <c:v>0.28301886792452829</c:v>
                </c:pt>
                <c:pt idx="3">
                  <c:v>0.28125</c:v>
                </c:pt>
              </c:numCache>
            </c:numRef>
          </c:val>
        </c:ser>
        <c:ser>
          <c:idx val="3"/>
          <c:order val="3"/>
          <c:tx>
            <c:strRef>
              <c:f>Hoja1!$E$1</c:f>
              <c:strCache>
                <c:ptCount val="1"/>
                <c:pt idx="0">
                  <c:v>Bastante probable</c:v>
                </c:pt>
              </c:strCache>
            </c:strRef>
          </c:tx>
          <c:spPr>
            <a:solidFill>
              <a:schemeClr val="accent3">
                <a:lumMod val="60000"/>
                <a:lumOff val="40000"/>
              </a:schemeClr>
            </a:solidFill>
            <a:ln>
              <a:noFill/>
            </a:ln>
            <a:effectLst/>
          </c:spPr>
          <c:invertIfNegative val="0"/>
          <c:dLbls>
            <c:txPr>
              <a:bodyPr/>
              <a:lstStyle/>
              <a:p>
                <a:pPr>
                  <a:defRPr sz="8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Hoja1!$E$2:$E$5</c:f>
              <c:numCache>
                <c:formatCode>0.0%</c:formatCode>
                <c:ptCount val="4"/>
                <c:pt idx="0">
                  <c:v>0.29317269076305219</c:v>
                </c:pt>
                <c:pt idx="1">
                  <c:v>0.30630630630630629</c:v>
                </c:pt>
                <c:pt idx="2">
                  <c:v>0.26415094339622641</c:v>
                </c:pt>
                <c:pt idx="3">
                  <c:v>0.34375</c:v>
                </c:pt>
              </c:numCache>
            </c:numRef>
          </c:val>
        </c:ser>
        <c:ser>
          <c:idx val="4"/>
          <c:order val="4"/>
          <c:tx>
            <c:strRef>
              <c:f>Hoja1!$F$1</c:f>
              <c:strCache>
                <c:ptCount val="1"/>
                <c:pt idx="0">
                  <c:v>Muy probable</c:v>
                </c:pt>
              </c:strCache>
            </c:strRef>
          </c:tx>
          <c:spPr>
            <a:ln>
              <a:noFill/>
            </a:ln>
            <a:effectLst/>
          </c:spPr>
          <c:invertIfNegative val="0"/>
          <c:dLbls>
            <c:txPr>
              <a:bodyPr/>
              <a:lstStyle/>
              <a:p>
                <a:pPr>
                  <a:defRPr sz="8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Hoja1!$A$2:$A$5</c:f>
              <c:strCache>
                <c:ptCount val="4"/>
                <c:pt idx="0">
                  <c:v>Total (n = 249)</c:v>
                </c:pt>
                <c:pt idx="1">
                  <c:v>Araba (n = 111)</c:v>
                </c:pt>
                <c:pt idx="2">
                  <c:v>Bizkaia (n = 106)</c:v>
                </c:pt>
                <c:pt idx="3">
                  <c:v>Gipuzkoa (n = 32)</c:v>
                </c:pt>
              </c:strCache>
            </c:strRef>
          </c:cat>
          <c:val>
            <c:numRef>
              <c:f>Hoja1!$F$2:$F$5</c:f>
              <c:numCache>
                <c:formatCode>0.0%</c:formatCode>
                <c:ptCount val="4"/>
                <c:pt idx="0">
                  <c:v>0.28915662650602408</c:v>
                </c:pt>
                <c:pt idx="1">
                  <c:v>0.45945945945945948</c:v>
                </c:pt>
                <c:pt idx="2">
                  <c:v>0.12264150943396226</c:v>
                </c:pt>
                <c:pt idx="3">
                  <c:v>0.25</c:v>
                </c:pt>
              </c:numCache>
            </c:numRef>
          </c:val>
        </c:ser>
        <c:dLbls>
          <c:showLegendKey val="0"/>
          <c:showVal val="0"/>
          <c:showCatName val="0"/>
          <c:showSerName val="0"/>
          <c:showPercent val="0"/>
          <c:showBubbleSize val="0"/>
        </c:dLbls>
        <c:gapWidth val="78"/>
        <c:overlap val="100"/>
        <c:axId val="153023232"/>
        <c:axId val="153024768"/>
      </c:barChart>
      <c:catAx>
        <c:axId val="153023232"/>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153024768"/>
        <c:crosses val="autoZero"/>
        <c:auto val="1"/>
        <c:lblAlgn val="ctr"/>
        <c:lblOffset val="100"/>
        <c:noMultiLvlLbl val="0"/>
      </c:catAx>
      <c:valAx>
        <c:axId val="153024768"/>
        <c:scaling>
          <c:orientation val="minMax"/>
          <c:max val="1"/>
          <c:min val="0"/>
        </c:scaling>
        <c:delete val="1"/>
        <c:axPos val="t"/>
        <c:numFmt formatCode="0%" sourceLinked="1"/>
        <c:majorTickMark val="out"/>
        <c:minorTickMark val="none"/>
        <c:tickLblPos val="nextTo"/>
        <c:crossAx val="153023232"/>
        <c:crosses val="autoZero"/>
        <c:crossBetween val="between"/>
        <c:majorUnit val="0.5"/>
      </c:valAx>
      <c:spPr>
        <a:noFill/>
        <a:ln w="25409">
          <a:noFill/>
        </a:ln>
      </c:spPr>
    </c:plotArea>
    <c:legend>
      <c:legendPos val="r"/>
      <c:layout>
        <c:manualLayout>
          <c:xMode val="edge"/>
          <c:yMode val="edge"/>
          <c:x val="0.1573464043646316"/>
          <c:y val="6.6596598838711898E-3"/>
          <c:w val="0.74463144394291725"/>
          <c:h val="4.6059833330461687E-2"/>
        </c:manualLayout>
      </c:layout>
      <c:overlay val="0"/>
      <c:txPr>
        <a:bodyPr/>
        <a:lstStyle/>
        <a:p>
          <a:pPr>
            <a:defRPr sz="800">
              <a:latin typeface="Helvetica" pitchFamily="34" charset="0"/>
            </a:defRPr>
          </a:pPr>
          <a:endParaRPr lang="es-ES"/>
        </a:p>
      </c:txPr>
    </c:legend>
    <c:plotVisOnly val="1"/>
    <c:dispBlanksAs val="gap"/>
    <c:showDLblsOverMax val="0"/>
  </c:chart>
  <c:txPr>
    <a:bodyPr/>
    <a:lstStyle/>
    <a:p>
      <a:pPr>
        <a:defRPr sz="1794"/>
      </a:pPr>
      <a:endParaRPr lang="es-E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000010597598584"/>
                  <c:y val="-0.11368996509815235"/>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64.459999999999994</c:v>
                </c:pt>
                <c:pt idx="1">
                  <c:v>35.540000000000006</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7153442629900065"/>
                  <c:y val="-0.168050213460282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77.930000000000007</c:v>
                </c:pt>
                <c:pt idx="1">
                  <c:v>22.069999999999993</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3923294581447843"/>
                  <c:y val="-4.9694683738923566E-3"/>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49.76</c:v>
                </c:pt>
                <c:pt idx="1">
                  <c:v>50.24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000010597598584"/>
                  <c:y val="-0.11368996509815235"/>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66.41</c:v>
                </c:pt>
                <c:pt idx="1">
                  <c:v>33.590000000000003</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dPt>
          <c:dPt>
            <c:idx val="1"/>
            <c:bubble3D val="0"/>
            <c:spPr>
              <a:solidFill>
                <a:schemeClr val="tx1"/>
              </a:solidFill>
              <a:ln>
                <a:noFill/>
              </a:ln>
            </c:spPr>
          </c:dPt>
          <c:dPt>
            <c:idx val="2"/>
            <c:bubble3D val="0"/>
            <c:spPr>
              <a:noFill/>
              <a:ln>
                <a:noFill/>
              </a:ln>
            </c:spPr>
          </c:dPt>
          <c:dPt>
            <c:idx val="3"/>
            <c:bubble3D val="0"/>
            <c:spPr>
              <a:noFill/>
              <a:ln>
                <a:noFill/>
              </a:ln>
            </c:spPr>
          </c:dPt>
          <c:dPt>
            <c:idx val="4"/>
            <c:bubble3D val="0"/>
            <c:spPr>
              <a:noFill/>
              <a:ln>
                <a:noFill/>
              </a:ln>
            </c:spPr>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Pt>
            <c:idx val="16"/>
            <c:bubble3D val="0"/>
          </c:dPt>
          <c:dPt>
            <c:idx val="17"/>
            <c:bubble3D val="0"/>
          </c:dPt>
          <c:dPt>
            <c:idx val="18"/>
            <c:bubble3D val="0"/>
          </c:dPt>
          <c:dPt>
            <c:idx val="19"/>
            <c:bubble3D val="0"/>
          </c:dPt>
          <c:dPt>
            <c:idx val="20"/>
            <c:bubble3D val="0"/>
          </c:dPt>
          <c:dPt>
            <c:idx val="21"/>
            <c:bubble3D val="0"/>
          </c:dPt>
          <c:cat>
            <c:strRef>
              <c:f>Hoja1!$A$2:$A$6</c:f>
              <c:strCache>
                <c:ptCount val="5"/>
                <c:pt idx="0">
                  <c:v>-100</c:v>
                </c:pt>
                <c:pt idx="1">
                  <c:v>-50</c:v>
                </c:pt>
                <c:pt idx="2">
                  <c:v>0</c:v>
                </c:pt>
                <c:pt idx="3">
                  <c:v>50</c:v>
                </c:pt>
                <c:pt idx="4">
                  <c:v>100</c:v>
                </c:pt>
              </c:strCache>
            </c:strRef>
          </c:cat>
          <c:val>
            <c:numRef>
              <c:f>Hoja1!$B$2:$B$6</c:f>
              <c:numCache>
                <c:formatCode>0.0%</c:formatCode>
                <c:ptCount val="5"/>
                <c:pt idx="0">
                  <c:v>0.9486</c:v>
                </c:pt>
                <c:pt idx="1">
                  <c:v>5.1400000000000008E-2</c:v>
                </c:pt>
                <c:pt idx="2">
                  <c:v>0</c:v>
                </c:pt>
                <c:pt idx="3">
                  <c:v>0</c:v>
                </c:pt>
                <c:pt idx="4">
                  <c:v>0</c:v>
                </c:pt>
              </c:numCache>
            </c:numRef>
          </c:val>
        </c:ser>
        <c:ser>
          <c:idx val="1"/>
          <c:order val="1"/>
          <c:tx>
            <c:strRef>
              <c:f>Hoja1!$C$1</c:f>
              <c:strCache>
                <c:ptCount val="1"/>
                <c:pt idx="0">
                  <c:v>Año 2013 (n=304)2</c:v>
                </c:pt>
              </c:strCache>
            </c:strRef>
          </c:tx>
          <c:dPt>
            <c:idx val="0"/>
            <c:bubble3D val="0"/>
            <c:spPr>
              <a:solidFill>
                <a:srgbClr val="C7D9A3"/>
              </a:solidFill>
            </c:spPr>
          </c:dPt>
          <c:dPt>
            <c:idx val="1"/>
            <c:bubble3D val="0"/>
            <c:spPr>
              <a:solidFill>
                <a:srgbClr val="669900"/>
              </a:solidFill>
            </c:spPr>
          </c:dPt>
          <c:dPt>
            <c:idx val="2"/>
            <c:bubble3D val="0"/>
            <c:spPr>
              <a:noFill/>
            </c:spPr>
          </c:dPt>
          <c:dPt>
            <c:idx val="3"/>
            <c:bubble3D val="0"/>
            <c:spPr>
              <a:solidFill>
                <a:srgbClr val="D87E7E"/>
              </a:solidFill>
            </c:spPr>
          </c:dPt>
          <c:dPt>
            <c:idx val="4"/>
            <c:bubble3D val="0"/>
            <c:spPr>
              <a:solidFill>
                <a:srgbClr val="E4A6A6"/>
              </a:solidFill>
            </c:spPr>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dPt>
          <c:dPt>
            <c:idx val="1"/>
            <c:bubble3D val="0"/>
            <c:spPr>
              <a:solidFill>
                <a:schemeClr val="tx1"/>
              </a:solidFill>
              <a:ln>
                <a:noFill/>
              </a:ln>
            </c:spPr>
          </c:dPt>
          <c:dPt>
            <c:idx val="2"/>
            <c:bubble3D val="0"/>
            <c:spPr>
              <a:noFill/>
              <a:ln>
                <a:noFill/>
              </a:ln>
            </c:spPr>
          </c:dPt>
          <c:dPt>
            <c:idx val="3"/>
            <c:bubble3D val="0"/>
            <c:spPr>
              <a:noFill/>
              <a:ln>
                <a:noFill/>
              </a:ln>
            </c:spPr>
          </c:dPt>
          <c:dPt>
            <c:idx val="4"/>
            <c:bubble3D val="0"/>
            <c:spPr>
              <a:noFill/>
              <a:ln>
                <a:noFill/>
              </a:ln>
            </c:spPr>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Pt>
            <c:idx val="16"/>
            <c:bubble3D val="0"/>
          </c:dPt>
          <c:dPt>
            <c:idx val="17"/>
            <c:bubble3D val="0"/>
          </c:dPt>
          <c:dPt>
            <c:idx val="18"/>
            <c:bubble3D val="0"/>
          </c:dPt>
          <c:dPt>
            <c:idx val="19"/>
            <c:bubble3D val="0"/>
          </c:dPt>
          <c:dPt>
            <c:idx val="20"/>
            <c:bubble3D val="0"/>
          </c:dPt>
          <c:dPt>
            <c:idx val="21"/>
            <c:bubble3D val="0"/>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9.0080000000000007E-2</c:v>
                </c:pt>
                <c:pt idx="2">
                  <c:v>0.30330666666666667</c:v>
                </c:pt>
                <c:pt idx="3">
                  <c:v>0.30330666666666667</c:v>
                </c:pt>
                <c:pt idx="4">
                  <c:v>0.30330666666666667</c:v>
                </c:pt>
              </c:numCache>
            </c:numRef>
          </c:val>
        </c:ser>
        <c:ser>
          <c:idx val="1"/>
          <c:order val="1"/>
          <c:tx>
            <c:strRef>
              <c:f>Hoja1!$C$1</c:f>
              <c:strCache>
                <c:ptCount val="1"/>
                <c:pt idx="0">
                  <c:v>Año 2013 (n=304)2</c:v>
                </c:pt>
              </c:strCache>
            </c:strRef>
          </c:tx>
          <c:dPt>
            <c:idx val="0"/>
            <c:bubble3D val="0"/>
            <c:spPr>
              <a:solidFill>
                <a:srgbClr val="C7D9A3"/>
              </a:solidFill>
            </c:spPr>
          </c:dPt>
          <c:dPt>
            <c:idx val="1"/>
            <c:bubble3D val="0"/>
            <c:spPr>
              <a:solidFill>
                <a:srgbClr val="669900"/>
              </a:solidFill>
            </c:spPr>
          </c:dPt>
          <c:dPt>
            <c:idx val="2"/>
            <c:bubble3D val="0"/>
            <c:spPr>
              <a:noFill/>
            </c:spPr>
          </c:dPt>
          <c:dPt>
            <c:idx val="3"/>
            <c:bubble3D val="0"/>
            <c:spPr>
              <a:solidFill>
                <a:srgbClr val="D87E7E"/>
              </a:solidFill>
            </c:spPr>
          </c:dPt>
          <c:dPt>
            <c:idx val="4"/>
            <c:bubble3D val="0"/>
            <c:spPr>
              <a:solidFill>
                <a:srgbClr val="E4A6A6"/>
              </a:solidFill>
            </c:spPr>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dPt>
          <c:dPt>
            <c:idx val="1"/>
            <c:bubble3D val="0"/>
            <c:spPr>
              <a:solidFill>
                <a:schemeClr val="tx1"/>
              </a:solidFill>
              <a:ln>
                <a:noFill/>
              </a:ln>
            </c:spPr>
          </c:dPt>
          <c:dPt>
            <c:idx val="2"/>
            <c:bubble3D val="0"/>
            <c:spPr>
              <a:noFill/>
              <a:ln>
                <a:noFill/>
              </a:ln>
            </c:spPr>
          </c:dPt>
          <c:dPt>
            <c:idx val="3"/>
            <c:bubble3D val="0"/>
            <c:spPr>
              <a:noFill/>
              <a:ln>
                <a:noFill/>
              </a:ln>
            </c:spPr>
          </c:dPt>
          <c:dPt>
            <c:idx val="4"/>
            <c:bubble3D val="0"/>
            <c:spPr>
              <a:noFill/>
              <a:ln>
                <a:noFill/>
              </a:ln>
            </c:spPr>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Pt>
            <c:idx val="16"/>
            <c:bubble3D val="0"/>
          </c:dPt>
          <c:dPt>
            <c:idx val="17"/>
            <c:bubble3D val="0"/>
          </c:dPt>
          <c:dPt>
            <c:idx val="18"/>
            <c:bubble3D val="0"/>
          </c:dPt>
          <c:dPt>
            <c:idx val="19"/>
            <c:bubble3D val="0"/>
          </c:dPt>
          <c:dPt>
            <c:idx val="20"/>
            <c:bubble3D val="0"/>
          </c:dPt>
          <c:dPt>
            <c:idx val="21"/>
            <c:bubble3D val="0"/>
          </c:dPt>
          <c:cat>
            <c:strRef>
              <c:f>Hoja1!$A$2:$A$6</c:f>
              <c:strCache>
                <c:ptCount val="5"/>
                <c:pt idx="0">
                  <c:v>-100</c:v>
                </c:pt>
                <c:pt idx="1">
                  <c:v>-50</c:v>
                </c:pt>
                <c:pt idx="2">
                  <c:v>0</c:v>
                </c:pt>
                <c:pt idx="3">
                  <c:v>50</c:v>
                </c:pt>
                <c:pt idx="4">
                  <c:v>100</c:v>
                </c:pt>
              </c:strCache>
            </c:strRef>
          </c:cat>
          <c:val>
            <c:numRef>
              <c:f>Hoja1!$B$2:$B$6</c:f>
              <c:numCache>
                <c:formatCode>0.0%</c:formatCode>
                <c:ptCount val="5"/>
                <c:pt idx="0">
                  <c:v>0.80376000000000003</c:v>
                </c:pt>
                <c:pt idx="1">
                  <c:v>0.19624</c:v>
                </c:pt>
                <c:pt idx="2">
                  <c:v>0</c:v>
                </c:pt>
                <c:pt idx="3">
                  <c:v>0</c:v>
                </c:pt>
                <c:pt idx="4">
                  <c:v>0</c:v>
                </c:pt>
              </c:numCache>
            </c:numRef>
          </c:val>
        </c:ser>
        <c:ser>
          <c:idx val="1"/>
          <c:order val="1"/>
          <c:tx>
            <c:strRef>
              <c:f>Hoja1!$C$1</c:f>
              <c:strCache>
                <c:ptCount val="1"/>
                <c:pt idx="0">
                  <c:v>Año 2013 (n=304)2</c:v>
                </c:pt>
              </c:strCache>
            </c:strRef>
          </c:tx>
          <c:dPt>
            <c:idx val="0"/>
            <c:bubble3D val="0"/>
            <c:spPr>
              <a:solidFill>
                <a:srgbClr val="C7D9A3"/>
              </a:solidFill>
            </c:spPr>
          </c:dPt>
          <c:dPt>
            <c:idx val="1"/>
            <c:bubble3D val="0"/>
            <c:spPr>
              <a:solidFill>
                <a:srgbClr val="669900"/>
              </a:solidFill>
            </c:spPr>
          </c:dPt>
          <c:dPt>
            <c:idx val="2"/>
            <c:bubble3D val="0"/>
            <c:spPr>
              <a:noFill/>
            </c:spPr>
          </c:dPt>
          <c:dPt>
            <c:idx val="3"/>
            <c:bubble3D val="0"/>
            <c:spPr>
              <a:solidFill>
                <a:srgbClr val="D87E7E"/>
              </a:solidFill>
            </c:spPr>
          </c:dPt>
          <c:dPt>
            <c:idx val="4"/>
            <c:bubble3D val="0"/>
            <c:spPr>
              <a:solidFill>
                <a:srgbClr val="E4A6A6"/>
              </a:solidFill>
            </c:spPr>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dPt>
          <c:dPt>
            <c:idx val="1"/>
            <c:bubble3D val="0"/>
            <c:spPr>
              <a:solidFill>
                <a:schemeClr val="tx1"/>
              </a:solidFill>
              <a:ln>
                <a:noFill/>
              </a:ln>
            </c:spPr>
          </c:dPt>
          <c:dPt>
            <c:idx val="2"/>
            <c:bubble3D val="0"/>
            <c:spPr>
              <a:noFill/>
              <a:ln>
                <a:noFill/>
              </a:ln>
            </c:spPr>
          </c:dPt>
          <c:dPt>
            <c:idx val="3"/>
            <c:bubble3D val="0"/>
            <c:spPr>
              <a:noFill/>
              <a:ln>
                <a:noFill/>
              </a:ln>
            </c:spPr>
          </c:dPt>
          <c:dPt>
            <c:idx val="4"/>
            <c:bubble3D val="0"/>
            <c:spPr>
              <a:noFill/>
              <a:ln>
                <a:noFill/>
              </a:ln>
            </c:spPr>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Pt>
            <c:idx val="16"/>
            <c:bubble3D val="0"/>
          </c:dPt>
          <c:dPt>
            <c:idx val="17"/>
            <c:bubble3D val="0"/>
          </c:dPt>
          <c:dPt>
            <c:idx val="18"/>
            <c:bubble3D val="0"/>
          </c:dPt>
          <c:dPt>
            <c:idx val="19"/>
            <c:bubble3D val="0"/>
          </c:dPt>
          <c:dPt>
            <c:idx val="20"/>
            <c:bubble3D val="0"/>
          </c:dPt>
          <c:dPt>
            <c:idx val="21"/>
            <c:bubble3D val="0"/>
          </c:dPt>
          <c:cat>
            <c:strRef>
              <c:f>Hoja1!$A$2:$A$6</c:f>
              <c:strCache>
                <c:ptCount val="5"/>
                <c:pt idx="0">
                  <c:v>-100</c:v>
                </c:pt>
                <c:pt idx="1">
                  <c:v>-50</c:v>
                </c:pt>
                <c:pt idx="2">
                  <c:v>0</c:v>
                </c:pt>
                <c:pt idx="3">
                  <c:v>50</c:v>
                </c:pt>
                <c:pt idx="4">
                  <c:v>100</c:v>
                </c:pt>
              </c:strCache>
            </c:strRef>
          </c:cat>
          <c:val>
            <c:numRef>
              <c:f>Hoja1!$B$2:$B$6</c:f>
              <c:numCache>
                <c:formatCode>0.0%</c:formatCode>
                <c:ptCount val="5"/>
                <c:pt idx="0">
                  <c:v>0.93747999999999998</c:v>
                </c:pt>
                <c:pt idx="1">
                  <c:v>6.2519999999999992E-2</c:v>
                </c:pt>
                <c:pt idx="2">
                  <c:v>0</c:v>
                </c:pt>
                <c:pt idx="3">
                  <c:v>0</c:v>
                </c:pt>
                <c:pt idx="4">
                  <c:v>0</c:v>
                </c:pt>
              </c:numCache>
            </c:numRef>
          </c:val>
        </c:ser>
        <c:ser>
          <c:idx val="1"/>
          <c:order val="1"/>
          <c:tx>
            <c:strRef>
              <c:f>Hoja1!$C$1</c:f>
              <c:strCache>
                <c:ptCount val="1"/>
                <c:pt idx="0">
                  <c:v>Año 2013 (n=304)2</c:v>
                </c:pt>
              </c:strCache>
            </c:strRef>
          </c:tx>
          <c:dPt>
            <c:idx val="0"/>
            <c:bubble3D val="0"/>
            <c:spPr>
              <a:solidFill>
                <a:srgbClr val="C7D9A3"/>
              </a:solidFill>
            </c:spPr>
          </c:dPt>
          <c:dPt>
            <c:idx val="1"/>
            <c:bubble3D val="0"/>
            <c:spPr>
              <a:solidFill>
                <a:srgbClr val="669900"/>
              </a:solidFill>
            </c:spPr>
          </c:dPt>
          <c:dPt>
            <c:idx val="2"/>
            <c:bubble3D val="0"/>
            <c:spPr>
              <a:noFill/>
            </c:spPr>
          </c:dPt>
          <c:dPt>
            <c:idx val="3"/>
            <c:bubble3D val="0"/>
            <c:spPr>
              <a:solidFill>
                <a:srgbClr val="D87E7E"/>
              </a:solidFill>
            </c:spPr>
          </c:dPt>
          <c:dPt>
            <c:idx val="4"/>
            <c:bubble3D val="0"/>
            <c:spPr>
              <a:solidFill>
                <a:srgbClr val="E4A6A6"/>
              </a:solidFill>
            </c:spPr>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04211914269013"/>
          <c:y val="0"/>
          <c:w val="0.89957880857310113"/>
          <c:h val="0.80959806702367876"/>
        </c:manualLayout>
      </c:layout>
      <c:barChart>
        <c:barDir val="col"/>
        <c:grouping val="clustered"/>
        <c:varyColors val="0"/>
        <c:ser>
          <c:idx val="0"/>
          <c:order val="0"/>
          <c:tx>
            <c:strRef>
              <c:f>Hoja1!$B$1</c:f>
              <c:strCache>
                <c:ptCount val="1"/>
                <c:pt idx="0">
                  <c:v>2008</c:v>
                </c:pt>
              </c:strCache>
            </c:strRef>
          </c:tx>
          <c:spPr>
            <a:solidFill>
              <a:srgbClr val="A08A7E"/>
            </a:solidFill>
            <a:effectLst/>
            <a:scene3d>
              <a:camera prst="orthographicFront"/>
              <a:lightRig rig="threePt" dir="t">
                <a:rot lat="0" lon="0" rev="1200000"/>
              </a:lightRig>
            </a:scene3d>
            <a:sp3d/>
          </c:spPr>
          <c:invertIfNegative val="0"/>
          <c:dLbls>
            <c:dLbl>
              <c:idx val="0"/>
              <c:layout>
                <c:manualLayout>
                  <c:x val="-1.2015155097315421E-3"/>
                  <c:y val="-2.9121224004701054E-4"/>
                </c:manualLayout>
              </c:layout>
              <c:showLegendKey val="0"/>
              <c:showVal val="1"/>
              <c:showCatName val="0"/>
              <c:showSerName val="0"/>
              <c:showPercent val="0"/>
              <c:showBubbleSize val="0"/>
            </c:dLbl>
            <c:dLbl>
              <c:idx val="2"/>
              <c:layout>
                <c:manualLayout>
                  <c:x val="1.2380219840834501E-3"/>
                  <c:y val="-5.399940764672399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Hoja1!$A$2:$A$10</c:f>
              <c:strCache>
                <c:ptCount val="9"/>
                <c:pt idx="0">
                  <c:v>2008
(n = 532)</c:v>
                </c:pt>
                <c:pt idx="1">
                  <c:v>2009
(n = 713)</c:v>
                </c:pt>
                <c:pt idx="2">
                  <c:v>2010
(n = 541)</c:v>
                </c:pt>
                <c:pt idx="3">
                  <c:v>2011
(n = 377)</c:v>
                </c:pt>
                <c:pt idx="4">
                  <c:v>2012
(n = 681)</c:v>
                </c:pt>
                <c:pt idx="5">
                  <c:v>2013
(n =123)</c:v>
                </c:pt>
                <c:pt idx="6">
                  <c:v>2015
(n = 269)</c:v>
                </c:pt>
                <c:pt idx="7">
                  <c:v>2017
(n = 452)</c:v>
                </c:pt>
                <c:pt idx="8">
                  <c:v>2019
(n = 249)</c:v>
                </c:pt>
              </c:strCache>
            </c:strRef>
          </c:cat>
          <c:val>
            <c:numRef>
              <c:f>Hoja1!$B$2:$B$10</c:f>
              <c:numCache>
                <c:formatCode>0.00</c:formatCode>
                <c:ptCount val="9"/>
                <c:pt idx="0">
                  <c:v>52.71</c:v>
                </c:pt>
                <c:pt idx="1">
                  <c:v>57.84</c:v>
                </c:pt>
                <c:pt idx="2">
                  <c:v>55.5</c:v>
                </c:pt>
                <c:pt idx="3">
                  <c:v>63.91</c:v>
                </c:pt>
                <c:pt idx="4">
                  <c:v>55.83</c:v>
                </c:pt>
                <c:pt idx="5">
                  <c:v>59.5</c:v>
                </c:pt>
                <c:pt idx="6">
                  <c:v>59.15</c:v>
                </c:pt>
                <c:pt idx="7">
                  <c:v>60.95</c:v>
                </c:pt>
                <c:pt idx="8">
                  <c:v>63.6</c:v>
                </c:pt>
              </c:numCache>
            </c:numRef>
          </c:val>
        </c:ser>
        <c:dLbls>
          <c:showLegendKey val="0"/>
          <c:showVal val="0"/>
          <c:showCatName val="0"/>
          <c:showSerName val="0"/>
          <c:showPercent val="0"/>
          <c:showBubbleSize val="0"/>
        </c:dLbls>
        <c:gapWidth val="100"/>
        <c:axId val="57090432"/>
        <c:axId val="57091968"/>
      </c:barChart>
      <c:catAx>
        <c:axId val="57090432"/>
        <c:scaling>
          <c:orientation val="minMax"/>
        </c:scaling>
        <c:delete val="0"/>
        <c:axPos val="b"/>
        <c:majorTickMark val="out"/>
        <c:minorTickMark val="none"/>
        <c:tickLblPos val="nextTo"/>
        <c:txPr>
          <a:bodyPr/>
          <a:lstStyle/>
          <a:p>
            <a:pPr>
              <a:defRPr sz="900">
                <a:latin typeface="Helvetica" pitchFamily="34" charset="0"/>
              </a:defRPr>
            </a:pPr>
            <a:endParaRPr lang="es-ES"/>
          </a:p>
        </c:txPr>
        <c:crossAx val="57091968"/>
        <c:crosses val="autoZero"/>
        <c:auto val="1"/>
        <c:lblAlgn val="ctr"/>
        <c:lblOffset val="100"/>
        <c:noMultiLvlLbl val="0"/>
      </c:catAx>
      <c:valAx>
        <c:axId val="57091968"/>
        <c:scaling>
          <c:orientation val="minMax"/>
          <c:max val="100"/>
          <c:min val="0"/>
        </c:scaling>
        <c:delete val="0"/>
        <c:axPos val="l"/>
        <c:numFmt formatCode="#,##0" sourceLinked="0"/>
        <c:majorTickMark val="out"/>
        <c:minorTickMark val="none"/>
        <c:tickLblPos val="nextTo"/>
        <c:crossAx val="57090432"/>
        <c:crosses val="autoZero"/>
        <c:crossBetween val="between"/>
        <c:majorUnit val="100"/>
      </c:valAx>
      <c:spPr>
        <a:noFill/>
        <a:ln w="25400">
          <a:noFill/>
        </a:ln>
      </c:spPr>
    </c:plotArea>
    <c:plotVisOnly val="1"/>
    <c:dispBlanksAs val="gap"/>
    <c:showDLblsOverMax val="0"/>
  </c:chart>
  <c:txPr>
    <a:bodyPr/>
    <a:lstStyle/>
    <a:p>
      <a:pPr>
        <a:defRPr sz="1000"/>
      </a:pPr>
      <a:endParaRPr lang="es-E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5208877855255547"/>
          <c:y val="1.7745538919232466E-2"/>
          <c:w val="0.42417271651260158"/>
          <c:h val="0.95610537741863244"/>
        </c:manualLayout>
      </c:layout>
      <c:barChart>
        <c:barDir val="bar"/>
        <c:grouping val="clustered"/>
        <c:varyColors val="0"/>
        <c:ser>
          <c:idx val="0"/>
          <c:order val="0"/>
          <c:tx>
            <c:strRef>
              <c:f>Hoja1!$B$1</c:f>
              <c:strCache>
                <c:ptCount val="1"/>
                <c:pt idx="0">
                  <c:v>Columna2</c:v>
                </c:pt>
              </c:strCache>
            </c:strRef>
          </c:tx>
          <c:spPr>
            <a:solidFill>
              <a:srgbClr val="A18C7F"/>
            </a:solidFill>
            <a:ln w="9528">
              <a:noFill/>
            </a:ln>
            <a:effectLst/>
          </c:spPr>
          <c:invertIfNegative val="0"/>
          <c:dPt>
            <c:idx val="1"/>
            <c:invertIfNegative val="0"/>
            <c:bubble3D val="0"/>
          </c:dPt>
          <c:dLbls>
            <c:txPr>
              <a:bodyPr/>
              <a:lstStyle/>
              <a:p>
                <a:pPr>
                  <a:defRPr sz="8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Hoja1!$A$2:$A$22</c:f>
              <c:strCache>
                <c:ptCount val="21"/>
                <c:pt idx="0">
                  <c:v>Mejorar la calidad de los materiales / de la vivienda</c:v>
                </c:pt>
                <c:pt idx="1">
                  <c:v>Mejorar el servicio postventa y de atención al cliente</c:v>
                </c:pt>
                <c:pt idx="2">
                  <c:v>Mejorar información y transparencia</c:v>
                </c:pt>
                <c:pt idx="3">
                  <c:v>Mejorar trato / trato más directo</c:v>
                </c:pt>
                <c:pt idx="4">
                  <c:v>Mejorar estética y diseño de vivienda / edificio</c:v>
                </c:pt>
                <c:pt idx="5">
                  <c:v>Prorrogar el periodo de alquiler / plazo</c:v>
                </c:pt>
                <c:pt idx="6">
                  <c:v>Bajar precio cuota</c:v>
                </c:pt>
                <c:pt idx="7">
                  <c:v>Mejorar espacio y distribuciones de la vivienda</c:v>
                </c:pt>
                <c:pt idx="8">
                  <c:v>Mejorar la web</c:v>
                </c:pt>
                <c:pt idx="9">
                  <c:v>Más cantidad de vivienda, en alquiler con opción a compra</c:v>
                </c:pt>
                <c:pt idx="10">
                  <c:v>Bajar precios</c:v>
                </c:pt>
                <c:pt idx="11">
                  <c:v>Más facilidades de pago</c:v>
                </c:pt>
                <c:pt idx="12">
                  <c:v>Subir el porcentaje de aportación mensual de cara a la compra</c:v>
                </c:pt>
                <c:pt idx="13">
                  <c:v>Reducir penalizaciones / pérdidas, si se opta a no comprar</c:v>
                </c:pt>
                <c:pt idx="14">
                  <c:v>Quejas del garaje (plaza adicional...)</c:v>
                </c:pt>
                <c:pt idx="15">
                  <c:v>Revisar bien vivienda antes de entrega</c:v>
                </c:pt>
                <c:pt idx="16">
                  <c:v>Revisar / Flexibilizar condiciones del contrato (según situaciones económicas) / Abrirlo a más gente</c:v>
                </c:pt>
                <c:pt idx="17">
                  <c:v>Rapidez / Agilizar trámites / Quitar intermediarios</c:v>
                </c:pt>
                <c:pt idx="18">
                  <c:v>Otras</c:v>
                </c:pt>
                <c:pt idx="19">
                  <c:v>Está satisfecha</c:v>
                </c:pt>
                <c:pt idx="20">
                  <c:v>No cocnreta respuesta</c:v>
                </c:pt>
              </c:strCache>
            </c:strRef>
          </c:cat>
          <c:val>
            <c:numRef>
              <c:f>Hoja1!$B$2:$B$22</c:f>
              <c:numCache>
                <c:formatCode>0.0%</c:formatCode>
                <c:ptCount val="21"/>
                <c:pt idx="0">
                  <c:v>0.20805369127516779</c:v>
                </c:pt>
                <c:pt idx="1">
                  <c:v>0.17449664429530201</c:v>
                </c:pt>
                <c:pt idx="2">
                  <c:v>0.10738255033557048</c:v>
                </c:pt>
                <c:pt idx="3">
                  <c:v>6.7114093959731544E-2</c:v>
                </c:pt>
                <c:pt idx="4">
                  <c:v>5.3691275167785241E-2</c:v>
                </c:pt>
                <c:pt idx="5">
                  <c:v>3.3557046979865772E-2</c:v>
                </c:pt>
                <c:pt idx="6">
                  <c:v>3.3557046979865772E-2</c:v>
                </c:pt>
                <c:pt idx="7">
                  <c:v>3.3557046979865772E-2</c:v>
                </c:pt>
                <c:pt idx="8">
                  <c:v>3.3557046979865772E-2</c:v>
                </c:pt>
                <c:pt idx="9">
                  <c:v>2.684563758389262E-2</c:v>
                </c:pt>
                <c:pt idx="10">
                  <c:v>2.0134228187919462E-2</c:v>
                </c:pt>
                <c:pt idx="11">
                  <c:v>1.342281879194631E-2</c:v>
                </c:pt>
                <c:pt idx="12">
                  <c:v>1.342281879194631E-2</c:v>
                </c:pt>
                <c:pt idx="13">
                  <c:v>1.342281879194631E-2</c:v>
                </c:pt>
                <c:pt idx="14">
                  <c:v>1.342281879194631E-2</c:v>
                </c:pt>
                <c:pt idx="15">
                  <c:v>1.342281879194631E-2</c:v>
                </c:pt>
                <c:pt idx="16">
                  <c:v>6.7114093959731551E-3</c:v>
                </c:pt>
                <c:pt idx="17">
                  <c:v>6.7114093959731551E-3</c:v>
                </c:pt>
                <c:pt idx="18">
                  <c:v>0.16778523489932887</c:v>
                </c:pt>
                <c:pt idx="19">
                  <c:v>9.3959731543624164E-2</c:v>
                </c:pt>
                <c:pt idx="20">
                  <c:v>0.18120805369127516</c:v>
                </c:pt>
              </c:numCache>
            </c:numRef>
          </c:val>
        </c:ser>
        <c:dLbls>
          <c:showLegendKey val="0"/>
          <c:showVal val="0"/>
          <c:showCatName val="0"/>
          <c:showSerName val="0"/>
          <c:showPercent val="0"/>
          <c:showBubbleSize val="0"/>
        </c:dLbls>
        <c:gapWidth val="78"/>
        <c:axId val="55706368"/>
        <c:axId val="55707904"/>
      </c:barChart>
      <c:catAx>
        <c:axId val="55706368"/>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55707904"/>
        <c:crosses val="autoZero"/>
        <c:auto val="1"/>
        <c:lblAlgn val="ctr"/>
        <c:lblOffset val="100"/>
        <c:noMultiLvlLbl val="0"/>
      </c:catAx>
      <c:valAx>
        <c:axId val="55707904"/>
        <c:scaling>
          <c:orientation val="minMax"/>
          <c:max val="1"/>
          <c:min val="0"/>
        </c:scaling>
        <c:delete val="1"/>
        <c:axPos val="t"/>
        <c:numFmt formatCode="0.0%" sourceLinked="1"/>
        <c:majorTickMark val="out"/>
        <c:minorTickMark val="none"/>
        <c:tickLblPos val="nextTo"/>
        <c:crossAx val="55706368"/>
        <c:crosses val="autoZero"/>
        <c:crossBetween val="between"/>
        <c:majorUnit val="0.5"/>
      </c:valAx>
      <c:spPr>
        <a:noFill/>
        <a:ln w="25409">
          <a:noFill/>
        </a:ln>
      </c:spPr>
    </c:plotArea>
    <c:plotVisOnly val="1"/>
    <c:dispBlanksAs val="gap"/>
    <c:showDLblsOverMax val="0"/>
  </c:chart>
  <c:txPr>
    <a:bodyPr/>
    <a:lstStyle/>
    <a:p>
      <a:pPr>
        <a:defRPr sz="1794"/>
      </a:pPr>
      <a:endParaRPr lang="es-E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manualLayout>
          <c:layoutTarget val="inner"/>
          <c:xMode val="edge"/>
          <c:yMode val="edge"/>
          <c:x val="5.000304387308209E-2"/>
          <c:y val="0.31669367721621561"/>
          <c:w val="0.94999695612691792"/>
          <c:h val="0.45722879478927914"/>
        </c:manualLayout>
      </c:layout>
      <c:barChart>
        <c:barDir val="col"/>
        <c:grouping val="clustered"/>
        <c:varyColors val="0"/>
        <c:ser>
          <c:idx val="0"/>
          <c:order val="0"/>
          <c:tx>
            <c:strRef>
              <c:f>Hoja1!$B$1</c:f>
              <c:strCache>
                <c:ptCount val="1"/>
                <c:pt idx="0">
                  <c:v>Araba
(n = 111)</c:v>
                </c:pt>
              </c:strCache>
            </c:strRef>
          </c:tx>
          <c:spPr>
            <a:solidFill>
              <a:srgbClr val="B19E95"/>
            </a:solidFill>
          </c:spPr>
          <c:invertIfNegative val="0"/>
          <c:dLbls>
            <c:txPr>
              <a:bodyPr/>
              <a:lstStyle/>
              <a:p>
                <a:pPr>
                  <a:defRPr sz="900"/>
                </a:pPr>
                <a:endParaRPr lang="es-ES"/>
              </a:p>
            </c:txPr>
            <c:showLegendKey val="0"/>
            <c:showVal val="1"/>
            <c:showCatName val="0"/>
            <c:showSerName val="0"/>
            <c:showPercent val="0"/>
            <c:showBubbleSize val="0"/>
            <c:showLeaderLines val="0"/>
          </c:dLbls>
          <c:cat>
            <c:strRef>
              <c:f>Hoja1!$A$2:$A$4</c:f>
              <c:strCache>
                <c:ptCount val="3"/>
                <c:pt idx="0">
                  <c:v>Mejorar la calidad de los materiales / de la vivienda</c:v>
                </c:pt>
                <c:pt idx="1">
                  <c:v>Mejorar el servicio postventa y de atención al cliente</c:v>
                </c:pt>
                <c:pt idx="2">
                  <c:v>Mejorar información y transparencia</c:v>
                </c:pt>
              </c:strCache>
            </c:strRef>
          </c:cat>
          <c:val>
            <c:numRef>
              <c:f>Hoja1!$B$2:$B$4</c:f>
              <c:numCache>
                <c:formatCode>0.0%</c:formatCode>
                <c:ptCount val="3"/>
                <c:pt idx="0">
                  <c:v>0.15315315315315314</c:v>
                </c:pt>
                <c:pt idx="1">
                  <c:v>0.14414414414414414</c:v>
                </c:pt>
                <c:pt idx="2">
                  <c:v>0.1081081081081081</c:v>
                </c:pt>
              </c:numCache>
            </c:numRef>
          </c:val>
        </c:ser>
        <c:ser>
          <c:idx val="1"/>
          <c:order val="1"/>
          <c:tx>
            <c:strRef>
              <c:f>Hoja1!$C$1</c:f>
              <c:strCache>
                <c:ptCount val="1"/>
                <c:pt idx="0">
                  <c:v>Bizkaia
(n = 22)</c:v>
                </c:pt>
              </c:strCache>
            </c:strRef>
          </c:tx>
          <c:spPr>
            <a:solidFill>
              <a:srgbClr val="CABCB6"/>
            </a:solidFill>
          </c:spPr>
          <c:invertIfNegative val="0"/>
          <c:dLbls>
            <c:txPr>
              <a:bodyPr/>
              <a:lstStyle/>
              <a:p>
                <a:pPr>
                  <a:defRPr sz="900"/>
                </a:pPr>
                <a:endParaRPr lang="es-ES"/>
              </a:p>
            </c:txPr>
            <c:showLegendKey val="0"/>
            <c:showVal val="1"/>
            <c:showCatName val="0"/>
            <c:showSerName val="0"/>
            <c:showPercent val="0"/>
            <c:showBubbleSize val="0"/>
            <c:showLeaderLines val="0"/>
          </c:dLbls>
          <c:cat>
            <c:strRef>
              <c:f>Hoja1!$A$2:$A$4</c:f>
              <c:strCache>
                <c:ptCount val="3"/>
                <c:pt idx="0">
                  <c:v>Mejorar la calidad de los materiales / de la vivienda</c:v>
                </c:pt>
                <c:pt idx="1">
                  <c:v>Mejorar el servicio postventa y de atención al cliente</c:v>
                </c:pt>
                <c:pt idx="2">
                  <c:v>Mejorar información y transparencia</c:v>
                </c:pt>
              </c:strCache>
            </c:strRef>
          </c:cat>
          <c:val>
            <c:numRef>
              <c:f>Hoja1!$C$2:$C$4</c:f>
              <c:numCache>
                <c:formatCode>0.0%</c:formatCode>
                <c:ptCount val="3"/>
                <c:pt idx="0">
                  <c:v>0.36363636363636365</c:v>
                </c:pt>
                <c:pt idx="1">
                  <c:v>0.22727272727272727</c:v>
                </c:pt>
                <c:pt idx="2">
                  <c:v>0.13636363636363635</c:v>
                </c:pt>
              </c:numCache>
            </c:numRef>
          </c:val>
        </c:ser>
        <c:ser>
          <c:idx val="2"/>
          <c:order val="2"/>
          <c:tx>
            <c:strRef>
              <c:f>Hoja1!$D$1</c:f>
              <c:strCache>
                <c:ptCount val="1"/>
                <c:pt idx="0">
                  <c:v>Gipuzkoa
(n = 16)</c:v>
                </c:pt>
              </c:strCache>
            </c:strRef>
          </c:tx>
          <c:invertIfNegative val="0"/>
          <c:dPt>
            <c:idx val="0"/>
            <c:invertIfNegative val="0"/>
            <c:bubble3D val="0"/>
            <c:spPr>
              <a:solidFill>
                <a:schemeClr val="accent4">
                  <a:lumMod val="40000"/>
                  <a:lumOff val="60000"/>
                </a:schemeClr>
              </a:solidFill>
            </c:spPr>
          </c:dPt>
          <c:dLbls>
            <c:dLbl>
              <c:idx val="0"/>
              <c:layout>
                <c:manualLayout>
                  <c:x val="1.5485863479554027E-2"/>
                  <c:y val="0"/>
                </c:manualLayout>
              </c:layout>
              <c:showLegendKey val="0"/>
              <c:showVal val="1"/>
              <c:showCatName val="0"/>
              <c:showSerName val="0"/>
              <c:showPercent val="0"/>
              <c:showBubbleSize val="0"/>
            </c:dLbl>
            <c:txPr>
              <a:bodyPr/>
              <a:lstStyle/>
              <a:p>
                <a:pPr>
                  <a:defRPr sz="900"/>
                </a:pPr>
                <a:endParaRPr lang="es-ES"/>
              </a:p>
            </c:txPr>
            <c:showLegendKey val="0"/>
            <c:showVal val="1"/>
            <c:showCatName val="0"/>
            <c:showSerName val="0"/>
            <c:showPercent val="0"/>
            <c:showBubbleSize val="0"/>
            <c:showLeaderLines val="0"/>
          </c:dLbls>
          <c:cat>
            <c:strRef>
              <c:f>Hoja1!$A$2:$A$4</c:f>
              <c:strCache>
                <c:ptCount val="3"/>
                <c:pt idx="0">
                  <c:v>Mejorar la calidad de los materiales / de la vivienda</c:v>
                </c:pt>
                <c:pt idx="1">
                  <c:v>Mejorar el servicio postventa y de atención al cliente</c:v>
                </c:pt>
                <c:pt idx="2">
                  <c:v>Mejorar información y transparencia</c:v>
                </c:pt>
              </c:strCache>
            </c:strRef>
          </c:cat>
          <c:val>
            <c:numRef>
              <c:f>Hoja1!$D$2:$D$4</c:f>
              <c:numCache>
                <c:formatCode>0.0%</c:formatCode>
                <c:ptCount val="3"/>
                <c:pt idx="0">
                  <c:v>0.375</c:v>
                </c:pt>
                <c:pt idx="1">
                  <c:v>0.3125</c:v>
                </c:pt>
                <c:pt idx="2">
                  <c:v>6.25E-2</c:v>
                </c:pt>
              </c:numCache>
            </c:numRef>
          </c:val>
        </c:ser>
        <c:dLbls>
          <c:showLegendKey val="0"/>
          <c:showVal val="0"/>
          <c:showCatName val="0"/>
          <c:showSerName val="0"/>
          <c:showPercent val="0"/>
          <c:showBubbleSize val="0"/>
        </c:dLbls>
        <c:gapWidth val="150"/>
        <c:axId val="55746944"/>
        <c:axId val="55748480"/>
      </c:barChart>
      <c:catAx>
        <c:axId val="55746944"/>
        <c:scaling>
          <c:orientation val="minMax"/>
        </c:scaling>
        <c:delete val="0"/>
        <c:axPos val="b"/>
        <c:majorTickMark val="out"/>
        <c:minorTickMark val="none"/>
        <c:tickLblPos val="nextTo"/>
        <c:txPr>
          <a:bodyPr/>
          <a:lstStyle/>
          <a:p>
            <a:pPr>
              <a:defRPr sz="1000"/>
            </a:pPr>
            <a:endParaRPr lang="es-ES"/>
          </a:p>
        </c:txPr>
        <c:crossAx val="55748480"/>
        <c:crosses val="autoZero"/>
        <c:auto val="1"/>
        <c:lblAlgn val="ctr"/>
        <c:lblOffset val="100"/>
        <c:noMultiLvlLbl val="0"/>
      </c:catAx>
      <c:valAx>
        <c:axId val="55748480"/>
        <c:scaling>
          <c:orientation val="minMax"/>
          <c:max val="1"/>
          <c:min val="0"/>
        </c:scaling>
        <c:delete val="1"/>
        <c:axPos val="l"/>
        <c:numFmt formatCode="0%" sourceLinked="0"/>
        <c:majorTickMark val="out"/>
        <c:minorTickMark val="none"/>
        <c:tickLblPos val="nextTo"/>
        <c:crossAx val="55746944"/>
        <c:crosses val="autoZero"/>
        <c:crossBetween val="between"/>
        <c:majorUnit val="1"/>
      </c:valAx>
    </c:plotArea>
    <c:legend>
      <c:legendPos val="t"/>
      <c:overlay val="0"/>
      <c:txPr>
        <a:bodyPr/>
        <a:lstStyle/>
        <a:p>
          <a:pPr>
            <a:defRPr sz="10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5208877855255547"/>
          <c:y val="1.7745538919232466E-2"/>
          <c:w val="0.42417271651260158"/>
          <c:h val="0.95610537741863244"/>
        </c:manualLayout>
      </c:layout>
      <c:barChart>
        <c:barDir val="bar"/>
        <c:grouping val="clustered"/>
        <c:varyColors val="0"/>
        <c:ser>
          <c:idx val="0"/>
          <c:order val="0"/>
          <c:tx>
            <c:strRef>
              <c:f>Hoja1!$B$1</c:f>
              <c:strCache>
                <c:ptCount val="1"/>
                <c:pt idx="0">
                  <c:v>Columna2</c:v>
                </c:pt>
              </c:strCache>
            </c:strRef>
          </c:tx>
          <c:spPr>
            <a:solidFill>
              <a:srgbClr val="A18C7F"/>
            </a:solidFill>
            <a:ln w="9528">
              <a:noFill/>
            </a:ln>
            <a:effectLst/>
          </c:spPr>
          <c:invertIfNegative val="0"/>
          <c:dPt>
            <c:idx val="1"/>
            <c:invertIfNegative val="0"/>
            <c:bubble3D val="0"/>
          </c:dPt>
          <c:dLbls>
            <c:txPr>
              <a:bodyPr/>
              <a:lstStyle/>
              <a:p>
                <a:pPr>
                  <a:defRPr sz="8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Hoja1!$A$2:$A$17</c:f>
              <c:strCache>
                <c:ptCount val="16"/>
                <c:pt idx="0">
                  <c:v>Transparencia y comuniación</c:v>
                </c:pt>
                <c:pt idx="1">
                  <c:v>Mejorar el servicio post - venta</c:v>
                </c:pt>
                <c:pt idx="2">
                  <c:v>Mejorar la calidad de los materiales / viviendas</c:v>
                </c:pt>
                <c:pt idx="3">
                  <c:v>Mejorar el trato y atención</c:v>
                </c:pt>
                <c:pt idx="4">
                  <c:v>Sistema Passivhaus (en verano...)</c:v>
                </c:pt>
                <c:pt idx="5">
                  <c:v>Cumplir plazos</c:v>
                </c:pt>
                <c:pt idx="6">
                  <c:v>Abaratar el precio</c:v>
                </c:pt>
                <c:pt idx="7">
                  <c:v>REvisón de las viviendas antes de la entrega (por parte de Visesa)</c:v>
                </c:pt>
                <c:pt idx="8">
                  <c:v>Mejoar rapidez en trámites y resoluciones</c:v>
                </c:pt>
                <c:pt idx="9">
                  <c:v>Mejorar espacio y distribución de viviendas</c:v>
                </c:pt>
                <c:pt idx="10">
                  <c:v>Hacer más flexible el contrato / Más opciones (sin garaje, sin trastero, acabados, orientaciones...)</c:v>
                </c:pt>
                <c:pt idx="11">
                  <c:v>Mejorar web</c:v>
                </c:pt>
                <c:pt idx="12">
                  <c:v>Quejas de gremios / técnicos</c:v>
                </c:pt>
                <c:pt idx="13">
                  <c:v>Está satisfecha</c:v>
                </c:pt>
                <c:pt idx="14">
                  <c:v>Otras</c:v>
                </c:pt>
                <c:pt idx="15">
                  <c:v>No cocnreta respuesta</c:v>
                </c:pt>
              </c:strCache>
            </c:strRef>
          </c:cat>
          <c:val>
            <c:numRef>
              <c:f>Hoja1!$B$2:$B$17</c:f>
              <c:numCache>
                <c:formatCode>0.0%</c:formatCode>
                <c:ptCount val="16"/>
                <c:pt idx="0">
                  <c:v>0.39</c:v>
                </c:pt>
                <c:pt idx="1">
                  <c:v>0.37</c:v>
                </c:pt>
                <c:pt idx="2">
                  <c:v>0.24</c:v>
                </c:pt>
                <c:pt idx="3">
                  <c:v>0.2</c:v>
                </c:pt>
                <c:pt idx="4">
                  <c:v>0.16</c:v>
                </c:pt>
                <c:pt idx="5">
                  <c:v>0.09</c:v>
                </c:pt>
                <c:pt idx="6">
                  <c:v>0.03</c:v>
                </c:pt>
                <c:pt idx="7">
                  <c:v>0.03</c:v>
                </c:pt>
                <c:pt idx="8">
                  <c:v>0.02</c:v>
                </c:pt>
                <c:pt idx="9">
                  <c:v>0.02</c:v>
                </c:pt>
                <c:pt idx="10">
                  <c:v>0.02</c:v>
                </c:pt>
                <c:pt idx="11">
                  <c:v>0.01</c:v>
                </c:pt>
                <c:pt idx="12">
                  <c:v>0.01</c:v>
                </c:pt>
                <c:pt idx="13">
                  <c:v>0.01</c:v>
                </c:pt>
                <c:pt idx="14">
                  <c:v>0.11</c:v>
                </c:pt>
                <c:pt idx="15">
                  <c:v>0.09</c:v>
                </c:pt>
              </c:numCache>
            </c:numRef>
          </c:val>
        </c:ser>
        <c:dLbls>
          <c:showLegendKey val="0"/>
          <c:showVal val="0"/>
          <c:showCatName val="0"/>
          <c:showSerName val="0"/>
          <c:showPercent val="0"/>
          <c:showBubbleSize val="0"/>
        </c:dLbls>
        <c:gapWidth val="78"/>
        <c:axId val="156508544"/>
        <c:axId val="156510080"/>
      </c:barChart>
      <c:catAx>
        <c:axId val="156508544"/>
        <c:scaling>
          <c:orientation val="maxMin"/>
        </c:scaling>
        <c:delete val="0"/>
        <c:axPos val="l"/>
        <c:numFmt formatCode="General" sourceLinked="1"/>
        <c:majorTickMark val="out"/>
        <c:minorTickMark val="none"/>
        <c:tickLblPos val="nextTo"/>
        <c:txPr>
          <a:bodyPr rot="0"/>
          <a:lstStyle/>
          <a:p>
            <a:pPr>
              <a:defRPr sz="800">
                <a:solidFill>
                  <a:schemeClr val="tx1">
                    <a:lumMod val="75000"/>
                    <a:lumOff val="25000"/>
                  </a:schemeClr>
                </a:solidFill>
                <a:latin typeface="Helvetica" pitchFamily="34" charset="0"/>
              </a:defRPr>
            </a:pPr>
            <a:endParaRPr lang="es-ES"/>
          </a:p>
        </c:txPr>
        <c:crossAx val="156510080"/>
        <c:crosses val="autoZero"/>
        <c:auto val="1"/>
        <c:lblAlgn val="ctr"/>
        <c:lblOffset val="100"/>
        <c:noMultiLvlLbl val="0"/>
      </c:catAx>
      <c:valAx>
        <c:axId val="156510080"/>
        <c:scaling>
          <c:orientation val="minMax"/>
          <c:max val="1"/>
          <c:min val="0"/>
        </c:scaling>
        <c:delete val="1"/>
        <c:axPos val="t"/>
        <c:numFmt formatCode="0.0%" sourceLinked="1"/>
        <c:majorTickMark val="out"/>
        <c:minorTickMark val="none"/>
        <c:tickLblPos val="nextTo"/>
        <c:crossAx val="156508544"/>
        <c:crosses val="autoZero"/>
        <c:crossBetween val="between"/>
        <c:majorUnit val="0.5"/>
      </c:valAx>
      <c:spPr>
        <a:noFill/>
        <a:ln w="25409">
          <a:noFill/>
        </a:ln>
      </c:spPr>
    </c:plotArea>
    <c:plotVisOnly val="1"/>
    <c:dispBlanksAs val="gap"/>
    <c:showDLblsOverMax val="0"/>
  </c:chart>
  <c:txPr>
    <a:bodyPr/>
    <a:lstStyle/>
    <a:p>
      <a:pPr>
        <a:defRPr sz="1794"/>
      </a:pPr>
      <a:endParaRPr lang="es-E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manualLayout>
          <c:layoutTarget val="inner"/>
          <c:xMode val="edge"/>
          <c:yMode val="edge"/>
          <c:x val="5.000304387308209E-2"/>
          <c:y val="0.31669367721621561"/>
          <c:w val="0.94999695612691792"/>
          <c:h val="0.45722879478927914"/>
        </c:manualLayout>
      </c:layout>
      <c:barChart>
        <c:barDir val="col"/>
        <c:grouping val="clustered"/>
        <c:varyColors val="0"/>
        <c:ser>
          <c:idx val="0"/>
          <c:order val="0"/>
          <c:tx>
            <c:strRef>
              <c:f>Hoja1!$B$1</c:f>
              <c:strCache>
                <c:ptCount val="1"/>
                <c:pt idx="0">
                  <c:v>Bolueta (Bilbao) B-43
(n = 84)</c:v>
                </c:pt>
              </c:strCache>
            </c:strRef>
          </c:tx>
          <c:spPr>
            <a:solidFill>
              <a:srgbClr val="B19E95"/>
            </a:solidFill>
          </c:spPr>
          <c:invertIfNegative val="0"/>
          <c:dLbls>
            <c:txPr>
              <a:bodyPr/>
              <a:lstStyle/>
              <a:p>
                <a:pPr>
                  <a:defRPr sz="900"/>
                </a:pPr>
                <a:endParaRPr lang="es-ES"/>
              </a:p>
            </c:txPr>
            <c:showLegendKey val="0"/>
            <c:showVal val="1"/>
            <c:showCatName val="0"/>
            <c:showSerName val="0"/>
            <c:showPercent val="0"/>
            <c:showBubbleSize val="0"/>
            <c:showLeaderLines val="0"/>
          </c:dLbls>
          <c:cat>
            <c:strRef>
              <c:f>Hoja1!$A$2:$A$6</c:f>
              <c:strCache>
                <c:ptCount val="5"/>
                <c:pt idx="0">
                  <c:v>Transparencia y comuniación</c:v>
                </c:pt>
                <c:pt idx="1">
                  <c:v>Mejorar el servicio post - venta</c:v>
                </c:pt>
                <c:pt idx="2">
                  <c:v>Mejorar la calidad de los materiales / viviendas</c:v>
                </c:pt>
                <c:pt idx="3">
                  <c:v>Mejorar trato y atención</c:v>
                </c:pt>
                <c:pt idx="4">
                  <c:v>Sistema Passivhaus</c:v>
                </c:pt>
              </c:strCache>
            </c:strRef>
          </c:cat>
          <c:val>
            <c:numRef>
              <c:f>Hoja1!$B$2:$B$6</c:f>
              <c:numCache>
                <c:formatCode>0.0%</c:formatCode>
                <c:ptCount val="5"/>
                <c:pt idx="0">
                  <c:v>0.35699999999999998</c:v>
                </c:pt>
                <c:pt idx="1">
                  <c:v>0.39300000000000002</c:v>
                </c:pt>
                <c:pt idx="2">
                  <c:v>0.27400000000000002</c:v>
                </c:pt>
                <c:pt idx="3">
                  <c:v>0.20238095238095238</c:v>
                </c:pt>
                <c:pt idx="4">
                  <c:v>0.17899999999999999</c:v>
                </c:pt>
              </c:numCache>
            </c:numRef>
          </c:val>
        </c:ser>
        <c:ser>
          <c:idx val="1"/>
          <c:order val="1"/>
          <c:tx>
            <c:strRef>
              <c:f>Hoja1!$C$1</c:f>
              <c:strCache>
                <c:ptCount val="1"/>
                <c:pt idx="0">
                  <c:v>Hondarribia G-61
(n = 16)</c:v>
                </c:pt>
              </c:strCache>
            </c:strRef>
          </c:tx>
          <c:spPr>
            <a:solidFill>
              <a:schemeClr val="accent4">
                <a:lumMod val="40000"/>
                <a:lumOff val="60000"/>
              </a:schemeClr>
            </a:solidFill>
          </c:spPr>
          <c:invertIfNegative val="0"/>
          <c:dLbls>
            <c:dLbl>
              <c:idx val="1"/>
              <c:layout>
                <c:manualLayout>
                  <c:x val="1.5485863479554027E-2"/>
                  <c:y val="0"/>
                </c:manualLayout>
              </c:layout>
              <c:showLegendKey val="0"/>
              <c:showVal val="1"/>
              <c:showCatName val="0"/>
              <c:showSerName val="0"/>
              <c:showPercent val="0"/>
              <c:showBubbleSize val="0"/>
            </c:dLbl>
            <c:dLbl>
              <c:idx val="3"/>
              <c:layout>
                <c:manualLayout>
                  <c:x val="1.1224599372394645E-2"/>
                  <c:y val="0"/>
                </c:manualLayout>
              </c:layout>
              <c:showLegendKey val="0"/>
              <c:showVal val="1"/>
              <c:showCatName val="0"/>
              <c:showSerName val="0"/>
              <c:showPercent val="0"/>
              <c:showBubbleSize val="0"/>
            </c:dLbl>
            <c:txPr>
              <a:bodyPr/>
              <a:lstStyle/>
              <a:p>
                <a:pPr>
                  <a:defRPr sz="900"/>
                </a:pPr>
                <a:endParaRPr lang="es-ES"/>
              </a:p>
            </c:txPr>
            <c:showLegendKey val="0"/>
            <c:showVal val="1"/>
            <c:showCatName val="0"/>
            <c:showSerName val="0"/>
            <c:showPercent val="0"/>
            <c:showBubbleSize val="0"/>
            <c:showLeaderLines val="0"/>
          </c:dLbls>
          <c:cat>
            <c:strRef>
              <c:f>Hoja1!$A$2:$A$6</c:f>
              <c:strCache>
                <c:ptCount val="5"/>
                <c:pt idx="0">
                  <c:v>Transparencia y comuniación</c:v>
                </c:pt>
                <c:pt idx="1">
                  <c:v>Mejorar el servicio post - venta</c:v>
                </c:pt>
                <c:pt idx="2">
                  <c:v>Mejorar la calidad de los materiales / viviendas</c:v>
                </c:pt>
                <c:pt idx="3">
                  <c:v>Mejorar trato y atención</c:v>
                </c:pt>
                <c:pt idx="4">
                  <c:v>Sistema Passivhaus</c:v>
                </c:pt>
              </c:strCache>
            </c:strRef>
          </c:cat>
          <c:val>
            <c:numRef>
              <c:f>Hoja1!$C$2:$C$6</c:f>
              <c:numCache>
                <c:formatCode>0.0%</c:formatCode>
                <c:ptCount val="5"/>
                <c:pt idx="0">
                  <c:v>0.56299999999999994</c:v>
                </c:pt>
                <c:pt idx="1">
                  <c:v>0.25</c:v>
                </c:pt>
                <c:pt idx="2">
                  <c:v>6.3E-2</c:v>
                </c:pt>
                <c:pt idx="3">
                  <c:v>0.1875</c:v>
                </c:pt>
                <c:pt idx="4">
                  <c:v>6.3E-2</c:v>
                </c:pt>
              </c:numCache>
            </c:numRef>
          </c:val>
        </c:ser>
        <c:dLbls>
          <c:showLegendKey val="0"/>
          <c:showVal val="0"/>
          <c:showCatName val="0"/>
          <c:showSerName val="0"/>
          <c:showPercent val="0"/>
          <c:showBubbleSize val="0"/>
        </c:dLbls>
        <c:gapWidth val="150"/>
        <c:axId val="156523136"/>
        <c:axId val="156545408"/>
      </c:barChart>
      <c:catAx>
        <c:axId val="156523136"/>
        <c:scaling>
          <c:orientation val="minMax"/>
        </c:scaling>
        <c:delete val="0"/>
        <c:axPos val="b"/>
        <c:majorTickMark val="out"/>
        <c:minorTickMark val="none"/>
        <c:tickLblPos val="nextTo"/>
        <c:txPr>
          <a:bodyPr/>
          <a:lstStyle/>
          <a:p>
            <a:pPr>
              <a:defRPr sz="1000"/>
            </a:pPr>
            <a:endParaRPr lang="es-ES"/>
          </a:p>
        </c:txPr>
        <c:crossAx val="156545408"/>
        <c:crosses val="autoZero"/>
        <c:auto val="1"/>
        <c:lblAlgn val="ctr"/>
        <c:lblOffset val="100"/>
        <c:noMultiLvlLbl val="0"/>
      </c:catAx>
      <c:valAx>
        <c:axId val="156545408"/>
        <c:scaling>
          <c:orientation val="minMax"/>
          <c:max val="1"/>
          <c:min val="0"/>
        </c:scaling>
        <c:delete val="1"/>
        <c:axPos val="l"/>
        <c:numFmt formatCode="0%" sourceLinked="0"/>
        <c:majorTickMark val="out"/>
        <c:minorTickMark val="none"/>
        <c:tickLblPos val="nextTo"/>
        <c:crossAx val="156523136"/>
        <c:crosses val="autoZero"/>
        <c:crossBetween val="between"/>
        <c:majorUnit val="1"/>
      </c:valAx>
    </c:plotArea>
    <c:legend>
      <c:legendPos val="t"/>
      <c:overlay val="0"/>
      <c:txPr>
        <a:bodyPr/>
        <a:lstStyle/>
        <a:p>
          <a:pPr>
            <a:defRPr sz="10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72.319999999999993</c:v>
                </c:pt>
                <c:pt idx="1">
                  <c:v>27.680000000000007</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dPt>
          <c:dPt>
            <c:idx val="1"/>
            <c:bubble3D val="0"/>
            <c:spPr>
              <a:solidFill>
                <a:schemeClr val="tx1"/>
              </a:solidFill>
              <a:ln>
                <a:noFill/>
              </a:ln>
            </c:spPr>
          </c:dPt>
          <c:dPt>
            <c:idx val="2"/>
            <c:bubble3D val="0"/>
            <c:spPr>
              <a:noFill/>
              <a:ln>
                <a:noFill/>
              </a:ln>
            </c:spPr>
          </c:dPt>
          <c:dPt>
            <c:idx val="3"/>
            <c:bubble3D val="0"/>
            <c:spPr>
              <a:noFill/>
              <a:ln>
                <a:noFill/>
              </a:ln>
            </c:spPr>
          </c:dPt>
          <c:dPt>
            <c:idx val="4"/>
            <c:bubble3D val="0"/>
            <c:spPr>
              <a:noFill/>
              <a:ln>
                <a:noFill/>
              </a:ln>
            </c:spPr>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Pt>
            <c:idx val="16"/>
            <c:bubble3D val="0"/>
          </c:dPt>
          <c:dPt>
            <c:idx val="17"/>
            <c:bubble3D val="0"/>
          </c:dPt>
          <c:dPt>
            <c:idx val="18"/>
            <c:bubble3D val="0"/>
          </c:dPt>
          <c:dPt>
            <c:idx val="19"/>
            <c:bubble3D val="0"/>
          </c:dPt>
          <c:dPt>
            <c:idx val="20"/>
            <c:bubble3D val="0"/>
          </c:dPt>
          <c:dPt>
            <c:idx val="21"/>
            <c:bubble3D val="0"/>
          </c:dPt>
          <c:cat>
            <c:strRef>
              <c:f>Hoja1!$A$2:$A$6</c:f>
              <c:strCache>
                <c:ptCount val="5"/>
                <c:pt idx="0">
                  <c:v>-100</c:v>
                </c:pt>
                <c:pt idx="1">
                  <c:v>-50</c:v>
                </c:pt>
                <c:pt idx="2">
                  <c:v>0</c:v>
                </c:pt>
                <c:pt idx="3">
                  <c:v>50</c:v>
                </c:pt>
                <c:pt idx="4">
                  <c:v>100</c:v>
                </c:pt>
              </c:strCache>
            </c:strRef>
          </c:cat>
          <c:val>
            <c:numRef>
              <c:f>Hoja1!$B$2:$B$6</c:f>
              <c:numCache>
                <c:formatCode>0.0%</c:formatCode>
                <c:ptCount val="5"/>
                <c:pt idx="0">
                  <c:v>0</c:v>
                </c:pt>
                <c:pt idx="1">
                  <c:v>6.4439999999999997E-2</c:v>
                </c:pt>
                <c:pt idx="2">
                  <c:v>0.31185333333333332</c:v>
                </c:pt>
                <c:pt idx="3">
                  <c:v>0.31185333333333332</c:v>
                </c:pt>
                <c:pt idx="4">
                  <c:v>0.31185333333333332</c:v>
                </c:pt>
              </c:numCache>
            </c:numRef>
          </c:val>
        </c:ser>
        <c:ser>
          <c:idx val="1"/>
          <c:order val="1"/>
          <c:tx>
            <c:strRef>
              <c:f>Hoja1!$C$1</c:f>
              <c:strCache>
                <c:ptCount val="1"/>
                <c:pt idx="0">
                  <c:v>Año 2013 (n=304)2</c:v>
                </c:pt>
              </c:strCache>
            </c:strRef>
          </c:tx>
          <c:dPt>
            <c:idx val="0"/>
            <c:bubble3D val="0"/>
            <c:spPr>
              <a:solidFill>
                <a:srgbClr val="C7D9A3"/>
              </a:solidFill>
            </c:spPr>
          </c:dPt>
          <c:dPt>
            <c:idx val="1"/>
            <c:bubble3D val="0"/>
            <c:spPr>
              <a:solidFill>
                <a:srgbClr val="669900"/>
              </a:solidFill>
            </c:spPr>
          </c:dPt>
          <c:dPt>
            <c:idx val="2"/>
            <c:bubble3D val="0"/>
            <c:spPr>
              <a:noFill/>
            </c:spPr>
          </c:dPt>
          <c:dPt>
            <c:idx val="3"/>
            <c:bubble3D val="0"/>
            <c:spPr>
              <a:solidFill>
                <a:srgbClr val="D87E7E"/>
              </a:solidFill>
            </c:spPr>
          </c:dPt>
          <c:dPt>
            <c:idx val="4"/>
            <c:bubble3D val="0"/>
            <c:spPr>
              <a:solidFill>
                <a:srgbClr val="E4A6A6"/>
              </a:solidFill>
            </c:spPr>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72.239999999999995</c:v>
                </c:pt>
                <c:pt idx="1">
                  <c:v>27.760000000000005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72.819999999999993</c:v>
                </c:pt>
                <c:pt idx="1">
                  <c:v>27.180000000000007</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78.02</c:v>
                </c:pt>
                <c:pt idx="1">
                  <c:v>21.980000000000004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25.81</c:v>
                </c:pt>
                <c:pt idx="1">
                  <c:v>74.19</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330155278096014"/>
          <c:y val="0.25550022006635614"/>
          <c:w val="0.58998588969365096"/>
          <c:h val="0.55221691484840563"/>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39457076836443428"/>
                  <c:y val="-0.1923498088769891"/>
                </c:manualLayout>
              </c:layout>
              <c:showLegendKey val="0"/>
              <c:showVal val="1"/>
              <c:showCatName val="1"/>
              <c:showSerName val="0"/>
              <c:showPercent val="0"/>
              <c:showBubbleSize val="0"/>
              <c:separator>
</c:separator>
            </c:dLbl>
            <c:dLbl>
              <c:idx val="1"/>
              <c:layout>
                <c:manualLayout>
                  <c:x val="-1.6440448681851426E-2"/>
                  <c:y val="-0.14618585474651175"/>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0"/>
          </c:dLbls>
          <c:cat>
            <c:strRef>
              <c:f>Hoja1!$A$2:$A$3</c:f>
              <c:strCache>
                <c:ptCount val="2"/>
                <c:pt idx="0">
                  <c:v>Sí</c:v>
                </c:pt>
                <c:pt idx="1">
                  <c:v>No</c:v>
                </c:pt>
              </c:strCache>
            </c:strRef>
          </c:cat>
          <c:val>
            <c:numRef>
              <c:f>Hoja1!$B$2:$B$3</c:f>
              <c:numCache>
                <c:formatCode>0.0%</c:formatCode>
                <c:ptCount val="2"/>
                <c:pt idx="0">
                  <c:v>0.97599999999999998</c:v>
                </c:pt>
                <c:pt idx="1">
                  <c:v>2.4E-2</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5208877855255547"/>
          <c:y val="1.7745538919232466E-2"/>
          <c:w val="0.42417271651260158"/>
          <c:h val="0.95610537741863244"/>
        </c:manualLayout>
      </c:layout>
      <c:barChart>
        <c:barDir val="bar"/>
        <c:grouping val="clustered"/>
        <c:varyColors val="0"/>
        <c:ser>
          <c:idx val="0"/>
          <c:order val="0"/>
          <c:tx>
            <c:strRef>
              <c:f>Hoja1!$B$1</c:f>
              <c:strCache>
                <c:ptCount val="1"/>
                <c:pt idx="0">
                  <c:v>Columna2</c:v>
                </c:pt>
              </c:strCache>
            </c:strRef>
          </c:tx>
          <c:spPr>
            <a:solidFill>
              <a:srgbClr val="A18C7F"/>
            </a:solidFill>
            <a:ln w="9528">
              <a:noFill/>
            </a:ln>
            <a:effectLst/>
          </c:spPr>
          <c:invertIfNegative val="0"/>
          <c:dPt>
            <c:idx val="1"/>
            <c:invertIfNegative val="0"/>
            <c:bubble3D val="0"/>
          </c:dPt>
          <c:dLbls>
            <c:txPr>
              <a:bodyPr/>
              <a:lstStyle/>
              <a:p>
                <a:pPr>
                  <a:defRPr sz="1000">
                    <a:latin typeface="Helvetica" panose="020B0604020202030204" pitchFamily="34" charset="0"/>
                  </a:defRPr>
                </a:pPr>
                <a:endParaRPr lang="es-ES"/>
              </a:p>
            </c:txPr>
            <c:showLegendKey val="0"/>
            <c:showVal val="1"/>
            <c:showCatName val="0"/>
            <c:showSerName val="0"/>
            <c:showPercent val="0"/>
            <c:showBubbleSize val="0"/>
            <c:showLeaderLines val="0"/>
          </c:dLbls>
          <c:cat>
            <c:strRef>
              <c:f>Hoja1!$A$2:$A$6</c:f>
              <c:strCache>
                <c:ptCount val="5"/>
                <c:pt idx="0">
                  <c:v>Vivienda (calidades)</c:v>
                </c:pt>
                <c:pt idx="1">
                  <c:v>Ubicación, dimensiones</c:v>
                </c:pt>
                <c:pt idx="2">
                  <c:v>Precio</c:v>
                </c:pt>
                <c:pt idx="3">
                  <c:v>Servicio hasta la entrega</c:v>
                </c:pt>
                <c:pt idx="4">
                  <c:v>Servicio atención post venta</c:v>
                </c:pt>
              </c:strCache>
            </c:strRef>
          </c:cat>
          <c:val>
            <c:numRef>
              <c:f>Hoja1!$B$2:$B$6</c:f>
              <c:numCache>
                <c:formatCode>0.00</c:formatCode>
                <c:ptCount val="5"/>
                <c:pt idx="0">
                  <c:v>67.37</c:v>
                </c:pt>
                <c:pt idx="1">
                  <c:v>79.36</c:v>
                </c:pt>
                <c:pt idx="2">
                  <c:v>66.16</c:v>
                </c:pt>
                <c:pt idx="3">
                  <c:v>80.73</c:v>
                </c:pt>
                <c:pt idx="4">
                  <c:v>69.66</c:v>
                </c:pt>
              </c:numCache>
            </c:numRef>
          </c:val>
        </c:ser>
        <c:dLbls>
          <c:showLegendKey val="0"/>
          <c:showVal val="0"/>
          <c:showCatName val="0"/>
          <c:showSerName val="0"/>
          <c:showPercent val="0"/>
          <c:showBubbleSize val="0"/>
        </c:dLbls>
        <c:gapWidth val="78"/>
        <c:axId val="157820416"/>
        <c:axId val="157821952"/>
      </c:barChart>
      <c:catAx>
        <c:axId val="157820416"/>
        <c:scaling>
          <c:orientation val="maxMin"/>
        </c:scaling>
        <c:delete val="0"/>
        <c:axPos val="l"/>
        <c:numFmt formatCode="General" sourceLinked="1"/>
        <c:majorTickMark val="out"/>
        <c:minorTickMark val="none"/>
        <c:tickLblPos val="nextTo"/>
        <c:txPr>
          <a:bodyPr rot="0"/>
          <a:lstStyle/>
          <a:p>
            <a:pPr>
              <a:defRPr sz="1000">
                <a:solidFill>
                  <a:schemeClr val="tx1">
                    <a:lumMod val="75000"/>
                    <a:lumOff val="25000"/>
                  </a:schemeClr>
                </a:solidFill>
                <a:latin typeface="Helvetica" pitchFamily="34" charset="0"/>
              </a:defRPr>
            </a:pPr>
            <a:endParaRPr lang="es-ES"/>
          </a:p>
        </c:txPr>
        <c:crossAx val="157821952"/>
        <c:crosses val="autoZero"/>
        <c:auto val="1"/>
        <c:lblAlgn val="ctr"/>
        <c:lblOffset val="100"/>
        <c:noMultiLvlLbl val="0"/>
      </c:catAx>
      <c:valAx>
        <c:axId val="157821952"/>
        <c:scaling>
          <c:orientation val="minMax"/>
          <c:max val="100"/>
          <c:min val="0"/>
        </c:scaling>
        <c:delete val="1"/>
        <c:axPos val="t"/>
        <c:numFmt formatCode="0.00" sourceLinked="1"/>
        <c:majorTickMark val="out"/>
        <c:minorTickMark val="none"/>
        <c:tickLblPos val="nextTo"/>
        <c:crossAx val="157820416"/>
        <c:crosses val="autoZero"/>
        <c:crossBetween val="between"/>
        <c:majorUnit val="100"/>
      </c:valAx>
      <c:spPr>
        <a:noFill/>
        <a:ln w="25409">
          <a:noFill/>
        </a:ln>
      </c:spPr>
    </c:plotArea>
    <c:plotVisOnly val="1"/>
    <c:dispBlanksAs val="gap"/>
    <c:showDLblsOverMax val="0"/>
  </c:chart>
  <c:txPr>
    <a:bodyPr/>
    <a:lstStyle/>
    <a:p>
      <a:pPr>
        <a:defRPr sz="1794"/>
      </a:pPr>
      <a:endParaRPr lang="es-E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22.62</c:v>
                </c:pt>
                <c:pt idx="1">
                  <c:v>77.38</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21.32</c:v>
                </c:pt>
                <c:pt idx="1">
                  <c:v>78.680000000000007</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15.52</c:v>
                </c:pt>
                <c:pt idx="1">
                  <c:v>84.48</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29515970034"/>
                  <c:y val="0.1243471527159470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14.73</c:v>
                </c:pt>
                <c:pt idx="1">
                  <c:v>85.27</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7352599381673867"/>
                  <c:y val="-3.1123303897303833E-3"/>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44.5</c:v>
                </c:pt>
                <c:pt idx="1">
                  <c:v>55.5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188883491408715"/>
          <c:y val="0.3252528286772805"/>
          <c:w val="0.26851180853633611"/>
          <c:h val="0.57877240412536302"/>
        </c:manualLayout>
      </c:layout>
      <c:doughnutChart>
        <c:varyColors val="1"/>
        <c:ser>
          <c:idx val="0"/>
          <c:order val="0"/>
          <c:tx>
            <c:strRef>
              <c:f>Hoja1!$B$1</c:f>
              <c:strCache>
                <c:ptCount val="1"/>
                <c:pt idx="0">
                  <c:v>Columna1</c:v>
                </c:pt>
              </c:strCache>
            </c:strRef>
          </c:tx>
          <c:spPr>
            <a:solidFill>
              <a:schemeClr val="bg1"/>
            </a:solidFill>
            <a:ln>
              <a:noFill/>
            </a:ln>
          </c:spPr>
          <c:dPt>
            <c:idx val="0"/>
            <c:bubble3D val="0"/>
            <c:spPr>
              <a:noFill/>
              <a:ln>
                <a:noFill/>
              </a:ln>
            </c:spPr>
          </c:dPt>
          <c:dPt>
            <c:idx val="1"/>
            <c:bubble3D val="0"/>
            <c:spPr>
              <a:solidFill>
                <a:schemeClr val="tx1"/>
              </a:solidFill>
              <a:ln>
                <a:noFill/>
              </a:ln>
            </c:spPr>
          </c:dPt>
          <c:dPt>
            <c:idx val="2"/>
            <c:bubble3D val="0"/>
            <c:spPr>
              <a:noFill/>
              <a:ln>
                <a:noFill/>
              </a:ln>
            </c:spPr>
          </c:dPt>
          <c:dPt>
            <c:idx val="3"/>
            <c:bubble3D val="0"/>
            <c:spPr>
              <a:noFill/>
              <a:ln>
                <a:noFill/>
              </a:ln>
            </c:spPr>
          </c:dPt>
          <c:dPt>
            <c:idx val="4"/>
            <c:bubble3D val="0"/>
            <c:spPr>
              <a:noFill/>
              <a:ln>
                <a:noFill/>
              </a:ln>
            </c:spPr>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Pt>
            <c:idx val="16"/>
            <c:bubble3D val="0"/>
          </c:dPt>
          <c:dPt>
            <c:idx val="17"/>
            <c:bubble3D val="0"/>
          </c:dPt>
          <c:dPt>
            <c:idx val="18"/>
            <c:bubble3D val="0"/>
          </c:dPt>
          <c:dPt>
            <c:idx val="19"/>
            <c:bubble3D val="0"/>
          </c:dPt>
          <c:dPt>
            <c:idx val="20"/>
            <c:bubble3D val="0"/>
          </c:dPt>
          <c:dPt>
            <c:idx val="21"/>
            <c:bubble3D val="0"/>
          </c:dPt>
          <c:cat>
            <c:strRef>
              <c:f>Hoja1!$A$2:$A$6</c:f>
              <c:strCache>
                <c:ptCount val="5"/>
                <c:pt idx="0">
                  <c:v>-100</c:v>
                </c:pt>
                <c:pt idx="1">
                  <c:v>-50</c:v>
                </c:pt>
                <c:pt idx="2">
                  <c:v>0</c:v>
                </c:pt>
                <c:pt idx="3">
                  <c:v>50</c:v>
                </c:pt>
                <c:pt idx="4">
                  <c:v>100</c:v>
                </c:pt>
              </c:strCache>
            </c:strRef>
          </c:cat>
          <c:val>
            <c:numRef>
              <c:f>Hoja1!$B$2:$B$6</c:f>
              <c:numCache>
                <c:formatCode>0.0%</c:formatCode>
                <c:ptCount val="5"/>
                <c:pt idx="0">
                  <c:v>0.77600000000000002</c:v>
                </c:pt>
                <c:pt idx="1">
                  <c:v>0.22400000000000003</c:v>
                </c:pt>
                <c:pt idx="2">
                  <c:v>0</c:v>
                </c:pt>
                <c:pt idx="3">
                  <c:v>0</c:v>
                </c:pt>
                <c:pt idx="4">
                  <c:v>0</c:v>
                </c:pt>
              </c:numCache>
            </c:numRef>
          </c:val>
        </c:ser>
        <c:ser>
          <c:idx val="1"/>
          <c:order val="1"/>
          <c:tx>
            <c:strRef>
              <c:f>Hoja1!$C$1</c:f>
              <c:strCache>
                <c:ptCount val="1"/>
                <c:pt idx="0">
                  <c:v>Año 2013 (n=304)2</c:v>
                </c:pt>
              </c:strCache>
            </c:strRef>
          </c:tx>
          <c:dPt>
            <c:idx val="0"/>
            <c:bubble3D val="0"/>
            <c:spPr>
              <a:solidFill>
                <a:srgbClr val="C7D9A3"/>
              </a:solidFill>
            </c:spPr>
          </c:dPt>
          <c:dPt>
            <c:idx val="1"/>
            <c:bubble3D val="0"/>
            <c:spPr>
              <a:solidFill>
                <a:srgbClr val="669900"/>
              </a:solidFill>
            </c:spPr>
          </c:dPt>
          <c:dPt>
            <c:idx val="2"/>
            <c:bubble3D val="0"/>
            <c:spPr>
              <a:noFill/>
            </c:spPr>
          </c:dPt>
          <c:dPt>
            <c:idx val="3"/>
            <c:bubble3D val="0"/>
            <c:spPr>
              <a:solidFill>
                <a:srgbClr val="D87E7E"/>
              </a:solidFill>
            </c:spPr>
          </c:dPt>
          <c:dPt>
            <c:idx val="4"/>
            <c:bubble3D val="0"/>
            <c:spPr>
              <a:solidFill>
                <a:srgbClr val="E4A6A6"/>
              </a:solidFill>
            </c:spPr>
          </c:dPt>
          <c:cat>
            <c:strRef>
              <c:f>Hoja1!$A$2:$A$6</c:f>
              <c:strCache>
                <c:ptCount val="5"/>
                <c:pt idx="0">
                  <c:v>-100</c:v>
                </c:pt>
                <c:pt idx="1">
                  <c:v>-50</c:v>
                </c:pt>
                <c:pt idx="2">
                  <c:v>0</c:v>
                </c:pt>
                <c:pt idx="3">
                  <c:v>50</c:v>
                </c:pt>
                <c:pt idx="4">
                  <c:v>100</c:v>
                </c:pt>
              </c:strCache>
            </c:strRef>
          </c:cat>
          <c:val>
            <c:numRef>
              <c:f>Hoja1!$C$2:$C$6</c:f>
              <c:numCache>
                <c:formatCode>0.0%</c:formatCode>
                <c:ptCount val="5"/>
                <c:pt idx="0">
                  <c:v>0.2</c:v>
                </c:pt>
                <c:pt idx="1">
                  <c:v>0.2</c:v>
                </c:pt>
                <c:pt idx="2">
                  <c:v>0.2</c:v>
                </c:pt>
                <c:pt idx="3">
                  <c:v>0.2</c:v>
                </c:pt>
                <c:pt idx="4">
                  <c:v>0.2</c:v>
                </c:pt>
              </c:numCache>
            </c:numRef>
          </c:val>
        </c:ser>
        <c:dLbls>
          <c:showLegendKey val="0"/>
          <c:showVal val="0"/>
          <c:showCatName val="0"/>
          <c:showSerName val="0"/>
          <c:showPercent val="0"/>
          <c:showBubbleSize val="0"/>
          <c:showLeaderLines val="0"/>
        </c:dLbls>
        <c:firstSliceAng val="0"/>
        <c:holeSize val="25"/>
      </c:doughnutChart>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8768516654126174"/>
                  <c:y val="-0.17892226313270834"/>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62.56</c:v>
                </c:pt>
                <c:pt idx="1">
                  <c:v>37.44</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6880585904706125"/>
                  <c:y val="-2.6044024036748492E-2"/>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43.75</c:v>
                </c:pt>
                <c:pt idx="1">
                  <c:v>56.25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rgbClr val="A18C7F"/>
              </a:solidFill>
              <a:ln>
                <a:noFill/>
              </a:ln>
            </c:spPr>
          </c:dPt>
          <c:dPt>
            <c:idx val="1"/>
            <c:bubble3D val="0"/>
            <c:spPr>
              <a:solidFill>
                <a:schemeClr val="bg1"/>
              </a:solidFill>
              <a:ln>
                <a:solidFill>
                  <a:srgbClr val="A18C7F"/>
                </a:solidFill>
              </a:ln>
            </c:spPr>
          </c:dPt>
          <c:dLbls>
            <c:dLbl>
              <c:idx val="0"/>
              <c:layout>
                <c:manualLayout>
                  <c:x val="0.15464694127759901"/>
                  <c:y val="4.5315674926089625E-3"/>
                </c:manualLayout>
              </c:layout>
              <c:showLegendKey val="0"/>
              <c:showVal val="1"/>
              <c:showCatName val="0"/>
              <c:showSerName val="0"/>
              <c:showPercent val="0"/>
              <c:showBubbleSize val="0"/>
            </c:dLbl>
            <c:dLbl>
              <c:idx val="1"/>
              <c:delete val="1"/>
            </c:dLbl>
            <c:showLegendKey val="0"/>
            <c:showVal val="1"/>
            <c:showCatName val="0"/>
            <c:showSerName val="0"/>
            <c:showPercent val="0"/>
            <c:showBubbleSize val="0"/>
            <c:showLeaderLines val="0"/>
          </c:dLbls>
          <c:cat>
            <c:strRef>
              <c:f>Hoja1!$A$2:$A$3</c:f>
              <c:strCache>
                <c:ptCount val="2"/>
                <c:pt idx="0">
                  <c:v>-100</c:v>
                </c:pt>
                <c:pt idx="1">
                  <c:v>-50</c:v>
                </c:pt>
              </c:strCache>
            </c:strRef>
          </c:cat>
          <c:val>
            <c:numRef>
              <c:f>Hoja1!$B$2:$B$3</c:f>
              <c:numCache>
                <c:formatCode>0.00</c:formatCode>
                <c:ptCount val="2"/>
                <c:pt idx="0">
                  <c:v>49.75</c:v>
                </c:pt>
                <c:pt idx="1">
                  <c:v>50.25</c:v>
                </c:pt>
              </c:numCache>
            </c:numRef>
          </c:val>
        </c:ser>
        <c:dLbls>
          <c:showLegendKey val="0"/>
          <c:showVal val="0"/>
          <c:showCatName val="0"/>
          <c:showSerName val="0"/>
          <c:showPercent val="0"/>
          <c:showBubbleSize val="0"/>
          <c:showLeaderLines val="0"/>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2"/>
            <a:ext cx="2952593" cy="497603"/>
          </a:xfrm>
          <a:prstGeom prst="rect">
            <a:avLst/>
          </a:prstGeom>
        </p:spPr>
        <p:txBody>
          <a:bodyPr vert="horz" lIns="91573" tIns="45786" rIns="91573" bIns="45786" rtlCol="0"/>
          <a:lstStyle>
            <a:lvl1pPr algn="l">
              <a:defRPr sz="1200"/>
            </a:lvl1pPr>
          </a:lstStyle>
          <a:p>
            <a:endParaRPr lang="es-ES"/>
          </a:p>
        </p:txBody>
      </p:sp>
      <p:sp>
        <p:nvSpPr>
          <p:cNvPr id="3" name="2 Marcador de fecha"/>
          <p:cNvSpPr>
            <a:spLocks noGrp="1"/>
          </p:cNvSpPr>
          <p:nvPr>
            <p:ph type="dt" sz="quarter" idx="1"/>
          </p:nvPr>
        </p:nvSpPr>
        <p:spPr>
          <a:xfrm>
            <a:off x="3857782" y="2"/>
            <a:ext cx="2952593" cy="497603"/>
          </a:xfrm>
          <a:prstGeom prst="rect">
            <a:avLst/>
          </a:prstGeom>
        </p:spPr>
        <p:txBody>
          <a:bodyPr vert="horz" lIns="91573" tIns="45786" rIns="91573" bIns="45786" rtlCol="0"/>
          <a:lstStyle>
            <a:lvl1pPr algn="r">
              <a:defRPr sz="1200"/>
            </a:lvl1pPr>
          </a:lstStyle>
          <a:p>
            <a:fld id="{913F7023-7504-45F2-BCF9-717A320B458B}" type="datetimeFigureOut">
              <a:rPr lang="es-ES" smtClean="0"/>
              <a:t>28/11/2019</a:t>
            </a:fld>
            <a:endParaRPr lang="es-ES"/>
          </a:p>
        </p:txBody>
      </p:sp>
      <p:sp>
        <p:nvSpPr>
          <p:cNvPr id="4" name="3 Marcador de pie de página"/>
          <p:cNvSpPr>
            <a:spLocks noGrp="1"/>
          </p:cNvSpPr>
          <p:nvPr>
            <p:ph type="ftr" sz="quarter" idx="2"/>
          </p:nvPr>
        </p:nvSpPr>
        <p:spPr>
          <a:xfrm>
            <a:off x="0" y="9443323"/>
            <a:ext cx="2952593" cy="497603"/>
          </a:xfrm>
          <a:prstGeom prst="rect">
            <a:avLst/>
          </a:prstGeom>
        </p:spPr>
        <p:txBody>
          <a:bodyPr vert="horz" lIns="91573" tIns="45786" rIns="91573" bIns="45786"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7782" y="9443323"/>
            <a:ext cx="2952593" cy="497603"/>
          </a:xfrm>
          <a:prstGeom prst="rect">
            <a:avLst/>
          </a:prstGeom>
        </p:spPr>
        <p:txBody>
          <a:bodyPr vert="horz" lIns="91573" tIns="45786" rIns="91573" bIns="45786" rtlCol="0" anchor="b"/>
          <a:lstStyle>
            <a:lvl1pPr algn="r">
              <a:defRPr sz="1200"/>
            </a:lvl1pPr>
          </a:lstStyle>
          <a:p>
            <a:fld id="{08E19EC6-67A6-42F0-8992-55072C41307E}" type="slidenum">
              <a:rPr lang="es-ES" smtClean="0"/>
              <a:t>‹Nº›</a:t>
            </a:fld>
            <a:endParaRPr lang="es-ES"/>
          </a:p>
        </p:txBody>
      </p:sp>
    </p:spTree>
    <p:extLst>
      <p:ext uri="{BB962C8B-B14F-4D97-AF65-F5344CB8AC3E}">
        <p14:creationId xmlns:p14="http://schemas.microsoft.com/office/powerpoint/2010/main" val="3457028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1"/>
            <a:ext cx="2952769" cy="497682"/>
          </a:xfrm>
          <a:prstGeom prst="rect">
            <a:avLst/>
          </a:prstGeom>
        </p:spPr>
        <p:txBody>
          <a:bodyPr vert="horz" lIns="91551" tIns="45778" rIns="91551" bIns="45778" rtlCol="0"/>
          <a:lstStyle>
            <a:lvl1pPr algn="l" fontAlgn="auto">
              <a:spcBef>
                <a:spcPts val="0"/>
              </a:spcBef>
              <a:spcAft>
                <a:spcPts val="0"/>
              </a:spcAft>
              <a:defRPr sz="1200">
                <a:latin typeface="+mn-lt"/>
                <a:cs typeface="+mn-cs"/>
              </a:defRPr>
            </a:lvl1pPr>
          </a:lstStyle>
          <a:p>
            <a:pPr>
              <a:defRPr/>
            </a:pPr>
            <a:endParaRPr lang="es-ES" dirty="0"/>
          </a:p>
        </p:txBody>
      </p:sp>
      <p:sp>
        <p:nvSpPr>
          <p:cNvPr id="3" name="2 Marcador de fecha"/>
          <p:cNvSpPr>
            <a:spLocks noGrp="1"/>
          </p:cNvSpPr>
          <p:nvPr>
            <p:ph type="dt" idx="1"/>
          </p:nvPr>
        </p:nvSpPr>
        <p:spPr>
          <a:xfrm>
            <a:off x="3857578" y="1"/>
            <a:ext cx="2952768" cy="497682"/>
          </a:xfrm>
          <a:prstGeom prst="rect">
            <a:avLst/>
          </a:prstGeom>
        </p:spPr>
        <p:txBody>
          <a:bodyPr vert="horz" lIns="91551" tIns="45778" rIns="91551" bIns="45778" rtlCol="0"/>
          <a:lstStyle>
            <a:lvl1pPr algn="r" fontAlgn="auto">
              <a:spcBef>
                <a:spcPts val="0"/>
              </a:spcBef>
              <a:spcAft>
                <a:spcPts val="0"/>
              </a:spcAft>
              <a:defRPr sz="1200">
                <a:latin typeface="+mn-lt"/>
                <a:cs typeface="+mn-cs"/>
              </a:defRPr>
            </a:lvl1pPr>
          </a:lstStyle>
          <a:p>
            <a:pPr>
              <a:defRPr/>
            </a:pPr>
            <a:fld id="{CC7E6621-5C48-4E38-A585-326DC5C65B03}" type="datetimeFigureOut">
              <a:rPr lang="es-ES"/>
              <a:pPr>
                <a:defRPr/>
              </a:pPr>
              <a:t>28/11/2019</a:t>
            </a:fld>
            <a:endParaRPr lang="es-ES" dirty="0"/>
          </a:p>
        </p:txBody>
      </p:sp>
      <p:sp>
        <p:nvSpPr>
          <p:cNvPr id="4" name="3 Marcador de imagen de diapositiva"/>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551" tIns="45778" rIns="91551" bIns="45778" rtlCol="0" anchor="ctr"/>
          <a:lstStyle/>
          <a:p>
            <a:pPr lvl="0"/>
            <a:endParaRPr lang="es-ES" noProof="0" dirty="0"/>
          </a:p>
        </p:txBody>
      </p:sp>
      <p:sp>
        <p:nvSpPr>
          <p:cNvPr id="5" name="4 Marcador de notas"/>
          <p:cNvSpPr>
            <a:spLocks noGrp="1"/>
          </p:cNvSpPr>
          <p:nvPr>
            <p:ph type="body" sz="quarter" idx="3"/>
          </p:nvPr>
        </p:nvSpPr>
        <p:spPr>
          <a:xfrm>
            <a:off x="681037" y="4724010"/>
            <a:ext cx="5449895" cy="4472779"/>
          </a:xfrm>
          <a:prstGeom prst="rect">
            <a:avLst/>
          </a:prstGeom>
        </p:spPr>
        <p:txBody>
          <a:bodyPr vert="horz" lIns="91551" tIns="45778" rIns="91551" bIns="45778"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2" y="9443244"/>
            <a:ext cx="2952769" cy="497681"/>
          </a:xfrm>
          <a:prstGeom prst="rect">
            <a:avLst/>
          </a:prstGeom>
        </p:spPr>
        <p:txBody>
          <a:bodyPr vert="horz" lIns="91551" tIns="45778" rIns="91551" bIns="45778" rtlCol="0" anchor="b"/>
          <a:lstStyle>
            <a:lvl1pPr algn="l" fontAlgn="auto">
              <a:spcBef>
                <a:spcPts val="0"/>
              </a:spcBef>
              <a:spcAft>
                <a:spcPts val="0"/>
              </a:spcAft>
              <a:defRPr sz="1200">
                <a:latin typeface="+mn-lt"/>
                <a:cs typeface="+mn-cs"/>
              </a:defRPr>
            </a:lvl1pPr>
          </a:lstStyle>
          <a:p>
            <a:pPr>
              <a:defRPr/>
            </a:pPr>
            <a:endParaRPr lang="es-ES" dirty="0"/>
          </a:p>
        </p:txBody>
      </p:sp>
      <p:sp>
        <p:nvSpPr>
          <p:cNvPr id="7" name="6 Marcador de número de diapositiva"/>
          <p:cNvSpPr>
            <a:spLocks noGrp="1"/>
          </p:cNvSpPr>
          <p:nvPr>
            <p:ph type="sldNum" sz="quarter" idx="5"/>
          </p:nvPr>
        </p:nvSpPr>
        <p:spPr>
          <a:xfrm>
            <a:off x="3857578" y="9443244"/>
            <a:ext cx="2952768" cy="497681"/>
          </a:xfrm>
          <a:prstGeom prst="rect">
            <a:avLst/>
          </a:prstGeom>
        </p:spPr>
        <p:txBody>
          <a:bodyPr vert="horz" lIns="91551" tIns="45778" rIns="91551" bIns="45778" rtlCol="0" anchor="b"/>
          <a:lstStyle>
            <a:lvl1pPr algn="r" fontAlgn="auto">
              <a:spcBef>
                <a:spcPts val="0"/>
              </a:spcBef>
              <a:spcAft>
                <a:spcPts val="0"/>
              </a:spcAft>
              <a:defRPr sz="1200">
                <a:latin typeface="+mn-lt"/>
                <a:cs typeface="+mn-cs"/>
              </a:defRPr>
            </a:lvl1pPr>
          </a:lstStyle>
          <a:p>
            <a:pPr>
              <a:defRPr/>
            </a:pPr>
            <a:fld id="{1F24374C-65FE-4E91-9FAE-AE9F9B53CD12}" type="slidenum">
              <a:rPr lang="es-ES"/>
              <a:pPr>
                <a:defRPr/>
              </a:pPr>
              <a:t>‹Nº›</a:t>
            </a:fld>
            <a:endParaRPr lang="es-ES" dirty="0"/>
          </a:p>
        </p:txBody>
      </p:sp>
    </p:spTree>
    <p:extLst>
      <p:ext uri="{BB962C8B-B14F-4D97-AF65-F5344CB8AC3E}">
        <p14:creationId xmlns:p14="http://schemas.microsoft.com/office/powerpoint/2010/main" val="674060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1.emf"/><Relationship Id="rId5" Type="http://schemas.openxmlformats.org/officeDocument/2006/relationships/image" Target="../media/image4.emf"/><Relationship Id="rId10" Type="http://schemas.openxmlformats.org/officeDocument/2006/relationships/image" Target="../media/image10.emf"/><Relationship Id="rId4" Type="http://schemas.openxmlformats.org/officeDocument/2006/relationships/image" Target="../media/image3.emf"/><Relationship Id="rId9"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6659563"/>
            <a:ext cx="9175750" cy="211137"/>
          </a:xfrm>
          <a:prstGeom prst="rect">
            <a:avLst/>
          </a:prstGeom>
          <a:noFill/>
          <a:ln w="9525">
            <a:noFill/>
            <a:miter lim="800000"/>
            <a:headEnd/>
            <a:tailEnd/>
          </a:ln>
        </p:spPr>
      </p:pic>
      <p:sp>
        <p:nvSpPr>
          <p:cNvPr id="3" name="Text Box 3"/>
          <p:cNvSpPr txBox="1">
            <a:spLocks noChangeArrowheads="1"/>
          </p:cNvSpPr>
          <p:nvPr userDrawn="1"/>
        </p:nvSpPr>
        <p:spPr bwMode="auto">
          <a:xfrm>
            <a:off x="4430713" y="6643688"/>
            <a:ext cx="609600" cy="244475"/>
          </a:xfrm>
          <a:prstGeom prst="rect">
            <a:avLst/>
          </a:prstGeom>
          <a:noFill/>
          <a:ln w="9525">
            <a:noFill/>
            <a:miter lim="800000"/>
            <a:headEnd/>
            <a:tailEnd/>
          </a:ln>
          <a:effectLst/>
        </p:spPr>
        <p:txBody>
          <a:bodyPr anchor="ctr">
            <a:spAutoFit/>
          </a:bodyPr>
          <a:lstStyle/>
          <a:p>
            <a:pPr algn="ctr">
              <a:defRPr/>
            </a:pPr>
            <a:fld id="{E2FE9687-1E9F-4154-A52D-060F7E18C05D}" type="slidenum">
              <a:rPr lang="es-ES_tradnl" sz="1000">
                <a:latin typeface="Helvetica" pitchFamily="34" charset="0"/>
                <a:cs typeface="+mn-cs"/>
              </a:rPr>
              <a:pPr algn="ctr">
                <a:defRPr/>
              </a:pPr>
              <a:t>‹Nº›</a:t>
            </a:fld>
            <a:endParaRPr lang="es-ES" dirty="0">
              <a:cs typeface="+mn-cs"/>
            </a:endParaRPr>
          </a:p>
        </p:txBody>
      </p:sp>
      <p:sp>
        <p:nvSpPr>
          <p:cNvPr id="4" name="Line 4"/>
          <p:cNvSpPr>
            <a:spLocks noChangeShapeType="1"/>
          </p:cNvSpPr>
          <p:nvPr userDrawn="1"/>
        </p:nvSpPr>
        <p:spPr bwMode="auto">
          <a:xfrm>
            <a:off x="41910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5" name="Line 5"/>
          <p:cNvSpPr>
            <a:spLocks noChangeShapeType="1"/>
          </p:cNvSpPr>
          <p:nvPr userDrawn="1"/>
        </p:nvSpPr>
        <p:spPr bwMode="auto">
          <a:xfrm>
            <a:off x="13652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6" name="Line 6"/>
          <p:cNvSpPr>
            <a:spLocks noChangeShapeType="1"/>
          </p:cNvSpPr>
          <p:nvPr userDrawn="1"/>
        </p:nvSpPr>
        <p:spPr bwMode="auto">
          <a:xfrm>
            <a:off x="231140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7" name="Line 7"/>
          <p:cNvSpPr>
            <a:spLocks noChangeShapeType="1"/>
          </p:cNvSpPr>
          <p:nvPr userDrawn="1"/>
        </p:nvSpPr>
        <p:spPr bwMode="auto">
          <a:xfrm>
            <a:off x="32067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8" name="Line 8"/>
          <p:cNvSpPr>
            <a:spLocks noChangeShapeType="1"/>
          </p:cNvSpPr>
          <p:nvPr userDrawn="1"/>
        </p:nvSpPr>
        <p:spPr bwMode="auto">
          <a:xfrm>
            <a:off x="59753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9" name="Text Box 9"/>
          <p:cNvSpPr txBox="1">
            <a:spLocks noChangeArrowheads="1"/>
          </p:cNvSpPr>
          <p:nvPr userDrawn="1"/>
        </p:nvSpPr>
        <p:spPr bwMode="auto">
          <a:xfrm>
            <a:off x="5983288" y="6651625"/>
            <a:ext cx="3160712" cy="228600"/>
          </a:xfrm>
          <a:prstGeom prst="rect">
            <a:avLst/>
          </a:prstGeom>
          <a:noFill/>
          <a:ln w="9525">
            <a:noFill/>
            <a:miter lim="800000"/>
            <a:headEnd/>
            <a:tailEnd/>
          </a:ln>
          <a:effectLst/>
        </p:spPr>
        <p:txBody>
          <a:bodyPr>
            <a:spAutoFit/>
          </a:bodyPr>
          <a:lstStyle/>
          <a:p>
            <a:pPr algn="ctr">
              <a:defRPr/>
            </a:pPr>
            <a:r>
              <a:rPr lang="es-ES_tradnl" sz="900" b="1" i="1" dirty="0">
                <a:solidFill>
                  <a:srgbClr val="4D4D4D"/>
                </a:solidFill>
                <a:latin typeface="Helvetica" pitchFamily="34" charset="0"/>
                <a:cs typeface="+mn-cs"/>
              </a:rPr>
              <a:t>Merkal-1507-10 Informe</a:t>
            </a:r>
            <a:endParaRPr lang="es-ES" dirty="0">
              <a:cs typeface="+mn-cs"/>
            </a:endParaRPr>
          </a:p>
        </p:txBody>
      </p:sp>
      <p:pic>
        <p:nvPicPr>
          <p:cNvPr id="10" name="Picture 10"/>
          <p:cNvPicPr>
            <a:picLocks noChangeAspect="1" noChangeArrowheads="1"/>
          </p:cNvPicPr>
          <p:nvPr userDrawn="1"/>
        </p:nvPicPr>
        <p:blipFill>
          <a:blip r:embed="rId3"/>
          <a:srcRect/>
          <a:stretch>
            <a:fillRect/>
          </a:stretch>
        </p:blipFill>
        <p:spPr bwMode="auto">
          <a:xfrm>
            <a:off x="0" y="0"/>
            <a:ext cx="1835150" cy="841375"/>
          </a:xfrm>
          <a:prstGeom prst="rect">
            <a:avLst/>
          </a:prstGeom>
          <a:noFill/>
          <a:ln w="9525">
            <a:noFill/>
            <a:miter lim="800000"/>
            <a:headEnd/>
            <a:tailEnd/>
          </a:ln>
        </p:spPr>
      </p:pic>
      <p:pic>
        <p:nvPicPr>
          <p:cNvPr id="11" name="Picture 11"/>
          <p:cNvPicPr>
            <a:picLocks noChangeAspect="1" noChangeArrowheads="1"/>
          </p:cNvPicPr>
          <p:nvPr userDrawn="1"/>
        </p:nvPicPr>
        <p:blipFill>
          <a:blip r:embed="rId4"/>
          <a:srcRect/>
          <a:stretch>
            <a:fillRect/>
          </a:stretch>
        </p:blipFill>
        <p:spPr bwMode="auto">
          <a:xfrm>
            <a:off x="4327525" y="6669088"/>
            <a:ext cx="182563" cy="201612"/>
          </a:xfrm>
          <a:prstGeom prst="rect">
            <a:avLst/>
          </a:prstGeom>
          <a:noFill/>
          <a:ln w="9525">
            <a:noFill/>
            <a:miter lim="800000"/>
            <a:headEnd/>
            <a:tailEnd/>
          </a:ln>
        </p:spPr>
      </p:pic>
      <p:pic>
        <p:nvPicPr>
          <p:cNvPr id="12" name="Picture 12"/>
          <p:cNvPicPr>
            <a:picLocks noChangeAspect="1" noChangeArrowheads="1"/>
          </p:cNvPicPr>
          <p:nvPr userDrawn="1"/>
        </p:nvPicPr>
        <p:blipFill>
          <a:blip r:embed="rId5"/>
          <a:srcRect/>
          <a:stretch>
            <a:fillRect/>
          </a:stretch>
        </p:blipFill>
        <p:spPr bwMode="auto">
          <a:xfrm>
            <a:off x="636588" y="6686550"/>
            <a:ext cx="468312" cy="163513"/>
          </a:xfrm>
          <a:prstGeom prst="rect">
            <a:avLst/>
          </a:prstGeom>
          <a:noFill/>
          <a:ln w="9525">
            <a:noFill/>
            <a:miter lim="800000"/>
            <a:headEnd/>
            <a:tailEnd/>
          </a:ln>
        </p:spPr>
      </p:pic>
      <p:pic>
        <p:nvPicPr>
          <p:cNvPr id="13" name="Picture 13"/>
          <p:cNvPicPr>
            <a:picLocks noChangeAspect="1" noChangeArrowheads="1"/>
          </p:cNvPicPr>
          <p:nvPr userDrawn="1"/>
        </p:nvPicPr>
        <p:blipFill>
          <a:blip r:embed="rId6"/>
          <a:srcRect/>
          <a:stretch>
            <a:fillRect/>
          </a:stretch>
        </p:blipFill>
        <p:spPr bwMode="auto">
          <a:xfrm>
            <a:off x="1543050" y="6677025"/>
            <a:ext cx="620713" cy="180975"/>
          </a:xfrm>
          <a:prstGeom prst="rect">
            <a:avLst/>
          </a:prstGeom>
          <a:noFill/>
          <a:ln w="9525">
            <a:noFill/>
            <a:miter lim="800000"/>
            <a:headEnd/>
            <a:tailEnd/>
          </a:ln>
        </p:spPr>
      </p:pic>
      <p:pic>
        <p:nvPicPr>
          <p:cNvPr id="14" name="Picture 14"/>
          <p:cNvPicPr>
            <a:picLocks noChangeAspect="1" noChangeArrowheads="1"/>
          </p:cNvPicPr>
          <p:nvPr userDrawn="1"/>
        </p:nvPicPr>
        <p:blipFill>
          <a:blip r:embed="rId7"/>
          <a:srcRect/>
          <a:stretch>
            <a:fillRect/>
          </a:stretch>
        </p:blipFill>
        <p:spPr bwMode="auto">
          <a:xfrm>
            <a:off x="2463800" y="6677025"/>
            <a:ext cx="582613" cy="180975"/>
          </a:xfrm>
          <a:prstGeom prst="rect">
            <a:avLst/>
          </a:prstGeom>
          <a:noFill/>
          <a:ln w="9525">
            <a:noFill/>
            <a:miter lim="800000"/>
            <a:headEnd/>
            <a:tailEnd/>
          </a:ln>
        </p:spPr>
      </p:pic>
      <p:pic>
        <p:nvPicPr>
          <p:cNvPr id="15" name="Picture 4"/>
          <p:cNvPicPr>
            <a:picLocks noChangeAspect="1" noChangeArrowheads="1"/>
          </p:cNvPicPr>
          <p:nvPr userDrawn="1"/>
        </p:nvPicPr>
        <p:blipFill>
          <a:blip r:embed="rId8"/>
          <a:srcRect/>
          <a:stretch>
            <a:fillRect/>
          </a:stretch>
        </p:blipFill>
        <p:spPr bwMode="auto">
          <a:xfrm>
            <a:off x="7629525" y="171450"/>
            <a:ext cx="1512888" cy="515938"/>
          </a:xfrm>
          <a:prstGeom prst="rect">
            <a:avLst/>
          </a:prstGeom>
          <a:noFill/>
          <a:ln w="9525">
            <a:noFill/>
            <a:miter lim="800000"/>
            <a:headEnd/>
            <a:tailEnd/>
          </a:ln>
        </p:spPr>
      </p:pic>
      <p:pic>
        <p:nvPicPr>
          <p:cNvPr id="16" name="Picture 2"/>
          <p:cNvPicPr>
            <a:picLocks noChangeAspect="1" noChangeArrowheads="1"/>
          </p:cNvPicPr>
          <p:nvPr userDrawn="1"/>
        </p:nvPicPr>
        <p:blipFill>
          <a:blip r:embed="rId9"/>
          <a:srcRect/>
          <a:stretch>
            <a:fillRect/>
          </a:stretch>
        </p:blipFill>
        <p:spPr bwMode="auto">
          <a:xfrm>
            <a:off x="0" y="0"/>
            <a:ext cx="9191625" cy="6894513"/>
          </a:xfrm>
          <a:prstGeom prst="rect">
            <a:avLst/>
          </a:prstGeom>
          <a:noFill/>
          <a:ln w="9525">
            <a:noFill/>
            <a:miter lim="800000"/>
            <a:headEnd/>
            <a:tailEnd/>
          </a:ln>
        </p:spPr>
      </p:pic>
      <p:sp>
        <p:nvSpPr>
          <p:cNvPr id="17" name="Rectangle 3"/>
          <p:cNvSpPr>
            <a:spLocks noChangeArrowheads="1"/>
          </p:cNvSpPr>
          <p:nvPr userDrawn="1"/>
        </p:nvSpPr>
        <p:spPr bwMode="auto">
          <a:xfrm>
            <a:off x="0" y="5397500"/>
            <a:ext cx="9144000" cy="419100"/>
          </a:xfrm>
          <a:prstGeom prst="rect">
            <a:avLst/>
          </a:prstGeom>
          <a:solidFill>
            <a:srgbClr val="C0C0C0"/>
          </a:solidFill>
          <a:ln w="9525">
            <a:noFill/>
            <a:miter lim="800000"/>
            <a:headEnd/>
            <a:tailEnd/>
          </a:ln>
          <a:effectLst/>
        </p:spPr>
        <p:txBody>
          <a:bodyPr wrap="none" anchor="ctr"/>
          <a:lstStyle/>
          <a:p>
            <a:pPr fontAlgn="auto">
              <a:spcBef>
                <a:spcPts val="0"/>
              </a:spcBef>
              <a:spcAft>
                <a:spcPts val="0"/>
              </a:spcAft>
              <a:defRPr/>
            </a:pPr>
            <a:endParaRPr lang="es-ES" dirty="0">
              <a:latin typeface="+mn-lt"/>
              <a:cs typeface="+mn-cs"/>
            </a:endParaRPr>
          </a:p>
        </p:txBody>
      </p:sp>
      <p:sp>
        <p:nvSpPr>
          <p:cNvPr id="18" name="Rectangle 4"/>
          <p:cNvSpPr>
            <a:spLocks noChangeArrowheads="1"/>
          </p:cNvSpPr>
          <p:nvPr userDrawn="1"/>
        </p:nvSpPr>
        <p:spPr bwMode="auto">
          <a:xfrm>
            <a:off x="0" y="5816600"/>
            <a:ext cx="9144000" cy="419100"/>
          </a:xfrm>
          <a:prstGeom prst="rect">
            <a:avLst/>
          </a:prstGeom>
          <a:solidFill>
            <a:schemeClr val="tx1"/>
          </a:solidFill>
          <a:ln w="9525">
            <a:noFill/>
            <a:miter lim="800000"/>
            <a:headEnd/>
            <a:tailEnd/>
          </a:ln>
          <a:effectLst/>
        </p:spPr>
        <p:txBody>
          <a:bodyPr wrap="none" anchor="ctr"/>
          <a:lstStyle/>
          <a:p>
            <a:pPr fontAlgn="auto">
              <a:spcBef>
                <a:spcPts val="0"/>
              </a:spcBef>
              <a:spcAft>
                <a:spcPts val="0"/>
              </a:spcAft>
              <a:defRPr/>
            </a:pPr>
            <a:endParaRPr lang="es-ES" dirty="0">
              <a:latin typeface="+mn-lt"/>
              <a:cs typeface="+mn-cs"/>
            </a:endParaRPr>
          </a:p>
        </p:txBody>
      </p:sp>
      <p:sp>
        <p:nvSpPr>
          <p:cNvPr id="19" name="Line 5"/>
          <p:cNvSpPr>
            <a:spLocks noChangeShapeType="1"/>
          </p:cNvSpPr>
          <p:nvPr userDrawn="1"/>
        </p:nvSpPr>
        <p:spPr bwMode="auto">
          <a:xfrm flipV="1">
            <a:off x="1477963" y="6338888"/>
            <a:ext cx="0" cy="511175"/>
          </a:xfrm>
          <a:prstGeom prst="line">
            <a:avLst/>
          </a:prstGeom>
          <a:noFill/>
          <a:ln w="9525">
            <a:solidFill>
              <a:schemeClr val="bg1"/>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20" name="Line 6"/>
          <p:cNvSpPr>
            <a:spLocks noChangeShapeType="1"/>
          </p:cNvSpPr>
          <p:nvPr userDrawn="1"/>
        </p:nvSpPr>
        <p:spPr bwMode="auto">
          <a:xfrm flipV="1">
            <a:off x="2514600" y="6338888"/>
            <a:ext cx="0" cy="511175"/>
          </a:xfrm>
          <a:prstGeom prst="line">
            <a:avLst/>
          </a:prstGeom>
          <a:noFill/>
          <a:ln w="9525">
            <a:solidFill>
              <a:schemeClr val="bg1"/>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21" name="Line 7"/>
          <p:cNvSpPr>
            <a:spLocks noChangeShapeType="1"/>
          </p:cNvSpPr>
          <p:nvPr userDrawn="1"/>
        </p:nvSpPr>
        <p:spPr bwMode="auto">
          <a:xfrm flipV="1">
            <a:off x="3543300" y="6338888"/>
            <a:ext cx="0" cy="511175"/>
          </a:xfrm>
          <a:prstGeom prst="line">
            <a:avLst/>
          </a:prstGeom>
          <a:noFill/>
          <a:ln w="9525">
            <a:solidFill>
              <a:schemeClr val="bg1"/>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22" name="Line 8"/>
          <p:cNvSpPr>
            <a:spLocks noChangeShapeType="1"/>
          </p:cNvSpPr>
          <p:nvPr userDrawn="1"/>
        </p:nvSpPr>
        <p:spPr bwMode="auto">
          <a:xfrm flipV="1">
            <a:off x="4572000" y="6338888"/>
            <a:ext cx="0" cy="511175"/>
          </a:xfrm>
          <a:prstGeom prst="line">
            <a:avLst/>
          </a:prstGeom>
          <a:noFill/>
          <a:ln w="9525">
            <a:solidFill>
              <a:schemeClr val="bg1"/>
            </a:solidFill>
            <a:round/>
            <a:headEnd/>
            <a:tailEnd/>
          </a:ln>
          <a:effectLst/>
        </p:spPr>
        <p:txBody>
          <a:bodyPr/>
          <a:lstStyle/>
          <a:p>
            <a:pPr fontAlgn="auto">
              <a:spcBef>
                <a:spcPts val="0"/>
              </a:spcBef>
              <a:spcAft>
                <a:spcPts val="0"/>
              </a:spcAft>
              <a:defRPr/>
            </a:pPr>
            <a:endParaRPr lang="es-ES" dirty="0">
              <a:latin typeface="+mn-lt"/>
              <a:cs typeface="+mn-cs"/>
            </a:endParaRPr>
          </a:p>
        </p:txBody>
      </p:sp>
      <p:pic>
        <p:nvPicPr>
          <p:cNvPr id="23" name="Picture 9"/>
          <p:cNvPicPr>
            <a:picLocks noChangeAspect="1" noChangeArrowheads="1"/>
          </p:cNvPicPr>
          <p:nvPr userDrawn="1"/>
        </p:nvPicPr>
        <p:blipFill>
          <a:blip r:embed="rId10"/>
          <a:srcRect/>
          <a:stretch>
            <a:fillRect/>
          </a:stretch>
        </p:blipFill>
        <p:spPr bwMode="auto">
          <a:xfrm>
            <a:off x="1281113" y="796925"/>
            <a:ext cx="1882775" cy="708025"/>
          </a:xfrm>
          <a:prstGeom prst="rect">
            <a:avLst/>
          </a:prstGeom>
          <a:noFill/>
          <a:ln w="9525">
            <a:noFill/>
            <a:miter lim="800000"/>
            <a:headEnd/>
            <a:tailEnd/>
          </a:ln>
        </p:spPr>
      </p:pic>
      <p:pic>
        <p:nvPicPr>
          <p:cNvPr id="24" name="Picture 10"/>
          <p:cNvPicPr>
            <a:picLocks noChangeAspect="1" noChangeArrowheads="1"/>
          </p:cNvPicPr>
          <p:nvPr userDrawn="1"/>
        </p:nvPicPr>
        <p:blipFill>
          <a:blip r:embed="rId11"/>
          <a:srcRect/>
          <a:stretch>
            <a:fillRect/>
          </a:stretch>
        </p:blipFill>
        <p:spPr bwMode="auto">
          <a:xfrm>
            <a:off x="1754188" y="6480175"/>
            <a:ext cx="477837" cy="192088"/>
          </a:xfrm>
          <a:prstGeom prst="rect">
            <a:avLst/>
          </a:prstGeom>
          <a:noFill/>
          <a:ln w="9525">
            <a:noFill/>
            <a:miter lim="800000"/>
            <a:headEnd/>
            <a:tailEnd/>
          </a:ln>
        </p:spPr>
      </p:pic>
      <p:pic>
        <p:nvPicPr>
          <p:cNvPr id="25" name="Picture 11"/>
          <p:cNvPicPr>
            <a:picLocks noChangeAspect="1" noChangeArrowheads="1"/>
          </p:cNvPicPr>
          <p:nvPr userDrawn="1"/>
        </p:nvPicPr>
        <p:blipFill>
          <a:blip r:embed="rId12"/>
          <a:srcRect/>
          <a:stretch>
            <a:fillRect/>
          </a:stretch>
        </p:blipFill>
        <p:spPr bwMode="auto">
          <a:xfrm>
            <a:off x="2760663" y="6480175"/>
            <a:ext cx="582612" cy="192088"/>
          </a:xfrm>
          <a:prstGeom prst="rect">
            <a:avLst/>
          </a:prstGeom>
          <a:noFill/>
          <a:ln w="9525">
            <a:noFill/>
            <a:miter lim="800000"/>
            <a:headEnd/>
            <a:tailEnd/>
          </a:ln>
        </p:spPr>
      </p:pic>
      <p:pic>
        <p:nvPicPr>
          <p:cNvPr id="26" name="Picture 12"/>
          <p:cNvPicPr>
            <a:picLocks noChangeAspect="1" noChangeArrowheads="1"/>
          </p:cNvPicPr>
          <p:nvPr userDrawn="1"/>
        </p:nvPicPr>
        <p:blipFill>
          <a:blip r:embed="rId13"/>
          <a:srcRect/>
          <a:stretch>
            <a:fillRect/>
          </a:stretch>
        </p:blipFill>
        <p:spPr bwMode="auto">
          <a:xfrm>
            <a:off x="3792538" y="6480175"/>
            <a:ext cx="525462" cy="1714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ulo y objeto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6659563"/>
            <a:ext cx="9175750" cy="211137"/>
          </a:xfrm>
          <a:prstGeom prst="rect">
            <a:avLst/>
          </a:prstGeom>
          <a:noFill/>
          <a:ln w="9525">
            <a:noFill/>
            <a:miter lim="800000"/>
            <a:headEnd/>
            <a:tailEnd/>
          </a:ln>
        </p:spPr>
      </p:pic>
      <p:sp>
        <p:nvSpPr>
          <p:cNvPr id="3" name="Text Box 3"/>
          <p:cNvSpPr txBox="1">
            <a:spLocks noChangeArrowheads="1"/>
          </p:cNvSpPr>
          <p:nvPr userDrawn="1"/>
        </p:nvSpPr>
        <p:spPr bwMode="auto">
          <a:xfrm>
            <a:off x="4430713" y="6643688"/>
            <a:ext cx="609600" cy="244475"/>
          </a:xfrm>
          <a:prstGeom prst="rect">
            <a:avLst/>
          </a:prstGeom>
          <a:noFill/>
          <a:ln w="9525">
            <a:noFill/>
            <a:miter lim="800000"/>
            <a:headEnd/>
            <a:tailEnd/>
          </a:ln>
          <a:effectLst/>
        </p:spPr>
        <p:txBody>
          <a:bodyPr anchor="ctr">
            <a:spAutoFit/>
          </a:bodyPr>
          <a:lstStyle/>
          <a:p>
            <a:pPr algn="ctr">
              <a:defRPr/>
            </a:pPr>
            <a:fld id="{56392C8A-A049-4CAD-BD0B-073ED3B33D0D}" type="slidenum">
              <a:rPr lang="es-ES_tradnl" sz="1000">
                <a:latin typeface="Helvetica" pitchFamily="34" charset="0"/>
                <a:cs typeface="+mn-cs"/>
              </a:rPr>
              <a:pPr algn="ctr">
                <a:defRPr/>
              </a:pPr>
              <a:t>‹Nº›</a:t>
            </a:fld>
            <a:endParaRPr lang="es-ES" dirty="0">
              <a:cs typeface="+mn-cs"/>
            </a:endParaRPr>
          </a:p>
        </p:txBody>
      </p:sp>
      <p:sp>
        <p:nvSpPr>
          <p:cNvPr id="4" name="Line 4"/>
          <p:cNvSpPr>
            <a:spLocks noChangeShapeType="1"/>
          </p:cNvSpPr>
          <p:nvPr userDrawn="1"/>
        </p:nvSpPr>
        <p:spPr bwMode="auto">
          <a:xfrm>
            <a:off x="41910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5" name="Line 5"/>
          <p:cNvSpPr>
            <a:spLocks noChangeShapeType="1"/>
          </p:cNvSpPr>
          <p:nvPr userDrawn="1"/>
        </p:nvSpPr>
        <p:spPr bwMode="auto">
          <a:xfrm>
            <a:off x="13652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6" name="Line 6"/>
          <p:cNvSpPr>
            <a:spLocks noChangeShapeType="1"/>
          </p:cNvSpPr>
          <p:nvPr userDrawn="1"/>
        </p:nvSpPr>
        <p:spPr bwMode="auto">
          <a:xfrm>
            <a:off x="231140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7" name="Line 7"/>
          <p:cNvSpPr>
            <a:spLocks noChangeShapeType="1"/>
          </p:cNvSpPr>
          <p:nvPr userDrawn="1"/>
        </p:nvSpPr>
        <p:spPr bwMode="auto">
          <a:xfrm>
            <a:off x="32067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8" name="Line 8"/>
          <p:cNvSpPr>
            <a:spLocks noChangeShapeType="1"/>
          </p:cNvSpPr>
          <p:nvPr userDrawn="1"/>
        </p:nvSpPr>
        <p:spPr bwMode="auto">
          <a:xfrm>
            <a:off x="59753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9" name="Text Box 9"/>
          <p:cNvSpPr txBox="1">
            <a:spLocks noChangeArrowheads="1"/>
          </p:cNvSpPr>
          <p:nvPr userDrawn="1"/>
        </p:nvSpPr>
        <p:spPr bwMode="auto">
          <a:xfrm>
            <a:off x="5983288" y="6651625"/>
            <a:ext cx="3160712" cy="228600"/>
          </a:xfrm>
          <a:prstGeom prst="rect">
            <a:avLst/>
          </a:prstGeom>
          <a:noFill/>
          <a:ln w="9525">
            <a:noFill/>
            <a:miter lim="800000"/>
            <a:headEnd/>
            <a:tailEnd/>
          </a:ln>
          <a:effectLst/>
        </p:spPr>
        <p:txBody>
          <a:bodyPr>
            <a:spAutoFit/>
          </a:bodyPr>
          <a:lstStyle/>
          <a:p>
            <a:pPr algn="ctr">
              <a:defRPr/>
            </a:pPr>
            <a:r>
              <a:rPr lang="es-ES_tradnl" sz="900" b="1" i="1" dirty="0" smtClean="0">
                <a:solidFill>
                  <a:srgbClr val="4D4D4D"/>
                </a:solidFill>
                <a:latin typeface="Helvetica" pitchFamily="34" charset="0"/>
                <a:cs typeface="+mn-cs"/>
              </a:rPr>
              <a:t>MHE-Primark</a:t>
            </a:r>
            <a:r>
              <a:rPr lang="es-ES_tradnl" sz="900" b="1" i="1" baseline="0" dirty="0" smtClean="0">
                <a:solidFill>
                  <a:srgbClr val="4D4D4D"/>
                </a:solidFill>
                <a:latin typeface="Helvetica" pitchFamily="34" charset="0"/>
                <a:cs typeface="+mn-cs"/>
              </a:rPr>
              <a:t> -1564-11-</a:t>
            </a:r>
            <a:r>
              <a:rPr lang="es-ES_tradnl" sz="900" b="1" i="1" dirty="0" smtClean="0">
                <a:solidFill>
                  <a:srgbClr val="4D4D4D"/>
                </a:solidFill>
                <a:latin typeface="Helvetica" pitchFamily="34" charset="0"/>
                <a:cs typeface="+mn-cs"/>
              </a:rPr>
              <a:t>Informe</a:t>
            </a:r>
            <a:endParaRPr lang="es-ES" dirty="0">
              <a:cs typeface="+mn-cs"/>
            </a:endParaRPr>
          </a:p>
        </p:txBody>
      </p:sp>
      <p:pic>
        <p:nvPicPr>
          <p:cNvPr id="10" name="Picture 10"/>
          <p:cNvPicPr>
            <a:picLocks noChangeAspect="1" noChangeArrowheads="1"/>
          </p:cNvPicPr>
          <p:nvPr userDrawn="1"/>
        </p:nvPicPr>
        <p:blipFill>
          <a:blip r:embed="rId3"/>
          <a:srcRect/>
          <a:stretch>
            <a:fillRect/>
          </a:stretch>
        </p:blipFill>
        <p:spPr bwMode="auto">
          <a:xfrm>
            <a:off x="0" y="0"/>
            <a:ext cx="1835150" cy="841375"/>
          </a:xfrm>
          <a:prstGeom prst="rect">
            <a:avLst/>
          </a:prstGeom>
          <a:noFill/>
          <a:ln w="9525">
            <a:noFill/>
            <a:miter lim="800000"/>
            <a:headEnd/>
            <a:tailEnd/>
          </a:ln>
        </p:spPr>
      </p:pic>
      <p:pic>
        <p:nvPicPr>
          <p:cNvPr id="11" name="Picture 11"/>
          <p:cNvPicPr>
            <a:picLocks noChangeAspect="1" noChangeArrowheads="1"/>
          </p:cNvPicPr>
          <p:nvPr userDrawn="1"/>
        </p:nvPicPr>
        <p:blipFill>
          <a:blip r:embed="rId4"/>
          <a:srcRect/>
          <a:stretch>
            <a:fillRect/>
          </a:stretch>
        </p:blipFill>
        <p:spPr bwMode="auto">
          <a:xfrm>
            <a:off x="4327525" y="6669088"/>
            <a:ext cx="182563" cy="201612"/>
          </a:xfrm>
          <a:prstGeom prst="rect">
            <a:avLst/>
          </a:prstGeom>
          <a:noFill/>
          <a:ln w="9525">
            <a:noFill/>
            <a:miter lim="800000"/>
            <a:headEnd/>
            <a:tailEnd/>
          </a:ln>
        </p:spPr>
      </p:pic>
      <p:pic>
        <p:nvPicPr>
          <p:cNvPr id="12" name="Picture 12"/>
          <p:cNvPicPr>
            <a:picLocks noChangeAspect="1" noChangeArrowheads="1"/>
          </p:cNvPicPr>
          <p:nvPr userDrawn="1"/>
        </p:nvPicPr>
        <p:blipFill>
          <a:blip r:embed="rId5"/>
          <a:srcRect/>
          <a:stretch>
            <a:fillRect/>
          </a:stretch>
        </p:blipFill>
        <p:spPr bwMode="auto">
          <a:xfrm>
            <a:off x="636588" y="6686550"/>
            <a:ext cx="468312" cy="163513"/>
          </a:xfrm>
          <a:prstGeom prst="rect">
            <a:avLst/>
          </a:prstGeom>
          <a:noFill/>
          <a:ln w="9525">
            <a:noFill/>
            <a:miter lim="800000"/>
            <a:headEnd/>
            <a:tailEnd/>
          </a:ln>
        </p:spPr>
      </p:pic>
      <p:pic>
        <p:nvPicPr>
          <p:cNvPr id="13" name="Picture 13"/>
          <p:cNvPicPr>
            <a:picLocks noChangeAspect="1" noChangeArrowheads="1"/>
          </p:cNvPicPr>
          <p:nvPr userDrawn="1"/>
        </p:nvPicPr>
        <p:blipFill>
          <a:blip r:embed="rId6"/>
          <a:srcRect/>
          <a:stretch>
            <a:fillRect/>
          </a:stretch>
        </p:blipFill>
        <p:spPr bwMode="auto">
          <a:xfrm>
            <a:off x="1543050" y="6677025"/>
            <a:ext cx="620713" cy="180975"/>
          </a:xfrm>
          <a:prstGeom prst="rect">
            <a:avLst/>
          </a:prstGeom>
          <a:noFill/>
          <a:ln w="9525">
            <a:noFill/>
            <a:miter lim="800000"/>
            <a:headEnd/>
            <a:tailEnd/>
          </a:ln>
        </p:spPr>
      </p:pic>
      <p:pic>
        <p:nvPicPr>
          <p:cNvPr id="14" name="Picture 14"/>
          <p:cNvPicPr>
            <a:picLocks noChangeAspect="1" noChangeArrowheads="1"/>
          </p:cNvPicPr>
          <p:nvPr userDrawn="1"/>
        </p:nvPicPr>
        <p:blipFill>
          <a:blip r:embed="rId7"/>
          <a:srcRect/>
          <a:stretch>
            <a:fillRect/>
          </a:stretch>
        </p:blipFill>
        <p:spPr bwMode="auto">
          <a:xfrm>
            <a:off x="2463800" y="6677025"/>
            <a:ext cx="582613" cy="1809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6659563"/>
            <a:ext cx="9175750" cy="211137"/>
          </a:xfrm>
          <a:prstGeom prst="rect">
            <a:avLst/>
          </a:prstGeom>
          <a:noFill/>
          <a:ln w="9525">
            <a:noFill/>
            <a:miter lim="800000"/>
            <a:headEnd/>
            <a:tailEnd/>
          </a:ln>
        </p:spPr>
      </p:pic>
      <p:sp>
        <p:nvSpPr>
          <p:cNvPr id="5" name="Text Box 3"/>
          <p:cNvSpPr txBox="1">
            <a:spLocks noChangeArrowheads="1"/>
          </p:cNvSpPr>
          <p:nvPr userDrawn="1"/>
        </p:nvSpPr>
        <p:spPr bwMode="auto">
          <a:xfrm>
            <a:off x="4430713" y="6643688"/>
            <a:ext cx="609600" cy="244475"/>
          </a:xfrm>
          <a:prstGeom prst="rect">
            <a:avLst/>
          </a:prstGeom>
          <a:noFill/>
          <a:ln w="9525">
            <a:noFill/>
            <a:miter lim="800000"/>
            <a:headEnd/>
            <a:tailEnd/>
          </a:ln>
          <a:effectLst/>
        </p:spPr>
        <p:txBody>
          <a:bodyPr anchor="ctr">
            <a:spAutoFit/>
          </a:bodyPr>
          <a:lstStyle/>
          <a:p>
            <a:pPr algn="ctr">
              <a:defRPr/>
            </a:pPr>
            <a:fld id="{C17DF198-9E02-4630-B713-4E74A1D2A658}" type="slidenum">
              <a:rPr lang="es-ES_tradnl" sz="1000">
                <a:latin typeface="Helvetica" pitchFamily="34" charset="0"/>
                <a:cs typeface="+mn-cs"/>
              </a:rPr>
              <a:pPr algn="ctr">
                <a:defRPr/>
              </a:pPr>
              <a:t>‹Nº›</a:t>
            </a:fld>
            <a:endParaRPr lang="es-ES" dirty="0">
              <a:cs typeface="+mn-cs"/>
            </a:endParaRPr>
          </a:p>
        </p:txBody>
      </p:sp>
      <p:sp>
        <p:nvSpPr>
          <p:cNvPr id="6" name="Line 4"/>
          <p:cNvSpPr>
            <a:spLocks noChangeShapeType="1"/>
          </p:cNvSpPr>
          <p:nvPr userDrawn="1"/>
        </p:nvSpPr>
        <p:spPr bwMode="auto">
          <a:xfrm>
            <a:off x="41910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7" name="Line 5"/>
          <p:cNvSpPr>
            <a:spLocks noChangeShapeType="1"/>
          </p:cNvSpPr>
          <p:nvPr userDrawn="1"/>
        </p:nvSpPr>
        <p:spPr bwMode="auto">
          <a:xfrm>
            <a:off x="13652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8" name="Line 6"/>
          <p:cNvSpPr>
            <a:spLocks noChangeShapeType="1"/>
          </p:cNvSpPr>
          <p:nvPr userDrawn="1"/>
        </p:nvSpPr>
        <p:spPr bwMode="auto">
          <a:xfrm>
            <a:off x="231140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9" name="Line 7"/>
          <p:cNvSpPr>
            <a:spLocks noChangeShapeType="1"/>
          </p:cNvSpPr>
          <p:nvPr userDrawn="1"/>
        </p:nvSpPr>
        <p:spPr bwMode="auto">
          <a:xfrm>
            <a:off x="32067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10" name="Line 8"/>
          <p:cNvSpPr>
            <a:spLocks noChangeShapeType="1"/>
          </p:cNvSpPr>
          <p:nvPr userDrawn="1"/>
        </p:nvSpPr>
        <p:spPr bwMode="auto">
          <a:xfrm>
            <a:off x="59753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11" name="Text Box 9"/>
          <p:cNvSpPr txBox="1">
            <a:spLocks noChangeArrowheads="1"/>
          </p:cNvSpPr>
          <p:nvPr userDrawn="1"/>
        </p:nvSpPr>
        <p:spPr bwMode="auto">
          <a:xfrm>
            <a:off x="5983288" y="6651625"/>
            <a:ext cx="3160712" cy="228600"/>
          </a:xfrm>
          <a:prstGeom prst="rect">
            <a:avLst/>
          </a:prstGeom>
          <a:noFill/>
          <a:ln w="9525">
            <a:noFill/>
            <a:miter lim="800000"/>
            <a:headEnd/>
            <a:tailEnd/>
          </a:ln>
          <a:effectLst/>
        </p:spPr>
        <p:txBody>
          <a:bodyPr>
            <a:spAutoFit/>
          </a:bodyPr>
          <a:lstStyle/>
          <a:p>
            <a:pPr algn="ctr">
              <a:defRPr/>
            </a:pPr>
            <a:r>
              <a:rPr lang="es-ES_tradnl" sz="900" b="1" i="1" dirty="0">
                <a:solidFill>
                  <a:srgbClr val="4D4D4D"/>
                </a:solidFill>
                <a:latin typeface="Helvetica" pitchFamily="34" charset="0"/>
                <a:cs typeface="+mn-cs"/>
              </a:rPr>
              <a:t>Merkal-1507-10 Informe</a:t>
            </a:r>
            <a:endParaRPr lang="es-ES" dirty="0">
              <a:cs typeface="+mn-cs"/>
            </a:endParaRPr>
          </a:p>
        </p:txBody>
      </p:sp>
      <p:pic>
        <p:nvPicPr>
          <p:cNvPr id="12" name="Picture 10"/>
          <p:cNvPicPr>
            <a:picLocks noChangeAspect="1" noChangeArrowheads="1"/>
          </p:cNvPicPr>
          <p:nvPr userDrawn="1"/>
        </p:nvPicPr>
        <p:blipFill>
          <a:blip r:embed="rId3"/>
          <a:srcRect/>
          <a:stretch>
            <a:fillRect/>
          </a:stretch>
        </p:blipFill>
        <p:spPr bwMode="auto">
          <a:xfrm>
            <a:off x="0" y="0"/>
            <a:ext cx="1835150" cy="841375"/>
          </a:xfrm>
          <a:prstGeom prst="rect">
            <a:avLst/>
          </a:prstGeom>
          <a:noFill/>
          <a:ln w="9525">
            <a:noFill/>
            <a:miter lim="800000"/>
            <a:headEnd/>
            <a:tailEnd/>
          </a:ln>
        </p:spPr>
      </p:pic>
      <p:pic>
        <p:nvPicPr>
          <p:cNvPr id="13" name="Picture 11"/>
          <p:cNvPicPr>
            <a:picLocks noChangeAspect="1" noChangeArrowheads="1"/>
          </p:cNvPicPr>
          <p:nvPr userDrawn="1"/>
        </p:nvPicPr>
        <p:blipFill>
          <a:blip r:embed="rId4"/>
          <a:srcRect/>
          <a:stretch>
            <a:fillRect/>
          </a:stretch>
        </p:blipFill>
        <p:spPr bwMode="auto">
          <a:xfrm>
            <a:off x="4327525" y="6669088"/>
            <a:ext cx="182563" cy="201612"/>
          </a:xfrm>
          <a:prstGeom prst="rect">
            <a:avLst/>
          </a:prstGeom>
          <a:noFill/>
          <a:ln w="9525">
            <a:noFill/>
            <a:miter lim="800000"/>
            <a:headEnd/>
            <a:tailEnd/>
          </a:ln>
        </p:spPr>
      </p:pic>
      <p:pic>
        <p:nvPicPr>
          <p:cNvPr id="14" name="Picture 12"/>
          <p:cNvPicPr>
            <a:picLocks noChangeAspect="1" noChangeArrowheads="1"/>
          </p:cNvPicPr>
          <p:nvPr userDrawn="1"/>
        </p:nvPicPr>
        <p:blipFill>
          <a:blip r:embed="rId5"/>
          <a:srcRect/>
          <a:stretch>
            <a:fillRect/>
          </a:stretch>
        </p:blipFill>
        <p:spPr bwMode="auto">
          <a:xfrm>
            <a:off x="636588" y="6686550"/>
            <a:ext cx="468312" cy="163513"/>
          </a:xfrm>
          <a:prstGeom prst="rect">
            <a:avLst/>
          </a:prstGeom>
          <a:noFill/>
          <a:ln w="9525">
            <a:noFill/>
            <a:miter lim="800000"/>
            <a:headEnd/>
            <a:tailEnd/>
          </a:ln>
        </p:spPr>
      </p:pic>
      <p:pic>
        <p:nvPicPr>
          <p:cNvPr id="15" name="Picture 13"/>
          <p:cNvPicPr>
            <a:picLocks noChangeAspect="1" noChangeArrowheads="1"/>
          </p:cNvPicPr>
          <p:nvPr userDrawn="1"/>
        </p:nvPicPr>
        <p:blipFill>
          <a:blip r:embed="rId6"/>
          <a:srcRect/>
          <a:stretch>
            <a:fillRect/>
          </a:stretch>
        </p:blipFill>
        <p:spPr bwMode="auto">
          <a:xfrm>
            <a:off x="1543050" y="6677025"/>
            <a:ext cx="620713" cy="180975"/>
          </a:xfrm>
          <a:prstGeom prst="rect">
            <a:avLst/>
          </a:prstGeom>
          <a:noFill/>
          <a:ln w="9525">
            <a:noFill/>
            <a:miter lim="800000"/>
            <a:headEnd/>
            <a:tailEnd/>
          </a:ln>
        </p:spPr>
      </p:pic>
      <p:pic>
        <p:nvPicPr>
          <p:cNvPr id="16" name="Picture 14"/>
          <p:cNvPicPr>
            <a:picLocks noChangeAspect="1" noChangeArrowheads="1"/>
          </p:cNvPicPr>
          <p:nvPr userDrawn="1"/>
        </p:nvPicPr>
        <p:blipFill>
          <a:blip r:embed="rId7"/>
          <a:srcRect/>
          <a:stretch>
            <a:fillRect/>
          </a:stretch>
        </p:blipFill>
        <p:spPr bwMode="auto">
          <a:xfrm>
            <a:off x="2463800" y="6677025"/>
            <a:ext cx="582613" cy="180975"/>
          </a:xfrm>
          <a:prstGeom prst="rect">
            <a:avLst/>
          </a:prstGeom>
          <a:noFill/>
          <a:ln w="9525">
            <a:noFill/>
            <a:miter lim="800000"/>
            <a:headEnd/>
            <a:tailEnd/>
          </a:ln>
        </p:spPr>
      </p:pic>
      <p:pic>
        <p:nvPicPr>
          <p:cNvPr id="17" name="Picture 4"/>
          <p:cNvPicPr>
            <a:picLocks noChangeAspect="1" noChangeArrowheads="1"/>
          </p:cNvPicPr>
          <p:nvPr userDrawn="1"/>
        </p:nvPicPr>
        <p:blipFill>
          <a:blip r:embed="rId8"/>
          <a:srcRect/>
          <a:stretch>
            <a:fillRect/>
          </a:stretch>
        </p:blipFill>
        <p:spPr bwMode="auto">
          <a:xfrm>
            <a:off x="7629525" y="171450"/>
            <a:ext cx="1512888" cy="515938"/>
          </a:xfrm>
          <a:prstGeom prst="rect">
            <a:avLst/>
          </a:prstGeom>
          <a:noFill/>
          <a:ln w="9525">
            <a:noFill/>
            <a:miter lim="800000"/>
            <a:headEnd/>
            <a:tailEnd/>
          </a:ln>
        </p:spPr>
      </p:pic>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8"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08DC17D-EE94-45BA-93E4-8F4F5374EA14}" type="datetimeFigureOut">
              <a:rPr lang="es-ES"/>
              <a:pPr>
                <a:defRPr/>
              </a:pPr>
              <a:t>28/11/2019</a:t>
            </a:fld>
            <a:endParaRPr lang="es-ES" dirty="0"/>
          </a:p>
        </p:txBody>
      </p:sp>
      <p:sp>
        <p:nvSpPr>
          <p:cNvPr id="19"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dirty="0"/>
          </a:p>
        </p:txBody>
      </p:sp>
      <p:sp>
        <p:nvSpPr>
          <p:cNvPr id="20"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31B9155-ED45-46EB-9192-BF82D6B2ACD4}"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hyperlink" Target="http://www.etxebide.info/etxebide/html/images/graphics_etx-topics_logo_visesa_gde" TargetMode="External"/><Relationship Id="rId3" Type="http://schemas.openxmlformats.org/officeDocument/2006/relationships/slideLayout" Target="../slideLayouts/slideLayout3.xml"/><Relationship Id="rId7" Type="http://schemas.openxmlformats.org/officeDocument/2006/relationships/image" Target="../media/image1.emf"/><Relationship Id="rId12"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emf"/><Relationship Id="rId5" Type="http://schemas.openxmlformats.org/officeDocument/2006/relationships/slideLayout" Target="../slideLayouts/slideLayout5.xml"/><Relationship Id="rId10"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image" Target="../media/image3.emf"/><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7"/>
          <a:srcRect/>
          <a:stretch>
            <a:fillRect/>
          </a:stretch>
        </p:blipFill>
        <p:spPr bwMode="auto">
          <a:xfrm>
            <a:off x="0" y="6659563"/>
            <a:ext cx="9175750" cy="211137"/>
          </a:xfrm>
          <a:prstGeom prst="rect">
            <a:avLst/>
          </a:prstGeom>
          <a:noFill/>
          <a:ln w="9525">
            <a:noFill/>
            <a:miter lim="800000"/>
            <a:headEnd/>
            <a:tailEnd/>
          </a:ln>
        </p:spPr>
      </p:pic>
      <p:sp>
        <p:nvSpPr>
          <p:cNvPr id="3075" name="Text Box 3"/>
          <p:cNvSpPr txBox="1">
            <a:spLocks noChangeArrowheads="1"/>
          </p:cNvSpPr>
          <p:nvPr/>
        </p:nvSpPr>
        <p:spPr bwMode="auto">
          <a:xfrm>
            <a:off x="4430713" y="6643688"/>
            <a:ext cx="609600" cy="244475"/>
          </a:xfrm>
          <a:prstGeom prst="rect">
            <a:avLst/>
          </a:prstGeom>
          <a:noFill/>
          <a:ln w="9525">
            <a:noFill/>
            <a:miter lim="800000"/>
            <a:headEnd/>
            <a:tailEnd/>
          </a:ln>
          <a:effectLst/>
        </p:spPr>
        <p:txBody>
          <a:bodyPr anchor="ctr">
            <a:spAutoFit/>
          </a:bodyPr>
          <a:lstStyle/>
          <a:p>
            <a:pPr algn="ctr">
              <a:defRPr/>
            </a:pPr>
            <a:fld id="{789F01AF-62E9-4E86-AB63-977A945ACDBA}" type="slidenum">
              <a:rPr lang="es-ES_tradnl" sz="1000">
                <a:latin typeface="Helvetica" pitchFamily="34" charset="0"/>
                <a:cs typeface="+mn-cs"/>
              </a:rPr>
              <a:pPr algn="ctr">
                <a:defRPr/>
              </a:pPr>
              <a:t>‹Nº›</a:t>
            </a:fld>
            <a:endParaRPr lang="es-ES" dirty="0">
              <a:cs typeface="+mn-cs"/>
            </a:endParaRPr>
          </a:p>
        </p:txBody>
      </p:sp>
      <p:sp>
        <p:nvSpPr>
          <p:cNvPr id="3076" name="Line 4"/>
          <p:cNvSpPr>
            <a:spLocks noChangeShapeType="1"/>
          </p:cNvSpPr>
          <p:nvPr/>
        </p:nvSpPr>
        <p:spPr bwMode="auto">
          <a:xfrm>
            <a:off x="41910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3077" name="Line 5"/>
          <p:cNvSpPr>
            <a:spLocks noChangeShapeType="1"/>
          </p:cNvSpPr>
          <p:nvPr/>
        </p:nvSpPr>
        <p:spPr bwMode="auto">
          <a:xfrm>
            <a:off x="13652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3078" name="Line 6"/>
          <p:cNvSpPr>
            <a:spLocks noChangeShapeType="1"/>
          </p:cNvSpPr>
          <p:nvPr/>
        </p:nvSpPr>
        <p:spPr bwMode="auto">
          <a:xfrm>
            <a:off x="231140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3079" name="Line 7"/>
          <p:cNvSpPr>
            <a:spLocks noChangeShapeType="1"/>
          </p:cNvSpPr>
          <p:nvPr/>
        </p:nvSpPr>
        <p:spPr bwMode="auto">
          <a:xfrm>
            <a:off x="32067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3080" name="Line 8"/>
          <p:cNvSpPr>
            <a:spLocks noChangeShapeType="1"/>
          </p:cNvSpPr>
          <p:nvPr/>
        </p:nvSpPr>
        <p:spPr bwMode="auto">
          <a:xfrm>
            <a:off x="5975350" y="6635750"/>
            <a:ext cx="0" cy="209550"/>
          </a:xfrm>
          <a:prstGeom prst="line">
            <a:avLst/>
          </a:prstGeom>
          <a:noFill/>
          <a:ln w="12700">
            <a:solidFill>
              <a:srgbClr val="FFFFFF"/>
            </a:solidFill>
            <a:round/>
            <a:headEnd/>
            <a:tailEnd/>
          </a:ln>
          <a:effectLst/>
        </p:spPr>
        <p:txBody>
          <a:bodyPr/>
          <a:lstStyle/>
          <a:p>
            <a:pPr fontAlgn="auto">
              <a:spcBef>
                <a:spcPts val="0"/>
              </a:spcBef>
              <a:spcAft>
                <a:spcPts val="0"/>
              </a:spcAft>
              <a:defRPr/>
            </a:pPr>
            <a:endParaRPr lang="es-ES" dirty="0">
              <a:latin typeface="+mn-lt"/>
              <a:cs typeface="+mn-cs"/>
            </a:endParaRPr>
          </a:p>
        </p:txBody>
      </p:sp>
      <p:sp>
        <p:nvSpPr>
          <p:cNvPr id="3081" name="Text Box 9"/>
          <p:cNvSpPr txBox="1">
            <a:spLocks noChangeArrowheads="1"/>
          </p:cNvSpPr>
          <p:nvPr/>
        </p:nvSpPr>
        <p:spPr bwMode="auto">
          <a:xfrm>
            <a:off x="5983288" y="6651625"/>
            <a:ext cx="3160712" cy="228600"/>
          </a:xfrm>
          <a:prstGeom prst="rect">
            <a:avLst/>
          </a:prstGeom>
          <a:noFill/>
          <a:ln w="9525">
            <a:noFill/>
            <a:miter lim="800000"/>
            <a:headEnd/>
            <a:tailEnd/>
          </a:ln>
          <a:effectLst/>
        </p:spPr>
        <p:txBody>
          <a:bodyPr>
            <a:spAutoFit/>
          </a:bodyPr>
          <a:lstStyle/>
          <a:p>
            <a:pPr algn="ctr">
              <a:defRPr/>
            </a:pPr>
            <a:r>
              <a:rPr lang="es-ES_tradnl" sz="900" b="1" i="1" kern="1200" dirty="0" smtClean="0">
                <a:solidFill>
                  <a:srgbClr val="4D4D4D"/>
                </a:solidFill>
                <a:latin typeface="Helvetica" pitchFamily="34" charset="0"/>
                <a:ea typeface="+mn-ea"/>
                <a:cs typeface="Arial" pitchFamily="34" charset="0"/>
              </a:rPr>
              <a:t>Visesa-3290-19 Síntesis </a:t>
            </a:r>
            <a:endParaRPr lang="es-ES" sz="900" kern="1200" dirty="0">
              <a:solidFill>
                <a:schemeClr val="tx1"/>
              </a:solidFill>
              <a:latin typeface="Arial" pitchFamily="34" charset="0"/>
              <a:ea typeface="+mn-ea"/>
              <a:cs typeface="Arial" pitchFamily="34" charset="0"/>
            </a:endParaRPr>
          </a:p>
        </p:txBody>
      </p:sp>
      <p:pic>
        <p:nvPicPr>
          <p:cNvPr id="1034" name="Picture 10"/>
          <p:cNvPicPr>
            <a:picLocks noChangeAspect="1" noChangeArrowheads="1"/>
          </p:cNvPicPr>
          <p:nvPr/>
        </p:nvPicPr>
        <p:blipFill>
          <a:blip r:embed="rId8"/>
          <a:srcRect/>
          <a:stretch>
            <a:fillRect/>
          </a:stretch>
        </p:blipFill>
        <p:spPr bwMode="auto">
          <a:xfrm>
            <a:off x="0" y="0"/>
            <a:ext cx="1835150" cy="841375"/>
          </a:xfrm>
          <a:prstGeom prst="rect">
            <a:avLst/>
          </a:prstGeom>
          <a:noFill/>
          <a:ln w="9525">
            <a:noFill/>
            <a:miter lim="800000"/>
            <a:headEnd/>
            <a:tailEnd/>
          </a:ln>
        </p:spPr>
      </p:pic>
      <p:pic>
        <p:nvPicPr>
          <p:cNvPr id="1035" name="Picture 11"/>
          <p:cNvPicPr>
            <a:picLocks noChangeAspect="1" noChangeArrowheads="1"/>
          </p:cNvPicPr>
          <p:nvPr/>
        </p:nvPicPr>
        <p:blipFill>
          <a:blip r:embed="rId9"/>
          <a:srcRect/>
          <a:stretch>
            <a:fillRect/>
          </a:stretch>
        </p:blipFill>
        <p:spPr bwMode="auto">
          <a:xfrm>
            <a:off x="4327525" y="6669088"/>
            <a:ext cx="182563" cy="201612"/>
          </a:xfrm>
          <a:prstGeom prst="rect">
            <a:avLst/>
          </a:prstGeom>
          <a:noFill/>
          <a:ln w="9525">
            <a:noFill/>
            <a:miter lim="800000"/>
            <a:headEnd/>
            <a:tailEnd/>
          </a:ln>
        </p:spPr>
      </p:pic>
      <p:pic>
        <p:nvPicPr>
          <p:cNvPr id="1036" name="Picture 12"/>
          <p:cNvPicPr>
            <a:picLocks noChangeAspect="1" noChangeArrowheads="1"/>
          </p:cNvPicPr>
          <p:nvPr/>
        </p:nvPicPr>
        <p:blipFill>
          <a:blip r:embed="rId10"/>
          <a:srcRect/>
          <a:stretch>
            <a:fillRect/>
          </a:stretch>
        </p:blipFill>
        <p:spPr bwMode="auto">
          <a:xfrm>
            <a:off x="636588" y="6686550"/>
            <a:ext cx="468312" cy="163513"/>
          </a:xfrm>
          <a:prstGeom prst="rect">
            <a:avLst/>
          </a:prstGeom>
          <a:noFill/>
          <a:ln w="9525">
            <a:noFill/>
            <a:miter lim="800000"/>
            <a:headEnd/>
            <a:tailEnd/>
          </a:ln>
        </p:spPr>
      </p:pic>
      <p:pic>
        <p:nvPicPr>
          <p:cNvPr id="1037" name="Picture 13"/>
          <p:cNvPicPr>
            <a:picLocks noChangeAspect="1" noChangeArrowheads="1"/>
          </p:cNvPicPr>
          <p:nvPr/>
        </p:nvPicPr>
        <p:blipFill>
          <a:blip r:embed="rId11"/>
          <a:srcRect/>
          <a:stretch>
            <a:fillRect/>
          </a:stretch>
        </p:blipFill>
        <p:spPr bwMode="auto">
          <a:xfrm>
            <a:off x="1543050" y="6677025"/>
            <a:ext cx="620713" cy="180975"/>
          </a:xfrm>
          <a:prstGeom prst="rect">
            <a:avLst/>
          </a:prstGeom>
          <a:noFill/>
          <a:ln w="9525">
            <a:noFill/>
            <a:miter lim="800000"/>
            <a:headEnd/>
            <a:tailEnd/>
          </a:ln>
        </p:spPr>
      </p:pic>
      <p:pic>
        <p:nvPicPr>
          <p:cNvPr id="1038" name="Picture 14"/>
          <p:cNvPicPr>
            <a:picLocks noChangeAspect="1" noChangeArrowheads="1"/>
          </p:cNvPicPr>
          <p:nvPr/>
        </p:nvPicPr>
        <p:blipFill>
          <a:blip r:embed="rId12"/>
          <a:srcRect/>
          <a:stretch>
            <a:fillRect/>
          </a:stretch>
        </p:blipFill>
        <p:spPr bwMode="auto">
          <a:xfrm>
            <a:off x="2463800" y="6677025"/>
            <a:ext cx="582613" cy="180975"/>
          </a:xfrm>
          <a:prstGeom prst="rect">
            <a:avLst/>
          </a:prstGeom>
          <a:noFill/>
          <a:ln w="9525">
            <a:noFill/>
            <a:miter lim="800000"/>
            <a:headEnd/>
            <a:tailEnd/>
          </a:ln>
        </p:spPr>
      </p:pic>
      <p:pic>
        <p:nvPicPr>
          <p:cNvPr id="17" name="Picture 32" descr="graphics_etx-topics_logo_visesa_gde">
            <a:hlinkClick r:id="rId13"/>
          </p:cNvPr>
          <p:cNvPicPr>
            <a:picLocks noChangeAspect="1" noChangeArrowheads="1"/>
          </p:cNvPicPr>
          <p:nvPr/>
        </p:nvPicPr>
        <p:blipFill>
          <a:blip r:embed="rId14"/>
          <a:srcRect/>
          <a:stretch>
            <a:fillRect/>
          </a:stretch>
        </p:blipFill>
        <p:spPr bwMode="auto">
          <a:xfrm>
            <a:off x="7684637" y="83946"/>
            <a:ext cx="1319439" cy="568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2" r:id="rId3"/>
    <p:sldLayoutId id="2147483692" r:id="rId4"/>
    <p:sldLayoutId id="2147483681"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etxebide.info/etxebide/html/images/graphics_etx-topics_logo_visesa_g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chart" Target="../charts/chart45.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3.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3.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5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3.xml"/><Relationship Id="rId6" Type="http://schemas.openxmlformats.org/officeDocument/2006/relationships/chart" Target="../charts/chart60.xml"/><Relationship Id="rId5" Type="http://schemas.openxmlformats.org/officeDocument/2006/relationships/chart" Target="../charts/chart59.xml"/><Relationship Id="rId4" Type="http://schemas.openxmlformats.org/officeDocument/2006/relationships/chart" Target="../charts/chart58.xml"/></Relationships>
</file>

<file path=ppt/slides/_rels/slide5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3.xml"/><Relationship Id="rId6" Type="http://schemas.openxmlformats.org/officeDocument/2006/relationships/chart" Target="../charts/chart65.xml"/><Relationship Id="rId5" Type="http://schemas.openxmlformats.org/officeDocument/2006/relationships/chart" Target="../charts/chart64.xml"/><Relationship Id="rId4" Type="http://schemas.openxmlformats.org/officeDocument/2006/relationships/chart" Target="../charts/chart63.xml"/></Relationships>
</file>

<file path=ppt/slides/_rels/slide5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3.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4.xml.rels><?xml version="1.0" encoding="UTF-8" standalone="yes"?>
<Relationships xmlns="http://schemas.openxmlformats.org/package/2006/relationships"><Relationship Id="rId8" Type="http://schemas.openxmlformats.org/officeDocument/2006/relationships/chart" Target="../charts/chart77.xml"/><Relationship Id="rId3" Type="http://schemas.openxmlformats.org/officeDocument/2006/relationships/chart" Target="../charts/chart72.xml"/><Relationship Id="rId7" Type="http://schemas.openxmlformats.org/officeDocument/2006/relationships/chart" Target="../charts/chart76.xml"/><Relationship Id="rId2" Type="http://schemas.openxmlformats.org/officeDocument/2006/relationships/chart" Target="../charts/chart71.xml"/><Relationship Id="rId1" Type="http://schemas.openxmlformats.org/officeDocument/2006/relationships/slideLayout" Target="../slideLayouts/slideLayout3.xml"/><Relationship Id="rId6" Type="http://schemas.openxmlformats.org/officeDocument/2006/relationships/chart" Target="../charts/chart75.xml"/><Relationship Id="rId5" Type="http://schemas.openxmlformats.org/officeDocument/2006/relationships/chart" Target="../charts/chart74.xml"/><Relationship Id="rId10" Type="http://schemas.openxmlformats.org/officeDocument/2006/relationships/chart" Target="../charts/chart79.xml"/><Relationship Id="rId4" Type="http://schemas.openxmlformats.org/officeDocument/2006/relationships/chart" Target="../charts/chart73.xml"/><Relationship Id="rId9" Type="http://schemas.openxmlformats.org/officeDocument/2006/relationships/chart" Target="../charts/chart78.xml"/></Relationships>
</file>

<file path=ppt/slides/_rels/slide5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chart" Target="../charts/chart88.xml"/><Relationship Id="rId3" Type="http://schemas.openxmlformats.org/officeDocument/2006/relationships/chart" Target="../charts/chart84.xml"/><Relationship Id="rId7" Type="http://schemas.openxmlformats.org/officeDocument/2006/relationships/chart" Target="../charts/chart87.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86.xml"/><Relationship Id="rId5" Type="http://schemas.openxmlformats.org/officeDocument/2006/relationships/chart" Target="../charts/chart85.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chart" Target="../charts/chart93.xml"/><Relationship Id="rId3" Type="http://schemas.openxmlformats.org/officeDocument/2006/relationships/chart" Target="../charts/chart89.xml"/><Relationship Id="rId7" Type="http://schemas.openxmlformats.org/officeDocument/2006/relationships/chart" Target="../charts/chart92.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image" Target="../media/image20.emf"/><Relationship Id="rId9" Type="http://schemas.openxmlformats.org/officeDocument/2006/relationships/chart" Target="../charts/chart94.xml"/></Relationships>
</file>

<file path=ppt/slides/_rels/slide61.xml.rels><?xml version="1.0" encoding="UTF-8" standalone="yes"?>
<Relationships xmlns="http://schemas.openxmlformats.org/package/2006/relationships"><Relationship Id="rId8" Type="http://schemas.openxmlformats.org/officeDocument/2006/relationships/chart" Target="../charts/chart99.xml"/><Relationship Id="rId3" Type="http://schemas.openxmlformats.org/officeDocument/2006/relationships/chart" Target="../charts/chart95.xml"/><Relationship Id="rId7" Type="http://schemas.openxmlformats.org/officeDocument/2006/relationships/chart" Target="../charts/chart98.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97.xml"/><Relationship Id="rId5" Type="http://schemas.openxmlformats.org/officeDocument/2006/relationships/chart" Target="../charts/chart96.xml"/><Relationship Id="rId4" Type="http://schemas.openxmlformats.org/officeDocument/2006/relationships/image" Target="../media/image20.emf"/></Relationships>
</file>

<file path=ppt/slides/_rels/slide62.xml.rels><?xml version="1.0" encoding="UTF-8" standalone="yes"?>
<Relationships xmlns="http://schemas.openxmlformats.org/package/2006/relationships"><Relationship Id="rId8" Type="http://schemas.openxmlformats.org/officeDocument/2006/relationships/chart" Target="../charts/chart104.xml"/><Relationship Id="rId3" Type="http://schemas.openxmlformats.org/officeDocument/2006/relationships/chart" Target="../charts/chart100.xml"/><Relationship Id="rId7" Type="http://schemas.openxmlformats.org/officeDocument/2006/relationships/chart" Target="../charts/chart103.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102.xml"/><Relationship Id="rId5" Type="http://schemas.openxmlformats.org/officeDocument/2006/relationships/chart" Target="../charts/chart101.xml"/><Relationship Id="rId4" Type="http://schemas.openxmlformats.org/officeDocument/2006/relationships/image" Target="../media/image20.emf"/><Relationship Id="rId9" Type="http://schemas.openxmlformats.org/officeDocument/2006/relationships/chart" Target="../charts/chart105.xml"/></Relationships>
</file>

<file path=ppt/slides/_rels/slide63.xml.rels><?xml version="1.0" encoding="UTF-8" standalone="yes"?>
<Relationships xmlns="http://schemas.openxmlformats.org/package/2006/relationships"><Relationship Id="rId8" Type="http://schemas.openxmlformats.org/officeDocument/2006/relationships/chart" Target="../charts/chart110.xml"/><Relationship Id="rId3" Type="http://schemas.openxmlformats.org/officeDocument/2006/relationships/chart" Target="../charts/chart106.xml"/><Relationship Id="rId7" Type="http://schemas.openxmlformats.org/officeDocument/2006/relationships/chart" Target="../charts/chart109.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108.xml"/><Relationship Id="rId5" Type="http://schemas.openxmlformats.org/officeDocument/2006/relationships/chart" Target="../charts/chart107.xml"/><Relationship Id="rId4" Type="http://schemas.openxmlformats.org/officeDocument/2006/relationships/image" Target="../media/image20.emf"/></Relationships>
</file>

<file path=ppt/slides/_rels/slide64.xml.rels><?xml version="1.0" encoding="UTF-8" standalone="yes"?>
<Relationships xmlns="http://schemas.openxmlformats.org/package/2006/relationships"><Relationship Id="rId8" Type="http://schemas.openxmlformats.org/officeDocument/2006/relationships/chart" Target="../charts/chart115.xml"/><Relationship Id="rId3" Type="http://schemas.openxmlformats.org/officeDocument/2006/relationships/chart" Target="../charts/chart111.xml"/><Relationship Id="rId7" Type="http://schemas.openxmlformats.org/officeDocument/2006/relationships/chart" Target="../charts/chart114.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image" Target="../media/image20.emf"/><Relationship Id="rId9" Type="http://schemas.openxmlformats.org/officeDocument/2006/relationships/chart" Target="../charts/chart1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11300" y="2227263"/>
            <a:ext cx="6873045" cy="400110"/>
          </a:xfrm>
          <a:prstGeom prst="rect">
            <a:avLst/>
          </a:prstGeom>
          <a:noFill/>
          <a:ln w="9525">
            <a:noFill/>
            <a:miter lim="800000"/>
            <a:headEnd/>
            <a:tailEnd/>
          </a:ln>
        </p:spPr>
        <p:txBody>
          <a:bodyPr wrap="square">
            <a:spAutoFit/>
          </a:bodyPr>
          <a:lstStyle/>
          <a:p>
            <a:r>
              <a:rPr lang="es-ES_tradnl" sz="2000" b="1" i="1" dirty="0" smtClean="0">
                <a:solidFill>
                  <a:schemeClr val="bg1"/>
                </a:solidFill>
                <a:latin typeface="Georgia" pitchFamily="18" charset="0"/>
              </a:rPr>
              <a:t>Estudio de satisfacción de clientes de </a:t>
            </a:r>
            <a:r>
              <a:rPr lang="es-ES_tradnl" sz="2000" b="1" i="1" dirty="0" err="1" smtClean="0">
                <a:solidFill>
                  <a:schemeClr val="bg1"/>
                </a:solidFill>
                <a:latin typeface="Georgia" pitchFamily="18" charset="0"/>
              </a:rPr>
              <a:t>Visesa</a:t>
            </a:r>
            <a:r>
              <a:rPr lang="es-ES_tradnl" sz="2000" b="1" i="1" dirty="0" smtClean="0">
                <a:solidFill>
                  <a:schemeClr val="bg1"/>
                </a:solidFill>
                <a:latin typeface="Georgia" pitchFamily="18" charset="0"/>
              </a:rPr>
              <a:t> 2019</a:t>
            </a:r>
            <a:endParaRPr lang="es-ES" dirty="0"/>
          </a:p>
        </p:txBody>
      </p:sp>
      <p:sp>
        <p:nvSpPr>
          <p:cNvPr id="12291" name="Text Box 3"/>
          <p:cNvSpPr txBox="1">
            <a:spLocks noChangeArrowheads="1"/>
          </p:cNvSpPr>
          <p:nvPr/>
        </p:nvSpPr>
        <p:spPr bwMode="auto">
          <a:xfrm>
            <a:off x="1511300" y="3784600"/>
            <a:ext cx="6727825" cy="274638"/>
          </a:xfrm>
          <a:prstGeom prst="rect">
            <a:avLst/>
          </a:prstGeom>
          <a:noFill/>
          <a:ln w="9525">
            <a:noFill/>
            <a:miter lim="800000"/>
            <a:headEnd/>
            <a:tailEnd/>
          </a:ln>
        </p:spPr>
        <p:txBody>
          <a:bodyPr>
            <a:spAutoFit/>
          </a:bodyPr>
          <a:lstStyle/>
          <a:p>
            <a:r>
              <a:rPr lang="es-ES" sz="1200" b="1" dirty="0" smtClean="0">
                <a:solidFill>
                  <a:schemeClr val="bg1"/>
                </a:solidFill>
                <a:latin typeface="Helvetica" pitchFamily="34" charset="0"/>
              </a:rPr>
              <a:t>SÍNTESIS DE RESULTADOS</a:t>
            </a:r>
            <a:endParaRPr lang="es-ES" dirty="0"/>
          </a:p>
        </p:txBody>
      </p:sp>
      <p:sp>
        <p:nvSpPr>
          <p:cNvPr id="12292" name="Text Box 4"/>
          <p:cNvSpPr txBox="1">
            <a:spLocks noChangeArrowheads="1"/>
          </p:cNvSpPr>
          <p:nvPr/>
        </p:nvSpPr>
        <p:spPr bwMode="auto">
          <a:xfrm>
            <a:off x="5622925" y="4370936"/>
            <a:ext cx="2008188" cy="246221"/>
          </a:xfrm>
          <a:prstGeom prst="rect">
            <a:avLst/>
          </a:prstGeom>
          <a:noFill/>
          <a:ln w="9525">
            <a:noFill/>
            <a:miter lim="800000"/>
            <a:headEnd/>
            <a:tailEnd/>
          </a:ln>
        </p:spPr>
        <p:txBody>
          <a:bodyPr>
            <a:spAutoFit/>
          </a:bodyPr>
          <a:lstStyle/>
          <a:p>
            <a:pPr algn="r"/>
            <a:r>
              <a:rPr lang="es-ES_tradnl" sz="1000" dirty="0" smtClean="0">
                <a:solidFill>
                  <a:schemeClr val="bg1"/>
                </a:solidFill>
                <a:latin typeface="Helvetica" pitchFamily="34" charset="0"/>
              </a:rPr>
              <a:t>7 de noviembre de 2019</a:t>
            </a:r>
          </a:p>
        </p:txBody>
      </p:sp>
      <p:pic>
        <p:nvPicPr>
          <p:cNvPr id="6" name="Picture 32" descr="graphics_etx-topics_logo_visesa_gde">
            <a:hlinkClick r:id="rId2"/>
          </p:cNvPr>
          <p:cNvPicPr>
            <a:picLocks noChangeAspect="1" noChangeArrowheads="1"/>
          </p:cNvPicPr>
          <p:nvPr/>
        </p:nvPicPr>
        <p:blipFill>
          <a:blip r:embed="rId3"/>
          <a:srcRect/>
          <a:stretch>
            <a:fillRect/>
          </a:stretch>
        </p:blipFill>
        <p:spPr bwMode="auto">
          <a:xfrm>
            <a:off x="1612447" y="4208917"/>
            <a:ext cx="1319439" cy="56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3" name="12 CuadroTexto"/>
          <p:cNvSpPr txBox="1"/>
          <p:nvPr/>
        </p:nvSpPr>
        <p:spPr>
          <a:xfrm>
            <a:off x="0" y="6359371"/>
            <a:ext cx="2117887" cy="523220"/>
          </a:xfrm>
          <a:prstGeom prst="rect">
            <a:avLst/>
          </a:prstGeom>
          <a:noFill/>
        </p:spPr>
        <p:txBody>
          <a:bodyPr wrap="none" rtlCol="0">
            <a:spAutoFit/>
          </a:bodyPr>
          <a:lstStyle/>
          <a:p>
            <a:r>
              <a:rPr lang="es-ES" sz="2800" b="1" i="1" dirty="0" smtClean="0">
                <a:solidFill>
                  <a:srgbClr val="A18C7F"/>
                </a:solidFill>
                <a:latin typeface="Century Gothic" panose="020B0502020202020204" pitchFamily="34" charset="0"/>
              </a:rPr>
              <a:t>Prioridades</a:t>
            </a:r>
            <a:endParaRPr lang="es-ES" sz="2800" b="1" i="1" dirty="0">
              <a:solidFill>
                <a:srgbClr val="A18C7F"/>
              </a:solidFill>
              <a:latin typeface="Century Gothic" panose="020B0502020202020204" pitchFamily="34" charset="0"/>
            </a:endParaRPr>
          </a:p>
        </p:txBody>
      </p:sp>
      <p:sp>
        <p:nvSpPr>
          <p:cNvPr id="14" name="Rectangle 3"/>
          <p:cNvSpPr>
            <a:spLocks noChangeArrowheads="1"/>
          </p:cNvSpPr>
          <p:nvPr/>
        </p:nvSpPr>
        <p:spPr bwMode="auto">
          <a:xfrm>
            <a:off x="674688" y="847725"/>
            <a:ext cx="7732712" cy="1631216"/>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400" dirty="0">
                <a:solidFill>
                  <a:srgbClr val="4D4D4D"/>
                </a:solidFill>
                <a:latin typeface="Helvetica" pitchFamily="34" charset="0"/>
              </a:rPr>
              <a:t>Todos </a:t>
            </a:r>
            <a:r>
              <a:rPr lang="es-ES" sz="1400" dirty="0" smtClean="0">
                <a:solidFill>
                  <a:srgbClr val="4D4D4D"/>
                </a:solidFill>
                <a:latin typeface="Helvetica" pitchFamily="34" charset="0"/>
              </a:rPr>
              <a:t>las áreas </a:t>
            </a:r>
            <a:r>
              <a:rPr lang="es-ES" sz="1400" dirty="0">
                <a:solidFill>
                  <a:srgbClr val="4D4D4D"/>
                </a:solidFill>
                <a:latin typeface="Helvetica" pitchFamily="34" charset="0"/>
              </a:rPr>
              <a:t>obtienen un nivel de reconocimiento destacado por parte de los y las clientas de </a:t>
            </a:r>
            <a:r>
              <a:rPr lang="es-ES" sz="1400" dirty="0" err="1">
                <a:solidFill>
                  <a:srgbClr val="4D4D4D"/>
                </a:solidFill>
                <a:latin typeface="Helvetica" pitchFamily="34" charset="0"/>
              </a:rPr>
              <a:t>Visesa</a:t>
            </a:r>
            <a:r>
              <a:rPr lang="es-ES" sz="1400" dirty="0">
                <a:solidFill>
                  <a:srgbClr val="4D4D4D"/>
                </a:solidFill>
                <a:latin typeface="Helvetica" pitchFamily="34" charset="0"/>
              </a:rPr>
              <a:t>. No obstante, la vivienda en sí, sus calidades y acabados, el diseño y el precio obtienen un peso de 70,97 puntos sobre 100. </a:t>
            </a:r>
            <a:endParaRPr lang="es-ES" sz="1400" dirty="0" smtClean="0">
              <a:solidFill>
                <a:srgbClr val="4D4D4D"/>
              </a:solidFill>
              <a:latin typeface="Helvetica" pitchFamily="34" charset="0"/>
            </a:endParaRPr>
          </a:p>
          <a:p>
            <a:pPr algn="just">
              <a:lnSpc>
                <a:spcPts val="2000"/>
              </a:lnSpc>
              <a:buClr>
                <a:srgbClr val="C0C0C0"/>
              </a:buClr>
              <a:buSzPts val="1800"/>
            </a:pPr>
            <a:endParaRPr lang="es-ES" sz="1400" dirty="0">
              <a:solidFill>
                <a:srgbClr val="4D4D4D"/>
              </a:solidFill>
              <a:latin typeface="Helvetica" pitchFamily="34" charset="0"/>
            </a:endParaRPr>
          </a:p>
          <a:p>
            <a:pPr algn="just">
              <a:lnSpc>
                <a:spcPts val="2000"/>
              </a:lnSpc>
              <a:buClr>
                <a:srgbClr val="C0C0C0"/>
              </a:buClr>
              <a:buSzPts val="1800"/>
            </a:pPr>
            <a:r>
              <a:rPr lang="es-ES" sz="1400" dirty="0" smtClean="0">
                <a:solidFill>
                  <a:srgbClr val="4D4D4D"/>
                </a:solidFill>
                <a:latin typeface="Helvetica" pitchFamily="34" charset="0"/>
              </a:rPr>
              <a:t>En la Modalidad de VENTA, el peso del área del diseño, ubicación y dimensiones de la vivienda tiende a ser mayor.</a:t>
            </a:r>
            <a:endParaRPr lang="es-ES" sz="1400" dirty="0">
              <a:solidFill>
                <a:srgbClr val="4D4D4D"/>
              </a:solidFill>
              <a:latin typeface="Helvetica" pitchFamily="34" charset="0"/>
            </a:endParaRPr>
          </a:p>
        </p:txBody>
      </p:sp>
    </p:spTree>
    <p:extLst>
      <p:ext uri="{BB962C8B-B14F-4D97-AF65-F5344CB8AC3E}">
        <p14:creationId xmlns:p14="http://schemas.microsoft.com/office/powerpoint/2010/main" val="2460608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1022088" y="1069243"/>
            <a:ext cx="7112262"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GRADO DE IMPORTANCIA Y JERARQUIZACIÓN DE LAS PRIORIDADES DE LOS CLIENTES</a:t>
            </a:r>
          </a:p>
          <a:p>
            <a:pPr algn="ctr">
              <a:buClr>
                <a:srgbClr val="C0C0C0"/>
              </a:buClr>
              <a:buSzPts val="1800"/>
            </a:pPr>
            <a:r>
              <a:rPr lang="es-ES" sz="1200" i="1" dirty="0" smtClean="0">
                <a:solidFill>
                  <a:srgbClr val="4D4D4D"/>
                </a:solidFill>
                <a:latin typeface="Century Gothic" panose="020B0502020202020204" pitchFamily="34" charset="0"/>
              </a:rPr>
              <a:t>Base: 249 entrevistados</a:t>
            </a:r>
            <a:endParaRPr lang="es-ES" sz="1200" i="1" dirty="0">
              <a:solidFill>
                <a:srgbClr val="4D4D4D"/>
              </a:solidFill>
              <a:latin typeface="Century Gothic" panose="020B0502020202020204" pitchFamily="34" charset="0"/>
            </a:endParaRPr>
          </a:p>
        </p:txBody>
      </p:sp>
      <p:graphicFrame>
        <p:nvGraphicFramePr>
          <p:cNvPr id="13" name="12 Gráfico"/>
          <p:cNvGraphicFramePr/>
          <p:nvPr>
            <p:extLst>
              <p:ext uri="{D42A27DB-BD31-4B8C-83A1-F6EECF244321}">
                <p14:modId xmlns:p14="http://schemas.microsoft.com/office/powerpoint/2010/main" val="2631786259"/>
              </p:ext>
            </p:extLst>
          </p:nvPr>
        </p:nvGraphicFramePr>
        <p:xfrm>
          <a:off x="1924680" y="1501267"/>
          <a:ext cx="5100965" cy="4040372"/>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3"/>
          <p:cNvSpPr>
            <a:spLocks noChangeArrowheads="1"/>
          </p:cNvSpPr>
          <p:nvPr/>
        </p:nvSpPr>
        <p:spPr bwMode="auto">
          <a:xfrm>
            <a:off x="3280935" y="1530908"/>
            <a:ext cx="2594569" cy="276999"/>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TOTAL VISESA</a:t>
            </a:r>
            <a:endParaRPr lang="es-ES" sz="1200" i="1" dirty="0">
              <a:solidFill>
                <a:srgbClr val="4D4D4D"/>
              </a:solidFill>
              <a:latin typeface="Century Gothic" panose="020B0502020202020204" pitchFamily="34" charset="0"/>
            </a:endParaRPr>
          </a:p>
        </p:txBody>
      </p:sp>
    </p:spTree>
    <p:extLst>
      <p:ext uri="{BB962C8B-B14F-4D97-AF65-F5344CB8AC3E}">
        <p14:creationId xmlns:p14="http://schemas.microsoft.com/office/powerpoint/2010/main" val="289559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1022088" y="811116"/>
            <a:ext cx="7112262" cy="276999"/>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GRADO DE IMPORTANCIA Y JERARQUIZACIÓN DE LAS PRIORIDADES DE LOS CLIENTES</a:t>
            </a:r>
          </a:p>
        </p:txBody>
      </p:sp>
      <p:graphicFrame>
        <p:nvGraphicFramePr>
          <p:cNvPr id="7" name="6 Gráfico"/>
          <p:cNvGraphicFramePr/>
          <p:nvPr>
            <p:extLst>
              <p:ext uri="{D42A27DB-BD31-4B8C-83A1-F6EECF244321}">
                <p14:modId xmlns:p14="http://schemas.microsoft.com/office/powerpoint/2010/main" val="4054282068"/>
              </p:ext>
            </p:extLst>
          </p:nvPr>
        </p:nvGraphicFramePr>
        <p:xfrm>
          <a:off x="1" y="1748633"/>
          <a:ext cx="4909896" cy="38890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3957204647"/>
              </p:ext>
            </p:extLst>
          </p:nvPr>
        </p:nvGraphicFramePr>
        <p:xfrm>
          <a:off x="4234104" y="1748633"/>
          <a:ext cx="4909896" cy="388903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ChangeArrowheads="1"/>
          </p:cNvSpPr>
          <p:nvPr/>
        </p:nvSpPr>
        <p:spPr bwMode="auto">
          <a:xfrm>
            <a:off x="1157665" y="1411618"/>
            <a:ext cx="2594569"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MODALIDAD AROC</a:t>
            </a:r>
          </a:p>
          <a:p>
            <a:pPr algn="ctr">
              <a:buClr>
                <a:srgbClr val="C0C0C0"/>
              </a:buClr>
              <a:buSzPts val="1800"/>
            </a:pPr>
            <a:r>
              <a:rPr lang="es-ES" sz="1200" i="1" dirty="0">
                <a:solidFill>
                  <a:srgbClr val="4D4D4D"/>
                </a:solidFill>
                <a:latin typeface="Century Gothic" panose="020B0502020202020204" pitchFamily="34" charset="0"/>
              </a:rPr>
              <a:t>Base: </a:t>
            </a:r>
            <a:r>
              <a:rPr lang="es-ES" sz="1200" i="1" dirty="0" smtClean="0">
                <a:solidFill>
                  <a:srgbClr val="4D4D4D"/>
                </a:solidFill>
                <a:latin typeface="Century Gothic" panose="020B0502020202020204" pitchFamily="34" charset="0"/>
              </a:rPr>
              <a:t>149 entrevistados</a:t>
            </a:r>
            <a:endParaRPr lang="es-ES" sz="1200" i="1" dirty="0">
              <a:solidFill>
                <a:srgbClr val="4D4D4D"/>
              </a:solidFill>
              <a:latin typeface="Century Gothic" panose="020B0502020202020204" pitchFamily="34" charset="0"/>
            </a:endParaRPr>
          </a:p>
        </p:txBody>
      </p:sp>
      <p:sp>
        <p:nvSpPr>
          <p:cNvPr id="10" name="Rectangle 3"/>
          <p:cNvSpPr>
            <a:spLocks noChangeArrowheads="1"/>
          </p:cNvSpPr>
          <p:nvPr/>
        </p:nvSpPr>
        <p:spPr bwMode="auto">
          <a:xfrm>
            <a:off x="5391768" y="1411618"/>
            <a:ext cx="2594569"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MODALIDAD VENTA</a:t>
            </a:r>
          </a:p>
          <a:p>
            <a:pPr algn="ctr">
              <a:buClr>
                <a:srgbClr val="C0C0C0"/>
              </a:buClr>
              <a:buSzPts val="1800"/>
            </a:pPr>
            <a:r>
              <a:rPr lang="es-ES" sz="1200" i="1" dirty="0">
                <a:solidFill>
                  <a:srgbClr val="4D4D4D"/>
                </a:solidFill>
                <a:latin typeface="Century Gothic" panose="020B0502020202020204" pitchFamily="34" charset="0"/>
              </a:rPr>
              <a:t>Base: </a:t>
            </a:r>
            <a:r>
              <a:rPr lang="es-ES" sz="1200" i="1" dirty="0" smtClean="0">
                <a:solidFill>
                  <a:srgbClr val="4D4D4D"/>
                </a:solidFill>
                <a:latin typeface="Century Gothic" panose="020B0502020202020204" pitchFamily="34" charset="0"/>
              </a:rPr>
              <a:t>100 entrevistados</a:t>
            </a:r>
            <a:endParaRPr lang="es-ES" sz="1200" i="1" dirty="0">
              <a:solidFill>
                <a:srgbClr val="4D4D4D"/>
              </a:solidFill>
              <a:latin typeface="Century Gothic" panose="020B0502020202020204" pitchFamily="34" charset="0"/>
            </a:endParaRPr>
          </a:p>
        </p:txBody>
      </p:sp>
    </p:spTree>
    <p:extLst>
      <p:ext uri="{BB962C8B-B14F-4D97-AF65-F5344CB8AC3E}">
        <p14:creationId xmlns:p14="http://schemas.microsoft.com/office/powerpoint/2010/main" val="3686860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de entrega de llaves piso"/>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43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
          <p:cNvSpPr>
            <a:spLocks noChangeArrowheads="1"/>
          </p:cNvSpPr>
          <p:nvPr/>
        </p:nvSpPr>
        <p:spPr bwMode="auto">
          <a:xfrm>
            <a:off x="3059113" y="836613"/>
            <a:ext cx="3055937" cy="3375422"/>
          </a:xfrm>
          <a:prstGeom prst="flowChartAlternateProcess">
            <a:avLst/>
          </a:prstGeom>
          <a:noFill/>
          <a:ln w="3175" algn="ctr">
            <a:noFill/>
            <a:miter lim="800000"/>
            <a:headEnd/>
            <a:tailEnd/>
          </a:ln>
        </p:spPr>
        <p:txBody>
          <a:bodyPr lIns="0" tIns="0" rIns="0" bIns="0" anchor="ctr">
            <a:spAutoFit/>
          </a:bodyPr>
          <a:lstStyle/>
          <a:p>
            <a:pPr algn="ctr"/>
            <a:r>
              <a:rPr lang="es-ES" sz="20000" b="1" i="1" dirty="0" smtClean="0">
                <a:solidFill>
                  <a:srgbClr val="A31235"/>
                </a:solidFill>
                <a:latin typeface="Georgia" pitchFamily="18" charset="0"/>
              </a:rPr>
              <a:t>3.</a:t>
            </a:r>
            <a:endParaRPr lang="es-ES" dirty="0"/>
          </a:p>
        </p:txBody>
      </p:sp>
      <p:sp>
        <p:nvSpPr>
          <p:cNvPr id="14339" name="Text Box 3"/>
          <p:cNvSpPr txBox="1">
            <a:spLocks noChangeArrowheads="1"/>
          </p:cNvSpPr>
          <p:nvPr/>
        </p:nvSpPr>
        <p:spPr bwMode="auto">
          <a:xfrm>
            <a:off x="1131094" y="3895157"/>
            <a:ext cx="6891337" cy="1569660"/>
          </a:xfrm>
          <a:prstGeom prst="rect">
            <a:avLst/>
          </a:prstGeom>
          <a:noFill/>
          <a:ln w="9525">
            <a:noFill/>
            <a:miter lim="800000"/>
            <a:headEnd/>
            <a:tailEnd/>
          </a:ln>
        </p:spPr>
        <p:txBody>
          <a:bodyPr>
            <a:spAutoFit/>
          </a:bodyPr>
          <a:lstStyle/>
          <a:p>
            <a:pPr algn="ctr"/>
            <a:r>
              <a:rPr lang="es-ES_tradnl" sz="4800" b="1" i="1" dirty="0" smtClean="0">
                <a:solidFill>
                  <a:srgbClr val="808080"/>
                </a:solidFill>
                <a:latin typeface="Georgia" pitchFamily="18" charset="0"/>
              </a:rPr>
              <a:t>“</a:t>
            </a:r>
            <a:r>
              <a:rPr lang="es-ES_tradnl" sz="4400" b="1" i="1" dirty="0" smtClean="0">
                <a:latin typeface="Georgia" pitchFamily="18" charset="0"/>
              </a:rPr>
              <a:t>El desempeño de </a:t>
            </a:r>
            <a:r>
              <a:rPr lang="es-ES_tradnl" sz="4400" b="1" i="1" dirty="0" err="1" smtClean="0">
                <a:latin typeface="Georgia" pitchFamily="18" charset="0"/>
              </a:rPr>
              <a:t>Visesa</a:t>
            </a:r>
            <a:r>
              <a:rPr lang="es-ES_tradnl" sz="4800" b="1" i="1" dirty="0" smtClean="0">
                <a:solidFill>
                  <a:srgbClr val="808080"/>
                </a:solidFill>
                <a:latin typeface="Georgia" pitchFamily="18" charset="0"/>
              </a:rPr>
              <a:t>”</a:t>
            </a:r>
            <a:endParaRPr lang="es-ES" dirty="0"/>
          </a:p>
        </p:txBody>
      </p:sp>
    </p:spTree>
    <p:extLst>
      <p:ext uri="{BB962C8B-B14F-4D97-AF65-F5344CB8AC3E}">
        <p14:creationId xmlns:p14="http://schemas.microsoft.com/office/powerpoint/2010/main" val="4014992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34" name="33 CuadroTexto"/>
          <p:cNvSpPr txBox="1"/>
          <p:nvPr/>
        </p:nvSpPr>
        <p:spPr>
          <a:xfrm>
            <a:off x="6857" y="6359371"/>
            <a:ext cx="4392549" cy="523220"/>
          </a:xfrm>
          <a:prstGeom prst="rect">
            <a:avLst/>
          </a:prstGeom>
          <a:noFill/>
        </p:spPr>
        <p:txBody>
          <a:bodyPr wrap="none" rtlCol="0">
            <a:spAutoFit/>
          </a:bodyPr>
          <a:lstStyle/>
          <a:p>
            <a:pPr algn="r"/>
            <a:r>
              <a:rPr lang="es-ES" sz="2800" b="1" i="1" dirty="0" smtClean="0">
                <a:solidFill>
                  <a:srgbClr val="A18C7F"/>
                </a:solidFill>
                <a:latin typeface="Century Gothic" panose="020B0502020202020204" pitchFamily="34" charset="0"/>
              </a:rPr>
              <a:t>Desempeño del servicio</a:t>
            </a:r>
            <a:endParaRPr lang="es-ES" sz="2800" b="1" i="1" dirty="0">
              <a:solidFill>
                <a:srgbClr val="A18C7F"/>
              </a:solidFill>
              <a:latin typeface="Century Gothic" panose="020B0502020202020204" pitchFamily="34" charset="0"/>
            </a:endParaRPr>
          </a:p>
        </p:txBody>
      </p:sp>
      <p:sp>
        <p:nvSpPr>
          <p:cNvPr id="17" name="Rectangle 3"/>
          <p:cNvSpPr>
            <a:spLocks noChangeArrowheads="1"/>
          </p:cNvSpPr>
          <p:nvPr/>
        </p:nvSpPr>
        <p:spPr bwMode="auto">
          <a:xfrm>
            <a:off x="674688" y="847725"/>
            <a:ext cx="7732712" cy="4708981"/>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400" dirty="0" smtClean="0">
                <a:solidFill>
                  <a:schemeClr val="tx1">
                    <a:lumMod val="75000"/>
                    <a:lumOff val="25000"/>
                  </a:schemeClr>
                </a:solidFill>
                <a:latin typeface="Helvetica"/>
              </a:rPr>
              <a:t>De los 29 factores analizados, 5 se sitúan por encima de la barrera del desempleo óptimo (75 puntos). Por el contrario, 3 factores de los 29 no alcanzan, superan la barrera de los 60 puntos, </a:t>
            </a:r>
          </a:p>
          <a:p>
            <a:pPr algn="just">
              <a:lnSpc>
                <a:spcPts val="2000"/>
              </a:lnSpc>
              <a:buClr>
                <a:srgbClr val="C0C0C0"/>
              </a:buClr>
              <a:buSzPts val="1800"/>
            </a:pPr>
            <a:endParaRPr lang="es-ES" sz="1400" dirty="0">
              <a:solidFill>
                <a:schemeClr val="tx1">
                  <a:lumMod val="75000"/>
                  <a:lumOff val="25000"/>
                </a:schemeClr>
              </a:solidFill>
              <a:latin typeface="Helvetica"/>
            </a:endParaRPr>
          </a:p>
          <a:p>
            <a:pPr algn="just">
              <a:lnSpc>
                <a:spcPts val="2000"/>
              </a:lnSpc>
              <a:buClr>
                <a:srgbClr val="C0C0C0"/>
              </a:buClr>
              <a:buSzPts val="1800"/>
            </a:pPr>
            <a:r>
              <a:rPr lang="es-ES" sz="1400" dirty="0" smtClean="0">
                <a:solidFill>
                  <a:schemeClr val="tx1">
                    <a:lumMod val="75000"/>
                    <a:lumOff val="25000"/>
                  </a:schemeClr>
                </a:solidFill>
                <a:latin typeface="Helvetica"/>
              </a:rPr>
              <a:t>Los factores que operan como </a:t>
            </a:r>
            <a:r>
              <a:rPr lang="es-ES" sz="1400" b="1" dirty="0" smtClean="0">
                <a:solidFill>
                  <a:schemeClr val="tx1">
                    <a:lumMod val="75000"/>
                    <a:lumOff val="25000"/>
                  </a:schemeClr>
                </a:solidFill>
                <a:latin typeface="Helvetica"/>
              </a:rPr>
              <a:t>fortalezas de </a:t>
            </a:r>
            <a:r>
              <a:rPr lang="es-ES" sz="1400" b="1" dirty="0" err="1" smtClean="0">
                <a:solidFill>
                  <a:schemeClr val="tx1">
                    <a:lumMod val="75000"/>
                    <a:lumOff val="25000"/>
                  </a:schemeClr>
                </a:solidFill>
                <a:latin typeface="Helvetica"/>
              </a:rPr>
              <a:t>Visesa</a:t>
            </a:r>
            <a:r>
              <a:rPr lang="es-ES" sz="1400" dirty="0" smtClean="0">
                <a:solidFill>
                  <a:schemeClr val="tx1">
                    <a:lumMod val="75000"/>
                    <a:lumOff val="25000"/>
                  </a:schemeClr>
                </a:solidFill>
                <a:latin typeface="Helvetica"/>
              </a:rPr>
              <a:t>, son:</a:t>
            </a:r>
          </a:p>
          <a:p>
            <a:pPr algn="just">
              <a:lnSpc>
                <a:spcPts val="2000"/>
              </a:lnSpc>
              <a:buClr>
                <a:srgbClr val="C0C0C0"/>
              </a:buClr>
              <a:buSzPts val="1800"/>
            </a:pPr>
            <a:endParaRPr lang="es-ES" sz="1400" dirty="0">
              <a:solidFill>
                <a:schemeClr val="tx1">
                  <a:lumMod val="75000"/>
                  <a:lumOff val="25000"/>
                </a:schemeClr>
              </a:solidFill>
              <a:latin typeface="Helvetica"/>
            </a:endParaRPr>
          </a:p>
          <a:p>
            <a:pPr marL="622300" lvl="1" indent="-165100" algn="just">
              <a:lnSpc>
                <a:spcPts val="2000"/>
              </a:lnSpc>
              <a:buClr>
                <a:srgbClr val="C0C0C0"/>
              </a:buClr>
              <a:buSzPts val="1800"/>
              <a:buFont typeface="Arial" panose="020B0604020202020204" pitchFamily="34" charset="0"/>
              <a:buChar char="•"/>
            </a:pPr>
            <a:r>
              <a:rPr lang="es-ES" sz="1400" dirty="0" smtClean="0">
                <a:solidFill>
                  <a:schemeClr val="tx1">
                    <a:lumMod val="75000"/>
                    <a:lumOff val="25000"/>
                  </a:schemeClr>
                </a:solidFill>
                <a:latin typeface="Helvetica"/>
              </a:rPr>
              <a:t>Tamaño de la vivienda. (Área del diseño, ubicación y dimensiones).</a:t>
            </a:r>
          </a:p>
          <a:p>
            <a:pPr marL="622300" lvl="1" indent="-165100" algn="just">
              <a:lnSpc>
                <a:spcPts val="2000"/>
              </a:lnSpc>
              <a:buClr>
                <a:srgbClr val="C0C0C0"/>
              </a:buClr>
              <a:buSzPts val="1800"/>
              <a:buFont typeface="Arial" panose="020B0604020202020204" pitchFamily="34" charset="0"/>
              <a:buChar char="•"/>
            </a:pPr>
            <a:r>
              <a:rPr lang="es-ES" sz="1400" dirty="0" smtClean="0">
                <a:solidFill>
                  <a:schemeClr val="tx1">
                    <a:lumMod val="75000"/>
                    <a:lumOff val="25000"/>
                  </a:schemeClr>
                </a:solidFill>
                <a:latin typeface="Helvetica"/>
              </a:rPr>
              <a:t>Ubicación de la vivienda en el edificio, altura y orientación</a:t>
            </a:r>
            <a:r>
              <a:rPr lang="es-ES" sz="1400" dirty="0">
                <a:solidFill>
                  <a:schemeClr val="tx1">
                    <a:lumMod val="75000"/>
                    <a:lumOff val="25000"/>
                  </a:schemeClr>
                </a:solidFill>
                <a:latin typeface="Helvetica"/>
              </a:rPr>
              <a:t>. (Área del diseño, ubicación y dimensiones</a:t>
            </a:r>
            <a:r>
              <a:rPr lang="es-ES" sz="1400" dirty="0" smtClean="0">
                <a:solidFill>
                  <a:schemeClr val="tx1">
                    <a:lumMod val="75000"/>
                    <a:lumOff val="25000"/>
                  </a:schemeClr>
                </a:solidFill>
                <a:latin typeface="Helvetica"/>
              </a:rPr>
              <a:t>).</a:t>
            </a:r>
          </a:p>
          <a:p>
            <a:pPr marL="622300" lvl="1" indent="-165100" algn="just">
              <a:lnSpc>
                <a:spcPts val="2000"/>
              </a:lnSpc>
              <a:buClr>
                <a:srgbClr val="C0C0C0"/>
              </a:buClr>
              <a:buSzPts val="1800"/>
              <a:buFont typeface="Arial" panose="020B0604020202020204" pitchFamily="34" charset="0"/>
              <a:buChar char="•"/>
            </a:pPr>
            <a:r>
              <a:rPr lang="es-ES" sz="1400" dirty="0" smtClean="0">
                <a:solidFill>
                  <a:schemeClr val="tx1">
                    <a:lumMod val="75000"/>
                    <a:lumOff val="25000"/>
                  </a:schemeClr>
                </a:solidFill>
                <a:latin typeface="Helvetica"/>
              </a:rPr>
              <a:t>Nº de dormitorios de la vivienda</a:t>
            </a:r>
            <a:r>
              <a:rPr lang="es-ES" sz="1400" dirty="0">
                <a:solidFill>
                  <a:schemeClr val="tx1">
                    <a:lumMod val="75000"/>
                    <a:lumOff val="25000"/>
                  </a:schemeClr>
                </a:solidFill>
                <a:latin typeface="Helvetica"/>
              </a:rPr>
              <a:t>. (Área del diseño, ubicación y dimensiones</a:t>
            </a:r>
            <a:r>
              <a:rPr lang="es-ES" sz="1400" dirty="0" smtClean="0">
                <a:solidFill>
                  <a:schemeClr val="tx1">
                    <a:lumMod val="75000"/>
                    <a:lumOff val="25000"/>
                  </a:schemeClr>
                </a:solidFill>
                <a:latin typeface="Helvetica"/>
              </a:rPr>
              <a:t>).</a:t>
            </a:r>
          </a:p>
          <a:p>
            <a:pPr marL="622300" lvl="1" indent="-165100" algn="just">
              <a:lnSpc>
                <a:spcPts val="2000"/>
              </a:lnSpc>
              <a:buClr>
                <a:srgbClr val="C0C0C0"/>
              </a:buClr>
              <a:buSzPts val="1800"/>
              <a:buFont typeface="Arial" panose="020B0604020202020204" pitchFamily="34" charset="0"/>
              <a:buChar char="•"/>
            </a:pPr>
            <a:r>
              <a:rPr lang="es-ES" sz="1400" dirty="0" smtClean="0">
                <a:solidFill>
                  <a:schemeClr val="tx1">
                    <a:lumMod val="75000"/>
                    <a:lumOff val="25000"/>
                  </a:schemeClr>
                </a:solidFill>
                <a:latin typeface="Helvetica"/>
              </a:rPr>
              <a:t>Trato y amabilidad del técnico de </a:t>
            </a:r>
            <a:r>
              <a:rPr lang="es-ES" sz="1400" dirty="0" err="1" smtClean="0">
                <a:solidFill>
                  <a:schemeClr val="tx1">
                    <a:lumMod val="75000"/>
                    <a:lumOff val="25000"/>
                  </a:schemeClr>
                </a:solidFill>
                <a:latin typeface="Helvetica"/>
              </a:rPr>
              <a:t>Visesa</a:t>
            </a:r>
            <a:r>
              <a:rPr lang="es-ES" sz="1400" dirty="0" smtClean="0">
                <a:solidFill>
                  <a:schemeClr val="tx1">
                    <a:lumMod val="75000"/>
                    <a:lumOff val="25000"/>
                  </a:schemeClr>
                </a:solidFill>
                <a:latin typeface="Helvetica"/>
              </a:rPr>
              <a:t>. (Área del servicio hasta la entrega).</a:t>
            </a:r>
          </a:p>
          <a:p>
            <a:pPr marL="622300" lvl="1" indent="-165100" algn="just">
              <a:lnSpc>
                <a:spcPts val="2000"/>
              </a:lnSpc>
              <a:buClr>
                <a:srgbClr val="C0C0C0"/>
              </a:buClr>
              <a:buSzPts val="1800"/>
              <a:buFont typeface="Arial" panose="020B0604020202020204" pitchFamily="34" charset="0"/>
              <a:buChar char="•"/>
            </a:pPr>
            <a:r>
              <a:rPr lang="es-ES" sz="1400" dirty="0" smtClean="0">
                <a:solidFill>
                  <a:schemeClr val="tx1">
                    <a:lumMod val="75000"/>
                    <a:lumOff val="25000"/>
                  </a:schemeClr>
                </a:solidFill>
                <a:latin typeface="Helvetica"/>
              </a:rPr>
              <a:t>Diseño y distribución de la vivienda</a:t>
            </a:r>
            <a:r>
              <a:rPr lang="es-ES" sz="1400" dirty="0">
                <a:solidFill>
                  <a:schemeClr val="tx1">
                    <a:lumMod val="75000"/>
                    <a:lumOff val="25000"/>
                  </a:schemeClr>
                </a:solidFill>
                <a:latin typeface="Helvetica"/>
              </a:rPr>
              <a:t>. (Área del diseño, ubicación y dimensiones</a:t>
            </a:r>
            <a:r>
              <a:rPr lang="es-ES" sz="1400" dirty="0" smtClean="0">
                <a:solidFill>
                  <a:schemeClr val="tx1">
                    <a:lumMod val="75000"/>
                    <a:lumOff val="25000"/>
                  </a:schemeClr>
                </a:solidFill>
                <a:latin typeface="Helvetica"/>
              </a:rPr>
              <a:t>).</a:t>
            </a:r>
          </a:p>
          <a:p>
            <a:pPr marL="622300" lvl="1" indent="-165100" algn="just">
              <a:lnSpc>
                <a:spcPts val="2000"/>
              </a:lnSpc>
              <a:buClr>
                <a:srgbClr val="C0C0C0"/>
              </a:buClr>
              <a:buSzPts val="1800"/>
              <a:buFont typeface="Arial" panose="020B0604020202020204" pitchFamily="34" charset="0"/>
              <a:buChar char="•"/>
            </a:pPr>
            <a:endParaRPr lang="es-ES" sz="1400" dirty="0">
              <a:solidFill>
                <a:schemeClr val="tx1">
                  <a:lumMod val="75000"/>
                  <a:lumOff val="25000"/>
                </a:schemeClr>
              </a:solidFill>
              <a:latin typeface="Helvetica"/>
            </a:endParaRPr>
          </a:p>
          <a:p>
            <a:pPr algn="just">
              <a:lnSpc>
                <a:spcPts val="2000"/>
              </a:lnSpc>
              <a:buClr>
                <a:srgbClr val="C0C0C0"/>
              </a:buClr>
              <a:buSzPts val="1800"/>
            </a:pPr>
            <a:r>
              <a:rPr lang="es-ES" sz="1400" dirty="0">
                <a:solidFill>
                  <a:schemeClr val="tx1">
                    <a:lumMod val="75000"/>
                    <a:lumOff val="25000"/>
                  </a:schemeClr>
                </a:solidFill>
                <a:latin typeface="Helvetica"/>
              </a:rPr>
              <a:t>Por el contrario, los factores que operan como </a:t>
            </a:r>
            <a:r>
              <a:rPr lang="es-ES" sz="1400" b="1" dirty="0">
                <a:solidFill>
                  <a:schemeClr val="tx1">
                    <a:lumMod val="75000"/>
                    <a:lumOff val="25000"/>
                  </a:schemeClr>
                </a:solidFill>
                <a:latin typeface="Helvetica"/>
              </a:rPr>
              <a:t>debilidades </a:t>
            </a:r>
            <a:r>
              <a:rPr lang="es-ES" sz="1400" b="1" dirty="0" smtClean="0">
                <a:solidFill>
                  <a:schemeClr val="tx1">
                    <a:lumMod val="75000"/>
                    <a:lumOff val="25000"/>
                  </a:schemeClr>
                </a:solidFill>
                <a:latin typeface="Helvetica"/>
              </a:rPr>
              <a:t>de </a:t>
            </a:r>
            <a:r>
              <a:rPr lang="es-ES" sz="1400" b="1" dirty="0" err="1">
                <a:solidFill>
                  <a:schemeClr val="tx1">
                    <a:lumMod val="75000"/>
                    <a:lumOff val="25000"/>
                  </a:schemeClr>
                </a:solidFill>
                <a:latin typeface="Helvetica"/>
              </a:rPr>
              <a:t>Visesa</a:t>
            </a:r>
            <a:r>
              <a:rPr lang="es-ES" sz="1400" dirty="0">
                <a:solidFill>
                  <a:schemeClr val="tx1">
                    <a:lumMod val="75000"/>
                    <a:lumOff val="25000"/>
                  </a:schemeClr>
                </a:solidFill>
                <a:latin typeface="Helvetica"/>
              </a:rPr>
              <a:t>, aquellos que no superan la barrera de los </a:t>
            </a:r>
            <a:r>
              <a:rPr lang="es-ES" sz="1400" dirty="0" smtClean="0">
                <a:solidFill>
                  <a:schemeClr val="tx1">
                    <a:lumMod val="75000"/>
                    <a:lumOff val="25000"/>
                  </a:schemeClr>
                </a:solidFill>
                <a:latin typeface="Helvetica"/>
              </a:rPr>
              <a:t>60 </a:t>
            </a:r>
            <a:r>
              <a:rPr lang="es-ES" sz="1400" dirty="0">
                <a:solidFill>
                  <a:schemeClr val="tx1">
                    <a:lumMod val="75000"/>
                    <a:lumOff val="25000"/>
                  </a:schemeClr>
                </a:solidFill>
                <a:latin typeface="Helvetica"/>
              </a:rPr>
              <a:t>puntos, son:</a:t>
            </a:r>
          </a:p>
          <a:p>
            <a:pPr algn="just">
              <a:lnSpc>
                <a:spcPts val="2000"/>
              </a:lnSpc>
              <a:buClr>
                <a:srgbClr val="C0C0C0"/>
              </a:buClr>
              <a:buSzPts val="1800"/>
            </a:pPr>
            <a:endParaRPr lang="es-ES" sz="1400" dirty="0">
              <a:solidFill>
                <a:schemeClr val="tx1">
                  <a:lumMod val="75000"/>
                  <a:lumOff val="25000"/>
                </a:schemeClr>
              </a:solidFill>
              <a:latin typeface="Helvetica"/>
            </a:endParaRPr>
          </a:p>
          <a:p>
            <a:pPr marL="622300" lvl="1" indent="-165100" algn="just">
              <a:lnSpc>
                <a:spcPts val="2000"/>
              </a:lnSpc>
              <a:buClr>
                <a:srgbClr val="C0C0C0"/>
              </a:buClr>
              <a:buSzPts val="1800"/>
              <a:buFont typeface="Arial" panose="020B0604020202020204" pitchFamily="34" charset="0"/>
              <a:buChar char="•"/>
            </a:pPr>
            <a:r>
              <a:rPr lang="es-ES" sz="1400" dirty="0">
                <a:solidFill>
                  <a:schemeClr val="tx1">
                    <a:lumMod val="75000"/>
                    <a:lumOff val="25000"/>
                  </a:schemeClr>
                </a:solidFill>
                <a:latin typeface="Helvetica"/>
              </a:rPr>
              <a:t>Resolución de la incidencia</a:t>
            </a:r>
            <a:r>
              <a:rPr lang="es-ES" sz="1400" dirty="0" smtClean="0">
                <a:solidFill>
                  <a:schemeClr val="tx1">
                    <a:lumMod val="75000"/>
                    <a:lumOff val="25000"/>
                  </a:schemeClr>
                </a:solidFill>
                <a:latin typeface="Helvetica"/>
              </a:rPr>
              <a:t>.</a:t>
            </a:r>
            <a:r>
              <a:rPr lang="es-ES" sz="1400" dirty="0">
                <a:solidFill>
                  <a:schemeClr val="tx1">
                    <a:lumMod val="75000"/>
                    <a:lumOff val="25000"/>
                  </a:schemeClr>
                </a:solidFill>
                <a:latin typeface="Helvetica"/>
              </a:rPr>
              <a:t> (Área del servicio </a:t>
            </a:r>
            <a:r>
              <a:rPr lang="es-ES" sz="1400" dirty="0" smtClean="0">
                <a:solidFill>
                  <a:schemeClr val="tx1">
                    <a:lumMod val="75000"/>
                    <a:lumOff val="25000"/>
                  </a:schemeClr>
                </a:solidFill>
                <a:latin typeface="Helvetica"/>
              </a:rPr>
              <a:t>postventa).</a:t>
            </a:r>
            <a:endParaRPr lang="es-ES" sz="1400" dirty="0">
              <a:solidFill>
                <a:schemeClr val="tx1">
                  <a:lumMod val="75000"/>
                  <a:lumOff val="25000"/>
                </a:schemeClr>
              </a:solidFill>
              <a:latin typeface="Helvetica"/>
            </a:endParaRPr>
          </a:p>
          <a:p>
            <a:pPr marL="622300" lvl="1" indent="-165100" algn="just">
              <a:lnSpc>
                <a:spcPts val="2000"/>
              </a:lnSpc>
              <a:buClr>
                <a:srgbClr val="C0C0C0"/>
              </a:buClr>
              <a:buSzPts val="1800"/>
              <a:buFont typeface="Arial" panose="020B0604020202020204" pitchFamily="34" charset="0"/>
              <a:buChar char="•"/>
            </a:pPr>
            <a:r>
              <a:rPr lang="es-ES" sz="1400" dirty="0">
                <a:solidFill>
                  <a:schemeClr val="tx1">
                    <a:lumMod val="75000"/>
                    <a:lumOff val="25000"/>
                  </a:schemeClr>
                </a:solidFill>
                <a:latin typeface="Helvetica"/>
              </a:rPr>
              <a:t>Cocina (mobiliario y electrodomésticos</a:t>
            </a:r>
            <a:r>
              <a:rPr lang="es-ES" sz="1400" dirty="0" smtClean="0">
                <a:solidFill>
                  <a:schemeClr val="tx1">
                    <a:lumMod val="75000"/>
                    <a:lumOff val="25000"/>
                  </a:schemeClr>
                </a:solidFill>
                <a:latin typeface="Helvetica"/>
              </a:rPr>
              <a:t>).</a:t>
            </a:r>
            <a:r>
              <a:rPr lang="es-ES" sz="1400" dirty="0">
                <a:solidFill>
                  <a:schemeClr val="tx1">
                    <a:lumMod val="75000"/>
                    <a:lumOff val="25000"/>
                  </a:schemeClr>
                </a:solidFill>
                <a:latin typeface="Helvetica"/>
              </a:rPr>
              <a:t> (Área </a:t>
            </a:r>
            <a:r>
              <a:rPr lang="es-ES" sz="1400" dirty="0" smtClean="0">
                <a:solidFill>
                  <a:schemeClr val="tx1">
                    <a:lumMod val="75000"/>
                    <a:lumOff val="25000"/>
                  </a:schemeClr>
                </a:solidFill>
                <a:latin typeface="Helvetica"/>
              </a:rPr>
              <a:t>de la vivienda).</a:t>
            </a:r>
            <a:endParaRPr lang="es-ES" sz="1400" dirty="0">
              <a:solidFill>
                <a:schemeClr val="tx1">
                  <a:lumMod val="75000"/>
                  <a:lumOff val="25000"/>
                </a:schemeClr>
              </a:solidFill>
              <a:latin typeface="Helvetica"/>
            </a:endParaRPr>
          </a:p>
          <a:p>
            <a:pPr marL="622300" lvl="1" indent="-165100" algn="just">
              <a:lnSpc>
                <a:spcPts val="2000"/>
              </a:lnSpc>
              <a:buClr>
                <a:srgbClr val="C0C0C0"/>
              </a:buClr>
              <a:buSzPts val="1800"/>
              <a:buFont typeface="Arial" panose="020B0604020202020204" pitchFamily="34" charset="0"/>
              <a:buChar char="•"/>
            </a:pPr>
            <a:r>
              <a:rPr lang="es-ES" sz="1400" dirty="0">
                <a:solidFill>
                  <a:schemeClr val="tx1">
                    <a:lumMod val="75000"/>
                    <a:lumOff val="25000"/>
                  </a:schemeClr>
                </a:solidFill>
                <a:latin typeface="Helvetica"/>
              </a:rPr>
              <a:t>Rapidez en la atención</a:t>
            </a:r>
            <a:r>
              <a:rPr lang="es-ES" sz="1400" dirty="0" smtClean="0">
                <a:solidFill>
                  <a:schemeClr val="tx1">
                    <a:lumMod val="75000"/>
                    <a:lumOff val="25000"/>
                  </a:schemeClr>
                </a:solidFill>
                <a:latin typeface="Helvetica"/>
              </a:rPr>
              <a:t>.</a:t>
            </a:r>
            <a:r>
              <a:rPr lang="es-ES" sz="1400" dirty="0">
                <a:solidFill>
                  <a:schemeClr val="tx1">
                    <a:lumMod val="75000"/>
                    <a:lumOff val="25000"/>
                  </a:schemeClr>
                </a:solidFill>
                <a:latin typeface="Helvetica"/>
              </a:rPr>
              <a:t> (Área del servicio hasta la entrega).</a:t>
            </a:r>
          </a:p>
        </p:txBody>
      </p:sp>
    </p:spTree>
    <p:extLst>
      <p:ext uri="{BB962C8B-B14F-4D97-AF65-F5344CB8AC3E}">
        <p14:creationId xmlns:p14="http://schemas.microsoft.com/office/powerpoint/2010/main" val="3010815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34" name="33 CuadroTexto"/>
          <p:cNvSpPr txBox="1"/>
          <p:nvPr/>
        </p:nvSpPr>
        <p:spPr>
          <a:xfrm>
            <a:off x="0" y="6359371"/>
            <a:ext cx="4092787" cy="523220"/>
          </a:xfrm>
          <a:prstGeom prst="rect">
            <a:avLst/>
          </a:prstGeom>
          <a:noFill/>
        </p:spPr>
        <p:txBody>
          <a:bodyPr wrap="none" rtlCol="0">
            <a:spAutoFit/>
          </a:bodyPr>
          <a:lstStyle/>
          <a:p>
            <a:r>
              <a:rPr lang="es-ES" sz="2800" b="1" i="1" dirty="0" smtClean="0">
                <a:solidFill>
                  <a:srgbClr val="A18C7F"/>
                </a:solidFill>
                <a:latin typeface="Century Gothic" panose="020B0502020202020204" pitchFamily="34" charset="0"/>
              </a:rPr>
              <a:t>Desempeño de </a:t>
            </a:r>
            <a:r>
              <a:rPr lang="es-ES" sz="2800" b="1" i="1" dirty="0" err="1" smtClean="0">
                <a:solidFill>
                  <a:srgbClr val="A18C7F"/>
                </a:solidFill>
                <a:latin typeface="Century Gothic" panose="020B0502020202020204" pitchFamily="34" charset="0"/>
              </a:rPr>
              <a:t>Visesa</a:t>
            </a:r>
            <a:endParaRPr lang="es-ES" sz="2800" b="1" i="1" dirty="0">
              <a:solidFill>
                <a:srgbClr val="A18C7F"/>
              </a:solidFill>
              <a:latin typeface="Century Gothic" panose="020B0502020202020204"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639034979"/>
              </p:ext>
            </p:extLst>
          </p:nvPr>
        </p:nvGraphicFramePr>
        <p:xfrm>
          <a:off x="539750" y="1260475"/>
          <a:ext cx="8056561" cy="3012684"/>
        </p:xfrm>
        <a:graphic>
          <a:graphicData uri="http://schemas.openxmlformats.org/drawingml/2006/table">
            <a:tbl>
              <a:tblPr firstRow="1" bandRow="1">
                <a:tableStyleId>{21E4AEA4-8DFA-4A89-87EB-49C32662AFE0}</a:tableStyleId>
              </a:tblPr>
              <a:tblGrid>
                <a:gridCol w="1435875"/>
                <a:gridCol w="4076830"/>
                <a:gridCol w="978242"/>
                <a:gridCol w="1565614"/>
              </a:tblGrid>
              <a:tr h="447675">
                <a:tc gridSpan="2">
                  <a:txBody>
                    <a:bodyPr/>
                    <a:lstStyle/>
                    <a:p>
                      <a:pPr algn="l" fontAlgn="b"/>
                      <a:endParaRPr lang="es-ES" sz="900" b="0" i="0" u="none" strike="noStrike" dirty="0">
                        <a:solidFill>
                          <a:schemeClr val="tx1">
                            <a:lumMod val="75000"/>
                            <a:lumOff val="25000"/>
                          </a:schemeClr>
                        </a:solidFill>
                        <a:latin typeface="Calibri"/>
                      </a:endParaRPr>
                    </a:p>
                  </a:txBody>
                  <a:tcPr marL="108000" marR="0" marT="0"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hMerge="1">
                  <a:txBody>
                    <a:bodyPr/>
                    <a:lstStyle/>
                    <a:p>
                      <a:pPr algn="l" fontAlgn="b"/>
                      <a:endParaRPr lang="es-ES" sz="900" b="0" i="0" u="none" strike="noStrike" dirty="0">
                        <a:solidFill>
                          <a:schemeClr val="tx1">
                            <a:lumMod val="75000"/>
                            <a:lumOff val="25000"/>
                          </a:schemeClr>
                        </a:solidFill>
                        <a:latin typeface="Calibri"/>
                      </a:endParaRPr>
                    </a:p>
                  </a:txBody>
                  <a:tcPr marL="10800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fontAlgn="ctr"/>
                      <a:r>
                        <a:rPr lang="es-ES" sz="1000" b="0" i="0" u="none" strike="noStrike" kern="1200" dirty="0" smtClean="0">
                          <a:solidFill>
                            <a:schemeClr val="tx1"/>
                          </a:solidFill>
                          <a:latin typeface="Georgia" pitchFamily="18" charset="0"/>
                          <a:ea typeface="+mn-ea"/>
                          <a:cs typeface="+mn-cs"/>
                        </a:rPr>
                        <a:t>Media*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000" b="0" i="0" u="none" strike="noStrike" kern="1200" dirty="0" smtClean="0">
                          <a:solidFill>
                            <a:schemeClr val="tx1"/>
                          </a:solidFill>
                          <a:latin typeface="Georgia" pitchFamily="18" charset="0"/>
                          <a:ea typeface="+mn-ea"/>
                          <a:cs typeface="+mn-cs"/>
                        </a:rPr>
                        <a:t>Desviación respecto a la media de cada bloque</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r>
              <a:tr h="285001">
                <a:tc rowSpan="9">
                  <a:txBody>
                    <a:bodyPr/>
                    <a:lstStyle/>
                    <a:p>
                      <a:pPr algn="ctr" fontAlgn="b"/>
                      <a:r>
                        <a:rPr lang="es-ES" sz="1100" b="1" i="0" u="none" strike="noStrike" dirty="0" smtClean="0">
                          <a:solidFill>
                            <a:schemeClr val="bg1"/>
                          </a:solidFill>
                          <a:latin typeface="Georgia" pitchFamily="18" charset="0"/>
                        </a:rPr>
                        <a:t>LA VIVIENDA (Calidades y acabados)</a:t>
                      </a:r>
                      <a:endParaRPr lang="es-ES" sz="1100" b="1" i="0" u="none" strike="noStrike" dirty="0">
                        <a:solidFill>
                          <a:schemeClr val="bg1"/>
                        </a:solidFill>
                        <a:latin typeface="Georgia" pitchFamily="18" charset="0"/>
                      </a:endParaRP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B19E95"/>
                    </a:solidFill>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Confort acústico (aislamiento acústico)</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74,00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10,55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pPr algn="l" fontAlgn="b"/>
                      <a:endParaRPr lang="es-ES" sz="1100" b="0" i="0" u="none" strike="noStrike" dirty="0">
                        <a:solidFill>
                          <a:schemeClr val="tx1">
                            <a:lumMod val="75000"/>
                            <a:lumOff val="25000"/>
                          </a:schemeClr>
                        </a:solidFill>
                        <a:latin typeface="Helvetica"/>
                      </a:endParaRPr>
                    </a:p>
                  </a:txBody>
                  <a:tcPr marL="108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Puerta de entrada </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65,16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1,72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Confort térmico (aislamientos térmicos) </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63,45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0,01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Acabado del portal y la escalera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62,75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-0,69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Fachada y aspecto exterior del edificio </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62,75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-0,69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Limpieza de la vivienda en el momento de la entrega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61,24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-2,20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Calidad de los materiales</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60,94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-2,50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Cocina (mobiliario y electrodomésticos)</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57,23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-6,21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pPr algn="l" fontAlgn="b"/>
                      <a:endParaRPr lang="es-ES" sz="1100" b="0" i="0" u="none" strike="noStrike" dirty="0">
                        <a:solidFill>
                          <a:schemeClr val="tx1">
                            <a:lumMod val="75000"/>
                            <a:lumOff val="25000"/>
                          </a:schemeClr>
                        </a:solidFill>
                        <a:latin typeface="Helvetica"/>
                      </a:endParaRPr>
                    </a:p>
                  </a:txBody>
                  <a:tcPr marL="108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r" fontAlgn="ctr"/>
                      <a:r>
                        <a:rPr lang="es-ES" sz="1000" b="1" i="0" u="none" strike="noStrike" dirty="0" smtClean="0">
                          <a:solidFill>
                            <a:schemeClr val="bg1"/>
                          </a:solidFill>
                          <a:latin typeface="Helvetica"/>
                        </a:rPr>
                        <a:t>MEDIA</a:t>
                      </a:r>
                      <a:r>
                        <a:rPr lang="es-ES" sz="1000" b="1" i="0" u="none" strike="noStrike" baseline="0" dirty="0" smtClean="0">
                          <a:solidFill>
                            <a:schemeClr val="bg1"/>
                          </a:solidFill>
                          <a:latin typeface="Helvetica"/>
                        </a:rPr>
                        <a:t> DEL ÁREA</a:t>
                      </a:r>
                      <a:endParaRPr lang="es-ES" sz="1000" b="1" i="0" u="none" strike="noStrike" dirty="0">
                        <a:solidFill>
                          <a:schemeClr val="bg1"/>
                        </a:solidFill>
                        <a:latin typeface="Helvetica"/>
                      </a:endParaRPr>
                    </a:p>
                  </a:txBody>
                  <a:tcPr marL="108000" marR="108000"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50000"/>
                      </a:schemeClr>
                    </a:solidFill>
                  </a:tcPr>
                </a:tc>
                <a:tc gridSpan="2">
                  <a:txBody>
                    <a:bodyPr/>
                    <a:lstStyle/>
                    <a:p>
                      <a:pPr algn="ctr" fontAlgn="ctr"/>
                      <a:r>
                        <a:rPr lang="es-ES" sz="1000" b="1" i="0" u="none" strike="noStrike" dirty="0" smtClean="0">
                          <a:solidFill>
                            <a:schemeClr val="bg1"/>
                          </a:solidFill>
                          <a:latin typeface="Helvetica"/>
                        </a:rPr>
                        <a:t>63,44</a:t>
                      </a:r>
                      <a:endParaRPr lang="es-ES" sz="1000" b="1" i="0" u="none" strike="noStrike" dirty="0">
                        <a:solidFill>
                          <a:schemeClr val="bg1"/>
                        </a:solidFill>
                        <a:latin typeface="Helvetica"/>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50000"/>
                      </a:schemeClr>
                    </a:solidFill>
                  </a:tcPr>
                </a:tc>
                <a:tc hMerge="1">
                  <a:txBody>
                    <a:bodyPr/>
                    <a:lstStyle/>
                    <a:p>
                      <a:pPr algn="ctr" fontAlgn="ctr"/>
                      <a:endParaRPr lang="es-ES" sz="1100" b="1" i="0" u="none" strike="noStrike" dirty="0">
                        <a:solidFill>
                          <a:schemeClr val="tx1">
                            <a:lumMod val="75000"/>
                            <a:lumOff val="25000"/>
                          </a:schemeClr>
                        </a:solidFill>
                        <a:latin typeface="Helvetica"/>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r>
            </a:tbl>
          </a:graphicData>
        </a:graphic>
      </p:graphicFrame>
      <p:sp>
        <p:nvSpPr>
          <p:cNvPr id="10" name="Rectangle 3"/>
          <p:cNvSpPr>
            <a:spLocks noChangeArrowheads="1"/>
          </p:cNvSpPr>
          <p:nvPr/>
        </p:nvSpPr>
        <p:spPr bwMode="auto">
          <a:xfrm>
            <a:off x="463550" y="55353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satisfacción de mínimo 0 “muy bajo” a máximo 100 “muy alto”.</a:t>
            </a:r>
            <a:endParaRPr lang="es-ES" sz="1000" i="1" dirty="0">
              <a:solidFill>
                <a:srgbClr val="4D4D4D"/>
              </a:solidFill>
              <a:latin typeface="Georgia" pitchFamily="18" charset="0"/>
            </a:endParaRPr>
          </a:p>
        </p:txBody>
      </p:sp>
      <p:sp>
        <p:nvSpPr>
          <p:cNvPr id="13" name="Rectangle 3"/>
          <p:cNvSpPr>
            <a:spLocks noChangeArrowheads="1"/>
          </p:cNvSpPr>
          <p:nvPr/>
        </p:nvSpPr>
        <p:spPr bwMode="auto">
          <a:xfrm>
            <a:off x="1063778" y="4618768"/>
            <a:ext cx="2034264"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000" dirty="0" smtClean="0">
                <a:solidFill>
                  <a:srgbClr val="4D4D4D"/>
                </a:solidFill>
                <a:latin typeface="Helvetica" pitchFamily="34" charset="0"/>
              </a:rPr>
              <a:t>Fortaleza (más de 75 puntos).</a:t>
            </a:r>
            <a:endParaRPr lang="es-ES" sz="1000" dirty="0">
              <a:solidFill>
                <a:srgbClr val="4D4D4D"/>
              </a:solidFill>
              <a:latin typeface="Helvetica" pitchFamily="34" charset="0"/>
            </a:endParaRPr>
          </a:p>
        </p:txBody>
      </p:sp>
      <p:sp>
        <p:nvSpPr>
          <p:cNvPr id="14" name="Rectangle 3"/>
          <p:cNvSpPr>
            <a:spLocks noChangeArrowheads="1"/>
          </p:cNvSpPr>
          <p:nvPr/>
        </p:nvSpPr>
        <p:spPr bwMode="auto">
          <a:xfrm>
            <a:off x="1063778" y="5018376"/>
            <a:ext cx="4747419"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000" dirty="0" smtClean="0">
                <a:solidFill>
                  <a:srgbClr val="4D4D4D"/>
                </a:solidFill>
                <a:latin typeface="Helvetica" pitchFamily="34" charset="0"/>
              </a:rPr>
              <a:t>Debilidad (menos de 60 puntos).</a:t>
            </a:r>
            <a:endParaRPr lang="es-ES" sz="1000" dirty="0">
              <a:solidFill>
                <a:srgbClr val="4D4D4D"/>
              </a:solidFill>
              <a:latin typeface="Helvetica" pitchFamily="34" charset="0"/>
            </a:endParaRPr>
          </a:p>
        </p:txBody>
      </p:sp>
      <p:pic>
        <p:nvPicPr>
          <p:cNvPr id="15"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207" y="5029033"/>
            <a:ext cx="102851" cy="29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83" y="4681084"/>
            <a:ext cx="227196" cy="2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3852" y="3712190"/>
            <a:ext cx="86000" cy="24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385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21" name="Rectangle 3"/>
          <p:cNvSpPr>
            <a:spLocks noChangeArrowheads="1"/>
          </p:cNvSpPr>
          <p:nvPr/>
        </p:nvSpPr>
        <p:spPr bwMode="auto">
          <a:xfrm>
            <a:off x="548481" y="779103"/>
            <a:ext cx="8056563" cy="861774"/>
          </a:xfrm>
          <a:prstGeom prst="rect">
            <a:avLst/>
          </a:prstGeom>
          <a:noFill/>
          <a:ln w="19050">
            <a:noFill/>
            <a:miter lim="800000"/>
            <a:headEnd/>
            <a:tailEnd/>
          </a:ln>
        </p:spPr>
        <p:txBody>
          <a:bodyPr wrap="square" lIns="36000">
            <a:spAutoFit/>
          </a:bodyPr>
          <a:lstStyle/>
          <a:p>
            <a:pPr marL="236538"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A continuación se muestra el resumen de las medias* del apartado de calidades y acabados de la vivienda desde una perspectiva evolutiva. En este sentido, en 2019, </a:t>
            </a:r>
            <a:r>
              <a:rPr lang="es-ES" sz="1400" dirty="0" err="1" smtClean="0">
                <a:solidFill>
                  <a:srgbClr val="4D4D4D"/>
                </a:solidFill>
                <a:latin typeface="Helvetica" pitchFamily="34" charset="0"/>
              </a:rPr>
              <a:t>Visesa</a:t>
            </a:r>
            <a:r>
              <a:rPr lang="es-ES" sz="1400" dirty="0" smtClean="0">
                <a:solidFill>
                  <a:srgbClr val="4D4D4D"/>
                </a:solidFill>
                <a:latin typeface="Helvetica" pitchFamily="34" charset="0"/>
              </a:rPr>
              <a:t> obtiene el dato más alto de la serie analizada. </a:t>
            </a:r>
          </a:p>
        </p:txBody>
      </p:sp>
      <p:graphicFrame>
        <p:nvGraphicFramePr>
          <p:cNvPr id="22" name="21 Gráfico"/>
          <p:cNvGraphicFramePr/>
          <p:nvPr>
            <p:extLst>
              <p:ext uri="{D42A27DB-BD31-4B8C-83A1-F6EECF244321}">
                <p14:modId xmlns:p14="http://schemas.microsoft.com/office/powerpoint/2010/main" val="603878177"/>
              </p:ext>
            </p:extLst>
          </p:nvPr>
        </p:nvGraphicFramePr>
        <p:xfrm>
          <a:off x="548481" y="2302053"/>
          <a:ext cx="7576456" cy="2981329"/>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3"/>
          <p:cNvSpPr>
            <a:spLocks noChangeArrowheads="1"/>
          </p:cNvSpPr>
          <p:nvPr/>
        </p:nvSpPr>
        <p:spPr bwMode="auto">
          <a:xfrm>
            <a:off x="2929099" y="1898784"/>
            <a:ext cx="3529012" cy="284693"/>
          </a:xfrm>
          <a:prstGeom prst="rect">
            <a:avLst/>
          </a:prstGeom>
          <a:solidFill>
            <a:schemeClr val="bg1">
              <a:lumMod val="95000"/>
            </a:schemeClr>
          </a:solidFill>
          <a:ln w="19050">
            <a:noFill/>
            <a:miter lim="800000"/>
            <a:headEnd/>
            <a:tailEnd/>
          </a:ln>
        </p:spPr>
        <p:txBody>
          <a:bodyPr wrap="square" lIns="36000">
            <a:spAutoFit/>
          </a:bodyPr>
          <a:lstStyle/>
          <a:p>
            <a:pPr algn="ctr">
              <a:lnSpc>
                <a:spcPts val="1500"/>
              </a:lnSpc>
              <a:buClr>
                <a:srgbClr val="C0C0C0"/>
              </a:buClr>
              <a:buSzPts val="1800"/>
            </a:pPr>
            <a:r>
              <a:rPr lang="es-ES" sz="1200" b="1" i="1" dirty="0" smtClean="0">
                <a:latin typeface="+mj-lt"/>
              </a:rPr>
              <a:t>EVOLUCIÓN</a:t>
            </a:r>
            <a:endParaRPr lang="es-ES" sz="1200" b="1" i="1" dirty="0">
              <a:latin typeface="+mj-lt"/>
            </a:endParaRPr>
          </a:p>
        </p:txBody>
      </p:sp>
      <p:sp>
        <p:nvSpPr>
          <p:cNvPr id="24" name="Rectangle 3"/>
          <p:cNvSpPr>
            <a:spLocks noChangeArrowheads="1"/>
          </p:cNvSpPr>
          <p:nvPr/>
        </p:nvSpPr>
        <p:spPr bwMode="auto">
          <a:xfrm>
            <a:off x="464447" y="5354421"/>
            <a:ext cx="6557707" cy="477054"/>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*Escala de satisfacción de mínimo 0 “muy bajo” a máximo 100 “muy alto”.</a:t>
            </a:r>
          </a:p>
          <a:p>
            <a:pPr>
              <a:lnSpc>
                <a:spcPts val="1500"/>
              </a:lnSpc>
              <a:buClr>
                <a:srgbClr val="C0C0C0"/>
              </a:buClr>
              <a:buSzPts val="1800"/>
            </a:pPr>
            <a:r>
              <a:rPr lang="es-ES" sz="1000" i="1" dirty="0" smtClean="0">
                <a:solidFill>
                  <a:srgbClr val="4D4D4D"/>
                </a:solidFill>
                <a:latin typeface="Georgia" pitchFamily="18" charset="0"/>
              </a:rPr>
              <a:t>NOTA: Los datos de 2017 y 2019  agrupan modalidad Venta y AROC.</a:t>
            </a:r>
            <a:endParaRPr lang="es-ES" sz="1000" i="1" dirty="0">
              <a:solidFill>
                <a:srgbClr val="4D4D4D"/>
              </a:solidFill>
              <a:latin typeface="Georgia" pitchFamily="18" charset="0"/>
            </a:endParaRPr>
          </a:p>
        </p:txBody>
      </p:sp>
      <p:cxnSp>
        <p:nvCxnSpPr>
          <p:cNvPr id="3" name="2 Conector recto de flecha"/>
          <p:cNvCxnSpPr/>
          <p:nvPr/>
        </p:nvCxnSpPr>
        <p:spPr>
          <a:xfrm flipV="1">
            <a:off x="5475767" y="2711303"/>
            <a:ext cx="2254103" cy="4997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0" y="6359371"/>
            <a:ext cx="4719562" cy="523220"/>
          </a:xfrm>
          <a:prstGeom prst="rect">
            <a:avLst/>
          </a:prstGeom>
          <a:noFill/>
        </p:spPr>
        <p:txBody>
          <a:bodyPr wrap="none" rtlCol="0">
            <a:spAutoFit/>
          </a:bodyPr>
          <a:lstStyle/>
          <a:p>
            <a:r>
              <a:rPr lang="es-ES" sz="2800" b="1" i="1" dirty="0" smtClean="0">
                <a:solidFill>
                  <a:srgbClr val="A18C7F"/>
                </a:solidFill>
                <a:latin typeface="Century Gothic" panose="020B0502020202020204" pitchFamily="34" charset="0"/>
              </a:rPr>
              <a:t>Evolución del desempeño</a:t>
            </a:r>
            <a:endParaRPr lang="es-ES" sz="28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3623463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34" name="33 CuadroTexto"/>
          <p:cNvSpPr txBox="1"/>
          <p:nvPr/>
        </p:nvSpPr>
        <p:spPr>
          <a:xfrm>
            <a:off x="0" y="6359371"/>
            <a:ext cx="4092787" cy="523220"/>
          </a:xfrm>
          <a:prstGeom prst="rect">
            <a:avLst/>
          </a:prstGeom>
          <a:noFill/>
        </p:spPr>
        <p:txBody>
          <a:bodyPr wrap="none" rtlCol="0">
            <a:spAutoFit/>
          </a:bodyPr>
          <a:lstStyle/>
          <a:p>
            <a:r>
              <a:rPr lang="es-ES" sz="2800" b="1" i="1" dirty="0">
                <a:solidFill>
                  <a:srgbClr val="A18C7F"/>
                </a:solidFill>
                <a:latin typeface="Century Gothic" panose="020B0502020202020204" pitchFamily="34" charset="0"/>
              </a:rPr>
              <a:t>Desempeño de </a:t>
            </a:r>
            <a:r>
              <a:rPr lang="es-ES" sz="2800" b="1" i="1" dirty="0" err="1">
                <a:solidFill>
                  <a:srgbClr val="A18C7F"/>
                </a:solidFill>
                <a:latin typeface="Century Gothic" panose="020B0502020202020204" pitchFamily="34" charset="0"/>
              </a:rPr>
              <a:t>Visesa</a:t>
            </a:r>
            <a:endParaRPr lang="es-ES" sz="2800" b="1" i="1" dirty="0">
              <a:solidFill>
                <a:srgbClr val="A18C7F"/>
              </a:solidFill>
              <a:latin typeface="Century Gothic" panose="020B0502020202020204" pitchFamily="34" charset="0"/>
            </a:endParaRPr>
          </a:p>
        </p:txBody>
      </p:sp>
      <p:sp>
        <p:nvSpPr>
          <p:cNvPr id="10" name="Rectangle 3"/>
          <p:cNvSpPr>
            <a:spLocks noChangeArrowheads="1"/>
          </p:cNvSpPr>
          <p:nvPr/>
        </p:nvSpPr>
        <p:spPr bwMode="auto">
          <a:xfrm>
            <a:off x="463550" y="55353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satisfacción de mínimo 0 “muy bajo” a máximo 100 “muy alto”.</a:t>
            </a:r>
            <a:endParaRPr lang="es-ES" sz="1000" i="1" dirty="0">
              <a:solidFill>
                <a:srgbClr val="4D4D4D"/>
              </a:solidFill>
              <a:latin typeface="Georgia" pitchFamily="18"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523546084"/>
              </p:ext>
            </p:extLst>
          </p:nvPr>
        </p:nvGraphicFramePr>
        <p:xfrm>
          <a:off x="539750" y="1743075"/>
          <a:ext cx="8056561" cy="2442682"/>
        </p:xfrm>
        <a:graphic>
          <a:graphicData uri="http://schemas.openxmlformats.org/drawingml/2006/table">
            <a:tbl>
              <a:tblPr firstRow="1" bandRow="1">
                <a:tableStyleId>{21E4AEA4-8DFA-4A89-87EB-49C32662AFE0}</a:tableStyleId>
              </a:tblPr>
              <a:tblGrid>
                <a:gridCol w="1435875"/>
                <a:gridCol w="4076830"/>
                <a:gridCol w="978242"/>
                <a:gridCol w="1565614"/>
              </a:tblGrid>
              <a:tr h="447675">
                <a:tc gridSpan="2">
                  <a:txBody>
                    <a:bodyPr/>
                    <a:lstStyle/>
                    <a:p>
                      <a:pPr algn="l" fontAlgn="b"/>
                      <a:endParaRPr lang="es-ES" sz="900" b="0" i="0" u="none" strike="noStrike" dirty="0">
                        <a:solidFill>
                          <a:schemeClr val="tx1">
                            <a:lumMod val="75000"/>
                            <a:lumOff val="25000"/>
                          </a:schemeClr>
                        </a:solidFill>
                        <a:latin typeface="Calibri"/>
                      </a:endParaRPr>
                    </a:p>
                  </a:txBody>
                  <a:tcPr marL="108000" marR="0" marT="0"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hMerge="1">
                  <a:txBody>
                    <a:bodyPr/>
                    <a:lstStyle/>
                    <a:p>
                      <a:pPr algn="l" fontAlgn="b"/>
                      <a:endParaRPr lang="es-ES" sz="900" b="0" i="0" u="none" strike="noStrike" dirty="0">
                        <a:solidFill>
                          <a:schemeClr val="tx1">
                            <a:lumMod val="75000"/>
                            <a:lumOff val="25000"/>
                          </a:schemeClr>
                        </a:solidFill>
                        <a:latin typeface="Calibri"/>
                      </a:endParaRPr>
                    </a:p>
                  </a:txBody>
                  <a:tcPr marL="10800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fontAlgn="ctr"/>
                      <a:r>
                        <a:rPr lang="es-ES" sz="1000" b="0" i="0" u="none" strike="noStrike" kern="1200" dirty="0" smtClean="0">
                          <a:solidFill>
                            <a:schemeClr val="tx1"/>
                          </a:solidFill>
                          <a:latin typeface="Georgia" pitchFamily="18" charset="0"/>
                          <a:ea typeface="+mn-ea"/>
                          <a:cs typeface="+mn-cs"/>
                        </a:rPr>
                        <a:t>Media*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000" b="0" i="0" u="none" strike="noStrike" kern="1200" dirty="0" smtClean="0">
                          <a:solidFill>
                            <a:schemeClr val="tx1"/>
                          </a:solidFill>
                          <a:latin typeface="Georgia" pitchFamily="18" charset="0"/>
                          <a:ea typeface="+mn-ea"/>
                          <a:cs typeface="+mn-cs"/>
                        </a:rPr>
                        <a:t>Desviación respecto a la media de cada bloque</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r>
              <a:tr h="285001">
                <a:tc rowSpan="7">
                  <a:txBody>
                    <a:bodyPr/>
                    <a:lstStyle/>
                    <a:p>
                      <a:pPr algn="ctr" fontAlgn="b"/>
                      <a:r>
                        <a:rPr lang="es-ES" sz="1100" b="1" i="0" u="none" strike="noStrike" dirty="0" smtClean="0">
                          <a:solidFill>
                            <a:schemeClr val="bg1"/>
                          </a:solidFill>
                          <a:latin typeface="Georgia" pitchFamily="18" charset="0"/>
                        </a:rPr>
                        <a:t>DISEÑO, UBICACIÓN Y DIMENSIONES</a:t>
                      </a:r>
                      <a:endParaRPr lang="es-ES" sz="1100" b="1" i="0" u="none" strike="noStrike" dirty="0">
                        <a:solidFill>
                          <a:schemeClr val="bg1"/>
                        </a:solidFill>
                        <a:latin typeface="Georgia" pitchFamily="18" charset="0"/>
                      </a:endParaRP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B19E95"/>
                    </a:solidFill>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Tamaño de la vivienda (espacio útil) </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83,33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5,79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pPr algn="l" fontAlgn="b"/>
                      <a:endParaRPr lang="es-ES" sz="1100" b="0" i="0" u="none" strike="noStrike" dirty="0">
                        <a:solidFill>
                          <a:schemeClr val="tx1">
                            <a:lumMod val="75000"/>
                            <a:lumOff val="25000"/>
                          </a:schemeClr>
                        </a:solidFill>
                        <a:latin typeface="Helvetica"/>
                      </a:endParaRPr>
                    </a:p>
                  </a:txBody>
                  <a:tcPr marL="108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Ubicación de la vivienda en el edificio, altura y orientación </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82,83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5,29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Nº de dormitorios de la vivienda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80,82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3,28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Diseño y distribución de la vivienda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76,20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-1,34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Dimensiones del trastero</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74,70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-2,84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Diseño del portal y escaleras</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67,37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-10,17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pPr algn="l" fontAlgn="b"/>
                      <a:endParaRPr lang="es-ES" sz="1100" b="0" i="0" u="none" strike="noStrike" dirty="0">
                        <a:solidFill>
                          <a:schemeClr val="tx1">
                            <a:lumMod val="75000"/>
                            <a:lumOff val="25000"/>
                          </a:schemeClr>
                        </a:solidFill>
                        <a:latin typeface="Helvetica"/>
                      </a:endParaRPr>
                    </a:p>
                  </a:txBody>
                  <a:tcPr marL="108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r" fontAlgn="ctr"/>
                      <a:r>
                        <a:rPr lang="es-ES" sz="1000" b="1" i="0" u="none" strike="noStrike" dirty="0" smtClean="0">
                          <a:solidFill>
                            <a:schemeClr val="bg1"/>
                          </a:solidFill>
                          <a:latin typeface="Helvetica"/>
                        </a:rPr>
                        <a:t>MEDIA</a:t>
                      </a:r>
                      <a:r>
                        <a:rPr lang="es-ES" sz="1000" b="1" i="0" u="none" strike="noStrike" baseline="0" dirty="0" smtClean="0">
                          <a:solidFill>
                            <a:schemeClr val="bg1"/>
                          </a:solidFill>
                          <a:latin typeface="Helvetica"/>
                        </a:rPr>
                        <a:t> DEL ÁREA</a:t>
                      </a:r>
                      <a:endParaRPr lang="es-ES" sz="1000" b="1" i="0" u="none" strike="noStrike" dirty="0">
                        <a:solidFill>
                          <a:schemeClr val="bg1"/>
                        </a:solidFill>
                        <a:latin typeface="Helvetica"/>
                      </a:endParaRPr>
                    </a:p>
                  </a:txBody>
                  <a:tcPr marL="108000" marR="108000"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50000"/>
                      </a:schemeClr>
                    </a:solidFill>
                  </a:tcPr>
                </a:tc>
                <a:tc gridSpan="2">
                  <a:txBody>
                    <a:bodyPr/>
                    <a:lstStyle/>
                    <a:p>
                      <a:pPr algn="ctr" fontAlgn="ctr"/>
                      <a:r>
                        <a:rPr lang="es-ES" sz="1000" b="1" i="0" u="none" strike="noStrike" dirty="0" smtClean="0">
                          <a:solidFill>
                            <a:schemeClr val="bg1"/>
                          </a:solidFill>
                          <a:latin typeface="Helvetica"/>
                        </a:rPr>
                        <a:t>77,54</a:t>
                      </a:r>
                      <a:endParaRPr lang="es-ES" sz="1000" b="1" i="0" u="none" strike="noStrike" dirty="0">
                        <a:solidFill>
                          <a:schemeClr val="bg1"/>
                        </a:solidFill>
                        <a:latin typeface="Helvetica"/>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50000"/>
                      </a:schemeClr>
                    </a:solidFill>
                  </a:tcPr>
                </a:tc>
                <a:tc hMerge="1">
                  <a:txBody>
                    <a:bodyPr/>
                    <a:lstStyle/>
                    <a:p>
                      <a:pPr algn="ctr" fontAlgn="ctr"/>
                      <a:endParaRPr lang="es-ES" sz="1100" b="1" i="0" u="none" strike="noStrike" dirty="0">
                        <a:solidFill>
                          <a:schemeClr val="tx1">
                            <a:lumMod val="75000"/>
                            <a:lumOff val="25000"/>
                          </a:schemeClr>
                        </a:solidFill>
                        <a:latin typeface="Helvetica"/>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r>
            </a:tbl>
          </a:graphicData>
        </a:graphic>
      </p:graphicFrame>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382" y="2210839"/>
            <a:ext cx="227196" cy="2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382" y="2503259"/>
            <a:ext cx="227196" cy="2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382" y="2790657"/>
            <a:ext cx="227196" cy="2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382" y="3065202"/>
            <a:ext cx="227196" cy="2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3"/>
          <p:cNvSpPr>
            <a:spLocks noChangeArrowheads="1"/>
          </p:cNvSpPr>
          <p:nvPr/>
        </p:nvSpPr>
        <p:spPr bwMode="auto">
          <a:xfrm>
            <a:off x="1063778" y="4618768"/>
            <a:ext cx="2034264"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000" dirty="0" smtClean="0">
                <a:solidFill>
                  <a:srgbClr val="4D4D4D"/>
                </a:solidFill>
                <a:latin typeface="Helvetica" pitchFamily="34" charset="0"/>
              </a:rPr>
              <a:t>Fortaleza (más de 75 puntos).</a:t>
            </a:r>
            <a:endParaRPr lang="es-ES" sz="1000" dirty="0">
              <a:solidFill>
                <a:srgbClr val="4D4D4D"/>
              </a:solidFill>
              <a:latin typeface="Helvetica" pitchFamily="34" charset="0"/>
            </a:endParaRPr>
          </a:p>
        </p:txBody>
      </p:sp>
      <p:sp>
        <p:nvSpPr>
          <p:cNvPr id="18" name="Rectangle 3"/>
          <p:cNvSpPr>
            <a:spLocks noChangeArrowheads="1"/>
          </p:cNvSpPr>
          <p:nvPr/>
        </p:nvSpPr>
        <p:spPr bwMode="auto">
          <a:xfrm>
            <a:off x="1063778" y="5018376"/>
            <a:ext cx="4747419"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000" dirty="0" smtClean="0">
                <a:solidFill>
                  <a:srgbClr val="4D4D4D"/>
                </a:solidFill>
                <a:latin typeface="Helvetica" pitchFamily="34" charset="0"/>
              </a:rPr>
              <a:t>Debilidad (menos de 60 puntos).</a:t>
            </a:r>
            <a:endParaRPr lang="es-ES" sz="1000" dirty="0">
              <a:solidFill>
                <a:srgbClr val="4D4D4D"/>
              </a:solidFill>
              <a:latin typeface="Helvetica" pitchFamily="34" charset="0"/>
            </a:endParaRPr>
          </a:p>
        </p:txBody>
      </p:sp>
      <p:pic>
        <p:nvPicPr>
          <p:cNvPr id="19"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07" y="5029033"/>
            <a:ext cx="102851" cy="29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83" y="4681084"/>
            <a:ext cx="227196" cy="2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723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5" name="14 CuadroTexto"/>
          <p:cNvSpPr txBox="1"/>
          <p:nvPr/>
        </p:nvSpPr>
        <p:spPr>
          <a:xfrm>
            <a:off x="0" y="6308571"/>
            <a:ext cx="5375189" cy="584775"/>
          </a:xfrm>
          <a:prstGeom prst="rect">
            <a:avLst/>
          </a:prstGeom>
          <a:noFill/>
        </p:spPr>
        <p:txBody>
          <a:bodyPr wrap="none" rtlCol="0">
            <a:spAutoFit/>
          </a:bodyPr>
          <a:lstStyle/>
          <a:p>
            <a:r>
              <a:rPr lang="es-ES" sz="3200" b="1" i="1" dirty="0">
                <a:solidFill>
                  <a:srgbClr val="A18C7F"/>
                </a:solidFill>
                <a:latin typeface="Century Gothic" panose="020B0502020202020204" pitchFamily="34" charset="0"/>
              </a:rPr>
              <a:t>Evolución del desempeño</a:t>
            </a:r>
          </a:p>
        </p:txBody>
      </p:sp>
      <p:sp>
        <p:nvSpPr>
          <p:cNvPr id="21" name="Rectangle 3"/>
          <p:cNvSpPr>
            <a:spLocks noChangeArrowheads="1"/>
          </p:cNvSpPr>
          <p:nvPr/>
        </p:nvSpPr>
        <p:spPr bwMode="auto">
          <a:xfrm>
            <a:off x="548481" y="779103"/>
            <a:ext cx="8056563" cy="605294"/>
          </a:xfrm>
          <a:prstGeom prst="rect">
            <a:avLst/>
          </a:prstGeom>
          <a:noFill/>
          <a:ln w="19050">
            <a:noFill/>
            <a:miter lim="800000"/>
            <a:headEnd/>
            <a:tailEnd/>
          </a:ln>
        </p:spPr>
        <p:txBody>
          <a:bodyPr wrap="square" lIns="36000">
            <a:spAutoFit/>
          </a:bodyPr>
          <a:lstStyle/>
          <a:p>
            <a:pPr marL="236538"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La evolución de satisfacción respecto al diseño, ubicación y dimensiones de la vivienda presenta una tendencia de mejora, siendo 2019 el momento de más alta valoración de la serie.</a:t>
            </a:r>
          </a:p>
        </p:txBody>
      </p:sp>
      <p:graphicFrame>
        <p:nvGraphicFramePr>
          <p:cNvPr id="22" name="21 Gráfico"/>
          <p:cNvGraphicFramePr/>
          <p:nvPr>
            <p:extLst>
              <p:ext uri="{D42A27DB-BD31-4B8C-83A1-F6EECF244321}">
                <p14:modId xmlns:p14="http://schemas.microsoft.com/office/powerpoint/2010/main" val="771313444"/>
              </p:ext>
            </p:extLst>
          </p:nvPr>
        </p:nvGraphicFramePr>
        <p:xfrm>
          <a:off x="548481" y="2302053"/>
          <a:ext cx="7576456" cy="2981329"/>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3"/>
          <p:cNvSpPr>
            <a:spLocks noChangeArrowheads="1"/>
          </p:cNvSpPr>
          <p:nvPr/>
        </p:nvSpPr>
        <p:spPr bwMode="auto">
          <a:xfrm>
            <a:off x="2929099" y="1898784"/>
            <a:ext cx="3529012" cy="284693"/>
          </a:xfrm>
          <a:prstGeom prst="rect">
            <a:avLst/>
          </a:prstGeom>
          <a:solidFill>
            <a:schemeClr val="bg1">
              <a:lumMod val="95000"/>
            </a:schemeClr>
          </a:solidFill>
          <a:ln w="19050">
            <a:noFill/>
            <a:miter lim="800000"/>
            <a:headEnd/>
            <a:tailEnd/>
          </a:ln>
        </p:spPr>
        <p:txBody>
          <a:bodyPr wrap="square" lIns="36000">
            <a:spAutoFit/>
          </a:bodyPr>
          <a:lstStyle/>
          <a:p>
            <a:pPr algn="ctr">
              <a:lnSpc>
                <a:spcPts val="1500"/>
              </a:lnSpc>
              <a:buClr>
                <a:srgbClr val="C0C0C0"/>
              </a:buClr>
              <a:buSzPts val="1800"/>
            </a:pPr>
            <a:r>
              <a:rPr lang="es-ES" sz="1200" b="1" i="1" dirty="0" smtClean="0">
                <a:latin typeface="+mj-lt"/>
              </a:rPr>
              <a:t>EVOLUCIÓN</a:t>
            </a:r>
            <a:endParaRPr lang="es-ES" sz="1200" b="1" i="1" dirty="0">
              <a:latin typeface="+mj-lt"/>
            </a:endParaRPr>
          </a:p>
        </p:txBody>
      </p:sp>
      <p:sp>
        <p:nvSpPr>
          <p:cNvPr id="24" name="Rectangle 3"/>
          <p:cNvSpPr>
            <a:spLocks noChangeArrowheads="1"/>
          </p:cNvSpPr>
          <p:nvPr/>
        </p:nvSpPr>
        <p:spPr bwMode="auto">
          <a:xfrm>
            <a:off x="464447" y="5354421"/>
            <a:ext cx="6557707" cy="477054"/>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*Escala de satisfacción de mínimo 0 “muy bajo” a máximo 100 “muy alto”.</a:t>
            </a:r>
          </a:p>
          <a:p>
            <a:pPr>
              <a:lnSpc>
                <a:spcPts val="1500"/>
              </a:lnSpc>
              <a:buClr>
                <a:srgbClr val="C0C0C0"/>
              </a:buClr>
              <a:buSzPts val="1800"/>
            </a:pPr>
            <a:r>
              <a:rPr lang="es-ES" sz="1000" i="1" dirty="0" smtClean="0">
                <a:solidFill>
                  <a:srgbClr val="4D4D4D"/>
                </a:solidFill>
                <a:latin typeface="Georgia" pitchFamily="18" charset="0"/>
              </a:rPr>
              <a:t>NOTA: Los datos de 2017 y 2019  agrupan modalidad Venta y AROC.</a:t>
            </a:r>
            <a:endParaRPr lang="es-ES" sz="1000" i="1" dirty="0">
              <a:solidFill>
                <a:srgbClr val="4D4D4D"/>
              </a:solidFill>
              <a:latin typeface="Georgia" pitchFamily="18" charset="0"/>
            </a:endParaRPr>
          </a:p>
        </p:txBody>
      </p:sp>
      <p:cxnSp>
        <p:nvCxnSpPr>
          <p:cNvPr id="3" name="2 Conector recto de flecha"/>
          <p:cNvCxnSpPr/>
          <p:nvPr/>
        </p:nvCxnSpPr>
        <p:spPr>
          <a:xfrm flipV="1">
            <a:off x="6188149" y="2519908"/>
            <a:ext cx="1541721" cy="318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350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34" name="33 CuadroTexto"/>
          <p:cNvSpPr txBox="1"/>
          <p:nvPr/>
        </p:nvSpPr>
        <p:spPr>
          <a:xfrm>
            <a:off x="0" y="6359371"/>
            <a:ext cx="4092787" cy="523220"/>
          </a:xfrm>
          <a:prstGeom prst="rect">
            <a:avLst/>
          </a:prstGeom>
          <a:noFill/>
        </p:spPr>
        <p:txBody>
          <a:bodyPr wrap="none" rtlCol="0">
            <a:spAutoFit/>
          </a:bodyPr>
          <a:lstStyle/>
          <a:p>
            <a:r>
              <a:rPr lang="es-ES" sz="2800" b="1" i="1" dirty="0">
                <a:solidFill>
                  <a:srgbClr val="A18C7F"/>
                </a:solidFill>
                <a:latin typeface="Century Gothic" panose="020B0502020202020204" pitchFamily="34" charset="0"/>
              </a:rPr>
              <a:t>Desempeño de </a:t>
            </a:r>
            <a:r>
              <a:rPr lang="es-ES" sz="2800" b="1" i="1" dirty="0" err="1">
                <a:solidFill>
                  <a:srgbClr val="A18C7F"/>
                </a:solidFill>
                <a:latin typeface="Century Gothic" panose="020B0502020202020204" pitchFamily="34" charset="0"/>
              </a:rPr>
              <a:t>Visesa</a:t>
            </a:r>
            <a:endParaRPr lang="es-ES" sz="2800" b="1" i="1" dirty="0">
              <a:solidFill>
                <a:srgbClr val="A18C7F"/>
              </a:solidFill>
              <a:latin typeface="Century Gothic" panose="020B0502020202020204" pitchFamily="34" charset="0"/>
            </a:endParaRPr>
          </a:p>
        </p:txBody>
      </p:sp>
      <p:sp>
        <p:nvSpPr>
          <p:cNvPr id="10" name="Rectangle 3"/>
          <p:cNvSpPr>
            <a:spLocks noChangeArrowheads="1"/>
          </p:cNvSpPr>
          <p:nvPr/>
        </p:nvSpPr>
        <p:spPr bwMode="auto">
          <a:xfrm>
            <a:off x="463550" y="55353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satisfacción de mínimo 0 “muy bajo” a máximo 100 “muy alto”.</a:t>
            </a:r>
            <a:endParaRPr lang="es-ES" sz="1000" i="1" dirty="0">
              <a:solidFill>
                <a:srgbClr val="4D4D4D"/>
              </a:solidFill>
              <a:latin typeface="Georgia" pitchFamily="18"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2953839619"/>
              </p:ext>
            </p:extLst>
          </p:nvPr>
        </p:nvGraphicFramePr>
        <p:xfrm>
          <a:off x="539750" y="2066925"/>
          <a:ext cx="8056561" cy="2217485"/>
        </p:xfrm>
        <a:graphic>
          <a:graphicData uri="http://schemas.openxmlformats.org/drawingml/2006/table">
            <a:tbl>
              <a:tblPr firstRow="1" bandRow="1">
                <a:tableStyleId>{21E4AEA4-8DFA-4A89-87EB-49C32662AFE0}</a:tableStyleId>
              </a:tblPr>
              <a:tblGrid>
                <a:gridCol w="1435875"/>
                <a:gridCol w="4076830"/>
                <a:gridCol w="978242"/>
                <a:gridCol w="1565614"/>
              </a:tblGrid>
              <a:tr h="447675">
                <a:tc gridSpan="2">
                  <a:txBody>
                    <a:bodyPr/>
                    <a:lstStyle/>
                    <a:p>
                      <a:pPr algn="l" fontAlgn="b"/>
                      <a:endParaRPr lang="es-ES" sz="900" b="0" i="0" u="none" strike="noStrike" dirty="0">
                        <a:solidFill>
                          <a:schemeClr val="tx1">
                            <a:lumMod val="75000"/>
                            <a:lumOff val="25000"/>
                          </a:schemeClr>
                        </a:solidFill>
                        <a:latin typeface="Calibri"/>
                      </a:endParaRPr>
                    </a:p>
                  </a:txBody>
                  <a:tcPr marL="108000" marR="0" marT="0"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hMerge="1">
                  <a:txBody>
                    <a:bodyPr/>
                    <a:lstStyle/>
                    <a:p>
                      <a:pPr algn="l" fontAlgn="b"/>
                      <a:endParaRPr lang="es-ES" sz="900" b="0" i="0" u="none" strike="noStrike" dirty="0">
                        <a:solidFill>
                          <a:schemeClr val="tx1">
                            <a:lumMod val="75000"/>
                            <a:lumOff val="25000"/>
                          </a:schemeClr>
                        </a:solidFill>
                        <a:latin typeface="Calibri"/>
                      </a:endParaRPr>
                    </a:p>
                  </a:txBody>
                  <a:tcPr marL="10800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fontAlgn="ctr"/>
                      <a:r>
                        <a:rPr lang="es-ES" sz="1000" b="0" i="0" u="none" strike="noStrike" kern="1200" dirty="0" smtClean="0">
                          <a:solidFill>
                            <a:schemeClr val="tx1"/>
                          </a:solidFill>
                          <a:latin typeface="Georgia" pitchFamily="18" charset="0"/>
                          <a:ea typeface="+mn-ea"/>
                          <a:cs typeface="+mn-cs"/>
                        </a:rPr>
                        <a:t>Media*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000" b="0" i="0" u="none" strike="noStrike" kern="1200" dirty="0" smtClean="0">
                          <a:solidFill>
                            <a:schemeClr val="tx1"/>
                          </a:solidFill>
                          <a:latin typeface="Georgia" pitchFamily="18" charset="0"/>
                          <a:ea typeface="+mn-ea"/>
                          <a:cs typeface="+mn-cs"/>
                        </a:rPr>
                        <a:t>Desviación respecto a la media de cada bloque</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r>
              <a:tr h="285001">
                <a:tc rowSpan="6">
                  <a:txBody>
                    <a:bodyPr/>
                    <a:lstStyle/>
                    <a:p>
                      <a:pPr algn="ctr" fontAlgn="b"/>
                      <a:r>
                        <a:rPr lang="es-ES" sz="1100" b="1" i="0" u="none" strike="noStrike" dirty="0" smtClean="0">
                          <a:solidFill>
                            <a:schemeClr val="bg1"/>
                          </a:solidFill>
                          <a:latin typeface="Georgia" pitchFamily="18" charset="0"/>
                        </a:rPr>
                        <a:t>PRECIOS</a:t>
                      </a:r>
                      <a:endParaRPr lang="es-ES" sz="1100" b="1" i="0" u="none" strike="noStrike" dirty="0">
                        <a:solidFill>
                          <a:schemeClr val="bg1"/>
                        </a:solidFill>
                        <a:latin typeface="Georgia" pitchFamily="18" charset="0"/>
                      </a:endParaRP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B19E95"/>
                    </a:solidFill>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Mensualidades (cuotas de alquiler) (AROC)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73,99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9,05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Deducciones aplicadas sobre el precio final de la vivienda(AROC)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62,58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-2,36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Contraprestación abonada al inicio del contrato (AROC)</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61,91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-3,03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Precio final de la vivienda  (VENTA)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64,25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-0,69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Condiciones de pago ofrecidas (VENTA)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62,00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-2,94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pPr algn="l" fontAlgn="b"/>
                      <a:endParaRPr lang="es-ES" sz="1100" b="0" i="0" u="none" strike="noStrike" dirty="0">
                        <a:solidFill>
                          <a:schemeClr val="tx1">
                            <a:lumMod val="75000"/>
                            <a:lumOff val="25000"/>
                          </a:schemeClr>
                        </a:solidFill>
                        <a:latin typeface="Helvetica"/>
                      </a:endParaRPr>
                    </a:p>
                  </a:txBody>
                  <a:tcPr marL="108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r" fontAlgn="ctr"/>
                      <a:r>
                        <a:rPr lang="es-ES" sz="1000" b="1" i="0" u="none" strike="noStrike" dirty="0" smtClean="0">
                          <a:solidFill>
                            <a:schemeClr val="bg1"/>
                          </a:solidFill>
                          <a:latin typeface="Helvetica"/>
                        </a:rPr>
                        <a:t>MEDIA</a:t>
                      </a:r>
                      <a:r>
                        <a:rPr lang="es-ES" sz="1000" b="1" i="0" u="none" strike="noStrike" baseline="0" dirty="0" smtClean="0">
                          <a:solidFill>
                            <a:schemeClr val="bg1"/>
                          </a:solidFill>
                          <a:latin typeface="Helvetica"/>
                        </a:rPr>
                        <a:t> DEL ÁREA</a:t>
                      </a:r>
                      <a:endParaRPr lang="es-ES" sz="1000" b="1" i="0" u="none" strike="noStrike" dirty="0">
                        <a:solidFill>
                          <a:schemeClr val="bg1"/>
                        </a:solidFill>
                        <a:latin typeface="Helvetica"/>
                      </a:endParaRPr>
                    </a:p>
                  </a:txBody>
                  <a:tcPr marL="108000" marR="108000"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50000"/>
                      </a:schemeClr>
                    </a:solidFill>
                  </a:tcPr>
                </a:tc>
                <a:tc gridSpan="2">
                  <a:txBody>
                    <a:bodyPr/>
                    <a:lstStyle/>
                    <a:p>
                      <a:pPr algn="ctr" fontAlgn="ctr"/>
                      <a:r>
                        <a:rPr lang="es-ES" sz="1000" b="1" i="0" u="none" strike="noStrike" dirty="0" smtClean="0">
                          <a:solidFill>
                            <a:schemeClr val="bg1"/>
                          </a:solidFill>
                          <a:latin typeface="Helvetica"/>
                        </a:rPr>
                        <a:t>64,94</a:t>
                      </a:r>
                      <a:endParaRPr lang="es-ES" sz="1000" b="1" i="0" u="none" strike="noStrike" dirty="0">
                        <a:solidFill>
                          <a:schemeClr val="bg1"/>
                        </a:solidFill>
                        <a:latin typeface="Helvetica"/>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50000"/>
                      </a:schemeClr>
                    </a:solidFill>
                  </a:tcPr>
                </a:tc>
                <a:tc hMerge="1">
                  <a:txBody>
                    <a:bodyPr/>
                    <a:lstStyle/>
                    <a:p>
                      <a:pPr algn="ctr" fontAlgn="ctr"/>
                      <a:endParaRPr lang="es-ES" sz="1100" b="1" i="0" u="none" strike="noStrike" dirty="0">
                        <a:solidFill>
                          <a:schemeClr val="tx1">
                            <a:lumMod val="75000"/>
                            <a:lumOff val="25000"/>
                          </a:schemeClr>
                        </a:solidFill>
                        <a:latin typeface="Helvetica"/>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r>
            </a:tbl>
          </a:graphicData>
        </a:graphic>
      </p:graphicFrame>
      <p:sp>
        <p:nvSpPr>
          <p:cNvPr id="17" name="Rectangle 3"/>
          <p:cNvSpPr>
            <a:spLocks noChangeArrowheads="1"/>
          </p:cNvSpPr>
          <p:nvPr/>
        </p:nvSpPr>
        <p:spPr bwMode="auto">
          <a:xfrm>
            <a:off x="1063778" y="4618768"/>
            <a:ext cx="2034264"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000" dirty="0" smtClean="0">
                <a:solidFill>
                  <a:srgbClr val="4D4D4D"/>
                </a:solidFill>
                <a:latin typeface="Helvetica" pitchFamily="34" charset="0"/>
              </a:rPr>
              <a:t>Fortaleza (más de 75 puntos).</a:t>
            </a:r>
            <a:endParaRPr lang="es-ES" sz="1000" dirty="0">
              <a:solidFill>
                <a:srgbClr val="4D4D4D"/>
              </a:solidFill>
              <a:latin typeface="Helvetica" pitchFamily="34" charset="0"/>
            </a:endParaRPr>
          </a:p>
        </p:txBody>
      </p:sp>
      <p:sp>
        <p:nvSpPr>
          <p:cNvPr id="18" name="Rectangle 3"/>
          <p:cNvSpPr>
            <a:spLocks noChangeArrowheads="1"/>
          </p:cNvSpPr>
          <p:nvPr/>
        </p:nvSpPr>
        <p:spPr bwMode="auto">
          <a:xfrm>
            <a:off x="1063778" y="5018376"/>
            <a:ext cx="4747419"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000" dirty="0" smtClean="0">
                <a:solidFill>
                  <a:srgbClr val="4D4D4D"/>
                </a:solidFill>
                <a:latin typeface="Helvetica" pitchFamily="34" charset="0"/>
              </a:rPr>
              <a:t>Debilidad (menos de 60 puntos).</a:t>
            </a:r>
            <a:endParaRPr lang="es-ES" sz="1000" dirty="0">
              <a:solidFill>
                <a:srgbClr val="4D4D4D"/>
              </a:solidFill>
              <a:latin typeface="Helvetica" pitchFamily="34" charset="0"/>
            </a:endParaRPr>
          </a:p>
        </p:txBody>
      </p:sp>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207" y="5029033"/>
            <a:ext cx="102851" cy="29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83" y="4681084"/>
            <a:ext cx="227196" cy="2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541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srcRect b="1053"/>
          <a:stretch>
            <a:fillRect/>
          </a:stretch>
        </p:blipFill>
        <p:spPr bwMode="auto">
          <a:xfrm>
            <a:off x="0" y="0"/>
            <a:ext cx="9144000" cy="6858000"/>
          </a:xfrm>
          <a:prstGeom prst="rect">
            <a:avLst/>
          </a:prstGeom>
          <a:noFill/>
          <a:ln w="9525">
            <a:noFill/>
            <a:miter lim="800000"/>
            <a:headEnd/>
            <a:tailEnd/>
          </a:ln>
        </p:spPr>
      </p:pic>
      <p:sp>
        <p:nvSpPr>
          <p:cNvPr id="4" name="Text Box 3"/>
          <p:cNvSpPr txBox="1">
            <a:spLocks noChangeArrowheads="1"/>
          </p:cNvSpPr>
          <p:nvPr/>
        </p:nvSpPr>
        <p:spPr bwMode="auto">
          <a:xfrm>
            <a:off x="2039815" y="566670"/>
            <a:ext cx="7104185" cy="4214863"/>
          </a:xfrm>
          <a:prstGeom prst="rect">
            <a:avLst/>
          </a:prstGeom>
          <a:noFill/>
          <a:ln w="9525">
            <a:noFill/>
            <a:miter lim="800000"/>
            <a:headEnd/>
            <a:tailEnd/>
          </a:ln>
        </p:spPr>
        <p:txBody>
          <a:bodyPr wrap="square" lIns="36000" tIns="36000" rIns="36000" bIns="36000">
            <a:spAutoFit/>
          </a:bodyPr>
          <a:lstStyle/>
          <a:p>
            <a:pPr>
              <a:lnSpc>
                <a:spcPts val="1700"/>
              </a:lnSpc>
              <a:tabLst>
                <a:tab pos="206375" algn="l"/>
                <a:tab pos="363538" algn="l"/>
                <a:tab pos="6370638" algn="l"/>
              </a:tabLst>
            </a:pPr>
            <a:r>
              <a:rPr lang="es-ES" sz="1200" b="1" dirty="0">
                <a:solidFill>
                  <a:srgbClr val="A31235"/>
                </a:solidFill>
                <a:latin typeface="Georgia" pitchFamily="18" charset="0"/>
              </a:rPr>
              <a:t>1.-	</a:t>
            </a:r>
            <a:r>
              <a:rPr lang="es-ES_tradnl" sz="1200" b="1" dirty="0" smtClean="0">
                <a:solidFill>
                  <a:srgbClr val="A31235"/>
                </a:solidFill>
                <a:latin typeface="Georgia" pitchFamily="18" charset="0"/>
              </a:rPr>
              <a:t>INTRODUCCIÓN: PLANTEAMIENTO METODOLÓGICO</a:t>
            </a:r>
            <a:r>
              <a:rPr lang="es-ES_tradnl" sz="1200" b="1" dirty="0">
                <a:solidFill>
                  <a:srgbClr val="A31235"/>
                </a:solidFill>
                <a:latin typeface="Georgia" pitchFamily="18" charset="0"/>
              </a:rPr>
              <a:t>	</a:t>
            </a:r>
            <a:r>
              <a:rPr lang="es-ES_tradnl" sz="1200" b="1" dirty="0" smtClean="0">
                <a:solidFill>
                  <a:srgbClr val="A31235"/>
                </a:solidFill>
                <a:latin typeface="Georgia" pitchFamily="18" charset="0"/>
              </a:rPr>
              <a:t>3</a:t>
            </a:r>
            <a:r>
              <a:rPr lang="es-ES_tradnl" sz="1200" b="1" dirty="0">
                <a:solidFill>
                  <a:srgbClr val="4D4D4D"/>
                </a:solidFill>
                <a:latin typeface="Georgia" pitchFamily="18" charset="0"/>
              </a:rPr>
              <a:t>	</a:t>
            </a:r>
            <a:r>
              <a:rPr lang="es-ES_tradnl" sz="1200" b="1" dirty="0" smtClean="0">
                <a:solidFill>
                  <a:srgbClr val="4D4D4D"/>
                </a:solidFill>
                <a:latin typeface="Georgia" pitchFamily="18" charset="0"/>
              </a:rPr>
              <a:t>	</a:t>
            </a:r>
            <a:r>
              <a:rPr lang="es-ES_tradnl" sz="1200" dirty="0" smtClean="0">
                <a:solidFill>
                  <a:srgbClr val="4D4D4D"/>
                </a:solidFill>
                <a:latin typeface="Georgia" pitchFamily="18" charset="0"/>
              </a:rPr>
              <a:t>1</a:t>
            </a:r>
            <a:r>
              <a:rPr lang="es-ES" sz="1200" dirty="0">
                <a:solidFill>
                  <a:srgbClr val="4D4D4D"/>
                </a:solidFill>
                <a:latin typeface="Georgia" pitchFamily="18" charset="0"/>
              </a:rPr>
              <a:t>.1. </a:t>
            </a:r>
            <a:r>
              <a:rPr lang="es-ES_tradnl" sz="1200" dirty="0">
                <a:solidFill>
                  <a:srgbClr val="4D4D4D"/>
                </a:solidFill>
                <a:latin typeface="Georgia" pitchFamily="18" charset="0"/>
              </a:rPr>
              <a:t>Objetivos de la investigación.	</a:t>
            </a:r>
            <a:r>
              <a:rPr lang="es-ES_tradnl" sz="1200" dirty="0" smtClean="0">
                <a:solidFill>
                  <a:srgbClr val="4D4D4D"/>
                </a:solidFill>
                <a:latin typeface="Georgia" pitchFamily="18" charset="0"/>
              </a:rPr>
              <a:t>4</a:t>
            </a:r>
            <a:r>
              <a:rPr lang="es-ES_tradnl" sz="1200" dirty="0">
                <a:solidFill>
                  <a:srgbClr val="4D4D4D"/>
                </a:solidFill>
                <a:latin typeface="Georgia" pitchFamily="18" charset="0"/>
              </a:rPr>
              <a:t>	</a:t>
            </a:r>
            <a:r>
              <a:rPr lang="es-ES_tradnl" sz="1200" dirty="0" smtClean="0">
                <a:solidFill>
                  <a:srgbClr val="4D4D4D"/>
                </a:solidFill>
                <a:latin typeface="Georgia" pitchFamily="18" charset="0"/>
              </a:rPr>
              <a:t>	1.2</a:t>
            </a:r>
            <a:r>
              <a:rPr lang="es-ES_tradnl" sz="1200" dirty="0">
                <a:solidFill>
                  <a:srgbClr val="4D4D4D"/>
                </a:solidFill>
                <a:latin typeface="Georgia" pitchFamily="18" charset="0"/>
              </a:rPr>
              <a:t>. </a:t>
            </a:r>
            <a:r>
              <a:rPr lang="es-ES_tradnl" sz="1200" dirty="0" smtClean="0">
                <a:solidFill>
                  <a:srgbClr val="4D4D4D"/>
                </a:solidFill>
                <a:latin typeface="Georgia" pitchFamily="18" charset="0"/>
              </a:rPr>
              <a:t>Ficha técnica	6</a:t>
            </a:r>
          </a:p>
          <a:p>
            <a:pPr>
              <a:lnSpc>
                <a:spcPts val="1700"/>
              </a:lnSpc>
              <a:tabLst>
                <a:tab pos="206375" algn="l"/>
                <a:tab pos="363538" algn="l"/>
                <a:tab pos="6370638" algn="l"/>
              </a:tabLst>
            </a:pPr>
            <a:endParaRPr lang="es-ES_tradnl" sz="1200" dirty="0" smtClean="0">
              <a:solidFill>
                <a:srgbClr val="4D4D4D"/>
              </a:solidFill>
              <a:latin typeface="Georgia" pitchFamily="18" charset="0"/>
            </a:endParaRPr>
          </a:p>
          <a:p>
            <a:pPr>
              <a:lnSpc>
                <a:spcPts val="1700"/>
              </a:lnSpc>
              <a:tabLst>
                <a:tab pos="206375" algn="l"/>
                <a:tab pos="363538" algn="l"/>
                <a:tab pos="6370638" algn="l"/>
              </a:tabLst>
            </a:pPr>
            <a:r>
              <a:rPr lang="es-ES_tradnl" sz="1200" b="1" dirty="0" smtClean="0">
                <a:solidFill>
                  <a:srgbClr val="A31235"/>
                </a:solidFill>
                <a:latin typeface="Georgia" pitchFamily="18" charset="0"/>
              </a:rPr>
              <a:t>2.- PRIORIDADES DE LA VIVIENDA	9</a:t>
            </a:r>
            <a:r>
              <a:rPr lang="es-ES_tradnl" sz="1200" b="1" dirty="0" smtClean="0">
                <a:solidFill>
                  <a:srgbClr val="4D4D4D"/>
                </a:solidFill>
                <a:latin typeface="Georgia" pitchFamily="18" charset="0"/>
              </a:rPr>
              <a:t>		</a:t>
            </a:r>
            <a:endParaRPr lang="es-ES_tradnl" sz="1200" b="1" dirty="0" smtClean="0">
              <a:solidFill>
                <a:srgbClr val="A31235"/>
              </a:solidFill>
              <a:latin typeface="Georgia" pitchFamily="18" charset="0"/>
            </a:endParaRPr>
          </a:p>
          <a:p>
            <a:pPr>
              <a:lnSpc>
                <a:spcPts val="1700"/>
              </a:lnSpc>
              <a:tabLst>
                <a:tab pos="206375" algn="l"/>
                <a:tab pos="363538" algn="l"/>
                <a:tab pos="6370638" algn="l"/>
              </a:tabLst>
            </a:pPr>
            <a:r>
              <a:rPr lang="es-ES_tradnl" sz="1200" b="1" dirty="0" smtClean="0">
                <a:solidFill>
                  <a:srgbClr val="A31235"/>
                </a:solidFill>
                <a:latin typeface="Georgia" pitchFamily="18" charset="0"/>
              </a:rPr>
              <a:t>3.- EL DESEMPEÑO DE VISESA	13</a:t>
            </a:r>
          </a:p>
          <a:p>
            <a:pPr>
              <a:lnSpc>
                <a:spcPts val="1700"/>
              </a:lnSpc>
              <a:tabLst>
                <a:tab pos="206375" algn="l"/>
                <a:tab pos="363538" algn="l"/>
                <a:tab pos="6370638" algn="l"/>
              </a:tabLst>
            </a:pPr>
            <a:endParaRPr lang="es-ES_tradnl" sz="1200" b="1" dirty="0">
              <a:solidFill>
                <a:srgbClr val="A31235"/>
              </a:solidFill>
              <a:latin typeface="Georgia" pitchFamily="18" charset="0"/>
            </a:endParaRPr>
          </a:p>
          <a:p>
            <a:pPr>
              <a:lnSpc>
                <a:spcPts val="1700"/>
              </a:lnSpc>
              <a:tabLst>
                <a:tab pos="206375" algn="l"/>
                <a:tab pos="363538" algn="l"/>
                <a:tab pos="6370638" algn="l"/>
              </a:tabLst>
            </a:pPr>
            <a:r>
              <a:rPr lang="es-ES_tradnl" sz="1200" b="1" dirty="0" smtClean="0">
                <a:solidFill>
                  <a:srgbClr val="A31235"/>
                </a:solidFill>
                <a:latin typeface="Georgia" pitchFamily="18" charset="0"/>
              </a:rPr>
              <a:t>4.- VALORACIÓN DEL SISTEMA PASSIVHAUS</a:t>
            </a:r>
            <a:r>
              <a:rPr lang="es-ES_tradnl" sz="1200" b="1" dirty="0">
                <a:solidFill>
                  <a:srgbClr val="A31235"/>
                </a:solidFill>
                <a:latin typeface="Georgia" pitchFamily="18" charset="0"/>
              </a:rPr>
              <a:t>	</a:t>
            </a:r>
            <a:r>
              <a:rPr lang="es-ES_tradnl" sz="1200" b="1" dirty="0" smtClean="0">
                <a:solidFill>
                  <a:srgbClr val="A31235"/>
                </a:solidFill>
                <a:latin typeface="Georgia" pitchFamily="18" charset="0"/>
              </a:rPr>
              <a:t>25 </a:t>
            </a:r>
          </a:p>
          <a:p>
            <a:pPr>
              <a:lnSpc>
                <a:spcPts val="1700"/>
              </a:lnSpc>
              <a:tabLst>
                <a:tab pos="206375" algn="l"/>
                <a:tab pos="363538" algn="l"/>
                <a:tab pos="6370638" algn="l"/>
              </a:tabLst>
            </a:pPr>
            <a:endParaRPr lang="es-ES_tradnl" sz="1200" b="1" dirty="0">
              <a:solidFill>
                <a:srgbClr val="A31235"/>
              </a:solidFill>
              <a:latin typeface="Georgia" pitchFamily="18" charset="0"/>
            </a:endParaRPr>
          </a:p>
          <a:p>
            <a:pPr>
              <a:lnSpc>
                <a:spcPts val="1700"/>
              </a:lnSpc>
              <a:tabLst>
                <a:tab pos="206375" algn="l"/>
                <a:tab pos="363538" algn="l"/>
                <a:tab pos="6370638" algn="l"/>
              </a:tabLst>
            </a:pPr>
            <a:r>
              <a:rPr lang="es-ES_tradnl" sz="1200" b="1" dirty="0" smtClean="0">
                <a:solidFill>
                  <a:srgbClr val="A31235"/>
                </a:solidFill>
                <a:latin typeface="Georgia" pitchFamily="18" charset="0"/>
              </a:rPr>
              <a:t>5.- VALORACIÓN DEL SISTEMA DE ESTRUCTURA INTERIOR DE MADERA</a:t>
            </a:r>
            <a:r>
              <a:rPr lang="es-ES_tradnl" sz="1200" b="1" dirty="0">
                <a:solidFill>
                  <a:srgbClr val="A31235"/>
                </a:solidFill>
                <a:latin typeface="Georgia" pitchFamily="18" charset="0"/>
              </a:rPr>
              <a:t>	</a:t>
            </a:r>
            <a:r>
              <a:rPr lang="es-ES_tradnl" sz="1200" b="1" dirty="0" smtClean="0">
                <a:solidFill>
                  <a:srgbClr val="A31235"/>
                </a:solidFill>
                <a:latin typeface="Georgia" pitchFamily="18" charset="0"/>
              </a:rPr>
              <a:t>29 </a:t>
            </a:r>
            <a:r>
              <a:rPr lang="es-ES_tradnl" sz="1200" b="1" dirty="0">
                <a:solidFill>
                  <a:srgbClr val="4D4D4D"/>
                </a:solidFill>
                <a:latin typeface="Georgia" pitchFamily="18" charset="0"/>
              </a:rPr>
              <a:t>		</a:t>
            </a:r>
            <a:endParaRPr lang="es-ES_tradnl" sz="1200" b="1" dirty="0" smtClean="0">
              <a:solidFill>
                <a:srgbClr val="A31235"/>
              </a:solidFill>
              <a:latin typeface="Georgia" pitchFamily="18" charset="0"/>
            </a:endParaRPr>
          </a:p>
          <a:p>
            <a:pPr>
              <a:lnSpc>
                <a:spcPts val="1700"/>
              </a:lnSpc>
              <a:tabLst>
                <a:tab pos="206375" algn="l"/>
                <a:tab pos="363538" algn="l"/>
                <a:tab pos="6370638" algn="l"/>
              </a:tabLst>
            </a:pPr>
            <a:r>
              <a:rPr lang="es-ES_tradnl" sz="1200" b="1" dirty="0" smtClean="0">
                <a:solidFill>
                  <a:srgbClr val="A31235"/>
                </a:solidFill>
                <a:latin typeface="Georgia" pitchFamily="18" charset="0"/>
              </a:rPr>
              <a:t>6.- IMAGEN INSTITUCIONAL DE VISESA	33</a:t>
            </a:r>
          </a:p>
          <a:p>
            <a:pPr>
              <a:lnSpc>
                <a:spcPts val="1700"/>
              </a:lnSpc>
              <a:tabLst>
                <a:tab pos="206375" algn="l"/>
                <a:tab pos="363538" algn="l"/>
                <a:tab pos="6370638" algn="l"/>
              </a:tabLst>
            </a:pPr>
            <a:endParaRPr lang="es-ES_tradnl" sz="1200" b="1" dirty="0">
              <a:solidFill>
                <a:srgbClr val="A31235"/>
              </a:solidFill>
              <a:latin typeface="Georgia" pitchFamily="18" charset="0"/>
            </a:endParaRPr>
          </a:p>
          <a:p>
            <a:pPr>
              <a:lnSpc>
                <a:spcPts val="1700"/>
              </a:lnSpc>
              <a:tabLst>
                <a:tab pos="206375" algn="l"/>
                <a:tab pos="363538" algn="l"/>
                <a:tab pos="6370638" algn="l"/>
              </a:tabLst>
            </a:pPr>
            <a:r>
              <a:rPr lang="es-ES_tradnl" sz="1200" b="1" dirty="0" smtClean="0">
                <a:solidFill>
                  <a:srgbClr val="A31235"/>
                </a:solidFill>
                <a:latin typeface="Georgia" pitchFamily="18" charset="0"/>
              </a:rPr>
              <a:t>7.- LA PÁGINA WEB DE VISESA</a:t>
            </a:r>
            <a:r>
              <a:rPr lang="es-ES_tradnl" sz="1200" b="1" dirty="0">
                <a:solidFill>
                  <a:srgbClr val="A31235"/>
                </a:solidFill>
                <a:latin typeface="Georgia" pitchFamily="18" charset="0"/>
              </a:rPr>
              <a:t>	</a:t>
            </a:r>
            <a:r>
              <a:rPr lang="es-ES_tradnl" sz="1200" b="1" dirty="0" smtClean="0">
                <a:solidFill>
                  <a:srgbClr val="A31235"/>
                </a:solidFill>
                <a:latin typeface="Georgia" pitchFamily="18" charset="0"/>
              </a:rPr>
              <a:t>40</a:t>
            </a:r>
            <a:endParaRPr lang="es-ES_tradnl" sz="1200" b="1" dirty="0">
              <a:solidFill>
                <a:srgbClr val="A31235"/>
              </a:solidFill>
              <a:latin typeface="Georgia" pitchFamily="18" charset="0"/>
            </a:endParaRPr>
          </a:p>
          <a:p>
            <a:pPr>
              <a:lnSpc>
                <a:spcPts val="1700"/>
              </a:lnSpc>
              <a:tabLst>
                <a:tab pos="206375" algn="l"/>
                <a:tab pos="363538" algn="l"/>
                <a:tab pos="6370638" algn="l"/>
              </a:tabLst>
            </a:pPr>
            <a:endParaRPr lang="es-ES_tradnl" sz="1200" b="1" dirty="0" smtClean="0">
              <a:solidFill>
                <a:srgbClr val="A31235"/>
              </a:solidFill>
              <a:latin typeface="Georgia" pitchFamily="18" charset="0"/>
            </a:endParaRPr>
          </a:p>
          <a:p>
            <a:pPr>
              <a:lnSpc>
                <a:spcPts val="1700"/>
              </a:lnSpc>
              <a:tabLst>
                <a:tab pos="206375" algn="l"/>
                <a:tab pos="363538" algn="l"/>
                <a:tab pos="6370638" algn="l"/>
              </a:tabLst>
            </a:pPr>
            <a:r>
              <a:rPr lang="es-ES_tradnl" sz="1200" b="1" dirty="0" smtClean="0">
                <a:solidFill>
                  <a:srgbClr val="A31235"/>
                </a:solidFill>
                <a:latin typeface="Georgia" pitchFamily="18" charset="0"/>
              </a:rPr>
              <a:t>8.- EL VÍNCULO CON VISESA 	46</a:t>
            </a:r>
          </a:p>
          <a:p>
            <a:pPr>
              <a:lnSpc>
                <a:spcPts val="1700"/>
              </a:lnSpc>
              <a:tabLst>
                <a:tab pos="206375" algn="l"/>
                <a:tab pos="363538" algn="l"/>
                <a:tab pos="6370638" algn="l"/>
              </a:tabLst>
            </a:pPr>
            <a:endParaRPr lang="es-ES_tradnl" sz="1200" b="1" dirty="0" smtClean="0">
              <a:solidFill>
                <a:srgbClr val="A31235"/>
              </a:solidFill>
              <a:latin typeface="Georgia" pitchFamily="18" charset="0"/>
            </a:endParaRPr>
          </a:p>
          <a:p>
            <a:pPr>
              <a:lnSpc>
                <a:spcPts val="1700"/>
              </a:lnSpc>
              <a:tabLst>
                <a:tab pos="206375" algn="l"/>
                <a:tab pos="363538" algn="l"/>
                <a:tab pos="6370638" algn="l"/>
              </a:tabLst>
            </a:pPr>
            <a:r>
              <a:rPr lang="es-ES_tradnl" sz="1200" b="1" dirty="0" smtClean="0">
                <a:solidFill>
                  <a:srgbClr val="A31235"/>
                </a:solidFill>
                <a:latin typeface="Georgia" pitchFamily="18" charset="0"/>
              </a:rPr>
              <a:t>9.- CONCLUSIONES	58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5" name="14 CuadroTexto"/>
          <p:cNvSpPr txBox="1"/>
          <p:nvPr/>
        </p:nvSpPr>
        <p:spPr>
          <a:xfrm>
            <a:off x="0" y="6308571"/>
            <a:ext cx="5375189" cy="584775"/>
          </a:xfrm>
          <a:prstGeom prst="rect">
            <a:avLst/>
          </a:prstGeom>
          <a:noFill/>
        </p:spPr>
        <p:txBody>
          <a:bodyPr wrap="none" rtlCol="0">
            <a:spAutoFit/>
          </a:bodyPr>
          <a:lstStyle/>
          <a:p>
            <a:r>
              <a:rPr lang="es-ES" sz="3200" b="1" i="1" dirty="0">
                <a:solidFill>
                  <a:srgbClr val="A18C7F"/>
                </a:solidFill>
                <a:latin typeface="Century Gothic" panose="020B0502020202020204" pitchFamily="34" charset="0"/>
              </a:rPr>
              <a:t>Evolución del desempeño</a:t>
            </a:r>
          </a:p>
        </p:txBody>
      </p:sp>
      <p:sp>
        <p:nvSpPr>
          <p:cNvPr id="21" name="Rectangle 3"/>
          <p:cNvSpPr>
            <a:spLocks noChangeArrowheads="1"/>
          </p:cNvSpPr>
          <p:nvPr/>
        </p:nvSpPr>
        <p:spPr bwMode="auto">
          <a:xfrm>
            <a:off x="548481" y="779103"/>
            <a:ext cx="8056563" cy="605294"/>
          </a:xfrm>
          <a:prstGeom prst="rect">
            <a:avLst/>
          </a:prstGeom>
          <a:noFill/>
          <a:ln w="19050">
            <a:noFill/>
            <a:miter lim="800000"/>
            <a:headEnd/>
            <a:tailEnd/>
          </a:ln>
        </p:spPr>
        <p:txBody>
          <a:bodyPr wrap="square" lIns="36000">
            <a:spAutoFit/>
          </a:bodyPr>
          <a:lstStyle/>
          <a:p>
            <a:pPr marL="236538"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Los resultados de la evolución de la satisfacción con el precio tras seis momentos de descenso, invierten esa tendencia, situándose en de los 65 puntos (cuarto mejor momento de la serie).</a:t>
            </a:r>
          </a:p>
        </p:txBody>
      </p:sp>
      <p:graphicFrame>
        <p:nvGraphicFramePr>
          <p:cNvPr id="22" name="21 Gráfico"/>
          <p:cNvGraphicFramePr/>
          <p:nvPr>
            <p:extLst>
              <p:ext uri="{D42A27DB-BD31-4B8C-83A1-F6EECF244321}">
                <p14:modId xmlns:p14="http://schemas.microsoft.com/office/powerpoint/2010/main" val="2062921318"/>
              </p:ext>
            </p:extLst>
          </p:nvPr>
        </p:nvGraphicFramePr>
        <p:xfrm>
          <a:off x="548481" y="2302053"/>
          <a:ext cx="7576456" cy="2981329"/>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3"/>
          <p:cNvSpPr>
            <a:spLocks noChangeArrowheads="1"/>
          </p:cNvSpPr>
          <p:nvPr/>
        </p:nvSpPr>
        <p:spPr bwMode="auto">
          <a:xfrm>
            <a:off x="2929099" y="1898784"/>
            <a:ext cx="3529012" cy="284693"/>
          </a:xfrm>
          <a:prstGeom prst="rect">
            <a:avLst/>
          </a:prstGeom>
          <a:solidFill>
            <a:schemeClr val="bg1">
              <a:lumMod val="95000"/>
            </a:schemeClr>
          </a:solidFill>
          <a:ln w="19050">
            <a:noFill/>
            <a:miter lim="800000"/>
            <a:headEnd/>
            <a:tailEnd/>
          </a:ln>
        </p:spPr>
        <p:txBody>
          <a:bodyPr wrap="square" lIns="36000">
            <a:spAutoFit/>
          </a:bodyPr>
          <a:lstStyle/>
          <a:p>
            <a:pPr algn="ctr">
              <a:lnSpc>
                <a:spcPts val="1500"/>
              </a:lnSpc>
              <a:buClr>
                <a:srgbClr val="C0C0C0"/>
              </a:buClr>
              <a:buSzPts val="1800"/>
            </a:pPr>
            <a:r>
              <a:rPr lang="es-ES" sz="1200" b="1" i="1" dirty="0" smtClean="0">
                <a:latin typeface="+mj-lt"/>
              </a:rPr>
              <a:t>EVOLUCIÓN</a:t>
            </a:r>
            <a:endParaRPr lang="es-ES" sz="1200" b="1" i="1" dirty="0">
              <a:latin typeface="+mj-lt"/>
            </a:endParaRPr>
          </a:p>
        </p:txBody>
      </p:sp>
      <p:sp>
        <p:nvSpPr>
          <p:cNvPr id="24" name="Rectangle 3"/>
          <p:cNvSpPr>
            <a:spLocks noChangeArrowheads="1"/>
          </p:cNvSpPr>
          <p:nvPr/>
        </p:nvSpPr>
        <p:spPr bwMode="auto">
          <a:xfrm>
            <a:off x="464447" y="5354421"/>
            <a:ext cx="6557707" cy="477054"/>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*Escala de satisfacción de mínimo 0 “muy bajo” a máximo 100 “muy alto”.</a:t>
            </a:r>
          </a:p>
          <a:p>
            <a:pPr>
              <a:lnSpc>
                <a:spcPts val="1500"/>
              </a:lnSpc>
              <a:buClr>
                <a:srgbClr val="C0C0C0"/>
              </a:buClr>
              <a:buSzPts val="1800"/>
            </a:pPr>
            <a:r>
              <a:rPr lang="es-ES" sz="1000" i="1" dirty="0" smtClean="0">
                <a:solidFill>
                  <a:srgbClr val="4D4D4D"/>
                </a:solidFill>
                <a:latin typeface="Georgia" pitchFamily="18" charset="0"/>
              </a:rPr>
              <a:t>NOTA: Los datos de 2017 y 2019  agrupan modalidad Venta y AROC.</a:t>
            </a:r>
            <a:endParaRPr lang="es-ES" sz="1000" i="1" dirty="0">
              <a:solidFill>
                <a:srgbClr val="4D4D4D"/>
              </a:solidFill>
              <a:latin typeface="Georgia" pitchFamily="18" charset="0"/>
            </a:endParaRPr>
          </a:p>
        </p:txBody>
      </p:sp>
      <p:cxnSp>
        <p:nvCxnSpPr>
          <p:cNvPr id="3" name="2 Conector recto de flecha"/>
          <p:cNvCxnSpPr/>
          <p:nvPr/>
        </p:nvCxnSpPr>
        <p:spPr>
          <a:xfrm flipV="1">
            <a:off x="6892119" y="2785716"/>
            <a:ext cx="837750" cy="2850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086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34" name="33 CuadroTexto"/>
          <p:cNvSpPr txBox="1"/>
          <p:nvPr/>
        </p:nvSpPr>
        <p:spPr>
          <a:xfrm>
            <a:off x="0" y="6359371"/>
            <a:ext cx="4092787" cy="523220"/>
          </a:xfrm>
          <a:prstGeom prst="rect">
            <a:avLst/>
          </a:prstGeom>
          <a:noFill/>
        </p:spPr>
        <p:txBody>
          <a:bodyPr wrap="none" rtlCol="0">
            <a:spAutoFit/>
          </a:bodyPr>
          <a:lstStyle/>
          <a:p>
            <a:r>
              <a:rPr lang="es-ES" sz="2800" b="1" i="1" dirty="0">
                <a:solidFill>
                  <a:srgbClr val="A18C7F"/>
                </a:solidFill>
                <a:latin typeface="Century Gothic" panose="020B0502020202020204" pitchFamily="34" charset="0"/>
              </a:rPr>
              <a:t>Desempeño de </a:t>
            </a:r>
            <a:r>
              <a:rPr lang="es-ES" sz="2800" b="1" i="1" dirty="0" err="1">
                <a:solidFill>
                  <a:srgbClr val="A18C7F"/>
                </a:solidFill>
                <a:latin typeface="Century Gothic" panose="020B0502020202020204" pitchFamily="34" charset="0"/>
              </a:rPr>
              <a:t>Visesa</a:t>
            </a:r>
            <a:endParaRPr lang="es-ES" sz="2800" b="1" i="1" dirty="0">
              <a:solidFill>
                <a:srgbClr val="A18C7F"/>
              </a:solidFill>
              <a:latin typeface="Century Gothic" panose="020B0502020202020204" pitchFamily="34" charset="0"/>
            </a:endParaRPr>
          </a:p>
        </p:txBody>
      </p:sp>
      <p:sp>
        <p:nvSpPr>
          <p:cNvPr id="10" name="Rectangle 3"/>
          <p:cNvSpPr>
            <a:spLocks noChangeArrowheads="1"/>
          </p:cNvSpPr>
          <p:nvPr/>
        </p:nvSpPr>
        <p:spPr bwMode="auto">
          <a:xfrm>
            <a:off x="463550" y="55353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satisfacción de mínimo 0 “muy bajo” a máximo 100 “muy alto”.</a:t>
            </a:r>
            <a:endParaRPr lang="es-ES" sz="1000" i="1" dirty="0">
              <a:solidFill>
                <a:srgbClr val="4D4D4D"/>
              </a:solidFill>
              <a:latin typeface="Georgia" pitchFamily="18" charset="0"/>
            </a:endParaRPr>
          </a:p>
        </p:txBody>
      </p:sp>
      <p:graphicFrame>
        <p:nvGraphicFramePr>
          <p:cNvPr id="9" name="8 Tabla"/>
          <p:cNvGraphicFramePr>
            <a:graphicFrameLocks noGrp="1"/>
          </p:cNvGraphicFramePr>
          <p:nvPr>
            <p:extLst>
              <p:ext uri="{D42A27DB-BD31-4B8C-83A1-F6EECF244321}">
                <p14:modId xmlns:p14="http://schemas.microsoft.com/office/powerpoint/2010/main" val="859590427"/>
              </p:ext>
            </p:extLst>
          </p:nvPr>
        </p:nvGraphicFramePr>
        <p:xfrm>
          <a:off x="539750" y="1730375"/>
          <a:ext cx="8056561" cy="2562290"/>
        </p:xfrm>
        <a:graphic>
          <a:graphicData uri="http://schemas.openxmlformats.org/drawingml/2006/table">
            <a:tbl>
              <a:tblPr firstRow="1" bandRow="1">
                <a:tableStyleId>{21E4AEA4-8DFA-4A89-87EB-49C32662AFE0}</a:tableStyleId>
              </a:tblPr>
              <a:tblGrid>
                <a:gridCol w="1435875"/>
                <a:gridCol w="4076830"/>
                <a:gridCol w="978242"/>
                <a:gridCol w="1565614"/>
              </a:tblGrid>
              <a:tr h="447675">
                <a:tc gridSpan="2">
                  <a:txBody>
                    <a:bodyPr/>
                    <a:lstStyle/>
                    <a:p>
                      <a:pPr algn="l" fontAlgn="b"/>
                      <a:endParaRPr lang="es-ES" sz="900" b="0" i="0" u="none" strike="noStrike" dirty="0">
                        <a:solidFill>
                          <a:schemeClr val="tx1">
                            <a:lumMod val="75000"/>
                            <a:lumOff val="25000"/>
                          </a:schemeClr>
                        </a:solidFill>
                        <a:latin typeface="Calibri"/>
                      </a:endParaRPr>
                    </a:p>
                  </a:txBody>
                  <a:tcPr marL="108000" marR="0" marT="0"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hMerge="1">
                  <a:txBody>
                    <a:bodyPr/>
                    <a:lstStyle/>
                    <a:p>
                      <a:pPr algn="l" fontAlgn="b"/>
                      <a:endParaRPr lang="es-ES" sz="900" b="0" i="0" u="none" strike="noStrike" dirty="0">
                        <a:solidFill>
                          <a:schemeClr val="tx1">
                            <a:lumMod val="75000"/>
                            <a:lumOff val="25000"/>
                          </a:schemeClr>
                        </a:solidFill>
                        <a:latin typeface="Calibri"/>
                      </a:endParaRPr>
                    </a:p>
                  </a:txBody>
                  <a:tcPr marL="10800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fontAlgn="ctr"/>
                      <a:r>
                        <a:rPr lang="es-ES" sz="1000" b="0" i="0" u="none" strike="noStrike" kern="1200" dirty="0" smtClean="0">
                          <a:solidFill>
                            <a:schemeClr val="tx1"/>
                          </a:solidFill>
                          <a:latin typeface="Georgia" pitchFamily="18" charset="0"/>
                          <a:ea typeface="+mn-ea"/>
                          <a:cs typeface="+mn-cs"/>
                        </a:rPr>
                        <a:t>Media*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000" b="0" i="0" u="none" strike="noStrike" kern="1200" dirty="0" smtClean="0">
                          <a:solidFill>
                            <a:schemeClr val="tx1"/>
                          </a:solidFill>
                          <a:latin typeface="Georgia" pitchFamily="18" charset="0"/>
                          <a:ea typeface="+mn-ea"/>
                          <a:cs typeface="+mn-cs"/>
                        </a:rPr>
                        <a:t>Desviación respecto a la media de cada bloque</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r>
              <a:tr h="285001">
                <a:tc rowSpan="7">
                  <a:txBody>
                    <a:bodyPr/>
                    <a:lstStyle/>
                    <a:p>
                      <a:pPr algn="ctr" fontAlgn="b"/>
                      <a:r>
                        <a:rPr lang="es-ES" sz="1100" b="1" i="0" u="none" strike="noStrike" dirty="0" smtClean="0">
                          <a:solidFill>
                            <a:schemeClr val="bg1"/>
                          </a:solidFill>
                          <a:latin typeface="Georgia" pitchFamily="18" charset="0"/>
                        </a:rPr>
                        <a:t>SERVICIO  HASTA LA ENTREGA DE LA VIVIENDA </a:t>
                      </a:r>
                      <a:endParaRPr lang="es-ES" sz="1100" b="1" i="0" u="none" strike="noStrike" dirty="0">
                        <a:solidFill>
                          <a:schemeClr val="bg1"/>
                        </a:solidFill>
                        <a:latin typeface="Georgia" pitchFamily="18" charset="0"/>
                      </a:endParaRP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B19E95"/>
                    </a:solidFill>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Trato y amabilidad del técnico de VISESA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79,72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10,73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pPr algn="l" fontAlgn="b"/>
                      <a:endParaRPr lang="es-ES" sz="1100" b="0" i="0" u="none" strike="noStrike" dirty="0">
                        <a:solidFill>
                          <a:schemeClr val="tx1">
                            <a:lumMod val="75000"/>
                            <a:lumOff val="25000"/>
                          </a:schemeClr>
                        </a:solidFill>
                        <a:latin typeface="Helvetica"/>
                      </a:endParaRPr>
                    </a:p>
                  </a:txBody>
                  <a:tcPr marL="108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Trato y amabilidad en las oficinas</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72,49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3,50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La visita junto con el técnico para la comprobación del estado de la vivienda antes de la escritura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72,39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3,40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Información y documentación clara y suficiente antes de firmar el contrato y antes de la firma de escrituras</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70,18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1,19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Cumplimiento de plazos de entrega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60,24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-8,75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Rapidez en la atención</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58,94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-10,06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pPr algn="l" fontAlgn="b"/>
                      <a:endParaRPr lang="es-ES" sz="1100" b="0" i="0" u="none" strike="noStrike" dirty="0">
                        <a:solidFill>
                          <a:schemeClr val="tx1">
                            <a:lumMod val="75000"/>
                            <a:lumOff val="25000"/>
                          </a:schemeClr>
                        </a:solidFill>
                        <a:latin typeface="Helvetica"/>
                      </a:endParaRPr>
                    </a:p>
                  </a:txBody>
                  <a:tcPr marL="108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s-ES" sz="1000" b="1" i="0" u="none" strike="noStrike" kern="1200" dirty="0" smtClean="0">
                          <a:solidFill>
                            <a:schemeClr val="bg1"/>
                          </a:solidFill>
                          <a:latin typeface="Helvetica"/>
                          <a:ea typeface="+mn-ea"/>
                          <a:cs typeface="+mn-cs"/>
                        </a:rPr>
                        <a:t>MEDIA DEL ÁREA</a:t>
                      </a:r>
                    </a:p>
                  </a:txBody>
                  <a:tcPr marL="9525" marR="108000"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5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b="1" i="0" u="none" strike="noStrike" kern="1200" dirty="0" smtClean="0">
                          <a:solidFill>
                            <a:schemeClr val="bg1"/>
                          </a:solidFill>
                          <a:latin typeface="Helvetica"/>
                          <a:ea typeface="+mn-ea"/>
                          <a:cs typeface="+mn-cs"/>
                        </a:rPr>
                        <a:t>68,99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50000"/>
                      </a:schemeClr>
                    </a:solidFill>
                  </a:tcPr>
                </a:tc>
                <a:tc hMerge="1">
                  <a:txBody>
                    <a:bodyPr/>
                    <a:lstStyle/>
                    <a:p>
                      <a:endParaRPr lang="es-ES" dirty="0"/>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r>
            </a:tbl>
          </a:graphicData>
        </a:graphic>
      </p:graphicFrame>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0187" y="2210839"/>
            <a:ext cx="227196" cy="2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2841" y="3726259"/>
            <a:ext cx="86000" cy="24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3"/>
          <p:cNvSpPr>
            <a:spLocks noChangeArrowheads="1"/>
          </p:cNvSpPr>
          <p:nvPr/>
        </p:nvSpPr>
        <p:spPr bwMode="auto">
          <a:xfrm>
            <a:off x="1063778" y="4618768"/>
            <a:ext cx="2034264"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000" dirty="0" smtClean="0">
                <a:solidFill>
                  <a:srgbClr val="4D4D4D"/>
                </a:solidFill>
                <a:latin typeface="Helvetica" pitchFamily="34" charset="0"/>
              </a:rPr>
              <a:t>Fortaleza (más de 75 puntos).</a:t>
            </a:r>
            <a:endParaRPr lang="es-ES" sz="1000" dirty="0">
              <a:solidFill>
                <a:srgbClr val="4D4D4D"/>
              </a:solidFill>
              <a:latin typeface="Helvetica" pitchFamily="34" charset="0"/>
            </a:endParaRPr>
          </a:p>
        </p:txBody>
      </p:sp>
      <p:sp>
        <p:nvSpPr>
          <p:cNvPr id="15" name="Rectangle 3"/>
          <p:cNvSpPr>
            <a:spLocks noChangeArrowheads="1"/>
          </p:cNvSpPr>
          <p:nvPr/>
        </p:nvSpPr>
        <p:spPr bwMode="auto">
          <a:xfrm>
            <a:off x="1063778" y="5018376"/>
            <a:ext cx="4747419"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000" dirty="0" smtClean="0">
                <a:solidFill>
                  <a:srgbClr val="4D4D4D"/>
                </a:solidFill>
                <a:latin typeface="Helvetica" pitchFamily="34" charset="0"/>
              </a:rPr>
              <a:t>Debilidad (menos de 60 puntos).</a:t>
            </a:r>
            <a:endParaRPr lang="es-ES" sz="1000" dirty="0">
              <a:solidFill>
                <a:srgbClr val="4D4D4D"/>
              </a:solidFill>
              <a:latin typeface="Helvetica" pitchFamily="34" charset="0"/>
            </a:endParaRPr>
          </a:p>
        </p:txBody>
      </p:sp>
      <p:pic>
        <p:nvPicPr>
          <p:cNvPr id="16"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207" y="5029033"/>
            <a:ext cx="102851" cy="29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83" y="4681084"/>
            <a:ext cx="227196" cy="2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173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5" name="14 CuadroTexto"/>
          <p:cNvSpPr txBox="1"/>
          <p:nvPr/>
        </p:nvSpPr>
        <p:spPr>
          <a:xfrm>
            <a:off x="0" y="6308571"/>
            <a:ext cx="5375189" cy="584775"/>
          </a:xfrm>
          <a:prstGeom prst="rect">
            <a:avLst/>
          </a:prstGeom>
          <a:noFill/>
        </p:spPr>
        <p:txBody>
          <a:bodyPr wrap="none" rtlCol="0">
            <a:spAutoFit/>
          </a:bodyPr>
          <a:lstStyle/>
          <a:p>
            <a:r>
              <a:rPr lang="es-ES" sz="3200" b="1" i="1" dirty="0">
                <a:solidFill>
                  <a:srgbClr val="A18C7F"/>
                </a:solidFill>
                <a:latin typeface="Century Gothic" panose="020B0502020202020204" pitchFamily="34" charset="0"/>
              </a:rPr>
              <a:t>Evolución del desempeño</a:t>
            </a:r>
          </a:p>
        </p:txBody>
      </p:sp>
      <p:sp>
        <p:nvSpPr>
          <p:cNvPr id="21" name="Rectangle 3"/>
          <p:cNvSpPr>
            <a:spLocks noChangeArrowheads="1"/>
          </p:cNvSpPr>
          <p:nvPr/>
        </p:nvSpPr>
        <p:spPr bwMode="auto">
          <a:xfrm>
            <a:off x="548481" y="779103"/>
            <a:ext cx="8056563" cy="605294"/>
          </a:xfrm>
          <a:prstGeom prst="rect">
            <a:avLst/>
          </a:prstGeom>
          <a:noFill/>
          <a:ln w="19050">
            <a:noFill/>
            <a:miter lim="800000"/>
            <a:headEnd/>
            <a:tailEnd/>
          </a:ln>
        </p:spPr>
        <p:txBody>
          <a:bodyPr wrap="square" lIns="36000">
            <a:spAutoFit/>
          </a:bodyPr>
          <a:lstStyle/>
          <a:p>
            <a:pPr marL="236538"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El desempeño del servicio de </a:t>
            </a:r>
            <a:r>
              <a:rPr lang="es-ES" sz="1400" dirty="0" err="1" smtClean="0">
                <a:solidFill>
                  <a:srgbClr val="4D4D4D"/>
                </a:solidFill>
                <a:latin typeface="Helvetica" pitchFamily="34" charset="0"/>
              </a:rPr>
              <a:t>Visesa</a:t>
            </a:r>
            <a:r>
              <a:rPr lang="es-ES" sz="1400" dirty="0" smtClean="0">
                <a:solidFill>
                  <a:srgbClr val="4D4D4D"/>
                </a:solidFill>
                <a:latin typeface="Helvetica" pitchFamily="34" charset="0"/>
              </a:rPr>
              <a:t> hasta la entrega de la vivienda se estanca en relación al año 2017.</a:t>
            </a:r>
          </a:p>
        </p:txBody>
      </p:sp>
      <p:graphicFrame>
        <p:nvGraphicFramePr>
          <p:cNvPr id="22" name="21 Gráfico"/>
          <p:cNvGraphicFramePr/>
          <p:nvPr>
            <p:extLst>
              <p:ext uri="{D42A27DB-BD31-4B8C-83A1-F6EECF244321}">
                <p14:modId xmlns:p14="http://schemas.microsoft.com/office/powerpoint/2010/main" val="3282127756"/>
              </p:ext>
            </p:extLst>
          </p:nvPr>
        </p:nvGraphicFramePr>
        <p:xfrm>
          <a:off x="548481" y="2302053"/>
          <a:ext cx="7576456" cy="2981329"/>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3"/>
          <p:cNvSpPr>
            <a:spLocks noChangeArrowheads="1"/>
          </p:cNvSpPr>
          <p:nvPr/>
        </p:nvSpPr>
        <p:spPr bwMode="auto">
          <a:xfrm>
            <a:off x="2929099" y="1898784"/>
            <a:ext cx="3529012" cy="284693"/>
          </a:xfrm>
          <a:prstGeom prst="rect">
            <a:avLst/>
          </a:prstGeom>
          <a:solidFill>
            <a:schemeClr val="bg1">
              <a:lumMod val="95000"/>
            </a:schemeClr>
          </a:solidFill>
          <a:ln w="19050">
            <a:noFill/>
            <a:miter lim="800000"/>
            <a:headEnd/>
            <a:tailEnd/>
          </a:ln>
        </p:spPr>
        <p:txBody>
          <a:bodyPr wrap="square" lIns="36000">
            <a:spAutoFit/>
          </a:bodyPr>
          <a:lstStyle/>
          <a:p>
            <a:pPr algn="ctr">
              <a:lnSpc>
                <a:spcPts val="1500"/>
              </a:lnSpc>
              <a:buClr>
                <a:srgbClr val="C0C0C0"/>
              </a:buClr>
              <a:buSzPts val="1800"/>
            </a:pPr>
            <a:r>
              <a:rPr lang="es-ES" sz="1200" b="1" i="1" dirty="0" smtClean="0">
                <a:latin typeface="+mj-lt"/>
              </a:rPr>
              <a:t>EVOLUCIÓN</a:t>
            </a:r>
            <a:endParaRPr lang="es-ES" sz="1200" b="1" i="1" dirty="0">
              <a:latin typeface="+mj-lt"/>
            </a:endParaRPr>
          </a:p>
        </p:txBody>
      </p:sp>
      <p:sp>
        <p:nvSpPr>
          <p:cNvPr id="24" name="Rectangle 3"/>
          <p:cNvSpPr>
            <a:spLocks noChangeArrowheads="1"/>
          </p:cNvSpPr>
          <p:nvPr/>
        </p:nvSpPr>
        <p:spPr bwMode="auto">
          <a:xfrm>
            <a:off x="464447" y="5354421"/>
            <a:ext cx="6557707" cy="477054"/>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*Escala de satisfacción de mínimo 0 “muy bajo” a máximo 100 “muy alto”.</a:t>
            </a:r>
          </a:p>
          <a:p>
            <a:pPr>
              <a:lnSpc>
                <a:spcPts val="1500"/>
              </a:lnSpc>
              <a:buClr>
                <a:srgbClr val="C0C0C0"/>
              </a:buClr>
              <a:buSzPts val="1800"/>
            </a:pPr>
            <a:r>
              <a:rPr lang="es-ES" sz="1000" i="1" dirty="0" smtClean="0">
                <a:solidFill>
                  <a:srgbClr val="4D4D4D"/>
                </a:solidFill>
                <a:latin typeface="Georgia" pitchFamily="18" charset="0"/>
              </a:rPr>
              <a:t>NOTA: Los datos de 2017 y 2019  agrupan modalidad Venta y AROC.</a:t>
            </a:r>
            <a:endParaRPr lang="es-ES" sz="1000" i="1" dirty="0">
              <a:solidFill>
                <a:srgbClr val="4D4D4D"/>
              </a:solidFill>
              <a:latin typeface="Georgia" pitchFamily="18" charset="0"/>
            </a:endParaRPr>
          </a:p>
        </p:txBody>
      </p:sp>
      <p:sp>
        <p:nvSpPr>
          <p:cNvPr id="11" name="Rectangle 3"/>
          <p:cNvSpPr>
            <a:spLocks noChangeArrowheads="1"/>
          </p:cNvSpPr>
          <p:nvPr/>
        </p:nvSpPr>
        <p:spPr bwMode="auto">
          <a:xfrm>
            <a:off x="7523440" y="2494770"/>
            <a:ext cx="450980" cy="326628"/>
          </a:xfrm>
          <a:prstGeom prst="rect">
            <a:avLst/>
          </a:prstGeom>
          <a:noFill/>
          <a:ln w="19050">
            <a:noFill/>
            <a:miter lim="800000"/>
            <a:headEnd/>
            <a:tailEnd/>
          </a:ln>
        </p:spPr>
        <p:txBody>
          <a:bodyPr wrap="square" lIns="36000">
            <a:spAutoFit/>
          </a:bodyPr>
          <a:lstStyle/>
          <a:p>
            <a:pPr algn="ctr">
              <a:lnSpc>
                <a:spcPts val="2000"/>
              </a:lnSpc>
              <a:buClr>
                <a:srgbClr val="C0C0C0"/>
              </a:buClr>
              <a:buSzPts val="1800"/>
            </a:pPr>
            <a:r>
              <a:rPr lang="es-ES" sz="1400" dirty="0" smtClean="0">
                <a:solidFill>
                  <a:srgbClr val="4D4D4D"/>
                </a:solidFill>
                <a:latin typeface="Helvetica" pitchFamily="34" charset="0"/>
              </a:rPr>
              <a:t>=</a:t>
            </a:r>
          </a:p>
        </p:txBody>
      </p:sp>
    </p:spTree>
    <p:extLst>
      <p:ext uri="{BB962C8B-B14F-4D97-AF65-F5344CB8AC3E}">
        <p14:creationId xmlns:p14="http://schemas.microsoft.com/office/powerpoint/2010/main" val="3311345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34" name="33 CuadroTexto"/>
          <p:cNvSpPr txBox="1"/>
          <p:nvPr/>
        </p:nvSpPr>
        <p:spPr>
          <a:xfrm>
            <a:off x="0" y="6359371"/>
            <a:ext cx="4092787" cy="523220"/>
          </a:xfrm>
          <a:prstGeom prst="rect">
            <a:avLst/>
          </a:prstGeom>
          <a:noFill/>
        </p:spPr>
        <p:txBody>
          <a:bodyPr wrap="none" rtlCol="0">
            <a:spAutoFit/>
          </a:bodyPr>
          <a:lstStyle/>
          <a:p>
            <a:r>
              <a:rPr lang="es-ES" sz="2800" b="1" i="1" dirty="0">
                <a:solidFill>
                  <a:srgbClr val="A18C7F"/>
                </a:solidFill>
                <a:latin typeface="Century Gothic" panose="020B0502020202020204" pitchFamily="34" charset="0"/>
              </a:rPr>
              <a:t>Desempeño de </a:t>
            </a:r>
            <a:r>
              <a:rPr lang="es-ES" sz="2800" b="1" i="1" dirty="0" err="1">
                <a:solidFill>
                  <a:srgbClr val="A18C7F"/>
                </a:solidFill>
                <a:latin typeface="Century Gothic" panose="020B0502020202020204" pitchFamily="34" charset="0"/>
              </a:rPr>
              <a:t>Visesa</a:t>
            </a:r>
            <a:endParaRPr lang="es-ES" sz="2800" b="1" i="1" dirty="0">
              <a:solidFill>
                <a:srgbClr val="A18C7F"/>
              </a:solidFill>
              <a:latin typeface="Century Gothic" panose="020B0502020202020204" pitchFamily="34" charset="0"/>
            </a:endParaRPr>
          </a:p>
        </p:txBody>
      </p:sp>
      <p:sp>
        <p:nvSpPr>
          <p:cNvPr id="10" name="Rectangle 3"/>
          <p:cNvSpPr>
            <a:spLocks noChangeArrowheads="1"/>
          </p:cNvSpPr>
          <p:nvPr/>
        </p:nvSpPr>
        <p:spPr bwMode="auto">
          <a:xfrm>
            <a:off x="463550" y="55353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satisfacción de mínimo 0 “muy bajo” a máximo 100 “muy alto”.</a:t>
            </a:r>
            <a:endParaRPr lang="es-ES" sz="1000" i="1" dirty="0">
              <a:solidFill>
                <a:srgbClr val="4D4D4D"/>
              </a:solidFill>
              <a:latin typeface="Georgia" pitchFamily="18"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3324618309"/>
              </p:ext>
            </p:extLst>
          </p:nvPr>
        </p:nvGraphicFramePr>
        <p:xfrm>
          <a:off x="539750" y="2252033"/>
          <a:ext cx="8056561" cy="2052092"/>
        </p:xfrm>
        <a:graphic>
          <a:graphicData uri="http://schemas.openxmlformats.org/drawingml/2006/table">
            <a:tbl>
              <a:tblPr firstRow="1" bandRow="1">
                <a:tableStyleId>{21E4AEA4-8DFA-4A89-87EB-49C32662AFE0}</a:tableStyleId>
              </a:tblPr>
              <a:tblGrid>
                <a:gridCol w="1435875"/>
                <a:gridCol w="4076830"/>
                <a:gridCol w="978242"/>
                <a:gridCol w="1565614"/>
              </a:tblGrid>
              <a:tr h="447675">
                <a:tc gridSpan="2">
                  <a:txBody>
                    <a:bodyPr/>
                    <a:lstStyle/>
                    <a:p>
                      <a:pPr algn="l" fontAlgn="b"/>
                      <a:endParaRPr lang="es-ES" sz="900" b="0" i="0" u="none" strike="noStrike" dirty="0">
                        <a:solidFill>
                          <a:schemeClr val="tx1">
                            <a:lumMod val="75000"/>
                            <a:lumOff val="25000"/>
                          </a:schemeClr>
                        </a:solidFill>
                        <a:latin typeface="Calibri"/>
                      </a:endParaRPr>
                    </a:p>
                  </a:txBody>
                  <a:tcPr marL="108000" marR="0" marT="0"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noFill/>
                  </a:tcPr>
                </a:tc>
                <a:tc hMerge="1">
                  <a:txBody>
                    <a:bodyPr/>
                    <a:lstStyle/>
                    <a:p>
                      <a:pPr algn="l" fontAlgn="b"/>
                      <a:endParaRPr lang="es-ES" sz="900" b="0" i="0" u="none" strike="noStrike" dirty="0">
                        <a:solidFill>
                          <a:schemeClr val="tx1">
                            <a:lumMod val="75000"/>
                            <a:lumOff val="25000"/>
                          </a:schemeClr>
                        </a:solidFill>
                        <a:latin typeface="Calibri"/>
                      </a:endParaRPr>
                    </a:p>
                  </a:txBody>
                  <a:tcPr marL="10800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fontAlgn="ctr"/>
                      <a:r>
                        <a:rPr lang="es-ES" sz="1000" b="0" i="0" u="none" strike="noStrike" kern="1200" dirty="0" smtClean="0">
                          <a:solidFill>
                            <a:schemeClr val="tx1"/>
                          </a:solidFill>
                          <a:latin typeface="Georgia" pitchFamily="18" charset="0"/>
                          <a:ea typeface="+mn-ea"/>
                          <a:cs typeface="+mn-cs"/>
                        </a:rPr>
                        <a:t>Media*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000" b="0" i="0" u="none" strike="noStrike" kern="1200" dirty="0" smtClean="0">
                          <a:solidFill>
                            <a:schemeClr val="tx1"/>
                          </a:solidFill>
                          <a:latin typeface="Georgia" pitchFamily="18" charset="0"/>
                          <a:ea typeface="+mn-ea"/>
                          <a:cs typeface="+mn-cs"/>
                        </a:rPr>
                        <a:t>Desviación respecto a la media de cada bloque</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r>
              <a:tr h="285001">
                <a:tc rowSpan="5">
                  <a:txBody>
                    <a:bodyPr/>
                    <a:lstStyle/>
                    <a:p>
                      <a:pPr algn="ctr" fontAlgn="b"/>
                      <a:r>
                        <a:rPr lang="es-ES" sz="1100" b="1" i="0" u="none" strike="noStrike" dirty="0" smtClean="0">
                          <a:solidFill>
                            <a:schemeClr val="bg1"/>
                          </a:solidFill>
                          <a:latin typeface="Georgia" pitchFamily="18" charset="0"/>
                        </a:rPr>
                        <a:t>SERVICIO  POSVENTA</a:t>
                      </a:r>
                      <a:endParaRPr lang="es-ES" sz="1100" b="1" i="0" u="none" strike="noStrike" dirty="0">
                        <a:solidFill>
                          <a:schemeClr val="bg1"/>
                        </a:solidFill>
                        <a:latin typeface="Georgia" pitchFamily="18" charset="0"/>
                      </a:endParaRP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B19E95"/>
                    </a:solidFill>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Trato y amabilidad recibido por este Servicio de Atención Postventa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73,54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9,94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pPr algn="l" fontAlgn="b"/>
                      <a:endParaRPr lang="es-ES" sz="1100" b="0" i="0" u="none" strike="noStrike" dirty="0">
                        <a:solidFill>
                          <a:schemeClr val="tx1">
                            <a:lumMod val="75000"/>
                            <a:lumOff val="25000"/>
                          </a:schemeClr>
                        </a:solidFill>
                        <a:latin typeface="Helvetica"/>
                      </a:endParaRPr>
                    </a:p>
                  </a:txBody>
                  <a:tcPr marL="108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Trato y amabilidad del técnico de atención postventa (aparejador que visita su vivienda)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73,01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9,41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Medios que se han dispuesto para contactar con el Servicio de Atención Postventa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64,63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1,03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endParaRPr lang="es-ES"/>
                    </a:p>
                  </a:txBody>
                  <a:tcPr/>
                </a:tc>
                <a:tc>
                  <a:txBody>
                    <a:bodyPr/>
                    <a:lstStyle/>
                    <a:p>
                      <a:pPr marL="0" algn="l" defTabSz="914400" rtl="0" eaLnBrk="1" fontAlgn="b" latinLnBrk="0" hangingPunct="1"/>
                      <a:r>
                        <a:rPr lang="es-ES" sz="1100" b="0" i="0" u="none" strike="noStrike" kern="1200">
                          <a:solidFill>
                            <a:schemeClr val="tx1">
                              <a:lumMod val="75000"/>
                              <a:lumOff val="25000"/>
                            </a:schemeClr>
                          </a:solidFill>
                          <a:effectLst/>
                          <a:latin typeface="Helvetica" pitchFamily="34" charset="0"/>
                          <a:ea typeface="+mn-ea"/>
                          <a:cs typeface="+mn-cs"/>
                        </a:rPr>
                        <a:t>Resolución de la incidencia</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43,22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ES" sz="1100" b="0" i="0" u="none" strike="noStrike" kern="1200" dirty="0">
                          <a:solidFill>
                            <a:schemeClr val="tx1">
                              <a:lumMod val="75000"/>
                              <a:lumOff val="25000"/>
                            </a:schemeClr>
                          </a:solidFill>
                          <a:effectLst/>
                          <a:latin typeface="Helvetica" pitchFamily="34" charset="0"/>
                          <a:ea typeface="+mn-ea"/>
                          <a:cs typeface="+mn-cs"/>
                        </a:rPr>
                        <a:t>-20,38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6">
                        <a:lumMod val="60000"/>
                        <a:lumOff val="40000"/>
                      </a:schemeClr>
                    </a:solidFill>
                  </a:tcPr>
                </a:tc>
              </a:tr>
              <a:tr h="285001">
                <a:tc vMerge="1">
                  <a:txBody>
                    <a:bodyPr/>
                    <a:lstStyle/>
                    <a:p>
                      <a:pPr algn="l" fontAlgn="b"/>
                      <a:endParaRPr lang="es-ES" sz="1100" b="0" i="0" u="none" strike="noStrike" dirty="0">
                        <a:solidFill>
                          <a:schemeClr val="tx1">
                            <a:lumMod val="75000"/>
                            <a:lumOff val="25000"/>
                          </a:schemeClr>
                        </a:solidFill>
                        <a:latin typeface="Helvetica"/>
                      </a:endParaRPr>
                    </a:p>
                  </a:txBody>
                  <a:tcPr marL="108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r" fontAlgn="ctr"/>
                      <a:r>
                        <a:rPr lang="es-ES" sz="1000" b="1" i="0" u="none" strike="noStrike" dirty="0" smtClean="0">
                          <a:solidFill>
                            <a:schemeClr val="bg1"/>
                          </a:solidFill>
                          <a:latin typeface="Helvetica"/>
                        </a:rPr>
                        <a:t>MEDIA</a:t>
                      </a:r>
                      <a:r>
                        <a:rPr lang="es-ES" sz="1000" b="1" i="0" u="none" strike="noStrike" baseline="0" dirty="0" smtClean="0">
                          <a:solidFill>
                            <a:schemeClr val="bg1"/>
                          </a:solidFill>
                          <a:latin typeface="Helvetica"/>
                        </a:rPr>
                        <a:t> DEL ÁREA</a:t>
                      </a:r>
                      <a:endParaRPr lang="es-ES" sz="1000" b="1" i="0" u="none" strike="noStrike" dirty="0">
                        <a:solidFill>
                          <a:schemeClr val="bg1"/>
                        </a:solidFill>
                        <a:latin typeface="Helvetica"/>
                      </a:endParaRPr>
                    </a:p>
                  </a:txBody>
                  <a:tcPr marL="108000" marR="108000"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50000"/>
                      </a:schemeClr>
                    </a:solidFill>
                  </a:tcPr>
                </a:tc>
                <a:tc gridSpan="2">
                  <a:txBody>
                    <a:bodyPr/>
                    <a:lstStyle/>
                    <a:p>
                      <a:pPr algn="ctr" fontAlgn="ctr"/>
                      <a:r>
                        <a:rPr lang="es-ES" sz="1000" b="1" i="0" u="none" strike="noStrike" dirty="0" smtClean="0">
                          <a:solidFill>
                            <a:schemeClr val="bg1"/>
                          </a:solidFill>
                          <a:latin typeface="Helvetica"/>
                        </a:rPr>
                        <a:t>63,60</a:t>
                      </a:r>
                      <a:endParaRPr lang="es-ES" sz="1000" b="1" i="0" u="none" strike="noStrike" dirty="0">
                        <a:solidFill>
                          <a:schemeClr val="bg1"/>
                        </a:solidFill>
                        <a:latin typeface="Helvetica"/>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50000"/>
                      </a:schemeClr>
                    </a:solidFill>
                  </a:tcPr>
                </a:tc>
                <a:tc hMerge="1">
                  <a:txBody>
                    <a:bodyPr/>
                    <a:lstStyle/>
                    <a:p>
                      <a:pPr algn="ctr" fontAlgn="ctr"/>
                      <a:endParaRPr lang="es-ES" sz="1100" b="1" i="0" u="none" strike="noStrike" dirty="0">
                        <a:solidFill>
                          <a:schemeClr val="tx1">
                            <a:lumMod val="75000"/>
                            <a:lumOff val="25000"/>
                          </a:schemeClr>
                        </a:solidFill>
                        <a:latin typeface="Helvetica"/>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r>
            </a:tbl>
          </a:graphicData>
        </a:graphic>
      </p:graphicFrame>
      <p:pic>
        <p:nvPicPr>
          <p:cNvPr id="1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841" y="3753456"/>
            <a:ext cx="86000" cy="24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3"/>
          <p:cNvSpPr>
            <a:spLocks noChangeArrowheads="1"/>
          </p:cNvSpPr>
          <p:nvPr/>
        </p:nvSpPr>
        <p:spPr bwMode="auto">
          <a:xfrm>
            <a:off x="1063778" y="4618768"/>
            <a:ext cx="2034264"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000" dirty="0" smtClean="0">
                <a:solidFill>
                  <a:srgbClr val="4D4D4D"/>
                </a:solidFill>
                <a:latin typeface="Helvetica" pitchFamily="34" charset="0"/>
              </a:rPr>
              <a:t>Fortaleza (más de 75 puntos).</a:t>
            </a:r>
            <a:endParaRPr lang="es-ES" sz="1000" dirty="0">
              <a:solidFill>
                <a:srgbClr val="4D4D4D"/>
              </a:solidFill>
              <a:latin typeface="Helvetica" pitchFamily="34" charset="0"/>
            </a:endParaRPr>
          </a:p>
        </p:txBody>
      </p:sp>
      <p:sp>
        <p:nvSpPr>
          <p:cNvPr id="16" name="Rectangle 3"/>
          <p:cNvSpPr>
            <a:spLocks noChangeArrowheads="1"/>
          </p:cNvSpPr>
          <p:nvPr/>
        </p:nvSpPr>
        <p:spPr bwMode="auto">
          <a:xfrm>
            <a:off x="1063778" y="5018376"/>
            <a:ext cx="4747419"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000" dirty="0" smtClean="0">
                <a:solidFill>
                  <a:srgbClr val="4D4D4D"/>
                </a:solidFill>
                <a:latin typeface="Helvetica" pitchFamily="34" charset="0"/>
              </a:rPr>
              <a:t>Debilidad (menos de 60 puntos).</a:t>
            </a:r>
            <a:endParaRPr lang="es-ES" sz="1000" dirty="0">
              <a:solidFill>
                <a:srgbClr val="4D4D4D"/>
              </a:solidFill>
              <a:latin typeface="Helvetica" pitchFamily="34" charset="0"/>
            </a:endParaRPr>
          </a:p>
        </p:txBody>
      </p:sp>
      <p:pic>
        <p:nvPicPr>
          <p:cNvPr id="17"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207" y="5029033"/>
            <a:ext cx="102851" cy="29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83" y="4681084"/>
            <a:ext cx="227196" cy="2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741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5" name="14 CuadroTexto"/>
          <p:cNvSpPr txBox="1"/>
          <p:nvPr/>
        </p:nvSpPr>
        <p:spPr>
          <a:xfrm>
            <a:off x="0" y="6308571"/>
            <a:ext cx="5375189" cy="584775"/>
          </a:xfrm>
          <a:prstGeom prst="rect">
            <a:avLst/>
          </a:prstGeom>
          <a:noFill/>
        </p:spPr>
        <p:txBody>
          <a:bodyPr wrap="none" rtlCol="0">
            <a:spAutoFit/>
          </a:bodyPr>
          <a:lstStyle/>
          <a:p>
            <a:r>
              <a:rPr lang="es-ES" sz="3200" b="1" i="1" dirty="0">
                <a:solidFill>
                  <a:srgbClr val="A18C7F"/>
                </a:solidFill>
                <a:latin typeface="Century Gothic" panose="020B0502020202020204" pitchFamily="34" charset="0"/>
              </a:rPr>
              <a:t>Evolución del desempeño</a:t>
            </a:r>
          </a:p>
        </p:txBody>
      </p:sp>
      <p:sp>
        <p:nvSpPr>
          <p:cNvPr id="21" name="Rectangle 3"/>
          <p:cNvSpPr>
            <a:spLocks noChangeArrowheads="1"/>
          </p:cNvSpPr>
          <p:nvPr/>
        </p:nvSpPr>
        <p:spPr bwMode="auto">
          <a:xfrm>
            <a:off x="548481" y="779103"/>
            <a:ext cx="8056563" cy="605294"/>
          </a:xfrm>
          <a:prstGeom prst="rect">
            <a:avLst/>
          </a:prstGeom>
          <a:noFill/>
          <a:ln w="19050">
            <a:noFill/>
            <a:miter lim="800000"/>
            <a:headEnd/>
            <a:tailEnd/>
          </a:ln>
        </p:spPr>
        <p:txBody>
          <a:bodyPr wrap="square" lIns="36000">
            <a:spAutoFit/>
          </a:bodyPr>
          <a:lstStyle/>
          <a:p>
            <a:pPr marL="236538"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Por último, la satisfacción con el servicio postventa de </a:t>
            </a:r>
            <a:r>
              <a:rPr lang="es-ES" sz="1400" dirty="0" err="1" smtClean="0">
                <a:solidFill>
                  <a:srgbClr val="4D4D4D"/>
                </a:solidFill>
                <a:latin typeface="Helvetica" pitchFamily="34" charset="0"/>
              </a:rPr>
              <a:t>Visesa</a:t>
            </a:r>
            <a:r>
              <a:rPr lang="es-ES" sz="1400" dirty="0" smtClean="0">
                <a:solidFill>
                  <a:srgbClr val="4D4D4D"/>
                </a:solidFill>
                <a:latin typeface="Helvetica" pitchFamily="34" charset="0"/>
              </a:rPr>
              <a:t> se incrementa con relación al año 2017, siendo el segundo momento de mejor valoración de la serie.</a:t>
            </a:r>
          </a:p>
        </p:txBody>
      </p:sp>
      <p:graphicFrame>
        <p:nvGraphicFramePr>
          <p:cNvPr id="22" name="21 Gráfico"/>
          <p:cNvGraphicFramePr/>
          <p:nvPr>
            <p:extLst>
              <p:ext uri="{D42A27DB-BD31-4B8C-83A1-F6EECF244321}">
                <p14:modId xmlns:p14="http://schemas.microsoft.com/office/powerpoint/2010/main" val="1624325347"/>
              </p:ext>
            </p:extLst>
          </p:nvPr>
        </p:nvGraphicFramePr>
        <p:xfrm>
          <a:off x="548481" y="2302053"/>
          <a:ext cx="7576456" cy="2981329"/>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3"/>
          <p:cNvSpPr>
            <a:spLocks noChangeArrowheads="1"/>
          </p:cNvSpPr>
          <p:nvPr/>
        </p:nvSpPr>
        <p:spPr bwMode="auto">
          <a:xfrm>
            <a:off x="2929099" y="1898784"/>
            <a:ext cx="3529012" cy="284693"/>
          </a:xfrm>
          <a:prstGeom prst="rect">
            <a:avLst/>
          </a:prstGeom>
          <a:solidFill>
            <a:schemeClr val="bg1">
              <a:lumMod val="95000"/>
            </a:schemeClr>
          </a:solidFill>
          <a:ln w="19050">
            <a:noFill/>
            <a:miter lim="800000"/>
            <a:headEnd/>
            <a:tailEnd/>
          </a:ln>
        </p:spPr>
        <p:txBody>
          <a:bodyPr wrap="square" lIns="36000">
            <a:spAutoFit/>
          </a:bodyPr>
          <a:lstStyle/>
          <a:p>
            <a:pPr algn="ctr">
              <a:lnSpc>
                <a:spcPts val="1500"/>
              </a:lnSpc>
              <a:buClr>
                <a:srgbClr val="C0C0C0"/>
              </a:buClr>
              <a:buSzPts val="1800"/>
            </a:pPr>
            <a:r>
              <a:rPr lang="es-ES" sz="1200" b="1" i="1" dirty="0" smtClean="0">
                <a:latin typeface="+mj-lt"/>
              </a:rPr>
              <a:t>EVOLUCIÓN</a:t>
            </a:r>
            <a:endParaRPr lang="es-ES" sz="1200" b="1" i="1" dirty="0">
              <a:latin typeface="+mj-lt"/>
            </a:endParaRPr>
          </a:p>
        </p:txBody>
      </p:sp>
      <p:sp>
        <p:nvSpPr>
          <p:cNvPr id="24" name="Rectangle 3"/>
          <p:cNvSpPr>
            <a:spLocks noChangeArrowheads="1"/>
          </p:cNvSpPr>
          <p:nvPr/>
        </p:nvSpPr>
        <p:spPr bwMode="auto">
          <a:xfrm>
            <a:off x="464447" y="5354421"/>
            <a:ext cx="6557707" cy="477054"/>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*Escala de satisfacción de mínimo 0 “muy bajo” a máximo 100 “muy alto”.</a:t>
            </a:r>
          </a:p>
          <a:p>
            <a:pPr>
              <a:lnSpc>
                <a:spcPts val="1500"/>
              </a:lnSpc>
              <a:buClr>
                <a:srgbClr val="C0C0C0"/>
              </a:buClr>
              <a:buSzPts val="1800"/>
            </a:pPr>
            <a:r>
              <a:rPr lang="es-ES" sz="1000" i="1" dirty="0" smtClean="0">
                <a:solidFill>
                  <a:srgbClr val="4D4D4D"/>
                </a:solidFill>
                <a:latin typeface="Georgia" pitchFamily="18" charset="0"/>
              </a:rPr>
              <a:t>NOTA: Los datos de 2017 y 2019  agrupan modalidad Venta y AROC.</a:t>
            </a:r>
            <a:endParaRPr lang="es-ES" sz="1000" i="1" dirty="0">
              <a:solidFill>
                <a:srgbClr val="4D4D4D"/>
              </a:solidFill>
              <a:latin typeface="Georgia" pitchFamily="18" charset="0"/>
            </a:endParaRPr>
          </a:p>
        </p:txBody>
      </p:sp>
      <p:cxnSp>
        <p:nvCxnSpPr>
          <p:cNvPr id="3" name="2 Conector recto de flecha"/>
          <p:cNvCxnSpPr/>
          <p:nvPr/>
        </p:nvCxnSpPr>
        <p:spPr>
          <a:xfrm flipV="1">
            <a:off x="6188148" y="2541155"/>
            <a:ext cx="1541721" cy="318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580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de entrega de llaves piso"/>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43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
          <p:cNvSpPr>
            <a:spLocks noChangeArrowheads="1"/>
          </p:cNvSpPr>
          <p:nvPr/>
        </p:nvSpPr>
        <p:spPr bwMode="auto">
          <a:xfrm>
            <a:off x="3059113" y="357651"/>
            <a:ext cx="3055937" cy="3375422"/>
          </a:xfrm>
          <a:prstGeom prst="flowChartAlternateProcess">
            <a:avLst/>
          </a:prstGeom>
          <a:noFill/>
          <a:ln w="3175" algn="ctr">
            <a:noFill/>
            <a:miter lim="800000"/>
            <a:headEnd/>
            <a:tailEnd/>
          </a:ln>
        </p:spPr>
        <p:txBody>
          <a:bodyPr lIns="0" tIns="0" rIns="0" bIns="0" anchor="ctr">
            <a:spAutoFit/>
          </a:bodyPr>
          <a:lstStyle/>
          <a:p>
            <a:pPr algn="ctr"/>
            <a:r>
              <a:rPr lang="es-ES" sz="20000" b="1" i="1" dirty="0" smtClean="0">
                <a:solidFill>
                  <a:srgbClr val="A31235"/>
                </a:solidFill>
                <a:latin typeface="Georgia" pitchFamily="18" charset="0"/>
              </a:rPr>
              <a:t>4.</a:t>
            </a:r>
            <a:endParaRPr lang="es-ES" dirty="0"/>
          </a:p>
        </p:txBody>
      </p:sp>
      <p:sp>
        <p:nvSpPr>
          <p:cNvPr id="14339" name="Text Box 3"/>
          <p:cNvSpPr txBox="1">
            <a:spLocks noChangeArrowheads="1"/>
          </p:cNvSpPr>
          <p:nvPr/>
        </p:nvSpPr>
        <p:spPr bwMode="auto">
          <a:xfrm>
            <a:off x="1131094" y="3704089"/>
            <a:ext cx="6891337" cy="1569660"/>
          </a:xfrm>
          <a:prstGeom prst="rect">
            <a:avLst/>
          </a:prstGeom>
          <a:noFill/>
          <a:ln w="9525">
            <a:noFill/>
            <a:miter lim="800000"/>
            <a:headEnd/>
            <a:tailEnd/>
          </a:ln>
        </p:spPr>
        <p:txBody>
          <a:bodyPr>
            <a:spAutoFit/>
          </a:bodyPr>
          <a:lstStyle/>
          <a:p>
            <a:pPr algn="ctr"/>
            <a:r>
              <a:rPr lang="es-ES_tradnl" sz="4800" b="1" i="1" dirty="0" smtClean="0">
                <a:solidFill>
                  <a:srgbClr val="808080"/>
                </a:solidFill>
                <a:latin typeface="Georgia" pitchFamily="18" charset="0"/>
              </a:rPr>
              <a:t>“</a:t>
            </a:r>
            <a:r>
              <a:rPr lang="es-ES_tradnl" sz="4400" b="1" i="1" dirty="0" smtClean="0">
                <a:latin typeface="Georgia" pitchFamily="18" charset="0"/>
              </a:rPr>
              <a:t>Valoración del sistema </a:t>
            </a:r>
            <a:r>
              <a:rPr lang="es-ES_tradnl" sz="4400" b="1" i="1" dirty="0" err="1" smtClean="0">
                <a:latin typeface="Georgia" pitchFamily="18" charset="0"/>
              </a:rPr>
              <a:t>Passivhaus</a:t>
            </a:r>
            <a:r>
              <a:rPr lang="es-ES_tradnl" sz="4800" b="1" i="1" dirty="0" smtClean="0">
                <a:solidFill>
                  <a:srgbClr val="808080"/>
                </a:solidFill>
                <a:latin typeface="Georgia" pitchFamily="18" charset="0"/>
              </a:rPr>
              <a:t>”</a:t>
            </a:r>
            <a:endParaRPr lang="es-ES" dirty="0"/>
          </a:p>
        </p:txBody>
      </p:sp>
    </p:spTree>
    <p:extLst>
      <p:ext uri="{BB962C8B-B14F-4D97-AF65-F5344CB8AC3E}">
        <p14:creationId xmlns:p14="http://schemas.microsoft.com/office/powerpoint/2010/main" val="1683964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3" name="12 CuadroTexto"/>
          <p:cNvSpPr txBox="1"/>
          <p:nvPr/>
        </p:nvSpPr>
        <p:spPr>
          <a:xfrm>
            <a:off x="0" y="6359371"/>
            <a:ext cx="3496470" cy="523220"/>
          </a:xfrm>
          <a:prstGeom prst="rect">
            <a:avLst/>
          </a:prstGeom>
          <a:noFill/>
        </p:spPr>
        <p:txBody>
          <a:bodyPr wrap="none" rtlCol="0">
            <a:spAutoFit/>
          </a:bodyPr>
          <a:lstStyle/>
          <a:p>
            <a:r>
              <a:rPr lang="es-ES" sz="2800" b="1" i="1" dirty="0" smtClean="0">
                <a:solidFill>
                  <a:srgbClr val="A18C7F"/>
                </a:solidFill>
                <a:latin typeface="Century Gothic" panose="020B0502020202020204" pitchFamily="34" charset="0"/>
              </a:rPr>
              <a:t>Sistema </a:t>
            </a:r>
            <a:r>
              <a:rPr lang="es-ES" sz="2800" b="1" i="1" dirty="0" err="1" smtClean="0">
                <a:solidFill>
                  <a:srgbClr val="A18C7F"/>
                </a:solidFill>
                <a:latin typeface="Century Gothic" panose="020B0502020202020204" pitchFamily="34" charset="0"/>
              </a:rPr>
              <a:t>Passivhaus</a:t>
            </a:r>
            <a:endParaRPr lang="es-ES" sz="2800" b="1" i="1" dirty="0">
              <a:solidFill>
                <a:srgbClr val="A18C7F"/>
              </a:solidFill>
              <a:latin typeface="Century Gothic" panose="020B0502020202020204" pitchFamily="34" charset="0"/>
            </a:endParaRPr>
          </a:p>
        </p:txBody>
      </p:sp>
      <p:sp>
        <p:nvSpPr>
          <p:cNvPr id="14" name="Rectangle 3"/>
          <p:cNvSpPr>
            <a:spLocks noChangeArrowheads="1"/>
          </p:cNvSpPr>
          <p:nvPr/>
        </p:nvSpPr>
        <p:spPr bwMode="auto">
          <a:xfrm>
            <a:off x="674688" y="847725"/>
            <a:ext cx="7732712" cy="289034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400" dirty="0">
                <a:solidFill>
                  <a:srgbClr val="4D4D4D"/>
                </a:solidFill>
                <a:latin typeface="Helvetica" pitchFamily="34" charset="0"/>
              </a:rPr>
              <a:t>El </a:t>
            </a:r>
            <a:r>
              <a:rPr lang="es-ES" sz="1400" b="1" dirty="0">
                <a:solidFill>
                  <a:srgbClr val="4D4D4D"/>
                </a:solidFill>
                <a:latin typeface="Helvetica" pitchFamily="34" charset="0"/>
              </a:rPr>
              <a:t>conocimiento del sistema </a:t>
            </a:r>
            <a:r>
              <a:rPr lang="es-ES" sz="1400" b="1" dirty="0" err="1">
                <a:solidFill>
                  <a:srgbClr val="4D4D4D"/>
                </a:solidFill>
                <a:latin typeface="Helvetica" pitchFamily="34" charset="0"/>
              </a:rPr>
              <a:t>Passivhaus</a:t>
            </a:r>
            <a:r>
              <a:rPr lang="es-ES" sz="1400" b="1" dirty="0">
                <a:solidFill>
                  <a:srgbClr val="4D4D4D"/>
                </a:solidFill>
                <a:latin typeface="Helvetica" pitchFamily="34" charset="0"/>
              </a:rPr>
              <a:t> </a:t>
            </a:r>
            <a:r>
              <a:rPr lang="es-ES" sz="1400" dirty="0">
                <a:solidFill>
                  <a:srgbClr val="4D4D4D"/>
                </a:solidFill>
                <a:latin typeface="Helvetica" pitchFamily="34" charset="0"/>
              </a:rPr>
              <a:t>entre los y las clientas de la promoción </a:t>
            </a:r>
            <a:r>
              <a:rPr lang="es-ES" sz="1400" dirty="0" err="1">
                <a:solidFill>
                  <a:srgbClr val="4D4D4D"/>
                </a:solidFill>
                <a:latin typeface="Helvetica" pitchFamily="34" charset="0"/>
              </a:rPr>
              <a:t>Bolueta</a:t>
            </a:r>
            <a:r>
              <a:rPr lang="es-ES" sz="1400" dirty="0">
                <a:solidFill>
                  <a:srgbClr val="4D4D4D"/>
                </a:solidFill>
                <a:latin typeface="Helvetica" pitchFamily="34" charset="0"/>
              </a:rPr>
              <a:t> </a:t>
            </a:r>
            <a:r>
              <a:rPr lang="es-ES" sz="1400" dirty="0" smtClean="0">
                <a:solidFill>
                  <a:srgbClr val="4D4D4D"/>
                </a:solidFill>
                <a:latin typeface="Helvetica" pitchFamily="34" charset="0"/>
              </a:rPr>
              <a:t>B-43 </a:t>
            </a:r>
            <a:r>
              <a:rPr lang="es-ES" sz="1400" dirty="0">
                <a:solidFill>
                  <a:srgbClr val="4D4D4D"/>
                </a:solidFill>
                <a:latin typeface="Helvetica" pitchFamily="34" charset="0"/>
              </a:rPr>
              <a:t>es prácticamente </a:t>
            </a:r>
            <a:r>
              <a:rPr lang="es-ES" sz="1400" b="1" dirty="0">
                <a:solidFill>
                  <a:srgbClr val="4D4D4D"/>
                </a:solidFill>
                <a:latin typeface="Helvetica" pitchFamily="34" charset="0"/>
              </a:rPr>
              <a:t>total</a:t>
            </a:r>
            <a:r>
              <a:rPr lang="es-ES" sz="1400" dirty="0">
                <a:solidFill>
                  <a:srgbClr val="4D4D4D"/>
                </a:solidFill>
                <a:latin typeface="Helvetica" pitchFamily="34" charset="0"/>
              </a:rPr>
              <a:t> (97,6%).</a:t>
            </a:r>
          </a:p>
          <a:p>
            <a:pPr marL="236538" indent="-236538" algn="just">
              <a:lnSpc>
                <a:spcPts val="2000"/>
              </a:lnSpc>
              <a:buClr>
                <a:srgbClr val="C0C0C0"/>
              </a:buClr>
              <a:buSzPts val="1800"/>
              <a:buFont typeface="Wingdings" pitchFamily="2" charset="2"/>
              <a:buChar char="ü"/>
            </a:pPr>
            <a:endParaRPr lang="es-ES" sz="1400" dirty="0">
              <a:solidFill>
                <a:srgbClr val="4D4D4D"/>
              </a:solidFill>
              <a:latin typeface="Helvetica" pitchFamily="34" charset="0"/>
            </a:endParaRPr>
          </a:p>
          <a:p>
            <a:pPr algn="just">
              <a:lnSpc>
                <a:spcPts val="2000"/>
              </a:lnSpc>
              <a:buClr>
                <a:srgbClr val="C0C0C0"/>
              </a:buClr>
              <a:buSzPts val="1800"/>
            </a:pPr>
            <a:r>
              <a:rPr lang="es-ES" sz="1400" dirty="0">
                <a:solidFill>
                  <a:srgbClr val="4D4D4D"/>
                </a:solidFill>
                <a:latin typeface="Helvetica" pitchFamily="34" charset="0"/>
              </a:rPr>
              <a:t>Espontáneamente, a la hora de abordar el efecto del sistema </a:t>
            </a:r>
            <a:r>
              <a:rPr lang="es-ES" sz="1400" dirty="0" err="1">
                <a:solidFill>
                  <a:srgbClr val="4D4D4D"/>
                </a:solidFill>
                <a:latin typeface="Helvetica" pitchFamily="34" charset="0"/>
              </a:rPr>
              <a:t>Passivhaus</a:t>
            </a:r>
            <a:r>
              <a:rPr lang="es-ES" sz="1400" dirty="0">
                <a:solidFill>
                  <a:srgbClr val="4D4D4D"/>
                </a:solidFill>
                <a:latin typeface="Helvetica" pitchFamily="34" charset="0"/>
              </a:rPr>
              <a:t> en la vivienda, el hecho de destacar el </a:t>
            </a:r>
            <a:r>
              <a:rPr lang="es-ES" sz="1400" b="1" dirty="0">
                <a:solidFill>
                  <a:srgbClr val="4D4D4D"/>
                </a:solidFill>
                <a:latin typeface="Helvetica" pitchFamily="34" charset="0"/>
              </a:rPr>
              <a:t>efecto negativo </a:t>
            </a:r>
            <a:r>
              <a:rPr lang="es-ES" sz="1400" dirty="0">
                <a:solidFill>
                  <a:srgbClr val="4D4D4D"/>
                </a:solidFill>
                <a:latin typeface="Helvetica" pitchFamily="34" charset="0"/>
              </a:rPr>
              <a:t>del mismo en verano, </a:t>
            </a:r>
            <a:r>
              <a:rPr lang="es-ES" sz="1400" b="1" dirty="0">
                <a:solidFill>
                  <a:srgbClr val="4D4D4D"/>
                </a:solidFill>
                <a:latin typeface="Helvetica" pitchFamily="34" charset="0"/>
              </a:rPr>
              <a:t>mucho calor en verano</a:t>
            </a:r>
            <a:r>
              <a:rPr lang="es-ES" sz="1400" dirty="0">
                <a:solidFill>
                  <a:srgbClr val="4D4D4D"/>
                </a:solidFill>
                <a:latin typeface="Helvetica" pitchFamily="34" charset="0"/>
              </a:rPr>
              <a:t>, es lo más llamativo (23,2%* de menciones en espontáneo).</a:t>
            </a:r>
          </a:p>
          <a:p>
            <a:pPr marL="236538" indent="-236538" algn="just">
              <a:lnSpc>
                <a:spcPts val="2000"/>
              </a:lnSpc>
              <a:buClr>
                <a:srgbClr val="C0C0C0"/>
              </a:buClr>
              <a:buSzPts val="1800"/>
              <a:buFont typeface="Wingdings" pitchFamily="2" charset="2"/>
              <a:buChar char="ü"/>
            </a:pPr>
            <a:endParaRPr lang="es-ES" sz="1400" dirty="0">
              <a:solidFill>
                <a:srgbClr val="4D4D4D"/>
              </a:solidFill>
              <a:latin typeface="Helvetica" pitchFamily="34" charset="0"/>
            </a:endParaRPr>
          </a:p>
          <a:p>
            <a:pPr algn="just">
              <a:lnSpc>
                <a:spcPts val="2000"/>
              </a:lnSpc>
              <a:buClr>
                <a:srgbClr val="C0C0C0"/>
              </a:buClr>
              <a:buSzPts val="1800"/>
            </a:pPr>
            <a:r>
              <a:rPr lang="es-ES" sz="1400" dirty="0">
                <a:solidFill>
                  <a:srgbClr val="4D4D4D"/>
                </a:solidFill>
                <a:latin typeface="Helvetica" pitchFamily="34" charset="0"/>
              </a:rPr>
              <a:t>Una vez sugeridos distintos factores del sistema </a:t>
            </a:r>
            <a:r>
              <a:rPr lang="es-ES" sz="1400" dirty="0" err="1">
                <a:solidFill>
                  <a:srgbClr val="4D4D4D"/>
                </a:solidFill>
                <a:latin typeface="Helvetica" pitchFamily="34" charset="0"/>
              </a:rPr>
              <a:t>Passivhaus</a:t>
            </a:r>
            <a:r>
              <a:rPr lang="es-ES" sz="1400" dirty="0">
                <a:solidFill>
                  <a:srgbClr val="4D4D4D"/>
                </a:solidFill>
                <a:latin typeface="Helvetica" pitchFamily="34" charset="0"/>
              </a:rPr>
              <a:t>, destaca la buena valoración, </a:t>
            </a:r>
            <a:r>
              <a:rPr lang="es-ES" sz="1400" b="1" dirty="0">
                <a:solidFill>
                  <a:srgbClr val="4D4D4D"/>
                </a:solidFill>
                <a:latin typeface="Helvetica" pitchFamily="34" charset="0"/>
              </a:rPr>
              <a:t>satisfacción con el sistema en invierno, pero se insiste</a:t>
            </a:r>
            <a:r>
              <a:rPr lang="es-ES" sz="1400" dirty="0">
                <a:solidFill>
                  <a:srgbClr val="4D4D4D"/>
                </a:solidFill>
                <a:latin typeface="Helvetica" pitchFamily="34" charset="0"/>
              </a:rPr>
              <a:t>, dada la bajísima satisfacción, en la </a:t>
            </a:r>
            <a:r>
              <a:rPr lang="es-ES" sz="1400" b="1" dirty="0">
                <a:solidFill>
                  <a:srgbClr val="4D4D4D"/>
                </a:solidFill>
                <a:latin typeface="Helvetica" pitchFamily="34" charset="0"/>
              </a:rPr>
              <a:t>incomodidad que genera en </a:t>
            </a:r>
            <a:r>
              <a:rPr lang="es-ES" sz="1400" b="1" dirty="0" smtClean="0">
                <a:solidFill>
                  <a:srgbClr val="4D4D4D"/>
                </a:solidFill>
                <a:latin typeface="Helvetica" pitchFamily="34" charset="0"/>
              </a:rPr>
              <a:t>verano</a:t>
            </a:r>
            <a:r>
              <a:rPr lang="es-ES" sz="1400" dirty="0">
                <a:solidFill>
                  <a:srgbClr val="4D4D4D"/>
                </a:solidFill>
                <a:latin typeface="Helvetica" pitchFamily="34" charset="0"/>
              </a:rPr>
              <a:t>.</a:t>
            </a:r>
          </a:p>
          <a:p>
            <a:pPr algn="just">
              <a:lnSpc>
                <a:spcPts val="2000"/>
              </a:lnSpc>
              <a:buClr>
                <a:srgbClr val="C0C0C0"/>
              </a:buClr>
              <a:buSzPts val="1800"/>
            </a:pPr>
            <a:endParaRPr lang="es-ES" sz="1400" dirty="0">
              <a:solidFill>
                <a:srgbClr val="4D4D4D"/>
              </a:solidFill>
              <a:latin typeface="Helvetica" pitchFamily="34" charset="0"/>
            </a:endParaRPr>
          </a:p>
        </p:txBody>
      </p:sp>
      <p:sp>
        <p:nvSpPr>
          <p:cNvPr id="7" name="Rectangle 3"/>
          <p:cNvSpPr>
            <a:spLocks noChangeArrowheads="1"/>
          </p:cNvSpPr>
          <p:nvPr/>
        </p:nvSpPr>
        <p:spPr bwMode="auto">
          <a:xfrm>
            <a:off x="436736" y="5540110"/>
            <a:ext cx="6557707" cy="266291"/>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Pregunta abierta. Posibilidad de respuesta múltiple.</a:t>
            </a:r>
            <a:endParaRPr lang="es-ES" sz="1000" i="1" dirty="0">
              <a:solidFill>
                <a:srgbClr val="4D4D4D"/>
              </a:solidFill>
              <a:latin typeface="Georgia" pitchFamily="18" charset="0"/>
            </a:endParaRPr>
          </a:p>
        </p:txBody>
      </p:sp>
    </p:spTree>
    <p:extLst>
      <p:ext uri="{BB962C8B-B14F-4D97-AF65-F5344CB8AC3E}">
        <p14:creationId xmlns:p14="http://schemas.microsoft.com/office/powerpoint/2010/main" val="3432725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6386286"/>
            <a:ext cx="6557707" cy="266291"/>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Pregunta abierta. Posibilidad de respuesta múltiple.</a:t>
            </a:r>
            <a:endParaRPr lang="es-ES" sz="1000" i="1" dirty="0">
              <a:solidFill>
                <a:srgbClr val="4D4D4D"/>
              </a:solidFill>
              <a:latin typeface="Georgia" pitchFamily="18" charset="0"/>
            </a:endParaRPr>
          </a:p>
        </p:txBody>
      </p:sp>
      <p:graphicFrame>
        <p:nvGraphicFramePr>
          <p:cNvPr id="4" name="7 Gráfico"/>
          <p:cNvGraphicFramePr>
            <a:graphicFrameLocks/>
          </p:cNvGraphicFramePr>
          <p:nvPr>
            <p:extLst>
              <p:ext uri="{D42A27DB-BD31-4B8C-83A1-F6EECF244321}">
                <p14:modId xmlns:p14="http://schemas.microsoft.com/office/powerpoint/2010/main" val="1667308172"/>
              </p:ext>
            </p:extLst>
          </p:nvPr>
        </p:nvGraphicFramePr>
        <p:xfrm>
          <a:off x="442175" y="1217559"/>
          <a:ext cx="3089940" cy="330127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758566" y="196850"/>
            <a:ext cx="7862224"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P.6.: Conocimiento sistema </a:t>
            </a:r>
            <a:r>
              <a:rPr lang="es-ES" sz="1200" b="1" i="1" dirty="0" err="1" smtClean="0">
                <a:solidFill>
                  <a:srgbClr val="4D4D4D"/>
                </a:solidFill>
                <a:latin typeface="Century Gothic" panose="020B0502020202020204" pitchFamily="34" charset="0"/>
              </a:rPr>
              <a:t>Passivhaus</a:t>
            </a:r>
            <a:endParaRPr lang="es-ES" sz="1200" b="1" i="1" dirty="0" smtClean="0">
              <a:solidFill>
                <a:srgbClr val="4D4D4D"/>
              </a:solidFill>
              <a:latin typeface="Century Gothic" panose="020B0502020202020204" pitchFamily="34" charset="0"/>
            </a:endParaRPr>
          </a:p>
          <a:p>
            <a:pPr algn="ctr">
              <a:buClr>
                <a:srgbClr val="C0C0C0"/>
              </a:buClr>
              <a:buSzPts val="1800"/>
            </a:pPr>
            <a:r>
              <a:rPr lang="es-ES" sz="1200" b="1" i="1" dirty="0" smtClean="0">
                <a:solidFill>
                  <a:srgbClr val="4D4D4D"/>
                </a:solidFill>
                <a:latin typeface="Century Gothic" panose="020B0502020202020204" pitchFamily="34" charset="0"/>
              </a:rPr>
              <a:t>Base: 84 entrevistados promoción </a:t>
            </a:r>
            <a:r>
              <a:rPr lang="es-ES" sz="1200" b="1" i="1" dirty="0" err="1" smtClean="0">
                <a:solidFill>
                  <a:srgbClr val="4D4D4D"/>
                </a:solidFill>
                <a:latin typeface="Century Gothic" panose="020B0502020202020204" pitchFamily="34" charset="0"/>
              </a:rPr>
              <a:t>Bolueta</a:t>
            </a:r>
            <a:r>
              <a:rPr lang="es-ES" sz="1200" b="1" i="1" dirty="0" smtClean="0">
                <a:solidFill>
                  <a:srgbClr val="4D4D4D"/>
                </a:solidFill>
                <a:latin typeface="Century Gothic" panose="020B0502020202020204" pitchFamily="34" charset="0"/>
              </a:rPr>
              <a:t> B-43</a:t>
            </a:r>
            <a:endParaRPr lang="es-ES" sz="1200" b="1" i="1" dirty="0">
              <a:solidFill>
                <a:srgbClr val="4D4D4D"/>
              </a:solidFill>
              <a:latin typeface="Century Gothic" panose="020B0502020202020204" pitchFamily="34" charset="0"/>
            </a:endParaRPr>
          </a:p>
        </p:txBody>
      </p:sp>
      <p:sp>
        <p:nvSpPr>
          <p:cNvPr id="6" name="Rectangle 3"/>
          <p:cNvSpPr>
            <a:spLocks noChangeArrowheads="1"/>
          </p:cNvSpPr>
          <p:nvPr/>
        </p:nvSpPr>
        <p:spPr bwMode="auto">
          <a:xfrm>
            <a:off x="4475162" y="1238841"/>
            <a:ext cx="4668837" cy="830997"/>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P.7.: ¿En qué cree que este sistema está influyendo </a:t>
            </a:r>
            <a:br>
              <a:rPr lang="es-ES" sz="1200" b="1" i="1" dirty="0" smtClean="0">
                <a:solidFill>
                  <a:srgbClr val="4D4D4D"/>
                </a:solidFill>
                <a:latin typeface="Century Gothic" panose="020B0502020202020204" pitchFamily="34" charset="0"/>
              </a:rPr>
            </a:br>
            <a:r>
              <a:rPr lang="es-ES" sz="1200" b="1" i="1" dirty="0" smtClean="0">
                <a:solidFill>
                  <a:srgbClr val="4D4D4D"/>
                </a:solidFill>
                <a:latin typeface="Century Gothic" panose="020B0502020202020204" pitchFamily="34" charset="0"/>
              </a:rPr>
              <a:t>en su vivienda?*</a:t>
            </a:r>
            <a:br>
              <a:rPr lang="es-ES" sz="1200" b="1" i="1" dirty="0" smtClean="0">
                <a:solidFill>
                  <a:srgbClr val="4D4D4D"/>
                </a:solidFill>
                <a:latin typeface="Century Gothic" panose="020B0502020202020204" pitchFamily="34" charset="0"/>
              </a:rPr>
            </a:br>
            <a:r>
              <a:rPr lang="es-ES" sz="1200" b="1" i="1" dirty="0" smtClean="0">
                <a:solidFill>
                  <a:srgbClr val="4D4D4D"/>
                </a:solidFill>
                <a:latin typeface="Century Gothic" panose="020B0502020202020204" pitchFamily="34" charset="0"/>
              </a:rPr>
              <a:t>Base: 82 entrevistados promoción </a:t>
            </a:r>
            <a:r>
              <a:rPr lang="es-ES" sz="1200" b="1" i="1" dirty="0" err="1" smtClean="0">
                <a:solidFill>
                  <a:srgbClr val="4D4D4D"/>
                </a:solidFill>
                <a:latin typeface="Century Gothic" panose="020B0502020202020204" pitchFamily="34" charset="0"/>
              </a:rPr>
              <a:t>Bolueta</a:t>
            </a:r>
            <a:r>
              <a:rPr lang="es-ES" sz="1200" b="1" i="1" dirty="0" smtClean="0">
                <a:solidFill>
                  <a:srgbClr val="4D4D4D"/>
                </a:solidFill>
                <a:latin typeface="Century Gothic" panose="020B0502020202020204" pitchFamily="34" charset="0"/>
              </a:rPr>
              <a:t> B-43 </a:t>
            </a:r>
            <a:br>
              <a:rPr lang="es-ES" sz="1200" b="1" i="1" dirty="0" smtClean="0">
                <a:solidFill>
                  <a:srgbClr val="4D4D4D"/>
                </a:solidFill>
                <a:latin typeface="Century Gothic" panose="020B0502020202020204" pitchFamily="34" charset="0"/>
              </a:rPr>
            </a:br>
            <a:r>
              <a:rPr lang="es-ES" sz="1200" b="1" i="1" dirty="0" smtClean="0">
                <a:solidFill>
                  <a:srgbClr val="4D4D4D"/>
                </a:solidFill>
                <a:latin typeface="Century Gothic" panose="020B0502020202020204" pitchFamily="34" charset="0"/>
              </a:rPr>
              <a:t>que conocen sistema </a:t>
            </a:r>
            <a:r>
              <a:rPr lang="es-ES" sz="1200" b="1" i="1" dirty="0" err="1" smtClean="0">
                <a:solidFill>
                  <a:srgbClr val="4D4D4D"/>
                </a:solidFill>
                <a:latin typeface="Century Gothic" panose="020B0502020202020204" pitchFamily="34" charset="0"/>
              </a:rPr>
              <a:t>Passivhaus</a:t>
            </a:r>
            <a:endParaRPr lang="es-ES" sz="1200" b="1" i="1" dirty="0">
              <a:solidFill>
                <a:srgbClr val="4D4D4D"/>
              </a:solidFill>
              <a:latin typeface="Century Gothic" panose="020B0502020202020204" pitchFamily="34" charset="0"/>
            </a:endParaRPr>
          </a:p>
        </p:txBody>
      </p:sp>
      <p:graphicFrame>
        <p:nvGraphicFramePr>
          <p:cNvPr id="7" name="4 Gráfico"/>
          <p:cNvGraphicFramePr>
            <a:graphicFrameLocks/>
          </p:cNvGraphicFramePr>
          <p:nvPr>
            <p:extLst>
              <p:ext uri="{D42A27DB-BD31-4B8C-83A1-F6EECF244321}">
                <p14:modId xmlns:p14="http://schemas.microsoft.com/office/powerpoint/2010/main" val="1970309909"/>
              </p:ext>
            </p:extLst>
          </p:nvPr>
        </p:nvGraphicFramePr>
        <p:xfrm>
          <a:off x="4301202" y="2179673"/>
          <a:ext cx="4842797" cy="4182573"/>
        </p:xfrm>
        <a:graphic>
          <a:graphicData uri="http://schemas.openxmlformats.org/drawingml/2006/chart">
            <c:chart xmlns:c="http://schemas.openxmlformats.org/drawingml/2006/chart" xmlns:r="http://schemas.openxmlformats.org/officeDocument/2006/relationships" r:id="rId3"/>
          </a:graphicData>
        </a:graphic>
      </p:graphicFrame>
      <p:sp>
        <p:nvSpPr>
          <p:cNvPr id="2" name="1 Triángulo isósceles"/>
          <p:cNvSpPr/>
          <p:nvPr/>
        </p:nvSpPr>
        <p:spPr bwMode="auto">
          <a:xfrm rot="5400000">
            <a:off x="3310750" y="2838894"/>
            <a:ext cx="329609" cy="340242"/>
          </a:xfrm>
          <a:prstGeom prst="triangle">
            <a:avLst/>
          </a:prstGeom>
          <a:solidFill>
            <a:srgbClr val="E1DBD7"/>
          </a:solidFill>
          <a:ln w="19050">
            <a:noFill/>
            <a:miter lim="800000"/>
            <a:headEnd/>
            <a:tailEnd/>
          </a:ln>
          <a:effectLst/>
        </p:spPr>
        <p:txBody>
          <a:bodyPr vert="horz" wrap="square" lIns="36000" tIns="45720" rIns="91440" bIns="45720" numCol="1" rtlCol="0" anchor="t" anchorCtr="0" compatLnSpc="1">
            <a:prstTxWarp prst="textNoShape">
              <a:avLst/>
            </a:prstTxWarp>
            <a:sp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8" name="7 CuadroTexto"/>
          <p:cNvSpPr txBox="1"/>
          <p:nvPr/>
        </p:nvSpPr>
        <p:spPr>
          <a:xfrm>
            <a:off x="3684896" y="6260738"/>
            <a:ext cx="5459105" cy="400110"/>
          </a:xfrm>
          <a:prstGeom prst="rect">
            <a:avLst/>
          </a:prstGeom>
          <a:noFill/>
        </p:spPr>
        <p:txBody>
          <a:bodyPr wrap="square" rtlCol="0">
            <a:spAutoFit/>
          </a:bodyPr>
          <a:lstStyle/>
          <a:p>
            <a:pPr algn="r"/>
            <a:r>
              <a:rPr lang="es-ES" sz="2000" b="1" i="1" dirty="0" smtClean="0">
                <a:solidFill>
                  <a:srgbClr val="A18C7F"/>
                </a:solidFill>
                <a:latin typeface="Century Gothic" panose="020B0502020202020204" pitchFamily="34" charset="0"/>
              </a:rPr>
              <a:t>Conocimiento </a:t>
            </a:r>
            <a:endParaRPr lang="es-ES" sz="20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3888921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6386286"/>
            <a:ext cx="6557707" cy="266291"/>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a máximo 100.</a:t>
            </a:r>
            <a:endParaRPr lang="es-ES" sz="1000" i="1" dirty="0">
              <a:solidFill>
                <a:srgbClr val="4D4D4D"/>
              </a:solidFill>
              <a:latin typeface="Georgia" pitchFamily="18" charset="0"/>
            </a:endParaRPr>
          </a:p>
        </p:txBody>
      </p:sp>
      <p:sp>
        <p:nvSpPr>
          <p:cNvPr id="5" name="Rectangle 3"/>
          <p:cNvSpPr>
            <a:spLocks noChangeArrowheads="1"/>
          </p:cNvSpPr>
          <p:nvPr/>
        </p:nvSpPr>
        <p:spPr bwMode="auto">
          <a:xfrm>
            <a:off x="758566" y="658515"/>
            <a:ext cx="7862224"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P.7B.: ¿Cree usted que el sistema </a:t>
            </a:r>
            <a:r>
              <a:rPr lang="es-ES" sz="1200" b="1" i="1" dirty="0" err="1" smtClean="0">
                <a:solidFill>
                  <a:srgbClr val="4D4D4D"/>
                </a:solidFill>
                <a:latin typeface="Century Gothic" panose="020B0502020202020204" pitchFamily="34" charset="0"/>
              </a:rPr>
              <a:t>Passivhaus</a:t>
            </a:r>
            <a:r>
              <a:rPr lang="es-ES" sz="1200" b="1" i="1" dirty="0" smtClean="0">
                <a:solidFill>
                  <a:srgbClr val="4D4D4D"/>
                </a:solidFill>
                <a:latin typeface="Century Gothic" panose="020B0502020202020204" pitchFamily="34" charset="0"/>
              </a:rPr>
              <a:t> afecta a su vivienda en…?*</a:t>
            </a:r>
          </a:p>
          <a:p>
            <a:pPr algn="ctr">
              <a:buClr>
                <a:srgbClr val="C0C0C0"/>
              </a:buClr>
              <a:buSzPts val="1800"/>
            </a:pPr>
            <a:r>
              <a:rPr lang="es-ES" sz="1200" b="1" i="1" dirty="0" smtClean="0">
                <a:solidFill>
                  <a:srgbClr val="4D4D4D"/>
                </a:solidFill>
                <a:latin typeface="Century Gothic" panose="020B0502020202020204" pitchFamily="34" charset="0"/>
              </a:rPr>
              <a:t>Base: 82 entrevistados promoción </a:t>
            </a:r>
            <a:r>
              <a:rPr lang="es-ES" sz="1200" b="1" i="1" dirty="0" err="1" smtClean="0">
                <a:solidFill>
                  <a:srgbClr val="4D4D4D"/>
                </a:solidFill>
                <a:latin typeface="Century Gothic" panose="020B0502020202020204" pitchFamily="34" charset="0"/>
              </a:rPr>
              <a:t>Bolueta</a:t>
            </a:r>
            <a:r>
              <a:rPr lang="es-ES" sz="1200" b="1" i="1" dirty="0" smtClean="0">
                <a:solidFill>
                  <a:srgbClr val="4D4D4D"/>
                </a:solidFill>
                <a:latin typeface="Century Gothic" panose="020B0502020202020204" pitchFamily="34" charset="0"/>
              </a:rPr>
              <a:t> B-43 que conocen sistema </a:t>
            </a:r>
            <a:r>
              <a:rPr lang="es-ES" sz="1200" b="1" i="1" dirty="0" err="1" smtClean="0">
                <a:solidFill>
                  <a:srgbClr val="4D4D4D"/>
                </a:solidFill>
                <a:latin typeface="Century Gothic" panose="020B0502020202020204" pitchFamily="34" charset="0"/>
              </a:rPr>
              <a:t>Passivhaus</a:t>
            </a:r>
            <a:endParaRPr lang="es-ES" sz="1200" b="1" i="1" dirty="0">
              <a:solidFill>
                <a:srgbClr val="4D4D4D"/>
              </a:solidFill>
              <a:latin typeface="Century Gothic" panose="020B0502020202020204" pitchFamily="34" charset="0"/>
            </a:endParaRPr>
          </a:p>
        </p:txBody>
      </p:sp>
      <p:graphicFrame>
        <p:nvGraphicFramePr>
          <p:cNvPr id="7" name="4 Gráfico"/>
          <p:cNvGraphicFramePr>
            <a:graphicFrameLocks/>
          </p:cNvGraphicFramePr>
          <p:nvPr>
            <p:extLst>
              <p:ext uri="{D42A27DB-BD31-4B8C-83A1-F6EECF244321}">
                <p14:modId xmlns:p14="http://schemas.microsoft.com/office/powerpoint/2010/main" val="1212698910"/>
              </p:ext>
            </p:extLst>
          </p:nvPr>
        </p:nvGraphicFramePr>
        <p:xfrm>
          <a:off x="1041687" y="1690575"/>
          <a:ext cx="6866952" cy="4182573"/>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3684896" y="6260738"/>
            <a:ext cx="5459105" cy="400110"/>
          </a:xfrm>
          <a:prstGeom prst="rect">
            <a:avLst/>
          </a:prstGeom>
          <a:noFill/>
        </p:spPr>
        <p:txBody>
          <a:bodyPr wrap="square" rtlCol="0">
            <a:spAutoFit/>
          </a:bodyPr>
          <a:lstStyle/>
          <a:p>
            <a:pPr algn="r"/>
            <a:r>
              <a:rPr lang="es-ES" sz="2000" b="1" i="1" dirty="0" smtClean="0">
                <a:solidFill>
                  <a:srgbClr val="A18C7F"/>
                </a:solidFill>
                <a:latin typeface="Century Gothic" panose="020B0502020202020204" pitchFamily="34" charset="0"/>
              </a:rPr>
              <a:t>Valoración  </a:t>
            </a:r>
            <a:endParaRPr lang="es-ES" sz="20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2968901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de entrega de llaves piso"/>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43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
          <p:cNvSpPr>
            <a:spLocks noChangeArrowheads="1"/>
          </p:cNvSpPr>
          <p:nvPr/>
        </p:nvSpPr>
        <p:spPr bwMode="auto">
          <a:xfrm>
            <a:off x="3059113" y="357651"/>
            <a:ext cx="3055937" cy="3375422"/>
          </a:xfrm>
          <a:prstGeom prst="flowChartAlternateProcess">
            <a:avLst/>
          </a:prstGeom>
          <a:noFill/>
          <a:ln w="3175" algn="ctr">
            <a:noFill/>
            <a:miter lim="800000"/>
            <a:headEnd/>
            <a:tailEnd/>
          </a:ln>
        </p:spPr>
        <p:txBody>
          <a:bodyPr lIns="0" tIns="0" rIns="0" bIns="0" anchor="ctr">
            <a:spAutoFit/>
          </a:bodyPr>
          <a:lstStyle/>
          <a:p>
            <a:pPr algn="ctr"/>
            <a:r>
              <a:rPr lang="es-ES" sz="20000" b="1" i="1" dirty="0" smtClean="0">
                <a:solidFill>
                  <a:srgbClr val="A31235"/>
                </a:solidFill>
                <a:latin typeface="Georgia" pitchFamily="18" charset="0"/>
              </a:rPr>
              <a:t>5.</a:t>
            </a:r>
            <a:endParaRPr lang="es-ES" dirty="0"/>
          </a:p>
        </p:txBody>
      </p:sp>
      <p:sp>
        <p:nvSpPr>
          <p:cNvPr id="14339" name="Text Box 3"/>
          <p:cNvSpPr txBox="1">
            <a:spLocks noChangeArrowheads="1"/>
          </p:cNvSpPr>
          <p:nvPr/>
        </p:nvSpPr>
        <p:spPr bwMode="auto">
          <a:xfrm>
            <a:off x="1131094" y="3704089"/>
            <a:ext cx="6891337" cy="2246769"/>
          </a:xfrm>
          <a:prstGeom prst="rect">
            <a:avLst/>
          </a:prstGeom>
          <a:noFill/>
          <a:ln w="9525">
            <a:noFill/>
            <a:miter lim="800000"/>
            <a:headEnd/>
            <a:tailEnd/>
          </a:ln>
        </p:spPr>
        <p:txBody>
          <a:bodyPr>
            <a:spAutoFit/>
          </a:bodyPr>
          <a:lstStyle/>
          <a:p>
            <a:pPr algn="ctr"/>
            <a:r>
              <a:rPr lang="es-ES_tradnl" sz="4800" b="1" i="1" dirty="0" smtClean="0">
                <a:solidFill>
                  <a:srgbClr val="808080"/>
                </a:solidFill>
                <a:latin typeface="Georgia" pitchFamily="18" charset="0"/>
              </a:rPr>
              <a:t>“</a:t>
            </a:r>
            <a:r>
              <a:rPr lang="es-ES_tradnl" sz="4400" b="1" i="1" dirty="0" smtClean="0">
                <a:latin typeface="Georgia" pitchFamily="18" charset="0"/>
              </a:rPr>
              <a:t>Valoración del sistema de estructura interior de madera</a:t>
            </a:r>
            <a:r>
              <a:rPr lang="es-ES_tradnl" sz="4800" b="1" i="1" dirty="0" smtClean="0">
                <a:solidFill>
                  <a:srgbClr val="808080"/>
                </a:solidFill>
                <a:latin typeface="Georgia" pitchFamily="18" charset="0"/>
              </a:rPr>
              <a:t>”</a:t>
            </a:r>
            <a:endParaRPr lang="es-ES" dirty="0"/>
          </a:p>
        </p:txBody>
      </p:sp>
    </p:spTree>
    <p:extLst>
      <p:ext uri="{BB962C8B-B14F-4D97-AF65-F5344CB8AC3E}">
        <p14:creationId xmlns:p14="http://schemas.microsoft.com/office/powerpoint/2010/main" val="91574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de entrega de llaves piso"/>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43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
          <p:cNvSpPr>
            <a:spLocks noChangeArrowheads="1"/>
          </p:cNvSpPr>
          <p:nvPr/>
        </p:nvSpPr>
        <p:spPr bwMode="auto">
          <a:xfrm>
            <a:off x="3059113" y="836613"/>
            <a:ext cx="3055937" cy="3271837"/>
          </a:xfrm>
          <a:prstGeom prst="flowChartAlternateProcess">
            <a:avLst/>
          </a:prstGeom>
          <a:noFill/>
          <a:ln w="3175" algn="ctr">
            <a:noFill/>
            <a:miter lim="800000"/>
            <a:headEnd/>
            <a:tailEnd/>
          </a:ln>
        </p:spPr>
        <p:txBody>
          <a:bodyPr lIns="0" tIns="0" rIns="0" bIns="0" anchor="ctr">
            <a:spAutoFit/>
          </a:bodyPr>
          <a:lstStyle/>
          <a:p>
            <a:pPr algn="ctr"/>
            <a:r>
              <a:rPr lang="es-ES" sz="20000" b="1" i="1" dirty="0">
                <a:solidFill>
                  <a:srgbClr val="A31235"/>
                </a:solidFill>
                <a:latin typeface="Georgia" pitchFamily="18" charset="0"/>
              </a:rPr>
              <a:t>1.</a:t>
            </a:r>
            <a:endParaRPr lang="es-ES" dirty="0"/>
          </a:p>
        </p:txBody>
      </p:sp>
      <p:sp>
        <p:nvSpPr>
          <p:cNvPr id="14339" name="Text Box 3"/>
          <p:cNvSpPr txBox="1">
            <a:spLocks noChangeArrowheads="1"/>
          </p:cNvSpPr>
          <p:nvPr/>
        </p:nvSpPr>
        <p:spPr bwMode="auto">
          <a:xfrm>
            <a:off x="1116013" y="3573463"/>
            <a:ext cx="6891337" cy="2246769"/>
          </a:xfrm>
          <a:prstGeom prst="rect">
            <a:avLst/>
          </a:prstGeom>
          <a:noFill/>
          <a:ln w="9525">
            <a:noFill/>
            <a:miter lim="800000"/>
            <a:headEnd/>
            <a:tailEnd/>
          </a:ln>
        </p:spPr>
        <p:txBody>
          <a:bodyPr>
            <a:spAutoFit/>
          </a:bodyPr>
          <a:lstStyle/>
          <a:p>
            <a:pPr algn="ctr"/>
            <a:r>
              <a:rPr lang="es-ES_tradnl" sz="4800" b="1" i="1" dirty="0" smtClean="0">
                <a:solidFill>
                  <a:srgbClr val="808080"/>
                </a:solidFill>
                <a:latin typeface="Georgia" pitchFamily="18" charset="0"/>
              </a:rPr>
              <a:t>“</a:t>
            </a:r>
            <a:r>
              <a:rPr lang="es-ES_tradnl" sz="4400" b="1" i="1" dirty="0" smtClean="0">
                <a:latin typeface="Georgia" pitchFamily="18" charset="0"/>
              </a:rPr>
              <a:t>Introducción: Planteamiento metodológico</a:t>
            </a:r>
            <a:r>
              <a:rPr lang="es-ES_tradnl" sz="4800" b="1" i="1" dirty="0" smtClean="0">
                <a:solidFill>
                  <a:srgbClr val="808080"/>
                </a:solidFill>
                <a:latin typeface="Georgia" pitchFamily="18" charset="0"/>
              </a:rPr>
              <a:t>”</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3" name="12 CuadroTexto"/>
          <p:cNvSpPr txBox="1"/>
          <p:nvPr/>
        </p:nvSpPr>
        <p:spPr>
          <a:xfrm>
            <a:off x="0" y="6359371"/>
            <a:ext cx="5219699" cy="523220"/>
          </a:xfrm>
          <a:prstGeom prst="rect">
            <a:avLst/>
          </a:prstGeom>
          <a:noFill/>
        </p:spPr>
        <p:txBody>
          <a:bodyPr wrap="none" rtlCol="0">
            <a:spAutoFit/>
          </a:bodyPr>
          <a:lstStyle/>
          <a:p>
            <a:r>
              <a:rPr lang="es-ES" sz="2800" b="1" i="1" dirty="0" smtClean="0">
                <a:solidFill>
                  <a:srgbClr val="A18C7F"/>
                </a:solidFill>
                <a:latin typeface="Century Gothic" panose="020B0502020202020204" pitchFamily="34" charset="0"/>
              </a:rPr>
              <a:t>Estructura interior de madera</a:t>
            </a:r>
            <a:endParaRPr lang="es-ES" sz="2800" b="1" i="1" dirty="0">
              <a:solidFill>
                <a:srgbClr val="A18C7F"/>
              </a:solidFill>
              <a:latin typeface="Century Gothic" panose="020B0502020202020204" pitchFamily="34" charset="0"/>
            </a:endParaRPr>
          </a:p>
        </p:txBody>
      </p:sp>
      <p:sp>
        <p:nvSpPr>
          <p:cNvPr id="14" name="Rectangle 3"/>
          <p:cNvSpPr>
            <a:spLocks noChangeArrowheads="1"/>
          </p:cNvSpPr>
          <p:nvPr/>
        </p:nvSpPr>
        <p:spPr bwMode="auto">
          <a:xfrm>
            <a:off x="674688" y="847725"/>
            <a:ext cx="7732712" cy="263386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400" dirty="0">
                <a:solidFill>
                  <a:srgbClr val="4D4D4D"/>
                </a:solidFill>
                <a:latin typeface="Helvetica" pitchFamily="34" charset="0"/>
              </a:rPr>
              <a:t>El </a:t>
            </a:r>
            <a:r>
              <a:rPr lang="es-ES" sz="1400" b="1" dirty="0">
                <a:solidFill>
                  <a:srgbClr val="4D4D4D"/>
                </a:solidFill>
                <a:latin typeface="Helvetica" pitchFamily="34" charset="0"/>
              </a:rPr>
              <a:t>100% </a:t>
            </a:r>
            <a:r>
              <a:rPr lang="es-ES" sz="1400" dirty="0">
                <a:solidFill>
                  <a:srgbClr val="4D4D4D"/>
                </a:solidFill>
                <a:latin typeface="Helvetica" pitchFamily="34" charset="0"/>
              </a:rPr>
              <a:t>de los y las clientas de </a:t>
            </a:r>
            <a:r>
              <a:rPr lang="es-ES" sz="1400" dirty="0" err="1">
                <a:solidFill>
                  <a:srgbClr val="4D4D4D"/>
                </a:solidFill>
                <a:latin typeface="Helvetica" pitchFamily="34" charset="0"/>
              </a:rPr>
              <a:t>Hondarribia</a:t>
            </a:r>
            <a:r>
              <a:rPr lang="es-ES" sz="1400" dirty="0">
                <a:solidFill>
                  <a:srgbClr val="4D4D4D"/>
                </a:solidFill>
                <a:latin typeface="Helvetica" pitchFamily="34" charset="0"/>
              </a:rPr>
              <a:t> G-61 </a:t>
            </a:r>
            <a:r>
              <a:rPr lang="es-ES" sz="1400" b="1" dirty="0">
                <a:solidFill>
                  <a:srgbClr val="4D4D4D"/>
                </a:solidFill>
                <a:latin typeface="Helvetica" pitchFamily="34" charset="0"/>
              </a:rPr>
              <a:t>conoce</a:t>
            </a:r>
            <a:r>
              <a:rPr lang="es-ES" sz="1400" dirty="0">
                <a:solidFill>
                  <a:srgbClr val="4D4D4D"/>
                </a:solidFill>
                <a:latin typeface="Helvetica" pitchFamily="34" charset="0"/>
              </a:rPr>
              <a:t> que la </a:t>
            </a:r>
            <a:r>
              <a:rPr lang="es-ES" sz="1400" b="1" dirty="0">
                <a:solidFill>
                  <a:srgbClr val="4D4D4D"/>
                </a:solidFill>
                <a:latin typeface="Helvetica" pitchFamily="34" charset="0"/>
              </a:rPr>
              <a:t>estructura interior </a:t>
            </a:r>
            <a:r>
              <a:rPr lang="es-ES" sz="1400" dirty="0">
                <a:solidFill>
                  <a:srgbClr val="4D4D4D"/>
                </a:solidFill>
                <a:latin typeface="Helvetica" pitchFamily="34" charset="0"/>
              </a:rPr>
              <a:t>de su vivienda es </a:t>
            </a:r>
            <a:r>
              <a:rPr lang="es-ES" sz="1400" b="1" dirty="0">
                <a:solidFill>
                  <a:srgbClr val="4D4D4D"/>
                </a:solidFill>
                <a:latin typeface="Helvetica" pitchFamily="34" charset="0"/>
              </a:rPr>
              <a:t>de </a:t>
            </a:r>
            <a:r>
              <a:rPr lang="es-ES" sz="1400" b="1" dirty="0" smtClean="0">
                <a:solidFill>
                  <a:srgbClr val="4D4D4D"/>
                </a:solidFill>
                <a:latin typeface="Helvetica" pitchFamily="34" charset="0"/>
              </a:rPr>
              <a:t>madera</a:t>
            </a:r>
            <a:r>
              <a:rPr lang="es-ES" sz="1400" dirty="0">
                <a:solidFill>
                  <a:srgbClr val="4D4D4D"/>
                </a:solidFill>
                <a:latin typeface="Helvetica" pitchFamily="34" charset="0"/>
              </a:rPr>
              <a:t>.</a:t>
            </a:r>
          </a:p>
          <a:p>
            <a:pPr marL="236538" indent="-236538" algn="just">
              <a:lnSpc>
                <a:spcPts val="2000"/>
              </a:lnSpc>
              <a:buClr>
                <a:srgbClr val="C0C0C0"/>
              </a:buClr>
              <a:buSzPts val="1800"/>
              <a:buFont typeface="Wingdings" pitchFamily="2" charset="2"/>
              <a:buChar char="ü"/>
            </a:pPr>
            <a:endParaRPr lang="es-ES" sz="1400" dirty="0">
              <a:solidFill>
                <a:srgbClr val="4D4D4D"/>
              </a:solidFill>
              <a:latin typeface="Helvetica" pitchFamily="34" charset="0"/>
            </a:endParaRPr>
          </a:p>
          <a:p>
            <a:pPr algn="just">
              <a:lnSpc>
                <a:spcPts val="2000"/>
              </a:lnSpc>
              <a:buClr>
                <a:srgbClr val="C0C0C0"/>
              </a:buClr>
              <a:buSzPts val="1800"/>
            </a:pPr>
            <a:r>
              <a:rPr lang="es-ES" sz="1400" dirty="0">
                <a:solidFill>
                  <a:srgbClr val="4D4D4D"/>
                </a:solidFill>
                <a:latin typeface="Helvetica" pitchFamily="34" charset="0"/>
              </a:rPr>
              <a:t>Este </a:t>
            </a:r>
            <a:r>
              <a:rPr lang="es-ES" sz="1400" dirty="0" smtClean="0">
                <a:solidFill>
                  <a:srgbClr val="4D4D4D"/>
                </a:solidFill>
                <a:latin typeface="Helvetica" pitchFamily="34" charset="0"/>
              </a:rPr>
              <a:t>sistema, </a:t>
            </a:r>
            <a:r>
              <a:rPr lang="es-ES" sz="1400" dirty="0">
                <a:solidFill>
                  <a:srgbClr val="4D4D4D"/>
                </a:solidFill>
                <a:latin typeface="Helvetica" pitchFamily="34" charset="0"/>
              </a:rPr>
              <a:t>a nivel espontáneo, aporta: principalmente, aislamiento (56,3%)*, y, secundariamente, confort de la vivienda (25,0%).</a:t>
            </a:r>
          </a:p>
          <a:p>
            <a:pPr marL="236538" indent="-236538" algn="just">
              <a:lnSpc>
                <a:spcPts val="2000"/>
              </a:lnSpc>
              <a:buClr>
                <a:srgbClr val="C0C0C0"/>
              </a:buClr>
              <a:buSzPts val="1800"/>
              <a:buFont typeface="Wingdings" pitchFamily="2" charset="2"/>
              <a:buChar char="ü"/>
            </a:pPr>
            <a:endParaRPr lang="es-ES" sz="1400" dirty="0">
              <a:solidFill>
                <a:srgbClr val="4D4D4D"/>
              </a:solidFill>
              <a:latin typeface="Helvetica" pitchFamily="34" charset="0"/>
            </a:endParaRPr>
          </a:p>
          <a:p>
            <a:pPr algn="just">
              <a:lnSpc>
                <a:spcPts val="2000"/>
              </a:lnSpc>
              <a:buClr>
                <a:srgbClr val="C0C0C0"/>
              </a:buClr>
              <a:buSzPts val="1800"/>
            </a:pPr>
            <a:r>
              <a:rPr lang="es-ES" sz="1400" dirty="0">
                <a:solidFill>
                  <a:srgbClr val="4D4D4D"/>
                </a:solidFill>
                <a:latin typeface="Helvetica" pitchFamily="34" charset="0"/>
              </a:rPr>
              <a:t>En general, los y las clientes de la promoción de </a:t>
            </a:r>
            <a:r>
              <a:rPr lang="es-ES" sz="1400" dirty="0" err="1">
                <a:solidFill>
                  <a:srgbClr val="4D4D4D"/>
                </a:solidFill>
                <a:latin typeface="Helvetica" pitchFamily="34" charset="0"/>
              </a:rPr>
              <a:t>Hondarribia</a:t>
            </a:r>
            <a:r>
              <a:rPr lang="es-ES" sz="1400" dirty="0">
                <a:solidFill>
                  <a:srgbClr val="4D4D4D"/>
                </a:solidFill>
                <a:latin typeface="Helvetica" pitchFamily="34" charset="0"/>
              </a:rPr>
              <a:t> G-61 </a:t>
            </a:r>
            <a:r>
              <a:rPr lang="es-ES" sz="1400" b="1" dirty="0">
                <a:solidFill>
                  <a:srgbClr val="4D4D4D"/>
                </a:solidFill>
                <a:latin typeface="Helvetica" pitchFamily="34" charset="0"/>
              </a:rPr>
              <a:t>valoran satisfactoriamente </a:t>
            </a:r>
            <a:r>
              <a:rPr lang="es-ES" sz="1400" dirty="0">
                <a:solidFill>
                  <a:srgbClr val="4D4D4D"/>
                </a:solidFill>
                <a:latin typeface="Helvetica" pitchFamily="34" charset="0"/>
              </a:rPr>
              <a:t>el hecho de que la estructura interior de la vivienda sea de madera. Destaca sobre todo, la satisfacción con relación al </a:t>
            </a:r>
            <a:r>
              <a:rPr lang="es-ES" sz="1400" b="1" dirty="0">
                <a:solidFill>
                  <a:srgbClr val="4D4D4D"/>
                </a:solidFill>
                <a:latin typeface="Helvetica" pitchFamily="34" charset="0"/>
              </a:rPr>
              <a:t>ahorro energético </a:t>
            </a:r>
            <a:r>
              <a:rPr lang="es-ES" sz="1400" dirty="0">
                <a:solidFill>
                  <a:srgbClr val="4D4D4D"/>
                </a:solidFill>
                <a:latin typeface="Helvetica" pitchFamily="34" charset="0"/>
              </a:rPr>
              <a:t>(80 puntos); </a:t>
            </a:r>
            <a:r>
              <a:rPr lang="es-ES" sz="1400" b="1" dirty="0">
                <a:solidFill>
                  <a:srgbClr val="4D4D4D"/>
                </a:solidFill>
                <a:latin typeface="Helvetica" pitchFamily="34" charset="0"/>
              </a:rPr>
              <a:t>ventilación</a:t>
            </a:r>
            <a:r>
              <a:rPr lang="es-ES" sz="1400" dirty="0">
                <a:solidFill>
                  <a:srgbClr val="4D4D4D"/>
                </a:solidFill>
                <a:latin typeface="Helvetica" pitchFamily="34" charset="0"/>
              </a:rPr>
              <a:t> (76,56 puntos); y, </a:t>
            </a:r>
            <a:r>
              <a:rPr lang="es-ES" sz="1400" b="1" dirty="0">
                <a:solidFill>
                  <a:srgbClr val="4D4D4D"/>
                </a:solidFill>
                <a:latin typeface="Helvetica" pitchFamily="34" charset="0"/>
              </a:rPr>
              <a:t>ahorro</a:t>
            </a:r>
            <a:r>
              <a:rPr lang="es-ES" sz="1400" dirty="0">
                <a:solidFill>
                  <a:srgbClr val="4D4D4D"/>
                </a:solidFill>
                <a:latin typeface="Helvetica" pitchFamily="34" charset="0"/>
              </a:rPr>
              <a:t> </a:t>
            </a:r>
            <a:r>
              <a:rPr lang="es-ES" sz="1400" b="1" dirty="0">
                <a:solidFill>
                  <a:srgbClr val="4D4D4D"/>
                </a:solidFill>
                <a:latin typeface="Helvetica" pitchFamily="34" charset="0"/>
              </a:rPr>
              <a:t>económico</a:t>
            </a:r>
            <a:r>
              <a:rPr lang="es-ES" sz="1400" dirty="0">
                <a:solidFill>
                  <a:srgbClr val="4D4D4D"/>
                </a:solidFill>
                <a:latin typeface="Helvetica" pitchFamily="34" charset="0"/>
              </a:rPr>
              <a:t> (73,33 </a:t>
            </a:r>
            <a:r>
              <a:rPr lang="es-ES" sz="1400" dirty="0" smtClean="0">
                <a:solidFill>
                  <a:srgbClr val="4D4D4D"/>
                </a:solidFill>
                <a:latin typeface="Helvetica" pitchFamily="34" charset="0"/>
              </a:rPr>
              <a:t>puntos).</a:t>
            </a:r>
            <a:endParaRPr lang="es-ES" sz="1400" dirty="0">
              <a:solidFill>
                <a:srgbClr val="4D4D4D"/>
              </a:solidFill>
              <a:latin typeface="Helvetica" pitchFamily="34" charset="0"/>
            </a:endParaRPr>
          </a:p>
        </p:txBody>
      </p:sp>
      <p:sp>
        <p:nvSpPr>
          <p:cNvPr id="7" name="Rectangle 3"/>
          <p:cNvSpPr>
            <a:spLocks noChangeArrowheads="1"/>
          </p:cNvSpPr>
          <p:nvPr/>
        </p:nvSpPr>
        <p:spPr bwMode="auto">
          <a:xfrm>
            <a:off x="436736" y="5540110"/>
            <a:ext cx="6557707" cy="266291"/>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Pregunta abierta. Posibilidad de respuesta múltiple.</a:t>
            </a:r>
            <a:endParaRPr lang="es-ES" sz="1000" i="1" dirty="0">
              <a:solidFill>
                <a:srgbClr val="4D4D4D"/>
              </a:solidFill>
              <a:latin typeface="Georgia" pitchFamily="18" charset="0"/>
            </a:endParaRPr>
          </a:p>
        </p:txBody>
      </p:sp>
    </p:spTree>
    <p:extLst>
      <p:ext uri="{BB962C8B-B14F-4D97-AF65-F5344CB8AC3E}">
        <p14:creationId xmlns:p14="http://schemas.microsoft.com/office/powerpoint/2010/main" val="3882669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6386286"/>
            <a:ext cx="6557707" cy="266291"/>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Pregunta abierta. Posibilidad de respuesta múltiple.</a:t>
            </a:r>
            <a:endParaRPr lang="es-ES" sz="1000" i="1" dirty="0">
              <a:solidFill>
                <a:srgbClr val="4D4D4D"/>
              </a:solidFill>
              <a:latin typeface="Georgia" pitchFamily="18" charset="0"/>
            </a:endParaRPr>
          </a:p>
        </p:txBody>
      </p:sp>
      <p:graphicFrame>
        <p:nvGraphicFramePr>
          <p:cNvPr id="4" name="7 Gráfico"/>
          <p:cNvGraphicFramePr>
            <a:graphicFrameLocks/>
          </p:cNvGraphicFramePr>
          <p:nvPr>
            <p:extLst>
              <p:ext uri="{D42A27DB-BD31-4B8C-83A1-F6EECF244321}">
                <p14:modId xmlns:p14="http://schemas.microsoft.com/office/powerpoint/2010/main" val="912022866"/>
              </p:ext>
            </p:extLst>
          </p:nvPr>
        </p:nvGraphicFramePr>
        <p:xfrm>
          <a:off x="442175" y="1217559"/>
          <a:ext cx="3089940" cy="330127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758566" y="196850"/>
            <a:ext cx="7862224"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P.8.: ¿Sabe usted que la estructura interior de su vivienda es de madera?</a:t>
            </a:r>
          </a:p>
          <a:p>
            <a:pPr algn="ctr">
              <a:buClr>
                <a:srgbClr val="C0C0C0"/>
              </a:buClr>
              <a:buSzPts val="1800"/>
            </a:pPr>
            <a:r>
              <a:rPr lang="es-ES" sz="1200" b="1" i="1" dirty="0" smtClean="0">
                <a:solidFill>
                  <a:srgbClr val="4D4D4D"/>
                </a:solidFill>
                <a:latin typeface="Century Gothic" panose="020B0502020202020204" pitchFamily="34" charset="0"/>
              </a:rPr>
              <a:t>Base: 16 entrevistados promoción </a:t>
            </a:r>
            <a:r>
              <a:rPr lang="es-ES" sz="1200" b="1" i="1" dirty="0" err="1" smtClean="0">
                <a:solidFill>
                  <a:srgbClr val="4D4D4D"/>
                </a:solidFill>
                <a:latin typeface="Century Gothic" panose="020B0502020202020204" pitchFamily="34" charset="0"/>
              </a:rPr>
              <a:t>Hondarribia</a:t>
            </a:r>
            <a:r>
              <a:rPr lang="es-ES" sz="1200" b="1" i="1" dirty="0" smtClean="0">
                <a:solidFill>
                  <a:srgbClr val="4D4D4D"/>
                </a:solidFill>
                <a:latin typeface="Century Gothic" panose="020B0502020202020204" pitchFamily="34" charset="0"/>
              </a:rPr>
              <a:t> G-61</a:t>
            </a:r>
            <a:endParaRPr lang="es-ES" sz="1200" b="1" i="1" dirty="0">
              <a:solidFill>
                <a:srgbClr val="4D4D4D"/>
              </a:solidFill>
              <a:latin typeface="Century Gothic" panose="020B0502020202020204" pitchFamily="34" charset="0"/>
            </a:endParaRPr>
          </a:p>
        </p:txBody>
      </p:sp>
      <p:sp>
        <p:nvSpPr>
          <p:cNvPr id="6" name="Rectangle 3"/>
          <p:cNvSpPr>
            <a:spLocks noChangeArrowheads="1"/>
          </p:cNvSpPr>
          <p:nvPr/>
        </p:nvSpPr>
        <p:spPr bwMode="auto">
          <a:xfrm>
            <a:off x="4475162" y="1238841"/>
            <a:ext cx="4668837" cy="646331"/>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P.9A.: ¿Qué cree usted que le aporta a usted y a su vivienda?*</a:t>
            </a:r>
            <a:br>
              <a:rPr lang="es-ES" sz="1200" b="1" i="1" dirty="0" smtClean="0">
                <a:solidFill>
                  <a:srgbClr val="4D4D4D"/>
                </a:solidFill>
                <a:latin typeface="Century Gothic" panose="020B0502020202020204" pitchFamily="34" charset="0"/>
              </a:rPr>
            </a:br>
            <a:r>
              <a:rPr lang="es-ES" sz="1200" b="1" i="1" dirty="0" smtClean="0">
                <a:solidFill>
                  <a:srgbClr val="4D4D4D"/>
                </a:solidFill>
                <a:latin typeface="Century Gothic" panose="020B0502020202020204" pitchFamily="34" charset="0"/>
              </a:rPr>
              <a:t>Base: 16 entrevistados promoción </a:t>
            </a:r>
            <a:r>
              <a:rPr lang="es-ES" sz="1200" b="1" i="1" dirty="0" err="1" smtClean="0">
                <a:solidFill>
                  <a:srgbClr val="4D4D4D"/>
                </a:solidFill>
                <a:latin typeface="Century Gothic" panose="020B0502020202020204" pitchFamily="34" charset="0"/>
              </a:rPr>
              <a:t>Hondarribia</a:t>
            </a:r>
            <a:r>
              <a:rPr lang="es-ES" sz="1200" b="1" i="1" dirty="0" smtClean="0">
                <a:solidFill>
                  <a:srgbClr val="4D4D4D"/>
                </a:solidFill>
                <a:latin typeface="Century Gothic" panose="020B0502020202020204" pitchFamily="34" charset="0"/>
              </a:rPr>
              <a:t> G-61</a:t>
            </a:r>
            <a:endParaRPr lang="es-ES" sz="1200" b="1" i="1" dirty="0">
              <a:solidFill>
                <a:srgbClr val="4D4D4D"/>
              </a:solidFill>
              <a:latin typeface="Century Gothic" panose="020B0502020202020204" pitchFamily="34" charset="0"/>
            </a:endParaRPr>
          </a:p>
        </p:txBody>
      </p:sp>
      <p:graphicFrame>
        <p:nvGraphicFramePr>
          <p:cNvPr id="7" name="4 Gráfico"/>
          <p:cNvGraphicFramePr>
            <a:graphicFrameLocks/>
          </p:cNvGraphicFramePr>
          <p:nvPr>
            <p:extLst>
              <p:ext uri="{D42A27DB-BD31-4B8C-83A1-F6EECF244321}">
                <p14:modId xmlns:p14="http://schemas.microsoft.com/office/powerpoint/2010/main" val="849591535"/>
              </p:ext>
            </p:extLst>
          </p:nvPr>
        </p:nvGraphicFramePr>
        <p:xfrm>
          <a:off x="4301202" y="2179673"/>
          <a:ext cx="4842797" cy="4182573"/>
        </p:xfrm>
        <a:graphic>
          <a:graphicData uri="http://schemas.openxmlformats.org/drawingml/2006/chart">
            <c:chart xmlns:c="http://schemas.openxmlformats.org/drawingml/2006/chart" xmlns:r="http://schemas.openxmlformats.org/officeDocument/2006/relationships" r:id="rId3"/>
          </a:graphicData>
        </a:graphic>
      </p:graphicFrame>
      <p:sp>
        <p:nvSpPr>
          <p:cNvPr id="2" name="1 Triángulo isósceles"/>
          <p:cNvSpPr/>
          <p:nvPr/>
        </p:nvSpPr>
        <p:spPr bwMode="auto">
          <a:xfrm rot="5400000">
            <a:off x="3310750" y="2838894"/>
            <a:ext cx="329609" cy="340242"/>
          </a:xfrm>
          <a:prstGeom prst="triangle">
            <a:avLst/>
          </a:prstGeom>
          <a:solidFill>
            <a:srgbClr val="E1DBD7"/>
          </a:solidFill>
          <a:ln w="19050">
            <a:noFill/>
            <a:miter lim="800000"/>
            <a:headEnd/>
            <a:tailEnd/>
          </a:ln>
          <a:effectLst/>
        </p:spPr>
        <p:txBody>
          <a:bodyPr vert="horz" wrap="square" lIns="36000" tIns="45720" rIns="91440" bIns="45720" numCol="1" rtlCol="0" anchor="t" anchorCtr="0" compatLnSpc="1">
            <a:prstTxWarp prst="textNoShape">
              <a:avLst/>
            </a:prstTxWarp>
            <a:sp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8" name="7 CuadroTexto"/>
          <p:cNvSpPr txBox="1"/>
          <p:nvPr/>
        </p:nvSpPr>
        <p:spPr>
          <a:xfrm>
            <a:off x="3684896" y="6260738"/>
            <a:ext cx="5459105" cy="400110"/>
          </a:xfrm>
          <a:prstGeom prst="rect">
            <a:avLst/>
          </a:prstGeom>
          <a:noFill/>
        </p:spPr>
        <p:txBody>
          <a:bodyPr wrap="square" rtlCol="0">
            <a:spAutoFit/>
          </a:bodyPr>
          <a:lstStyle/>
          <a:p>
            <a:pPr algn="r"/>
            <a:r>
              <a:rPr lang="es-ES" sz="2000" b="1" i="1" dirty="0" smtClean="0">
                <a:solidFill>
                  <a:srgbClr val="A18C7F"/>
                </a:solidFill>
                <a:latin typeface="Century Gothic" panose="020B0502020202020204" pitchFamily="34" charset="0"/>
              </a:rPr>
              <a:t>Conocimiento </a:t>
            </a:r>
            <a:endParaRPr lang="es-ES" sz="20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3328571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6386286"/>
            <a:ext cx="6557707" cy="266291"/>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a máximo 100.</a:t>
            </a:r>
            <a:endParaRPr lang="es-ES" sz="1000" i="1" dirty="0">
              <a:solidFill>
                <a:srgbClr val="4D4D4D"/>
              </a:solidFill>
              <a:latin typeface="Georgia" pitchFamily="18" charset="0"/>
            </a:endParaRPr>
          </a:p>
        </p:txBody>
      </p:sp>
      <p:sp>
        <p:nvSpPr>
          <p:cNvPr id="5" name="Rectangle 3"/>
          <p:cNvSpPr>
            <a:spLocks noChangeArrowheads="1"/>
          </p:cNvSpPr>
          <p:nvPr/>
        </p:nvSpPr>
        <p:spPr bwMode="auto">
          <a:xfrm>
            <a:off x="758566" y="658515"/>
            <a:ext cx="7862224"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P.9B.: ¿Cree usted que al ser de madera la estructura interior de su vivienda, le aporta…?*</a:t>
            </a:r>
          </a:p>
          <a:p>
            <a:pPr algn="ctr">
              <a:buClr>
                <a:srgbClr val="C0C0C0"/>
              </a:buClr>
              <a:buSzPts val="1800"/>
            </a:pPr>
            <a:r>
              <a:rPr lang="es-ES" sz="1200" b="1" i="1" dirty="0" smtClean="0">
                <a:solidFill>
                  <a:srgbClr val="4D4D4D"/>
                </a:solidFill>
                <a:latin typeface="Century Gothic" panose="020B0502020202020204" pitchFamily="34" charset="0"/>
              </a:rPr>
              <a:t>Base: 16 entrevistados promoción </a:t>
            </a:r>
            <a:r>
              <a:rPr lang="es-ES" sz="1200" b="1" i="1" dirty="0" err="1" smtClean="0">
                <a:solidFill>
                  <a:srgbClr val="4D4D4D"/>
                </a:solidFill>
                <a:latin typeface="Century Gothic" panose="020B0502020202020204" pitchFamily="34" charset="0"/>
              </a:rPr>
              <a:t>Hondarribia</a:t>
            </a:r>
            <a:r>
              <a:rPr lang="es-ES" sz="1200" b="1" i="1" dirty="0" smtClean="0">
                <a:solidFill>
                  <a:srgbClr val="4D4D4D"/>
                </a:solidFill>
                <a:latin typeface="Century Gothic" panose="020B0502020202020204" pitchFamily="34" charset="0"/>
              </a:rPr>
              <a:t> G-61</a:t>
            </a:r>
            <a:endParaRPr lang="es-ES" sz="1200" b="1" i="1" dirty="0">
              <a:solidFill>
                <a:srgbClr val="4D4D4D"/>
              </a:solidFill>
              <a:latin typeface="Century Gothic" panose="020B0502020202020204" pitchFamily="34" charset="0"/>
            </a:endParaRPr>
          </a:p>
        </p:txBody>
      </p:sp>
      <p:graphicFrame>
        <p:nvGraphicFramePr>
          <p:cNvPr id="6" name="4 Gráfico"/>
          <p:cNvGraphicFramePr>
            <a:graphicFrameLocks/>
          </p:cNvGraphicFramePr>
          <p:nvPr>
            <p:extLst>
              <p:ext uri="{D42A27DB-BD31-4B8C-83A1-F6EECF244321}">
                <p14:modId xmlns:p14="http://schemas.microsoft.com/office/powerpoint/2010/main" val="3393347907"/>
              </p:ext>
            </p:extLst>
          </p:nvPr>
        </p:nvGraphicFramePr>
        <p:xfrm>
          <a:off x="1041687" y="1690575"/>
          <a:ext cx="6866952" cy="4182573"/>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3684896" y="6260738"/>
            <a:ext cx="5459105" cy="400110"/>
          </a:xfrm>
          <a:prstGeom prst="rect">
            <a:avLst/>
          </a:prstGeom>
          <a:noFill/>
        </p:spPr>
        <p:txBody>
          <a:bodyPr wrap="square" rtlCol="0">
            <a:spAutoFit/>
          </a:bodyPr>
          <a:lstStyle/>
          <a:p>
            <a:pPr algn="r"/>
            <a:r>
              <a:rPr lang="es-ES" sz="2000" b="1" i="1" dirty="0" smtClean="0">
                <a:solidFill>
                  <a:srgbClr val="A18C7F"/>
                </a:solidFill>
                <a:latin typeface="Century Gothic" panose="020B0502020202020204" pitchFamily="34" charset="0"/>
              </a:rPr>
              <a:t>Valoración  </a:t>
            </a:r>
            <a:endParaRPr lang="es-ES" sz="20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2200567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de entrega de llaves piso"/>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43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
          <p:cNvSpPr>
            <a:spLocks noChangeArrowheads="1"/>
          </p:cNvSpPr>
          <p:nvPr/>
        </p:nvSpPr>
        <p:spPr bwMode="auto">
          <a:xfrm>
            <a:off x="3059113" y="357651"/>
            <a:ext cx="3055937" cy="3375422"/>
          </a:xfrm>
          <a:prstGeom prst="flowChartAlternateProcess">
            <a:avLst/>
          </a:prstGeom>
          <a:noFill/>
          <a:ln w="3175" algn="ctr">
            <a:noFill/>
            <a:miter lim="800000"/>
            <a:headEnd/>
            <a:tailEnd/>
          </a:ln>
        </p:spPr>
        <p:txBody>
          <a:bodyPr lIns="0" tIns="0" rIns="0" bIns="0" anchor="ctr">
            <a:spAutoFit/>
          </a:bodyPr>
          <a:lstStyle/>
          <a:p>
            <a:pPr algn="ctr"/>
            <a:r>
              <a:rPr lang="es-ES" sz="20000" b="1" i="1" dirty="0" smtClean="0">
                <a:solidFill>
                  <a:srgbClr val="A31235"/>
                </a:solidFill>
                <a:latin typeface="Georgia" pitchFamily="18" charset="0"/>
              </a:rPr>
              <a:t>6.</a:t>
            </a:r>
            <a:endParaRPr lang="es-ES" dirty="0"/>
          </a:p>
        </p:txBody>
      </p:sp>
      <p:sp>
        <p:nvSpPr>
          <p:cNvPr id="14339" name="Text Box 3"/>
          <p:cNvSpPr txBox="1">
            <a:spLocks noChangeArrowheads="1"/>
          </p:cNvSpPr>
          <p:nvPr/>
        </p:nvSpPr>
        <p:spPr bwMode="auto">
          <a:xfrm>
            <a:off x="1131094" y="3704089"/>
            <a:ext cx="6891337" cy="1569660"/>
          </a:xfrm>
          <a:prstGeom prst="rect">
            <a:avLst/>
          </a:prstGeom>
          <a:noFill/>
          <a:ln w="9525">
            <a:noFill/>
            <a:miter lim="800000"/>
            <a:headEnd/>
            <a:tailEnd/>
          </a:ln>
        </p:spPr>
        <p:txBody>
          <a:bodyPr>
            <a:spAutoFit/>
          </a:bodyPr>
          <a:lstStyle/>
          <a:p>
            <a:pPr algn="ctr"/>
            <a:r>
              <a:rPr lang="es-ES_tradnl" sz="4800" b="1" i="1" dirty="0" smtClean="0">
                <a:solidFill>
                  <a:srgbClr val="808080"/>
                </a:solidFill>
                <a:latin typeface="Georgia" pitchFamily="18" charset="0"/>
              </a:rPr>
              <a:t>“</a:t>
            </a:r>
            <a:r>
              <a:rPr lang="es-ES_tradnl" sz="4400" b="1" i="1" dirty="0" smtClean="0">
                <a:latin typeface="Georgia" pitchFamily="18" charset="0"/>
              </a:rPr>
              <a:t>Imagen institucional de </a:t>
            </a:r>
            <a:r>
              <a:rPr lang="es-ES_tradnl" sz="4400" b="1" i="1" dirty="0" err="1" smtClean="0">
                <a:latin typeface="Georgia" pitchFamily="18" charset="0"/>
              </a:rPr>
              <a:t>Visesa</a:t>
            </a:r>
            <a:r>
              <a:rPr lang="es-ES_tradnl" sz="4800" b="1" i="1" dirty="0" smtClean="0">
                <a:solidFill>
                  <a:srgbClr val="808080"/>
                </a:solidFill>
                <a:latin typeface="Georgia" pitchFamily="18" charset="0"/>
              </a:rPr>
              <a:t>”</a:t>
            </a: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3" name="12 CuadroTexto"/>
          <p:cNvSpPr txBox="1"/>
          <p:nvPr/>
        </p:nvSpPr>
        <p:spPr>
          <a:xfrm>
            <a:off x="0" y="6359371"/>
            <a:ext cx="3332964" cy="523220"/>
          </a:xfrm>
          <a:prstGeom prst="rect">
            <a:avLst/>
          </a:prstGeom>
          <a:noFill/>
        </p:spPr>
        <p:txBody>
          <a:bodyPr wrap="none" rtlCol="0">
            <a:spAutoFit/>
          </a:bodyPr>
          <a:lstStyle/>
          <a:p>
            <a:r>
              <a:rPr lang="es-ES" sz="2800" b="1" i="1" dirty="0" smtClean="0">
                <a:solidFill>
                  <a:srgbClr val="A18C7F"/>
                </a:solidFill>
                <a:latin typeface="Century Gothic" panose="020B0502020202020204" pitchFamily="34" charset="0"/>
              </a:rPr>
              <a:t>Imagen de </a:t>
            </a:r>
            <a:r>
              <a:rPr lang="es-ES" sz="2800" b="1" i="1" dirty="0" err="1" smtClean="0">
                <a:solidFill>
                  <a:srgbClr val="A18C7F"/>
                </a:solidFill>
                <a:latin typeface="Century Gothic" panose="020B0502020202020204" pitchFamily="34" charset="0"/>
              </a:rPr>
              <a:t>Visesa</a:t>
            </a:r>
            <a:endParaRPr lang="es-ES" sz="2800" b="1" i="1" dirty="0">
              <a:solidFill>
                <a:srgbClr val="A18C7F"/>
              </a:solidFill>
              <a:latin typeface="Century Gothic" panose="020B0502020202020204" pitchFamily="34" charset="0"/>
            </a:endParaRPr>
          </a:p>
        </p:txBody>
      </p:sp>
      <p:sp>
        <p:nvSpPr>
          <p:cNvPr id="14" name="Rectangle 3"/>
          <p:cNvSpPr>
            <a:spLocks noChangeArrowheads="1"/>
          </p:cNvSpPr>
          <p:nvPr/>
        </p:nvSpPr>
        <p:spPr bwMode="auto">
          <a:xfrm>
            <a:off x="674688" y="847725"/>
            <a:ext cx="7732712" cy="1887696"/>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400" dirty="0">
                <a:solidFill>
                  <a:srgbClr val="4D4D4D"/>
                </a:solidFill>
                <a:latin typeface="Helvetica" pitchFamily="34" charset="0"/>
              </a:rPr>
              <a:t>En general la imagen de </a:t>
            </a:r>
            <a:r>
              <a:rPr lang="es-ES" sz="1400" dirty="0" err="1">
                <a:solidFill>
                  <a:srgbClr val="4D4D4D"/>
                </a:solidFill>
                <a:latin typeface="Helvetica" pitchFamily="34" charset="0"/>
              </a:rPr>
              <a:t>Visesa</a:t>
            </a:r>
            <a:r>
              <a:rPr lang="es-ES" sz="1400" dirty="0">
                <a:solidFill>
                  <a:srgbClr val="4D4D4D"/>
                </a:solidFill>
                <a:latin typeface="Helvetica" pitchFamily="34" charset="0"/>
              </a:rPr>
              <a:t>, en su papel institucional, es positiva entre sus clientes especialmente en relación con la aportación que realiza a la sociedad promoviendo VPO y el respeto por el medio </a:t>
            </a:r>
            <a:r>
              <a:rPr lang="es-ES" sz="1400" dirty="0" smtClean="0">
                <a:solidFill>
                  <a:srgbClr val="4D4D4D"/>
                </a:solidFill>
                <a:latin typeface="Helvetica" pitchFamily="34" charset="0"/>
              </a:rPr>
              <a:t>ambiente.</a:t>
            </a:r>
          </a:p>
          <a:p>
            <a:pPr algn="just">
              <a:lnSpc>
                <a:spcPts val="2000"/>
              </a:lnSpc>
              <a:buClr>
                <a:srgbClr val="C0C0C0"/>
              </a:buClr>
              <a:buSzPts val="1800"/>
            </a:pPr>
            <a:endParaRPr lang="es-ES" sz="1400" dirty="0">
              <a:solidFill>
                <a:srgbClr val="4D4D4D"/>
              </a:solidFill>
              <a:latin typeface="Helvetica" pitchFamily="34" charset="0"/>
            </a:endParaRPr>
          </a:p>
          <a:p>
            <a:pPr algn="just">
              <a:lnSpc>
                <a:spcPts val="2000"/>
              </a:lnSpc>
              <a:buClr>
                <a:srgbClr val="C0C0C0"/>
              </a:buClr>
              <a:buSzPts val="1800"/>
            </a:pPr>
            <a:r>
              <a:rPr lang="es-ES" sz="1400" dirty="0">
                <a:solidFill>
                  <a:srgbClr val="4D4D4D"/>
                </a:solidFill>
                <a:latin typeface="Helvetica" pitchFamily="34" charset="0"/>
              </a:rPr>
              <a:t>En cuanto a la comunicación, la satisfacción es también positiva. No obstante, los y las </a:t>
            </a:r>
            <a:r>
              <a:rPr lang="es-ES" sz="1400" dirty="0" smtClean="0">
                <a:solidFill>
                  <a:srgbClr val="4D4D4D"/>
                </a:solidFill>
                <a:latin typeface="Helvetica" pitchFamily="34" charset="0"/>
              </a:rPr>
              <a:t>clientas </a:t>
            </a:r>
            <a:r>
              <a:rPr lang="es-ES" sz="1400" dirty="0">
                <a:solidFill>
                  <a:srgbClr val="4D4D4D"/>
                </a:solidFill>
                <a:latin typeface="Helvetica" pitchFamily="34" charset="0"/>
              </a:rPr>
              <a:t>del Territorio Histórico de </a:t>
            </a:r>
            <a:r>
              <a:rPr lang="es-ES" sz="1400" dirty="0" err="1">
                <a:solidFill>
                  <a:srgbClr val="4D4D4D"/>
                </a:solidFill>
                <a:latin typeface="Helvetica" pitchFamily="34" charset="0"/>
              </a:rPr>
              <a:t>Bizkaia</a:t>
            </a:r>
            <a:r>
              <a:rPr lang="es-ES" sz="1400" dirty="0">
                <a:solidFill>
                  <a:srgbClr val="4D4D4D"/>
                </a:solidFill>
                <a:latin typeface="Helvetica" pitchFamily="34" charset="0"/>
              </a:rPr>
              <a:t> son más </a:t>
            </a:r>
            <a:r>
              <a:rPr lang="es-ES" sz="1400" dirty="0" smtClean="0">
                <a:solidFill>
                  <a:srgbClr val="4D4D4D"/>
                </a:solidFill>
                <a:latin typeface="Helvetica" pitchFamily="34" charset="0"/>
              </a:rPr>
              <a:t>críticas </a:t>
            </a:r>
            <a:r>
              <a:rPr lang="es-ES" sz="1400" dirty="0">
                <a:solidFill>
                  <a:srgbClr val="4D4D4D"/>
                </a:solidFill>
                <a:latin typeface="Helvetica" pitchFamily="34" charset="0"/>
              </a:rPr>
              <a:t>con este factor de la imagen de </a:t>
            </a:r>
            <a:r>
              <a:rPr lang="es-ES" sz="1400" dirty="0" err="1">
                <a:solidFill>
                  <a:srgbClr val="4D4D4D"/>
                </a:solidFill>
                <a:latin typeface="Helvetica" pitchFamily="34" charset="0"/>
              </a:rPr>
              <a:t>Visesa</a:t>
            </a:r>
            <a:r>
              <a:rPr lang="es-ES" sz="1400" dirty="0">
                <a:solidFill>
                  <a:srgbClr val="4D4D4D"/>
                </a:solidFill>
                <a:latin typeface="Helvetica" pitchFamily="34" charset="0"/>
              </a:rPr>
              <a:t>.</a:t>
            </a:r>
          </a:p>
          <a:p>
            <a:pPr algn="just">
              <a:lnSpc>
                <a:spcPts val="2000"/>
              </a:lnSpc>
              <a:buClr>
                <a:srgbClr val="C0C0C0"/>
              </a:buClr>
              <a:buSzPts val="1800"/>
            </a:pPr>
            <a:endParaRPr lang="es-ES" sz="1400" dirty="0">
              <a:solidFill>
                <a:srgbClr val="4D4D4D"/>
              </a:solidFill>
              <a:latin typeface="Helvetica" pitchFamily="34" charset="0"/>
            </a:endParaRPr>
          </a:p>
        </p:txBody>
      </p:sp>
    </p:spTree>
    <p:extLst>
      <p:ext uri="{BB962C8B-B14F-4D97-AF65-F5344CB8AC3E}">
        <p14:creationId xmlns:p14="http://schemas.microsoft.com/office/powerpoint/2010/main" val="349180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“muy mala” a máximo 100 “muy buena”.</a:t>
            </a:r>
            <a:endParaRPr lang="es-ES" sz="1000" i="1" dirty="0">
              <a:solidFill>
                <a:srgbClr val="4D4D4D"/>
              </a:solidFill>
              <a:latin typeface="Georgia" pitchFamily="18" charset="0"/>
            </a:endParaRPr>
          </a:p>
        </p:txBody>
      </p:sp>
      <p:graphicFrame>
        <p:nvGraphicFramePr>
          <p:cNvPr id="9" name="4 Gráfico"/>
          <p:cNvGraphicFramePr>
            <a:graphicFrameLocks/>
          </p:cNvGraphicFramePr>
          <p:nvPr>
            <p:extLst>
              <p:ext uri="{D42A27DB-BD31-4B8C-83A1-F6EECF244321}">
                <p14:modId xmlns:p14="http://schemas.microsoft.com/office/powerpoint/2010/main" val="3509467895"/>
              </p:ext>
            </p:extLst>
          </p:nvPr>
        </p:nvGraphicFramePr>
        <p:xfrm>
          <a:off x="247650" y="1876424"/>
          <a:ext cx="6000750"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7 Gráfico"/>
          <p:cNvGraphicFramePr>
            <a:graphicFrameLocks/>
          </p:cNvGraphicFramePr>
          <p:nvPr>
            <p:extLst>
              <p:ext uri="{D42A27DB-BD31-4B8C-83A1-F6EECF244321}">
                <p14:modId xmlns:p14="http://schemas.microsoft.com/office/powerpoint/2010/main" val="2422556871"/>
              </p:ext>
            </p:extLst>
          </p:nvPr>
        </p:nvGraphicFramePr>
        <p:xfrm>
          <a:off x="6280149" y="1908441"/>
          <a:ext cx="2359025" cy="116813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3"/>
          <p:cNvSpPr>
            <a:spLocks noChangeArrowheads="1"/>
          </p:cNvSpPr>
          <p:nvPr/>
        </p:nvSpPr>
        <p:spPr bwMode="auto">
          <a:xfrm>
            <a:off x="6767513" y="183541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Media*</a:t>
            </a:r>
            <a:endParaRPr lang="es-ES" sz="1000" i="1" dirty="0">
              <a:latin typeface="Georgia" pitchFamily="18" charset="0"/>
              <a:cs typeface="+mn-cs"/>
            </a:endParaRPr>
          </a:p>
        </p:txBody>
      </p:sp>
      <p:graphicFrame>
        <p:nvGraphicFramePr>
          <p:cNvPr id="16" name="7 Gráfico"/>
          <p:cNvGraphicFramePr>
            <a:graphicFrameLocks/>
          </p:cNvGraphicFramePr>
          <p:nvPr>
            <p:extLst>
              <p:ext uri="{D42A27DB-BD31-4B8C-83A1-F6EECF244321}">
                <p14:modId xmlns:p14="http://schemas.microsoft.com/office/powerpoint/2010/main" val="3573134810"/>
              </p:ext>
            </p:extLst>
          </p:nvPr>
        </p:nvGraphicFramePr>
        <p:xfrm>
          <a:off x="6280149" y="2899041"/>
          <a:ext cx="2359025" cy="116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7 Gráfico"/>
          <p:cNvGraphicFramePr>
            <a:graphicFrameLocks/>
          </p:cNvGraphicFramePr>
          <p:nvPr>
            <p:extLst>
              <p:ext uri="{D42A27DB-BD31-4B8C-83A1-F6EECF244321}">
                <p14:modId xmlns:p14="http://schemas.microsoft.com/office/powerpoint/2010/main" val="148218595"/>
              </p:ext>
            </p:extLst>
          </p:nvPr>
        </p:nvGraphicFramePr>
        <p:xfrm>
          <a:off x="6280149" y="3880116"/>
          <a:ext cx="2359025" cy="1168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7 Gráfico"/>
          <p:cNvGraphicFramePr>
            <a:graphicFrameLocks/>
          </p:cNvGraphicFramePr>
          <p:nvPr>
            <p:extLst>
              <p:ext uri="{D42A27DB-BD31-4B8C-83A1-F6EECF244321}">
                <p14:modId xmlns:p14="http://schemas.microsoft.com/office/powerpoint/2010/main" val="2038361785"/>
              </p:ext>
            </p:extLst>
          </p:nvPr>
        </p:nvGraphicFramePr>
        <p:xfrm>
          <a:off x="6280149" y="4861191"/>
          <a:ext cx="2359025" cy="1168133"/>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3"/>
          <p:cNvSpPr>
            <a:spLocks noChangeArrowheads="1"/>
          </p:cNvSpPr>
          <p:nvPr/>
        </p:nvSpPr>
        <p:spPr bwMode="auto">
          <a:xfrm>
            <a:off x="1022088" y="1069243"/>
            <a:ext cx="7112262"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VISESA OFRECE UN PRODUCTO , SERVICIO DE CALIDAD</a:t>
            </a:r>
          </a:p>
          <a:p>
            <a:pPr algn="ctr">
              <a:buClr>
                <a:srgbClr val="C0C0C0"/>
              </a:buClr>
              <a:buSzPts val="1800"/>
            </a:pPr>
            <a:r>
              <a:rPr lang="es-ES" sz="1200" i="1" dirty="0" smtClean="0">
                <a:solidFill>
                  <a:srgbClr val="4D4D4D"/>
                </a:solidFill>
                <a:latin typeface="Century Gothic" panose="020B0502020202020204" pitchFamily="34" charset="0"/>
              </a:rPr>
              <a:t>Base: 249 entrevistados</a:t>
            </a:r>
            <a:endParaRPr lang="es-ES" sz="1200" i="1" dirty="0">
              <a:solidFill>
                <a:srgbClr val="4D4D4D"/>
              </a:solidFill>
              <a:latin typeface="Century Gothic" panose="020B0502020202020204" pitchFamily="34" charset="0"/>
            </a:endParaRPr>
          </a:p>
        </p:txBody>
      </p:sp>
    </p:spTree>
    <p:extLst>
      <p:ext uri="{BB962C8B-B14F-4D97-AF65-F5344CB8AC3E}">
        <p14:creationId xmlns:p14="http://schemas.microsoft.com/office/powerpoint/2010/main" val="2969367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“muy mala” a máximo 100 “muy buena”.</a:t>
            </a:r>
            <a:endParaRPr lang="es-ES" sz="1000" i="1" dirty="0">
              <a:solidFill>
                <a:srgbClr val="4D4D4D"/>
              </a:solidFill>
              <a:latin typeface="Georgia" pitchFamily="18" charset="0"/>
            </a:endParaRPr>
          </a:p>
        </p:txBody>
      </p:sp>
      <p:graphicFrame>
        <p:nvGraphicFramePr>
          <p:cNvPr id="9" name="4 Gráfico"/>
          <p:cNvGraphicFramePr>
            <a:graphicFrameLocks/>
          </p:cNvGraphicFramePr>
          <p:nvPr>
            <p:extLst>
              <p:ext uri="{D42A27DB-BD31-4B8C-83A1-F6EECF244321}">
                <p14:modId xmlns:p14="http://schemas.microsoft.com/office/powerpoint/2010/main" val="3197250410"/>
              </p:ext>
            </p:extLst>
          </p:nvPr>
        </p:nvGraphicFramePr>
        <p:xfrm>
          <a:off x="247650" y="1876424"/>
          <a:ext cx="6000750"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7 Gráfico"/>
          <p:cNvGraphicFramePr>
            <a:graphicFrameLocks/>
          </p:cNvGraphicFramePr>
          <p:nvPr>
            <p:extLst>
              <p:ext uri="{D42A27DB-BD31-4B8C-83A1-F6EECF244321}">
                <p14:modId xmlns:p14="http://schemas.microsoft.com/office/powerpoint/2010/main" val="3667000041"/>
              </p:ext>
            </p:extLst>
          </p:nvPr>
        </p:nvGraphicFramePr>
        <p:xfrm>
          <a:off x="6280149" y="1908441"/>
          <a:ext cx="2359025" cy="116813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3"/>
          <p:cNvSpPr>
            <a:spLocks noChangeArrowheads="1"/>
          </p:cNvSpPr>
          <p:nvPr/>
        </p:nvSpPr>
        <p:spPr bwMode="auto">
          <a:xfrm>
            <a:off x="6767513" y="183541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Media*</a:t>
            </a:r>
            <a:endParaRPr lang="es-ES" sz="1000" i="1" dirty="0">
              <a:latin typeface="Georgia" pitchFamily="18" charset="0"/>
              <a:cs typeface="+mn-cs"/>
            </a:endParaRPr>
          </a:p>
        </p:txBody>
      </p:sp>
      <p:graphicFrame>
        <p:nvGraphicFramePr>
          <p:cNvPr id="16" name="7 Gráfico"/>
          <p:cNvGraphicFramePr>
            <a:graphicFrameLocks/>
          </p:cNvGraphicFramePr>
          <p:nvPr>
            <p:extLst>
              <p:ext uri="{D42A27DB-BD31-4B8C-83A1-F6EECF244321}">
                <p14:modId xmlns:p14="http://schemas.microsoft.com/office/powerpoint/2010/main" val="2443265650"/>
              </p:ext>
            </p:extLst>
          </p:nvPr>
        </p:nvGraphicFramePr>
        <p:xfrm>
          <a:off x="6280149" y="2899041"/>
          <a:ext cx="2359025" cy="116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7 Gráfico"/>
          <p:cNvGraphicFramePr>
            <a:graphicFrameLocks/>
          </p:cNvGraphicFramePr>
          <p:nvPr>
            <p:extLst>
              <p:ext uri="{D42A27DB-BD31-4B8C-83A1-F6EECF244321}">
                <p14:modId xmlns:p14="http://schemas.microsoft.com/office/powerpoint/2010/main" val="1823518729"/>
              </p:ext>
            </p:extLst>
          </p:nvPr>
        </p:nvGraphicFramePr>
        <p:xfrm>
          <a:off x="6280149" y="3880116"/>
          <a:ext cx="2359025" cy="1168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7 Gráfico"/>
          <p:cNvGraphicFramePr>
            <a:graphicFrameLocks/>
          </p:cNvGraphicFramePr>
          <p:nvPr>
            <p:extLst>
              <p:ext uri="{D42A27DB-BD31-4B8C-83A1-F6EECF244321}">
                <p14:modId xmlns:p14="http://schemas.microsoft.com/office/powerpoint/2010/main" val="1354647791"/>
              </p:ext>
            </p:extLst>
          </p:nvPr>
        </p:nvGraphicFramePr>
        <p:xfrm>
          <a:off x="6280149" y="4861191"/>
          <a:ext cx="2359025" cy="1168133"/>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3"/>
          <p:cNvSpPr>
            <a:spLocks noChangeArrowheads="1"/>
          </p:cNvSpPr>
          <p:nvPr/>
        </p:nvSpPr>
        <p:spPr bwMode="auto">
          <a:xfrm>
            <a:off x="1022088" y="1069243"/>
            <a:ext cx="7112262"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VISESA ES TRANSPARENTE EN SUS ACTIVIDADES</a:t>
            </a:r>
          </a:p>
          <a:p>
            <a:pPr algn="ctr">
              <a:buClr>
                <a:srgbClr val="C0C0C0"/>
              </a:buClr>
              <a:buSzPts val="1800"/>
            </a:pPr>
            <a:r>
              <a:rPr lang="es-ES" sz="1200" i="1" dirty="0" smtClean="0">
                <a:solidFill>
                  <a:srgbClr val="4D4D4D"/>
                </a:solidFill>
                <a:latin typeface="Century Gothic" panose="020B0502020202020204" pitchFamily="34" charset="0"/>
              </a:rPr>
              <a:t>Base: 249 entrevistados</a:t>
            </a:r>
            <a:endParaRPr lang="es-ES" sz="1200" i="1" dirty="0">
              <a:solidFill>
                <a:srgbClr val="4D4D4D"/>
              </a:solidFill>
              <a:latin typeface="Century Gothic" panose="020B0502020202020204" pitchFamily="34" charset="0"/>
            </a:endParaRPr>
          </a:p>
        </p:txBody>
      </p:sp>
    </p:spTree>
    <p:extLst>
      <p:ext uri="{BB962C8B-B14F-4D97-AF65-F5344CB8AC3E}">
        <p14:creationId xmlns:p14="http://schemas.microsoft.com/office/powerpoint/2010/main" val="4078078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“muy mala” a máximo 100 “muy buena”.</a:t>
            </a:r>
            <a:endParaRPr lang="es-ES" sz="1000" i="1" dirty="0">
              <a:solidFill>
                <a:srgbClr val="4D4D4D"/>
              </a:solidFill>
              <a:latin typeface="Georgia" pitchFamily="18" charset="0"/>
            </a:endParaRPr>
          </a:p>
        </p:txBody>
      </p:sp>
      <p:graphicFrame>
        <p:nvGraphicFramePr>
          <p:cNvPr id="9" name="4 Gráfico"/>
          <p:cNvGraphicFramePr>
            <a:graphicFrameLocks/>
          </p:cNvGraphicFramePr>
          <p:nvPr>
            <p:extLst>
              <p:ext uri="{D42A27DB-BD31-4B8C-83A1-F6EECF244321}">
                <p14:modId xmlns:p14="http://schemas.microsoft.com/office/powerpoint/2010/main" val="3258091924"/>
              </p:ext>
            </p:extLst>
          </p:nvPr>
        </p:nvGraphicFramePr>
        <p:xfrm>
          <a:off x="247650" y="1876424"/>
          <a:ext cx="6000750"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7 Gráfico"/>
          <p:cNvGraphicFramePr>
            <a:graphicFrameLocks/>
          </p:cNvGraphicFramePr>
          <p:nvPr>
            <p:extLst>
              <p:ext uri="{D42A27DB-BD31-4B8C-83A1-F6EECF244321}">
                <p14:modId xmlns:p14="http://schemas.microsoft.com/office/powerpoint/2010/main" val="2193458631"/>
              </p:ext>
            </p:extLst>
          </p:nvPr>
        </p:nvGraphicFramePr>
        <p:xfrm>
          <a:off x="6280149" y="1908441"/>
          <a:ext cx="2359025" cy="116813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3"/>
          <p:cNvSpPr>
            <a:spLocks noChangeArrowheads="1"/>
          </p:cNvSpPr>
          <p:nvPr/>
        </p:nvSpPr>
        <p:spPr bwMode="auto">
          <a:xfrm>
            <a:off x="6767513" y="183541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Media*</a:t>
            </a:r>
            <a:endParaRPr lang="es-ES" sz="1000" i="1" dirty="0">
              <a:latin typeface="Georgia" pitchFamily="18" charset="0"/>
              <a:cs typeface="+mn-cs"/>
            </a:endParaRPr>
          </a:p>
        </p:txBody>
      </p:sp>
      <p:graphicFrame>
        <p:nvGraphicFramePr>
          <p:cNvPr id="16" name="7 Gráfico"/>
          <p:cNvGraphicFramePr>
            <a:graphicFrameLocks/>
          </p:cNvGraphicFramePr>
          <p:nvPr>
            <p:extLst>
              <p:ext uri="{D42A27DB-BD31-4B8C-83A1-F6EECF244321}">
                <p14:modId xmlns:p14="http://schemas.microsoft.com/office/powerpoint/2010/main" val="3115538820"/>
              </p:ext>
            </p:extLst>
          </p:nvPr>
        </p:nvGraphicFramePr>
        <p:xfrm>
          <a:off x="6280149" y="2899041"/>
          <a:ext cx="2359025" cy="116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7 Gráfico"/>
          <p:cNvGraphicFramePr>
            <a:graphicFrameLocks/>
          </p:cNvGraphicFramePr>
          <p:nvPr>
            <p:extLst>
              <p:ext uri="{D42A27DB-BD31-4B8C-83A1-F6EECF244321}">
                <p14:modId xmlns:p14="http://schemas.microsoft.com/office/powerpoint/2010/main" val="2420787010"/>
              </p:ext>
            </p:extLst>
          </p:nvPr>
        </p:nvGraphicFramePr>
        <p:xfrm>
          <a:off x="6280149" y="3880116"/>
          <a:ext cx="2359025" cy="1168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7 Gráfico"/>
          <p:cNvGraphicFramePr>
            <a:graphicFrameLocks/>
          </p:cNvGraphicFramePr>
          <p:nvPr>
            <p:extLst>
              <p:ext uri="{D42A27DB-BD31-4B8C-83A1-F6EECF244321}">
                <p14:modId xmlns:p14="http://schemas.microsoft.com/office/powerpoint/2010/main" val="2858503867"/>
              </p:ext>
            </p:extLst>
          </p:nvPr>
        </p:nvGraphicFramePr>
        <p:xfrm>
          <a:off x="6280149" y="4861191"/>
          <a:ext cx="2359025" cy="1168133"/>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3"/>
          <p:cNvSpPr>
            <a:spLocks noChangeArrowheads="1"/>
          </p:cNvSpPr>
          <p:nvPr/>
        </p:nvSpPr>
        <p:spPr bwMode="auto">
          <a:xfrm>
            <a:off x="1022088" y="1069243"/>
            <a:ext cx="7112262"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VISESA ES RESPETUOSA CON EL MEDIO AMBIENTE</a:t>
            </a:r>
          </a:p>
          <a:p>
            <a:pPr algn="ctr">
              <a:buClr>
                <a:srgbClr val="C0C0C0"/>
              </a:buClr>
              <a:buSzPts val="1800"/>
            </a:pPr>
            <a:r>
              <a:rPr lang="es-ES" sz="1200" i="1" dirty="0" smtClean="0">
                <a:solidFill>
                  <a:srgbClr val="4D4D4D"/>
                </a:solidFill>
                <a:latin typeface="Century Gothic" panose="020B0502020202020204" pitchFamily="34" charset="0"/>
              </a:rPr>
              <a:t>Base: 249 entrevistados</a:t>
            </a:r>
            <a:endParaRPr lang="es-ES" sz="1200" i="1" dirty="0">
              <a:solidFill>
                <a:srgbClr val="4D4D4D"/>
              </a:solidFill>
              <a:latin typeface="Century Gothic" panose="020B0502020202020204" pitchFamily="34" charset="0"/>
            </a:endParaRPr>
          </a:p>
        </p:txBody>
      </p:sp>
    </p:spTree>
    <p:extLst>
      <p:ext uri="{BB962C8B-B14F-4D97-AF65-F5344CB8AC3E}">
        <p14:creationId xmlns:p14="http://schemas.microsoft.com/office/powerpoint/2010/main" val="1906220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“muy mala” a máximo 100 “muy buena”.</a:t>
            </a:r>
            <a:endParaRPr lang="es-ES" sz="1000" i="1" dirty="0">
              <a:solidFill>
                <a:srgbClr val="4D4D4D"/>
              </a:solidFill>
              <a:latin typeface="Georgia" pitchFamily="18" charset="0"/>
            </a:endParaRPr>
          </a:p>
        </p:txBody>
      </p:sp>
      <p:graphicFrame>
        <p:nvGraphicFramePr>
          <p:cNvPr id="9" name="4 Gráfico"/>
          <p:cNvGraphicFramePr>
            <a:graphicFrameLocks/>
          </p:cNvGraphicFramePr>
          <p:nvPr>
            <p:extLst>
              <p:ext uri="{D42A27DB-BD31-4B8C-83A1-F6EECF244321}">
                <p14:modId xmlns:p14="http://schemas.microsoft.com/office/powerpoint/2010/main" val="3724730419"/>
              </p:ext>
            </p:extLst>
          </p:nvPr>
        </p:nvGraphicFramePr>
        <p:xfrm>
          <a:off x="247650" y="1876424"/>
          <a:ext cx="6000750"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7 Gráfico"/>
          <p:cNvGraphicFramePr>
            <a:graphicFrameLocks/>
          </p:cNvGraphicFramePr>
          <p:nvPr>
            <p:extLst>
              <p:ext uri="{D42A27DB-BD31-4B8C-83A1-F6EECF244321}">
                <p14:modId xmlns:p14="http://schemas.microsoft.com/office/powerpoint/2010/main" val="2627777240"/>
              </p:ext>
            </p:extLst>
          </p:nvPr>
        </p:nvGraphicFramePr>
        <p:xfrm>
          <a:off x="6280149" y="1908441"/>
          <a:ext cx="2359025" cy="116813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3"/>
          <p:cNvSpPr>
            <a:spLocks noChangeArrowheads="1"/>
          </p:cNvSpPr>
          <p:nvPr/>
        </p:nvSpPr>
        <p:spPr bwMode="auto">
          <a:xfrm>
            <a:off x="6767513" y="183541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Media*</a:t>
            </a:r>
            <a:endParaRPr lang="es-ES" sz="1000" i="1" dirty="0">
              <a:latin typeface="Georgia" pitchFamily="18" charset="0"/>
              <a:cs typeface="+mn-cs"/>
            </a:endParaRPr>
          </a:p>
        </p:txBody>
      </p:sp>
      <p:graphicFrame>
        <p:nvGraphicFramePr>
          <p:cNvPr id="16" name="7 Gráfico"/>
          <p:cNvGraphicFramePr>
            <a:graphicFrameLocks/>
          </p:cNvGraphicFramePr>
          <p:nvPr>
            <p:extLst>
              <p:ext uri="{D42A27DB-BD31-4B8C-83A1-F6EECF244321}">
                <p14:modId xmlns:p14="http://schemas.microsoft.com/office/powerpoint/2010/main" val="410259504"/>
              </p:ext>
            </p:extLst>
          </p:nvPr>
        </p:nvGraphicFramePr>
        <p:xfrm>
          <a:off x="6280149" y="2899041"/>
          <a:ext cx="2359025" cy="116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7 Gráfico"/>
          <p:cNvGraphicFramePr>
            <a:graphicFrameLocks/>
          </p:cNvGraphicFramePr>
          <p:nvPr>
            <p:extLst>
              <p:ext uri="{D42A27DB-BD31-4B8C-83A1-F6EECF244321}">
                <p14:modId xmlns:p14="http://schemas.microsoft.com/office/powerpoint/2010/main" val="2790759701"/>
              </p:ext>
            </p:extLst>
          </p:nvPr>
        </p:nvGraphicFramePr>
        <p:xfrm>
          <a:off x="6280149" y="3880116"/>
          <a:ext cx="2359025" cy="1168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7 Gráfico"/>
          <p:cNvGraphicFramePr>
            <a:graphicFrameLocks/>
          </p:cNvGraphicFramePr>
          <p:nvPr>
            <p:extLst>
              <p:ext uri="{D42A27DB-BD31-4B8C-83A1-F6EECF244321}">
                <p14:modId xmlns:p14="http://schemas.microsoft.com/office/powerpoint/2010/main" val="3662851777"/>
              </p:ext>
            </p:extLst>
          </p:nvPr>
        </p:nvGraphicFramePr>
        <p:xfrm>
          <a:off x="6280149" y="4861191"/>
          <a:ext cx="2359025" cy="1168133"/>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3"/>
          <p:cNvSpPr>
            <a:spLocks noChangeArrowheads="1"/>
          </p:cNvSpPr>
          <p:nvPr/>
        </p:nvSpPr>
        <p:spPr bwMode="auto">
          <a:xfrm>
            <a:off x="1022088" y="1069243"/>
            <a:ext cx="7112262"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VISESA HACE APORTACIONES A LA SOCIEDAD PROMOVIENDO VPO</a:t>
            </a:r>
          </a:p>
          <a:p>
            <a:pPr algn="ctr">
              <a:buClr>
                <a:srgbClr val="C0C0C0"/>
              </a:buClr>
              <a:buSzPts val="1800"/>
            </a:pPr>
            <a:r>
              <a:rPr lang="es-ES" sz="1200" i="1" dirty="0" smtClean="0">
                <a:solidFill>
                  <a:srgbClr val="4D4D4D"/>
                </a:solidFill>
                <a:latin typeface="Century Gothic" panose="020B0502020202020204" pitchFamily="34" charset="0"/>
              </a:rPr>
              <a:t>Base: 249 entrevistados</a:t>
            </a:r>
            <a:endParaRPr lang="es-ES" sz="1200" i="1" dirty="0">
              <a:solidFill>
                <a:srgbClr val="4D4D4D"/>
              </a:solidFill>
              <a:latin typeface="Century Gothic" panose="020B0502020202020204" pitchFamily="34" charset="0"/>
            </a:endParaRPr>
          </a:p>
        </p:txBody>
      </p:sp>
    </p:spTree>
    <p:extLst>
      <p:ext uri="{BB962C8B-B14F-4D97-AF65-F5344CB8AC3E}">
        <p14:creationId xmlns:p14="http://schemas.microsoft.com/office/powerpoint/2010/main" val="640057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“muy mala” a máximo 100 “muy buena”.</a:t>
            </a:r>
            <a:endParaRPr lang="es-ES" sz="1000" i="1" dirty="0">
              <a:solidFill>
                <a:srgbClr val="4D4D4D"/>
              </a:solidFill>
              <a:latin typeface="Georgia" pitchFamily="18" charset="0"/>
            </a:endParaRPr>
          </a:p>
        </p:txBody>
      </p:sp>
      <p:graphicFrame>
        <p:nvGraphicFramePr>
          <p:cNvPr id="9" name="4 Gráfico"/>
          <p:cNvGraphicFramePr>
            <a:graphicFrameLocks/>
          </p:cNvGraphicFramePr>
          <p:nvPr>
            <p:extLst>
              <p:ext uri="{D42A27DB-BD31-4B8C-83A1-F6EECF244321}">
                <p14:modId xmlns:p14="http://schemas.microsoft.com/office/powerpoint/2010/main" val="1930388063"/>
              </p:ext>
            </p:extLst>
          </p:nvPr>
        </p:nvGraphicFramePr>
        <p:xfrm>
          <a:off x="247650" y="1876424"/>
          <a:ext cx="6000750"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7 Gráfico"/>
          <p:cNvGraphicFramePr>
            <a:graphicFrameLocks/>
          </p:cNvGraphicFramePr>
          <p:nvPr>
            <p:extLst>
              <p:ext uri="{D42A27DB-BD31-4B8C-83A1-F6EECF244321}">
                <p14:modId xmlns:p14="http://schemas.microsoft.com/office/powerpoint/2010/main" val="4170606580"/>
              </p:ext>
            </p:extLst>
          </p:nvPr>
        </p:nvGraphicFramePr>
        <p:xfrm>
          <a:off x="6280149" y="1908441"/>
          <a:ext cx="2359025" cy="116813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3"/>
          <p:cNvSpPr>
            <a:spLocks noChangeArrowheads="1"/>
          </p:cNvSpPr>
          <p:nvPr/>
        </p:nvSpPr>
        <p:spPr bwMode="auto">
          <a:xfrm>
            <a:off x="6767513" y="183541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Media*</a:t>
            </a:r>
            <a:endParaRPr lang="es-ES" sz="1000" i="1" dirty="0">
              <a:latin typeface="Georgia" pitchFamily="18" charset="0"/>
              <a:cs typeface="+mn-cs"/>
            </a:endParaRPr>
          </a:p>
        </p:txBody>
      </p:sp>
      <p:graphicFrame>
        <p:nvGraphicFramePr>
          <p:cNvPr id="16" name="7 Gráfico"/>
          <p:cNvGraphicFramePr>
            <a:graphicFrameLocks/>
          </p:cNvGraphicFramePr>
          <p:nvPr>
            <p:extLst>
              <p:ext uri="{D42A27DB-BD31-4B8C-83A1-F6EECF244321}">
                <p14:modId xmlns:p14="http://schemas.microsoft.com/office/powerpoint/2010/main" val="2749625258"/>
              </p:ext>
            </p:extLst>
          </p:nvPr>
        </p:nvGraphicFramePr>
        <p:xfrm>
          <a:off x="6280149" y="2899041"/>
          <a:ext cx="2359025" cy="116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7 Gráfico"/>
          <p:cNvGraphicFramePr>
            <a:graphicFrameLocks/>
          </p:cNvGraphicFramePr>
          <p:nvPr>
            <p:extLst>
              <p:ext uri="{D42A27DB-BD31-4B8C-83A1-F6EECF244321}">
                <p14:modId xmlns:p14="http://schemas.microsoft.com/office/powerpoint/2010/main" val="947223018"/>
              </p:ext>
            </p:extLst>
          </p:nvPr>
        </p:nvGraphicFramePr>
        <p:xfrm>
          <a:off x="6280149" y="3880116"/>
          <a:ext cx="2359025" cy="1168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7 Gráfico"/>
          <p:cNvGraphicFramePr>
            <a:graphicFrameLocks/>
          </p:cNvGraphicFramePr>
          <p:nvPr>
            <p:extLst>
              <p:ext uri="{D42A27DB-BD31-4B8C-83A1-F6EECF244321}">
                <p14:modId xmlns:p14="http://schemas.microsoft.com/office/powerpoint/2010/main" val="2371361232"/>
              </p:ext>
            </p:extLst>
          </p:nvPr>
        </p:nvGraphicFramePr>
        <p:xfrm>
          <a:off x="6280149" y="4861191"/>
          <a:ext cx="2359025" cy="1168133"/>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3"/>
          <p:cNvSpPr>
            <a:spLocks noChangeArrowheads="1"/>
          </p:cNvSpPr>
          <p:nvPr/>
        </p:nvSpPr>
        <p:spPr bwMode="auto">
          <a:xfrm>
            <a:off x="1022088" y="1069243"/>
            <a:ext cx="7112262"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LA COMUNICACIÓN CON VISESA ES….</a:t>
            </a:r>
          </a:p>
          <a:p>
            <a:pPr algn="ctr">
              <a:buClr>
                <a:srgbClr val="C0C0C0"/>
              </a:buClr>
              <a:buSzPts val="1800"/>
            </a:pPr>
            <a:r>
              <a:rPr lang="es-ES" sz="1200" i="1" dirty="0" smtClean="0">
                <a:solidFill>
                  <a:srgbClr val="4D4D4D"/>
                </a:solidFill>
                <a:latin typeface="Century Gothic" panose="020B0502020202020204" pitchFamily="34" charset="0"/>
              </a:rPr>
              <a:t>Base: 249 entrevistados</a:t>
            </a:r>
            <a:endParaRPr lang="es-ES" sz="1200" i="1" dirty="0">
              <a:solidFill>
                <a:srgbClr val="4D4D4D"/>
              </a:solidFill>
              <a:latin typeface="Century Gothic" panose="020B0502020202020204" pitchFamily="34" charset="0"/>
            </a:endParaRPr>
          </a:p>
        </p:txBody>
      </p:sp>
    </p:spTree>
    <p:extLst>
      <p:ext uri="{BB962C8B-B14F-4D97-AF65-F5344CB8AC3E}">
        <p14:creationId xmlns:p14="http://schemas.microsoft.com/office/powerpoint/2010/main" val="2123629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420813" y="3278188"/>
            <a:ext cx="6292850" cy="1190625"/>
          </a:xfrm>
          <a:prstGeom prst="rect">
            <a:avLst/>
          </a:prstGeom>
          <a:noFill/>
          <a:ln w="9525">
            <a:noFill/>
            <a:miter lim="800000"/>
            <a:headEnd/>
            <a:tailEnd/>
          </a:ln>
        </p:spPr>
        <p:txBody>
          <a:bodyPr>
            <a:spAutoFit/>
          </a:bodyPr>
          <a:lstStyle/>
          <a:p>
            <a:pPr algn="ctr"/>
            <a:r>
              <a:rPr lang="es-ES_tradnl" sz="3600" b="1" i="1" dirty="0">
                <a:solidFill>
                  <a:srgbClr val="808080"/>
                </a:solidFill>
                <a:latin typeface="Georgia" pitchFamily="18" charset="0"/>
              </a:rPr>
              <a:t>“</a:t>
            </a:r>
            <a:r>
              <a:rPr lang="es-ES_tradnl" sz="3600" b="1" i="1" dirty="0">
                <a:latin typeface="Georgia" pitchFamily="18" charset="0"/>
              </a:rPr>
              <a:t>Objetivos de la investigación</a:t>
            </a:r>
            <a:r>
              <a:rPr lang="es-ES_tradnl" sz="3600" b="1" i="1" dirty="0">
                <a:solidFill>
                  <a:srgbClr val="808080"/>
                </a:solidFill>
                <a:latin typeface="Georgia" pitchFamily="18" charset="0"/>
              </a:rPr>
              <a:t>”</a:t>
            </a:r>
            <a:endParaRPr lang="es-ES" dirty="0">
              <a:solidFill>
                <a:srgbClr val="808080"/>
              </a:solidFill>
            </a:endParaRPr>
          </a:p>
        </p:txBody>
      </p:sp>
      <p:sp>
        <p:nvSpPr>
          <p:cNvPr id="15363" name="AutoShape 3"/>
          <p:cNvSpPr>
            <a:spLocks noChangeArrowheads="1"/>
          </p:cNvSpPr>
          <p:nvPr/>
        </p:nvSpPr>
        <p:spPr bwMode="auto">
          <a:xfrm>
            <a:off x="3038475" y="1651000"/>
            <a:ext cx="3055938" cy="1703388"/>
          </a:xfrm>
          <a:prstGeom prst="flowChartAlternateProcess">
            <a:avLst/>
          </a:prstGeom>
          <a:noFill/>
          <a:ln w="3175" algn="ctr">
            <a:noFill/>
            <a:miter lim="800000"/>
            <a:headEnd/>
            <a:tailEnd/>
          </a:ln>
        </p:spPr>
        <p:txBody>
          <a:bodyPr lIns="0" tIns="0" rIns="0" bIns="0" anchor="ctr">
            <a:spAutoFit/>
          </a:bodyPr>
          <a:lstStyle/>
          <a:p>
            <a:pPr algn="ctr"/>
            <a:r>
              <a:rPr lang="es-ES" sz="10000" b="1" i="1" dirty="0">
                <a:solidFill>
                  <a:srgbClr val="A31235"/>
                </a:solidFill>
                <a:latin typeface="Georgia" pitchFamily="18" charset="0"/>
              </a:rPr>
              <a:t>1.1.</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de entrega de llaves piso"/>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43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
          <p:cNvSpPr>
            <a:spLocks noChangeArrowheads="1"/>
          </p:cNvSpPr>
          <p:nvPr/>
        </p:nvSpPr>
        <p:spPr bwMode="auto">
          <a:xfrm>
            <a:off x="3059113" y="357651"/>
            <a:ext cx="3055937" cy="3375422"/>
          </a:xfrm>
          <a:prstGeom prst="flowChartAlternateProcess">
            <a:avLst/>
          </a:prstGeom>
          <a:noFill/>
          <a:ln w="3175" algn="ctr">
            <a:noFill/>
            <a:miter lim="800000"/>
            <a:headEnd/>
            <a:tailEnd/>
          </a:ln>
        </p:spPr>
        <p:txBody>
          <a:bodyPr lIns="0" tIns="0" rIns="0" bIns="0" anchor="ctr">
            <a:spAutoFit/>
          </a:bodyPr>
          <a:lstStyle/>
          <a:p>
            <a:pPr algn="ctr"/>
            <a:r>
              <a:rPr lang="es-ES" sz="20000" b="1" i="1" dirty="0" smtClean="0">
                <a:solidFill>
                  <a:srgbClr val="A31235"/>
                </a:solidFill>
                <a:latin typeface="Georgia" pitchFamily="18" charset="0"/>
              </a:rPr>
              <a:t>7.</a:t>
            </a:r>
            <a:endParaRPr lang="es-ES" dirty="0"/>
          </a:p>
        </p:txBody>
      </p:sp>
      <p:sp>
        <p:nvSpPr>
          <p:cNvPr id="14339" name="Text Box 3"/>
          <p:cNvSpPr txBox="1">
            <a:spLocks noChangeArrowheads="1"/>
          </p:cNvSpPr>
          <p:nvPr/>
        </p:nvSpPr>
        <p:spPr bwMode="auto">
          <a:xfrm>
            <a:off x="1131094" y="3704089"/>
            <a:ext cx="6891337" cy="1569660"/>
          </a:xfrm>
          <a:prstGeom prst="rect">
            <a:avLst/>
          </a:prstGeom>
          <a:noFill/>
          <a:ln w="9525">
            <a:noFill/>
            <a:miter lim="800000"/>
            <a:headEnd/>
            <a:tailEnd/>
          </a:ln>
        </p:spPr>
        <p:txBody>
          <a:bodyPr>
            <a:spAutoFit/>
          </a:bodyPr>
          <a:lstStyle/>
          <a:p>
            <a:pPr algn="ctr"/>
            <a:r>
              <a:rPr lang="es-ES_tradnl" sz="4800" b="1" i="1" dirty="0" smtClean="0">
                <a:solidFill>
                  <a:srgbClr val="808080"/>
                </a:solidFill>
                <a:latin typeface="Georgia" pitchFamily="18" charset="0"/>
              </a:rPr>
              <a:t>“</a:t>
            </a:r>
            <a:r>
              <a:rPr lang="es-ES_tradnl" sz="4400" b="1" i="1" dirty="0" smtClean="0">
                <a:latin typeface="Georgia" pitchFamily="18" charset="0"/>
              </a:rPr>
              <a:t>La página web de </a:t>
            </a:r>
            <a:r>
              <a:rPr lang="es-ES_tradnl" sz="4400" b="1" i="1" dirty="0" err="1" smtClean="0">
                <a:latin typeface="Georgia" pitchFamily="18" charset="0"/>
              </a:rPr>
              <a:t>Visesa</a:t>
            </a:r>
            <a:r>
              <a:rPr lang="es-ES_tradnl" sz="4800" b="1" i="1" dirty="0" smtClean="0">
                <a:solidFill>
                  <a:srgbClr val="808080"/>
                </a:solidFill>
                <a:latin typeface="Georgia" pitchFamily="18" charset="0"/>
              </a:rPr>
              <a:t>”</a:t>
            </a:r>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3" name="12 CuadroTexto"/>
          <p:cNvSpPr txBox="1"/>
          <p:nvPr/>
        </p:nvSpPr>
        <p:spPr>
          <a:xfrm>
            <a:off x="0" y="6359371"/>
            <a:ext cx="3225563" cy="523220"/>
          </a:xfrm>
          <a:prstGeom prst="rect">
            <a:avLst/>
          </a:prstGeom>
          <a:noFill/>
        </p:spPr>
        <p:txBody>
          <a:bodyPr wrap="none" rtlCol="0">
            <a:spAutoFit/>
          </a:bodyPr>
          <a:lstStyle/>
          <a:p>
            <a:r>
              <a:rPr lang="es-ES" sz="2800" b="1" i="1" dirty="0" smtClean="0">
                <a:solidFill>
                  <a:srgbClr val="A18C7F"/>
                </a:solidFill>
                <a:latin typeface="Century Gothic" panose="020B0502020202020204" pitchFamily="34" charset="0"/>
              </a:rPr>
              <a:t>La web de </a:t>
            </a:r>
            <a:r>
              <a:rPr lang="es-ES" sz="2800" b="1" i="1" dirty="0" err="1" smtClean="0">
                <a:solidFill>
                  <a:srgbClr val="A18C7F"/>
                </a:solidFill>
                <a:latin typeface="Century Gothic" panose="020B0502020202020204" pitchFamily="34" charset="0"/>
              </a:rPr>
              <a:t>Visesa</a:t>
            </a:r>
            <a:endParaRPr lang="es-ES" sz="2800" b="1" i="1" dirty="0">
              <a:solidFill>
                <a:srgbClr val="A18C7F"/>
              </a:solidFill>
              <a:latin typeface="Century Gothic" panose="020B0502020202020204" pitchFamily="34" charset="0"/>
            </a:endParaRPr>
          </a:p>
        </p:txBody>
      </p:sp>
      <p:sp>
        <p:nvSpPr>
          <p:cNvPr id="14" name="Rectangle 3"/>
          <p:cNvSpPr>
            <a:spLocks noChangeArrowheads="1"/>
          </p:cNvSpPr>
          <p:nvPr/>
        </p:nvSpPr>
        <p:spPr bwMode="auto">
          <a:xfrm>
            <a:off x="674688" y="847725"/>
            <a:ext cx="7732712" cy="2657138"/>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400" dirty="0">
                <a:solidFill>
                  <a:srgbClr val="4D4D4D"/>
                </a:solidFill>
                <a:latin typeface="Helvetica" pitchFamily="34" charset="0"/>
              </a:rPr>
              <a:t>Tres de cada cuatro entrevistados afirma conocer la página web de </a:t>
            </a:r>
            <a:r>
              <a:rPr lang="es-ES" sz="1400" dirty="0" err="1">
                <a:solidFill>
                  <a:srgbClr val="4D4D4D"/>
                </a:solidFill>
                <a:latin typeface="Helvetica" pitchFamily="34" charset="0"/>
              </a:rPr>
              <a:t>Visesa</a:t>
            </a:r>
            <a:r>
              <a:rPr lang="es-ES" sz="1400" dirty="0" smtClean="0">
                <a:solidFill>
                  <a:srgbClr val="4D4D4D"/>
                </a:solidFill>
                <a:latin typeface="Helvetica" pitchFamily="34" charset="0"/>
              </a:rPr>
              <a:t>.</a:t>
            </a:r>
          </a:p>
          <a:p>
            <a:pPr algn="just">
              <a:lnSpc>
                <a:spcPts val="2000"/>
              </a:lnSpc>
              <a:buClr>
                <a:srgbClr val="C0C0C0"/>
              </a:buClr>
              <a:buSzPts val="1800"/>
            </a:pPr>
            <a:endParaRPr lang="es-ES" sz="1400" dirty="0">
              <a:solidFill>
                <a:srgbClr val="4D4D4D"/>
              </a:solidFill>
              <a:latin typeface="Helvetica" pitchFamily="34" charset="0"/>
            </a:endParaRPr>
          </a:p>
          <a:p>
            <a:pPr algn="just">
              <a:lnSpc>
                <a:spcPts val="2000"/>
              </a:lnSpc>
              <a:buClr>
                <a:srgbClr val="C0C0C0"/>
              </a:buClr>
              <a:buSzPts val="1800"/>
            </a:pPr>
            <a:r>
              <a:rPr lang="es-ES" sz="1400" dirty="0">
                <a:solidFill>
                  <a:srgbClr val="4D4D4D"/>
                </a:solidFill>
                <a:latin typeface="Helvetica" pitchFamily="34" charset="0"/>
              </a:rPr>
              <a:t>La tasa de utilización de la página web para contactar con </a:t>
            </a:r>
            <a:r>
              <a:rPr lang="es-ES" sz="1400" dirty="0" err="1">
                <a:solidFill>
                  <a:srgbClr val="4D4D4D"/>
                </a:solidFill>
                <a:latin typeface="Helvetica" pitchFamily="34" charset="0"/>
              </a:rPr>
              <a:t>Visesa</a:t>
            </a:r>
            <a:r>
              <a:rPr lang="es-ES" sz="1400" dirty="0">
                <a:solidFill>
                  <a:srgbClr val="4D4D4D"/>
                </a:solidFill>
                <a:latin typeface="Helvetica" pitchFamily="34" charset="0"/>
              </a:rPr>
              <a:t>, enviar sugerencias, es del 49,0%, siendo mayor el uso entre los y las clientas del Territorio Histórico de </a:t>
            </a:r>
            <a:r>
              <a:rPr lang="es-ES" sz="1400" dirty="0" err="1" smtClean="0">
                <a:solidFill>
                  <a:srgbClr val="4D4D4D"/>
                </a:solidFill>
                <a:latin typeface="Helvetica" pitchFamily="34" charset="0"/>
              </a:rPr>
              <a:t>Bizkaia</a:t>
            </a:r>
            <a:r>
              <a:rPr lang="es-ES" sz="1400" dirty="0" smtClean="0">
                <a:solidFill>
                  <a:srgbClr val="4D4D4D"/>
                </a:solidFill>
                <a:latin typeface="Helvetica" pitchFamily="34" charset="0"/>
              </a:rPr>
              <a:t>.</a:t>
            </a:r>
          </a:p>
          <a:p>
            <a:pPr algn="just">
              <a:lnSpc>
                <a:spcPts val="2000"/>
              </a:lnSpc>
              <a:buClr>
                <a:srgbClr val="C0C0C0"/>
              </a:buClr>
              <a:buSzPts val="1800"/>
            </a:pPr>
            <a:endParaRPr lang="es-ES" sz="1400" dirty="0">
              <a:solidFill>
                <a:srgbClr val="4D4D4D"/>
              </a:solidFill>
              <a:latin typeface="Helvetica" pitchFamily="34" charset="0"/>
            </a:endParaRPr>
          </a:p>
          <a:p>
            <a:pPr algn="just">
              <a:lnSpc>
                <a:spcPts val="2000"/>
              </a:lnSpc>
              <a:buClr>
                <a:srgbClr val="C0C0C0"/>
              </a:buClr>
              <a:buSzPts val="1800"/>
            </a:pPr>
            <a:r>
              <a:rPr lang="es-ES" sz="1400" dirty="0">
                <a:solidFill>
                  <a:srgbClr val="4D4D4D"/>
                </a:solidFill>
                <a:latin typeface="Helvetica" pitchFamily="34" charset="0"/>
              </a:rPr>
              <a:t>No se detectan grandes diferencias en los tres factores analizados en relación con la página web. Llama la atención que los y las clientes del Territorio Histórico de </a:t>
            </a:r>
            <a:r>
              <a:rPr lang="es-ES" sz="1400" dirty="0" err="1">
                <a:solidFill>
                  <a:srgbClr val="4D4D4D"/>
                </a:solidFill>
                <a:latin typeface="Helvetica" pitchFamily="34" charset="0"/>
              </a:rPr>
              <a:t>Bizkaia</a:t>
            </a:r>
            <a:r>
              <a:rPr lang="es-ES" sz="1400" dirty="0">
                <a:solidFill>
                  <a:srgbClr val="4D4D4D"/>
                </a:solidFill>
                <a:latin typeface="Helvetica" pitchFamily="34" charset="0"/>
              </a:rPr>
              <a:t>, </a:t>
            </a:r>
            <a:r>
              <a:rPr lang="es-ES" sz="1400" dirty="0" smtClean="0">
                <a:solidFill>
                  <a:srgbClr val="4D4D4D"/>
                </a:solidFill>
                <a:latin typeface="Helvetica" pitchFamily="34" charset="0"/>
              </a:rPr>
              <a:t>las </a:t>
            </a:r>
            <a:r>
              <a:rPr lang="es-ES" sz="1400" dirty="0">
                <a:solidFill>
                  <a:srgbClr val="4D4D4D"/>
                </a:solidFill>
                <a:latin typeface="Helvetica" pitchFamily="34" charset="0"/>
              </a:rPr>
              <a:t>que más usan la web, sean quienes emiten unas valoraciones ligeramente inferiores a la media.</a:t>
            </a:r>
          </a:p>
          <a:p>
            <a:pPr algn="just">
              <a:lnSpc>
                <a:spcPts val="2000"/>
              </a:lnSpc>
              <a:buClr>
                <a:srgbClr val="C0C0C0"/>
              </a:buClr>
              <a:buSzPts val="1800"/>
            </a:pPr>
            <a:endParaRPr lang="es-ES" sz="1400" dirty="0">
              <a:solidFill>
                <a:srgbClr val="4D4D4D"/>
              </a:solidFill>
              <a:latin typeface="Helvetica" pitchFamily="34" charset="0"/>
            </a:endParaRPr>
          </a:p>
          <a:p>
            <a:pPr algn="just">
              <a:lnSpc>
                <a:spcPts val="2000"/>
              </a:lnSpc>
              <a:buClr>
                <a:srgbClr val="C0C0C0"/>
              </a:buClr>
              <a:buSzPts val="1800"/>
            </a:pPr>
            <a:endParaRPr lang="es-ES" sz="1400" dirty="0">
              <a:solidFill>
                <a:srgbClr val="4D4D4D"/>
              </a:solidFill>
              <a:latin typeface="Helvetica" pitchFamily="34" charset="0"/>
            </a:endParaRPr>
          </a:p>
        </p:txBody>
      </p:sp>
    </p:spTree>
    <p:extLst>
      <p:ext uri="{BB962C8B-B14F-4D97-AF65-F5344CB8AC3E}">
        <p14:creationId xmlns:p14="http://schemas.microsoft.com/office/powerpoint/2010/main" val="2460163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2645865" y="1247756"/>
            <a:ext cx="3794125" cy="284693"/>
          </a:xfrm>
          <a:prstGeom prst="rect">
            <a:avLst/>
          </a:prstGeom>
          <a:solidFill>
            <a:schemeClr val="bg1">
              <a:lumMod val="95000"/>
            </a:schemeClr>
          </a:solidFill>
          <a:ln w="19050">
            <a:noFill/>
            <a:miter lim="800000"/>
            <a:headEnd/>
            <a:tailEnd/>
          </a:ln>
        </p:spPr>
        <p:txBody>
          <a:bodyPr wrap="square" lIns="36000">
            <a:spAutoFit/>
          </a:bodyPr>
          <a:lstStyle/>
          <a:p>
            <a:pPr algn="ctr">
              <a:lnSpc>
                <a:spcPts val="1500"/>
              </a:lnSpc>
              <a:buClr>
                <a:srgbClr val="C0C0C0"/>
              </a:buClr>
              <a:buSzPts val="1800"/>
            </a:pPr>
            <a:r>
              <a:rPr lang="es-ES" sz="1200" b="1" i="1" dirty="0" smtClean="0">
                <a:latin typeface="+mj-lt"/>
              </a:rPr>
              <a:t>Grado de conocimiento de la web</a:t>
            </a:r>
            <a:endParaRPr lang="es-ES" sz="1200" i="1" dirty="0">
              <a:latin typeface="+mj-lt"/>
            </a:endParaRPr>
          </a:p>
        </p:txBody>
      </p:sp>
      <p:sp>
        <p:nvSpPr>
          <p:cNvPr id="12" name="Rectangle 3"/>
          <p:cNvSpPr>
            <a:spLocks noChangeArrowheads="1"/>
          </p:cNvSpPr>
          <p:nvPr/>
        </p:nvSpPr>
        <p:spPr bwMode="auto">
          <a:xfrm>
            <a:off x="2628146" y="3869796"/>
            <a:ext cx="3794125" cy="477054"/>
          </a:xfrm>
          <a:prstGeom prst="rect">
            <a:avLst/>
          </a:prstGeom>
          <a:solidFill>
            <a:schemeClr val="bg1">
              <a:lumMod val="95000"/>
            </a:schemeClr>
          </a:solidFill>
          <a:ln w="19050">
            <a:noFill/>
            <a:miter lim="800000"/>
            <a:headEnd/>
            <a:tailEnd/>
          </a:ln>
        </p:spPr>
        <p:txBody>
          <a:bodyPr wrap="square" lIns="36000">
            <a:spAutoFit/>
          </a:bodyPr>
          <a:lstStyle/>
          <a:p>
            <a:pPr algn="ctr">
              <a:lnSpc>
                <a:spcPts val="1500"/>
              </a:lnSpc>
              <a:buClr>
                <a:srgbClr val="C0C0C0"/>
              </a:buClr>
              <a:buSzPts val="1800"/>
            </a:pPr>
            <a:r>
              <a:rPr lang="es-ES" sz="1200" b="1" i="1" dirty="0">
                <a:latin typeface="+mj-lt"/>
              </a:rPr>
              <a:t>G</a:t>
            </a:r>
            <a:r>
              <a:rPr lang="es-ES" sz="1200" b="1" i="1" dirty="0" smtClean="0">
                <a:latin typeface="+mj-lt"/>
              </a:rPr>
              <a:t>rado de utilización de la web para contactar con </a:t>
            </a:r>
            <a:r>
              <a:rPr lang="es-ES" sz="1200" b="1" i="1" dirty="0" err="1" smtClean="0">
                <a:latin typeface="+mj-lt"/>
              </a:rPr>
              <a:t>Visesa</a:t>
            </a:r>
            <a:r>
              <a:rPr lang="es-ES" sz="1200" b="1" i="1" dirty="0" smtClean="0">
                <a:latin typeface="+mj-lt"/>
              </a:rPr>
              <a:t> (base: 249)</a:t>
            </a:r>
            <a:endParaRPr lang="es-ES" sz="1200" i="1" dirty="0">
              <a:latin typeface="+mj-lt"/>
            </a:endParaRPr>
          </a:p>
        </p:txBody>
      </p:sp>
      <p:sp>
        <p:nvSpPr>
          <p:cNvPr id="16" name="15 CuadroTexto"/>
          <p:cNvSpPr txBox="1"/>
          <p:nvPr/>
        </p:nvSpPr>
        <p:spPr>
          <a:xfrm>
            <a:off x="171450" y="726921"/>
            <a:ext cx="8376011" cy="323165"/>
          </a:xfrm>
          <a:prstGeom prst="rect">
            <a:avLst/>
          </a:prstGeom>
          <a:noFill/>
        </p:spPr>
        <p:txBody>
          <a:bodyPr wrap="none" rtlCol="0">
            <a:spAutoFit/>
          </a:bodyPr>
          <a:lstStyle/>
          <a:p>
            <a:r>
              <a:rPr lang="es-ES" sz="1500" b="1" i="1" dirty="0" smtClean="0">
                <a:latin typeface="Century Gothic" panose="020B0502020202020204" pitchFamily="34" charset="0"/>
              </a:rPr>
              <a:t>Grado de conocimiento de la web de </a:t>
            </a:r>
            <a:r>
              <a:rPr lang="es-ES" sz="1500" b="1" i="1" dirty="0" err="1" smtClean="0">
                <a:latin typeface="Century Gothic" panose="020B0502020202020204" pitchFamily="34" charset="0"/>
              </a:rPr>
              <a:t>Visesa</a:t>
            </a:r>
            <a:r>
              <a:rPr lang="es-ES" sz="1500" b="1" i="1" dirty="0" smtClean="0">
                <a:latin typeface="Century Gothic" panose="020B0502020202020204" pitchFamily="34" charset="0"/>
              </a:rPr>
              <a:t>, uso y utilización (base: 249 </a:t>
            </a:r>
            <a:r>
              <a:rPr lang="es-ES" sz="1500" b="1" i="1" dirty="0">
                <a:latin typeface="Century Gothic" panose="020B0502020202020204" pitchFamily="34" charset="0"/>
              </a:rPr>
              <a:t>entrevistados)</a:t>
            </a:r>
          </a:p>
        </p:txBody>
      </p:sp>
      <p:sp>
        <p:nvSpPr>
          <p:cNvPr id="21" name="20 Rectángulo"/>
          <p:cNvSpPr/>
          <p:nvPr/>
        </p:nvSpPr>
        <p:spPr bwMode="auto">
          <a:xfrm>
            <a:off x="200025" y="1051804"/>
            <a:ext cx="8629650"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23" name="22 Rectángulo"/>
          <p:cNvSpPr/>
          <p:nvPr/>
        </p:nvSpPr>
        <p:spPr bwMode="auto">
          <a:xfrm rot="16200000">
            <a:off x="39113" y="95554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24" name="23 Rectángulo"/>
          <p:cNvSpPr/>
          <p:nvPr/>
        </p:nvSpPr>
        <p:spPr bwMode="auto">
          <a:xfrm rot="16200000">
            <a:off x="8701087" y="95554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26" name="Rectangle 3"/>
          <p:cNvSpPr>
            <a:spLocks noChangeArrowheads="1"/>
          </p:cNvSpPr>
          <p:nvPr/>
        </p:nvSpPr>
        <p:spPr bwMode="auto">
          <a:xfrm>
            <a:off x="6449515" y="1898925"/>
            <a:ext cx="504822" cy="630942"/>
          </a:xfrm>
          <a:prstGeom prst="rect">
            <a:avLst/>
          </a:prstGeom>
          <a:noFill/>
          <a:ln w="19050">
            <a:solidFill>
              <a:srgbClr val="E3001B"/>
            </a:solidFill>
            <a:miter lim="800000"/>
            <a:headEnd/>
            <a:tailEnd/>
          </a:ln>
        </p:spPr>
        <p:txBody>
          <a:bodyPr wrap="square" lIns="36000">
            <a:spAutoFit/>
          </a:bodyPr>
          <a:lstStyle/>
          <a:p>
            <a:pPr algn="ctr">
              <a:lnSpc>
                <a:spcPts val="1400"/>
              </a:lnSpc>
              <a:buClr>
                <a:srgbClr val="C0C0C0"/>
              </a:buClr>
              <a:buSzPts val="1800"/>
            </a:pPr>
            <a:r>
              <a:rPr lang="es-ES" sz="1000" dirty="0" smtClean="0">
                <a:solidFill>
                  <a:srgbClr val="E3001B"/>
                </a:solidFill>
                <a:latin typeface="Helvetica" pitchFamily="34" charset="0"/>
              </a:rPr>
              <a:t>Media Global75,5%</a:t>
            </a:r>
          </a:p>
        </p:txBody>
      </p:sp>
      <p:sp>
        <p:nvSpPr>
          <p:cNvPr id="32" name="Rectangle 3"/>
          <p:cNvSpPr>
            <a:spLocks noChangeArrowheads="1"/>
          </p:cNvSpPr>
          <p:nvPr/>
        </p:nvSpPr>
        <p:spPr bwMode="auto">
          <a:xfrm>
            <a:off x="6449515" y="5031688"/>
            <a:ext cx="504822" cy="630942"/>
          </a:xfrm>
          <a:prstGeom prst="rect">
            <a:avLst/>
          </a:prstGeom>
          <a:noFill/>
          <a:ln w="19050">
            <a:solidFill>
              <a:srgbClr val="E3001B"/>
            </a:solidFill>
            <a:miter lim="800000"/>
            <a:headEnd/>
            <a:tailEnd/>
          </a:ln>
        </p:spPr>
        <p:txBody>
          <a:bodyPr wrap="square" lIns="36000">
            <a:spAutoFit/>
          </a:bodyPr>
          <a:lstStyle/>
          <a:p>
            <a:pPr algn="ctr">
              <a:lnSpc>
                <a:spcPts val="1400"/>
              </a:lnSpc>
              <a:buClr>
                <a:srgbClr val="C0C0C0"/>
              </a:buClr>
              <a:buSzPts val="1800"/>
            </a:pPr>
            <a:r>
              <a:rPr lang="es-ES" sz="1000" dirty="0" smtClean="0">
                <a:solidFill>
                  <a:srgbClr val="E3001B"/>
                </a:solidFill>
                <a:latin typeface="Helvetica" pitchFamily="34" charset="0"/>
              </a:rPr>
              <a:t>Media Globa49,0%</a:t>
            </a:r>
          </a:p>
        </p:txBody>
      </p:sp>
      <p:graphicFrame>
        <p:nvGraphicFramePr>
          <p:cNvPr id="22" name="21 Gráfico"/>
          <p:cNvGraphicFramePr/>
          <p:nvPr>
            <p:extLst>
              <p:ext uri="{D42A27DB-BD31-4B8C-83A1-F6EECF244321}">
                <p14:modId xmlns:p14="http://schemas.microsoft.com/office/powerpoint/2010/main" val="3323568133"/>
              </p:ext>
            </p:extLst>
          </p:nvPr>
        </p:nvGraphicFramePr>
        <p:xfrm>
          <a:off x="2349002" y="1684766"/>
          <a:ext cx="4100514" cy="1879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26 Gráfico"/>
          <p:cNvGraphicFramePr/>
          <p:nvPr>
            <p:extLst>
              <p:ext uri="{D42A27DB-BD31-4B8C-83A1-F6EECF244321}">
                <p14:modId xmlns:p14="http://schemas.microsoft.com/office/powerpoint/2010/main" val="3987735460"/>
              </p:ext>
            </p:extLst>
          </p:nvPr>
        </p:nvGraphicFramePr>
        <p:xfrm>
          <a:off x="2349002" y="4475591"/>
          <a:ext cx="4100514" cy="1879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3771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2125081" y="1773614"/>
            <a:ext cx="5486619" cy="284693"/>
          </a:xfrm>
          <a:prstGeom prst="rect">
            <a:avLst/>
          </a:prstGeom>
          <a:solidFill>
            <a:schemeClr val="bg1">
              <a:lumMod val="95000"/>
            </a:schemeClr>
          </a:solidFill>
          <a:ln w="19050">
            <a:noFill/>
            <a:miter lim="800000"/>
            <a:headEnd/>
            <a:tailEnd/>
          </a:ln>
        </p:spPr>
        <p:txBody>
          <a:bodyPr wrap="square" lIns="36000">
            <a:spAutoFit/>
          </a:bodyPr>
          <a:lstStyle/>
          <a:p>
            <a:pPr algn="ctr">
              <a:lnSpc>
                <a:spcPts val="1500"/>
              </a:lnSpc>
              <a:buClr>
                <a:srgbClr val="C0C0C0"/>
              </a:buClr>
              <a:buSzPts val="1800"/>
            </a:pPr>
            <a:r>
              <a:rPr lang="es-ES" sz="1200" b="1" i="1" dirty="0" smtClean="0">
                <a:latin typeface="+mj-lt"/>
              </a:rPr>
              <a:t>Facilidad de navegación*</a:t>
            </a:r>
            <a:endParaRPr lang="es-ES" sz="1200" b="1" i="1" dirty="0">
              <a:latin typeface="+mj-lt"/>
            </a:endParaRPr>
          </a:p>
        </p:txBody>
      </p:sp>
      <p:sp>
        <p:nvSpPr>
          <p:cNvPr id="13" name="Rectangle 3"/>
          <p:cNvSpPr>
            <a:spLocks noChangeArrowheads="1"/>
          </p:cNvSpPr>
          <p:nvPr/>
        </p:nvSpPr>
        <p:spPr bwMode="auto">
          <a:xfrm>
            <a:off x="2105020" y="4000391"/>
            <a:ext cx="5486619" cy="284693"/>
          </a:xfrm>
          <a:prstGeom prst="rect">
            <a:avLst/>
          </a:prstGeom>
          <a:solidFill>
            <a:schemeClr val="bg1">
              <a:lumMod val="95000"/>
            </a:schemeClr>
          </a:solidFill>
          <a:ln w="19050">
            <a:noFill/>
            <a:miter lim="800000"/>
            <a:headEnd/>
            <a:tailEnd/>
          </a:ln>
        </p:spPr>
        <p:txBody>
          <a:bodyPr wrap="square" lIns="36000">
            <a:spAutoFit/>
          </a:bodyPr>
          <a:lstStyle/>
          <a:p>
            <a:pPr algn="ctr">
              <a:lnSpc>
                <a:spcPts val="1500"/>
              </a:lnSpc>
              <a:buClr>
                <a:srgbClr val="C0C0C0"/>
              </a:buClr>
              <a:buSzPts val="1800"/>
            </a:pPr>
            <a:r>
              <a:rPr lang="es-ES" sz="1200" b="1" i="1" dirty="0" smtClean="0">
                <a:latin typeface="+mj-lt"/>
              </a:rPr>
              <a:t>Imagen, su estética</a:t>
            </a:r>
            <a:endParaRPr lang="es-ES" sz="1200" b="1" i="1" dirty="0">
              <a:latin typeface="+mj-lt"/>
            </a:endParaRPr>
          </a:p>
        </p:txBody>
      </p:sp>
      <p:sp>
        <p:nvSpPr>
          <p:cNvPr id="15" name="Rectangle 3"/>
          <p:cNvSpPr>
            <a:spLocks noChangeArrowheads="1"/>
          </p:cNvSpPr>
          <p:nvPr/>
        </p:nvSpPr>
        <p:spPr bwMode="auto">
          <a:xfrm>
            <a:off x="8344149" y="2465665"/>
            <a:ext cx="555304" cy="630942"/>
          </a:xfrm>
          <a:prstGeom prst="rect">
            <a:avLst/>
          </a:prstGeom>
          <a:noFill/>
          <a:ln w="19050">
            <a:solidFill>
              <a:srgbClr val="E3001B"/>
            </a:solidFill>
            <a:miter lim="800000"/>
            <a:headEnd/>
            <a:tailEnd/>
          </a:ln>
        </p:spPr>
        <p:txBody>
          <a:bodyPr wrap="square" lIns="36000">
            <a:spAutoFit/>
          </a:bodyPr>
          <a:lstStyle/>
          <a:p>
            <a:pPr algn="ctr">
              <a:lnSpc>
                <a:spcPts val="1400"/>
              </a:lnSpc>
              <a:buClr>
                <a:srgbClr val="C0C0C0"/>
              </a:buClr>
              <a:buSzPts val="1800"/>
            </a:pPr>
            <a:r>
              <a:rPr lang="es-ES" sz="1000" dirty="0" smtClean="0">
                <a:solidFill>
                  <a:srgbClr val="E3001B"/>
                </a:solidFill>
                <a:latin typeface="Helvetica" pitchFamily="34" charset="0"/>
              </a:rPr>
              <a:t>Media Global</a:t>
            </a:r>
          </a:p>
          <a:p>
            <a:pPr algn="ctr">
              <a:lnSpc>
                <a:spcPts val="1400"/>
              </a:lnSpc>
              <a:buClr>
                <a:srgbClr val="C0C0C0"/>
              </a:buClr>
              <a:buSzPts val="1800"/>
            </a:pPr>
            <a:r>
              <a:rPr lang="es-ES" sz="1000" dirty="0" smtClean="0">
                <a:solidFill>
                  <a:srgbClr val="E3001B"/>
                </a:solidFill>
                <a:latin typeface="Helvetica" pitchFamily="34" charset="0"/>
              </a:rPr>
              <a:t>62,30</a:t>
            </a:r>
          </a:p>
        </p:txBody>
      </p:sp>
      <p:sp>
        <p:nvSpPr>
          <p:cNvPr id="18" name="17 CuadroTexto"/>
          <p:cNvSpPr txBox="1"/>
          <p:nvPr/>
        </p:nvSpPr>
        <p:spPr>
          <a:xfrm>
            <a:off x="171450" y="726921"/>
            <a:ext cx="5551520" cy="323165"/>
          </a:xfrm>
          <a:prstGeom prst="rect">
            <a:avLst/>
          </a:prstGeom>
          <a:noFill/>
        </p:spPr>
        <p:txBody>
          <a:bodyPr wrap="none" rtlCol="0">
            <a:spAutoFit/>
          </a:bodyPr>
          <a:lstStyle/>
          <a:p>
            <a:r>
              <a:rPr lang="es-ES" sz="1500" b="1" i="1" dirty="0" smtClean="0">
                <a:latin typeface="Century Gothic" panose="020B0502020202020204" pitchFamily="34" charset="0"/>
              </a:rPr>
              <a:t>Valoración de la web de </a:t>
            </a:r>
            <a:r>
              <a:rPr lang="es-ES" sz="1500" b="1" i="1" dirty="0" err="1" smtClean="0">
                <a:latin typeface="Century Gothic" panose="020B0502020202020204" pitchFamily="34" charset="0"/>
              </a:rPr>
              <a:t>Visesa</a:t>
            </a:r>
            <a:r>
              <a:rPr lang="es-ES" sz="1500" b="1" i="1" dirty="0" smtClean="0">
                <a:latin typeface="Century Gothic" panose="020B0502020202020204" pitchFamily="34" charset="0"/>
              </a:rPr>
              <a:t> (base: 122 entrevistados)</a:t>
            </a:r>
            <a:endParaRPr lang="es-ES" sz="1500" b="1" i="1" dirty="0">
              <a:latin typeface="Century Gothic" panose="020B0502020202020204" pitchFamily="34" charset="0"/>
            </a:endParaRPr>
          </a:p>
        </p:txBody>
      </p:sp>
      <p:sp>
        <p:nvSpPr>
          <p:cNvPr id="19" name="18 Rectángulo"/>
          <p:cNvSpPr/>
          <p:nvPr/>
        </p:nvSpPr>
        <p:spPr bwMode="auto">
          <a:xfrm>
            <a:off x="200025" y="1051804"/>
            <a:ext cx="8629650"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20" name="19 Rectángulo"/>
          <p:cNvSpPr/>
          <p:nvPr/>
        </p:nvSpPr>
        <p:spPr bwMode="auto">
          <a:xfrm rot="16200000">
            <a:off x="39113" y="95554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21" name="20 Rectángulo"/>
          <p:cNvSpPr/>
          <p:nvPr/>
        </p:nvSpPr>
        <p:spPr bwMode="auto">
          <a:xfrm rot="16200000">
            <a:off x="8701087" y="95554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24"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satisfacción de mínimo 0 “muy mala” a máximo 100 “muy buena”.</a:t>
            </a:r>
            <a:endParaRPr lang="es-ES" sz="1000" i="1" dirty="0">
              <a:solidFill>
                <a:srgbClr val="4D4D4D"/>
              </a:solidFill>
              <a:latin typeface="Georgia" pitchFamily="18" charset="0"/>
            </a:endParaRPr>
          </a:p>
        </p:txBody>
      </p:sp>
      <p:sp>
        <p:nvSpPr>
          <p:cNvPr id="14" name="Rectangle 3"/>
          <p:cNvSpPr>
            <a:spLocks noChangeArrowheads="1"/>
          </p:cNvSpPr>
          <p:nvPr/>
        </p:nvSpPr>
        <p:spPr bwMode="auto">
          <a:xfrm>
            <a:off x="8344149" y="4662807"/>
            <a:ext cx="555304" cy="630942"/>
          </a:xfrm>
          <a:prstGeom prst="rect">
            <a:avLst/>
          </a:prstGeom>
          <a:noFill/>
          <a:ln w="19050">
            <a:solidFill>
              <a:srgbClr val="E3001B"/>
            </a:solidFill>
            <a:miter lim="800000"/>
            <a:headEnd/>
            <a:tailEnd/>
          </a:ln>
        </p:spPr>
        <p:txBody>
          <a:bodyPr wrap="square" lIns="36000">
            <a:spAutoFit/>
          </a:bodyPr>
          <a:lstStyle/>
          <a:p>
            <a:pPr algn="ctr">
              <a:lnSpc>
                <a:spcPts val="1400"/>
              </a:lnSpc>
              <a:buClr>
                <a:srgbClr val="C0C0C0"/>
              </a:buClr>
              <a:buSzPts val="1800"/>
            </a:pPr>
            <a:r>
              <a:rPr lang="es-ES" sz="1000" dirty="0" smtClean="0">
                <a:solidFill>
                  <a:srgbClr val="E3001B"/>
                </a:solidFill>
                <a:latin typeface="Helvetica" pitchFamily="34" charset="0"/>
              </a:rPr>
              <a:t>Media Global</a:t>
            </a:r>
          </a:p>
          <a:p>
            <a:pPr algn="ctr">
              <a:lnSpc>
                <a:spcPts val="1400"/>
              </a:lnSpc>
              <a:buClr>
                <a:srgbClr val="C0C0C0"/>
              </a:buClr>
              <a:buSzPts val="1800"/>
            </a:pPr>
            <a:r>
              <a:rPr lang="es-ES" sz="1000" dirty="0" smtClean="0">
                <a:solidFill>
                  <a:srgbClr val="E3001B"/>
                </a:solidFill>
                <a:latin typeface="Helvetica" pitchFamily="34" charset="0"/>
              </a:rPr>
              <a:t>61,48</a:t>
            </a:r>
          </a:p>
        </p:txBody>
      </p:sp>
      <p:graphicFrame>
        <p:nvGraphicFramePr>
          <p:cNvPr id="25" name="24 Gráfico"/>
          <p:cNvGraphicFramePr/>
          <p:nvPr>
            <p:extLst>
              <p:ext uri="{D42A27DB-BD31-4B8C-83A1-F6EECF244321}">
                <p14:modId xmlns:p14="http://schemas.microsoft.com/office/powerpoint/2010/main" val="3244446013"/>
              </p:ext>
            </p:extLst>
          </p:nvPr>
        </p:nvGraphicFramePr>
        <p:xfrm>
          <a:off x="871328" y="2058307"/>
          <a:ext cx="7432699" cy="17531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25 Gráfico"/>
          <p:cNvGraphicFramePr/>
          <p:nvPr>
            <p:extLst>
              <p:ext uri="{D42A27DB-BD31-4B8C-83A1-F6EECF244321}">
                <p14:modId xmlns:p14="http://schemas.microsoft.com/office/powerpoint/2010/main" val="4023223042"/>
              </p:ext>
            </p:extLst>
          </p:nvPr>
        </p:nvGraphicFramePr>
        <p:xfrm>
          <a:off x="871328" y="4369582"/>
          <a:ext cx="7432699" cy="1753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84848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125081" y="1499004"/>
            <a:ext cx="5486619" cy="284693"/>
          </a:xfrm>
          <a:prstGeom prst="rect">
            <a:avLst/>
          </a:prstGeom>
          <a:solidFill>
            <a:schemeClr val="bg1">
              <a:lumMod val="95000"/>
            </a:schemeClr>
          </a:solidFill>
          <a:ln w="19050">
            <a:noFill/>
            <a:miter lim="800000"/>
            <a:headEnd/>
            <a:tailEnd/>
          </a:ln>
        </p:spPr>
        <p:txBody>
          <a:bodyPr wrap="square" lIns="36000">
            <a:spAutoFit/>
          </a:bodyPr>
          <a:lstStyle/>
          <a:p>
            <a:pPr algn="ctr">
              <a:lnSpc>
                <a:spcPts val="1500"/>
              </a:lnSpc>
              <a:buClr>
                <a:srgbClr val="C0C0C0"/>
              </a:buClr>
              <a:buSzPts val="1800"/>
            </a:pPr>
            <a:r>
              <a:rPr lang="es-ES" sz="1200" b="1" i="1" dirty="0" smtClean="0">
                <a:latin typeface="+mj-lt"/>
              </a:rPr>
              <a:t>Calidad y cantidad de información*</a:t>
            </a:r>
            <a:endParaRPr lang="es-ES" sz="1200" b="1" i="1" dirty="0">
              <a:latin typeface="+mj-lt"/>
            </a:endParaRPr>
          </a:p>
        </p:txBody>
      </p:sp>
      <p:sp>
        <p:nvSpPr>
          <p:cNvPr id="17" name="16 CuadroTexto"/>
          <p:cNvSpPr txBox="1"/>
          <p:nvPr/>
        </p:nvSpPr>
        <p:spPr>
          <a:xfrm>
            <a:off x="171450" y="726921"/>
            <a:ext cx="5551520" cy="323165"/>
          </a:xfrm>
          <a:prstGeom prst="rect">
            <a:avLst/>
          </a:prstGeom>
          <a:noFill/>
        </p:spPr>
        <p:txBody>
          <a:bodyPr wrap="none" rtlCol="0">
            <a:spAutoFit/>
          </a:bodyPr>
          <a:lstStyle/>
          <a:p>
            <a:r>
              <a:rPr lang="es-ES" sz="1500" b="1" i="1" dirty="0" smtClean="0">
                <a:latin typeface="Century Gothic" panose="020B0502020202020204" pitchFamily="34" charset="0"/>
              </a:rPr>
              <a:t>Valoración de la web de </a:t>
            </a:r>
            <a:r>
              <a:rPr lang="es-ES" sz="1500" b="1" i="1" dirty="0" err="1" smtClean="0">
                <a:latin typeface="Century Gothic" panose="020B0502020202020204" pitchFamily="34" charset="0"/>
              </a:rPr>
              <a:t>Visesa</a:t>
            </a:r>
            <a:r>
              <a:rPr lang="es-ES" sz="1500" b="1" i="1" dirty="0" smtClean="0">
                <a:latin typeface="Century Gothic" panose="020B0502020202020204" pitchFamily="34" charset="0"/>
              </a:rPr>
              <a:t> (base: 122 entrevistados)</a:t>
            </a:r>
            <a:endParaRPr lang="es-ES" sz="1500" b="1" i="1" dirty="0">
              <a:latin typeface="Century Gothic" panose="020B0502020202020204" pitchFamily="34" charset="0"/>
            </a:endParaRPr>
          </a:p>
        </p:txBody>
      </p:sp>
      <p:sp>
        <p:nvSpPr>
          <p:cNvPr id="18" name="17 Rectángulo"/>
          <p:cNvSpPr/>
          <p:nvPr/>
        </p:nvSpPr>
        <p:spPr bwMode="auto">
          <a:xfrm>
            <a:off x="200025" y="1051804"/>
            <a:ext cx="8629650"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9" name="18 Rectángulo"/>
          <p:cNvSpPr/>
          <p:nvPr/>
        </p:nvSpPr>
        <p:spPr bwMode="auto">
          <a:xfrm rot="16200000">
            <a:off x="39113" y="95554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20" name="19 Rectángulo"/>
          <p:cNvSpPr/>
          <p:nvPr/>
        </p:nvSpPr>
        <p:spPr bwMode="auto">
          <a:xfrm rot="16200000">
            <a:off x="8701087" y="95554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21"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satisfacción de mínimo 0 “muy mala” a máximo 100 “muy buena”.</a:t>
            </a:r>
            <a:endParaRPr lang="es-ES" sz="1000" i="1" dirty="0">
              <a:solidFill>
                <a:srgbClr val="4D4D4D"/>
              </a:solidFill>
              <a:latin typeface="Georgia" pitchFamily="18" charset="0"/>
            </a:endParaRPr>
          </a:p>
        </p:txBody>
      </p:sp>
      <p:sp>
        <p:nvSpPr>
          <p:cNvPr id="13" name="Rectangle 3"/>
          <p:cNvSpPr>
            <a:spLocks noChangeArrowheads="1"/>
          </p:cNvSpPr>
          <p:nvPr/>
        </p:nvSpPr>
        <p:spPr bwMode="auto">
          <a:xfrm>
            <a:off x="8344149" y="2425665"/>
            <a:ext cx="555304" cy="630942"/>
          </a:xfrm>
          <a:prstGeom prst="rect">
            <a:avLst/>
          </a:prstGeom>
          <a:noFill/>
          <a:ln w="19050">
            <a:solidFill>
              <a:srgbClr val="E3001B"/>
            </a:solidFill>
            <a:miter lim="800000"/>
            <a:headEnd/>
            <a:tailEnd/>
          </a:ln>
        </p:spPr>
        <p:txBody>
          <a:bodyPr wrap="square" lIns="36000">
            <a:spAutoFit/>
          </a:bodyPr>
          <a:lstStyle/>
          <a:p>
            <a:pPr algn="ctr">
              <a:lnSpc>
                <a:spcPts val="1400"/>
              </a:lnSpc>
              <a:buClr>
                <a:srgbClr val="C0C0C0"/>
              </a:buClr>
              <a:buSzPts val="1800"/>
            </a:pPr>
            <a:r>
              <a:rPr lang="es-ES" sz="1000" dirty="0" smtClean="0">
                <a:solidFill>
                  <a:srgbClr val="E3001B"/>
                </a:solidFill>
                <a:latin typeface="Helvetica" pitchFamily="34" charset="0"/>
              </a:rPr>
              <a:t>Media Global</a:t>
            </a:r>
          </a:p>
          <a:p>
            <a:pPr algn="ctr">
              <a:lnSpc>
                <a:spcPts val="1400"/>
              </a:lnSpc>
              <a:buClr>
                <a:srgbClr val="C0C0C0"/>
              </a:buClr>
              <a:buSzPts val="1800"/>
            </a:pPr>
            <a:r>
              <a:rPr lang="es-ES" sz="1000" dirty="0" smtClean="0">
                <a:solidFill>
                  <a:srgbClr val="E3001B"/>
                </a:solidFill>
                <a:latin typeface="Helvetica" pitchFamily="34" charset="0"/>
              </a:rPr>
              <a:t>60,66</a:t>
            </a:r>
          </a:p>
        </p:txBody>
      </p:sp>
      <p:graphicFrame>
        <p:nvGraphicFramePr>
          <p:cNvPr id="14" name="13 Gráfico"/>
          <p:cNvGraphicFramePr/>
          <p:nvPr>
            <p:extLst>
              <p:ext uri="{D42A27DB-BD31-4B8C-83A1-F6EECF244321}">
                <p14:modId xmlns:p14="http://schemas.microsoft.com/office/powerpoint/2010/main" val="1849033656"/>
              </p:ext>
            </p:extLst>
          </p:nvPr>
        </p:nvGraphicFramePr>
        <p:xfrm>
          <a:off x="871328" y="2018307"/>
          <a:ext cx="7432699" cy="1753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432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5" name="14 CuadroTexto"/>
          <p:cNvSpPr txBox="1"/>
          <p:nvPr/>
        </p:nvSpPr>
        <p:spPr>
          <a:xfrm>
            <a:off x="0" y="6308571"/>
            <a:ext cx="8191666" cy="584775"/>
          </a:xfrm>
          <a:prstGeom prst="rect">
            <a:avLst/>
          </a:prstGeom>
          <a:noFill/>
        </p:spPr>
        <p:txBody>
          <a:bodyPr wrap="none" rtlCol="0">
            <a:spAutoFit/>
          </a:bodyPr>
          <a:lstStyle/>
          <a:p>
            <a:r>
              <a:rPr lang="es-ES" sz="3200" b="1" i="1" dirty="0" smtClean="0">
                <a:solidFill>
                  <a:srgbClr val="A18C7F"/>
                </a:solidFill>
                <a:latin typeface="Century Gothic" panose="020B0502020202020204" pitchFamily="34" charset="0"/>
              </a:rPr>
              <a:t>Valoración general de la web de </a:t>
            </a:r>
            <a:r>
              <a:rPr lang="es-ES" sz="3200" b="1" i="1" dirty="0" err="1" smtClean="0">
                <a:solidFill>
                  <a:srgbClr val="A18C7F"/>
                </a:solidFill>
                <a:latin typeface="Century Gothic" panose="020B0502020202020204" pitchFamily="34" charset="0"/>
              </a:rPr>
              <a:t>Visesa</a:t>
            </a:r>
            <a:endParaRPr lang="es-ES" sz="3200" b="1" i="1" dirty="0">
              <a:solidFill>
                <a:srgbClr val="A18C7F"/>
              </a:solidFill>
              <a:latin typeface="Century Gothic" panose="020B0502020202020204" pitchFamily="34" charset="0"/>
            </a:endParaRPr>
          </a:p>
        </p:txBody>
      </p:sp>
      <p:sp>
        <p:nvSpPr>
          <p:cNvPr id="24" name="Rectangle 3"/>
          <p:cNvSpPr>
            <a:spLocks noChangeArrowheads="1"/>
          </p:cNvSpPr>
          <p:nvPr/>
        </p:nvSpPr>
        <p:spPr bwMode="auto">
          <a:xfrm>
            <a:off x="496346" y="551391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*Escala de satisfacción de mínimo 0“muy mala” a máximo 100 “muy buena”.</a:t>
            </a:r>
          </a:p>
        </p:txBody>
      </p:sp>
      <p:graphicFrame>
        <p:nvGraphicFramePr>
          <p:cNvPr id="12" name="11 Gráfico"/>
          <p:cNvGraphicFramePr/>
          <p:nvPr>
            <p:extLst>
              <p:ext uri="{D42A27DB-BD31-4B8C-83A1-F6EECF244321}">
                <p14:modId xmlns:p14="http://schemas.microsoft.com/office/powerpoint/2010/main" val="3258901333"/>
              </p:ext>
            </p:extLst>
          </p:nvPr>
        </p:nvGraphicFramePr>
        <p:xfrm>
          <a:off x="871328" y="2018307"/>
          <a:ext cx="7432699" cy="3021526"/>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3"/>
          <p:cNvSpPr>
            <a:spLocks noChangeArrowheads="1"/>
          </p:cNvSpPr>
          <p:nvPr/>
        </p:nvSpPr>
        <p:spPr bwMode="auto">
          <a:xfrm>
            <a:off x="8344149" y="2638316"/>
            <a:ext cx="555304" cy="630942"/>
          </a:xfrm>
          <a:prstGeom prst="rect">
            <a:avLst/>
          </a:prstGeom>
          <a:noFill/>
          <a:ln w="19050">
            <a:solidFill>
              <a:srgbClr val="E3001B"/>
            </a:solidFill>
            <a:miter lim="800000"/>
            <a:headEnd/>
            <a:tailEnd/>
          </a:ln>
        </p:spPr>
        <p:txBody>
          <a:bodyPr wrap="square" lIns="36000">
            <a:spAutoFit/>
          </a:bodyPr>
          <a:lstStyle/>
          <a:p>
            <a:pPr algn="ctr">
              <a:lnSpc>
                <a:spcPts val="1400"/>
              </a:lnSpc>
              <a:buClr>
                <a:srgbClr val="C0C0C0"/>
              </a:buClr>
              <a:buSzPts val="1800"/>
            </a:pPr>
            <a:r>
              <a:rPr lang="es-ES" sz="1000" dirty="0" smtClean="0">
                <a:solidFill>
                  <a:srgbClr val="E3001B"/>
                </a:solidFill>
                <a:latin typeface="Helvetica" pitchFamily="34" charset="0"/>
              </a:rPr>
              <a:t>Media Global</a:t>
            </a:r>
          </a:p>
          <a:p>
            <a:pPr algn="ctr">
              <a:lnSpc>
                <a:spcPts val="1400"/>
              </a:lnSpc>
              <a:buClr>
                <a:srgbClr val="C0C0C0"/>
              </a:buClr>
              <a:buSzPts val="1800"/>
            </a:pPr>
            <a:r>
              <a:rPr lang="es-ES" sz="1000" dirty="0" smtClean="0">
                <a:solidFill>
                  <a:srgbClr val="E3001B"/>
                </a:solidFill>
                <a:latin typeface="Helvetica" pitchFamily="34" charset="0"/>
              </a:rPr>
              <a:t>61,68</a:t>
            </a:r>
          </a:p>
        </p:txBody>
      </p:sp>
      <p:sp>
        <p:nvSpPr>
          <p:cNvPr id="14" name="Rectangle 3"/>
          <p:cNvSpPr>
            <a:spLocks noChangeArrowheads="1"/>
          </p:cNvSpPr>
          <p:nvPr/>
        </p:nvSpPr>
        <p:spPr bwMode="auto">
          <a:xfrm>
            <a:off x="739516" y="911225"/>
            <a:ext cx="7862224" cy="276999"/>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VALORACIÓN GENERAL SOBRE LA PÁGINA WEB DE VISESA</a:t>
            </a:r>
            <a:endParaRPr lang="es-ES" sz="1200" b="1" i="1" dirty="0">
              <a:solidFill>
                <a:srgbClr val="4D4D4D"/>
              </a:solidFill>
              <a:latin typeface="Century Gothic" panose="020B0502020202020204" pitchFamily="34" charset="0"/>
            </a:endParaRPr>
          </a:p>
        </p:txBody>
      </p:sp>
    </p:spTree>
    <p:extLst>
      <p:ext uri="{BB962C8B-B14F-4D97-AF65-F5344CB8AC3E}">
        <p14:creationId xmlns:p14="http://schemas.microsoft.com/office/powerpoint/2010/main" val="1225961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de entrega de llaves piso"/>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43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
          <p:cNvSpPr>
            <a:spLocks noChangeArrowheads="1"/>
          </p:cNvSpPr>
          <p:nvPr/>
        </p:nvSpPr>
        <p:spPr bwMode="auto">
          <a:xfrm>
            <a:off x="3059113" y="357651"/>
            <a:ext cx="3055937" cy="3375422"/>
          </a:xfrm>
          <a:prstGeom prst="flowChartAlternateProcess">
            <a:avLst/>
          </a:prstGeom>
          <a:noFill/>
          <a:ln w="3175" algn="ctr">
            <a:noFill/>
            <a:miter lim="800000"/>
            <a:headEnd/>
            <a:tailEnd/>
          </a:ln>
        </p:spPr>
        <p:txBody>
          <a:bodyPr lIns="0" tIns="0" rIns="0" bIns="0" anchor="ctr">
            <a:spAutoFit/>
          </a:bodyPr>
          <a:lstStyle/>
          <a:p>
            <a:pPr algn="ctr"/>
            <a:r>
              <a:rPr lang="es-ES" sz="20000" b="1" i="1" dirty="0" smtClean="0">
                <a:solidFill>
                  <a:srgbClr val="A31235"/>
                </a:solidFill>
                <a:latin typeface="Georgia" pitchFamily="18" charset="0"/>
              </a:rPr>
              <a:t>8.</a:t>
            </a:r>
            <a:endParaRPr lang="es-ES" dirty="0"/>
          </a:p>
        </p:txBody>
      </p:sp>
      <p:sp>
        <p:nvSpPr>
          <p:cNvPr id="14339" name="Text Box 3"/>
          <p:cNvSpPr txBox="1">
            <a:spLocks noChangeArrowheads="1"/>
          </p:cNvSpPr>
          <p:nvPr/>
        </p:nvSpPr>
        <p:spPr bwMode="auto">
          <a:xfrm>
            <a:off x="1131094" y="3704089"/>
            <a:ext cx="6891337" cy="1569660"/>
          </a:xfrm>
          <a:prstGeom prst="rect">
            <a:avLst/>
          </a:prstGeom>
          <a:noFill/>
          <a:ln w="9525">
            <a:noFill/>
            <a:miter lim="800000"/>
            <a:headEnd/>
            <a:tailEnd/>
          </a:ln>
        </p:spPr>
        <p:txBody>
          <a:bodyPr>
            <a:spAutoFit/>
          </a:bodyPr>
          <a:lstStyle/>
          <a:p>
            <a:pPr algn="ctr"/>
            <a:r>
              <a:rPr lang="es-ES_tradnl" sz="4800" b="1" i="1" dirty="0" smtClean="0">
                <a:solidFill>
                  <a:srgbClr val="808080"/>
                </a:solidFill>
                <a:latin typeface="Georgia" pitchFamily="18" charset="0"/>
              </a:rPr>
              <a:t>“</a:t>
            </a:r>
            <a:r>
              <a:rPr lang="es-ES_tradnl" sz="4400" b="1" i="1" dirty="0" smtClean="0">
                <a:latin typeface="Georgia" pitchFamily="18" charset="0"/>
              </a:rPr>
              <a:t>El vínculo con </a:t>
            </a:r>
            <a:r>
              <a:rPr lang="es-ES_tradnl" sz="4400" b="1" i="1" dirty="0" err="1" smtClean="0">
                <a:latin typeface="Georgia" pitchFamily="18" charset="0"/>
              </a:rPr>
              <a:t>Visesa</a:t>
            </a:r>
            <a:r>
              <a:rPr lang="es-ES_tradnl" sz="4800" b="1" i="1" dirty="0" smtClean="0">
                <a:solidFill>
                  <a:srgbClr val="808080"/>
                </a:solidFill>
                <a:latin typeface="Georgia" pitchFamily="18" charset="0"/>
              </a:rPr>
              <a:t>”</a:t>
            </a:r>
            <a:endParaRPr lang="es-ES" dirty="0"/>
          </a:p>
        </p:txBody>
      </p:sp>
    </p:spTree>
    <p:extLst>
      <p:ext uri="{BB962C8B-B14F-4D97-AF65-F5344CB8AC3E}">
        <p14:creationId xmlns:p14="http://schemas.microsoft.com/office/powerpoint/2010/main" val="2112461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3" name="12 CuadroTexto"/>
          <p:cNvSpPr txBox="1"/>
          <p:nvPr/>
        </p:nvSpPr>
        <p:spPr>
          <a:xfrm>
            <a:off x="0" y="6359371"/>
            <a:ext cx="3494867" cy="523220"/>
          </a:xfrm>
          <a:prstGeom prst="rect">
            <a:avLst/>
          </a:prstGeom>
          <a:noFill/>
        </p:spPr>
        <p:txBody>
          <a:bodyPr wrap="none" rtlCol="0">
            <a:spAutoFit/>
          </a:bodyPr>
          <a:lstStyle/>
          <a:p>
            <a:r>
              <a:rPr lang="es-ES" sz="2800" b="1" i="1" dirty="0" smtClean="0">
                <a:solidFill>
                  <a:srgbClr val="A18C7F"/>
                </a:solidFill>
                <a:latin typeface="Century Gothic" panose="020B0502020202020204" pitchFamily="34" charset="0"/>
              </a:rPr>
              <a:t>Vínculo con </a:t>
            </a:r>
            <a:r>
              <a:rPr lang="es-ES" sz="2800" b="1" i="1" dirty="0" err="1" smtClean="0">
                <a:solidFill>
                  <a:srgbClr val="A18C7F"/>
                </a:solidFill>
                <a:latin typeface="Century Gothic" panose="020B0502020202020204" pitchFamily="34" charset="0"/>
              </a:rPr>
              <a:t>Visesa</a:t>
            </a:r>
            <a:endParaRPr lang="es-ES" sz="2800" b="1" i="1" dirty="0">
              <a:solidFill>
                <a:srgbClr val="A18C7F"/>
              </a:solidFill>
              <a:latin typeface="Century Gothic" panose="020B0502020202020204" pitchFamily="34" charset="0"/>
            </a:endParaRPr>
          </a:p>
        </p:txBody>
      </p:sp>
      <p:sp>
        <p:nvSpPr>
          <p:cNvPr id="14" name="Rectangle 3"/>
          <p:cNvSpPr>
            <a:spLocks noChangeArrowheads="1"/>
          </p:cNvSpPr>
          <p:nvPr/>
        </p:nvSpPr>
        <p:spPr bwMode="auto">
          <a:xfrm>
            <a:off x="674688" y="847725"/>
            <a:ext cx="7732712" cy="4196020"/>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400" dirty="0">
                <a:solidFill>
                  <a:srgbClr val="4D4D4D"/>
                </a:solidFill>
                <a:latin typeface="Helvetica" pitchFamily="34" charset="0"/>
              </a:rPr>
              <a:t>El </a:t>
            </a:r>
            <a:r>
              <a:rPr lang="es-ES" sz="1400" b="1" dirty="0">
                <a:solidFill>
                  <a:srgbClr val="4D4D4D"/>
                </a:solidFill>
                <a:latin typeface="Helvetica" pitchFamily="34" charset="0"/>
              </a:rPr>
              <a:t>79,2</a:t>
            </a:r>
            <a:r>
              <a:rPr lang="es-ES" sz="1400" dirty="0">
                <a:solidFill>
                  <a:srgbClr val="4D4D4D"/>
                </a:solidFill>
                <a:latin typeface="Helvetica" pitchFamily="34" charset="0"/>
              </a:rPr>
              <a:t>% de los y las clientas entrevistados de la </a:t>
            </a:r>
            <a:r>
              <a:rPr lang="es-ES" sz="1400" b="1" dirty="0">
                <a:solidFill>
                  <a:srgbClr val="4D4D4D"/>
                </a:solidFill>
                <a:latin typeface="Helvetica" pitchFamily="34" charset="0"/>
              </a:rPr>
              <a:t>modalidad AROC valora muy positivamente o positivamente el régimen de alquiler con opción a compra</a:t>
            </a:r>
            <a:r>
              <a:rPr lang="es-ES" sz="1400" dirty="0">
                <a:solidFill>
                  <a:srgbClr val="4D4D4D"/>
                </a:solidFill>
                <a:latin typeface="Helvetica" pitchFamily="34" charset="0"/>
              </a:rPr>
              <a:t> ofertado por </a:t>
            </a:r>
            <a:r>
              <a:rPr lang="es-ES" sz="1400" dirty="0" err="1">
                <a:solidFill>
                  <a:srgbClr val="4D4D4D"/>
                </a:solidFill>
                <a:latin typeface="Helvetica" pitchFamily="34" charset="0"/>
              </a:rPr>
              <a:t>Visesa</a:t>
            </a:r>
            <a:r>
              <a:rPr lang="es-ES" sz="1400" dirty="0">
                <a:solidFill>
                  <a:srgbClr val="4D4D4D"/>
                </a:solidFill>
                <a:latin typeface="Helvetica" pitchFamily="34" charset="0"/>
              </a:rPr>
              <a:t>.</a:t>
            </a:r>
          </a:p>
          <a:p>
            <a:pPr marL="236538" indent="-236538" algn="just">
              <a:lnSpc>
                <a:spcPts val="2000"/>
              </a:lnSpc>
              <a:buClr>
                <a:srgbClr val="C0C0C0"/>
              </a:buClr>
              <a:buSzPts val="1800"/>
              <a:buFont typeface="Wingdings" pitchFamily="2" charset="2"/>
              <a:buChar char="ü"/>
            </a:pPr>
            <a:endParaRPr lang="es-ES" sz="1400" dirty="0">
              <a:solidFill>
                <a:srgbClr val="4D4D4D"/>
              </a:solidFill>
              <a:latin typeface="Helvetica" pitchFamily="34" charset="0"/>
            </a:endParaRPr>
          </a:p>
          <a:p>
            <a:pPr algn="just">
              <a:lnSpc>
                <a:spcPts val="2000"/>
              </a:lnSpc>
              <a:buClr>
                <a:srgbClr val="C0C0C0"/>
              </a:buClr>
              <a:buSzPts val="1800"/>
            </a:pPr>
            <a:r>
              <a:rPr lang="es-ES" sz="1400" dirty="0">
                <a:solidFill>
                  <a:srgbClr val="4D4D4D"/>
                </a:solidFill>
                <a:latin typeface="Helvetica" pitchFamily="34" charset="0"/>
              </a:rPr>
              <a:t>En general, el </a:t>
            </a:r>
            <a:r>
              <a:rPr lang="es-ES" sz="1400" b="1" dirty="0">
                <a:solidFill>
                  <a:srgbClr val="4D4D4D"/>
                </a:solidFill>
                <a:latin typeface="Helvetica" pitchFamily="34" charset="0"/>
              </a:rPr>
              <a:t>56,2</a:t>
            </a:r>
            <a:r>
              <a:rPr lang="es-ES" sz="1400" dirty="0">
                <a:solidFill>
                  <a:srgbClr val="4D4D4D"/>
                </a:solidFill>
                <a:latin typeface="Helvetica" pitchFamily="34" charset="0"/>
              </a:rPr>
              <a:t>% de los y las entrevistados tiene una </a:t>
            </a:r>
            <a:r>
              <a:rPr lang="es-ES" sz="1400" b="1" dirty="0">
                <a:solidFill>
                  <a:srgbClr val="4D4D4D"/>
                </a:solidFill>
                <a:latin typeface="Helvetica" pitchFamily="34" charset="0"/>
              </a:rPr>
              <a:t>imagen</a:t>
            </a:r>
            <a:r>
              <a:rPr lang="es-ES" sz="1400" dirty="0">
                <a:solidFill>
                  <a:srgbClr val="4D4D4D"/>
                </a:solidFill>
                <a:latin typeface="Helvetica" pitchFamily="34" charset="0"/>
              </a:rPr>
              <a:t> muy </a:t>
            </a:r>
            <a:r>
              <a:rPr lang="es-ES" sz="1400" b="1" dirty="0">
                <a:solidFill>
                  <a:srgbClr val="4D4D4D"/>
                </a:solidFill>
                <a:latin typeface="Helvetica" pitchFamily="34" charset="0"/>
              </a:rPr>
              <a:t>positiva o positiva de </a:t>
            </a:r>
            <a:r>
              <a:rPr lang="es-ES" sz="1400" b="1" dirty="0" err="1">
                <a:solidFill>
                  <a:srgbClr val="4D4D4D"/>
                </a:solidFill>
                <a:latin typeface="Helvetica" pitchFamily="34" charset="0"/>
              </a:rPr>
              <a:t>Visesa</a:t>
            </a:r>
            <a:r>
              <a:rPr lang="es-ES" sz="1400" dirty="0">
                <a:solidFill>
                  <a:srgbClr val="4D4D4D"/>
                </a:solidFill>
                <a:latin typeface="Helvetica" pitchFamily="34" charset="0"/>
              </a:rPr>
              <a:t>. En el lado opuesto, el 19,3% manifiesta una opinión crítica en relación con </a:t>
            </a:r>
            <a:r>
              <a:rPr lang="es-ES" sz="1400" dirty="0" err="1">
                <a:solidFill>
                  <a:srgbClr val="4D4D4D"/>
                </a:solidFill>
                <a:latin typeface="Helvetica" pitchFamily="34" charset="0"/>
              </a:rPr>
              <a:t>Visesa</a:t>
            </a:r>
            <a:r>
              <a:rPr lang="es-ES" sz="1400" dirty="0">
                <a:solidFill>
                  <a:srgbClr val="4D4D4D"/>
                </a:solidFill>
                <a:latin typeface="Helvetica" pitchFamily="34" charset="0"/>
              </a:rPr>
              <a:t>. El grueso de esta opinión crítica se centra en el Territorio Histórico de </a:t>
            </a:r>
            <a:r>
              <a:rPr lang="es-ES" sz="1400" dirty="0" err="1">
                <a:solidFill>
                  <a:srgbClr val="4D4D4D"/>
                </a:solidFill>
                <a:latin typeface="Helvetica" pitchFamily="34" charset="0"/>
              </a:rPr>
              <a:t>Bizkaia</a:t>
            </a:r>
            <a:r>
              <a:rPr lang="es-ES" sz="1400" dirty="0">
                <a:solidFill>
                  <a:srgbClr val="4D4D4D"/>
                </a:solidFill>
                <a:latin typeface="Helvetica" pitchFamily="34" charset="0"/>
              </a:rPr>
              <a:t> y en la modalidad de Venta de dicho Territorio Histórico.</a:t>
            </a:r>
          </a:p>
          <a:p>
            <a:pPr marL="236538" indent="-236538" algn="just">
              <a:lnSpc>
                <a:spcPts val="2000"/>
              </a:lnSpc>
              <a:buClr>
                <a:srgbClr val="C0C0C0"/>
              </a:buClr>
              <a:buSzPts val="1800"/>
              <a:buFont typeface="Wingdings" pitchFamily="2" charset="2"/>
              <a:buChar char="ü"/>
            </a:pPr>
            <a:endParaRPr lang="es-ES" sz="1400" dirty="0">
              <a:solidFill>
                <a:srgbClr val="4D4D4D"/>
              </a:solidFill>
              <a:latin typeface="Helvetica" pitchFamily="34" charset="0"/>
            </a:endParaRPr>
          </a:p>
          <a:p>
            <a:pPr algn="just">
              <a:lnSpc>
                <a:spcPts val="2000"/>
              </a:lnSpc>
              <a:buClr>
                <a:srgbClr val="C0C0C0"/>
              </a:buClr>
              <a:buSzPts val="1800"/>
            </a:pPr>
            <a:r>
              <a:rPr lang="es-ES" sz="1400" dirty="0">
                <a:solidFill>
                  <a:srgbClr val="4D4D4D"/>
                </a:solidFill>
                <a:latin typeface="Helvetica" pitchFamily="34" charset="0"/>
              </a:rPr>
              <a:t>El </a:t>
            </a:r>
            <a:r>
              <a:rPr lang="es-ES" sz="1400" b="1" dirty="0">
                <a:solidFill>
                  <a:srgbClr val="4D4D4D"/>
                </a:solidFill>
                <a:latin typeface="Helvetica" pitchFamily="34" charset="0"/>
              </a:rPr>
              <a:t>59,8</a:t>
            </a:r>
            <a:r>
              <a:rPr lang="es-ES" sz="1400" dirty="0">
                <a:solidFill>
                  <a:srgbClr val="4D4D4D"/>
                </a:solidFill>
                <a:latin typeface="Helvetica" pitchFamily="34" charset="0"/>
              </a:rPr>
              <a:t>% de los y las entrevistadas señala que </a:t>
            </a:r>
            <a:r>
              <a:rPr lang="es-ES" sz="1400" b="1" dirty="0">
                <a:solidFill>
                  <a:srgbClr val="4D4D4D"/>
                </a:solidFill>
                <a:latin typeface="Helvetica" pitchFamily="34" charset="0"/>
              </a:rPr>
              <a:t>la vivienda </a:t>
            </a:r>
            <a:r>
              <a:rPr lang="es-ES" sz="1400" dirty="0">
                <a:solidFill>
                  <a:srgbClr val="4D4D4D"/>
                </a:solidFill>
                <a:latin typeface="Helvetica" pitchFamily="34" charset="0"/>
              </a:rPr>
              <a:t>y el </a:t>
            </a:r>
            <a:r>
              <a:rPr lang="es-ES" sz="1400" b="1" dirty="0">
                <a:solidFill>
                  <a:srgbClr val="4D4D4D"/>
                </a:solidFill>
                <a:latin typeface="Helvetica" pitchFamily="34" charset="0"/>
              </a:rPr>
              <a:t>servicio ofrecido por </a:t>
            </a:r>
            <a:r>
              <a:rPr lang="es-ES" sz="1400" b="1" dirty="0" err="1">
                <a:solidFill>
                  <a:srgbClr val="4D4D4D"/>
                </a:solidFill>
                <a:latin typeface="Helvetica" pitchFamily="34" charset="0"/>
              </a:rPr>
              <a:t>Visesa</a:t>
            </a:r>
            <a:r>
              <a:rPr lang="es-ES" sz="1400" b="1" dirty="0">
                <a:solidFill>
                  <a:srgbClr val="4D4D4D"/>
                </a:solidFill>
                <a:latin typeface="Helvetica" pitchFamily="34" charset="0"/>
              </a:rPr>
              <a:t> se ajusta a las expectativas</a:t>
            </a:r>
            <a:r>
              <a:rPr lang="es-ES" sz="1400" dirty="0">
                <a:solidFill>
                  <a:srgbClr val="4D4D4D"/>
                </a:solidFill>
                <a:latin typeface="Helvetica" pitchFamily="34" charset="0"/>
              </a:rPr>
              <a:t>. En el lado opuesto, quienes no comparten esta afirmación suponen el 14,1%.</a:t>
            </a:r>
          </a:p>
          <a:p>
            <a:pPr marL="236538" indent="-236538" algn="just">
              <a:lnSpc>
                <a:spcPts val="2000"/>
              </a:lnSpc>
              <a:buClr>
                <a:srgbClr val="C0C0C0"/>
              </a:buClr>
              <a:buSzPts val="1800"/>
              <a:buFont typeface="Wingdings" pitchFamily="2" charset="2"/>
              <a:buChar char="ü"/>
            </a:pPr>
            <a:endParaRPr lang="es-ES" sz="1400" dirty="0">
              <a:solidFill>
                <a:srgbClr val="4D4D4D"/>
              </a:solidFill>
              <a:latin typeface="Helvetica" pitchFamily="34" charset="0"/>
            </a:endParaRPr>
          </a:p>
          <a:p>
            <a:pPr algn="just">
              <a:lnSpc>
                <a:spcPts val="2000"/>
              </a:lnSpc>
              <a:buClr>
                <a:srgbClr val="C0C0C0"/>
              </a:buClr>
              <a:buSzPts val="1800"/>
            </a:pPr>
            <a:r>
              <a:rPr lang="es-ES" sz="1400" dirty="0">
                <a:solidFill>
                  <a:srgbClr val="4D4D4D"/>
                </a:solidFill>
                <a:latin typeface="Helvetica" pitchFamily="34" charset="0"/>
              </a:rPr>
              <a:t>El análisis de la valoración comparada de </a:t>
            </a:r>
            <a:r>
              <a:rPr lang="es-ES" sz="1400" dirty="0" err="1">
                <a:solidFill>
                  <a:srgbClr val="4D4D4D"/>
                </a:solidFill>
                <a:latin typeface="Helvetica" pitchFamily="34" charset="0"/>
              </a:rPr>
              <a:t>Visesa</a:t>
            </a:r>
            <a:r>
              <a:rPr lang="es-ES" sz="1400" dirty="0">
                <a:solidFill>
                  <a:srgbClr val="4D4D4D"/>
                </a:solidFill>
                <a:latin typeface="Helvetica" pitchFamily="34" charset="0"/>
              </a:rPr>
              <a:t> con otras empresas promotoras de vivienda, pone de manifiesto que </a:t>
            </a:r>
            <a:r>
              <a:rPr lang="es-ES" sz="1400" b="1" dirty="0">
                <a:solidFill>
                  <a:srgbClr val="4D4D4D"/>
                </a:solidFill>
                <a:latin typeface="Helvetica" pitchFamily="34" charset="0"/>
              </a:rPr>
              <a:t>son más quienes perciben a </a:t>
            </a:r>
            <a:r>
              <a:rPr lang="es-ES" sz="1400" b="1" dirty="0" err="1">
                <a:solidFill>
                  <a:srgbClr val="4D4D4D"/>
                </a:solidFill>
                <a:latin typeface="Helvetica" pitchFamily="34" charset="0"/>
              </a:rPr>
              <a:t>Visesa</a:t>
            </a:r>
            <a:r>
              <a:rPr lang="es-ES" sz="1400" b="1" dirty="0">
                <a:solidFill>
                  <a:srgbClr val="4D4D4D"/>
                </a:solidFill>
                <a:latin typeface="Helvetica" pitchFamily="34" charset="0"/>
              </a:rPr>
              <a:t> mejor que otras empresas promotoras</a:t>
            </a:r>
            <a:r>
              <a:rPr lang="es-ES" sz="1400" dirty="0">
                <a:solidFill>
                  <a:srgbClr val="4D4D4D"/>
                </a:solidFill>
                <a:latin typeface="Helvetica" pitchFamily="34" charset="0"/>
              </a:rPr>
              <a:t> (41,0%) que quienes realizan una valoración crítica (12,4%).</a:t>
            </a:r>
          </a:p>
          <a:p>
            <a:pPr algn="just">
              <a:lnSpc>
                <a:spcPts val="2000"/>
              </a:lnSpc>
              <a:buClr>
                <a:srgbClr val="C0C0C0"/>
              </a:buClr>
              <a:buSzPts val="1800"/>
            </a:pPr>
            <a:endParaRPr lang="es-ES" sz="1400" dirty="0">
              <a:solidFill>
                <a:srgbClr val="4D4D4D"/>
              </a:solidFill>
              <a:latin typeface="Helvetica" pitchFamily="34" charset="0"/>
            </a:endParaRPr>
          </a:p>
        </p:txBody>
      </p:sp>
    </p:spTree>
    <p:extLst>
      <p:ext uri="{BB962C8B-B14F-4D97-AF65-F5344CB8AC3E}">
        <p14:creationId xmlns:p14="http://schemas.microsoft.com/office/powerpoint/2010/main" val="7351030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3" name="12 CuadroTexto"/>
          <p:cNvSpPr txBox="1"/>
          <p:nvPr/>
        </p:nvSpPr>
        <p:spPr>
          <a:xfrm>
            <a:off x="0" y="6359371"/>
            <a:ext cx="3494867" cy="523220"/>
          </a:xfrm>
          <a:prstGeom prst="rect">
            <a:avLst/>
          </a:prstGeom>
          <a:noFill/>
        </p:spPr>
        <p:txBody>
          <a:bodyPr wrap="none" rtlCol="0">
            <a:spAutoFit/>
          </a:bodyPr>
          <a:lstStyle/>
          <a:p>
            <a:r>
              <a:rPr lang="es-ES" sz="2800" b="1" i="1" dirty="0" smtClean="0">
                <a:solidFill>
                  <a:srgbClr val="A18C7F"/>
                </a:solidFill>
                <a:latin typeface="Century Gothic" panose="020B0502020202020204" pitchFamily="34" charset="0"/>
              </a:rPr>
              <a:t>Vínculo con </a:t>
            </a:r>
            <a:r>
              <a:rPr lang="es-ES" sz="2800" b="1" i="1" dirty="0" err="1" smtClean="0">
                <a:solidFill>
                  <a:srgbClr val="A18C7F"/>
                </a:solidFill>
                <a:latin typeface="Century Gothic" panose="020B0502020202020204" pitchFamily="34" charset="0"/>
              </a:rPr>
              <a:t>Visesa</a:t>
            </a:r>
            <a:endParaRPr lang="es-ES" sz="2800" b="1" i="1" dirty="0">
              <a:solidFill>
                <a:srgbClr val="A18C7F"/>
              </a:solidFill>
              <a:latin typeface="Century Gothic" panose="020B0502020202020204" pitchFamily="34" charset="0"/>
            </a:endParaRPr>
          </a:p>
        </p:txBody>
      </p:sp>
      <p:sp>
        <p:nvSpPr>
          <p:cNvPr id="14" name="Rectangle 3"/>
          <p:cNvSpPr>
            <a:spLocks noChangeArrowheads="1"/>
          </p:cNvSpPr>
          <p:nvPr/>
        </p:nvSpPr>
        <p:spPr bwMode="auto">
          <a:xfrm>
            <a:off x="674688" y="847725"/>
            <a:ext cx="7732712" cy="2120902"/>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400" dirty="0">
                <a:solidFill>
                  <a:srgbClr val="4D4D4D"/>
                </a:solidFill>
                <a:latin typeface="Helvetica" pitchFamily="34" charset="0"/>
              </a:rPr>
              <a:t>La valoración general, </a:t>
            </a:r>
            <a:r>
              <a:rPr lang="es-ES" sz="1400" b="1" dirty="0">
                <a:solidFill>
                  <a:srgbClr val="4D4D4D"/>
                </a:solidFill>
                <a:latin typeface="Helvetica" pitchFamily="34" charset="0"/>
              </a:rPr>
              <a:t>satisfacción general </a:t>
            </a:r>
            <a:r>
              <a:rPr lang="es-ES" sz="1400" dirty="0">
                <a:solidFill>
                  <a:srgbClr val="4D4D4D"/>
                </a:solidFill>
                <a:latin typeface="Helvetica" pitchFamily="34" charset="0"/>
              </a:rPr>
              <a:t>con </a:t>
            </a:r>
            <a:r>
              <a:rPr lang="es-ES" sz="1400" dirty="0" err="1">
                <a:solidFill>
                  <a:srgbClr val="4D4D4D"/>
                </a:solidFill>
                <a:latin typeface="Helvetica" pitchFamily="34" charset="0"/>
              </a:rPr>
              <a:t>Visesa</a:t>
            </a:r>
            <a:r>
              <a:rPr lang="es-ES" sz="1400" dirty="0">
                <a:solidFill>
                  <a:srgbClr val="4D4D4D"/>
                </a:solidFill>
                <a:latin typeface="Helvetica" pitchFamily="34" charset="0"/>
              </a:rPr>
              <a:t>, es </a:t>
            </a:r>
            <a:r>
              <a:rPr lang="es-ES" sz="1400" b="1" dirty="0">
                <a:solidFill>
                  <a:srgbClr val="4D4D4D"/>
                </a:solidFill>
                <a:latin typeface="Helvetica" pitchFamily="34" charset="0"/>
              </a:rPr>
              <a:t>alta o muy alta para el 53,8% </a:t>
            </a:r>
            <a:r>
              <a:rPr lang="es-ES" sz="1400" dirty="0">
                <a:solidFill>
                  <a:srgbClr val="4D4D4D"/>
                </a:solidFill>
                <a:latin typeface="Helvetica" pitchFamily="34" charset="0"/>
              </a:rPr>
              <a:t>de los y las entrevistadas. En el lado opuesto, el 18,9% valora en general la experiencia con </a:t>
            </a:r>
            <a:r>
              <a:rPr lang="es-ES" sz="1400" dirty="0" err="1">
                <a:solidFill>
                  <a:srgbClr val="4D4D4D"/>
                </a:solidFill>
                <a:latin typeface="Helvetica" pitchFamily="34" charset="0"/>
              </a:rPr>
              <a:t>Visesa</a:t>
            </a:r>
            <a:r>
              <a:rPr lang="es-ES" sz="1400" dirty="0">
                <a:solidFill>
                  <a:srgbClr val="4D4D4D"/>
                </a:solidFill>
                <a:latin typeface="Helvetica" pitchFamily="34" charset="0"/>
              </a:rPr>
              <a:t> de manera menos entusiasta.</a:t>
            </a:r>
          </a:p>
          <a:p>
            <a:pPr marL="236538" indent="-236538" algn="just">
              <a:lnSpc>
                <a:spcPts val="2000"/>
              </a:lnSpc>
              <a:buClr>
                <a:srgbClr val="C0C0C0"/>
              </a:buClr>
              <a:buSzPts val="1800"/>
              <a:buFont typeface="Wingdings" pitchFamily="2" charset="2"/>
              <a:buChar char="ü"/>
            </a:pPr>
            <a:endParaRPr lang="es-ES" sz="1400" dirty="0">
              <a:solidFill>
                <a:srgbClr val="4D4D4D"/>
              </a:solidFill>
              <a:latin typeface="Helvetica" pitchFamily="34" charset="0"/>
            </a:endParaRPr>
          </a:p>
          <a:p>
            <a:pPr algn="just">
              <a:lnSpc>
                <a:spcPts val="2000"/>
              </a:lnSpc>
              <a:buClr>
                <a:srgbClr val="C0C0C0"/>
              </a:buClr>
              <a:buSzPts val="1800"/>
            </a:pPr>
            <a:r>
              <a:rPr lang="es-ES" sz="1400" dirty="0">
                <a:solidFill>
                  <a:srgbClr val="4D4D4D"/>
                </a:solidFill>
                <a:latin typeface="Helvetica" pitchFamily="34" charset="0"/>
              </a:rPr>
              <a:t>El vínculo con </a:t>
            </a:r>
            <a:r>
              <a:rPr lang="es-ES" sz="1400" dirty="0" err="1">
                <a:solidFill>
                  <a:srgbClr val="4D4D4D"/>
                </a:solidFill>
                <a:latin typeface="Helvetica" pitchFamily="34" charset="0"/>
              </a:rPr>
              <a:t>Visesa</a:t>
            </a:r>
            <a:r>
              <a:rPr lang="es-ES" sz="1400" dirty="0">
                <a:solidFill>
                  <a:srgbClr val="4D4D4D"/>
                </a:solidFill>
                <a:latin typeface="Helvetica" pitchFamily="34" charset="0"/>
              </a:rPr>
              <a:t> nos marca un resultado negativo donde predominan los y las clientas detractoras (6 o menos en la escala de valoración) frente a los y las clientas promotoras (9 o 10 en la escala de valoración). Mientras que en el Territorio Histórico de Araba contamos con un vínculo positivo, en el Territorio Histórico de </a:t>
            </a:r>
            <a:r>
              <a:rPr lang="es-ES" sz="1400" dirty="0" err="1">
                <a:solidFill>
                  <a:srgbClr val="4D4D4D"/>
                </a:solidFill>
                <a:latin typeface="Helvetica" pitchFamily="34" charset="0"/>
              </a:rPr>
              <a:t>Bizkaia</a:t>
            </a:r>
            <a:r>
              <a:rPr lang="es-ES" sz="1400" dirty="0">
                <a:solidFill>
                  <a:srgbClr val="4D4D4D"/>
                </a:solidFill>
                <a:latin typeface="Helvetica" pitchFamily="34" charset="0"/>
              </a:rPr>
              <a:t> se penaliza a </a:t>
            </a:r>
            <a:r>
              <a:rPr lang="es-ES" sz="1400" dirty="0" err="1">
                <a:solidFill>
                  <a:srgbClr val="4D4D4D"/>
                </a:solidFill>
                <a:latin typeface="Helvetica" pitchFamily="34" charset="0"/>
              </a:rPr>
              <a:t>Visesa</a:t>
            </a:r>
            <a:r>
              <a:rPr lang="es-ES" sz="1400" dirty="0">
                <a:solidFill>
                  <a:srgbClr val="4D4D4D"/>
                </a:solidFill>
                <a:latin typeface="Helvetica" pitchFamily="34" charset="0"/>
              </a:rPr>
              <a:t>.</a:t>
            </a:r>
          </a:p>
        </p:txBody>
      </p:sp>
    </p:spTree>
    <p:extLst>
      <p:ext uri="{BB962C8B-B14F-4D97-AF65-F5344CB8AC3E}">
        <p14:creationId xmlns:p14="http://schemas.microsoft.com/office/powerpoint/2010/main" val="3590727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“muy mala” a máximo 100 “muy buena”.</a:t>
            </a:r>
            <a:endParaRPr lang="es-ES" sz="1000" i="1" dirty="0">
              <a:solidFill>
                <a:srgbClr val="4D4D4D"/>
              </a:solidFill>
              <a:latin typeface="Georgia" pitchFamily="18" charset="0"/>
            </a:endParaRPr>
          </a:p>
        </p:txBody>
      </p:sp>
      <p:sp>
        <p:nvSpPr>
          <p:cNvPr id="10" name="Rectangle 3"/>
          <p:cNvSpPr>
            <a:spLocks noChangeArrowheads="1"/>
          </p:cNvSpPr>
          <p:nvPr/>
        </p:nvSpPr>
        <p:spPr bwMode="auto">
          <a:xfrm>
            <a:off x="739516" y="911225"/>
            <a:ext cx="7862224"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P.3.: ¿Cuál es su opinión respecto al régimen de alquiler con opción a compra ofertado por </a:t>
            </a:r>
            <a:r>
              <a:rPr lang="es-ES" sz="1200" b="1" i="1" dirty="0" err="1" smtClean="0">
                <a:solidFill>
                  <a:srgbClr val="4D4D4D"/>
                </a:solidFill>
                <a:latin typeface="Century Gothic" panose="020B0502020202020204" pitchFamily="34" charset="0"/>
              </a:rPr>
              <a:t>Visesa</a:t>
            </a:r>
            <a:r>
              <a:rPr lang="es-ES" sz="1200" b="1" i="1" dirty="0" smtClean="0">
                <a:solidFill>
                  <a:srgbClr val="4D4D4D"/>
                </a:solidFill>
                <a:latin typeface="Century Gothic" panose="020B0502020202020204" pitchFamily="34" charset="0"/>
              </a:rPr>
              <a:t>?</a:t>
            </a:r>
          </a:p>
          <a:p>
            <a:pPr algn="ctr">
              <a:buClr>
                <a:srgbClr val="C0C0C0"/>
              </a:buClr>
              <a:buSzPts val="1800"/>
            </a:pPr>
            <a:r>
              <a:rPr lang="es-ES" sz="1200" b="1" i="1" dirty="0" smtClean="0">
                <a:solidFill>
                  <a:srgbClr val="4D4D4D"/>
                </a:solidFill>
                <a:latin typeface="Century Gothic" panose="020B0502020202020204" pitchFamily="34" charset="0"/>
              </a:rPr>
              <a:t>Base: 149 entrevistados modalidad AROC</a:t>
            </a:r>
            <a:endParaRPr lang="es-ES" sz="1200" b="1" i="1" dirty="0">
              <a:solidFill>
                <a:srgbClr val="4D4D4D"/>
              </a:solidFill>
              <a:latin typeface="Century Gothic" panose="020B0502020202020204" pitchFamily="34" charset="0"/>
            </a:endParaRPr>
          </a:p>
        </p:txBody>
      </p:sp>
      <p:graphicFrame>
        <p:nvGraphicFramePr>
          <p:cNvPr id="16" name="4 Gráfico"/>
          <p:cNvGraphicFramePr>
            <a:graphicFrameLocks/>
          </p:cNvGraphicFramePr>
          <p:nvPr>
            <p:extLst>
              <p:ext uri="{D42A27DB-BD31-4B8C-83A1-F6EECF244321}">
                <p14:modId xmlns:p14="http://schemas.microsoft.com/office/powerpoint/2010/main" val="2294022444"/>
              </p:ext>
            </p:extLst>
          </p:nvPr>
        </p:nvGraphicFramePr>
        <p:xfrm>
          <a:off x="247650" y="1876424"/>
          <a:ext cx="6000750"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7 Gráfico"/>
          <p:cNvGraphicFramePr>
            <a:graphicFrameLocks/>
          </p:cNvGraphicFramePr>
          <p:nvPr>
            <p:extLst>
              <p:ext uri="{D42A27DB-BD31-4B8C-83A1-F6EECF244321}">
                <p14:modId xmlns:p14="http://schemas.microsoft.com/office/powerpoint/2010/main" val="2810302786"/>
              </p:ext>
            </p:extLst>
          </p:nvPr>
        </p:nvGraphicFramePr>
        <p:xfrm>
          <a:off x="6280149" y="1908441"/>
          <a:ext cx="2359025" cy="116813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3"/>
          <p:cNvSpPr>
            <a:spLocks noChangeArrowheads="1"/>
          </p:cNvSpPr>
          <p:nvPr/>
        </p:nvSpPr>
        <p:spPr bwMode="auto">
          <a:xfrm>
            <a:off x="6767513" y="183541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Media*</a:t>
            </a:r>
            <a:endParaRPr lang="es-ES" sz="1000" i="1" dirty="0">
              <a:latin typeface="Georgia" pitchFamily="18" charset="0"/>
              <a:cs typeface="+mn-cs"/>
            </a:endParaRPr>
          </a:p>
        </p:txBody>
      </p:sp>
      <p:graphicFrame>
        <p:nvGraphicFramePr>
          <p:cNvPr id="19" name="7 Gráfico"/>
          <p:cNvGraphicFramePr>
            <a:graphicFrameLocks/>
          </p:cNvGraphicFramePr>
          <p:nvPr>
            <p:extLst>
              <p:ext uri="{D42A27DB-BD31-4B8C-83A1-F6EECF244321}">
                <p14:modId xmlns:p14="http://schemas.microsoft.com/office/powerpoint/2010/main" val="4139349521"/>
              </p:ext>
            </p:extLst>
          </p:nvPr>
        </p:nvGraphicFramePr>
        <p:xfrm>
          <a:off x="6280149" y="2899041"/>
          <a:ext cx="2359025" cy="116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7 Gráfico"/>
          <p:cNvGraphicFramePr>
            <a:graphicFrameLocks/>
          </p:cNvGraphicFramePr>
          <p:nvPr>
            <p:extLst>
              <p:ext uri="{D42A27DB-BD31-4B8C-83A1-F6EECF244321}">
                <p14:modId xmlns:p14="http://schemas.microsoft.com/office/powerpoint/2010/main" val="2443307462"/>
              </p:ext>
            </p:extLst>
          </p:nvPr>
        </p:nvGraphicFramePr>
        <p:xfrm>
          <a:off x="6280149" y="3880116"/>
          <a:ext cx="2359025" cy="1168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7 Gráfico"/>
          <p:cNvGraphicFramePr>
            <a:graphicFrameLocks/>
          </p:cNvGraphicFramePr>
          <p:nvPr>
            <p:extLst>
              <p:ext uri="{D42A27DB-BD31-4B8C-83A1-F6EECF244321}">
                <p14:modId xmlns:p14="http://schemas.microsoft.com/office/powerpoint/2010/main" val="2595568901"/>
              </p:ext>
            </p:extLst>
          </p:nvPr>
        </p:nvGraphicFramePr>
        <p:xfrm>
          <a:off x="6280149" y="4861191"/>
          <a:ext cx="2359025" cy="1168133"/>
        </p:xfrm>
        <a:graphic>
          <a:graphicData uri="http://schemas.openxmlformats.org/drawingml/2006/chart">
            <c:chart xmlns:c="http://schemas.openxmlformats.org/drawingml/2006/chart" xmlns:r="http://schemas.openxmlformats.org/officeDocument/2006/relationships" r:id="rId6"/>
          </a:graphicData>
        </a:graphic>
      </p:graphicFrame>
      <p:sp>
        <p:nvSpPr>
          <p:cNvPr id="11" name="10 CuadroTexto"/>
          <p:cNvSpPr txBox="1"/>
          <p:nvPr/>
        </p:nvSpPr>
        <p:spPr>
          <a:xfrm>
            <a:off x="3684896" y="6260738"/>
            <a:ext cx="5459105" cy="400110"/>
          </a:xfrm>
          <a:prstGeom prst="rect">
            <a:avLst/>
          </a:prstGeom>
          <a:noFill/>
        </p:spPr>
        <p:txBody>
          <a:bodyPr wrap="square" rtlCol="0">
            <a:spAutoFit/>
          </a:bodyPr>
          <a:lstStyle/>
          <a:p>
            <a:pPr algn="r"/>
            <a:r>
              <a:rPr lang="es-ES" sz="2000" b="1" i="1" dirty="0" smtClean="0">
                <a:solidFill>
                  <a:srgbClr val="A18C7F"/>
                </a:solidFill>
                <a:latin typeface="Century Gothic" panose="020B0502020202020204" pitchFamily="34" charset="0"/>
              </a:rPr>
              <a:t>Régimen de alquiler con opción a compra</a:t>
            </a:r>
            <a:endParaRPr lang="es-ES" sz="20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3510550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71450" y="945996"/>
            <a:ext cx="2077813" cy="369332"/>
          </a:xfrm>
          <a:prstGeom prst="rect">
            <a:avLst/>
          </a:prstGeom>
          <a:noFill/>
        </p:spPr>
        <p:txBody>
          <a:bodyPr wrap="none" rtlCol="0">
            <a:spAutoFit/>
          </a:bodyPr>
          <a:lstStyle/>
          <a:p>
            <a:r>
              <a:rPr lang="es-ES" b="1" i="1" dirty="0" smtClean="0">
                <a:latin typeface="Century Gothic" panose="020B0502020202020204" pitchFamily="34" charset="0"/>
              </a:rPr>
              <a:t>Objetivo general</a:t>
            </a:r>
            <a:endParaRPr lang="es-ES" b="1" i="1" dirty="0">
              <a:latin typeface="Century Gothic" panose="020B0502020202020204" pitchFamily="34" charset="0"/>
            </a:endParaRPr>
          </a:p>
        </p:txBody>
      </p:sp>
      <p:sp>
        <p:nvSpPr>
          <p:cNvPr id="14" name="13 Rectángulo"/>
          <p:cNvSpPr/>
          <p:nvPr/>
        </p:nvSpPr>
        <p:spPr bwMode="auto">
          <a:xfrm>
            <a:off x="200025" y="1270879"/>
            <a:ext cx="8629650"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5" name="14 Rectángulo"/>
          <p:cNvSpPr/>
          <p:nvPr/>
        </p:nvSpPr>
        <p:spPr bwMode="auto">
          <a:xfrm rot="16200000">
            <a:off x="39113" y="1174615"/>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6" name="15 Rectángulo"/>
          <p:cNvSpPr/>
          <p:nvPr/>
        </p:nvSpPr>
        <p:spPr bwMode="auto">
          <a:xfrm rot="16200000">
            <a:off x="8701087" y="1174615"/>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7" name="16 CuadroTexto"/>
          <p:cNvSpPr txBox="1"/>
          <p:nvPr/>
        </p:nvSpPr>
        <p:spPr>
          <a:xfrm>
            <a:off x="171450" y="2803371"/>
            <a:ext cx="2573140" cy="369332"/>
          </a:xfrm>
          <a:prstGeom prst="rect">
            <a:avLst/>
          </a:prstGeom>
          <a:noFill/>
        </p:spPr>
        <p:txBody>
          <a:bodyPr wrap="none" rtlCol="0">
            <a:spAutoFit/>
          </a:bodyPr>
          <a:lstStyle/>
          <a:p>
            <a:r>
              <a:rPr lang="es-ES" b="1" i="1" dirty="0" smtClean="0">
                <a:latin typeface="Century Gothic" panose="020B0502020202020204" pitchFamily="34" charset="0"/>
              </a:rPr>
              <a:t>Objetivos específicos</a:t>
            </a:r>
            <a:endParaRPr lang="es-ES" b="1" i="1" dirty="0">
              <a:latin typeface="Century Gothic" panose="020B0502020202020204" pitchFamily="34" charset="0"/>
            </a:endParaRPr>
          </a:p>
        </p:txBody>
      </p:sp>
      <p:sp>
        <p:nvSpPr>
          <p:cNvPr id="18" name="17 Rectángulo"/>
          <p:cNvSpPr/>
          <p:nvPr/>
        </p:nvSpPr>
        <p:spPr bwMode="auto">
          <a:xfrm>
            <a:off x="200025" y="3128254"/>
            <a:ext cx="8629650"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9" name="18 Rectángulo"/>
          <p:cNvSpPr/>
          <p:nvPr/>
        </p:nvSpPr>
        <p:spPr bwMode="auto">
          <a:xfrm rot="16200000">
            <a:off x="39113" y="303199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20" name="19 Rectángulo"/>
          <p:cNvSpPr/>
          <p:nvPr/>
        </p:nvSpPr>
        <p:spPr bwMode="auto">
          <a:xfrm rot="16200000">
            <a:off x="8701087" y="303199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21" name="Rectangle 3"/>
          <p:cNvSpPr>
            <a:spLocks noChangeArrowheads="1"/>
          </p:cNvSpPr>
          <p:nvPr/>
        </p:nvSpPr>
        <p:spPr bwMode="auto">
          <a:xfrm>
            <a:off x="539750" y="1479865"/>
            <a:ext cx="8056563" cy="861774"/>
          </a:xfrm>
          <a:prstGeom prst="rect">
            <a:avLst/>
          </a:prstGeom>
          <a:noFill/>
          <a:ln w="19050">
            <a:noFill/>
            <a:miter lim="800000"/>
            <a:headEnd/>
            <a:tailEnd/>
          </a:ln>
        </p:spPr>
        <p:txBody>
          <a:bodyPr wrap="square" lIns="36000">
            <a:spAutoFit/>
          </a:bodyPr>
          <a:lstStyle/>
          <a:p>
            <a:pPr marL="236538" indent="-236538" algn="just">
              <a:lnSpc>
                <a:spcPts val="2000"/>
              </a:lnSpc>
              <a:buClr>
                <a:srgbClr val="C0C0C0"/>
              </a:buClr>
              <a:buSzPts val="1800"/>
              <a:buFont typeface="Wingdings" pitchFamily="2" charset="2"/>
              <a:buChar char="ü"/>
            </a:pPr>
            <a:r>
              <a:rPr lang="es-ES" sz="1400" dirty="0">
                <a:solidFill>
                  <a:srgbClr val="4D4D4D"/>
                </a:solidFill>
                <a:latin typeface="Helvetica" pitchFamily="34" charset="0"/>
              </a:rPr>
              <a:t>Conocer la satisfacción </a:t>
            </a:r>
            <a:r>
              <a:rPr lang="es-ES" sz="1400" dirty="0" smtClean="0">
                <a:solidFill>
                  <a:srgbClr val="4D4D4D"/>
                </a:solidFill>
                <a:latin typeface="Helvetica" pitchFamily="34" charset="0"/>
              </a:rPr>
              <a:t>de los y las clientas de vivienda de </a:t>
            </a:r>
            <a:r>
              <a:rPr lang="es-ES" sz="1400" dirty="0" err="1" smtClean="0">
                <a:solidFill>
                  <a:srgbClr val="4D4D4D"/>
                </a:solidFill>
                <a:latin typeface="Helvetica" pitchFamily="34" charset="0"/>
              </a:rPr>
              <a:t>Visesa</a:t>
            </a:r>
            <a:r>
              <a:rPr lang="es-ES" sz="1400" dirty="0" smtClean="0">
                <a:solidFill>
                  <a:srgbClr val="4D4D4D"/>
                </a:solidFill>
                <a:latin typeface="Helvetica" pitchFamily="34" charset="0"/>
              </a:rPr>
              <a:t> que, </a:t>
            </a:r>
            <a:r>
              <a:rPr lang="es-ES" sz="1400" dirty="0">
                <a:solidFill>
                  <a:srgbClr val="4D4D4D"/>
                </a:solidFill>
                <a:latin typeface="Helvetica" pitchFamily="34" charset="0"/>
              </a:rPr>
              <a:t>o bien han firmado el contrato de alquiler con opción a compra con anterioridad a 31/03/2019</a:t>
            </a:r>
            <a:r>
              <a:rPr lang="es-ES" sz="1400" dirty="0" smtClean="0">
                <a:solidFill>
                  <a:srgbClr val="4D4D4D"/>
                </a:solidFill>
                <a:latin typeface="Helvetica" pitchFamily="34" charset="0"/>
              </a:rPr>
              <a:t>, </a:t>
            </a:r>
            <a:r>
              <a:rPr lang="es-ES" sz="1400" dirty="0">
                <a:solidFill>
                  <a:srgbClr val="4D4D4D"/>
                </a:solidFill>
                <a:latin typeface="Helvetica" pitchFamily="34" charset="0"/>
              </a:rPr>
              <a:t>o bien que han adquirido una vivienda en la modalidad venta en </a:t>
            </a:r>
            <a:r>
              <a:rPr lang="es-ES" sz="1400" dirty="0" smtClean="0">
                <a:solidFill>
                  <a:srgbClr val="4D4D4D"/>
                </a:solidFill>
                <a:latin typeface="Helvetica" pitchFamily="34" charset="0"/>
              </a:rPr>
              <a:t>2019.</a:t>
            </a:r>
            <a:endParaRPr lang="es-ES" sz="1400" dirty="0">
              <a:solidFill>
                <a:srgbClr val="4D4D4D"/>
              </a:solidFill>
              <a:latin typeface="Helvetica" pitchFamily="34" charset="0"/>
            </a:endParaRPr>
          </a:p>
        </p:txBody>
      </p:sp>
      <p:sp>
        <p:nvSpPr>
          <p:cNvPr id="22" name="Rectangle 3"/>
          <p:cNvSpPr>
            <a:spLocks noChangeArrowheads="1"/>
          </p:cNvSpPr>
          <p:nvPr/>
        </p:nvSpPr>
        <p:spPr bwMode="auto">
          <a:xfrm>
            <a:off x="539750" y="3268070"/>
            <a:ext cx="8056563" cy="2657138"/>
          </a:xfrm>
          <a:prstGeom prst="rect">
            <a:avLst/>
          </a:prstGeom>
          <a:noFill/>
          <a:ln w="19050">
            <a:noFill/>
            <a:miter lim="800000"/>
            <a:headEnd/>
            <a:tailEnd/>
          </a:ln>
        </p:spPr>
        <p:txBody>
          <a:bodyPr wrap="square" lIns="36000">
            <a:spAutoFit/>
          </a:bodyPr>
          <a:lstStyle/>
          <a:p>
            <a:pPr marL="236538"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Conocer el nivel de satisfacción con relación a distintas áreas:</a:t>
            </a:r>
          </a:p>
          <a:p>
            <a:pPr marL="236538" indent="-236538" algn="just">
              <a:lnSpc>
                <a:spcPts val="2000"/>
              </a:lnSpc>
              <a:buClr>
                <a:srgbClr val="C0C0C0"/>
              </a:buClr>
              <a:buSzPts val="1800"/>
              <a:buFont typeface="Wingdings" pitchFamily="2" charset="2"/>
              <a:buChar char="ü"/>
            </a:pPr>
            <a:endParaRPr lang="es-ES" sz="1400" dirty="0" smtClean="0">
              <a:solidFill>
                <a:srgbClr val="4D4D4D"/>
              </a:solidFill>
              <a:latin typeface="Helvetica" pitchFamily="34" charset="0"/>
            </a:endParaRPr>
          </a:p>
          <a:p>
            <a:pPr marL="693738" lvl="1"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Calidades y acabados de la vivienda.</a:t>
            </a:r>
          </a:p>
          <a:p>
            <a:pPr marL="693738" lvl="1"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Diseño, ubicación y dimensiones de la vivienda y anejos.</a:t>
            </a:r>
          </a:p>
          <a:p>
            <a:pPr marL="693738" lvl="1"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Precio, aspectos financieros.</a:t>
            </a:r>
          </a:p>
          <a:p>
            <a:pPr marL="693738" lvl="1"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Servicio hasta la entrega.</a:t>
            </a:r>
          </a:p>
          <a:p>
            <a:pPr marL="693738" lvl="1"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Servicio postventa, posterior a la entrega de la vivienda.</a:t>
            </a:r>
          </a:p>
          <a:p>
            <a:pPr marL="693738" lvl="1"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Imagen institucional de </a:t>
            </a:r>
            <a:r>
              <a:rPr lang="es-ES" sz="1400" dirty="0" err="1" smtClean="0">
                <a:solidFill>
                  <a:srgbClr val="4D4D4D"/>
                </a:solidFill>
                <a:latin typeface="Helvetica" pitchFamily="34" charset="0"/>
              </a:rPr>
              <a:t>Visesa</a:t>
            </a:r>
            <a:r>
              <a:rPr lang="es-ES" sz="1400" dirty="0" smtClean="0">
                <a:solidFill>
                  <a:srgbClr val="4D4D4D"/>
                </a:solidFill>
                <a:latin typeface="Helvetica" pitchFamily="34" charset="0"/>
              </a:rPr>
              <a:t>.</a:t>
            </a:r>
          </a:p>
          <a:p>
            <a:pPr marL="693738" lvl="1"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Conocimiento y valoración de la web, etc…</a:t>
            </a:r>
          </a:p>
          <a:p>
            <a:pPr marL="693738" lvl="1" indent="-236538" algn="just">
              <a:lnSpc>
                <a:spcPts val="2000"/>
              </a:lnSpc>
              <a:buClr>
                <a:srgbClr val="C0C0C0"/>
              </a:buClr>
              <a:buSzPts val="1800"/>
              <a:buFont typeface="Wingdings" pitchFamily="2" charset="2"/>
              <a:buChar char="ü"/>
            </a:pPr>
            <a:r>
              <a:rPr lang="es-ES" sz="1400" dirty="0" smtClean="0">
                <a:solidFill>
                  <a:srgbClr val="4D4D4D"/>
                </a:solidFill>
                <a:latin typeface="Helvetica" pitchFamily="34" charset="0"/>
              </a:rPr>
              <a:t>Vínculo con </a:t>
            </a:r>
            <a:r>
              <a:rPr lang="es-ES" sz="1400" dirty="0" err="1" smtClean="0">
                <a:solidFill>
                  <a:srgbClr val="4D4D4D"/>
                </a:solidFill>
                <a:latin typeface="Helvetica" pitchFamily="34" charset="0"/>
              </a:rPr>
              <a:t>Visesa</a:t>
            </a:r>
            <a:r>
              <a:rPr lang="es-ES" sz="1400" dirty="0" smtClean="0">
                <a:solidFill>
                  <a:srgbClr val="4D4D4D"/>
                </a:solidFill>
                <a:latin typeface="Helvetica" pitchFamily="34" charset="0"/>
              </a:rPr>
              <a:t>.</a:t>
            </a:r>
            <a:endParaRPr lang="es-ES" sz="1400" dirty="0">
              <a:solidFill>
                <a:srgbClr val="4D4D4D"/>
              </a:solidFill>
              <a:latin typeface="Helvetic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“muy negativa” a máximo 100 “muy positiva”.</a:t>
            </a:r>
            <a:endParaRPr lang="es-ES" sz="1000" i="1" dirty="0">
              <a:solidFill>
                <a:srgbClr val="4D4D4D"/>
              </a:solidFill>
              <a:latin typeface="Georgia" pitchFamily="18" charset="0"/>
            </a:endParaRPr>
          </a:p>
        </p:txBody>
      </p:sp>
      <p:sp>
        <p:nvSpPr>
          <p:cNvPr id="10" name="Rectangle 3"/>
          <p:cNvSpPr>
            <a:spLocks noChangeArrowheads="1"/>
          </p:cNvSpPr>
          <p:nvPr/>
        </p:nvSpPr>
        <p:spPr bwMode="auto">
          <a:xfrm>
            <a:off x="739516" y="911225"/>
            <a:ext cx="7862224"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P.5./P.4.: ¿Cuál es su valoración sobre la imagen general de </a:t>
            </a:r>
            <a:r>
              <a:rPr lang="es-ES" sz="1200" b="1" i="1" dirty="0" err="1" smtClean="0">
                <a:solidFill>
                  <a:srgbClr val="4D4D4D"/>
                </a:solidFill>
                <a:latin typeface="Century Gothic" panose="020B0502020202020204" pitchFamily="34" charset="0"/>
              </a:rPr>
              <a:t>Visesa</a:t>
            </a:r>
            <a:r>
              <a:rPr lang="es-ES" sz="1200" b="1" i="1" dirty="0" smtClean="0">
                <a:solidFill>
                  <a:srgbClr val="4D4D4D"/>
                </a:solidFill>
                <a:latin typeface="Century Gothic" panose="020B0502020202020204" pitchFamily="34" charset="0"/>
              </a:rPr>
              <a:t>?</a:t>
            </a:r>
          </a:p>
          <a:p>
            <a:pPr algn="ctr">
              <a:buClr>
                <a:srgbClr val="C0C0C0"/>
              </a:buClr>
              <a:buSzPts val="1800"/>
            </a:pPr>
            <a:r>
              <a:rPr lang="es-ES" sz="1200" b="1" i="1" dirty="0" smtClean="0">
                <a:solidFill>
                  <a:srgbClr val="4D4D4D"/>
                </a:solidFill>
                <a:latin typeface="Century Gothic" panose="020B0502020202020204" pitchFamily="34" charset="0"/>
              </a:rPr>
              <a:t>Base: </a:t>
            </a:r>
            <a:r>
              <a:rPr lang="es-ES" sz="1200" b="1" i="1" dirty="0">
                <a:solidFill>
                  <a:srgbClr val="4D4D4D"/>
                </a:solidFill>
                <a:latin typeface="Century Gothic" panose="020B0502020202020204" pitchFamily="34" charset="0"/>
              </a:rPr>
              <a:t>2</a:t>
            </a:r>
            <a:r>
              <a:rPr lang="es-ES" sz="1200" b="1" i="1" dirty="0" smtClean="0">
                <a:solidFill>
                  <a:srgbClr val="4D4D4D"/>
                </a:solidFill>
                <a:latin typeface="Century Gothic" panose="020B0502020202020204" pitchFamily="34" charset="0"/>
              </a:rPr>
              <a:t>49 entrevistados</a:t>
            </a:r>
            <a:endParaRPr lang="es-ES" sz="1200" b="1" i="1" dirty="0">
              <a:solidFill>
                <a:srgbClr val="4D4D4D"/>
              </a:solidFill>
              <a:latin typeface="Century Gothic" panose="020B0502020202020204" pitchFamily="34" charset="0"/>
            </a:endParaRPr>
          </a:p>
        </p:txBody>
      </p:sp>
      <p:graphicFrame>
        <p:nvGraphicFramePr>
          <p:cNvPr id="16" name="4 Gráfico"/>
          <p:cNvGraphicFramePr>
            <a:graphicFrameLocks/>
          </p:cNvGraphicFramePr>
          <p:nvPr>
            <p:extLst>
              <p:ext uri="{D42A27DB-BD31-4B8C-83A1-F6EECF244321}">
                <p14:modId xmlns:p14="http://schemas.microsoft.com/office/powerpoint/2010/main" val="1871630818"/>
              </p:ext>
            </p:extLst>
          </p:nvPr>
        </p:nvGraphicFramePr>
        <p:xfrm>
          <a:off x="247650" y="1876424"/>
          <a:ext cx="6000750"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7 Gráfico"/>
          <p:cNvGraphicFramePr>
            <a:graphicFrameLocks/>
          </p:cNvGraphicFramePr>
          <p:nvPr>
            <p:extLst>
              <p:ext uri="{D42A27DB-BD31-4B8C-83A1-F6EECF244321}">
                <p14:modId xmlns:p14="http://schemas.microsoft.com/office/powerpoint/2010/main" val="2969272897"/>
              </p:ext>
            </p:extLst>
          </p:nvPr>
        </p:nvGraphicFramePr>
        <p:xfrm>
          <a:off x="6280149" y="1908441"/>
          <a:ext cx="2359025" cy="116813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3"/>
          <p:cNvSpPr>
            <a:spLocks noChangeArrowheads="1"/>
          </p:cNvSpPr>
          <p:nvPr/>
        </p:nvSpPr>
        <p:spPr bwMode="auto">
          <a:xfrm>
            <a:off x="6767513" y="183541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Media*</a:t>
            </a:r>
            <a:endParaRPr lang="es-ES" sz="1000" i="1" dirty="0">
              <a:latin typeface="Georgia" pitchFamily="18" charset="0"/>
              <a:cs typeface="+mn-cs"/>
            </a:endParaRPr>
          </a:p>
        </p:txBody>
      </p:sp>
      <p:graphicFrame>
        <p:nvGraphicFramePr>
          <p:cNvPr id="19" name="7 Gráfico"/>
          <p:cNvGraphicFramePr>
            <a:graphicFrameLocks/>
          </p:cNvGraphicFramePr>
          <p:nvPr>
            <p:extLst>
              <p:ext uri="{D42A27DB-BD31-4B8C-83A1-F6EECF244321}">
                <p14:modId xmlns:p14="http://schemas.microsoft.com/office/powerpoint/2010/main" val="43664045"/>
              </p:ext>
            </p:extLst>
          </p:nvPr>
        </p:nvGraphicFramePr>
        <p:xfrm>
          <a:off x="6280149" y="2899041"/>
          <a:ext cx="2359025" cy="116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7 Gráfico"/>
          <p:cNvGraphicFramePr>
            <a:graphicFrameLocks/>
          </p:cNvGraphicFramePr>
          <p:nvPr>
            <p:extLst>
              <p:ext uri="{D42A27DB-BD31-4B8C-83A1-F6EECF244321}">
                <p14:modId xmlns:p14="http://schemas.microsoft.com/office/powerpoint/2010/main" val="2424130160"/>
              </p:ext>
            </p:extLst>
          </p:nvPr>
        </p:nvGraphicFramePr>
        <p:xfrm>
          <a:off x="6280149" y="3880116"/>
          <a:ext cx="2359025" cy="1168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7 Gráfico"/>
          <p:cNvGraphicFramePr>
            <a:graphicFrameLocks/>
          </p:cNvGraphicFramePr>
          <p:nvPr>
            <p:extLst>
              <p:ext uri="{D42A27DB-BD31-4B8C-83A1-F6EECF244321}">
                <p14:modId xmlns:p14="http://schemas.microsoft.com/office/powerpoint/2010/main" val="300254098"/>
              </p:ext>
            </p:extLst>
          </p:nvPr>
        </p:nvGraphicFramePr>
        <p:xfrm>
          <a:off x="6280149" y="4861191"/>
          <a:ext cx="2359025" cy="1168133"/>
        </p:xfrm>
        <a:graphic>
          <a:graphicData uri="http://schemas.openxmlformats.org/drawingml/2006/chart">
            <c:chart xmlns:c="http://schemas.openxmlformats.org/drawingml/2006/chart" xmlns:r="http://schemas.openxmlformats.org/officeDocument/2006/relationships" r:id="rId6"/>
          </a:graphicData>
        </a:graphic>
      </p:graphicFrame>
      <p:sp>
        <p:nvSpPr>
          <p:cNvPr id="11" name="10 CuadroTexto"/>
          <p:cNvSpPr txBox="1"/>
          <p:nvPr/>
        </p:nvSpPr>
        <p:spPr>
          <a:xfrm>
            <a:off x="3684896" y="6260738"/>
            <a:ext cx="5459105" cy="400110"/>
          </a:xfrm>
          <a:prstGeom prst="rect">
            <a:avLst/>
          </a:prstGeom>
          <a:noFill/>
        </p:spPr>
        <p:txBody>
          <a:bodyPr wrap="square" rtlCol="0">
            <a:spAutoFit/>
          </a:bodyPr>
          <a:lstStyle/>
          <a:p>
            <a:pPr algn="r"/>
            <a:r>
              <a:rPr lang="es-ES" sz="2000" b="1" i="1" dirty="0" smtClean="0">
                <a:solidFill>
                  <a:srgbClr val="A18C7F"/>
                </a:solidFill>
                <a:latin typeface="Century Gothic" panose="020B0502020202020204" pitchFamily="34" charset="0"/>
              </a:rPr>
              <a:t>Imagen general de </a:t>
            </a:r>
            <a:r>
              <a:rPr lang="es-ES" sz="2000" b="1" i="1" dirty="0" err="1" smtClean="0">
                <a:solidFill>
                  <a:srgbClr val="A18C7F"/>
                </a:solidFill>
                <a:latin typeface="Century Gothic" panose="020B0502020202020204" pitchFamily="34" charset="0"/>
              </a:rPr>
              <a:t>Visesa</a:t>
            </a:r>
            <a:endParaRPr lang="es-ES" sz="20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35063436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“nada de acuerdo” a máximo 100 “totalmente de acuerdo”.</a:t>
            </a:r>
            <a:endParaRPr lang="es-ES" sz="1000" i="1" dirty="0">
              <a:solidFill>
                <a:srgbClr val="4D4D4D"/>
              </a:solidFill>
              <a:latin typeface="Georgia" pitchFamily="18" charset="0"/>
            </a:endParaRPr>
          </a:p>
        </p:txBody>
      </p:sp>
      <p:sp>
        <p:nvSpPr>
          <p:cNvPr id="10" name="Rectangle 3"/>
          <p:cNvSpPr>
            <a:spLocks noChangeArrowheads="1"/>
          </p:cNvSpPr>
          <p:nvPr/>
        </p:nvSpPr>
        <p:spPr bwMode="auto">
          <a:xfrm>
            <a:off x="739516" y="911225"/>
            <a:ext cx="7862224" cy="646331"/>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P.4C./P.5A.: ¿En qué medida está de acuerdo en que la vivienda y el servicio ofrecido se ajusta a las expectativas que tenía usted sobre </a:t>
            </a:r>
            <a:r>
              <a:rPr lang="es-ES" sz="1200" b="1" i="1" dirty="0" err="1" smtClean="0">
                <a:solidFill>
                  <a:srgbClr val="4D4D4D"/>
                </a:solidFill>
                <a:latin typeface="Century Gothic" panose="020B0502020202020204" pitchFamily="34" charset="0"/>
              </a:rPr>
              <a:t>Visesa</a:t>
            </a:r>
            <a:r>
              <a:rPr lang="es-ES" sz="1200" b="1" i="1" dirty="0" smtClean="0">
                <a:solidFill>
                  <a:srgbClr val="4D4D4D"/>
                </a:solidFill>
                <a:latin typeface="Century Gothic" panose="020B0502020202020204" pitchFamily="34" charset="0"/>
              </a:rPr>
              <a:t>?</a:t>
            </a:r>
          </a:p>
          <a:p>
            <a:pPr algn="ctr">
              <a:buClr>
                <a:srgbClr val="C0C0C0"/>
              </a:buClr>
              <a:buSzPts val="1800"/>
            </a:pPr>
            <a:r>
              <a:rPr lang="es-ES" sz="1200" b="1" i="1" dirty="0" smtClean="0">
                <a:solidFill>
                  <a:srgbClr val="4D4D4D"/>
                </a:solidFill>
                <a:latin typeface="Century Gothic" panose="020B0502020202020204" pitchFamily="34" charset="0"/>
              </a:rPr>
              <a:t>Base: </a:t>
            </a:r>
            <a:r>
              <a:rPr lang="es-ES" sz="1200" b="1" i="1" dirty="0">
                <a:solidFill>
                  <a:srgbClr val="4D4D4D"/>
                </a:solidFill>
                <a:latin typeface="Century Gothic" panose="020B0502020202020204" pitchFamily="34" charset="0"/>
              </a:rPr>
              <a:t>2</a:t>
            </a:r>
            <a:r>
              <a:rPr lang="es-ES" sz="1200" b="1" i="1" dirty="0" smtClean="0">
                <a:solidFill>
                  <a:srgbClr val="4D4D4D"/>
                </a:solidFill>
                <a:latin typeface="Century Gothic" panose="020B0502020202020204" pitchFamily="34" charset="0"/>
              </a:rPr>
              <a:t>49 entrevistados</a:t>
            </a:r>
            <a:endParaRPr lang="es-ES" sz="1200" b="1" i="1" dirty="0">
              <a:solidFill>
                <a:srgbClr val="4D4D4D"/>
              </a:solidFill>
              <a:latin typeface="Century Gothic" panose="020B0502020202020204" pitchFamily="34" charset="0"/>
            </a:endParaRPr>
          </a:p>
        </p:txBody>
      </p:sp>
      <p:graphicFrame>
        <p:nvGraphicFramePr>
          <p:cNvPr id="16" name="4 Gráfico"/>
          <p:cNvGraphicFramePr>
            <a:graphicFrameLocks/>
          </p:cNvGraphicFramePr>
          <p:nvPr>
            <p:extLst>
              <p:ext uri="{D42A27DB-BD31-4B8C-83A1-F6EECF244321}">
                <p14:modId xmlns:p14="http://schemas.microsoft.com/office/powerpoint/2010/main" val="1115801176"/>
              </p:ext>
            </p:extLst>
          </p:nvPr>
        </p:nvGraphicFramePr>
        <p:xfrm>
          <a:off x="247650" y="1876424"/>
          <a:ext cx="6000750"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7 Gráfico"/>
          <p:cNvGraphicFramePr>
            <a:graphicFrameLocks/>
          </p:cNvGraphicFramePr>
          <p:nvPr>
            <p:extLst>
              <p:ext uri="{D42A27DB-BD31-4B8C-83A1-F6EECF244321}">
                <p14:modId xmlns:p14="http://schemas.microsoft.com/office/powerpoint/2010/main" val="2856554674"/>
              </p:ext>
            </p:extLst>
          </p:nvPr>
        </p:nvGraphicFramePr>
        <p:xfrm>
          <a:off x="6280149" y="1908441"/>
          <a:ext cx="2359025" cy="116813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3"/>
          <p:cNvSpPr>
            <a:spLocks noChangeArrowheads="1"/>
          </p:cNvSpPr>
          <p:nvPr/>
        </p:nvSpPr>
        <p:spPr bwMode="auto">
          <a:xfrm>
            <a:off x="6767513" y="183541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Media*</a:t>
            </a:r>
            <a:endParaRPr lang="es-ES" sz="1000" i="1" dirty="0">
              <a:latin typeface="Georgia" pitchFamily="18" charset="0"/>
              <a:cs typeface="+mn-cs"/>
            </a:endParaRPr>
          </a:p>
        </p:txBody>
      </p:sp>
      <p:graphicFrame>
        <p:nvGraphicFramePr>
          <p:cNvPr id="19" name="7 Gráfico"/>
          <p:cNvGraphicFramePr>
            <a:graphicFrameLocks/>
          </p:cNvGraphicFramePr>
          <p:nvPr>
            <p:extLst>
              <p:ext uri="{D42A27DB-BD31-4B8C-83A1-F6EECF244321}">
                <p14:modId xmlns:p14="http://schemas.microsoft.com/office/powerpoint/2010/main" val="1448542840"/>
              </p:ext>
            </p:extLst>
          </p:nvPr>
        </p:nvGraphicFramePr>
        <p:xfrm>
          <a:off x="6280149" y="2899041"/>
          <a:ext cx="2359025" cy="116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7 Gráfico"/>
          <p:cNvGraphicFramePr>
            <a:graphicFrameLocks/>
          </p:cNvGraphicFramePr>
          <p:nvPr>
            <p:extLst>
              <p:ext uri="{D42A27DB-BD31-4B8C-83A1-F6EECF244321}">
                <p14:modId xmlns:p14="http://schemas.microsoft.com/office/powerpoint/2010/main" val="1950506083"/>
              </p:ext>
            </p:extLst>
          </p:nvPr>
        </p:nvGraphicFramePr>
        <p:xfrm>
          <a:off x="6280149" y="3880116"/>
          <a:ext cx="2359025" cy="1168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7 Gráfico"/>
          <p:cNvGraphicFramePr>
            <a:graphicFrameLocks/>
          </p:cNvGraphicFramePr>
          <p:nvPr>
            <p:extLst>
              <p:ext uri="{D42A27DB-BD31-4B8C-83A1-F6EECF244321}">
                <p14:modId xmlns:p14="http://schemas.microsoft.com/office/powerpoint/2010/main" val="4643405"/>
              </p:ext>
            </p:extLst>
          </p:nvPr>
        </p:nvGraphicFramePr>
        <p:xfrm>
          <a:off x="6280149" y="4861191"/>
          <a:ext cx="2359025" cy="1168133"/>
        </p:xfrm>
        <a:graphic>
          <a:graphicData uri="http://schemas.openxmlformats.org/drawingml/2006/chart">
            <c:chart xmlns:c="http://schemas.openxmlformats.org/drawingml/2006/chart" xmlns:r="http://schemas.openxmlformats.org/officeDocument/2006/relationships" r:id="rId6"/>
          </a:graphicData>
        </a:graphic>
      </p:graphicFrame>
      <p:sp>
        <p:nvSpPr>
          <p:cNvPr id="11" name="10 CuadroTexto"/>
          <p:cNvSpPr txBox="1"/>
          <p:nvPr/>
        </p:nvSpPr>
        <p:spPr>
          <a:xfrm>
            <a:off x="3684896" y="6260738"/>
            <a:ext cx="5459105" cy="400110"/>
          </a:xfrm>
          <a:prstGeom prst="rect">
            <a:avLst/>
          </a:prstGeom>
          <a:noFill/>
        </p:spPr>
        <p:txBody>
          <a:bodyPr wrap="square" rtlCol="0">
            <a:spAutoFit/>
          </a:bodyPr>
          <a:lstStyle/>
          <a:p>
            <a:pPr algn="r"/>
            <a:r>
              <a:rPr lang="es-ES" sz="2000" b="1" i="1" dirty="0" smtClean="0">
                <a:solidFill>
                  <a:srgbClr val="A18C7F"/>
                </a:solidFill>
                <a:latin typeface="Century Gothic" panose="020B0502020202020204" pitchFamily="34" charset="0"/>
              </a:rPr>
              <a:t>Cumplimiento de expectativas</a:t>
            </a:r>
            <a:endParaRPr lang="es-ES" sz="20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35145813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“mucho peor” a máximo 100 “mucho mejor”.</a:t>
            </a:r>
            <a:endParaRPr lang="es-ES" sz="1000" i="1" dirty="0">
              <a:solidFill>
                <a:srgbClr val="4D4D4D"/>
              </a:solidFill>
              <a:latin typeface="Georgia" pitchFamily="18" charset="0"/>
            </a:endParaRPr>
          </a:p>
        </p:txBody>
      </p:sp>
      <p:sp>
        <p:nvSpPr>
          <p:cNvPr id="10" name="Rectangle 3"/>
          <p:cNvSpPr>
            <a:spLocks noChangeArrowheads="1"/>
          </p:cNvSpPr>
          <p:nvPr/>
        </p:nvSpPr>
        <p:spPr bwMode="auto">
          <a:xfrm>
            <a:off x="739516" y="911225"/>
            <a:ext cx="7862224" cy="646331"/>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P.4B./P.5B.: Si comparamos la imagen de </a:t>
            </a:r>
            <a:r>
              <a:rPr lang="es-ES" sz="1200" b="1" i="1" dirty="0" err="1" smtClean="0">
                <a:solidFill>
                  <a:srgbClr val="4D4D4D"/>
                </a:solidFill>
                <a:latin typeface="Century Gothic" panose="020B0502020202020204" pitchFamily="34" charset="0"/>
              </a:rPr>
              <a:t>Visesa</a:t>
            </a:r>
            <a:r>
              <a:rPr lang="es-ES" sz="1200" b="1" i="1" dirty="0" smtClean="0">
                <a:solidFill>
                  <a:srgbClr val="4D4D4D"/>
                </a:solidFill>
                <a:latin typeface="Century Gothic" panose="020B0502020202020204" pitchFamily="34" charset="0"/>
              </a:rPr>
              <a:t> con la de otras empresas promotoras de viviendas, usted diría que la imagen de </a:t>
            </a:r>
            <a:r>
              <a:rPr lang="es-ES" sz="1200" b="1" i="1" dirty="0" err="1" smtClean="0">
                <a:solidFill>
                  <a:srgbClr val="4D4D4D"/>
                </a:solidFill>
                <a:latin typeface="Century Gothic" panose="020B0502020202020204" pitchFamily="34" charset="0"/>
              </a:rPr>
              <a:t>Visesa</a:t>
            </a:r>
            <a:r>
              <a:rPr lang="es-ES" sz="1200" b="1" i="1" dirty="0" smtClean="0">
                <a:solidFill>
                  <a:srgbClr val="4D4D4D"/>
                </a:solidFill>
                <a:latin typeface="Century Gothic" panose="020B0502020202020204" pitchFamily="34" charset="0"/>
              </a:rPr>
              <a:t> es…</a:t>
            </a:r>
          </a:p>
          <a:p>
            <a:pPr algn="ctr">
              <a:buClr>
                <a:srgbClr val="C0C0C0"/>
              </a:buClr>
              <a:buSzPts val="1800"/>
            </a:pPr>
            <a:r>
              <a:rPr lang="es-ES" sz="1200" b="1" i="1" dirty="0" smtClean="0">
                <a:solidFill>
                  <a:srgbClr val="4D4D4D"/>
                </a:solidFill>
                <a:latin typeface="Century Gothic" panose="020B0502020202020204" pitchFamily="34" charset="0"/>
              </a:rPr>
              <a:t>Base: </a:t>
            </a:r>
            <a:r>
              <a:rPr lang="es-ES" sz="1200" b="1" i="1" dirty="0">
                <a:solidFill>
                  <a:srgbClr val="4D4D4D"/>
                </a:solidFill>
                <a:latin typeface="Century Gothic" panose="020B0502020202020204" pitchFamily="34" charset="0"/>
              </a:rPr>
              <a:t>2</a:t>
            </a:r>
            <a:r>
              <a:rPr lang="es-ES" sz="1200" b="1" i="1" dirty="0" smtClean="0">
                <a:solidFill>
                  <a:srgbClr val="4D4D4D"/>
                </a:solidFill>
                <a:latin typeface="Century Gothic" panose="020B0502020202020204" pitchFamily="34" charset="0"/>
              </a:rPr>
              <a:t>49 entrevistados</a:t>
            </a:r>
            <a:endParaRPr lang="es-ES" sz="1200" b="1" i="1" dirty="0">
              <a:solidFill>
                <a:srgbClr val="4D4D4D"/>
              </a:solidFill>
              <a:latin typeface="Century Gothic" panose="020B0502020202020204" pitchFamily="34" charset="0"/>
            </a:endParaRPr>
          </a:p>
        </p:txBody>
      </p:sp>
      <p:graphicFrame>
        <p:nvGraphicFramePr>
          <p:cNvPr id="16" name="4 Gráfico"/>
          <p:cNvGraphicFramePr>
            <a:graphicFrameLocks/>
          </p:cNvGraphicFramePr>
          <p:nvPr>
            <p:extLst>
              <p:ext uri="{D42A27DB-BD31-4B8C-83A1-F6EECF244321}">
                <p14:modId xmlns:p14="http://schemas.microsoft.com/office/powerpoint/2010/main" val="1028078811"/>
              </p:ext>
            </p:extLst>
          </p:nvPr>
        </p:nvGraphicFramePr>
        <p:xfrm>
          <a:off x="247648" y="1876424"/>
          <a:ext cx="6674147"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7 Gráfico"/>
          <p:cNvGraphicFramePr>
            <a:graphicFrameLocks/>
          </p:cNvGraphicFramePr>
          <p:nvPr>
            <p:extLst>
              <p:ext uri="{D42A27DB-BD31-4B8C-83A1-F6EECF244321}">
                <p14:modId xmlns:p14="http://schemas.microsoft.com/office/powerpoint/2010/main" val="4150202064"/>
              </p:ext>
            </p:extLst>
          </p:nvPr>
        </p:nvGraphicFramePr>
        <p:xfrm>
          <a:off x="6280149" y="1908441"/>
          <a:ext cx="2359025" cy="116813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3"/>
          <p:cNvSpPr>
            <a:spLocks noChangeArrowheads="1"/>
          </p:cNvSpPr>
          <p:nvPr/>
        </p:nvSpPr>
        <p:spPr bwMode="auto">
          <a:xfrm>
            <a:off x="6767513" y="183541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Media*</a:t>
            </a:r>
            <a:endParaRPr lang="es-ES" sz="1000" i="1" dirty="0">
              <a:latin typeface="Georgia" pitchFamily="18" charset="0"/>
              <a:cs typeface="+mn-cs"/>
            </a:endParaRPr>
          </a:p>
        </p:txBody>
      </p:sp>
      <p:graphicFrame>
        <p:nvGraphicFramePr>
          <p:cNvPr id="19" name="7 Gráfico"/>
          <p:cNvGraphicFramePr>
            <a:graphicFrameLocks/>
          </p:cNvGraphicFramePr>
          <p:nvPr>
            <p:extLst>
              <p:ext uri="{D42A27DB-BD31-4B8C-83A1-F6EECF244321}">
                <p14:modId xmlns:p14="http://schemas.microsoft.com/office/powerpoint/2010/main" val="1148557470"/>
              </p:ext>
            </p:extLst>
          </p:nvPr>
        </p:nvGraphicFramePr>
        <p:xfrm>
          <a:off x="6280149" y="2899041"/>
          <a:ext cx="2359025" cy="116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7 Gráfico"/>
          <p:cNvGraphicFramePr>
            <a:graphicFrameLocks/>
          </p:cNvGraphicFramePr>
          <p:nvPr>
            <p:extLst>
              <p:ext uri="{D42A27DB-BD31-4B8C-83A1-F6EECF244321}">
                <p14:modId xmlns:p14="http://schemas.microsoft.com/office/powerpoint/2010/main" val="2675243202"/>
              </p:ext>
            </p:extLst>
          </p:nvPr>
        </p:nvGraphicFramePr>
        <p:xfrm>
          <a:off x="6280149" y="3880116"/>
          <a:ext cx="2359025" cy="1168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7 Gráfico"/>
          <p:cNvGraphicFramePr>
            <a:graphicFrameLocks/>
          </p:cNvGraphicFramePr>
          <p:nvPr>
            <p:extLst>
              <p:ext uri="{D42A27DB-BD31-4B8C-83A1-F6EECF244321}">
                <p14:modId xmlns:p14="http://schemas.microsoft.com/office/powerpoint/2010/main" val="580447141"/>
              </p:ext>
            </p:extLst>
          </p:nvPr>
        </p:nvGraphicFramePr>
        <p:xfrm>
          <a:off x="6280149" y="4861191"/>
          <a:ext cx="2359025" cy="1168133"/>
        </p:xfrm>
        <a:graphic>
          <a:graphicData uri="http://schemas.openxmlformats.org/drawingml/2006/chart">
            <c:chart xmlns:c="http://schemas.openxmlformats.org/drawingml/2006/chart" xmlns:r="http://schemas.openxmlformats.org/officeDocument/2006/relationships" r:id="rId6"/>
          </a:graphicData>
        </a:graphic>
      </p:graphicFrame>
      <p:sp>
        <p:nvSpPr>
          <p:cNvPr id="11" name="10 CuadroTexto"/>
          <p:cNvSpPr txBox="1"/>
          <p:nvPr/>
        </p:nvSpPr>
        <p:spPr>
          <a:xfrm>
            <a:off x="3684896" y="6260738"/>
            <a:ext cx="5459105" cy="400110"/>
          </a:xfrm>
          <a:prstGeom prst="rect">
            <a:avLst/>
          </a:prstGeom>
          <a:noFill/>
        </p:spPr>
        <p:txBody>
          <a:bodyPr wrap="square" rtlCol="0">
            <a:spAutoFit/>
          </a:bodyPr>
          <a:lstStyle/>
          <a:p>
            <a:pPr algn="r"/>
            <a:r>
              <a:rPr lang="es-ES" sz="2000" b="1" i="1" dirty="0" smtClean="0">
                <a:solidFill>
                  <a:srgbClr val="A18C7F"/>
                </a:solidFill>
                <a:latin typeface="Century Gothic" panose="020B0502020202020204" pitchFamily="34" charset="0"/>
              </a:rPr>
              <a:t>Imagen general de </a:t>
            </a:r>
            <a:r>
              <a:rPr lang="es-ES" sz="2000" b="1" i="1" dirty="0" err="1" smtClean="0">
                <a:solidFill>
                  <a:srgbClr val="A18C7F"/>
                </a:solidFill>
                <a:latin typeface="Century Gothic" panose="020B0502020202020204" pitchFamily="34" charset="0"/>
              </a:rPr>
              <a:t>Visesa</a:t>
            </a:r>
            <a:endParaRPr lang="es-ES" sz="20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4572412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“muy bajo” a máximo 100 “muy alto”.</a:t>
            </a:r>
            <a:endParaRPr lang="es-ES" sz="1000" i="1" dirty="0">
              <a:solidFill>
                <a:srgbClr val="4D4D4D"/>
              </a:solidFill>
              <a:latin typeface="Georgia" pitchFamily="18" charset="0"/>
            </a:endParaRPr>
          </a:p>
        </p:txBody>
      </p:sp>
      <p:sp>
        <p:nvSpPr>
          <p:cNvPr id="10" name="Rectangle 3"/>
          <p:cNvSpPr>
            <a:spLocks noChangeArrowheads="1"/>
          </p:cNvSpPr>
          <p:nvPr/>
        </p:nvSpPr>
        <p:spPr bwMode="auto">
          <a:xfrm>
            <a:off x="739516" y="911225"/>
            <a:ext cx="7862224" cy="461665"/>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P.13./P.10.: ¿Cuál es su nivel de satisfacción general con </a:t>
            </a:r>
            <a:r>
              <a:rPr lang="es-ES" sz="1200" b="1" i="1" dirty="0" err="1" smtClean="0">
                <a:solidFill>
                  <a:srgbClr val="4D4D4D"/>
                </a:solidFill>
                <a:latin typeface="Century Gothic" panose="020B0502020202020204" pitchFamily="34" charset="0"/>
              </a:rPr>
              <a:t>Visesa</a:t>
            </a:r>
            <a:r>
              <a:rPr lang="es-ES" sz="1200" b="1" i="1" dirty="0" smtClean="0">
                <a:solidFill>
                  <a:srgbClr val="4D4D4D"/>
                </a:solidFill>
                <a:latin typeface="Century Gothic" panose="020B0502020202020204" pitchFamily="34" charset="0"/>
              </a:rPr>
              <a:t>?</a:t>
            </a:r>
          </a:p>
          <a:p>
            <a:pPr algn="ctr">
              <a:buClr>
                <a:srgbClr val="C0C0C0"/>
              </a:buClr>
              <a:buSzPts val="1800"/>
            </a:pPr>
            <a:r>
              <a:rPr lang="es-ES" sz="1200" b="1" i="1" dirty="0" smtClean="0">
                <a:solidFill>
                  <a:srgbClr val="4D4D4D"/>
                </a:solidFill>
                <a:latin typeface="Century Gothic" panose="020B0502020202020204" pitchFamily="34" charset="0"/>
              </a:rPr>
              <a:t>Base: </a:t>
            </a:r>
            <a:r>
              <a:rPr lang="es-ES" sz="1200" b="1" i="1" dirty="0">
                <a:solidFill>
                  <a:srgbClr val="4D4D4D"/>
                </a:solidFill>
                <a:latin typeface="Century Gothic" panose="020B0502020202020204" pitchFamily="34" charset="0"/>
              </a:rPr>
              <a:t>2</a:t>
            </a:r>
            <a:r>
              <a:rPr lang="es-ES" sz="1200" b="1" i="1" dirty="0" smtClean="0">
                <a:solidFill>
                  <a:srgbClr val="4D4D4D"/>
                </a:solidFill>
                <a:latin typeface="Century Gothic" panose="020B0502020202020204" pitchFamily="34" charset="0"/>
              </a:rPr>
              <a:t>49 entrevistados</a:t>
            </a:r>
            <a:endParaRPr lang="es-ES" sz="1200" b="1" i="1" dirty="0">
              <a:solidFill>
                <a:srgbClr val="4D4D4D"/>
              </a:solidFill>
              <a:latin typeface="Century Gothic" panose="020B0502020202020204" pitchFamily="34" charset="0"/>
            </a:endParaRPr>
          </a:p>
        </p:txBody>
      </p:sp>
      <p:graphicFrame>
        <p:nvGraphicFramePr>
          <p:cNvPr id="16" name="4 Gráfico"/>
          <p:cNvGraphicFramePr>
            <a:graphicFrameLocks/>
          </p:cNvGraphicFramePr>
          <p:nvPr>
            <p:extLst>
              <p:ext uri="{D42A27DB-BD31-4B8C-83A1-F6EECF244321}">
                <p14:modId xmlns:p14="http://schemas.microsoft.com/office/powerpoint/2010/main" val="966130246"/>
              </p:ext>
            </p:extLst>
          </p:nvPr>
        </p:nvGraphicFramePr>
        <p:xfrm>
          <a:off x="247650" y="1876424"/>
          <a:ext cx="6000750"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7 Gráfico"/>
          <p:cNvGraphicFramePr>
            <a:graphicFrameLocks/>
          </p:cNvGraphicFramePr>
          <p:nvPr>
            <p:extLst>
              <p:ext uri="{D42A27DB-BD31-4B8C-83A1-F6EECF244321}">
                <p14:modId xmlns:p14="http://schemas.microsoft.com/office/powerpoint/2010/main" val="3606610146"/>
              </p:ext>
            </p:extLst>
          </p:nvPr>
        </p:nvGraphicFramePr>
        <p:xfrm>
          <a:off x="6280149" y="1908441"/>
          <a:ext cx="2359025" cy="116813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3"/>
          <p:cNvSpPr>
            <a:spLocks noChangeArrowheads="1"/>
          </p:cNvSpPr>
          <p:nvPr/>
        </p:nvSpPr>
        <p:spPr bwMode="auto">
          <a:xfrm>
            <a:off x="6767513" y="183541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Media*</a:t>
            </a:r>
            <a:endParaRPr lang="es-ES" sz="1000" i="1" dirty="0">
              <a:latin typeface="Georgia" pitchFamily="18" charset="0"/>
              <a:cs typeface="+mn-cs"/>
            </a:endParaRPr>
          </a:p>
        </p:txBody>
      </p:sp>
      <p:graphicFrame>
        <p:nvGraphicFramePr>
          <p:cNvPr id="19" name="7 Gráfico"/>
          <p:cNvGraphicFramePr>
            <a:graphicFrameLocks/>
          </p:cNvGraphicFramePr>
          <p:nvPr>
            <p:extLst>
              <p:ext uri="{D42A27DB-BD31-4B8C-83A1-F6EECF244321}">
                <p14:modId xmlns:p14="http://schemas.microsoft.com/office/powerpoint/2010/main" val="2454341292"/>
              </p:ext>
            </p:extLst>
          </p:nvPr>
        </p:nvGraphicFramePr>
        <p:xfrm>
          <a:off x="6280149" y="2899041"/>
          <a:ext cx="2359025" cy="116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7 Gráfico"/>
          <p:cNvGraphicFramePr>
            <a:graphicFrameLocks/>
          </p:cNvGraphicFramePr>
          <p:nvPr>
            <p:extLst>
              <p:ext uri="{D42A27DB-BD31-4B8C-83A1-F6EECF244321}">
                <p14:modId xmlns:p14="http://schemas.microsoft.com/office/powerpoint/2010/main" val="1823368651"/>
              </p:ext>
            </p:extLst>
          </p:nvPr>
        </p:nvGraphicFramePr>
        <p:xfrm>
          <a:off x="6280149" y="3880116"/>
          <a:ext cx="2359025" cy="1168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7 Gráfico"/>
          <p:cNvGraphicFramePr>
            <a:graphicFrameLocks/>
          </p:cNvGraphicFramePr>
          <p:nvPr>
            <p:extLst>
              <p:ext uri="{D42A27DB-BD31-4B8C-83A1-F6EECF244321}">
                <p14:modId xmlns:p14="http://schemas.microsoft.com/office/powerpoint/2010/main" val="1248028675"/>
              </p:ext>
            </p:extLst>
          </p:nvPr>
        </p:nvGraphicFramePr>
        <p:xfrm>
          <a:off x="6280149" y="4861191"/>
          <a:ext cx="2359025" cy="1168133"/>
        </p:xfrm>
        <a:graphic>
          <a:graphicData uri="http://schemas.openxmlformats.org/drawingml/2006/chart">
            <c:chart xmlns:c="http://schemas.openxmlformats.org/drawingml/2006/chart" xmlns:r="http://schemas.openxmlformats.org/officeDocument/2006/relationships" r:id="rId6"/>
          </a:graphicData>
        </a:graphic>
      </p:graphicFrame>
      <p:sp>
        <p:nvSpPr>
          <p:cNvPr id="11" name="10 CuadroTexto"/>
          <p:cNvSpPr txBox="1"/>
          <p:nvPr/>
        </p:nvSpPr>
        <p:spPr>
          <a:xfrm>
            <a:off x="3684896" y="6260738"/>
            <a:ext cx="5459105" cy="400110"/>
          </a:xfrm>
          <a:prstGeom prst="rect">
            <a:avLst/>
          </a:prstGeom>
          <a:noFill/>
        </p:spPr>
        <p:txBody>
          <a:bodyPr wrap="square" rtlCol="0">
            <a:spAutoFit/>
          </a:bodyPr>
          <a:lstStyle/>
          <a:p>
            <a:pPr algn="r"/>
            <a:r>
              <a:rPr lang="es-ES" sz="2000" b="1" i="1" dirty="0" smtClean="0">
                <a:solidFill>
                  <a:srgbClr val="A18C7F"/>
                </a:solidFill>
                <a:latin typeface="Century Gothic" panose="020B0502020202020204" pitchFamily="34" charset="0"/>
              </a:rPr>
              <a:t>Satisfacción General</a:t>
            </a:r>
            <a:endParaRPr lang="es-ES" sz="20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5444356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5990772"/>
            <a:ext cx="9138734" cy="669414"/>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“nada probable” a máximo 100 “muy probable”.</a:t>
            </a:r>
          </a:p>
          <a:p>
            <a:pPr>
              <a:lnSpc>
                <a:spcPts val="1500"/>
              </a:lnSpc>
              <a:buClr>
                <a:srgbClr val="C0C0C0"/>
              </a:buClr>
              <a:buSzPts val="1800"/>
            </a:pPr>
            <a:r>
              <a:rPr lang="es-ES" sz="1000" i="1" dirty="0" smtClean="0">
                <a:solidFill>
                  <a:srgbClr val="4D4D4D"/>
                </a:solidFill>
                <a:latin typeface="Georgia" pitchFamily="18" charset="0"/>
              </a:rPr>
              <a:t>NPS = Saldo % de las valoraciones más pro-marca (9 0 más en la escala) menos % de las valoraciones menos entusiastas (6 o menos en la escala). El rango de este índice se moverá de 100 (cuando todas las valoraciones sean de 9 o más) a -100 (cuando todas las valoraciones sean de 6 o menos).</a:t>
            </a:r>
            <a:endParaRPr lang="es-ES" sz="1000" i="1" dirty="0">
              <a:solidFill>
                <a:srgbClr val="4D4D4D"/>
              </a:solidFill>
              <a:latin typeface="Georgia" pitchFamily="18" charset="0"/>
            </a:endParaRPr>
          </a:p>
        </p:txBody>
      </p:sp>
      <p:graphicFrame>
        <p:nvGraphicFramePr>
          <p:cNvPr id="7" name="4 Gráfico"/>
          <p:cNvGraphicFramePr>
            <a:graphicFrameLocks/>
          </p:cNvGraphicFramePr>
          <p:nvPr>
            <p:extLst>
              <p:ext uri="{D42A27DB-BD31-4B8C-83A1-F6EECF244321}">
                <p14:modId xmlns:p14="http://schemas.microsoft.com/office/powerpoint/2010/main" val="1006517938"/>
              </p:ext>
            </p:extLst>
          </p:nvPr>
        </p:nvGraphicFramePr>
        <p:xfrm>
          <a:off x="66674" y="1562099"/>
          <a:ext cx="6519863"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7 Gráfico"/>
          <p:cNvGraphicFramePr>
            <a:graphicFrameLocks/>
          </p:cNvGraphicFramePr>
          <p:nvPr>
            <p:extLst>
              <p:ext uri="{D42A27DB-BD31-4B8C-83A1-F6EECF244321}">
                <p14:modId xmlns:p14="http://schemas.microsoft.com/office/powerpoint/2010/main" val="3022203243"/>
              </p:ext>
            </p:extLst>
          </p:nvPr>
        </p:nvGraphicFramePr>
        <p:xfrm>
          <a:off x="5803899" y="1594116"/>
          <a:ext cx="2359025" cy="116813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3"/>
          <p:cNvSpPr>
            <a:spLocks noChangeArrowheads="1"/>
          </p:cNvSpPr>
          <p:nvPr/>
        </p:nvSpPr>
        <p:spPr bwMode="auto">
          <a:xfrm>
            <a:off x="6291263" y="1521092"/>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Media*</a:t>
            </a:r>
            <a:endParaRPr lang="es-ES" sz="1000" i="1" dirty="0">
              <a:latin typeface="Georgia" pitchFamily="18" charset="0"/>
              <a:cs typeface="+mn-cs"/>
            </a:endParaRPr>
          </a:p>
        </p:txBody>
      </p:sp>
      <p:graphicFrame>
        <p:nvGraphicFramePr>
          <p:cNvPr id="13" name="7 Gráfico"/>
          <p:cNvGraphicFramePr>
            <a:graphicFrameLocks/>
          </p:cNvGraphicFramePr>
          <p:nvPr>
            <p:extLst>
              <p:ext uri="{D42A27DB-BD31-4B8C-83A1-F6EECF244321}">
                <p14:modId xmlns:p14="http://schemas.microsoft.com/office/powerpoint/2010/main" val="3326410374"/>
              </p:ext>
            </p:extLst>
          </p:nvPr>
        </p:nvGraphicFramePr>
        <p:xfrm>
          <a:off x="5803899" y="2584716"/>
          <a:ext cx="2359025" cy="116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7 Gráfico"/>
          <p:cNvGraphicFramePr>
            <a:graphicFrameLocks/>
          </p:cNvGraphicFramePr>
          <p:nvPr>
            <p:extLst>
              <p:ext uri="{D42A27DB-BD31-4B8C-83A1-F6EECF244321}">
                <p14:modId xmlns:p14="http://schemas.microsoft.com/office/powerpoint/2010/main" val="2081585369"/>
              </p:ext>
            </p:extLst>
          </p:nvPr>
        </p:nvGraphicFramePr>
        <p:xfrm>
          <a:off x="5803899" y="3565791"/>
          <a:ext cx="2359025" cy="1168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7 Gráfico"/>
          <p:cNvGraphicFramePr>
            <a:graphicFrameLocks/>
          </p:cNvGraphicFramePr>
          <p:nvPr>
            <p:extLst>
              <p:ext uri="{D42A27DB-BD31-4B8C-83A1-F6EECF244321}">
                <p14:modId xmlns:p14="http://schemas.microsoft.com/office/powerpoint/2010/main" val="3383257940"/>
              </p:ext>
            </p:extLst>
          </p:nvPr>
        </p:nvGraphicFramePr>
        <p:xfrm>
          <a:off x="5803899" y="4546866"/>
          <a:ext cx="2359025" cy="1168133"/>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angle 3"/>
          <p:cNvSpPr>
            <a:spLocks noChangeArrowheads="1"/>
          </p:cNvSpPr>
          <p:nvPr/>
        </p:nvSpPr>
        <p:spPr bwMode="auto">
          <a:xfrm>
            <a:off x="558541" y="596900"/>
            <a:ext cx="7862224" cy="646331"/>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P.14./P.11.: ¿Con qué probabilidad recomendaría a personas conocidas </a:t>
            </a:r>
            <a:br>
              <a:rPr lang="es-ES" sz="1200" b="1" i="1" dirty="0" smtClean="0">
                <a:solidFill>
                  <a:srgbClr val="4D4D4D"/>
                </a:solidFill>
                <a:latin typeface="Century Gothic" panose="020B0502020202020204" pitchFamily="34" charset="0"/>
              </a:rPr>
            </a:br>
            <a:r>
              <a:rPr lang="es-ES" sz="1200" b="1" i="1" dirty="0" smtClean="0">
                <a:solidFill>
                  <a:srgbClr val="4D4D4D"/>
                </a:solidFill>
                <a:latin typeface="Century Gothic" panose="020B0502020202020204" pitchFamily="34" charset="0"/>
              </a:rPr>
              <a:t>que compraran/alquilaran una vivienda a través de </a:t>
            </a:r>
            <a:r>
              <a:rPr lang="es-ES" sz="1200" b="1" i="1" dirty="0" err="1" smtClean="0">
                <a:solidFill>
                  <a:srgbClr val="4D4D4D"/>
                </a:solidFill>
                <a:latin typeface="Century Gothic" panose="020B0502020202020204" pitchFamily="34" charset="0"/>
              </a:rPr>
              <a:t>Visesa</a:t>
            </a:r>
            <a:r>
              <a:rPr lang="es-ES" sz="1200" b="1" i="1" dirty="0" smtClean="0">
                <a:solidFill>
                  <a:srgbClr val="4D4D4D"/>
                </a:solidFill>
                <a:latin typeface="Century Gothic" panose="020B0502020202020204" pitchFamily="34" charset="0"/>
              </a:rPr>
              <a:t>?</a:t>
            </a:r>
          </a:p>
          <a:p>
            <a:pPr algn="ctr">
              <a:buClr>
                <a:srgbClr val="C0C0C0"/>
              </a:buClr>
              <a:buSzPts val="1800"/>
            </a:pPr>
            <a:r>
              <a:rPr lang="es-ES" sz="1200" b="1" i="1" dirty="0" smtClean="0">
                <a:solidFill>
                  <a:srgbClr val="4D4D4D"/>
                </a:solidFill>
                <a:latin typeface="Century Gothic" panose="020B0502020202020204" pitchFamily="34" charset="0"/>
              </a:rPr>
              <a:t>Base: 249 entrevistados</a:t>
            </a:r>
            <a:endParaRPr lang="es-ES" sz="1200" b="1" i="1" dirty="0">
              <a:solidFill>
                <a:srgbClr val="4D4D4D"/>
              </a:solidFill>
              <a:latin typeface="Century Gothic" panose="020B0502020202020204" pitchFamily="34" charset="0"/>
            </a:endParaRPr>
          </a:p>
        </p:txBody>
      </p:sp>
      <p:grpSp>
        <p:nvGrpSpPr>
          <p:cNvPr id="4" name="3 Grupo"/>
          <p:cNvGrpSpPr/>
          <p:nvPr/>
        </p:nvGrpSpPr>
        <p:grpSpPr>
          <a:xfrm>
            <a:off x="7557110" y="1677961"/>
            <a:ext cx="1959437" cy="909048"/>
            <a:chOff x="7557110" y="1677961"/>
            <a:chExt cx="1959437" cy="909048"/>
          </a:xfrm>
        </p:grpSpPr>
        <p:graphicFrame>
          <p:nvGraphicFramePr>
            <p:cNvPr id="26" name="25 Gráfico"/>
            <p:cNvGraphicFramePr/>
            <p:nvPr>
              <p:extLst>
                <p:ext uri="{D42A27DB-BD31-4B8C-83A1-F6EECF244321}">
                  <p14:modId xmlns:p14="http://schemas.microsoft.com/office/powerpoint/2010/main" val="1394271099"/>
                </p:ext>
              </p:extLst>
            </p:nvPr>
          </p:nvGraphicFramePr>
          <p:xfrm>
            <a:off x="7557110" y="1677961"/>
            <a:ext cx="1959437" cy="909048"/>
          </p:xfrm>
          <a:graphic>
            <a:graphicData uri="http://schemas.openxmlformats.org/drawingml/2006/chart">
              <c:chart xmlns:c="http://schemas.openxmlformats.org/drawingml/2006/chart" xmlns:r="http://schemas.openxmlformats.org/officeDocument/2006/relationships" r:id="rId7"/>
            </a:graphicData>
          </a:graphic>
        </p:graphicFrame>
        <p:sp>
          <p:nvSpPr>
            <p:cNvPr id="24" name="23 CuadroTexto"/>
            <p:cNvSpPr txBox="1"/>
            <p:nvPr/>
          </p:nvSpPr>
          <p:spPr>
            <a:xfrm>
              <a:off x="8647444" y="2165709"/>
              <a:ext cx="491290" cy="215444"/>
            </a:xfrm>
            <a:prstGeom prst="rect">
              <a:avLst/>
            </a:prstGeom>
            <a:noFill/>
          </p:spPr>
          <p:txBody>
            <a:bodyPr wrap="square" rtlCol="0">
              <a:spAutoFit/>
            </a:bodyPr>
            <a:lstStyle/>
            <a:p>
              <a:pPr algn="ctr"/>
              <a:r>
                <a:rPr lang="es-ES" sz="800" b="1" dirty="0" smtClean="0">
                  <a:solidFill>
                    <a:srgbClr val="FF0000"/>
                  </a:solidFill>
                </a:rPr>
                <a:t>-12,85</a:t>
              </a:r>
              <a:endParaRPr lang="es-ES" sz="800" i="1" dirty="0">
                <a:solidFill>
                  <a:srgbClr val="FF0000"/>
                </a:solidFill>
              </a:endParaRPr>
            </a:p>
          </p:txBody>
        </p:sp>
        <p:sp>
          <p:nvSpPr>
            <p:cNvPr id="28" name="27 CuadroTexto"/>
            <p:cNvSpPr txBox="1"/>
            <p:nvPr/>
          </p:nvSpPr>
          <p:spPr>
            <a:xfrm>
              <a:off x="8227320" y="1844633"/>
              <a:ext cx="219932" cy="169277"/>
            </a:xfrm>
            <a:prstGeom prst="rect">
              <a:avLst/>
            </a:prstGeom>
            <a:noFill/>
          </p:spPr>
          <p:txBody>
            <a:bodyPr wrap="none" rtlCol="0">
              <a:spAutoFit/>
            </a:bodyPr>
            <a:lstStyle/>
            <a:p>
              <a:r>
                <a:rPr lang="es-ES" sz="500" b="1" dirty="0" smtClean="0">
                  <a:latin typeface="Century Gothic" panose="020B0502020202020204" pitchFamily="34" charset="0"/>
                </a:rPr>
                <a:t>0</a:t>
              </a:r>
              <a:endParaRPr lang="es-ES" sz="500" b="1" dirty="0">
                <a:latin typeface="Century Gothic" panose="020B0502020202020204" pitchFamily="34" charset="0"/>
              </a:endParaRPr>
            </a:p>
          </p:txBody>
        </p:sp>
        <p:sp>
          <p:nvSpPr>
            <p:cNvPr id="29" name="28 CuadroTexto"/>
            <p:cNvSpPr txBox="1"/>
            <p:nvPr/>
          </p:nvSpPr>
          <p:spPr>
            <a:xfrm>
              <a:off x="8523530" y="2055670"/>
              <a:ext cx="255198" cy="169277"/>
            </a:xfrm>
            <a:prstGeom prst="rect">
              <a:avLst/>
            </a:prstGeom>
            <a:noFill/>
          </p:spPr>
          <p:txBody>
            <a:bodyPr wrap="none" rtlCol="0">
              <a:spAutoFit/>
            </a:bodyPr>
            <a:lstStyle/>
            <a:p>
              <a:r>
                <a:rPr lang="es-ES" sz="500" b="1" dirty="0" smtClean="0">
                  <a:latin typeface="Century Gothic" panose="020B0502020202020204" pitchFamily="34" charset="0"/>
                </a:rPr>
                <a:t>50</a:t>
              </a:r>
              <a:endParaRPr lang="es-ES" sz="500" b="1" dirty="0">
                <a:latin typeface="Century Gothic" panose="020B0502020202020204" pitchFamily="34" charset="0"/>
              </a:endParaRPr>
            </a:p>
          </p:txBody>
        </p:sp>
        <p:sp>
          <p:nvSpPr>
            <p:cNvPr id="30" name="29 CuadroTexto"/>
            <p:cNvSpPr txBox="1"/>
            <p:nvPr/>
          </p:nvSpPr>
          <p:spPr>
            <a:xfrm>
              <a:off x="8375895" y="2406459"/>
              <a:ext cx="290464" cy="169277"/>
            </a:xfrm>
            <a:prstGeom prst="rect">
              <a:avLst/>
            </a:prstGeom>
            <a:noFill/>
          </p:spPr>
          <p:txBody>
            <a:bodyPr wrap="none" rtlCol="0">
              <a:spAutoFit/>
            </a:bodyPr>
            <a:lstStyle/>
            <a:p>
              <a:r>
                <a:rPr lang="es-ES" sz="500" b="1" dirty="0" smtClean="0">
                  <a:latin typeface="Century Gothic" panose="020B0502020202020204" pitchFamily="34" charset="0"/>
                </a:rPr>
                <a:t>100</a:t>
              </a:r>
              <a:endParaRPr lang="es-ES" sz="500" b="1" dirty="0">
                <a:latin typeface="Century Gothic" panose="020B0502020202020204" pitchFamily="34" charset="0"/>
              </a:endParaRPr>
            </a:p>
          </p:txBody>
        </p:sp>
        <p:sp>
          <p:nvSpPr>
            <p:cNvPr id="31" name="30 CuadroTexto"/>
            <p:cNvSpPr txBox="1"/>
            <p:nvPr/>
          </p:nvSpPr>
          <p:spPr>
            <a:xfrm>
              <a:off x="7947269" y="2397839"/>
              <a:ext cx="317716" cy="169277"/>
            </a:xfrm>
            <a:prstGeom prst="rect">
              <a:avLst/>
            </a:prstGeom>
            <a:noFill/>
          </p:spPr>
          <p:txBody>
            <a:bodyPr wrap="none" rtlCol="0">
              <a:spAutoFit/>
            </a:bodyPr>
            <a:lstStyle/>
            <a:p>
              <a:r>
                <a:rPr lang="es-ES" sz="500" b="1" dirty="0" smtClean="0">
                  <a:latin typeface="Century Gothic" panose="020B0502020202020204" pitchFamily="34" charset="0"/>
                </a:rPr>
                <a:t>-100</a:t>
              </a:r>
              <a:endParaRPr lang="es-ES" sz="500" b="1" dirty="0">
                <a:latin typeface="Century Gothic" panose="020B0502020202020204" pitchFamily="34" charset="0"/>
              </a:endParaRPr>
            </a:p>
          </p:txBody>
        </p:sp>
        <p:sp>
          <p:nvSpPr>
            <p:cNvPr id="32" name="31 CuadroTexto"/>
            <p:cNvSpPr txBox="1"/>
            <p:nvPr/>
          </p:nvSpPr>
          <p:spPr>
            <a:xfrm>
              <a:off x="7879006" y="2055670"/>
              <a:ext cx="282450" cy="169277"/>
            </a:xfrm>
            <a:prstGeom prst="rect">
              <a:avLst/>
            </a:prstGeom>
            <a:noFill/>
          </p:spPr>
          <p:txBody>
            <a:bodyPr wrap="none" rtlCol="0">
              <a:spAutoFit/>
            </a:bodyPr>
            <a:lstStyle/>
            <a:p>
              <a:r>
                <a:rPr lang="es-ES" sz="500" b="1" dirty="0" smtClean="0">
                  <a:latin typeface="Century Gothic" panose="020B0502020202020204" pitchFamily="34" charset="0"/>
                </a:rPr>
                <a:t>-50</a:t>
              </a:r>
              <a:endParaRPr lang="es-ES" sz="500" b="1" dirty="0">
                <a:latin typeface="Century Gothic" panose="020B0502020202020204" pitchFamily="34" charset="0"/>
              </a:endParaRPr>
            </a:p>
          </p:txBody>
        </p:sp>
      </p:grpSp>
      <p:grpSp>
        <p:nvGrpSpPr>
          <p:cNvPr id="35" name="34 Grupo"/>
          <p:cNvGrpSpPr/>
          <p:nvPr/>
        </p:nvGrpSpPr>
        <p:grpSpPr>
          <a:xfrm>
            <a:off x="7557110" y="2716186"/>
            <a:ext cx="1959437" cy="909048"/>
            <a:chOff x="7557110" y="1677961"/>
            <a:chExt cx="1959437" cy="909048"/>
          </a:xfrm>
        </p:grpSpPr>
        <p:graphicFrame>
          <p:nvGraphicFramePr>
            <p:cNvPr id="36" name="35 Gráfico"/>
            <p:cNvGraphicFramePr/>
            <p:nvPr>
              <p:extLst>
                <p:ext uri="{D42A27DB-BD31-4B8C-83A1-F6EECF244321}">
                  <p14:modId xmlns:p14="http://schemas.microsoft.com/office/powerpoint/2010/main" val="1995576201"/>
                </p:ext>
              </p:extLst>
            </p:nvPr>
          </p:nvGraphicFramePr>
          <p:xfrm>
            <a:off x="7557110" y="1677961"/>
            <a:ext cx="1959437" cy="909048"/>
          </p:xfrm>
          <a:graphic>
            <a:graphicData uri="http://schemas.openxmlformats.org/drawingml/2006/chart">
              <c:chart xmlns:c="http://schemas.openxmlformats.org/drawingml/2006/chart" xmlns:r="http://schemas.openxmlformats.org/officeDocument/2006/relationships" r:id="rId8"/>
            </a:graphicData>
          </a:graphic>
        </p:graphicFrame>
        <p:sp>
          <p:nvSpPr>
            <p:cNvPr id="37" name="36 CuadroTexto"/>
            <p:cNvSpPr txBox="1"/>
            <p:nvPr/>
          </p:nvSpPr>
          <p:spPr>
            <a:xfrm>
              <a:off x="8647444" y="2165709"/>
              <a:ext cx="491290" cy="215444"/>
            </a:xfrm>
            <a:prstGeom prst="rect">
              <a:avLst/>
            </a:prstGeom>
            <a:noFill/>
          </p:spPr>
          <p:txBody>
            <a:bodyPr wrap="square" rtlCol="0">
              <a:spAutoFit/>
            </a:bodyPr>
            <a:lstStyle/>
            <a:p>
              <a:pPr algn="ctr"/>
              <a:r>
                <a:rPr lang="es-ES" sz="800" b="1" dirty="0" smtClean="0"/>
                <a:t>22,52</a:t>
              </a:r>
              <a:endParaRPr lang="es-ES" sz="800" i="1" dirty="0"/>
            </a:p>
          </p:txBody>
        </p:sp>
        <p:sp>
          <p:nvSpPr>
            <p:cNvPr id="38" name="37 CuadroTexto"/>
            <p:cNvSpPr txBox="1"/>
            <p:nvPr/>
          </p:nvSpPr>
          <p:spPr>
            <a:xfrm>
              <a:off x="8227320" y="1844633"/>
              <a:ext cx="219932" cy="169277"/>
            </a:xfrm>
            <a:prstGeom prst="rect">
              <a:avLst/>
            </a:prstGeom>
            <a:noFill/>
          </p:spPr>
          <p:txBody>
            <a:bodyPr wrap="none" rtlCol="0">
              <a:spAutoFit/>
            </a:bodyPr>
            <a:lstStyle/>
            <a:p>
              <a:r>
                <a:rPr lang="es-ES" sz="500" b="1" dirty="0" smtClean="0">
                  <a:latin typeface="Century Gothic" panose="020B0502020202020204" pitchFamily="34" charset="0"/>
                </a:rPr>
                <a:t>0</a:t>
              </a:r>
              <a:endParaRPr lang="es-ES" sz="500" b="1" dirty="0">
                <a:latin typeface="Century Gothic" panose="020B0502020202020204" pitchFamily="34" charset="0"/>
              </a:endParaRPr>
            </a:p>
          </p:txBody>
        </p:sp>
        <p:sp>
          <p:nvSpPr>
            <p:cNvPr id="39" name="38 CuadroTexto"/>
            <p:cNvSpPr txBox="1"/>
            <p:nvPr/>
          </p:nvSpPr>
          <p:spPr>
            <a:xfrm>
              <a:off x="8523530" y="2055670"/>
              <a:ext cx="255198" cy="169277"/>
            </a:xfrm>
            <a:prstGeom prst="rect">
              <a:avLst/>
            </a:prstGeom>
            <a:noFill/>
          </p:spPr>
          <p:txBody>
            <a:bodyPr wrap="none" rtlCol="0">
              <a:spAutoFit/>
            </a:bodyPr>
            <a:lstStyle/>
            <a:p>
              <a:r>
                <a:rPr lang="es-ES" sz="500" b="1" dirty="0" smtClean="0">
                  <a:latin typeface="Century Gothic" panose="020B0502020202020204" pitchFamily="34" charset="0"/>
                </a:rPr>
                <a:t>50</a:t>
              </a:r>
              <a:endParaRPr lang="es-ES" sz="500" b="1" dirty="0">
                <a:latin typeface="Century Gothic" panose="020B0502020202020204" pitchFamily="34" charset="0"/>
              </a:endParaRPr>
            </a:p>
          </p:txBody>
        </p:sp>
        <p:sp>
          <p:nvSpPr>
            <p:cNvPr id="40" name="39 CuadroTexto"/>
            <p:cNvSpPr txBox="1"/>
            <p:nvPr/>
          </p:nvSpPr>
          <p:spPr>
            <a:xfrm>
              <a:off x="8375895" y="2406459"/>
              <a:ext cx="290464" cy="169277"/>
            </a:xfrm>
            <a:prstGeom prst="rect">
              <a:avLst/>
            </a:prstGeom>
            <a:noFill/>
          </p:spPr>
          <p:txBody>
            <a:bodyPr wrap="none" rtlCol="0">
              <a:spAutoFit/>
            </a:bodyPr>
            <a:lstStyle/>
            <a:p>
              <a:r>
                <a:rPr lang="es-ES" sz="500" b="1" dirty="0" smtClean="0">
                  <a:latin typeface="Century Gothic" panose="020B0502020202020204" pitchFamily="34" charset="0"/>
                </a:rPr>
                <a:t>100</a:t>
              </a:r>
              <a:endParaRPr lang="es-ES" sz="500" b="1" dirty="0">
                <a:latin typeface="Century Gothic" panose="020B0502020202020204" pitchFamily="34" charset="0"/>
              </a:endParaRPr>
            </a:p>
          </p:txBody>
        </p:sp>
        <p:sp>
          <p:nvSpPr>
            <p:cNvPr id="41" name="40 CuadroTexto"/>
            <p:cNvSpPr txBox="1"/>
            <p:nvPr/>
          </p:nvSpPr>
          <p:spPr>
            <a:xfrm>
              <a:off x="7947269" y="2397839"/>
              <a:ext cx="317716" cy="169277"/>
            </a:xfrm>
            <a:prstGeom prst="rect">
              <a:avLst/>
            </a:prstGeom>
            <a:noFill/>
          </p:spPr>
          <p:txBody>
            <a:bodyPr wrap="none" rtlCol="0">
              <a:spAutoFit/>
            </a:bodyPr>
            <a:lstStyle/>
            <a:p>
              <a:r>
                <a:rPr lang="es-ES" sz="500" b="1" dirty="0" smtClean="0">
                  <a:latin typeface="Century Gothic" panose="020B0502020202020204" pitchFamily="34" charset="0"/>
                </a:rPr>
                <a:t>-100</a:t>
              </a:r>
              <a:endParaRPr lang="es-ES" sz="500" b="1" dirty="0">
                <a:latin typeface="Century Gothic" panose="020B0502020202020204" pitchFamily="34" charset="0"/>
              </a:endParaRPr>
            </a:p>
          </p:txBody>
        </p:sp>
        <p:sp>
          <p:nvSpPr>
            <p:cNvPr id="42" name="41 CuadroTexto"/>
            <p:cNvSpPr txBox="1"/>
            <p:nvPr/>
          </p:nvSpPr>
          <p:spPr>
            <a:xfrm>
              <a:off x="7879006" y="2055670"/>
              <a:ext cx="282450" cy="169277"/>
            </a:xfrm>
            <a:prstGeom prst="rect">
              <a:avLst/>
            </a:prstGeom>
            <a:noFill/>
          </p:spPr>
          <p:txBody>
            <a:bodyPr wrap="none" rtlCol="0">
              <a:spAutoFit/>
            </a:bodyPr>
            <a:lstStyle/>
            <a:p>
              <a:r>
                <a:rPr lang="es-ES" sz="500" b="1" dirty="0" smtClean="0">
                  <a:latin typeface="Century Gothic" panose="020B0502020202020204" pitchFamily="34" charset="0"/>
                </a:rPr>
                <a:t>-50</a:t>
              </a:r>
              <a:endParaRPr lang="es-ES" sz="500" b="1" dirty="0">
                <a:latin typeface="Century Gothic" panose="020B0502020202020204" pitchFamily="34" charset="0"/>
              </a:endParaRPr>
            </a:p>
          </p:txBody>
        </p:sp>
      </p:grpSp>
      <p:grpSp>
        <p:nvGrpSpPr>
          <p:cNvPr id="43" name="42 Grupo"/>
          <p:cNvGrpSpPr/>
          <p:nvPr/>
        </p:nvGrpSpPr>
        <p:grpSpPr>
          <a:xfrm>
            <a:off x="7557110" y="3697261"/>
            <a:ext cx="1959437" cy="909048"/>
            <a:chOff x="7557110" y="1677961"/>
            <a:chExt cx="1959437" cy="909048"/>
          </a:xfrm>
        </p:grpSpPr>
        <p:graphicFrame>
          <p:nvGraphicFramePr>
            <p:cNvPr id="44" name="43 Gráfico"/>
            <p:cNvGraphicFramePr/>
            <p:nvPr>
              <p:extLst>
                <p:ext uri="{D42A27DB-BD31-4B8C-83A1-F6EECF244321}">
                  <p14:modId xmlns:p14="http://schemas.microsoft.com/office/powerpoint/2010/main" val="1562092480"/>
                </p:ext>
              </p:extLst>
            </p:nvPr>
          </p:nvGraphicFramePr>
          <p:xfrm>
            <a:off x="7557110" y="1677961"/>
            <a:ext cx="1959437" cy="909048"/>
          </p:xfrm>
          <a:graphic>
            <a:graphicData uri="http://schemas.openxmlformats.org/drawingml/2006/chart">
              <c:chart xmlns:c="http://schemas.openxmlformats.org/drawingml/2006/chart" xmlns:r="http://schemas.openxmlformats.org/officeDocument/2006/relationships" r:id="rId9"/>
            </a:graphicData>
          </a:graphic>
        </p:graphicFrame>
        <p:sp>
          <p:nvSpPr>
            <p:cNvPr id="45" name="44 CuadroTexto"/>
            <p:cNvSpPr txBox="1"/>
            <p:nvPr/>
          </p:nvSpPr>
          <p:spPr>
            <a:xfrm>
              <a:off x="8647444" y="2165709"/>
              <a:ext cx="491290" cy="215444"/>
            </a:xfrm>
            <a:prstGeom prst="rect">
              <a:avLst/>
            </a:prstGeom>
            <a:noFill/>
          </p:spPr>
          <p:txBody>
            <a:bodyPr wrap="square" rtlCol="0">
              <a:spAutoFit/>
            </a:bodyPr>
            <a:lstStyle/>
            <a:p>
              <a:pPr algn="ctr"/>
              <a:r>
                <a:rPr lang="es-ES" sz="800" b="1" dirty="0" smtClean="0">
                  <a:solidFill>
                    <a:srgbClr val="FF0000"/>
                  </a:solidFill>
                </a:rPr>
                <a:t>-49,06</a:t>
              </a:r>
              <a:endParaRPr lang="es-ES" sz="800" i="1" dirty="0">
                <a:solidFill>
                  <a:srgbClr val="FF0000"/>
                </a:solidFill>
              </a:endParaRPr>
            </a:p>
          </p:txBody>
        </p:sp>
        <p:sp>
          <p:nvSpPr>
            <p:cNvPr id="46" name="45 CuadroTexto"/>
            <p:cNvSpPr txBox="1"/>
            <p:nvPr/>
          </p:nvSpPr>
          <p:spPr>
            <a:xfrm>
              <a:off x="8227320" y="1844633"/>
              <a:ext cx="219932" cy="169277"/>
            </a:xfrm>
            <a:prstGeom prst="rect">
              <a:avLst/>
            </a:prstGeom>
            <a:noFill/>
          </p:spPr>
          <p:txBody>
            <a:bodyPr wrap="none" rtlCol="0">
              <a:spAutoFit/>
            </a:bodyPr>
            <a:lstStyle/>
            <a:p>
              <a:r>
                <a:rPr lang="es-ES" sz="500" b="1" dirty="0" smtClean="0">
                  <a:latin typeface="Century Gothic" panose="020B0502020202020204" pitchFamily="34" charset="0"/>
                </a:rPr>
                <a:t>0</a:t>
              </a:r>
              <a:endParaRPr lang="es-ES" sz="500" b="1" dirty="0">
                <a:latin typeface="Century Gothic" panose="020B0502020202020204" pitchFamily="34" charset="0"/>
              </a:endParaRPr>
            </a:p>
          </p:txBody>
        </p:sp>
        <p:sp>
          <p:nvSpPr>
            <p:cNvPr id="47" name="46 CuadroTexto"/>
            <p:cNvSpPr txBox="1"/>
            <p:nvPr/>
          </p:nvSpPr>
          <p:spPr>
            <a:xfrm>
              <a:off x="8523530" y="2055670"/>
              <a:ext cx="255198" cy="169277"/>
            </a:xfrm>
            <a:prstGeom prst="rect">
              <a:avLst/>
            </a:prstGeom>
            <a:noFill/>
          </p:spPr>
          <p:txBody>
            <a:bodyPr wrap="none" rtlCol="0">
              <a:spAutoFit/>
            </a:bodyPr>
            <a:lstStyle/>
            <a:p>
              <a:r>
                <a:rPr lang="es-ES" sz="500" b="1" dirty="0" smtClean="0">
                  <a:latin typeface="Century Gothic" panose="020B0502020202020204" pitchFamily="34" charset="0"/>
                </a:rPr>
                <a:t>50</a:t>
              </a:r>
              <a:endParaRPr lang="es-ES" sz="500" b="1" dirty="0">
                <a:latin typeface="Century Gothic" panose="020B0502020202020204" pitchFamily="34" charset="0"/>
              </a:endParaRPr>
            </a:p>
          </p:txBody>
        </p:sp>
        <p:sp>
          <p:nvSpPr>
            <p:cNvPr id="48" name="47 CuadroTexto"/>
            <p:cNvSpPr txBox="1"/>
            <p:nvPr/>
          </p:nvSpPr>
          <p:spPr>
            <a:xfrm>
              <a:off x="8375895" y="2406459"/>
              <a:ext cx="290464" cy="169277"/>
            </a:xfrm>
            <a:prstGeom prst="rect">
              <a:avLst/>
            </a:prstGeom>
            <a:noFill/>
          </p:spPr>
          <p:txBody>
            <a:bodyPr wrap="none" rtlCol="0">
              <a:spAutoFit/>
            </a:bodyPr>
            <a:lstStyle/>
            <a:p>
              <a:r>
                <a:rPr lang="es-ES" sz="500" b="1" dirty="0" smtClean="0">
                  <a:latin typeface="Century Gothic" panose="020B0502020202020204" pitchFamily="34" charset="0"/>
                </a:rPr>
                <a:t>100</a:t>
              </a:r>
              <a:endParaRPr lang="es-ES" sz="500" b="1" dirty="0">
                <a:latin typeface="Century Gothic" panose="020B0502020202020204" pitchFamily="34" charset="0"/>
              </a:endParaRPr>
            </a:p>
          </p:txBody>
        </p:sp>
        <p:sp>
          <p:nvSpPr>
            <p:cNvPr id="49" name="48 CuadroTexto"/>
            <p:cNvSpPr txBox="1"/>
            <p:nvPr/>
          </p:nvSpPr>
          <p:spPr>
            <a:xfrm>
              <a:off x="7947269" y="2397839"/>
              <a:ext cx="317716" cy="169277"/>
            </a:xfrm>
            <a:prstGeom prst="rect">
              <a:avLst/>
            </a:prstGeom>
            <a:noFill/>
          </p:spPr>
          <p:txBody>
            <a:bodyPr wrap="none" rtlCol="0">
              <a:spAutoFit/>
            </a:bodyPr>
            <a:lstStyle/>
            <a:p>
              <a:r>
                <a:rPr lang="es-ES" sz="500" b="1" dirty="0" smtClean="0">
                  <a:latin typeface="Century Gothic" panose="020B0502020202020204" pitchFamily="34" charset="0"/>
                </a:rPr>
                <a:t>-100</a:t>
              </a:r>
              <a:endParaRPr lang="es-ES" sz="500" b="1" dirty="0">
                <a:latin typeface="Century Gothic" panose="020B0502020202020204" pitchFamily="34" charset="0"/>
              </a:endParaRPr>
            </a:p>
          </p:txBody>
        </p:sp>
        <p:sp>
          <p:nvSpPr>
            <p:cNvPr id="50" name="49 CuadroTexto"/>
            <p:cNvSpPr txBox="1"/>
            <p:nvPr/>
          </p:nvSpPr>
          <p:spPr>
            <a:xfrm>
              <a:off x="7879006" y="2055670"/>
              <a:ext cx="282450" cy="169277"/>
            </a:xfrm>
            <a:prstGeom prst="rect">
              <a:avLst/>
            </a:prstGeom>
            <a:noFill/>
          </p:spPr>
          <p:txBody>
            <a:bodyPr wrap="none" rtlCol="0">
              <a:spAutoFit/>
            </a:bodyPr>
            <a:lstStyle/>
            <a:p>
              <a:r>
                <a:rPr lang="es-ES" sz="500" b="1" dirty="0" smtClean="0">
                  <a:latin typeface="Century Gothic" panose="020B0502020202020204" pitchFamily="34" charset="0"/>
                </a:rPr>
                <a:t>-50</a:t>
              </a:r>
              <a:endParaRPr lang="es-ES" sz="500" b="1" dirty="0">
                <a:latin typeface="Century Gothic" panose="020B0502020202020204" pitchFamily="34" charset="0"/>
              </a:endParaRPr>
            </a:p>
          </p:txBody>
        </p:sp>
      </p:grpSp>
      <p:grpSp>
        <p:nvGrpSpPr>
          <p:cNvPr id="51" name="50 Grupo"/>
          <p:cNvGrpSpPr/>
          <p:nvPr/>
        </p:nvGrpSpPr>
        <p:grpSpPr>
          <a:xfrm>
            <a:off x="7557110" y="4668811"/>
            <a:ext cx="1959437" cy="909048"/>
            <a:chOff x="7557110" y="1677961"/>
            <a:chExt cx="1959437" cy="909048"/>
          </a:xfrm>
        </p:grpSpPr>
        <p:graphicFrame>
          <p:nvGraphicFramePr>
            <p:cNvPr id="52" name="51 Gráfico"/>
            <p:cNvGraphicFramePr/>
            <p:nvPr>
              <p:extLst>
                <p:ext uri="{D42A27DB-BD31-4B8C-83A1-F6EECF244321}">
                  <p14:modId xmlns:p14="http://schemas.microsoft.com/office/powerpoint/2010/main" val="1281812876"/>
                </p:ext>
              </p:extLst>
            </p:nvPr>
          </p:nvGraphicFramePr>
          <p:xfrm>
            <a:off x="7557110" y="1677961"/>
            <a:ext cx="1959437" cy="909048"/>
          </p:xfrm>
          <a:graphic>
            <a:graphicData uri="http://schemas.openxmlformats.org/drawingml/2006/chart">
              <c:chart xmlns:c="http://schemas.openxmlformats.org/drawingml/2006/chart" xmlns:r="http://schemas.openxmlformats.org/officeDocument/2006/relationships" r:id="rId10"/>
            </a:graphicData>
          </a:graphic>
        </p:graphicFrame>
        <p:sp>
          <p:nvSpPr>
            <p:cNvPr id="53" name="52 CuadroTexto"/>
            <p:cNvSpPr txBox="1"/>
            <p:nvPr/>
          </p:nvSpPr>
          <p:spPr>
            <a:xfrm>
              <a:off x="8647444" y="2165709"/>
              <a:ext cx="491290" cy="215444"/>
            </a:xfrm>
            <a:prstGeom prst="rect">
              <a:avLst/>
            </a:prstGeom>
            <a:noFill/>
          </p:spPr>
          <p:txBody>
            <a:bodyPr wrap="square" rtlCol="0">
              <a:spAutoFit/>
            </a:bodyPr>
            <a:lstStyle/>
            <a:p>
              <a:pPr algn="ctr"/>
              <a:r>
                <a:rPr lang="es-ES" sz="800" b="1" dirty="0" smtClean="0">
                  <a:solidFill>
                    <a:srgbClr val="FF0000"/>
                  </a:solidFill>
                </a:rPr>
                <a:t>-15,63</a:t>
              </a:r>
              <a:endParaRPr lang="es-ES" sz="800" i="1" dirty="0">
                <a:solidFill>
                  <a:srgbClr val="FF0000"/>
                </a:solidFill>
              </a:endParaRPr>
            </a:p>
          </p:txBody>
        </p:sp>
        <p:sp>
          <p:nvSpPr>
            <p:cNvPr id="54" name="53 CuadroTexto"/>
            <p:cNvSpPr txBox="1"/>
            <p:nvPr/>
          </p:nvSpPr>
          <p:spPr>
            <a:xfrm>
              <a:off x="8227320" y="1844633"/>
              <a:ext cx="219932" cy="169277"/>
            </a:xfrm>
            <a:prstGeom prst="rect">
              <a:avLst/>
            </a:prstGeom>
            <a:noFill/>
          </p:spPr>
          <p:txBody>
            <a:bodyPr wrap="none" rtlCol="0">
              <a:spAutoFit/>
            </a:bodyPr>
            <a:lstStyle/>
            <a:p>
              <a:r>
                <a:rPr lang="es-ES" sz="500" b="1" dirty="0" smtClean="0">
                  <a:latin typeface="Century Gothic" panose="020B0502020202020204" pitchFamily="34" charset="0"/>
                </a:rPr>
                <a:t>0</a:t>
              </a:r>
              <a:endParaRPr lang="es-ES" sz="500" b="1" dirty="0">
                <a:latin typeface="Century Gothic" panose="020B0502020202020204" pitchFamily="34" charset="0"/>
              </a:endParaRPr>
            </a:p>
          </p:txBody>
        </p:sp>
        <p:sp>
          <p:nvSpPr>
            <p:cNvPr id="55" name="54 CuadroTexto"/>
            <p:cNvSpPr txBox="1"/>
            <p:nvPr/>
          </p:nvSpPr>
          <p:spPr>
            <a:xfrm>
              <a:off x="8523530" y="2055670"/>
              <a:ext cx="255198" cy="169277"/>
            </a:xfrm>
            <a:prstGeom prst="rect">
              <a:avLst/>
            </a:prstGeom>
            <a:noFill/>
          </p:spPr>
          <p:txBody>
            <a:bodyPr wrap="none" rtlCol="0">
              <a:spAutoFit/>
            </a:bodyPr>
            <a:lstStyle/>
            <a:p>
              <a:r>
                <a:rPr lang="es-ES" sz="500" b="1" dirty="0" smtClean="0">
                  <a:latin typeface="Century Gothic" panose="020B0502020202020204" pitchFamily="34" charset="0"/>
                </a:rPr>
                <a:t>50</a:t>
              </a:r>
              <a:endParaRPr lang="es-ES" sz="500" b="1" dirty="0">
                <a:latin typeface="Century Gothic" panose="020B0502020202020204" pitchFamily="34" charset="0"/>
              </a:endParaRPr>
            </a:p>
          </p:txBody>
        </p:sp>
        <p:sp>
          <p:nvSpPr>
            <p:cNvPr id="56" name="55 CuadroTexto"/>
            <p:cNvSpPr txBox="1"/>
            <p:nvPr/>
          </p:nvSpPr>
          <p:spPr>
            <a:xfrm>
              <a:off x="8375895" y="2406459"/>
              <a:ext cx="290464" cy="169277"/>
            </a:xfrm>
            <a:prstGeom prst="rect">
              <a:avLst/>
            </a:prstGeom>
            <a:noFill/>
          </p:spPr>
          <p:txBody>
            <a:bodyPr wrap="none" rtlCol="0">
              <a:spAutoFit/>
            </a:bodyPr>
            <a:lstStyle/>
            <a:p>
              <a:r>
                <a:rPr lang="es-ES" sz="500" b="1" dirty="0" smtClean="0">
                  <a:latin typeface="Century Gothic" panose="020B0502020202020204" pitchFamily="34" charset="0"/>
                </a:rPr>
                <a:t>100</a:t>
              </a:r>
              <a:endParaRPr lang="es-ES" sz="500" b="1" dirty="0">
                <a:latin typeface="Century Gothic" panose="020B0502020202020204" pitchFamily="34" charset="0"/>
              </a:endParaRPr>
            </a:p>
          </p:txBody>
        </p:sp>
        <p:sp>
          <p:nvSpPr>
            <p:cNvPr id="57" name="56 CuadroTexto"/>
            <p:cNvSpPr txBox="1"/>
            <p:nvPr/>
          </p:nvSpPr>
          <p:spPr>
            <a:xfrm>
              <a:off x="7947269" y="2397839"/>
              <a:ext cx="317716" cy="169277"/>
            </a:xfrm>
            <a:prstGeom prst="rect">
              <a:avLst/>
            </a:prstGeom>
            <a:noFill/>
          </p:spPr>
          <p:txBody>
            <a:bodyPr wrap="none" rtlCol="0">
              <a:spAutoFit/>
            </a:bodyPr>
            <a:lstStyle/>
            <a:p>
              <a:r>
                <a:rPr lang="es-ES" sz="500" b="1" dirty="0" smtClean="0">
                  <a:latin typeface="Century Gothic" panose="020B0502020202020204" pitchFamily="34" charset="0"/>
                </a:rPr>
                <a:t>-100</a:t>
              </a:r>
              <a:endParaRPr lang="es-ES" sz="500" b="1" dirty="0">
                <a:latin typeface="Century Gothic" panose="020B0502020202020204" pitchFamily="34" charset="0"/>
              </a:endParaRPr>
            </a:p>
          </p:txBody>
        </p:sp>
        <p:sp>
          <p:nvSpPr>
            <p:cNvPr id="58" name="57 CuadroTexto"/>
            <p:cNvSpPr txBox="1"/>
            <p:nvPr/>
          </p:nvSpPr>
          <p:spPr>
            <a:xfrm>
              <a:off x="7879006" y="2055670"/>
              <a:ext cx="282450" cy="169277"/>
            </a:xfrm>
            <a:prstGeom prst="rect">
              <a:avLst/>
            </a:prstGeom>
            <a:noFill/>
          </p:spPr>
          <p:txBody>
            <a:bodyPr wrap="none" rtlCol="0">
              <a:spAutoFit/>
            </a:bodyPr>
            <a:lstStyle/>
            <a:p>
              <a:r>
                <a:rPr lang="es-ES" sz="500" b="1" dirty="0" smtClean="0">
                  <a:latin typeface="Century Gothic" panose="020B0502020202020204" pitchFamily="34" charset="0"/>
                </a:rPr>
                <a:t>-50</a:t>
              </a:r>
              <a:endParaRPr lang="es-ES" sz="500" b="1" dirty="0">
                <a:latin typeface="Century Gothic" panose="020B0502020202020204" pitchFamily="34" charset="0"/>
              </a:endParaRPr>
            </a:p>
          </p:txBody>
        </p:sp>
      </p:grpSp>
      <p:sp>
        <p:nvSpPr>
          <p:cNvPr id="59" name="Rectangle 3"/>
          <p:cNvSpPr>
            <a:spLocks noChangeArrowheads="1"/>
          </p:cNvSpPr>
          <p:nvPr/>
        </p:nvSpPr>
        <p:spPr bwMode="auto">
          <a:xfrm>
            <a:off x="7754673" y="1521092"/>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NPS*</a:t>
            </a:r>
            <a:endParaRPr lang="es-ES" sz="1000" i="1" dirty="0">
              <a:latin typeface="Georgia" pitchFamily="18" charset="0"/>
              <a:cs typeface="+mn-cs"/>
            </a:endParaRPr>
          </a:p>
        </p:txBody>
      </p:sp>
      <p:sp>
        <p:nvSpPr>
          <p:cNvPr id="60" name="59 CuadroTexto"/>
          <p:cNvSpPr txBox="1"/>
          <p:nvPr/>
        </p:nvSpPr>
        <p:spPr>
          <a:xfrm>
            <a:off x="3684896" y="5790717"/>
            <a:ext cx="5459105" cy="400110"/>
          </a:xfrm>
          <a:prstGeom prst="rect">
            <a:avLst/>
          </a:prstGeom>
          <a:noFill/>
        </p:spPr>
        <p:txBody>
          <a:bodyPr wrap="square" rtlCol="0">
            <a:spAutoFit/>
          </a:bodyPr>
          <a:lstStyle/>
          <a:p>
            <a:pPr algn="r"/>
            <a:r>
              <a:rPr lang="es-ES" sz="2000" b="1" i="1" dirty="0" smtClean="0">
                <a:solidFill>
                  <a:srgbClr val="A18C7F"/>
                </a:solidFill>
                <a:latin typeface="Century Gothic" panose="020B0502020202020204" pitchFamily="34" charset="0"/>
              </a:rPr>
              <a:t>Recomendación</a:t>
            </a:r>
            <a:endParaRPr lang="es-ES" sz="20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30691275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5" name="14 CuadroTexto"/>
          <p:cNvSpPr txBox="1"/>
          <p:nvPr/>
        </p:nvSpPr>
        <p:spPr>
          <a:xfrm>
            <a:off x="0" y="6308571"/>
            <a:ext cx="2010487" cy="584775"/>
          </a:xfrm>
          <a:prstGeom prst="rect">
            <a:avLst/>
          </a:prstGeom>
          <a:noFill/>
        </p:spPr>
        <p:txBody>
          <a:bodyPr wrap="none" rtlCol="0">
            <a:spAutoFit/>
          </a:bodyPr>
          <a:lstStyle/>
          <a:p>
            <a:r>
              <a:rPr lang="es-ES" sz="3200" b="1" i="1" dirty="0" smtClean="0">
                <a:solidFill>
                  <a:srgbClr val="A18C7F"/>
                </a:solidFill>
                <a:latin typeface="Century Gothic" panose="020B0502020202020204" pitchFamily="34" charset="0"/>
              </a:rPr>
              <a:t>Resumen</a:t>
            </a:r>
            <a:endParaRPr lang="es-ES" sz="3200" b="1" i="1" dirty="0">
              <a:solidFill>
                <a:srgbClr val="A18C7F"/>
              </a:solidFill>
              <a:latin typeface="Century Gothic" panose="020B0502020202020204" pitchFamily="34" charset="0"/>
            </a:endParaRPr>
          </a:p>
        </p:txBody>
      </p:sp>
      <p:sp>
        <p:nvSpPr>
          <p:cNvPr id="21" name="Rectangle 3"/>
          <p:cNvSpPr>
            <a:spLocks noChangeArrowheads="1"/>
          </p:cNvSpPr>
          <p:nvPr/>
        </p:nvSpPr>
        <p:spPr bwMode="auto">
          <a:xfrm>
            <a:off x="548481" y="779103"/>
            <a:ext cx="8056563" cy="605294"/>
          </a:xfrm>
          <a:prstGeom prst="rect">
            <a:avLst/>
          </a:prstGeom>
          <a:noFill/>
          <a:ln w="19050">
            <a:noFill/>
            <a:miter lim="800000"/>
            <a:headEnd/>
            <a:tailEnd/>
          </a:ln>
        </p:spPr>
        <p:txBody>
          <a:bodyPr wrap="square" lIns="36000">
            <a:spAutoFit/>
          </a:bodyPr>
          <a:lstStyle/>
          <a:p>
            <a:pPr marL="236538" indent="-236538" algn="just">
              <a:lnSpc>
                <a:spcPts val="2000"/>
              </a:lnSpc>
              <a:buClr>
                <a:srgbClr val="C0C0C0"/>
              </a:buClr>
              <a:buSzPts val="1800"/>
              <a:buFont typeface="Wingdings" pitchFamily="2" charset="2"/>
              <a:buChar char="ü"/>
            </a:pPr>
            <a:r>
              <a:rPr lang="es-ES" sz="1400" dirty="0">
                <a:solidFill>
                  <a:srgbClr val="4D4D4D"/>
                </a:solidFill>
                <a:latin typeface="Helvetica" pitchFamily="34" charset="0"/>
              </a:rPr>
              <a:t>A continuación, se resumen en la tabla los niveles </a:t>
            </a:r>
            <a:r>
              <a:rPr lang="es-ES" sz="1400" dirty="0" smtClean="0">
                <a:solidFill>
                  <a:srgbClr val="4D4D4D"/>
                </a:solidFill>
                <a:latin typeface="Helvetica" pitchFamily="34" charset="0"/>
              </a:rPr>
              <a:t>medios </a:t>
            </a:r>
            <a:r>
              <a:rPr lang="es-ES" sz="1400" dirty="0">
                <a:solidFill>
                  <a:srgbClr val="4D4D4D"/>
                </a:solidFill>
                <a:latin typeface="Helvetica" pitchFamily="34" charset="0"/>
              </a:rPr>
              <a:t>de satisfacción obtenidos en cada uno de los aspectos analizados y la evolución.</a:t>
            </a:r>
          </a:p>
        </p:txBody>
      </p:sp>
      <p:graphicFrame>
        <p:nvGraphicFramePr>
          <p:cNvPr id="11" name="10 Tabla"/>
          <p:cNvGraphicFramePr>
            <a:graphicFrameLocks noGrp="1"/>
          </p:cNvGraphicFramePr>
          <p:nvPr>
            <p:extLst>
              <p:ext uri="{D42A27DB-BD31-4B8C-83A1-F6EECF244321}">
                <p14:modId xmlns:p14="http://schemas.microsoft.com/office/powerpoint/2010/main" val="934828089"/>
              </p:ext>
            </p:extLst>
          </p:nvPr>
        </p:nvGraphicFramePr>
        <p:xfrm>
          <a:off x="554036" y="1836292"/>
          <a:ext cx="8032752" cy="2998839"/>
        </p:xfrm>
        <a:graphic>
          <a:graphicData uri="http://schemas.openxmlformats.org/drawingml/2006/table">
            <a:tbl>
              <a:tblPr firstRow="1" bandRow="1">
                <a:tableStyleId>{21E4AEA4-8DFA-4A89-87EB-49C32662AFE0}</a:tableStyleId>
              </a:tblPr>
              <a:tblGrid>
                <a:gridCol w="2872800"/>
                <a:gridCol w="573328"/>
                <a:gridCol w="573328"/>
                <a:gridCol w="573328"/>
                <a:gridCol w="573328"/>
                <a:gridCol w="573328"/>
                <a:gridCol w="573328"/>
                <a:gridCol w="573328"/>
                <a:gridCol w="573328"/>
                <a:gridCol w="573328"/>
              </a:tblGrid>
              <a:tr h="515022">
                <a:tc>
                  <a:txBody>
                    <a:bodyPr/>
                    <a:lstStyle/>
                    <a:p>
                      <a:pPr algn="l" fontAlgn="b"/>
                      <a:endParaRPr lang="es-ES" sz="900" b="0" i="0" u="none" strike="noStrike" dirty="0">
                        <a:solidFill>
                          <a:schemeClr val="tx1">
                            <a:lumMod val="75000"/>
                            <a:lumOff val="25000"/>
                          </a:schemeClr>
                        </a:solidFill>
                        <a:latin typeface="Calibri"/>
                      </a:endParaRPr>
                    </a:p>
                  </a:txBody>
                  <a:tcPr marL="108000" marR="0" marT="0" marB="0" anchor="ctr">
                    <a:lnL w="1270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fontAlgn="ctr"/>
                      <a:r>
                        <a:rPr lang="es-ES" sz="1200" b="1" i="0" u="none" strike="noStrike" dirty="0" smtClean="0">
                          <a:solidFill>
                            <a:srgbClr val="000000"/>
                          </a:solidFill>
                          <a:latin typeface="Arial"/>
                        </a:rPr>
                        <a:t>2019</a:t>
                      </a:r>
                      <a:endParaRPr lang="es-ES" sz="1200" b="1" i="0" u="none" strike="noStrike" dirty="0">
                        <a:solidFill>
                          <a:srgbClr val="000000"/>
                        </a:solidFill>
                        <a:latin typeface="Arial"/>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200" b="1" i="0" u="none" strike="noStrike" dirty="0" smtClean="0">
                          <a:solidFill>
                            <a:srgbClr val="000000"/>
                          </a:solidFill>
                          <a:latin typeface="Arial"/>
                        </a:rPr>
                        <a:t>2017</a:t>
                      </a:r>
                      <a:endParaRPr lang="es-ES" sz="1200" b="1" i="0" u="none" strike="noStrike" dirty="0">
                        <a:solidFill>
                          <a:srgbClr val="000000"/>
                        </a:solidFill>
                        <a:latin typeface="Arial"/>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200" b="1" i="0" u="none" strike="noStrike" dirty="0" smtClean="0">
                          <a:solidFill>
                            <a:srgbClr val="000000"/>
                          </a:solidFill>
                          <a:latin typeface="Arial"/>
                        </a:rPr>
                        <a:t>2015</a:t>
                      </a:r>
                      <a:endParaRPr lang="es-ES" sz="1200" b="1" i="0" u="none" strike="noStrike" dirty="0">
                        <a:solidFill>
                          <a:srgbClr val="000000"/>
                        </a:solidFill>
                        <a:latin typeface="Arial"/>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200" b="1" i="0" u="none" strike="noStrike" dirty="0" smtClean="0">
                          <a:solidFill>
                            <a:srgbClr val="000000"/>
                          </a:solidFill>
                          <a:latin typeface="Arial"/>
                        </a:rPr>
                        <a:t>2013</a:t>
                      </a:r>
                      <a:endParaRPr lang="es-ES" sz="1200" b="1" i="0" u="none" strike="noStrike" dirty="0">
                        <a:solidFill>
                          <a:srgbClr val="000000"/>
                        </a:solidFill>
                        <a:latin typeface="Arial"/>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200" b="1" i="0" u="none" strike="noStrike" dirty="0" smtClean="0">
                          <a:solidFill>
                            <a:srgbClr val="000000"/>
                          </a:solidFill>
                          <a:latin typeface="Arial"/>
                        </a:rPr>
                        <a:t>2012</a:t>
                      </a:r>
                      <a:endParaRPr lang="es-ES" sz="1200" b="1" i="0" u="none" strike="noStrike" dirty="0">
                        <a:solidFill>
                          <a:srgbClr val="000000"/>
                        </a:solidFill>
                        <a:latin typeface="Arial"/>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200" b="1" i="0" u="none" strike="noStrike">
                          <a:solidFill>
                            <a:srgbClr val="000000"/>
                          </a:solidFill>
                          <a:latin typeface="Arial"/>
                        </a:rPr>
                        <a:t>2011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200" b="1" i="0" u="none" strike="noStrike">
                          <a:solidFill>
                            <a:srgbClr val="000000"/>
                          </a:solidFill>
                          <a:latin typeface="Arial"/>
                        </a:rPr>
                        <a:t>2010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200" b="1" i="0" u="none" strike="noStrike">
                          <a:solidFill>
                            <a:srgbClr val="000000"/>
                          </a:solidFill>
                          <a:latin typeface="Arial"/>
                        </a:rPr>
                        <a:t>2009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c>
                  <a:txBody>
                    <a:bodyPr/>
                    <a:lstStyle/>
                    <a:p>
                      <a:pPr algn="ctr" fontAlgn="ctr"/>
                      <a:r>
                        <a:rPr lang="es-ES" sz="1200" b="1" i="0" u="none" strike="noStrike" dirty="0">
                          <a:solidFill>
                            <a:srgbClr val="000000"/>
                          </a:solidFill>
                          <a:latin typeface="Arial"/>
                        </a:rPr>
                        <a:t>2008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A08A7E"/>
                    </a:solidFill>
                  </a:tcPr>
                </a:tc>
              </a:tr>
              <a:tr h="386015">
                <a:tc>
                  <a:txBody>
                    <a:bodyPr/>
                    <a:lstStyle/>
                    <a:p>
                      <a:pPr marL="0" algn="r" defTabSz="914400" rtl="0" eaLnBrk="1" fontAlgn="ctr" latinLnBrk="0" hangingPunct="1"/>
                      <a:r>
                        <a:rPr lang="es-ES" sz="1000" b="0" i="1" u="none" strike="noStrike" kern="1200" dirty="0">
                          <a:solidFill>
                            <a:schemeClr val="tx1">
                              <a:lumMod val="75000"/>
                              <a:lumOff val="25000"/>
                            </a:schemeClr>
                          </a:solidFill>
                          <a:latin typeface="Helvetica"/>
                          <a:ea typeface="+mn-ea"/>
                          <a:cs typeface="+mn-cs"/>
                        </a:rPr>
                        <a:t>(base muestral: total de entrevistados)</a:t>
                      </a:r>
                    </a:p>
                  </a:txBody>
                  <a:tcPr marL="432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75000"/>
                      </a:schemeClr>
                    </a:solidFill>
                  </a:tcPr>
                </a:tc>
                <a:tc>
                  <a:txBody>
                    <a:bodyPr/>
                    <a:lstStyle/>
                    <a:p>
                      <a:pPr algn="ctr" rtl="0" fontAlgn="ctr"/>
                      <a:r>
                        <a:rPr lang="es-ES" sz="800" b="0" i="1" u="none" strike="noStrike" dirty="0" smtClean="0">
                          <a:solidFill>
                            <a:schemeClr val="tx1">
                              <a:lumMod val="75000"/>
                              <a:lumOff val="25000"/>
                            </a:schemeClr>
                          </a:solidFill>
                          <a:effectLst/>
                          <a:latin typeface="Helvetica"/>
                        </a:rPr>
                        <a:t>249</a:t>
                      </a:r>
                      <a:endParaRPr lang="es-ES" sz="800" b="0" i="1" u="none" strike="noStrike" dirty="0">
                        <a:solidFill>
                          <a:schemeClr val="tx1">
                            <a:lumMod val="75000"/>
                            <a:lumOff val="25000"/>
                          </a:schemeClr>
                        </a:solidFill>
                        <a:effectLst/>
                        <a:latin typeface="Helvetica"/>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75000"/>
                      </a:schemeClr>
                    </a:solidFill>
                  </a:tcPr>
                </a:tc>
                <a:tc>
                  <a:txBody>
                    <a:bodyPr/>
                    <a:lstStyle/>
                    <a:p>
                      <a:pPr algn="ctr" rtl="0" fontAlgn="ctr"/>
                      <a:r>
                        <a:rPr lang="es-ES" sz="800" b="0" i="1" u="none" strike="noStrike" dirty="0" smtClean="0">
                          <a:solidFill>
                            <a:schemeClr val="tx1">
                              <a:lumMod val="75000"/>
                              <a:lumOff val="25000"/>
                            </a:schemeClr>
                          </a:solidFill>
                          <a:effectLst/>
                          <a:latin typeface="Helvetica"/>
                        </a:rPr>
                        <a:t>452</a:t>
                      </a:r>
                      <a:endParaRPr lang="es-ES" sz="800" b="0" i="1" u="none" strike="noStrike" dirty="0">
                        <a:solidFill>
                          <a:schemeClr val="tx1">
                            <a:lumMod val="75000"/>
                            <a:lumOff val="25000"/>
                          </a:schemeClr>
                        </a:solidFill>
                        <a:effectLst/>
                        <a:latin typeface="Helvetica"/>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75000"/>
                      </a:schemeClr>
                    </a:solidFill>
                  </a:tcPr>
                </a:tc>
                <a:tc>
                  <a:txBody>
                    <a:bodyPr/>
                    <a:lstStyle/>
                    <a:p>
                      <a:pPr algn="ctr" rtl="0" fontAlgn="ctr"/>
                      <a:r>
                        <a:rPr lang="es-ES" sz="800" b="0" i="1" u="none" strike="noStrike" dirty="0">
                          <a:solidFill>
                            <a:schemeClr val="tx1">
                              <a:lumMod val="75000"/>
                              <a:lumOff val="25000"/>
                            </a:schemeClr>
                          </a:solidFill>
                          <a:effectLst/>
                          <a:latin typeface="Helvetica"/>
                        </a:rPr>
                        <a:t>269</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75000"/>
                      </a:schemeClr>
                    </a:solidFill>
                  </a:tcPr>
                </a:tc>
                <a:tc>
                  <a:txBody>
                    <a:bodyPr/>
                    <a:lstStyle/>
                    <a:p>
                      <a:pPr algn="ctr" rtl="0" fontAlgn="ctr"/>
                      <a:r>
                        <a:rPr lang="es-ES" sz="800" b="0" i="1" u="none" strike="noStrike" dirty="0" smtClean="0">
                          <a:solidFill>
                            <a:schemeClr val="tx1">
                              <a:lumMod val="75000"/>
                              <a:lumOff val="25000"/>
                            </a:schemeClr>
                          </a:solidFill>
                          <a:effectLst/>
                          <a:latin typeface="Helvetica"/>
                        </a:rPr>
                        <a:t>123</a:t>
                      </a:r>
                      <a:endParaRPr lang="es-ES" sz="800" b="0" i="1" u="none" strike="noStrike" dirty="0">
                        <a:solidFill>
                          <a:schemeClr val="tx1">
                            <a:lumMod val="75000"/>
                            <a:lumOff val="25000"/>
                          </a:schemeClr>
                        </a:solidFill>
                        <a:effectLst/>
                        <a:latin typeface="Helvetica"/>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75000"/>
                      </a:schemeClr>
                    </a:solidFill>
                  </a:tcPr>
                </a:tc>
                <a:tc>
                  <a:txBody>
                    <a:bodyPr/>
                    <a:lstStyle/>
                    <a:p>
                      <a:pPr algn="ctr" rtl="0" fontAlgn="ctr"/>
                      <a:r>
                        <a:rPr lang="es-ES" sz="800" b="0" i="1" u="none" strike="noStrike" dirty="0">
                          <a:solidFill>
                            <a:schemeClr val="tx1">
                              <a:lumMod val="75000"/>
                              <a:lumOff val="25000"/>
                            </a:schemeClr>
                          </a:solidFill>
                          <a:effectLst/>
                          <a:latin typeface="Helvetica"/>
                        </a:rPr>
                        <a:t>681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75000"/>
                      </a:schemeClr>
                    </a:solidFill>
                  </a:tcPr>
                </a:tc>
                <a:tc>
                  <a:txBody>
                    <a:bodyPr/>
                    <a:lstStyle/>
                    <a:p>
                      <a:pPr algn="ctr" rtl="0" fontAlgn="ctr"/>
                      <a:r>
                        <a:rPr lang="es-ES" sz="800" b="0" i="1" u="none" strike="noStrike" dirty="0">
                          <a:solidFill>
                            <a:schemeClr val="tx1">
                              <a:lumMod val="75000"/>
                              <a:lumOff val="25000"/>
                            </a:schemeClr>
                          </a:solidFill>
                          <a:effectLst/>
                          <a:latin typeface="Helvetica"/>
                        </a:rPr>
                        <a:t>377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75000"/>
                      </a:schemeClr>
                    </a:solidFill>
                  </a:tcPr>
                </a:tc>
                <a:tc>
                  <a:txBody>
                    <a:bodyPr/>
                    <a:lstStyle/>
                    <a:p>
                      <a:pPr algn="ctr" rtl="0" fontAlgn="ctr"/>
                      <a:r>
                        <a:rPr lang="es-ES" sz="800" b="0" i="1" u="none" strike="noStrike" dirty="0">
                          <a:solidFill>
                            <a:schemeClr val="tx1">
                              <a:lumMod val="75000"/>
                              <a:lumOff val="25000"/>
                            </a:schemeClr>
                          </a:solidFill>
                          <a:effectLst/>
                          <a:latin typeface="Helvetica"/>
                        </a:rPr>
                        <a:t>541</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75000"/>
                      </a:schemeClr>
                    </a:solidFill>
                  </a:tcPr>
                </a:tc>
                <a:tc>
                  <a:txBody>
                    <a:bodyPr/>
                    <a:lstStyle/>
                    <a:p>
                      <a:pPr algn="ctr" rtl="0" fontAlgn="ctr"/>
                      <a:r>
                        <a:rPr lang="es-ES" sz="800" b="0" i="1" u="none" strike="noStrike" dirty="0">
                          <a:solidFill>
                            <a:schemeClr val="tx1">
                              <a:lumMod val="75000"/>
                              <a:lumOff val="25000"/>
                            </a:schemeClr>
                          </a:solidFill>
                          <a:effectLst/>
                          <a:latin typeface="Helvetica"/>
                        </a:rPr>
                        <a:t>713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75000"/>
                      </a:schemeClr>
                    </a:solidFill>
                  </a:tcPr>
                </a:tc>
                <a:tc>
                  <a:txBody>
                    <a:bodyPr/>
                    <a:lstStyle/>
                    <a:p>
                      <a:pPr algn="ctr" rtl="0" fontAlgn="ctr"/>
                      <a:r>
                        <a:rPr lang="es-ES" sz="800" b="0" i="1" u="none" strike="noStrike" dirty="0">
                          <a:solidFill>
                            <a:schemeClr val="tx1">
                              <a:lumMod val="75000"/>
                              <a:lumOff val="25000"/>
                            </a:schemeClr>
                          </a:solidFill>
                          <a:effectLst/>
                          <a:latin typeface="Helvetica"/>
                        </a:rPr>
                        <a:t>532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75000"/>
                      </a:schemeClr>
                    </a:solidFill>
                  </a:tcPr>
                </a:tc>
              </a:tr>
              <a:tr h="427312">
                <a:tc>
                  <a:txBody>
                    <a:bodyPr/>
                    <a:lstStyle/>
                    <a:p>
                      <a:pPr marL="0" algn="just" defTabSz="914400" rtl="0" eaLnBrk="1" fontAlgn="ctr" latinLnBrk="0" hangingPunct="1"/>
                      <a:r>
                        <a:rPr lang="es-ES" sz="1100" b="0" i="0" u="none" strike="noStrike" kern="1200" dirty="0">
                          <a:solidFill>
                            <a:schemeClr val="tx1">
                              <a:lumMod val="75000"/>
                              <a:lumOff val="25000"/>
                            </a:schemeClr>
                          </a:solidFill>
                          <a:latin typeface="Helvetica"/>
                          <a:ea typeface="+mn-ea"/>
                          <a:cs typeface="+mn-cs"/>
                        </a:rPr>
                        <a:t>Recomendaría a conocidos la </a:t>
                      </a:r>
                      <a:r>
                        <a:rPr lang="es-ES" sz="1100" b="0" i="0" u="none" strike="noStrike" kern="1200" dirty="0" smtClean="0">
                          <a:solidFill>
                            <a:schemeClr val="tx1">
                              <a:lumMod val="75000"/>
                              <a:lumOff val="25000"/>
                            </a:schemeClr>
                          </a:solidFill>
                          <a:latin typeface="Helvetica"/>
                          <a:ea typeface="+mn-ea"/>
                          <a:cs typeface="+mn-cs"/>
                        </a:rPr>
                        <a:t>compra/alquiler  </a:t>
                      </a:r>
                      <a:r>
                        <a:rPr lang="es-ES" sz="1100" b="0" i="0" u="none" strike="noStrike" kern="1200" dirty="0">
                          <a:solidFill>
                            <a:schemeClr val="tx1">
                              <a:lumMod val="75000"/>
                              <a:lumOff val="25000"/>
                            </a:schemeClr>
                          </a:solidFill>
                          <a:latin typeface="Helvetica"/>
                          <a:ea typeface="+mn-ea"/>
                          <a:cs typeface="+mn-cs"/>
                        </a:rPr>
                        <a:t>de vivienda a través de </a:t>
                      </a:r>
                      <a:r>
                        <a:rPr lang="es-ES" sz="1100" b="0" i="0" u="none" strike="noStrike" kern="1200" dirty="0" smtClean="0">
                          <a:solidFill>
                            <a:schemeClr val="tx1">
                              <a:lumMod val="75000"/>
                              <a:lumOff val="25000"/>
                            </a:schemeClr>
                          </a:solidFill>
                          <a:latin typeface="Helvetica"/>
                          <a:ea typeface="+mn-ea"/>
                          <a:cs typeface="+mn-cs"/>
                        </a:rPr>
                        <a:t>VISESA</a:t>
                      </a:r>
                      <a:endParaRPr lang="es-ES" sz="1100" b="0" i="0" u="none" strike="noStrike" kern="1200" dirty="0">
                        <a:solidFill>
                          <a:schemeClr val="tx1">
                            <a:lumMod val="75000"/>
                            <a:lumOff val="25000"/>
                          </a:schemeClr>
                        </a:solidFill>
                        <a:latin typeface="Helvetica"/>
                        <a:ea typeface="+mn-ea"/>
                        <a:cs typeface="+mn-cs"/>
                      </a:endParaRPr>
                    </a:p>
                  </a:txBody>
                  <a:tcPr marL="72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s-ES" sz="1100" b="1" i="0" u="none" strike="noStrike" kern="1200" dirty="0">
                          <a:solidFill>
                            <a:schemeClr val="tx1">
                              <a:lumMod val="75000"/>
                              <a:lumOff val="25000"/>
                            </a:schemeClr>
                          </a:solidFill>
                          <a:effectLst/>
                          <a:latin typeface="Helvetica"/>
                          <a:ea typeface="+mn-ea"/>
                          <a:cs typeface="+mn-cs"/>
                        </a:rPr>
                        <a:t>64,46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77,25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69,50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63,00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71,00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78,25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72,00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87,25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82,25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r>
              <a:tr h="386015">
                <a:tc>
                  <a:txBody>
                    <a:bodyPr/>
                    <a:lstStyle/>
                    <a:p>
                      <a:pPr marL="0" algn="just" defTabSz="914400" rtl="0" eaLnBrk="1" fontAlgn="ctr" latinLnBrk="0" hangingPunct="1"/>
                      <a:r>
                        <a:rPr lang="es-ES" sz="1100" b="0" i="0" u="none" strike="noStrike" kern="1200" dirty="0">
                          <a:solidFill>
                            <a:schemeClr val="tx1">
                              <a:lumMod val="75000"/>
                              <a:lumOff val="25000"/>
                            </a:schemeClr>
                          </a:solidFill>
                          <a:latin typeface="Helvetica"/>
                          <a:ea typeface="+mn-ea"/>
                          <a:cs typeface="+mn-cs"/>
                        </a:rPr>
                        <a:t>Valoración sobre la imagen general de </a:t>
                      </a:r>
                      <a:r>
                        <a:rPr lang="es-ES" sz="1100" b="0" i="0" u="none" strike="noStrike" kern="1200" dirty="0" smtClean="0">
                          <a:solidFill>
                            <a:schemeClr val="tx1">
                              <a:lumMod val="75000"/>
                              <a:lumOff val="25000"/>
                            </a:schemeClr>
                          </a:solidFill>
                          <a:latin typeface="Helvetica"/>
                          <a:ea typeface="+mn-ea"/>
                          <a:cs typeface="+mn-cs"/>
                        </a:rPr>
                        <a:t>VISESA</a:t>
                      </a:r>
                      <a:endParaRPr lang="es-ES" sz="1100" b="0" i="0" u="none" strike="noStrike" kern="1200" dirty="0">
                        <a:solidFill>
                          <a:schemeClr val="tx1">
                            <a:lumMod val="75000"/>
                            <a:lumOff val="25000"/>
                          </a:schemeClr>
                        </a:solidFill>
                        <a:latin typeface="Helvetica"/>
                        <a:ea typeface="+mn-ea"/>
                        <a:cs typeface="+mn-cs"/>
                      </a:endParaRPr>
                    </a:p>
                  </a:txBody>
                  <a:tcPr marL="72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s-ES" sz="1100" b="1" i="0" u="none" strike="noStrike" kern="1200" dirty="0">
                          <a:solidFill>
                            <a:schemeClr val="tx1">
                              <a:lumMod val="75000"/>
                              <a:lumOff val="25000"/>
                            </a:schemeClr>
                          </a:solidFill>
                          <a:effectLst/>
                          <a:latin typeface="Helvetica"/>
                          <a:ea typeface="+mn-ea"/>
                          <a:cs typeface="+mn-cs"/>
                        </a:rPr>
                        <a:t>61,14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60,75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62,25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59,75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63,25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71,25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57,00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69,75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66,75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r>
              <a:tr h="427312">
                <a:tc>
                  <a:txBody>
                    <a:bodyPr/>
                    <a:lstStyle/>
                    <a:p>
                      <a:pPr marL="0" algn="just" defTabSz="914400" rtl="0" eaLnBrk="1" fontAlgn="ctr" latinLnBrk="0" hangingPunct="1"/>
                      <a:r>
                        <a:rPr lang="es-ES" sz="1100" b="0" i="0" u="none" strike="noStrike" kern="1200" dirty="0">
                          <a:solidFill>
                            <a:schemeClr val="tx1">
                              <a:lumMod val="75000"/>
                              <a:lumOff val="25000"/>
                            </a:schemeClr>
                          </a:solidFill>
                          <a:latin typeface="Helvetica"/>
                          <a:ea typeface="+mn-ea"/>
                          <a:cs typeface="+mn-cs"/>
                        </a:rPr>
                        <a:t>Valoración de Visesa en comparación con otras </a:t>
                      </a:r>
                      <a:r>
                        <a:rPr lang="es-ES" sz="1100" b="0" i="0" u="none" strike="noStrike" kern="1200" dirty="0" smtClean="0">
                          <a:solidFill>
                            <a:schemeClr val="tx1">
                              <a:lumMod val="75000"/>
                              <a:lumOff val="25000"/>
                            </a:schemeClr>
                          </a:solidFill>
                          <a:latin typeface="Helvetica"/>
                          <a:ea typeface="+mn-ea"/>
                          <a:cs typeface="+mn-cs"/>
                        </a:rPr>
                        <a:t>promotoras</a:t>
                      </a:r>
                      <a:endParaRPr lang="es-ES" sz="1100" b="0" i="0" u="none" strike="noStrike" kern="1200" dirty="0">
                        <a:solidFill>
                          <a:schemeClr val="tx1">
                            <a:lumMod val="75000"/>
                            <a:lumOff val="25000"/>
                          </a:schemeClr>
                        </a:solidFill>
                        <a:latin typeface="Helvetica"/>
                        <a:ea typeface="+mn-ea"/>
                        <a:cs typeface="+mn-cs"/>
                      </a:endParaRPr>
                    </a:p>
                  </a:txBody>
                  <a:tcPr marL="72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s-ES" sz="1100" b="1" i="0" u="none" strike="noStrike" kern="1200" dirty="0">
                          <a:solidFill>
                            <a:schemeClr val="tx1">
                              <a:lumMod val="75000"/>
                              <a:lumOff val="25000"/>
                            </a:schemeClr>
                          </a:solidFill>
                          <a:effectLst/>
                          <a:latin typeface="Helvetica"/>
                          <a:ea typeface="+mn-ea"/>
                          <a:cs typeface="+mn-cs"/>
                        </a:rPr>
                        <a:t>60,78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58,00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57,00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59,75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58,75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72,25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58,25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69,50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65,25</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r>
              <a:tr h="386015">
                <a:tc>
                  <a:txBody>
                    <a:bodyPr/>
                    <a:lstStyle/>
                    <a:p>
                      <a:pPr marL="0" algn="just" defTabSz="914400" rtl="0" eaLnBrk="1" fontAlgn="ctr" latinLnBrk="0" hangingPunct="1"/>
                      <a:r>
                        <a:rPr lang="es-ES" sz="1100" b="0" i="0" u="none" strike="noStrike" kern="1200" dirty="0">
                          <a:solidFill>
                            <a:schemeClr val="tx1">
                              <a:lumMod val="75000"/>
                              <a:lumOff val="25000"/>
                            </a:schemeClr>
                          </a:solidFill>
                          <a:latin typeface="Helvetica"/>
                          <a:ea typeface="+mn-ea"/>
                          <a:cs typeface="+mn-cs"/>
                        </a:rPr>
                        <a:t>Satisfacción general con </a:t>
                      </a:r>
                      <a:r>
                        <a:rPr lang="es-ES" sz="1100" b="0" i="0" u="none" strike="noStrike" kern="1200" dirty="0" smtClean="0">
                          <a:solidFill>
                            <a:schemeClr val="tx1">
                              <a:lumMod val="75000"/>
                              <a:lumOff val="25000"/>
                            </a:schemeClr>
                          </a:solidFill>
                          <a:latin typeface="Helvetica"/>
                          <a:ea typeface="+mn-ea"/>
                          <a:cs typeface="+mn-cs"/>
                        </a:rPr>
                        <a:t>VISESA</a:t>
                      </a:r>
                      <a:endParaRPr lang="es-ES" sz="1100" b="0" i="0" u="none" strike="noStrike" kern="1200" dirty="0">
                        <a:solidFill>
                          <a:schemeClr val="tx1">
                            <a:lumMod val="75000"/>
                            <a:lumOff val="25000"/>
                          </a:schemeClr>
                        </a:solidFill>
                        <a:latin typeface="Helvetica"/>
                        <a:ea typeface="+mn-ea"/>
                        <a:cs typeface="+mn-cs"/>
                      </a:endParaRPr>
                    </a:p>
                  </a:txBody>
                  <a:tcPr marL="72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s-ES" sz="1100" b="1" i="0" u="none" strike="noStrike" kern="1200" dirty="0">
                          <a:solidFill>
                            <a:schemeClr val="tx1">
                              <a:lumMod val="75000"/>
                              <a:lumOff val="25000"/>
                            </a:schemeClr>
                          </a:solidFill>
                          <a:effectLst/>
                          <a:latin typeface="Helvetica"/>
                          <a:ea typeface="+mn-ea"/>
                          <a:cs typeface="+mn-cs"/>
                        </a:rPr>
                        <a:t>61,14</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a:solidFill>
                            <a:schemeClr val="tx1">
                              <a:lumMod val="75000"/>
                              <a:lumOff val="25000"/>
                            </a:schemeClr>
                          </a:solidFill>
                          <a:effectLst/>
                          <a:latin typeface="Helvetica"/>
                          <a:ea typeface="+mn-ea"/>
                          <a:cs typeface="+mn-cs"/>
                        </a:rPr>
                        <a:t>60,90</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a:solidFill>
                            <a:schemeClr val="tx1">
                              <a:lumMod val="75000"/>
                              <a:lumOff val="25000"/>
                            </a:schemeClr>
                          </a:solidFill>
                          <a:effectLst/>
                          <a:latin typeface="Helvetica"/>
                          <a:ea typeface="+mn-ea"/>
                          <a:cs typeface="+mn-cs"/>
                        </a:rPr>
                        <a:t>62,97</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59,76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a:solidFill>
                            <a:schemeClr val="tx1">
                              <a:lumMod val="75000"/>
                              <a:lumOff val="25000"/>
                            </a:schemeClr>
                          </a:solidFill>
                          <a:effectLst/>
                          <a:latin typeface="Helvetica"/>
                          <a:ea typeface="+mn-ea"/>
                          <a:cs typeface="+mn-cs"/>
                        </a:rPr>
                        <a:t>64,43</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a:solidFill>
                            <a:schemeClr val="tx1">
                              <a:lumMod val="75000"/>
                              <a:lumOff val="25000"/>
                            </a:schemeClr>
                          </a:solidFill>
                          <a:effectLst/>
                          <a:latin typeface="Helvetica"/>
                          <a:ea typeface="+mn-ea"/>
                          <a:cs typeface="+mn-cs"/>
                        </a:rPr>
                        <a:t>71,62</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a:solidFill>
                            <a:schemeClr val="tx1">
                              <a:lumMod val="75000"/>
                              <a:lumOff val="25000"/>
                            </a:schemeClr>
                          </a:solidFill>
                          <a:effectLst/>
                          <a:latin typeface="Helvetica"/>
                          <a:ea typeface="+mn-ea"/>
                          <a:cs typeface="+mn-cs"/>
                        </a:rPr>
                        <a:t>56,48</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a:solidFill>
                            <a:schemeClr val="tx1">
                              <a:lumMod val="75000"/>
                              <a:lumOff val="25000"/>
                            </a:schemeClr>
                          </a:solidFill>
                          <a:effectLst/>
                          <a:latin typeface="Helvetica"/>
                          <a:ea typeface="+mn-ea"/>
                          <a:cs typeface="+mn-cs"/>
                        </a:rPr>
                        <a:t>69,66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a:solidFill>
                            <a:schemeClr val="tx1">
                              <a:lumMod val="75000"/>
                              <a:lumOff val="25000"/>
                            </a:schemeClr>
                          </a:solidFill>
                          <a:effectLst/>
                          <a:latin typeface="Helvetica"/>
                          <a:ea typeface="+mn-ea"/>
                          <a:cs typeface="+mn-cs"/>
                        </a:rPr>
                        <a:t>60,06</a:t>
                      </a: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r>
              <a:tr h="386015">
                <a:tc>
                  <a:txBody>
                    <a:bodyPr/>
                    <a:lstStyle/>
                    <a:p>
                      <a:pPr marL="0" algn="just" defTabSz="914400" rtl="0" eaLnBrk="1" fontAlgn="ctr" latinLnBrk="0" hangingPunct="1"/>
                      <a:r>
                        <a:rPr lang="es-ES" sz="1100" b="0" i="0" u="none" strike="noStrike" kern="1200" dirty="0" smtClean="0">
                          <a:solidFill>
                            <a:schemeClr val="tx1">
                              <a:lumMod val="75000"/>
                              <a:lumOff val="25000"/>
                            </a:schemeClr>
                          </a:solidFill>
                          <a:latin typeface="Helvetica"/>
                          <a:ea typeface="+mn-ea"/>
                          <a:cs typeface="+mn-cs"/>
                        </a:rPr>
                        <a:t>I. S. G.</a:t>
                      </a:r>
                      <a:endParaRPr lang="es-ES" sz="1100" b="0" i="0" u="none" strike="noStrike" kern="1200" dirty="0">
                        <a:solidFill>
                          <a:schemeClr val="tx1">
                            <a:lumMod val="75000"/>
                            <a:lumOff val="25000"/>
                          </a:schemeClr>
                        </a:solidFill>
                        <a:latin typeface="Helvetica"/>
                        <a:ea typeface="+mn-ea"/>
                        <a:cs typeface="+mn-cs"/>
                      </a:endParaRPr>
                    </a:p>
                  </a:txBody>
                  <a:tcPr marL="72000"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s-ES" sz="1100" b="1" i="0" u="none" strike="noStrike" kern="1200" dirty="0" smtClean="0">
                          <a:solidFill>
                            <a:schemeClr val="tx1">
                              <a:lumMod val="75000"/>
                              <a:lumOff val="25000"/>
                            </a:schemeClr>
                          </a:solidFill>
                          <a:effectLst/>
                          <a:latin typeface="Helvetica"/>
                          <a:ea typeface="+mn-ea"/>
                          <a:cs typeface="+mn-cs"/>
                        </a:rPr>
                        <a:t>68,06</a:t>
                      </a:r>
                      <a:endParaRPr lang="es-ES" sz="1100" b="1" i="0" u="none" strike="noStrike" kern="1200" dirty="0">
                        <a:solidFill>
                          <a:schemeClr val="tx1">
                            <a:lumMod val="75000"/>
                            <a:lumOff val="25000"/>
                          </a:schemeClr>
                        </a:solidFill>
                        <a:effectLst/>
                        <a:latin typeface="Helvetica"/>
                        <a:ea typeface="+mn-ea"/>
                        <a:cs typeface="+mn-cs"/>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smtClean="0">
                          <a:solidFill>
                            <a:schemeClr val="tx1">
                              <a:lumMod val="75000"/>
                              <a:lumOff val="25000"/>
                            </a:schemeClr>
                          </a:solidFill>
                          <a:effectLst/>
                          <a:latin typeface="Helvetica"/>
                          <a:ea typeface="+mn-ea"/>
                          <a:cs typeface="+mn-cs"/>
                        </a:rPr>
                        <a:t>64,27</a:t>
                      </a:r>
                      <a:endParaRPr lang="es-ES" sz="1100" b="0" i="0" u="none" strike="noStrike" kern="1200" dirty="0">
                        <a:solidFill>
                          <a:schemeClr val="tx1">
                            <a:lumMod val="75000"/>
                            <a:lumOff val="25000"/>
                          </a:schemeClr>
                        </a:solidFill>
                        <a:effectLst/>
                        <a:latin typeface="Helvetica"/>
                        <a:ea typeface="+mn-ea"/>
                        <a:cs typeface="+mn-cs"/>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smtClean="0">
                          <a:solidFill>
                            <a:schemeClr val="tx1">
                              <a:lumMod val="75000"/>
                              <a:lumOff val="25000"/>
                            </a:schemeClr>
                          </a:solidFill>
                          <a:effectLst/>
                          <a:latin typeface="Helvetica"/>
                          <a:ea typeface="+mn-ea"/>
                          <a:cs typeface="+mn-cs"/>
                        </a:rPr>
                        <a:t>61,91</a:t>
                      </a:r>
                      <a:endParaRPr lang="es-ES" sz="1100" b="0" i="0" u="none" strike="noStrike" kern="1200" dirty="0">
                        <a:solidFill>
                          <a:schemeClr val="tx1">
                            <a:lumMod val="75000"/>
                            <a:lumOff val="25000"/>
                          </a:schemeClr>
                        </a:solidFill>
                        <a:effectLst/>
                        <a:latin typeface="Helvetica"/>
                        <a:ea typeface="+mn-ea"/>
                        <a:cs typeface="+mn-cs"/>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smtClean="0">
                          <a:solidFill>
                            <a:schemeClr val="tx1">
                              <a:lumMod val="75000"/>
                              <a:lumOff val="25000"/>
                            </a:schemeClr>
                          </a:solidFill>
                          <a:effectLst/>
                          <a:latin typeface="Helvetica"/>
                          <a:ea typeface="+mn-ea"/>
                          <a:cs typeface="+mn-cs"/>
                        </a:rPr>
                        <a:t>63,98</a:t>
                      </a:r>
                      <a:endParaRPr lang="es-ES" sz="1100" b="0" i="0" u="none" strike="noStrike" kern="1200" dirty="0">
                        <a:solidFill>
                          <a:schemeClr val="tx1">
                            <a:lumMod val="75000"/>
                            <a:lumOff val="25000"/>
                          </a:schemeClr>
                        </a:solidFill>
                        <a:effectLst/>
                        <a:latin typeface="Helvetica"/>
                        <a:ea typeface="+mn-ea"/>
                        <a:cs typeface="+mn-cs"/>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smtClean="0">
                          <a:solidFill>
                            <a:schemeClr val="tx1">
                              <a:lumMod val="75000"/>
                              <a:lumOff val="25000"/>
                            </a:schemeClr>
                          </a:solidFill>
                          <a:effectLst/>
                          <a:latin typeface="Helvetica"/>
                          <a:ea typeface="+mn-ea"/>
                          <a:cs typeface="+mn-cs"/>
                        </a:rPr>
                        <a:t>65,22</a:t>
                      </a:r>
                      <a:endParaRPr lang="es-ES" sz="1100" b="0" i="0" u="none" strike="noStrike" kern="1200" dirty="0">
                        <a:solidFill>
                          <a:schemeClr val="tx1">
                            <a:lumMod val="75000"/>
                            <a:lumOff val="25000"/>
                          </a:schemeClr>
                        </a:solidFill>
                        <a:effectLst/>
                        <a:latin typeface="Helvetica"/>
                        <a:ea typeface="+mn-ea"/>
                        <a:cs typeface="+mn-cs"/>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smtClean="0">
                          <a:solidFill>
                            <a:schemeClr val="tx1">
                              <a:lumMod val="75000"/>
                              <a:lumOff val="25000"/>
                            </a:schemeClr>
                          </a:solidFill>
                          <a:effectLst/>
                          <a:latin typeface="Helvetica"/>
                          <a:ea typeface="+mn-ea"/>
                          <a:cs typeface="+mn-cs"/>
                        </a:rPr>
                        <a:t>66,47</a:t>
                      </a:r>
                      <a:endParaRPr lang="es-ES" sz="1100" b="0" i="0" u="none" strike="noStrike" kern="1200" dirty="0">
                        <a:solidFill>
                          <a:schemeClr val="tx1">
                            <a:lumMod val="75000"/>
                            <a:lumOff val="25000"/>
                          </a:schemeClr>
                        </a:solidFill>
                        <a:effectLst/>
                        <a:latin typeface="Helvetica"/>
                        <a:ea typeface="+mn-ea"/>
                        <a:cs typeface="+mn-cs"/>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smtClean="0">
                          <a:solidFill>
                            <a:schemeClr val="tx1">
                              <a:lumMod val="75000"/>
                              <a:lumOff val="25000"/>
                            </a:schemeClr>
                          </a:solidFill>
                          <a:effectLst/>
                          <a:latin typeface="Helvetica"/>
                          <a:ea typeface="+mn-ea"/>
                          <a:cs typeface="+mn-cs"/>
                        </a:rPr>
                        <a:t>61,21</a:t>
                      </a:r>
                      <a:endParaRPr lang="es-ES" sz="1100" b="0" i="0" u="none" strike="noStrike" kern="1200" dirty="0">
                        <a:solidFill>
                          <a:schemeClr val="tx1">
                            <a:lumMod val="75000"/>
                            <a:lumOff val="25000"/>
                          </a:schemeClr>
                        </a:solidFill>
                        <a:effectLst/>
                        <a:latin typeface="Helvetica"/>
                        <a:ea typeface="+mn-ea"/>
                        <a:cs typeface="+mn-cs"/>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smtClean="0">
                          <a:solidFill>
                            <a:schemeClr val="tx1">
                              <a:lumMod val="75000"/>
                              <a:lumOff val="25000"/>
                            </a:schemeClr>
                          </a:solidFill>
                          <a:effectLst/>
                          <a:latin typeface="Helvetica"/>
                          <a:ea typeface="+mn-ea"/>
                          <a:cs typeface="+mn-cs"/>
                        </a:rPr>
                        <a:t>66,98</a:t>
                      </a:r>
                      <a:endParaRPr lang="es-ES" sz="1100" b="0" i="0" u="none" strike="noStrike" kern="1200" dirty="0">
                        <a:solidFill>
                          <a:schemeClr val="tx1">
                            <a:lumMod val="75000"/>
                            <a:lumOff val="25000"/>
                          </a:schemeClr>
                        </a:solidFill>
                        <a:effectLst/>
                        <a:latin typeface="Helvetica"/>
                        <a:ea typeface="+mn-ea"/>
                        <a:cs typeface="+mn-cs"/>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ES" sz="1100" b="0" i="0" u="none" strike="noStrike" kern="1200" dirty="0" smtClean="0">
                          <a:solidFill>
                            <a:schemeClr val="tx1">
                              <a:lumMod val="75000"/>
                              <a:lumOff val="25000"/>
                            </a:schemeClr>
                          </a:solidFill>
                          <a:effectLst/>
                          <a:latin typeface="Helvetica"/>
                          <a:ea typeface="+mn-ea"/>
                          <a:cs typeface="+mn-cs"/>
                        </a:rPr>
                        <a:t>62,45</a:t>
                      </a:r>
                      <a:endParaRPr lang="es-ES" sz="1100" b="0" i="0" u="none" strike="noStrike" kern="1200" dirty="0">
                        <a:solidFill>
                          <a:schemeClr val="tx1">
                            <a:lumMod val="75000"/>
                            <a:lumOff val="25000"/>
                          </a:schemeClr>
                        </a:solidFill>
                        <a:effectLst/>
                        <a:latin typeface="Helvetica"/>
                        <a:ea typeface="+mn-ea"/>
                        <a:cs typeface="+mn-cs"/>
                      </a:endParaRPr>
                    </a:p>
                  </a:txBody>
                  <a:tcPr marL="9525" marR="9525" marT="9525"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bg1"/>
                    </a:solidFill>
                  </a:tcPr>
                </a:tc>
              </a:tr>
            </a:tbl>
          </a:graphicData>
        </a:graphic>
      </p:graphicFrame>
      <p:sp>
        <p:nvSpPr>
          <p:cNvPr id="2" name="1 Triángulo isósceles"/>
          <p:cNvSpPr/>
          <p:nvPr/>
        </p:nvSpPr>
        <p:spPr bwMode="auto">
          <a:xfrm>
            <a:off x="914400" y="5083460"/>
            <a:ext cx="171450" cy="142875"/>
          </a:xfrm>
          <a:prstGeom prst="triangle">
            <a:avLst/>
          </a:prstGeom>
          <a:solidFill>
            <a:srgbClr val="00B050"/>
          </a:solidFill>
          <a:ln w="19050">
            <a:noFill/>
            <a:miter lim="800000"/>
            <a:headEnd/>
            <a:tailEnd/>
          </a:ln>
          <a:effectLst/>
        </p:spPr>
        <p:txBody>
          <a:bodyPr vert="horz" wrap="square" lIns="36000" tIns="45720" rIns="91440" bIns="45720" numCol="1" rtlCol="0" anchor="t" anchorCtr="0" compatLnSpc="1">
            <a:prstTxWarp prst="textNoShape">
              <a:avLst/>
            </a:prstTxWarp>
            <a:sp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9" name="8 Triángulo isósceles"/>
          <p:cNvSpPr/>
          <p:nvPr/>
        </p:nvSpPr>
        <p:spPr bwMode="auto">
          <a:xfrm flipV="1">
            <a:off x="1171575" y="5083460"/>
            <a:ext cx="171450" cy="142875"/>
          </a:xfrm>
          <a:prstGeom prst="triangle">
            <a:avLst/>
          </a:prstGeom>
          <a:solidFill>
            <a:srgbClr val="E3001B"/>
          </a:solidFill>
          <a:ln w="19050">
            <a:noFill/>
            <a:miter lim="800000"/>
            <a:headEnd/>
            <a:tailEnd/>
          </a:ln>
          <a:effectLst/>
        </p:spPr>
        <p:txBody>
          <a:bodyPr vert="horz" wrap="square" lIns="36000" tIns="45720" rIns="91440" bIns="45720" numCol="1" rtlCol="0" anchor="t" anchorCtr="0" compatLnSpc="1">
            <a:prstTxWarp prst="textNoShape">
              <a:avLst/>
            </a:prstTxWarp>
            <a:sp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0" name="Rectangle 3"/>
          <p:cNvSpPr>
            <a:spLocks noChangeArrowheads="1"/>
          </p:cNvSpPr>
          <p:nvPr/>
        </p:nvSpPr>
        <p:spPr bwMode="auto">
          <a:xfrm>
            <a:off x="1428750" y="4949192"/>
            <a:ext cx="4747419"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s-ES" sz="1000" dirty="0" smtClean="0">
                <a:solidFill>
                  <a:srgbClr val="4D4D4D"/>
                </a:solidFill>
                <a:latin typeface="Helvetica" pitchFamily="34" charset="0"/>
              </a:rPr>
              <a:t>Tendencia con relación al año 2017.</a:t>
            </a:r>
            <a:endParaRPr lang="es-ES" sz="1000" dirty="0">
              <a:solidFill>
                <a:srgbClr val="4D4D4D"/>
              </a:solidFill>
              <a:latin typeface="Helvetica" pitchFamily="34" charset="0"/>
            </a:endParaRPr>
          </a:p>
        </p:txBody>
      </p:sp>
      <p:sp>
        <p:nvSpPr>
          <p:cNvPr id="13" name="12 Triángulo isósceles"/>
          <p:cNvSpPr/>
          <p:nvPr/>
        </p:nvSpPr>
        <p:spPr bwMode="auto">
          <a:xfrm>
            <a:off x="3876675" y="3292475"/>
            <a:ext cx="85725" cy="71438"/>
          </a:xfrm>
          <a:prstGeom prst="triangle">
            <a:avLst/>
          </a:prstGeom>
          <a:solidFill>
            <a:srgbClr val="00B050"/>
          </a:solidFill>
          <a:ln w="19050">
            <a:noFill/>
            <a:miter lim="800000"/>
            <a:headEnd/>
            <a:tailEnd/>
          </a:ln>
          <a:effectLst/>
        </p:spPr>
        <p:txBody>
          <a:bodyPr vert="horz" wrap="square" lIns="36000" tIns="45720" rIns="91440" bIns="45720" numCol="1" rtlCol="0" anchor="t" anchorCtr="0" compatLnSpc="1">
            <a:prstTxWarp prst="textNoShape">
              <a:avLst/>
            </a:prstTxWarp>
            <a:sp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4" name="13 Triángulo isósceles"/>
          <p:cNvSpPr/>
          <p:nvPr/>
        </p:nvSpPr>
        <p:spPr bwMode="auto">
          <a:xfrm flipV="1">
            <a:off x="3876675" y="2786061"/>
            <a:ext cx="85725" cy="71438"/>
          </a:xfrm>
          <a:prstGeom prst="triangle">
            <a:avLst/>
          </a:prstGeom>
          <a:solidFill>
            <a:srgbClr val="E3001B"/>
          </a:solidFill>
          <a:ln w="19050">
            <a:noFill/>
            <a:miter lim="800000"/>
            <a:headEnd/>
            <a:tailEnd/>
          </a:ln>
          <a:effectLst/>
        </p:spPr>
        <p:txBody>
          <a:bodyPr vert="horz" wrap="square" lIns="36000" tIns="45720" rIns="91440" bIns="45720" numCol="1" rtlCol="0" anchor="t" anchorCtr="0" compatLnSpc="1">
            <a:prstTxWarp prst="textNoShape">
              <a:avLst/>
            </a:prstTxWarp>
            <a:sp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6" name="15 Triángulo isósceles"/>
          <p:cNvSpPr/>
          <p:nvPr/>
        </p:nvSpPr>
        <p:spPr bwMode="auto">
          <a:xfrm>
            <a:off x="3876675" y="3673475"/>
            <a:ext cx="85725" cy="71438"/>
          </a:xfrm>
          <a:prstGeom prst="triangle">
            <a:avLst/>
          </a:prstGeom>
          <a:solidFill>
            <a:srgbClr val="00B050"/>
          </a:solidFill>
          <a:ln w="19050">
            <a:noFill/>
            <a:miter lim="800000"/>
            <a:headEnd/>
            <a:tailEnd/>
          </a:ln>
          <a:effectLst/>
        </p:spPr>
        <p:txBody>
          <a:bodyPr vert="horz" wrap="square" lIns="36000" tIns="45720" rIns="91440" bIns="45720" numCol="1" rtlCol="0" anchor="t" anchorCtr="0" compatLnSpc="1">
            <a:prstTxWarp prst="textNoShape">
              <a:avLst/>
            </a:prstTxWarp>
            <a:sp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7" name="16 Triángulo isósceles"/>
          <p:cNvSpPr/>
          <p:nvPr/>
        </p:nvSpPr>
        <p:spPr bwMode="auto">
          <a:xfrm>
            <a:off x="3876675" y="4092575"/>
            <a:ext cx="85725" cy="71438"/>
          </a:xfrm>
          <a:prstGeom prst="triangle">
            <a:avLst/>
          </a:prstGeom>
          <a:solidFill>
            <a:srgbClr val="00B050"/>
          </a:solidFill>
          <a:ln w="19050">
            <a:noFill/>
            <a:miter lim="800000"/>
            <a:headEnd/>
            <a:tailEnd/>
          </a:ln>
          <a:effectLst/>
        </p:spPr>
        <p:txBody>
          <a:bodyPr vert="horz" wrap="square" lIns="36000" tIns="45720" rIns="91440" bIns="45720" numCol="1" rtlCol="0" anchor="t" anchorCtr="0" compatLnSpc="1">
            <a:prstTxWarp prst="textNoShape">
              <a:avLst/>
            </a:prstTxWarp>
            <a:sp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8" name="17 Triángulo isósceles"/>
          <p:cNvSpPr/>
          <p:nvPr/>
        </p:nvSpPr>
        <p:spPr bwMode="auto">
          <a:xfrm>
            <a:off x="3876675" y="4489390"/>
            <a:ext cx="85725" cy="71438"/>
          </a:xfrm>
          <a:prstGeom prst="triangle">
            <a:avLst/>
          </a:prstGeom>
          <a:solidFill>
            <a:srgbClr val="00B050"/>
          </a:solidFill>
          <a:ln w="19050">
            <a:noFill/>
            <a:miter lim="800000"/>
            <a:headEnd/>
            <a:tailEnd/>
          </a:ln>
          <a:effectLst/>
        </p:spPr>
        <p:txBody>
          <a:bodyPr vert="horz" wrap="square" lIns="36000" tIns="45720" rIns="91440" bIns="45720" numCol="1" rtlCol="0" anchor="t" anchorCtr="0" compatLnSpc="1">
            <a:prstTxWarp prst="textNoShape">
              <a:avLst/>
            </a:prstTxWarp>
            <a:sp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Tree>
    <p:extLst>
      <p:ext uri="{BB962C8B-B14F-4D97-AF65-F5344CB8AC3E}">
        <p14:creationId xmlns:p14="http://schemas.microsoft.com/office/powerpoint/2010/main" val="15741107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Pregunta abierta. Posibilidad de respuesta múltiple.</a:t>
            </a:r>
            <a:endParaRPr lang="es-ES" sz="1000" i="1" dirty="0">
              <a:solidFill>
                <a:srgbClr val="4D4D4D"/>
              </a:solidFill>
              <a:latin typeface="Georgia" pitchFamily="18" charset="0"/>
            </a:endParaRPr>
          </a:p>
        </p:txBody>
      </p:sp>
      <p:sp>
        <p:nvSpPr>
          <p:cNvPr id="9" name="8 CuadroTexto"/>
          <p:cNvSpPr txBox="1"/>
          <p:nvPr/>
        </p:nvSpPr>
        <p:spPr>
          <a:xfrm>
            <a:off x="171450" y="726921"/>
            <a:ext cx="7128875" cy="323165"/>
          </a:xfrm>
          <a:prstGeom prst="rect">
            <a:avLst/>
          </a:prstGeom>
          <a:noFill/>
        </p:spPr>
        <p:txBody>
          <a:bodyPr wrap="none" rtlCol="0">
            <a:spAutoFit/>
          </a:bodyPr>
          <a:lstStyle/>
          <a:p>
            <a:r>
              <a:rPr lang="es-ES" sz="1500" b="1" i="1" dirty="0" smtClean="0">
                <a:latin typeface="Century Gothic" panose="020B0502020202020204" pitchFamily="34" charset="0"/>
              </a:rPr>
              <a:t>Recomendaciones* para mejorar el servicio de </a:t>
            </a:r>
            <a:r>
              <a:rPr lang="es-ES" sz="1500" b="1" i="1" dirty="0" err="1" smtClean="0">
                <a:latin typeface="Century Gothic" panose="020B0502020202020204" pitchFamily="34" charset="0"/>
              </a:rPr>
              <a:t>Visesa</a:t>
            </a:r>
            <a:r>
              <a:rPr lang="es-ES" sz="1500" b="1" i="1" dirty="0" smtClean="0">
                <a:latin typeface="Century Gothic" panose="020B0502020202020204" pitchFamily="34" charset="0"/>
              </a:rPr>
              <a:t> (modalidad AROC)</a:t>
            </a:r>
            <a:endParaRPr lang="es-ES" sz="1500" b="1" i="1" dirty="0">
              <a:latin typeface="Century Gothic" panose="020B0502020202020204" pitchFamily="34" charset="0"/>
            </a:endParaRPr>
          </a:p>
        </p:txBody>
      </p:sp>
      <p:sp>
        <p:nvSpPr>
          <p:cNvPr id="10" name="9 Rectángulo"/>
          <p:cNvSpPr/>
          <p:nvPr/>
        </p:nvSpPr>
        <p:spPr bwMode="auto">
          <a:xfrm>
            <a:off x="200025" y="1051804"/>
            <a:ext cx="8629650"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1" name="10 Rectángulo"/>
          <p:cNvSpPr/>
          <p:nvPr/>
        </p:nvSpPr>
        <p:spPr bwMode="auto">
          <a:xfrm rot="16200000">
            <a:off x="39113" y="95554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2" name="11 Rectángulo"/>
          <p:cNvSpPr/>
          <p:nvPr/>
        </p:nvSpPr>
        <p:spPr bwMode="auto">
          <a:xfrm rot="16200000">
            <a:off x="8701087" y="95554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graphicFrame>
        <p:nvGraphicFramePr>
          <p:cNvPr id="14" name="4 Gráfico"/>
          <p:cNvGraphicFramePr>
            <a:graphicFrameLocks/>
          </p:cNvGraphicFramePr>
          <p:nvPr>
            <p:extLst>
              <p:ext uri="{D42A27DB-BD31-4B8C-83A1-F6EECF244321}">
                <p14:modId xmlns:p14="http://schemas.microsoft.com/office/powerpoint/2010/main" val="4200578916"/>
              </p:ext>
            </p:extLst>
          </p:nvPr>
        </p:nvGraphicFramePr>
        <p:xfrm>
          <a:off x="281287" y="1092466"/>
          <a:ext cx="6519863" cy="54097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14 Gráfico"/>
          <p:cNvGraphicFramePr/>
          <p:nvPr>
            <p:extLst>
              <p:ext uri="{D42A27DB-BD31-4B8C-83A1-F6EECF244321}">
                <p14:modId xmlns:p14="http://schemas.microsoft.com/office/powerpoint/2010/main" val="3886250394"/>
              </p:ext>
            </p:extLst>
          </p:nvPr>
        </p:nvGraphicFramePr>
        <p:xfrm>
          <a:off x="4710413" y="1756491"/>
          <a:ext cx="4100514" cy="2591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896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0" y="6386286"/>
            <a:ext cx="6557707" cy="284693"/>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Pregunta abierta. Posibilidad de respuesta múltiple.</a:t>
            </a:r>
            <a:endParaRPr lang="es-ES" sz="1000" i="1" dirty="0">
              <a:solidFill>
                <a:srgbClr val="4D4D4D"/>
              </a:solidFill>
              <a:latin typeface="Georgia" pitchFamily="18" charset="0"/>
            </a:endParaRPr>
          </a:p>
        </p:txBody>
      </p:sp>
      <p:sp>
        <p:nvSpPr>
          <p:cNvPr id="9" name="8 CuadroTexto"/>
          <p:cNvSpPr txBox="1"/>
          <p:nvPr/>
        </p:nvSpPr>
        <p:spPr>
          <a:xfrm>
            <a:off x="171450" y="726921"/>
            <a:ext cx="7160935" cy="323165"/>
          </a:xfrm>
          <a:prstGeom prst="rect">
            <a:avLst/>
          </a:prstGeom>
          <a:noFill/>
        </p:spPr>
        <p:txBody>
          <a:bodyPr wrap="none" rtlCol="0">
            <a:spAutoFit/>
          </a:bodyPr>
          <a:lstStyle/>
          <a:p>
            <a:r>
              <a:rPr lang="es-ES" sz="1500" b="1" i="1" dirty="0" smtClean="0">
                <a:latin typeface="Century Gothic" panose="020B0502020202020204" pitchFamily="34" charset="0"/>
              </a:rPr>
              <a:t>Recomendaciones* para mejorar el servicio de </a:t>
            </a:r>
            <a:r>
              <a:rPr lang="es-ES" sz="1500" b="1" i="1" dirty="0" err="1" smtClean="0">
                <a:latin typeface="Century Gothic" panose="020B0502020202020204" pitchFamily="34" charset="0"/>
              </a:rPr>
              <a:t>Visesa</a:t>
            </a:r>
            <a:r>
              <a:rPr lang="es-ES" sz="1500" b="1" i="1" dirty="0" smtClean="0">
                <a:latin typeface="Century Gothic" panose="020B0502020202020204" pitchFamily="34" charset="0"/>
              </a:rPr>
              <a:t> (modalidad VENTA)</a:t>
            </a:r>
            <a:endParaRPr lang="es-ES" sz="1500" b="1" i="1" dirty="0">
              <a:latin typeface="Century Gothic" panose="020B0502020202020204" pitchFamily="34" charset="0"/>
            </a:endParaRPr>
          </a:p>
        </p:txBody>
      </p:sp>
      <p:sp>
        <p:nvSpPr>
          <p:cNvPr id="10" name="9 Rectángulo"/>
          <p:cNvSpPr/>
          <p:nvPr/>
        </p:nvSpPr>
        <p:spPr bwMode="auto">
          <a:xfrm>
            <a:off x="200025" y="1051804"/>
            <a:ext cx="8629650"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1" name="10 Rectángulo"/>
          <p:cNvSpPr/>
          <p:nvPr/>
        </p:nvSpPr>
        <p:spPr bwMode="auto">
          <a:xfrm rot="16200000">
            <a:off x="39113" y="95554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sp>
        <p:nvSpPr>
          <p:cNvPr id="12" name="11 Rectángulo"/>
          <p:cNvSpPr/>
          <p:nvPr/>
        </p:nvSpPr>
        <p:spPr bwMode="auto">
          <a:xfrm rot="16200000">
            <a:off x="8701087" y="955540"/>
            <a:ext cx="257176" cy="64648"/>
          </a:xfrm>
          <a:prstGeom prst="rect">
            <a:avLst/>
          </a:prstGeom>
          <a:solidFill>
            <a:srgbClr val="A18C7F"/>
          </a:solidFill>
          <a:ln w="19050">
            <a:noFill/>
            <a:miter lim="800000"/>
            <a:headEnd/>
            <a:tailEnd/>
          </a:ln>
          <a:effectLst/>
        </p:spPr>
        <p:txBody>
          <a:bodyPr vert="horz" wrap="square" lIns="36000" tIns="45720" rIns="91440" bIns="45720" numCol="1" rtlCol="0" anchor="t" anchorCtr="0" compatLnSpc="1">
            <a:prstTxWarp prst="textNoShape">
              <a:avLst/>
            </a:prstTxWarp>
            <a:noAutofit/>
          </a:bodyPr>
          <a:lstStyle/>
          <a:p>
            <a: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pPr>
            <a:endParaRPr kumimoji="0" lang="es-ES" sz="1400" b="0" i="0" u="none" strike="noStrike" cap="none" normalizeH="0" baseline="0" dirty="0" smtClean="0">
              <a:ln>
                <a:noFill/>
              </a:ln>
              <a:solidFill>
                <a:srgbClr val="4D4D4D"/>
              </a:solidFill>
              <a:effectLst/>
              <a:latin typeface="Helvetica" pitchFamily="34" charset="0"/>
            </a:endParaRPr>
          </a:p>
        </p:txBody>
      </p:sp>
      <p:graphicFrame>
        <p:nvGraphicFramePr>
          <p:cNvPr id="13" name="4 Gráfico"/>
          <p:cNvGraphicFramePr>
            <a:graphicFrameLocks/>
          </p:cNvGraphicFramePr>
          <p:nvPr>
            <p:extLst>
              <p:ext uri="{D42A27DB-BD31-4B8C-83A1-F6EECF244321}">
                <p14:modId xmlns:p14="http://schemas.microsoft.com/office/powerpoint/2010/main" val="3435271703"/>
              </p:ext>
            </p:extLst>
          </p:nvPr>
        </p:nvGraphicFramePr>
        <p:xfrm>
          <a:off x="159984" y="1195107"/>
          <a:ext cx="6519863" cy="54097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Gráfico"/>
          <p:cNvGraphicFramePr/>
          <p:nvPr>
            <p:extLst>
              <p:ext uri="{D42A27DB-BD31-4B8C-83A1-F6EECF244321}">
                <p14:modId xmlns:p14="http://schemas.microsoft.com/office/powerpoint/2010/main" val="367784988"/>
              </p:ext>
            </p:extLst>
          </p:nvPr>
        </p:nvGraphicFramePr>
        <p:xfrm>
          <a:off x="4612943" y="2930198"/>
          <a:ext cx="4525774" cy="286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7086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de entrega de llaves piso"/>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43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
          <p:cNvSpPr>
            <a:spLocks noChangeArrowheads="1"/>
          </p:cNvSpPr>
          <p:nvPr/>
        </p:nvSpPr>
        <p:spPr bwMode="auto">
          <a:xfrm>
            <a:off x="3059113" y="357651"/>
            <a:ext cx="3055937" cy="3375422"/>
          </a:xfrm>
          <a:prstGeom prst="flowChartAlternateProcess">
            <a:avLst/>
          </a:prstGeom>
          <a:noFill/>
          <a:ln w="3175" algn="ctr">
            <a:noFill/>
            <a:miter lim="800000"/>
            <a:headEnd/>
            <a:tailEnd/>
          </a:ln>
        </p:spPr>
        <p:txBody>
          <a:bodyPr lIns="0" tIns="0" rIns="0" bIns="0" anchor="ctr">
            <a:spAutoFit/>
          </a:bodyPr>
          <a:lstStyle/>
          <a:p>
            <a:pPr algn="ctr"/>
            <a:r>
              <a:rPr lang="es-ES" sz="20000" b="1" i="1" dirty="0" smtClean="0">
                <a:solidFill>
                  <a:srgbClr val="A31235"/>
                </a:solidFill>
                <a:latin typeface="Georgia" pitchFamily="18" charset="0"/>
              </a:rPr>
              <a:t>9.</a:t>
            </a:r>
            <a:endParaRPr lang="es-ES" dirty="0"/>
          </a:p>
        </p:txBody>
      </p:sp>
      <p:sp>
        <p:nvSpPr>
          <p:cNvPr id="14339" name="Text Box 3"/>
          <p:cNvSpPr txBox="1">
            <a:spLocks noChangeArrowheads="1"/>
          </p:cNvSpPr>
          <p:nvPr/>
        </p:nvSpPr>
        <p:spPr bwMode="auto">
          <a:xfrm>
            <a:off x="1131094" y="3704089"/>
            <a:ext cx="6891337" cy="830997"/>
          </a:xfrm>
          <a:prstGeom prst="rect">
            <a:avLst/>
          </a:prstGeom>
          <a:noFill/>
          <a:ln w="9525">
            <a:noFill/>
            <a:miter lim="800000"/>
            <a:headEnd/>
            <a:tailEnd/>
          </a:ln>
        </p:spPr>
        <p:txBody>
          <a:bodyPr>
            <a:spAutoFit/>
          </a:bodyPr>
          <a:lstStyle/>
          <a:p>
            <a:pPr algn="ctr"/>
            <a:r>
              <a:rPr lang="es-ES_tradnl" sz="4800" b="1" i="1" dirty="0" smtClean="0">
                <a:solidFill>
                  <a:srgbClr val="808080"/>
                </a:solidFill>
                <a:latin typeface="Georgia" pitchFamily="18" charset="0"/>
              </a:rPr>
              <a:t>“</a:t>
            </a:r>
            <a:r>
              <a:rPr lang="es-ES_tradnl" sz="4400" b="1" i="1" dirty="0" smtClean="0">
                <a:latin typeface="Georgia" pitchFamily="18" charset="0"/>
              </a:rPr>
              <a:t>Conclusiones</a:t>
            </a:r>
            <a:r>
              <a:rPr lang="es-ES_tradnl" sz="4800" b="1" i="1" dirty="0" smtClean="0">
                <a:solidFill>
                  <a:srgbClr val="808080"/>
                </a:solidFill>
                <a:latin typeface="Georgia" pitchFamily="18" charset="0"/>
              </a:rPr>
              <a:t>”</a:t>
            </a:r>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8" name="7 Gráfico"/>
          <p:cNvGraphicFramePr>
            <a:graphicFrameLocks/>
          </p:cNvGraphicFramePr>
          <p:nvPr>
            <p:extLst>
              <p:ext uri="{D42A27DB-BD31-4B8C-83A1-F6EECF244321}">
                <p14:modId xmlns:p14="http://schemas.microsoft.com/office/powerpoint/2010/main" val="4218438431"/>
              </p:ext>
            </p:extLst>
          </p:nvPr>
        </p:nvGraphicFramePr>
        <p:xfrm>
          <a:off x="6616700" y="1355783"/>
          <a:ext cx="2690813" cy="166145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p:cNvPicPr>
            <a:picLocks noChangeAspect="1" noChangeArrowheads="1"/>
          </p:cNvPicPr>
          <p:nvPr/>
        </p:nvPicPr>
        <p:blipFill>
          <a:blip r:embed="rId4"/>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0" name="Rectangle 3"/>
          <p:cNvSpPr>
            <a:spLocks noChangeArrowheads="1"/>
          </p:cNvSpPr>
          <p:nvPr/>
        </p:nvSpPr>
        <p:spPr bwMode="auto">
          <a:xfrm>
            <a:off x="464448" y="5356409"/>
            <a:ext cx="6557707" cy="458652"/>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satisfacción de mínimo 0 “muy mala” a máximo 100 “muy buena”.</a:t>
            </a:r>
          </a:p>
          <a:p>
            <a:pPr>
              <a:lnSpc>
                <a:spcPts val="1500"/>
              </a:lnSpc>
              <a:buClr>
                <a:srgbClr val="C0C0C0"/>
              </a:buClr>
              <a:buSzPts val="1800"/>
            </a:pPr>
            <a:r>
              <a:rPr lang="es-ES" sz="1000" i="1" dirty="0" smtClean="0">
                <a:solidFill>
                  <a:srgbClr val="4D4D4D"/>
                </a:solidFill>
                <a:latin typeface="Georgia" pitchFamily="18" charset="0"/>
              </a:rPr>
              <a:t>** I.S.G. = Se obtiene de la suma total de importancia por la satisfacción de las 5 áreas de servicio.</a:t>
            </a:r>
            <a:endParaRPr lang="es-ES" sz="1000" i="1" dirty="0">
              <a:solidFill>
                <a:srgbClr val="4D4D4D"/>
              </a:solidFill>
              <a:latin typeface="Georgia" pitchFamily="18" charset="0"/>
            </a:endParaRPr>
          </a:p>
        </p:txBody>
      </p:sp>
      <p:graphicFrame>
        <p:nvGraphicFramePr>
          <p:cNvPr id="12" name="11 Gráfico"/>
          <p:cNvGraphicFramePr/>
          <p:nvPr>
            <p:extLst>
              <p:ext uri="{D42A27DB-BD31-4B8C-83A1-F6EECF244321}">
                <p14:modId xmlns:p14="http://schemas.microsoft.com/office/powerpoint/2010/main" val="3773115807"/>
              </p:ext>
            </p:extLst>
          </p:nvPr>
        </p:nvGraphicFramePr>
        <p:xfrm>
          <a:off x="-424972" y="1188224"/>
          <a:ext cx="4161799" cy="1930797"/>
        </p:xfrm>
        <a:graphic>
          <a:graphicData uri="http://schemas.openxmlformats.org/drawingml/2006/chart">
            <c:chart xmlns:c="http://schemas.openxmlformats.org/drawingml/2006/chart" xmlns:r="http://schemas.openxmlformats.org/officeDocument/2006/relationships" r:id="rId5"/>
          </a:graphicData>
        </a:graphic>
      </p:graphicFrame>
      <p:sp>
        <p:nvSpPr>
          <p:cNvPr id="14" name="13 CuadroTexto"/>
          <p:cNvSpPr txBox="1"/>
          <p:nvPr/>
        </p:nvSpPr>
        <p:spPr>
          <a:xfrm>
            <a:off x="1901572" y="2278844"/>
            <a:ext cx="727327" cy="276999"/>
          </a:xfrm>
          <a:prstGeom prst="rect">
            <a:avLst/>
          </a:prstGeom>
          <a:noFill/>
        </p:spPr>
        <p:txBody>
          <a:bodyPr wrap="square" rtlCol="0">
            <a:spAutoFit/>
          </a:bodyPr>
          <a:lstStyle/>
          <a:p>
            <a:pPr algn="ctr"/>
            <a:r>
              <a:rPr lang="es-ES" sz="1200" b="1" dirty="0" smtClean="0"/>
              <a:t>16,11</a:t>
            </a:r>
            <a:endParaRPr lang="es-ES" sz="1200" i="1" dirty="0"/>
          </a:p>
        </p:txBody>
      </p:sp>
      <p:sp>
        <p:nvSpPr>
          <p:cNvPr id="19" name="18 CuadroTexto"/>
          <p:cNvSpPr txBox="1"/>
          <p:nvPr/>
        </p:nvSpPr>
        <p:spPr>
          <a:xfrm>
            <a:off x="1113997" y="1664083"/>
            <a:ext cx="227948" cy="184666"/>
          </a:xfrm>
          <a:prstGeom prst="rect">
            <a:avLst/>
          </a:prstGeom>
          <a:noFill/>
        </p:spPr>
        <p:txBody>
          <a:bodyPr wrap="none" rtlCol="0">
            <a:spAutoFit/>
          </a:bodyPr>
          <a:lstStyle/>
          <a:p>
            <a:r>
              <a:rPr lang="es-ES" sz="600" b="1" dirty="0" smtClean="0">
                <a:latin typeface="Century Gothic" panose="020B0502020202020204" pitchFamily="34" charset="0"/>
              </a:rPr>
              <a:t>0</a:t>
            </a:r>
            <a:endParaRPr lang="es-ES" sz="600" b="1" dirty="0">
              <a:latin typeface="Century Gothic" panose="020B0502020202020204" pitchFamily="34" charset="0"/>
            </a:endParaRPr>
          </a:p>
        </p:txBody>
      </p:sp>
      <p:sp>
        <p:nvSpPr>
          <p:cNvPr id="20" name="19 CuadroTexto"/>
          <p:cNvSpPr txBox="1"/>
          <p:nvPr/>
        </p:nvSpPr>
        <p:spPr>
          <a:xfrm>
            <a:off x="1765959" y="2094178"/>
            <a:ext cx="271228" cy="184666"/>
          </a:xfrm>
          <a:prstGeom prst="rect">
            <a:avLst/>
          </a:prstGeom>
          <a:noFill/>
        </p:spPr>
        <p:txBody>
          <a:bodyPr wrap="none" rtlCol="0">
            <a:spAutoFit/>
          </a:bodyPr>
          <a:lstStyle/>
          <a:p>
            <a:r>
              <a:rPr lang="es-ES" sz="600" b="1" dirty="0" smtClean="0">
                <a:latin typeface="Century Gothic" panose="020B0502020202020204" pitchFamily="34" charset="0"/>
              </a:rPr>
              <a:t>50</a:t>
            </a:r>
            <a:endParaRPr lang="es-ES" sz="600" b="1" dirty="0">
              <a:latin typeface="Century Gothic" panose="020B0502020202020204" pitchFamily="34" charset="0"/>
            </a:endParaRPr>
          </a:p>
        </p:txBody>
      </p:sp>
      <p:sp>
        <p:nvSpPr>
          <p:cNvPr id="21" name="20 CuadroTexto"/>
          <p:cNvSpPr txBox="1"/>
          <p:nvPr/>
        </p:nvSpPr>
        <p:spPr>
          <a:xfrm>
            <a:off x="1451449" y="2813351"/>
            <a:ext cx="314510" cy="184666"/>
          </a:xfrm>
          <a:prstGeom prst="rect">
            <a:avLst/>
          </a:prstGeom>
          <a:noFill/>
        </p:spPr>
        <p:txBody>
          <a:bodyPr wrap="none" rtlCol="0">
            <a:spAutoFit/>
          </a:bodyPr>
          <a:lstStyle/>
          <a:p>
            <a:r>
              <a:rPr lang="es-ES" sz="600" b="1" dirty="0" smtClean="0">
                <a:latin typeface="Century Gothic" panose="020B0502020202020204" pitchFamily="34" charset="0"/>
              </a:rPr>
              <a:t>100</a:t>
            </a:r>
            <a:endParaRPr lang="es-ES" sz="600" b="1" dirty="0">
              <a:latin typeface="Century Gothic" panose="020B0502020202020204" pitchFamily="34" charset="0"/>
            </a:endParaRPr>
          </a:p>
        </p:txBody>
      </p:sp>
      <p:sp>
        <p:nvSpPr>
          <p:cNvPr id="22" name="21 CuadroTexto"/>
          <p:cNvSpPr txBox="1"/>
          <p:nvPr/>
        </p:nvSpPr>
        <p:spPr>
          <a:xfrm>
            <a:off x="638671" y="2807839"/>
            <a:ext cx="346570" cy="184666"/>
          </a:xfrm>
          <a:prstGeom prst="rect">
            <a:avLst/>
          </a:prstGeom>
          <a:noFill/>
        </p:spPr>
        <p:txBody>
          <a:bodyPr wrap="none" rtlCol="0">
            <a:spAutoFit/>
          </a:bodyPr>
          <a:lstStyle/>
          <a:p>
            <a:r>
              <a:rPr lang="es-ES" sz="600" b="1" dirty="0" smtClean="0">
                <a:latin typeface="Century Gothic" panose="020B0502020202020204" pitchFamily="34" charset="0"/>
              </a:rPr>
              <a:t>-100</a:t>
            </a:r>
            <a:endParaRPr lang="es-ES" sz="600" b="1" dirty="0">
              <a:latin typeface="Century Gothic" panose="020B0502020202020204" pitchFamily="34" charset="0"/>
            </a:endParaRPr>
          </a:p>
        </p:txBody>
      </p:sp>
      <p:sp>
        <p:nvSpPr>
          <p:cNvPr id="23" name="22 CuadroTexto"/>
          <p:cNvSpPr txBox="1"/>
          <p:nvPr/>
        </p:nvSpPr>
        <p:spPr>
          <a:xfrm>
            <a:off x="436228" y="2094178"/>
            <a:ext cx="303288" cy="184666"/>
          </a:xfrm>
          <a:prstGeom prst="rect">
            <a:avLst/>
          </a:prstGeom>
          <a:noFill/>
        </p:spPr>
        <p:txBody>
          <a:bodyPr wrap="none" rtlCol="0">
            <a:spAutoFit/>
          </a:bodyPr>
          <a:lstStyle/>
          <a:p>
            <a:r>
              <a:rPr lang="es-ES" sz="600" b="1" dirty="0" smtClean="0">
                <a:latin typeface="Century Gothic" panose="020B0502020202020204" pitchFamily="34" charset="0"/>
              </a:rPr>
              <a:t>-50</a:t>
            </a:r>
            <a:endParaRPr lang="es-ES" sz="600" b="1" dirty="0">
              <a:latin typeface="Century Gothic" panose="020B0502020202020204" pitchFamily="34" charset="0"/>
            </a:endParaRPr>
          </a:p>
        </p:txBody>
      </p:sp>
      <p:sp>
        <p:nvSpPr>
          <p:cNvPr id="24" name="Rectangle 3"/>
          <p:cNvSpPr>
            <a:spLocks noChangeArrowheads="1"/>
          </p:cNvSpPr>
          <p:nvPr/>
        </p:nvSpPr>
        <p:spPr bwMode="auto">
          <a:xfrm>
            <a:off x="655183" y="1340542"/>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NPS </a:t>
            </a:r>
            <a:r>
              <a:rPr lang="es-ES" sz="1000" b="1" i="1" dirty="0" err="1" smtClean="0">
                <a:latin typeface="Georgia" pitchFamily="18" charset="0"/>
                <a:cs typeface="+mn-cs"/>
              </a:rPr>
              <a:t>Visesa</a:t>
            </a:r>
            <a:r>
              <a:rPr lang="es-ES" sz="1000" b="1" i="1" dirty="0" smtClean="0">
                <a:latin typeface="Georgia" pitchFamily="18" charset="0"/>
                <a:cs typeface="+mn-cs"/>
              </a:rPr>
              <a:t>*</a:t>
            </a:r>
            <a:endParaRPr lang="es-ES" sz="1000" i="1" dirty="0">
              <a:latin typeface="Georgia" pitchFamily="18" charset="0"/>
              <a:cs typeface="+mn-cs"/>
            </a:endParaRPr>
          </a:p>
        </p:txBody>
      </p:sp>
      <p:sp>
        <p:nvSpPr>
          <p:cNvPr id="25" name="Rectangle 3"/>
          <p:cNvSpPr>
            <a:spLocks noChangeArrowheads="1"/>
          </p:cNvSpPr>
          <p:nvPr/>
        </p:nvSpPr>
        <p:spPr bwMode="auto">
          <a:xfrm>
            <a:off x="3892550" y="1340542"/>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ISG </a:t>
            </a:r>
            <a:r>
              <a:rPr lang="es-ES" sz="1000" b="1" i="1" dirty="0" err="1" smtClean="0">
                <a:latin typeface="Georgia" pitchFamily="18" charset="0"/>
                <a:cs typeface="+mn-cs"/>
              </a:rPr>
              <a:t>Visesa</a:t>
            </a:r>
            <a:r>
              <a:rPr lang="es-ES" sz="1000" b="1" i="1" dirty="0" smtClean="0">
                <a:latin typeface="Georgia" pitchFamily="18" charset="0"/>
                <a:cs typeface="+mn-cs"/>
              </a:rPr>
              <a:t>**</a:t>
            </a:r>
            <a:endParaRPr lang="es-ES" sz="1000" i="1" dirty="0">
              <a:latin typeface="Georgia" pitchFamily="18" charset="0"/>
              <a:cs typeface="+mn-cs"/>
            </a:endParaRPr>
          </a:p>
        </p:txBody>
      </p:sp>
      <p:graphicFrame>
        <p:nvGraphicFramePr>
          <p:cNvPr id="26" name="7 Gráfico"/>
          <p:cNvGraphicFramePr>
            <a:graphicFrameLocks/>
          </p:cNvGraphicFramePr>
          <p:nvPr>
            <p:extLst>
              <p:ext uri="{D42A27DB-BD31-4B8C-83A1-F6EECF244321}">
                <p14:modId xmlns:p14="http://schemas.microsoft.com/office/powerpoint/2010/main" val="199131658"/>
              </p:ext>
            </p:extLst>
          </p:nvPr>
        </p:nvGraphicFramePr>
        <p:xfrm>
          <a:off x="3225800" y="1355783"/>
          <a:ext cx="2690813" cy="1661456"/>
        </p:xfrm>
        <a:graphic>
          <a:graphicData uri="http://schemas.openxmlformats.org/drawingml/2006/chart">
            <c:chart xmlns:c="http://schemas.openxmlformats.org/drawingml/2006/chart" xmlns:r="http://schemas.openxmlformats.org/officeDocument/2006/relationships" r:id="rId6"/>
          </a:graphicData>
        </a:graphic>
      </p:graphicFrame>
      <p:sp>
        <p:nvSpPr>
          <p:cNvPr id="27" name="Rectangle 3"/>
          <p:cNvSpPr>
            <a:spLocks noChangeArrowheads="1"/>
          </p:cNvSpPr>
          <p:nvPr/>
        </p:nvSpPr>
        <p:spPr bwMode="auto">
          <a:xfrm>
            <a:off x="7130385" y="1340542"/>
            <a:ext cx="1471356" cy="246221"/>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Valoración General</a:t>
            </a:r>
            <a:endParaRPr lang="es-ES" sz="1000" i="1" dirty="0">
              <a:latin typeface="Georgia" pitchFamily="18" charset="0"/>
              <a:cs typeface="+mn-cs"/>
            </a:endParaRPr>
          </a:p>
        </p:txBody>
      </p:sp>
      <p:graphicFrame>
        <p:nvGraphicFramePr>
          <p:cNvPr id="29" name="7 Gráfico"/>
          <p:cNvGraphicFramePr>
            <a:graphicFrameLocks/>
          </p:cNvGraphicFramePr>
          <p:nvPr>
            <p:extLst>
              <p:ext uri="{D42A27DB-BD31-4B8C-83A1-F6EECF244321}">
                <p14:modId xmlns:p14="http://schemas.microsoft.com/office/powerpoint/2010/main" val="2213393263"/>
              </p:ext>
            </p:extLst>
          </p:nvPr>
        </p:nvGraphicFramePr>
        <p:xfrm>
          <a:off x="106042" y="3428207"/>
          <a:ext cx="2690813" cy="1661456"/>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3"/>
          <p:cNvSpPr>
            <a:spLocks noChangeArrowheads="1"/>
          </p:cNvSpPr>
          <p:nvPr/>
        </p:nvSpPr>
        <p:spPr bwMode="auto">
          <a:xfrm>
            <a:off x="619727" y="3412966"/>
            <a:ext cx="1471356" cy="246221"/>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Imagen de </a:t>
            </a:r>
            <a:r>
              <a:rPr lang="es-ES" sz="1000" b="1" i="1" dirty="0" err="1" smtClean="0">
                <a:latin typeface="Georgia" pitchFamily="18" charset="0"/>
                <a:cs typeface="+mn-cs"/>
              </a:rPr>
              <a:t>Visesa</a:t>
            </a:r>
            <a:endParaRPr lang="es-ES" sz="1000" i="1" dirty="0">
              <a:latin typeface="Georgia" pitchFamily="18" charset="0"/>
              <a:cs typeface="+mn-cs"/>
            </a:endParaRPr>
          </a:p>
        </p:txBody>
      </p:sp>
      <p:graphicFrame>
        <p:nvGraphicFramePr>
          <p:cNvPr id="31" name="7 Gráfico"/>
          <p:cNvGraphicFramePr>
            <a:graphicFrameLocks/>
          </p:cNvGraphicFramePr>
          <p:nvPr>
            <p:extLst>
              <p:ext uri="{D42A27DB-BD31-4B8C-83A1-F6EECF244321}">
                <p14:modId xmlns:p14="http://schemas.microsoft.com/office/powerpoint/2010/main" val="2151740"/>
              </p:ext>
            </p:extLst>
          </p:nvPr>
        </p:nvGraphicFramePr>
        <p:xfrm>
          <a:off x="3225800" y="3428207"/>
          <a:ext cx="2690813" cy="1661456"/>
        </p:xfrm>
        <a:graphic>
          <a:graphicData uri="http://schemas.openxmlformats.org/drawingml/2006/chart">
            <c:chart xmlns:c="http://schemas.openxmlformats.org/drawingml/2006/chart" xmlns:r="http://schemas.openxmlformats.org/officeDocument/2006/relationships" r:id="rId8"/>
          </a:graphicData>
        </a:graphic>
      </p:graphicFrame>
      <p:sp>
        <p:nvSpPr>
          <p:cNvPr id="32" name="Rectangle 3"/>
          <p:cNvSpPr>
            <a:spLocks noChangeArrowheads="1"/>
          </p:cNvSpPr>
          <p:nvPr/>
        </p:nvSpPr>
        <p:spPr bwMode="auto">
          <a:xfrm>
            <a:off x="3739485" y="3412966"/>
            <a:ext cx="1471356" cy="400110"/>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Opinión General Régimen AROC</a:t>
            </a:r>
            <a:endParaRPr lang="es-ES" sz="1000" i="1" dirty="0">
              <a:latin typeface="Georgia" pitchFamily="18" charset="0"/>
              <a:cs typeface="+mn-cs"/>
            </a:endParaRPr>
          </a:p>
        </p:txBody>
      </p:sp>
      <p:sp>
        <p:nvSpPr>
          <p:cNvPr id="33" name="Rectangle 3"/>
          <p:cNvSpPr>
            <a:spLocks noChangeArrowheads="1"/>
          </p:cNvSpPr>
          <p:nvPr/>
        </p:nvSpPr>
        <p:spPr bwMode="auto">
          <a:xfrm>
            <a:off x="6070600" y="3613021"/>
            <a:ext cx="2531140" cy="1200329"/>
          </a:xfrm>
          <a:prstGeom prst="rect">
            <a:avLst/>
          </a:prstGeom>
          <a:noFill/>
          <a:ln w="19050">
            <a:noFill/>
            <a:miter lim="800000"/>
            <a:headEnd/>
            <a:tailEnd/>
          </a:ln>
        </p:spPr>
        <p:txBody>
          <a:bodyPr wrap="square" lIns="36000">
            <a:spAutoFit/>
          </a:bodyPr>
          <a:lstStyle/>
          <a:p>
            <a:pPr algn="just">
              <a:buClr>
                <a:srgbClr val="C0C0C0"/>
              </a:buClr>
              <a:buSzPts val="1800"/>
            </a:pPr>
            <a:r>
              <a:rPr lang="es-ES" sz="1200" b="1" i="1" dirty="0" smtClean="0">
                <a:solidFill>
                  <a:srgbClr val="4D4D4D"/>
                </a:solidFill>
                <a:latin typeface="Century Gothic" panose="020B0502020202020204" pitchFamily="34" charset="0"/>
              </a:rPr>
              <a:t>Principales demandas de media en espontáneo:</a:t>
            </a:r>
          </a:p>
          <a:p>
            <a:pPr algn="just">
              <a:buClr>
                <a:srgbClr val="C0C0C0"/>
              </a:buClr>
              <a:buSzPts val="1800"/>
            </a:pPr>
            <a:endParaRPr lang="es-ES" sz="1200" b="1" i="1" dirty="0" smtClean="0">
              <a:solidFill>
                <a:srgbClr val="4D4D4D"/>
              </a:solidFill>
              <a:latin typeface="Century Gothic" panose="020B0502020202020204" pitchFamily="34" charset="0"/>
            </a:endParaRP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Calidad de materiales</a:t>
            </a: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Servicio postventa</a:t>
            </a: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Información/transparencia</a:t>
            </a:r>
            <a:endParaRPr lang="es-ES" sz="1200" b="1" i="1" dirty="0">
              <a:solidFill>
                <a:srgbClr val="4D4D4D"/>
              </a:solidFill>
              <a:latin typeface="Century Gothic" panose="020B0502020202020204" pitchFamily="34" charset="0"/>
            </a:endParaRPr>
          </a:p>
        </p:txBody>
      </p:sp>
      <p:sp>
        <p:nvSpPr>
          <p:cNvPr id="34" name="33 CuadroTexto"/>
          <p:cNvSpPr txBox="1"/>
          <p:nvPr/>
        </p:nvSpPr>
        <p:spPr>
          <a:xfrm>
            <a:off x="0" y="6359371"/>
            <a:ext cx="6832320" cy="523220"/>
          </a:xfrm>
          <a:prstGeom prst="rect">
            <a:avLst/>
          </a:prstGeom>
          <a:noFill/>
        </p:spPr>
        <p:txBody>
          <a:bodyPr wrap="none" rtlCol="0">
            <a:spAutoFit/>
          </a:bodyPr>
          <a:lstStyle/>
          <a:p>
            <a:r>
              <a:rPr lang="es-ES" sz="2800" b="1" i="1" dirty="0">
                <a:solidFill>
                  <a:srgbClr val="A18C7F"/>
                </a:solidFill>
                <a:latin typeface="Century Gothic" panose="020B0502020202020204" pitchFamily="34" charset="0"/>
              </a:rPr>
              <a:t>Modalidad AROC: </a:t>
            </a:r>
            <a:r>
              <a:rPr lang="es-ES" sz="2800" b="1" i="1" dirty="0" smtClean="0">
                <a:solidFill>
                  <a:srgbClr val="A18C7F"/>
                </a:solidFill>
                <a:latin typeface="Century Gothic" panose="020B0502020202020204" pitchFamily="34" charset="0"/>
              </a:rPr>
              <a:t>Cuadro de mando</a:t>
            </a:r>
            <a:endParaRPr lang="es-ES" sz="28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2951194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420813" y="3278188"/>
            <a:ext cx="6292850" cy="646331"/>
          </a:xfrm>
          <a:prstGeom prst="rect">
            <a:avLst/>
          </a:prstGeom>
          <a:noFill/>
          <a:ln w="9525">
            <a:noFill/>
            <a:miter lim="800000"/>
            <a:headEnd/>
            <a:tailEnd/>
          </a:ln>
        </p:spPr>
        <p:txBody>
          <a:bodyPr>
            <a:spAutoFit/>
          </a:bodyPr>
          <a:lstStyle/>
          <a:p>
            <a:pPr algn="ctr"/>
            <a:r>
              <a:rPr lang="es-ES_tradnl" sz="3600" b="1" i="1" dirty="0" smtClean="0">
                <a:solidFill>
                  <a:srgbClr val="808080"/>
                </a:solidFill>
                <a:latin typeface="Georgia" pitchFamily="18" charset="0"/>
              </a:rPr>
              <a:t>“</a:t>
            </a:r>
            <a:r>
              <a:rPr lang="es-ES_tradnl" sz="3600" b="1" i="1" dirty="0" smtClean="0">
                <a:latin typeface="Georgia" pitchFamily="18" charset="0"/>
              </a:rPr>
              <a:t>Ficha Técnica</a:t>
            </a:r>
            <a:r>
              <a:rPr lang="es-ES_tradnl" sz="3600" b="1" i="1" dirty="0" smtClean="0">
                <a:solidFill>
                  <a:srgbClr val="808080"/>
                </a:solidFill>
                <a:latin typeface="Georgia" pitchFamily="18" charset="0"/>
              </a:rPr>
              <a:t>”</a:t>
            </a:r>
            <a:endParaRPr lang="es-ES" dirty="0">
              <a:solidFill>
                <a:srgbClr val="808080"/>
              </a:solidFill>
            </a:endParaRPr>
          </a:p>
        </p:txBody>
      </p:sp>
      <p:sp>
        <p:nvSpPr>
          <p:cNvPr id="18435" name="AutoShape 3"/>
          <p:cNvSpPr>
            <a:spLocks noChangeArrowheads="1"/>
          </p:cNvSpPr>
          <p:nvPr/>
        </p:nvSpPr>
        <p:spPr bwMode="auto">
          <a:xfrm>
            <a:off x="3038475" y="1651000"/>
            <a:ext cx="3055938" cy="1703388"/>
          </a:xfrm>
          <a:prstGeom prst="flowChartAlternateProcess">
            <a:avLst/>
          </a:prstGeom>
          <a:noFill/>
          <a:ln w="3175" algn="ctr">
            <a:noFill/>
            <a:miter lim="800000"/>
            <a:headEnd/>
            <a:tailEnd/>
          </a:ln>
        </p:spPr>
        <p:txBody>
          <a:bodyPr lIns="0" tIns="0" rIns="0" bIns="0" anchor="ctr">
            <a:spAutoFit/>
          </a:bodyPr>
          <a:lstStyle/>
          <a:p>
            <a:pPr algn="ctr"/>
            <a:r>
              <a:rPr lang="es-ES" sz="10000" b="1" i="1" dirty="0">
                <a:solidFill>
                  <a:srgbClr val="A31235"/>
                </a:solidFill>
                <a:latin typeface="Georgia" pitchFamily="18" charset="0"/>
              </a:rPr>
              <a:t>1.2.</a:t>
            </a:r>
            <a:endParaRPr lang="es-E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8" name="7 Gráfico"/>
          <p:cNvGraphicFramePr>
            <a:graphicFrameLocks/>
          </p:cNvGraphicFramePr>
          <p:nvPr>
            <p:extLst>
              <p:ext uri="{D42A27DB-BD31-4B8C-83A1-F6EECF244321}">
                <p14:modId xmlns:p14="http://schemas.microsoft.com/office/powerpoint/2010/main" val="3877114355"/>
              </p:ext>
            </p:extLst>
          </p:nvPr>
        </p:nvGraphicFramePr>
        <p:xfrm>
          <a:off x="6616701" y="1355783"/>
          <a:ext cx="2178956" cy="87941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p:cNvPicPr>
            <a:picLocks noChangeAspect="1" noChangeArrowheads="1"/>
          </p:cNvPicPr>
          <p:nvPr/>
        </p:nvPicPr>
        <p:blipFill>
          <a:blip r:embed="rId4"/>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3" name="Rectangle 3"/>
          <p:cNvSpPr>
            <a:spLocks noChangeArrowheads="1"/>
          </p:cNvSpPr>
          <p:nvPr/>
        </p:nvSpPr>
        <p:spPr bwMode="auto">
          <a:xfrm>
            <a:off x="739516" y="772725"/>
            <a:ext cx="7862224" cy="276999"/>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NIVELES DE SATISFACCIÓN E IMPORTANCIA</a:t>
            </a:r>
            <a:endParaRPr lang="es-ES" sz="1200" b="1" i="1" dirty="0">
              <a:solidFill>
                <a:srgbClr val="4D4D4D"/>
              </a:solidFill>
              <a:latin typeface="Century Gothic" panose="020B0502020202020204" pitchFamily="34" charset="0"/>
            </a:endParaRPr>
          </a:p>
        </p:txBody>
      </p:sp>
      <p:sp>
        <p:nvSpPr>
          <p:cNvPr id="16" name="Rectangle 3"/>
          <p:cNvSpPr>
            <a:spLocks noChangeArrowheads="1"/>
          </p:cNvSpPr>
          <p:nvPr/>
        </p:nvSpPr>
        <p:spPr bwMode="auto">
          <a:xfrm>
            <a:off x="464448" y="5523153"/>
            <a:ext cx="6557707" cy="266291"/>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“muy mala” a máximo 100 “muy buena”.</a:t>
            </a:r>
            <a:endParaRPr lang="es-ES" sz="1000" i="1" dirty="0">
              <a:solidFill>
                <a:srgbClr val="4D4D4D"/>
              </a:solidFill>
              <a:latin typeface="Georgia" pitchFamily="18" charset="0"/>
            </a:endParaRPr>
          </a:p>
        </p:txBody>
      </p:sp>
      <p:sp>
        <p:nvSpPr>
          <p:cNvPr id="24" name="Rectangle 3"/>
          <p:cNvSpPr>
            <a:spLocks noChangeArrowheads="1"/>
          </p:cNvSpPr>
          <p:nvPr/>
        </p:nvSpPr>
        <p:spPr bwMode="auto">
          <a:xfrm>
            <a:off x="2128383" y="116468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Satisfacción*</a:t>
            </a:r>
            <a:endParaRPr lang="es-ES" sz="1000" i="1" dirty="0">
              <a:latin typeface="Georgia" pitchFamily="18" charset="0"/>
              <a:cs typeface="+mn-cs"/>
            </a:endParaRPr>
          </a:p>
        </p:txBody>
      </p:sp>
      <p:sp>
        <p:nvSpPr>
          <p:cNvPr id="27" name="Rectangle 3"/>
          <p:cNvSpPr>
            <a:spLocks noChangeArrowheads="1"/>
          </p:cNvSpPr>
          <p:nvPr/>
        </p:nvSpPr>
        <p:spPr bwMode="auto">
          <a:xfrm>
            <a:off x="6876385" y="1164687"/>
            <a:ext cx="1471356" cy="246221"/>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Importancia</a:t>
            </a:r>
            <a:endParaRPr lang="es-ES" sz="1000" i="1" dirty="0">
              <a:latin typeface="Georgia" pitchFamily="18" charset="0"/>
              <a:cs typeface="+mn-cs"/>
            </a:endParaRPr>
          </a:p>
        </p:txBody>
      </p:sp>
      <p:sp>
        <p:nvSpPr>
          <p:cNvPr id="34" name="33 CuadroTexto"/>
          <p:cNvSpPr txBox="1"/>
          <p:nvPr/>
        </p:nvSpPr>
        <p:spPr>
          <a:xfrm>
            <a:off x="0" y="6359371"/>
            <a:ext cx="6696064" cy="523220"/>
          </a:xfrm>
          <a:prstGeom prst="rect">
            <a:avLst/>
          </a:prstGeom>
          <a:noFill/>
        </p:spPr>
        <p:txBody>
          <a:bodyPr wrap="none" rtlCol="0">
            <a:spAutoFit/>
          </a:bodyPr>
          <a:lstStyle/>
          <a:p>
            <a:r>
              <a:rPr lang="es-ES" sz="2800" b="1" i="1" dirty="0">
                <a:solidFill>
                  <a:srgbClr val="A18C7F"/>
                </a:solidFill>
                <a:latin typeface="Century Gothic" panose="020B0502020202020204" pitchFamily="34" charset="0"/>
              </a:rPr>
              <a:t>Modalidad AROC: Cuadro de mando</a:t>
            </a:r>
          </a:p>
        </p:txBody>
      </p:sp>
      <p:graphicFrame>
        <p:nvGraphicFramePr>
          <p:cNvPr id="35" name="4 Gráfico"/>
          <p:cNvGraphicFramePr>
            <a:graphicFrameLocks/>
          </p:cNvGraphicFramePr>
          <p:nvPr>
            <p:extLst>
              <p:ext uri="{D42A27DB-BD31-4B8C-83A1-F6EECF244321}">
                <p14:modId xmlns:p14="http://schemas.microsoft.com/office/powerpoint/2010/main" val="766983231"/>
              </p:ext>
            </p:extLst>
          </p:nvPr>
        </p:nvGraphicFramePr>
        <p:xfrm>
          <a:off x="-125006" y="1463652"/>
          <a:ext cx="4897437" cy="38409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7 Gráfico"/>
          <p:cNvGraphicFramePr>
            <a:graphicFrameLocks/>
          </p:cNvGraphicFramePr>
          <p:nvPr>
            <p:extLst>
              <p:ext uri="{D42A27DB-BD31-4B8C-83A1-F6EECF244321}">
                <p14:modId xmlns:p14="http://schemas.microsoft.com/office/powerpoint/2010/main" val="3751330617"/>
              </p:ext>
            </p:extLst>
          </p:nvPr>
        </p:nvGraphicFramePr>
        <p:xfrm>
          <a:off x="6616701" y="2066983"/>
          <a:ext cx="2178956" cy="8794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7 Gráfico"/>
          <p:cNvGraphicFramePr>
            <a:graphicFrameLocks/>
          </p:cNvGraphicFramePr>
          <p:nvPr>
            <p:extLst>
              <p:ext uri="{D42A27DB-BD31-4B8C-83A1-F6EECF244321}">
                <p14:modId xmlns:p14="http://schemas.microsoft.com/office/powerpoint/2010/main" val="4192835305"/>
              </p:ext>
            </p:extLst>
          </p:nvPr>
        </p:nvGraphicFramePr>
        <p:xfrm>
          <a:off x="6616701" y="2841683"/>
          <a:ext cx="2178956" cy="8794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7 Gráfico"/>
          <p:cNvGraphicFramePr>
            <a:graphicFrameLocks/>
          </p:cNvGraphicFramePr>
          <p:nvPr>
            <p:extLst>
              <p:ext uri="{D42A27DB-BD31-4B8C-83A1-F6EECF244321}">
                <p14:modId xmlns:p14="http://schemas.microsoft.com/office/powerpoint/2010/main" val="1950624157"/>
              </p:ext>
            </p:extLst>
          </p:nvPr>
        </p:nvGraphicFramePr>
        <p:xfrm>
          <a:off x="6616701" y="3641783"/>
          <a:ext cx="2178956" cy="8794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7 Gráfico"/>
          <p:cNvGraphicFramePr>
            <a:graphicFrameLocks/>
          </p:cNvGraphicFramePr>
          <p:nvPr>
            <p:extLst>
              <p:ext uri="{D42A27DB-BD31-4B8C-83A1-F6EECF244321}">
                <p14:modId xmlns:p14="http://schemas.microsoft.com/office/powerpoint/2010/main" val="2897753798"/>
              </p:ext>
            </p:extLst>
          </p:nvPr>
        </p:nvGraphicFramePr>
        <p:xfrm>
          <a:off x="6616701" y="4365683"/>
          <a:ext cx="2178956" cy="87941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6236980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8" name="7 Gráfico"/>
          <p:cNvGraphicFramePr>
            <a:graphicFrameLocks/>
          </p:cNvGraphicFramePr>
          <p:nvPr>
            <p:extLst>
              <p:ext uri="{D42A27DB-BD31-4B8C-83A1-F6EECF244321}">
                <p14:modId xmlns:p14="http://schemas.microsoft.com/office/powerpoint/2010/main" val="3076612816"/>
              </p:ext>
            </p:extLst>
          </p:nvPr>
        </p:nvGraphicFramePr>
        <p:xfrm>
          <a:off x="6616700" y="1355783"/>
          <a:ext cx="2690813" cy="166145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p:cNvPicPr>
            <a:picLocks noChangeAspect="1" noChangeArrowheads="1"/>
          </p:cNvPicPr>
          <p:nvPr/>
        </p:nvPicPr>
        <p:blipFill>
          <a:blip r:embed="rId4"/>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0" name="Rectangle 3"/>
          <p:cNvSpPr>
            <a:spLocks noChangeArrowheads="1"/>
          </p:cNvSpPr>
          <p:nvPr/>
        </p:nvSpPr>
        <p:spPr bwMode="auto">
          <a:xfrm>
            <a:off x="464448" y="5356409"/>
            <a:ext cx="6557707" cy="458652"/>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satisfacción de mínimo 0 “muy mala” a máximo 100 “muy buena”.</a:t>
            </a:r>
          </a:p>
          <a:p>
            <a:pPr>
              <a:lnSpc>
                <a:spcPts val="1500"/>
              </a:lnSpc>
              <a:buClr>
                <a:srgbClr val="C0C0C0"/>
              </a:buClr>
              <a:buSzPts val="1800"/>
            </a:pPr>
            <a:r>
              <a:rPr lang="es-ES" sz="1000" i="1" dirty="0" smtClean="0">
                <a:solidFill>
                  <a:srgbClr val="4D4D4D"/>
                </a:solidFill>
                <a:latin typeface="Georgia" pitchFamily="18" charset="0"/>
              </a:rPr>
              <a:t>** I.S.G. = Se obtiene de la suma total de importancia por la satisfacción de las 5 áreas de servicio.</a:t>
            </a:r>
            <a:endParaRPr lang="es-ES" sz="1000" i="1" dirty="0">
              <a:solidFill>
                <a:srgbClr val="4D4D4D"/>
              </a:solidFill>
              <a:latin typeface="Georgia" pitchFamily="18" charset="0"/>
            </a:endParaRPr>
          </a:p>
        </p:txBody>
      </p:sp>
      <p:graphicFrame>
        <p:nvGraphicFramePr>
          <p:cNvPr id="12" name="11 Gráfico"/>
          <p:cNvGraphicFramePr/>
          <p:nvPr>
            <p:extLst>
              <p:ext uri="{D42A27DB-BD31-4B8C-83A1-F6EECF244321}">
                <p14:modId xmlns:p14="http://schemas.microsoft.com/office/powerpoint/2010/main" val="2820243683"/>
              </p:ext>
            </p:extLst>
          </p:nvPr>
        </p:nvGraphicFramePr>
        <p:xfrm>
          <a:off x="-424972" y="1188224"/>
          <a:ext cx="4161799" cy="1930797"/>
        </p:xfrm>
        <a:graphic>
          <a:graphicData uri="http://schemas.openxmlformats.org/drawingml/2006/chart">
            <c:chart xmlns:c="http://schemas.openxmlformats.org/drawingml/2006/chart" xmlns:r="http://schemas.openxmlformats.org/officeDocument/2006/relationships" r:id="rId5"/>
          </a:graphicData>
        </a:graphic>
      </p:graphicFrame>
      <p:sp>
        <p:nvSpPr>
          <p:cNvPr id="14" name="13 CuadroTexto"/>
          <p:cNvSpPr txBox="1"/>
          <p:nvPr/>
        </p:nvSpPr>
        <p:spPr>
          <a:xfrm>
            <a:off x="1901572" y="2278844"/>
            <a:ext cx="727327" cy="276999"/>
          </a:xfrm>
          <a:prstGeom prst="rect">
            <a:avLst/>
          </a:prstGeom>
          <a:noFill/>
        </p:spPr>
        <p:txBody>
          <a:bodyPr wrap="square" rtlCol="0">
            <a:spAutoFit/>
          </a:bodyPr>
          <a:lstStyle/>
          <a:p>
            <a:pPr algn="ctr"/>
            <a:r>
              <a:rPr lang="es-ES" sz="1200" b="1" dirty="0" smtClean="0">
                <a:solidFill>
                  <a:srgbClr val="FF0000"/>
                </a:solidFill>
              </a:rPr>
              <a:t>-56,00</a:t>
            </a:r>
            <a:endParaRPr lang="es-ES" sz="1200" i="1" dirty="0">
              <a:solidFill>
                <a:srgbClr val="FF0000"/>
              </a:solidFill>
            </a:endParaRPr>
          </a:p>
        </p:txBody>
      </p:sp>
      <p:sp>
        <p:nvSpPr>
          <p:cNvPr id="19" name="18 CuadroTexto"/>
          <p:cNvSpPr txBox="1"/>
          <p:nvPr/>
        </p:nvSpPr>
        <p:spPr>
          <a:xfrm>
            <a:off x="1113997" y="1664083"/>
            <a:ext cx="227948" cy="184666"/>
          </a:xfrm>
          <a:prstGeom prst="rect">
            <a:avLst/>
          </a:prstGeom>
          <a:noFill/>
        </p:spPr>
        <p:txBody>
          <a:bodyPr wrap="none" rtlCol="0">
            <a:spAutoFit/>
          </a:bodyPr>
          <a:lstStyle/>
          <a:p>
            <a:r>
              <a:rPr lang="es-ES" sz="600" b="1" dirty="0" smtClean="0">
                <a:latin typeface="Century Gothic" panose="020B0502020202020204" pitchFamily="34" charset="0"/>
              </a:rPr>
              <a:t>0</a:t>
            </a:r>
            <a:endParaRPr lang="es-ES" sz="600" b="1" dirty="0">
              <a:latin typeface="Century Gothic" panose="020B0502020202020204" pitchFamily="34" charset="0"/>
            </a:endParaRPr>
          </a:p>
        </p:txBody>
      </p:sp>
      <p:sp>
        <p:nvSpPr>
          <p:cNvPr id="20" name="19 CuadroTexto"/>
          <p:cNvSpPr txBox="1"/>
          <p:nvPr/>
        </p:nvSpPr>
        <p:spPr>
          <a:xfrm>
            <a:off x="1765959" y="2094178"/>
            <a:ext cx="271228" cy="184666"/>
          </a:xfrm>
          <a:prstGeom prst="rect">
            <a:avLst/>
          </a:prstGeom>
          <a:noFill/>
        </p:spPr>
        <p:txBody>
          <a:bodyPr wrap="none" rtlCol="0">
            <a:spAutoFit/>
          </a:bodyPr>
          <a:lstStyle/>
          <a:p>
            <a:r>
              <a:rPr lang="es-ES" sz="600" b="1" dirty="0" smtClean="0">
                <a:latin typeface="Century Gothic" panose="020B0502020202020204" pitchFamily="34" charset="0"/>
              </a:rPr>
              <a:t>50</a:t>
            </a:r>
            <a:endParaRPr lang="es-ES" sz="600" b="1" dirty="0">
              <a:latin typeface="Century Gothic" panose="020B0502020202020204" pitchFamily="34" charset="0"/>
            </a:endParaRPr>
          </a:p>
        </p:txBody>
      </p:sp>
      <p:sp>
        <p:nvSpPr>
          <p:cNvPr id="21" name="20 CuadroTexto"/>
          <p:cNvSpPr txBox="1"/>
          <p:nvPr/>
        </p:nvSpPr>
        <p:spPr>
          <a:xfrm>
            <a:off x="1451449" y="2813351"/>
            <a:ext cx="314510" cy="184666"/>
          </a:xfrm>
          <a:prstGeom prst="rect">
            <a:avLst/>
          </a:prstGeom>
          <a:noFill/>
        </p:spPr>
        <p:txBody>
          <a:bodyPr wrap="none" rtlCol="0">
            <a:spAutoFit/>
          </a:bodyPr>
          <a:lstStyle/>
          <a:p>
            <a:r>
              <a:rPr lang="es-ES" sz="600" b="1" dirty="0" smtClean="0">
                <a:latin typeface="Century Gothic" panose="020B0502020202020204" pitchFamily="34" charset="0"/>
              </a:rPr>
              <a:t>100</a:t>
            </a:r>
            <a:endParaRPr lang="es-ES" sz="600" b="1" dirty="0">
              <a:latin typeface="Century Gothic" panose="020B0502020202020204" pitchFamily="34" charset="0"/>
            </a:endParaRPr>
          </a:p>
        </p:txBody>
      </p:sp>
      <p:sp>
        <p:nvSpPr>
          <p:cNvPr id="22" name="21 CuadroTexto"/>
          <p:cNvSpPr txBox="1"/>
          <p:nvPr/>
        </p:nvSpPr>
        <p:spPr>
          <a:xfrm>
            <a:off x="638671" y="2807839"/>
            <a:ext cx="346570" cy="184666"/>
          </a:xfrm>
          <a:prstGeom prst="rect">
            <a:avLst/>
          </a:prstGeom>
          <a:noFill/>
        </p:spPr>
        <p:txBody>
          <a:bodyPr wrap="none" rtlCol="0">
            <a:spAutoFit/>
          </a:bodyPr>
          <a:lstStyle/>
          <a:p>
            <a:r>
              <a:rPr lang="es-ES" sz="600" b="1" dirty="0" smtClean="0">
                <a:latin typeface="Century Gothic" panose="020B0502020202020204" pitchFamily="34" charset="0"/>
              </a:rPr>
              <a:t>-100</a:t>
            </a:r>
            <a:endParaRPr lang="es-ES" sz="600" b="1" dirty="0">
              <a:latin typeface="Century Gothic" panose="020B0502020202020204" pitchFamily="34" charset="0"/>
            </a:endParaRPr>
          </a:p>
        </p:txBody>
      </p:sp>
      <p:sp>
        <p:nvSpPr>
          <p:cNvPr id="23" name="22 CuadroTexto"/>
          <p:cNvSpPr txBox="1"/>
          <p:nvPr/>
        </p:nvSpPr>
        <p:spPr>
          <a:xfrm>
            <a:off x="436228" y="2094178"/>
            <a:ext cx="303288" cy="184666"/>
          </a:xfrm>
          <a:prstGeom prst="rect">
            <a:avLst/>
          </a:prstGeom>
          <a:noFill/>
        </p:spPr>
        <p:txBody>
          <a:bodyPr wrap="none" rtlCol="0">
            <a:spAutoFit/>
          </a:bodyPr>
          <a:lstStyle/>
          <a:p>
            <a:r>
              <a:rPr lang="es-ES" sz="600" b="1" dirty="0" smtClean="0">
                <a:latin typeface="Century Gothic" panose="020B0502020202020204" pitchFamily="34" charset="0"/>
              </a:rPr>
              <a:t>-50</a:t>
            </a:r>
            <a:endParaRPr lang="es-ES" sz="600" b="1" dirty="0">
              <a:latin typeface="Century Gothic" panose="020B0502020202020204" pitchFamily="34" charset="0"/>
            </a:endParaRPr>
          </a:p>
        </p:txBody>
      </p:sp>
      <p:sp>
        <p:nvSpPr>
          <p:cNvPr id="24" name="Rectangle 3"/>
          <p:cNvSpPr>
            <a:spLocks noChangeArrowheads="1"/>
          </p:cNvSpPr>
          <p:nvPr/>
        </p:nvSpPr>
        <p:spPr bwMode="auto">
          <a:xfrm>
            <a:off x="655183" y="1340542"/>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NPS </a:t>
            </a:r>
            <a:r>
              <a:rPr lang="es-ES" sz="1000" b="1" i="1" dirty="0" err="1" smtClean="0">
                <a:latin typeface="Georgia" pitchFamily="18" charset="0"/>
                <a:cs typeface="+mn-cs"/>
              </a:rPr>
              <a:t>Visesa</a:t>
            </a:r>
            <a:r>
              <a:rPr lang="es-ES" sz="1000" b="1" i="1" dirty="0" smtClean="0">
                <a:latin typeface="Georgia" pitchFamily="18" charset="0"/>
                <a:cs typeface="+mn-cs"/>
              </a:rPr>
              <a:t>*</a:t>
            </a:r>
            <a:endParaRPr lang="es-ES" sz="1000" i="1" dirty="0">
              <a:latin typeface="Georgia" pitchFamily="18" charset="0"/>
              <a:cs typeface="+mn-cs"/>
            </a:endParaRPr>
          </a:p>
        </p:txBody>
      </p:sp>
      <p:sp>
        <p:nvSpPr>
          <p:cNvPr id="25" name="Rectangle 3"/>
          <p:cNvSpPr>
            <a:spLocks noChangeArrowheads="1"/>
          </p:cNvSpPr>
          <p:nvPr/>
        </p:nvSpPr>
        <p:spPr bwMode="auto">
          <a:xfrm>
            <a:off x="3892550" y="1340542"/>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ISG </a:t>
            </a:r>
            <a:r>
              <a:rPr lang="es-ES" sz="1000" b="1" i="1" dirty="0" err="1" smtClean="0">
                <a:latin typeface="Georgia" pitchFamily="18" charset="0"/>
                <a:cs typeface="+mn-cs"/>
              </a:rPr>
              <a:t>Visesa</a:t>
            </a:r>
            <a:r>
              <a:rPr lang="es-ES" sz="1000" b="1" i="1" dirty="0" smtClean="0">
                <a:latin typeface="Georgia" pitchFamily="18" charset="0"/>
                <a:cs typeface="+mn-cs"/>
              </a:rPr>
              <a:t>**</a:t>
            </a:r>
            <a:endParaRPr lang="es-ES" sz="1000" i="1" dirty="0">
              <a:latin typeface="Georgia" pitchFamily="18" charset="0"/>
              <a:cs typeface="+mn-cs"/>
            </a:endParaRPr>
          </a:p>
        </p:txBody>
      </p:sp>
      <p:graphicFrame>
        <p:nvGraphicFramePr>
          <p:cNvPr id="26" name="7 Gráfico"/>
          <p:cNvGraphicFramePr>
            <a:graphicFrameLocks/>
          </p:cNvGraphicFramePr>
          <p:nvPr>
            <p:extLst>
              <p:ext uri="{D42A27DB-BD31-4B8C-83A1-F6EECF244321}">
                <p14:modId xmlns:p14="http://schemas.microsoft.com/office/powerpoint/2010/main" val="3931015936"/>
              </p:ext>
            </p:extLst>
          </p:nvPr>
        </p:nvGraphicFramePr>
        <p:xfrm>
          <a:off x="3225800" y="1355783"/>
          <a:ext cx="2690813" cy="1661456"/>
        </p:xfrm>
        <a:graphic>
          <a:graphicData uri="http://schemas.openxmlformats.org/drawingml/2006/chart">
            <c:chart xmlns:c="http://schemas.openxmlformats.org/drawingml/2006/chart" xmlns:r="http://schemas.openxmlformats.org/officeDocument/2006/relationships" r:id="rId6"/>
          </a:graphicData>
        </a:graphic>
      </p:graphicFrame>
      <p:sp>
        <p:nvSpPr>
          <p:cNvPr id="27" name="Rectangle 3"/>
          <p:cNvSpPr>
            <a:spLocks noChangeArrowheads="1"/>
          </p:cNvSpPr>
          <p:nvPr/>
        </p:nvSpPr>
        <p:spPr bwMode="auto">
          <a:xfrm>
            <a:off x="7130385" y="1340542"/>
            <a:ext cx="1471356" cy="246221"/>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Valoración General</a:t>
            </a:r>
            <a:endParaRPr lang="es-ES" sz="1000" i="1" dirty="0">
              <a:latin typeface="Georgia" pitchFamily="18" charset="0"/>
              <a:cs typeface="+mn-cs"/>
            </a:endParaRPr>
          </a:p>
        </p:txBody>
      </p:sp>
      <p:graphicFrame>
        <p:nvGraphicFramePr>
          <p:cNvPr id="29" name="7 Gráfico"/>
          <p:cNvGraphicFramePr>
            <a:graphicFrameLocks/>
          </p:cNvGraphicFramePr>
          <p:nvPr>
            <p:extLst>
              <p:ext uri="{D42A27DB-BD31-4B8C-83A1-F6EECF244321}">
                <p14:modId xmlns:p14="http://schemas.microsoft.com/office/powerpoint/2010/main" val="2294551257"/>
              </p:ext>
            </p:extLst>
          </p:nvPr>
        </p:nvGraphicFramePr>
        <p:xfrm>
          <a:off x="106042" y="3428207"/>
          <a:ext cx="2690813" cy="1661456"/>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3"/>
          <p:cNvSpPr>
            <a:spLocks noChangeArrowheads="1"/>
          </p:cNvSpPr>
          <p:nvPr/>
        </p:nvSpPr>
        <p:spPr bwMode="auto">
          <a:xfrm>
            <a:off x="619727" y="3412966"/>
            <a:ext cx="1471356" cy="246221"/>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Imagen de </a:t>
            </a:r>
            <a:r>
              <a:rPr lang="es-ES" sz="1000" b="1" i="1" dirty="0" err="1" smtClean="0">
                <a:latin typeface="Georgia" pitchFamily="18" charset="0"/>
                <a:cs typeface="+mn-cs"/>
              </a:rPr>
              <a:t>Visesa</a:t>
            </a:r>
            <a:endParaRPr lang="es-ES" sz="1000" i="1" dirty="0">
              <a:latin typeface="Georgia" pitchFamily="18" charset="0"/>
              <a:cs typeface="+mn-cs"/>
            </a:endParaRPr>
          </a:p>
        </p:txBody>
      </p:sp>
      <p:graphicFrame>
        <p:nvGraphicFramePr>
          <p:cNvPr id="31" name="7 Gráfico"/>
          <p:cNvGraphicFramePr>
            <a:graphicFrameLocks/>
          </p:cNvGraphicFramePr>
          <p:nvPr>
            <p:extLst>
              <p:ext uri="{D42A27DB-BD31-4B8C-83A1-F6EECF244321}">
                <p14:modId xmlns:p14="http://schemas.microsoft.com/office/powerpoint/2010/main" val="1735356818"/>
              </p:ext>
            </p:extLst>
          </p:nvPr>
        </p:nvGraphicFramePr>
        <p:xfrm>
          <a:off x="3225800" y="3428207"/>
          <a:ext cx="2690813" cy="1661456"/>
        </p:xfrm>
        <a:graphic>
          <a:graphicData uri="http://schemas.openxmlformats.org/drawingml/2006/chart">
            <c:chart xmlns:c="http://schemas.openxmlformats.org/drawingml/2006/chart" xmlns:r="http://schemas.openxmlformats.org/officeDocument/2006/relationships" r:id="rId8"/>
          </a:graphicData>
        </a:graphic>
      </p:graphicFrame>
      <p:sp>
        <p:nvSpPr>
          <p:cNvPr id="32" name="Rectangle 3"/>
          <p:cNvSpPr>
            <a:spLocks noChangeArrowheads="1"/>
          </p:cNvSpPr>
          <p:nvPr/>
        </p:nvSpPr>
        <p:spPr bwMode="auto">
          <a:xfrm>
            <a:off x="3739485" y="3412966"/>
            <a:ext cx="1471356" cy="400110"/>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Ajuste a las expectativas</a:t>
            </a:r>
            <a:endParaRPr lang="es-ES" sz="1000" i="1" dirty="0">
              <a:latin typeface="Georgia" pitchFamily="18" charset="0"/>
              <a:cs typeface="+mn-cs"/>
            </a:endParaRPr>
          </a:p>
        </p:txBody>
      </p:sp>
      <p:sp>
        <p:nvSpPr>
          <p:cNvPr id="33" name="Rectangle 3"/>
          <p:cNvSpPr>
            <a:spLocks noChangeArrowheads="1"/>
          </p:cNvSpPr>
          <p:nvPr/>
        </p:nvSpPr>
        <p:spPr bwMode="auto">
          <a:xfrm>
            <a:off x="6070600" y="3613021"/>
            <a:ext cx="2725056" cy="1569660"/>
          </a:xfrm>
          <a:prstGeom prst="rect">
            <a:avLst/>
          </a:prstGeom>
          <a:noFill/>
          <a:ln w="19050">
            <a:noFill/>
            <a:miter lim="800000"/>
            <a:headEnd/>
            <a:tailEnd/>
          </a:ln>
        </p:spPr>
        <p:txBody>
          <a:bodyPr wrap="square" lIns="36000">
            <a:spAutoFit/>
          </a:bodyPr>
          <a:lstStyle/>
          <a:p>
            <a:pPr algn="just">
              <a:buClr>
                <a:srgbClr val="C0C0C0"/>
              </a:buClr>
              <a:buSzPts val="1800"/>
            </a:pPr>
            <a:r>
              <a:rPr lang="es-ES" sz="1200" b="1" i="1" dirty="0" smtClean="0">
                <a:solidFill>
                  <a:srgbClr val="4D4D4D"/>
                </a:solidFill>
                <a:latin typeface="Century Gothic" panose="020B0502020202020204" pitchFamily="34" charset="0"/>
              </a:rPr>
              <a:t>Principales demandas en espontáneo:</a:t>
            </a:r>
          </a:p>
          <a:p>
            <a:pPr algn="just">
              <a:buClr>
                <a:srgbClr val="C0C0C0"/>
              </a:buClr>
              <a:buSzPts val="1800"/>
            </a:pPr>
            <a:endParaRPr lang="es-ES" sz="1200" b="1" i="1" dirty="0" smtClean="0">
              <a:solidFill>
                <a:srgbClr val="4D4D4D"/>
              </a:solidFill>
              <a:latin typeface="Century Gothic" panose="020B0502020202020204" pitchFamily="34" charset="0"/>
            </a:endParaRP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Transparencia y comunicación</a:t>
            </a: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Servicio post-venta</a:t>
            </a: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Calidad de los materiales</a:t>
            </a: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Trato y atención</a:t>
            </a: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Sistema </a:t>
            </a:r>
            <a:r>
              <a:rPr lang="es-ES" sz="1200" b="1" i="1" dirty="0" err="1" smtClean="0">
                <a:solidFill>
                  <a:srgbClr val="4D4D4D"/>
                </a:solidFill>
                <a:latin typeface="Century Gothic" panose="020B0502020202020204" pitchFamily="34" charset="0"/>
              </a:rPr>
              <a:t>Passivhaus</a:t>
            </a:r>
            <a:endParaRPr lang="es-ES" sz="1200" b="1" i="1" dirty="0">
              <a:solidFill>
                <a:srgbClr val="4D4D4D"/>
              </a:solidFill>
              <a:latin typeface="Century Gothic" panose="020B0502020202020204" pitchFamily="34" charset="0"/>
            </a:endParaRPr>
          </a:p>
        </p:txBody>
      </p:sp>
      <p:sp>
        <p:nvSpPr>
          <p:cNvPr id="34" name="33 CuadroTexto"/>
          <p:cNvSpPr txBox="1"/>
          <p:nvPr/>
        </p:nvSpPr>
        <p:spPr>
          <a:xfrm>
            <a:off x="0" y="6359371"/>
            <a:ext cx="6760184" cy="523220"/>
          </a:xfrm>
          <a:prstGeom prst="rect">
            <a:avLst/>
          </a:prstGeom>
          <a:noFill/>
        </p:spPr>
        <p:txBody>
          <a:bodyPr wrap="none" rtlCol="0">
            <a:spAutoFit/>
          </a:bodyPr>
          <a:lstStyle/>
          <a:p>
            <a:r>
              <a:rPr lang="es-ES" sz="2800" b="1" i="1" dirty="0">
                <a:solidFill>
                  <a:srgbClr val="A18C7F"/>
                </a:solidFill>
                <a:latin typeface="Century Gothic" panose="020B0502020202020204" pitchFamily="34" charset="0"/>
              </a:rPr>
              <a:t>Modalidad </a:t>
            </a:r>
            <a:r>
              <a:rPr lang="es-ES" sz="2800" b="1" i="1" dirty="0" smtClean="0">
                <a:solidFill>
                  <a:srgbClr val="A18C7F"/>
                </a:solidFill>
                <a:latin typeface="Century Gothic" panose="020B0502020202020204" pitchFamily="34" charset="0"/>
              </a:rPr>
              <a:t>VENTA: </a:t>
            </a:r>
            <a:r>
              <a:rPr lang="es-ES" sz="2800" b="1" i="1" dirty="0">
                <a:solidFill>
                  <a:srgbClr val="A18C7F"/>
                </a:solidFill>
                <a:latin typeface="Century Gothic" panose="020B0502020202020204" pitchFamily="34" charset="0"/>
              </a:rPr>
              <a:t>Cuadro de mando</a:t>
            </a:r>
          </a:p>
        </p:txBody>
      </p:sp>
    </p:spTree>
    <p:extLst>
      <p:ext uri="{BB962C8B-B14F-4D97-AF65-F5344CB8AC3E}">
        <p14:creationId xmlns:p14="http://schemas.microsoft.com/office/powerpoint/2010/main" val="15359797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8" name="7 Gráfico"/>
          <p:cNvGraphicFramePr>
            <a:graphicFrameLocks/>
          </p:cNvGraphicFramePr>
          <p:nvPr>
            <p:extLst>
              <p:ext uri="{D42A27DB-BD31-4B8C-83A1-F6EECF244321}">
                <p14:modId xmlns:p14="http://schemas.microsoft.com/office/powerpoint/2010/main" val="3577265803"/>
              </p:ext>
            </p:extLst>
          </p:nvPr>
        </p:nvGraphicFramePr>
        <p:xfrm>
          <a:off x="6616701" y="1355783"/>
          <a:ext cx="2178956" cy="87941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p:cNvPicPr>
            <a:picLocks noChangeAspect="1" noChangeArrowheads="1"/>
          </p:cNvPicPr>
          <p:nvPr/>
        </p:nvPicPr>
        <p:blipFill>
          <a:blip r:embed="rId4"/>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3" name="Rectangle 3"/>
          <p:cNvSpPr>
            <a:spLocks noChangeArrowheads="1"/>
          </p:cNvSpPr>
          <p:nvPr/>
        </p:nvSpPr>
        <p:spPr bwMode="auto">
          <a:xfrm>
            <a:off x="739516" y="772725"/>
            <a:ext cx="7862224" cy="276999"/>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NIVELES DE SATISFACCIÓN E IMPORTANCIA</a:t>
            </a:r>
            <a:endParaRPr lang="es-ES" sz="1200" b="1" i="1" dirty="0">
              <a:solidFill>
                <a:srgbClr val="4D4D4D"/>
              </a:solidFill>
              <a:latin typeface="Century Gothic" panose="020B0502020202020204" pitchFamily="34" charset="0"/>
            </a:endParaRPr>
          </a:p>
        </p:txBody>
      </p:sp>
      <p:sp>
        <p:nvSpPr>
          <p:cNvPr id="16" name="Rectangle 3"/>
          <p:cNvSpPr>
            <a:spLocks noChangeArrowheads="1"/>
          </p:cNvSpPr>
          <p:nvPr/>
        </p:nvSpPr>
        <p:spPr bwMode="auto">
          <a:xfrm>
            <a:off x="464448" y="5523153"/>
            <a:ext cx="6557707" cy="266291"/>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“muy mala” a máximo 100 “muy buena”.</a:t>
            </a:r>
            <a:endParaRPr lang="es-ES" sz="1000" i="1" dirty="0">
              <a:solidFill>
                <a:srgbClr val="4D4D4D"/>
              </a:solidFill>
              <a:latin typeface="Georgia" pitchFamily="18" charset="0"/>
            </a:endParaRPr>
          </a:p>
        </p:txBody>
      </p:sp>
      <p:sp>
        <p:nvSpPr>
          <p:cNvPr id="24" name="Rectangle 3"/>
          <p:cNvSpPr>
            <a:spLocks noChangeArrowheads="1"/>
          </p:cNvSpPr>
          <p:nvPr/>
        </p:nvSpPr>
        <p:spPr bwMode="auto">
          <a:xfrm>
            <a:off x="2128383" y="116468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Satisfacción*</a:t>
            </a:r>
            <a:endParaRPr lang="es-ES" sz="1000" i="1" dirty="0">
              <a:latin typeface="Georgia" pitchFamily="18" charset="0"/>
              <a:cs typeface="+mn-cs"/>
            </a:endParaRPr>
          </a:p>
        </p:txBody>
      </p:sp>
      <p:sp>
        <p:nvSpPr>
          <p:cNvPr id="27" name="Rectangle 3"/>
          <p:cNvSpPr>
            <a:spLocks noChangeArrowheads="1"/>
          </p:cNvSpPr>
          <p:nvPr/>
        </p:nvSpPr>
        <p:spPr bwMode="auto">
          <a:xfrm>
            <a:off x="6876385" y="1164687"/>
            <a:ext cx="1471356" cy="246221"/>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Importancia</a:t>
            </a:r>
            <a:endParaRPr lang="es-ES" sz="1000" i="1" dirty="0">
              <a:latin typeface="Georgia" pitchFamily="18" charset="0"/>
              <a:cs typeface="+mn-cs"/>
            </a:endParaRPr>
          </a:p>
        </p:txBody>
      </p:sp>
      <p:sp>
        <p:nvSpPr>
          <p:cNvPr id="34" name="33 CuadroTexto"/>
          <p:cNvSpPr txBox="1"/>
          <p:nvPr/>
        </p:nvSpPr>
        <p:spPr>
          <a:xfrm>
            <a:off x="0" y="6359371"/>
            <a:ext cx="6760184" cy="523220"/>
          </a:xfrm>
          <a:prstGeom prst="rect">
            <a:avLst/>
          </a:prstGeom>
          <a:noFill/>
        </p:spPr>
        <p:txBody>
          <a:bodyPr wrap="none" rtlCol="0">
            <a:spAutoFit/>
          </a:bodyPr>
          <a:lstStyle/>
          <a:p>
            <a:r>
              <a:rPr lang="es-ES" sz="2800" b="1" i="1" dirty="0">
                <a:solidFill>
                  <a:srgbClr val="A18C7F"/>
                </a:solidFill>
                <a:latin typeface="Century Gothic" panose="020B0502020202020204" pitchFamily="34" charset="0"/>
              </a:rPr>
              <a:t>Modalidad VENTA: Cuadro de mando</a:t>
            </a:r>
          </a:p>
        </p:txBody>
      </p:sp>
      <p:graphicFrame>
        <p:nvGraphicFramePr>
          <p:cNvPr id="35" name="4 Gráfico"/>
          <p:cNvGraphicFramePr>
            <a:graphicFrameLocks/>
          </p:cNvGraphicFramePr>
          <p:nvPr>
            <p:extLst>
              <p:ext uri="{D42A27DB-BD31-4B8C-83A1-F6EECF244321}">
                <p14:modId xmlns:p14="http://schemas.microsoft.com/office/powerpoint/2010/main" val="2457612970"/>
              </p:ext>
            </p:extLst>
          </p:nvPr>
        </p:nvGraphicFramePr>
        <p:xfrm>
          <a:off x="-125006" y="1463652"/>
          <a:ext cx="4897437" cy="38409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7 Gráfico"/>
          <p:cNvGraphicFramePr>
            <a:graphicFrameLocks/>
          </p:cNvGraphicFramePr>
          <p:nvPr>
            <p:extLst>
              <p:ext uri="{D42A27DB-BD31-4B8C-83A1-F6EECF244321}">
                <p14:modId xmlns:p14="http://schemas.microsoft.com/office/powerpoint/2010/main" val="2598707015"/>
              </p:ext>
            </p:extLst>
          </p:nvPr>
        </p:nvGraphicFramePr>
        <p:xfrm>
          <a:off x="6616701" y="2066983"/>
          <a:ext cx="2178956" cy="8794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7 Gráfico"/>
          <p:cNvGraphicFramePr>
            <a:graphicFrameLocks/>
          </p:cNvGraphicFramePr>
          <p:nvPr>
            <p:extLst>
              <p:ext uri="{D42A27DB-BD31-4B8C-83A1-F6EECF244321}">
                <p14:modId xmlns:p14="http://schemas.microsoft.com/office/powerpoint/2010/main" val="3679633753"/>
              </p:ext>
            </p:extLst>
          </p:nvPr>
        </p:nvGraphicFramePr>
        <p:xfrm>
          <a:off x="6616701" y="2841683"/>
          <a:ext cx="2178956" cy="8794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7 Gráfico"/>
          <p:cNvGraphicFramePr>
            <a:graphicFrameLocks/>
          </p:cNvGraphicFramePr>
          <p:nvPr>
            <p:extLst>
              <p:ext uri="{D42A27DB-BD31-4B8C-83A1-F6EECF244321}">
                <p14:modId xmlns:p14="http://schemas.microsoft.com/office/powerpoint/2010/main" val="1216305511"/>
              </p:ext>
            </p:extLst>
          </p:nvPr>
        </p:nvGraphicFramePr>
        <p:xfrm>
          <a:off x="6616701" y="3641783"/>
          <a:ext cx="2178956" cy="8794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7 Gráfico"/>
          <p:cNvGraphicFramePr>
            <a:graphicFrameLocks/>
          </p:cNvGraphicFramePr>
          <p:nvPr>
            <p:extLst>
              <p:ext uri="{D42A27DB-BD31-4B8C-83A1-F6EECF244321}">
                <p14:modId xmlns:p14="http://schemas.microsoft.com/office/powerpoint/2010/main" val="2116459758"/>
              </p:ext>
            </p:extLst>
          </p:nvPr>
        </p:nvGraphicFramePr>
        <p:xfrm>
          <a:off x="6616701" y="4365683"/>
          <a:ext cx="2178956" cy="87941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6173918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8" name="7 Gráfico"/>
          <p:cNvGraphicFramePr>
            <a:graphicFrameLocks/>
          </p:cNvGraphicFramePr>
          <p:nvPr>
            <p:extLst>
              <p:ext uri="{D42A27DB-BD31-4B8C-83A1-F6EECF244321}">
                <p14:modId xmlns:p14="http://schemas.microsoft.com/office/powerpoint/2010/main" val="1871126512"/>
              </p:ext>
            </p:extLst>
          </p:nvPr>
        </p:nvGraphicFramePr>
        <p:xfrm>
          <a:off x="6616700" y="1355783"/>
          <a:ext cx="2690813" cy="166145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p:cNvPicPr>
            <a:picLocks noChangeAspect="1" noChangeArrowheads="1"/>
          </p:cNvPicPr>
          <p:nvPr/>
        </p:nvPicPr>
        <p:blipFill>
          <a:blip r:embed="rId4"/>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0" name="Rectangle 3"/>
          <p:cNvSpPr>
            <a:spLocks noChangeArrowheads="1"/>
          </p:cNvSpPr>
          <p:nvPr/>
        </p:nvSpPr>
        <p:spPr bwMode="auto">
          <a:xfrm>
            <a:off x="464448" y="5356409"/>
            <a:ext cx="6557707" cy="458652"/>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satisfacción de mínimo 0 “muy mala” a máximo 100 “muy buena”.</a:t>
            </a:r>
          </a:p>
          <a:p>
            <a:pPr>
              <a:lnSpc>
                <a:spcPts val="1500"/>
              </a:lnSpc>
              <a:buClr>
                <a:srgbClr val="C0C0C0"/>
              </a:buClr>
              <a:buSzPts val="1800"/>
            </a:pPr>
            <a:r>
              <a:rPr lang="es-ES" sz="1000" i="1" dirty="0" smtClean="0">
                <a:solidFill>
                  <a:srgbClr val="4D4D4D"/>
                </a:solidFill>
                <a:latin typeface="Georgia" pitchFamily="18" charset="0"/>
              </a:rPr>
              <a:t>** I.S.G. = Se obtiene de la suma total de importancia por la satisfacción de las 5 áreas de servicio.</a:t>
            </a:r>
            <a:endParaRPr lang="es-ES" sz="1000" i="1" dirty="0">
              <a:solidFill>
                <a:srgbClr val="4D4D4D"/>
              </a:solidFill>
              <a:latin typeface="Georgia" pitchFamily="18" charset="0"/>
            </a:endParaRPr>
          </a:p>
        </p:txBody>
      </p:sp>
      <p:graphicFrame>
        <p:nvGraphicFramePr>
          <p:cNvPr id="12" name="11 Gráfico"/>
          <p:cNvGraphicFramePr/>
          <p:nvPr>
            <p:extLst>
              <p:ext uri="{D42A27DB-BD31-4B8C-83A1-F6EECF244321}">
                <p14:modId xmlns:p14="http://schemas.microsoft.com/office/powerpoint/2010/main" val="777666982"/>
              </p:ext>
            </p:extLst>
          </p:nvPr>
        </p:nvGraphicFramePr>
        <p:xfrm>
          <a:off x="-424972" y="1188224"/>
          <a:ext cx="4161799" cy="1930797"/>
        </p:xfrm>
        <a:graphic>
          <a:graphicData uri="http://schemas.openxmlformats.org/drawingml/2006/chart">
            <c:chart xmlns:c="http://schemas.openxmlformats.org/drawingml/2006/chart" xmlns:r="http://schemas.openxmlformats.org/officeDocument/2006/relationships" r:id="rId5"/>
          </a:graphicData>
        </a:graphic>
      </p:graphicFrame>
      <p:sp>
        <p:nvSpPr>
          <p:cNvPr id="14" name="13 CuadroTexto"/>
          <p:cNvSpPr txBox="1"/>
          <p:nvPr/>
        </p:nvSpPr>
        <p:spPr>
          <a:xfrm>
            <a:off x="1901572" y="2278844"/>
            <a:ext cx="727327" cy="276999"/>
          </a:xfrm>
          <a:prstGeom prst="rect">
            <a:avLst/>
          </a:prstGeom>
          <a:noFill/>
        </p:spPr>
        <p:txBody>
          <a:bodyPr wrap="square" rtlCol="0">
            <a:spAutoFit/>
          </a:bodyPr>
          <a:lstStyle/>
          <a:p>
            <a:pPr algn="ctr"/>
            <a:r>
              <a:rPr lang="es-ES" sz="1200" b="1" dirty="0" smtClean="0">
                <a:solidFill>
                  <a:srgbClr val="FF0000"/>
                </a:solidFill>
              </a:rPr>
              <a:t>-12,85</a:t>
            </a:r>
            <a:endParaRPr lang="es-ES" sz="1200" i="1" dirty="0">
              <a:solidFill>
                <a:srgbClr val="FF0000"/>
              </a:solidFill>
            </a:endParaRPr>
          </a:p>
        </p:txBody>
      </p:sp>
      <p:sp>
        <p:nvSpPr>
          <p:cNvPr id="19" name="18 CuadroTexto"/>
          <p:cNvSpPr txBox="1"/>
          <p:nvPr/>
        </p:nvSpPr>
        <p:spPr>
          <a:xfrm>
            <a:off x="1113997" y="1664083"/>
            <a:ext cx="227948" cy="184666"/>
          </a:xfrm>
          <a:prstGeom prst="rect">
            <a:avLst/>
          </a:prstGeom>
          <a:noFill/>
        </p:spPr>
        <p:txBody>
          <a:bodyPr wrap="none" rtlCol="0">
            <a:spAutoFit/>
          </a:bodyPr>
          <a:lstStyle/>
          <a:p>
            <a:r>
              <a:rPr lang="es-ES" sz="600" b="1" dirty="0" smtClean="0">
                <a:latin typeface="Century Gothic" panose="020B0502020202020204" pitchFamily="34" charset="0"/>
              </a:rPr>
              <a:t>0</a:t>
            </a:r>
            <a:endParaRPr lang="es-ES" sz="600" b="1" dirty="0">
              <a:latin typeface="Century Gothic" panose="020B0502020202020204" pitchFamily="34" charset="0"/>
            </a:endParaRPr>
          </a:p>
        </p:txBody>
      </p:sp>
      <p:sp>
        <p:nvSpPr>
          <p:cNvPr id="20" name="19 CuadroTexto"/>
          <p:cNvSpPr txBox="1"/>
          <p:nvPr/>
        </p:nvSpPr>
        <p:spPr>
          <a:xfrm>
            <a:off x="1765959" y="2094178"/>
            <a:ext cx="271228" cy="184666"/>
          </a:xfrm>
          <a:prstGeom prst="rect">
            <a:avLst/>
          </a:prstGeom>
          <a:noFill/>
        </p:spPr>
        <p:txBody>
          <a:bodyPr wrap="none" rtlCol="0">
            <a:spAutoFit/>
          </a:bodyPr>
          <a:lstStyle/>
          <a:p>
            <a:r>
              <a:rPr lang="es-ES" sz="600" b="1" dirty="0" smtClean="0">
                <a:latin typeface="Century Gothic" panose="020B0502020202020204" pitchFamily="34" charset="0"/>
              </a:rPr>
              <a:t>50</a:t>
            </a:r>
            <a:endParaRPr lang="es-ES" sz="600" b="1" dirty="0">
              <a:latin typeface="Century Gothic" panose="020B0502020202020204" pitchFamily="34" charset="0"/>
            </a:endParaRPr>
          </a:p>
        </p:txBody>
      </p:sp>
      <p:sp>
        <p:nvSpPr>
          <p:cNvPr id="21" name="20 CuadroTexto"/>
          <p:cNvSpPr txBox="1"/>
          <p:nvPr/>
        </p:nvSpPr>
        <p:spPr>
          <a:xfrm>
            <a:off x="1451449" y="2813351"/>
            <a:ext cx="314510" cy="184666"/>
          </a:xfrm>
          <a:prstGeom prst="rect">
            <a:avLst/>
          </a:prstGeom>
          <a:noFill/>
        </p:spPr>
        <p:txBody>
          <a:bodyPr wrap="none" rtlCol="0">
            <a:spAutoFit/>
          </a:bodyPr>
          <a:lstStyle/>
          <a:p>
            <a:r>
              <a:rPr lang="es-ES" sz="600" b="1" dirty="0" smtClean="0">
                <a:latin typeface="Century Gothic" panose="020B0502020202020204" pitchFamily="34" charset="0"/>
              </a:rPr>
              <a:t>100</a:t>
            </a:r>
            <a:endParaRPr lang="es-ES" sz="600" b="1" dirty="0">
              <a:latin typeface="Century Gothic" panose="020B0502020202020204" pitchFamily="34" charset="0"/>
            </a:endParaRPr>
          </a:p>
        </p:txBody>
      </p:sp>
      <p:sp>
        <p:nvSpPr>
          <p:cNvPr id="22" name="21 CuadroTexto"/>
          <p:cNvSpPr txBox="1"/>
          <p:nvPr/>
        </p:nvSpPr>
        <p:spPr>
          <a:xfrm>
            <a:off x="638671" y="2807839"/>
            <a:ext cx="346570" cy="184666"/>
          </a:xfrm>
          <a:prstGeom prst="rect">
            <a:avLst/>
          </a:prstGeom>
          <a:noFill/>
        </p:spPr>
        <p:txBody>
          <a:bodyPr wrap="none" rtlCol="0">
            <a:spAutoFit/>
          </a:bodyPr>
          <a:lstStyle/>
          <a:p>
            <a:r>
              <a:rPr lang="es-ES" sz="600" b="1" dirty="0" smtClean="0">
                <a:latin typeface="Century Gothic" panose="020B0502020202020204" pitchFamily="34" charset="0"/>
              </a:rPr>
              <a:t>-100</a:t>
            </a:r>
            <a:endParaRPr lang="es-ES" sz="600" b="1" dirty="0">
              <a:latin typeface="Century Gothic" panose="020B0502020202020204" pitchFamily="34" charset="0"/>
            </a:endParaRPr>
          </a:p>
        </p:txBody>
      </p:sp>
      <p:sp>
        <p:nvSpPr>
          <p:cNvPr id="23" name="22 CuadroTexto"/>
          <p:cNvSpPr txBox="1"/>
          <p:nvPr/>
        </p:nvSpPr>
        <p:spPr>
          <a:xfrm>
            <a:off x="436228" y="2094178"/>
            <a:ext cx="303288" cy="184666"/>
          </a:xfrm>
          <a:prstGeom prst="rect">
            <a:avLst/>
          </a:prstGeom>
          <a:noFill/>
        </p:spPr>
        <p:txBody>
          <a:bodyPr wrap="none" rtlCol="0">
            <a:spAutoFit/>
          </a:bodyPr>
          <a:lstStyle/>
          <a:p>
            <a:r>
              <a:rPr lang="es-ES" sz="600" b="1" dirty="0" smtClean="0">
                <a:latin typeface="Century Gothic" panose="020B0502020202020204" pitchFamily="34" charset="0"/>
              </a:rPr>
              <a:t>-50</a:t>
            </a:r>
            <a:endParaRPr lang="es-ES" sz="600" b="1" dirty="0">
              <a:latin typeface="Century Gothic" panose="020B0502020202020204" pitchFamily="34" charset="0"/>
            </a:endParaRPr>
          </a:p>
        </p:txBody>
      </p:sp>
      <p:sp>
        <p:nvSpPr>
          <p:cNvPr id="24" name="Rectangle 3"/>
          <p:cNvSpPr>
            <a:spLocks noChangeArrowheads="1"/>
          </p:cNvSpPr>
          <p:nvPr/>
        </p:nvSpPr>
        <p:spPr bwMode="auto">
          <a:xfrm>
            <a:off x="655183" y="1340542"/>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NPS </a:t>
            </a:r>
            <a:r>
              <a:rPr lang="es-ES" sz="1000" b="1" i="1" dirty="0" err="1" smtClean="0">
                <a:latin typeface="Georgia" pitchFamily="18" charset="0"/>
                <a:cs typeface="+mn-cs"/>
              </a:rPr>
              <a:t>Visesa</a:t>
            </a:r>
            <a:r>
              <a:rPr lang="es-ES" sz="1000" b="1" i="1" dirty="0" smtClean="0">
                <a:latin typeface="Georgia" pitchFamily="18" charset="0"/>
                <a:cs typeface="+mn-cs"/>
              </a:rPr>
              <a:t>*</a:t>
            </a:r>
            <a:endParaRPr lang="es-ES" sz="1000" i="1" dirty="0">
              <a:latin typeface="Georgia" pitchFamily="18" charset="0"/>
              <a:cs typeface="+mn-cs"/>
            </a:endParaRPr>
          </a:p>
        </p:txBody>
      </p:sp>
      <p:sp>
        <p:nvSpPr>
          <p:cNvPr id="25" name="Rectangle 3"/>
          <p:cNvSpPr>
            <a:spLocks noChangeArrowheads="1"/>
          </p:cNvSpPr>
          <p:nvPr/>
        </p:nvSpPr>
        <p:spPr bwMode="auto">
          <a:xfrm>
            <a:off x="3892550" y="1340542"/>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ISG </a:t>
            </a:r>
            <a:r>
              <a:rPr lang="es-ES" sz="1000" b="1" i="1" dirty="0" err="1" smtClean="0">
                <a:latin typeface="Georgia" pitchFamily="18" charset="0"/>
                <a:cs typeface="+mn-cs"/>
              </a:rPr>
              <a:t>Visesa</a:t>
            </a:r>
            <a:r>
              <a:rPr lang="es-ES" sz="1000" b="1" i="1" dirty="0" smtClean="0">
                <a:latin typeface="Georgia" pitchFamily="18" charset="0"/>
                <a:cs typeface="+mn-cs"/>
              </a:rPr>
              <a:t>**</a:t>
            </a:r>
            <a:endParaRPr lang="es-ES" sz="1000" i="1" dirty="0">
              <a:latin typeface="Georgia" pitchFamily="18" charset="0"/>
              <a:cs typeface="+mn-cs"/>
            </a:endParaRPr>
          </a:p>
        </p:txBody>
      </p:sp>
      <p:graphicFrame>
        <p:nvGraphicFramePr>
          <p:cNvPr id="26" name="7 Gráfico"/>
          <p:cNvGraphicFramePr>
            <a:graphicFrameLocks/>
          </p:cNvGraphicFramePr>
          <p:nvPr>
            <p:extLst>
              <p:ext uri="{D42A27DB-BD31-4B8C-83A1-F6EECF244321}">
                <p14:modId xmlns:p14="http://schemas.microsoft.com/office/powerpoint/2010/main" val="3095021349"/>
              </p:ext>
            </p:extLst>
          </p:nvPr>
        </p:nvGraphicFramePr>
        <p:xfrm>
          <a:off x="3225800" y="1355783"/>
          <a:ext cx="2690813" cy="1661456"/>
        </p:xfrm>
        <a:graphic>
          <a:graphicData uri="http://schemas.openxmlformats.org/drawingml/2006/chart">
            <c:chart xmlns:c="http://schemas.openxmlformats.org/drawingml/2006/chart" xmlns:r="http://schemas.openxmlformats.org/officeDocument/2006/relationships" r:id="rId6"/>
          </a:graphicData>
        </a:graphic>
      </p:graphicFrame>
      <p:sp>
        <p:nvSpPr>
          <p:cNvPr id="27" name="Rectangle 3"/>
          <p:cNvSpPr>
            <a:spLocks noChangeArrowheads="1"/>
          </p:cNvSpPr>
          <p:nvPr/>
        </p:nvSpPr>
        <p:spPr bwMode="auto">
          <a:xfrm>
            <a:off x="7130385" y="1340542"/>
            <a:ext cx="1471356" cy="246221"/>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Valoración General</a:t>
            </a:r>
            <a:endParaRPr lang="es-ES" sz="1000" i="1" dirty="0">
              <a:latin typeface="Georgia" pitchFamily="18" charset="0"/>
              <a:cs typeface="+mn-cs"/>
            </a:endParaRPr>
          </a:p>
        </p:txBody>
      </p:sp>
      <p:graphicFrame>
        <p:nvGraphicFramePr>
          <p:cNvPr id="29" name="7 Gráfico"/>
          <p:cNvGraphicFramePr>
            <a:graphicFrameLocks/>
          </p:cNvGraphicFramePr>
          <p:nvPr>
            <p:extLst>
              <p:ext uri="{D42A27DB-BD31-4B8C-83A1-F6EECF244321}">
                <p14:modId xmlns:p14="http://schemas.microsoft.com/office/powerpoint/2010/main" val="3016047611"/>
              </p:ext>
            </p:extLst>
          </p:nvPr>
        </p:nvGraphicFramePr>
        <p:xfrm>
          <a:off x="106042" y="3428207"/>
          <a:ext cx="2690813" cy="1661456"/>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3"/>
          <p:cNvSpPr>
            <a:spLocks noChangeArrowheads="1"/>
          </p:cNvSpPr>
          <p:nvPr/>
        </p:nvSpPr>
        <p:spPr bwMode="auto">
          <a:xfrm>
            <a:off x="619727" y="3412966"/>
            <a:ext cx="1471356" cy="246221"/>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Imagen de </a:t>
            </a:r>
            <a:r>
              <a:rPr lang="es-ES" sz="1000" b="1" i="1" dirty="0" err="1" smtClean="0">
                <a:latin typeface="Georgia" pitchFamily="18" charset="0"/>
                <a:cs typeface="+mn-cs"/>
              </a:rPr>
              <a:t>Visesa</a:t>
            </a:r>
            <a:endParaRPr lang="es-ES" sz="1000" i="1" dirty="0">
              <a:latin typeface="Georgia" pitchFamily="18" charset="0"/>
              <a:cs typeface="+mn-cs"/>
            </a:endParaRPr>
          </a:p>
        </p:txBody>
      </p:sp>
      <p:graphicFrame>
        <p:nvGraphicFramePr>
          <p:cNvPr id="31" name="7 Gráfico"/>
          <p:cNvGraphicFramePr>
            <a:graphicFrameLocks/>
          </p:cNvGraphicFramePr>
          <p:nvPr>
            <p:extLst>
              <p:ext uri="{D42A27DB-BD31-4B8C-83A1-F6EECF244321}">
                <p14:modId xmlns:p14="http://schemas.microsoft.com/office/powerpoint/2010/main" val="203128651"/>
              </p:ext>
            </p:extLst>
          </p:nvPr>
        </p:nvGraphicFramePr>
        <p:xfrm>
          <a:off x="3225800" y="3428207"/>
          <a:ext cx="2690813" cy="1661456"/>
        </p:xfrm>
        <a:graphic>
          <a:graphicData uri="http://schemas.openxmlformats.org/drawingml/2006/chart">
            <c:chart xmlns:c="http://schemas.openxmlformats.org/drawingml/2006/chart" xmlns:r="http://schemas.openxmlformats.org/officeDocument/2006/relationships" r:id="rId8"/>
          </a:graphicData>
        </a:graphic>
      </p:graphicFrame>
      <p:sp>
        <p:nvSpPr>
          <p:cNvPr id="32" name="Rectangle 3"/>
          <p:cNvSpPr>
            <a:spLocks noChangeArrowheads="1"/>
          </p:cNvSpPr>
          <p:nvPr/>
        </p:nvSpPr>
        <p:spPr bwMode="auto">
          <a:xfrm>
            <a:off x="3739485" y="3412966"/>
            <a:ext cx="1471356" cy="400110"/>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Ajuste a las expectativas</a:t>
            </a:r>
            <a:endParaRPr lang="es-ES" sz="1000" i="1" dirty="0">
              <a:latin typeface="Georgia" pitchFamily="18" charset="0"/>
              <a:cs typeface="+mn-cs"/>
            </a:endParaRPr>
          </a:p>
        </p:txBody>
      </p:sp>
      <p:sp>
        <p:nvSpPr>
          <p:cNvPr id="33" name="Rectangle 3"/>
          <p:cNvSpPr>
            <a:spLocks noChangeArrowheads="1"/>
          </p:cNvSpPr>
          <p:nvPr/>
        </p:nvSpPr>
        <p:spPr bwMode="auto">
          <a:xfrm>
            <a:off x="6070600" y="3613021"/>
            <a:ext cx="2725056" cy="1569660"/>
          </a:xfrm>
          <a:prstGeom prst="rect">
            <a:avLst/>
          </a:prstGeom>
          <a:noFill/>
          <a:ln w="19050">
            <a:noFill/>
            <a:miter lim="800000"/>
            <a:headEnd/>
            <a:tailEnd/>
          </a:ln>
        </p:spPr>
        <p:txBody>
          <a:bodyPr wrap="square" lIns="36000">
            <a:spAutoFit/>
          </a:bodyPr>
          <a:lstStyle/>
          <a:p>
            <a:pPr algn="just">
              <a:buClr>
                <a:srgbClr val="C0C0C0"/>
              </a:buClr>
              <a:buSzPts val="1800"/>
            </a:pPr>
            <a:r>
              <a:rPr lang="es-ES" sz="1200" b="1" i="1" dirty="0" smtClean="0">
                <a:solidFill>
                  <a:srgbClr val="4D4D4D"/>
                </a:solidFill>
                <a:latin typeface="Century Gothic" panose="020B0502020202020204" pitchFamily="34" charset="0"/>
              </a:rPr>
              <a:t>Principales demandas en espontáneo:</a:t>
            </a:r>
          </a:p>
          <a:p>
            <a:pPr algn="just">
              <a:buClr>
                <a:srgbClr val="C0C0C0"/>
              </a:buClr>
              <a:buSzPts val="1800"/>
            </a:pPr>
            <a:endParaRPr lang="es-ES" sz="1200" b="1" i="1" dirty="0" smtClean="0">
              <a:solidFill>
                <a:srgbClr val="4D4D4D"/>
              </a:solidFill>
              <a:latin typeface="Century Gothic" panose="020B0502020202020204" pitchFamily="34" charset="0"/>
            </a:endParaRP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Transparencia y comunicación</a:t>
            </a: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Servicio post-venta</a:t>
            </a: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Calidad de los materiales</a:t>
            </a: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Trato y atención</a:t>
            </a:r>
          </a:p>
          <a:p>
            <a:pPr marL="171450" indent="-171450" algn="just">
              <a:buClr>
                <a:srgbClr val="C0C0C0"/>
              </a:buClr>
              <a:buSzPts val="1800"/>
              <a:buFont typeface="Arial" panose="020B0604020202020204" pitchFamily="34" charset="0"/>
              <a:buChar char="•"/>
            </a:pPr>
            <a:r>
              <a:rPr lang="es-ES" sz="1200" b="1" i="1" dirty="0" smtClean="0">
                <a:solidFill>
                  <a:srgbClr val="4D4D4D"/>
                </a:solidFill>
                <a:latin typeface="Century Gothic" panose="020B0502020202020204" pitchFamily="34" charset="0"/>
              </a:rPr>
              <a:t>Sistema </a:t>
            </a:r>
            <a:r>
              <a:rPr lang="es-ES" sz="1200" b="1" i="1" dirty="0" err="1" smtClean="0">
                <a:solidFill>
                  <a:srgbClr val="4D4D4D"/>
                </a:solidFill>
                <a:latin typeface="Century Gothic" panose="020B0502020202020204" pitchFamily="34" charset="0"/>
              </a:rPr>
              <a:t>Passivhaus</a:t>
            </a:r>
            <a:endParaRPr lang="es-ES" sz="1200" b="1" i="1" dirty="0">
              <a:solidFill>
                <a:srgbClr val="4D4D4D"/>
              </a:solidFill>
              <a:latin typeface="Century Gothic" panose="020B0502020202020204" pitchFamily="34" charset="0"/>
            </a:endParaRPr>
          </a:p>
        </p:txBody>
      </p:sp>
      <p:sp>
        <p:nvSpPr>
          <p:cNvPr id="34" name="33 CuadroTexto"/>
          <p:cNvSpPr txBox="1"/>
          <p:nvPr/>
        </p:nvSpPr>
        <p:spPr>
          <a:xfrm>
            <a:off x="0" y="6359371"/>
            <a:ext cx="5559535" cy="523220"/>
          </a:xfrm>
          <a:prstGeom prst="rect">
            <a:avLst/>
          </a:prstGeom>
          <a:noFill/>
        </p:spPr>
        <p:txBody>
          <a:bodyPr wrap="none" rtlCol="0">
            <a:spAutoFit/>
          </a:bodyPr>
          <a:lstStyle/>
          <a:p>
            <a:r>
              <a:rPr lang="es-ES" sz="2800" b="1" i="1" dirty="0" smtClean="0">
                <a:solidFill>
                  <a:srgbClr val="A18C7F"/>
                </a:solidFill>
                <a:latin typeface="Century Gothic" panose="020B0502020202020204" pitchFamily="34" charset="0"/>
              </a:rPr>
              <a:t>Cuadro de mando Total </a:t>
            </a:r>
            <a:r>
              <a:rPr lang="es-ES" sz="2800" b="1" i="1" dirty="0" err="1" smtClean="0">
                <a:solidFill>
                  <a:srgbClr val="A18C7F"/>
                </a:solidFill>
                <a:latin typeface="Century Gothic" panose="020B0502020202020204" pitchFamily="34" charset="0"/>
              </a:rPr>
              <a:t>Visesa</a:t>
            </a:r>
            <a:endParaRPr lang="es-ES" sz="2800" b="1" i="1" dirty="0">
              <a:solidFill>
                <a:srgbClr val="A18C7F"/>
              </a:solidFill>
              <a:latin typeface="Century Gothic" panose="020B0502020202020204" pitchFamily="34" charset="0"/>
            </a:endParaRPr>
          </a:p>
        </p:txBody>
      </p:sp>
    </p:spTree>
    <p:extLst>
      <p:ext uri="{BB962C8B-B14F-4D97-AF65-F5344CB8AC3E}">
        <p14:creationId xmlns:p14="http://schemas.microsoft.com/office/powerpoint/2010/main" val="37327105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 y="-1587"/>
            <a:ext cx="9146678"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8" name="7 Gráfico"/>
          <p:cNvGraphicFramePr>
            <a:graphicFrameLocks/>
          </p:cNvGraphicFramePr>
          <p:nvPr>
            <p:extLst>
              <p:ext uri="{D42A27DB-BD31-4B8C-83A1-F6EECF244321}">
                <p14:modId xmlns:p14="http://schemas.microsoft.com/office/powerpoint/2010/main" val="1303832277"/>
              </p:ext>
            </p:extLst>
          </p:nvPr>
        </p:nvGraphicFramePr>
        <p:xfrm>
          <a:off x="6616701" y="1355783"/>
          <a:ext cx="2178956" cy="87941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p:cNvPicPr>
            <a:picLocks noChangeAspect="1" noChangeArrowheads="1"/>
          </p:cNvPicPr>
          <p:nvPr/>
        </p:nvPicPr>
        <p:blipFill>
          <a:blip r:embed="rId4"/>
          <a:srcRect b="85028"/>
          <a:stretch>
            <a:fillRect/>
          </a:stretch>
        </p:blipFill>
        <p:spPr bwMode="auto">
          <a:xfrm>
            <a:off x="348343" y="607329"/>
            <a:ext cx="8447313" cy="303896"/>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b="85028"/>
          <a:stretch>
            <a:fillRect/>
          </a:stretch>
        </p:blipFill>
        <p:spPr bwMode="auto">
          <a:xfrm rot="10800000">
            <a:off x="348344" y="5585735"/>
            <a:ext cx="8447313" cy="303896"/>
          </a:xfrm>
          <a:prstGeom prst="rect">
            <a:avLst/>
          </a:prstGeom>
          <a:noFill/>
          <a:ln w="9525">
            <a:noFill/>
            <a:miter lim="800000"/>
            <a:headEnd/>
            <a:tailEnd/>
          </a:ln>
          <a:effectLst/>
        </p:spPr>
      </p:pic>
      <p:sp>
        <p:nvSpPr>
          <p:cNvPr id="13" name="Rectangle 3"/>
          <p:cNvSpPr>
            <a:spLocks noChangeArrowheads="1"/>
          </p:cNvSpPr>
          <p:nvPr/>
        </p:nvSpPr>
        <p:spPr bwMode="auto">
          <a:xfrm>
            <a:off x="739516" y="772725"/>
            <a:ext cx="7862224" cy="276999"/>
          </a:xfrm>
          <a:prstGeom prst="rect">
            <a:avLst/>
          </a:prstGeom>
          <a:noFill/>
          <a:ln w="19050">
            <a:noFill/>
            <a:miter lim="800000"/>
            <a:headEnd/>
            <a:tailEnd/>
          </a:ln>
        </p:spPr>
        <p:txBody>
          <a:bodyPr wrap="square" lIns="36000">
            <a:spAutoFit/>
          </a:bodyPr>
          <a:lstStyle/>
          <a:p>
            <a:pPr algn="ctr">
              <a:buClr>
                <a:srgbClr val="C0C0C0"/>
              </a:buClr>
              <a:buSzPts val="1800"/>
            </a:pPr>
            <a:r>
              <a:rPr lang="es-ES" sz="1200" b="1" i="1" dirty="0" smtClean="0">
                <a:solidFill>
                  <a:srgbClr val="4D4D4D"/>
                </a:solidFill>
                <a:latin typeface="Century Gothic" panose="020B0502020202020204" pitchFamily="34" charset="0"/>
              </a:rPr>
              <a:t>NIVELES DE SATISFACCIÓN E IMPORTANCIA</a:t>
            </a:r>
            <a:endParaRPr lang="es-ES" sz="1200" b="1" i="1" dirty="0">
              <a:solidFill>
                <a:srgbClr val="4D4D4D"/>
              </a:solidFill>
              <a:latin typeface="Century Gothic" panose="020B0502020202020204" pitchFamily="34" charset="0"/>
            </a:endParaRPr>
          </a:p>
        </p:txBody>
      </p:sp>
      <p:sp>
        <p:nvSpPr>
          <p:cNvPr id="16" name="Rectangle 3"/>
          <p:cNvSpPr>
            <a:spLocks noChangeArrowheads="1"/>
          </p:cNvSpPr>
          <p:nvPr/>
        </p:nvSpPr>
        <p:spPr bwMode="auto">
          <a:xfrm>
            <a:off x="464448" y="5523153"/>
            <a:ext cx="6557707" cy="266291"/>
          </a:xfrm>
          <a:prstGeom prst="rect">
            <a:avLst/>
          </a:prstGeom>
          <a:noFill/>
          <a:ln w="19050">
            <a:noFill/>
            <a:miter lim="800000"/>
            <a:headEnd/>
            <a:tailEnd/>
          </a:ln>
        </p:spPr>
        <p:txBody>
          <a:bodyPr wrap="square" lIns="36000">
            <a:spAutoFit/>
          </a:bodyPr>
          <a:lstStyle/>
          <a:p>
            <a:pPr>
              <a:lnSpc>
                <a:spcPts val="1500"/>
              </a:lnSpc>
              <a:buClr>
                <a:srgbClr val="C0C0C0"/>
              </a:buClr>
              <a:buSzPts val="1800"/>
            </a:pPr>
            <a:r>
              <a:rPr lang="es-ES" sz="1000" i="1" dirty="0" smtClean="0">
                <a:solidFill>
                  <a:srgbClr val="4D4D4D"/>
                </a:solidFill>
                <a:latin typeface="Georgia" pitchFamily="18" charset="0"/>
              </a:rPr>
              <a:t>* Escala de mínimo 0 “muy mala” a máximo 100 “muy buena”.</a:t>
            </a:r>
            <a:endParaRPr lang="es-ES" sz="1000" i="1" dirty="0">
              <a:solidFill>
                <a:srgbClr val="4D4D4D"/>
              </a:solidFill>
              <a:latin typeface="Georgia" pitchFamily="18" charset="0"/>
            </a:endParaRPr>
          </a:p>
        </p:txBody>
      </p:sp>
      <p:sp>
        <p:nvSpPr>
          <p:cNvPr id="24" name="Rectangle 3"/>
          <p:cNvSpPr>
            <a:spLocks noChangeArrowheads="1"/>
          </p:cNvSpPr>
          <p:nvPr/>
        </p:nvSpPr>
        <p:spPr bwMode="auto">
          <a:xfrm>
            <a:off x="2128383" y="1164687"/>
            <a:ext cx="1165225" cy="246221"/>
          </a:xfrm>
          <a:prstGeom prst="rect">
            <a:avLst/>
          </a:prstGeom>
          <a:noFill/>
          <a:ln w="19050">
            <a:noFill/>
            <a:miter lim="800000"/>
            <a:headEnd/>
            <a:tailEnd/>
          </a:ln>
        </p:spPr>
        <p:txBody>
          <a:bodyPr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Satisfacción*</a:t>
            </a:r>
            <a:endParaRPr lang="es-ES" sz="1000" i="1" dirty="0">
              <a:latin typeface="Georgia" pitchFamily="18" charset="0"/>
              <a:cs typeface="+mn-cs"/>
            </a:endParaRPr>
          </a:p>
        </p:txBody>
      </p:sp>
      <p:sp>
        <p:nvSpPr>
          <p:cNvPr id="27" name="Rectangle 3"/>
          <p:cNvSpPr>
            <a:spLocks noChangeArrowheads="1"/>
          </p:cNvSpPr>
          <p:nvPr/>
        </p:nvSpPr>
        <p:spPr bwMode="auto">
          <a:xfrm>
            <a:off x="6876385" y="1164687"/>
            <a:ext cx="1471356" cy="246221"/>
          </a:xfrm>
          <a:prstGeom prst="rect">
            <a:avLst/>
          </a:prstGeom>
          <a:noFill/>
          <a:ln w="19050">
            <a:noFill/>
            <a:miter lim="800000"/>
            <a:headEnd/>
            <a:tailEnd/>
          </a:ln>
        </p:spPr>
        <p:txBody>
          <a:bodyPr wrap="square" lIns="36000">
            <a:spAutoFit/>
          </a:bodyPr>
          <a:lstStyle/>
          <a:p>
            <a:pPr algn="ctr" fontAlgn="auto">
              <a:spcBef>
                <a:spcPts val="0"/>
              </a:spcBef>
              <a:spcAft>
                <a:spcPts val="0"/>
              </a:spcAft>
              <a:buClr>
                <a:schemeClr val="bg1">
                  <a:lumMod val="50000"/>
                </a:schemeClr>
              </a:buClr>
              <a:defRPr/>
            </a:pPr>
            <a:r>
              <a:rPr lang="es-ES" sz="1000" b="1" i="1" dirty="0" smtClean="0">
                <a:latin typeface="Georgia" pitchFamily="18" charset="0"/>
                <a:cs typeface="+mn-cs"/>
              </a:rPr>
              <a:t>Importancia</a:t>
            </a:r>
            <a:endParaRPr lang="es-ES" sz="1000" i="1" dirty="0">
              <a:latin typeface="Georgia" pitchFamily="18" charset="0"/>
              <a:cs typeface="+mn-cs"/>
            </a:endParaRPr>
          </a:p>
        </p:txBody>
      </p:sp>
      <p:sp>
        <p:nvSpPr>
          <p:cNvPr id="34" name="33 CuadroTexto"/>
          <p:cNvSpPr txBox="1"/>
          <p:nvPr/>
        </p:nvSpPr>
        <p:spPr>
          <a:xfrm>
            <a:off x="0" y="6359371"/>
            <a:ext cx="5559535" cy="523220"/>
          </a:xfrm>
          <a:prstGeom prst="rect">
            <a:avLst/>
          </a:prstGeom>
          <a:noFill/>
        </p:spPr>
        <p:txBody>
          <a:bodyPr wrap="none" rtlCol="0">
            <a:spAutoFit/>
          </a:bodyPr>
          <a:lstStyle/>
          <a:p>
            <a:r>
              <a:rPr lang="es-ES" sz="2800" b="1" i="1" dirty="0" smtClean="0">
                <a:solidFill>
                  <a:srgbClr val="A18C7F"/>
                </a:solidFill>
                <a:latin typeface="Century Gothic" panose="020B0502020202020204" pitchFamily="34" charset="0"/>
              </a:rPr>
              <a:t>Cuadro de mando Total </a:t>
            </a:r>
            <a:r>
              <a:rPr lang="es-ES" sz="2800" b="1" i="1" dirty="0" err="1" smtClean="0">
                <a:solidFill>
                  <a:srgbClr val="A18C7F"/>
                </a:solidFill>
                <a:latin typeface="Century Gothic" panose="020B0502020202020204" pitchFamily="34" charset="0"/>
              </a:rPr>
              <a:t>Visesa</a:t>
            </a:r>
            <a:endParaRPr lang="es-ES" sz="2800" b="1" i="1" dirty="0">
              <a:solidFill>
                <a:srgbClr val="A18C7F"/>
              </a:solidFill>
              <a:latin typeface="Century Gothic" panose="020B0502020202020204" pitchFamily="34" charset="0"/>
            </a:endParaRPr>
          </a:p>
        </p:txBody>
      </p:sp>
      <p:graphicFrame>
        <p:nvGraphicFramePr>
          <p:cNvPr id="35" name="4 Gráfico"/>
          <p:cNvGraphicFramePr>
            <a:graphicFrameLocks/>
          </p:cNvGraphicFramePr>
          <p:nvPr>
            <p:extLst>
              <p:ext uri="{D42A27DB-BD31-4B8C-83A1-F6EECF244321}">
                <p14:modId xmlns:p14="http://schemas.microsoft.com/office/powerpoint/2010/main" val="993425002"/>
              </p:ext>
            </p:extLst>
          </p:nvPr>
        </p:nvGraphicFramePr>
        <p:xfrm>
          <a:off x="-125006" y="1463652"/>
          <a:ext cx="4897437" cy="38409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7 Gráfico"/>
          <p:cNvGraphicFramePr>
            <a:graphicFrameLocks/>
          </p:cNvGraphicFramePr>
          <p:nvPr>
            <p:extLst>
              <p:ext uri="{D42A27DB-BD31-4B8C-83A1-F6EECF244321}">
                <p14:modId xmlns:p14="http://schemas.microsoft.com/office/powerpoint/2010/main" val="1103607694"/>
              </p:ext>
            </p:extLst>
          </p:nvPr>
        </p:nvGraphicFramePr>
        <p:xfrm>
          <a:off x="6616701" y="2066983"/>
          <a:ext cx="2178956" cy="8794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7 Gráfico"/>
          <p:cNvGraphicFramePr>
            <a:graphicFrameLocks/>
          </p:cNvGraphicFramePr>
          <p:nvPr>
            <p:extLst>
              <p:ext uri="{D42A27DB-BD31-4B8C-83A1-F6EECF244321}">
                <p14:modId xmlns:p14="http://schemas.microsoft.com/office/powerpoint/2010/main" val="3574748727"/>
              </p:ext>
            </p:extLst>
          </p:nvPr>
        </p:nvGraphicFramePr>
        <p:xfrm>
          <a:off x="6616701" y="2841683"/>
          <a:ext cx="2178956" cy="8794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7 Gráfico"/>
          <p:cNvGraphicFramePr>
            <a:graphicFrameLocks/>
          </p:cNvGraphicFramePr>
          <p:nvPr>
            <p:extLst>
              <p:ext uri="{D42A27DB-BD31-4B8C-83A1-F6EECF244321}">
                <p14:modId xmlns:p14="http://schemas.microsoft.com/office/powerpoint/2010/main" val="2559746480"/>
              </p:ext>
            </p:extLst>
          </p:nvPr>
        </p:nvGraphicFramePr>
        <p:xfrm>
          <a:off x="6616701" y="3641783"/>
          <a:ext cx="2178956" cy="8794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7 Gráfico"/>
          <p:cNvGraphicFramePr>
            <a:graphicFrameLocks/>
          </p:cNvGraphicFramePr>
          <p:nvPr>
            <p:extLst>
              <p:ext uri="{D42A27DB-BD31-4B8C-83A1-F6EECF244321}">
                <p14:modId xmlns:p14="http://schemas.microsoft.com/office/powerpoint/2010/main" val="4112219875"/>
              </p:ext>
            </p:extLst>
          </p:nvPr>
        </p:nvGraphicFramePr>
        <p:xfrm>
          <a:off x="6616701" y="4365683"/>
          <a:ext cx="2178956" cy="87941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19710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0" y="760620"/>
            <a:ext cx="9144000" cy="287338"/>
            <a:chOff x="0" y="933450"/>
            <a:chExt cx="9144000" cy="287338"/>
          </a:xfrm>
        </p:grpSpPr>
        <p:sp>
          <p:nvSpPr>
            <p:cNvPr id="19459" name="Rectangle 2"/>
            <p:cNvSpPr>
              <a:spLocks noChangeArrowheads="1"/>
            </p:cNvSpPr>
            <p:nvPr/>
          </p:nvSpPr>
          <p:spPr bwMode="auto">
            <a:xfrm>
              <a:off x="0" y="933450"/>
              <a:ext cx="8577263" cy="287338"/>
            </a:xfrm>
            <a:prstGeom prst="rect">
              <a:avLst/>
            </a:prstGeom>
            <a:solidFill>
              <a:srgbClr val="C0C0C0"/>
            </a:solidFill>
            <a:ln w="9525">
              <a:noFill/>
              <a:miter lim="800000"/>
              <a:headEnd/>
              <a:tailEnd/>
            </a:ln>
          </p:spPr>
          <p:txBody>
            <a:bodyPr wrap="none" anchor="ctr"/>
            <a:lstStyle/>
            <a:p>
              <a:endParaRPr lang="es-ES" dirty="0">
                <a:latin typeface="Calibri" pitchFamily="34" charset="0"/>
              </a:endParaRPr>
            </a:p>
          </p:txBody>
        </p:sp>
        <p:sp>
          <p:nvSpPr>
            <p:cNvPr id="19460" name="Rectangle 3"/>
            <p:cNvSpPr>
              <a:spLocks noChangeArrowheads="1"/>
            </p:cNvSpPr>
            <p:nvPr/>
          </p:nvSpPr>
          <p:spPr bwMode="auto">
            <a:xfrm>
              <a:off x="566738" y="933450"/>
              <a:ext cx="8577262" cy="287338"/>
            </a:xfrm>
            <a:prstGeom prst="rect">
              <a:avLst/>
            </a:prstGeom>
            <a:solidFill>
              <a:srgbClr val="A31235"/>
            </a:solidFill>
            <a:ln w="9525">
              <a:noFill/>
              <a:miter lim="800000"/>
              <a:headEnd/>
              <a:tailEnd/>
            </a:ln>
          </p:spPr>
          <p:txBody>
            <a:bodyPr wrap="none" anchor="ctr"/>
            <a:lstStyle/>
            <a:p>
              <a:r>
                <a:rPr lang="es-ES_tradnl" sz="1300" b="1" i="1" dirty="0" smtClean="0">
                  <a:solidFill>
                    <a:schemeClr val="bg1"/>
                  </a:solidFill>
                  <a:latin typeface="Georgia" pitchFamily="18" charset="0"/>
                </a:rPr>
                <a:t>METODOLOGÍA</a:t>
              </a:r>
              <a:endParaRPr lang="es-ES" sz="1300" i="1" dirty="0">
                <a:latin typeface="Georgia" pitchFamily="18" charset="0"/>
              </a:endParaRPr>
            </a:p>
          </p:txBody>
        </p:sp>
      </p:grpSp>
      <p:sp>
        <p:nvSpPr>
          <p:cNvPr id="19461" name="Rectangle 3"/>
          <p:cNvSpPr>
            <a:spLocks noChangeArrowheads="1"/>
          </p:cNvSpPr>
          <p:nvPr/>
        </p:nvSpPr>
        <p:spPr bwMode="auto">
          <a:xfrm>
            <a:off x="519114" y="1142073"/>
            <a:ext cx="8077200" cy="5452775"/>
          </a:xfrm>
          <a:prstGeom prst="rect">
            <a:avLst/>
          </a:prstGeom>
          <a:noFill/>
          <a:ln w="19050">
            <a:noFill/>
            <a:miter lim="800000"/>
            <a:headEnd/>
            <a:tailEnd/>
          </a:ln>
        </p:spPr>
        <p:txBody>
          <a:bodyPr wrap="square" lIns="36000">
            <a:spAutoFit/>
          </a:bodyPr>
          <a:lstStyle/>
          <a:p>
            <a:pPr marL="236538" indent="-236538" algn="just" defTabSz="558800">
              <a:lnSpc>
                <a:spcPts val="1900"/>
              </a:lnSpc>
              <a:buClr>
                <a:srgbClr val="C0C0C0"/>
              </a:buClr>
              <a:buSzPct val="100000"/>
              <a:buFont typeface="Wingdings" pitchFamily="2" charset="2"/>
              <a:buChar char="ü"/>
              <a:tabLst>
                <a:tab pos="4483100" algn="l"/>
                <a:tab pos="5905500" algn="l"/>
              </a:tabLst>
            </a:pPr>
            <a:r>
              <a:rPr lang="es-ES" sz="1300" dirty="0" smtClean="0">
                <a:solidFill>
                  <a:srgbClr val="4D4D4D"/>
                </a:solidFill>
                <a:latin typeface="Helvetica" pitchFamily="34" charset="0"/>
              </a:rPr>
              <a:t>Metodología de exploración y </a:t>
            </a:r>
            <a:r>
              <a:rPr lang="es-ES" sz="1300" b="1" dirty="0" smtClean="0">
                <a:solidFill>
                  <a:srgbClr val="4D4D4D"/>
                </a:solidFill>
                <a:latin typeface="Helvetica" pitchFamily="34" charset="0"/>
              </a:rPr>
              <a:t>análisis cuantitativo.</a:t>
            </a:r>
          </a:p>
          <a:p>
            <a:pPr marL="236538" indent="-236538" algn="just" defTabSz="558800">
              <a:lnSpc>
                <a:spcPts val="1900"/>
              </a:lnSpc>
              <a:buClr>
                <a:srgbClr val="C0C0C0"/>
              </a:buClr>
              <a:buSzPct val="100000"/>
              <a:buFont typeface="Wingdings" pitchFamily="2" charset="2"/>
              <a:buChar char="ü"/>
              <a:tabLst>
                <a:tab pos="4483100" algn="l"/>
                <a:tab pos="5905500" algn="l"/>
              </a:tabLst>
            </a:pPr>
            <a:endParaRPr lang="es-ES" sz="1300" b="1" dirty="0" smtClean="0">
              <a:solidFill>
                <a:srgbClr val="4D4D4D"/>
              </a:solidFill>
              <a:latin typeface="Helvetica" pitchFamily="34" charset="0"/>
            </a:endParaRPr>
          </a:p>
          <a:p>
            <a:pPr marL="236538" indent="-236538" algn="just" defTabSz="558800">
              <a:lnSpc>
                <a:spcPts val="1900"/>
              </a:lnSpc>
              <a:buClr>
                <a:srgbClr val="C0C0C0"/>
              </a:buClr>
              <a:buSzPct val="100000"/>
              <a:buFont typeface="Wingdings" pitchFamily="2" charset="2"/>
              <a:buChar char="ü"/>
              <a:tabLst>
                <a:tab pos="4483100" algn="l"/>
                <a:tab pos="5905500" algn="l"/>
              </a:tabLst>
            </a:pPr>
            <a:endParaRPr lang="es-ES" sz="1300" b="1" dirty="0" smtClean="0">
              <a:solidFill>
                <a:srgbClr val="4D4D4D"/>
              </a:solidFill>
              <a:latin typeface="Helvetica" pitchFamily="34" charset="0"/>
            </a:endParaRPr>
          </a:p>
          <a:p>
            <a:pPr marL="236538" indent="-236538" algn="just" defTabSz="558800">
              <a:lnSpc>
                <a:spcPts val="1900"/>
              </a:lnSpc>
              <a:buClr>
                <a:srgbClr val="C0C0C0"/>
              </a:buClr>
              <a:buSzPct val="100000"/>
              <a:buFont typeface="Wingdings" pitchFamily="2" charset="2"/>
              <a:buChar char="ü"/>
              <a:tabLst>
                <a:tab pos="4483100" algn="l"/>
                <a:tab pos="5905500" algn="l"/>
              </a:tabLst>
            </a:pPr>
            <a:r>
              <a:rPr lang="es-ES" sz="1300" b="1" dirty="0" smtClean="0">
                <a:solidFill>
                  <a:srgbClr val="4D4D4D"/>
                </a:solidFill>
                <a:latin typeface="Helvetica" pitchFamily="34" charset="0"/>
              </a:rPr>
              <a:t>Entrevista telefónica </a:t>
            </a:r>
            <a:r>
              <a:rPr lang="es-ES" sz="1300" dirty="0" smtClean="0">
                <a:solidFill>
                  <a:srgbClr val="4D4D4D"/>
                </a:solidFill>
                <a:latin typeface="Helvetica" pitchFamily="34" charset="0"/>
              </a:rPr>
              <a:t>con cuestionario semiestructurado, es decir, compuesto por preguntas abiertas y cerradas, así como escalas de valoración.</a:t>
            </a:r>
          </a:p>
          <a:p>
            <a:pPr marL="236538" indent="-236538" algn="just" defTabSz="558800">
              <a:lnSpc>
                <a:spcPts val="1900"/>
              </a:lnSpc>
              <a:buClr>
                <a:srgbClr val="C0C0C0"/>
              </a:buClr>
              <a:buSzPct val="100000"/>
              <a:buFont typeface="Wingdings" pitchFamily="2" charset="2"/>
              <a:buChar char="ü"/>
              <a:tabLst>
                <a:tab pos="4483100" algn="l"/>
                <a:tab pos="5905500" algn="l"/>
              </a:tabLst>
            </a:pPr>
            <a:r>
              <a:rPr lang="es-ES" sz="1300" dirty="0" smtClean="0">
                <a:solidFill>
                  <a:srgbClr val="4D4D4D"/>
                </a:solidFill>
                <a:latin typeface="Helvetica" pitchFamily="34" charset="0"/>
              </a:rPr>
              <a:t>Entrevista telefónica aplicada por sistema asistido a través de ordenador en plataforma equipada con el sistema de encuestación Integra.  </a:t>
            </a:r>
          </a:p>
          <a:p>
            <a:pPr marL="236538" indent="-236538" algn="just" defTabSz="558800">
              <a:lnSpc>
                <a:spcPts val="1900"/>
              </a:lnSpc>
              <a:buClr>
                <a:srgbClr val="C0C0C0"/>
              </a:buClr>
              <a:buSzPct val="100000"/>
              <a:buFont typeface="Wingdings" pitchFamily="2" charset="2"/>
              <a:buChar char="ü"/>
              <a:tabLst>
                <a:tab pos="4483100" algn="l"/>
                <a:tab pos="5905500" algn="l"/>
              </a:tabLst>
            </a:pPr>
            <a:endParaRPr lang="es-ES" sz="1300" dirty="0" smtClean="0">
              <a:solidFill>
                <a:srgbClr val="4D4D4D"/>
              </a:solidFill>
              <a:latin typeface="Helvetica" pitchFamily="34" charset="0"/>
            </a:endParaRPr>
          </a:p>
          <a:p>
            <a:pPr marL="236538" indent="-236538" algn="just" defTabSz="558800">
              <a:lnSpc>
                <a:spcPts val="1900"/>
              </a:lnSpc>
              <a:buClr>
                <a:srgbClr val="C0C0C0"/>
              </a:buClr>
              <a:buSzPct val="100000"/>
              <a:buFont typeface="Wingdings" pitchFamily="2" charset="2"/>
              <a:buChar char="ü"/>
              <a:tabLst>
                <a:tab pos="4483100" algn="l"/>
                <a:tab pos="5905500" algn="l"/>
              </a:tabLst>
            </a:pPr>
            <a:endParaRPr lang="es-ES" sz="1300" dirty="0" smtClean="0">
              <a:solidFill>
                <a:srgbClr val="4D4D4D"/>
              </a:solidFill>
              <a:latin typeface="Helvetica" pitchFamily="34" charset="0"/>
            </a:endParaRPr>
          </a:p>
          <a:p>
            <a:pPr marL="236538" indent="-236538" algn="just" defTabSz="558800">
              <a:lnSpc>
                <a:spcPts val="1900"/>
              </a:lnSpc>
              <a:buClr>
                <a:srgbClr val="C0C0C0"/>
              </a:buClr>
              <a:buSzPct val="100000"/>
              <a:buFont typeface="Wingdings" pitchFamily="2" charset="2"/>
              <a:buChar char="ü"/>
              <a:tabLst>
                <a:tab pos="4483100" algn="l"/>
                <a:tab pos="5905500" algn="l"/>
              </a:tabLst>
            </a:pPr>
            <a:r>
              <a:rPr lang="es-ES" sz="1300" dirty="0">
                <a:solidFill>
                  <a:srgbClr val="4D4D4D"/>
                </a:solidFill>
                <a:latin typeface="Helvetica" pitchFamily="34" charset="0"/>
              </a:rPr>
              <a:t>Todo hombre, mujer que, o bien haya </a:t>
            </a:r>
            <a:r>
              <a:rPr lang="es-ES" sz="1400" dirty="0">
                <a:solidFill>
                  <a:srgbClr val="4D4D4D"/>
                </a:solidFill>
                <a:latin typeface="Helvetica" pitchFamily="34" charset="0"/>
              </a:rPr>
              <a:t>firmado el contrato de alquiler con opción a compra con anterioridad a </a:t>
            </a:r>
            <a:r>
              <a:rPr lang="es-ES" sz="1400" dirty="0" smtClean="0">
                <a:solidFill>
                  <a:srgbClr val="4D4D4D"/>
                </a:solidFill>
                <a:latin typeface="Helvetica" pitchFamily="34" charset="0"/>
              </a:rPr>
              <a:t>31/03/2019, </a:t>
            </a:r>
            <a:r>
              <a:rPr lang="es-ES" sz="1300" dirty="0" smtClean="0">
                <a:solidFill>
                  <a:srgbClr val="4D4D4D"/>
                </a:solidFill>
                <a:latin typeface="Helvetica" pitchFamily="34" charset="0"/>
              </a:rPr>
              <a:t>o </a:t>
            </a:r>
            <a:r>
              <a:rPr lang="es-ES" sz="1300" dirty="0">
                <a:solidFill>
                  <a:srgbClr val="4D4D4D"/>
                </a:solidFill>
                <a:latin typeface="Helvetica" pitchFamily="34" charset="0"/>
              </a:rPr>
              <a:t>bien haya adquirido una vivienda en alguna de las promociones de </a:t>
            </a:r>
            <a:r>
              <a:rPr lang="es-ES" sz="1300" dirty="0" err="1">
                <a:solidFill>
                  <a:srgbClr val="4D4D4D"/>
                </a:solidFill>
                <a:latin typeface="Helvetica" pitchFamily="34" charset="0"/>
              </a:rPr>
              <a:t>Visesa</a:t>
            </a:r>
            <a:r>
              <a:rPr lang="es-ES" sz="1300" dirty="0">
                <a:solidFill>
                  <a:srgbClr val="4D4D4D"/>
                </a:solidFill>
                <a:latin typeface="Helvetica" pitchFamily="34" charset="0"/>
              </a:rPr>
              <a:t>, durante el pasado año.</a:t>
            </a:r>
          </a:p>
          <a:p>
            <a:pPr marL="236538" indent="-236538" algn="just" defTabSz="558800">
              <a:lnSpc>
                <a:spcPts val="1900"/>
              </a:lnSpc>
              <a:buClr>
                <a:srgbClr val="C0C0C0"/>
              </a:buClr>
              <a:buSzPct val="100000"/>
              <a:buFont typeface="Wingdings" pitchFamily="2" charset="2"/>
              <a:buChar char="ü"/>
              <a:tabLst>
                <a:tab pos="4483100" algn="l"/>
                <a:tab pos="5905500" algn="l"/>
              </a:tabLst>
            </a:pPr>
            <a:endParaRPr lang="es-ES" sz="1300" dirty="0">
              <a:solidFill>
                <a:srgbClr val="4D4D4D"/>
              </a:solidFill>
              <a:latin typeface="Helvetica" pitchFamily="34" charset="0"/>
            </a:endParaRPr>
          </a:p>
          <a:p>
            <a:pPr marL="236538" indent="-236538" algn="just" defTabSz="558800">
              <a:lnSpc>
                <a:spcPts val="1900"/>
              </a:lnSpc>
              <a:buClr>
                <a:srgbClr val="C0C0C0"/>
              </a:buClr>
              <a:buSzPct val="100000"/>
              <a:buFont typeface="Wingdings" pitchFamily="2" charset="2"/>
              <a:buChar char="ü"/>
              <a:tabLst>
                <a:tab pos="4483100" algn="l"/>
                <a:tab pos="5905500" algn="l"/>
              </a:tabLst>
            </a:pPr>
            <a:endParaRPr lang="es-ES" sz="1300" dirty="0">
              <a:solidFill>
                <a:srgbClr val="4D4D4D"/>
              </a:solidFill>
              <a:latin typeface="Helvetica" pitchFamily="34" charset="0"/>
            </a:endParaRPr>
          </a:p>
          <a:p>
            <a:pPr marL="236538" indent="-236538" algn="just" defTabSz="558800">
              <a:lnSpc>
                <a:spcPts val="1900"/>
              </a:lnSpc>
              <a:buClr>
                <a:srgbClr val="C0C0C0"/>
              </a:buClr>
              <a:buSzPct val="100000"/>
              <a:buFont typeface="Wingdings" pitchFamily="2" charset="2"/>
              <a:buChar char="ü"/>
              <a:tabLst>
                <a:tab pos="4483100" algn="l"/>
                <a:tab pos="5905500" algn="l"/>
              </a:tabLst>
            </a:pPr>
            <a:r>
              <a:rPr lang="es-ES" sz="1300" dirty="0">
                <a:solidFill>
                  <a:srgbClr val="4D4D4D"/>
                </a:solidFill>
                <a:latin typeface="Helvetica" pitchFamily="34" charset="0"/>
              </a:rPr>
              <a:t>El tamaño de la muestra realizada es de </a:t>
            </a:r>
            <a:r>
              <a:rPr lang="es-ES" sz="1300" b="1" dirty="0" smtClean="0">
                <a:solidFill>
                  <a:srgbClr val="4D4D4D"/>
                </a:solidFill>
                <a:latin typeface="Helvetica" pitchFamily="34" charset="0"/>
              </a:rPr>
              <a:t>249 </a:t>
            </a:r>
            <a:r>
              <a:rPr lang="es-ES" sz="1300" b="1" dirty="0">
                <a:solidFill>
                  <a:srgbClr val="4D4D4D"/>
                </a:solidFill>
                <a:latin typeface="Helvetica" pitchFamily="34" charset="0"/>
              </a:rPr>
              <a:t>entrevistas telefónicas </a:t>
            </a:r>
            <a:r>
              <a:rPr lang="es-ES" sz="1300" dirty="0">
                <a:solidFill>
                  <a:srgbClr val="4D4D4D"/>
                </a:solidFill>
                <a:latin typeface="Helvetica" pitchFamily="34" charset="0"/>
              </a:rPr>
              <a:t>sobre un universo total de </a:t>
            </a:r>
            <a:r>
              <a:rPr lang="es-ES" sz="1300" dirty="0" smtClean="0">
                <a:solidFill>
                  <a:srgbClr val="4D4D4D"/>
                </a:solidFill>
                <a:latin typeface="Helvetica" pitchFamily="34" charset="0"/>
              </a:rPr>
              <a:t>335 </a:t>
            </a:r>
            <a:r>
              <a:rPr lang="es-ES" sz="1300" dirty="0">
                <a:solidFill>
                  <a:srgbClr val="4D4D4D"/>
                </a:solidFill>
                <a:latin typeface="Helvetica" pitchFamily="34" charset="0"/>
              </a:rPr>
              <a:t>clientes. Dado que el universo objeto de estudio es finito </a:t>
            </a:r>
            <a:r>
              <a:rPr lang="es-ES" sz="1300" dirty="0" smtClean="0">
                <a:solidFill>
                  <a:srgbClr val="4D4D4D"/>
                </a:solidFill>
                <a:latin typeface="Helvetica" pitchFamily="34" charset="0"/>
              </a:rPr>
              <a:t>(N=335) </a:t>
            </a:r>
            <a:r>
              <a:rPr lang="es-ES" sz="1300" dirty="0">
                <a:solidFill>
                  <a:srgbClr val="4D4D4D"/>
                </a:solidFill>
                <a:latin typeface="Helvetica" pitchFamily="34" charset="0"/>
              </a:rPr>
              <a:t>y la muestra realizada es de </a:t>
            </a:r>
            <a:r>
              <a:rPr lang="es-ES" sz="1300" dirty="0" smtClean="0">
                <a:solidFill>
                  <a:srgbClr val="4D4D4D"/>
                </a:solidFill>
                <a:latin typeface="Helvetica" pitchFamily="34" charset="0"/>
              </a:rPr>
              <a:t>249 </a:t>
            </a:r>
            <a:r>
              <a:rPr lang="es-ES" sz="1300" dirty="0">
                <a:solidFill>
                  <a:srgbClr val="4D4D4D"/>
                </a:solidFill>
                <a:latin typeface="Helvetica" pitchFamily="34" charset="0"/>
              </a:rPr>
              <a:t>entrevistas, el margen de </a:t>
            </a:r>
            <a:r>
              <a:rPr lang="es-ES" sz="1300" b="1" dirty="0">
                <a:solidFill>
                  <a:srgbClr val="4D4D4D"/>
                </a:solidFill>
                <a:latin typeface="Helvetica" pitchFamily="34" charset="0"/>
              </a:rPr>
              <a:t>error </a:t>
            </a:r>
            <a:r>
              <a:rPr lang="es-ES" sz="1300" b="1" dirty="0" err="1">
                <a:solidFill>
                  <a:srgbClr val="4D4D4D"/>
                </a:solidFill>
                <a:latin typeface="Helvetica" pitchFamily="34" charset="0"/>
              </a:rPr>
              <a:t>muestral</a:t>
            </a:r>
            <a:r>
              <a:rPr lang="es-ES" sz="1300" b="1" dirty="0">
                <a:solidFill>
                  <a:srgbClr val="4D4D4D"/>
                </a:solidFill>
                <a:latin typeface="Helvetica" pitchFamily="34" charset="0"/>
              </a:rPr>
              <a:t> es de e</a:t>
            </a:r>
            <a:r>
              <a:rPr lang="es-ES" sz="1300" b="1" dirty="0" smtClean="0">
                <a:solidFill>
                  <a:srgbClr val="4D4D4D"/>
                </a:solidFill>
                <a:latin typeface="Helvetica" pitchFamily="34" charset="0"/>
              </a:rPr>
              <a:t>=±3,2</a:t>
            </a:r>
            <a:r>
              <a:rPr lang="es-ES" sz="1300" b="1" dirty="0">
                <a:solidFill>
                  <a:srgbClr val="4D4D4D"/>
                </a:solidFill>
                <a:latin typeface="Helvetica" pitchFamily="34" charset="0"/>
              </a:rPr>
              <a:t>% </a:t>
            </a:r>
            <a:r>
              <a:rPr lang="es-ES" sz="1300" dirty="0">
                <a:solidFill>
                  <a:srgbClr val="4D4D4D"/>
                </a:solidFill>
                <a:latin typeface="Helvetica" pitchFamily="34" charset="0"/>
              </a:rPr>
              <a:t>(para un nivel de confianza del 95,5%, 2</a:t>
            </a:r>
            <a:r>
              <a:rPr lang="es-ES" sz="1300" dirty="0">
                <a:solidFill>
                  <a:srgbClr val="4D4D4D"/>
                </a:solidFill>
                <a:latin typeface="Symbol" pitchFamily="18" charset="2"/>
              </a:rPr>
              <a:t>s </a:t>
            </a:r>
            <a:r>
              <a:rPr lang="es-ES" sz="1300" dirty="0">
                <a:solidFill>
                  <a:srgbClr val="4D4D4D"/>
                </a:solidFill>
                <a:latin typeface="Helvetica" pitchFamily="34" charset="0"/>
              </a:rPr>
              <a:t>respecto de </a:t>
            </a:r>
            <a:r>
              <a:rPr lang="es-ES" sz="1300" dirty="0">
                <a:solidFill>
                  <a:srgbClr val="4D4D4D"/>
                </a:solidFill>
                <a:latin typeface="Symbol" pitchFamily="18" charset="2"/>
              </a:rPr>
              <a:t>m</a:t>
            </a:r>
            <a:r>
              <a:rPr lang="es-ES" sz="1300" dirty="0">
                <a:solidFill>
                  <a:srgbClr val="4D4D4D"/>
                </a:solidFill>
                <a:latin typeface="Helvetica" pitchFamily="34" charset="0"/>
              </a:rPr>
              <a:t>, siendo p=q=0,5) para todas las estimaciones que se quieran realizar sobre el conjunto de este colectivo. </a:t>
            </a:r>
          </a:p>
          <a:p>
            <a:pPr marL="236538" indent="-236538" algn="just" defTabSz="558800">
              <a:lnSpc>
                <a:spcPts val="1900"/>
              </a:lnSpc>
              <a:buClr>
                <a:srgbClr val="C0C0C0"/>
              </a:buClr>
              <a:buSzPct val="100000"/>
              <a:buFont typeface="Wingdings" pitchFamily="2" charset="2"/>
              <a:buChar char="ü"/>
              <a:tabLst>
                <a:tab pos="4483100" algn="l"/>
                <a:tab pos="5905500" algn="l"/>
              </a:tabLst>
            </a:pPr>
            <a:endParaRPr lang="es-ES" sz="1300" dirty="0">
              <a:solidFill>
                <a:srgbClr val="4D4D4D"/>
              </a:solidFill>
              <a:latin typeface="Helvetica" pitchFamily="34" charset="0"/>
            </a:endParaRPr>
          </a:p>
          <a:p>
            <a:pPr marL="236538" indent="-236538" algn="just" defTabSz="558800">
              <a:lnSpc>
                <a:spcPts val="1900"/>
              </a:lnSpc>
              <a:buClr>
                <a:srgbClr val="C0C0C0"/>
              </a:buClr>
              <a:buSzPct val="100000"/>
              <a:buFont typeface="Wingdings" pitchFamily="2" charset="2"/>
              <a:buChar char="ü"/>
              <a:tabLst>
                <a:tab pos="4483100" algn="l"/>
                <a:tab pos="5905500" algn="l"/>
              </a:tabLst>
            </a:pPr>
            <a:endParaRPr lang="es-ES" sz="1300" dirty="0">
              <a:solidFill>
                <a:srgbClr val="4D4D4D"/>
              </a:solidFill>
              <a:latin typeface="Helvetica" pitchFamily="34" charset="0"/>
            </a:endParaRPr>
          </a:p>
          <a:p>
            <a:pPr marL="236538" indent="-236538" algn="just" defTabSz="558800">
              <a:lnSpc>
                <a:spcPts val="1900"/>
              </a:lnSpc>
              <a:buClr>
                <a:srgbClr val="C0C0C0"/>
              </a:buClr>
              <a:buSzPct val="100000"/>
              <a:buFont typeface="Wingdings" pitchFamily="2" charset="2"/>
              <a:buChar char="ü"/>
              <a:tabLst>
                <a:tab pos="4483100" algn="l"/>
                <a:tab pos="5905500" algn="l"/>
              </a:tabLst>
            </a:pPr>
            <a:r>
              <a:rPr lang="es-ES" sz="1300" dirty="0">
                <a:solidFill>
                  <a:srgbClr val="4D4D4D"/>
                </a:solidFill>
                <a:latin typeface="Helvetica" pitchFamily="34" charset="0"/>
              </a:rPr>
              <a:t>La </a:t>
            </a:r>
            <a:r>
              <a:rPr lang="es-ES" sz="1300" b="1" dirty="0">
                <a:solidFill>
                  <a:srgbClr val="4D4D4D"/>
                </a:solidFill>
                <a:latin typeface="Helvetica" pitchFamily="34" charset="0"/>
              </a:rPr>
              <a:t>tasa de respuesta es del </a:t>
            </a:r>
            <a:r>
              <a:rPr lang="es-ES" sz="1300" b="1" dirty="0" smtClean="0">
                <a:solidFill>
                  <a:srgbClr val="4D4D4D"/>
                </a:solidFill>
                <a:latin typeface="Helvetica" pitchFamily="34" charset="0"/>
              </a:rPr>
              <a:t>74,3% </a:t>
            </a:r>
            <a:r>
              <a:rPr lang="es-ES" sz="1300" dirty="0" smtClean="0">
                <a:solidFill>
                  <a:srgbClr val="4D4D4D"/>
                </a:solidFill>
                <a:latin typeface="Helvetica" pitchFamily="34" charset="0"/>
              </a:rPr>
              <a:t>(249 </a:t>
            </a:r>
            <a:r>
              <a:rPr lang="es-ES" sz="1300" dirty="0">
                <a:solidFill>
                  <a:srgbClr val="4D4D4D"/>
                </a:solidFill>
                <a:latin typeface="Helvetica" pitchFamily="34" charset="0"/>
              </a:rPr>
              <a:t>encuestas realizadas de los </a:t>
            </a:r>
            <a:r>
              <a:rPr lang="es-ES" sz="1300" dirty="0" smtClean="0">
                <a:solidFill>
                  <a:srgbClr val="4D4D4D"/>
                </a:solidFill>
                <a:latin typeface="Helvetica" pitchFamily="34" charset="0"/>
              </a:rPr>
              <a:t>335 </a:t>
            </a:r>
            <a:r>
              <a:rPr lang="es-ES" sz="1300" dirty="0">
                <a:solidFill>
                  <a:srgbClr val="4D4D4D"/>
                </a:solidFill>
                <a:latin typeface="Helvetica" pitchFamily="34" charset="0"/>
              </a:rPr>
              <a:t>registros válidos).</a:t>
            </a:r>
          </a:p>
        </p:txBody>
      </p:sp>
      <p:grpSp>
        <p:nvGrpSpPr>
          <p:cNvPr id="18" name="18 Grupo"/>
          <p:cNvGrpSpPr/>
          <p:nvPr/>
        </p:nvGrpSpPr>
        <p:grpSpPr>
          <a:xfrm>
            <a:off x="4763" y="1549381"/>
            <a:ext cx="9144000" cy="287338"/>
            <a:chOff x="0" y="933450"/>
            <a:chExt cx="9144000" cy="287338"/>
          </a:xfrm>
        </p:grpSpPr>
        <p:sp>
          <p:nvSpPr>
            <p:cNvPr id="19" name="Rectangle 2"/>
            <p:cNvSpPr>
              <a:spLocks noChangeArrowheads="1"/>
            </p:cNvSpPr>
            <p:nvPr/>
          </p:nvSpPr>
          <p:spPr bwMode="auto">
            <a:xfrm>
              <a:off x="0" y="933450"/>
              <a:ext cx="8577263" cy="287338"/>
            </a:xfrm>
            <a:prstGeom prst="rect">
              <a:avLst/>
            </a:prstGeom>
            <a:solidFill>
              <a:srgbClr val="C0C0C0"/>
            </a:solidFill>
            <a:ln w="9525">
              <a:noFill/>
              <a:miter lim="800000"/>
              <a:headEnd/>
              <a:tailEnd/>
            </a:ln>
          </p:spPr>
          <p:txBody>
            <a:bodyPr wrap="none" anchor="ctr"/>
            <a:lstStyle/>
            <a:p>
              <a:endParaRPr lang="es-ES" dirty="0">
                <a:latin typeface="Calibri" pitchFamily="34" charset="0"/>
              </a:endParaRPr>
            </a:p>
          </p:txBody>
        </p:sp>
        <p:sp>
          <p:nvSpPr>
            <p:cNvPr id="20" name="Rectangle 3"/>
            <p:cNvSpPr>
              <a:spLocks noChangeArrowheads="1"/>
            </p:cNvSpPr>
            <p:nvPr/>
          </p:nvSpPr>
          <p:spPr bwMode="auto">
            <a:xfrm>
              <a:off x="566738" y="933450"/>
              <a:ext cx="8577262" cy="287338"/>
            </a:xfrm>
            <a:prstGeom prst="rect">
              <a:avLst/>
            </a:prstGeom>
            <a:solidFill>
              <a:srgbClr val="A31235"/>
            </a:solidFill>
            <a:ln w="9525">
              <a:noFill/>
              <a:miter lim="800000"/>
              <a:headEnd/>
              <a:tailEnd/>
            </a:ln>
          </p:spPr>
          <p:txBody>
            <a:bodyPr wrap="none" anchor="ctr"/>
            <a:lstStyle/>
            <a:p>
              <a:r>
                <a:rPr lang="es-ES_tradnl" sz="1300" b="1" i="1" dirty="0" smtClean="0">
                  <a:solidFill>
                    <a:schemeClr val="bg1"/>
                  </a:solidFill>
                  <a:latin typeface="Georgia" pitchFamily="18" charset="0"/>
                </a:rPr>
                <a:t>TÉCNICA DE ESTUDIO</a:t>
              </a:r>
              <a:endParaRPr lang="es-ES" sz="1300" i="1" dirty="0">
                <a:latin typeface="Georgia" pitchFamily="18" charset="0"/>
              </a:endParaRPr>
            </a:p>
          </p:txBody>
        </p:sp>
      </p:grpSp>
      <p:grpSp>
        <p:nvGrpSpPr>
          <p:cNvPr id="21" name="18 Grupo"/>
          <p:cNvGrpSpPr/>
          <p:nvPr/>
        </p:nvGrpSpPr>
        <p:grpSpPr>
          <a:xfrm>
            <a:off x="4763" y="2964524"/>
            <a:ext cx="9144000" cy="287338"/>
            <a:chOff x="0" y="933450"/>
            <a:chExt cx="9144000" cy="287338"/>
          </a:xfrm>
        </p:grpSpPr>
        <p:sp>
          <p:nvSpPr>
            <p:cNvPr id="24" name="Rectangle 2"/>
            <p:cNvSpPr>
              <a:spLocks noChangeArrowheads="1"/>
            </p:cNvSpPr>
            <p:nvPr/>
          </p:nvSpPr>
          <p:spPr bwMode="auto">
            <a:xfrm>
              <a:off x="0" y="933450"/>
              <a:ext cx="8577263" cy="287338"/>
            </a:xfrm>
            <a:prstGeom prst="rect">
              <a:avLst/>
            </a:prstGeom>
            <a:solidFill>
              <a:srgbClr val="C0C0C0"/>
            </a:solidFill>
            <a:ln w="9525">
              <a:noFill/>
              <a:miter lim="800000"/>
              <a:headEnd/>
              <a:tailEnd/>
            </a:ln>
          </p:spPr>
          <p:txBody>
            <a:bodyPr wrap="none" anchor="ctr"/>
            <a:lstStyle/>
            <a:p>
              <a:endParaRPr lang="es-ES" dirty="0">
                <a:latin typeface="Calibri" pitchFamily="34" charset="0"/>
              </a:endParaRPr>
            </a:p>
          </p:txBody>
        </p:sp>
        <p:sp>
          <p:nvSpPr>
            <p:cNvPr id="26" name="Rectangle 3"/>
            <p:cNvSpPr>
              <a:spLocks noChangeArrowheads="1"/>
            </p:cNvSpPr>
            <p:nvPr/>
          </p:nvSpPr>
          <p:spPr bwMode="auto">
            <a:xfrm>
              <a:off x="566738" y="933450"/>
              <a:ext cx="8577262" cy="287338"/>
            </a:xfrm>
            <a:prstGeom prst="rect">
              <a:avLst/>
            </a:prstGeom>
            <a:solidFill>
              <a:srgbClr val="A31235"/>
            </a:solidFill>
            <a:ln w="9525">
              <a:noFill/>
              <a:miter lim="800000"/>
              <a:headEnd/>
              <a:tailEnd/>
            </a:ln>
          </p:spPr>
          <p:txBody>
            <a:bodyPr wrap="none" anchor="ctr"/>
            <a:lstStyle/>
            <a:p>
              <a:r>
                <a:rPr lang="es-ES_tradnl" sz="1300" b="1" i="1" dirty="0" smtClean="0">
                  <a:solidFill>
                    <a:schemeClr val="bg1"/>
                  </a:solidFill>
                  <a:latin typeface="Georgia" pitchFamily="18" charset="0"/>
                </a:rPr>
                <a:t>UNIVERSO OBJETO DE ESTUDIO</a:t>
              </a:r>
              <a:endParaRPr lang="es-ES" sz="1300" i="1" dirty="0">
                <a:latin typeface="Georgia" pitchFamily="18" charset="0"/>
              </a:endParaRPr>
            </a:p>
          </p:txBody>
        </p:sp>
      </p:grpSp>
      <p:grpSp>
        <p:nvGrpSpPr>
          <p:cNvPr id="27" name="18 Grupo"/>
          <p:cNvGrpSpPr/>
          <p:nvPr/>
        </p:nvGrpSpPr>
        <p:grpSpPr>
          <a:xfrm>
            <a:off x="0" y="4199845"/>
            <a:ext cx="9144000" cy="287338"/>
            <a:chOff x="0" y="933450"/>
            <a:chExt cx="9144000" cy="287338"/>
          </a:xfrm>
        </p:grpSpPr>
        <p:sp>
          <p:nvSpPr>
            <p:cNvPr id="29" name="Rectangle 2"/>
            <p:cNvSpPr>
              <a:spLocks noChangeArrowheads="1"/>
            </p:cNvSpPr>
            <p:nvPr/>
          </p:nvSpPr>
          <p:spPr bwMode="auto">
            <a:xfrm>
              <a:off x="0" y="933450"/>
              <a:ext cx="8577263" cy="287338"/>
            </a:xfrm>
            <a:prstGeom prst="rect">
              <a:avLst/>
            </a:prstGeom>
            <a:solidFill>
              <a:srgbClr val="C0C0C0"/>
            </a:solidFill>
            <a:ln w="9525">
              <a:noFill/>
              <a:miter lim="800000"/>
              <a:headEnd/>
              <a:tailEnd/>
            </a:ln>
          </p:spPr>
          <p:txBody>
            <a:bodyPr wrap="none" anchor="ctr"/>
            <a:lstStyle/>
            <a:p>
              <a:endParaRPr lang="es-ES" dirty="0">
                <a:latin typeface="Calibri" pitchFamily="34" charset="0"/>
              </a:endParaRPr>
            </a:p>
          </p:txBody>
        </p:sp>
        <p:sp>
          <p:nvSpPr>
            <p:cNvPr id="32" name="Rectangle 3"/>
            <p:cNvSpPr>
              <a:spLocks noChangeArrowheads="1"/>
            </p:cNvSpPr>
            <p:nvPr/>
          </p:nvSpPr>
          <p:spPr bwMode="auto">
            <a:xfrm>
              <a:off x="566738" y="933450"/>
              <a:ext cx="8577262" cy="287338"/>
            </a:xfrm>
            <a:prstGeom prst="rect">
              <a:avLst/>
            </a:prstGeom>
            <a:solidFill>
              <a:srgbClr val="A31235"/>
            </a:solidFill>
            <a:ln w="9525">
              <a:noFill/>
              <a:miter lim="800000"/>
              <a:headEnd/>
              <a:tailEnd/>
            </a:ln>
          </p:spPr>
          <p:txBody>
            <a:bodyPr wrap="none" anchor="ctr"/>
            <a:lstStyle/>
            <a:p>
              <a:r>
                <a:rPr lang="es-ES_tradnl" sz="1300" b="1" i="1" dirty="0" smtClean="0">
                  <a:solidFill>
                    <a:schemeClr val="bg1"/>
                  </a:solidFill>
                  <a:latin typeface="Georgia" pitchFamily="18" charset="0"/>
                </a:rPr>
                <a:t>DISEÑO MUESTRAL: TAMAÑO DE LA MUESTRA</a:t>
              </a:r>
              <a:endParaRPr lang="es-ES" sz="1300" i="1" dirty="0">
                <a:latin typeface="Georgia" pitchFamily="18" charset="0"/>
              </a:endParaRPr>
            </a:p>
          </p:txBody>
        </p:sp>
      </p:grpSp>
      <p:grpSp>
        <p:nvGrpSpPr>
          <p:cNvPr id="35" name="18 Grupo"/>
          <p:cNvGrpSpPr/>
          <p:nvPr/>
        </p:nvGrpSpPr>
        <p:grpSpPr>
          <a:xfrm>
            <a:off x="0" y="5883955"/>
            <a:ext cx="9144000" cy="287338"/>
            <a:chOff x="0" y="933450"/>
            <a:chExt cx="9144000" cy="287338"/>
          </a:xfrm>
        </p:grpSpPr>
        <p:sp>
          <p:nvSpPr>
            <p:cNvPr id="36" name="Rectangle 2"/>
            <p:cNvSpPr>
              <a:spLocks noChangeArrowheads="1"/>
            </p:cNvSpPr>
            <p:nvPr/>
          </p:nvSpPr>
          <p:spPr bwMode="auto">
            <a:xfrm>
              <a:off x="0" y="933450"/>
              <a:ext cx="8577263" cy="287338"/>
            </a:xfrm>
            <a:prstGeom prst="rect">
              <a:avLst/>
            </a:prstGeom>
            <a:solidFill>
              <a:srgbClr val="C0C0C0"/>
            </a:solidFill>
            <a:ln w="9525">
              <a:noFill/>
              <a:miter lim="800000"/>
              <a:headEnd/>
              <a:tailEnd/>
            </a:ln>
          </p:spPr>
          <p:txBody>
            <a:bodyPr wrap="none" anchor="ctr"/>
            <a:lstStyle/>
            <a:p>
              <a:endParaRPr lang="es-ES" dirty="0">
                <a:latin typeface="Calibri" pitchFamily="34" charset="0"/>
              </a:endParaRPr>
            </a:p>
          </p:txBody>
        </p:sp>
        <p:sp>
          <p:nvSpPr>
            <p:cNvPr id="37" name="Rectangle 3"/>
            <p:cNvSpPr>
              <a:spLocks noChangeArrowheads="1"/>
            </p:cNvSpPr>
            <p:nvPr/>
          </p:nvSpPr>
          <p:spPr bwMode="auto">
            <a:xfrm>
              <a:off x="566738" y="933450"/>
              <a:ext cx="8577262" cy="287338"/>
            </a:xfrm>
            <a:prstGeom prst="rect">
              <a:avLst/>
            </a:prstGeom>
            <a:solidFill>
              <a:srgbClr val="A31235"/>
            </a:solidFill>
            <a:ln w="9525">
              <a:noFill/>
              <a:miter lim="800000"/>
              <a:headEnd/>
              <a:tailEnd/>
            </a:ln>
          </p:spPr>
          <p:txBody>
            <a:bodyPr wrap="none" anchor="ctr"/>
            <a:lstStyle/>
            <a:p>
              <a:r>
                <a:rPr lang="es-ES_tradnl" sz="1300" b="1" i="1" dirty="0" smtClean="0">
                  <a:solidFill>
                    <a:schemeClr val="bg1"/>
                  </a:solidFill>
                  <a:latin typeface="Georgia" pitchFamily="18" charset="0"/>
                </a:rPr>
                <a:t>TASA DE RESPUESTA</a:t>
              </a:r>
              <a:endParaRPr lang="es-ES" sz="1300" i="1" dirty="0">
                <a:latin typeface="Georgia" pitchFamily="18"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0" y="804162"/>
            <a:ext cx="9144000" cy="287338"/>
            <a:chOff x="0" y="933450"/>
            <a:chExt cx="9144000" cy="287338"/>
          </a:xfrm>
        </p:grpSpPr>
        <p:sp>
          <p:nvSpPr>
            <p:cNvPr id="3" name="Rectangle 2"/>
            <p:cNvSpPr>
              <a:spLocks noChangeArrowheads="1"/>
            </p:cNvSpPr>
            <p:nvPr/>
          </p:nvSpPr>
          <p:spPr bwMode="auto">
            <a:xfrm>
              <a:off x="0" y="933450"/>
              <a:ext cx="8577263" cy="287338"/>
            </a:xfrm>
            <a:prstGeom prst="rect">
              <a:avLst/>
            </a:prstGeom>
            <a:solidFill>
              <a:srgbClr val="C0C0C0"/>
            </a:solidFill>
            <a:ln w="9525">
              <a:noFill/>
              <a:miter lim="800000"/>
              <a:headEnd/>
              <a:tailEnd/>
            </a:ln>
          </p:spPr>
          <p:txBody>
            <a:bodyPr wrap="none" anchor="ctr"/>
            <a:lstStyle/>
            <a:p>
              <a:endParaRPr lang="es-ES" dirty="0">
                <a:latin typeface="Calibri" pitchFamily="34" charset="0"/>
              </a:endParaRPr>
            </a:p>
          </p:txBody>
        </p:sp>
        <p:sp>
          <p:nvSpPr>
            <p:cNvPr id="4" name="Rectangle 3"/>
            <p:cNvSpPr>
              <a:spLocks noChangeArrowheads="1"/>
            </p:cNvSpPr>
            <p:nvPr/>
          </p:nvSpPr>
          <p:spPr bwMode="auto">
            <a:xfrm>
              <a:off x="566738" y="933450"/>
              <a:ext cx="8577262" cy="287338"/>
            </a:xfrm>
            <a:prstGeom prst="rect">
              <a:avLst/>
            </a:prstGeom>
            <a:solidFill>
              <a:srgbClr val="A31235"/>
            </a:solidFill>
            <a:ln w="9525">
              <a:noFill/>
              <a:miter lim="800000"/>
              <a:headEnd/>
              <a:tailEnd/>
            </a:ln>
          </p:spPr>
          <p:txBody>
            <a:bodyPr wrap="none" anchor="ctr"/>
            <a:lstStyle/>
            <a:p>
              <a:r>
                <a:rPr lang="es-ES_tradnl" sz="1300" b="1" i="1" dirty="0" smtClean="0">
                  <a:solidFill>
                    <a:schemeClr val="bg1"/>
                  </a:solidFill>
                  <a:latin typeface="Georgia" pitchFamily="18" charset="0"/>
                </a:rPr>
                <a:t>DISTRIBUCIÓN DE LA MUESTRA</a:t>
              </a:r>
              <a:endParaRPr lang="es-ES" sz="1300" i="1" dirty="0">
                <a:latin typeface="Georgia" pitchFamily="18" charset="0"/>
              </a:endParaRPr>
            </a:p>
          </p:txBody>
        </p:sp>
      </p:grpSp>
      <p:grpSp>
        <p:nvGrpSpPr>
          <p:cNvPr id="9" name="18 Grupo"/>
          <p:cNvGrpSpPr/>
          <p:nvPr/>
        </p:nvGrpSpPr>
        <p:grpSpPr>
          <a:xfrm>
            <a:off x="0" y="4178227"/>
            <a:ext cx="9144000" cy="287338"/>
            <a:chOff x="0" y="933450"/>
            <a:chExt cx="9144000" cy="287338"/>
          </a:xfrm>
        </p:grpSpPr>
        <p:sp>
          <p:nvSpPr>
            <p:cNvPr id="10" name="Rectangle 2"/>
            <p:cNvSpPr>
              <a:spLocks noChangeArrowheads="1"/>
            </p:cNvSpPr>
            <p:nvPr/>
          </p:nvSpPr>
          <p:spPr bwMode="auto">
            <a:xfrm>
              <a:off x="0" y="933450"/>
              <a:ext cx="8577263" cy="287338"/>
            </a:xfrm>
            <a:prstGeom prst="rect">
              <a:avLst/>
            </a:prstGeom>
            <a:solidFill>
              <a:srgbClr val="C0C0C0"/>
            </a:solidFill>
            <a:ln w="9525">
              <a:noFill/>
              <a:miter lim="800000"/>
              <a:headEnd/>
              <a:tailEnd/>
            </a:ln>
          </p:spPr>
          <p:txBody>
            <a:bodyPr wrap="none" anchor="ctr"/>
            <a:lstStyle/>
            <a:p>
              <a:endParaRPr lang="es-ES" dirty="0">
                <a:latin typeface="Calibri" pitchFamily="34" charset="0"/>
              </a:endParaRPr>
            </a:p>
          </p:txBody>
        </p:sp>
        <p:sp>
          <p:nvSpPr>
            <p:cNvPr id="11" name="Rectangle 3"/>
            <p:cNvSpPr>
              <a:spLocks noChangeArrowheads="1"/>
            </p:cNvSpPr>
            <p:nvPr/>
          </p:nvSpPr>
          <p:spPr bwMode="auto">
            <a:xfrm>
              <a:off x="566738" y="933450"/>
              <a:ext cx="8577262" cy="287338"/>
            </a:xfrm>
            <a:prstGeom prst="rect">
              <a:avLst/>
            </a:prstGeom>
            <a:solidFill>
              <a:srgbClr val="A31235"/>
            </a:solidFill>
            <a:ln w="9525">
              <a:noFill/>
              <a:miter lim="800000"/>
              <a:headEnd/>
              <a:tailEnd/>
            </a:ln>
          </p:spPr>
          <p:txBody>
            <a:bodyPr wrap="none" anchor="ctr"/>
            <a:lstStyle/>
            <a:p>
              <a:r>
                <a:rPr lang="es-ES_tradnl" sz="1300" b="1" i="1" dirty="0" smtClean="0">
                  <a:solidFill>
                    <a:schemeClr val="bg1"/>
                  </a:solidFill>
                  <a:latin typeface="Georgia" pitchFamily="18" charset="0"/>
                </a:rPr>
                <a:t>FECHAS DE REALIZACIÓN</a:t>
              </a:r>
              <a:endParaRPr lang="es-ES" sz="1300" i="1" dirty="0">
                <a:latin typeface="Georgia" pitchFamily="18" charset="0"/>
              </a:endParaRPr>
            </a:p>
          </p:txBody>
        </p:sp>
      </p:grpSp>
      <p:sp>
        <p:nvSpPr>
          <p:cNvPr id="12" name="Rectangle 3"/>
          <p:cNvSpPr>
            <a:spLocks noChangeArrowheads="1"/>
          </p:cNvSpPr>
          <p:nvPr/>
        </p:nvSpPr>
        <p:spPr bwMode="auto">
          <a:xfrm>
            <a:off x="519114" y="4603794"/>
            <a:ext cx="8077200" cy="823302"/>
          </a:xfrm>
          <a:prstGeom prst="rect">
            <a:avLst/>
          </a:prstGeom>
          <a:noFill/>
          <a:ln w="19050">
            <a:noFill/>
            <a:miter lim="800000"/>
            <a:headEnd/>
            <a:tailEnd/>
          </a:ln>
        </p:spPr>
        <p:txBody>
          <a:bodyPr wrap="square" lIns="36000">
            <a:spAutoFit/>
          </a:bodyPr>
          <a:lstStyle/>
          <a:p>
            <a:pPr marL="236538" indent="-236538" algn="just" defTabSz="558800">
              <a:lnSpc>
                <a:spcPts val="1900"/>
              </a:lnSpc>
              <a:buClr>
                <a:srgbClr val="C0C0C0"/>
              </a:buClr>
              <a:buSzPct val="100000"/>
              <a:buFont typeface="Wingdings" pitchFamily="2" charset="2"/>
              <a:buChar char="ü"/>
              <a:tabLst>
                <a:tab pos="4483100" algn="l"/>
                <a:tab pos="5905500" algn="l"/>
              </a:tabLst>
            </a:pPr>
            <a:r>
              <a:rPr lang="es-ES" sz="1300" dirty="0" smtClean="0">
                <a:solidFill>
                  <a:srgbClr val="4D4D4D"/>
                </a:solidFill>
                <a:latin typeface="Helvetica" pitchFamily="34" charset="0"/>
              </a:rPr>
              <a:t>Las fechas de realización han sido: </a:t>
            </a:r>
          </a:p>
          <a:p>
            <a:pPr marL="693738" lvl="1" indent="-236538" algn="just" defTabSz="558800">
              <a:lnSpc>
                <a:spcPts val="1900"/>
              </a:lnSpc>
              <a:buClr>
                <a:srgbClr val="C0C0C0"/>
              </a:buClr>
              <a:buSzPct val="100000"/>
              <a:buFont typeface="Wingdings" pitchFamily="2" charset="2"/>
              <a:buChar char="ü"/>
              <a:tabLst>
                <a:tab pos="4483100" algn="l"/>
                <a:tab pos="5905500" algn="l"/>
              </a:tabLst>
            </a:pPr>
            <a:r>
              <a:rPr lang="es-ES" sz="1300" dirty="0" smtClean="0">
                <a:solidFill>
                  <a:srgbClr val="4D4D4D"/>
                </a:solidFill>
                <a:latin typeface="Helvetica" pitchFamily="34" charset="0"/>
              </a:rPr>
              <a:t>Envío de cartas: 25 de septiembre y 9 de octubre de 2019.</a:t>
            </a:r>
          </a:p>
          <a:p>
            <a:pPr marL="693738" lvl="1" indent="-236538" algn="just" defTabSz="558800">
              <a:lnSpc>
                <a:spcPts val="1900"/>
              </a:lnSpc>
              <a:buClr>
                <a:srgbClr val="C0C0C0"/>
              </a:buClr>
              <a:buSzPct val="100000"/>
              <a:buFont typeface="Wingdings" pitchFamily="2" charset="2"/>
              <a:buChar char="ü"/>
              <a:tabLst>
                <a:tab pos="4483100" algn="l"/>
                <a:tab pos="5905500" algn="l"/>
              </a:tabLst>
            </a:pPr>
            <a:r>
              <a:rPr lang="es-ES" sz="1300" dirty="0" smtClean="0">
                <a:solidFill>
                  <a:srgbClr val="4D4D4D"/>
                </a:solidFill>
                <a:latin typeface="Helvetica" pitchFamily="34" charset="0"/>
              </a:rPr>
              <a:t>Trabajo de campo: del 21 al 29 de octubre de 2019. </a:t>
            </a:r>
          </a:p>
        </p:txBody>
      </p:sp>
      <p:sp>
        <p:nvSpPr>
          <p:cNvPr id="15" name="Rectangle 3"/>
          <p:cNvSpPr>
            <a:spLocks noChangeArrowheads="1"/>
          </p:cNvSpPr>
          <p:nvPr/>
        </p:nvSpPr>
        <p:spPr bwMode="auto">
          <a:xfrm>
            <a:off x="804863" y="1879896"/>
            <a:ext cx="2295525" cy="313419"/>
          </a:xfrm>
          <a:prstGeom prst="rect">
            <a:avLst/>
          </a:prstGeom>
          <a:noFill/>
          <a:ln w="19050">
            <a:noFill/>
            <a:miter lim="800000"/>
            <a:headEnd/>
            <a:tailEnd/>
          </a:ln>
        </p:spPr>
        <p:txBody>
          <a:bodyPr wrap="square" lIns="36000">
            <a:spAutoFit/>
          </a:bodyPr>
          <a:lstStyle/>
          <a:p>
            <a:pPr algn="ctr" defTabSz="558800">
              <a:lnSpc>
                <a:spcPts val="1900"/>
              </a:lnSpc>
              <a:buClr>
                <a:srgbClr val="C0C0C0"/>
              </a:buClr>
              <a:buSzPct val="100000"/>
              <a:tabLst>
                <a:tab pos="4483100" algn="l"/>
                <a:tab pos="5905500" algn="l"/>
              </a:tabLst>
            </a:pPr>
            <a:r>
              <a:rPr lang="es-ES" sz="1300" b="1" i="1" dirty="0" smtClean="0">
                <a:solidFill>
                  <a:srgbClr val="4D4D4D"/>
                </a:solidFill>
                <a:latin typeface="Helvetica" pitchFamily="34" charset="0"/>
              </a:rPr>
              <a:t>Araba</a:t>
            </a:r>
          </a:p>
        </p:txBody>
      </p:sp>
      <p:sp>
        <p:nvSpPr>
          <p:cNvPr id="16" name="Rectangle 3"/>
          <p:cNvSpPr>
            <a:spLocks noChangeArrowheads="1"/>
          </p:cNvSpPr>
          <p:nvPr/>
        </p:nvSpPr>
        <p:spPr bwMode="auto">
          <a:xfrm>
            <a:off x="3638550" y="1879896"/>
            <a:ext cx="2295525" cy="313419"/>
          </a:xfrm>
          <a:prstGeom prst="rect">
            <a:avLst/>
          </a:prstGeom>
          <a:noFill/>
          <a:ln w="19050">
            <a:noFill/>
            <a:miter lim="800000"/>
            <a:headEnd/>
            <a:tailEnd/>
          </a:ln>
        </p:spPr>
        <p:txBody>
          <a:bodyPr wrap="square" lIns="36000">
            <a:spAutoFit/>
          </a:bodyPr>
          <a:lstStyle/>
          <a:p>
            <a:pPr algn="ctr" defTabSz="558800">
              <a:lnSpc>
                <a:spcPts val="1900"/>
              </a:lnSpc>
              <a:buClr>
                <a:srgbClr val="C0C0C0"/>
              </a:buClr>
              <a:buSzPct val="100000"/>
              <a:tabLst>
                <a:tab pos="4483100" algn="l"/>
                <a:tab pos="5905500" algn="l"/>
              </a:tabLst>
            </a:pPr>
            <a:r>
              <a:rPr lang="es-ES" sz="1300" b="1" i="1" dirty="0" err="1" smtClean="0">
                <a:solidFill>
                  <a:srgbClr val="4D4D4D"/>
                </a:solidFill>
                <a:latin typeface="Helvetica" pitchFamily="34" charset="0"/>
              </a:rPr>
              <a:t>Bizkaia</a:t>
            </a:r>
            <a:endParaRPr lang="es-ES" sz="1300" b="1" i="1" dirty="0" smtClean="0">
              <a:solidFill>
                <a:srgbClr val="4D4D4D"/>
              </a:solidFill>
              <a:latin typeface="Helvetica" pitchFamily="34" charset="0"/>
            </a:endParaRPr>
          </a:p>
        </p:txBody>
      </p:sp>
      <p:sp>
        <p:nvSpPr>
          <p:cNvPr id="17" name="Rectangle 3"/>
          <p:cNvSpPr>
            <a:spLocks noChangeArrowheads="1"/>
          </p:cNvSpPr>
          <p:nvPr/>
        </p:nvSpPr>
        <p:spPr bwMode="auto">
          <a:xfrm>
            <a:off x="6472238" y="1879896"/>
            <a:ext cx="2295525" cy="313419"/>
          </a:xfrm>
          <a:prstGeom prst="rect">
            <a:avLst/>
          </a:prstGeom>
          <a:noFill/>
          <a:ln w="19050">
            <a:noFill/>
            <a:miter lim="800000"/>
            <a:headEnd/>
            <a:tailEnd/>
          </a:ln>
        </p:spPr>
        <p:txBody>
          <a:bodyPr wrap="square" lIns="36000">
            <a:spAutoFit/>
          </a:bodyPr>
          <a:lstStyle/>
          <a:p>
            <a:pPr algn="ctr" defTabSz="558800">
              <a:lnSpc>
                <a:spcPts val="1900"/>
              </a:lnSpc>
              <a:buClr>
                <a:srgbClr val="C0C0C0"/>
              </a:buClr>
              <a:buSzPct val="100000"/>
              <a:tabLst>
                <a:tab pos="4483100" algn="l"/>
                <a:tab pos="5905500" algn="l"/>
              </a:tabLst>
            </a:pPr>
            <a:r>
              <a:rPr lang="es-ES" sz="1300" b="1" i="1" dirty="0" err="1" smtClean="0">
                <a:solidFill>
                  <a:srgbClr val="4D4D4D"/>
                </a:solidFill>
                <a:latin typeface="Helvetica" pitchFamily="34" charset="0"/>
              </a:rPr>
              <a:t>Gipuzkoa</a:t>
            </a:r>
            <a:endParaRPr lang="es-ES" sz="1300" b="1" i="1" dirty="0" smtClean="0">
              <a:solidFill>
                <a:srgbClr val="4D4D4D"/>
              </a:solidFill>
              <a:latin typeface="Helvetica" pitchFamily="34" charset="0"/>
            </a:endParaRPr>
          </a:p>
        </p:txBody>
      </p:sp>
      <p:sp>
        <p:nvSpPr>
          <p:cNvPr id="19" name="Rectangle 3"/>
          <p:cNvSpPr>
            <a:spLocks noChangeArrowheads="1"/>
          </p:cNvSpPr>
          <p:nvPr/>
        </p:nvSpPr>
        <p:spPr bwMode="auto">
          <a:xfrm>
            <a:off x="519114" y="1226722"/>
            <a:ext cx="8077200" cy="579646"/>
          </a:xfrm>
          <a:prstGeom prst="rect">
            <a:avLst/>
          </a:prstGeom>
          <a:noFill/>
          <a:ln w="19050">
            <a:noFill/>
            <a:miter lim="800000"/>
            <a:headEnd/>
            <a:tailEnd/>
          </a:ln>
        </p:spPr>
        <p:txBody>
          <a:bodyPr wrap="square" lIns="36000">
            <a:spAutoFit/>
          </a:bodyPr>
          <a:lstStyle/>
          <a:p>
            <a:pPr marL="236538" indent="-236538" algn="just" defTabSz="558800">
              <a:lnSpc>
                <a:spcPts val="1900"/>
              </a:lnSpc>
              <a:buClr>
                <a:srgbClr val="C0C0C0"/>
              </a:buClr>
              <a:buSzPct val="100000"/>
              <a:buFont typeface="Wingdings" pitchFamily="2" charset="2"/>
              <a:buChar char="ü"/>
              <a:tabLst>
                <a:tab pos="4483100" algn="l"/>
                <a:tab pos="5905500" algn="l"/>
              </a:tabLst>
            </a:pPr>
            <a:r>
              <a:rPr lang="es-ES" sz="1300" dirty="0" smtClean="0">
                <a:solidFill>
                  <a:srgbClr val="4D4D4D"/>
                </a:solidFill>
                <a:latin typeface="Helvetica" pitchFamily="34" charset="0"/>
              </a:rPr>
              <a:t>La muestra realizada por territorio histórico y modalidad teniendo en cuenta las promociones, ha sido la siguiente: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17" y="2193315"/>
            <a:ext cx="22955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649" y="2193315"/>
            <a:ext cx="29813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175" y="2193315"/>
            <a:ext cx="25336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de entrega de llaves piso"/>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43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
          <p:cNvSpPr>
            <a:spLocks noChangeArrowheads="1"/>
          </p:cNvSpPr>
          <p:nvPr/>
        </p:nvSpPr>
        <p:spPr bwMode="auto">
          <a:xfrm>
            <a:off x="3059113" y="836613"/>
            <a:ext cx="3055937" cy="3375422"/>
          </a:xfrm>
          <a:prstGeom prst="flowChartAlternateProcess">
            <a:avLst/>
          </a:prstGeom>
          <a:noFill/>
          <a:ln w="3175" algn="ctr">
            <a:noFill/>
            <a:miter lim="800000"/>
            <a:headEnd/>
            <a:tailEnd/>
          </a:ln>
        </p:spPr>
        <p:txBody>
          <a:bodyPr lIns="0" tIns="0" rIns="0" bIns="0" anchor="ctr">
            <a:spAutoFit/>
          </a:bodyPr>
          <a:lstStyle/>
          <a:p>
            <a:pPr algn="ctr"/>
            <a:r>
              <a:rPr lang="es-ES" sz="20000" b="1" i="1" dirty="0" smtClean="0">
                <a:solidFill>
                  <a:srgbClr val="A31235"/>
                </a:solidFill>
                <a:latin typeface="Georgia" pitchFamily="18" charset="0"/>
              </a:rPr>
              <a:t>2.</a:t>
            </a:r>
            <a:endParaRPr lang="es-ES" dirty="0"/>
          </a:p>
        </p:txBody>
      </p:sp>
      <p:sp>
        <p:nvSpPr>
          <p:cNvPr id="14339" name="Text Box 3"/>
          <p:cNvSpPr txBox="1">
            <a:spLocks noChangeArrowheads="1"/>
          </p:cNvSpPr>
          <p:nvPr/>
        </p:nvSpPr>
        <p:spPr bwMode="auto">
          <a:xfrm>
            <a:off x="1131094" y="3704089"/>
            <a:ext cx="6891337" cy="1569660"/>
          </a:xfrm>
          <a:prstGeom prst="rect">
            <a:avLst/>
          </a:prstGeom>
          <a:noFill/>
          <a:ln w="9525">
            <a:noFill/>
            <a:miter lim="800000"/>
            <a:headEnd/>
            <a:tailEnd/>
          </a:ln>
        </p:spPr>
        <p:txBody>
          <a:bodyPr>
            <a:spAutoFit/>
          </a:bodyPr>
          <a:lstStyle/>
          <a:p>
            <a:pPr algn="ctr"/>
            <a:r>
              <a:rPr lang="es-ES_tradnl" sz="4800" b="1" i="1" dirty="0" smtClean="0">
                <a:solidFill>
                  <a:srgbClr val="808080"/>
                </a:solidFill>
                <a:latin typeface="Georgia" pitchFamily="18" charset="0"/>
              </a:rPr>
              <a:t>“</a:t>
            </a:r>
            <a:r>
              <a:rPr lang="es-ES_tradnl" sz="4400" b="1" i="1" dirty="0">
                <a:latin typeface="Georgia" pitchFamily="18" charset="0"/>
              </a:rPr>
              <a:t>Prioridades de la vivienda</a:t>
            </a:r>
            <a:r>
              <a:rPr lang="es-ES_tradnl" sz="4800" b="1" i="1" dirty="0" smtClean="0">
                <a:solidFill>
                  <a:srgbClr val="808080"/>
                </a:solidFill>
                <a:latin typeface="Georgia" pitchFamily="18" charset="0"/>
              </a:rPr>
              <a:t>”</a:t>
            </a: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noFill/>
          <a:miter lim="800000"/>
          <a:headEnd/>
          <a:tailEnd/>
        </a:ln>
        <a:effectLst/>
      </a:spPr>
      <a:bodyPr vert="horz" wrap="square" lIns="36000" tIns="45720" rIns="91440" bIns="45720" numCol="1" anchor="t" anchorCtr="0" compatLnSpc="1">
        <a:prstTxWarp prst="textNoShape">
          <a:avLst/>
        </a:prstTxWarp>
        <a:spAutoFit/>
      </a:bodyPr>
      <a:lstStyle>
        <a:defPPr marL="236538" marR="0" indent="-236538" algn="just" defTabSz="914400" rtl="0" eaLnBrk="1" fontAlgn="base" latinLnBrk="0" hangingPunct="1">
          <a:lnSpc>
            <a:spcPts val="2000"/>
          </a:lnSpc>
          <a:spcBef>
            <a:spcPct val="0"/>
          </a:spcBef>
          <a:spcAft>
            <a:spcPct val="0"/>
          </a:spcAft>
          <a:buClr>
            <a:srgbClr val="C0C0C0"/>
          </a:buClr>
          <a:buSzPts val="1800"/>
          <a:buFont typeface="Wingdings" pitchFamily="2" charset="2"/>
          <a:buChar char="ü"/>
          <a:tabLst/>
          <a:defRPr kumimoji="0" sz="1400" b="0" i="0" u="none" strike="noStrike" cap="none" normalizeH="0" baseline="0" dirty="0" smtClean="0">
            <a:ln>
              <a:noFill/>
            </a:ln>
            <a:solidFill>
              <a:srgbClr val="4D4D4D"/>
            </a:solidFill>
            <a:effectLst/>
            <a:latin typeface="Helvetica" pitchFamily="34" charset="0"/>
          </a:defRPr>
        </a:defPPr>
      </a:lst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24727</TotalTime>
  <Words>3808</Words>
  <Application>Microsoft Office PowerPoint</Application>
  <PresentationFormat>Presentación en pantalla (4:3)</PresentationFormat>
  <Paragraphs>592</Paragraphs>
  <Slides>64</Slides>
  <Notes>0</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Quor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 Carmen</dc:creator>
  <cp:lastModifiedBy>Luis Angel</cp:lastModifiedBy>
  <cp:revision>2372</cp:revision>
  <cp:lastPrinted>2019-11-28T10:21:52Z</cp:lastPrinted>
  <dcterms:created xsi:type="dcterms:W3CDTF">2011-01-27T10:54:03Z</dcterms:created>
  <dcterms:modified xsi:type="dcterms:W3CDTF">2019-11-28T11:05:06Z</dcterms:modified>
</cp:coreProperties>
</file>