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5"/>
  </p:notesMasterIdLst>
  <p:handoutMasterIdLst>
    <p:handoutMasterId r:id="rId26"/>
  </p:handoutMasterIdLst>
  <p:sldIdLst>
    <p:sldId id="602" r:id="rId2"/>
    <p:sldId id="603" r:id="rId3"/>
    <p:sldId id="604" r:id="rId4"/>
    <p:sldId id="606" r:id="rId5"/>
    <p:sldId id="609" r:id="rId6"/>
    <p:sldId id="605" r:id="rId7"/>
    <p:sldId id="607" r:id="rId8"/>
    <p:sldId id="608" r:id="rId9"/>
    <p:sldId id="527" r:id="rId10"/>
    <p:sldId id="541" r:id="rId11"/>
    <p:sldId id="553" r:id="rId12"/>
    <p:sldId id="556" r:id="rId13"/>
    <p:sldId id="574" r:id="rId14"/>
    <p:sldId id="575" r:id="rId15"/>
    <p:sldId id="638" r:id="rId16"/>
    <p:sldId id="577" r:id="rId17"/>
    <p:sldId id="598" r:id="rId18"/>
    <p:sldId id="599" r:id="rId19"/>
    <p:sldId id="600" r:id="rId20"/>
    <p:sldId id="639" r:id="rId21"/>
    <p:sldId id="610" r:id="rId22"/>
    <p:sldId id="636" r:id="rId23"/>
    <p:sldId id="637" r:id="rId24"/>
  </p:sldIdLst>
  <p:sldSz cx="9144000" cy="5143500" type="screen16x9"/>
  <p:notesSz cx="6797675" cy="9926638"/>
  <p:embeddedFontLst>
    <p:embeddedFont>
      <p:font typeface="Champagne &amp; Limousines" panose="020B0502020202020204" pitchFamily="34" charset="0"/>
      <p:regular r:id="rId27"/>
      <p:bold r:id="rId28"/>
      <p:italic r:id="rId29"/>
      <p:boldItalic r:id="rId30"/>
    </p:embeddedFont>
    <p:embeddedFont>
      <p:font typeface="Muli" panose="020B0604020202020204" charset="0"/>
      <p:regular r:id="rId31"/>
    </p:embeddedFont>
    <p:embeddedFont>
      <p:font typeface="Aharoni" panose="020B0604020202020204" charset="-79"/>
      <p:bold r:id="rId32"/>
    </p:embeddedFont>
    <p:embeddedFont>
      <p:font typeface="Calibri Light" panose="020F0302020204030204" pitchFamily="3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6AC"/>
    <a:srgbClr val="FFBAB3"/>
    <a:srgbClr val="84D2C9"/>
    <a:srgbClr val="F6FA58"/>
    <a:srgbClr val="C289C5"/>
    <a:srgbClr val="B26CB6"/>
    <a:srgbClr val="D8B4DA"/>
    <a:srgbClr val="FAF7FB"/>
    <a:srgbClr val="CCB2DC"/>
    <a:srgbClr val="EEE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022749D-EC7B-471C-9EC0-9CBF7ABE4189}">
  <a:tblStyle styleId="{D022749D-EC7B-471C-9EC0-9CBF7ABE418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98" autoAdjust="0"/>
    <p:restoredTop sz="94632" autoAdjust="0"/>
  </p:normalViewPr>
  <p:slideViewPr>
    <p:cSldViewPr showGuides="1">
      <p:cViewPr>
        <p:scale>
          <a:sx n="120" d="100"/>
          <a:sy n="120" d="100"/>
        </p:scale>
        <p:origin x="-858" y="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4" d="100"/>
          <a:sy n="84" d="100"/>
        </p:scale>
        <p:origin x="-385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C6F88AD-7582-427D-86B0-FADAD1AFC0FF}" type="datetimeFigureOut">
              <a:rPr lang="es-ES" smtClean="0"/>
              <a:t>09/09/2022</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0B381DB-9352-4964-AE0D-DE03766E3276}" type="slidenum">
              <a:rPr lang="es-ES" smtClean="0"/>
              <a:t>‹Nº›</a:t>
            </a:fld>
            <a:endParaRPr lang="es-ES"/>
          </a:p>
        </p:txBody>
      </p:sp>
    </p:spTree>
    <p:extLst>
      <p:ext uri="{BB962C8B-B14F-4D97-AF65-F5344CB8AC3E}">
        <p14:creationId xmlns:p14="http://schemas.microsoft.com/office/powerpoint/2010/main" val="6372022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54316164"/>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1_Titl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29778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bg>
      <p:bgPr>
        <a:solidFill>
          <a:srgbClr val="FFFFFF"/>
        </a:solid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reserve="1" userDrawn="1">
  <p:cSld name="1_Subtitle">
    <p:bg>
      <p:bgPr>
        <a:solidFill>
          <a:srgbClr val="FFFFFF"/>
        </a:solidFill>
        <a:effectLst/>
      </p:bgPr>
    </p:bg>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2616615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02950" y="1509475"/>
            <a:ext cx="5718600" cy="3125100"/>
          </a:xfrm>
          <a:prstGeom prst="rect">
            <a:avLst/>
          </a:prstGeom>
          <a:noFill/>
          <a:ln>
            <a:noFill/>
          </a:ln>
        </p:spPr>
        <p:txBody>
          <a:bodyPr spcFirstLastPara="1" wrap="square" lIns="91425" tIns="91425" rIns="91425" bIns="91425" anchor="t" anchorCtr="0"/>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7" name="Shape 7"/>
          <p:cNvSpPr txBox="1">
            <a:spLocks noGrp="1"/>
          </p:cNvSpPr>
          <p:nvPr>
            <p:ph type="title"/>
          </p:nvPr>
        </p:nvSpPr>
        <p:spPr>
          <a:xfrm>
            <a:off x="2902775" y="302375"/>
            <a:ext cx="5718600" cy="5031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a:spcBef>
                <a:spcPts val="0"/>
              </a:spcBef>
              <a:spcAft>
                <a:spcPts val="0"/>
              </a:spcAft>
              <a:buNone/>
              <a:defRPr sz="1800" b="1">
                <a:solidFill>
                  <a:srgbClr val="FFFFFF"/>
                </a:solidFill>
                <a:latin typeface="Muli"/>
                <a:ea typeface="Muli"/>
                <a:cs typeface="Muli"/>
                <a:sym typeface="Muli"/>
              </a:defRPr>
            </a:lvl9pPr>
          </a:lstStyle>
          <a:p>
            <a:endParaRPr/>
          </a:p>
        </p:txBody>
      </p:sp>
      <p:sp>
        <p:nvSpPr>
          <p:cNvPr id="3" name="2 Rectángulo"/>
          <p:cNvSpPr/>
          <p:nvPr userDrawn="1"/>
        </p:nvSpPr>
        <p:spPr>
          <a:xfrm>
            <a:off x="8678706" y="4803998"/>
            <a:ext cx="357790" cy="215444"/>
          </a:xfrm>
          <a:prstGeom prst="rect">
            <a:avLst/>
          </a:prstGeom>
        </p:spPr>
        <p:txBody>
          <a:bodyPr wrap="none">
            <a:spAutoFit/>
          </a:bodyPr>
          <a:lstStyle/>
          <a:p>
            <a:pPr marL="0" lvl="0" indent="0" algn="l" rtl="0">
              <a:spcBef>
                <a:spcPts val="0"/>
              </a:spcBef>
              <a:spcAft>
                <a:spcPts val="0"/>
              </a:spcAft>
              <a:buNone/>
            </a:pPr>
            <a:fld id="{00000000-1234-1234-1234-123412341234}" type="slidenum">
              <a:rPr lang="es-ES" sz="800" b="1" smtClean="0">
                <a:solidFill>
                  <a:schemeClr val="tx1"/>
                </a:solidFill>
                <a:latin typeface="Champagne &amp; Limousines" panose="020B0202020202020204" pitchFamily="34" charset="0"/>
              </a:rPr>
              <a:pPr marL="0" lvl="0" indent="0" algn="l" rtl="0">
                <a:spcBef>
                  <a:spcPts val="0"/>
                </a:spcBef>
                <a:spcAft>
                  <a:spcPts val="0"/>
                </a:spcAft>
                <a:buNone/>
              </a:pPr>
              <a:t>‹Nº›</a:t>
            </a:fld>
            <a:endParaRPr lang="es-ES" sz="800" b="1" dirty="0">
              <a:solidFill>
                <a:schemeClr val="tx1"/>
              </a:solidFill>
              <a:latin typeface="Champagne &amp; Limousines" panose="020B0202020202020204" pitchFamily="34" charset="0"/>
            </a:endParaRPr>
          </a:p>
        </p:txBody>
      </p:sp>
      <p:pic>
        <p:nvPicPr>
          <p:cNvPr id="8" name="Imagen 13" descr="Texto, Logotipo&#10;&#10;Descripción generada automáticamente">
            <a:extLst>
              <a:ext uri="{FF2B5EF4-FFF2-40B4-BE49-F238E27FC236}">
                <a16:creationId xmlns="" xmlns:a16="http://schemas.microsoft.com/office/drawing/2014/main" id="{7400974A-6A5B-5047-BEC4-A55B8D6297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96336" y="156112"/>
            <a:ext cx="697331" cy="245202"/>
          </a:xfrm>
          <a:prstGeom prst="rect">
            <a:avLst/>
          </a:prstGeom>
        </p:spPr>
      </p:pic>
      <p:pic>
        <p:nvPicPr>
          <p:cNvPr id="9" name="Imagen 10" descr="Texto&#10;&#10;Descripción generada automáticamente">
            <a:extLst>
              <a:ext uri="{FF2B5EF4-FFF2-40B4-BE49-F238E27FC236}">
                <a16:creationId xmlns="" xmlns:a16="http://schemas.microsoft.com/office/drawing/2014/main" id="{BEA3E17B-95FC-8E48-9949-E0776D1043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00564" y="73910"/>
            <a:ext cx="563924" cy="329842"/>
          </a:xfrm>
          <a:prstGeom prst="rect">
            <a:avLst/>
          </a:prstGeom>
        </p:spPr>
      </p:pic>
    </p:spTree>
  </p:cSld>
  <p:clrMap bg1="lt1" tx1="dk1" bg2="dk2" tx2="lt2" accent1="accent1" accent2="accent2" accent3="accent3" accent4="accent4" accent5="accent5" accent6="accent6" hlink="hlink" folHlink="folHlink"/>
  <p:sldLayoutIdLst>
    <p:sldLayoutId id="2147483670" r:id="rId1"/>
    <p:sldLayoutId id="2147483649" r:id="rId2"/>
    <p:sldLayoutId id="214748367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microsoft.com/office/2007/relationships/hdphoto" Target="../media/hdphoto2.wdp"/><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microsoft.com/office/2007/relationships/hdphoto" Target="../media/hdphoto2.wdp"/><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6" name="5 Imagen"/>
          <p:cNvPicPr>
            <a:picLocks noChangeAspect="1"/>
          </p:cNvPicPr>
          <p:nvPr/>
        </p:nvPicPr>
        <p:blipFill>
          <a:blip r:embed="rId3">
            <a:extLst>
              <a:ext uri="{BEBA8EAE-BF5A-486C-A8C5-ECC9F3942E4B}">
                <a14:imgProps xmlns:a14="http://schemas.microsoft.com/office/drawing/2010/main">
                  <a14:imgLayer r:embed="rId4">
                    <a14:imgEffect>
                      <a14:artisticCutout/>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20538"/>
            <a:ext cx="9144000" cy="3579862"/>
          </a:xfrm>
          <a:prstGeom prst="rect">
            <a:avLst/>
          </a:prstGeom>
        </p:spPr>
      </p:pic>
      <p:sp>
        <p:nvSpPr>
          <p:cNvPr id="2" name="1 Rectángulo"/>
          <p:cNvSpPr/>
          <p:nvPr/>
        </p:nvSpPr>
        <p:spPr>
          <a:xfrm>
            <a:off x="802462" y="3102808"/>
            <a:ext cx="7539077" cy="477054"/>
          </a:xfrm>
          <a:prstGeom prst="rect">
            <a:avLst/>
          </a:prstGeom>
        </p:spPr>
        <p:txBody>
          <a:bodyPr wrap="square">
            <a:spAutoFit/>
          </a:bodyPr>
          <a:lstStyle/>
          <a:p>
            <a:pPr algn="ctr"/>
            <a:r>
              <a:rPr lang="es-ES_tradnl" sz="2500" b="1" dirty="0" smtClean="0">
                <a:solidFill>
                  <a:schemeClr val="bg1"/>
                </a:solidFill>
                <a:latin typeface="Champagne &amp; Limousines" panose="020B0202020202020204" pitchFamily="34" charset="0"/>
              </a:rPr>
              <a:t>EVALUACIÓN DE INICIATIVAS AUDIOVISUALES DE </a:t>
            </a:r>
            <a:r>
              <a:rPr lang="es-ES_tradnl" sz="2500" b="1" dirty="0" err="1" smtClean="0">
                <a:solidFill>
                  <a:schemeClr val="bg1"/>
                </a:solidFill>
                <a:latin typeface="Champagne &amp; Limousines" panose="020B0202020202020204" pitchFamily="34" charset="0"/>
              </a:rPr>
              <a:t>EpTS</a:t>
            </a:r>
            <a:endParaRPr lang="es-ES" sz="2500" dirty="0">
              <a:solidFill>
                <a:schemeClr val="bg1"/>
              </a:solidFill>
              <a:latin typeface="Champagne &amp; Limousines" panose="020B0202020202020204" pitchFamily="34" charset="0"/>
            </a:endParaRPr>
          </a:p>
        </p:txBody>
      </p:sp>
      <p:sp>
        <p:nvSpPr>
          <p:cNvPr id="14" name="13 Rectángulo"/>
          <p:cNvSpPr/>
          <p:nvPr/>
        </p:nvSpPr>
        <p:spPr>
          <a:xfrm>
            <a:off x="8316416" y="4692047"/>
            <a:ext cx="720080" cy="41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1" name="Irudia 2" descr="https://www.elankidetza.euskadi.eus/contenidos/informacion/logos_avcd/eu_def/adjuntos/elankidetza_dept_IJP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375113"/>
            <a:ext cx="2376264" cy="572901"/>
          </a:xfrm>
          <a:prstGeom prst="rect">
            <a:avLst/>
          </a:prstGeom>
          <a:noFill/>
          <a:ln>
            <a:noFill/>
          </a:ln>
        </p:spPr>
      </p:pic>
      <p:sp>
        <p:nvSpPr>
          <p:cNvPr id="15" name="14 Rectángulo"/>
          <p:cNvSpPr/>
          <p:nvPr/>
        </p:nvSpPr>
        <p:spPr>
          <a:xfrm>
            <a:off x="6799664" y="4320157"/>
            <a:ext cx="1804784" cy="246221"/>
          </a:xfrm>
          <a:prstGeom prst="rect">
            <a:avLst/>
          </a:prstGeom>
        </p:spPr>
        <p:txBody>
          <a:bodyPr wrap="square">
            <a:spAutoFit/>
          </a:bodyPr>
          <a:lstStyle/>
          <a:p>
            <a:pPr algn="ctr"/>
            <a:r>
              <a:rPr lang="es-ES" sz="1000" dirty="0" smtClean="0">
                <a:latin typeface="Champagne &amp; Limousines" panose="020B0202020202020204" pitchFamily="34" charset="0"/>
              </a:rPr>
              <a:t>Con la asistencia técnica de</a:t>
            </a:r>
            <a:endParaRPr lang="es-ES" sz="1000" dirty="0">
              <a:latin typeface="Champagne &amp; Limousines" panose="020B0202020202020204" pitchFamily="34" charset="0"/>
            </a:endParaRPr>
          </a:p>
        </p:txBody>
      </p:sp>
      <p:pic>
        <p:nvPicPr>
          <p:cNvPr id="16" name="1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010" y="4570465"/>
            <a:ext cx="1008111" cy="356643"/>
          </a:xfrm>
          <a:prstGeom prst="rect">
            <a:avLst/>
          </a:prstGeom>
        </p:spPr>
      </p:pic>
      <p:sp>
        <p:nvSpPr>
          <p:cNvPr id="17" name="16 Rectángulo"/>
          <p:cNvSpPr/>
          <p:nvPr/>
        </p:nvSpPr>
        <p:spPr>
          <a:xfrm>
            <a:off x="3869526" y="4371950"/>
            <a:ext cx="1804784" cy="246221"/>
          </a:xfrm>
          <a:prstGeom prst="rect">
            <a:avLst/>
          </a:prstGeom>
        </p:spPr>
        <p:txBody>
          <a:bodyPr wrap="square">
            <a:spAutoFit/>
          </a:bodyPr>
          <a:lstStyle/>
          <a:p>
            <a:pPr algn="ctr"/>
            <a:r>
              <a:rPr lang="es-ES" sz="1000" b="1" dirty="0">
                <a:latin typeface="Champagne &amp; Limousines" panose="020B0202020202020204" pitchFamily="34" charset="0"/>
              </a:rPr>
              <a:t>9</a:t>
            </a:r>
            <a:r>
              <a:rPr lang="es-ES" sz="1000" b="1" dirty="0" smtClean="0">
                <a:latin typeface="Champagne &amp; Limousines" panose="020B0202020202020204" pitchFamily="34" charset="0"/>
              </a:rPr>
              <a:t> </a:t>
            </a:r>
            <a:r>
              <a:rPr lang="es-ES" sz="1000" b="1" dirty="0" smtClean="0">
                <a:latin typeface="Champagne &amp; Limousines" panose="020B0202020202020204" pitchFamily="34" charset="0"/>
              </a:rPr>
              <a:t>de septiembre de 2022</a:t>
            </a:r>
            <a:endParaRPr lang="es-ES" sz="1000" b="1" dirty="0">
              <a:latin typeface="Champagne &amp; Limousines" panose="020B0202020202020204" pitchFamily="34" charset="0"/>
            </a:endParaRPr>
          </a:p>
        </p:txBody>
      </p:sp>
      <p:sp>
        <p:nvSpPr>
          <p:cNvPr id="4" name="3 Rectángulo redondeado"/>
          <p:cNvSpPr/>
          <p:nvPr/>
        </p:nvSpPr>
        <p:spPr>
          <a:xfrm>
            <a:off x="2195736" y="3775671"/>
            <a:ext cx="5112568" cy="38025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i="1" dirty="0" smtClean="0">
                <a:solidFill>
                  <a:schemeClr val="bg1"/>
                </a:solidFill>
                <a:latin typeface="Champagne &amp; Limousines" panose="020B0202020202020204" pitchFamily="34" charset="0"/>
                <a:ea typeface="Arial"/>
                <a:cs typeface="Arial"/>
              </a:rPr>
              <a:t>RESUMEN EJECUTIVO</a:t>
            </a:r>
            <a:endParaRPr lang="es-ES" sz="1800" b="1" i="1" dirty="0">
              <a:solidFill>
                <a:schemeClr val="bg1"/>
              </a:solidFill>
              <a:latin typeface="Champagne &amp; Limousines" panose="020B0202020202020204" pitchFamily="34" charset="0"/>
              <a:ea typeface="Arial"/>
              <a:cs typeface="Arial"/>
            </a:endParaRPr>
          </a:p>
        </p:txBody>
      </p:sp>
    </p:spTree>
    <p:extLst>
      <p:ext uri="{BB962C8B-B14F-4D97-AF65-F5344CB8AC3E}">
        <p14:creationId xmlns:p14="http://schemas.microsoft.com/office/powerpoint/2010/main" val="2313683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411006"/>
            <a:ext cx="2304256" cy="323165"/>
          </a:xfrm>
          <a:prstGeom prst="rect">
            <a:avLst/>
          </a:prstGeom>
          <a:noFill/>
        </p:spPr>
        <p:txBody>
          <a:bodyPr wrap="square" rtlCol="0">
            <a:spAutoFit/>
          </a:bodyPr>
          <a:lstStyle/>
          <a:p>
            <a:r>
              <a:rPr lang="es-ES" sz="1500" b="1" dirty="0" smtClean="0">
                <a:solidFill>
                  <a:schemeClr val="bg1"/>
                </a:solidFill>
                <a:latin typeface="Champagne &amp; Limousines" panose="020B0202020202020204" pitchFamily="34" charset="0"/>
              </a:rPr>
              <a:t>1</a:t>
            </a:r>
            <a:endParaRPr lang="es-ES" sz="1500" b="1" dirty="0">
              <a:solidFill>
                <a:schemeClr val="bg1"/>
              </a:solidFill>
              <a:latin typeface="Champagne &amp; Limousines" panose="020B0202020202020204" pitchFamily="34" charset="0"/>
            </a:endParaRPr>
          </a:p>
        </p:txBody>
      </p:sp>
      <p:pic>
        <p:nvPicPr>
          <p:cNvPr id="8" name="7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7" name="6 Rectángulo"/>
          <p:cNvSpPr/>
          <p:nvPr/>
        </p:nvSpPr>
        <p:spPr>
          <a:xfrm>
            <a:off x="450024" y="808132"/>
            <a:ext cx="7938400" cy="276999"/>
          </a:xfrm>
          <a:prstGeom prst="rect">
            <a:avLst/>
          </a:prstGeom>
        </p:spPr>
        <p:txBody>
          <a:bodyPr wrap="square">
            <a:spAutoFit/>
          </a:bodyPr>
          <a:lstStyle/>
          <a:p>
            <a:pPr algn="just"/>
            <a:r>
              <a:rPr lang="es-ES" sz="1200" b="1" u="sng" dirty="0" smtClean="0">
                <a:latin typeface="Champagne &amp; Limousines" panose="020B0202020202020204" pitchFamily="34" charset="0"/>
              </a:rPr>
              <a:t>2.1 CUADRO RESUMEN DE LA FASE 1 – DISEÑO Y PLANIFICACIÓN</a:t>
            </a:r>
          </a:p>
        </p:txBody>
      </p:sp>
      <p:sp>
        <p:nvSpPr>
          <p:cNvPr id="4" name="AutoShape 2" descr="Objetivos específicos - ¿Qué son?, características y ejempl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14 Rectángulo"/>
          <p:cNvSpPr/>
          <p:nvPr/>
        </p:nvSpPr>
        <p:spPr>
          <a:xfrm>
            <a:off x="234000" y="232361"/>
            <a:ext cx="288032" cy="338554"/>
          </a:xfrm>
          <a:prstGeom prst="rect">
            <a:avLst/>
          </a:prstGeom>
        </p:spPr>
        <p:txBody>
          <a:bodyPr wrap="square">
            <a:spAutoFit/>
          </a:bodyPr>
          <a:lstStyle/>
          <a:p>
            <a:pPr algn="ctr"/>
            <a:r>
              <a:rPr lang="es-ES" sz="1600" b="1" dirty="0">
                <a:solidFill>
                  <a:schemeClr val="bg1"/>
                </a:solidFill>
                <a:latin typeface="Champagne &amp; Limousines" panose="020B0202020202020204" pitchFamily="34" charset="0"/>
              </a:rPr>
              <a:t>1</a:t>
            </a:r>
            <a:endParaRPr lang="es-ES" sz="1600" dirty="0">
              <a:solidFill>
                <a:schemeClr val="bg1"/>
              </a:solidFill>
            </a:endParaRPr>
          </a:p>
        </p:txBody>
      </p:sp>
      <p:sp>
        <p:nvSpPr>
          <p:cNvPr id="14" name="13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–DISEÑO </a:t>
            </a:r>
            <a:r>
              <a:rPr lang="es-ES_tradnl" sz="800" b="1" dirty="0">
                <a:latin typeface="Champagne &amp; Limousines" panose="020B0202020202020204" pitchFamily="34" charset="0"/>
              </a:rPr>
              <a:t>Y </a:t>
            </a:r>
            <a:r>
              <a:rPr lang="es-ES_tradnl" sz="800" b="1" dirty="0" smtClean="0">
                <a:latin typeface="Champagne &amp; Limousines" panose="020B0202020202020204" pitchFamily="34" charset="0"/>
              </a:rPr>
              <a:t>PLANIFICACIÓN DE LAS INICIATIVAS</a:t>
            </a:r>
            <a:endParaRPr lang="es-ES" sz="800" dirty="0">
              <a:latin typeface="Champagne &amp; Limousines" panose="020B0202020202020204" pitchFamily="34" charset="0"/>
            </a:endParaRPr>
          </a:p>
        </p:txBody>
      </p:sp>
      <p:graphicFrame>
        <p:nvGraphicFramePr>
          <p:cNvPr id="16" name="15 Tabla"/>
          <p:cNvGraphicFramePr>
            <a:graphicFrameLocks noGrp="1"/>
          </p:cNvGraphicFramePr>
          <p:nvPr>
            <p:extLst>
              <p:ext uri="{D42A27DB-BD31-4B8C-83A1-F6EECF244321}">
                <p14:modId xmlns:p14="http://schemas.microsoft.com/office/powerpoint/2010/main" val="3484414494"/>
              </p:ext>
            </p:extLst>
          </p:nvPr>
        </p:nvGraphicFramePr>
        <p:xfrm>
          <a:off x="395536" y="1275606"/>
          <a:ext cx="8496944" cy="3429911"/>
        </p:xfrm>
        <a:graphic>
          <a:graphicData uri="http://schemas.openxmlformats.org/drawingml/2006/table">
            <a:tbl>
              <a:tblPr firstRow="1" bandRow="1">
                <a:tableStyleId>{D022749D-EC7B-471C-9EC0-9CBF7ABE4189}</a:tableStyleId>
              </a:tblPr>
              <a:tblGrid>
                <a:gridCol w="1872208">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4032448">
                  <a:extLst>
                    <a:ext uri="{9D8B030D-6E8A-4147-A177-3AD203B41FA5}">
                      <a16:colId xmlns:a16="http://schemas.microsoft.com/office/drawing/2014/main" xmlns="" val="20003"/>
                    </a:ext>
                  </a:extLst>
                </a:gridCol>
              </a:tblGrid>
              <a:tr h="792088">
                <a:tc rowSpan="4">
                  <a:txBody>
                    <a:bodyPr/>
                    <a:lstStyle/>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r>
                        <a:rPr lang="es-ES" sz="1200" b="1" dirty="0">
                          <a:solidFill>
                            <a:schemeClr val="tx1"/>
                          </a:solidFill>
                          <a:latin typeface="Champagne &amp; Limousines" panose="020B0502020202020204" pitchFamily="34" charset="0"/>
                          <a:ea typeface="Champagne &amp; Limousines" panose="020B0502020202020204" pitchFamily="34" charset="0"/>
                        </a:rPr>
                        <a:t>NIVEL</a:t>
                      </a:r>
                      <a:r>
                        <a:rPr lang="es-ES" sz="1200" b="1" baseline="0" dirty="0">
                          <a:solidFill>
                            <a:schemeClr val="tx1"/>
                          </a:solidFill>
                          <a:latin typeface="Champagne &amp; Limousines" panose="020B0502020202020204" pitchFamily="34" charset="0"/>
                          <a:ea typeface="Champagne &amp; Limousines" panose="020B0502020202020204" pitchFamily="34" charset="0"/>
                        </a:rPr>
                        <a:t> DE DESARROLLO MEDIO</a:t>
                      </a:r>
                      <a:endParaRPr lang="es-ES" sz="12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Diseño de objetivos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r>
                        <a:rPr lang="es-ES" sz="1000" b="0" baseline="0" dirty="0">
                          <a:solidFill>
                            <a:schemeClr val="tx1"/>
                          </a:solidFill>
                          <a:latin typeface="Champagne &amp; Limousines" panose="020B0502020202020204" pitchFamily="34" charset="0"/>
                          <a:ea typeface="Champagne &amp; Limousines" panose="020B0502020202020204" pitchFamily="34" charset="0"/>
                        </a:rPr>
                        <a:t>La </a:t>
                      </a:r>
                      <a:r>
                        <a:rPr lang="es-ES" sz="1000" b="1" baseline="0" dirty="0">
                          <a:solidFill>
                            <a:schemeClr val="tx1"/>
                          </a:solidFill>
                          <a:latin typeface="Champagne &amp; Limousines" panose="020B0502020202020204" pitchFamily="34" charset="0"/>
                          <a:ea typeface="Champagne &amp; Limousines" panose="020B0502020202020204" pitchFamily="34" charset="0"/>
                        </a:rPr>
                        <a:t>construcción de los objetivos es interpretada en clave burocrática más que estratégica</a:t>
                      </a:r>
                      <a:r>
                        <a:rPr lang="es-ES" sz="1000" b="0" baseline="0" dirty="0">
                          <a:solidFill>
                            <a:schemeClr val="tx1"/>
                          </a:solidFill>
                          <a:latin typeface="Champagne &amp; Limousines" panose="020B0502020202020204" pitchFamily="34" charset="0"/>
                          <a:ea typeface="Champagne &amp; Limousines" panose="020B0502020202020204" pitchFamily="34" charset="0"/>
                        </a:rPr>
                        <a:t>, lo que implica que en ocasiones no se otorgue la relevancia suficiente a su diseño. En clave positiva, las entidades se esfuerzan por diseñar </a:t>
                      </a:r>
                      <a:r>
                        <a:rPr lang="es-ES" sz="1000" b="1" baseline="0" dirty="0">
                          <a:solidFill>
                            <a:schemeClr val="tx1"/>
                          </a:solidFill>
                          <a:latin typeface="Champagne &amp; Limousines" panose="020B0502020202020204" pitchFamily="34" charset="0"/>
                          <a:ea typeface="Champagne &amp; Limousines" panose="020B0502020202020204" pitchFamily="34" charset="0"/>
                        </a:rPr>
                        <a:t>objetivos viables, coherentes con la organización y compartidos</a:t>
                      </a:r>
                      <a:r>
                        <a:rPr lang="es-ES" sz="1000" b="0" baseline="0" dirty="0">
                          <a:solidFill>
                            <a:schemeClr val="tx1"/>
                          </a:solidFill>
                          <a:latin typeface="Champagne &amp; Limousines" panose="020B0502020202020204" pitchFamily="34" charset="0"/>
                          <a:ea typeface="Champagne &amp; Limousines" panose="020B0502020202020204" pitchFamily="34" charset="0"/>
                        </a:rPr>
                        <a:t> con sus socios y socias.</a:t>
                      </a:r>
                      <a:endParaRPr lang="es-ES" sz="100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664207">
                <a:tc vMerge="1">
                  <a:txBody>
                    <a:bodyPr/>
                    <a:lstStyle/>
                    <a:p>
                      <a:pPr algn="ctr"/>
                      <a:endParaRPr lang="es-ES" sz="1200" b="1" dirty="0">
                        <a:solidFill>
                          <a:schemeClr val="bg1"/>
                        </a:solidFill>
                        <a:latin typeface="Berlin Sans FB" panose="020E0602020502020306"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Selección de públicos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baseline="0" dirty="0">
                          <a:solidFill>
                            <a:schemeClr val="tx1"/>
                          </a:solidFill>
                          <a:latin typeface="Champagne &amp; Limousines" panose="020B0502020202020204" pitchFamily="34" charset="0"/>
                          <a:ea typeface="Champagne &amp; Limousines" panose="020B0502020202020204" pitchFamily="34" charset="0"/>
                        </a:rPr>
                        <a:t>La </a:t>
                      </a:r>
                      <a:r>
                        <a:rPr lang="es-ES" sz="1000" b="1" baseline="0" dirty="0">
                          <a:solidFill>
                            <a:schemeClr val="tx1"/>
                          </a:solidFill>
                          <a:latin typeface="Champagne &amp; Limousines" panose="020B0502020202020204" pitchFamily="34" charset="0"/>
                          <a:ea typeface="Champagne &amp; Limousines" panose="020B0502020202020204" pitchFamily="34" charset="0"/>
                        </a:rPr>
                        <a:t>selección de públicos se realiza siempre desde criterios concretos, tanto propios de la entidad como de la administración financiadora</a:t>
                      </a:r>
                      <a:r>
                        <a:rPr lang="es-ES" sz="1000" b="0" baseline="0" dirty="0">
                          <a:solidFill>
                            <a:schemeClr val="tx1"/>
                          </a:solidFill>
                          <a:latin typeface="Champagne &amp; Limousines" panose="020B0502020202020204" pitchFamily="34" charset="0"/>
                          <a:ea typeface="Champagne &amp; Limousines" panose="020B0502020202020204" pitchFamily="34" charset="0"/>
                        </a:rPr>
                        <a:t>. Se persigue la amplitud de públicos, poniendo el foco en los colectivos vulnerados de interés (jóvenes y mujeres especialmente) y en agentes con efecto multiplicador. El único déficit detectado es la falta de trabajo con algunos colectivos específicos (diversidad funcional, diversidad de cuerpos). </a:t>
                      </a:r>
                      <a:endParaRPr lang="es-ES" sz="100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706834">
                <a:tc vMerge="1">
                  <a:txBody>
                    <a:bodyPr/>
                    <a:lstStyle/>
                    <a:p>
                      <a:pPr algn="ctr"/>
                      <a:endParaRPr lang="es-ES" sz="1200" b="1" dirty="0">
                        <a:solidFill>
                          <a:schemeClr val="bg1"/>
                        </a:solidFill>
                        <a:latin typeface="Berlin Sans FB" panose="020E0602020502020306"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Selección de</a:t>
                      </a:r>
                      <a:r>
                        <a:rPr lang="es-ES" sz="1200" b="1" baseline="0" dirty="0">
                          <a:solidFill>
                            <a:schemeClr val="tx1"/>
                          </a:solidFill>
                          <a:latin typeface="Champagne &amp; Limousines" panose="020B0502020202020204" pitchFamily="34" charset="0"/>
                          <a:ea typeface="Champagne &amp; Limousines" panose="020B0502020202020204" pitchFamily="34" charset="0"/>
                        </a:rPr>
                        <a:t> temáticas</a:t>
                      </a:r>
                      <a:endParaRPr lang="es-ES" sz="12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baseline="0" dirty="0">
                          <a:solidFill>
                            <a:schemeClr val="tx1"/>
                          </a:solidFill>
                          <a:latin typeface="Champagne &amp; Limousines" panose="020B0502020202020204" pitchFamily="34" charset="0"/>
                          <a:ea typeface="Champagne &amp; Limousines" panose="020B0502020202020204" pitchFamily="34" charset="0"/>
                        </a:rPr>
                        <a:t>Las iniciativas contemplan un </a:t>
                      </a:r>
                      <a:r>
                        <a:rPr lang="es-ES" sz="1000" b="1" baseline="0" dirty="0">
                          <a:solidFill>
                            <a:schemeClr val="tx1"/>
                          </a:solidFill>
                          <a:latin typeface="Champagne &amp; Limousines" panose="020B0502020202020204" pitchFamily="34" charset="0"/>
                          <a:ea typeface="Champagne &amp; Limousines" panose="020B0502020202020204" pitchFamily="34" charset="0"/>
                        </a:rPr>
                        <a:t>amplio abanico de temáticas</a:t>
                      </a:r>
                      <a:r>
                        <a:rPr lang="es-ES" sz="1000" b="0" baseline="0" dirty="0">
                          <a:solidFill>
                            <a:schemeClr val="tx1"/>
                          </a:solidFill>
                          <a:latin typeface="Champagne &amp; Limousines" panose="020B0502020202020204" pitchFamily="34" charset="0"/>
                          <a:ea typeface="Champagne &amp; Limousines" panose="020B0502020202020204" pitchFamily="34" charset="0"/>
                        </a:rPr>
                        <a:t>, con los </a:t>
                      </a:r>
                      <a:r>
                        <a:rPr lang="es-ES" sz="1000" b="1" baseline="0" dirty="0">
                          <a:solidFill>
                            <a:schemeClr val="tx1"/>
                          </a:solidFill>
                          <a:latin typeface="Champagne &amp; Limousines" panose="020B0502020202020204" pitchFamily="34" charset="0"/>
                          <a:ea typeface="Champagne &amp; Limousines" panose="020B0502020202020204" pitchFamily="34" charset="0"/>
                        </a:rPr>
                        <a:t>derechos humanos, la perspectiva de género y el enfoque local-global </a:t>
                      </a:r>
                      <a:r>
                        <a:rPr lang="es-ES" sz="1000" b="0" baseline="0" dirty="0">
                          <a:solidFill>
                            <a:schemeClr val="tx1"/>
                          </a:solidFill>
                          <a:latin typeface="Champagne &amp; Limousines" panose="020B0502020202020204" pitchFamily="34" charset="0"/>
                          <a:ea typeface="Champagne &amp; Limousines" panose="020B0502020202020204" pitchFamily="34" charset="0"/>
                        </a:rPr>
                        <a:t>como principales ejes. Sin embargo, estas se aplican desde una perspectiva más sensibilizadora que transformadora. Además, existen </a:t>
                      </a:r>
                      <a:r>
                        <a:rPr lang="es-ES" sz="1000" b="0" baseline="0" dirty="0" smtClean="0">
                          <a:solidFill>
                            <a:schemeClr val="tx1"/>
                          </a:solidFill>
                          <a:latin typeface="Champagne &amp; Limousines" panose="020B0502020202020204" pitchFamily="34" charset="0"/>
                          <a:ea typeface="Champagne &amp; Limousines" panose="020B0502020202020204" pitchFamily="34" charset="0"/>
                        </a:rPr>
                        <a:t>enfoques </a:t>
                      </a:r>
                      <a:r>
                        <a:rPr lang="es-ES" sz="1000" b="0" baseline="0" dirty="0">
                          <a:solidFill>
                            <a:schemeClr val="tx1"/>
                          </a:solidFill>
                          <a:latin typeface="Champagne &amp; Limousines" panose="020B0502020202020204" pitchFamily="34" charset="0"/>
                          <a:ea typeface="Champagne &amp; Limousines" panose="020B0502020202020204" pitchFamily="34" charset="0"/>
                        </a:rPr>
                        <a:t>específicos con escaso desarrollo (</a:t>
                      </a:r>
                      <a:r>
                        <a:rPr lang="es-ES" sz="1000" b="0" baseline="0" dirty="0" err="1">
                          <a:solidFill>
                            <a:schemeClr val="tx1"/>
                          </a:solidFill>
                          <a:latin typeface="Champagne &amp; Limousines" panose="020B0502020202020204" pitchFamily="34" charset="0"/>
                          <a:ea typeface="Champagne &amp; Limousines" panose="020B0502020202020204" pitchFamily="34" charset="0"/>
                        </a:rPr>
                        <a:t>ecosocial</a:t>
                      </a:r>
                      <a:r>
                        <a:rPr lang="es-ES" sz="1000" b="0" baseline="0" dirty="0">
                          <a:solidFill>
                            <a:schemeClr val="tx1"/>
                          </a:solidFill>
                          <a:latin typeface="Champagne &amp; Limousines" panose="020B0502020202020204" pitchFamily="34" charset="0"/>
                          <a:ea typeface="Champagne &amp; Limousines" panose="020B0502020202020204" pitchFamily="34" charset="0"/>
                        </a:rPr>
                        <a:t>, </a:t>
                      </a:r>
                      <a:r>
                        <a:rPr lang="es-ES" sz="1000" b="0" baseline="0" dirty="0" smtClean="0">
                          <a:solidFill>
                            <a:schemeClr val="tx1"/>
                          </a:solidFill>
                          <a:latin typeface="Champagne &amp; Limousines" panose="020B0502020202020204" pitchFamily="34" charset="0"/>
                          <a:ea typeface="Champagne &amp; Limousines" panose="020B0502020202020204" pitchFamily="34" charset="0"/>
                        </a:rPr>
                        <a:t>decolonial,…) </a:t>
                      </a:r>
                      <a:endParaRPr lang="es-ES" sz="1000" dirty="0">
                        <a:solidFill>
                          <a:srgbClr val="FF0000"/>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717191">
                <a:tc vMerge="1">
                  <a:txBody>
                    <a:bodyPr/>
                    <a:lstStyle/>
                    <a:p>
                      <a:pPr algn="ctr"/>
                      <a:endParaRPr lang="es-ES" sz="1200" b="1" dirty="0">
                        <a:solidFill>
                          <a:schemeClr val="bg1"/>
                        </a:solidFill>
                        <a:latin typeface="Berlin Sans FB" panose="020E0602020502020306"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ES" sz="1200" b="1" baseline="0" dirty="0">
                          <a:solidFill>
                            <a:schemeClr val="tx1"/>
                          </a:solidFill>
                          <a:latin typeface="Champagne &amp; Limousines" panose="020B0502020202020204" pitchFamily="34" charset="0"/>
                          <a:ea typeface="Champagne &amp; Limousines" panose="020B0502020202020204" pitchFamily="34" charset="0"/>
                        </a:rPr>
                        <a:t>Definición de competencias</a:t>
                      </a:r>
                      <a:endParaRPr lang="es-ES" sz="12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baseline="0" dirty="0">
                          <a:solidFill>
                            <a:schemeClr val="tx1"/>
                          </a:solidFill>
                          <a:latin typeface="Champagne &amp; Limousines" panose="020B0502020202020204" pitchFamily="34" charset="0"/>
                          <a:ea typeface="Champagne &amp; Limousines" panose="020B0502020202020204" pitchFamily="34" charset="0"/>
                        </a:rPr>
                        <a:t>Aunque la mayor parte de las iniciativas trabajan competencias de incidencia política y tecnológico-creativas, </a:t>
                      </a:r>
                      <a:r>
                        <a:rPr lang="es-ES" sz="1000" b="1" baseline="0" dirty="0">
                          <a:solidFill>
                            <a:schemeClr val="tx1"/>
                          </a:solidFill>
                          <a:latin typeface="Champagne &amp; Limousines" panose="020B0502020202020204" pitchFamily="34" charset="0"/>
                          <a:ea typeface="Champagne &amp; Limousines" panose="020B0502020202020204" pitchFamily="34" charset="0"/>
                        </a:rPr>
                        <a:t>solo la mitad cuenta con propuestas de actuación,</a:t>
                      </a:r>
                      <a:r>
                        <a:rPr lang="es-ES" sz="1000" b="0" baseline="0" dirty="0">
                          <a:solidFill>
                            <a:schemeClr val="tx1"/>
                          </a:solidFill>
                          <a:latin typeface="Champagne &amp; Limousines" panose="020B0502020202020204" pitchFamily="34" charset="0"/>
                          <a:ea typeface="Champagne &amp; Limousines" panose="020B0502020202020204" pitchFamily="34" charset="0"/>
                        </a:rPr>
                        <a:t> y no siempre se consiguen los objetivos de las mismas.</a:t>
                      </a:r>
                      <a:endParaRPr lang="es-ES" sz="1000" b="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pic>
        <p:nvPicPr>
          <p:cNvPr id="17" name="Imagen 32" descr="Texto, Logotipo&#10;&#10;Descripción generada automáticamente">
            <a:extLst>
              <a:ext uri="{FF2B5EF4-FFF2-40B4-BE49-F238E27FC236}">
                <a16:creationId xmlns:a16="http://schemas.microsoft.com/office/drawing/2014/main" xmlns="" id="{30702D5C-CC40-CB4C-A62D-2214D2A2D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491630"/>
            <a:ext cx="449798" cy="449798"/>
          </a:xfrm>
          <a:prstGeom prst="rect">
            <a:avLst/>
          </a:prstGeom>
        </p:spPr>
      </p:pic>
      <p:pic>
        <p:nvPicPr>
          <p:cNvPr id="18" name="Imagen 32" descr="Texto, Logotipo&#10;&#10;Descripción generada automáticamente">
            <a:extLst>
              <a:ext uri="{FF2B5EF4-FFF2-40B4-BE49-F238E27FC236}">
                <a16:creationId xmlns:a16="http://schemas.microsoft.com/office/drawing/2014/main" xmlns="" id="{30702D5C-CC40-CB4C-A62D-2214D2A2D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346088"/>
            <a:ext cx="449798" cy="449798"/>
          </a:xfrm>
          <a:prstGeom prst="rect">
            <a:avLst/>
          </a:prstGeom>
        </p:spPr>
      </p:pic>
      <p:pic>
        <p:nvPicPr>
          <p:cNvPr id="19" name="Imagen 6" descr="Texto, Logotipo&#10;&#10;Descripción generada automáticamente">
            <a:extLst>
              <a:ext uri="{FF2B5EF4-FFF2-40B4-BE49-F238E27FC236}">
                <a16:creationId xmlns:a16="http://schemas.microsoft.com/office/drawing/2014/main" xmlns="" id="{8B3C2FA4-D809-9949-AFC1-D49C208BA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2409984"/>
            <a:ext cx="449798" cy="449798"/>
          </a:xfrm>
          <a:prstGeom prst="rect">
            <a:avLst/>
          </a:prstGeom>
        </p:spPr>
      </p:pic>
      <p:pic>
        <p:nvPicPr>
          <p:cNvPr id="20" name="Imagen 27" descr="Texto, Logotipo&#10;&#10;Descripción generada automáticamente">
            <a:extLst>
              <a:ext uri="{FF2B5EF4-FFF2-40B4-BE49-F238E27FC236}">
                <a16:creationId xmlns:a16="http://schemas.microsoft.com/office/drawing/2014/main" xmlns="" id="{F5A99003-6953-FA47-B722-E98C6A7247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4155926"/>
            <a:ext cx="449798" cy="449798"/>
          </a:xfrm>
          <a:prstGeom prst="rect">
            <a:avLst/>
          </a:prstGeom>
        </p:spPr>
      </p:pic>
      <p:pic>
        <p:nvPicPr>
          <p:cNvPr id="21" name="Imagen 32" descr="Texto, Logotipo&#10;&#10;Descripción generada automáticamente">
            <a:extLst>
              <a:ext uri="{FF2B5EF4-FFF2-40B4-BE49-F238E27FC236}">
                <a16:creationId xmlns:a16="http://schemas.microsoft.com/office/drawing/2014/main" xmlns="" id="{30702D5C-CC40-CB4C-A62D-2214D2A2D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039119"/>
            <a:ext cx="1180703" cy="1180703"/>
          </a:xfrm>
          <a:prstGeom prst="rect">
            <a:avLst/>
          </a:prstGeom>
        </p:spPr>
      </p:pic>
    </p:spTree>
    <p:extLst>
      <p:ext uri="{BB962C8B-B14F-4D97-AF65-F5344CB8AC3E}">
        <p14:creationId xmlns:p14="http://schemas.microsoft.com/office/powerpoint/2010/main" val="693011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411006"/>
            <a:ext cx="2304256" cy="323165"/>
          </a:xfrm>
          <a:prstGeom prst="rect">
            <a:avLst/>
          </a:prstGeom>
          <a:noFill/>
        </p:spPr>
        <p:txBody>
          <a:bodyPr wrap="square" rtlCol="0">
            <a:spAutoFit/>
          </a:bodyPr>
          <a:lstStyle/>
          <a:p>
            <a:r>
              <a:rPr lang="es-ES" sz="1500" b="1" dirty="0" smtClean="0">
                <a:solidFill>
                  <a:schemeClr val="bg1"/>
                </a:solidFill>
                <a:latin typeface="Champagne &amp; Limousines" panose="020B0202020202020204" pitchFamily="34" charset="0"/>
              </a:rPr>
              <a:t>1</a:t>
            </a:r>
            <a:endParaRPr lang="es-ES" sz="1500" b="1" dirty="0">
              <a:solidFill>
                <a:schemeClr val="bg1"/>
              </a:solidFill>
              <a:latin typeface="Champagne &amp; Limousines" panose="020B0202020202020204" pitchFamily="34" charset="0"/>
            </a:endParaRPr>
          </a:p>
        </p:txBody>
      </p:sp>
      <p:pic>
        <p:nvPicPr>
          <p:cNvPr id="8" name="7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7" name="6 Rectángulo"/>
          <p:cNvSpPr/>
          <p:nvPr/>
        </p:nvSpPr>
        <p:spPr>
          <a:xfrm>
            <a:off x="450024" y="808132"/>
            <a:ext cx="7938400" cy="276999"/>
          </a:xfrm>
          <a:prstGeom prst="rect">
            <a:avLst/>
          </a:prstGeom>
        </p:spPr>
        <p:txBody>
          <a:bodyPr wrap="square">
            <a:spAutoFit/>
          </a:bodyPr>
          <a:lstStyle/>
          <a:p>
            <a:pPr algn="just"/>
            <a:r>
              <a:rPr lang="es-ES" sz="1200" b="1" u="sng" dirty="0" smtClean="0">
                <a:latin typeface="Champagne &amp; Limousines" panose="020B0202020202020204" pitchFamily="34" charset="0"/>
              </a:rPr>
              <a:t>2.2 RECOMENDACIONES – DISEÑO Y PLANIFICACIÓN</a:t>
            </a:r>
          </a:p>
        </p:txBody>
      </p:sp>
      <p:sp>
        <p:nvSpPr>
          <p:cNvPr id="4" name="AutoShape 2" descr="Objetivos específicos - ¿Qué son?, características y ejempl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14 Rectángulo"/>
          <p:cNvSpPr/>
          <p:nvPr/>
        </p:nvSpPr>
        <p:spPr>
          <a:xfrm>
            <a:off x="234000" y="232361"/>
            <a:ext cx="288032" cy="338554"/>
          </a:xfrm>
          <a:prstGeom prst="rect">
            <a:avLst/>
          </a:prstGeom>
        </p:spPr>
        <p:txBody>
          <a:bodyPr wrap="square">
            <a:spAutoFit/>
          </a:bodyPr>
          <a:lstStyle/>
          <a:p>
            <a:pPr algn="ctr"/>
            <a:r>
              <a:rPr lang="es-ES" sz="1600" b="1" dirty="0">
                <a:solidFill>
                  <a:schemeClr val="bg1"/>
                </a:solidFill>
                <a:latin typeface="Champagne &amp; Limousines" panose="020B0202020202020204" pitchFamily="34" charset="0"/>
              </a:rPr>
              <a:t>1</a:t>
            </a:r>
            <a:endParaRPr lang="es-ES" sz="1600" dirty="0">
              <a:solidFill>
                <a:schemeClr val="bg1"/>
              </a:solidFill>
            </a:endParaRPr>
          </a:p>
        </p:txBody>
      </p:sp>
      <p:sp>
        <p:nvSpPr>
          <p:cNvPr id="10" name="9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–DISEÑO </a:t>
            </a:r>
            <a:r>
              <a:rPr lang="es-ES_tradnl" sz="800" b="1" dirty="0">
                <a:latin typeface="Champagne &amp; Limousines" panose="020B0202020202020204" pitchFamily="34" charset="0"/>
              </a:rPr>
              <a:t>Y </a:t>
            </a:r>
            <a:r>
              <a:rPr lang="es-ES_tradnl" sz="800" b="1" dirty="0" smtClean="0">
                <a:latin typeface="Champagne &amp; Limousines" panose="020B0202020202020204" pitchFamily="34" charset="0"/>
              </a:rPr>
              <a:t>PLANIFICACIÓN DE LAS INICIATIVAS</a:t>
            </a:r>
            <a:endParaRPr lang="es-ES" sz="800" dirty="0">
              <a:latin typeface="Champagne &amp; Limousines" panose="020B020202020202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207209967"/>
              </p:ext>
            </p:extLst>
          </p:nvPr>
        </p:nvGraphicFramePr>
        <p:xfrm>
          <a:off x="107504" y="1129630"/>
          <a:ext cx="8568952" cy="3962400"/>
        </p:xfrm>
        <a:graphic>
          <a:graphicData uri="http://schemas.openxmlformats.org/drawingml/2006/table">
            <a:tbl>
              <a:tblPr firstRow="1" bandRow="1">
                <a:tableStyleId>{D022749D-EC7B-471C-9EC0-9CBF7ABE4189}</a:tableStyleId>
              </a:tblPr>
              <a:tblGrid>
                <a:gridCol w="1685476">
                  <a:extLst>
                    <a:ext uri="{9D8B030D-6E8A-4147-A177-3AD203B41FA5}">
                      <a16:colId xmlns:a16="http://schemas.microsoft.com/office/drawing/2014/main" xmlns="" val="20000"/>
                    </a:ext>
                  </a:extLst>
                </a:gridCol>
                <a:gridCol w="1914924"/>
                <a:gridCol w="1944216"/>
                <a:gridCol w="1512168"/>
                <a:gridCol w="1512168"/>
              </a:tblGrid>
              <a:tr h="984109">
                <a:tc>
                  <a:txBody>
                    <a:bodyPr/>
                    <a:lstStyle/>
                    <a:p>
                      <a:pPr algn="just"/>
                      <a:r>
                        <a:rPr lang="es-ES" sz="1100" b="0" dirty="0">
                          <a:solidFill>
                            <a:schemeClr val="tx1"/>
                          </a:solidFill>
                          <a:latin typeface="Champagne &amp; Limousines" panose="020B0502020202020204" pitchFamily="34" charset="0"/>
                          <a:ea typeface="Champagne &amp; Limousines" panose="020B0502020202020204" pitchFamily="34" charset="0"/>
                        </a:rPr>
                        <a:t>Fijar plazos </a:t>
                      </a:r>
                      <a:r>
                        <a:rPr lang="es-ES" sz="1100" b="1" dirty="0">
                          <a:solidFill>
                            <a:schemeClr val="tx1"/>
                          </a:solidFill>
                          <a:latin typeface="Champagne &amp; Limousines" panose="020B0502020202020204" pitchFamily="34" charset="0"/>
                          <a:ea typeface="Champagne &amp; Limousines" panose="020B0502020202020204" pitchFamily="34" charset="0"/>
                        </a:rPr>
                        <a:t>amplios</a:t>
                      </a:r>
                      <a:r>
                        <a:rPr lang="es-ES" sz="1100" b="1" baseline="0" dirty="0">
                          <a:solidFill>
                            <a:schemeClr val="tx1"/>
                          </a:solidFill>
                          <a:latin typeface="Champagne &amp; Limousines" panose="020B0502020202020204" pitchFamily="34" charset="0"/>
                          <a:ea typeface="Champagne &amp; Limousines" panose="020B0502020202020204" pitchFamily="34" charset="0"/>
                        </a:rPr>
                        <a:t> </a:t>
                      </a:r>
                      <a:r>
                        <a:rPr lang="es-ES" sz="1100" b="0" baseline="0" dirty="0">
                          <a:solidFill>
                            <a:schemeClr val="tx1"/>
                          </a:solidFill>
                          <a:latin typeface="Champagne &amp; Limousines" panose="020B0502020202020204" pitchFamily="34" charset="0"/>
                          <a:ea typeface="Champagne &amp; Limousines" panose="020B0502020202020204" pitchFamily="34" charset="0"/>
                        </a:rPr>
                        <a:t>para la definición de objetivos.</a:t>
                      </a:r>
                      <a:endParaRPr lang="es-ES" sz="1100" b="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Entender bien el contexto </a:t>
                      </a:r>
                      <a:r>
                        <a:rPr lang="es-ES" sz="1100" b="0"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sobre el que va a realizarse la iniciativa comunicativa, identificando lo que preocupa o interesa a la población meta.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Independientemente</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de las limitaciones del proyecto, tratar de incorporar </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componentes participativos </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para la población sujeto desde un punto de vista transformador, teniendo en cuenta y respetando sus condicionantes.</a:t>
                      </a:r>
                      <a:endParaRPr lang="es-ES" sz="1100" b="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Disponer de </a:t>
                      </a:r>
                      <a:r>
                        <a:rPr lang="es-ES" sz="1100" b="1" dirty="0" smtClean="0">
                          <a:solidFill>
                            <a:schemeClr val="tx1"/>
                          </a:solidFill>
                          <a:latin typeface="Champagne &amp; Limousines" panose="020B0502020202020204" pitchFamily="34" charset="0"/>
                          <a:ea typeface="Champagne &amp; Limousines" panose="020B0502020202020204" pitchFamily="34" charset="0"/>
                        </a:rPr>
                        <a:t>flexibilidad presupuestaria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dirty="0" smtClean="0">
                          <a:solidFill>
                            <a:schemeClr val="tx1"/>
                          </a:solidFill>
                          <a:latin typeface="Champagne &amp; Limousines" panose="020B0502020202020204" pitchFamily="34" charset="0"/>
                          <a:ea typeface="Champagne &amp; Limousines" panose="020B0502020202020204" pitchFamily="34" charset="0"/>
                        </a:rPr>
                        <a:t>Mapear la existencia de audiovisuales </a:t>
                      </a:r>
                      <a:r>
                        <a:rPr lang="es-ES" sz="1100" b="0" dirty="0" smtClean="0">
                          <a:solidFill>
                            <a:schemeClr val="tx1"/>
                          </a:solidFill>
                          <a:latin typeface="Champagne &amp; Limousines" panose="020B0502020202020204" pitchFamily="34" charset="0"/>
                          <a:ea typeface="Champagne &amp; Limousines" panose="020B0502020202020204" pitchFamily="34" charset="0"/>
                        </a:rPr>
                        <a:t>sobre las temáticas a abordar para evitar la saturación.</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100" b="1"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069347">
                <a:tc>
                  <a:txBody>
                    <a:bodyPr/>
                    <a:lstStyle/>
                    <a:p>
                      <a:pPr algn="just"/>
                      <a:r>
                        <a:rPr lang="es-ES" sz="1100" b="0" dirty="0">
                          <a:solidFill>
                            <a:schemeClr val="tx1"/>
                          </a:solidFill>
                          <a:latin typeface="Champagne &amp; Limousines" panose="020B0502020202020204" pitchFamily="34" charset="0"/>
                          <a:ea typeface="Champagne &amp; Limousines" panose="020B0502020202020204" pitchFamily="34" charset="0"/>
                        </a:rPr>
                        <a:t>Definir los </a:t>
                      </a:r>
                      <a:r>
                        <a:rPr lang="es-ES" sz="1100" b="1" dirty="0">
                          <a:solidFill>
                            <a:schemeClr val="tx1"/>
                          </a:solidFill>
                          <a:latin typeface="Champagne &amp; Limousines" panose="020B0502020202020204" pitchFamily="34" charset="0"/>
                          <a:ea typeface="Champagne &amp; Limousines" panose="020B0502020202020204" pitchFamily="34" charset="0"/>
                        </a:rPr>
                        <a:t>objetivos de forma </a:t>
                      </a:r>
                      <a:r>
                        <a:rPr lang="es-ES" sz="1100" b="1" dirty="0" err="1">
                          <a:solidFill>
                            <a:schemeClr val="tx1"/>
                          </a:solidFill>
                          <a:latin typeface="Champagne &amp; Limousines" panose="020B0502020202020204" pitchFamily="34" charset="0"/>
                          <a:ea typeface="Champagne &amp; Limousines" panose="020B0502020202020204" pitchFamily="34" charset="0"/>
                        </a:rPr>
                        <a:t>co</a:t>
                      </a:r>
                      <a:r>
                        <a:rPr lang="es-ES" sz="1100" b="1" dirty="0">
                          <a:solidFill>
                            <a:schemeClr val="tx1"/>
                          </a:solidFill>
                          <a:latin typeface="Champagne &amp; Limousines" panose="020B0502020202020204" pitchFamily="34" charset="0"/>
                          <a:ea typeface="Champagne &amp; Limousines" panose="020B0502020202020204" pitchFamily="34" charset="0"/>
                        </a:rPr>
                        <a:t>-creada </a:t>
                      </a:r>
                      <a:r>
                        <a:rPr lang="es-ES" sz="1100" b="0" dirty="0">
                          <a:solidFill>
                            <a:schemeClr val="tx1"/>
                          </a:solidFill>
                          <a:latin typeface="Champagne &amp; Limousines" panose="020B0502020202020204" pitchFamily="34" charset="0"/>
                          <a:ea typeface="Champagne &amp; Limousines" panose="020B0502020202020204" pitchFamily="34" charset="0"/>
                        </a:rPr>
                        <a:t>desde el primer momento.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A</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la hora de definir los objetivos, aplicar el </a:t>
                      </a:r>
                      <a:r>
                        <a:rPr lang="es-ES" sz="1100" b="1" baseline="0" dirty="0" err="1" smtClean="0">
                          <a:solidFill>
                            <a:schemeClr val="tx1"/>
                          </a:solidFill>
                          <a:latin typeface="Champagne &amp; Limousines" panose="020B0502020202020204" pitchFamily="34" charset="0"/>
                          <a:ea typeface="Champagne &amp; Limousines" panose="020B0502020202020204" pitchFamily="34" charset="0"/>
                        </a:rPr>
                        <a:t>checklist</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 de enfoques </a:t>
                      </a:r>
                      <a:r>
                        <a:rPr lang="es-ES" sz="1100" b="0"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rPr>
                        <a:t>para asegurar que se trabajan todos los posibles. </a:t>
                      </a:r>
                      <a:r>
                        <a:rPr lang="es-ES" sz="1100" b="1"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rPr>
                        <a:t>Centrándose en aquellos con menos presencia como el </a:t>
                      </a:r>
                      <a:r>
                        <a:rPr lang="es-ES" sz="1100" b="1" i="0" u="none" strike="noStrike" cap="none" baseline="0" dirty="0" err="1" smtClean="0">
                          <a:solidFill>
                            <a:schemeClr val="tx1"/>
                          </a:solidFill>
                          <a:latin typeface="Champagne &amp; Limousines" panose="020B0502020202020204" pitchFamily="34" charset="0"/>
                          <a:ea typeface="Champagne &amp; Limousines" panose="020B0502020202020204" pitchFamily="34" charset="0"/>
                          <a:cs typeface="Arial"/>
                          <a:sym typeface="Arial"/>
                        </a:rPr>
                        <a:t>ecosocial</a:t>
                      </a:r>
                      <a:r>
                        <a:rPr lang="es-ES" sz="1100" b="1"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rPr>
                        <a:t>, </a:t>
                      </a:r>
                      <a:r>
                        <a:rPr lang="es-ES" sz="1100" b="1" i="0" u="none" strike="noStrike" cap="none" baseline="0" dirty="0" err="1" smtClean="0">
                          <a:solidFill>
                            <a:schemeClr val="tx1"/>
                          </a:solidFill>
                          <a:latin typeface="Champagne &amp; Limousines" panose="020B0502020202020204" pitchFamily="34" charset="0"/>
                          <a:ea typeface="Champagne &amp; Limousines" panose="020B0502020202020204" pitchFamily="34" charset="0"/>
                          <a:cs typeface="Arial"/>
                          <a:sym typeface="Arial"/>
                        </a:rPr>
                        <a:t>decolonial</a:t>
                      </a:r>
                      <a:r>
                        <a:rPr lang="es-ES" sz="1100" b="1"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rPr>
                        <a:t>,… </a:t>
                      </a:r>
                      <a:endParaRPr lang="es-ES" sz="1100" b="1"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Tener muy en cuenta </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el contexto de la educación formal</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para que la propuesta pueda llevarse a cabo y tenga el impacto deseado.</a:t>
                      </a:r>
                      <a:endParaRPr lang="es-ES" sz="1100" b="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El </a:t>
                      </a:r>
                      <a:r>
                        <a:rPr lang="es-ES" sz="1100" b="1" dirty="0" smtClean="0">
                          <a:solidFill>
                            <a:schemeClr val="tx1"/>
                          </a:solidFill>
                          <a:latin typeface="Champagne &amp; Limousines" panose="020B0502020202020204" pitchFamily="34" charset="0"/>
                          <a:ea typeface="Champagne &amp; Limousines" panose="020B0502020202020204" pitchFamily="34" charset="0"/>
                        </a:rPr>
                        <a:t>objetivo comunicacional </a:t>
                      </a:r>
                      <a:r>
                        <a:rPr lang="es-ES" sz="1100" b="0" dirty="0" smtClean="0">
                          <a:solidFill>
                            <a:schemeClr val="tx1"/>
                          </a:solidFill>
                          <a:latin typeface="Champagne &amp; Limousines" panose="020B0502020202020204" pitchFamily="34" charset="0"/>
                          <a:ea typeface="Champagne &amp; Limousines" panose="020B0502020202020204" pitchFamily="34" charset="0"/>
                        </a:rPr>
                        <a:t>tiene que estar al servicio de la </a:t>
                      </a:r>
                      <a:r>
                        <a:rPr lang="es-ES" sz="1100" b="1" dirty="0" smtClean="0">
                          <a:solidFill>
                            <a:schemeClr val="tx1"/>
                          </a:solidFill>
                          <a:latin typeface="Champagne &amp; Limousines" panose="020B0502020202020204" pitchFamily="34" charset="0"/>
                          <a:ea typeface="Champagne &amp; Limousines" panose="020B0502020202020204" pitchFamily="34" charset="0"/>
                        </a:rPr>
                        <a:t>transformación social </a:t>
                      </a:r>
                      <a:r>
                        <a:rPr lang="es-ES" sz="1100" b="0" dirty="0" smtClean="0">
                          <a:solidFill>
                            <a:schemeClr val="tx1"/>
                          </a:solidFill>
                          <a:latin typeface="Champagne &amp; Limousines" panose="020B0502020202020204" pitchFamily="34" charset="0"/>
                          <a:ea typeface="Champagne &amp; Limousines" panose="020B0502020202020204" pitchFamily="34" charset="0"/>
                        </a:rPr>
                        <a:t>que se pretenda generar.</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Definir el impacto social a conseguir en la fase de planificación </a:t>
                      </a:r>
                      <a:r>
                        <a:rPr lang="es-ES" sz="1100" b="0"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para luego poder medir adecuadamente lo alcanzado.</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100" b="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98872">
                <a:tc>
                  <a:txBody>
                    <a:bodyPr/>
                    <a:lstStyle/>
                    <a:p>
                      <a:pPr algn="just"/>
                      <a:r>
                        <a:rPr lang="es-ES" sz="1100" b="0" dirty="0">
                          <a:solidFill>
                            <a:schemeClr val="tx1"/>
                          </a:solidFill>
                          <a:latin typeface="Champagne &amp; Limousines" panose="020B0502020202020204" pitchFamily="34" charset="0"/>
                          <a:ea typeface="Champagne &amp; Limousines" panose="020B0502020202020204" pitchFamily="34" charset="0"/>
                        </a:rPr>
                        <a:t>Involucrar a una </a:t>
                      </a:r>
                      <a:r>
                        <a:rPr lang="es-ES" sz="1100" b="1" dirty="0">
                          <a:solidFill>
                            <a:schemeClr val="tx1"/>
                          </a:solidFill>
                          <a:latin typeface="Champagne &amp; Limousines" panose="020B0502020202020204" pitchFamily="34" charset="0"/>
                          <a:ea typeface="Champagne &amp; Limousines" panose="020B0502020202020204" pitchFamily="34" charset="0"/>
                        </a:rPr>
                        <a:t>diversidad de agentes</a:t>
                      </a:r>
                      <a:r>
                        <a:rPr lang="es-ES" sz="1100" b="0" dirty="0">
                          <a:solidFill>
                            <a:schemeClr val="tx1"/>
                          </a:solidFill>
                          <a:latin typeface="Champagne &amp; Limousines" panose="020B0502020202020204" pitchFamily="34" charset="0"/>
                          <a:ea typeface="Champagne &amp; Limousines" panose="020B0502020202020204" pitchFamily="34" charset="0"/>
                        </a:rPr>
                        <a:t> en la definición de objetivos, con diferentes disciplinas, roles a asumir en el proyecto, grados de experiencia en </a:t>
                      </a:r>
                      <a:r>
                        <a:rPr lang="es-ES" sz="1100" b="0" dirty="0" err="1">
                          <a:solidFill>
                            <a:schemeClr val="tx1"/>
                          </a:solidFill>
                          <a:latin typeface="Champagne &amp; Limousines" panose="020B0502020202020204" pitchFamily="34" charset="0"/>
                          <a:ea typeface="Champagne &amp; Limousines" panose="020B0502020202020204" pitchFamily="34" charset="0"/>
                        </a:rPr>
                        <a:t>EpTS</a:t>
                      </a:r>
                      <a:r>
                        <a:rPr lang="es-ES" sz="1100" b="0" dirty="0">
                          <a:solidFill>
                            <a:schemeClr val="tx1"/>
                          </a:solidFill>
                          <a:latin typeface="Champagne &amp; Limousines" panose="020B0502020202020204" pitchFamily="34" charset="0"/>
                          <a:ea typeface="Champagne &amp; Limousines" panose="020B0502020202020204" pitchFamily="34" charset="0"/>
                        </a:rPr>
                        <a:t>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En aquellos proyectos que sean plurianuales o tengan continuidad, </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r</a:t>
                      </a:r>
                      <a:r>
                        <a:rPr lang="es-ES" sz="1100" b="1" dirty="0" smtClean="0">
                          <a:solidFill>
                            <a:schemeClr val="tx1"/>
                          </a:solidFill>
                          <a:latin typeface="Champagne &amp; Limousines" panose="020B0502020202020204" pitchFamily="34" charset="0"/>
                          <a:ea typeface="Champagne &amp; Limousines" panose="020B0502020202020204" pitchFamily="34" charset="0"/>
                        </a:rPr>
                        <a:t>epensar</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 los objetivos de los proyectos</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a:t>
                      </a:r>
                      <a:endParaRPr lang="es-ES" sz="1100" b="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dirty="0" smtClean="0">
                          <a:solidFill>
                            <a:schemeClr val="tx1"/>
                          </a:solidFill>
                          <a:latin typeface="Champagne &amp; Limousines" panose="020B0502020202020204" pitchFamily="34" charset="0"/>
                          <a:ea typeface="Champagne &amp; Limousines" panose="020B0502020202020204" pitchFamily="34" charset="0"/>
                        </a:rPr>
                        <a:t>Tener en cuenta la visión </a:t>
                      </a:r>
                      <a:r>
                        <a:rPr lang="es-ES" sz="1100" b="0" dirty="0" smtClean="0">
                          <a:solidFill>
                            <a:schemeClr val="tx1"/>
                          </a:solidFill>
                          <a:latin typeface="Champagne &amp; Limousines" panose="020B0502020202020204" pitchFamily="34" charset="0"/>
                          <a:ea typeface="Champagne &amp; Limousines" panose="020B0502020202020204" pitchFamily="34" charset="0"/>
                        </a:rPr>
                        <a:t>que se desea adoptar y lo que se desea demostrar, y que los materiales a diseñar aporten al posicionamiento adoptado.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Planificar adecuadamente y analizar desde el inicio cómo va a ser la </a:t>
                      </a:r>
                      <a:r>
                        <a:rPr lang="es-ES" sz="1100" b="1" dirty="0" smtClean="0">
                          <a:solidFill>
                            <a:schemeClr val="tx1"/>
                          </a:solidFill>
                          <a:latin typeface="Champagne &amp; Limousines" panose="020B0502020202020204" pitchFamily="34" charset="0"/>
                          <a:ea typeface="Champagne &amp; Limousines" panose="020B0502020202020204" pitchFamily="34" charset="0"/>
                        </a:rPr>
                        <a:t>difusión en redes sociales.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100" b="1"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36745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3" name="2 Imagen"/>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163497" y="1986813"/>
            <a:ext cx="5177046" cy="1305017"/>
          </a:xfrm>
          <a:prstGeom prst="rect">
            <a:avLst/>
          </a:prstGeom>
        </p:spPr>
      </p:pic>
      <p:sp>
        <p:nvSpPr>
          <p:cNvPr id="5" name="4 Rectángulo"/>
          <p:cNvSpPr/>
          <p:nvPr/>
        </p:nvSpPr>
        <p:spPr>
          <a:xfrm>
            <a:off x="539552" y="893207"/>
            <a:ext cx="8229195" cy="1246495"/>
          </a:xfrm>
          <a:prstGeom prst="rect">
            <a:avLst/>
          </a:prstGeom>
        </p:spPr>
        <p:txBody>
          <a:bodyPr wrap="square">
            <a:spAutoFit/>
          </a:bodyPr>
          <a:lstStyle/>
          <a:p>
            <a:pPr algn="ctr"/>
            <a:r>
              <a:rPr lang="es-ES" sz="5000" dirty="0">
                <a:latin typeface="Champagne &amp; Limousines" panose="020B0202020202020204" pitchFamily="34" charset="0"/>
              </a:rPr>
              <a:t>Proceso de elaboración </a:t>
            </a:r>
          </a:p>
          <a:p>
            <a:pPr algn="ctr"/>
            <a:r>
              <a:rPr lang="es-ES" sz="2500" dirty="0">
                <a:latin typeface="Champagne &amp; Limousines" panose="020B0202020202020204" pitchFamily="34" charset="0"/>
              </a:rPr>
              <a:t>del material audiovisual</a:t>
            </a:r>
          </a:p>
        </p:txBody>
      </p:sp>
      <p:sp>
        <p:nvSpPr>
          <p:cNvPr id="15" name="14 Elipse"/>
          <p:cNvSpPr/>
          <p:nvPr/>
        </p:nvSpPr>
        <p:spPr>
          <a:xfrm>
            <a:off x="-468560" y="-452586"/>
            <a:ext cx="1872208" cy="1800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500" b="1" dirty="0">
                <a:solidFill>
                  <a:srgbClr val="FFFFFF"/>
                </a:solidFill>
                <a:latin typeface="Aharoni" panose="02010803020104030203" pitchFamily="2" charset="-79"/>
                <a:cs typeface="Aharoni" panose="02010803020104030203" pitchFamily="2" charset="-79"/>
              </a:rPr>
              <a:t>2.</a:t>
            </a:r>
          </a:p>
        </p:txBody>
      </p:sp>
      <p:sp>
        <p:nvSpPr>
          <p:cNvPr id="7" name="6 Rectángulo"/>
          <p:cNvSpPr/>
          <p:nvPr/>
        </p:nvSpPr>
        <p:spPr>
          <a:xfrm>
            <a:off x="467544" y="3487528"/>
            <a:ext cx="3816424" cy="276999"/>
          </a:xfrm>
          <a:prstGeom prst="rect">
            <a:avLst/>
          </a:prstGeom>
        </p:spPr>
        <p:txBody>
          <a:bodyPr wrap="square">
            <a:spAutoFit/>
          </a:bodyPr>
          <a:lstStyle/>
          <a:p>
            <a:r>
              <a:rPr lang="es-ES" sz="1200" b="1" i="1" dirty="0">
                <a:latin typeface="Champagne &amp; Limousines" panose="020B0202020202020204" pitchFamily="34" charset="0"/>
              </a:rPr>
              <a:t>En este apartado se tratan los siguientes elementos:</a:t>
            </a:r>
            <a:endParaRPr lang="es-ES" sz="1200" i="1" dirty="0">
              <a:latin typeface="Champagne &amp; Limousines" panose="020B0202020202020204" pitchFamily="34" charset="0"/>
            </a:endParaRPr>
          </a:p>
        </p:txBody>
      </p:sp>
      <p:sp>
        <p:nvSpPr>
          <p:cNvPr id="9" name="8 Rectángulo"/>
          <p:cNvSpPr/>
          <p:nvPr/>
        </p:nvSpPr>
        <p:spPr>
          <a:xfrm>
            <a:off x="3719144" y="3518887"/>
            <a:ext cx="2437032" cy="276999"/>
          </a:xfrm>
          <a:prstGeom prst="rect">
            <a:avLst/>
          </a:prstGeom>
        </p:spPr>
        <p:txBody>
          <a:bodyPr wrap="square">
            <a:spAutoFit/>
          </a:bodyPr>
          <a:lstStyle/>
          <a:p>
            <a:pPr algn="ctr"/>
            <a:r>
              <a:rPr lang="es-ES" sz="1200" b="1" i="1" dirty="0" smtClean="0">
                <a:solidFill>
                  <a:srgbClr val="8B81D2">
                    <a:lumMod val="75000"/>
                  </a:srgbClr>
                </a:solidFill>
                <a:latin typeface="Champagne &amp; Limousines" panose="020B0202020202020204" pitchFamily="34" charset="0"/>
              </a:rPr>
              <a:t>PROCESO FORMATIVO</a:t>
            </a:r>
            <a:endParaRPr lang="es-ES" sz="1200" b="1" i="1" dirty="0">
              <a:solidFill>
                <a:srgbClr val="8B81D2">
                  <a:lumMod val="75000"/>
                </a:srgbClr>
              </a:solidFill>
              <a:latin typeface="Champagne &amp; Limousines" panose="020B0202020202020204" pitchFamily="34" charset="0"/>
            </a:endParaRPr>
          </a:p>
        </p:txBody>
      </p:sp>
      <p:sp>
        <p:nvSpPr>
          <p:cNvPr id="10" name="9 Rectángulo"/>
          <p:cNvSpPr/>
          <p:nvPr/>
        </p:nvSpPr>
        <p:spPr>
          <a:xfrm>
            <a:off x="6228184" y="3446879"/>
            <a:ext cx="2448272" cy="276999"/>
          </a:xfrm>
          <a:prstGeom prst="rect">
            <a:avLst/>
          </a:prstGeom>
        </p:spPr>
        <p:txBody>
          <a:bodyPr wrap="square">
            <a:spAutoFit/>
          </a:bodyPr>
          <a:lstStyle/>
          <a:p>
            <a:pPr algn="ctr"/>
            <a:r>
              <a:rPr lang="es-ES" sz="1200" b="1" i="1" dirty="0" smtClean="0">
                <a:solidFill>
                  <a:srgbClr val="8B81D2">
                    <a:lumMod val="75000"/>
                  </a:srgbClr>
                </a:solidFill>
                <a:latin typeface="Champagne &amp; Limousines" panose="020B0202020202020204" pitchFamily="34" charset="0"/>
              </a:rPr>
              <a:t>METODOLOGÍA </a:t>
            </a:r>
            <a:r>
              <a:rPr lang="es-ES" sz="1200" b="1" i="1" dirty="0">
                <a:solidFill>
                  <a:srgbClr val="8B81D2">
                    <a:lumMod val="75000"/>
                  </a:srgbClr>
                </a:solidFill>
                <a:latin typeface="Champagne &amp; Limousines" panose="020B0202020202020204" pitchFamily="34" charset="0"/>
              </a:rPr>
              <a:t>DE TRABAJO</a:t>
            </a:r>
          </a:p>
        </p:txBody>
      </p:sp>
      <p:sp>
        <p:nvSpPr>
          <p:cNvPr id="2" name="1 Rectángulo"/>
          <p:cNvSpPr/>
          <p:nvPr/>
        </p:nvSpPr>
        <p:spPr>
          <a:xfrm>
            <a:off x="7236296" y="0"/>
            <a:ext cx="1907704" cy="555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Elipse"/>
          <p:cNvSpPr/>
          <p:nvPr/>
        </p:nvSpPr>
        <p:spPr>
          <a:xfrm>
            <a:off x="8460432" y="431457"/>
            <a:ext cx="683568" cy="412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ok</a:t>
            </a:r>
            <a:endParaRPr lang="es-ES" dirty="0"/>
          </a:p>
        </p:txBody>
      </p:sp>
      <p:sp>
        <p:nvSpPr>
          <p:cNvPr id="22" name="21 Rectángulo"/>
          <p:cNvSpPr/>
          <p:nvPr/>
        </p:nvSpPr>
        <p:spPr>
          <a:xfrm>
            <a:off x="5940152" y="3693681"/>
            <a:ext cx="1008112" cy="246221"/>
          </a:xfrm>
          <a:prstGeom prst="rect">
            <a:avLst/>
          </a:prstGeom>
        </p:spPr>
        <p:txBody>
          <a:bodyPr wrap="square">
            <a:spAutoFit/>
          </a:bodyPr>
          <a:lstStyle/>
          <a:p>
            <a:pPr algn="ctr"/>
            <a:r>
              <a:rPr lang="es-ES" sz="1000" b="1" i="1" dirty="0" smtClean="0">
                <a:solidFill>
                  <a:schemeClr val="tx1"/>
                </a:solidFill>
                <a:latin typeface="Champagne &amp; Limousines" panose="020B0202020202020204" pitchFamily="34" charset="0"/>
              </a:rPr>
              <a:t>CO-CREACIÓN</a:t>
            </a:r>
            <a:endParaRPr lang="es-ES" sz="1000" b="1" i="1" dirty="0">
              <a:solidFill>
                <a:schemeClr val="tx1"/>
              </a:solidFill>
              <a:latin typeface="Champagne &amp; Limousines" panose="020B0202020202020204" pitchFamily="34" charset="0"/>
            </a:endParaRPr>
          </a:p>
        </p:txBody>
      </p:sp>
      <p:sp>
        <p:nvSpPr>
          <p:cNvPr id="23" name="22 Rectángulo"/>
          <p:cNvSpPr/>
          <p:nvPr/>
        </p:nvSpPr>
        <p:spPr>
          <a:xfrm>
            <a:off x="6876256" y="3693681"/>
            <a:ext cx="1008112" cy="246221"/>
          </a:xfrm>
          <a:prstGeom prst="rect">
            <a:avLst/>
          </a:prstGeom>
        </p:spPr>
        <p:txBody>
          <a:bodyPr wrap="square">
            <a:spAutoFit/>
          </a:bodyPr>
          <a:lstStyle/>
          <a:p>
            <a:pPr algn="ctr"/>
            <a:r>
              <a:rPr lang="es-ES" sz="1000" b="1" i="1" dirty="0" smtClean="0">
                <a:solidFill>
                  <a:schemeClr val="tx1"/>
                </a:solidFill>
                <a:latin typeface="Champagne &amp; Limousines" panose="020B0202020202020204" pitchFamily="34" charset="0"/>
              </a:rPr>
              <a:t>AUTONOMÍA</a:t>
            </a:r>
            <a:endParaRPr lang="es-ES" sz="1000" b="1" i="1" dirty="0">
              <a:solidFill>
                <a:schemeClr val="tx1"/>
              </a:solidFill>
              <a:latin typeface="Champagne &amp; Limousines" panose="020B0202020202020204" pitchFamily="34" charset="0"/>
            </a:endParaRPr>
          </a:p>
        </p:txBody>
      </p:sp>
      <p:sp>
        <p:nvSpPr>
          <p:cNvPr id="24" name="23 Rectángulo"/>
          <p:cNvSpPr/>
          <p:nvPr/>
        </p:nvSpPr>
        <p:spPr>
          <a:xfrm>
            <a:off x="7812360" y="3693681"/>
            <a:ext cx="1224136" cy="246221"/>
          </a:xfrm>
          <a:prstGeom prst="rect">
            <a:avLst/>
          </a:prstGeom>
        </p:spPr>
        <p:txBody>
          <a:bodyPr wrap="square">
            <a:spAutoFit/>
          </a:bodyPr>
          <a:lstStyle/>
          <a:p>
            <a:pPr algn="ctr"/>
            <a:r>
              <a:rPr lang="es-ES" sz="1000" b="1" i="1" dirty="0" smtClean="0">
                <a:solidFill>
                  <a:schemeClr val="tx1"/>
                </a:solidFill>
                <a:latin typeface="Champagne &amp; Limousines" panose="020B0202020202020204" pitchFamily="34" charset="0"/>
              </a:rPr>
              <a:t>OTROS ASPECTOS</a:t>
            </a:r>
            <a:endParaRPr lang="es-ES" sz="1000" b="1" i="1" dirty="0">
              <a:solidFill>
                <a:schemeClr val="tx1"/>
              </a:solidFill>
              <a:latin typeface="Champagne &amp; Limousines" panose="020B0202020202020204" pitchFamily="34" charset="0"/>
            </a:endParaRPr>
          </a:p>
        </p:txBody>
      </p:sp>
      <p:pic>
        <p:nvPicPr>
          <p:cNvPr id="25" name="24 Imagen"/>
          <p:cNvPicPr>
            <a:picLocks noChangeAspect="1"/>
          </p:cNvPicPr>
          <p:nvPr/>
        </p:nvPicPr>
        <p:blipFill>
          <a:blip r:embed="rId5">
            <a:extLst>
              <a:ext uri="{BEBA8EAE-BF5A-486C-A8C5-ECC9F3942E4B}">
                <a14:imgProps xmlns:a14="http://schemas.microsoft.com/office/drawing/2010/main">
                  <a14:imgLayer r:embed="rId6">
                    <a14:imgEffect>
                      <a14:artisticCutout/>
                    </a14:imgEffect>
                    <a14:imgEffect>
                      <a14:saturation sat="0"/>
                    </a14:imgEffect>
                  </a14:imgLayer>
                </a14:imgProps>
              </a:ext>
              <a:ext uri="{28A0092B-C50C-407E-A947-70E740481C1C}">
                <a14:useLocalDpi xmlns:a14="http://schemas.microsoft.com/office/drawing/2010/main" val="0"/>
              </a:ext>
            </a:extLst>
          </a:blip>
          <a:stretch>
            <a:fillRect/>
          </a:stretch>
        </p:blipFill>
        <p:spPr>
          <a:xfrm>
            <a:off x="7020272" y="1"/>
            <a:ext cx="2141984" cy="983810"/>
          </a:xfrm>
          <a:prstGeom prst="rect">
            <a:avLst/>
          </a:prstGeom>
        </p:spPr>
      </p:pic>
      <p:sp>
        <p:nvSpPr>
          <p:cNvPr id="26" name="25 Rectángulo redondeado"/>
          <p:cNvSpPr/>
          <p:nvPr/>
        </p:nvSpPr>
        <p:spPr>
          <a:xfrm>
            <a:off x="4716016" y="4227934"/>
            <a:ext cx="2304256" cy="56390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7" name="Imagen 32" descr="Texto, Logotipo&#10;&#10;Descripción generada automáticamente">
            <a:extLst>
              <a:ext uri="{FF2B5EF4-FFF2-40B4-BE49-F238E27FC236}">
                <a16:creationId xmlns="" xmlns:a16="http://schemas.microsoft.com/office/drawing/2014/main" id="{30702D5C-CC40-CB4C-A62D-2214D2A2D9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4260" y="4284987"/>
            <a:ext cx="449798" cy="449798"/>
          </a:xfrm>
          <a:prstGeom prst="rect">
            <a:avLst/>
          </a:prstGeom>
        </p:spPr>
      </p:pic>
      <p:pic>
        <p:nvPicPr>
          <p:cNvPr id="28" name="Imagen 6" descr="Texto, Logotipo&#10;&#10;Descripción generada automáticamente">
            <a:extLst>
              <a:ext uri="{FF2B5EF4-FFF2-40B4-BE49-F238E27FC236}">
                <a16:creationId xmlns="" xmlns:a16="http://schemas.microsoft.com/office/drawing/2014/main" id="{8B3C2FA4-D809-9949-AFC1-D49C208BA1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2150" y="4284987"/>
            <a:ext cx="449798" cy="449798"/>
          </a:xfrm>
          <a:prstGeom prst="rect">
            <a:avLst/>
          </a:prstGeom>
        </p:spPr>
      </p:pic>
      <p:pic>
        <p:nvPicPr>
          <p:cNvPr id="29" name="Imagen 27" descr="Texto, Logotipo&#10;&#10;Descripción generada automáticamente">
            <a:extLst>
              <a:ext uri="{FF2B5EF4-FFF2-40B4-BE49-F238E27FC236}">
                <a16:creationId xmlns="" xmlns:a16="http://schemas.microsoft.com/office/drawing/2014/main" id="{F5A99003-6953-FA47-B722-E98C6A7247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4318" y="4284987"/>
            <a:ext cx="449798" cy="449798"/>
          </a:xfrm>
          <a:prstGeom prst="rect">
            <a:avLst/>
          </a:prstGeom>
        </p:spPr>
      </p:pic>
      <p:sp>
        <p:nvSpPr>
          <p:cNvPr id="31" name="30 Rectángulo"/>
          <p:cNvSpPr/>
          <p:nvPr/>
        </p:nvSpPr>
        <p:spPr>
          <a:xfrm>
            <a:off x="4765994" y="4815031"/>
            <a:ext cx="742110" cy="276999"/>
          </a:xfrm>
          <a:prstGeom prst="rect">
            <a:avLst/>
          </a:prstGeom>
        </p:spPr>
        <p:txBody>
          <a:bodyPr wrap="square">
            <a:spAutoFit/>
          </a:bodyPr>
          <a:lstStyle/>
          <a:p>
            <a:pPr algn="ctr"/>
            <a:r>
              <a:rPr lang="es-ES" sz="1200" b="1" i="1" dirty="0" smtClean="0">
                <a:latin typeface="Champagne &amp; Limousines" panose="020B0202020202020204" pitchFamily="34" charset="0"/>
              </a:rPr>
              <a:t>ALTO</a:t>
            </a:r>
            <a:endParaRPr lang="es-ES" sz="1200" i="1" dirty="0" smtClean="0">
              <a:latin typeface="Champagne &amp; Limousines" panose="020B0202020202020204" pitchFamily="34" charset="0"/>
            </a:endParaRPr>
          </a:p>
        </p:txBody>
      </p:sp>
      <p:sp>
        <p:nvSpPr>
          <p:cNvPr id="32" name="31 Rectángulo"/>
          <p:cNvSpPr/>
          <p:nvPr/>
        </p:nvSpPr>
        <p:spPr>
          <a:xfrm>
            <a:off x="5436096" y="4803998"/>
            <a:ext cx="886126" cy="276999"/>
          </a:xfrm>
          <a:prstGeom prst="rect">
            <a:avLst/>
          </a:prstGeom>
        </p:spPr>
        <p:txBody>
          <a:bodyPr wrap="square">
            <a:spAutoFit/>
          </a:bodyPr>
          <a:lstStyle/>
          <a:p>
            <a:pPr algn="ctr"/>
            <a:r>
              <a:rPr lang="es-ES" sz="1200" b="1" i="1" dirty="0" smtClean="0">
                <a:latin typeface="Champagne &amp; Limousines" panose="020B0202020202020204" pitchFamily="34" charset="0"/>
              </a:rPr>
              <a:t>MEDIO</a:t>
            </a:r>
            <a:endParaRPr lang="es-ES" sz="1200" i="1" dirty="0" smtClean="0">
              <a:latin typeface="Champagne &amp; Limousines" panose="020B0202020202020204" pitchFamily="34" charset="0"/>
            </a:endParaRPr>
          </a:p>
        </p:txBody>
      </p:sp>
      <p:sp>
        <p:nvSpPr>
          <p:cNvPr id="33" name="32 Rectángulo"/>
          <p:cNvSpPr/>
          <p:nvPr/>
        </p:nvSpPr>
        <p:spPr>
          <a:xfrm>
            <a:off x="6206154" y="4803998"/>
            <a:ext cx="886126" cy="276999"/>
          </a:xfrm>
          <a:prstGeom prst="rect">
            <a:avLst/>
          </a:prstGeom>
        </p:spPr>
        <p:txBody>
          <a:bodyPr wrap="square">
            <a:spAutoFit/>
          </a:bodyPr>
          <a:lstStyle/>
          <a:p>
            <a:pPr algn="ctr"/>
            <a:r>
              <a:rPr lang="es-ES" sz="1200" b="1" i="1" dirty="0" smtClean="0">
                <a:latin typeface="Champagne &amp; Limousines" panose="020B0202020202020204" pitchFamily="34" charset="0"/>
              </a:rPr>
              <a:t>BAJO</a:t>
            </a:r>
            <a:endParaRPr lang="es-ES" sz="1200" i="1" dirty="0" smtClean="0">
              <a:latin typeface="Champagne &amp; Limousines" panose="020B0202020202020204" pitchFamily="34" charset="0"/>
            </a:endParaRPr>
          </a:p>
        </p:txBody>
      </p:sp>
      <p:sp>
        <p:nvSpPr>
          <p:cNvPr id="34" name="33 Rectángulo"/>
          <p:cNvSpPr/>
          <p:nvPr/>
        </p:nvSpPr>
        <p:spPr>
          <a:xfrm>
            <a:off x="475928" y="4270325"/>
            <a:ext cx="4024064" cy="461665"/>
          </a:xfrm>
          <a:prstGeom prst="rect">
            <a:avLst/>
          </a:prstGeom>
        </p:spPr>
        <p:txBody>
          <a:bodyPr wrap="square">
            <a:spAutoFit/>
          </a:bodyPr>
          <a:lstStyle/>
          <a:p>
            <a:r>
              <a:rPr lang="es-ES" sz="1200" b="1" i="1" dirty="0" smtClean="0">
                <a:latin typeface="Champagne &amp; Limousines" panose="020B0202020202020204" pitchFamily="34" charset="0"/>
              </a:rPr>
              <a:t>Se utiliza un esquema de semáforos para plasmar el nivel de desarrollo del conjunto de las iniciativas en cada campo:</a:t>
            </a:r>
            <a:endParaRPr lang="es-ES" sz="1200" i="1" dirty="0" smtClean="0">
              <a:latin typeface="Champagne &amp; Limousines" panose="020B0202020202020204" pitchFamily="34" charset="0"/>
            </a:endParaRPr>
          </a:p>
        </p:txBody>
      </p:sp>
    </p:spTree>
    <p:extLst>
      <p:ext uri="{BB962C8B-B14F-4D97-AF65-F5344CB8AC3E}">
        <p14:creationId xmlns:p14="http://schemas.microsoft.com/office/powerpoint/2010/main" val="1341168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0024" y="808132"/>
            <a:ext cx="7938400" cy="276999"/>
          </a:xfrm>
          <a:prstGeom prst="rect">
            <a:avLst/>
          </a:prstGeom>
        </p:spPr>
        <p:txBody>
          <a:bodyPr wrap="square">
            <a:spAutoFit/>
          </a:bodyPr>
          <a:lstStyle/>
          <a:p>
            <a:pPr algn="just"/>
            <a:r>
              <a:rPr lang="es-ES" sz="1200" b="1" u="sng" dirty="0" smtClean="0">
                <a:latin typeface="Champagne &amp; Limousines" panose="020B0202020202020204" pitchFamily="34" charset="0"/>
              </a:rPr>
              <a:t>2.1 CUADRO </a:t>
            </a:r>
            <a:r>
              <a:rPr lang="es-ES" sz="1200" b="1" u="sng" dirty="0">
                <a:latin typeface="Champagne &amp; Limousines" panose="020B0202020202020204" pitchFamily="34" charset="0"/>
              </a:rPr>
              <a:t>RESUMEN DE LA FASE 2 – PROCESO DE ELABORACIÓN</a:t>
            </a:r>
          </a:p>
        </p:txBody>
      </p:sp>
      <p:pic>
        <p:nvPicPr>
          <p:cNvPr id="3" name="2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4" name="3 Rectángulo"/>
          <p:cNvSpPr/>
          <p:nvPr/>
        </p:nvSpPr>
        <p:spPr>
          <a:xfrm>
            <a:off x="234000" y="232361"/>
            <a:ext cx="288032" cy="338554"/>
          </a:xfrm>
          <a:prstGeom prst="rect">
            <a:avLst/>
          </a:prstGeom>
        </p:spPr>
        <p:txBody>
          <a:bodyPr wrap="square">
            <a:spAutoFit/>
          </a:bodyPr>
          <a:lstStyle/>
          <a:p>
            <a:pPr algn="ctr"/>
            <a:r>
              <a:rPr lang="es-ES" sz="1600" dirty="0">
                <a:solidFill>
                  <a:schemeClr val="bg1"/>
                </a:solidFill>
              </a:rPr>
              <a:t>2</a:t>
            </a:r>
          </a:p>
        </p:txBody>
      </p:sp>
      <p:sp>
        <p:nvSpPr>
          <p:cNvPr id="11" name="10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–PROCESO DE ELABORACIÓN DE LOS AUDIOVISUALES</a:t>
            </a:r>
            <a:endParaRPr lang="es-ES" sz="800" dirty="0">
              <a:latin typeface="Champagne &amp; Limousines" panose="020B0202020202020204"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2531889965"/>
              </p:ext>
            </p:extLst>
          </p:nvPr>
        </p:nvGraphicFramePr>
        <p:xfrm>
          <a:off x="378016" y="1329278"/>
          <a:ext cx="8370448" cy="3474720"/>
        </p:xfrm>
        <a:graphic>
          <a:graphicData uri="http://schemas.openxmlformats.org/drawingml/2006/table">
            <a:tbl>
              <a:tblPr firstRow="1" bandRow="1">
                <a:tableStyleId>{D022749D-EC7B-471C-9EC0-9CBF7ABE4189}</a:tableStyleId>
              </a:tblPr>
              <a:tblGrid>
                <a:gridCol w="1872208">
                  <a:extLst>
                    <a:ext uri="{9D8B030D-6E8A-4147-A177-3AD203B41FA5}">
                      <a16:colId xmlns:a16="http://schemas.microsoft.com/office/drawing/2014/main" xmlns="" val="20000"/>
                    </a:ext>
                  </a:extLst>
                </a:gridCol>
                <a:gridCol w="1601696">
                  <a:extLst>
                    <a:ext uri="{9D8B030D-6E8A-4147-A177-3AD203B41FA5}">
                      <a16:colId xmlns:a16="http://schemas.microsoft.com/office/drawing/2014/main" xmlns="" val="20001"/>
                    </a:ext>
                  </a:extLst>
                </a:gridCol>
                <a:gridCol w="990592">
                  <a:extLst>
                    <a:ext uri="{9D8B030D-6E8A-4147-A177-3AD203B41FA5}">
                      <a16:colId xmlns:a16="http://schemas.microsoft.com/office/drawing/2014/main" xmlns="" val="20002"/>
                    </a:ext>
                  </a:extLst>
                </a:gridCol>
                <a:gridCol w="3905952">
                  <a:extLst>
                    <a:ext uri="{9D8B030D-6E8A-4147-A177-3AD203B41FA5}">
                      <a16:colId xmlns:a16="http://schemas.microsoft.com/office/drawing/2014/main" xmlns="" val="20003"/>
                    </a:ext>
                  </a:extLst>
                </a:gridCol>
              </a:tblGrid>
              <a:tr h="1160627">
                <a:tc rowSpan="3">
                  <a:txBody>
                    <a:bodyPr/>
                    <a:lstStyle/>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r>
                        <a:rPr lang="es-ES" sz="1200" b="1" dirty="0">
                          <a:solidFill>
                            <a:schemeClr val="tx1"/>
                          </a:solidFill>
                          <a:latin typeface="Champagne &amp; Limousines" panose="020B0502020202020204" pitchFamily="34" charset="0"/>
                          <a:ea typeface="Champagne &amp; Limousines" panose="020B0502020202020204" pitchFamily="34" charset="0"/>
                        </a:rPr>
                        <a:t>NIVEL</a:t>
                      </a:r>
                      <a:r>
                        <a:rPr lang="es-ES" sz="1200" b="1" baseline="0" dirty="0">
                          <a:solidFill>
                            <a:schemeClr val="tx1"/>
                          </a:solidFill>
                          <a:latin typeface="Champagne &amp; Limousines" panose="020B0502020202020204" pitchFamily="34" charset="0"/>
                          <a:ea typeface="Champagne &amp; Limousines" panose="020B0502020202020204" pitchFamily="34" charset="0"/>
                        </a:rPr>
                        <a:t> DE DESARROLLO MEDIO</a:t>
                      </a:r>
                      <a:endParaRPr lang="es-ES" sz="12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Formación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algn="just"/>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La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formación es integral</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 contempla el apartado temático-sensibilizador, pero sobre todo el técnico-audiovisual. La formación se valora como adecuada y se le atribuye un impacto positivo en la calidad final de los audiovisuales.</a:t>
                      </a:r>
                    </a:p>
                    <a:p>
                      <a:pPr algn="just"/>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Sin embargo, se detectan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áreas de mejora en la parte temática</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 especialmente en aumentar el tiempo dedicado a esta tarea y en  el aprovechamiento del profesorado como correa de transmisión de conocimientos y recursos. </a:t>
                      </a:r>
                      <a:endParaRPr lang="es-ES" sz="100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008112">
                <a:tc vMerge="1">
                  <a:txBody>
                    <a:bodyPr/>
                    <a:lstStyle/>
                    <a:p>
                      <a:endParaRPr lang="es-ES"/>
                    </a:p>
                  </a:txBody>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Co-creación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algn="just"/>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Todos los proyectos cuentan con procesos de elaboración basados en la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toma de decisiones conjunta. </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Las sesiones de deliberación y debate son constantes, enriquecedoras y siempre derivan en consenso. Por lo tanto, los audiovisuales son fruto de la colaboración,  mayoritariamente.</a:t>
                      </a:r>
                    </a:p>
                    <a:p>
                      <a:pPr algn="just"/>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A nivel concreto, se han encontrado dificultades para extender la participación a más protagonistas, colectivos, asociaciones, comunidad educativa…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87619">
                <a:tc vMerge="1">
                  <a:txBody>
                    <a:bodyPr/>
                    <a:lstStyle/>
                    <a:p>
                      <a:endParaRPr lang="es-ES"/>
                    </a:p>
                  </a:txBody>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Autonomía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algn="just"/>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La elaboración de los videos se ha realizado desde una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amplia libertad en todas las fases, </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desde la elección de la temática hasta su forma de plasmación.</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 </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Por lo tanto, se han conseguido productos enteramente atribuibles a las personas participantes. Las empresas audiovisuales y el profesorado, en su caso, han cumplido de forma adecuada con su rol facilitador.</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14" name="Imagen 32" descr="Texto, Logotipo&#10;&#10;Descripción generada automáticamente">
            <a:extLst>
              <a:ext uri="{FF2B5EF4-FFF2-40B4-BE49-F238E27FC236}">
                <a16:creationId xmlns:a16="http://schemas.microsoft.com/office/drawing/2014/main" xmlns="" id="{30702D5C-CC40-CB4C-A62D-2214D2A2D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2202" y="1779547"/>
            <a:ext cx="449798" cy="449798"/>
          </a:xfrm>
          <a:prstGeom prst="rect">
            <a:avLst/>
          </a:prstGeom>
        </p:spPr>
      </p:pic>
      <p:pic>
        <p:nvPicPr>
          <p:cNvPr id="15" name="Imagen 6" descr="Texto, Logotipo&#10;&#10;Descripción generada automáticamente">
            <a:extLst>
              <a:ext uri="{FF2B5EF4-FFF2-40B4-BE49-F238E27FC236}">
                <a16:creationId xmlns:a16="http://schemas.microsoft.com/office/drawing/2014/main" xmlns="" id="{8B3C2FA4-D809-9949-AFC1-D49C208BA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4083918"/>
            <a:ext cx="449798" cy="449798"/>
          </a:xfrm>
          <a:prstGeom prst="rect">
            <a:avLst/>
          </a:prstGeom>
        </p:spPr>
      </p:pic>
      <p:pic>
        <p:nvPicPr>
          <p:cNvPr id="16" name="Imagen 32" descr="Texto, Logotipo&#10;&#10;Descripción generada automáticamente">
            <a:extLst>
              <a:ext uri="{FF2B5EF4-FFF2-40B4-BE49-F238E27FC236}">
                <a16:creationId xmlns:a16="http://schemas.microsoft.com/office/drawing/2014/main" xmlns="" id="{30702D5C-CC40-CB4C-A62D-2214D2A2D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876" y="2067579"/>
            <a:ext cx="1027812" cy="1027812"/>
          </a:xfrm>
          <a:prstGeom prst="rect">
            <a:avLst/>
          </a:prstGeom>
        </p:spPr>
      </p:pic>
      <p:pic>
        <p:nvPicPr>
          <p:cNvPr id="17" name="Imagen 32" descr="Texto, Logotipo&#10;&#10;Descripción generada automáticamente">
            <a:extLst>
              <a:ext uri="{FF2B5EF4-FFF2-40B4-BE49-F238E27FC236}">
                <a16:creationId xmlns:a16="http://schemas.microsoft.com/office/drawing/2014/main" xmlns="" id="{30702D5C-CC40-CB4C-A62D-2214D2A2D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066440"/>
            <a:ext cx="449798" cy="449798"/>
          </a:xfrm>
          <a:prstGeom prst="rect">
            <a:avLst/>
          </a:prstGeom>
        </p:spPr>
      </p:pic>
    </p:spTree>
    <p:extLst>
      <p:ext uri="{BB962C8B-B14F-4D97-AF65-F5344CB8AC3E}">
        <p14:creationId xmlns:p14="http://schemas.microsoft.com/office/powerpoint/2010/main" val="2421173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3" name="2 Rectángulo"/>
          <p:cNvSpPr/>
          <p:nvPr/>
        </p:nvSpPr>
        <p:spPr>
          <a:xfrm>
            <a:off x="234000" y="232361"/>
            <a:ext cx="288032" cy="338554"/>
          </a:xfrm>
          <a:prstGeom prst="rect">
            <a:avLst/>
          </a:prstGeom>
        </p:spPr>
        <p:txBody>
          <a:bodyPr wrap="square">
            <a:spAutoFit/>
          </a:bodyPr>
          <a:lstStyle/>
          <a:p>
            <a:pPr algn="ctr"/>
            <a:r>
              <a:rPr lang="es-ES" sz="1600" dirty="0">
                <a:solidFill>
                  <a:schemeClr val="bg1"/>
                </a:solidFill>
              </a:rPr>
              <a:t>2</a:t>
            </a:r>
          </a:p>
        </p:txBody>
      </p:sp>
      <p:sp>
        <p:nvSpPr>
          <p:cNvPr id="5" name="4 Rectángulo"/>
          <p:cNvSpPr/>
          <p:nvPr/>
        </p:nvSpPr>
        <p:spPr>
          <a:xfrm>
            <a:off x="450024" y="808132"/>
            <a:ext cx="7938400" cy="276999"/>
          </a:xfrm>
          <a:prstGeom prst="rect">
            <a:avLst/>
          </a:prstGeom>
        </p:spPr>
        <p:txBody>
          <a:bodyPr wrap="square">
            <a:spAutoFit/>
          </a:bodyPr>
          <a:lstStyle/>
          <a:p>
            <a:pPr algn="just"/>
            <a:r>
              <a:rPr lang="es-ES" sz="1200" b="1" u="sng" dirty="0" smtClean="0">
                <a:latin typeface="Champagne &amp; Limousines" panose="020B0202020202020204" pitchFamily="34" charset="0"/>
              </a:rPr>
              <a:t>2.2 RECOMENDACIONES </a:t>
            </a:r>
            <a:r>
              <a:rPr lang="es-ES" sz="1200" b="1" u="sng" dirty="0">
                <a:latin typeface="Champagne &amp; Limousines" panose="020B0202020202020204" pitchFamily="34" charset="0"/>
              </a:rPr>
              <a:t>– PROCESO DE </a:t>
            </a:r>
            <a:r>
              <a:rPr lang="es-ES" sz="1200" b="1" u="sng" dirty="0" smtClean="0">
                <a:latin typeface="Champagne &amp; Limousines" panose="020B0202020202020204" pitchFamily="34" charset="0"/>
              </a:rPr>
              <a:t>ELABORACIÓN</a:t>
            </a:r>
            <a:endParaRPr lang="es-ES" sz="1200" b="1" u="sng" dirty="0">
              <a:latin typeface="Champagne &amp; Limousines" panose="020B0202020202020204" pitchFamily="34" charset="0"/>
            </a:endParaRPr>
          </a:p>
        </p:txBody>
      </p:sp>
      <p:sp>
        <p:nvSpPr>
          <p:cNvPr id="8" name="7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–PROCESO DE ELABORACIÓN DE LOS AUDIOVISUALES</a:t>
            </a:r>
            <a:endParaRPr lang="es-ES" sz="800" dirty="0">
              <a:latin typeface="Champagne &amp; Limousines" panose="020B0202020202020204"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2186882813"/>
              </p:ext>
            </p:extLst>
          </p:nvPr>
        </p:nvGraphicFramePr>
        <p:xfrm>
          <a:off x="602800" y="1389986"/>
          <a:ext cx="7857632" cy="2879868"/>
        </p:xfrm>
        <a:graphic>
          <a:graphicData uri="http://schemas.openxmlformats.org/drawingml/2006/table">
            <a:tbl>
              <a:tblPr firstRow="1" bandRow="1">
                <a:tableStyleId>{D022749D-EC7B-471C-9EC0-9CBF7ABE4189}</a:tableStyleId>
              </a:tblPr>
              <a:tblGrid>
                <a:gridCol w="3928816">
                  <a:extLst>
                    <a:ext uri="{9D8B030D-6E8A-4147-A177-3AD203B41FA5}">
                      <a16:colId xmlns:a16="http://schemas.microsoft.com/office/drawing/2014/main" xmlns="" val="20000"/>
                    </a:ext>
                  </a:extLst>
                </a:gridCol>
                <a:gridCol w="3928816"/>
              </a:tblGrid>
              <a:tr h="72008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Garantizar</a:t>
                      </a:r>
                      <a:r>
                        <a:rPr lang="es-ES" sz="1100" b="1"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rPr>
                        <a:t> el carácter colaborativo </a:t>
                      </a:r>
                      <a:r>
                        <a:rPr lang="es-ES" sz="1100" b="0"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rPr>
                        <a:t>en todas las fases del proceso de elaboración del audiovisual. La toma de decisiones siempre debe depender del grupo, y no de las entidades de apoyo.</a:t>
                      </a:r>
                      <a:endParaRPr lang="es-ES" sz="1100" b="0"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Buscar un </a:t>
                      </a:r>
                      <a:r>
                        <a:rPr lang="es-ES" sz="1100" b="1"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equilibrio entre desarrollo del producto por parte de la población meta</a:t>
                      </a:r>
                      <a:r>
                        <a:rPr lang="es-ES" sz="1100" b="0"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 a través de su capacitación en comunicación audiovisual, </a:t>
                      </a:r>
                      <a:r>
                        <a:rPr lang="es-ES" sz="1100" b="1"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y por parte de profesionales.</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100" b="0" baseline="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39649">
                <a:tc>
                  <a:txBody>
                    <a:bodyPr/>
                    <a:lstStyle/>
                    <a:p>
                      <a:pPr algn="just"/>
                      <a:r>
                        <a:rPr lang="es-ES" sz="1100" b="0" dirty="0">
                          <a:solidFill>
                            <a:schemeClr val="tx1"/>
                          </a:solidFill>
                          <a:latin typeface="Champagne &amp; Limousines" panose="020B0502020202020204" pitchFamily="34" charset="0"/>
                          <a:ea typeface="Champagne &amp; Limousines" panose="020B0502020202020204" pitchFamily="34" charset="0"/>
                        </a:rPr>
                        <a:t>Proporcionar</a:t>
                      </a:r>
                      <a:r>
                        <a:rPr lang="es-ES" sz="1100" b="0" baseline="0" dirty="0">
                          <a:solidFill>
                            <a:schemeClr val="tx1"/>
                          </a:solidFill>
                          <a:latin typeface="Champagne &amp; Limousines" panose="020B0502020202020204" pitchFamily="34" charset="0"/>
                          <a:ea typeface="Champagne &amp; Limousines" panose="020B0502020202020204" pitchFamily="34" charset="0"/>
                        </a:rPr>
                        <a:t> orientaciones sobre </a:t>
                      </a:r>
                      <a:r>
                        <a:rPr lang="es-ES" sz="1100" b="1" baseline="0" dirty="0">
                          <a:solidFill>
                            <a:schemeClr val="tx1"/>
                          </a:solidFill>
                          <a:latin typeface="Champagne &amp; Limousines" panose="020B0502020202020204" pitchFamily="34" charset="0"/>
                          <a:ea typeface="Champagne &amp; Limousines" panose="020B0502020202020204" pitchFamily="34" charset="0"/>
                        </a:rPr>
                        <a:t>trabajo en equipo y organización de tareas</a:t>
                      </a:r>
                      <a:r>
                        <a:rPr lang="es-ES" sz="1100" b="0" baseline="0" dirty="0">
                          <a:solidFill>
                            <a:schemeClr val="tx1"/>
                          </a:solidFill>
                          <a:latin typeface="Champagne &amp; Limousines" panose="020B0502020202020204" pitchFamily="34" charset="0"/>
                          <a:ea typeface="Champagne &amp; Limousines" panose="020B0502020202020204" pitchFamily="34" charset="0"/>
                        </a:rPr>
                        <a:t> en el proceso formativo</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a:t>
                      </a:r>
                      <a:r>
                        <a:rPr lang="es-ES" sz="1100" b="0" dirty="0" smtClean="0">
                          <a:solidFill>
                            <a:schemeClr val="tx1"/>
                          </a:solidFill>
                          <a:latin typeface="Champagne &amp; Limousines" panose="020B0502020202020204" pitchFamily="34" charset="0"/>
                          <a:ea typeface="Champagne &amp; Limousines" panose="020B0502020202020204" pitchFamily="34" charset="0"/>
                        </a:rPr>
                        <a:t>Generar con las personas del grupo meta un </a:t>
                      </a:r>
                      <a:r>
                        <a:rPr lang="es-ES" sz="1100" b="1" dirty="0" smtClean="0">
                          <a:solidFill>
                            <a:schemeClr val="tx1"/>
                          </a:solidFill>
                          <a:latin typeface="Champagne &amp; Limousines" panose="020B0502020202020204" pitchFamily="34" charset="0"/>
                          <a:ea typeface="Champagne &amp; Limousines" panose="020B0502020202020204" pitchFamily="34" charset="0"/>
                        </a:rPr>
                        <a:t>clima de confianza</a:t>
                      </a:r>
                      <a:r>
                        <a:rPr lang="es-ES" sz="1100" b="0" dirty="0" smtClean="0">
                          <a:solidFill>
                            <a:schemeClr val="tx1"/>
                          </a:solidFill>
                          <a:latin typeface="Champagne &amp; Limousines" panose="020B0502020202020204" pitchFamily="34" charset="0"/>
                          <a:ea typeface="Champagne &amp; Limousines" panose="020B0502020202020204" pitchFamily="34" charset="0"/>
                        </a:rPr>
                        <a:t>.</a:t>
                      </a:r>
                      <a:endParaRPr lang="es-ES" sz="1100" b="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Seleccionar </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profesionales de la producción audiovisual </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que </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conozcan bien los movimientos sociales.</a:t>
                      </a:r>
                      <a:endParaRPr lang="es-ES" sz="1100" b="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166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Dar </a:t>
                      </a:r>
                      <a:r>
                        <a:rPr lang="es-ES" sz="1100" b="1" dirty="0" smtClean="0">
                          <a:solidFill>
                            <a:schemeClr val="tx1"/>
                          </a:solidFill>
                          <a:latin typeface="Champagne &amp; Limousines" panose="020B0502020202020204" pitchFamily="34" charset="0"/>
                          <a:ea typeface="Champagne &amp; Limousines" panose="020B0502020202020204" pitchFamily="34" charset="0"/>
                        </a:rPr>
                        <a:t>libertad a los y las participantes en la elaboración</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 del audiovisual</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desde un rol facilitador y tutor que debe ir de más a menos.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Dotar</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de mayor importancia a la </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determinación de los objetivos del audiovisual</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como punto de partida para su diseño y elaboración.</a:t>
                      </a:r>
                      <a:endParaRPr lang="es-ES" sz="1100" b="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36559">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dirty="0" smtClean="0">
                          <a:solidFill>
                            <a:schemeClr val="tx1"/>
                          </a:solidFill>
                          <a:latin typeface="Champagne &amp; Limousines" panose="020B0502020202020204" pitchFamily="34" charset="0"/>
                          <a:ea typeface="Champagne &amp; Limousines" panose="020B0502020202020204" pitchFamily="34" charset="0"/>
                        </a:rPr>
                        <a:t>Facilitar</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 contactos con predisposición a participar </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en los audiovisuales y facilitar orientaciones para este acercamiento.</a:t>
                      </a:r>
                      <a:endParaRPr lang="es-ES" sz="1100" b="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Diseñar una </a:t>
                      </a:r>
                      <a:r>
                        <a:rPr lang="es-ES" sz="1100" b="1" dirty="0" smtClean="0">
                          <a:solidFill>
                            <a:schemeClr val="tx1"/>
                          </a:solidFill>
                          <a:latin typeface="Champagne &amp; Limousines" panose="020B0502020202020204" pitchFamily="34" charset="0"/>
                          <a:ea typeface="Champagne &amp; Limousines" panose="020B0502020202020204" pitchFamily="34" charset="0"/>
                        </a:rPr>
                        <a:t>formación</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 integral </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(contenido-técnica), </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compensada y orientada a la acción</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988672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3" name="2 Rectángulo"/>
          <p:cNvSpPr/>
          <p:nvPr/>
        </p:nvSpPr>
        <p:spPr>
          <a:xfrm>
            <a:off x="234000" y="232361"/>
            <a:ext cx="288032" cy="338554"/>
          </a:xfrm>
          <a:prstGeom prst="rect">
            <a:avLst/>
          </a:prstGeom>
        </p:spPr>
        <p:txBody>
          <a:bodyPr wrap="square">
            <a:spAutoFit/>
          </a:bodyPr>
          <a:lstStyle/>
          <a:p>
            <a:pPr algn="ctr"/>
            <a:r>
              <a:rPr lang="es-ES" sz="1600" dirty="0">
                <a:solidFill>
                  <a:schemeClr val="bg1"/>
                </a:solidFill>
              </a:rPr>
              <a:t>2</a:t>
            </a:r>
          </a:p>
        </p:txBody>
      </p:sp>
      <p:sp>
        <p:nvSpPr>
          <p:cNvPr id="8" name="7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–PROCESO DE ELABORACIÓN DE LOS AUDIOVISUALES</a:t>
            </a:r>
            <a:endParaRPr lang="es-ES" sz="800" dirty="0">
              <a:latin typeface="Champagne &amp; Limousines" panose="020B0202020202020204"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2701522676"/>
              </p:ext>
            </p:extLst>
          </p:nvPr>
        </p:nvGraphicFramePr>
        <p:xfrm>
          <a:off x="746816" y="1275606"/>
          <a:ext cx="7641608" cy="3024336"/>
        </p:xfrm>
        <a:graphic>
          <a:graphicData uri="http://schemas.openxmlformats.org/drawingml/2006/table">
            <a:tbl>
              <a:tblPr firstRow="1" bandRow="1">
                <a:tableStyleId>{D022749D-EC7B-471C-9EC0-9CBF7ABE4189}</a:tableStyleId>
              </a:tblPr>
              <a:tblGrid>
                <a:gridCol w="3681168"/>
                <a:gridCol w="3960440"/>
              </a:tblGrid>
              <a:tr h="59462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a:solidFill>
                            <a:schemeClr val="tx1"/>
                          </a:solidFill>
                          <a:latin typeface="Champagne &amp; Limousines" panose="020B0502020202020204" pitchFamily="34" charset="0"/>
                          <a:ea typeface="Champagne &amp; Limousines" panose="020B0502020202020204" pitchFamily="34" charset="0"/>
                        </a:rPr>
                        <a:t>Utilizar un </a:t>
                      </a:r>
                      <a:r>
                        <a:rPr lang="es-ES" sz="1100" b="1" dirty="0">
                          <a:solidFill>
                            <a:schemeClr val="tx1"/>
                          </a:solidFill>
                          <a:latin typeface="Champagne &amp; Limousines" panose="020B0502020202020204" pitchFamily="34" charset="0"/>
                          <a:ea typeface="Champagne &amp; Limousines" panose="020B0502020202020204" pitchFamily="34" charset="0"/>
                        </a:rPr>
                        <a:t>lenguaje claro y </a:t>
                      </a:r>
                      <a:r>
                        <a:rPr lang="es-ES" sz="1100" b="1" dirty="0" smtClean="0">
                          <a:solidFill>
                            <a:schemeClr val="tx1"/>
                          </a:solidFill>
                          <a:latin typeface="Champagne &amp; Limousines" panose="020B0502020202020204" pitchFamily="34" charset="0"/>
                          <a:ea typeface="Champagne &amp; Limousines" panose="020B0502020202020204" pitchFamily="34" charset="0"/>
                        </a:rPr>
                        <a:t>sencillo.</a:t>
                      </a:r>
                      <a:endParaRPr lang="es-ES" sz="11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rPr>
                        <a:t>Tener </a:t>
                      </a:r>
                      <a:r>
                        <a:rPr lang="es-ES" sz="1100" b="1"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rPr>
                        <a:t>flexibilidad con el guion </a:t>
                      </a:r>
                      <a:r>
                        <a:rPr lang="es-ES" sz="1100" b="0"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rPr>
                        <a:t>demostrando capacidad de adaptación a las circunstancias cambiantes de algunos de los actores clave. Evitar condicionar el proceso de grabación con planteamientos rígidos. Respetar espacios y personas.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39649">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La</a:t>
                      </a:r>
                      <a:r>
                        <a:rPr lang="es-ES" sz="1100" b="0"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rPr>
                        <a:t> metodología de elaboración debe preparar para el </a:t>
                      </a:r>
                      <a:r>
                        <a:rPr lang="es-ES" sz="1100" b="1"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rPr>
                        <a:t>ensayo-error </a:t>
                      </a:r>
                      <a:r>
                        <a:rPr lang="es-ES" sz="1100" b="0"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rPr>
                        <a:t>y para </a:t>
                      </a:r>
                      <a:r>
                        <a:rPr lang="es-ES" sz="1100" b="1" i="0" u="none" strike="noStrike" cap="none" baseline="0" dirty="0" smtClean="0">
                          <a:solidFill>
                            <a:schemeClr val="tx1"/>
                          </a:solidFill>
                          <a:latin typeface="Champagne &amp; Limousines" panose="020B0502020202020204" pitchFamily="34" charset="0"/>
                          <a:ea typeface="Champagne &amp; Limousines" panose="020B0502020202020204" pitchFamily="34" charset="0"/>
                          <a:cs typeface="Arial"/>
                          <a:sym typeface="Arial"/>
                        </a:rPr>
                        <a:t>aprender haciendo. </a:t>
                      </a:r>
                      <a:endParaRPr lang="es-ES" sz="1100" b="1"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baseline="0" dirty="0">
                          <a:solidFill>
                            <a:schemeClr val="tx1"/>
                          </a:solidFill>
                          <a:latin typeface="Champagne &amp; Limousines" panose="020B0502020202020204" pitchFamily="34" charset="0"/>
                          <a:ea typeface="Champagne &amp; Limousines" panose="020B0502020202020204" pitchFamily="34" charset="0"/>
                        </a:rPr>
                        <a:t>Priorizar el respeto a los movimientos sociales</a:t>
                      </a:r>
                      <a:r>
                        <a:rPr lang="es-ES" sz="1100" b="0" baseline="0" dirty="0">
                          <a:solidFill>
                            <a:schemeClr val="tx1"/>
                          </a:solidFill>
                          <a:latin typeface="Champagne &amp; Limousines" panose="020B0502020202020204" pitchFamily="34" charset="0"/>
                          <a:ea typeface="Champagne &amp; Limousines" panose="020B0502020202020204" pitchFamily="34" charset="0"/>
                        </a:rPr>
                        <a:t>, y para ello adaptar la herramienta audiovisual o su finalidad para </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de respuesta a sus necesidades.</a:t>
                      </a:r>
                      <a:endParaRPr lang="es-ES" sz="11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166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Integrar</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un</a:t>
                      </a:r>
                      <a:r>
                        <a:rPr lang="es-ES" sz="1100" b="0" dirty="0" smtClean="0">
                          <a:solidFill>
                            <a:schemeClr val="tx1"/>
                          </a:solidFill>
                          <a:latin typeface="Champagne &amp; Limousines" panose="020B0502020202020204" pitchFamily="34" charset="0"/>
                          <a:ea typeface="Champagne &amp; Limousines" panose="020B0502020202020204" pitchFamily="34" charset="0"/>
                        </a:rPr>
                        <a:t> </a:t>
                      </a:r>
                      <a:r>
                        <a:rPr lang="es-ES" sz="1100" b="1" dirty="0" smtClean="0">
                          <a:solidFill>
                            <a:schemeClr val="tx1"/>
                          </a:solidFill>
                          <a:latin typeface="Champagne &amp; Limousines" panose="020B0502020202020204" pitchFamily="34" charset="0"/>
                          <a:ea typeface="Champagne &amp; Limousines" panose="020B0502020202020204" pitchFamily="34" charset="0"/>
                        </a:rPr>
                        <a:t>diagnóstico</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previo</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a:t>
                      </a:r>
                      <a:r>
                        <a:rPr lang="es-ES" sz="1100" b="0" dirty="0" smtClean="0">
                          <a:solidFill>
                            <a:schemeClr val="tx1"/>
                          </a:solidFill>
                          <a:latin typeface="Champagne &amp; Limousines" panose="020B0502020202020204" pitchFamily="34" charset="0"/>
                          <a:ea typeface="Champagne &amp; Limousines" panose="020B0502020202020204" pitchFamily="34" charset="0"/>
                        </a:rPr>
                        <a:t>que tenga el debate</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sobre </a:t>
                      </a:r>
                      <a:r>
                        <a:rPr lang="es-ES" sz="1100" b="0" dirty="0" smtClean="0">
                          <a:solidFill>
                            <a:schemeClr val="tx1"/>
                          </a:solidFill>
                          <a:latin typeface="Champagne &amp; Limousines" panose="020B0502020202020204" pitchFamily="34" charset="0"/>
                          <a:ea typeface="Champagne &amp; Limousines" panose="020B0502020202020204" pitchFamily="34" charset="0"/>
                        </a:rPr>
                        <a:t>la temática</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y el ensayo como componentes centrales en el inicio de la elaboración.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ES" sz="1100" b="0"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rPr>
                        <a:t> </a:t>
                      </a:r>
                      <a:r>
                        <a:rPr lang="es-ES" sz="1100" b="1"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Participación y validación </a:t>
                      </a:r>
                      <a:r>
                        <a:rPr lang="es-ES" sz="1100" b="0"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de los productos audiovisuales </a:t>
                      </a:r>
                      <a:r>
                        <a:rPr lang="es-ES" sz="1100" b="1"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por parte de los colectivos representados </a:t>
                      </a:r>
                      <a:r>
                        <a:rPr lang="es-ES" sz="1100" b="0"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en ellos.</a:t>
                      </a:r>
                      <a:endParaRPr lang="es-ES" sz="1100" b="0"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8102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dirty="0">
                          <a:solidFill>
                            <a:schemeClr val="tx1"/>
                          </a:solidFill>
                          <a:latin typeface="Champagne &amp; Limousines" panose="020B0502020202020204" pitchFamily="34" charset="0"/>
                          <a:ea typeface="Champagne &amp; Limousines" panose="020B0502020202020204" pitchFamily="34" charset="0"/>
                        </a:rPr>
                        <a:t>Priorizar el proceso formativo y de sensibilización </a:t>
                      </a:r>
                      <a:r>
                        <a:rPr lang="es-ES" sz="1100" b="0" dirty="0">
                          <a:solidFill>
                            <a:schemeClr val="tx1"/>
                          </a:solidFill>
                          <a:latin typeface="Champagne &amp; Limousines" panose="020B0502020202020204" pitchFamily="34" charset="0"/>
                          <a:ea typeface="Champagne &amp; Limousines" panose="020B0502020202020204" pitchFamily="34" charset="0"/>
                        </a:rPr>
                        <a:t>sobre la calidad del producto </a:t>
                      </a:r>
                      <a:r>
                        <a:rPr lang="es-ES" sz="1100" b="0" dirty="0" smtClean="0">
                          <a:solidFill>
                            <a:schemeClr val="tx1"/>
                          </a:solidFill>
                          <a:latin typeface="Champagne &amp; Limousines" panose="020B0502020202020204" pitchFamily="34" charset="0"/>
                          <a:ea typeface="Champagne &amp; Limousines" panose="020B0502020202020204" pitchFamily="34" charset="0"/>
                        </a:rPr>
                        <a:t>audiovisual.</a:t>
                      </a:r>
                      <a:endParaRPr lang="es-ES" sz="11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Buscar referentes </a:t>
                      </a:r>
                      <a:r>
                        <a:rPr lang="es-ES" sz="1100" b="0"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sobre procesos y productos similares en cualquier lugar.</a:t>
                      </a:r>
                      <a:endParaRPr lang="es-ES" sz="1100" b="0"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071833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3" name="2 Imagen"/>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163497" y="1842797"/>
            <a:ext cx="5177046" cy="1305017"/>
          </a:xfrm>
          <a:prstGeom prst="rect">
            <a:avLst/>
          </a:prstGeom>
        </p:spPr>
      </p:pic>
      <p:sp>
        <p:nvSpPr>
          <p:cNvPr id="5" name="4 Rectángulo"/>
          <p:cNvSpPr/>
          <p:nvPr/>
        </p:nvSpPr>
        <p:spPr>
          <a:xfrm>
            <a:off x="735293" y="1131590"/>
            <a:ext cx="8229195" cy="861774"/>
          </a:xfrm>
          <a:prstGeom prst="rect">
            <a:avLst/>
          </a:prstGeom>
        </p:spPr>
        <p:txBody>
          <a:bodyPr wrap="square">
            <a:spAutoFit/>
          </a:bodyPr>
          <a:lstStyle/>
          <a:p>
            <a:pPr algn="ctr"/>
            <a:r>
              <a:rPr lang="es-ES" sz="5000" dirty="0">
                <a:latin typeface="Champagne &amp; Limousines" panose="020B0202020202020204" pitchFamily="34" charset="0"/>
              </a:rPr>
              <a:t>P</a:t>
            </a:r>
            <a:r>
              <a:rPr lang="es-ES" sz="5000" dirty="0" smtClean="0">
                <a:latin typeface="Champagne &amp; Limousines" panose="020B0202020202020204" pitchFamily="34" charset="0"/>
              </a:rPr>
              <a:t>roducto </a:t>
            </a:r>
            <a:r>
              <a:rPr lang="es-ES" sz="5000" dirty="0">
                <a:latin typeface="Champagne &amp; Limousines" panose="020B0202020202020204" pitchFamily="34" charset="0"/>
              </a:rPr>
              <a:t>final</a:t>
            </a:r>
          </a:p>
        </p:txBody>
      </p:sp>
      <p:sp>
        <p:nvSpPr>
          <p:cNvPr id="15" name="14 Elipse"/>
          <p:cNvSpPr/>
          <p:nvPr/>
        </p:nvSpPr>
        <p:spPr>
          <a:xfrm>
            <a:off x="-468560" y="-452586"/>
            <a:ext cx="1872208" cy="1800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500" b="1" dirty="0">
                <a:solidFill>
                  <a:srgbClr val="FFFFFF"/>
                </a:solidFill>
                <a:latin typeface="Aharoni" panose="02010803020104030203" pitchFamily="2" charset="-79"/>
                <a:cs typeface="Aharoni" panose="02010803020104030203" pitchFamily="2" charset="-79"/>
              </a:rPr>
              <a:t>3.</a:t>
            </a:r>
          </a:p>
        </p:txBody>
      </p:sp>
      <p:sp>
        <p:nvSpPr>
          <p:cNvPr id="7" name="6 Rectángulo"/>
          <p:cNvSpPr/>
          <p:nvPr/>
        </p:nvSpPr>
        <p:spPr>
          <a:xfrm>
            <a:off x="395537" y="3334221"/>
            <a:ext cx="2952328" cy="461665"/>
          </a:xfrm>
          <a:prstGeom prst="rect">
            <a:avLst/>
          </a:prstGeom>
        </p:spPr>
        <p:txBody>
          <a:bodyPr wrap="square">
            <a:spAutoFit/>
          </a:bodyPr>
          <a:lstStyle/>
          <a:p>
            <a:r>
              <a:rPr lang="es-ES" sz="1200" b="1" i="1" dirty="0">
                <a:latin typeface="Champagne &amp; Limousines" panose="020B0202020202020204" pitchFamily="34" charset="0"/>
              </a:rPr>
              <a:t>En este apartado se tratan los siguientes elementos:</a:t>
            </a:r>
            <a:endParaRPr lang="es-ES" sz="1200" i="1" dirty="0">
              <a:latin typeface="Champagne &amp; Limousines" panose="020B0202020202020204" pitchFamily="34" charset="0"/>
            </a:endParaRPr>
          </a:p>
        </p:txBody>
      </p:sp>
      <p:sp>
        <p:nvSpPr>
          <p:cNvPr id="9" name="8 Rectángulo"/>
          <p:cNvSpPr/>
          <p:nvPr/>
        </p:nvSpPr>
        <p:spPr>
          <a:xfrm>
            <a:off x="3410656" y="3230855"/>
            <a:ext cx="2726162" cy="276999"/>
          </a:xfrm>
          <a:prstGeom prst="rect">
            <a:avLst/>
          </a:prstGeom>
        </p:spPr>
        <p:txBody>
          <a:bodyPr wrap="square">
            <a:spAutoFit/>
          </a:bodyPr>
          <a:lstStyle/>
          <a:p>
            <a:pPr algn="ctr"/>
            <a:r>
              <a:rPr lang="es-ES" sz="1200" b="1" i="1" dirty="0" smtClean="0">
                <a:solidFill>
                  <a:schemeClr val="accent5">
                    <a:lumMod val="75000"/>
                  </a:schemeClr>
                </a:solidFill>
                <a:latin typeface="Champagne &amp; Limousines" panose="020B0502020202020204" pitchFamily="34" charset="0"/>
                <a:ea typeface="Champagne &amp; Limousines" panose="020B0502020202020204" pitchFamily="34" charset="0"/>
                <a:cs typeface="Calibri Light" panose="020F0302020204030204" pitchFamily="34" charset="0"/>
              </a:rPr>
              <a:t>COLECTIVOS PROTAGONISTAS</a:t>
            </a:r>
            <a:endParaRPr lang="es-ES" sz="1200" i="1" dirty="0">
              <a:solidFill>
                <a:schemeClr val="accent5">
                  <a:lumMod val="75000"/>
                </a:schemeClr>
              </a:solidFill>
              <a:latin typeface="Champagne &amp; Limousines" panose="020B0502020202020204" pitchFamily="34" charset="0"/>
              <a:ea typeface="Champagne &amp; Limousines" panose="020B0502020202020204" pitchFamily="34" charset="0"/>
              <a:cs typeface="Calibri Light" panose="020F0302020204030204" pitchFamily="34" charset="0"/>
            </a:endParaRPr>
          </a:p>
        </p:txBody>
      </p:sp>
      <p:sp>
        <p:nvSpPr>
          <p:cNvPr id="11" name="10 Rectángulo"/>
          <p:cNvSpPr/>
          <p:nvPr/>
        </p:nvSpPr>
        <p:spPr>
          <a:xfrm>
            <a:off x="6444208" y="3219822"/>
            <a:ext cx="1152128" cy="276999"/>
          </a:xfrm>
          <a:prstGeom prst="rect">
            <a:avLst/>
          </a:prstGeom>
        </p:spPr>
        <p:txBody>
          <a:bodyPr wrap="square">
            <a:spAutoFit/>
          </a:bodyPr>
          <a:lstStyle/>
          <a:p>
            <a:pPr algn="ctr"/>
            <a:r>
              <a:rPr lang="es-ES" sz="1200" b="1" i="1" dirty="0" smtClean="0">
                <a:solidFill>
                  <a:srgbClr val="8B81D2">
                    <a:lumMod val="75000"/>
                  </a:srgbClr>
                </a:solidFill>
                <a:latin typeface="Champagne &amp; Limousines" panose="020B0202020202020204" pitchFamily="34" charset="0"/>
              </a:rPr>
              <a:t>MENSAJES</a:t>
            </a:r>
            <a:endParaRPr lang="es-ES" sz="1200" b="1" i="1" dirty="0">
              <a:solidFill>
                <a:srgbClr val="8B81D2">
                  <a:lumMod val="75000"/>
                </a:srgbClr>
              </a:solidFill>
              <a:latin typeface="Champagne &amp; Limousines" panose="020B0202020202020204" pitchFamily="34" charset="0"/>
            </a:endParaRPr>
          </a:p>
        </p:txBody>
      </p:sp>
      <p:sp>
        <p:nvSpPr>
          <p:cNvPr id="19" name="18 Rectángulo"/>
          <p:cNvSpPr/>
          <p:nvPr/>
        </p:nvSpPr>
        <p:spPr>
          <a:xfrm>
            <a:off x="3621609" y="3565017"/>
            <a:ext cx="2304256" cy="276999"/>
          </a:xfrm>
          <a:prstGeom prst="rect">
            <a:avLst/>
          </a:prstGeom>
        </p:spPr>
        <p:txBody>
          <a:bodyPr wrap="square">
            <a:spAutoFit/>
          </a:bodyPr>
          <a:lstStyle/>
          <a:p>
            <a:pPr algn="ctr"/>
            <a:r>
              <a:rPr lang="es-ES" sz="1200" b="1" i="1" dirty="0" smtClean="0">
                <a:solidFill>
                  <a:srgbClr val="8B81D2">
                    <a:lumMod val="75000"/>
                  </a:srgbClr>
                </a:solidFill>
                <a:latin typeface="Champagne &amp; Limousines" panose="020B0202020202020204" pitchFamily="34" charset="0"/>
              </a:rPr>
              <a:t>CALIDAD </a:t>
            </a:r>
            <a:r>
              <a:rPr lang="es-ES" sz="1200" b="1" i="1" dirty="0">
                <a:solidFill>
                  <a:srgbClr val="8B81D2">
                    <a:lumMod val="75000"/>
                  </a:srgbClr>
                </a:solidFill>
                <a:latin typeface="Champagne &amp; Limousines" panose="020B0202020202020204" pitchFamily="34" charset="0"/>
              </a:rPr>
              <a:t>TÉCNICA</a:t>
            </a:r>
          </a:p>
        </p:txBody>
      </p:sp>
      <p:sp>
        <p:nvSpPr>
          <p:cNvPr id="2" name="1 Rectángulo"/>
          <p:cNvSpPr/>
          <p:nvPr/>
        </p:nvSpPr>
        <p:spPr>
          <a:xfrm>
            <a:off x="7236296" y="0"/>
            <a:ext cx="1907704" cy="555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22" name="21 Rectángulo"/>
          <p:cNvSpPr/>
          <p:nvPr/>
        </p:nvSpPr>
        <p:spPr>
          <a:xfrm>
            <a:off x="5868144" y="3565053"/>
            <a:ext cx="2304256" cy="276999"/>
          </a:xfrm>
          <a:prstGeom prst="rect">
            <a:avLst/>
          </a:prstGeom>
        </p:spPr>
        <p:txBody>
          <a:bodyPr wrap="square">
            <a:spAutoFit/>
          </a:bodyPr>
          <a:lstStyle/>
          <a:p>
            <a:pPr algn="ctr"/>
            <a:r>
              <a:rPr lang="es-ES" sz="1200" b="1" i="1" dirty="0" smtClean="0">
                <a:solidFill>
                  <a:srgbClr val="8B81D2">
                    <a:lumMod val="75000"/>
                  </a:srgbClr>
                </a:solidFill>
                <a:latin typeface="Champagne &amp; Limousines" panose="020B0202020202020204" pitchFamily="34" charset="0"/>
              </a:rPr>
              <a:t>DIFUSIÓN</a:t>
            </a:r>
            <a:endParaRPr lang="es-ES" sz="1200" b="1" i="1" dirty="0">
              <a:solidFill>
                <a:srgbClr val="8B81D2">
                  <a:lumMod val="75000"/>
                </a:srgbClr>
              </a:solidFill>
              <a:latin typeface="Champagne &amp; Limousines" panose="020B0202020202020204" pitchFamily="34" charset="0"/>
            </a:endParaRPr>
          </a:p>
        </p:txBody>
      </p:sp>
      <p:pic>
        <p:nvPicPr>
          <p:cNvPr id="23" name="22 Imagen"/>
          <p:cNvPicPr>
            <a:picLocks noChangeAspect="1"/>
          </p:cNvPicPr>
          <p:nvPr/>
        </p:nvPicPr>
        <p:blipFill>
          <a:blip r:embed="rId5">
            <a:extLst>
              <a:ext uri="{BEBA8EAE-BF5A-486C-A8C5-ECC9F3942E4B}">
                <a14:imgProps xmlns:a14="http://schemas.microsoft.com/office/drawing/2010/main">
                  <a14:imgLayer r:embed="rId6">
                    <a14:imgEffect>
                      <a14:artisticCutout/>
                    </a14:imgEffect>
                    <a14:imgEffect>
                      <a14:saturation sat="0"/>
                    </a14:imgEffect>
                  </a14:imgLayer>
                </a14:imgProps>
              </a:ext>
              <a:ext uri="{28A0092B-C50C-407E-A947-70E740481C1C}">
                <a14:useLocalDpi xmlns:a14="http://schemas.microsoft.com/office/drawing/2010/main" val="0"/>
              </a:ext>
            </a:extLst>
          </a:blip>
          <a:stretch>
            <a:fillRect/>
          </a:stretch>
        </p:blipFill>
        <p:spPr>
          <a:xfrm>
            <a:off x="7020272" y="1"/>
            <a:ext cx="2141984" cy="983810"/>
          </a:xfrm>
          <a:prstGeom prst="rect">
            <a:avLst/>
          </a:prstGeom>
        </p:spPr>
      </p:pic>
      <p:sp>
        <p:nvSpPr>
          <p:cNvPr id="24" name="23 Rectángulo redondeado"/>
          <p:cNvSpPr/>
          <p:nvPr/>
        </p:nvSpPr>
        <p:spPr>
          <a:xfrm>
            <a:off x="4572000" y="4227934"/>
            <a:ext cx="2304256" cy="56390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Imagen 32" descr="Texto, Logotipo&#10;&#10;Descripción generada automáticamente">
            <a:extLst>
              <a:ext uri="{FF2B5EF4-FFF2-40B4-BE49-F238E27FC236}">
                <a16:creationId xmlns="" xmlns:a16="http://schemas.microsoft.com/office/drawing/2014/main" id="{30702D5C-CC40-CB4C-A62D-2214D2A2D9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0244" y="4284987"/>
            <a:ext cx="449798" cy="449798"/>
          </a:xfrm>
          <a:prstGeom prst="rect">
            <a:avLst/>
          </a:prstGeom>
        </p:spPr>
      </p:pic>
      <p:pic>
        <p:nvPicPr>
          <p:cNvPr id="26" name="Imagen 6" descr="Texto, Logotipo&#10;&#10;Descripción generada automáticamente">
            <a:extLst>
              <a:ext uri="{FF2B5EF4-FFF2-40B4-BE49-F238E27FC236}">
                <a16:creationId xmlns="" xmlns:a16="http://schemas.microsoft.com/office/drawing/2014/main" id="{8B3C2FA4-D809-9949-AFC1-D49C208BA1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8134" y="4284987"/>
            <a:ext cx="449798" cy="449798"/>
          </a:xfrm>
          <a:prstGeom prst="rect">
            <a:avLst/>
          </a:prstGeom>
        </p:spPr>
      </p:pic>
      <p:pic>
        <p:nvPicPr>
          <p:cNvPr id="27" name="Imagen 27" descr="Texto, Logotipo&#10;&#10;Descripción generada automáticamente">
            <a:extLst>
              <a:ext uri="{FF2B5EF4-FFF2-40B4-BE49-F238E27FC236}">
                <a16:creationId xmlns="" xmlns:a16="http://schemas.microsoft.com/office/drawing/2014/main" id="{F5A99003-6953-FA47-B722-E98C6A7247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0302" y="4284987"/>
            <a:ext cx="449798" cy="449798"/>
          </a:xfrm>
          <a:prstGeom prst="rect">
            <a:avLst/>
          </a:prstGeom>
        </p:spPr>
      </p:pic>
      <p:sp>
        <p:nvSpPr>
          <p:cNvPr id="29" name="28 Rectángulo"/>
          <p:cNvSpPr/>
          <p:nvPr/>
        </p:nvSpPr>
        <p:spPr>
          <a:xfrm>
            <a:off x="4621978" y="4815031"/>
            <a:ext cx="742110" cy="276999"/>
          </a:xfrm>
          <a:prstGeom prst="rect">
            <a:avLst/>
          </a:prstGeom>
        </p:spPr>
        <p:txBody>
          <a:bodyPr wrap="square">
            <a:spAutoFit/>
          </a:bodyPr>
          <a:lstStyle/>
          <a:p>
            <a:pPr algn="ctr"/>
            <a:r>
              <a:rPr lang="es-ES" sz="1200" b="1" i="1" dirty="0" smtClean="0">
                <a:latin typeface="Champagne &amp; Limousines" panose="020B0202020202020204" pitchFamily="34" charset="0"/>
              </a:rPr>
              <a:t>ALTO</a:t>
            </a:r>
            <a:endParaRPr lang="es-ES" sz="1200" i="1" dirty="0" smtClean="0">
              <a:latin typeface="Champagne &amp; Limousines" panose="020B0202020202020204" pitchFamily="34" charset="0"/>
            </a:endParaRPr>
          </a:p>
        </p:txBody>
      </p:sp>
      <p:sp>
        <p:nvSpPr>
          <p:cNvPr id="30" name="29 Rectángulo"/>
          <p:cNvSpPr/>
          <p:nvPr/>
        </p:nvSpPr>
        <p:spPr>
          <a:xfrm>
            <a:off x="5292080" y="4803998"/>
            <a:ext cx="886126" cy="276999"/>
          </a:xfrm>
          <a:prstGeom prst="rect">
            <a:avLst/>
          </a:prstGeom>
        </p:spPr>
        <p:txBody>
          <a:bodyPr wrap="square">
            <a:spAutoFit/>
          </a:bodyPr>
          <a:lstStyle/>
          <a:p>
            <a:pPr algn="ctr"/>
            <a:r>
              <a:rPr lang="es-ES" sz="1200" b="1" i="1" dirty="0" smtClean="0">
                <a:latin typeface="Champagne &amp; Limousines" panose="020B0202020202020204" pitchFamily="34" charset="0"/>
              </a:rPr>
              <a:t>MEDIO</a:t>
            </a:r>
            <a:endParaRPr lang="es-ES" sz="1200" i="1" dirty="0" smtClean="0">
              <a:latin typeface="Champagne &amp; Limousines" panose="020B0202020202020204" pitchFamily="34" charset="0"/>
            </a:endParaRPr>
          </a:p>
        </p:txBody>
      </p:sp>
      <p:sp>
        <p:nvSpPr>
          <p:cNvPr id="31" name="30 Rectángulo"/>
          <p:cNvSpPr/>
          <p:nvPr/>
        </p:nvSpPr>
        <p:spPr>
          <a:xfrm>
            <a:off x="6062138" y="4803998"/>
            <a:ext cx="886126" cy="276999"/>
          </a:xfrm>
          <a:prstGeom prst="rect">
            <a:avLst/>
          </a:prstGeom>
        </p:spPr>
        <p:txBody>
          <a:bodyPr wrap="square">
            <a:spAutoFit/>
          </a:bodyPr>
          <a:lstStyle/>
          <a:p>
            <a:pPr algn="ctr"/>
            <a:r>
              <a:rPr lang="es-ES" sz="1200" b="1" i="1" dirty="0" smtClean="0">
                <a:latin typeface="Champagne &amp; Limousines" panose="020B0202020202020204" pitchFamily="34" charset="0"/>
              </a:rPr>
              <a:t>BAJO</a:t>
            </a:r>
            <a:endParaRPr lang="es-ES" sz="1200" i="1" dirty="0" smtClean="0">
              <a:latin typeface="Champagne &amp; Limousines" panose="020B0202020202020204" pitchFamily="34" charset="0"/>
            </a:endParaRPr>
          </a:p>
        </p:txBody>
      </p:sp>
      <p:sp>
        <p:nvSpPr>
          <p:cNvPr id="20" name="19 Rectángulo"/>
          <p:cNvSpPr/>
          <p:nvPr/>
        </p:nvSpPr>
        <p:spPr>
          <a:xfrm>
            <a:off x="475928" y="4270325"/>
            <a:ext cx="4024064" cy="461665"/>
          </a:xfrm>
          <a:prstGeom prst="rect">
            <a:avLst/>
          </a:prstGeom>
        </p:spPr>
        <p:txBody>
          <a:bodyPr wrap="square">
            <a:spAutoFit/>
          </a:bodyPr>
          <a:lstStyle/>
          <a:p>
            <a:r>
              <a:rPr lang="es-ES" sz="1200" b="1" i="1" dirty="0" smtClean="0">
                <a:latin typeface="Champagne &amp; Limousines" panose="020B0202020202020204" pitchFamily="34" charset="0"/>
              </a:rPr>
              <a:t>Se utiliza un esquema de semáforos para plasmar el nivel de desarrollo del conjunto de las iniciativas en cada campo:</a:t>
            </a:r>
            <a:endParaRPr lang="es-ES" sz="1200" i="1" dirty="0" smtClean="0">
              <a:latin typeface="Champagne &amp; Limousines" panose="020B0202020202020204" pitchFamily="34" charset="0"/>
            </a:endParaRPr>
          </a:p>
        </p:txBody>
      </p:sp>
    </p:spTree>
    <p:extLst>
      <p:ext uri="{BB962C8B-B14F-4D97-AF65-F5344CB8AC3E}">
        <p14:creationId xmlns:p14="http://schemas.microsoft.com/office/powerpoint/2010/main" val="1630519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3" name="2 Rectángulo"/>
          <p:cNvSpPr/>
          <p:nvPr/>
        </p:nvSpPr>
        <p:spPr>
          <a:xfrm>
            <a:off x="234000" y="232361"/>
            <a:ext cx="288032" cy="338554"/>
          </a:xfrm>
          <a:prstGeom prst="rect">
            <a:avLst/>
          </a:prstGeom>
        </p:spPr>
        <p:txBody>
          <a:bodyPr wrap="square">
            <a:spAutoFit/>
          </a:bodyPr>
          <a:lstStyle/>
          <a:p>
            <a:pPr algn="ctr"/>
            <a:r>
              <a:rPr lang="es-ES" sz="1600" dirty="0">
                <a:solidFill>
                  <a:schemeClr val="bg1"/>
                </a:solidFill>
              </a:rPr>
              <a:t>3</a:t>
            </a:r>
          </a:p>
        </p:txBody>
      </p:sp>
      <p:sp>
        <p:nvSpPr>
          <p:cNvPr id="5" name="4 Rectángulo"/>
          <p:cNvSpPr/>
          <p:nvPr/>
        </p:nvSpPr>
        <p:spPr>
          <a:xfrm>
            <a:off x="450024" y="808132"/>
            <a:ext cx="7938400" cy="276999"/>
          </a:xfrm>
          <a:prstGeom prst="rect">
            <a:avLst/>
          </a:prstGeom>
        </p:spPr>
        <p:txBody>
          <a:bodyPr wrap="square">
            <a:spAutoFit/>
          </a:bodyPr>
          <a:lstStyle/>
          <a:p>
            <a:pPr algn="just"/>
            <a:r>
              <a:rPr lang="es-ES" sz="1200" b="1" u="sng" dirty="0" smtClean="0">
                <a:latin typeface="Champagne &amp; Limousines" panose="020B0202020202020204" pitchFamily="34" charset="0"/>
              </a:rPr>
              <a:t>3.1 </a:t>
            </a:r>
            <a:r>
              <a:rPr lang="es-ES" sz="1200" b="1" u="sng" dirty="0">
                <a:latin typeface="Champagne &amp; Limousines" panose="020B0202020202020204" pitchFamily="34" charset="0"/>
              </a:rPr>
              <a:t>CUADRO RESUMEN DE LA FASE 3 – ANÁLISIS DEL PRODUCTO FINAL</a:t>
            </a:r>
          </a:p>
        </p:txBody>
      </p:sp>
      <p:sp>
        <p:nvSpPr>
          <p:cNvPr id="12" name="11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–PRODUCTO FINAL (AUDIOVISUALES)</a:t>
            </a:r>
            <a:endParaRPr lang="es-ES" sz="800" dirty="0">
              <a:latin typeface="Champagne &amp; Limousines" panose="020B020202020202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3667688117"/>
              </p:ext>
            </p:extLst>
          </p:nvPr>
        </p:nvGraphicFramePr>
        <p:xfrm>
          <a:off x="395536" y="1254998"/>
          <a:ext cx="8352928" cy="3621008"/>
        </p:xfrm>
        <a:graphic>
          <a:graphicData uri="http://schemas.openxmlformats.org/drawingml/2006/table">
            <a:tbl>
              <a:tblPr firstRow="1" bandRow="1">
                <a:tableStyleId>{D022749D-EC7B-471C-9EC0-9CBF7ABE4189}</a:tableStyleId>
              </a:tblPr>
              <a:tblGrid>
                <a:gridCol w="172819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4104456">
                  <a:extLst>
                    <a:ext uri="{9D8B030D-6E8A-4147-A177-3AD203B41FA5}">
                      <a16:colId xmlns:a16="http://schemas.microsoft.com/office/drawing/2014/main" xmlns="" val="20003"/>
                    </a:ext>
                  </a:extLst>
                </a:gridCol>
              </a:tblGrid>
              <a:tr h="1018064">
                <a:tc rowSpan="3">
                  <a:txBody>
                    <a:bodyPr/>
                    <a:lstStyle/>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r>
                        <a:rPr lang="es-ES" sz="1200" b="1" dirty="0">
                          <a:solidFill>
                            <a:schemeClr val="tx1"/>
                          </a:solidFill>
                          <a:latin typeface="Champagne &amp; Limousines" panose="020B0502020202020204" pitchFamily="34" charset="0"/>
                          <a:ea typeface="Champagne &amp; Limousines" panose="020B0502020202020204" pitchFamily="34" charset="0"/>
                        </a:rPr>
                        <a:t>NIVEL</a:t>
                      </a:r>
                      <a:r>
                        <a:rPr lang="es-ES" sz="1200" b="1" baseline="0" dirty="0">
                          <a:solidFill>
                            <a:schemeClr val="tx1"/>
                          </a:solidFill>
                          <a:latin typeface="Champagne &amp; Limousines" panose="020B0502020202020204" pitchFamily="34" charset="0"/>
                          <a:ea typeface="Champagne &amp; Limousines" panose="020B0502020202020204" pitchFamily="34" charset="0"/>
                        </a:rPr>
                        <a:t> DE DESARROLLO ALTO</a:t>
                      </a:r>
                      <a:endParaRPr lang="es-ES" sz="12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Colectivos protagonistas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algn="just"/>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Se ha realizado un importante esfuerzo por incluir una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pluralidad de colectivos en los videos, incluyendo sus perspectivas de forma natural</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 no forzada. Los testimonios se alimentan de personas de diferentes procedencias, edades, identidades… que han aportado su vivencia sobre las temáticas. </a:t>
                      </a:r>
                    </a:p>
                    <a:p>
                      <a:pPr algn="just"/>
                      <a:endPar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endParaRPr>
                    </a:p>
                    <a:p>
                      <a:pPr algn="just"/>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Las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contrapartes y asociaciones colaboradoras han participado </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en la captación de protagonistas, aunque en algunos casos se ha tenido dificultad para contar con determinados perfiles.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152128">
                <a:tc vMerge="1">
                  <a:txBody>
                    <a:bodyPr/>
                    <a:lstStyle/>
                    <a:p>
                      <a:pPr algn="ctr"/>
                      <a:endParaRPr lang="es-ES" sz="1200" b="1" dirty="0">
                        <a:solidFill>
                          <a:schemeClr val="bg1"/>
                        </a:solidFill>
                        <a:latin typeface="Berlin Sans FB" panose="020E0602020502020306"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Mensajes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La mayor parte de los videos incluyen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mensajes que reflejan una adecuada comprensión y digestión</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 de las temáticas trabajadas. Estas se tienden a presentar en un tono emocional y empático que llega al público.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La exageración y la dramatización excesiva de algunas escenas aparecen como principales riesgos entre los videos hechos por el alumnado.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61824">
                <a:tc vMerge="1">
                  <a:txBody>
                    <a:bodyPr/>
                    <a:lstStyle/>
                    <a:p>
                      <a:pPr algn="ctr"/>
                      <a:endParaRPr lang="es-ES" sz="1200" b="1" dirty="0">
                        <a:solidFill>
                          <a:schemeClr val="bg1"/>
                        </a:solidFill>
                        <a:latin typeface="Berlin Sans FB" panose="020E0602020502020306"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Calidad técnica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La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calidad técnica de los materiales audiovisuales se valora de forma muy positiva</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 tanto en el caso de los realizados por participantes amateurs, como en el realizado por profesionales del sector audiovisual. </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En cualquier caso, se coincide en que la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calidad técnica es un elemento poco prioritario</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 a la hora de valorar los resultados, por comparación con el resto.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13" name="Imagen 6" descr="Texto, Logotipo&#10;&#10;Descripción generada automáticamente">
            <a:extLst>
              <a:ext uri="{FF2B5EF4-FFF2-40B4-BE49-F238E27FC236}">
                <a16:creationId xmlns:a16="http://schemas.microsoft.com/office/drawing/2014/main" xmlns="" id="{8B3C2FA4-D809-9949-AFC1-D49C208BA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3098686"/>
            <a:ext cx="449798" cy="449798"/>
          </a:xfrm>
          <a:prstGeom prst="rect">
            <a:avLst/>
          </a:prstGeom>
        </p:spPr>
      </p:pic>
      <p:pic>
        <p:nvPicPr>
          <p:cNvPr id="17" name="Imagen 6" descr="Texto, Logotipo&#10;&#10;Descripción generada automáticamente">
            <a:extLst>
              <a:ext uri="{FF2B5EF4-FFF2-40B4-BE49-F238E27FC236}">
                <a16:creationId xmlns:a16="http://schemas.microsoft.com/office/drawing/2014/main" xmlns="" id="{8B3C2FA4-D809-9949-AFC1-D49C208BA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297723"/>
            <a:ext cx="1016987" cy="1016987"/>
          </a:xfrm>
          <a:prstGeom prst="rect">
            <a:avLst/>
          </a:prstGeom>
        </p:spPr>
      </p:pic>
      <p:pic>
        <p:nvPicPr>
          <p:cNvPr id="19" name="Imagen 32" descr="Texto, Logotipo&#10;&#10;Descripción generada automáticamente">
            <a:extLst>
              <a:ext uri="{FF2B5EF4-FFF2-40B4-BE49-F238E27FC236}">
                <a16:creationId xmlns:a16="http://schemas.microsoft.com/office/drawing/2014/main" xmlns="" id="{30702D5C-CC40-CB4C-A62D-2214D2A2D9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866752"/>
            <a:ext cx="449798" cy="449798"/>
          </a:xfrm>
          <a:prstGeom prst="rect">
            <a:avLst/>
          </a:prstGeom>
        </p:spPr>
      </p:pic>
      <p:pic>
        <p:nvPicPr>
          <p:cNvPr id="20" name="Imagen 6" descr="Texto, Logotipo&#10;&#10;Descripción generada automáticamente">
            <a:extLst>
              <a:ext uri="{FF2B5EF4-FFF2-40B4-BE49-F238E27FC236}">
                <a16:creationId xmlns:a16="http://schemas.microsoft.com/office/drawing/2014/main" xmlns="" id="{8B3C2FA4-D809-9949-AFC1-D49C208BA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4305072"/>
            <a:ext cx="449798" cy="449798"/>
          </a:xfrm>
          <a:prstGeom prst="rect">
            <a:avLst/>
          </a:prstGeom>
        </p:spPr>
      </p:pic>
    </p:spTree>
    <p:extLst>
      <p:ext uri="{BB962C8B-B14F-4D97-AF65-F5344CB8AC3E}">
        <p14:creationId xmlns:p14="http://schemas.microsoft.com/office/powerpoint/2010/main" val="1359705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7" name="6 Rectángulo"/>
          <p:cNvSpPr/>
          <p:nvPr/>
        </p:nvSpPr>
        <p:spPr>
          <a:xfrm>
            <a:off x="234000" y="232361"/>
            <a:ext cx="288032" cy="338554"/>
          </a:xfrm>
          <a:prstGeom prst="rect">
            <a:avLst/>
          </a:prstGeom>
        </p:spPr>
        <p:txBody>
          <a:bodyPr wrap="square">
            <a:spAutoFit/>
          </a:bodyPr>
          <a:lstStyle/>
          <a:p>
            <a:pPr algn="ctr"/>
            <a:r>
              <a:rPr lang="es-ES" sz="1600" dirty="0">
                <a:solidFill>
                  <a:schemeClr val="bg1"/>
                </a:solidFill>
              </a:rPr>
              <a:t>3</a:t>
            </a:r>
          </a:p>
        </p:txBody>
      </p:sp>
      <p:sp>
        <p:nvSpPr>
          <p:cNvPr id="9" name="8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–PRODUCTO FINAL (AUDIOVISUALES)</a:t>
            </a:r>
            <a:endParaRPr lang="es-ES" sz="800" dirty="0">
              <a:latin typeface="Champagne &amp; Limousines" panose="020B02020202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128108286"/>
              </p:ext>
            </p:extLst>
          </p:nvPr>
        </p:nvGraphicFramePr>
        <p:xfrm>
          <a:off x="323528" y="1131590"/>
          <a:ext cx="8496944" cy="2242200"/>
        </p:xfrm>
        <a:graphic>
          <a:graphicData uri="http://schemas.openxmlformats.org/drawingml/2006/table">
            <a:tbl>
              <a:tblPr firstRow="1" bandRow="1">
                <a:tableStyleId>{D022749D-EC7B-471C-9EC0-9CBF7ABE4189}</a:tableStyleId>
              </a:tblPr>
              <a:tblGrid>
                <a:gridCol w="1872208">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20002"/>
                    </a:ext>
                  </a:extLst>
                </a:gridCol>
                <a:gridCol w="4032448">
                  <a:extLst>
                    <a:ext uri="{9D8B030D-6E8A-4147-A177-3AD203B41FA5}">
                      <a16:colId xmlns:a16="http://schemas.microsoft.com/office/drawing/2014/main" xmlns="" val="20003"/>
                    </a:ext>
                  </a:extLst>
                </a:gridCol>
              </a:tblGrid>
              <a:tr h="2242200">
                <a:tc>
                  <a:txBody>
                    <a:bodyPr/>
                    <a:lstStyle/>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r>
                        <a:rPr lang="es-ES" sz="1200" b="1" dirty="0">
                          <a:solidFill>
                            <a:schemeClr val="tx1"/>
                          </a:solidFill>
                          <a:latin typeface="Champagne &amp; Limousines" panose="020B0502020202020204" pitchFamily="34" charset="0"/>
                          <a:ea typeface="Champagne &amp; Limousines" panose="020B0502020202020204" pitchFamily="34" charset="0"/>
                        </a:rPr>
                        <a:t>NIVEL</a:t>
                      </a:r>
                      <a:r>
                        <a:rPr lang="es-ES" sz="1200" b="1" baseline="0" dirty="0">
                          <a:solidFill>
                            <a:schemeClr val="tx1"/>
                          </a:solidFill>
                          <a:latin typeface="Champagne &amp; Limousines" panose="020B0502020202020204" pitchFamily="34" charset="0"/>
                          <a:ea typeface="Champagne &amp; Limousines" panose="020B0502020202020204" pitchFamily="34" charset="0"/>
                        </a:rPr>
                        <a:t> DE DESARROLLO ALTO</a:t>
                      </a: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Difusión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Se concede una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gran importancia al proceso de difusión</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 tanto por la necesidad de dar a conocer las piezas como por el refuerzo positivo que supone para las personas que los han elaborado.</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Las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redes sociales son la vía fundamental </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a través de la cual se difunden los productos audiovisuales, y destaca también los eventos presenciales y festivales, para los videos que cuentan con un carácter más profesional.</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En lo que respecta a los ámbitos de mejora, se lamenta que en muchos casos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no se consiga llegar como público a los propios colectivos vulnerados </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que protagonizan los audiovisuales. También se </a:t>
                      </a:r>
                      <a:r>
                        <a:rPr lang="es-ES" sz="1000" b="1"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echa en falta mayor colaboración con el tejido asociativo </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para dar a conocer los videos.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12" name="Imagen 32" descr="Texto, Logotipo&#10;&#10;Descripción generada automáticamente">
            <a:extLst>
              <a:ext uri="{FF2B5EF4-FFF2-40B4-BE49-F238E27FC236}">
                <a16:creationId xmlns:a16="http://schemas.microsoft.com/office/drawing/2014/main" xmlns="" id="{30702D5C-CC40-CB4C-A62D-2214D2A2D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870" y="1987888"/>
            <a:ext cx="449798" cy="449798"/>
          </a:xfrm>
          <a:prstGeom prst="rect">
            <a:avLst/>
          </a:prstGeom>
        </p:spPr>
      </p:pic>
      <p:pic>
        <p:nvPicPr>
          <p:cNvPr id="13" name="Imagen 6" descr="Texto, Logotipo&#10;&#10;Descripción generada automáticamente">
            <a:extLst>
              <a:ext uri="{FF2B5EF4-FFF2-40B4-BE49-F238E27FC236}">
                <a16:creationId xmlns:a16="http://schemas.microsoft.com/office/drawing/2014/main" xmlns="" id="{8B3C2FA4-D809-9949-AFC1-D49C208BA1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01" y="1429574"/>
            <a:ext cx="1016987" cy="1016987"/>
          </a:xfrm>
          <a:prstGeom prst="rect">
            <a:avLst/>
          </a:prstGeom>
        </p:spPr>
      </p:pic>
    </p:spTree>
    <p:extLst>
      <p:ext uri="{BB962C8B-B14F-4D97-AF65-F5344CB8AC3E}">
        <p14:creationId xmlns:p14="http://schemas.microsoft.com/office/powerpoint/2010/main" val="4288943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4" name="3 Rectángulo"/>
          <p:cNvSpPr/>
          <p:nvPr/>
        </p:nvSpPr>
        <p:spPr>
          <a:xfrm>
            <a:off x="234000" y="232361"/>
            <a:ext cx="288032" cy="338554"/>
          </a:xfrm>
          <a:prstGeom prst="rect">
            <a:avLst/>
          </a:prstGeom>
        </p:spPr>
        <p:txBody>
          <a:bodyPr wrap="square">
            <a:spAutoFit/>
          </a:bodyPr>
          <a:lstStyle/>
          <a:p>
            <a:pPr algn="ctr"/>
            <a:r>
              <a:rPr lang="es-ES" sz="1600" dirty="0">
                <a:solidFill>
                  <a:schemeClr val="bg1"/>
                </a:solidFill>
              </a:rPr>
              <a:t>3</a:t>
            </a:r>
          </a:p>
        </p:txBody>
      </p:sp>
      <p:sp>
        <p:nvSpPr>
          <p:cNvPr id="6" name="5 Rectángulo"/>
          <p:cNvSpPr/>
          <p:nvPr/>
        </p:nvSpPr>
        <p:spPr>
          <a:xfrm>
            <a:off x="450024" y="808132"/>
            <a:ext cx="7938400" cy="276999"/>
          </a:xfrm>
          <a:prstGeom prst="rect">
            <a:avLst/>
          </a:prstGeom>
        </p:spPr>
        <p:txBody>
          <a:bodyPr wrap="square">
            <a:spAutoFit/>
          </a:bodyPr>
          <a:lstStyle/>
          <a:p>
            <a:pPr algn="just"/>
            <a:r>
              <a:rPr lang="es-ES" sz="1200" b="1" u="sng" dirty="0" smtClean="0">
                <a:latin typeface="Champagne &amp; Limousines" panose="020B0202020202020204" pitchFamily="34" charset="0"/>
              </a:rPr>
              <a:t>3.2 </a:t>
            </a:r>
            <a:r>
              <a:rPr lang="es-ES" sz="1200" b="1" u="sng" dirty="0">
                <a:latin typeface="Champagne &amp; Limousines" panose="020B0202020202020204" pitchFamily="34" charset="0"/>
              </a:rPr>
              <a:t>RECOMENDACIONES – ANÁLISIS DEL PRODUCTO FINAL</a:t>
            </a:r>
          </a:p>
        </p:txBody>
      </p:sp>
      <p:sp>
        <p:nvSpPr>
          <p:cNvPr id="9" name="8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–PRODUCTO FINAL (AUDIOVISUALES)</a:t>
            </a:r>
            <a:endParaRPr lang="es-ES" sz="800" dirty="0">
              <a:latin typeface="Champagne &amp; Limousines" panose="020B02020202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878828060"/>
              </p:ext>
            </p:extLst>
          </p:nvPr>
        </p:nvGraphicFramePr>
        <p:xfrm>
          <a:off x="467544" y="1275606"/>
          <a:ext cx="8208912" cy="2952328"/>
        </p:xfrm>
        <a:graphic>
          <a:graphicData uri="http://schemas.openxmlformats.org/drawingml/2006/table">
            <a:tbl>
              <a:tblPr firstRow="1" bandRow="1">
                <a:tableStyleId>{D022749D-EC7B-471C-9EC0-9CBF7ABE4189}</a:tableStyleId>
              </a:tblPr>
              <a:tblGrid>
                <a:gridCol w="4176464">
                  <a:extLst>
                    <a:ext uri="{9D8B030D-6E8A-4147-A177-3AD203B41FA5}">
                      <a16:colId xmlns:a16="http://schemas.microsoft.com/office/drawing/2014/main" xmlns="" val="20000"/>
                    </a:ext>
                  </a:extLst>
                </a:gridCol>
                <a:gridCol w="4032448">
                  <a:extLst>
                    <a:ext uri="{9D8B030D-6E8A-4147-A177-3AD203B41FA5}">
                      <a16:colId xmlns:a16="http://schemas.microsoft.com/office/drawing/2014/main" xmlns="" val="20001"/>
                    </a:ext>
                  </a:extLst>
                </a:gridCol>
              </a:tblGrid>
              <a:tr h="816256">
                <a:tc>
                  <a:txBody>
                    <a:bodyPr/>
                    <a:lstStyle/>
                    <a:p>
                      <a:pPr algn="just"/>
                      <a:r>
                        <a:rPr lang="es-ES" sz="1100" b="0" dirty="0">
                          <a:solidFill>
                            <a:schemeClr val="tx1"/>
                          </a:solidFill>
                          <a:latin typeface="Champagne &amp; Limousines" panose="020B0502020202020204" pitchFamily="34" charset="0"/>
                          <a:ea typeface="Champagne &amp; Limousines" panose="020B0502020202020204" pitchFamily="34" charset="0"/>
                        </a:rPr>
                        <a:t>Conceder</a:t>
                      </a:r>
                      <a:r>
                        <a:rPr lang="es-ES" sz="1100" b="0" baseline="0" dirty="0">
                          <a:solidFill>
                            <a:schemeClr val="tx1"/>
                          </a:solidFill>
                          <a:latin typeface="Champagne &amp; Limousines" panose="020B0502020202020204" pitchFamily="34" charset="0"/>
                          <a:ea typeface="Champagne &amp; Limousines" panose="020B0502020202020204" pitchFamily="34" charset="0"/>
                        </a:rPr>
                        <a:t> una importancia fundamental a las </a:t>
                      </a:r>
                      <a:r>
                        <a:rPr lang="es-ES" sz="1100" b="1" baseline="0" dirty="0">
                          <a:solidFill>
                            <a:schemeClr val="tx1"/>
                          </a:solidFill>
                          <a:latin typeface="Champagne &amp; Limousines" panose="020B0502020202020204" pitchFamily="34" charset="0"/>
                          <a:ea typeface="Champagne &amp; Limousines" panose="020B0502020202020204" pitchFamily="34" charset="0"/>
                        </a:rPr>
                        <a:t>relaciones con asociaciones, movimientos, contrapartes… como medio para lograr protagonistas </a:t>
                      </a:r>
                      <a:r>
                        <a:rPr lang="es-ES" sz="1100" b="0" baseline="0" dirty="0">
                          <a:solidFill>
                            <a:schemeClr val="tx1"/>
                          </a:solidFill>
                          <a:latin typeface="Champagne &amp; Limousines" panose="020B0502020202020204" pitchFamily="34" charset="0"/>
                          <a:ea typeface="Champagne &amp; Limousines" panose="020B0502020202020204" pitchFamily="34" charset="0"/>
                        </a:rPr>
                        <a:t>acordes al relato pretendido.</a:t>
                      </a:r>
                      <a:endParaRPr lang="es-ES" sz="1100" b="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Aprovechar el medio audiovisual para </a:t>
                      </a:r>
                      <a:r>
                        <a:rPr lang="es-ES" sz="1100" b="1" dirty="0" smtClean="0">
                          <a:solidFill>
                            <a:schemeClr val="tx1"/>
                          </a:solidFill>
                          <a:latin typeface="Champagne &amp; Limousines" panose="020B0502020202020204" pitchFamily="34" charset="0"/>
                          <a:ea typeface="Champagne &amp; Limousines" panose="020B0502020202020204" pitchFamily="34" charset="0"/>
                        </a:rPr>
                        <a:t>contar las cosas desde lo vivencial y llegar a los sentimientos.</a:t>
                      </a:r>
                      <a:endParaRPr lang="es-ES" sz="1100" b="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02528">
                <a:tc>
                  <a:txBody>
                    <a:bodyPr/>
                    <a:lstStyle/>
                    <a:p>
                      <a:pPr algn="just"/>
                      <a:r>
                        <a:rPr lang="es-ES" sz="1100" b="0" dirty="0">
                          <a:solidFill>
                            <a:schemeClr val="tx1"/>
                          </a:solidFill>
                          <a:latin typeface="Champagne &amp; Limousines" panose="020B0502020202020204" pitchFamily="34" charset="0"/>
                          <a:ea typeface="Champagne &amp; Limousines" panose="020B0502020202020204" pitchFamily="34" charset="0"/>
                        </a:rPr>
                        <a:t>Divulgar mensajes </a:t>
                      </a:r>
                      <a:r>
                        <a:rPr lang="es-ES" sz="1100" b="1" dirty="0">
                          <a:solidFill>
                            <a:schemeClr val="tx1"/>
                          </a:solidFill>
                          <a:latin typeface="Champagne &amp; Limousines" panose="020B0502020202020204" pitchFamily="34" charset="0"/>
                          <a:ea typeface="Champagne &amp; Limousines" panose="020B0502020202020204" pitchFamily="34" charset="0"/>
                        </a:rPr>
                        <a:t>claros y directos</a:t>
                      </a:r>
                      <a:r>
                        <a:rPr lang="es-ES" sz="1100" b="0" dirty="0">
                          <a:solidFill>
                            <a:schemeClr val="tx1"/>
                          </a:solidFill>
                          <a:latin typeface="Champagne &amp; Limousines" panose="020B0502020202020204" pitchFamily="34" charset="0"/>
                          <a:ea typeface="Champagne &amp; Limousines" panose="020B0502020202020204" pitchFamily="34" charset="0"/>
                        </a:rPr>
                        <a:t> que transmitan </a:t>
                      </a:r>
                      <a:r>
                        <a:rPr lang="es-ES" sz="1100" b="1" dirty="0">
                          <a:solidFill>
                            <a:schemeClr val="tx1"/>
                          </a:solidFill>
                          <a:latin typeface="Champagne &amp; Limousines" panose="020B0502020202020204" pitchFamily="34" charset="0"/>
                          <a:ea typeface="Champagne &amp; Limousines" panose="020B0502020202020204" pitchFamily="34" charset="0"/>
                        </a:rPr>
                        <a:t>propuestas de cambio y acción</a:t>
                      </a:r>
                      <a:r>
                        <a:rPr lang="es-ES" sz="1100" b="1" baseline="0" dirty="0">
                          <a:solidFill>
                            <a:schemeClr val="tx1"/>
                          </a:solidFill>
                          <a:latin typeface="Champagne &amp; Limousines" panose="020B0502020202020204" pitchFamily="34" charset="0"/>
                          <a:ea typeface="Champagne &amp; Limousines" panose="020B0502020202020204" pitchFamily="34" charset="0"/>
                        </a:rPr>
                        <a:t> </a:t>
                      </a:r>
                      <a:r>
                        <a:rPr lang="es-ES" sz="1100" b="0" baseline="0" dirty="0">
                          <a:solidFill>
                            <a:schemeClr val="tx1"/>
                          </a:solidFill>
                          <a:latin typeface="Champagne &amp; Limousines" panose="020B0502020202020204" pitchFamily="34" charset="0"/>
                          <a:ea typeface="Champagne &amp; Limousines" panose="020B0502020202020204" pitchFamily="34" charset="0"/>
                        </a:rPr>
                        <a:t>positiva.</a:t>
                      </a:r>
                      <a:endParaRPr lang="es-ES" sz="1100" b="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Personalizar el producto a través de la </a:t>
                      </a:r>
                      <a:r>
                        <a:rPr lang="es-ES" sz="1100" b="1" dirty="0" smtClean="0">
                          <a:solidFill>
                            <a:schemeClr val="tx1"/>
                          </a:solidFill>
                          <a:latin typeface="Champagne &amp; Limousines" panose="020B0502020202020204" pitchFamily="34" charset="0"/>
                          <a:ea typeface="Champagne &amp; Limousines" panose="020B0502020202020204" pitchFamily="34" charset="0"/>
                        </a:rPr>
                        <a:t>intervención directa de los públicos meta</a:t>
                      </a:r>
                      <a:r>
                        <a:rPr lang="es-ES" sz="1100" b="0" dirty="0" smtClean="0">
                          <a:solidFill>
                            <a:schemeClr val="tx1"/>
                          </a:solidFill>
                          <a:latin typeface="Champagne &amp; Limousines" panose="020B0502020202020204" pitchFamily="34" charset="0"/>
                          <a:ea typeface="Champagne &amp; Limousines" panose="020B0502020202020204" pitchFamily="34" charset="0"/>
                        </a:rPr>
                        <a:t>, de forma</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que puedan verse reflejados.</a:t>
                      </a:r>
                      <a:endParaRPr lang="es-ES" sz="1100" b="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02528">
                <a:tc>
                  <a:txBody>
                    <a:bodyPr/>
                    <a:lstStyle/>
                    <a:p>
                      <a:pPr algn="just"/>
                      <a:r>
                        <a:rPr lang="es-ES" sz="1100" dirty="0">
                          <a:solidFill>
                            <a:schemeClr val="tx1"/>
                          </a:solidFill>
                          <a:latin typeface="Champagne &amp; Limousines" panose="020B0502020202020204" pitchFamily="34" charset="0"/>
                          <a:ea typeface="Champagne &amp; Limousines" panose="020B0502020202020204" pitchFamily="34" charset="0"/>
                        </a:rPr>
                        <a:t>Formar</a:t>
                      </a:r>
                      <a:r>
                        <a:rPr lang="es-ES" sz="1100" baseline="0" dirty="0">
                          <a:solidFill>
                            <a:schemeClr val="tx1"/>
                          </a:solidFill>
                          <a:latin typeface="Champagne &amp; Limousines" panose="020B0502020202020204" pitchFamily="34" charset="0"/>
                          <a:ea typeface="Champagne &amp; Limousines" panose="020B0502020202020204" pitchFamily="34" charset="0"/>
                        </a:rPr>
                        <a:t> a las personas participantes en </a:t>
                      </a:r>
                      <a:r>
                        <a:rPr lang="es-ES" sz="1100" b="1" baseline="0" dirty="0">
                          <a:solidFill>
                            <a:schemeClr val="tx1"/>
                          </a:solidFill>
                          <a:latin typeface="Champagne &amp; Limousines" panose="020B0502020202020204" pitchFamily="34" charset="0"/>
                          <a:ea typeface="Champagne &amp; Limousines" panose="020B0502020202020204" pitchFamily="34" charset="0"/>
                        </a:rPr>
                        <a:t>cómo lograr distintos tipos de impacto</a:t>
                      </a:r>
                      <a:r>
                        <a:rPr lang="es-ES" sz="1100" baseline="0" dirty="0">
                          <a:solidFill>
                            <a:schemeClr val="tx1"/>
                          </a:solidFill>
                          <a:latin typeface="Champagne &amp; Limousines" panose="020B0502020202020204" pitchFamily="34" charset="0"/>
                          <a:ea typeface="Champagne &amp; Limousines" panose="020B0502020202020204" pitchFamily="34" charset="0"/>
                        </a:rPr>
                        <a:t> a la hora de diseñar el guion y los mensajes.</a:t>
                      </a:r>
                      <a:endParaRPr lang="es-ES" sz="110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ES" sz="1100" b="1" dirty="0">
                          <a:solidFill>
                            <a:schemeClr val="tx1"/>
                          </a:solidFill>
                          <a:latin typeface="Champagne &amp; Limousines" panose="020B0502020202020204" pitchFamily="34" charset="0"/>
                          <a:ea typeface="Champagne &amp; Limousines" panose="020B0502020202020204" pitchFamily="34" charset="0"/>
                        </a:rPr>
                        <a:t>Incorporar al</a:t>
                      </a:r>
                      <a:r>
                        <a:rPr lang="es-ES" sz="1100" b="1" baseline="0" dirty="0">
                          <a:solidFill>
                            <a:schemeClr val="tx1"/>
                          </a:solidFill>
                          <a:latin typeface="Champagne &amp; Limousines" panose="020B0502020202020204" pitchFamily="34" charset="0"/>
                          <a:ea typeface="Champagne &amp; Limousines" panose="020B0502020202020204" pitchFamily="34" charset="0"/>
                        </a:rPr>
                        <a:t> tejido asociativo y administrativo al proceso de difusión</a:t>
                      </a:r>
                      <a:r>
                        <a:rPr lang="es-ES" sz="1100" b="0" baseline="0" dirty="0">
                          <a:solidFill>
                            <a:schemeClr val="tx1"/>
                          </a:solidFill>
                          <a:latin typeface="Champagne &amp; Limousines" panose="020B0502020202020204" pitchFamily="34" charset="0"/>
                          <a:ea typeface="Champagne &amp; Limousines" panose="020B0502020202020204" pitchFamily="34" charset="0"/>
                        </a:rPr>
                        <a:t> de los productos hacia los colectivos vulnerados. </a:t>
                      </a:r>
                      <a:endParaRPr lang="es-ES" sz="1100" b="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31016">
                <a:tc>
                  <a:txBody>
                    <a:bodyPr/>
                    <a:lstStyle/>
                    <a:p>
                      <a:pPr algn="just"/>
                      <a:r>
                        <a:rPr lang="es-ES" sz="1100" b="0" dirty="0">
                          <a:solidFill>
                            <a:schemeClr val="tx1"/>
                          </a:solidFill>
                          <a:latin typeface="Champagne &amp; Limousines" panose="020B0502020202020204" pitchFamily="34" charset="0"/>
                          <a:ea typeface="Champagne &amp; Limousines" panose="020B0502020202020204" pitchFamily="34" charset="0"/>
                        </a:rPr>
                        <a:t>Dar pautas al alumnado para</a:t>
                      </a:r>
                      <a:r>
                        <a:rPr lang="es-ES" sz="1100" b="0" baseline="0" dirty="0">
                          <a:solidFill>
                            <a:schemeClr val="tx1"/>
                          </a:solidFill>
                          <a:latin typeface="Champagne &amp; Limousines" panose="020B0502020202020204" pitchFamily="34" charset="0"/>
                          <a:ea typeface="Champagne &amp; Limousines" panose="020B0502020202020204" pitchFamily="34" charset="0"/>
                        </a:rPr>
                        <a:t> </a:t>
                      </a:r>
                      <a:r>
                        <a:rPr lang="es-ES" sz="1100" b="1" baseline="0" dirty="0">
                          <a:solidFill>
                            <a:schemeClr val="tx1"/>
                          </a:solidFill>
                          <a:latin typeface="Champagne &amp; Limousines" panose="020B0502020202020204" pitchFamily="34" charset="0"/>
                          <a:ea typeface="Champagne &amp; Limousines" panose="020B0502020202020204" pitchFamily="34" charset="0"/>
                        </a:rPr>
                        <a:t>trabajar las realidades duras y los colectivos vulnerados de forma respetuosa y equilibrada</a:t>
                      </a:r>
                      <a:r>
                        <a:rPr lang="es-ES" sz="1100" b="0" baseline="0" dirty="0">
                          <a:solidFill>
                            <a:schemeClr val="tx1"/>
                          </a:solidFill>
                          <a:latin typeface="Champagne &amp; Limousines" panose="020B0502020202020204" pitchFamily="34" charset="0"/>
                          <a:ea typeface="Champagne &amp; Limousines" panose="020B0502020202020204" pitchFamily="34" charset="0"/>
                        </a:rPr>
                        <a:t> en los videos.</a:t>
                      </a:r>
                      <a:endParaRPr lang="es-ES" sz="1100" b="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ES" sz="1100" b="0" dirty="0">
                          <a:solidFill>
                            <a:schemeClr val="tx1"/>
                          </a:solidFill>
                          <a:latin typeface="Champagne &amp; Limousines" panose="020B0502020202020204" pitchFamily="34" charset="0"/>
                          <a:ea typeface="Champagne &amp; Limousines" panose="020B0502020202020204" pitchFamily="34" charset="0"/>
                        </a:rPr>
                        <a:t>Propiciar</a:t>
                      </a:r>
                      <a:r>
                        <a:rPr lang="es-ES" sz="1100" b="0" baseline="0" dirty="0">
                          <a:solidFill>
                            <a:schemeClr val="tx1"/>
                          </a:solidFill>
                          <a:latin typeface="Champagne &amp; Limousines" panose="020B0502020202020204" pitchFamily="34" charset="0"/>
                          <a:ea typeface="Champagne &amp; Limousines" panose="020B0502020202020204" pitchFamily="34" charset="0"/>
                        </a:rPr>
                        <a:t> los </a:t>
                      </a:r>
                      <a:r>
                        <a:rPr lang="es-ES" sz="1100" b="1" baseline="0" dirty="0">
                          <a:solidFill>
                            <a:schemeClr val="tx1"/>
                          </a:solidFill>
                          <a:latin typeface="Champagne &amp; Limousines" panose="020B0502020202020204" pitchFamily="34" charset="0"/>
                          <a:ea typeface="Champagne &amp; Limousines" panose="020B0502020202020204" pitchFamily="34" charset="0"/>
                        </a:rPr>
                        <a:t>eventos de presentación de los audiovisuales</a:t>
                      </a:r>
                      <a:r>
                        <a:rPr lang="es-ES" sz="1100" b="0" baseline="0" dirty="0">
                          <a:solidFill>
                            <a:schemeClr val="tx1"/>
                          </a:solidFill>
                          <a:latin typeface="Champagne &amp; Limousines" panose="020B0502020202020204" pitchFamily="34" charset="0"/>
                          <a:ea typeface="Champagne &amp; Limousines" panose="020B0502020202020204" pitchFamily="34" charset="0"/>
                        </a:rPr>
                        <a:t> para que las personas participantes se vean reconocidas y reafirmadas en su trabajo. </a:t>
                      </a:r>
                      <a:endParaRPr lang="es-ES" sz="1100" b="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26816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8" name="17 Imagen"/>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771800" y="167162"/>
            <a:ext cx="5112568" cy="1288764"/>
          </a:xfrm>
          <a:prstGeom prst="rect">
            <a:avLst/>
          </a:prstGeom>
        </p:spPr>
      </p:pic>
      <p:sp>
        <p:nvSpPr>
          <p:cNvPr id="4" name="3 CuadroTexto"/>
          <p:cNvSpPr txBox="1"/>
          <p:nvPr/>
        </p:nvSpPr>
        <p:spPr>
          <a:xfrm>
            <a:off x="179512" y="-20538"/>
            <a:ext cx="3168352" cy="1323439"/>
          </a:xfrm>
          <a:prstGeom prst="rect">
            <a:avLst/>
          </a:prstGeom>
          <a:noFill/>
        </p:spPr>
        <p:txBody>
          <a:bodyPr wrap="square" rtlCol="0">
            <a:spAutoFit/>
          </a:bodyPr>
          <a:lstStyle/>
          <a:p>
            <a:r>
              <a:rPr lang="es-ES" sz="8000" dirty="0">
                <a:solidFill>
                  <a:srgbClr val="CCB2DC"/>
                </a:solidFill>
                <a:latin typeface="Champagne &amp; Limousines" panose="020B0202020202020204" pitchFamily="34" charset="0"/>
              </a:rPr>
              <a:t>Índice</a:t>
            </a:r>
          </a:p>
        </p:txBody>
      </p:sp>
      <p:sp>
        <p:nvSpPr>
          <p:cNvPr id="17" name="16 CuadroTexto"/>
          <p:cNvSpPr txBox="1"/>
          <p:nvPr/>
        </p:nvSpPr>
        <p:spPr>
          <a:xfrm>
            <a:off x="2267744" y="1909157"/>
            <a:ext cx="5400600" cy="2246769"/>
          </a:xfrm>
          <a:prstGeom prst="rect">
            <a:avLst/>
          </a:prstGeom>
          <a:noFill/>
        </p:spPr>
        <p:txBody>
          <a:bodyPr wrap="square" rtlCol="0">
            <a:spAutoFit/>
          </a:bodyPr>
          <a:lstStyle/>
          <a:p>
            <a:r>
              <a:rPr lang="es-ES" sz="1800" b="1" dirty="0">
                <a:solidFill>
                  <a:srgbClr val="63C5BA"/>
                </a:solidFill>
                <a:latin typeface="Champagne &amp; Limousines" panose="020B0202020202020204" pitchFamily="34" charset="0"/>
              </a:rPr>
              <a:t>0</a:t>
            </a:r>
            <a:r>
              <a:rPr lang="es-ES" sz="1800" b="1" dirty="0" smtClean="0">
                <a:solidFill>
                  <a:srgbClr val="84D2C9"/>
                </a:solidFill>
                <a:latin typeface="Champagne &amp; Limousines" panose="020B0202020202020204" pitchFamily="34" charset="0"/>
              </a:rPr>
              <a:t>.</a:t>
            </a:r>
            <a:r>
              <a:rPr lang="es-ES" sz="1800" b="1" dirty="0" smtClean="0">
                <a:latin typeface="Champagne &amp; Limousines" panose="020B0202020202020204" pitchFamily="34" charset="0"/>
              </a:rPr>
              <a:t> </a:t>
            </a:r>
            <a:r>
              <a:rPr lang="es-ES" sz="1000" b="1" dirty="0" smtClean="0">
                <a:latin typeface="Champagne &amp; Limousines" panose="020B0202020202020204" pitchFamily="34" charset="0"/>
              </a:rPr>
              <a:t>Introducción</a:t>
            </a:r>
          </a:p>
          <a:p>
            <a:endParaRPr lang="es-ES" sz="1000" b="1" dirty="0">
              <a:latin typeface="Champagne &amp; Limousines" panose="020B0202020202020204" pitchFamily="34" charset="0"/>
            </a:endParaRPr>
          </a:p>
          <a:p>
            <a:r>
              <a:rPr lang="es-ES" sz="1800" b="1" dirty="0" smtClean="0">
                <a:solidFill>
                  <a:srgbClr val="63C5BA"/>
                </a:solidFill>
                <a:latin typeface="Champagne &amp; Limousines" panose="020B0202020202020204" pitchFamily="34" charset="0"/>
              </a:rPr>
              <a:t>1</a:t>
            </a:r>
            <a:r>
              <a:rPr lang="es-ES" sz="1800" b="1" dirty="0" smtClean="0">
                <a:solidFill>
                  <a:srgbClr val="84D2C9"/>
                </a:solidFill>
                <a:latin typeface="Champagne &amp; Limousines" panose="020B0202020202020204" pitchFamily="34" charset="0"/>
              </a:rPr>
              <a:t>.</a:t>
            </a:r>
            <a:r>
              <a:rPr lang="es-ES" sz="1800" b="1" dirty="0" smtClean="0">
                <a:latin typeface="Champagne &amp; Limousines" panose="020B0202020202020204" pitchFamily="34" charset="0"/>
              </a:rPr>
              <a:t> </a:t>
            </a:r>
            <a:r>
              <a:rPr lang="es-ES" sz="1000" b="1" dirty="0" smtClean="0">
                <a:latin typeface="Champagne &amp; Limousines" panose="020B0202020202020204" pitchFamily="34" charset="0"/>
              </a:rPr>
              <a:t>Diseño y planificación de las iniciativas</a:t>
            </a:r>
            <a:endParaRPr lang="es-ES" sz="1000" b="1" dirty="0">
              <a:latin typeface="Champagne &amp; Limousines" panose="020B0202020202020204" pitchFamily="34" charset="0"/>
            </a:endParaRPr>
          </a:p>
          <a:p>
            <a:endParaRPr lang="es-ES" sz="1000" b="1" dirty="0">
              <a:latin typeface="Champagne &amp; Limousines" panose="020B0202020202020204" pitchFamily="34" charset="0"/>
            </a:endParaRPr>
          </a:p>
          <a:p>
            <a:pPr lvl="2"/>
            <a:r>
              <a:rPr lang="es-ES" sz="1800" b="1" dirty="0">
                <a:solidFill>
                  <a:srgbClr val="63C5BA"/>
                </a:solidFill>
                <a:latin typeface="Champagne &amp; Limousines" panose="020B0202020202020204" pitchFamily="34" charset="0"/>
              </a:rPr>
              <a:t>2</a:t>
            </a:r>
            <a:r>
              <a:rPr lang="es-ES" sz="1000" b="1" dirty="0" smtClean="0">
                <a:solidFill>
                  <a:srgbClr val="63C5BA"/>
                </a:solidFill>
                <a:latin typeface="Champagne &amp; Limousines" panose="020B0202020202020204" pitchFamily="34" charset="0"/>
              </a:rPr>
              <a:t>. </a:t>
            </a:r>
            <a:r>
              <a:rPr lang="es-ES" sz="1000" b="1" dirty="0" smtClean="0">
                <a:latin typeface="Champagne &amp; Limousines" panose="020B0202020202020204" pitchFamily="34" charset="0"/>
              </a:rPr>
              <a:t>Proceso de elaboración de los materiales audiovisuales </a:t>
            </a:r>
            <a:endParaRPr lang="es-ES" sz="1000" dirty="0" smtClean="0">
              <a:latin typeface="Champagne &amp; Limousines" panose="020B0202020202020204" pitchFamily="34" charset="0"/>
            </a:endParaRPr>
          </a:p>
          <a:p>
            <a:pPr lvl="2"/>
            <a:endParaRPr lang="es-ES" sz="1000" b="1" dirty="0">
              <a:latin typeface="Champagne &amp; Limousines" panose="020B0202020202020204" pitchFamily="34" charset="0"/>
            </a:endParaRPr>
          </a:p>
          <a:p>
            <a:pPr lvl="2"/>
            <a:r>
              <a:rPr lang="es-ES" sz="1800" b="1" dirty="0" smtClean="0">
                <a:solidFill>
                  <a:srgbClr val="63C5BA"/>
                </a:solidFill>
                <a:latin typeface="Champagne &amp; Limousines" panose="020B0202020202020204" pitchFamily="34" charset="0"/>
              </a:rPr>
              <a:t>3.</a:t>
            </a:r>
            <a:r>
              <a:rPr lang="es-ES" sz="1800" b="1" dirty="0" smtClean="0">
                <a:latin typeface="Champagne &amp; Limousines" panose="020B0202020202020204" pitchFamily="34" charset="0"/>
              </a:rPr>
              <a:t> </a:t>
            </a:r>
            <a:r>
              <a:rPr lang="es-ES" sz="1000" b="1" dirty="0">
                <a:latin typeface="Champagne &amp; Limousines" panose="020B0202020202020204" pitchFamily="34" charset="0"/>
              </a:rPr>
              <a:t>P</a:t>
            </a:r>
            <a:r>
              <a:rPr lang="es-ES" sz="1000" b="1" dirty="0" smtClean="0">
                <a:latin typeface="Champagne &amp; Limousines" panose="020B0202020202020204" pitchFamily="34" charset="0"/>
              </a:rPr>
              <a:t>roducto </a:t>
            </a:r>
            <a:r>
              <a:rPr lang="es-ES" sz="1000" b="1" dirty="0">
                <a:latin typeface="Champagne &amp; Limousines" panose="020B0202020202020204" pitchFamily="34" charset="0"/>
              </a:rPr>
              <a:t>final </a:t>
            </a:r>
          </a:p>
          <a:p>
            <a:pPr lvl="2"/>
            <a:endParaRPr lang="es-ES" sz="1000" b="1" dirty="0">
              <a:latin typeface="Champagne &amp; Limousines" panose="020B0202020202020204" pitchFamily="34" charset="0"/>
            </a:endParaRPr>
          </a:p>
          <a:p>
            <a:pPr lvl="2"/>
            <a:r>
              <a:rPr lang="es-ES" sz="1800" b="1" dirty="0">
                <a:solidFill>
                  <a:srgbClr val="63C5BA"/>
                </a:solidFill>
                <a:latin typeface="Champagne &amp; Limousines" panose="020B0202020202020204" pitchFamily="34" charset="0"/>
              </a:rPr>
              <a:t>4</a:t>
            </a:r>
            <a:r>
              <a:rPr lang="es-ES" sz="1800" b="1" dirty="0" smtClean="0">
                <a:solidFill>
                  <a:srgbClr val="63C5BA"/>
                </a:solidFill>
                <a:latin typeface="Champagne &amp; Limousines" panose="020B0202020202020204" pitchFamily="34" charset="0"/>
              </a:rPr>
              <a:t>. </a:t>
            </a:r>
            <a:r>
              <a:rPr lang="es-ES" sz="1000" b="1" dirty="0" smtClean="0">
                <a:latin typeface="Champagne &amp; Limousines" panose="020B0202020202020204" pitchFamily="34" charset="0"/>
              </a:rPr>
              <a:t>Impacto de las iniciativas</a:t>
            </a:r>
            <a:br>
              <a:rPr lang="es-ES" sz="1000" b="1" dirty="0" smtClean="0">
                <a:latin typeface="Champagne &amp; Limousines" panose="020B0202020202020204" pitchFamily="34" charset="0"/>
              </a:rPr>
            </a:br>
            <a:r>
              <a:rPr lang="es-ES" sz="1000" dirty="0">
                <a:latin typeface="Champagne &amp; Limousines" panose="020B0202020202020204" pitchFamily="34" charset="0"/>
              </a:rPr>
              <a:t>		</a:t>
            </a:r>
            <a:endParaRPr lang="es-ES" sz="1000" dirty="0" smtClean="0">
              <a:latin typeface="Champagne &amp; Limousines" panose="020B0202020202020204" pitchFamily="34" charset="0"/>
            </a:endParaRPr>
          </a:p>
        </p:txBody>
      </p:sp>
      <p:sp>
        <p:nvSpPr>
          <p:cNvPr id="19" name="18 CuadroTexto"/>
          <p:cNvSpPr txBox="1"/>
          <p:nvPr/>
        </p:nvSpPr>
        <p:spPr>
          <a:xfrm>
            <a:off x="3275856" y="1981165"/>
            <a:ext cx="2448272" cy="307777"/>
          </a:xfrm>
          <a:prstGeom prst="rect">
            <a:avLst/>
          </a:prstGeom>
          <a:noFill/>
        </p:spPr>
        <p:txBody>
          <a:bodyPr wrap="square" rtlCol="0">
            <a:spAutoFit/>
          </a:bodyPr>
          <a:lstStyle/>
          <a:p>
            <a:r>
              <a:rPr lang="es-ES" b="1" dirty="0" smtClean="0">
                <a:latin typeface="Champagne &amp; Limousines" panose="020B0202020202020204" pitchFamily="34" charset="0"/>
              </a:rPr>
              <a:t>3</a:t>
            </a:r>
            <a:endParaRPr lang="es-ES" b="1" dirty="0"/>
          </a:p>
        </p:txBody>
      </p:sp>
      <p:sp>
        <p:nvSpPr>
          <p:cNvPr id="20" name="19 CuadroTexto"/>
          <p:cNvSpPr txBox="1"/>
          <p:nvPr/>
        </p:nvSpPr>
        <p:spPr>
          <a:xfrm>
            <a:off x="5508104" y="2821105"/>
            <a:ext cx="2448272" cy="307777"/>
          </a:xfrm>
          <a:prstGeom prst="rect">
            <a:avLst/>
          </a:prstGeom>
          <a:noFill/>
        </p:spPr>
        <p:txBody>
          <a:bodyPr wrap="square" rtlCol="0">
            <a:spAutoFit/>
          </a:bodyPr>
          <a:lstStyle/>
          <a:p>
            <a:r>
              <a:rPr lang="es-ES" b="1" dirty="0" smtClean="0">
                <a:latin typeface="Champagne &amp; Limousines" panose="020B0202020202020204" pitchFamily="34" charset="0"/>
              </a:rPr>
              <a:t>12</a:t>
            </a:r>
            <a:endParaRPr lang="es-ES" b="1" dirty="0"/>
          </a:p>
        </p:txBody>
      </p:sp>
      <p:sp>
        <p:nvSpPr>
          <p:cNvPr id="24" name="23 CuadroTexto"/>
          <p:cNvSpPr txBox="1"/>
          <p:nvPr/>
        </p:nvSpPr>
        <p:spPr>
          <a:xfrm>
            <a:off x="4644008" y="2393468"/>
            <a:ext cx="2448272" cy="307777"/>
          </a:xfrm>
          <a:prstGeom prst="rect">
            <a:avLst/>
          </a:prstGeom>
          <a:noFill/>
        </p:spPr>
        <p:txBody>
          <a:bodyPr wrap="square" rtlCol="0">
            <a:spAutoFit/>
          </a:bodyPr>
          <a:lstStyle/>
          <a:p>
            <a:r>
              <a:rPr lang="es-ES" b="1" dirty="0">
                <a:latin typeface="Champagne &amp; Limousines" panose="020B0202020202020204" pitchFamily="34" charset="0"/>
              </a:rPr>
              <a:t>9</a:t>
            </a:r>
            <a:endParaRPr lang="es-ES" b="1" dirty="0"/>
          </a:p>
        </p:txBody>
      </p:sp>
      <p:sp>
        <p:nvSpPr>
          <p:cNvPr id="11" name="10 CuadroTexto"/>
          <p:cNvSpPr txBox="1"/>
          <p:nvPr/>
        </p:nvSpPr>
        <p:spPr>
          <a:xfrm>
            <a:off x="3491880" y="3253881"/>
            <a:ext cx="2448272" cy="307777"/>
          </a:xfrm>
          <a:prstGeom prst="rect">
            <a:avLst/>
          </a:prstGeom>
          <a:noFill/>
        </p:spPr>
        <p:txBody>
          <a:bodyPr wrap="square" rtlCol="0">
            <a:spAutoFit/>
          </a:bodyPr>
          <a:lstStyle/>
          <a:p>
            <a:r>
              <a:rPr lang="es-ES" b="1" dirty="0" smtClean="0">
                <a:latin typeface="Champagne &amp; Limousines" panose="020B0202020202020204" pitchFamily="34" charset="0"/>
              </a:rPr>
              <a:t>16</a:t>
            </a:r>
            <a:endParaRPr lang="es-ES" b="1" dirty="0"/>
          </a:p>
        </p:txBody>
      </p:sp>
      <p:sp>
        <p:nvSpPr>
          <p:cNvPr id="15" name="14 CuadroTexto"/>
          <p:cNvSpPr txBox="1"/>
          <p:nvPr/>
        </p:nvSpPr>
        <p:spPr>
          <a:xfrm>
            <a:off x="3995936" y="3674730"/>
            <a:ext cx="2448272" cy="307777"/>
          </a:xfrm>
          <a:prstGeom prst="rect">
            <a:avLst/>
          </a:prstGeom>
          <a:noFill/>
        </p:spPr>
        <p:txBody>
          <a:bodyPr wrap="square" rtlCol="0">
            <a:spAutoFit/>
          </a:bodyPr>
          <a:lstStyle/>
          <a:p>
            <a:r>
              <a:rPr lang="es-ES" b="1" dirty="0" smtClean="0">
                <a:latin typeface="Champagne &amp; Limousines" panose="020B0202020202020204" pitchFamily="34" charset="0"/>
              </a:rPr>
              <a:t>21</a:t>
            </a:r>
            <a:endParaRPr lang="es-ES" b="1" dirty="0"/>
          </a:p>
        </p:txBody>
      </p:sp>
    </p:spTree>
    <p:extLst>
      <p:ext uri="{BB962C8B-B14F-4D97-AF65-F5344CB8AC3E}">
        <p14:creationId xmlns:p14="http://schemas.microsoft.com/office/powerpoint/2010/main" val="2926218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4" name="3 Rectángulo"/>
          <p:cNvSpPr/>
          <p:nvPr/>
        </p:nvSpPr>
        <p:spPr>
          <a:xfrm>
            <a:off x="234000" y="232361"/>
            <a:ext cx="288032" cy="338554"/>
          </a:xfrm>
          <a:prstGeom prst="rect">
            <a:avLst/>
          </a:prstGeom>
        </p:spPr>
        <p:txBody>
          <a:bodyPr wrap="square">
            <a:spAutoFit/>
          </a:bodyPr>
          <a:lstStyle/>
          <a:p>
            <a:pPr algn="ctr"/>
            <a:r>
              <a:rPr lang="es-ES" sz="1600" dirty="0">
                <a:solidFill>
                  <a:schemeClr val="bg1"/>
                </a:solidFill>
              </a:rPr>
              <a:t>3</a:t>
            </a:r>
          </a:p>
        </p:txBody>
      </p:sp>
      <p:sp>
        <p:nvSpPr>
          <p:cNvPr id="9" name="8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–PRODUCTO FINAL (AUDIOVISUALES)</a:t>
            </a:r>
            <a:endParaRPr lang="es-ES" sz="800" dirty="0">
              <a:latin typeface="Champagne &amp; Limousines" panose="020B02020202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382941216"/>
              </p:ext>
            </p:extLst>
          </p:nvPr>
        </p:nvGraphicFramePr>
        <p:xfrm>
          <a:off x="467544" y="1419622"/>
          <a:ext cx="8208912" cy="2197144"/>
        </p:xfrm>
        <a:graphic>
          <a:graphicData uri="http://schemas.openxmlformats.org/drawingml/2006/table">
            <a:tbl>
              <a:tblPr firstRow="1" bandRow="1">
                <a:tableStyleId>{D022749D-EC7B-471C-9EC0-9CBF7ABE4189}</a:tableStyleId>
              </a:tblPr>
              <a:tblGrid>
                <a:gridCol w="4104456">
                  <a:extLst>
                    <a:ext uri="{9D8B030D-6E8A-4147-A177-3AD203B41FA5}">
                      <a16:colId xmlns:a16="http://schemas.microsoft.com/office/drawing/2014/main" xmlns="" val="20000"/>
                    </a:ext>
                  </a:extLst>
                </a:gridCol>
                <a:gridCol w="4104456">
                  <a:extLst>
                    <a:ext uri="{9D8B030D-6E8A-4147-A177-3AD203B41FA5}">
                      <a16:colId xmlns:a16="http://schemas.microsoft.com/office/drawing/2014/main" xmlns="" val="20001"/>
                    </a:ext>
                  </a:extLst>
                </a:gridCol>
              </a:tblGrid>
              <a:tr h="792088">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dirty="0" smtClean="0">
                          <a:solidFill>
                            <a:schemeClr val="tx1"/>
                          </a:solidFill>
                          <a:latin typeface="Champagne &amp; Limousines" panose="020B0502020202020204" pitchFamily="34" charset="0"/>
                          <a:ea typeface="Champagne &amp; Limousines" panose="020B0502020202020204" pitchFamily="34" charset="0"/>
                        </a:rPr>
                        <a:t>Mapear la existencia de audiovisuales </a:t>
                      </a:r>
                      <a:r>
                        <a:rPr lang="es-ES" sz="1100" b="0" dirty="0" smtClean="0">
                          <a:solidFill>
                            <a:schemeClr val="tx1"/>
                          </a:solidFill>
                          <a:latin typeface="Champagne &amp; Limousines" panose="020B0502020202020204" pitchFamily="34" charset="0"/>
                          <a:ea typeface="Champagne &amp; Limousines" panose="020B0502020202020204" pitchFamily="34" charset="0"/>
                        </a:rPr>
                        <a:t>sobre las temáticas a abordar para evitar la saturación.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dirty="0" smtClean="0">
                          <a:solidFill>
                            <a:schemeClr val="tx1"/>
                          </a:solidFill>
                          <a:latin typeface="Champagne &amp; Limousines" panose="020B0502020202020204" pitchFamily="34" charset="0"/>
                          <a:ea typeface="Champagne &amp; Limousines" panose="020B0502020202020204" pitchFamily="34" charset="0"/>
                        </a:rPr>
                        <a:t>Aprovechar y extender la vida útil de los productos audiovisuales </a:t>
                      </a:r>
                      <a:r>
                        <a:rPr lang="es-ES" sz="1100" b="0" dirty="0" smtClean="0">
                          <a:solidFill>
                            <a:schemeClr val="tx1"/>
                          </a:solidFill>
                          <a:latin typeface="Champagne &amp; Limousines" panose="020B0502020202020204" pitchFamily="34" charset="0"/>
                          <a:ea typeface="Champagne &amp; Limousines" panose="020B0502020202020204" pitchFamily="34" charset="0"/>
                        </a:rPr>
                        <a:t>para generar impacto más allá del proyecto en el que se han generado.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02528">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1" dirty="0" smtClean="0">
                          <a:solidFill>
                            <a:schemeClr val="tx1"/>
                          </a:solidFill>
                          <a:latin typeface="Champagne &amp; Limousines" panose="020B0502020202020204" pitchFamily="34" charset="0"/>
                          <a:ea typeface="Champagne &amp; Limousines" panose="020B0502020202020204" pitchFamily="34" charset="0"/>
                        </a:rPr>
                        <a:t>Ajustar</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 las expectativas en el campo de la calidad técnica</a:t>
                      </a:r>
                      <a:r>
                        <a:rPr lang="es-ES" sz="1100" baseline="0" dirty="0" smtClean="0">
                          <a:solidFill>
                            <a:schemeClr val="tx1"/>
                          </a:solidFill>
                          <a:latin typeface="Champagne &amp; Limousines" panose="020B0502020202020204" pitchFamily="34" charset="0"/>
                          <a:ea typeface="Champagne &amp; Limousines" panose="020B0502020202020204" pitchFamily="34" charset="0"/>
                        </a:rPr>
                        <a:t> en los proyectos desarrollados por no-profesionales.</a:t>
                      </a:r>
                      <a:endParaRPr lang="es-ES" sz="1100" dirty="0" smtClean="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ES" sz="1100" b="1" dirty="0">
                          <a:solidFill>
                            <a:schemeClr val="tx1"/>
                          </a:solidFill>
                          <a:latin typeface="Champagne &amp; Limousines" panose="020B0502020202020204" pitchFamily="34" charset="0"/>
                          <a:ea typeface="Champagne &amp; Limousines" panose="020B0502020202020204" pitchFamily="34" charset="0"/>
                        </a:rPr>
                        <a:t>Evitar que el producto final sature de información </a:t>
                      </a:r>
                      <a:r>
                        <a:rPr lang="es-ES" sz="1100" b="0" dirty="0">
                          <a:solidFill>
                            <a:schemeClr val="tx1"/>
                          </a:solidFill>
                          <a:latin typeface="Champagne &amp; Limousines" panose="020B0502020202020204" pitchFamily="34" charset="0"/>
                          <a:ea typeface="Champagne &amp; Limousines" panose="020B0502020202020204" pitchFamily="34" charset="0"/>
                        </a:rPr>
                        <a:t>a las personas destinatarias del </a:t>
                      </a:r>
                      <a:r>
                        <a:rPr lang="es-ES" sz="1100" b="0" dirty="0" smtClean="0">
                          <a:solidFill>
                            <a:schemeClr val="tx1"/>
                          </a:solidFill>
                          <a:latin typeface="Champagne &amp; Limousines" panose="020B0502020202020204" pitchFamily="34" charset="0"/>
                          <a:ea typeface="Champagne &amp; Limousines" panose="020B0502020202020204" pitchFamily="34" charset="0"/>
                        </a:rPr>
                        <a:t>mismo.</a:t>
                      </a:r>
                      <a:endParaRPr lang="es-ES" sz="1100" b="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02528">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100" b="0" dirty="0" smtClean="0">
                          <a:solidFill>
                            <a:schemeClr val="tx1"/>
                          </a:solidFill>
                          <a:latin typeface="Champagne &amp; Limousines" panose="020B0502020202020204" pitchFamily="34" charset="0"/>
                          <a:ea typeface="Champagne &amp; Limousines" panose="020B0502020202020204" pitchFamily="34" charset="0"/>
                        </a:rPr>
                        <a:t>Utilizar</a:t>
                      </a:r>
                      <a:r>
                        <a:rPr lang="es-ES" sz="1100" b="0" baseline="0" dirty="0" smtClean="0">
                          <a:solidFill>
                            <a:schemeClr val="tx1"/>
                          </a:solidFill>
                          <a:latin typeface="Champagne &amp; Limousines" panose="020B0502020202020204" pitchFamily="34" charset="0"/>
                          <a:ea typeface="Champagne &amp; Limousines" panose="020B0502020202020204" pitchFamily="34" charset="0"/>
                        </a:rPr>
                        <a:t> las </a:t>
                      </a:r>
                      <a:r>
                        <a:rPr lang="es-ES" sz="1100" b="1" dirty="0" smtClean="0">
                          <a:solidFill>
                            <a:schemeClr val="tx1"/>
                          </a:solidFill>
                          <a:latin typeface="Champagne &amp; Limousines" panose="020B0502020202020204" pitchFamily="34" charset="0"/>
                          <a:ea typeface="Champagne &amp; Limousines" panose="020B0502020202020204" pitchFamily="34" charset="0"/>
                        </a:rPr>
                        <a:t>webs de referencia</a:t>
                      </a:r>
                      <a:r>
                        <a:rPr lang="es-ES" sz="1100" b="0" dirty="0" smtClean="0">
                          <a:solidFill>
                            <a:schemeClr val="tx1"/>
                          </a:solidFill>
                          <a:latin typeface="Champagne &amp; Limousines" panose="020B0502020202020204" pitchFamily="34" charset="0"/>
                          <a:ea typeface="Champagne &amp; Limousines" panose="020B0502020202020204" pitchFamily="34" charset="0"/>
                        </a:rPr>
                        <a:t> para la difusión de las iniciativas realizadas.</a:t>
                      </a:r>
                      <a:endParaRPr lang="es-ES" sz="1100" b="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ES" sz="1100" b="0" dirty="0">
                          <a:solidFill>
                            <a:schemeClr val="tx1"/>
                          </a:solidFill>
                          <a:latin typeface="Champagne &amp; Limousines" panose="020B0502020202020204" pitchFamily="34" charset="0"/>
                          <a:ea typeface="Champagne &amp; Limousines" panose="020B0502020202020204" pitchFamily="34" charset="0"/>
                        </a:rPr>
                        <a:t>Disponer de formación en </a:t>
                      </a:r>
                      <a:r>
                        <a:rPr lang="es-ES" sz="1100" b="1" dirty="0">
                          <a:solidFill>
                            <a:schemeClr val="tx1"/>
                          </a:solidFill>
                          <a:latin typeface="Champagne &amp; Limousines" panose="020B0502020202020204" pitchFamily="34" charset="0"/>
                          <a:ea typeface="Champagne &amp; Limousines" panose="020B0502020202020204" pitchFamily="34" charset="0"/>
                        </a:rPr>
                        <a:t>seguridad en redes </a:t>
                      </a:r>
                      <a:r>
                        <a:rPr lang="es-ES" sz="1100" b="1" dirty="0" smtClean="0">
                          <a:solidFill>
                            <a:schemeClr val="tx1"/>
                          </a:solidFill>
                          <a:latin typeface="Champagne &amp; Limousines" panose="020B0502020202020204" pitchFamily="34" charset="0"/>
                          <a:ea typeface="Champagne &amp; Limousines" panose="020B0502020202020204" pitchFamily="34" charset="0"/>
                        </a:rPr>
                        <a:t>sociales.</a:t>
                      </a:r>
                      <a:endParaRPr lang="es-ES" sz="11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126373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3" name="2 Imagen"/>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213434" y="1439983"/>
            <a:ext cx="5177046" cy="1305017"/>
          </a:xfrm>
          <a:prstGeom prst="rect">
            <a:avLst/>
          </a:prstGeom>
        </p:spPr>
      </p:pic>
      <p:sp>
        <p:nvSpPr>
          <p:cNvPr id="5" name="4 Rectángulo"/>
          <p:cNvSpPr/>
          <p:nvPr/>
        </p:nvSpPr>
        <p:spPr>
          <a:xfrm>
            <a:off x="1933566" y="418244"/>
            <a:ext cx="5832648" cy="1246495"/>
          </a:xfrm>
          <a:prstGeom prst="rect">
            <a:avLst/>
          </a:prstGeom>
        </p:spPr>
        <p:txBody>
          <a:bodyPr wrap="square">
            <a:spAutoFit/>
          </a:bodyPr>
          <a:lstStyle/>
          <a:p>
            <a:pPr algn="ctr"/>
            <a:r>
              <a:rPr lang="es-ES" sz="5000" dirty="0">
                <a:latin typeface="Champagne &amp; Limousines" panose="020B0202020202020204" pitchFamily="34" charset="0"/>
              </a:rPr>
              <a:t>Impacto</a:t>
            </a:r>
          </a:p>
          <a:p>
            <a:pPr algn="ctr"/>
            <a:r>
              <a:rPr lang="es-ES" sz="2500" dirty="0">
                <a:latin typeface="Champagne &amp; Limousines" panose="020B0202020202020204" pitchFamily="34" charset="0"/>
              </a:rPr>
              <a:t>de iniciativas audiovisuales de </a:t>
            </a:r>
            <a:r>
              <a:rPr lang="es-ES" sz="2500" dirty="0" err="1" smtClean="0">
                <a:latin typeface="Champagne &amp; Limousines" panose="020B0202020202020204" pitchFamily="34" charset="0"/>
              </a:rPr>
              <a:t>EpTS</a:t>
            </a:r>
            <a:endParaRPr lang="es-ES" sz="2500" dirty="0"/>
          </a:p>
        </p:txBody>
      </p:sp>
      <p:sp>
        <p:nvSpPr>
          <p:cNvPr id="15" name="14 Elipse"/>
          <p:cNvSpPr/>
          <p:nvPr/>
        </p:nvSpPr>
        <p:spPr>
          <a:xfrm>
            <a:off x="-468560" y="-452586"/>
            <a:ext cx="1872208" cy="1800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500" b="1" dirty="0">
                <a:latin typeface="Aharoni" panose="02010803020104030203" pitchFamily="2" charset="-79"/>
                <a:cs typeface="Aharoni" panose="02010803020104030203" pitchFamily="2" charset="-79"/>
              </a:rPr>
              <a:t>4.</a:t>
            </a:r>
          </a:p>
        </p:txBody>
      </p:sp>
      <p:sp>
        <p:nvSpPr>
          <p:cNvPr id="7" name="6 Rectángulo"/>
          <p:cNvSpPr/>
          <p:nvPr/>
        </p:nvSpPr>
        <p:spPr>
          <a:xfrm>
            <a:off x="107504" y="3118197"/>
            <a:ext cx="2376265" cy="461665"/>
          </a:xfrm>
          <a:prstGeom prst="rect">
            <a:avLst/>
          </a:prstGeom>
        </p:spPr>
        <p:txBody>
          <a:bodyPr wrap="square">
            <a:spAutoFit/>
          </a:bodyPr>
          <a:lstStyle/>
          <a:p>
            <a:r>
              <a:rPr lang="es-ES" sz="1200" b="1" i="1" dirty="0">
                <a:latin typeface="Champagne &amp; Limousines" panose="020B0202020202020204" pitchFamily="34" charset="0"/>
              </a:rPr>
              <a:t>En este apartado se tratan los siguientes elementos:</a:t>
            </a:r>
            <a:endParaRPr lang="es-ES" sz="1200" i="1" dirty="0">
              <a:latin typeface="Champagne &amp; Limousines" panose="020B0202020202020204" pitchFamily="34" charset="0"/>
            </a:endParaRPr>
          </a:p>
        </p:txBody>
      </p:sp>
      <p:sp>
        <p:nvSpPr>
          <p:cNvPr id="9" name="8 Rectángulo"/>
          <p:cNvSpPr/>
          <p:nvPr/>
        </p:nvSpPr>
        <p:spPr>
          <a:xfrm>
            <a:off x="2123729" y="2651920"/>
            <a:ext cx="3755478" cy="276999"/>
          </a:xfrm>
          <a:prstGeom prst="rect">
            <a:avLst/>
          </a:prstGeom>
        </p:spPr>
        <p:txBody>
          <a:bodyPr wrap="square">
            <a:spAutoFit/>
          </a:bodyPr>
          <a:lstStyle/>
          <a:p>
            <a:pPr algn="ctr"/>
            <a:r>
              <a:rPr lang="es-ES" sz="1200" b="1" i="1" dirty="0" smtClean="0">
                <a:solidFill>
                  <a:schemeClr val="accent5">
                    <a:lumMod val="75000"/>
                  </a:schemeClr>
                </a:solidFill>
                <a:latin typeface="Champagne &amp; Limousines" panose="020B0202020202020204" pitchFamily="34" charset="0"/>
              </a:rPr>
              <a:t>EN </a:t>
            </a:r>
            <a:r>
              <a:rPr lang="es-ES" sz="1200" b="1" i="1" dirty="0">
                <a:solidFill>
                  <a:schemeClr val="accent5">
                    <a:lumMod val="75000"/>
                  </a:schemeClr>
                </a:solidFill>
                <a:latin typeface="Champagne &amp; Limousines" panose="020B0202020202020204" pitchFamily="34" charset="0"/>
              </a:rPr>
              <a:t>LOS GRUPOS DE INTERÉS-PÚBLICOS OBJETIVO</a:t>
            </a:r>
          </a:p>
        </p:txBody>
      </p:sp>
      <p:sp>
        <p:nvSpPr>
          <p:cNvPr id="10" name="9 Rectángulo"/>
          <p:cNvSpPr/>
          <p:nvPr/>
        </p:nvSpPr>
        <p:spPr>
          <a:xfrm>
            <a:off x="5912060" y="2643758"/>
            <a:ext cx="3196443" cy="276999"/>
          </a:xfrm>
          <a:prstGeom prst="rect">
            <a:avLst/>
          </a:prstGeom>
        </p:spPr>
        <p:txBody>
          <a:bodyPr wrap="square">
            <a:spAutoFit/>
          </a:bodyPr>
          <a:lstStyle/>
          <a:p>
            <a:pPr algn="ctr"/>
            <a:r>
              <a:rPr lang="es-ES" sz="1200" b="1" i="1" dirty="0" smtClean="0">
                <a:solidFill>
                  <a:schemeClr val="accent5">
                    <a:lumMod val="75000"/>
                  </a:schemeClr>
                </a:solidFill>
                <a:latin typeface="Champagne &amp; Limousines" panose="020B0202020202020204" pitchFamily="34" charset="0"/>
              </a:rPr>
              <a:t>EN </a:t>
            </a:r>
            <a:r>
              <a:rPr lang="es-ES" sz="1200" b="1" i="1" dirty="0">
                <a:solidFill>
                  <a:schemeClr val="accent5">
                    <a:lumMod val="75000"/>
                  </a:schemeClr>
                </a:solidFill>
                <a:latin typeface="Champagne &amp; Limousines" panose="020B0202020202020204" pitchFamily="34" charset="0"/>
              </a:rPr>
              <a:t>PROCESOS Y APRENDIZAJES FUTUROS</a:t>
            </a:r>
          </a:p>
        </p:txBody>
      </p:sp>
      <p:sp>
        <p:nvSpPr>
          <p:cNvPr id="12" name="11 Rectángulo"/>
          <p:cNvSpPr/>
          <p:nvPr/>
        </p:nvSpPr>
        <p:spPr>
          <a:xfrm>
            <a:off x="6197980" y="2964097"/>
            <a:ext cx="2592288" cy="646331"/>
          </a:xfrm>
          <a:prstGeom prst="rect">
            <a:avLst/>
          </a:prstGeom>
        </p:spPr>
        <p:txBody>
          <a:bodyPr wrap="square">
            <a:spAutoFit/>
          </a:bodyPr>
          <a:lstStyle/>
          <a:p>
            <a:pPr algn="ctr"/>
            <a:r>
              <a:rPr lang="es-ES" sz="1200" b="1" i="1" dirty="0" smtClean="0">
                <a:solidFill>
                  <a:schemeClr val="tx1"/>
                </a:solidFill>
                <a:latin typeface="Champagne &amp; Limousines" panose="020B0202020202020204" pitchFamily="34" charset="0"/>
              </a:rPr>
              <a:t>- Proceso </a:t>
            </a:r>
            <a:r>
              <a:rPr lang="es-ES" sz="1200" b="1" i="1" dirty="0">
                <a:solidFill>
                  <a:schemeClr val="tx1"/>
                </a:solidFill>
                <a:latin typeface="Champagne &amp; Limousines" panose="020B0202020202020204" pitchFamily="34" charset="0"/>
              </a:rPr>
              <a:t>pedagógico</a:t>
            </a:r>
          </a:p>
          <a:p>
            <a:pPr algn="ctr"/>
            <a:r>
              <a:rPr lang="es-ES" sz="1200" b="1" i="1" dirty="0" smtClean="0">
                <a:solidFill>
                  <a:schemeClr val="tx1"/>
                </a:solidFill>
                <a:latin typeface="Champagne &amp; Limousines" panose="020B0202020202020204" pitchFamily="34" charset="0"/>
              </a:rPr>
              <a:t>- Recursos</a:t>
            </a:r>
            <a:r>
              <a:rPr lang="es-ES" sz="1200" b="1" i="1" dirty="0">
                <a:solidFill>
                  <a:schemeClr val="tx1"/>
                </a:solidFill>
                <a:latin typeface="Champagne &amp; Limousines" panose="020B0202020202020204" pitchFamily="34" charset="0"/>
              </a:rPr>
              <a:t>, medios, canales</a:t>
            </a:r>
          </a:p>
          <a:p>
            <a:pPr algn="ctr"/>
            <a:r>
              <a:rPr lang="es-ES" sz="1200" b="1" i="1" dirty="0" smtClean="0">
                <a:solidFill>
                  <a:schemeClr val="tx1"/>
                </a:solidFill>
                <a:latin typeface="Champagne &amp; Limousines" panose="020B0202020202020204" pitchFamily="34" charset="0"/>
              </a:rPr>
              <a:t>- Buenas </a:t>
            </a:r>
            <a:r>
              <a:rPr lang="es-ES" sz="1200" b="1" i="1" dirty="0">
                <a:solidFill>
                  <a:schemeClr val="tx1"/>
                </a:solidFill>
                <a:latin typeface="Champagne &amp; Limousines" panose="020B0202020202020204" pitchFamily="34" charset="0"/>
              </a:rPr>
              <a:t>prácticas y aprendizajes</a:t>
            </a:r>
          </a:p>
        </p:txBody>
      </p:sp>
      <p:sp>
        <p:nvSpPr>
          <p:cNvPr id="19" name="18 Rectángulo"/>
          <p:cNvSpPr/>
          <p:nvPr/>
        </p:nvSpPr>
        <p:spPr>
          <a:xfrm>
            <a:off x="2195736" y="2928919"/>
            <a:ext cx="3600401" cy="1200329"/>
          </a:xfrm>
          <a:prstGeom prst="rect">
            <a:avLst/>
          </a:prstGeom>
        </p:spPr>
        <p:txBody>
          <a:bodyPr wrap="square">
            <a:spAutoFit/>
          </a:bodyPr>
          <a:lstStyle/>
          <a:p>
            <a:pPr algn="ctr"/>
            <a:r>
              <a:rPr lang="es-ES" sz="1200" b="1" i="1" dirty="0" smtClean="0">
                <a:solidFill>
                  <a:schemeClr val="tx1"/>
                </a:solidFill>
                <a:latin typeface="Champagne &amp; Limousines" panose="020B0202020202020204" pitchFamily="34" charset="0"/>
              </a:rPr>
              <a:t>- Valoración </a:t>
            </a:r>
            <a:r>
              <a:rPr lang="es-ES" sz="1200" b="1" i="1" dirty="0">
                <a:solidFill>
                  <a:schemeClr val="tx1"/>
                </a:solidFill>
                <a:latin typeface="Champagne &amp; Limousines" panose="020B0202020202020204" pitchFamily="34" charset="0"/>
              </a:rPr>
              <a:t>de la iniciativa</a:t>
            </a:r>
          </a:p>
          <a:p>
            <a:pPr algn="ctr"/>
            <a:r>
              <a:rPr lang="es-ES" sz="1200" b="1" i="1" dirty="0" smtClean="0">
                <a:solidFill>
                  <a:schemeClr val="tx1"/>
                </a:solidFill>
                <a:latin typeface="Champagne &amp; Limousines" panose="020B0202020202020204" pitchFamily="34" charset="0"/>
              </a:rPr>
              <a:t>- Impactos </a:t>
            </a:r>
            <a:r>
              <a:rPr lang="es-ES" sz="1200" b="1" i="1" dirty="0">
                <a:solidFill>
                  <a:schemeClr val="tx1"/>
                </a:solidFill>
                <a:latin typeface="Champagne &amp; Limousines" panose="020B0202020202020204" pitchFamily="34" charset="0"/>
              </a:rPr>
              <a:t>en el alumnado, ciudadanía, familias, comunidad educativa, otros colectivos….</a:t>
            </a:r>
          </a:p>
          <a:p>
            <a:pPr marL="228600" indent="-228600" algn="ctr">
              <a:buAutoNum type="alphaLcParenR"/>
            </a:pPr>
            <a:r>
              <a:rPr lang="es-ES" sz="1200" b="1" i="1" dirty="0">
                <a:solidFill>
                  <a:schemeClr val="tx1"/>
                </a:solidFill>
                <a:latin typeface="Champagne &amp; Limousines" panose="020B0202020202020204" pitchFamily="34" charset="0"/>
              </a:rPr>
              <a:t>Conocimientos</a:t>
            </a:r>
          </a:p>
          <a:p>
            <a:pPr marL="228600" indent="-228600" algn="ctr">
              <a:buAutoNum type="alphaLcParenR"/>
            </a:pPr>
            <a:r>
              <a:rPr lang="es-ES" sz="1200" b="1" i="1" dirty="0">
                <a:solidFill>
                  <a:schemeClr val="tx1"/>
                </a:solidFill>
                <a:latin typeface="Champagne &amp; Limousines" panose="020B0202020202020204" pitchFamily="34" charset="0"/>
              </a:rPr>
              <a:t>Reflexión crítica-actitudes</a:t>
            </a:r>
          </a:p>
          <a:p>
            <a:pPr marL="228600" indent="-228600" algn="ctr">
              <a:buAutoNum type="alphaLcParenR"/>
            </a:pPr>
            <a:r>
              <a:rPr lang="es-ES" sz="1200" b="1" i="1" dirty="0">
                <a:solidFill>
                  <a:schemeClr val="tx1"/>
                </a:solidFill>
                <a:latin typeface="Champagne &amp; Limousines" panose="020B0202020202020204" pitchFamily="34" charset="0"/>
              </a:rPr>
              <a:t>Comportamientos</a:t>
            </a:r>
          </a:p>
        </p:txBody>
      </p:sp>
      <p:sp>
        <p:nvSpPr>
          <p:cNvPr id="20" name="19 Rectángulo redondeado"/>
          <p:cNvSpPr/>
          <p:nvPr/>
        </p:nvSpPr>
        <p:spPr>
          <a:xfrm>
            <a:off x="4572000" y="4299942"/>
            <a:ext cx="2304256" cy="56390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32" descr="Texto, Logotipo&#10;&#10;Descripción generada automáticamente">
            <a:extLst>
              <a:ext uri="{FF2B5EF4-FFF2-40B4-BE49-F238E27FC236}">
                <a16:creationId xmlns="" xmlns:a16="http://schemas.microsoft.com/office/drawing/2014/main" id="{30702D5C-CC40-CB4C-A62D-2214D2A2D9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0244" y="4356995"/>
            <a:ext cx="449798" cy="449798"/>
          </a:xfrm>
          <a:prstGeom prst="rect">
            <a:avLst/>
          </a:prstGeom>
        </p:spPr>
      </p:pic>
      <p:pic>
        <p:nvPicPr>
          <p:cNvPr id="22" name="Imagen 6" descr="Texto, Logotipo&#10;&#10;Descripción generada automáticamente">
            <a:extLst>
              <a:ext uri="{FF2B5EF4-FFF2-40B4-BE49-F238E27FC236}">
                <a16:creationId xmlns="" xmlns:a16="http://schemas.microsoft.com/office/drawing/2014/main" id="{8B3C2FA4-D809-9949-AFC1-D49C208BA1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8134" y="4356995"/>
            <a:ext cx="449798" cy="449798"/>
          </a:xfrm>
          <a:prstGeom prst="rect">
            <a:avLst/>
          </a:prstGeom>
        </p:spPr>
      </p:pic>
      <p:pic>
        <p:nvPicPr>
          <p:cNvPr id="23" name="Imagen 27" descr="Texto, Logotipo&#10;&#10;Descripción generada automáticamente">
            <a:extLst>
              <a:ext uri="{FF2B5EF4-FFF2-40B4-BE49-F238E27FC236}">
                <a16:creationId xmlns="" xmlns:a16="http://schemas.microsoft.com/office/drawing/2014/main" id="{F5A99003-6953-FA47-B722-E98C6A7247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0302" y="4356995"/>
            <a:ext cx="449798" cy="449798"/>
          </a:xfrm>
          <a:prstGeom prst="rect">
            <a:avLst/>
          </a:prstGeom>
        </p:spPr>
      </p:pic>
      <p:sp>
        <p:nvSpPr>
          <p:cNvPr id="25" name="24 Rectángulo"/>
          <p:cNvSpPr/>
          <p:nvPr/>
        </p:nvSpPr>
        <p:spPr>
          <a:xfrm>
            <a:off x="4621978" y="4815031"/>
            <a:ext cx="742110" cy="276999"/>
          </a:xfrm>
          <a:prstGeom prst="rect">
            <a:avLst/>
          </a:prstGeom>
        </p:spPr>
        <p:txBody>
          <a:bodyPr wrap="square">
            <a:spAutoFit/>
          </a:bodyPr>
          <a:lstStyle/>
          <a:p>
            <a:pPr algn="ctr"/>
            <a:r>
              <a:rPr lang="es-ES" sz="1200" b="1" i="1" dirty="0" smtClean="0">
                <a:latin typeface="Champagne &amp; Limousines" panose="020B0202020202020204" pitchFamily="34" charset="0"/>
              </a:rPr>
              <a:t>ALTO</a:t>
            </a:r>
            <a:endParaRPr lang="es-ES" sz="1200" i="1" dirty="0" smtClean="0">
              <a:latin typeface="Champagne &amp; Limousines" panose="020B0202020202020204" pitchFamily="34" charset="0"/>
            </a:endParaRPr>
          </a:p>
        </p:txBody>
      </p:sp>
      <p:sp>
        <p:nvSpPr>
          <p:cNvPr id="26" name="25 Rectángulo"/>
          <p:cNvSpPr/>
          <p:nvPr/>
        </p:nvSpPr>
        <p:spPr>
          <a:xfrm>
            <a:off x="5292080" y="4803998"/>
            <a:ext cx="886126" cy="276999"/>
          </a:xfrm>
          <a:prstGeom prst="rect">
            <a:avLst/>
          </a:prstGeom>
        </p:spPr>
        <p:txBody>
          <a:bodyPr wrap="square">
            <a:spAutoFit/>
          </a:bodyPr>
          <a:lstStyle/>
          <a:p>
            <a:pPr algn="ctr"/>
            <a:r>
              <a:rPr lang="es-ES" sz="1200" b="1" i="1" dirty="0" smtClean="0">
                <a:latin typeface="Champagne &amp; Limousines" panose="020B0202020202020204" pitchFamily="34" charset="0"/>
              </a:rPr>
              <a:t>MEDIO</a:t>
            </a:r>
            <a:endParaRPr lang="es-ES" sz="1200" i="1" dirty="0" smtClean="0">
              <a:latin typeface="Champagne &amp; Limousines" panose="020B0202020202020204" pitchFamily="34" charset="0"/>
            </a:endParaRPr>
          </a:p>
        </p:txBody>
      </p:sp>
      <p:sp>
        <p:nvSpPr>
          <p:cNvPr id="27" name="26 Rectángulo"/>
          <p:cNvSpPr/>
          <p:nvPr/>
        </p:nvSpPr>
        <p:spPr>
          <a:xfrm>
            <a:off x="6062138" y="4803998"/>
            <a:ext cx="886126" cy="276999"/>
          </a:xfrm>
          <a:prstGeom prst="rect">
            <a:avLst/>
          </a:prstGeom>
        </p:spPr>
        <p:txBody>
          <a:bodyPr wrap="square">
            <a:spAutoFit/>
          </a:bodyPr>
          <a:lstStyle/>
          <a:p>
            <a:pPr algn="ctr"/>
            <a:r>
              <a:rPr lang="es-ES" sz="1200" b="1" i="1" dirty="0" smtClean="0">
                <a:latin typeface="Champagne &amp; Limousines" panose="020B0202020202020204" pitchFamily="34" charset="0"/>
              </a:rPr>
              <a:t>BAJO</a:t>
            </a:r>
            <a:endParaRPr lang="es-ES" sz="1200" i="1" dirty="0" smtClean="0">
              <a:latin typeface="Champagne &amp; Limousines" panose="020B0202020202020204" pitchFamily="34" charset="0"/>
            </a:endParaRPr>
          </a:p>
        </p:txBody>
      </p:sp>
      <p:sp>
        <p:nvSpPr>
          <p:cNvPr id="18" name="17 Rectángulo"/>
          <p:cNvSpPr/>
          <p:nvPr/>
        </p:nvSpPr>
        <p:spPr>
          <a:xfrm>
            <a:off x="475928" y="4342333"/>
            <a:ext cx="4024064" cy="461665"/>
          </a:xfrm>
          <a:prstGeom prst="rect">
            <a:avLst/>
          </a:prstGeom>
        </p:spPr>
        <p:txBody>
          <a:bodyPr wrap="square">
            <a:spAutoFit/>
          </a:bodyPr>
          <a:lstStyle/>
          <a:p>
            <a:r>
              <a:rPr lang="es-ES" sz="1200" b="1" i="1" dirty="0" smtClean="0">
                <a:latin typeface="Champagne &amp; Limousines" panose="020B0202020202020204" pitchFamily="34" charset="0"/>
              </a:rPr>
              <a:t>Se utiliza un esquema de semáforos para plasmar el nivel de desarrollo del conjunto de las iniciativas en cada campo:</a:t>
            </a:r>
            <a:endParaRPr lang="es-ES" sz="1200" i="1" dirty="0" smtClean="0">
              <a:latin typeface="Champagne &amp; Limousines" panose="020B0202020202020204" pitchFamily="34" charset="0"/>
            </a:endParaRPr>
          </a:p>
        </p:txBody>
      </p:sp>
    </p:spTree>
    <p:extLst>
      <p:ext uri="{BB962C8B-B14F-4D97-AF65-F5344CB8AC3E}">
        <p14:creationId xmlns:p14="http://schemas.microsoft.com/office/powerpoint/2010/main" val="1119180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411006"/>
            <a:ext cx="2304256" cy="323165"/>
          </a:xfrm>
          <a:prstGeom prst="rect">
            <a:avLst/>
          </a:prstGeom>
          <a:noFill/>
        </p:spPr>
        <p:txBody>
          <a:bodyPr wrap="square" rtlCol="0">
            <a:spAutoFit/>
          </a:bodyPr>
          <a:lstStyle/>
          <a:p>
            <a:r>
              <a:rPr lang="es-ES" sz="1500" b="1" dirty="0">
                <a:solidFill>
                  <a:schemeClr val="bg1"/>
                </a:solidFill>
                <a:latin typeface="Champagne &amp; Limousines" panose="020B0202020202020204" pitchFamily="34" charset="0"/>
              </a:rPr>
              <a:t>1</a:t>
            </a:r>
          </a:p>
        </p:txBody>
      </p:sp>
      <p:pic>
        <p:nvPicPr>
          <p:cNvPr id="8" name="7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7" name="6 Rectángulo"/>
          <p:cNvSpPr/>
          <p:nvPr/>
        </p:nvSpPr>
        <p:spPr>
          <a:xfrm>
            <a:off x="385552" y="587226"/>
            <a:ext cx="7938400" cy="276999"/>
          </a:xfrm>
          <a:prstGeom prst="rect">
            <a:avLst/>
          </a:prstGeom>
        </p:spPr>
        <p:txBody>
          <a:bodyPr wrap="square">
            <a:spAutoFit/>
          </a:bodyPr>
          <a:lstStyle/>
          <a:p>
            <a:pPr algn="just"/>
            <a:r>
              <a:rPr lang="es-ES" sz="1200" b="1" u="sng" dirty="0" smtClean="0">
                <a:latin typeface="Champagne &amp; Limousines" panose="020B0202020202020204" pitchFamily="34" charset="0"/>
              </a:rPr>
              <a:t>4.1 </a:t>
            </a:r>
            <a:r>
              <a:rPr lang="es-ES" sz="1200" b="1" u="sng" dirty="0">
                <a:latin typeface="Champagne &amp; Limousines" panose="020B0202020202020204" pitchFamily="34" charset="0"/>
              </a:rPr>
              <a:t>CUADRO RESUMEN DE LA FASE 4 – IMPACTO</a:t>
            </a:r>
          </a:p>
        </p:txBody>
      </p:sp>
      <p:sp>
        <p:nvSpPr>
          <p:cNvPr id="4" name="AutoShape 2" descr="Objetivos específicos - ¿Qué son?, características y ejempl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14 Rectángulo"/>
          <p:cNvSpPr/>
          <p:nvPr/>
        </p:nvSpPr>
        <p:spPr>
          <a:xfrm>
            <a:off x="234000" y="232361"/>
            <a:ext cx="288032" cy="338554"/>
          </a:xfrm>
          <a:prstGeom prst="rect">
            <a:avLst/>
          </a:prstGeom>
        </p:spPr>
        <p:txBody>
          <a:bodyPr wrap="square">
            <a:spAutoFit/>
          </a:bodyPr>
          <a:lstStyle/>
          <a:p>
            <a:pPr algn="ctr"/>
            <a:r>
              <a:rPr lang="es-ES" sz="1600" b="1" dirty="0">
                <a:solidFill>
                  <a:schemeClr val="bg1"/>
                </a:solidFill>
                <a:latin typeface="Champagne &amp; Limousines" panose="020B0202020202020204" pitchFamily="34" charset="0"/>
              </a:rPr>
              <a:t>4</a:t>
            </a:r>
            <a:endParaRPr lang="es-ES" sz="1600" dirty="0">
              <a:solidFill>
                <a:schemeClr val="bg1"/>
              </a:solidFill>
            </a:endParaRPr>
          </a:p>
        </p:txBody>
      </p:sp>
      <p:sp>
        <p:nvSpPr>
          <p:cNvPr id="14" name="13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a:t>
            </a:r>
            <a:r>
              <a:rPr lang="es-ES_tradnl" sz="800" b="1" dirty="0">
                <a:latin typeface="Champagne &amp; Limousines" panose="020B0202020202020204" pitchFamily="34" charset="0"/>
              </a:rPr>
              <a:t>–DISEÑO Y PLANIFICACIÓN DE LAS INICIATIVAS</a:t>
            </a:r>
            <a:endParaRPr lang="es-ES" sz="800" dirty="0">
              <a:latin typeface="Champagne &amp; Limousines" panose="020B0202020202020204" pitchFamily="34" charset="0"/>
            </a:endParaRPr>
          </a:p>
        </p:txBody>
      </p:sp>
      <p:graphicFrame>
        <p:nvGraphicFramePr>
          <p:cNvPr id="23" name="22 Tabla"/>
          <p:cNvGraphicFramePr>
            <a:graphicFrameLocks noGrp="1"/>
          </p:cNvGraphicFramePr>
          <p:nvPr>
            <p:extLst>
              <p:ext uri="{D42A27DB-BD31-4B8C-83A1-F6EECF244321}">
                <p14:modId xmlns:p14="http://schemas.microsoft.com/office/powerpoint/2010/main" val="2796754237"/>
              </p:ext>
            </p:extLst>
          </p:nvPr>
        </p:nvGraphicFramePr>
        <p:xfrm>
          <a:off x="179512" y="967748"/>
          <a:ext cx="8856985" cy="4084320"/>
        </p:xfrm>
        <a:graphic>
          <a:graphicData uri="http://schemas.openxmlformats.org/drawingml/2006/table">
            <a:tbl>
              <a:tblPr firstRow="1" bandRow="1">
                <a:tableStyleId>{D022749D-EC7B-471C-9EC0-9CBF7ABE4189}</a:tableStyleId>
              </a:tblPr>
              <a:tblGrid>
                <a:gridCol w="1656184">
                  <a:extLst>
                    <a:ext uri="{9D8B030D-6E8A-4147-A177-3AD203B41FA5}">
                      <a16:colId xmlns:a16="http://schemas.microsoft.com/office/drawing/2014/main" xmlns="" val="20000"/>
                    </a:ext>
                  </a:extLst>
                </a:gridCol>
                <a:gridCol w="2088232">
                  <a:extLst>
                    <a:ext uri="{9D8B030D-6E8A-4147-A177-3AD203B41FA5}">
                      <a16:colId xmlns:a16="http://schemas.microsoft.com/office/drawing/2014/main" xmlns="" val="20001"/>
                    </a:ext>
                  </a:extLst>
                </a:gridCol>
                <a:gridCol w="792088">
                  <a:extLst>
                    <a:ext uri="{9D8B030D-6E8A-4147-A177-3AD203B41FA5}">
                      <a16:colId xmlns:a16="http://schemas.microsoft.com/office/drawing/2014/main" xmlns="" val="20002"/>
                    </a:ext>
                  </a:extLst>
                </a:gridCol>
                <a:gridCol w="4320481">
                  <a:extLst>
                    <a:ext uri="{9D8B030D-6E8A-4147-A177-3AD203B41FA5}">
                      <a16:colId xmlns:a16="http://schemas.microsoft.com/office/drawing/2014/main" xmlns="" val="20003"/>
                    </a:ext>
                  </a:extLst>
                </a:gridCol>
              </a:tblGrid>
              <a:tr h="792088">
                <a:tc rowSpan="3">
                  <a:txBody>
                    <a:bodyPr/>
                    <a:lstStyle/>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endParaRPr lang="es-ES" sz="1200" b="1" dirty="0">
                        <a:solidFill>
                          <a:schemeClr val="tx1"/>
                        </a:solidFill>
                        <a:latin typeface="Champagne &amp; Limousines" panose="020B0502020202020204" pitchFamily="34" charset="0"/>
                        <a:ea typeface="Champagne &amp; Limousines" panose="020B0502020202020204" pitchFamily="34" charset="0"/>
                      </a:endParaRPr>
                    </a:p>
                    <a:p>
                      <a:pPr algn="ctr"/>
                      <a:r>
                        <a:rPr lang="es-ES" sz="1200" b="1" dirty="0">
                          <a:solidFill>
                            <a:schemeClr val="tx1"/>
                          </a:solidFill>
                          <a:latin typeface="Champagne &amp; Limousines" panose="020B0502020202020204" pitchFamily="34" charset="0"/>
                          <a:ea typeface="Champagne &amp; Limousines" panose="020B0502020202020204" pitchFamily="34" charset="0"/>
                        </a:rPr>
                        <a:t>NIVEL</a:t>
                      </a:r>
                      <a:r>
                        <a:rPr lang="es-ES" sz="1200" b="1" baseline="0" dirty="0">
                          <a:solidFill>
                            <a:schemeClr val="tx1"/>
                          </a:solidFill>
                          <a:latin typeface="Champagne &amp; Limousines" panose="020B0502020202020204" pitchFamily="34" charset="0"/>
                          <a:ea typeface="Champagne &amp; Limousines" panose="020B0502020202020204" pitchFamily="34" charset="0"/>
                        </a:rPr>
                        <a:t> DE DESARROLLO MEDIO BAJO</a:t>
                      </a:r>
                      <a:endParaRPr lang="es-ES" sz="1200" b="1"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algn="ctr"/>
                      <a:r>
                        <a:rPr lang="es-ES" sz="1200" b="1" dirty="0">
                          <a:solidFill>
                            <a:schemeClr val="tx1"/>
                          </a:solidFill>
                          <a:latin typeface="Champagne &amp; Limousines" panose="020B0502020202020204" pitchFamily="34" charset="0"/>
                          <a:ea typeface="Champagne &amp; Limousines" panose="020B0502020202020204" pitchFamily="34" charset="0"/>
                        </a:rPr>
                        <a:t>Valoración de la iniciativa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algn="just"/>
                      <a:r>
                        <a:rPr lang="es-ES" sz="1000" b="0" baseline="0" dirty="0">
                          <a:solidFill>
                            <a:schemeClr val="tx1"/>
                          </a:solidFill>
                          <a:latin typeface="Champagne &amp; Limousines" panose="020B0502020202020204" pitchFamily="34" charset="0"/>
                          <a:ea typeface="Champagne &amp; Limousines" panose="020B0502020202020204" pitchFamily="34" charset="0"/>
                        </a:rPr>
                        <a:t>La </a:t>
                      </a:r>
                      <a:r>
                        <a:rPr lang="es-ES" sz="1000" b="1" baseline="0" dirty="0">
                          <a:solidFill>
                            <a:schemeClr val="tx1"/>
                          </a:solidFill>
                          <a:latin typeface="Champagne &amp; Limousines" panose="020B0502020202020204" pitchFamily="34" charset="0"/>
                          <a:ea typeface="Champagne &amp; Limousines" panose="020B0502020202020204" pitchFamily="34" charset="0"/>
                        </a:rPr>
                        <a:t>valoración de las iniciativas analizadas es claramente positiva, </a:t>
                      </a:r>
                      <a:r>
                        <a:rPr lang="es-ES" sz="1000" b="0" baseline="0" dirty="0">
                          <a:solidFill>
                            <a:schemeClr val="tx1"/>
                          </a:solidFill>
                          <a:latin typeface="Champagne &amp; Limousines" panose="020B0502020202020204" pitchFamily="34" charset="0"/>
                          <a:ea typeface="Champagne &amp; Limousines" panose="020B0502020202020204" pitchFamily="34" charset="0"/>
                        </a:rPr>
                        <a:t>aunque la </a:t>
                      </a:r>
                      <a:r>
                        <a:rPr lang="es-ES" sz="1000" b="1" baseline="0" dirty="0">
                          <a:solidFill>
                            <a:schemeClr val="tx1"/>
                          </a:solidFill>
                          <a:latin typeface="Champagne &amp; Limousines" panose="020B0502020202020204" pitchFamily="34" charset="0"/>
                          <a:ea typeface="Champagne &amp; Limousines" panose="020B0502020202020204" pitchFamily="34" charset="0"/>
                        </a:rPr>
                        <a:t>capacidad de análisis de las mismas es limitada </a:t>
                      </a:r>
                      <a:r>
                        <a:rPr lang="es-ES" sz="1000" b="0" baseline="0" dirty="0">
                          <a:solidFill>
                            <a:schemeClr val="tx1"/>
                          </a:solidFill>
                          <a:latin typeface="Champagne &amp; Limousines" panose="020B0502020202020204" pitchFamily="34" charset="0"/>
                          <a:ea typeface="Champagne &amp; Limousines" panose="020B0502020202020204" pitchFamily="34" charset="0"/>
                        </a:rPr>
                        <a:t>y desde una mirada fragmentada y parcial. Se destaca la calidad de los productos audiovisuales, la relevancia de las temáticas abordadas y la participación de los grupos meta en su elaboración.</a:t>
                      </a:r>
                    </a:p>
                    <a:p>
                      <a:pPr algn="just"/>
                      <a:r>
                        <a:rPr lang="es-ES" sz="1000" b="0" baseline="0" dirty="0">
                          <a:solidFill>
                            <a:schemeClr val="tx1"/>
                          </a:solidFill>
                          <a:latin typeface="Champagne &amp; Limousines" panose="020B0502020202020204" pitchFamily="34" charset="0"/>
                          <a:ea typeface="Champagne &amp; Limousines" panose="020B0502020202020204" pitchFamily="34" charset="0"/>
                        </a:rPr>
                        <a:t>No obstante, </a:t>
                      </a:r>
                      <a:r>
                        <a:rPr lang="es-ES" sz="1000" b="1" baseline="0" dirty="0">
                          <a:solidFill>
                            <a:schemeClr val="tx1"/>
                          </a:solidFill>
                          <a:latin typeface="Champagne &amp; Limousines" panose="020B0502020202020204" pitchFamily="34" charset="0"/>
                          <a:ea typeface="Champagne &amp; Limousines" panose="020B0502020202020204" pitchFamily="34" charset="0"/>
                        </a:rPr>
                        <a:t>se </a:t>
                      </a:r>
                      <a:r>
                        <a:rPr lang="es-ES" sz="1000" b="1" baseline="0" dirty="0" smtClean="0">
                          <a:solidFill>
                            <a:schemeClr val="tx1"/>
                          </a:solidFill>
                          <a:latin typeface="Champagne &amp; Limousines" panose="020B0502020202020204" pitchFamily="34" charset="0"/>
                          <a:ea typeface="Champagne &amp; Limousines" panose="020B0502020202020204" pitchFamily="34" charset="0"/>
                        </a:rPr>
                        <a:t>demanda más tiempo </a:t>
                      </a:r>
                      <a:r>
                        <a:rPr lang="es-ES" sz="1000" b="1" baseline="0" dirty="0">
                          <a:solidFill>
                            <a:schemeClr val="tx1"/>
                          </a:solidFill>
                          <a:latin typeface="Champagne &amp; Limousines" panose="020B0502020202020204" pitchFamily="34" charset="0"/>
                          <a:ea typeface="Champagne &amp; Limousines" panose="020B0502020202020204" pitchFamily="34" charset="0"/>
                        </a:rPr>
                        <a:t>para este tipo de procesos,</a:t>
                      </a:r>
                      <a:r>
                        <a:rPr lang="es-ES" sz="1000" b="0" baseline="0" dirty="0">
                          <a:solidFill>
                            <a:schemeClr val="tx1"/>
                          </a:solidFill>
                          <a:latin typeface="Champagne &amp; Limousines" panose="020B0502020202020204" pitchFamily="34" charset="0"/>
                          <a:ea typeface="Champagne &amp; Limousines" panose="020B0502020202020204" pitchFamily="34" charset="0"/>
                        </a:rPr>
                        <a:t> mejora de los materiales y herramientas y se echa en falta la realización de evaluaciones formales.</a:t>
                      </a:r>
                      <a:endParaRPr lang="es-ES" sz="100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64207">
                <a:tc vMerge="1">
                  <a:txBody>
                    <a:bodyPr/>
                    <a:lstStyle/>
                    <a:p>
                      <a:pPr algn="ctr"/>
                      <a:endParaRPr lang="es-ES" sz="1200" b="1" dirty="0">
                        <a:solidFill>
                          <a:schemeClr val="bg1"/>
                        </a:solidFill>
                        <a:latin typeface="Berlin Sans FB" panose="020E0602020502020306"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ES" sz="1200" b="1"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rPr>
                        <a:t>Impactos en el alumnado, ciudadanía, familias, comunidad educativa, otros colectivos….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baseline="0" dirty="0">
                          <a:solidFill>
                            <a:schemeClr val="tx1"/>
                          </a:solidFill>
                          <a:latin typeface="Champagne &amp; Limousines" panose="020B0502020202020204" pitchFamily="34" charset="0"/>
                          <a:ea typeface="Champagne &amp; Limousines" panose="020B0502020202020204" pitchFamily="34" charset="0"/>
                        </a:rPr>
                        <a:t>Se recogen </a:t>
                      </a:r>
                      <a:r>
                        <a:rPr lang="es-ES" sz="1000" b="1" baseline="0" dirty="0">
                          <a:solidFill>
                            <a:schemeClr val="tx1"/>
                          </a:solidFill>
                          <a:latin typeface="Champagne &amp; Limousines" panose="020B0502020202020204" pitchFamily="34" charset="0"/>
                          <a:ea typeface="Champagne &amp; Limousines" panose="020B0502020202020204" pitchFamily="34" charset="0"/>
                        </a:rPr>
                        <a:t>indicios de un claro impacto positivo a nivel de conocimientos y reflexión crítica </a:t>
                      </a:r>
                      <a:r>
                        <a:rPr lang="es-ES" sz="1000" b="0" baseline="0" dirty="0">
                          <a:solidFill>
                            <a:schemeClr val="tx1"/>
                          </a:solidFill>
                          <a:latin typeface="Champagne &amp; Limousines" panose="020B0502020202020204" pitchFamily="34" charset="0"/>
                          <a:ea typeface="Champagne &amp; Limousines" panose="020B0502020202020204" pitchFamily="34" charset="0"/>
                        </a:rPr>
                        <a:t>sobre las temáticas abordadas. El conocimiento generado ha abarcado en algunos casos la propia generación de productos audiovisuales, siendo el aspecto en el que se ha detectado un cambio de comportamiento más sustancial.</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baseline="0" dirty="0">
                          <a:solidFill>
                            <a:schemeClr val="tx1"/>
                          </a:solidFill>
                          <a:latin typeface="Champagne &amp; Limousines" panose="020B0502020202020204" pitchFamily="34" charset="0"/>
                          <a:ea typeface="Champagne &amp; Limousines" panose="020B0502020202020204" pitchFamily="34" charset="0"/>
                        </a:rPr>
                        <a:t>La </a:t>
                      </a:r>
                      <a:r>
                        <a:rPr lang="es-ES" sz="1000" b="1" baseline="0" dirty="0">
                          <a:solidFill>
                            <a:schemeClr val="tx1"/>
                          </a:solidFill>
                          <a:latin typeface="Champagne &amp; Limousines" panose="020B0502020202020204" pitchFamily="34" charset="0"/>
                          <a:ea typeface="Champagne &amp; Limousines" panose="020B0502020202020204" pitchFamily="34" charset="0"/>
                        </a:rPr>
                        <a:t>principal área de mejora es la realización de mediciones de impacto</a:t>
                      </a:r>
                      <a:r>
                        <a:rPr lang="es-ES" sz="1000" b="0" baseline="0" dirty="0">
                          <a:solidFill>
                            <a:schemeClr val="tx1"/>
                          </a:solidFill>
                          <a:latin typeface="Champagne &amp; Limousines" panose="020B0502020202020204" pitchFamily="34" charset="0"/>
                          <a:ea typeface="Champagne &amp; Limousines" panose="020B0502020202020204" pitchFamily="34" charset="0"/>
                        </a:rPr>
                        <a:t>. Otros aspectos a tener en cuenta para mejorar el impacto serían la </a:t>
                      </a:r>
                      <a:r>
                        <a:rPr lang="es-ES" sz="1000" b="0" i="0" u="none" strike="noStrike" cap="none" baseline="0" dirty="0">
                          <a:solidFill>
                            <a:schemeClr val="tx1"/>
                          </a:solidFill>
                          <a:latin typeface="Champagne &amp; Limousines" panose="020B0502020202020204" pitchFamily="34" charset="0"/>
                          <a:ea typeface="Champagne &amp; Limousines" panose="020B0502020202020204" pitchFamily="34" charset="0"/>
                          <a:cs typeface="Arial"/>
                          <a:sym typeface="Arial"/>
                        </a:rPr>
                        <a:t>clarificación de partida sobre cuál o cuáles van a ser los públicos meta de la iniciativa a diferencia de los grupos que van a participar en su desarrollo, y la continuidad necesaria de este tipo de iniciativas para que sea factible generar el impacto deseado.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06834">
                <a:tc vMerge="1">
                  <a:txBody>
                    <a:bodyPr/>
                    <a:lstStyle/>
                    <a:p>
                      <a:pPr algn="ctr"/>
                      <a:endParaRPr lang="es-ES" sz="1200" b="1" dirty="0">
                        <a:solidFill>
                          <a:schemeClr val="bg1"/>
                        </a:solidFill>
                        <a:latin typeface="Berlin Sans FB" panose="020E0602020502020306"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ES" sz="1200" b="1"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rPr>
                        <a:t>Impactos en procesos y aprendizajes futuros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C0BCDA"/>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baseline="0" dirty="0">
                          <a:solidFill>
                            <a:schemeClr val="tx1"/>
                          </a:solidFill>
                          <a:latin typeface="Champagne &amp; Limousines" panose="020B0502020202020204" pitchFamily="34" charset="0"/>
                          <a:ea typeface="Champagne &amp; Limousines" panose="020B0502020202020204" pitchFamily="34" charset="0"/>
                        </a:rPr>
                        <a:t>El </a:t>
                      </a:r>
                      <a:r>
                        <a:rPr lang="es-ES" sz="1000" b="1" baseline="0" dirty="0">
                          <a:solidFill>
                            <a:schemeClr val="tx1"/>
                          </a:solidFill>
                          <a:latin typeface="Champagne &amp; Limousines" panose="020B0502020202020204" pitchFamily="34" charset="0"/>
                          <a:ea typeface="Champagne &amp; Limousines" panose="020B0502020202020204" pitchFamily="34" charset="0"/>
                        </a:rPr>
                        <a:t>impacto en los procesos pedagógicos, aún siendo positivo, es bastante limitado </a:t>
                      </a:r>
                      <a:r>
                        <a:rPr lang="es-ES" sz="1000" b="0" baseline="0" dirty="0">
                          <a:solidFill>
                            <a:schemeClr val="tx1"/>
                          </a:solidFill>
                          <a:latin typeface="Champagne &amp; Limousines" panose="020B0502020202020204" pitchFamily="34" charset="0"/>
                          <a:ea typeface="Champagne &amp; Limousines" panose="020B0502020202020204" pitchFamily="34" charset="0"/>
                        </a:rPr>
                        <a:t>sobre todo por la escasez de tiempo </a:t>
                      </a:r>
                      <a:r>
                        <a:rPr lang="es-ES" sz="1000" b="0" baseline="0" dirty="0" smtClean="0">
                          <a:solidFill>
                            <a:schemeClr val="tx1"/>
                          </a:solidFill>
                          <a:latin typeface="Champagne &amp; Limousines" panose="020B0502020202020204" pitchFamily="34" charset="0"/>
                          <a:ea typeface="Champagne &amp; Limousines" panose="020B0502020202020204" pitchFamily="34" charset="0"/>
                        </a:rPr>
                        <a:t> </a:t>
                      </a:r>
                      <a:r>
                        <a:rPr lang="es-ES" sz="1000" b="0" baseline="0" dirty="0">
                          <a:solidFill>
                            <a:schemeClr val="tx1"/>
                          </a:solidFill>
                          <a:latin typeface="Champagne &amp; Limousines" panose="020B0502020202020204" pitchFamily="34" charset="0"/>
                          <a:ea typeface="Champagne &amp; Limousines" panose="020B0502020202020204" pitchFamily="34" charset="0"/>
                        </a:rPr>
                        <a:t>para incorporar estas </a:t>
                      </a:r>
                      <a:r>
                        <a:rPr lang="es-ES" sz="1000" b="0" baseline="0" dirty="0" smtClean="0">
                          <a:solidFill>
                            <a:schemeClr val="tx1"/>
                          </a:solidFill>
                          <a:latin typeface="Champagne &amp; Limousines" panose="020B0502020202020204" pitchFamily="34" charset="0"/>
                          <a:ea typeface="Champagne &amp; Limousines" panose="020B0502020202020204" pitchFamily="34" charset="0"/>
                        </a:rPr>
                        <a:t>iniciativas </a:t>
                      </a:r>
                      <a:r>
                        <a:rPr lang="es-ES" sz="1000" b="0" baseline="0" dirty="0">
                          <a:solidFill>
                            <a:schemeClr val="tx1"/>
                          </a:solidFill>
                          <a:latin typeface="Champagne &amp; Limousines" panose="020B0502020202020204" pitchFamily="34" charset="0"/>
                          <a:ea typeface="Champagne &amp; Limousines" panose="020B0502020202020204" pitchFamily="34" charset="0"/>
                        </a:rPr>
                        <a:t>en los planes de estudio, lo cual impide su desarrollo completo y con la dedicación necesaria. También se señala que sería deseable una mejora en la planificación y coordinación de estas iniciativas para facilitar su articulación con el resto de las dinámicas comunicativas de </a:t>
                      </a:r>
                      <a:r>
                        <a:rPr lang="es-ES" sz="1000" b="0" baseline="0" dirty="0" smtClean="0">
                          <a:solidFill>
                            <a:schemeClr val="tx1"/>
                          </a:solidFill>
                          <a:latin typeface="Champagne &amp; Limousines" panose="020B0502020202020204" pitchFamily="34" charset="0"/>
                          <a:ea typeface="Champagne &amp; Limousines" panose="020B0502020202020204" pitchFamily="34" charset="0"/>
                        </a:rPr>
                        <a:t>las </a:t>
                      </a:r>
                      <a:r>
                        <a:rPr lang="es-ES" sz="1000" b="0" baseline="0" dirty="0">
                          <a:solidFill>
                            <a:schemeClr val="tx1"/>
                          </a:solidFill>
                          <a:latin typeface="Champagne &amp; Limousines" panose="020B0502020202020204" pitchFamily="34" charset="0"/>
                          <a:ea typeface="Champagne &amp; Limousines" panose="020B0502020202020204" pitchFamily="34" charset="0"/>
                        </a:rPr>
                        <a:t>ONG.</a:t>
                      </a: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000" b="0" baseline="0" dirty="0">
                          <a:solidFill>
                            <a:schemeClr val="tx1"/>
                          </a:solidFill>
                          <a:latin typeface="Champagne &amp; Limousines" panose="020B0502020202020204" pitchFamily="34" charset="0"/>
                          <a:ea typeface="Champagne &amp; Limousines" panose="020B0502020202020204" pitchFamily="34" charset="0"/>
                        </a:rPr>
                        <a:t>La difusión de estas iniciativas se ve limitada en su impacto debido a la dificultad de manejar todo el potencial de las redes sociales y a la escasa capacidad de atraer a públicos más allá del que ya está sensibilizado.</a:t>
                      </a:r>
                      <a:endParaRPr lang="es-ES" sz="1000" dirty="0">
                        <a:solidFill>
                          <a:schemeClr val="tx1"/>
                        </a:solidFill>
                        <a:latin typeface="Champagne &amp; Limousines" panose="020B0502020202020204" pitchFamily="34" charset="0"/>
                        <a:ea typeface="Champagne &amp; Limousines" panose="020B0502020202020204" pitchFamily="34" charset="0"/>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pic>
        <p:nvPicPr>
          <p:cNvPr id="24" name="Imagen 32" descr="Texto, Logotipo&#10;&#10;Descripción generada automáticamente">
            <a:extLst>
              <a:ext uri="{FF2B5EF4-FFF2-40B4-BE49-F238E27FC236}">
                <a16:creationId xmlns:a16="http://schemas.microsoft.com/office/drawing/2014/main" xmlns="" id="{30702D5C-CC40-CB4C-A62D-2214D2A2D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2202" y="1275606"/>
            <a:ext cx="449798" cy="449798"/>
          </a:xfrm>
          <a:prstGeom prst="rect">
            <a:avLst/>
          </a:prstGeom>
        </p:spPr>
      </p:pic>
      <p:pic>
        <p:nvPicPr>
          <p:cNvPr id="25" name="Imagen 32" descr="Texto, Logotipo&#10;&#10;Descripción generada automáticamente">
            <a:extLst>
              <a:ext uri="{FF2B5EF4-FFF2-40B4-BE49-F238E27FC236}">
                <a16:creationId xmlns:a16="http://schemas.microsoft.com/office/drawing/2014/main" xmlns="" id="{B9E39EDB-3A77-A37B-D5F1-18D35617CC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686" y="2571750"/>
            <a:ext cx="449798" cy="449798"/>
          </a:xfrm>
          <a:prstGeom prst="rect">
            <a:avLst/>
          </a:prstGeom>
        </p:spPr>
      </p:pic>
      <p:pic>
        <p:nvPicPr>
          <p:cNvPr id="27" name="Imagen 27" descr="Texto, Logotipo&#10;&#10;Descripción generada automáticamente">
            <a:extLst>
              <a:ext uri="{FF2B5EF4-FFF2-40B4-BE49-F238E27FC236}">
                <a16:creationId xmlns:a16="http://schemas.microsoft.com/office/drawing/2014/main" xmlns="" id="{26B4B682-AC81-EED5-A11C-85FF4683D3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7420" y="4083918"/>
            <a:ext cx="449798" cy="449798"/>
          </a:xfrm>
          <a:prstGeom prst="rect">
            <a:avLst/>
          </a:prstGeom>
        </p:spPr>
      </p:pic>
      <p:pic>
        <p:nvPicPr>
          <p:cNvPr id="28" name="Imagen 27" descr="Texto, Logotipo&#10;&#10;Descripción generada automáticamente">
            <a:extLst>
              <a:ext uri="{FF2B5EF4-FFF2-40B4-BE49-F238E27FC236}">
                <a16:creationId xmlns:a16="http://schemas.microsoft.com/office/drawing/2014/main" xmlns="" id="{26B4B682-AC81-EED5-A11C-85FF4683D3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977936"/>
            <a:ext cx="1241886" cy="1241886"/>
          </a:xfrm>
          <a:prstGeom prst="rect">
            <a:avLst/>
          </a:prstGeom>
        </p:spPr>
      </p:pic>
    </p:spTree>
    <p:extLst>
      <p:ext uri="{BB962C8B-B14F-4D97-AF65-F5344CB8AC3E}">
        <p14:creationId xmlns:p14="http://schemas.microsoft.com/office/powerpoint/2010/main" val="2435381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411006"/>
            <a:ext cx="2304256" cy="323165"/>
          </a:xfrm>
          <a:prstGeom prst="rect">
            <a:avLst/>
          </a:prstGeom>
          <a:noFill/>
        </p:spPr>
        <p:txBody>
          <a:bodyPr wrap="square" rtlCol="0">
            <a:spAutoFit/>
          </a:bodyPr>
          <a:lstStyle/>
          <a:p>
            <a:r>
              <a:rPr lang="es-ES" sz="1500" b="1" dirty="0">
                <a:solidFill>
                  <a:schemeClr val="bg1"/>
                </a:solidFill>
                <a:latin typeface="Champagne &amp; Limousines" panose="020B0202020202020204" pitchFamily="34" charset="0"/>
              </a:rPr>
              <a:t>1</a:t>
            </a:r>
          </a:p>
        </p:txBody>
      </p:sp>
      <p:pic>
        <p:nvPicPr>
          <p:cNvPr id="8" name="7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7" name="6 Rectángulo"/>
          <p:cNvSpPr/>
          <p:nvPr/>
        </p:nvSpPr>
        <p:spPr>
          <a:xfrm>
            <a:off x="450024" y="808132"/>
            <a:ext cx="7938400" cy="276999"/>
          </a:xfrm>
          <a:prstGeom prst="rect">
            <a:avLst/>
          </a:prstGeom>
        </p:spPr>
        <p:txBody>
          <a:bodyPr wrap="square">
            <a:spAutoFit/>
          </a:bodyPr>
          <a:lstStyle/>
          <a:p>
            <a:pPr algn="just"/>
            <a:r>
              <a:rPr lang="es-ES" sz="1200" b="1" u="sng" dirty="0" smtClean="0">
                <a:latin typeface="Champagne &amp; Limousines" panose="020B0202020202020204" pitchFamily="34" charset="0"/>
              </a:rPr>
              <a:t>4.2 </a:t>
            </a:r>
            <a:r>
              <a:rPr lang="es-ES" sz="1200" b="1" u="sng" dirty="0">
                <a:latin typeface="Champagne &amp; Limousines" panose="020B0202020202020204" pitchFamily="34" charset="0"/>
              </a:rPr>
              <a:t>RECOMENDACIONES – IMPACTO</a:t>
            </a:r>
          </a:p>
        </p:txBody>
      </p:sp>
      <p:sp>
        <p:nvSpPr>
          <p:cNvPr id="4" name="AutoShape 2" descr="Objetivos específicos - ¿Qué son?, características y ejempl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14 Rectángulo"/>
          <p:cNvSpPr/>
          <p:nvPr/>
        </p:nvSpPr>
        <p:spPr>
          <a:xfrm>
            <a:off x="234000" y="232361"/>
            <a:ext cx="288032" cy="338554"/>
          </a:xfrm>
          <a:prstGeom prst="rect">
            <a:avLst/>
          </a:prstGeom>
        </p:spPr>
        <p:txBody>
          <a:bodyPr wrap="square">
            <a:spAutoFit/>
          </a:bodyPr>
          <a:lstStyle/>
          <a:p>
            <a:pPr algn="ctr"/>
            <a:r>
              <a:rPr lang="es-ES" sz="1600" b="1" dirty="0">
                <a:solidFill>
                  <a:schemeClr val="bg1"/>
                </a:solidFill>
                <a:latin typeface="Champagne &amp; Limousines" panose="020B0202020202020204" pitchFamily="34" charset="0"/>
              </a:rPr>
              <a:t>4</a:t>
            </a:r>
            <a:endParaRPr lang="es-ES" sz="1600" dirty="0">
              <a:solidFill>
                <a:schemeClr val="bg1"/>
              </a:solidFill>
            </a:endParaRPr>
          </a:p>
        </p:txBody>
      </p:sp>
      <p:sp>
        <p:nvSpPr>
          <p:cNvPr id="10" name="9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a:t>
            </a:r>
            <a:r>
              <a:rPr lang="es-ES_tradnl" sz="800" b="1" dirty="0">
                <a:latin typeface="Champagne &amp; Limousines" panose="020B0202020202020204" pitchFamily="34" charset="0"/>
              </a:rPr>
              <a:t>–DISEÑO Y PLANIFICACIÓN DE LAS INICIATIVAS</a:t>
            </a:r>
            <a:endParaRPr lang="es-ES" sz="800" dirty="0">
              <a:latin typeface="Champagne &amp; Limousines" panose="020B020202020202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987730944"/>
              </p:ext>
            </p:extLst>
          </p:nvPr>
        </p:nvGraphicFramePr>
        <p:xfrm>
          <a:off x="395536" y="1347614"/>
          <a:ext cx="8208912" cy="2448272"/>
        </p:xfrm>
        <a:graphic>
          <a:graphicData uri="http://schemas.openxmlformats.org/drawingml/2006/table">
            <a:tbl>
              <a:tblPr firstRow="1" bandRow="1">
                <a:tableStyleId>{D022749D-EC7B-471C-9EC0-9CBF7ABE4189}</a:tableStyleId>
              </a:tblPr>
              <a:tblGrid>
                <a:gridCol w="3888432">
                  <a:extLst>
                    <a:ext uri="{9D8B030D-6E8A-4147-A177-3AD203B41FA5}">
                      <a16:colId xmlns:a16="http://schemas.microsoft.com/office/drawing/2014/main" xmlns="" val="20000"/>
                    </a:ext>
                  </a:extLst>
                </a:gridCol>
                <a:gridCol w="4320480">
                  <a:extLst>
                    <a:ext uri="{9D8B030D-6E8A-4147-A177-3AD203B41FA5}">
                      <a16:colId xmlns:a16="http://schemas.microsoft.com/office/drawing/2014/main" xmlns="" val="20001"/>
                    </a:ext>
                  </a:extLst>
                </a:gridCol>
              </a:tblGrid>
              <a:tr h="860204">
                <a:tc>
                  <a:txBody>
                    <a:bodyPr/>
                    <a:lstStyle/>
                    <a:p>
                      <a:pPr algn="just"/>
                      <a:r>
                        <a:rPr lang="es-ES" sz="1100" b="1" dirty="0" smtClean="0">
                          <a:solidFill>
                            <a:schemeClr val="tx1"/>
                          </a:solidFill>
                          <a:latin typeface="Champagne &amp; Limousines" panose="020B0502020202020204" pitchFamily="34" charset="0"/>
                          <a:ea typeface="Champagne &amp; Limousines" panose="020B0502020202020204" pitchFamily="34" charset="0"/>
                        </a:rPr>
                        <a:t>Facilitar</a:t>
                      </a:r>
                      <a:r>
                        <a:rPr lang="es-ES" sz="1100" b="1" baseline="0" dirty="0" smtClean="0">
                          <a:solidFill>
                            <a:schemeClr val="tx1"/>
                          </a:solidFill>
                          <a:latin typeface="Champagne &amp; Limousines" panose="020B0502020202020204" pitchFamily="34" charset="0"/>
                          <a:ea typeface="Champagne &amp; Limousines" panose="020B0502020202020204" pitchFamily="34" charset="0"/>
                        </a:rPr>
                        <a:t> la participación</a:t>
                      </a:r>
                      <a:r>
                        <a:rPr lang="es-ES" sz="1100" b="1" dirty="0" smtClean="0">
                          <a:solidFill>
                            <a:schemeClr val="tx1"/>
                          </a:solidFill>
                          <a:latin typeface="Champagne &amp; Limousines" panose="020B0502020202020204" pitchFamily="34" charset="0"/>
                          <a:ea typeface="Champagne &amp; Limousines" panose="020B0502020202020204" pitchFamily="34" charset="0"/>
                        </a:rPr>
                        <a:t> </a:t>
                      </a:r>
                      <a:r>
                        <a:rPr lang="es-ES" sz="1100" b="1" dirty="0">
                          <a:solidFill>
                            <a:schemeClr val="tx1"/>
                          </a:solidFill>
                          <a:latin typeface="Champagne &amp; Limousines" panose="020B0502020202020204" pitchFamily="34" charset="0"/>
                          <a:ea typeface="Champagne &amp; Limousines" panose="020B0502020202020204" pitchFamily="34" charset="0"/>
                        </a:rPr>
                        <a:t>activa de los grupos involucrados </a:t>
                      </a:r>
                      <a:r>
                        <a:rPr lang="es-ES" sz="1100" b="0" dirty="0">
                          <a:solidFill>
                            <a:schemeClr val="tx1"/>
                          </a:solidFill>
                          <a:latin typeface="Champagne &amp; Limousines" panose="020B0502020202020204" pitchFamily="34" charset="0"/>
                          <a:ea typeface="Champagne &amp; Limousines" panose="020B0502020202020204" pitchFamily="34" charset="0"/>
                        </a:rPr>
                        <a:t>en la iniciativa para propiciar su empoderamiento temático y  comunicacional.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s-ES" sz="1100" b="1"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rPr>
                        <a:t>Utilizar el coloquio y la conversación </a:t>
                      </a:r>
                      <a:r>
                        <a:rPr lang="es-ES" sz="1100" b="0"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rPr>
                        <a:t>sobre el audiovisual para recabar información sobre el impacto generado.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27901">
                <a:tc>
                  <a:txBody>
                    <a:bodyPr/>
                    <a:lstStyle/>
                    <a:p>
                      <a:pPr algn="just"/>
                      <a:r>
                        <a:rPr lang="es-ES" sz="1100" b="1" dirty="0">
                          <a:solidFill>
                            <a:schemeClr val="tx1"/>
                          </a:solidFill>
                          <a:latin typeface="Champagne &amp; Limousines" panose="020B0502020202020204" pitchFamily="34" charset="0"/>
                          <a:ea typeface="Champagne &amp; Limousines" panose="020B0502020202020204" pitchFamily="34" charset="0"/>
                        </a:rPr>
                        <a:t>Dar visibilidad al testimonio </a:t>
                      </a:r>
                      <a:r>
                        <a:rPr lang="es-ES" sz="1100" b="0" dirty="0">
                          <a:solidFill>
                            <a:schemeClr val="tx1"/>
                          </a:solidFill>
                          <a:latin typeface="Champagne &amp; Limousines" panose="020B0502020202020204" pitchFamily="34" charset="0"/>
                          <a:ea typeface="Champagne &amp; Limousines" panose="020B0502020202020204" pitchFamily="34" charset="0"/>
                        </a:rPr>
                        <a:t>como herramienta para sensibilizar y cambiar actitudes y comportamientos.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1" i="0" u="none" strike="noStrike" kern="0" cap="none" spc="0" normalizeH="0" baseline="0" noProof="0" dirty="0" smtClean="0">
                          <a:ln>
                            <a:noFill/>
                          </a:ln>
                          <a:solidFill>
                            <a:srgbClr val="000000"/>
                          </a:solidFill>
                          <a:effectLst/>
                          <a:uLnTx/>
                          <a:uFillTx/>
                          <a:latin typeface="Champagne &amp; Limousines" panose="020B0502020202020204" pitchFamily="34" charset="0"/>
                          <a:ea typeface="Champagne &amp; Limousines" panose="020B0502020202020204" pitchFamily="34" charset="0"/>
                          <a:cs typeface="Arial"/>
                          <a:sym typeface="Arial"/>
                        </a:rPr>
                        <a:t>Fomentar la continuidad de las iniciativas de comunicación </a:t>
                      </a:r>
                      <a:r>
                        <a:rPr kumimoji="0" lang="es-ES" sz="1100" b="0" i="0" u="none" strike="noStrike" kern="0" cap="none" spc="0" normalizeH="0" baseline="0" noProof="0" dirty="0" smtClean="0">
                          <a:ln>
                            <a:noFill/>
                          </a:ln>
                          <a:solidFill>
                            <a:srgbClr val="000000"/>
                          </a:solidFill>
                          <a:effectLst/>
                          <a:uLnTx/>
                          <a:uFillTx/>
                          <a:latin typeface="Champagne &amp; Limousines" panose="020B0502020202020204" pitchFamily="34" charset="0"/>
                          <a:ea typeface="Champagne &amp; Limousines" panose="020B0502020202020204" pitchFamily="34" charset="0"/>
                          <a:cs typeface="Arial"/>
                          <a:sym typeface="Arial"/>
                        </a:rPr>
                        <a:t>audiovisual para la transformación social como formula para incrementar su impacto.</a:t>
                      </a:r>
                      <a:endParaRPr kumimoji="0" lang="es-ES" sz="1100" b="1" i="0" u="none" strike="noStrike" kern="0" cap="none" spc="0" normalizeH="0" baseline="0" noProof="0" dirty="0" smtClean="0">
                        <a:ln>
                          <a:noFill/>
                        </a:ln>
                        <a:solidFill>
                          <a:srgbClr val="000000"/>
                        </a:solidFill>
                        <a:effectLst/>
                        <a:uLnTx/>
                        <a:uFillTx/>
                        <a:latin typeface="Champagne &amp; Limousines" panose="020B0502020202020204" pitchFamily="34" charset="0"/>
                        <a:ea typeface="Champagne &amp; Limousines" panose="020B0502020202020204" pitchFamily="34" charset="0"/>
                        <a:cs typeface="Arial"/>
                        <a:sym typeface="Aria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60167">
                <a:tc>
                  <a:txBody>
                    <a:bodyPr/>
                    <a:lstStyle/>
                    <a:p>
                      <a:pPr algn="just"/>
                      <a:r>
                        <a:rPr lang="es-ES" sz="1100" b="1" i="0" u="none" strike="noStrike" cap="none" dirty="0" smtClean="0">
                          <a:solidFill>
                            <a:schemeClr val="tx1"/>
                          </a:solidFill>
                          <a:latin typeface="Champagne &amp; Limousines" panose="020B0502020202020204" pitchFamily="34" charset="0"/>
                          <a:ea typeface="Champagne &amp; Limousines" panose="020B0502020202020204" pitchFamily="34" charset="0"/>
                          <a:cs typeface="Arial"/>
                          <a:sym typeface="Arial"/>
                        </a:rPr>
                        <a:t>Realizar </a:t>
                      </a:r>
                      <a:r>
                        <a:rPr lang="es-ES" sz="1100" b="1"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rPr>
                        <a:t>mediciones de impacto </a:t>
                      </a:r>
                      <a:r>
                        <a:rPr lang="es-ES" sz="1100" b="0" i="0" u="none" strike="noStrike" cap="none" dirty="0">
                          <a:solidFill>
                            <a:schemeClr val="tx1"/>
                          </a:solidFill>
                          <a:latin typeface="Champagne &amp; Limousines" panose="020B0502020202020204" pitchFamily="34" charset="0"/>
                          <a:ea typeface="Champagne &amp; Limousines" panose="020B0502020202020204" pitchFamily="34" charset="0"/>
                          <a:cs typeface="Arial"/>
                          <a:sym typeface="Arial"/>
                        </a:rPr>
                        <a:t>para tener evidencias que sirvan como fundamento en la toma de decisiones para la ampliación y mejora del impacto.</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62161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3" name="2 Imagen"/>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019481" y="2067694"/>
            <a:ext cx="5177046" cy="1305017"/>
          </a:xfrm>
          <a:prstGeom prst="rect">
            <a:avLst/>
          </a:prstGeom>
        </p:spPr>
      </p:pic>
      <p:sp>
        <p:nvSpPr>
          <p:cNvPr id="5" name="4 Rectángulo"/>
          <p:cNvSpPr/>
          <p:nvPr/>
        </p:nvSpPr>
        <p:spPr>
          <a:xfrm>
            <a:off x="1691680" y="1059582"/>
            <a:ext cx="5832648" cy="1123384"/>
          </a:xfrm>
          <a:prstGeom prst="rect">
            <a:avLst/>
          </a:prstGeom>
        </p:spPr>
        <p:txBody>
          <a:bodyPr wrap="square">
            <a:spAutoFit/>
          </a:bodyPr>
          <a:lstStyle/>
          <a:p>
            <a:pPr algn="ctr"/>
            <a:r>
              <a:rPr lang="es-ES" sz="6700" dirty="0" smtClean="0">
                <a:latin typeface="Champagne &amp; Limousines" panose="020B0202020202020204" pitchFamily="34" charset="0"/>
              </a:rPr>
              <a:t>Introducción</a:t>
            </a:r>
            <a:endParaRPr lang="es-ES" sz="6700" dirty="0"/>
          </a:p>
        </p:txBody>
      </p:sp>
      <p:sp>
        <p:nvSpPr>
          <p:cNvPr id="8" name="7 Rectángulo"/>
          <p:cNvSpPr/>
          <p:nvPr/>
        </p:nvSpPr>
        <p:spPr>
          <a:xfrm>
            <a:off x="7956376" y="123478"/>
            <a:ext cx="100811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Elipse"/>
          <p:cNvSpPr/>
          <p:nvPr/>
        </p:nvSpPr>
        <p:spPr>
          <a:xfrm>
            <a:off x="-468560" y="-452586"/>
            <a:ext cx="1872208" cy="1800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500" b="1" dirty="0">
                <a:latin typeface="Aharoni" panose="02010803020104030203" pitchFamily="2" charset="-79"/>
                <a:cs typeface="Aharoni" panose="02010803020104030203" pitchFamily="2" charset="-79"/>
              </a:rPr>
              <a:t>0</a:t>
            </a:r>
            <a:r>
              <a:rPr lang="es-ES" sz="6500" b="1" dirty="0" smtClean="0">
                <a:latin typeface="Aharoni" panose="02010803020104030203" pitchFamily="2" charset="-79"/>
                <a:cs typeface="Aharoni" panose="02010803020104030203" pitchFamily="2" charset="-79"/>
              </a:rPr>
              <a:t>.</a:t>
            </a:r>
            <a:endParaRPr lang="es-ES" sz="6500" b="1" dirty="0">
              <a:latin typeface="Aharoni" panose="02010803020104030203" pitchFamily="2" charset="-79"/>
              <a:cs typeface="Aharoni" panose="02010803020104030203" pitchFamily="2" charset="-79"/>
            </a:endParaRPr>
          </a:p>
        </p:txBody>
      </p:sp>
      <p:pic>
        <p:nvPicPr>
          <p:cNvPr id="17" name="16 Imagen"/>
          <p:cNvPicPr>
            <a:picLocks noChangeAspect="1"/>
          </p:cNvPicPr>
          <p:nvPr/>
        </p:nvPicPr>
        <p:blipFill>
          <a:blip r:embed="rId5">
            <a:extLst>
              <a:ext uri="{BEBA8EAE-BF5A-486C-A8C5-ECC9F3942E4B}">
                <a14:imgProps xmlns:a14="http://schemas.microsoft.com/office/drawing/2010/main">
                  <a14:imgLayer r:embed="rId6">
                    <a14:imgEffect>
                      <a14:artisticCutout/>
                    </a14:imgEffect>
                    <a14:imgEffect>
                      <a14:saturation sat="0"/>
                    </a14:imgEffect>
                  </a14:imgLayer>
                </a14:imgProps>
              </a:ext>
              <a:ext uri="{28A0092B-C50C-407E-A947-70E740481C1C}">
                <a14:useLocalDpi xmlns:a14="http://schemas.microsoft.com/office/drawing/2010/main" val="0"/>
              </a:ext>
            </a:extLst>
          </a:blip>
          <a:stretch>
            <a:fillRect/>
          </a:stretch>
        </p:blipFill>
        <p:spPr>
          <a:xfrm>
            <a:off x="7020272" y="1"/>
            <a:ext cx="2141984" cy="983810"/>
          </a:xfrm>
          <a:prstGeom prst="rect">
            <a:avLst/>
          </a:prstGeom>
        </p:spPr>
      </p:pic>
      <p:sp>
        <p:nvSpPr>
          <p:cNvPr id="18" name="17 Rectángulo"/>
          <p:cNvSpPr/>
          <p:nvPr/>
        </p:nvSpPr>
        <p:spPr>
          <a:xfrm>
            <a:off x="663285" y="3939902"/>
            <a:ext cx="2828595" cy="461665"/>
          </a:xfrm>
          <a:prstGeom prst="rect">
            <a:avLst/>
          </a:prstGeom>
        </p:spPr>
        <p:txBody>
          <a:bodyPr wrap="square">
            <a:spAutoFit/>
          </a:bodyPr>
          <a:lstStyle/>
          <a:p>
            <a:pPr algn="ctr"/>
            <a:r>
              <a:rPr lang="es-ES" sz="1200" b="1" i="1" dirty="0">
                <a:latin typeface="Champagne &amp; Limousines" panose="020B0202020202020204" pitchFamily="34" charset="0"/>
              </a:rPr>
              <a:t>En este apartado </a:t>
            </a:r>
            <a:r>
              <a:rPr lang="es-ES" sz="1200" b="1" i="1" dirty="0" smtClean="0">
                <a:latin typeface="Champagne &amp; Limousines" panose="020B0202020202020204" pitchFamily="34" charset="0"/>
              </a:rPr>
              <a:t>se detallan los </a:t>
            </a:r>
            <a:r>
              <a:rPr lang="es-ES" sz="1200" b="1" i="1" dirty="0">
                <a:latin typeface="Champagne &amp; Limousines" panose="020B0202020202020204" pitchFamily="34" charset="0"/>
              </a:rPr>
              <a:t>siguientes elementos:</a:t>
            </a:r>
            <a:endParaRPr lang="es-ES" sz="1200" i="1" dirty="0">
              <a:latin typeface="Champagne &amp; Limousines" panose="020B0202020202020204" pitchFamily="34" charset="0"/>
            </a:endParaRPr>
          </a:p>
        </p:txBody>
      </p:sp>
      <p:sp>
        <p:nvSpPr>
          <p:cNvPr id="19" name="18 Rectángulo"/>
          <p:cNvSpPr/>
          <p:nvPr/>
        </p:nvSpPr>
        <p:spPr>
          <a:xfrm>
            <a:off x="3615800" y="4378735"/>
            <a:ext cx="2437032" cy="276999"/>
          </a:xfrm>
          <a:prstGeom prst="rect">
            <a:avLst/>
          </a:prstGeom>
        </p:spPr>
        <p:txBody>
          <a:bodyPr wrap="square">
            <a:spAutoFit/>
          </a:bodyPr>
          <a:lstStyle/>
          <a:p>
            <a:pPr algn="ctr"/>
            <a:r>
              <a:rPr lang="es-ES" sz="1200" b="1" i="1" dirty="0">
                <a:solidFill>
                  <a:srgbClr val="8B81D2">
                    <a:lumMod val="75000"/>
                  </a:srgbClr>
                </a:solidFill>
                <a:latin typeface="Champagne &amp; Limousines" panose="020B0202020202020204" pitchFamily="34" charset="0"/>
              </a:rPr>
              <a:t>0</a:t>
            </a:r>
            <a:r>
              <a:rPr lang="es-ES" sz="1200" b="1" i="1" dirty="0" smtClean="0">
                <a:solidFill>
                  <a:srgbClr val="8B81D2">
                    <a:lumMod val="75000"/>
                  </a:srgbClr>
                </a:solidFill>
                <a:latin typeface="Champagne &amp; Limousines" panose="020B0202020202020204" pitchFamily="34" charset="0"/>
              </a:rPr>
              <a:t>.3 INICIATIVAS EVALUADAS</a:t>
            </a:r>
            <a:endParaRPr lang="es-ES" sz="1200" b="1" i="1" dirty="0">
              <a:solidFill>
                <a:srgbClr val="8B81D2">
                  <a:lumMod val="75000"/>
                </a:srgbClr>
              </a:solidFill>
              <a:latin typeface="Champagne &amp; Limousines" panose="020B0202020202020204" pitchFamily="34" charset="0"/>
            </a:endParaRPr>
          </a:p>
        </p:txBody>
      </p:sp>
      <p:sp>
        <p:nvSpPr>
          <p:cNvPr id="20" name="19 Rectángulo"/>
          <p:cNvSpPr/>
          <p:nvPr/>
        </p:nvSpPr>
        <p:spPr>
          <a:xfrm>
            <a:off x="5940152" y="4371950"/>
            <a:ext cx="2664296" cy="276999"/>
          </a:xfrm>
          <a:prstGeom prst="rect">
            <a:avLst/>
          </a:prstGeom>
        </p:spPr>
        <p:txBody>
          <a:bodyPr wrap="square">
            <a:spAutoFit/>
          </a:bodyPr>
          <a:lstStyle/>
          <a:p>
            <a:pPr algn="ctr"/>
            <a:r>
              <a:rPr lang="es-ES" sz="1200" b="1" i="1" dirty="0">
                <a:solidFill>
                  <a:srgbClr val="8B81D2">
                    <a:lumMod val="75000"/>
                  </a:srgbClr>
                </a:solidFill>
                <a:latin typeface="Champagne &amp; Limousines" panose="020B0202020202020204" pitchFamily="34" charset="0"/>
              </a:rPr>
              <a:t>0</a:t>
            </a:r>
            <a:r>
              <a:rPr lang="es-ES" sz="1200" b="1" i="1" dirty="0" smtClean="0">
                <a:solidFill>
                  <a:srgbClr val="8B81D2">
                    <a:lumMod val="75000"/>
                  </a:srgbClr>
                </a:solidFill>
                <a:latin typeface="Champagne &amp; Limousines" panose="020B0202020202020204" pitchFamily="34" charset="0"/>
              </a:rPr>
              <a:t>.4 METODOLOGÍA EVALUADORA</a:t>
            </a:r>
            <a:endParaRPr lang="es-ES" sz="1200" b="1" i="1" dirty="0">
              <a:solidFill>
                <a:srgbClr val="8B81D2">
                  <a:lumMod val="75000"/>
                </a:srgbClr>
              </a:solidFill>
              <a:latin typeface="Champagne &amp; Limousines" panose="020B0202020202020204" pitchFamily="34" charset="0"/>
            </a:endParaRPr>
          </a:p>
        </p:txBody>
      </p:sp>
      <p:sp>
        <p:nvSpPr>
          <p:cNvPr id="21" name="20 Rectángulo"/>
          <p:cNvSpPr/>
          <p:nvPr/>
        </p:nvSpPr>
        <p:spPr>
          <a:xfrm>
            <a:off x="4211960" y="3651870"/>
            <a:ext cx="3528392" cy="276999"/>
          </a:xfrm>
          <a:prstGeom prst="rect">
            <a:avLst/>
          </a:prstGeom>
        </p:spPr>
        <p:txBody>
          <a:bodyPr wrap="square">
            <a:spAutoFit/>
          </a:bodyPr>
          <a:lstStyle/>
          <a:p>
            <a:pPr algn="ctr"/>
            <a:r>
              <a:rPr lang="es-ES" sz="1200" b="1" i="1" dirty="0">
                <a:solidFill>
                  <a:srgbClr val="8B81D2">
                    <a:lumMod val="75000"/>
                  </a:srgbClr>
                </a:solidFill>
                <a:latin typeface="Champagne &amp; Limousines" panose="020B0202020202020204" pitchFamily="34" charset="0"/>
              </a:rPr>
              <a:t>0</a:t>
            </a:r>
            <a:r>
              <a:rPr lang="es-ES" sz="1200" b="1" i="1" dirty="0" smtClean="0">
                <a:solidFill>
                  <a:srgbClr val="8B81D2">
                    <a:lumMod val="75000"/>
                  </a:srgbClr>
                </a:solidFill>
                <a:latin typeface="Champagne &amp; Limousines" panose="020B0202020202020204" pitchFamily="34" charset="0"/>
              </a:rPr>
              <a:t>.1 OBJETIVOS Y ENFOQUES  DE LA EVALUACIÓN</a:t>
            </a:r>
            <a:endParaRPr lang="es-ES" sz="1200" b="1" i="1" dirty="0">
              <a:solidFill>
                <a:srgbClr val="8B81D2">
                  <a:lumMod val="75000"/>
                </a:srgbClr>
              </a:solidFill>
              <a:latin typeface="Champagne &amp; Limousines" panose="020B0202020202020204" pitchFamily="34" charset="0"/>
            </a:endParaRPr>
          </a:p>
        </p:txBody>
      </p:sp>
      <p:sp>
        <p:nvSpPr>
          <p:cNvPr id="23" name="22 Rectángulo"/>
          <p:cNvSpPr/>
          <p:nvPr/>
        </p:nvSpPr>
        <p:spPr>
          <a:xfrm>
            <a:off x="4211960" y="4022943"/>
            <a:ext cx="3528392" cy="276999"/>
          </a:xfrm>
          <a:prstGeom prst="rect">
            <a:avLst/>
          </a:prstGeom>
        </p:spPr>
        <p:txBody>
          <a:bodyPr wrap="square">
            <a:spAutoFit/>
          </a:bodyPr>
          <a:lstStyle/>
          <a:p>
            <a:pPr algn="ctr"/>
            <a:r>
              <a:rPr lang="es-ES" sz="1200" b="1" i="1" dirty="0">
                <a:solidFill>
                  <a:srgbClr val="8B81D2">
                    <a:lumMod val="75000"/>
                  </a:srgbClr>
                </a:solidFill>
                <a:latin typeface="Champagne &amp; Limousines" panose="020B0202020202020204" pitchFamily="34" charset="0"/>
              </a:rPr>
              <a:t>0</a:t>
            </a:r>
            <a:r>
              <a:rPr lang="es-ES" sz="1200" b="1" i="1" dirty="0" smtClean="0">
                <a:solidFill>
                  <a:srgbClr val="8B81D2">
                    <a:lumMod val="75000"/>
                  </a:srgbClr>
                </a:solidFill>
                <a:latin typeface="Champagne &amp; Limousines" panose="020B0202020202020204" pitchFamily="34" charset="0"/>
              </a:rPr>
              <a:t>.2 ESTRUCTURA DEL DOCUMENTO</a:t>
            </a:r>
            <a:endParaRPr lang="es-ES" sz="1200" b="1" i="1" dirty="0">
              <a:solidFill>
                <a:srgbClr val="8B81D2">
                  <a:lumMod val="75000"/>
                </a:srgbClr>
              </a:solidFill>
              <a:latin typeface="Champagne &amp; Limousines" panose="020B0202020202020204" pitchFamily="34" charset="0"/>
            </a:endParaRPr>
          </a:p>
        </p:txBody>
      </p:sp>
      <p:sp>
        <p:nvSpPr>
          <p:cNvPr id="13" name="12 Rectángulo"/>
          <p:cNvSpPr/>
          <p:nvPr/>
        </p:nvSpPr>
        <p:spPr>
          <a:xfrm>
            <a:off x="8678706" y="4803998"/>
            <a:ext cx="357790" cy="215444"/>
          </a:xfrm>
          <a:prstGeom prst="rect">
            <a:avLst/>
          </a:prstGeom>
        </p:spPr>
        <p:txBody>
          <a:bodyPr wrap="none">
            <a:spAutoFit/>
          </a:bodyPr>
          <a:lstStyle/>
          <a:p>
            <a:pPr marL="0" lvl="0" indent="0" algn="l" rtl="0">
              <a:spcBef>
                <a:spcPts val="0"/>
              </a:spcBef>
              <a:spcAft>
                <a:spcPts val="0"/>
              </a:spcAft>
              <a:buNone/>
            </a:pPr>
            <a:fld id="{00000000-1234-1234-1234-123412341234}" type="slidenum">
              <a:rPr lang="es-ES" sz="800" b="1" smtClean="0">
                <a:solidFill>
                  <a:schemeClr val="tx1"/>
                </a:solidFill>
                <a:latin typeface="Champagne &amp; Limousines" panose="020B0202020202020204" pitchFamily="34" charset="0"/>
              </a:rPr>
              <a:pPr marL="0" lvl="0" indent="0" algn="l" rtl="0">
                <a:spcBef>
                  <a:spcPts val="0"/>
                </a:spcBef>
                <a:spcAft>
                  <a:spcPts val="0"/>
                </a:spcAft>
                <a:buNone/>
              </a:pPr>
              <a:t>3</a:t>
            </a:fld>
            <a:endParaRPr lang="es-ES" sz="800" b="1" dirty="0">
              <a:solidFill>
                <a:schemeClr val="tx1"/>
              </a:solidFill>
              <a:latin typeface="Champagne &amp; Limousines" panose="020B0202020202020204" pitchFamily="34" charset="0"/>
            </a:endParaRPr>
          </a:p>
        </p:txBody>
      </p:sp>
    </p:spTree>
    <p:extLst>
      <p:ext uri="{BB962C8B-B14F-4D97-AF65-F5344CB8AC3E}">
        <p14:creationId xmlns:p14="http://schemas.microsoft.com/office/powerpoint/2010/main" val="4086319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411006"/>
            <a:ext cx="2304256" cy="323165"/>
          </a:xfrm>
          <a:prstGeom prst="rect">
            <a:avLst/>
          </a:prstGeom>
          <a:noFill/>
        </p:spPr>
        <p:txBody>
          <a:bodyPr wrap="square" rtlCol="0">
            <a:spAutoFit/>
          </a:bodyPr>
          <a:lstStyle/>
          <a:p>
            <a:r>
              <a:rPr lang="es-ES" sz="1500" b="1" dirty="0" smtClean="0">
                <a:solidFill>
                  <a:schemeClr val="bg1"/>
                </a:solidFill>
                <a:latin typeface="Champagne &amp; Limousines" panose="020B0202020202020204" pitchFamily="34" charset="0"/>
              </a:rPr>
              <a:t>1</a:t>
            </a:r>
            <a:endParaRPr lang="es-ES" sz="1500" b="1" dirty="0">
              <a:solidFill>
                <a:schemeClr val="bg1"/>
              </a:solidFill>
              <a:latin typeface="Champagne &amp; Limousines" panose="020B0202020202020204" pitchFamily="34" charset="0"/>
            </a:endParaRPr>
          </a:p>
        </p:txBody>
      </p:sp>
      <p:pic>
        <p:nvPicPr>
          <p:cNvPr id="8" name="7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7" name="6 Rectángulo"/>
          <p:cNvSpPr/>
          <p:nvPr/>
        </p:nvSpPr>
        <p:spPr>
          <a:xfrm>
            <a:off x="450024" y="874623"/>
            <a:ext cx="7938400" cy="2169825"/>
          </a:xfrm>
          <a:prstGeom prst="rect">
            <a:avLst/>
          </a:prstGeom>
        </p:spPr>
        <p:txBody>
          <a:bodyPr wrap="square">
            <a:spAutoFit/>
          </a:bodyPr>
          <a:lstStyle/>
          <a:p>
            <a:pPr algn="just"/>
            <a:r>
              <a:rPr lang="es-ES" sz="1200" b="1" u="sng" dirty="0">
                <a:latin typeface="Champagne &amp; Limousines" panose="020B0202020202020204" pitchFamily="34" charset="0"/>
              </a:rPr>
              <a:t>0</a:t>
            </a:r>
            <a:r>
              <a:rPr lang="es-ES" sz="1200" b="1" u="sng" dirty="0" smtClean="0">
                <a:latin typeface="Champagne &amp; Limousines" panose="020B0202020202020204" pitchFamily="34" charset="0"/>
              </a:rPr>
              <a:t>.1 OBJETIVOS DE LA EVALUACIÓN</a:t>
            </a:r>
          </a:p>
          <a:p>
            <a:pPr algn="just"/>
            <a:endParaRPr lang="es-ES" sz="1200" b="1" u="sng" dirty="0">
              <a:latin typeface="Champagne &amp; Limousines" panose="020B0202020202020204" pitchFamily="34" charset="0"/>
            </a:endParaRPr>
          </a:p>
          <a:p>
            <a:pPr algn="just"/>
            <a:r>
              <a:rPr lang="es-ES" sz="1200" dirty="0" smtClean="0">
                <a:latin typeface="Champagne &amp; Limousines" panose="020B0202020202020204" pitchFamily="34" charset="0"/>
              </a:rPr>
              <a:t>Los objetivos de la evaluación son los siguientes:</a:t>
            </a:r>
          </a:p>
          <a:p>
            <a:pPr algn="just"/>
            <a:endParaRPr lang="es-ES" sz="1200" dirty="0">
              <a:latin typeface="Champagne &amp; Limousines" panose="020B0202020202020204" pitchFamily="34" charset="0"/>
            </a:endParaRPr>
          </a:p>
          <a:p>
            <a:pPr marL="171450" indent="-171450" algn="just">
              <a:buFont typeface="Wingdings" panose="020B0604020202020204" pitchFamily="2" charset="2"/>
              <a:buChar char="§"/>
            </a:pPr>
            <a:r>
              <a:rPr lang="es-ES" sz="1200" dirty="0" smtClean="0">
                <a:latin typeface="Champagne &amp; Limousines" panose="020B0202020202020204" pitchFamily="34" charset="0"/>
              </a:rPr>
              <a:t>Conocer el </a:t>
            </a:r>
            <a:r>
              <a:rPr lang="es-ES" sz="1200" b="1" dirty="0" smtClean="0">
                <a:latin typeface="Champagne &amp; Limousines" panose="020B0202020202020204" pitchFamily="34" charset="0"/>
              </a:rPr>
              <a:t>estado de la cuestión en </a:t>
            </a:r>
            <a:r>
              <a:rPr lang="es-ES" sz="1200" b="1" dirty="0" err="1" smtClean="0">
                <a:latin typeface="Champagne &amp; Limousines" panose="020B0202020202020204" pitchFamily="34" charset="0"/>
              </a:rPr>
              <a:t>EpTS</a:t>
            </a:r>
            <a:r>
              <a:rPr lang="es-ES" sz="1200" b="1" dirty="0" smtClean="0">
                <a:latin typeface="Champagne &amp; Limousines" panose="020B0202020202020204" pitchFamily="34" charset="0"/>
              </a:rPr>
              <a:t> audiovisual de Euskadi </a:t>
            </a:r>
            <a:r>
              <a:rPr lang="es-ES" sz="1200" dirty="0" smtClean="0">
                <a:latin typeface="Champagne &amp; Limousines" panose="020B0202020202020204" pitchFamily="34" charset="0"/>
              </a:rPr>
              <a:t>a partir del análisis de iniciativas de referencia en el territorio.</a:t>
            </a:r>
          </a:p>
          <a:p>
            <a:pPr marL="171450" indent="-171450" algn="just">
              <a:buFont typeface="Wingdings" panose="020B0604020202020204" pitchFamily="2" charset="2"/>
              <a:buChar char="§"/>
            </a:pPr>
            <a:endParaRPr lang="es-ES" sz="500" dirty="0">
              <a:latin typeface="Champagne &amp; Limousines" panose="020B0202020202020204" pitchFamily="34" charset="0"/>
            </a:endParaRPr>
          </a:p>
          <a:p>
            <a:pPr marL="171450" indent="-171450" algn="just">
              <a:buFont typeface="Wingdings" panose="020B0604020202020204" pitchFamily="2" charset="2"/>
              <a:buChar char="§"/>
            </a:pPr>
            <a:r>
              <a:rPr lang="es-ES" sz="1200" dirty="0" smtClean="0">
                <a:latin typeface="Champagne &amp; Limousines" panose="020B0202020202020204" pitchFamily="34" charset="0"/>
              </a:rPr>
              <a:t>Identificar </a:t>
            </a:r>
            <a:r>
              <a:rPr lang="es-ES" sz="1200" dirty="0">
                <a:latin typeface="Champagne &amp; Limousines" panose="020B0202020202020204" pitchFamily="34" charset="0"/>
              </a:rPr>
              <a:t>las </a:t>
            </a:r>
            <a:r>
              <a:rPr lang="es-ES" sz="1200" b="1" dirty="0">
                <a:latin typeface="Champagne &amp; Limousines" panose="020B0202020202020204" pitchFamily="34" charset="0"/>
              </a:rPr>
              <a:t>fortalezas y debilidades de las iniciativas de </a:t>
            </a:r>
            <a:r>
              <a:rPr lang="es-ES" sz="1200" b="1" dirty="0" err="1" smtClean="0">
                <a:latin typeface="Champagne &amp; Limousines" panose="020B0202020202020204" pitchFamily="34" charset="0"/>
              </a:rPr>
              <a:t>EpTS</a:t>
            </a:r>
            <a:r>
              <a:rPr lang="es-ES" sz="1200" b="1" dirty="0" smtClean="0">
                <a:latin typeface="Champagne &amp; Limousines" panose="020B0202020202020204" pitchFamily="34" charset="0"/>
              </a:rPr>
              <a:t> </a:t>
            </a:r>
            <a:r>
              <a:rPr lang="es-ES" sz="1200" dirty="0">
                <a:latin typeface="Champagne &amp; Limousines" panose="020B0202020202020204" pitchFamily="34" charset="0"/>
              </a:rPr>
              <a:t>audiovisual</a:t>
            </a:r>
            <a:r>
              <a:rPr lang="es-ES" sz="1200" dirty="0" smtClean="0">
                <a:latin typeface="Champagne &amp; Limousines" panose="020B0202020202020204" pitchFamily="34" charset="0"/>
              </a:rPr>
              <a:t>.</a:t>
            </a:r>
          </a:p>
          <a:p>
            <a:pPr marL="171450" indent="-171450" algn="just">
              <a:buFont typeface="Wingdings" panose="020B0604020202020204" pitchFamily="2" charset="2"/>
              <a:buChar char="§"/>
            </a:pPr>
            <a:endParaRPr lang="es-ES" sz="500" dirty="0">
              <a:latin typeface="Champagne &amp; Limousines" panose="020B0202020202020204" pitchFamily="34" charset="0"/>
            </a:endParaRPr>
          </a:p>
          <a:p>
            <a:pPr marL="171450" indent="-171450" algn="just">
              <a:buFont typeface="Wingdings" panose="020B0604020202020204" pitchFamily="2" charset="2"/>
              <a:buChar char="§"/>
            </a:pPr>
            <a:r>
              <a:rPr lang="es-ES" sz="1200" dirty="0" smtClean="0">
                <a:latin typeface="Champagne &amp; Limousines" panose="020B0202020202020204" pitchFamily="34" charset="0"/>
              </a:rPr>
              <a:t>Obtener </a:t>
            </a:r>
            <a:r>
              <a:rPr lang="es-ES" sz="1200" b="1" dirty="0" smtClean="0">
                <a:latin typeface="Champagne &amp; Limousines" panose="020B0202020202020204" pitchFamily="34" charset="0"/>
              </a:rPr>
              <a:t>recomendaciones y aprendizajes </a:t>
            </a:r>
            <a:r>
              <a:rPr lang="es-ES" sz="1200" dirty="0" smtClean="0">
                <a:latin typeface="Champagne &amp; Limousines" panose="020B0202020202020204" pitchFamily="34" charset="0"/>
              </a:rPr>
              <a:t>para optimizar futuras iniciativas de </a:t>
            </a:r>
            <a:r>
              <a:rPr lang="es-ES" sz="1200" dirty="0" err="1" smtClean="0">
                <a:latin typeface="Champagne &amp; Limousines" panose="020B0202020202020204" pitchFamily="34" charset="0"/>
              </a:rPr>
              <a:t>EpTS</a:t>
            </a:r>
            <a:r>
              <a:rPr lang="es-ES" sz="1200" dirty="0" smtClean="0">
                <a:latin typeface="Champagne &amp; Limousines" panose="020B0202020202020204" pitchFamily="34" charset="0"/>
              </a:rPr>
              <a:t>. Avanzar hacia una guía o manual de orientaciones para las entidades del sector.</a:t>
            </a:r>
            <a:endParaRPr lang="es-ES" sz="1200" dirty="0">
              <a:latin typeface="Champagne &amp; Limousines" panose="020B0202020202020204" pitchFamily="34" charset="0"/>
            </a:endParaRPr>
          </a:p>
          <a:p>
            <a:pPr marL="171450" indent="-171450" algn="just">
              <a:buFont typeface="Wingdings" panose="020B0604020202020204" pitchFamily="2" charset="2"/>
              <a:buChar char="§"/>
            </a:pPr>
            <a:endParaRPr lang="es-ES" sz="500" dirty="0">
              <a:latin typeface="Champagne &amp; Limousines" panose="020B0202020202020204" pitchFamily="34" charset="0"/>
            </a:endParaRPr>
          </a:p>
          <a:p>
            <a:pPr algn="just"/>
            <a:endParaRPr lang="es-ES" sz="1200" dirty="0" smtClean="0">
              <a:latin typeface="Champagne &amp; Limousines" panose="020B0202020202020204" pitchFamily="34" charset="0"/>
            </a:endParaRPr>
          </a:p>
          <a:p>
            <a:pPr algn="just"/>
            <a:r>
              <a:rPr lang="es-ES" sz="1200" dirty="0" smtClean="0">
                <a:latin typeface="Champagne &amp; Limousines" panose="020B0202020202020204" pitchFamily="34" charset="0"/>
              </a:rPr>
              <a:t>En lo que respecta a los </a:t>
            </a:r>
            <a:r>
              <a:rPr lang="es-ES" sz="1200" b="1" dirty="0" smtClean="0">
                <a:latin typeface="Champagne &amp; Limousines" panose="020B0202020202020204" pitchFamily="34" charset="0"/>
              </a:rPr>
              <a:t>enfoques de la evaluación</a:t>
            </a:r>
            <a:r>
              <a:rPr lang="es-ES" sz="1200" dirty="0" smtClean="0">
                <a:latin typeface="Champagne &amp; Limousines" panose="020B0202020202020204" pitchFamily="34" charset="0"/>
              </a:rPr>
              <a:t>, han sido los siguientes:</a:t>
            </a:r>
            <a:endParaRPr lang="es-ES" sz="1200" dirty="0">
              <a:latin typeface="Champagne &amp; Limousines" panose="020B0202020202020204" pitchFamily="34" charset="0"/>
            </a:endParaRPr>
          </a:p>
        </p:txBody>
      </p:sp>
      <p:sp>
        <p:nvSpPr>
          <p:cNvPr id="2" name="1 Rectángulo redondeado"/>
          <p:cNvSpPr/>
          <p:nvPr/>
        </p:nvSpPr>
        <p:spPr>
          <a:xfrm>
            <a:off x="3131840" y="3195444"/>
            <a:ext cx="2736304" cy="14401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Champagne &amp; Limousines" panose="020B0604020202020204" charset="0"/>
              </a:rPr>
              <a:t>Proceso e impacto</a:t>
            </a:r>
          </a:p>
          <a:p>
            <a:pPr algn="ctr"/>
            <a:endParaRPr lang="es-ES" sz="700" dirty="0">
              <a:solidFill>
                <a:schemeClr val="tx1"/>
              </a:solidFill>
              <a:latin typeface="Champagne &amp; Limousines" panose="020B0604020202020204" charset="0"/>
            </a:endParaRPr>
          </a:p>
          <a:p>
            <a:pPr algn="ctr"/>
            <a:r>
              <a:rPr lang="es-ES" sz="1000" dirty="0" smtClean="0">
                <a:solidFill>
                  <a:schemeClr val="tx1"/>
                </a:solidFill>
                <a:latin typeface="Champagne &amp; Limousines" panose="020B0604020202020204" charset="0"/>
              </a:rPr>
              <a:t>La evaluación ha analizado las sistemáticas, los procesos y las metodologías de trabajo de las iniciativas, pero también ha intentado aproximar los impactos percibidos de las mismas sobre los públicos objetivo.</a:t>
            </a:r>
            <a:endParaRPr lang="es-ES" sz="1000" dirty="0">
              <a:solidFill>
                <a:schemeClr val="tx1"/>
              </a:solidFill>
              <a:latin typeface="Champagne &amp; Limousines" panose="020B0604020202020204" charset="0"/>
            </a:endParaRPr>
          </a:p>
        </p:txBody>
      </p:sp>
      <p:sp>
        <p:nvSpPr>
          <p:cNvPr id="11" name="10 Rectángulo redondeado"/>
          <p:cNvSpPr/>
          <p:nvPr/>
        </p:nvSpPr>
        <p:spPr>
          <a:xfrm>
            <a:off x="6084168" y="3190478"/>
            <a:ext cx="2880320" cy="14401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Champagne &amp; Limousines" panose="020B0604020202020204" charset="0"/>
              </a:rPr>
              <a:t>Participación</a:t>
            </a:r>
            <a:endParaRPr lang="es-ES" sz="700" dirty="0">
              <a:solidFill>
                <a:schemeClr val="tx1"/>
              </a:solidFill>
              <a:latin typeface="Champagne &amp; Limousines" panose="020B0604020202020204" charset="0"/>
            </a:endParaRPr>
          </a:p>
          <a:p>
            <a:pPr algn="ctr"/>
            <a:r>
              <a:rPr lang="es-ES" sz="1000" dirty="0" smtClean="0">
                <a:solidFill>
                  <a:schemeClr val="tx1"/>
                </a:solidFill>
                <a:latin typeface="Champagne &amp; Limousines" panose="020B0604020202020204" charset="0"/>
              </a:rPr>
              <a:t>La evaluación se ha desarrollado en colaboración con los distintos agentes intervinientes en las iniciativas de </a:t>
            </a:r>
            <a:r>
              <a:rPr lang="es-ES" sz="1000" dirty="0" err="1" smtClean="0">
                <a:solidFill>
                  <a:schemeClr val="tx1"/>
                </a:solidFill>
                <a:latin typeface="Champagne &amp; Limousines" panose="020B0604020202020204" charset="0"/>
              </a:rPr>
              <a:t>EpTS</a:t>
            </a:r>
            <a:r>
              <a:rPr lang="es-ES" sz="1000" dirty="0" smtClean="0">
                <a:solidFill>
                  <a:schemeClr val="tx1"/>
                </a:solidFill>
                <a:latin typeface="Champagne &amp; Limousines" panose="020B0604020202020204" charset="0"/>
              </a:rPr>
              <a:t>, desde las organizaciones desarrolladoras, pasando por las contrapartes, las personas participantes, las empresas audiovisuales colaboradoras y parte del público objetivo de las iniciativas.</a:t>
            </a:r>
            <a:endParaRPr lang="es-ES" sz="1000" dirty="0">
              <a:solidFill>
                <a:schemeClr val="tx1"/>
              </a:solidFill>
              <a:latin typeface="Champagne &amp; Limousines" panose="020B0604020202020204" charset="0"/>
            </a:endParaRPr>
          </a:p>
        </p:txBody>
      </p:sp>
      <p:sp>
        <p:nvSpPr>
          <p:cNvPr id="12" name="11 Rectángulo redondeado"/>
          <p:cNvSpPr/>
          <p:nvPr/>
        </p:nvSpPr>
        <p:spPr>
          <a:xfrm>
            <a:off x="179512" y="3219822"/>
            <a:ext cx="2736304" cy="14401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Champagne &amp; Limousines" panose="020B0604020202020204" charset="0"/>
              </a:rPr>
              <a:t>(H)ABIAN 2030</a:t>
            </a:r>
          </a:p>
          <a:p>
            <a:pPr algn="ctr"/>
            <a:endParaRPr lang="es-ES" sz="700" dirty="0">
              <a:solidFill>
                <a:schemeClr val="tx1"/>
              </a:solidFill>
              <a:latin typeface="Champagne &amp; Limousines" panose="020B0604020202020204" charset="0"/>
            </a:endParaRPr>
          </a:p>
          <a:p>
            <a:pPr algn="ctr"/>
            <a:r>
              <a:rPr lang="es-ES" sz="1000" dirty="0" smtClean="0">
                <a:solidFill>
                  <a:schemeClr val="tx1"/>
                </a:solidFill>
                <a:latin typeface="Champagne &amp; Limousines" panose="020B0604020202020204" charset="0"/>
              </a:rPr>
              <a:t>La Estrategia de Educación para la Transformación Social (H)ABIAN 2030 establece criterios de interés y consensuados por agentes de </a:t>
            </a:r>
            <a:r>
              <a:rPr lang="es-ES" sz="1000" dirty="0" err="1" smtClean="0">
                <a:solidFill>
                  <a:schemeClr val="tx1"/>
                </a:solidFill>
                <a:latin typeface="Champagne &amp; Limousines" panose="020B0604020202020204" charset="0"/>
              </a:rPr>
              <a:t>EpTS</a:t>
            </a:r>
            <a:r>
              <a:rPr lang="es-ES" sz="1000" dirty="0" smtClean="0">
                <a:solidFill>
                  <a:schemeClr val="tx1"/>
                </a:solidFill>
                <a:latin typeface="Champagne &amp; Limousines" panose="020B0604020202020204" charset="0"/>
              </a:rPr>
              <a:t> de Euskadi en base a los cuáles poder evaluar la pertinencia de los contenidos, temáticas y enfoques trabajados en las iniciativas audiovisuales.</a:t>
            </a:r>
            <a:endParaRPr lang="es-ES" sz="1000" dirty="0">
              <a:solidFill>
                <a:schemeClr val="tx1"/>
              </a:solidFill>
              <a:latin typeface="Champagne &amp; Limousines" panose="020B0604020202020204" charset="0"/>
            </a:endParaRPr>
          </a:p>
        </p:txBody>
      </p:sp>
      <p:sp>
        <p:nvSpPr>
          <p:cNvPr id="4" name="AutoShape 2" descr="Objetivos específicos - ¿Qué son?, características y ejempl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14 Rectángulo"/>
          <p:cNvSpPr/>
          <p:nvPr/>
        </p:nvSpPr>
        <p:spPr>
          <a:xfrm>
            <a:off x="234000" y="232361"/>
            <a:ext cx="288032" cy="338554"/>
          </a:xfrm>
          <a:prstGeom prst="rect">
            <a:avLst/>
          </a:prstGeom>
        </p:spPr>
        <p:txBody>
          <a:bodyPr wrap="square">
            <a:spAutoFit/>
          </a:bodyPr>
          <a:lstStyle/>
          <a:p>
            <a:pPr algn="ctr"/>
            <a:r>
              <a:rPr lang="es-ES" sz="1600" b="1" dirty="0">
                <a:solidFill>
                  <a:schemeClr val="bg1"/>
                </a:solidFill>
                <a:latin typeface="Champagne &amp; Limousines" panose="020B0202020202020204" pitchFamily="34" charset="0"/>
              </a:rPr>
              <a:t>0</a:t>
            </a:r>
            <a:endParaRPr lang="es-ES" sz="1600" dirty="0">
              <a:solidFill>
                <a:schemeClr val="bg1"/>
              </a:solidFill>
            </a:endParaRPr>
          </a:p>
        </p:txBody>
      </p:sp>
      <p:sp>
        <p:nvSpPr>
          <p:cNvPr id="16" name="15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r>
              <a:rPr lang="es-ES_tradnl" sz="800" b="1" dirty="0" smtClean="0">
                <a:latin typeface="Champagne &amp; Limousines" panose="020B0202020202020204" pitchFamily="34" charset="0"/>
              </a:rPr>
              <a:t> </a:t>
            </a:r>
            <a:endParaRPr lang="es-ES" sz="800" dirty="0">
              <a:latin typeface="Champagne &amp; Limousines" panose="020B0202020202020204" pitchFamily="34" charset="0"/>
            </a:endParaRPr>
          </a:p>
        </p:txBody>
      </p:sp>
    </p:spTree>
    <p:extLst>
      <p:ext uri="{BB962C8B-B14F-4D97-AF65-F5344CB8AC3E}">
        <p14:creationId xmlns:p14="http://schemas.microsoft.com/office/powerpoint/2010/main" val="1558663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411006"/>
            <a:ext cx="2304256" cy="323165"/>
          </a:xfrm>
          <a:prstGeom prst="rect">
            <a:avLst/>
          </a:prstGeom>
          <a:noFill/>
        </p:spPr>
        <p:txBody>
          <a:bodyPr wrap="square" rtlCol="0">
            <a:spAutoFit/>
          </a:bodyPr>
          <a:lstStyle/>
          <a:p>
            <a:r>
              <a:rPr lang="es-ES" sz="1500" b="1" dirty="0" smtClean="0">
                <a:solidFill>
                  <a:schemeClr val="bg1"/>
                </a:solidFill>
                <a:latin typeface="Champagne &amp; Limousines" panose="020B0202020202020204" pitchFamily="34" charset="0"/>
              </a:rPr>
              <a:t>1</a:t>
            </a:r>
            <a:endParaRPr lang="es-ES" sz="1500" b="1" dirty="0">
              <a:solidFill>
                <a:schemeClr val="bg1"/>
              </a:solidFill>
              <a:latin typeface="Champagne &amp; Limousines" panose="020B0202020202020204" pitchFamily="34" charset="0"/>
            </a:endParaRPr>
          </a:p>
        </p:txBody>
      </p:sp>
      <p:sp>
        <p:nvSpPr>
          <p:cNvPr id="5" name="4 Rectángulo"/>
          <p:cNvSpPr/>
          <p:nvPr/>
        </p:nvSpPr>
        <p:spPr>
          <a:xfrm>
            <a:off x="450024" y="773291"/>
            <a:ext cx="7938400" cy="646331"/>
          </a:xfrm>
          <a:prstGeom prst="rect">
            <a:avLst/>
          </a:prstGeom>
        </p:spPr>
        <p:txBody>
          <a:bodyPr wrap="square">
            <a:spAutoFit/>
          </a:bodyPr>
          <a:lstStyle/>
          <a:p>
            <a:pPr algn="just"/>
            <a:r>
              <a:rPr lang="es-ES" sz="1200" b="1" u="sng" dirty="0">
                <a:latin typeface="Champagne &amp; Limousines" panose="020B0202020202020204" pitchFamily="34" charset="0"/>
              </a:rPr>
              <a:t>0</a:t>
            </a:r>
            <a:r>
              <a:rPr lang="es-ES" sz="1200" b="1" u="sng" dirty="0" smtClean="0">
                <a:latin typeface="Champagne &amp; Limousines" panose="020B0202020202020204" pitchFamily="34" charset="0"/>
              </a:rPr>
              <a:t>.2 ESTRUCTURA DEL DOCUMENTO</a:t>
            </a:r>
          </a:p>
          <a:p>
            <a:pPr algn="just"/>
            <a:endParaRPr lang="es-ES" sz="1200" b="1" u="sng" dirty="0">
              <a:latin typeface="Champagne &amp; Limousines" panose="020B0202020202020204" pitchFamily="34" charset="0"/>
            </a:endParaRPr>
          </a:p>
          <a:p>
            <a:pPr algn="just"/>
            <a:r>
              <a:rPr lang="es-ES" sz="1200" dirty="0" smtClean="0">
                <a:latin typeface="Champagne &amp; Limousines" panose="020B0202020202020204" pitchFamily="34" charset="0"/>
              </a:rPr>
              <a:t>La evaluación contempla cuatro apartados:</a:t>
            </a:r>
          </a:p>
        </p:txBody>
      </p:sp>
      <p:pic>
        <p:nvPicPr>
          <p:cNvPr id="8" name="7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4" name="AutoShape 2" descr="Icono Molecular, estructura Gratis de Line Icon S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Icono Molecular, estructura Gratis de Line Icon S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6" descr="Icono Molecular, estructura Gratis de Line Icon Se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AutoShape 8" descr="Icono Molecular, estructura Gratis de Line Icon Se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81" name="Picture 9"/>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15407" y="652604"/>
            <a:ext cx="72008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12 Tabla"/>
          <p:cNvGraphicFramePr>
            <a:graphicFrameLocks noGrp="1"/>
          </p:cNvGraphicFramePr>
          <p:nvPr>
            <p:extLst>
              <p:ext uri="{D42A27DB-BD31-4B8C-83A1-F6EECF244321}">
                <p14:modId xmlns:p14="http://schemas.microsoft.com/office/powerpoint/2010/main" val="2182976233"/>
              </p:ext>
            </p:extLst>
          </p:nvPr>
        </p:nvGraphicFramePr>
        <p:xfrm>
          <a:off x="539552" y="1635646"/>
          <a:ext cx="8208912" cy="2592288"/>
        </p:xfrm>
        <a:graphic>
          <a:graphicData uri="http://schemas.openxmlformats.org/drawingml/2006/table">
            <a:tbl>
              <a:tblPr firstRow="1" bandRow="1">
                <a:tableStyleId>{D022749D-EC7B-471C-9EC0-9CBF7ABE4189}</a:tableStyleId>
              </a:tblPr>
              <a:tblGrid>
                <a:gridCol w="1296144">
                  <a:extLst>
                    <a:ext uri="{9D8B030D-6E8A-4147-A177-3AD203B41FA5}">
                      <a16:colId xmlns:a16="http://schemas.microsoft.com/office/drawing/2014/main" xmlns="" val="20000"/>
                    </a:ext>
                  </a:extLst>
                </a:gridCol>
                <a:gridCol w="6912768">
                  <a:extLst>
                    <a:ext uri="{9D8B030D-6E8A-4147-A177-3AD203B41FA5}">
                      <a16:colId xmlns:a16="http://schemas.microsoft.com/office/drawing/2014/main" xmlns="" val="20001"/>
                    </a:ext>
                  </a:extLst>
                </a:gridCol>
              </a:tblGrid>
              <a:tr h="594360">
                <a:tc>
                  <a:txBody>
                    <a:bodyPr/>
                    <a:lstStyle/>
                    <a:p>
                      <a:pPr algn="ctr"/>
                      <a:r>
                        <a:rPr lang="es-ES" sz="1100" b="1" i="0" u="none" strike="noStrike" cap="none" dirty="0" smtClean="0">
                          <a:solidFill>
                            <a:srgbClr val="000000"/>
                          </a:solidFill>
                          <a:latin typeface="Champagne &amp; Limousines" panose="020B0202020202020204" pitchFamily="34" charset="0"/>
                          <a:ea typeface="Arial"/>
                          <a:cs typeface="Arial"/>
                          <a:sym typeface="Arial"/>
                        </a:rPr>
                        <a:t>DISEÑO</a:t>
                      </a:r>
                      <a:r>
                        <a:rPr lang="es-ES" sz="1100" b="1" i="0" u="none" strike="noStrike" cap="none" baseline="0" dirty="0" smtClean="0">
                          <a:solidFill>
                            <a:srgbClr val="000000"/>
                          </a:solidFill>
                          <a:latin typeface="Champagne &amp; Limousines" panose="020B0202020202020204" pitchFamily="34" charset="0"/>
                          <a:ea typeface="Arial"/>
                          <a:cs typeface="Arial"/>
                          <a:sym typeface="Arial"/>
                        </a:rPr>
                        <a:t> Y PLANIFICACIÓN DE INICIATIVAS</a:t>
                      </a:r>
                      <a:endParaRPr lang="es-ES" sz="1100" b="1" i="0" u="none" strike="noStrike" cap="none" dirty="0">
                        <a:solidFill>
                          <a:srgbClr val="000000"/>
                        </a:solidFill>
                        <a:latin typeface="Champagne &amp; Limousines" panose="020B0202020202020204" pitchFamily="34" charset="0"/>
                        <a:ea typeface="Arial"/>
                        <a:cs typeface="Arial"/>
                        <a:sym typeface="Arial"/>
                      </a:endParaRPr>
                    </a:p>
                  </a:txBody>
                  <a:tcPr anchor="ct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ES" sz="1100" b="0" dirty="0" smtClean="0">
                          <a:latin typeface="Champagne &amp; Limousines" panose="020B0202020202020204" pitchFamily="34" charset="0"/>
                        </a:rPr>
                        <a:t>Se </a:t>
                      </a:r>
                      <a:r>
                        <a:rPr lang="es-ES" sz="1100" b="0" baseline="0" dirty="0" smtClean="0">
                          <a:latin typeface="Champagne &amp; Limousines" panose="020B0202020202020204" pitchFamily="34" charset="0"/>
                        </a:rPr>
                        <a:t>indaga sobre los procesos que emplean las entidades desarrolladoras de los proyectos para confeccionar los fundamentos de las iniciativas audiovisuales: sus objetivos, sus temáticas, el mapa de agentes interviniente…</a:t>
                      </a:r>
                      <a:endParaRPr lang="es-ES" sz="1100" b="0" dirty="0" smtClean="0">
                        <a:latin typeface="Champagne &amp; Limousines" panose="020B0202020202020204" pitchFamily="34" charset="0"/>
                      </a:endParaRPr>
                    </a:p>
                  </a:txBody>
                  <a:tcPr anchor="ctr">
                    <a:solidFill>
                      <a:schemeClr val="bg1">
                        <a:lumMod val="95000"/>
                      </a:schemeClr>
                    </a:solidFill>
                  </a:tcPr>
                </a:tc>
              </a:tr>
              <a:tr h="773792">
                <a:tc>
                  <a:txBody>
                    <a:bodyPr/>
                    <a:lstStyle/>
                    <a:p>
                      <a:pPr algn="ctr"/>
                      <a:r>
                        <a:rPr lang="es-ES" sz="1100" b="1" i="0" u="none" strike="noStrike" cap="none" dirty="0" smtClean="0">
                          <a:solidFill>
                            <a:srgbClr val="000000"/>
                          </a:solidFill>
                          <a:latin typeface="Champagne &amp; Limousines" panose="020B0202020202020204" pitchFamily="34" charset="0"/>
                          <a:ea typeface="Arial"/>
                          <a:cs typeface="Arial"/>
                          <a:sym typeface="Arial"/>
                        </a:rPr>
                        <a:t>ELABORACIÓN DE LOS MATERIALES AUDIOVISUALES</a:t>
                      </a:r>
                    </a:p>
                  </a:txBody>
                  <a:tcPr anchor="ctr">
                    <a:solidFill>
                      <a:schemeClr val="accent5">
                        <a:lumMod val="20000"/>
                        <a:lumOff val="80000"/>
                      </a:schemeClr>
                    </a:solidFill>
                  </a:tcPr>
                </a:tc>
                <a:tc>
                  <a:txBody>
                    <a:bodyPr/>
                    <a:lstStyle/>
                    <a:p>
                      <a:pPr marL="0" indent="0" algn="just">
                        <a:buFont typeface="Arial" panose="020B0604020202020204" pitchFamily="34" charset="0"/>
                        <a:buNone/>
                      </a:pPr>
                      <a:r>
                        <a:rPr lang="es-ES" sz="1100" b="0" dirty="0" smtClean="0">
                          <a:latin typeface="Champagne &amp; Limousines" panose="020B0202020202020204" pitchFamily="34" charset="0"/>
                        </a:rPr>
                        <a:t>Se analiza el proceso</a:t>
                      </a:r>
                      <a:r>
                        <a:rPr lang="es-ES" sz="1100" b="0" baseline="0" dirty="0" smtClean="0">
                          <a:latin typeface="Champagne &amp; Limousines" panose="020B0202020202020204" pitchFamily="34" charset="0"/>
                        </a:rPr>
                        <a:t> de elaboración de los videos en el marco de las iniciativas. Se pone el foco en las palancas y los obstáculos experimentados por las personas participantes en la construcción de los videos en sus distintas fases (</a:t>
                      </a:r>
                      <a:r>
                        <a:rPr lang="es-ES" sz="1100" b="0" baseline="0" dirty="0" err="1" smtClean="0">
                          <a:latin typeface="Champagne &amp; Limousines" panose="020B0202020202020204" pitchFamily="34" charset="0"/>
                        </a:rPr>
                        <a:t>guionización</a:t>
                      </a:r>
                      <a:r>
                        <a:rPr lang="es-ES" sz="1100" b="0" baseline="0" dirty="0" smtClean="0">
                          <a:latin typeface="Champagne &amp; Limousines" panose="020B0202020202020204" pitchFamily="34" charset="0"/>
                        </a:rPr>
                        <a:t>, rodaje, edición…)</a:t>
                      </a:r>
                      <a:endParaRPr lang="es-ES" sz="1100" b="0" dirty="0" smtClean="0">
                        <a:latin typeface="Champagne &amp; Limousines" panose="020B0202020202020204" pitchFamily="34" charset="0"/>
                      </a:endParaRPr>
                    </a:p>
                  </a:txBody>
                  <a:tcPr anchor="ctr">
                    <a:solidFill>
                      <a:schemeClr val="accent5">
                        <a:lumMod val="20000"/>
                        <a:lumOff val="80000"/>
                      </a:schemeClr>
                    </a:solidFill>
                  </a:tcPr>
                </a:tc>
              </a:tr>
              <a:tr h="576064">
                <a:tc>
                  <a:txBody>
                    <a:bodyPr/>
                    <a:lstStyle/>
                    <a:p>
                      <a:pPr algn="ctr"/>
                      <a:r>
                        <a:rPr lang="es-ES" sz="1100" b="1" i="0" u="none" strike="noStrike" cap="none" dirty="0" smtClean="0">
                          <a:solidFill>
                            <a:srgbClr val="000000"/>
                          </a:solidFill>
                          <a:latin typeface="Champagne &amp; Limousines" panose="020B0202020202020204" pitchFamily="34" charset="0"/>
                          <a:ea typeface="Arial"/>
                          <a:cs typeface="Arial"/>
                          <a:sym typeface="Arial"/>
                        </a:rPr>
                        <a:t>ANÁLISIS DEL PRODUCTO FINAL</a:t>
                      </a:r>
                      <a:endParaRPr lang="es-ES" sz="1100" b="1" i="0" u="none" strike="noStrike" cap="none" dirty="0">
                        <a:solidFill>
                          <a:srgbClr val="000000"/>
                        </a:solidFill>
                        <a:latin typeface="Champagne &amp; Limousines" panose="020B0202020202020204" pitchFamily="34" charset="0"/>
                        <a:ea typeface="Arial"/>
                        <a:cs typeface="Arial"/>
                        <a:sym typeface="Arial"/>
                      </a:endParaRPr>
                    </a:p>
                  </a:txBody>
                  <a:tcPr anchor="ct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ES" sz="1100" b="0" dirty="0" smtClean="0">
                          <a:latin typeface="Champagne &amp; Limousines" panose="020B0202020202020204" pitchFamily="34" charset="0"/>
                        </a:rPr>
                        <a:t>Se evalúa</a:t>
                      </a:r>
                      <a:r>
                        <a:rPr lang="es-ES" sz="1100" b="0" baseline="0" dirty="0" smtClean="0">
                          <a:latin typeface="Champagne &amp; Limousines" panose="020B0202020202020204" pitchFamily="34" charset="0"/>
                        </a:rPr>
                        <a:t> el cumplimiento de los objetivos establecidos para los audiovisuales creados. Para ello se utiliza la perspectiva temática y la técnica audiovisual.</a:t>
                      </a:r>
                      <a:endParaRPr lang="es-ES" sz="1100" b="0" dirty="0" smtClean="0">
                        <a:latin typeface="Champagne &amp; Limousines" panose="020B0202020202020204" pitchFamily="34" charset="0"/>
                      </a:endParaRPr>
                    </a:p>
                  </a:txBody>
                  <a:tcPr anchor="ctr">
                    <a:solidFill>
                      <a:schemeClr val="bg1">
                        <a:lumMod val="95000"/>
                      </a:schemeClr>
                    </a:solidFill>
                  </a:tcPr>
                </a:tc>
                <a:extLst>
                  <a:ext uri="{0D108BD9-81ED-4DB2-BD59-A6C34878D82A}">
                    <a16:rowId xmlns:a16="http://schemas.microsoft.com/office/drawing/2014/main" xmlns="" val="10001"/>
                  </a:ext>
                </a:extLst>
              </a:tr>
              <a:tr h="648072">
                <a:tc>
                  <a:txBody>
                    <a:bodyPr/>
                    <a:lstStyle/>
                    <a:p>
                      <a:pPr algn="ctr"/>
                      <a:r>
                        <a:rPr lang="es-ES" sz="1100" b="1" i="0" u="none" strike="noStrike" cap="none" dirty="0" smtClean="0">
                          <a:solidFill>
                            <a:srgbClr val="000000"/>
                          </a:solidFill>
                          <a:latin typeface="Champagne &amp; Limousines" panose="020B0202020202020204" pitchFamily="34" charset="0"/>
                          <a:ea typeface="Arial"/>
                          <a:cs typeface="Arial"/>
                          <a:sym typeface="Arial"/>
                        </a:rPr>
                        <a:t>IMPACTO</a:t>
                      </a:r>
                      <a:r>
                        <a:rPr lang="es-ES" sz="1100" b="1" i="0" u="none" strike="noStrike" cap="none" baseline="0" dirty="0" smtClean="0">
                          <a:solidFill>
                            <a:srgbClr val="000000"/>
                          </a:solidFill>
                          <a:latin typeface="Champagne &amp; Limousines" panose="020B0202020202020204" pitchFamily="34" charset="0"/>
                          <a:ea typeface="Arial"/>
                          <a:cs typeface="Arial"/>
                          <a:sym typeface="Arial"/>
                        </a:rPr>
                        <a:t> DE LAS INICIATIVAS</a:t>
                      </a:r>
                      <a:endParaRPr lang="es-ES" sz="1100" b="1" i="0" u="none" strike="noStrike" cap="none" dirty="0">
                        <a:solidFill>
                          <a:srgbClr val="000000"/>
                        </a:solidFill>
                        <a:latin typeface="Champagne &amp; Limousines" panose="020B0202020202020204" pitchFamily="34" charset="0"/>
                        <a:ea typeface="Arial"/>
                        <a:cs typeface="Arial"/>
                        <a:sym typeface="Arial"/>
                      </a:endParaRPr>
                    </a:p>
                  </a:txBody>
                  <a:tcPr anchor="ctr">
                    <a:solidFill>
                      <a:schemeClr val="accent5">
                        <a:lumMod val="20000"/>
                        <a:lumOff val="80000"/>
                      </a:schemeClr>
                    </a:solidFill>
                  </a:tcPr>
                </a:tc>
                <a:tc>
                  <a:txBody>
                    <a:bodyPr/>
                    <a:lstStyle/>
                    <a:p>
                      <a:pPr marL="0" indent="0" algn="just">
                        <a:buFont typeface="Arial" panose="020B0604020202020204" pitchFamily="34" charset="0"/>
                        <a:buNone/>
                      </a:pPr>
                      <a:r>
                        <a:rPr lang="es-ES" sz="1100" dirty="0" smtClean="0">
                          <a:latin typeface="Champagne &amp; Limousines" panose="020B0202020202020204" pitchFamily="34" charset="0"/>
                        </a:rPr>
                        <a:t>Se</a:t>
                      </a:r>
                      <a:r>
                        <a:rPr lang="es-ES" sz="1100" baseline="0" dirty="0" smtClean="0">
                          <a:latin typeface="Champagne &amp; Limousines" panose="020B0202020202020204" pitchFamily="34" charset="0"/>
                        </a:rPr>
                        <a:t> aproximan los principales impactos generados por las iniciativas en su conjunto, tanto por los propios materiales audiovisuales como por el aprendizaje generado durante los procesos de su elaboración.</a:t>
                      </a:r>
                      <a:endParaRPr lang="es-ES" sz="1100" dirty="0" smtClean="0">
                        <a:latin typeface="Champagne &amp; Limousines" panose="020B0202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xmlns="" val="10003"/>
                  </a:ext>
                </a:extLst>
              </a:tr>
            </a:tbl>
          </a:graphicData>
        </a:graphic>
      </p:graphicFrame>
      <p:sp>
        <p:nvSpPr>
          <p:cNvPr id="14" name="13 Rectángulo"/>
          <p:cNvSpPr/>
          <p:nvPr/>
        </p:nvSpPr>
        <p:spPr>
          <a:xfrm>
            <a:off x="234000" y="232361"/>
            <a:ext cx="288032" cy="338554"/>
          </a:xfrm>
          <a:prstGeom prst="rect">
            <a:avLst/>
          </a:prstGeom>
        </p:spPr>
        <p:txBody>
          <a:bodyPr wrap="square">
            <a:spAutoFit/>
          </a:bodyPr>
          <a:lstStyle/>
          <a:p>
            <a:pPr algn="ctr"/>
            <a:r>
              <a:rPr lang="es-ES" sz="1600" b="1" dirty="0">
                <a:solidFill>
                  <a:schemeClr val="bg1"/>
                </a:solidFill>
                <a:latin typeface="Champagne &amp; Limousines" panose="020B0202020202020204" pitchFamily="34" charset="0"/>
              </a:rPr>
              <a:t>0</a:t>
            </a:r>
            <a:endParaRPr lang="es-ES" sz="1600" dirty="0">
              <a:solidFill>
                <a:schemeClr val="bg1"/>
              </a:solidFill>
            </a:endParaRPr>
          </a:p>
        </p:txBody>
      </p:sp>
      <p:sp>
        <p:nvSpPr>
          <p:cNvPr id="15" name="14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endParaRPr lang="es-ES" sz="800" dirty="0">
              <a:latin typeface="Champagne &amp; Limousines" panose="020B0202020202020204" pitchFamily="34" charset="0"/>
            </a:endParaRPr>
          </a:p>
        </p:txBody>
      </p:sp>
      <p:sp>
        <p:nvSpPr>
          <p:cNvPr id="16" name="15 Rectángulo redondeado"/>
          <p:cNvSpPr/>
          <p:nvPr/>
        </p:nvSpPr>
        <p:spPr>
          <a:xfrm>
            <a:off x="611560" y="4443958"/>
            <a:ext cx="7919665" cy="57606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i="1" dirty="0" smtClean="0">
                <a:solidFill>
                  <a:schemeClr val="bg1"/>
                </a:solidFill>
                <a:latin typeface="Champagne &amp; Limousines" panose="020B0202020202020204" pitchFamily="34" charset="0"/>
                <a:ea typeface="Arial"/>
                <a:cs typeface="Arial"/>
              </a:rPr>
              <a:t>Este documento </a:t>
            </a:r>
            <a:r>
              <a:rPr lang="es-ES" sz="1500" b="1" i="1" dirty="0" smtClean="0">
                <a:solidFill>
                  <a:schemeClr val="bg1"/>
                </a:solidFill>
                <a:latin typeface="Champagne &amp; Limousines" panose="020B0202020202020204" pitchFamily="34" charset="0"/>
                <a:ea typeface="Arial"/>
                <a:cs typeface="Arial"/>
              </a:rPr>
              <a:t>constituye un resumen ejecutivo  </a:t>
            </a:r>
            <a:r>
              <a:rPr lang="es-ES" sz="1500" i="1" dirty="0" smtClean="0">
                <a:solidFill>
                  <a:schemeClr val="bg1"/>
                </a:solidFill>
                <a:latin typeface="Champagne &amp; Limousines" panose="020B0202020202020204" pitchFamily="34" charset="0"/>
                <a:ea typeface="Arial"/>
                <a:cs typeface="Arial"/>
              </a:rPr>
              <a:t>del informe completo: </a:t>
            </a:r>
            <a:r>
              <a:rPr lang="es-ES" sz="1500" b="1" i="1" dirty="0" smtClean="0">
                <a:solidFill>
                  <a:schemeClr val="bg1"/>
                </a:solidFill>
                <a:latin typeface="Champagne &amp; Limousines" panose="020B0202020202020204" pitchFamily="34" charset="0"/>
                <a:ea typeface="Arial"/>
                <a:cs typeface="Arial"/>
              </a:rPr>
              <a:t>se recogen únicamente los contenidos nucleares</a:t>
            </a:r>
            <a:r>
              <a:rPr lang="es-ES" sz="1500" i="1" dirty="0" smtClean="0">
                <a:solidFill>
                  <a:schemeClr val="bg1"/>
                </a:solidFill>
                <a:latin typeface="Champagne &amp; Limousines" panose="020B0202020202020204" pitchFamily="34" charset="0"/>
                <a:ea typeface="Arial"/>
                <a:cs typeface="Arial"/>
              </a:rPr>
              <a:t> de cada apartado, en forma de conclusiones y recomendaciones.  </a:t>
            </a:r>
            <a:endParaRPr lang="es-ES" sz="1500" i="1" dirty="0">
              <a:solidFill>
                <a:schemeClr val="bg1"/>
              </a:solidFill>
              <a:latin typeface="Champagne &amp; Limousines" panose="020B0202020202020204" pitchFamily="34" charset="0"/>
              <a:ea typeface="Arial"/>
              <a:cs typeface="Arial"/>
            </a:endParaRPr>
          </a:p>
        </p:txBody>
      </p:sp>
    </p:spTree>
    <p:extLst>
      <p:ext uri="{BB962C8B-B14F-4D97-AF65-F5344CB8AC3E}">
        <p14:creationId xmlns:p14="http://schemas.microsoft.com/office/powerpoint/2010/main" val="4112495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411006"/>
            <a:ext cx="2304256" cy="323165"/>
          </a:xfrm>
          <a:prstGeom prst="rect">
            <a:avLst/>
          </a:prstGeom>
          <a:noFill/>
        </p:spPr>
        <p:txBody>
          <a:bodyPr wrap="square" rtlCol="0">
            <a:spAutoFit/>
          </a:bodyPr>
          <a:lstStyle/>
          <a:p>
            <a:r>
              <a:rPr lang="es-ES" sz="1500" b="1" dirty="0" smtClean="0">
                <a:solidFill>
                  <a:schemeClr val="bg1"/>
                </a:solidFill>
                <a:latin typeface="Champagne &amp; Limousines" panose="020B0202020202020204" pitchFamily="34" charset="0"/>
              </a:rPr>
              <a:t>1</a:t>
            </a:r>
            <a:endParaRPr lang="es-ES" sz="1500" b="1" dirty="0">
              <a:solidFill>
                <a:schemeClr val="bg1"/>
              </a:solidFill>
              <a:latin typeface="Champagne &amp; Limousines" panose="020B0202020202020204" pitchFamily="34" charset="0"/>
            </a:endParaRPr>
          </a:p>
        </p:txBody>
      </p:sp>
      <p:pic>
        <p:nvPicPr>
          <p:cNvPr id="8" name="7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7" name="6 Rectángulo"/>
          <p:cNvSpPr/>
          <p:nvPr/>
        </p:nvSpPr>
        <p:spPr>
          <a:xfrm>
            <a:off x="450024" y="782583"/>
            <a:ext cx="7938400" cy="276999"/>
          </a:xfrm>
          <a:prstGeom prst="rect">
            <a:avLst/>
          </a:prstGeom>
        </p:spPr>
        <p:txBody>
          <a:bodyPr wrap="square">
            <a:spAutoFit/>
          </a:bodyPr>
          <a:lstStyle/>
          <a:p>
            <a:pPr algn="just"/>
            <a:r>
              <a:rPr lang="es-ES" sz="1200" b="1" u="sng" dirty="0">
                <a:latin typeface="Champagne &amp; Limousines" panose="020B0202020202020204" pitchFamily="34" charset="0"/>
              </a:rPr>
              <a:t>0</a:t>
            </a:r>
            <a:r>
              <a:rPr lang="es-ES" sz="1200" b="1" u="sng" dirty="0" smtClean="0">
                <a:latin typeface="Champagne &amp; Limousines" panose="020B0202020202020204" pitchFamily="34" charset="0"/>
              </a:rPr>
              <a:t>.3 INICIATIVAS EVALUADAS</a:t>
            </a:r>
          </a:p>
        </p:txBody>
      </p:sp>
      <p:sp>
        <p:nvSpPr>
          <p:cNvPr id="4" name="AutoShape 2" descr="Objetivos específicos - ¿Qué son?, características y ejempl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14 Rectángulo"/>
          <p:cNvSpPr/>
          <p:nvPr/>
        </p:nvSpPr>
        <p:spPr>
          <a:xfrm>
            <a:off x="234000" y="232361"/>
            <a:ext cx="288032" cy="338554"/>
          </a:xfrm>
          <a:prstGeom prst="rect">
            <a:avLst/>
          </a:prstGeom>
        </p:spPr>
        <p:txBody>
          <a:bodyPr wrap="square">
            <a:spAutoFit/>
          </a:bodyPr>
          <a:lstStyle/>
          <a:p>
            <a:pPr algn="ctr"/>
            <a:r>
              <a:rPr lang="es-ES" sz="1600" b="1" dirty="0">
                <a:solidFill>
                  <a:schemeClr val="bg1"/>
                </a:solidFill>
                <a:latin typeface="Champagne &amp; Limousines" panose="020B0202020202020204" pitchFamily="34" charset="0"/>
              </a:rPr>
              <a:t>0</a:t>
            </a:r>
            <a:endParaRPr lang="es-ES" sz="1600" dirty="0">
              <a:solidFill>
                <a:schemeClr val="bg1"/>
              </a:solidFill>
            </a:endParaRPr>
          </a:p>
        </p:txBody>
      </p:sp>
      <p:sp>
        <p:nvSpPr>
          <p:cNvPr id="25" name="24 Rectángulo"/>
          <p:cNvSpPr/>
          <p:nvPr/>
        </p:nvSpPr>
        <p:spPr>
          <a:xfrm>
            <a:off x="450024" y="1308705"/>
            <a:ext cx="7938400" cy="3416320"/>
          </a:xfrm>
          <a:prstGeom prst="rect">
            <a:avLst/>
          </a:prstGeom>
        </p:spPr>
        <p:txBody>
          <a:bodyPr wrap="square">
            <a:spAutoFit/>
          </a:bodyPr>
          <a:lstStyle/>
          <a:p>
            <a:pPr marL="171450" indent="-171450" algn="just">
              <a:buFont typeface="Arial" panose="020B0604020202020204" pitchFamily="34" charset="0"/>
              <a:buChar char="•"/>
            </a:pPr>
            <a:r>
              <a:rPr lang="es-ES" sz="1200" dirty="0" smtClean="0">
                <a:latin typeface="Champagne &amp; Limousines" panose="020B0202020202020204" pitchFamily="34" charset="0"/>
              </a:rPr>
              <a:t>De cara a la lectura del presente documento, es importante tener en consideración que </a:t>
            </a:r>
            <a:r>
              <a:rPr lang="es-ES" sz="1200" b="1" dirty="0" smtClean="0">
                <a:latin typeface="Champagne &amp; Limousines" panose="020B0202020202020204" pitchFamily="34" charset="0"/>
              </a:rPr>
              <a:t>se han analizado 6 iniciativas de </a:t>
            </a:r>
            <a:r>
              <a:rPr lang="es-ES" sz="1200" b="1" dirty="0" err="1" smtClean="0">
                <a:latin typeface="Champagne &amp; Limousines" panose="020B0202020202020204" pitchFamily="34" charset="0"/>
              </a:rPr>
              <a:t>EpTS</a:t>
            </a:r>
            <a:r>
              <a:rPr lang="es-ES" sz="1200" b="1" dirty="0" smtClean="0">
                <a:latin typeface="Champagne &amp; Limousines" panose="020B0202020202020204" pitchFamily="34" charset="0"/>
              </a:rPr>
              <a:t> con diferentes realidades y características </a:t>
            </a:r>
            <a:r>
              <a:rPr lang="es-ES" sz="1200" dirty="0" smtClean="0">
                <a:latin typeface="Champagne &amp; Limousines" panose="020B0202020202020204" pitchFamily="34" charset="0"/>
              </a:rPr>
              <a:t>(objetivos, recorrido, presupuesto…), que comparten </a:t>
            </a:r>
            <a:r>
              <a:rPr lang="es-ES" sz="1200" b="1" dirty="0" smtClean="0">
                <a:latin typeface="Champagne &amp; Limousines" panose="020B0202020202020204" pitchFamily="34" charset="0"/>
              </a:rPr>
              <a:t>como nexo su carácter audiovisual</a:t>
            </a:r>
            <a:r>
              <a:rPr lang="es-ES" sz="1200" dirty="0" smtClean="0">
                <a:latin typeface="Champagne &amp; Limousines" panose="020B0202020202020204" pitchFamily="34" charset="0"/>
              </a:rPr>
              <a:t>.</a:t>
            </a:r>
          </a:p>
          <a:p>
            <a:pPr marL="171450" indent="-171450" algn="just">
              <a:buFont typeface="Arial" panose="020B0604020202020204" pitchFamily="34" charset="0"/>
              <a:buChar char="•"/>
            </a:pPr>
            <a:endParaRPr lang="es-ES" sz="1200" dirty="0">
              <a:latin typeface="Champagne &amp; Limousines" panose="020B0202020202020204" pitchFamily="34" charset="0"/>
            </a:endParaRPr>
          </a:p>
          <a:p>
            <a:pPr marL="171450" indent="-171450" algn="just">
              <a:buFont typeface="Arial" panose="020B0604020202020204" pitchFamily="34" charset="0"/>
              <a:buChar char="•"/>
            </a:pPr>
            <a:endParaRPr lang="es-ES" sz="1200" dirty="0" smtClean="0">
              <a:latin typeface="Champagne &amp; Limousines" panose="020B0202020202020204" pitchFamily="34" charset="0"/>
            </a:endParaRPr>
          </a:p>
          <a:p>
            <a:pPr marL="171450" indent="-171450" algn="just">
              <a:buFont typeface="Arial" panose="020B0604020202020204" pitchFamily="34" charset="0"/>
              <a:buChar char="•"/>
            </a:pPr>
            <a:endParaRPr lang="es-ES" sz="1200" dirty="0">
              <a:latin typeface="Champagne &amp; Limousines" panose="020B0202020202020204" pitchFamily="34" charset="0"/>
            </a:endParaRPr>
          </a:p>
          <a:p>
            <a:pPr algn="just"/>
            <a:endParaRPr lang="es-ES" sz="1200" dirty="0" smtClean="0">
              <a:latin typeface="Champagne &amp; Limousines" panose="020B0202020202020204" pitchFamily="34" charset="0"/>
            </a:endParaRPr>
          </a:p>
          <a:p>
            <a:pPr marL="171450" indent="-171450" algn="just">
              <a:buFont typeface="Arial" panose="020B0604020202020204" pitchFamily="34" charset="0"/>
              <a:buChar char="•"/>
            </a:pPr>
            <a:endParaRPr lang="es-ES" sz="1200" dirty="0" smtClean="0">
              <a:latin typeface="Champagne &amp; Limousines" panose="020B0202020202020204" pitchFamily="34" charset="0"/>
            </a:endParaRPr>
          </a:p>
          <a:p>
            <a:pPr marL="171450" indent="-171450" algn="just">
              <a:buFont typeface="Arial" panose="020B0604020202020204" pitchFamily="34" charset="0"/>
              <a:buChar char="•"/>
            </a:pPr>
            <a:endParaRPr lang="es-ES" sz="1200" dirty="0" smtClean="0">
              <a:latin typeface="Champagne &amp; Limousines" panose="020B0202020202020204" pitchFamily="34" charset="0"/>
            </a:endParaRPr>
          </a:p>
          <a:p>
            <a:pPr marL="171450" indent="-171450" algn="just">
              <a:buFont typeface="Arial" panose="020B0604020202020204" pitchFamily="34" charset="0"/>
              <a:buChar char="•"/>
            </a:pPr>
            <a:r>
              <a:rPr lang="es-ES" sz="1200" dirty="0" smtClean="0">
                <a:latin typeface="Champagne &amp; Limousines" panose="020B0202020202020204" pitchFamily="34" charset="0"/>
              </a:rPr>
              <a:t>En los análisis de la evaluación se han recogido </a:t>
            </a:r>
            <a:r>
              <a:rPr lang="es-ES" sz="1200" b="1" dirty="0" smtClean="0">
                <a:latin typeface="Champagne &amp; Limousines" panose="020B0202020202020204" pitchFamily="34" charset="0"/>
              </a:rPr>
              <a:t>conclusiones comunes </a:t>
            </a:r>
            <a:r>
              <a:rPr lang="es-ES" sz="1200" dirty="0" smtClean="0">
                <a:latin typeface="Champagne &amp; Limousines" panose="020B0202020202020204" pitchFamily="34" charset="0"/>
              </a:rPr>
              <a:t>para la totalidad de iniciativas, pero también </a:t>
            </a:r>
            <a:r>
              <a:rPr lang="es-ES" sz="1200" b="1" dirty="0" smtClean="0">
                <a:latin typeface="Champagne &amp; Limousines" panose="020B0202020202020204" pitchFamily="34" charset="0"/>
              </a:rPr>
              <a:t>conclusiones parciales</a:t>
            </a:r>
            <a:r>
              <a:rPr lang="es-ES" sz="1200" dirty="0" smtClean="0">
                <a:latin typeface="Champagne &amp; Limousines" panose="020B0202020202020204" pitchFamily="34" charset="0"/>
              </a:rPr>
              <a:t>, que son solo extensibles a un grupo de ellas. Estas diferenciaciones se indican en aquellos apartados donde resulta pertinente.</a:t>
            </a:r>
          </a:p>
          <a:p>
            <a:pPr marL="171450" indent="-171450" algn="just">
              <a:buFont typeface="Arial" panose="020B0604020202020204" pitchFamily="34" charset="0"/>
              <a:buChar char="•"/>
            </a:pPr>
            <a:endParaRPr lang="es-ES" sz="1200" dirty="0">
              <a:latin typeface="Champagne &amp; Limousines" panose="020B0202020202020204" pitchFamily="34" charset="0"/>
            </a:endParaRPr>
          </a:p>
          <a:p>
            <a:pPr marL="171450" indent="-171450" algn="just">
              <a:buFont typeface="Arial" panose="020B0604020202020204" pitchFamily="34" charset="0"/>
              <a:buChar char="•"/>
            </a:pPr>
            <a:r>
              <a:rPr lang="es-ES" sz="1200" dirty="0" smtClean="0">
                <a:latin typeface="Champagne &amp; Limousines" panose="020B0202020202020204" pitchFamily="34" charset="0"/>
              </a:rPr>
              <a:t>A nivel general, es preciso destacar que </a:t>
            </a:r>
            <a:r>
              <a:rPr lang="es-ES" sz="1200" b="1" dirty="0" smtClean="0">
                <a:latin typeface="Champagne &amp; Limousines" panose="020B0202020202020204" pitchFamily="34" charset="0"/>
              </a:rPr>
              <a:t>las iniciativas analizadas cuentan con distintas envergaduras metodológicas y presupuestarias</a:t>
            </a:r>
            <a:r>
              <a:rPr lang="es-ES" sz="1200" dirty="0" smtClean="0">
                <a:latin typeface="Champagne &amp; Limousines" panose="020B0202020202020204" pitchFamily="34" charset="0"/>
              </a:rPr>
              <a:t>. En ese sentido, la principal diferenciación se produce entre las que tienen como </a:t>
            </a:r>
            <a:r>
              <a:rPr lang="es-ES" sz="1200" b="1" dirty="0" smtClean="0">
                <a:latin typeface="Champagne &amp; Limousines" panose="020B0202020202020204" pitchFamily="34" charset="0"/>
              </a:rPr>
              <a:t>objetivo principal la sensibilización</a:t>
            </a:r>
            <a:r>
              <a:rPr lang="es-ES" sz="1200" dirty="0" smtClean="0">
                <a:latin typeface="Champagne &amp; Limousines" panose="020B0202020202020204" pitchFamily="34" charset="0"/>
              </a:rPr>
              <a:t>, </a:t>
            </a:r>
            <a:r>
              <a:rPr lang="es-ES" sz="1200" b="1" dirty="0" smtClean="0">
                <a:latin typeface="Champagne &amp; Limousines" panose="020B0202020202020204" pitchFamily="34" charset="0"/>
              </a:rPr>
              <a:t>y las que tienen como meta la sensibilización pero también la generación de personas con capacidad de incidencia política</a:t>
            </a:r>
            <a:r>
              <a:rPr lang="es-ES" sz="1200" dirty="0" smtClean="0">
                <a:latin typeface="Champagne &amp; Limousines" panose="020B0202020202020204" pitchFamily="34" charset="0"/>
              </a:rPr>
              <a:t>. Las de la segunda tipología tienden a ser iniciativas con más recursos, y este hecho ha de ser tenido en cuenta en la lectura del documento.</a:t>
            </a:r>
          </a:p>
        </p:txBody>
      </p:sp>
      <p:sp>
        <p:nvSpPr>
          <p:cNvPr id="5" name="4 CuadroTexto"/>
          <p:cNvSpPr txBox="1"/>
          <p:nvPr/>
        </p:nvSpPr>
        <p:spPr>
          <a:xfrm>
            <a:off x="521550" y="2078727"/>
            <a:ext cx="2556284" cy="276999"/>
          </a:xfrm>
          <a:prstGeom prst="rect">
            <a:avLst/>
          </a:prstGeom>
          <a:noFill/>
        </p:spPr>
        <p:txBody>
          <a:bodyPr wrap="square" rtlCol="0">
            <a:spAutoFit/>
          </a:bodyPr>
          <a:lstStyle/>
          <a:p>
            <a:pPr algn="ctr"/>
            <a:r>
              <a:rPr lang="es-ES" sz="1200" i="1" dirty="0" err="1" smtClean="0">
                <a:solidFill>
                  <a:schemeClr val="accent5">
                    <a:lumMod val="75000"/>
                  </a:schemeClr>
                </a:solidFill>
              </a:rPr>
              <a:t>Creasalud</a:t>
            </a:r>
            <a:r>
              <a:rPr lang="es-ES" sz="1200" i="1" dirty="0" smtClean="0">
                <a:solidFill>
                  <a:schemeClr val="accent5">
                    <a:lumMod val="75000"/>
                  </a:schemeClr>
                </a:solidFill>
              </a:rPr>
              <a:t> (Farmacéuticos </a:t>
            </a:r>
            <a:r>
              <a:rPr lang="es-ES" sz="1200" i="1" dirty="0" err="1" smtClean="0">
                <a:solidFill>
                  <a:schemeClr val="accent5">
                    <a:lumMod val="75000"/>
                  </a:schemeClr>
                </a:solidFill>
              </a:rPr>
              <a:t>Mundi</a:t>
            </a:r>
            <a:r>
              <a:rPr lang="es-ES" sz="1200" i="1" dirty="0" smtClean="0">
                <a:solidFill>
                  <a:schemeClr val="accent5">
                    <a:lumMod val="75000"/>
                  </a:schemeClr>
                </a:solidFill>
              </a:rPr>
              <a:t>) </a:t>
            </a:r>
            <a:endParaRPr lang="es-ES" sz="1200" i="1" dirty="0">
              <a:solidFill>
                <a:schemeClr val="accent5">
                  <a:lumMod val="75000"/>
                </a:schemeClr>
              </a:solidFill>
            </a:endParaRPr>
          </a:p>
        </p:txBody>
      </p:sp>
      <p:sp>
        <p:nvSpPr>
          <p:cNvPr id="11" name="10 CuadroTexto"/>
          <p:cNvSpPr txBox="1"/>
          <p:nvPr/>
        </p:nvSpPr>
        <p:spPr>
          <a:xfrm>
            <a:off x="395536" y="2438767"/>
            <a:ext cx="2808312" cy="276999"/>
          </a:xfrm>
          <a:prstGeom prst="rect">
            <a:avLst/>
          </a:prstGeom>
          <a:noFill/>
        </p:spPr>
        <p:txBody>
          <a:bodyPr wrap="square" rtlCol="0">
            <a:spAutoFit/>
          </a:bodyPr>
          <a:lstStyle/>
          <a:p>
            <a:pPr algn="ctr"/>
            <a:r>
              <a:rPr lang="es-ES" sz="1200" i="1" dirty="0" smtClean="0">
                <a:solidFill>
                  <a:schemeClr val="accent5">
                    <a:lumMod val="75000"/>
                  </a:schemeClr>
                </a:solidFill>
              </a:rPr>
              <a:t>Dame 1 minuto (UNESCO </a:t>
            </a:r>
            <a:r>
              <a:rPr lang="es-ES" sz="1200" i="1" dirty="0" err="1" smtClean="0">
                <a:solidFill>
                  <a:schemeClr val="accent5">
                    <a:lumMod val="75000"/>
                  </a:schemeClr>
                </a:solidFill>
              </a:rPr>
              <a:t>Etxea</a:t>
            </a:r>
            <a:r>
              <a:rPr lang="es-ES" sz="1200" i="1" dirty="0" smtClean="0">
                <a:solidFill>
                  <a:schemeClr val="accent5">
                    <a:lumMod val="75000"/>
                  </a:schemeClr>
                </a:solidFill>
              </a:rPr>
              <a:t>) </a:t>
            </a:r>
            <a:endParaRPr lang="es-ES" sz="1200" i="1" dirty="0">
              <a:solidFill>
                <a:schemeClr val="accent5">
                  <a:lumMod val="75000"/>
                </a:schemeClr>
              </a:solidFill>
            </a:endParaRPr>
          </a:p>
        </p:txBody>
      </p:sp>
      <p:sp>
        <p:nvSpPr>
          <p:cNvPr id="12" name="11 CuadroTexto"/>
          <p:cNvSpPr txBox="1"/>
          <p:nvPr/>
        </p:nvSpPr>
        <p:spPr>
          <a:xfrm>
            <a:off x="3275856" y="2067694"/>
            <a:ext cx="3096344" cy="276999"/>
          </a:xfrm>
          <a:prstGeom prst="rect">
            <a:avLst/>
          </a:prstGeom>
          <a:noFill/>
        </p:spPr>
        <p:txBody>
          <a:bodyPr wrap="square" rtlCol="0">
            <a:spAutoFit/>
          </a:bodyPr>
          <a:lstStyle/>
          <a:p>
            <a:r>
              <a:rPr lang="es-ES" sz="1200" i="1" dirty="0" err="1" smtClean="0">
                <a:solidFill>
                  <a:schemeClr val="accent5">
                    <a:lumMod val="75000"/>
                  </a:schemeClr>
                </a:solidFill>
              </a:rPr>
              <a:t>Gatazkarik</a:t>
            </a:r>
            <a:r>
              <a:rPr lang="es-ES" sz="1200" i="1" dirty="0" smtClean="0">
                <a:solidFill>
                  <a:schemeClr val="accent5">
                    <a:lumMod val="75000"/>
                  </a:schemeClr>
                </a:solidFill>
              </a:rPr>
              <a:t> </a:t>
            </a:r>
            <a:r>
              <a:rPr lang="es-ES" sz="1200" i="1" dirty="0" err="1" smtClean="0">
                <a:solidFill>
                  <a:schemeClr val="accent5">
                    <a:lumMod val="75000"/>
                  </a:schemeClr>
                </a:solidFill>
              </a:rPr>
              <a:t>gabeko</a:t>
            </a:r>
            <a:r>
              <a:rPr lang="es-ES" sz="1200" i="1" dirty="0" smtClean="0">
                <a:solidFill>
                  <a:schemeClr val="accent5">
                    <a:lumMod val="75000"/>
                  </a:schemeClr>
                </a:solidFill>
              </a:rPr>
              <a:t> </a:t>
            </a:r>
            <a:r>
              <a:rPr lang="es-ES" sz="1200" i="1" dirty="0" err="1" smtClean="0">
                <a:solidFill>
                  <a:schemeClr val="accent5">
                    <a:lumMod val="75000"/>
                  </a:schemeClr>
                </a:solidFill>
              </a:rPr>
              <a:t>teknología</a:t>
            </a:r>
            <a:r>
              <a:rPr lang="es-ES" sz="1200" i="1" dirty="0" smtClean="0">
                <a:solidFill>
                  <a:schemeClr val="accent5">
                    <a:lumMod val="75000"/>
                  </a:schemeClr>
                </a:solidFill>
              </a:rPr>
              <a:t> (</a:t>
            </a:r>
            <a:r>
              <a:rPr lang="es-ES" sz="1200" i="1" dirty="0" err="1" smtClean="0">
                <a:solidFill>
                  <a:schemeClr val="accent5">
                    <a:lumMod val="75000"/>
                  </a:schemeClr>
                </a:solidFill>
              </a:rPr>
              <a:t>Alboan</a:t>
            </a:r>
            <a:r>
              <a:rPr lang="es-ES" sz="1200" i="1" dirty="0" smtClean="0">
                <a:solidFill>
                  <a:schemeClr val="accent5">
                    <a:lumMod val="75000"/>
                  </a:schemeClr>
                </a:solidFill>
              </a:rPr>
              <a:t>) </a:t>
            </a:r>
            <a:endParaRPr lang="es-ES" sz="1200" i="1" dirty="0">
              <a:solidFill>
                <a:schemeClr val="accent5">
                  <a:lumMod val="75000"/>
                </a:schemeClr>
              </a:solidFill>
            </a:endParaRPr>
          </a:p>
        </p:txBody>
      </p:sp>
      <p:sp>
        <p:nvSpPr>
          <p:cNvPr id="13" name="12 CuadroTexto"/>
          <p:cNvSpPr txBox="1"/>
          <p:nvPr/>
        </p:nvSpPr>
        <p:spPr>
          <a:xfrm>
            <a:off x="3275856" y="2427734"/>
            <a:ext cx="2808312" cy="276999"/>
          </a:xfrm>
          <a:prstGeom prst="rect">
            <a:avLst/>
          </a:prstGeom>
          <a:noFill/>
        </p:spPr>
        <p:txBody>
          <a:bodyPr wrap="square" rtlCol="0">
            <a:spAutoFit/>
          </a:bodyPr>
          <a:lstStyle/>
          <a:p>
            <a:pPr algn="ctr"/>
            <a:r>
              <a:rPr lang="es-ES" sz="1200" i="1" dirty="0" err="1" smtClean="0">
                <a:solidFill>
                  <a:schemeClr val="accent5">
                    <a:lumMod val="75000"/>
                  </a:schemeClr>
                </a:solidFill>
              </a:rPr>
              <a:t>Ikasleen</a:t>
            </a:r>
            <a:r>
              <a:rPr lang="es-ES" sz="1200" i="1" dirty="0" smtClean="0">
                <a:solidFill>
                  <a:schemeClr val="accent5">
                    <a:lumMod val="75000"/>
                  </a:schemeClr>
                </a:solidFill>
              </a:rPr>
              <a:t> </a:t>
            </a:r>
            <a:r>
              <a:rPr lang="es-ES" sz="1200" i="1" dirty="0" err="1" smtClean="0">
                <a:solidFill>
                  <a:schemeClr val="accent5">
                    <a:lumMod val="75000"/>
                  </a:schemeClr>
                </a:solidFill>
              </a:rPr>
              <a:t>Klaketa</a:t>
            </a:r>
            <a:r>
              <a:rPr lang="es-ES" sz="1200" i="1" dirty="0" smtClean="0">
                <a:solidFill>
                  <a:schemeClr val="accent5">
                    <a:lumMod val="75000"/>
                  </a:schemeClr>
                </a:solidFill>
              </a:rPr>
              <a:t> (KCD) </a:t>
            </a:r>
            <a:endParaRPr lang="es-ES" sz="1200" i="1" dirty="0">
              <a:solidFill>
                <a:schemeClr val="accent5">
                  <a:lumMod val="75000"/>
                </a:schemeClr>
              </a:solidFill>
            </a:endParaRPr>
          </a:p>
        </p:txBody>
      </p:sp>
      <p:sp>
        <p:nvSpPr>
          <p:cNvPr id="14" name="13 CuadroTexto"/>
          <p:cNvSpPr txBox="1"/>
          <p:nvPr/>
        </p:nvSpPr>
        <p:spPr>
          <a:xfrm>
            <a:off x="6084168" y="2427734"/>
            <a:ext cx="2808312" cy="276999"/>
          </a:xfrm>
          <a:prstGeom prst="rect">
            <a:avLst/>
          </a:prstGeom>
          <a:noFill/>
        </p:spPr>
        <p:txBody>
          <a:bodyPr wrap="square" rtlCol="0">
            <a:spAutoFit/>
          </a:bodyPr>
          <a:lstStyle/>
          <a:p>
            <a:pPr algn="ctr"/>
            <a:r>
              <a:rPr lang="es-ES" sz="1200" i="1" dirty="0" smtClean="0">
                <a:solidFill>
                  <a:schemeClr val="accent5">
                    <a:lumMod val="75000"/>
                  </a:schemeClr>
                </a:solidFill>
              </a:rPr>
              <a:t>Guatemaltecas (</a:t>
            </a:r>
            <a:r>
              <a:rPr lang="es-ES" sz="1200" i="1" dirty="0" err="1" smtClean="0">
                <a:solidFill>
                  <a:schemeClr val="accent5">
                    <a:lumMod val="75000"/>
                  </a:schemeClr>
                </a:solidFill>
              </a:rPr>
              <a:t>Entreamigos</a:t>
            </a:r>
            <a:r>
              <a:rPr lang="es-ES" sz="1200" i="1" dirty="0" smtClean="0">
                <a:solidFill>
                  <a:schemeClr val="accent5">
                    <a:lumMod val="75000"/>
                  </a:schemeClr>
                </a:solidFill>
              </a:rPr>
              <a:t>) </a:t>
            </a:r>
            <a:endParaRPr lang="es-ES" sz="1200" i="1" dirty="0">
              <a:solidFill>
                <a:schemeClr val="accent5">
                  <a:lumMod val="75000"/>
                </a:schemeClr>
              </a:solidFill>
            </a:endParaRPr>
          </a:p>
        </p:txBody>
      </p:sp>
      <p:sp>
        <p:nvSpPr>
          <p:cNvPr id="16" name="15 CuadroTexto"/>
          <p:cNvSpPr txBox="1"/>
          <p:nvPr/>
        </p:nvSpPr>
        <p:spPr>
          <a:xfrm>
            <a:off x="6084168" y="2067694"/>
            <a:ext cx="2808312" cy="276999"/>
          </a:xfrm>
          <a:prstGeom prst="rect">
            <a:avLst/>
          </a:prstGeom>
          <a:noFill/>
        </p:spPr>
        <p:txBody>
          <a:bodyPr wrap="square" rtlCol="0">
            <a:spAutoFit/>
          </a:bodyPr>
          <a:lstStyle/>
          <a:p>
            <a:pPr algn="ctr"/>
            <a:r>
              <a:rPr lang="es-ES" sz="1200" i="1" dirty="0" err="1" smtClean="0">
                <a:solidFill>
                  <a:schemeClr val="accent5">
                    <a:lumMod val="75000"/>
                  </a:schemeClr>
                </a:solidFill>
              </a:rPr>
              <a:t>Hilatxa</a:t>
            </a:r>
            <a:r>
              <a:rPr lang="es-ES" sz="1200" i="1" dirty="0" smtClean="0">
                <a:solidFill>
                  <a:schemeClr val="accent5">
                    <a:lumMod val="75000"/>
                  </a:schemeClr>
                </a:solidFill>
              </a:rPr>
              <a:t> (Paz y Solidaridad)</a:t>
            </a:r>
            <a:endParaRPr lang="es-ES" sz="1200" i="1" dirty="0">
              <a:solidFill>
                <a:schemeClr val="accent5">
                  <a:lumMod val="75000"/>
                </a:schemeClr>
              </a:solidFill>
            </a:endParaRPr>
          </a:p>
        </p:txBody>
      </p:sp>
      <p:sp>
        <p:nvSpPr>
          <p:cNvPr id="17" name="16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endParaRPr lang="es-ES" sz="800" dirty="0">
              <a:latin typeface="Champagne &amp; Limousines" panose="020B0202020202020204" pitchFamily="34" charset="0"/>
            </a:endParaRPr>
          </a:p>
        </p:txBody>
      </p:sp>
    </p:spTree>
    <p:extLst>
      <p:ext uri="{BB962C8B-B14F-4D97-AF65-F5344CB8AC3E}">
        <p14:creationId xmlns:p14="http://schemas.microsoft.com/office/powerpoint/2010/main" val="1469200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411006"/>
            <a:ext cx="2304256" cy="323165"/>
          </a:xfrm>
          <a:prstGeom prst="rect">
            <a:avLst/>
          </a:prstGeom>
          <a:noFill/>
        </p:spPr>
        <p:txBody>
          <a:bodyPr wrap="square" rtlCol="0">
            <a:spAutoFit/>
          </a:bodyPr>
          <a:lstStyle/>
          <a:p>
            <a:r>
              <a:rPr lang="es-ES" sz="1500" b="1" dirty="0" smtClean="0">
                <a:solidFill>
                  <a:schemeClr val="bg1"/>
                </a:solidFill>
                <a:latin typeface="Champagne &amp; Limousines" panose="020B0202020202020204" pitchFamily="34" charset="0"/>
              </a:rPr>
              <a:t>1</a:t>
            </a:r>
            <a:endParaRPr lang="es-ES" sz="1500" b="1" dirty="0">
              <a:solidFill>
                <a:schemeClr val="bg1"/>
              </a:solidFill>
              <a:latin typeface="Champagne &amp; Limousines" panose="020B0202020202020204" pitchFamily="34" charset="0"/>
            </a:endParaRPr>
          </a:p>
        </p:txBody>
      </p:sp>
      <p:pic>
        <p:nvPicPr>
          <p:cNvPr id="8" name="7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7" name="6 Rectángulo"/>
          <p:cNvSpPr/>
          <p:nvPr/>
        </p:nvSpPr>
        <p:spPr>
          <a:xfrm>
            <a:off x="450024" y="808132"/>
            <a:ext cx="7938400" cy="276999"/>
          </a:xfrm>
          <a:prstGeom prst="rect">
            <a:avLst/>
          </a:prstGeom>
        </p:spPr>
        <p:txBody>
          <a:bodyPr wrap="square">
            <a:spAutoFit/>
          </a:bodyPr>
          <a:lstStyle/>
          <a:p>
            <a:pPr algn="just"/>
            <a:r>
              <a:rPr lang="es-ES" sz="1200" b="1" u="sng" dirty="0">
                <a:latin typeface="Champagne &amp; Limousines" panose="020B0202020202020204" pitchFamily="34" charset="0"/>
              </a:rPr>
              <a:t>0</a:t>
            </a:r>
            <a:r>
              <a:rPr lang="es-ES" sz="1200" b="1" u="sng" dirty="0" smtClean="0">
                <a:latin typeface="Champagne &amp; Limousines" panose="020B0202020202020204" pitchFamily="34" charset="0"/>
              </a:rPr>
              <a:t>.4 METODOLOGÍA EVALUADORA</a:t>
            </a:r>
          </a:p>
        </p:txBody>
      </p:sp>
      <p:sp>
        <p:nvSpPr>
          <p:cNvPr id="4" name="AutoShape 2" descr="Objetivos específicos - ¿Qué son?, características y ejempl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14 Rectángulo"/>
          <p:cNvSpPr/>
          <p:nvPr/>
        </p:nvSpPr>
        <p:spPr>
          <a:xfrm>
            <a:off x="234000" y="232361"/>
            <a:ext cx="288032" cy="338554"/>
          </a:xfrm>
          <a:prstGeom prst="rect">
            <a:avLst/>
          </a:prstGeom>
        </p:spPr>
        <p:txBody>
          <a:bodyPr wrap="square">
            <a:spAutoFit/>
          </a:bodyPr>
          <a:lstStyle/>
          <a:p>
            <a:pPr algn="ctr"/>
            <a:r>
              <a:rPr lang="es-ES" sz="1600" b="1" dirty="0">
                <a:solidFill>
                  <a:schemeClr val="bg1"/>
                </a:solidFill>
                <a:latin typeface="Champagne &amp; Limousines" panose="020B0202020202020204" pitchFamily="34" charset="0"/>
              </a:rPr>
              <a:t>0</a:t>
            </a:r>
            <a:endParaRPr lang="es-ES" sz="1600" dirty="0">
              <a:solidFill>
                <a:schemeClr val="bg1"/>
              </a:solidFill>
            </a:endParaRPr>
          </a:p>
        </p:txBody>
      </p:sp>
      <p:pic>
        <p:nvPicPr>
          <p:cNvPr id="17"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537202"/>
            <a:ext cx="8568952" cy="17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4">
            <a:extLst>
              <a:ext uri="{FF2B5EF4-FFF2-40B4-BE49-F238E27FC236}">
                <a16:creationId xmlns:a16="http://schemas.microsoft.com/office/drawing/2014/main" xmlns="" id="{0EA0B5F5-DC91-7849-85E0-2A258D06A388}"/>
              </a:ext>
            </a:extLst>
          </p:cNvPr>
          <p:cNvSpPr txBox="1"/>
          <p:nvPr/>
        </p:nvSpPr>
        <p:spPr>
          <a:xfrm>
            <a:off x="395536" y="3363064"/>
            <a:ext cx="1457680" cy="553998"/>
          </a:xfrm>
          <a:prstGeom prst="rect">
            <a:avLst/>
          </a:prstGeom>
        </p:spPr>
        <p:txBody>
          <a:bodyPr wrap="square" lIns="0" tIns="0" rIns="0" bIns="0" rtlCol="0" anchor="t">
            <a:spAutoFit/>
          </a:bodyPr>
          <a:lstStyle/>
          <a:p>
            <a:pPr algn="ctr"/>
            <a:r>
              <a:rPr lang="es-ES" sz="1200" b="1" dirty="0" smtClean="0">
                <a:latin typeface="Champagne &amp; Limousines" panose="020B0604020202020204" charset="0"/>
                <a:ea typeface="Champagne &amp; Limousines" panose="020B0604020202020204" charset="0"/>
                <a:cs typeface="Calibri Light" panose="020F0302020204030204" pitchFamily="34" charset="0"/>
              </a:rPr>
              <a:t>Selección y análisis documental de las iniciativas a evaluar</a:t>
            </a:r>
            <a:endParaRPr lang="es-ES" sz="1200" dirty="0">
              <a:latin typeface="Champagne &amp; Limousines" panose="020B0604020202020204" charset="0"/>
              <a:ea typeface="Champagne &amp; Limousines" panose="020B0604020202020204" charset="0"/>
              <a:cs typeface="Calibri Light" panose="020F0302020204030204" pitchFamily="34" charset="0"/>
            </a:endParaRPr>
          </a:p>
        </p:txBody>
      </p:sp>
      <p:sp>
        <p:nvSpPr>
          <p:cNvPr id="19" name="TextBox 16">
            <a:extLst>
              <a:ext uri="{FF2B5EF4-FFF2-40B4-BE49-F238E27FC236}">
                <a16:creationId xmlns:a16="http://schemas.microsoft.com/office/drawing/2014/main" xmlns="" id="{782A8AFA-202C-EE42-B096-9DAED45B2022}"/>
              </a:ext>
            </a:extLst>
          </p:cNvPr>
          <p:cNvSpPr txBox="1"/>
          <p:nvPr/>
        </p:nvSpPr>
        <p:spPr>
          <a:xfrm>
            <a:off x="2051720" y="3308866"/>
            <a:ext cx="1656184" cy="738664"/>
          </a:xfrm>
          <a:prstGeom prst="rect">
            <a:avLst/>
          </a:prstGeom>
        </p:spPr>
        <p:txBody>
          <a:bodyPr wrap="square" lIns="0" tIns="0" rIns="0" bIns="0" rtlCol="0" anchor="t">
            <a:spAutoFit/>
          </a:bodyPr>
          <a:lstStyle/>
          <a:p>
            <a:pPr algn="ctr"/>
            <a:r>
              <a:rPr lang="es-ES" sz="1200" dirty="0" smtClean="0">
                <a:latin typeface="Champagne &amp; Limousines" panose="020B0604020202020204" charset="0"/>
                <a:ea typeface="Champagne &amp; Limousines" panose="020B0604020202020204" charset="0"/>
                <a:cs typeface="Calibri Light" panose="020F0302020204030204" pitchFamily="34" charset="0"/>
              </a:rPr>
              <a:t>Identificación de</a:t>
            </a:r>
            <a:r>
              <a:rPr lang="es-ES" sz="1200" b="1" dirty="0" smtClean="0">
                <a:latin typeface="Champagne &amp; Limousines" panose="020B0604020202020204" charset="0"/>
                <a:ea typeface="Champagne &amp; Limousines" panose="020B0604020202020204" charset="0"/>
                <a:cs typeface="Calibri Light" panose="020F0302020204030204" pitchFamily="34" charset="0"/>
              </a:rPr>
              <a:t> contactos a entrevistar</a:t>
            </a:r>
            <a:r>
              <a:rPr lang="es-ES" sz="1200" dirty="0" smtClean="0">
                <a:latin typeface="Champagne &amp; Limousines" panose="020B0604020202020204" charset="0"/>
                <a:ea typeface="Champagne &amp; Limousines" panose="020B0604020202020204" charset="0"/>
                <a:cs typeface="Calibri Light" panose="020F0302020204030204" pitchFamily="34" charset="0"/>
              </a:rPr>
              <a:t> y determinación de </a:t>
            </a:r>
            <a:r>
              <a:rPr lang="es-ES" sz="1200" b="1" dirty="0" smtClean="0">
                <a:latin typeface="Champagne &amp; Limousines" panose="020B0604020202020204" charset="0"/>
                <a:ea typeface="Champagne &amp; Limousines" panose="020B0604020202020204" charset="0"/>
                <a:cs typeface="Calibri Light" panose="020F0302020204030204" pitchFamily="34" charset="0"/>
              </a:rPr>
              <a:t>las preguntas de evaluación</a:t>
            </a:r>
            <a:endParaRPr lang="es-ES" sz="1200" dirty="0">
              <a:latin typeface="Champagne &amp; Limousines" panose="020B0604020202020204" charset="0"/>
              <a:ea typeface="Champagne &amp; Limousines" panose="020B0604020202020204" charset="0"/>
              <a:cs typeface="Calibri Light" panose="020F0302020204030204" pitchFamily="34" charset="0"/>
            </a:endParaRPr>
          </a:p>
        </p:txBody>
      </p:sp>
      <p:sp>
        <p:nvSpPr>
          <p:cNvPr id="20" name="TextBox 16">
            <a:extLst>
              <a:ext uri="{FF2B5EF4-FFF2-40B4-BE49-F238E27FC236}">
                <a16:creationId xmlns:a16="http://schemas.microsoft.com/office/drawing/2014/main" xmlns="" id="{782A8AFA-202C-EE42-B096-9DAED45B2022}"/>
              </a:ext>
            </a:extLst>
          </p:cNvPr>
          <p:cNvSpPr txBox="1"/>
          <p:nvPr/>
        </p:nvSpPr>
        <p:spPr>
          <a:xfrm>
            <a:off x="3923928" y="3345254"/>
            <a:ext cx="1368152" cy="553998"/>
          </a:xfrm>
          <a:prstGeom prst="rect">
            <a:avLst/>
          </a:prstGeom>
        </p:spPr>
        <p:txBody>
          <a:bodyPr wrap="square" lIns="0" tIns="0" rIns="0" bIns="0" rtlCol="0" anchor="t">
            <a:spAutoFit/>
          </a:bodyPr>
          <a:lstStyle/>
          <a:p>
            <a:pPr algn="ctr"/>
            <a:r>
              <a:rPr lang="es-ES" sz="1200" dirty="0" smtClean="0">
                <a:latin typeface="Champagne &amp; Limousines" panose="020B0604020202020204" charset="0"/>
                <a:ea typeface="Champagne &amp; Limousines" panose="020B0604020202020204" charset="0"/>
                <a:cs typeface="Calibri Light" panose="020F0302020204030204" pitchFamily="34" charset="0"/>
              </a:rPr>
              <a:t>Realización del </a:t>
            </a:r>
            <a:r>
              <a:rPr lang="es-ES" sz="1200" b="1" dirty="0" smtClean="0">
                <a:latin typeface="Champagne &amp; Limousines" panose="020B0604020202020204" charset="0"/>
                <a:ea typeface="Champagne &amp; Limousines" panose="020B0604020202020204" charset="0"/>
                <a:cs typeface="Calibri Light" panose="020F0302020204030204" pitchFamily="34" charset="0"/>
              </a:rPr>
              <a:t>estudio de campo</a:t>
            </a:r>
            <a:r>
              <a:rPr lang="es-ES" sz="1200" dirty="0" smtClean="0">
                <a:latin typeface="Champagne &amp; Limousines" panose="020B0604020202020204" charset="0"/>
                <a:ea typeface="Champagne &amp; Limousines" panose="020B0604020202020204" charset="0"/>
                <a:cs typeface="Calibri Light" panose="020F0302020204030204" pitchFamily="34" charset="0"/>
              </a:rPr>
              <a:t>: encuestas y entrevistas</a:t>
            </a:r>
            <a:endParaRPr lang="es-ES" sz="1200" dirty="0">
              <a:latin typeface="Champagne &amp; Limousines" panose="020B0604020202020204" charset="0"/>
              <a:ea typeface="Champagne &amp; Limousines" panose="020B0604020202020204" charset="0"/>
              <a:cs typeface="Calibri Light" panose="020F0302020204030204" pitchFamily="34" charset="0"/>
            </a:endParaRPr>
          </a:p>
        </p:txBody>
      </p:sp>
      <p:sp>
        <p:nvSpPr>
          <p:cNvPr id="21" name="TextBox 16">
            <a:extLst>
              <a:ext uri="{FF2B5EF4-FFF2-40B4-BE49-F238E27FC236}">
                <a16:creationId xmlns:a16="http://schemas.microsoft.com/office/drawing/2014/main" xmlns="" id="{782A8AFA-202C-EE42-B096-9DAED45B2022}"/>
              </a:ext>
            </a:extLst>
          </p:cNvPr>
          <p:cNvSpPr txBox="1"/>
          <p:nvPr/>
        </p:nvSpPr>
        <p:spPr>
          <a:xfrm>
            <a:off x="5580112" y="3363064"/>
            <a:ext cx="1368152" cy="553998"/>
          </a:xfrm>
          <a:prstGeom prst="rect">
            <a:avLst/>
          </a:prstGeom>
        </p:spPr>
        <p:txBody>
          <a:bodyPr wrap="square" lIns="0" tIns="0" rIns="0" bIns="0" rtlCol="0" anchor="t">
            <a:spAutoFit/>
          </a:bodyPr>
          <a:lstStyle/>
          <a:p>
            <a:pPr algn="ctr"/>
            <a:r>
              <a:rPr lang="es-ES" sz="1200" dirty="0" smtClean="0">
                <a:latin typeface="Champagne &amp; Limousines" panose="020B0604020202020204" charset="0"/>
                <a:ea typeface="Champagne &amp; Limousines" panose="020B0604020202020204" charset="0"/>
                <a:cs typeface="Calibri Light" panose="020F0302020204030204" pitchFamily="34" charset="0"/>
              </a:rPr>
              <a:t>Elaboración del </a:t>
            </a:r>
            <a:r>
              <a:rPr lang="es-ES" sz="1200" b="1" dirty="0" smtClean="0">
                <a:latin typeface="Champagne &amp; Limousines" panose="020B0604020202020204" charset="0"/>
                <a:ea typeface="Champagne &amp; Limousines" panose="020B0604020202020204" charset="0"/>
                <a:cs typeface="Calibri Light" panose="020F0302020204030204" pitchFamily="34" charset="0"/>
              </a:rPr>
              <a:t>informe de evaluación</a:t>
            </a:r>
            <a:endParaRPr lang="es-ES" sz="1200" b="1" dirty="0">
              <a:latin typeface="Champagne &amp; Limousines" panose="020B0604020202020204" charset="0"/>
              <a:ea typeface="Champagne &amp; Limousines" panose="020B0604020202020204" charset="0"/>
              <a:cs typeface="Calibri Light" panose="020F0302020204030204" pitchFamily="34" charset="0"/>
            </a:endParaRPr>
          </a:p>
        </p:txBody>
      </p:sp>
      <p:sp>
        <p:nvSpPr>
          <p:cNvPr id="22" name="TextBox 16">
            <a:extLst>
              <a:ext uri="{FF2B5EF4-FFF2-40B4-BE49-F238E27FC236}">
                <a16:creationId xmlns:a16="http://schemas.microsoft.com/office/drawing/2014/main" xmlns="" id="{782A8AFA-202C-EE42-B096-9DAED45B2022}"/>
              </a:ext>
            </a:extLst>
          </p:cNvPr>
          <p:cNvSpPr txBox="1"/>
          <p:nvPr/>
        </p:nvSpPr>
        <p:spPr>
          <a:xfrm>
            <a:off x="7308304" y="3363064"/>
            <a:ext cx="1368152" cy="369332"/>
          </a:xfrm>
          <a:prstGeom prst="rect">
            <a:avLst/>
          </a:prstGeom>
        </p:spPr>
        <p:txBody>
          <a:bodyPr wrap="square" lIns="0" tIns="0" rIns="0" bIns="0" rtlCol="0" anchor="t">
            <a:spAutoFit/>
          </a:bodyPr>
          <a:lstStyle/>
          <a:p>
            <a:pPr algn="ctr"/>
            <a:r>
              <a:rPr lang="es-ES" sz="1200" dirty="0" smtClean="0">
                <a:latin typeface="Champagne &amp; Limousines" panose="020B0604020202020204" charset="0"/>
                <a:ea typeface="Champagne &amp; Limousines" panose="020B0604020202020204" charset="0"/>
                <a:cs typeface="Calibri Light" panose="020F0302020204030204" pitchFamily="34" charset="0"/>
              </a:rPr>
              <a:t>Extracción de </a:t>
            </a:r>
            <a:r>
              <a:rPr lang="es-ES" sz="1200" b="1" dirty="0" smtClean="0">
                <a:latin typeface="Champagne &amp; Limousines" panose="020B0604020202020204" charset="0"/>
                <a:ea typeface="Champagne &amp; Limousines" panose="020B0604020202020204" charset="0"/>
                <a:cs typeface="Calibri Light" panose="020F0302020204030204" pitchFamily="34" charset="0"/>
              </a:rPr>
              <a:t>conclusiones</a:t>
            </a:r>
            <a:endParaRPr lang="es-ES" sz="1200" b="1" dirty="0">
              <a:latin typeface="Champagne &amp; Limousines" panose="020B0604020202020204" charset="0"/>
              <a:ea typeface="Champagne &amp; Limousines" panose="020B0604020202020204" charset="0"/>
              <a:cs typeface="Calibri Light" panose="020F0302020204030204" pitchFamily="34" charset="0"/>
            </a:endParaRPr>
          </a:p>
        </p:txBody>
      </p:sp>
      <p:pic>
        <p:nvPicPr>
          <p:cNvPr id="23" name="Picture 3"/>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6296" y="4299942"/>
            <a:ext cx="542101" cy="54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589" y="4299942"/>
            <a:ext cx="542101" cy="54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Conector recto de flecha 6">
            <a:extLst>
              <a:ext uri="{FF2B5EF4-FFF2-40B4-BE49-F238E27FC236}">
                <a16:creationId xmlns:a16="http://schemas.microsoft.com/office/drawing/2014/main" xmlns="" id="{C4768E3B-990C-F34D-9562-7DC18A61A6E2}"/>
              </a:ext>
            </a:extLst>
          </p:cNvPr>
          <p:cNvCxnSpPr/>
          <p:nvPr/>
        </p:nvCxnSpPr>
        <p:spPr>
          <a:xfrm>
            <a:off x="1763688" y="4587974"/>
            <a:ext cx="5356596" cy="0"/>
          </a:xfrm>
          <a:prstGeom prst="straightConnector1">
            <a:avLst/>
          </a:prstGeom>
          <a:ln w="7620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18">
            <a:extLst>
              <a:ext uri="{FF2B5EF4-FFF2-40B4-BE49-F238E27FC236}">
                <a16:creationId xmlns:a16="http://schemas.microsoft.com/office/drawing/2014/main" xmlns="" id="{BC4ED0FD-7B97-0940-B932-032AAA0660F2}"/>
              </a:ext>
            </a:extLst>
          </p:cNvPr>
          <p:cNvSpPr txBox="1"/>
          <p:nvPr/>
        </p:nvSpPr>
        <p:spPr>
          <a:xfrm>
            <a:off x="683568" y="4763542"/>
            <a:ext cx="7416824" cy="256480"/>
          </a:xfrm>
          <a:prstGeom prst="rect">
            <a:avLst/>
          </a:prstGeom>
        </p:spPr>
        <p:txBody>
          <a:bodyPr wrap="square" lIns="0" tIns="0" rIns="0" bIns="0" rtlCol="0" anchor="t">
            <a:spAutoFit/>
          </a:bodyPr>
          <a:lstStyle/>
          <a:p>
            <a:pPr algn="ctr">
              <a:lnSpc>
                <a:spcPts val="1980"/>
              </a:lnSpc>
            </a:pPr>
            <a:r>
              <a:rPr lang="en-US" sz="1100" b="1" dirty="0" smtClean="0">
                <a:latin typeface="Champagne &amp; Limousines" panose="020B0604020202020204" charset="0"/>
                <a:ea typeface="Champagne &amp; Limousines" panose="020B0604020202020204" charset="0"/>
                <a:cs typeface="Calibri Light" panose="020F0302020204030204" pitchFamily="34" charset="0"/>
              </a:rPr>
              <a:t>CONTRASTE GAM (ELANKIDETZA + AGENTES </a:t>
            </a:r>
            <a:r>
              <a:rPr lang="en-US" sz="1100" b="1" dirty="0" err="1" smtClean="0">
                <a:latin typeface="Champagne &amp; Limousines" panose="020B0604020202020204" charset="0"/>
                <a:ea typeface="Champagne &amp; Limousines" panose="020B0604020202020204" charset="0"/>
                <a:cs typeface="Calibri Light" panose="020F0302020204030204" pitchFamily="34" charset="0"/>
              </a:rPr>
              <a:t>EpTS</a:t>
            </a:r>
            <a:r>
              <a:rPr lang="en-US" sz="1100" b="1" dirty="0" smtClean="0">
                <a:latin typeface="Champagne &amp; Limousines" panose="020B0604020202020204" charset="0"/>
                <a:ea typeface="Champagne &amp; Limousines" panose="020B0604020202020204" charset="0"/>
                <a:cs typeface="Calibri Light" panose="020F0302020204030204" pitchFamily="34" charset="0"/>
              </a:rPr>
              <a:t> + KUALITATE)</a:t>
            </a:r>
            <a:endParaRPr lang="en-US" sz="1100" b="1" dirty="0">
              <a:latin typeface="Champagne &amp; Limousines" panose="020B0604020202020204" charset="0"/>
              <a:ea typeface="Champagne &amp; Limousines" panose="020B0604020202020204" charset="0"/>
              <a:cs typeface="Calibri Light" panose="020F0302020204030204" pitchFamily="34" charset="0"/>
            </a:endParaRPr>
          </a:p>
        </p:txBody>
      </p:sp>
      <p:sp>
        <p:nvSpPr>
          <p:cNvPr id="28" name="27 Rectángulo"/>
          <p:cNvSpPr/>
          <p:nvPr/>
        </p:nvSpPr>
        <p:spPr>
          <a:xfrm>
            <a:off x="450024" y="1142623"/>
            <a:ext cx="7938400" cy="276999"/>
          </a:xfrm>
          <a:prstGeom prst="rect">
            <a:avLst/>
          </a:prstGeom>
        </p:spPr>
        <p:txBody>
          <a:bodyPr wrap="square">
            <a:spAutoFit/>
          </a:bodyPr>
          <a:lstStyle/>
          <a:p>
            <a:pPr algn="just"/>
            <a:r>
              <a:rPr lang="es-ES" sz="1200" dirty="0" smtClean="0">
                <a:latin typeface="Champagne &amp; Limousines" panose="020B0202020202020204" pitchFamily="34" charset="0"/>
              </a:rPr>
              <a:t>Las principales fases del proceso de trabajo han sido las siguientes:</a:t>
            </a:r>
          </a:p>
        </p:txBody>
      </p:sp>
      <p:sp>
        <p:nvSpPr>
          <p:cNvPr id="29" name="28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endParaRPr lang="es-ES" sz="800" dirty="0">
              <a:latin typeface="Champagne &amp; Limousines" panose="020B0202020202020204" pitchFamily="34" charset="0"/>
            </a:endParaRPr>
          </a:p>
        </p:txBody>
      </p:sp>
    </p:spTree>
    <p:extLst>
      <p:ext uri="{BB962C8B-B14F-4D97-AF65-F5344CB8AC3E}">
        <p14:creationId xmlns:p14="http://schemas.microsoft.com/office/powerpoint/2010/main" val="3963344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411006"/>
            <a:ext cx="2304256" cy="323165"/>
          </a:xfrm>
          <a:prstGeom prst="rect">
            <a:avLst/>
          </a:prstGeom>
          <a:noFill/>
        </p:spPr>
        <p:txBody>
          <a:bodyPr wrap="square" rtlCol="0">
            <a:spAutoFit/>
          </a:bodyPr>
          <a:lstStyle/>
          <a:p>
            <a:r>
              <a:rPr lang="es-ES" sz="1500" b="1" dirty="0" smtClean="0">
                <a:solidFill>
                  <a:schemeClr val="bg1"/>
                </a:solidFill>
                <a:latin typeface="Champagne &amp; Limousines" panose="020B0202020202020204" pitchFamily="34" charset="0"/>
              </a:rPr>
              <a:t>1</a:t>
            </a:r>
            <a:endParaRPr lang="es-ES" sz="1500" b="1" dirty="0">
              <a:solidFill>
                <a:schemeClr val="bg1"/>
              </a:solidFill>
              <a:latin typeface="Champagne &amp; Limousines" panose="020B0202020202020204" pitchFamily="34" charset="0"/>
            </a:endParaRPr>
          </a:p>
        </p:txBody>
      </p:sp>
      <p:pic>
        <p:nvPicPr>
          <p:cNvPr id="8" name="7 Imagen"/>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9512" y="177334"/>
            <a:ext cx="2016224" cy="508246"/>
          </a:xfrm>
          <a:prstGeom prst="rect">
            <a:avLst/>
          </a:prstGeom>
        </p:spPr>
      </p:pic>
      <p:sp>
        <p:nvSpPr>
          <p:cNvPr id="4" name="AutoShape 2" descr="Objetivos específicos - ¿Qué son?, características y ejempl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14 Rectángulo"/>
          <p:cNvSpPr/>
          <p:nvPr/>
        </p:nvSpPr>
        <p:spPr>
          <a:xfrm>
            <a:off x="234000" y="232361"/>
            <a:ext cx="288032" cy="338554"/>
          </a:xfrm>
          <a:prstGeom prst="rect">
            <a:avLst/>
          </a:prstGeom>
        </p:spPr>
        <p:txBody>
          <a:bodyPr wrap="square">
            <a:spAutoFit/>
          </a:bodyPr>
          <a:lstStyle/>
          <a:p>
            <a:pPr algn="ctr"/>
            <a:r>
              <a:rPr lang="es-ES" sz="1600" b="1" dirty="0">
                <a:solidFill>
                  <a:schemeClr val="bg1"/>
                </a:solidFill>
                <a:latin typeface="Champagne &amp; Limousines" panose="020B0202020202020204" pitchFamily="34" charset="0"/>
              </a:rPr>
              <a:t>0</a:t>
            </a:r>
            <a:endParaRPr lang="es-ES" sz="1600" dirty="0">
              <a:solidFill>
                <a:schemeClr val="bg1"/>
              </a:solidFill>
            </a:endParaRPr>
          </a:p>
        </p:txBody>
      </p:sp>
      <p:sp>
        <p:nvSpPr>
          <p:cNvPr id="29" name="28 Rectángulo"/>
          <p:cNvSpPr/>
          <p:nvPr/>
        </p:nvSpPr>
        <p:spPr>
          <a:xfrm>
            <a:off x="2123728" y="313214"/>
            <a:ext cx="4896544" cy="215444"/>
          </a:xfrm>
          <a:prstGeom prst="rect">
            <a:avLst/>
          </a:prstGeom>
        </p:spPr>
        <p:txBody>
          <a:bodyPr wrap="square">
            <a:spAutoFit/>
          </a:bodyPr>
          <a:lstStyle/>
          <a:p>
            <a:r>
              <a:rPr lang="es-ES_tradnl" sz="800" b="1" dirty="0">
                <a:latin typeface="Champagne &amp; Limousines" panose="020B0202020202020204" pitchFamily="34" charset="0"/>
              </a:rPr>
              <a:t>EVALUACIÓN DE </a:t>
            </a:r>
            <a:r>
              <a:rPr lang="es-ES_tradnl" sz="800" b="1" dirty="0" smtClean="0">
                <a:latin typeface="Champagne &amp; Limousines" panose="020B0202020202020204" pitchFamily="34" charset="0"/>
              </a:rPr>
              <a:t>PROYECTOS AUDIOVISUALES DE </a:t>
            </a:r>
            <a:r>
              <a:rPr lang="es-ES_tradnl" sz="800" b="1" dirty="0" err="1" smtClean="0">
                <a:latin typeface="Champagne &amp; Limousines" panose="020B0202020202020204" pitchFamily="34" charset="0"/>
              </a:rPr>
              <a:t>EpTS</a:t>
            </a:r>
            <a:endParaRPr lang="es-ES" sz="800" dirty="0">
              <a:latin typeface="Champagne &amp; Limousines" panose="020B0202020202020204" pitchFamily="34" charset="0"/>
            </a:endParaRPr>
          </a:p>
        </p:txBody>
      </p:sp>
      <p:sp>
        <p:nvSpPr>
          <p:cNvPr id="9" name="8 Rectángulo"/>
          <p:cNvSpPr/>
          <p:nvPr/>
        </p:nvSpPr>
        <p:spPr>
          <a:xfrm>
            <a:off x="450024" y="771550"/>
            <a:ext cx="7938400" cy="1200329"/>
          </a:xfrm>
          <a:prstGeom prst="rect">
            <a:avLst/>
          </a:prstGeom>
        </p:spPr>
        <p:txBody>
          <a:bodyPr wrap="square">
            <a:spAutoFit/>
          </a:bodyPr>
          <a:lstStyle/>
          <a:p>
            <a:pPr algn="just"/>
            <a:r>
              <a:rPr lang="es-ES" sz="1200" dirty="0">
                <a:latin typeface="Champagne &amp; Limousines" panose="020B0202020202020204" pitchFamily="34" charset="0"/>
              </a:rPr>
              <a:t>La evaluación se ha realizado mediante un mix de </a:t>
            </a:r>
            <a:r>
              <a:rPr lang="es-ES" sz="1200" b="1" dirty="0">
                <a:latin typeface="Champagne &amp; Limousines" panose="020B0202020202020204" pitchFamily="34" charset="0"/>
              </a:rPr>
              <a:t>técnicas de investigación cuantitativas </a:t>
            </a:r>
            <a:r>
              <a:rPr lang="es-ES" sz="1200" dirty="0">
                <a:latin typeface="Champagne &amp; Limousines" panose="020B0202020202020204" pitchFamily="34" charset="0"/>
              </a:rPr>
              <a:t>(cuestionarios) y </a:t>
            </a:r>
            <a:r>
              <a:rPr lang="es-ES" sz="1200" b="1" dirty="0">
                <a:latin typeface="Champagne &amp; Limousines" panose="020B0202020202020204" pitchFamily="34" charset="0"/>
              </a:rPr>
              <a:t>cualitativas</a:t>
            </a:r>
            <a:r>
              <a:rPr lang="es-ES" sz="1200" dirty="0">
                <a:latin typeface="Champagne &amp; Limousines" panose="020B0202020202020204" pitchFamily="34" charset="0"/>
              </a:rPr>
              <a:t> (entrevistas). De esta forma, se han podido extraer resultados extrapolables al universo de proyectos estudiado, y también explicaciones detalladas sobre los resultados obtenidos.</a:t>
            </a:r>
          </a:p>
          <a:p>
            <a:pPr algn="just"/>
            <a:endParaRPr lang="es-ES" sz="1200" dirty="0">
              <a:latin typeface="Champagne &amp; Limousines" panose="020B0202020202020204" pitchFamily="34" charset="0"/>
            </a:endParaRPr>
          </a:p>
          <a:p>
            <a:pPr algn="just"/>
            <a:r>
              <a:rPr lang="es-ES" sz="1200" dirty="0">
                <a:latin typeface="Champagne &amp; Limousines" panose="020B0202020202020204" pitchFamily="34" charset="0"/>
              </a:rPr>
              <a:t>En total han participado en la evaluación un total de </a:t>
            </a:r>
            <a:r>
              <a:rPr lang="es-ES" sz="1200" b="1" dirty="0">
                <a:solidFill>
                  <a:schemeClr val="tx1"/>
                </a:solidFill>
                <a:latin typeface="Champagne &amp; Limousines" panose="020B0202020202020204" pitchFamily="34" charset="0"/>
              </a:rPr>
              <a:t>150 personas, 22 de ellas a través de entrevistas y 128 a través de cuestionarios.</a:t>
            </a:r>
          </a:p>
        </p:txBody>
      </p:sp>
      <p:graphicFrame>
        <p:nvGraphicFramePr>
          <p:cNvPr id="10" name="9 Tabla"/>
          <p:cNvGraphicFramePr>
            <a:graphicFrameLocks noGrp="1"/>
          </p:cNvGraphicFramePr>
          <p:nvPr>
            <p:extLst>
              <p:ext uri="{D42A27DB-BD31-4B8C-83A1-F6EECF244321}">
                <p14:modId xmlns:p14="http://schemas.microsoft.com/office/powerpoint/2010/main" val="3389840160"/>
              </p:ext>
            </p:extLst>
          </p:nvPr>
        </p:nvGraphicFramePr>
        <p:xfrm>
          <a:off x="1331640" y="2115895"/>
          <a:ext cx="6480720" cy="1031919"/>
        </p:xfrm>
        <a:graphic>
          <a:graphicData uri="http://schemas.openxmlformats.org/drawingml/2006/table">
            <a:tbl>
              <a:tblPr firstRow="1" bandRow="1">
                <a:tableStyleId>{D022749D-EC7B-471C-9EC0-9CBF7ABE4189}</a:tableStyleId>
              </a:tblPr>
              <a:tblGrid>
                <a:gridCol w="1465253">
                  <a:extLst>
                    <a:ext uri="{9D8B030D-6E8A-4147-A177-3AD203B41FA5}">
                      <a16:colId xmlns:a16="http://schemas.microsoft.com/office/drawing/2014/main" xmlns="" val="20000"/>
                    </a:ext>
                  </a:extLst>
                </a:gridCol>
                <a:gridCol w="1775107">
                  <a:extLst>
                    <a:ext uri="{9D8B030D-6E8A-4147-A177-3AD203B41FA5}">
                      <a16:colId xmlns:a16="http://schemas.microsoft.com/office/drawing/2014/main" xmlns="" val="20001"/>
                    </a:ext>
                  </a:extLst>
                </a:gridCol>
                <a:gridCol w="1620180">
                  <a:extLst>
                    <a:ext uri="{9D8B030D-6E8A-4147-A177-3AD203B41FA5}">
                      <a16:colId xmlns:a16="http://schemas.microsoft.com/office/drawing/2014/main" xmlns="" val="20002"/>
                    </a:ext>
                  </a:extLst>
                </a:gridCol>
                <a:gridCol w="1620180">
                  <a:extLst>
                    <a:ext uri="{9D8B030D-6E8A-4147-A177-3AD203B41FA5}">
                      <a16:colId xmlns:a16="http://schemas.microsoft.com/office/drawing/2014/main" xmlns="" val="20003"/>
                    </a:ext>
                  </a:extLst>
                </a:gridCol>
              </a:tblGrid>
              <a:tr h="448450">
                <a:tc>
                  <a:txBody>
                    <a:bodyPr/>
                    <a:lstStyle/>
                    <a:p>
                      <a:pPr algn="ctr"/>
                      <a:r>
                        <a:rPr lang="es-ES" sz="1200" b="1" dirty="0">
                          <a:latin typeface="Champagne &amp; Limousines" charset="0"/>
                          <a:ea typeface="Champagne &amp; Limousines" charset="0"/>
                        </a:rPr>
                        <a:t>DISEÑO</a:t>
                      </a:r>
                      <a:r>
                        <a:rPr lang="es-ES" sz="1200" b="1" baseline="0" dirty="0">
                          <a:latin typeface="Champagne &amp; Limousines" charset="0"/>
                          <a:ea typeface="Champagne &amp; Limousines" charset="0"/>
                        </a:rPr>
                        <a:t> DE LAS INICIATIVAS</a:t>
                      </a:r>
                      <a:endParaRPr lang="es-ES" sz="1200" b="1" dirty="0">
                        <a:latin typeface="Champagne &amp; Limousines" charset="0"/>
                        <a:ea typeface="Champagne &amp; Limousines" charset="0"/>
                      </a:endParaRPr>
                    </a:p>
                  </a:txBody>
                  <a:tcPr anchor="ctr">
                    <a:solidFill>
                      <a:schemeClr val="bg1">
                        <a:lumMod val="85000"/>
                      </a:schemeClr>
                    </a:solidFill>
                  </a:tcPr>
                </a:tc>
                <a:tc>
                  <a:txBody>
                    <a:bodyPr/>
                    <a:lstStyle/>
                    <a:p>
                      <a:pPr algn="ctr"/>
                      <a:r>
                        <a:rPr lang="es-ES" sz="1200" b="1" dirty="0">
                          <a:latin typeface="Champagne &amp; Limousines" charset="0"/>
                          <a:ea typeface="Champagne &amp; Limousines" charset="0"/>
                        </a:rPr>
                        <a:t>ELABORACIÓN DE LOS AUDIOVISUALES</a:t>
                      </a:r>
                    </a:p>
                  </a:txBody>
                  <a:tcPr anchor="ctr">
                    <a:solidFill>
                      <a:schemeClr val="bg1">
                        <a:lumMod val="85000"/>
                      </a:schemeClr>
                    </a:solidFill>
                  </a:tcPr>
                </a:tc>
                <a:tc>
                  <a:txBody>
                    <a:bodyPr/>
                    <a:lstStyle/>
                    <a:p>
                      <a:pPr algn="ctr"/>
                      <a:r>
                        <a:rPr lang="es-ES" sz="1200" b="1" dirty="0">
                          <a:latin typeface="Champagne &amp; Limousines" charset="0"/>
                          <a:ea typeface="Champagne &amp; Limousines" charset="0"/>
                        </a:rPr>
                        <a:t>RESULTADOS DE LOS AUDIOVISUALES</a:t>
                      </a:r>
                    </a:p>
                  </a:txBody>
                  <a:tcPr anchor="ctr">
                    <a:solidFill>
                      <a:schemeClr val="bg1">
                        <a:lumMod val="85000"/>
                      </a:schemeClr>
                    </a:solidFill>
                  </a:tcPr>
                </a:tc>
                <a:tc>
                  <a:txBody>
                    <a:bodyPr/>
                    <a:lstStyle/>
                    <a:p>
                      <a:pPr algn="ctr"/>
                      <a:r>
                        <a:rPr lang="es-ES" sz="1200" b="1" dirty="0">
                          <a:latin typeface="Champagne &amp; Limousines" charset="0"/>
                          <a:ea typeface="Champagne &amp; Limousines" charset="0"/>
                        </a:rPr>
                        <a:t>IMPACTO DE LAS INICIATIVAS</a:t>
                      </a:r>
                    </a:p>
                  </a:txBody>
                  <a:tcPr anchor="ctr">
                    <a:solidFill>
                      <a:schemeClr val="bg1">
                        <a:lumMod val="85000"/>
                      </a:schemeClr>
                    </a:solidFill>
                  </a:tcPr>
                </a:tc>
                <a:extLst>
                  <a:ext uri="{0D108BD9-81ED-4DB2-BD59-A6C34878D82A}">
                    <a16:rowId xmlns:a16="http://schemas.microsoft.com/office/drawing/2014/main" xmlns="" val="10000"/>
                  </a:ext>
                </a:extLst>
              </a:tr>
              <a:tr h="286687">
                <a:tc>
                  <a:txBody>
                    <a:bodyPr/>
                    <a:lstStyle/>
                    <a:p>
                      <a:pPr algn="ctr"/>
                      <a:r>
                        <a:rPr lang="es-ES" sz="1200" dirty="0">
                          <a:latin typeface="Champagne &amp; Limousines" charset="0"/>
                          <a:ea typeface="Champagne &amp; Limousines" charset="0"/>
                        </a:rPr>
                        <a:t>6 entrevistas</a:t>
                      </a:r>
                    </a:p>
                  </a:txBody>
                  <a:tcPr anchor="ctr"/>
                </a:tc>
                <a:tc gridSpan="3">
                  <a:txBody>
                    <a:bodyPr/>
                    <a:lstStyle/>
                    <a:p>
                      <a:pPr algn="ctr"/>
                      <a:r>
                        <a:rPr lang="es-ES" sz="1200" dirty="0">
                          <a:latin typeface="Champagne &amp; Limousines" charset="0"/>
                          <a:ea typeface="Champagne &amp; Limousines" charset="0"/>
                        </a:rPr>
                        <a:t>11 entrevistas</a:t>
                      </a:r>
                    </a:p>
                  </a:txBody>
                  <a:tcPr anchor="ctr"/>
                </a:tc>
                <a:tc hMerge="1">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ES" sz="1200" dirty="0">
                        <a:latin typeface="Champagne &amp; Limousines" charset="0"/>
                        <a:ea typeface="Champagne &amp; Limousines" charset="0"/>
                      </a:endParaRPr>
                    </a:p>
                  </a:txBody>
                  <a:tcPr anchor="ctr"/>
                </a:tc>
                <a:tc hMerge="1">
                  <a:txBody>
                    <a:bodyPr/>
                    <a:lstStyle/>
                    <a:p>
                      <a:pPr algn="ctr"/>
                      <a:endParaRPr lang="es-ES" sz="1200" dirty="0">
                        <a:latin typeface="Champagne &amp; Limousines" charset="0"/>
                        <a:ea typeface="Champagne &amp; Limousines" charset="0"/>
                      </a:endParaRPr>
                    </a:p>
                  </a:txBody>
                  <a:tcPr anchor="ctr"/>
                </a:tc>
                <a:extLst>
                  <a:ext uri="{0D108BD9-81ED-4DB2-BD59-A6C34878D82A}">
                    <a16:rowId xmlns:a16="http://schemas.microsoft.com/office/drawing/2014/main" xmlns="" val="10001"/>
                  </a:ext>
                </a:extLst>
              </a:tr>
              <a:tr h="288032">
                <a:tc>
                  <a:txBody>
                    <a:bodyPr/>
                    <a:lstStyle/>
                    <a:p>
                      <a:pPr algn="ctr"/>
                      <a:r>
                        <a:rPr lang="es-ES" sz="1200" b="0" dirty="0">
                          <a:solidFill>
                            <a:schemeClr val="tx1"/>
                          </a:solidFill>
                          <a:latin typeface="Champagne &amp; Limousines" charset="0"/>
                          <a:ea typeface="Champagne &amp; Limousines" charset="0"/>
                        </a:rPr>
                        <a:t>6 encuestas</a:t>
                      </a:r>
                    </a:p>
                  </a:txBody>
                  <a:tcPr anchor="ctr"/>
                </a:tc>
                <a:tc>
                  <a:txBody>
                    <a:bodyPr/>
                    <a:lstStyle/>
                    <a:p>
                      <a:pPr algn="ctr"/>
                      <a:r>
                        <a:rPr lang="es-ES" sz="1200" dirty="0">
                          <a:latin typeface="Champagne &amp; Limousines" charset="0"/>
                          <a:ea typeface="Champagne &amp; Limousines" charset="0"/>
                        </a:rPr>
                        <a:t>-</a:t>
                      </a:r>
                    </a:p>
                  </a:txBody>
                  <a:tcPr anchor="ctr"/>
                </a:tc>
                <a:tc gridSpan="2">
                  <a:txBody>
                    <a:bodyPr/>
                    <a:lstStyle/>
                    <a:p>
                      <a:pPr algn="ctr"/>
                      <a:r>
                        <a:rPr lang="es-ES" sz="1200" dirty="0">
                          <a:latin typeface="Champagne &amp; Limousines" charset="0"/>
                          <a:ea typeface="Champagne &amp; Limousines" charset="0"/>
                        </a:rPr>
                        <a:t>122</a:t>
                      </a:r>
                      <a:r>
                        <a:rPr lang="es-ES" sz="1200" baseline="0" dirty="0">
                          <a:latin typeface="Champagne &amp; Limousines" charset="0"/>
                          <a:ea typeface="Champagne &amp; Limousines" charset="0"/>
                        </a:rPr>
                        <a:t> </a:t>
                      </a:r>
                      <a:r>
                        <a:rPr lang="es-ES" sz="1200" dirty="0">
                          <a:latin typeface="Champagne &amp; Limousines" charset="0"/>
                          <a:ea typeface="Champagne &amp; Limousines" charset="0"/>
                        </a:rPr>
                        <a:t>respuestas a cuestionarios</a:t>
                      </a:r>
                    </a:p>
                  </a:txBody>
                  <a:tcPr anchor="ctr"/>
                </a:tc>
                <a:tc hMerge="1">
                  <a:txBody>
                    <a:bodyPr/>
                    <a:lstStyle/>
                    <a:p>
                      <a:pPr algn="ctr"/>
                      <a:endParaRPr lang="es-ES" sz="1200" dirty="0">
                        <a:latin typeface="Champagne &amp; Limousines" charset="0"/>
                        <a:ea typeface="Champagne &amp; Limousines" charset="0"/>
                      </a:endParaRPr>
                    </a:p>
                  </a:txBody>
                  <a:tcPr anchor="ctr"/>
                </a:tc>
                <a:extLst>
                  <a:ext uri="{0D108BD9-81ED-4DB2-BD59-A6C34878D82A}">
                    <a16:rowId xmlns:a16="http://schemas.microsoft.com/office/drawing/2014/main" xmlns="" val="10002"/>
                  </a:ext>
                </a:extLst>
              </a:tr>
            </a:tbl>
          </a:graphicData>
        </a:graphic>
      </p:graphicFrame>
      <p:sp>
        <p:nvSpPr>
          <p:cNvPr id="11" name="10 Rectángulo"/>
          <p:cNvSpPr/>
          <p:nvPr/>
        </p:nvSpPr>
        <p:spPr>
          <a:xfrm>
            <a:off x="522032" y="3365579"/>
            <a:ext cx="7938400" cy="646331"/>
          </a:xfrm>
          <a:prstGeom prst="rect">
            <a:avLst/>
          </a:prstGeom>
        </p:spPr>
        <p:txBody>
          <a:bodyPr wrap="square">
            <a:spAutoFit/>
          </a:bodyPr>
          <a:lstStyle/>
          <a:p>
            <a:pPr algn="just"/>
            <a:r>
              <a:rPr lang="es-ES" sz="1200" dirty="0">
                <a:latin typeface="Champagne &amp; Limousines" panose="020B0202020202020204" pitchFamily="34" charset="0"/>
              </a:rPr>
              <a:t>Para reforzar la evaluación se ha contado con la colaboración de </a:t>
            </a:r>
            <a:r>
              <a:rPr lang="es-ES" sz="1200" b="1" dirty="0">
                <a:latin typeface="Champagne &amp; Limousines" panose="020B0202020202020204" pitchFamily="34" charset="0"/>
              </a:rPr>
              <a:t>5 entidades especialistas en la comunicación audiovisual en el ámbito de las </a:t>
            </a:r>
            <a:r>
              <a:rPr lang="es-ES" sz="1200" b="1" dirty="0" err="1">
                <a:latin typeface="Champagne &amp; Limousines" panose="020B0202020202020204" pitchFamily="34" charset="0"/>
              </a:rPr>
              <a:t>EpTS</a:t>
            </a:r>
            <a:r>
              <a:rPr lang="es-ES" sz="1200" dirty="0">
                <a:latin typeface="Champagne &amp; Limousines" panose="020B0202020202020204" pitchFamily="34" charset="0"/>
              </a:rPr>
              <a:t>,  a las que se les ha realizado </a:t>
            </a:r>
            <a:r>
              <a:rPr lang="es-ES" sz="1200" b="1" dirty="0">
                <a:latin typeface="Champagne &amp; Limousines" panose="020B0202020202020204" pitchFamily="34" charset="0"/>
              </a:rPr>
              <a:t>una entrevista para recabar una reflexión global </a:t>
            </a:r>
            <a:r>
              <a:rPr lang="es-ES" sz="1200" dirty="0">
                <a:latin typeface="Champagne &amp; Limousines" panose="020B0202020202020204" pitchFamily="34" charset="0"/>
              </a:rPr>
              <a:t>sobre las características de cualquier iniciativa de la comunicación educadora.</a:t>
            </a:r>
          </a:p>
        </p:txBody>
      </p:sp>
      <p:sp>
        <p:nvSpPr>
          <p:cNvPr id="12" name="11 CuadroTexto"/>
          <p:cNvSpPr txBox="1"/>
          <p:nvPr/>
        </p:nvSpPr>
        <p:spPr>
          <a:xfrm>
            <a:off x="521550" y="4094951"/>
            <a:ext cx="2556284" cy="276999"/>
          </a:xfrm>
          <a:prstGeom prst="rect">
            <a:avLst/>
          </a:prstGeom>
          <a:noFill/>
        </p:spPr>
        <p:txBody>
          <a:bodyPr wrap="square" rtlCol="0">
            <a:spAutoFit/>
          </a:bodyPr>
          <a:lstStyle/>
          <a:p>
            <a:pPr algn="ctr"/>
            <a:r>
              <a:rPr lang="es-ES" sz="1200" i="1" dirty="0" err="1">
                <a:solidFill>
                  <a:schemeClr val="accent5">
                    <a:lumMod val="75000"/>
                  </a:schemeClr>
                </a:solidFill>
              </a:rPr>
              <a:t>Lumatik</a:t>
            </a:r>
            <a:endParaRPr lang="es-ES" sz="1200" i="1" dirty="0">
              <a:solidFill>
                <a:schemeClr val="accent5">
                  <a:lumMod val="75000"/>
                </a:schemeClr>
              </a:solidFill>
            </a:endParaRPr>
          </a:p>
        </p:txBody>
      </p:sp>
      <p:sp>
        <p:nvSpPr>
          <p:cNvPr id="13" name="12 CuadroTexto"/>
          <p:cNvSpPr txBox="1"/>
          <p:nvPr/>
        </p:nvSpPr>
        <p:spPr>
          <a:xfrm>
            <a:off x="1547664" y="4454991"/>
            <a:ext cx="2808312" cy="276999"/>
          </a:xfrm>
          <a:prstGeom prst="rect">
            <a:avLst/>
          </a:prstGeom>
          <a:noFill/>
        </p:spPr>
        <p:txBody>
          <a:bodyPr wrap="square" rtlCol="0">
            <a:spAutoFit/>
          </a:bodyPr>
          <a:lstStyle/>
          <a:p>
            <a:pPr algn="ctr"/>
            <a:r>
              <a:rPr lang="es-ES" sz="1200" i="1" dirty="0" err="1">
                <a:solidFill>
                  <a:schemeClr val="accent5">
                    <a:lumMod val="75000"/>
                  </a:schemeClr>
                </a:solidFill>
              </a:rPr>
              <a:t>elParlante</a:t>
            </a:r>
            <a:r>
              <a:rPr lang="es-ES" sz="1200" i="1" dirty="0">
                <a:solidFill>
                  <a:schemeClr val="accent5">
                    <a:lumMod val="75000"/>
                  </a:schemeClr>
                </a:solidFill>
              </a:rPr>
              <a:t> </a:t>
            </a:r>
          </a:p>
        </p:txBody>
      </p:sp>
      <p:sp>
        <p:nvSpPr>
          <p:cNvPr id="14" name="13 CuadroTexto"/>
          <p:cNvSpPr txBox="1"/>
          <p:nvPr/>
        </p:nvSpPr>
        <p:spPr>
          <a:xfrm>
            <a:off x="2987824" y="4083918"/>
            <a:ext cx="3096344" cy="276999"/>
          </a:xfrm>
          <a:prstGeom prst="rect">
            <a:avLst/>
          </a:prstGeom>
          <a:noFill/>
        </p:spPr>
        <p:txBody>
          <a:bodyPr wrap="square" rtlCol="0">
            <a:spAutoFit/>
          </a:bodyPr>
          <a:lstStyle/>
          <a:p>
            <a:pPr algn="ctr"/>
            <a:r>
              <a:rPr lang="es-ES" sz="1200" i="1" dirty="0">
                <a:solidFill>
                  <a:schemeClr val="accent5">
                    <a:lumMod val="75000"/>
                  </a:schemeClr>
                </a:solidFill>
              </a:rPr>
              <a:t>Quepo</a:t>
            </a:r>
          </a:p>
        </p:txBody>
      </p:sp>
      <p:sp>
        <p:nvSpPr>
          <p:cNvPr id="16" name="15 CuadroTexto"/>
          <p:cNvSpPr txBox="1"/>
          <p:nvPr/>
        </p:nvSpPr>
        <p:spPr>
          <a:xfrm>
            <a:off x="4788024" y="4443958"/>
            <a:ext cx="2808312" cy="276999"/>
          </a:xfrm>
          <a:prstGeom prst="rect">
            <a:avLst/>
          </a:prstGeom>
          <a:noFill/>
        </p:spPr>
        <p:txBody>
          <a:bodyPr wrap="square" rtlCol="0">
            <a:spAutoFit/>
          </a:bodyPr>
          <a:lstStyle/>
          <a:p>
            <a:pPr algn="ctr"/>
            <a:r>
              <a:rPr lang="es-ES" sz="1200" i="1" dirty="0">
                <a:solidFill>
                  <a:schemeClr val="accent5">
                    <a:lumMod val="75000"/>
                  </a:schemeClr>
                </a:solidFill>
              </a:rPr>
              <a:t>El Colectivo: Comunicación Popular</a:t>
            </a:r>
          </a:p>
        </p:txBody>
      </p:sp>
      <p:sp>
        <p:nvSpPr>
          <p:cNvPr id="17" name="16 CuadroTexto"/>
          <p:cNvSpPr txBox="1"/>
          <p:nvPr/>
        </p:nvSpPr>
        <p:spPr>
          <a:xfrm>
            <a:off x="6012160" y="4083918"/>
            <a:ext cx="2808312" cy="276999"/>
          </a:xfrm>
          <a:prstGeom prst="rect">
            <a:avLst/>
          </a:prstGeom>
          <a:noFill/>
        </p:spPr>
        <p:txBody>
          <a:bodyPr wrap="square" rtlCol="0">
            <a:spAutoFit/>
          </a:bodyPr>
          <a:lstStyle/>
          <a:p>
            <a:pPr algn="ctr"/>
            <a:r>
              <a:rPr lang="es-ES" sz="1200" i="1" dirty="0" err="1">
                <a:solidFill>
                  <a:schemeClr val="accent5">
                    <a:lumMod val="75000"/>
                  </a:schemeClr>
                </a:solidFill>
              </a:rPr>
              <a:t>Zazpiterdi</a:t>
            </a:r>
            <a:endParaRPr lang="es-ES" sz="1200" i="1" dirty="0">
              <a:solidFill>
                <a:schemeClr val="accent5">
                  <a:lumMod val="75000"/>
                </a:schemeClr>
              </a:solidFill>
            </a:endParaRPr>
          </a:p>
        </p:txBody>
      </p:sp>
    </p:spTree>
    <p:extLst>
      <p:ext uri="{BB962C8B-B14F-4D97-AF65-F5344CB8AC3E}">
        <p14:creationId xmlns:p14="http://schemas.microsoft.com/office/powerpoint/2010/main" val="206553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2" name="1 Rectángulo redondeado"/>
          <p:cNvSpPr/>
          <p:nvPr/>
        </p:nvSpPr>
        <p:spPr>
          <a:xfrm>
            <a:off x="4716016" y="4155926"/>
            <a:ext cx="2304256" cy="56390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2 Imagen"/>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163497" y="1842797"/>
            <a:ext cx="5177046" cy="1305017"/>
          </a:xfrm>
          <a:prstGeom prst="rect">
            <a:avLst/>
          </a:prstGeom>
        </p:spPr>
      </p:pic>
      <p:sp>
        <p:nvSpPr>
          <p:cNvPr id="5" name="4 Rectángulo"/>
          <p:cNvSpPr/>
          <p:nvPr/>
        </p:nvSpPr>
        <p:spPr>
          <a:xfrm>
            <a:off x="1835696" y="699542"/>
            <a:ext cx="5832648" cy="1246495"/>
          </a:xfrm>
          <a:prstGeom prst="rect">
            <a:avLst/>
          </a:prstGeom>
        </p:spPr>
        <p:txBody>
          <a:bodyPr wrap="square">
            <a:spAutoFit/>
          </a:bodyPr>
          <a:lstStyle/>
          <a:p>
            <a:pPr algn="ctr"/>
            <a:r>
              <a:rPr lang="es-ES" sz="5000" dirty="0" smtClean="0">
                <a:latin typeface="Champagne &amp; Limousines" panose="020B0202020202020204" pitchFamily="34" charset="0"/>
              </a:rPr>
              <a:t>Diseño y planificación </a:t>
            </a:r>
            <a:r>
              <a:rPr lang="es-ES" sz="2500" dirty="0" smtClean="0">
                <a:latin typeface="Champagne &amp; Limousines" panose="020B0202020202020204" pitchFamily="34" charset="0"/>
              </a:rPr>
              <a:t>de iniciativas audiovisuales de </a:t>
            </a:r>
            <a:r>
              <a:rPr lang="es-ES" sz="2500" dirty="0" err="1" smtClean="0">
                <a:latin typeface="Champagne &amp; Limousines" panose="020B0202020202020204" pitchFamily="34" charset="0"/>
              </a:rPr>
              <a:t>EpTS</a:t>
            </a:r>
            <a:endParaRPr lang="es-ES" sz="2500" dirty="0"/>
          </a:p>
        </p:txBody>
      </p:sp>
      <p:sp>
        <p:nvSpPr>
          <p:cNvPr id="15" name="14 Elipse"/>
          <p:cNvSpPr/>
          <p:nvPr/>
        </p:nvSpPr>
        <p:spPr>
          <a:xfrm>
            <a:off x="-468560" y="-452586"/>
            <a:ext cx="1872208" cy="1800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500" b="1" dirty="0">
                <a:latin typeface="Aharoni" panose="02010803020104030203" pitchFamily="2" charset="-79"/>
                <a:cs typeface="Aharoni" panose="02010803020104030203" pitchFamily="2" charset="-79"/>
              </a:rPr>
              <a:t>1</a:t>
            </a:r>
            <a:r>
              <a:rPr lang="es-ES" sz="6500" b="1" dirty="0" smtClean="0">
                <a:latin typeface="Aharoni" panose="02010803020104030203" pitchFamily="2" charset="-79"/>
                <a:cs typeface="Aharoni" panose="02010803020104030203" pitchFamily="2" charset="-79"/>
              </a:rPr>
              <a:t>.</a:t>
            </a:r>
            <a:endParaRPr lang="es-ES" sz="6500" b="1" dirty="0">
              <a:latin typeface="Aharoni" panose="02010803020104030203" pitchFamily="2" charset="-79"/>
              <a:cs typeface="Aharoni" panose="02010803020104030203" pitchFamily="2" charset="-79"/>
            </a:endParaRPr>
          </a:p>
        </p:txBody>
      </p:sp>
      <p:sp>
        <p:nvSpPr>
          <p:cNvPr id="7" name="6 Rectángulo"/>
          <p:cNvSpPr/>
          <p:nvPr/>
        </p:nvSpPr>
        <p:spPr>
          <a:xfrm>
            <a:off x="395536" y="3352805"/>
            <a:ext cx="2828595" cy="461665"/>
          </a:xfrm>
          <a:prstGeom prst="rect">
            <a:avLst/>
          </a:prstGeom>
        </p:spPr>
        <p:txBody>
          <a:bodyPr wrap="square">
            <a:spAutoFit/>
          </a:bodyPr>
          <a:lstStyle/>
          <a:p>
            <a:pPr algn="ctr"/>
            <a:r>
              <a:rPr lang="es-ES" sz="1200" b="1" i="1" dirty="0" smtClean="0">
                <a:latin typeface="Champagne &amp; Limousines" panose="020B0202020202020204" pitchFamily="34" charset="0"/>
              </a:rPr>
              <a:t>En este apartado se tratan los siguientes elementos:</a:t>
            </a:r>
            <a:endParaRPr lang="es-ES" sz="1200" i="1" dirty="0" smtClean="0">
              <a:latin typeface="Champagne &amp; Limousines" panose="020B0202020202020204" pitchFamily="34" charset="0"/>
            </a:endParaRPr>
          </a:p>
        </p:txBody>
      </p:sp>
      <p:sp>
        <p:nvSpPr>
          <p:cNvPr id="9" name="8 Rectángulo"/>
          <p:cNvSpPr/>
          <p:nvPr/>
        </p:nvSpPr>
        <p:spPr>
          <a:xfrm>
            <a:off x="3419872" y="3147814"/>
            <a:ext cx="2437032" cy="276999"/>
          </a:xfrm>
          <a:prstGeom prst="rect">
            <a:avLst/>
          </a:prstGeom>
        </p:spPr>
        <p:txBody>
          <a:bodyPr wrap="square">
            <a:spAutoFit/>
          </a:bodyPr>
          <a:lstStyle/>
          <a:p>
            <a:pPr algn="ctr"/>
            <a:r>
              <a:rPr lang="es-ES" sz="1200" b="1" i="1" dirty="0" smtClean="0">
                <a:solidFill>
                  <a:schemeClr val="accent5">
                    <a:lumMod val="75000"/>
                  </a:schemeClr>
                </a:solidFill>
                <a:latin typeface="Champagne &amp; Limousines" panose="020B0202020202020204" pitchFamily="34" charset="0"/>
              </a:rPr>
              <a:t>DISEÑO DE LOS OBJETIVOS</a:t>
            </a:r>
          </a:p>
        </p:txBody>
      </p:sp>
      <p:sp>
        <p:nvSpPr>
          <p:cNvPr id="10" name="9 Rectángulo"/>
          <p:cNvSpPr/>
          <p:nvPr/>
        </p:nvSpPr>
        <p:spPr>
          <a:xfrm>
            <a:off x="5940152" y="3147814"/>
            <a:ext cx="2448272" cy="276999"/>
          </a:xfrm>
          <a:prstGeom prst="rect">
            <a:avLst/>
          </a:prstGeom>
        </p:spPr>
        <p:txBody>
          <a:bodyPr wrap="square">
            <a:spAutoFit/>
          </a:bodyPr>
          <a:lstStyle/>
          <a:p>
            <a:pPr algn="ctr"/>
            <a:r>
              <a:rPr lang="es-ES" sz="1200" b="1" i="1" dirty="0" smtClean="0">
                <a:solidFill>
                  <a:schemeClr val="accent5">
                    <a:lumMod val="75000"/>
                  </a:schemeClr>
                </a:solidFill>
                <a:latin typeface="Champagne &amp; Limousines" panose="020B0202020202020204" pitchFamily="34" charset="0"/>
              </a:rPr>
              <a:t>SELECCIÓN DE PÚBLICOS</a:t>
            </a:r>
          </a:p>
        </p:txBody>
      </p:sp>
      <p:sp>
        <p:nvSpPr>
          <p:cNvPr id="11" name="10 Rectángulo"/>
          <p:cNvSpPr/>
          <p:nvPr/>
        </p:nvSpPr>
        <p:spPr>
          <a:xfrm>
            <a:off x="3486260" y="3579862"/>
            <a:ext cx="2304256" cy="276999"/>
          </a:xfrm>
          <a:prstGeom prst="rect">
            <a:avLst/>
          </a:prstGeom>
        </p:spPr>
        <p:txBody>
          <a:bodyPr wrap="square">
            <a:spAutoFit/>
          </a:bodyPr>
          <a:lstStyle/>
          <a:p>
            <a:pPr algn="ctr"/>
            <a:r>
              <a:rPr lang="es-ES" sz="1200" b="1" i="1" dirty="0" smtClean="0">
                <a:solidFill>
                  <a:schemeClr val="accent5">
                    <a:lumMod val="75000"/>
                  </a:schemeClr>
                </a:solidFill>
                <a:latin typeface="Champagne &amp; Limousines" panose="020B0202020202020204" pitchFamily="34" charset="0"/>
              </a:rPr>
              <a:t>SELECCIÓN DE TEMÁTICAS</a:t>
            </a:r>
          </a:p>
        </p:txBody>
      </p:sp>
      <p:sp>
        <p:nvSpPr>
          <p:cNvPr id="12" name="11 Rectángulo"/>
          <p:cNvSpPr/>
          <p:nvPr/>
        </p:nvSpPr>
        <p:spPr>
          <a:xfrm>
            <a:off x="5868144" y="3579862"/>
            <a:ext cx="2592288" cy="276999"/>
          </a:xfrm>
          <a:prstGeom prst="rect">
            <a:avLst/>
          </a:prstGeom>
        </p:spPr>
        <p:txBody>
          <a:bodyPr wrap="square">
            <a:spAutoFit/>
          </a:bodyPr>
          <a:lstStyle/>
          <a:p>
            <a:pPr algn="ctr"/>
            <a:r>
              <a:rPr lang="es-ES" sz="1200" b="1" i="1" dirty="0" smtClean="0">
                <a:solidFill>
                  <a:schemeClr val="accent5">
                    <a:lumMod val="75000"/>
                  </a:schemeClr>
                </a:solidFill>
                <a:latin typeface="Champagne &amp; Limousines" panose="020B0202020202020204" pitchFamily="34" charset="0"/>
              </a:rPr>
              <a:t>DEFINICIÓN DE COMPETENCIAS</a:t>
            </a:r>
          </a:p>
        </p:txBody>
      </p:sp>
      <p:pic>
        <p:nvPicPr>
          <p:cNvPr id="21" name="Imagen 32" descr="Texto, Logotipo&#10;&#10;Descripción generada automáticamente">
            <a:extLst>
              <a:ext uri="{FF2B5EF4-FFF2-40B4-BE49-F238E27FC236}">
                <a16:creationId xmlns="" xmlns:a16="http://schemas.microsoft.com/office/drawing/2014/main" id="{30702D5C-CC40-CB4C-A62D-2214D2A2D9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4260" y="4212979"/>
            <a:ext cx="449798" cy="449798"/>
          </a:xfrm>
          <a:prstGeom prst="rect">
            <a:avLst/>
          </a:prstGeom>
        </p:spPr>
      </p:pic>
      <p:pic>
        <p:nvPicPr>
          <p:cNvPr id="22" name="Imagen 6" descr="Texto, Logotipo&#10;&#10;Descripción generada automáticamente">
            <a:extLst>
              <a:ext uri="{FF2B5EF4-FFF2-40B4-BE49-F238E27FC236}">
                <a16:creationId xmlns="" xmlns:a16="http://schemas.microsoft.com/office/drawing/2014/main" id="{8B3C2FA4-D809-9949-AFC1-D49C208BA1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2150" y="4212979"/>
            <a:ext cx="449798" cy="449798"/>
          </a:xfrm>
          <a:prstGeom prst="rect">
            <a:avLst/>
          </a:prstGeom>
        </p:spPr>
      </p:pic>
      <p:pic>
        <p:nvPicPr>
          <p:cNvPr id="23" name="Imagen 27" descr="Texto, Logotipo&#10;&#10;Descripción generada automáticamente">
            <a:extLst>
              <a:ext uri="{FF2B5EF4-FFF2-40B4-BE49-F238E27FC236}">
                <a16:creationId xmlns="" xmlns:a16="http://schemas.microsoft.com/office/drawing/2014/main" id="{F5A99003-6953-FA47-B722-E98C6A7247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4318" y="4212979"/>
            <a:ext cx="449798" cy="449798"/>
          </a:xfrm>
          <a:prstGeom prst="rect">
            <a:avLst/>
          </a:prstGeom>
        </p:spPr>
      </p:pic>
      <p:sp>
        <p:nvSpPr>
          <p:cNvPr id="24" name="23 Rectángulo"/>
          <p:cNvSpPr/>
          <p:nvPr/>
        </p:nvSpPr>
        <p:spPr>
          <a:xfrm>
            <a:off x="475928" y="4227934"/>
            <a:ext cx="4024064" cy="461665"/>
          </a:xfrm>
          <a:prstGeom prst="rect">
            <a:avLst/>
          </a:prstGeom>
        </p:spPr>
        <p:txBody>
          <a:bodyPr wrap="square">
            <a:spAutoFit/>
          </a:bodyPr>
          <a:lstStyle/>
          <a:p>
            <a:r>
              <a:rPr lang="es-ES" sz="1200" b="1" i="1" dirty="0" smtClean="0">
                <a:latin typeface="Champagne &amp; Limousines" panose="020B0202020202020204" pitchFamily="34" charset="0"/>
              </a:rPr>
              <a:t>Se utiliza un esquema de semáforos para plasmar el nivel de desarrollo del conjunto de las iniciativas en cada campo:</a:t>
            </a:r>
            <a:endParaRPr lang="es-ES" sz="1200" i="1" dirty="0" smtClean="0">
              <a:latin typeface="Champagne &amp; Limousines" panose="020B0202020202020204" pitchFamily="34" charset="0"/>
            </a:endParaRPr>
          </a:p>
        </p:txBody>
      </p:sp>
      <p:sp>
        <p:nvSpPr>
          <p:cNvPr id="25" name="24 Rectángulo"/>
          <p:cNvSpPr/>
          <p:nvPr/>
        </p:nvSpPr>
        <p:spPr>
          <a:xfrm>
            <a:off x="4765994" y="4743023"/>
            <a:ext cx="742110" cy="276999"/>
          </a:xfrm>
          <a:prstGeom prst="rect">
            <a:avLst/>
          </a:prstGeom>
        </p:spPr>
        <p:txBody>
          <a:bodyPr wrap="square">
            <a:spAutoFit/>
          </a:bodyPr>
          <a:lstStyle/>
          <a:p>
            <a:pPr algn="ctr"/>
            <a:r>
              <a:rPr lang="es-ES" sz="1200" b="1" i="1" dirty="0" smtClean="0">
                <a:latin typeface="Champagne &amp; Limousines" panose="020B0202020202020204" pitchFamily="34" charset="0"/>
              </a:rPr>
              <a:t>ALTO</a:t>
            </a:r>
            <a:endParaRPr lang="es-ES" sz="1200" i="1" dirty="0" smtClean="0">
              <a:latin typeface="Champagne &amp; Limousines" panose="020B0202020202020204" pitchFamily="34" charset="0"/>
            </a:endParaRPr>
          </a:p>
        </p:txBody>
      </p:sp>
      <p:sp>
        <p:nvSpPr>
          <p:cNvPr id="26" name="25 Rectángulo"/>
          <p:cNvSpPr/>
          <p:nvPr/>
        </p:nvSpPr>
        <p:spPr>
          <a:xfrm>
            <a:off x="5436096" y="4731990"/>
            <a:ext cx="886126" cy="276999"/>
          </a:xfrm>
          <a:prstGeom prst="rect">
            <a:avLst/>
          </a:prstGeom>
        </p:spPr>
        <p:txBody>
          <a:bodyPr wrap="square">
            <a:spAutoFit/>
          </a:bodyPr>
          <a:lstStyle/>
          <a:p>
            <a:pPr algn="ctr"/>
            <a:r>
              <a:rPr lang="es-ES" sz="1200" b="1" i="1" dirty="0" smtClean="0">
                <a:latin typeface="Champagne &amp; Limousines" panose="020B0202020202020204" pitchFamily="34" charset="0"/>
              </a:rPr>
              <a:t>MEDIO</a:t>
            </a:r>
            <a:endParaRPr lang="es-ES" sz="1200" i="1" dirty="0" smtClean="0">
              <a:latin typeface="Champagne &amp; Limousines" panose="020B0202020202020204" pitchFamily="34" charset="0"/>
            </a:endParaRPr>
          </a:p>
        </p:txBody>
      </p:sp>
      <p:sp>
        <p:nvSpPr>
          <p:cNvPr id="27" name="26 Rectángulo"/>
          <p:cNvSpPr/>
          <p:nvPr/>
        </p:nvSpPr>
        <p:spPr>
          <a:xfrm>
            <a:off x="6206154" y="4731990"/>
            <a:ext cx="886126" cy="276999"/>
          </a:xfrm>
          <a:prstGeom prst="rect">
            <a:avLst/>
          </a:prstGeom>
        </p:spPr>
        <p:txBody>
          <a:bodyPr wrap="square">
            <a:spAutoFit/>
          </a:bodyPr>
          <a:lstStyle/>
          <a:p>
            <a:pPr algn="ctr"/>
            <a:r>
              <a:rPr lang="es-ES" sz="1200" b="1" i="1" dirty="0" smtClean="0">
                <a:latin typeface="Champagne &amp; Limousines" panose="020B0202020202020204" pitchFamily="34" charset="0"/>
              </a:rPr>
              <a:t>BAJO</a:t>
            </a:r>
            <a:endParaRPr lang="es-ES" sz="1200" i="1" dirty="0" smtClean="0">
              <a:latin typeface="Champagne &amp; Limousines" panose="020B0202020202020204" pitchFamily="34" charset="0"/>
            </a:endParaRPr>
          </a:p>
        </p:txBody>
      </p:sp>
    </p:spTree>
    <p:extLst>
      <p:ext uri="{BB962C8B-B14F-4D97-AF65-F5344CB8AC3E}">
        <p14:creationId xmlns:p14="http://schemas.microsoft.com/office/powerpoint/2010/main" val="3313245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qu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ua" ma:contentTypeID="0x0101007BB604412479174AB64BF2BF90989DF3" ma:contentTypeVersion="16" ma:contentTypeDescription="Sortu dokumentu berri bat." ma:contentTypeScope="" ma:versionID="349f0d9124d6d97504d3c819551d5e22">
  <xsd:schema xmlns:xsd="http://www.w3.org/2001/XMLSchema" xmlns:xs="http://www.w3.org/2001/XMLSchema" xmlns:p="http://schemas.microsoft.com/office/2006/metadata/properties" xmlns:ns2="0c2cc0e1-3dde-4d11-927a-37d34f954860" xmlns:ns3="e5dc21a4-d26f-4b51-b5d6-f024c8c68d01" targetNamespace="http://schemas.microsoft.com/office/2006/metadata/properties" ma:root="true" ma:fieldsID="676bd879299d99485c144878c280a6b3" ns2:_="" ns3:_="">
    <xsd:import namespace="0c2cc0e1-3dde-4d11-927a-37d34f954860"/>
    <xsd:import namespace="e5dc21a4-d26f-4b51-b5d6-f024c8c68d0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cc0e1-3dde-4d11-927a-37d34f9548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rudiaren etiketak" ma:readOnly="false" ma:fieldId="{5cf76f15-5ced-4ddc-b409-7134ff3c332f}" ma:taxonomyMulti="true" ma:sspId="16238219-447f-418f-809f-6e2596424ee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5dc21a4-d26f-4b51-b5d6-f024c8c68d01" elementFormDefault="qualified">
    <xsd:import namespace="http://schemas.microsoft.com/office/2006/documentManagement/types"/>
    <xsd:import namespace="http://schemas.microsoft.com/office/infopath/2007/PartnerControls"/>
    <xsd:element name="SharedWithUsers" ma:index="18" nillable="true" ma:displayName="Partekatuta dutena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Xehetasunekin partekatua" ma:internalName="SharedWithDetails" ma:readOnly="true">
      <xsd:simpleType>
        <xsd:restriction base="dms:Note">
          <xsd:maxLength value="255"/>
        </xsd:restriction>
      </xsd:simpleType>
    </xsd:element>
    <xsd:element name="TaxCatchAll" ma:index="23" nillable="true" ma:displayName="Taxonomy Catch All Column" ma:hidden="true" ma:list="{3d4d296b-981b-4efa-a3dd-3c08ee43603a}" ma:internalName="TaxCatchAll" ma:showField="CatchAllData" ma:web="e5dc21a4-d26f-4b51-b5d6-f024c8c68d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Eduki mota"/>
        <xsd:element ref="dc:title" minOccurs="0" maxOccurs="1" ma:index="4" ma:displayName="Titulua"/>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CCE0DF-B961-469F-A2BC-5DC38A0EE67F}"/>
</file>

<file path=customXml/itemProps2.xml><?xml version="1.0" encoding="utf-8"?>
<ds:datastoreItem xmlns:ds="http://schemas.openxmlformats.org/officeDocument/2006/customXml" ds:itemID="{99DFA31E-851D-4C4D-81A2-FB46C27F5981}"/>
</file>

<file path=docProps/app.xml><?xml version="1.0" encoding="utf-8"?>
<Properties xmlns="http://schemas.openxmlformats.org/officeDocument/2006/extended-properties" xmlns:vt="http://schemas.openxmlformats.org/officeDocument/2006/docPropsVTypes">
  <TotalTime>7200</TotalTime>
  <Words>3516</Words>
  <Application>Microsoft Office PowerPoint</Application>
  <PresentationFormat>Presentación en pantalla (16:9)</PresentationFormat>
  <Paragraphs>337</Paragraphs>
  <Slides>23</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Champagne &amp; Limousines</vt:lpstr>
      <vt:lpstr>Muli</vt:lpstr>
      <vt:lpstr>Wingdings</vt:lpstr>
      <vt:lpstr>Aharoni</vt:lpstr>
      <vt:lpstr>Calibri Light</vt:lpstr>
      <vt:lpstr>Banquo template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Busturialdea</dc:title>
  <dc:creator>Usuario1</dc:creator>
  <cp:lastModifiedBy>Puesto11</cp:lastModifiedBy>
  <cp:revision>1134</cp:revision>
  <cp:lastPrinted>2022-04-06T10:53:43Z</cp:lastPrinted>
  <dcterms:modified xsi:type="dcterms:W3CDTF">2022-09-09T06:06:39Z</dcterms:modified>
</cp:coreProperties>
</file>