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5" r:id="rId2"/>
    <p:sldId id="297" r:id="rId3"/>
    <p:sldId id="291" r:id="rId4"/>
    <p:sldId id="295" r:id="rId5"/>
    <p:sldId id="296" r:id="rId6"/>
  </p:sldIdLst>
  <p:sldSz cx="18288000" cy="10287000"/>
  <p:notesSz cx="6797675" cy="9926638"/>
  <p:embeddedFontLst>
    <p:embeddedFont>
      <p:font typeface="Champagne &amp; Limousines" panose="020B0502020202020204" pitchFamily="34" charset="0"/>
      <p:regular r:id="rId8"/>
      <p:bold r:id="rId9"/>
      <p:italic r:id="rId10"/>
      <p:boldItalic r:id="rId11"/>
    </p:embeddedFont>
    <p:embeddedFont>
      <p:font typeface="Barlow Condensed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arlow Condensed Bold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C51"/>
    <a:srgbClr val="FBFAF8"/>
    <a:srgbClr val="61DDBC"/>
    <a:srgbClr val="4FC0E8"/>
    <a:srgbClr val="EB8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7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ustomXml" Target="../customXml/item2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19610-3154-4E34-9C47-F463B383EAE7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C504-B86A-4F3C-9FCE-F64629417E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55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3C504-B86A-4F3C-9FCE-F64629417E0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06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11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sv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25.png"/><Relationship Id="rId4" Type="http://schemas.openxmlformats.org/officeDocument/2006/relationships/image" Target="../media/image27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567312">
            <a:off x="536980" y="3956512"/>
            <a:ext cx="4069977" cy="39870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74718" y="4966814"/>
            <a:ext cx="3575069" cy="2291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47"/>
              </a:lnSpc>
              <a:spcBef>
                <a:spcPct val="0"/>
              </a:spcBef>
            </a:pPr>
            <a:r>
              <a:rPr lang="es-ES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Se indaga sobre los procesos que emplean las entidades desarrolladoras de los proyectos para confeccionar los fundamentos de las iniciativas audiovisuales: objetivos, temáticas, mapa de agentes intervinientes…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567312">
            <a:off x="4942115" y="3956512"/>
            <a:ext cx="4069977" cy="3987072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5258046" y="4063400"/>
            <a:ext cx="3489716" cy="840514"/>
          </a:xfrm>
          <a:custGeom>
            <a:avLst/>
            <a:gdLst/>
            <a:ahLst/>
            <a:cxnLst/>
            <a:rect l="l" t="t" r="r" b="b"/>
            <a:pathLst>
              <a:path w="1612119" h="388286">
                <a:moveTo>
                  <a:pt x="0" y="0"/>
                </a:moveTo>
                <a:lnTo>
                  <a:pt x="1612119" y="0"/>
                </a:lnTo>
                <a:lnTo>
                  <a:pt x="1612119" y="388286"/>
                </a:lnTo>
                <a:lnTo>
                  <a:pt x="0" y="388286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B86BE"/>
            </a:solidFill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567312">
            <a:off x="9352108" y="3956512"/>
            <a:ext cx="4069977" cy="3987072"/>
          </a:xfrm>
          <a:prstGeom prst="rect">
            <a:avLst/>
          </a:prstGeom>
        </p:spPr>
      </p:pic>
      <p:sp>
        <p:nvSpPr>
          <p:cNvPr id="22" name="Freeform 22"/>
          <p:cNvSpPr/>
          <p:nvPr/>
        </p:nvSpPr>
        <p:spPr>
          <a:xfrm>
            <a:off x="9601200" y="4063400"/>
            <a:ext cx="3489718" cy="935263"/>
          </a:xfrm>
          <a:custGeom>
            <a:avLst/>
            <a:gdLst/>
            <a:ahLst/>
            <a:cxnLst/>
            <a:rect l="l" t="t" r="r" b="b"/>
            <a:pathLst>
              <a:path w="1612119" h="432057">
                <a:moveTo>
                  <a:pt x="0" y="0"/>
                </a:moveTo>
                <a:lnTo>
                  <a:pt x="1612119" y="0"/>
                </a:lnTo>
                <a:lnTo>
                  <a:pt x="1612119" y="432057"/>
                </a:lnTo>
                <a:lnTo>
                  <a:pt x="0" y="43205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4FC0E8"/>
            </a:solidFill>
          </a:ln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775444" y="8236899"/>
            <a:ext cx="3579818" cy="356680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001470" y="7351695"/>
            <a:ext cx="4876188" cy="266860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 flipH="1">
            <a:off x="14466545" y="0"/>
            <a:ext cx="3821455" cy="338372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800000">
            <a:off x="15849906" y="-1639905"/>
            <a:ext cx="4876188" cy="26686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323141" y="8226544"/>
            <a:ext cx="3891640" cy="5116165"/>
          </a:xfrm>
          <a:prstGeom prst="rect">
            <a:avLst/>
          </a:prstGeom>
        </p:spPr>
      </p:pic>
      <p:pic>
        <p:nvPicPr>
          <p:cNvPr id="38" name="Picture 20">
            <a:extLst>
              <a:ext uri="{FF2B5EF4-FFF2-40B4-BE49-F238E27FC236}">
                <a16:creationId xmlns="" xmlns:a16="http://schemas.microsoft.com/office/drawing/2014/main" id="{DA465E09-9E43-B19B-68BF-36BEAA5F105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567312">
            <a:off x="13695508" y="3956512"/>
            <a:ext cx="4069977" cy="3987072"/>
          </a:xfrm>
          <a:prstGeom prst="rect">
            <a:avLst/>
          </a:prstGeom>
        </p:spPr>
      </p:pic>
      <p:sp>
        <p:nvSpPr>
          <p:cNvPr id="52" name="TextBox 11">
            <a:extLst>
              <a:ext uri="{FF2B5EF4-FFF2-40B4-BE49-F238E27FC236}">
                <a16:creationId xmlns="" xmlns:a16="http://schemas.microsoft.com/office/drawing/2014/main" id="{0C68A184-D36A-4C29-460A-D1D2B7F1AB6D}"/>
              </a:ext>
            </a:extLst>
          </p:cNvPr>
          <p:cNvSpPr txBox="1"/>
          <p:nvPr/>
        </p:nvSpPr>
        <p:spPr>
          <a:xfrm>
            <a:off x="788735" y="4072926"/>
            <a:ext cx="3491584" cy="77265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801"/>
              </a:lnSpc>
            </a:pPr>
            <a:endParaRPr lang="en-US" sz="5572" dirty="0">
              <a:solidFill>
                <a:srgbClr val="000000"/>
              </a:solidFill>
              <a:latin typeface="Barlow Condensed Bold"/>
            </a:endParaRPr>
          </a:p>
        </p:txBody>
      </p:sp>
      <p:sp>
        <p:nvSpPr>
          <p:cNvPr id="56" name="TextBox 12">
            <a:extLst>
              <a:ext uri="{FF2B5EF4-FFF2-40B4-BE49-F238E27FC236}">
                <a16:creationId xmlns="" xmlns:a16="http://schemas.microsoft.com/office/drawing/2014/main" id="{184CF101-4F3E-C529-07A5-B17A92292762}"/>
              </a:ext>
            </a:extLst>
          </p:cNvPr>
          <p:cNvSpPr txBox="1"/>
          <p:nvPr/>
        </p:nvSpPr>
        <p:spPr>
          <a:xfrm>
            <a:off x="5313162" y="4966814"/>
            <a:ext cx="3550536" cy="2291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0" algn="ctr">
              <a:lnSpc>
                <a:spcPts val="2647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Se analiza el proceso de elaboración de los videos en el marco de las iniciativas. Se pone el foco en las palancas y los obstáculos experimentados por las personas participantes en la construcción de los videos en sus distintas fases.</a:t>
            </a:r>
          </a:p>
        </p:txBody>
      </p:sp>
      <p:sp>
        <p:nvSpPr>
          <p:cNvPr id="57" name="TextBox 12">
            <a:extLst>
              <a:ext uri="{FF2B5EF4-FFF2-40B4-BE49-F238E27FC236}">
                <a16:creationId xmlns="" xmlns:a16="http://schemas.microsoft.com/office/drawing/2014/main" id="{0932E8BD-8E39-D92A-8F56-059B6F3CD213}"/>
              </a:ext>
            </a:extLst>
          </p:cNvPr>
          <p:cNvSpPr txBox="1"/>
          <p:nvPr/>
        </p:nvSpPr>
        <p:spPr>
          <a:xfrm>
            <a:off x="9704296" y="5296338"/>
            <a:ext cx="348971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Se evalúa el cumplimiento de los objetivos establecidos para los audiovisuales creados. Para ello se utiliza la perspectiva temática y la técnica audiovisual.</a:t>
            </a:r>
          </a:p>
        </p:txBody>
      </p:sp>
      <p:sp>
        <p:nvSpPr>
          <p:cNvPr id="58" name="TextBox 12">
            <a:extLst>
              <a:ext uri="{FF2B5EF4-FFF2-40B4-BE49-F238E27FC236}">
                <a16:creationId xmlns="" xmlns:a16="http://schemas.microsoft.com/office/drawing/2014/main" id="{D616935E-C523-93D6-A2F2-80508C267B26}"/>
              </a:ext>
            </a:extLst>
          </p:cNvPr>
          <p:cNvSpPr txBox="1"/>
          <p:nvPr/>
        </p:nvSpPr>
        <p:spPr>
          <a:xfrm>
            <a:off x="14068068" y="5284201"/>
            <a:ext cx="3489718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s-ES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Se aproximan los principales impactos generados por las iniciativas en su conjunto, tanto por los propios materiales audiovisuales como por el aprendizaje generado durante los procesos de su elaboración.</a:t>
            </a:r>
          </a:p>
        </p:txBody>
      </p:sp>
      <p:sp>
        <p:nvSpPr>
          <p:cNvPr id="37" name="Freeform 16">
            <a:extLst>
              <a:ext uri="{FF2B5EF4-FFF2-40B4-BE49-F238E27FC236}">
                <a16:creationId xmlns="" xmlns:a16="http://schemas.microsoft.com/office/drawing/2014/main" id="{CBE28B65-7A4D-7222-B2A0-59F4234E4433}"/>
              </a:ext>
            </a:extLst>
          </p:cNvPr>
          <p:cNvSpPr/>
          <p:nvPr/>
        </p:nvSpPr>
        <p:spPr>
          <a:xfrm>
            <a:off x="853684" y="4063400"/>
            <a:ext cx="3489716" cy="840514"/>
          </a:xfrm>
          <a:custGeom>
            <a:avLst/>
            <a:gdLst/>
            <a:ahLst/>
            <a:cxnLst/>
            <a:rect l="l" t="t" r="r" b="b"/>
            <a:pathLst>
              <a:path w="1612119" h="388286">
                <a:moveTo>
                  <a:pt x="0" y="0"/>
                </a:moveTo>
                <a:lnTo>
                  <a:pt x="1612119" y="0"/>
                </a:lnTo>
                <a:lnTo>
                  <a:pt x="1612119" y="388286"/>
                </a:lnTo>
                <a:lnTo>
                  <a:pt x="0" y="388286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A6C51"/>
            </a:solidFill>
          </a:ln>
        </p:spPr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BD0A7D1F-5A5E-344C-6138-C145661336BB}"/>
              </a:ext>
            </a:extLst>
          </p:cNvPr>
          <p:cNvSpPr txBox="1"/>
          <p:nvPr/>
        </p:nvSpPr>
        <p:spPr>
          <a:xfrm>
            <a:off x="837496" y="4098516"/>
            <a:ext cx="3475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A6C51"/>
                </a:solidFill>
                <a:latin typeface="Futura CondensedLight" panose="020B0506000000000000" pitchFamily="34" charset="0"/>
              </a:rPr>
              <a:t>DISEÑO Y PLANIFICACIÓN DE INICIATIVAS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A3A739EA-E854-0ED2-3A02-431179E2FE64}"/>
              </a:ext>
            </a:extLst>
          </p:cNvPr>
          <p:cNvSpPr txBox="1"/>
          <p:nvPr/>
        </p:nvSpPr>
        <p:spPr>
          <a:xfrm>
            <a:off x="5257800" y="4098516"/>
            <a:ext cx="35056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EB86BE"/>
                </a:solidFill>
                <a:latin typeface="Futura CondensedLight" panose="020B0506000000000000" pitchFamily="34" charset="0"/>
              </a:rPr>
              <a:t>ELABORACIÓN DE LOS MATERIALES AUDIOVISUALES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586C32A0-4807-B4DB-8ABA-0D1C5D14041B}"/>
              </a:ext>
            </a:extLst>
          </p:cNvPr>
          <p:cNvSpPr txBox="1"/>
          <p:nvPr/>
        </p:nvSpPr>
        <p:spPr>
          <a:xfrm>
            <a:off x="9601201" y="4229100"/>
            <a:ext cx="3520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4FC0E8"/>
                </a:solidFill>
                <a:latin typeface="Futura CondensedLight" panose="020B0506000000000000" pitchFamily="34" charset="0"/>
              </a:rPr>
              <a:t>ANÁLISIS DEL PRODUCTO FINAL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DF53A30-20D2-2223-75D9-64931EB651D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81300"/>
            <a:ext cx="1244602" cy="124460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621C64F6-8DDA-FA1A-C076-15DB6D0DAA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74" y="2628900"/>
            <a:ext cx="1588626" cy="1588626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="" xmlns:a16="http://schemas.microsoft.com/office/drawing/2014/main" id="{6BD62AA3-44FC-EFA6-8BAE-5229CE8C5CA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832" y="2790191"/>
            <a:ext cx="1210309" cy="1210309"/>
          </a:xfrm>
          <a:prstGeom prst="rect">
            <a:avLst/>
          </a:prstGeom>
        </p:spPr>
      </p:pic>
      <p:sp>
        <p:nvSpPr>
          <p:cNvPr id="60" name="Freeform 22">
            <a:extLst>
              <a:ext uri="{FF2B5EF4-FFF2-40B4-BE49-F238E27FC236}">
                <a16:creationId xmlns="" xmlns:a16="http://schemas.microsoft.com/office/drawing/2014/main" id="{CEEDC376-DF55-16BA-F274-71049664B6C0}"/>
              </a:ext>
            </a:extLst>
          </p:cNvPr>
          <p:cNvSpPr/>
          <p:nvPr/>
        </p:nvSpPr>
        <p:spPr>
          <a:xfrm>
            <a:off x="13960082" y="4063400"/>
            <a:ext cx="3489718" cy="935263"/>
          </a:xfrm>
          <a:custGeom>
            <a:avLst/>
            <a:gdLst/>
            <a:ahLst/>
            <a:cxnLst/>
            <a:rect l="l" t="t" r="r" b="b"/>
            <a:pathLst>
              <a:path w="1612119" h="432057">
                <a:moveTo>
                  <a:pt x="0" y="0"/>
                </a:moveTo>
                <a:lnTo>
                  <a:pt x="1612119" y="0"/>
                </a:lnTo>
                <a:lnTo>
                  <a:pt x="1612119" y="432057"/>
                </a:lnTo>
                <a:lnTo>
                  <a:pt x="0" y="43205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1DDBC"/>
            </a:solidFill>
          </a:ln>
        </p:spPr>
      </p:sp>
      <p:sp>
        <p:nvSpPr>
          <p:cNvPr id="61" name="CuadroTexto 60">
            <a:extLst>
              <a:ext uri="{FF2B5EF4-FFF2-40B4-BE49-F238E27FC236}">
                <a16:creationId xmlns="" xmlns:a16="http://schemas.microsoft.com/office/drawing/2014/main" id="{86A6D40C-73A8-17F8-A174-A0DD41801456}"/>
              </a:ext>
            </a:extLst>
          </p:cNvPr>
          <p:cNvSpPr txBox="1"/>
          <p:nvPr/>
        </p:nvSpPr>
        <p:spPr>
          <a:xfrm>
            <a:off x="13968710" y="4322484"/>
            <a:ext cx="3481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61DDBC"/>
                </a:solidFill>
                <a:latin typeface="Futura CondensedLight" panose="020B0506000000000000" pitchFamily="34" charset="0"/>
              </a:rPr>
              <a:t>IMPACTO DE LAS INICIATIVAS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6B70970E-5A32-37A7-D16F-C57EDAC69E5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140" y="2628900"/>
            <a:ext cx="1588626" cy="1588626"/>
          </a:xfrm>
          <a:prstGeom prst="rect">
            <a:avLst/>
          </a:prstGeom>
        </p:spPr>
      </p:pic>
      <p:sp>
        <p:nvSpPr>
          <p:cNvPr id="62" name="TextBox 31">
            <a:extLst>
              <a:ext uri="{FF2B5EF4-FFF2-40B4-BE49-F238E27FC236}">
                <a16:creationId xmlns="" xmlns:a16="http://schemas.microsoft.com/office/drawing/2014/main" id="{5C7BFC55-15C5-9795-E1DD-E78A1E5737BB}"/>
              </a:ext>
            </a:extLst>
          </p:cNvPr>
          <p:cNvSpPr txBox="1"/>
          <p:nvPr/>
        </p:nvSpPr>
        <p:spPr>
          <a:xfrm>
            <a:off x="1084028" y="618368"/>
            <a:ext cx="13989580" cy="2167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5000" b="1" dirty="0">
                <a:solidFill>
                  <a:srgbClr val="000000"/>
                </a:solidFill>
                <a:latin typeface="Futura CondensedLight" panose="020B0506000000000000" pitchFamily="34" charset="0"/>
                <a:ea typeface="Champagne &amp; Limousines" panose="020B0502020202020204" pitchFamily="34" charset="0"/>
                <a:cs typeface="Futura" panose="02020800000000000000" pitchFamily="18" charset="0"/>
              </a:rPr>
              <a:t>Las 4 fases de la evaluación de proyectos audiovisuales </a:t>
            </a:r>
            <a:r>
              <a:rPr lang="es-ES" sz="5000" b="1" dirty="0">
                <a:solidFill>
                  <a:srgbClr val="000000"/>
                </a:solidFill>
                <a:latin typeface="Futura CondensedLight" panose="020B0506000000000000" pitchFamily="34" charset="0"/>
                <a:ea typeface="Champagne &amp; Limousines" panose="020B0502020202020204" pitchFamily="34" charset="0"/>
                <a:cs typeface="Futura" panose="02020800000000000000" pitchFamily="18" charset="0"/>
              </a:rPr>
              <a:t>de Educación para la Transformación Social</a:t>
            </a:r>
          </a:p>
          <a:p>
            <a:pPr marL="0" lvl="0" indent="0">
              <a:lnSpc>
                <a:spcPts val="5454"/>
              </a:lnSpc>
              <a:spcBef>
                <a:spcPct val="0"/>
              </a:spcBef>
            </a:pPr>
            <a:endParaRPr lang="en-US" sz="3895" dirty="0">
              <a:solidFill>
                <a:srgbClr val="000000"/>
              </a:solidFill>
              <a:latin typeface="Barlow Condensed Bold Italics"/>
            </a:endParaRPr>
          </a:p>
        </p:txBody>
      </p:sp>
      <p:pic>
        <p:nvPicPr>
          <p:cNvPr id="65" name="Imagen 64" descr="Texto&#10;&#10;Descripción generada automáticamente">
            <a:extLst>
              <a:ext uri="{FF2B5EF4-FFF2-40B4-BE49-F238E27FC236}">
                <a16:creationId xmlns="" xmlns:a16="http://schemas.microsoft.com/office/drawing/2014/main" id="{D0515992-BD32-B270-9E27-8DB5B27C14D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093" y="1257191"/>
            <a:ext cx="1595758" cy="933368"/>
          </a:xfrm>
          <a:prstGeom prst="rect">
            <a:avLst/>
          </a:prstGeom>
        </p:spPr>
      </p:pic>
      <p:pic>
        <p:nvPicPr>
          <p:cNvPr id="67" name="Picture 26">
            <a:extLst>
              <a:ext uri="{FF2B5EF4-FFF2-40B4-BE49-F238E27FC236}">
                <a16:creationId xmlns="" xmlns:a16="http://schemas.microsoft.com/office/drawing/2014/main" id="{08CDCA8E-09EA-3AC1-807A-2CBBAA1CCEE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5118694" y="9388402"/>
            <a:ext cx="3579818" cy="3566801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6193530" y="9429056"/>
            <a:ext cx="4800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Champagne &amp; Limousines" panose="020B0202020202020204" pitchFamily="34" charset="0"/>
              </a:rPr>
              <a:t>9</a:t>
            </a:r>
            <a:r>
              <a:rPr lang="es-ES" sz="2800" b="1" dirty="0" smtClean="0">
                <a:latin typeface="Champagne &amp; Limousines" panose="020B0202020202020204" pitchFamily="34" charset="0"/>
              </a:rPr>
              <a:t> </a:t>
            </a:r>
            <a:r>
              <a:rPr lang="es-ES" sz="2800" b="1" dirty="0" smtClean="0">
                <a:latin typeface="Champagne &amp; Limousines" panose="020B0202020202020204" pitchFamily="34" charset="0"/>
              </a:rPr>
              <a:t>de septiembre de 2022</a:t>
            </a:r>
            <a:endParaRPr lang="es-ES" sz="2800" b="1" dirty="0">
              <a:latin typeface="Champagne &amp; Limousines" panose="020B02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C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0" y="1259142"/>
            <a:ext cx="15462100" cy="974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s-ES" sz="4800" b="1" dirty="0">
                <a:solidFill>
                  <a:schemeClr val="bg1"/>
                </a:solidFill>
                <a:latin typeface="Futura CondensedLight" panose="020B0506000000000000" pitchFamily="34" charset="0"/>
                <a:ea typeface="Champagne &amp; Limousines" panose="020B0502020202020204" pitchFamily="34" charset="0"/>
                <a:cs typeface="Futura" panose="02020800000000000000" pitchFamily="18" charset="0"/>
              </a:rPr>
              <a:t>RECOMENDACIONES_ </a:t>
            </a:r>
            <a:r>
              <a:rPr lang="es-ES" sz="3600" b="1" dirty="0">
                <a:solidFill>
                  <a:schemeClr val="bg1"/>
                </a:solidFill>
                <a:latin typeface="Futura CondensedLight" panose="020B0506000000000000" pitchFamily="34" charset="0"/>
                <a:ea typeface="Champagne &amp; Limousines" panose="020B0502020202020204" pitchFamily="34" charset="0"/>
                <a:cs typeface="Futura" panose="02020800000000000000" pitchFamily="18" charset="0"/>
              </a:rPr>
              <a:t>ELABORACIÓN DE MATERIALES AUDIOVISUALES</a:t>
            </a:r>
          </a:p>
          <a:p>
            <a:pPr>
              <a:lnSpc>
                <a:spcPts val="3675"/>
              </a:lnSpc>
            </a:pPr>
            <a:endParaRPr lang="en-US" sz="4800" b="1" dirty="0">
              <a:solidFill>
                <a:schemeClr val="bg1"/>
              </a:solidFill>
              <a:latin typeface="Futura CondensedLight" panose="020B0506000000000000" pitchFamily="34" charset="0"/>
              <a:ea typeface="Champagne &amp; Limousines" panose="020B0502020202020204" pitchFamily="34" charset="0"/>
              <a:cs typeface="Futura" panose="02020800000000000000" pitchFamily="18" charset="0"/>
            </a:endParaRPr>
          </a:p>
        </p:txBody>
      </p:sp>
      <p:pic>
        <p:nvPicPr>
          <p:cNvPr id="23" name="Picture 28">
            <a:extLst>
              <a:ext uri="{FF2B5EF4-FFF2-40B4-BE49-F238E27FC236}">
                <a16:creationId xmlns="" xmlns:a16="http://schemas.microsoft.com/office/drawing/2014/main" id="{0BDC650E-7600-85E5-EE32-C95B2A15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15011400" y="-419100"/>
            <a:ext cx="3821455" cy="3383724"/>
          </a:xfrm>
          <a:prstGeom prst="rect">
            <a:avLst/>
          </a:prstGeom>
        </p:spPr>
      </p:pic>
      <p:pic>
        <p:nvPicPr>
          <p:cNvPr id="24" name="Picture 29">
            <a:extLst>
              <a:ext uri="{FF2B5EF4-FFF2-40B4-BE49-F238E27FC236}">
                <a16:creationId xmlns="" xmlns:a16="http://schemas.microsoft.com/office/drawing/2014/main" id="{927BFFB2-FC66-2C2A-7452-CF63765E6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849906" y="-1639905"/>
            <a:ext cx="4876188" cy="266860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C19350CE-1133-89BF-F57F-068EB97D1BC2}"/>
              </a:ext>
            </a:extLst>
          </p:cNvPr>
          <p:cNvGrpSpPr/>
          <p:nvPr/>
        </p:nvGrpSpPr>
        <p:grpSpPr>
          <a:xfrm>
            <a:off x="1077329" y="1943100"/>
            <a:ext cx="15839071" cy="7960627"/>
            <a:chOff x="1077329" y="1943100"/>
            <a:chExt cx="15839071" cy="7960627"/>
          </a:xfrm>
        </p:grpSpPr>
        <p:grpSp>
          <p:nvGrpSpPr>
            <p:cNvPr id="31" name="Group 5">
              <a:extLst>
                <a:ext uri="{FF2B5EF4-FFF2-40B4-BE49-F238E27FC236}">
                  <a16:creationId xmlns="" xmlns:a16="http://schemas.microsoft.com/office/drawing/2014/main" id="{0A695D2F-958E-8B80-56B0-4EAE79F809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7329" y="19431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="" xmlns:a16="http://schemas.microsoft.com/office/drawing/2014/main" id="{F460C640-157C-8F98-81DE-7D9BF5460149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3" name="Freeform 7">
                <a:extLst>
                  <a:ext uri="{FF2B5EF4-FFF2-40B4-BE49-F238E27FC236}">
                    <a16:creationId xmlns="" xmlns:a16="http://schemas.microsoft.com/office/drawing/2014/main" id="{0AB12D7B-387F-994A-F959-8EA25881CDC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3" name="Group 5">
              <a:extLst>
                <a:ext uri="{FF2B5EF4-FFF2-40B4-BE49-F238E27FC236}">
                  <a16:creationId xmlns="" xmlns:a16="http://schemas.microsoft.com/office/drawing/2014/main" id="{651F9E5B-908F-BCEF-96A7-F46325C110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3945" y="19431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54" name="Freeform 6">
                <a:extLst>
                  <a:ext uri="{FF2B5EF4-FFF2-40B4-BE49-F238E27FC236}">
                    <a16:creationId xmlns="" xmlns:a16="http://schemas.microsoft.com/office/drawing/2014/main" id="{784A01B8-6CD4-E709-7334-AACF5C0C6A4A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5" name="Freeform 7">
                <a:extLst>
                  <a:ext uri="{FF2B5EF4-FFF2-40B4-BE49-F238E27FC236}">
                    <a16:creationId xmlns="" xmlns:a16="http://schemas.microsoft.com/office/drawing/2014/main" id="{D803157F-73B1-DC90-FD47-6622A12916D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6" name="Group 5">
              <a:extLst>
                <a:ext uri="{FF2B5EF4-FFF2-40B4-BE49-F238E27FC236}">
                  <a16:creationId xmlns="" xmlns:a16="http://schemas.microsoft.com/office/drawing/2014/main" id="{9435F7A5-F5D4-1731-4D18-6BB09A4DF7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9149" y="19431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57" name="Freeform 6">
                <a:extLst>
                  <a:ext uri="{FF2B5EF4-FFF2-40B4-BE49-F238E27FC236}">
                    <a16:creationId xmlns="" xmlns:a16="http://schemas.microsoft.com/office/drawing/2014/main" id="{55E084AF-F3A7-25A2-F51C-8EC691942C4B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8" name="Freeform 7">
                <a:extLst>
                  <a:ext uri="{FF2B5EF4-FFF2-40B4-BE49-F238E27FC236}">
                    <a16:creationId xmlns="" xmlns:a16="http://schemas.microsoft.com/office/drawing/2014/main" id="{569D06D7-2FC5-16DC-94D4-8A44AC447049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9" name="Group 5">
              <a:extLst>
                <a:ext uri="{FF2B5EF4-FFF2-40B4-BE49-F238E27FC236}">
                  <a16:creationId xmlns="" xmlns:a16="http://schemas.microsoft.com/office/drawing/2014/main" id="{6F980DCA-4B1C-DBC2-D6DC-3397B5D4B6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94945" y="19431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60" name="Freeform 6">
                <a:extLst>
                  <a:ext uri="{FF2B5EF4-FFF2-40B4-BE49-F238E27FC236}">
                    <a16:creationId xmlns="" xmlns:a16="http://schemas.microsoft.com/office/drawing/2014/main" id="{BFC21BED-846D-7E22-DAC7-9DA7E199437C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61" name="Freeform 7">
                <a:extLst>
                  <a:ext uri="{FF2B5EF4-FFF2-40B4-BE49-F238E27FC236}">
                    <a16:creationId xmlns="" xmlns:a16="http://schemas.microsoft.com/office/drawing/2014/main" id="{232C5014-F138-2962-F7E2-C070E012C24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58" name="Group 5">
              <a:extLst>
                <a:ext uri="{FF2B5EF4-FFF2-40B4-BE49-F238E27FC236}">
                  <a16:creationId xmlns="" xmlns:a16="http://schemas.microsoft.com/office/drawing/2014/main" id="{C7AD01D0-6731-527F-A3B9-1B68A71FE9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7329" y="40005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59" name="Freeform 6">
                <a:extLst>
                  <a:ext uri="{FF2B5EF4-FFF2-40B4-BE49-F238E27FC236}">
                    <a16:creationId xmlns="" xmlns:a16="http://schemas.microsoft.com/office/drawing/2014/main" id="{DFCD8819-E7AF-BEF0-E393-46CE22B0A0CE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60" name="Freeform 7">
                <a:extLst>
                  <a:ext uri="{FF2B5EF4-FFF2-40B4-BE49-F238E27FC236}">
                    <a16:creationId xmlns="" xmlns:a16="http://schemas.microsoft.com/office/drawing/2014/main" id="{D16B6887-13D9-C879-2824-E12B2873E886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61" name="Group 5">
              <a:extLst>
                <a:ext uri="{FF2B5EF4-FFF2-40B4-BE49-F238E27FC236}">
                  <a16:creationId xmlns="" xmlns:a16="http://schemas.microsoft.com/office/drawing/2014/main" id="{FEFD0DD3-784F-2FBD-F404-478D763684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3945" y="40005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62" name="Freeform 6">
                <a:extLst>
                  <a:ext uri="{FF2B5EF4-FFF2-40B4-BE49-F238E27FC236}">
                    <a16:creationId xmlns="" xmlns:a16="http://schemas.microsoft.com/office/drawing/2014/main" id="{45D90591-AA68-023B-0D21-9695CEFEBD63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63" name="Freeform 7">
                <a:extLst>
                  <a:ext uri="{FF2B5EF4-FFF2-40B4-BE49-F238E27FC236}">
                    <a16:creationId xmlns="" xmlns:a16="http://schemas.microsoft.com/office/drawing/2014/main" id="{F920398C-147A-5D1C-48E0-58AA18752A34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64" name="Group 5">
              <a:extLst>
                <a:ext uri="{FF2B5EF4-FFF2-40B4-BE49-F238E27FC236}">
                  <a16:creationId xmlns="" xmlns:a16="http://schemas.microsoft.com/office/drawing/2014/main" id="{9226C55F-347A-04E8-9F6E-86F44C0AB9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9149" y="40005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65" name="Freeform 6">
                <a:extLst>
                  <a:ext uri="{FF2B5EF4-FFF2-40B4-BE49-F238E27FC236}">
                    <a16:creationId xmlns="" xmlns:a16="http://schemas.microsoft.com/office/drawing/2014/main" id="{CB719256-8A67-8A7E-7D66-78BB31805284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66" name="Freeform 7">
                <a:extLst>
                  <a:ext uri="{FF2B5EF4-FFF2-40B4-BE49-F238E27FC236}">
                    <a16:creationId xmlns="" xmlns:a16="http://schemas.microsoft.com/office/drawing/2014/main" id="{EEFBB5F7-D391-5958-9B8A-A1B970171AB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67" name="Group 5">
              <a:extLst>
                <a:ext uri="{FF2B5EF4-FFF2-40B4-BE49-F238E27FC236}">
                  <a16:creationId xmlns="" xmlns:a16="http://schemas.microsoft.com/office/drawing/2014/main" id="{B874FC83-B55A-1997-5D4D-E4C6B43CDE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94945" y="40005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68" name="Freeform 6">
                <a:extLst>
                  <a:ext uri="{FF2B5EF4-FFF2-40B4-BE49-F238E27FC236}">
                    <a16:creationId xmlns="" xmlns:a16="http://schemas.microsoft.com/office/drawing/2014/main" id="{0F294A57-E519-B076-E58B-0C6503D4C1D6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69" name="Freeform 7">
                <a:extLst>
                  <a:ext uri="{FF2B5EF4-FFF2-40B4-BE49-F238E27FC236}">
                    <a16:creationId xmlns="" xmlns:a16="http://schemas.microsoft.com/office/drawing/2014/main" id="{D2BA6790-1065-53B1-9AC3-E26508F39827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70" name="Group 5">
              <a:extLst>
                <a:ext uri="{FF2B5EF4-FFF2-40B4-BE49-F238E27FC236}">
                  <a16:creationId xmlns="" xmlns:a16="http://schemas.microsoft.com/office/drawing/2014/main" id="{F16E2BF0-F423-4A1D-A56F-CDD93F5D26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7329" y="60579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71" name="Freeform 6">
                <a:extLst>
                  <a:ext uri="{FF2B5EF4-FFF2-40B4-BE49-F238E27FC236}">
                    <a16:creationId xmlns="" xmlns:a16="http://schemas.microsoft.com/office/drawing/2014/main" id="{DA918125-BA3D-6008-86A4-56C801F2985A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72" name="Freeform 7">
                <a:extLst>
                  <a:ext uri="{FF2B5EF4-FFF2-40B4-BE49-F238E27FC236}">
                    <a16:creationId xmlns="" xmlns:a16="http://schemas.microsoft.com/office/drawing/2014/main" id="{2D7DF4C9-02D6-FE73-CDB3-C179F55C99E1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73" name="Group 5">
              <a:extLst>
                <a:ext uri="{FF2B5EF4-FFF2-40B4-BE49-F238E27FC236}">
                  <a16:creationId xmlns="" xmlns:a16="http://schemas.microsoft.com/office/drawing/2014/main" id="{AF7DDAFD-7878-DCEB-26D4-9C202A6E14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3945" y="60579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74" name="Freeform 6">
                <a:extLst>
                  <a:ext uri="{FF2B5EF4-FFF2-40B4-BE49-F238E27FC236}">
                    <a16:creationId xmlns="" xmlns:a16="http://schemas.microsoft.com/office/drawing/2014/main" id="{E452044E-7BDC-31E1-DDE1-4565C5BAC6D5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75" name="Freeform 7">
                <a:extLst>
                  <a:ext uri="{FF2B5EF4-FFF2-40B4-BE49-F238E27FC236}">
                    <a16:creationId xmlns="" xmlns:a16="http://schemas.microsoft.com/office/drawing/2014/main" id="{CC737119-C195-48C0-9B8E-03075E216A1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76" name="Group 5">
              <a:extLst>
                <a:ext uri="{FF2B5EF4-FFF2-40B4-BE49-F238E27FC236}">
                  <a16:creationId xmlns="" xmlns:a16="http://schemas.microsoft.com/office/drawing/2014/main" id="{10ABBCC7-5F23-221A-436D-43B6D197AC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9149" y="60579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77" name="Freeform 6">
                <a:extLst>
                  <a:ext uri="{FF2B5EF4-FFF2-40B4-BE49-F238E27FC236}">
                    <a16:creationId xmlns="" xmlns:a16="http://schemas.microsoft.com/office/drawing/2014/main" id="{60DC3017-6AA3-0CFB-658D-840985039F8F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78" name="Freeform 7">
                <a:extLst>
                  <a:ext uri="{FF2B5EF4-FFF2-40B4-BE49-F238E27FC236}">
                    <a16:creationId xmlns="" xmlns:a16="http://schemas.microsoft.com/office/drawing/2014/main" id="{5D5E1185-05BE-EF31-BCC5-4154EC5A0C4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79" name="Group 5">
              <a:extLst>
                <a:ext uri="{FF2B5EF4-FFF2-40B4-BE49-F238E27FC236}">
                  <a16:creationId xmlns="" xmlns:a16="http://schemas.microsoft.com/office/drawing/2014/main" id="{BA760317-E077-0EE6-39FB-3C6544C649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94945" y="60579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80" name="Freeform 6">
                <a:extLst>
                  <a:ext uri="{FF2B5EF4-FFF2-40B4-BE49-F238E27FC236}">
                    <a16:creationId xmlns="" xmlns:a16="http://schemas.microsoft.com/office/drawing/2014/main" id="{7D829002-B09A-7764-3BE7-6E30FF800A0F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81" name="Freeform 7">
                <a:extLst>
                  <a:ext uri="{FF2B5EF4-FFF2-40B4-BE49-F238E27FC236}">
                    <a16:creationId xmlns="" xmlns:a16="http://schemas.microsoft.com/office/drawing/2014/main" id="{EF21FC6F-4FA0-33C5-B16E-B9690D5E253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62" name="Group 5">
              <a:extLst>
                <a:ext uri="{FF2B5EF4-FFF2-40B4-BE49-F238E27FC236}">
                  <a16:creationId xmlns="" xmlns:a16="http://schemas.microsoft.com/office/drawing/2014/main" id="{F086BA92-A2CA-5A2D-5C02-FEAE057D19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7329" y="8086632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63" name="Freeform 6">
                <a:extLst>
                  <a:ext uri="{FF2B5EF4-FFF2-40B4-BE49-F238E27FC236}">
                    <a16:creationId xmlns="" xmlns:a16="http://schemas.microsoft.com/office/drawing/2014/main" id="{5C715C23-316E-22AB-D1B3-07E6B2D686D1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64" name="Freeform 7">
                <a:extLst>
                  <a:ext uri="{FF2B5EF4-FFF2-40B4-BE49-F238E27FC236}">
                    <a16:creationId xmlns="" xmlns:a16="http://schemas.microsoft.com/office/drawing/2014/main" id="{16C7A00D-BD94-2725-82EF-AECA8E816E25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65" name="Group 5">
              <a:extLst>
                <a:ext uri="{FF2B5EF4-FFF2-40B4-BE49-F238E27FC236}">
                  <a16:creationId xmlns="" xmlns:a16="http://schemas.microsoft.com/office/drawing/2014/main" id="{8CF483D7-0700-C4D8-3995-1B14004061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3945" y="8086632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66" name="Freeform 6">
                <a:extLst>
                  <a:ext uri="{FF2B5EF4-FFF2-40B4-BE49-F238E27FC236}">
                    <a16:creationId xmlns="" xmlns:a16="http://schemas.microsoft.com/office/drawing/2014/main" id="{B62DF2DE-A21F-868E-86DD-198E71A69350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67" name="Freeform 7">
                <a:extLst>
                  <a:ext uri="{FF2B5EF4-FFF2-40B4-BE49-F238E27FC236}">
                    <a16:creationId xmlns="" xmlns:a16="http://schemas.microsoft.com/office/drawing/2014/main" id="{61559A85-BE81-3E09-CA6A-438B225FB16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C68E0C7-313B-8392-0F5F-BF846FD27A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40" y="263807"/>
            <a:ext cx="1817096" cy="1817096"/>
          </a:xfrm>
          <a:prstGeom prst="rect">
            <a:avLst/>
          </a:prstGeom>
        </p:spPr>
      </p:pic>
      <p:pic>
        <p:nvPicPr>
          <p:cNvPr id="107" name="Imagen 106" descr="Texto&#10;&#10;Descripción generada automáticamente">
            <a:extLst>
              <a:ext uri="{FF2B5EF4-FFF2-40B4-BE49-F238E27FC236}">
                <a16:creationId xmlns="" xmlns:a16="http://schemas.microsoft.com/office/drawing/2014/main" id="{7E485BA3-CA72-6514-3C7A-2C13A1E636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0" y="1163724"/>
            <a:ext cx="1065506" cy="6232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F8F440F-563D-F869-D60D-7B1A624B7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29" y="2029940"/>
            <a:ext cx="455948" cy="455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A2777F7-46E5-A5B4-4AF1-B052A9807E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01" y="2029940"/>
            <a:ext cx="455948" cy="4559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E0F2A5B-378D-DC42-C54C-0C26768821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70" y="2029940"/>
            <a:ext cx="455948" cy="4559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F014241-244D-8680-831F-B846ADD830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311" y="2029940"/>
            <a:ext cx="455948" cy="4559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EE54056-3BD8-997B-7D04-0DB86D6EAE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29" y="4110361"/>
            <a:ext cx="455948" cy="4559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F697065-B32C-1AF6-6B9F-B4AAA56A18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29" y="6172364"/>
            <a:ext cx="455948" cy="4559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4478E83-EFEA-EF7F-9431-AFDEBB4287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29" y="8213200"/>
            <a:ext cx="455948" cy="45594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C84FC11A-337C-F397-DCF1-035D194C409F}"/>
              </a:ext>
            </a:extLst>
          </p:cNvPr>
          <p:cNvSpPr txBox="1"/>
          <p:nvPr/>
        </p:nvSpPr>
        <p:spPr>
          <a:xfrm>
            <a:off x="1143000" y="2525405"/>
            <a:ext cx="3603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Fijar plazos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amplios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para la definición de objetivos.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A0DB59F7-096C-8C12-8737-D93837B5666F}"/>
              </a:ext>
            </a:extLst>
          </p:cNvPr>
          <p:cNvSpPr txBox="1"/>
          <p:nvPr/>
        </p:nvSpPr>
        <p:spPr>
          <a:xfrm>
            <a:off x="5184469" y="2525405"/>
            <a:ext cx="36333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Entender bien el contexto 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sobre el que va a realizarse la iniciativa comunicativa, identificando lo que preocupa o interesa a la población meta.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706D2DD0-ECFA-9921-9A6B-3460DAE66E4B}"/>
              </a:ext>
            </a:extLst>
          </p:cNvPr>
          <p:cNvSpPr txBox="1"/>
          <p:nvPr/>
        </p:nvSpPr>
        <p:spPr>
          <a:xfrm>
            <a:off x="9214722" y="2525405"/>
            <a:ext cx="361258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5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Independientemente</a:t>
            </a:r>
            <a:r>
              <a:rPr lang="es-ES" sz="15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de las limitaciones del proyecto, tratar de incorporar </a:t>
            </a:r>
            <a:r>
              <a:rPr lang="es-ES" sz="15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componentes participativos </a:t>
            </a:r>
            <a:r>
              <a:rPr lang="es-ES" sz="15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para la población sujeto desde un punto de vista transformador, respetando sus condicionantes.</a:t>
            </a:r>
            <a:endParaRPr lang="es-ES" sz="15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72BA73B8-5EE8-5E41-6B41-720FFCC4A106}"/>
              </a:ext>
            </a:extLst>
          </p:cNvPr>
          <p:cNvSpPr txBox="1"/>
          <p:nvPr/>
        </p:nvSpPr>
        <p:spPr>
          <a:xfrm>
            <a:off x="13231102" y="2525405"/>
            <a:ext cx="35681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Disponer de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flexibilidad presupuestaria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E9D87A34-F65B-A3F0-F5A8-040C51FA11BF}"/>
              </a:ext>
            </a:extLst>
          </p:cNvPr>
          <p:cNvSpPr txBox="1"/>
          <p:nvPr/>
        </p:nvSpPr>
        <p:spPr>
          <a:xfrm>
            <a:off x="1143000" y="4599682"/>
            <a:ext cx="3603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Definir los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objetivos de forma </a:t>
            </a:r>
            <a:r>
              <a:rPr lang="es-ES" sz="1600" b="1" dirty="0" err="1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co-creada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desde el primer momento.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0845CEE4-7611-5B68-1D78-EE7B3ACF74B4}"/>
              </a:ext>
            </a:extLst>
          </p:cNvPr>
          <p:cNvSpPr txBox="1"/>
          <p:nvPr/>
        </p:nvSpPr>
        <p:spPr>
          <a:xfrm>
            <a:off x="5184469" y="4533900"/>
            <a:ext cx="3633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s-E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 la hora de definir los objetivos, aplicar el </a:t>
            </a:r>
            <a:r>
              <a:rPr lang="es-ES" sz="1600" b="1" dirty="0" err="1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checklist</a:t>
            </a:r>
            <a:r>
              <a:rPr lang="es-ES" sz="16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de enfoques </a:t>
            </a:r>
            <a:r>
              <a:rPr lang="es-E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para asegurar que se trabajan todos los posibles. Centrándose en aquellos con menos presencia como el </a:t>
            </a:r>
            <a:r>
              <a:rPr lang="es-ES" sz="1600" dirty="0" err="1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ecosocial</a:t>
            </a:r>
            <a:r>
              <a:rPr lang="es-E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, decolonial,…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C3D92B2D-C10C-26E5-D372-66D28A7114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01" y="4110361"/>
            <a:ext cx="455948" cy="45594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7D8E91D7-05BC-BEFC-6038-DD226F637C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01" y="6172364"/>
            <a:ext cx="455948" cy="45594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7B50F4FD-AB6E-7587-F7D6-D02CEA7B62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01" y="8213200"/>
            <a:ext cx="455948" cy="45594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37714900-3DC0-B116-7B3C-FBC5AFE5E3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89" y="4110361"/>
            <a:ext cx="455948" cy="45594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BB1F4D69-C11B-A3E7-60AD-C9DCDFBC67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70" y="6172364"/>
            <a:ext cx="455948" cy="45594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1D1E0DF4-908E-ACF9-8E29-7BB22891E2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311" y="4110361"/>
            <a:ext cx="455948" cy="45594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EB01091C-CCDB-33F6-2CC0-0571AB1B4D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311" y="6172364"/>
            <a:ext cx="455948" cy="455948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1A865F94-DAD3-8B9D-C2F5-C9841EBE3DF0}"/>
              </a:ext>
            </a:extLst>
          </p:cNvPr>
          <p:cNvSpPr txBox="1"/>
          <p:nvPr/>
        </p:nvSpPr>
        <p:spPr>
          <a:xfrm>
            <a:off x="9214722" y="4599682"/>
            <a:ext cx="3612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Tener muy en cuenta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el contexto de la educación formal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para que la propuesta pueda llevarse a cabo y tenga el impacto deseado.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CEDEA3AE-6DED-C5C9-4C37-216BE33033EA}"/>
              </a:ext>
            </a:extLst>
          </p:cNvPr>
          <p:cNvSpPr txBox="1"/>
          <p:nvPr/>
        </p:nvSpPr>
        <p:spPr>
          <a:xfrm>
            <a:off x="13231102" y="4599682"/>
            <a:ext cx="3568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El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objetivo comunicacional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tiene que estar al servicio de la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transformación social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que se pretenda generar.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D65E4F0A-90C5-BD69-AAB1-56867CA655F0}"/>
              </a:ext>
            </a:extLst>
          </p:cNvPr>
          <p:cNvSpPr txBox="1"/>
          <p:nvPr/>
        </p:nvSpPr>
        <p:spPr>
          <a:xfrm>
            <a:off x="1143000" y="6604316"/>
            <a:ext cx="360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Involucrar a una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diversidad de agentes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en la definición de objetivos, con diferentes disciplinas, roles a asumir en el proyecto, grados de experiencia en </a:t>
            </a:r>
            <a:r>
              <a:rPr lang="es-ES" sz="1600" b="0" dirty="0" err="1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EpTS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…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9DB68C44-D58D-6EA9-3FCA-44335814E5E2}"/>
              </a:ext>
            </a:extLst>
          </p:cNvPr>
          <p:cNvSpPr txBox="1"/>
          <p:nvPr/>
        </p:nvSpPr>
        <p:spPr>
          <a:xfrm>
            <a:off x="5184469" y="6604316"/>
            <a:ext cx="3633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En aquellos proyectos que sean plurianuales o tengan continuidad,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epensar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los objetivos de los proyectos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7056273E-BE95-C22C-E85F-7718ED3AD0BF}"/>
              </a:ext>
            </a:extLst>
          </p:cNvPr>
          <p:cNvSpPr txBox="1"/>
          <p:nvPr/>
        </p:nvSpPr>
        <p:spPr>
          <a:xfrm>
            <a:off x="9214722" y="6604316"/>
            <a:ext cx="3612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Tener en cuenta la visión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que se desea adoptar y lo que se desea demostrar, y que los materiales a diseñar aporten al posicionamiento adoptado.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7D517DDA-88FD-585A-C2E4-44A98FA62BAE}"/>
              </a:ext>
            </a:extLst>
          </p:cNvPr>
          <p:cNvSpPr txBox="1"/>
          <p:nvPr/>
        </p:nvSpPr>
        <p:spPr>
          <a:xfrm>
            <a:off x="13231102" y="6604316"/>
            <a:ext cx="3568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Planificar adecuadamente y analizar desde el inicio cómo va a ser la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difusión en redes sociales.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0BFFBD4E-3422-687C-EC3D-4699420155A8}"/>
              </a:ext>
            </a:extLst>
          </p:cNvPr>
          <p:cNvSpPr txBox="1"/>
          <p:nvPr/>
        </p:nvSpPr>
        <p:spPr>
          <a:xfrm>
            <a:off x="1143000" y="8669148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Mapear la existencia de audiovisuales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sobre las temáticas a abordar para evitar la saturación.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1E8F51B8-A755-DC24-29DF-7E7ABF5076C0}"/>
              </a:ext>
            </a:extLst>
          </p:cNvPr>
          <p:cNvSpPr txBox="1"/>
          <p:nvPr/>
        </p:nvSpPr>
        <p:spPr>
          <a:xfrm>
            <a:off x="5228526" y="8669148"/>
            <a:ext cx="35452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Definir el impacto social a conseguir en la fase de planificación 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para luego poder medir adecuadamente lo alcanzado.</a:t>
            </a:r>
          </a:p>
        </p:txBody>
      </p:sp>
    </p:spTree>
    <p:extLst>
      <p:ext uri="{BB962C8B-B14F-4D97-AF65-F5344CB8AC3E}">
        <p14:creationId xmlns:p14="http://schemas.microsoft.com/office/powerpoint/2010/main" val="404951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8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0" y="1259142"/>
            <a:ext cx="15462100" cy="974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s-ES" sz="4800" b="1" dirty="0">
                <a:solidFill>
                  <a:schemeClr val="bg1"/>
                </a:solidFill>
                <a:latin typeface="Futura CondensedLight" panose="020B0506000000000000" pitchFamily="34" charset="0"/>
                <a:ea typeface="Champagne &amp; Limousines" panose="020B0502020202020204" pitchFamily="34" charset="0"/>
                <a:cs typeface="Futura" panose="02020800000000000000" pitchFamily="18" charset="0"/>
              </a:rPr>
              <a:t>RECOMENDACIONES_ </a:t>
            </a:r>
            <a:r>
              <a:rPr lang="es-ES" sz="3600" b="1" dirty="0">
                <a:solidFill>
                  <a:schemeClr val="bg1"/>
                </a:solidFill>
                <a:latin typeface="Futura CondensedLight" panose="020B0506000000000000" pitchFamily="34" charset="0"/>
                <a:ea typeface="Champagne &amp; Limousines" panose="020B0502020202020204" pitchFamily="34" charset="0"/>
                <a:cs typeface="Futura" panose="02020800000000000000" pitchFamily="18" charset="0"/>
              </a:rPr>
              <a:t>ELABORACIÓN DE MATERIALES AUDIOVISUALES</a:t>
            </a:r>
          </a:p>
          <a:p>
            <a:pPr>
              <a:lnSpc>
                <a:spcPts val="3675"/>
              </a:lnSpc>
            </a:pPr>
            <a:endParaRPr lang="en-US" sz="4800" b="1" dirty="0">
              <a:solidFill>
                <a:schemeClr val="bg1"/>
              </a:solidFill>
              <a:latin typeface="Futura CondensedLight" panose="020B0506000000000000" pitchFamily="34" charset="0"/>
              <a:ea typeface="Champagne &amp; Limousines" panose="020B0502020202020204" pitchFamily="34" charset="0"/>
              <a:cs typeface="Futura" panose="02020800000000000000" pitchFamily="18" charset="0"/>
            </a:endParaRPr>
          </a:p>
        </p:txBody>
      </p:sp>
      <p:pic>
        <p:nvPicPr>
          <p:cNvPr id="23" name="Picture 28">
            <a:extLst>
              <a:ext uri="{FF2B5EF4-FFF2-40B4-BE49-F238E27FC236}">
                <a16:creationId xmlns="" xmlns:a16="http://schemas.microsoft.com/office/drawing/2014/main" id="{0BDC650E-7600-85E5-EE32-C95B2A15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15011400" y="-419100"/>
            <a:ext cx="3821455" cy="3383724"/>
          </a:xfrm>
          <a:prstGeom prst="rect">
            <a:avLst/>
          </a:prstGeom>
        </p:spPr>
      </p:pic>
      <p:pic>
        <p:nvPicPr>
          <p:cNvPr id="24" name="Picture 29">
            <a:extLst>
              <a:ext uri="{FF2B5EF4-FFF2-40B4-BE49-F238E27FC236}">
                <a16:creationId xmlns="" xmlns:a16="http://schemas.microsoft.com/office/drawing/2014/main" id="{927BFFB2-FC66-2C2A-7452-CF63765E6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849906" y="-1639905"/>
            <a:ext cx="4876188" cy="266860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C19350CE-1133-89BF-F57F-068EB97D1BC2}"/>
              </a:ext>
            </a:extLst>
          </p:cNvPr>
          <p:cNvGrpSpPr/>
          <p:nvPr/>
        </p:nvGrpSpPr>
        <p:grpSpPr>
          <a:xfrm>
            <a:off x="1077329" y="1943100"/>
            <a:ext cx="15839071" cy="7960627"/>
            <a:chOff x="1077329" y="1943100"/>
            <a:chExt cx="15839071" cy="7960627"/>
          </a:xfrm>
        </p:grpSpPr>
        <p:grpSp>
          <p:nvGrpSpPr>
            <p:cNvPr id="31" name="Group 5">
              <a:extLst>
                <a:ext uri="{FF2B5EF4-FFF2-40B4-BE49-F238E27FC236}">
                  <a16:creationId xmlns="" xmlns:a16="http://schemas.microsoft.com/office/drawing/2014/main" id="{0A695D2F-958E-8B80-56B0-4EAE79F809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7329" y="19431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="" xmlns:a16="http://schemas.microsoft.com/office/drawing/2014/main" id="{F460C640-157C-8F98-81DE-7D9BF5460149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3" name="Freeform 7">
                <a:extLst>
                  <a:ext uri="{FF2B5EF4-FFF2-40B4-BE49-F238E27FC236}">
                    <a16:creationId xmlns="" xmlns:a16="http://schemas.microsoft.com/office/drawing/2014/main" id="{0AB12D7B-387F-994A-F959-8EA25881CDC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3" name="Group 5">
              <a:extLst>
                <a:ext uri="{FF2B5EF4-FFF2-40B4-BE49-F238E27FC236}">
                  <a16:creationId xmlns="" xmlns:a16="http://schemas.microsoft.com/office/drawing/2014/main" id="{651F9E5B-908F-BCEF-96A7-F46325C110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3945" y="19431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54" name="Freeform 6">
                <a:extLst>
                  <a:ext uri="{FF2B5EF4-FFF2-40B4-BE49-F238E27FC236}">
                    <a16:creationId xmlns="" xmlns:a16="http://schemas.microsoft.com/office/drawing/2014/main" id="{784A01B8-6CD4-E709-7334-AACF5C0C6A4A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5" name="Freeform 7">
                <a:extLst>
                  <a:ext uri="{FF2B5EF4-FFF2-40B4-BE49-F238E27FC236}">
                    <a16:creationId xmlns="" xmlns:a16="http://schemas.microsoft.com/office/drawing/2014/main" id="{D803157F-73B1-DC90-FD47-6622A12916D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6" name="Group 5">
              <a:extLst>
                <a:ext uri="{FF2B5EF4-FFF2-40B4-BE49-F238E27FC236}">
                  <a16:creationId xmlns="" xmlns:a16="http://schemas.microsoft.com/office/drawing/2014/main" id="{9435F7A5-F5D4-1731-4D18-6BB09A4DF7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9149" y="19431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57" name="Freeform 6">
                <a:extLst>
                  <a:ext uri="{FF2B5EF4-FFF2-40B4-BE49-F238E27FC236}">
                    <a16:creationId xmlns="" xmlns:a16="http://schemas.microsoft.com/office/drawing/2014/main" id="{55E084AF-F3A7-25A2-F51C-8EC691942C4B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8" name="Freeform 7">
                <a:extLst>
                  <a:ext uri="{FF2B5EF4-FFF2-40B4-BE49-F238E27FC236}">
                    <a16:creationId xmlns="" xmlns:a16="http://schemas.microsoft.com/office/drawing/2014/main" id="{569D06D7-2FC5-16DC-94D4-8A44AC447049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9" name="Group 5">
              <a:extLst>
                <a:ext uri="{FF2B5EF4-FFF2-40B4-BE49-F238E27FC236}">
                  <a16:creationId xmlns="" xmlns:a16="http://schemas.microsoft.com/office/drawing/2014/main" id="{6F980DCA-4B1C-DBC2-D6DC-3397B5D4B6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94945" y="19431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60" name="Freeform 6">
                <a:extLst>
                  <a:ext uri="{FF2B5EF4-FFF2-40B4-BE49-F238E27FC236}">
                    <a16:creationId xmlns="" xmlns:a16="http://schemas.microsoft.com/office/drawing/2014/main" id="{BFC21BED-846D-7E22-DAC7-9DA7E199437C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61" name="Freeform 7">
                <a:extLst>
                  <a:ext uri="{FF2B5EF4-FFF2-40B4-BE49-F238E27FC236}">
                    <a16:creationId xmlns="" xmlns:a16="http://schemas.microsoft.com/office/drawing/2014/main" id="{232C5014-F138-2962-F7E2-C070E012C24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58" name="Group 5">
              <a:extLst>
                <a:ext uri="{FF2B5EF4-FFF2-40B4-BE49-F238E27FC236}">
                  <a16:creationId xmlns="" xmlns:a16="http://schemas.microsoft.com/office/drawing/2014/main" id="{C7AD01D0-6731-527F-A3B9-1B68A71FE9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7329" y="40005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59" name="Freeform 6">
                <a:extLst>
                  <a:ext uri="{FF2B5EF4-FFF2-40B4-BE49-F238E27FC236}">
                    <a16:creationId xmlns="" xmlns:a16="http://schemas.microsoft.com/office/drawing/2014/main" id="{DFCD8819-E7AF-BEF0-E393-46CE22B0A0CE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60" name="Freeform 7">
                <a:extLst>
                  <a:ext uri="{FF2B5EF4-FFF2-40B4-BE49-F238E27FC236}">
                    <a16:creationId xmlns="" xmlns:a16="http://schemas.microsoft.com/office/drawing/2014/main" id="{D16B6887-13D9-C879-2824-E12B2873E886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61" name="Group 5">
              <a:extLst>
                <a:ext uri="{FF2B5EF4-FFF2-40B4-BE49-F238E27FC236}">
                  <a16:creationId xmlns="" xmlns:a16="http://schemas.microsoft.com/office/drawing/2014/main" id="{FEFD0DD3-784F-2FBD-F404-478D763684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3945" y="40005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62" name="Freeform 6">
                <a:extLst>
                  <a:ext uri="{FF2B5EF4-FFF2-40B4-BE49-F238E27FC236}">
                    <a16:creationId xmlns="" xmlns:a16="http://schemas.microsoft.com/office/drawing/2014/main" id="{45D90591-AA68-023B-0D21-9695CEFEBD63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63" name="Freeform 7">
                <a:extLst>
                  <a:ext uri="{FF2B5EF4-FFF2-40B4-BE49-F238E27FC236}">
                    <a16:creationId xmlns="" xmlns:a16="http://schemas.microsoft.com/office/drawing/2014/main" id="{F920398C-147A-5D1C-48E0-58AA18752A34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64" name="Group 5">
              <a:extLst>
                <a:ext uri="{FF2B5EF4-FFF2-40B4-BE49-F238E27FC236}">
                  <a16:creationId xmlns="" xmlns:a16="http://schemas.microsoft.com/office/drawing/2014/main" id="{9226C55F-347A-04E8-9F6E-86F44C0AB9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9149" y="40005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65" name="Freeform 6">
                <a:extLst>
                  <a:ext uri="{FF2B5EF4-FFF2-40B4-BE49-F238E27FC236}">
                    <a16:creationId xmlns="" xmlns:a16="http://schemas.microsoft.com/office/drawing/2014/main" id="{CB719256-8A67-8A7E-7D66-78BB31805284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66" name="Freeform 7">
                <a:extLst>
                  <a:ext uri="{FF2B5EF4-FFF2-40B4-BE49-F238E27FC236}">
                    <a16:creationId xmlns="" xmlns:a16="http://schemas.microsoft.com/office/drawing/2014/main" id="{EEFBB5F7-D391-5958-9B8A-A1B970171AB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67" name="Group 5">
              <a:extLst>
                <a:ext uri="{FF2B5EF4-FFF2-40B4-BE49-F238E27FC236}">
                  <a16:creationId xmlns="" xmlns:a16="http://schemas.microsoft.com/office/drawing/2014/main" id="{B874FC83-B55A-1997-5D4D-E4C6B43CDE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94945" y="40005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68" name="Freeform 6">
                <a:extLst>
                  <a:ext uri="{FF2B5EF4-FFF2-40B4-BE49-F238E27FC236}">
                    <a16:creationId xmlns="" xmlns:a16="http://schemas.microsoft.com/office/drawing/2014/main" id="{0F294A57-E519-B076-E58B-0C6503D4C1D6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69" name="Freeform 7">
                <a:extLst>
                  <a:ext uri="{FF2B5EF4-FFF2-40B4-BE49-F238E27FC236}">
                    <a16:creationId xmlns="" xmlns:a16="http://schemas.microsoft.com/office/drawing/2014/main" id="{D2BA6790-1065-53B1-9AC3-E26508F39827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70" name="Group 5">
              <a:extLst>
                <a:ext uri="{FF2B5EF4-FFF2-40B4-BE49-F238E27FC236}">
                  <a16:creationId xmlns="" xmlns:a16="http://schemas.microsoft.com/office/drawing/2014/main" id="{F16E2BF0-F423-4A1D-A56F-CDD93F5D26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7329" y="60579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71" name="Freeform 6">
                <a:extLst>
                  <a:ext uri="{FF2B5EF4-FFF2-40B4-BE49-F238E27FC236}">
                    <a16:creationId xmlns="" xmlns:a16="http://schemas.microsoft.com/office/drawing/2014/main" id="{DA918125-BA3D-6008-86A4-56C801F2985A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72" name="Freeform 7">
                <a:extLst>
                  <a:ext uri="{FF2B5EF4-FFF2-40B4-BE49-F238E27FC236}">
                    <a16:creationId xmlns="" xmlns:a16="http://schemas.microsoft.com/office/drawing/2014/main" id="{2D7DF4C9-02D6-FE73-CDB3-C179F55C99E1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73" name="Group 5">
              <a:extLst>
                <a:ext uri="{FF2B5EF4-FFF2-40B4-BE49-F238E27FC236}">
                  <a16:creationId xmlns="" xmlns:a16="http://schemas.microsoft.com/office/drawing/2014/main" id="{AF7DDAFD-7878-DCEB-26D4-9C202A6E14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3945" y="60579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74" name="Freeform 6">
                <a:extLst>
                  <a:ext uri="{FF2B5EF4-FFF2-40B4-BE49-F238E27FC236}">
                    <a16:creationId xmlns="" xmlns:a16="http://schemas.microsoft.com/office/drawing/2014/main" id="{E452044E-7BDC-31E1-DDE1-4565C5BAC6D5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75" name="Freeform 7">
                <a:extLst>
                  <a:ext uri="{FF2B5EF4-FFF2-40B4-BE49-F238E27FC236}">
                    <a16:creationId xmlns="" xmlns:a16="http://schemas.microsoft.com/office/drawing/2014/main" id="{CC737119-C195-48C0-9B8E-03075E216A1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76" name="Group 5">
              <a:extLst>
                <a:ext uri="{FF2B5EF4-FFF2-40B4-BE49-F238E27FC236}">
                  <a16:creationId xmlns="" xmlns:a16="http://schemas.microsoft.com/office/drawing/2014/main" id="{10ABBCC7-5F23-221A-436D-43B6D197AC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9149" y="60579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77" name="Freeform 6">
                <a:extLst>
                  <a:ext uri="{FF2B5EF4-FFF2-40B4-BE49-F238E27FC236}">
                    <a16:creationId xmlns="" xmlns:a16="http://schemas.microsoft.com/office/drawing/2014/main" id="{60DC3017-6AA3-0CFB-658D-840985039F8F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78" name="Freeform 7">
                <a:extLst>
                  <a:ext uri="{FF2B5EF4-FFF2-40B4-BE49-F238E27FC236}">
                    <a16:creationId xmlns="" xmlns:a16="http://schemas.microsoft.com/office/drawing/2014/main" id="{5D5E1185-05BE-EF31-BCC5-4154EC5A0C4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79" name="Group 5">
              <a:extLst>
                <a:ext uri="{FF2B5EF4-FFF2-40B4-BE49-F238E27FC236}">
                  <a16:creationId xmlns="" xmlns:a16="http://schemas.microsoft.com/office/drawing/2014/main" id="{BA760317-E077-0EE6-39FB-3C6544C649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94945" y="6057900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180" name="Freeform 6">
                <a:extLst>
                  <a:ext uri="{FF2B5EF4-FFF2-40B4-BE49-F238E27FC236}">
                    <a16:creationId xmlns="" xmlns:a16="http://schemas.microsoft.com/office/drawing/2014/main" id="{7D829002-B09A-7764-3BE7-6E30FF800A0F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81" name="Freeform 7">
                <a:extLst>
                  <a:ext uri="{FF2B5EF4-FFF2-40B4-BE49-F238E27FC236}">
                    <a16:creationId xmlns="" xmlns:a16="http://schemas.microsoft.com/office/drawing/2014/main" id="{EF21FC6F-4FA0-33C5-B16E-B9690D5E253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62" name="Group 5">
              <a:extLst>
                <a:ext uri="{FF2B5EF4-FFF2-40B4-BE49-F238E27FC236}">
                  <a16:creationId xmlns="" xmlns:a16="http://schemas.microsoft.com/office/drawing/2014/main" id="{F086BA92-A2CA-5A2D-5C02-FEAE057D19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7329" y="8086632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63" name="Freeform 6">
                <a:extLst>
                  <a:ext uri="{FF2B5EF4-FFF2-40B4-BE49-F238E27FC236}">
                    <a16:creationId xmlns="" xmlns:a16="http://schemas.microsoft.com/office/drawing/2014/main" id="{5C715C23-316E-22AB-D1B3-07E6B2D686D1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64" name="Freeform 7">
                <a:extLst>
                  <a:ext uri="{FF2B5EF4-FFF2-40B4-BE49-F238E27FC236}">
                    <a16:creationId xmlns="" xmlns:a16="http://schemas.microsoft.com/office/drawing/2014/main" id="{16C7A00D-BD94-2725-82EF-AECA8E816E25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65" name="Group 5">
              <a:extLst>
                <a:ext uri="{FF2B5EF4-FFF2-40B4-BE49-F238E27FC236}">
                  <a16:creationId xmlns="" xmlns:a16="http://schemas.microsoft.com/office/drawing/2014/main" id="{8CF483D7-0700-C4D8-3995-1B14004061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3945" y="8086632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66" name="Freeform 6">
                <a:extLst>
                  <a:ext uri="{FF2B5EF4-FFF2-40B4-BE49-F238E27FC236}">
                    <a16:creationId xmlns="" xmlns:a16="http://schemas.microsoft.com/office/drawing/2014/main" id="{B62DF2DE-A21F-868E-86DD-198E71A69350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67" name="Freeform 7">
                <a:extLst>
                  <a:ext uri="{FF2B5EF4-FFF2-40B4-BE49-F238E27FC236}">
                    <a16:creationId xmlns="" xmlns:a16="http://schemas.microsoft.com/office/drawing/2014/main" id="{61559A85-BE81-3E09-CA6A-438B225FB16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68" name="Group 5">
              <a:extLst>
                <a:ext uri="{FF2B5EF4-FFF2-40B4-BE49-F238E27FC236}">
                  <a16:creationId xmlns="" xmlns:a16="http://schemas.microsoft.com/office/drawing/2014/main" id="{1394D29B-EA6D-EFCF-22A5-CFAC0E25B7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9149" y="8086632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69" name="Freeform 6">
                <a:extLst>
                  <a:ext uri="{FF2B5EF4-FFF2-40B4-BE49-F238E27FC236}">
                    <a16:creationId xmlns="" xmlns:a16="http://schemas.microsoft.com/office/drawing/2014/main" id="{7E370CE0-E2F8-717D-9EFB-FB092B7FCD9F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70" name="Freeform 7">
                <a:extLst>
                  <a:ext uri="{FF2B5EF4-FFF2-40B4-BE49-F238E27FC236}">
                    <a16:creationId xmlns="" xmlns:a16="http://schemas.microsoft.com/office/drawing/2014/main" id="{C01B98E0-4BDF-34C2-6C09-4A17FA734AC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71" name="Group 5">
              <a:extLst>
                <a:ext uri="{FF2B5EF4-FFF2-40B4-BE49-F238E27FC236}">
                  <a16:creationId xmlns="" xmlns:a16="http://schemas.microsoft.com/office/drawing/2014/main" id="{5A29CC93-E1CC-8277-E8B9-382EB141E8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94945" y="8086632"/>
              <a:ext cx="3821455" cy="1817095"/>
              <a:chOff x="0" y="0"/>
              <a:chExt cx="6350000" cy="6350000"/>
            </a:xfrm>
            <a:solidFill>
              <a:schemeClr val="bg1"/>
            </a:solidFill>
          </p:grpSpPr>
          <p:sp>
            <p:nvSpPr>
              <p:cNvPr id="72" name="Freeform 6">
                <a:extLst>
                  <a:ext uri="{FF2B5EF4-FFF2-40B4-BE49-F238E27FC236}">
                    <a16:creationId xmlns="" xmlns:a16="http://schemas.microsoft.com/office/drawing/2014/main" id="{90A664B2-D484-D519-FA30-D5A62C720892}"/>
                  </a:ext>
                </a:extLst>
              </p:cNvPr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73" name="Freeform 7">
                <a:extLst>
                  <a:ext uri="{FF2B5EF4-FFF2-40B4-BE49-F238E27FC236}">
                    <a16:creationId xmlns="" xmlns:a16="http://schemas.microsoft.com/office/drawing/2014/main" id="{98CA17D6-878B-7DE8-F263-28E9B060F2B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C68E0C7-313B-8392-0F5F-BF846FD27A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40" y="263807"/>
            <a:ext cx="1817096" cy="18170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4E96EBF-AF70-FC94-5486-FF44607C57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17686"/>
            <a:ext cx="440750" cy="440750"/>
          </a:xfrm>
          <a:prstGeom prst="rect">
            <a:avLst/>
          </a:prstGeom>
        </p:spPr>
      </p:pic>
      <p:sp>
        <p:nvSpPr>
          <p:cNvPr id="74" name="CuadroTexto 73">
            <a:extLst>
              <a:ext uri="{FF2B5EF4-FFF2-40B4-BE49-F238E27FC236}">
                <a16:creationId xmlns="" xmlns:a16="http://schemas.microsoft.com/office/drawing/2014/main" id="{CA8B36CF-F241-603F-5315-81B409F584EC}"/>
              </a:ext>
            </a:extLst>
          </p:cNvPr>
          <p:cNvSpPr txBox="1"/>
          <p:nvPr/>
        </p:nvSpPr>
        <p:spPr>
          <a:xfrm>
            <a:off x="1161309" y="2437445"/>
            <a:ext cx="3603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Garantizar</a:t>
            </a:r>
            <a:r>
              <a:rPr lang="es-ES" sz="1600" b="1" i="0" u="none" strike="noStrike" cap="none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 el carácter colaborativo </a:t>
            </a:r>
            <a:r>
              <a:rPr lang="es-ES" sz="1600" b="0" i="0" u="none" strike="noStrike" cap="none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en todas las fases del proceso de elaboración del audiovisual. La toma de decisiones siempre debe depender del grupo, y no de las entidades de apoyo.</a:t>
            </a:r>
            <a:endParaRPr lang="es-ES" sz="1600" b="0" i="0" u="none" strike="noStrike" cap="none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  <a:sym typeface="Arial"/>
            </a:endParaRPr>
          </a:p>
        </p:txBody>
      </p:sp>
      <p:pic>
        <p:nvPicPr>
          <p:cNvPr id="77" name="Imagen 76">
            <a:extLst>
              <a:ext uri="{FF2B5EF4-FFF2-40B4-BE49-F238E27FC236}">
                <a16:creationId xmlns="" xmlns:a16="http://schemas.microsoft.com/office/drawing/2014/main" id="{5B3281C9-BF8C-0750-63D7-0B0F0AC02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6" y="2017686"/>
            <a:ext cx="440750" cy="440750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="" xmlns:a16="http://schemas.microsoft.com/office/drawing/2014/main" id="{7377FF44-FC21-6DF5-6AFC-B318E700C45F}"/>
              </a:ext>
            </a:extLst>
          </p:cNvPr>
          <p:cNvSpPr txBox="1"/>
          <p:nvPr/>
        </p:nvSpPr>
        <p:spPr>
          <a:xfrm>
            <a:off x="5129585" y="2437445"/>
            <a:ext cx="3603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Buscar un </a:t>
            </a:r>
            <a:r>
              <a:rPr lang="es-ES" sz="16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equilibrio entre desarrollo del producto por parte de la población meta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, a través de su capacitación en comunicación audiovisual, </a:t>
            </a:r>
            <a:r>
              <a:rPr lang="es-ES" sz="16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y por parte de profesionales.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="" xmlns:a16="http://schemas.microsoft.com/office/drawing/2014/main" id="{F2A23261-67FB-ED2A-8E2E-0EA71C82B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43" y="2017686"/>
            <a:ext cx="440750" cy="440750"/>
          </a:xfrm>
          <a:prstGeom prst="rect">
            <a:avLst/>
          </a:prstGeom>
        </p:spPr>
      </p:pic>
      <p:sp>
        <p:nvSpPr>
          <p:cNvPr id="80" name="CuadroTexto 79">
            <a:extLst>
              <a:ext uri="{FF2B5EF4-FFF2-40B4-BE49-F238E27FC236}">
                <a16:creationId xmlns="" xmlns:a16="http://schemas.microsoft.com/office/drawing/2014/main" id="{F788672B-5548-4108-EE0A-9A3299502915}"/>
              </a:ext>
            </a:extLst>
          </p:cNvPr>
          <p:cNvSpPr txBox="1"/>
          <p:nvPr/>
        </p:nvSpPr>
        <p:spPr>
          <a:xfrm>
            <a:off x="9150852" y="2437445"/>
            <a:ext cx="3603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Proporcionar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orientaciones sobre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trabajo en equipo y organización de tareas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en el proceso formativo.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Generar con las personas del grupo meta un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clima de confianza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.</a:t>
            </a:r>
          </a:p>
        </p:txBody>
      </p:sp>
      <p:pic>
        <p:nvPicPr>
          <p:cNvPr id="81" name="Imagen 80">
            <a:extLst>
              <a:ext uri="{FF2B5EF4-FFF2-40B4-BE49-F238E27FC236}">
                <a16:creationId xmlns="" xmlns:a16="http://schemas.microsoft.com/office/drawing/2014/main" id="{E8C05CF8-856D-76DA-3F5D-1E8EC5FB2A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541" y="2017686"/>
            <a:ext cx="440750" cy="440750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="" xmlns:a16="http://schemas.microsoft.com/office/drawing/2014/main" id="{F57DE4FF-BE33-5018-CEBF-0C0D1D1AC7C7}"/>
              </a:ext>
            </a:extLst>
          </p:cNvPr>
          <p:cNvSpPr txBox="1"/>
          <p:nvPr/>
        </p:nvSpPr>
        <p:spPr>
          <a:xfrm>
            <a:off x="13160650" y="2437445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Seleccionar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profesionales de la producción audiovisual 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que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conozcan bien los movimientos sociales.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="" xmlns:a16="http://schemas.microsoft.com/office/drawing/2014/main" id="{FFE18ADD-C3AC-4DE9-4E93-2A2ECCAF99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74396"/>
            <a:ext cx="440750" cy="440750"/>
          </a:xfrm>
          <a:prstGeom prst="rect">
            <a:avLst/>
          </a:prstGeom>
        </p:spPr>
      </p:pic>
      <p:sp>
        <p:nvSpPr>
          <p:cNvPr id="84" name="CuadroTexto 83">
            <a:extLst>
              <a:ext uri="{FF2B5EF4-FFF2-40B4-BE49-F238E27FC236}">
                <a16:creationId xmlns="" xmlns:a16="http://schemas.microsoft.com/office/drawing/2014/main" id="{F17E21D7-CDF4-72BA-9163-FB30E83C4C64}"/>
              </a:ext>
            </a:extLst>
          </p:cNvPr>
          <p:cNvSpPr txBox="1"/>
          <p:nvPr/>
        </p:nvSpPr>
        <p:spPr>
          <a:xfrm>
            <a:off x="1161309" y="4494155"/>
            <a:ext cx="360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Dar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libertad a los y las participantes en la elaboración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del audiovisual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, desde un rol facilitador y tutor que debe ir de más a menos. </a:t>
            </a:r>
          </a:p>
        </p:txBody>
      </p:sp>
      <p:pic>
        <p:nvPicPr>
          <p:cNvPr id="85" name="Imagen 84">
            <a:extLst>
              <a:ext uri="{FF2B5EF4-FFF2-40B4-BE49-F238E27FC236}">
                <a16:creationId xmlns="" xmlns:a16="http://schemas.microsoft.com/office/drawing/2014/main" id="{45DC9FEF-7B2F-957C-74E3-D4ABDF2F6A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6" y="4074396"/>
            <a:ext cx="440750" cy="440750"/>
          </a:xfrm>
          <a:prstGeom prst="rect">
            <a:avLst/>
          </a:prstGeom>
        </p:spPr>
      </p:pic>
      <p:sp>
        <p:nvSpPr>
          <p:cNvPr id="86" name="CuadroTexto 85">
            <a:extLst>
              <a:ext uri="{FF2B5EF4-FFF2-40B4-BE49-F238E27FC236}">
                <a16:creationId xmlns="" xmlns:a16="http://schemas.microsoft.com/office/drawing/2014/main" id="{8E5705B7-52F8-7DE7-9749-0A627BAC2CCD}"/>
              </a:ext>
            </a:extLst>
          </p:cNvPr>
          <p:cNvSpPr txBox="1"/>
          <p:nvPr/>
        </p:nvSpPr>
        <p:spPr>
          <a:xfrm>
            <a:off x="5129585" y="4494155"/>
            <a:ext cx="360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Dotar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de mayor importancia a la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determinación de los objetivos del audiovisual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como punto de partida para su diseño y elaboración.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87" name="Imagen 86">
            <a:extLst>
              <a:ext uri="{FF2B5EF4-FFF2-40B4-BE49-F238E27FC236}">
                <a16:creationId xmlns="" xmlns:a16="http://schemas.microsoft.com/office/drawing/2014/main" id="{540C28D7-21DE-B1F4-CB24-BC60B0AC20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43" y="4074396"/>
            <a:ext cx="440750" cy="440750"/>
          </a:xfrm>
          <a:prstGeom prst="rect">
            <a:avLst/>
          </a:prstGeom>
        </p:spPr>
      </p:pic>
      <p:sp>
        <p:nvSpPr>
          <p:cNvPr id="88" name="CuadroTexto 87">
            <a:extLst>
              <a:ext uri="{FF2B5EF4-FFF2-40B4-BE49-F238E27FC236}">
                <a16:creationId xmlns="" xmlns:a16="http://schemas.microsoft.com/office/drawing/2014/main" id="{931C80A2-3B11-5D67-AE9C-ED5D6B922062}"/>
              </a:ext>
            </a:extLst>
          </p:cNvPr>
          <p:cNvSpPr txBox="1"/>
          <p:nvPr/>
        </p:nvSpPr>
        <p:spPr>
          <a:xfrm>
            <a:off x="9150852" y="4494155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Facilitar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contactos con predisposición a participar 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en los audiovisuales y facilitar orientaciones para este acercamiento.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89" name="Imagen 88">
            <a:extLst>
              <a:ext uri="{FF2B5EF4-FFF2-40B4-BE49-F238E27FC236}">
                <a16:creationId xmlns="" xmlns:a16="http://schemas.microsoft.com/office/drawing/2014/main" id="{87467C3C-8BFF-ADEE-2CE6-D4EFE5B6AB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541" y="4074396"/>
            <a:ext cx="440750" cy="440750"/>
          </a:xfrm>
          <a:prstGeom prst="rect">
            <a:avLst/>
          </a:prstGeom>
        </p:spPr>
      </p:pic>
      <p:sp>
        <p:nvSpPr>
          <p:cNvPr id="90" name="CuadroTexto 89">
            <a:extLst>
              <a:ext uri="{FF2B5EF4-FFF2-40B4-BE49-F238E27FC236}">
                <a16:creationId xmlns="" xmlns:a16="http://schemas.microsoft.com/office/drawing/2014/main" id="{D1E19847-71D9-734A-1038-3329876C7F12}"/>
              </a:ext>
            </a:extLst>
          </p:cNvPr>
          <p:cNvSpPr txBox="1"/>
          <p:nvPr/>
        </p:nvSpPr>
        <p:spPr>
          <a:xfrm>
            <a:off x="13160650" y="4494155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Diseñar una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formación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integral 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(contenido-técnica),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compensada y orientada a la acción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.</a:t>
            </a:r>
          </a:p>
        </p:txBody>
      </p:sp>
      <p:pic>
        <p:nvPicPr>
          <p:cNvPr id="91" name="Imagen 90">
            <a:extLst>
              <a:ext uri="{FF2B5EF4-FFF2-40B4-BE49-F238E27FC236}">
                <a16:creationId xmlns="" xmlns:a16="http://schemas.microsoft.com/office/drawing/2014/main" id="{9B4401C1-E557-E3E2-4EAC-2186E8A445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180859"/>
            <a:ext cx="440750" cy="440750"/>
          </a:xfrm>
          <a:prstGeom prst="rect">
            <a:avLst/>
          </a:prstGeom>
        </p:spPr>
      </p:pic>
      <p:sp>
        <p:nvSpPr>
          <p:cNvPr id="92" name="CuadroTexto 91">
            <a:extLst>
              <a:ext uri="{FF2B5EF4-FFF2-40B4-BE49-F238E27FC236}">
                <a16:creationId xmlns="" xmlns:a16="http://schemas.microsoft.com/office/drawing/2014/main" id="{F9F38B40-CBF2-4C2B-1B5B-4824B3B14055}"/>
              </a:ext>
            </a:extLst>
          </p:cNvPr>
          <p:cNvSpPr txBox="1"/>
          <p:nvPr/>
        </p:nvSpPr>
        <p:spPr>
          <a:xfrm>
            <a:off x="1161309" y="6600618"/>
            <a:ext cx="3603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Utilizar un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lenguaje claro y sencillo.</a:t>
            </a:r>
          </a:p>
        </p:txBody>
      </p:sp>
      <p:pic>
        <p:nvPicPr>
          <p:cNvPr id="93" name="Imagen 92">
            <a:extLst>
              <a:ext uri="{FF2B5EF4-FFF2-40B4-BE49-F238E27FC236}">
                <a16:creationId xmlns="" xmlns:a16="http://schemas.microsoft.com/office/drawing/2014/main" id="{2B98ECE8-930C-6A73-B2EB-1E879ACCD1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6" y="6180859"/>
            <a:ext cx="440750" cy="440750"/>
          </a:xfrm>
          <a:prstGeom prst="rect">
            <a:avLst/>
          </a:prstGeom>
        </p:spPr>
      </p:pic>
      <p:sp>
        <p:nvSpPr>
          <p:cNvPr id="94" name="CuadroTexto 93">
            <a:extLst>
              <a:ext uri="{FF2B5EF4-FFF2-40B4-BE49-F238E27FC236}">
                <a16:creationId xmlns="" xmlns:a16="http://schemas.microsoft.com/office/drawing/2014/main" id="{6A8DD027-2805-22B6-A61E-FD6610384331}"/>
              </a:ext>
            </a:extLst>
          </p:cNvPr>
          <p:cNvSpPr txBox="1"/>
          <p:nvPr/>
        </p:nvSpPr>
        <p:spPr>
          <a:xfrm>
            <a:off x="5129585" y="6600618"/>
            <a:ext cx="3603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Flexibilidad con el guion 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demostrando capacidad de adaptación a circunstancias cambiantes. No condicionar el proceso de grabación con planteamientos rígidos. Respetar espacios y personas.</a:t>
            </a:r>
          </a:p>
        </p:txBody>
      </p:sp>
      <p:pic>
        <p:nvPicPr>
          <p:cNvPr id="95" name="Imagen 94">
            <a:extLst>
              <a:ext uri="{FF2B5EF4-FFF2-40B4-BE49-F238E27FC236}">
                <a16:creationId xmlns="" xmlns:a16="http://schemas.microsoft.com/office/drawing/2014/main" id="{F6571F70-E340-1EB0-46B7-81EB745733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43" y="6180859"/>
            <a:ext cx="440750" cy="440750"/>
          </a:xfrm>
          <a:prstGeom prst="rect">
            <a:avLst/>
          </a:prstGeom>
        </p:spPr>
      </p:pic>
      <p:sp>
        <p:nvSpPr>
          <p:cNvPr id="96" name="CuadroTexto 95">
            <a:extLst>
              <a:ext uri="{FF2B5EF4-FFF2-40B4-BE49-F238E27FC236}">
                <a16:creationId xmlns="" xmlns:a16="http://schemas.microsoft.com/office/drawing/2014/main" id="{2217CA85-C463-3D15-FCB3-B899564A7869}"/>
              </a:ext>
            </a:extLst>
          </p:cNvPr>
          <p:cNvSpPr txBox="1"/>
          <p:nvPr/>
        </p:nvSpPr>
        <p:spPr>
          <a:xfrm>
            <a:off x="9150852" y="6600618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La</a:t>
            </a:r>
            <a:r>
              <a:rPr lang="es-ES" sz="1600" b="0" i="0" u="none" strike="noStrike" cap="none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 metodología de elaboración debe preparar para el </a:t>
            </a:r>
            <a:r>
              <a:rPr lang="es-ES" sz="1600" b="1" i="0" u="none" strike="noStrike" cap="none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ensayo-error </a:t>
            </a:r>
            <a:r>
              <a:rPr lang="es-ES" sz="1600" b="0" i="0" u="none" strike="noStrike" cap="none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y para </a:t>
            </a:r>
            <a:r>
              <a:rPr lang="es-ES" sz="1600" b="1" i="0" u="none" strike="noStrike" cap="none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aprender haciendo. </a:t>
            </a:r>
            <a:endParaRPr lang="es-ES" sz="1600" b="1" i="0" u="none" strike="noStrike" cap="none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  <a:sym typeface="Arial"/>
            </a:endParaRPr>
          </a:p>
        </p:txBody>
      </p:sp>
      <p:pic>
        <p:nvPicPr>
          <p:cNvPr id="97" name="Imagen 96">
            <a:extLst>
              <a:ext uri="{FF2B5EF4-FFF2-40B4-BE49-F238E27FC236}">
                <a16:creationId xmlns="" xmlns:a16="http://schemas.microsoft.com/office/drawing/2014/main" id="{F6CA2989-56CA-5660-861B-00CD5CCFCC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541" y="6180859"/>
            <a:ext cx="440750" cy="440750"/>
          </a:xfrm>
          <a:prstGeom prst="rect">
            <a:avLst/>
          </a:prstGeom>
        </p:spPr>
      </p:pic>
      <p:sp>
        <p:nvSpPr>
          <p:cNvPr id="98" name="CuadroTexto 97">
            <a:extLst>
              <a:ext uri="{FF2B5EF4-FFF2-40B4-BE49-F238E27FC236}">
                <a16:creationId xmlns="" xmlns:a16="http://schemas.microsoft.com/office/drawing/2014/main" id="{EE2755DF-78FD-1181-21CA-9562CB11FB66}"/>
              </a:ext>
            </a:extLst>
          </p:cNvPr>
          <p:cNvSpPr txBox="1"/>
          <p:nvPr/>
        </p:nvSpPr>
        <p:spPr>
          <a:xfrm>
            <a:off x="13160650" y="6600618"/>
            <a:ext cx="360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Priorizar el respeto a los movimientos sociales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, y para ello adaptar la herramienta audiovisual o su finalidad para de respuesta a sus necesidades.</a:t>
            </a:r>
            <a:endParaRPr lang="es-ES" sz="1600" b="1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99" name="Imagen 98">
            <a:extLst>
              <a:ext uri="{FF2B5EF4-FFF2-40B4-BE49-F238E27FC236}">
                <a16:creationId xmlns="" xmlns:a16="http://schemas.microsoft.com/office/drawing/2014/main" id="{9E01BD2A-74CB-84AC-1BBA-28A10A46CE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185968"/>
            <a:ext cx="440750" cy="440750"/>
          </a:xfrm>
          <a:prstGeom prst="rect">
            <a:avLst/>
          </a:prstGeom>
        </p:spPr>
      </p:pic>
      <p:sp>
        <p:nvSpPr>
          <p:cNvPr id="100" name="CuadroTexto 99">
            <a:extLst>
              <a:ext uri="{FF2B5EF4-FFF2-40B4-BE49-F238E27FC236}">
                <a16:creationId xmlns="" xmlns:a16="http://schemas.microsoft.com/office/drawing/2014/main" id="{B8240D67-0596-A8B6-443F-01936AC7498B}"/>
              </a:ext>
            </a:extLst>
          </p:cNvPr>
          <p:cNvSpPr txBox="1"/>
          <p:nvPr/>
        </p:nvSpPr>
        <p:spPr>
          <a:xfrm>
            <a:off x="1161309" y="8605727"/>
            <a:ext cx="360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Integrar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un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diagnóstico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previo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que tenga el debate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sobre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la temática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y el ensayo como componentes centrales en el inicio de la elaboración.</a:t>
            </a:r>
          </a:p>
        </p:txBody>
      </p:sp>
      <p:pic>
        <p:nvPicPr>
          <p:cNvPr id="101" name="Imagen 100">
            <a:extLst>
              <a:ext uri="{FF2B5EF4-FFF2-40B4-BE49-F238E27FC236}">
                <a16:creationId xmlns="" xmlns:a16="http://schemas.microsoft.com/office/drawing/2014/main" id="{98030731-B1C7-91DC-7E4C-8FC6A2B20D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6" y="8185968"/>
            <a:ext cx="440750" cy="440750"/>
          </a:xfrm>
          <a:prstGeom prst="rect">
            <a:avLst/>
          </a:prstGeom>
        </p:spPr>
      </p:pic>
      <p:sp>
        <p:nvSpPr>
          <p:cNvPr id="102" name="CuadroTexto 101">
            <a:extLst>
              <a:ext uri="{FF2B5EF4-FFF2-40B4-BE49-F238E27FC236}">
                <a16:creationId xmlns="" xmlns:a16="http://schemas.microsoft.com/office/drawing/2014/main" id="{8BE3BC56-BA24-98AC-BC5F-571B67DD3F80}"/>
              </a:ext>
            </a:extLst>
          </p:cNvPr>
          <p:cNvSpPr txBox="1"/>
          <p:nvPr/>
        </p:nvSpPr>
        <p:spPr>
          <a:xfrm>
            <a:off x="5129585" y="8605727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Participación y validación 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de los productos audiovisuales </a:t>
            </a:r>
            <a:r>
              <a:rPr lang="es-ES" sz="16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por parte de los colectivos representados 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en ellos.</a:t>
            </a:r>
          </a:p>
        </p:txBody>
      </p:sp>
      <p:pic>
        <p:nvPicPr>
          <p:cNvPr id="103" name="Imagen 102">
            <a:extLst>
              <a:ext uri="{FF2B5EF4-FFF2-40B4-BE49-F238E27FC236}">
                <a16:creationId xmlns="" xmlns:a16="http://schemas.microsoft.com/office/drawing/2014/main" id="{23D9DC0E-76D7-549C-F26A-5B5CE75B09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43" y="8185968"/>
            <a:ext cx="440750" cy="440750"/>
          </a:xfrm>
          <a:prstGeom prst="rect">
            <a:avLst/>
          </a:prstGeom>
        </p:spPr>
      </p:pic>
      <p:sp>
        <p:nvSpPr>
          <p:cNvPr id="104" name="CuadroTexto 103">
            <a:extLst>
              <a:ext uri="{FF2B5EF4-FFF2-40B4-BE49-F238E27FC236}">
                <a16:creationId xmlns="" xmlns:a16="http://schemas.microsoft.com/office/drawing/2014/main" id="{00B89F2A-84DB-D65E-2724-2E68EE56E7B6}"/>
              </a:ext>
            </a:extLst>
          </p:cNvPr>
          <p:cNvSpPr txBox="1"/>
          <p:nvPr/>
        </p:nvSpPr>
        <p:spPr>
          <a:xfrm>
            <a:off x="9150852" y="8605727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Priorizar el proceso formativo y de sensibilización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sobre la calidad del producto audiovisual.</a:t>
            </a:r>
            <a:endParaRPr lang="es-ES" sz="1600" b="1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105" name="Imagen 104">
            <a:extLst>
              <a:ext uri="{FF2B5EF4-FFF2-40B4-BE49-F238E27FC236}">
                <a16:creationId xmlns="" xmlns:a16="http://schemas.microsoft.com/office/drawing/2014/main" id="{6F3D171E-5126-A984-916B-D6739C9BB7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541" y="8185968"/>
            <a:ext cx="440750" cy="440750"/>
          </a:xfrm>
          <a:prstGeom prst="rect">
            <a:avLst/>
          </a:prstGeom>
        </p:spPr>
      </p:pic>
      <p:sp>
        <p:nvSpPr>
          <p:cNvPr id="106" name="CuadroTexto 105">
            <a:extLst>
              <a:ext uri="{FF2B5EF4-FFF2-40B4-BE49-F238E27FC236}">
                <a16:creationId xmlns="" xmlns:a16="http://schemas.microsoft.com/office/drawing/2014/main" id="{B3B35E8E-D7A5-9272-71A8-9827FF1003E9}"/>
              </a:ext>
            </a:extLst>
          </p:cNvPr>
          <p:cNvSpPr txBox="1"/>
          <p:nvPr/>
        </p:nvSpPr>
        <p:spPr>
          <a:xfrm>
            <a:off x="13160650" y="8605727"/>
            <a:ext cx="3603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Buscar referentes 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sobre procesos y productos similares en cualquier lugar.</a:t>
            </a:r>
          </a:p>
        </p:txBody>
      </p:sp>
      <p:pic>
        <p:nvPicPr>
          <p:cNvPr id="107" name="Imagen 106" descr="Texto&#10;&#10;Descripción generada automáticamente">
            <a:extLst>
              <a:ext uri="{FF2B5EF4-FFF2-40B4-BE49-F238E27FC236}">
                <a16:creationId xmlns="" xmlns:a16="http://schemas.microsoft.com/office/drawing/2014/main" id="{7E485BA3-CA72-6514-3C7A-2C13A1E636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0" y="1163724"/>
            <a:ext cx="1065506" cy="6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0" y="1259142"/>
            <a:ext cx="15462100" cy="1448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s-ES" sz="5000" b="1" dirty="0">
                <a:solidFill>
                  <a:schemeClr val="bg1"/>
                </a:solidFill>
                <a:latin typeface="Futura CondensedLight" panose="020B0506000000000000" pitchFamily="34" charset="0"/>
                <a:ea typeface="Champagne &amp; Limousines" panose="020B0502020202020204" pitchFamily="34" charset="0"/>
                <a:cs typeface="Futura" panose="02020800000000000000" pitchFamily="18" charset="0"/>
              </a:rPr>
              <a:t>RECOMENDACIONES_ </a:t>
            </a:r>
            <a:r>
              <a:rPr lang="es-ES" sz="4000" b="1" dirty="0">
                <a:solidFill>
                  <a:schemeClr val="bg1"/>
                </a:solidFill>
                <a:latin typeface="Futura CondensedLight" panose="020B0506000000000000" pitchFamily="34" charset="0"/>
                <a:ea typeface="Champagne &amp; Limousines" panose="020B0502020202020204" pitchFamily="34" charset="0"/>
                <a:cs typeface="Futura" panose="02020800000000000000" pitchFamily="18" charset="0"/>
              </a:rPr>
              <a:t>ANÁLISIS DEL PRODUCTO FINAL</a:t>
            </a:r>
          </a:p>
          <a:p>
            <a:pPr>
              <a:lnSpc>
                <a:spcPts val="3675"/>
              </a:lnSpc>
            </a:pPr>
            <a:endParaRPr lang="es-ES" sz="4000" b="1" dirty="0">
              <a:solidFill>
                <a:schemeClr val="bg1"/>
              </a:solidFill>
              <a:latin typeface="Futura CondensedLight" panose="020B0506000000000000" pitchFamily="34" charset="0"/>
              <a:ea typeface="Champagne &amp; Limousines" panose="020B0502020202020204" pitchFamily="34" charset="0"/>
              <a:cs typeface="Futura" panose="02020800000000000000" pitchFamily="18" charset="0"/>
            </a:endParaRPr>
          </a:p>
          <a:p>
            <a:pPr>
              <a:lnSpc>
                <a:spcPts val="3675"/>
              </a:lnSpc>
            </a:pPr>
            <a:endParaRPr lang="en-US" sz="5000" b="1" dirty="0">
              <a:solidFill>
                <a:schemeClr val="bg1"/>
              </a:solidFill>
              <a:latin typeface="Futura CondensedLight" panose="020B0506000000000000" pitchFamily="34" charset="0"/>
              <a:ea typeface="Champagne &amp; Limousines" panose="020B0502020202020204" pitchFamily="34" charset="0"/>
              <a:cs typeface="Futura" panose="02020800000000000000" pitchFamily="18" charset="0"/>
            </a:endParaRPr>
          </a:p>
        </p:txBody>
      </p:sp>
      <p:pic>
        <p:nvPicPr>
          <p:cNvPr id="23" name="Picture 28">
            <a:extLst>
              <a:ext uri="{FF2B5EF4-FFF2-40B4-BE49-F238E27FC236}">
                <a16:creationId xmlns="" xmlns:a16="http://schemas.microsoft.com/office/drawing/2014/main" id="{0BDC650E-7600-85E5-EE32-C95B2A15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15011400" y="-419100"/>
            <a:ext cx="3821455" cy="3383724"/>
          </a:xfrm>
          <a:prstGeom prst="rect">
            <a:avLst/>
          </a:prstGeom>
        </p:spPr>
      </p:pic>
      <p:pic>
        <p:nvPicPr>
          <p:cNvPr id="24" name="Picture 29">
            <a:extLst>
              <a:ext uri="{FF2B5EF4-FFF2-40B4-BE49-F238E27FC236}">
                <a16:creationId xmlns="" xmlns:a16="http://schemas.microsoft.com/office/drawing/2014/main" id="{927BFFB2-FC66-2C2A-7452-CF63765E6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849906" y="-1639905"/>
            <a:ext cx="4876188" cy="2668605"/>
          </a:xfrm>
          <a:prstGeom prst="rect">
            <a:avLst/>
          </a:prstGeom>
        </p:spPr>
      </p:pic>
      <p:grpSp>
        <p:nvGrpSpPr>
          <p:cNvPr id="31" name="Group 5">
            <a:extLst>
              <a:ext uri="{FF2B5EF4-FFF2-40B4-BE49-F238E27FC236}">
                <a16:creationId xmlns="" xmlns:a16="http://schemas.microsoft.com/office/drawing/2014/main" id="{0A695D2F-958E-8B80-56B0-4EAE79F809ED}"/>
              </a:ext>
            </a:extLst>
          </p:cNvPr>
          <p:cNvGrpSpPr>
            <a:grpSpLocks noChangeAspect="1"/>
          </p:cNvGrpSpPr>
          <p:nvPr/>
        </p:nvGrpSpPr>
        <p:grpSpPr>
          <a:xfrm>
            <a:off x="1077329" y="19431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="" xmlns:a16="http://schemas.microsoft.com/office/drawing/2014/main" id="{F460C640-157C-8F98-81DE-7D9BF5460149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33" name="Freeform 7">
              <a:extLst>
                <a:ext uri="{FF2B5EF4-FFF2-40B4-BE49-F238E27FC236}">
                  <a16:creationId xmlns="" xmlns:a16="http://schemas.microsoft.com/office/drawing/2014/main" id="{0AB12D7B-387F-994A-F959-8EA25881CDC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3" name="Group 5">
            <a:extLst>
              <a:ext uri="{FF2B5EF4-FFF2-40B4-BE49-F238E27FC236}">
                <a16:creationId xmlns="" xmlns:a16="http://schemas.microsoft.com/office/drawing/2014/main" id="{651F9E5B-908F-BCEF-96A7-F46325C11039}"/>
              </a:ext>
            </a:extLst>
          </p:cNvPr>
          <p:cNvGrpSpPr>
            <a:grpSpLocks noChangeAspect="1"/>
          </p:cNvGrpSpPr>
          <p:nvPr/>
        </p:nvGrpSpPr>
        <p:grpSpPr>
          <a:xfrm>
            <a:off x="5093945" y="19431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54" name="Freeform 6">
              <a:extLst>
                <a:ext uri="{FF2B5EF4-FFF2-40B4-BE49-F238E27FC236}">
                  <a16:creationId xmlns="" xmlns:a16="http://schemas.microsoft.com/office/drawing/2014/main" id="{784A01B8-6CD4-E709-7334-AACF5C0C6A4A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55" name="Freeform 7">
              <a:extLst>
                <a:ext uri="{FF2B5EF4-FFF2-40B4-BE49-F238E27FC236}">
                  <a16:creationId xmlns="" xmlns:a16="http://schemas.microsoft.com/office/drawing/2014/main" id="{D803157F-73B1-DC90-FD47-6622A12916D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6" name="Group 5">
            <a:extLst>
              <a:ext uri="{FF2B5EF4-FFF2-40B4-BE49-F238E27FC236}">
                <a16:creationId xmlns="" xmlns:a16="http://schemas.microsoft.com/office/drawing/2014/main" id="{9435F7A5-F5D4-1731-4D18-6BB09A4DF759}"/>
              </a:ext>
            </a:extLst>
          </p:cNvPr>
          <p:cNvGrpSpPr>
            <a:grpSpLocks noChangeAspect="1"/>
          </p:cNvGrpSpPr>
          <p:nvPr/>
        </p:nvGrpSpPr>
        <p:grpSpPr>
          <a:xfrm>
            <a:off x="9099149" y="19431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57" name="Freeform 6">
              <a:extLst>
                <a:ext uri="{FF2B5EF4-FFF2-40B4-BE49-F238E27FC236}">
                  <a16:creationId xmlns="" xmlns:a16="http://schemas.microsoft.com/office/drawing/2014/main" id="{55E084AF-F3A7-25A2-F51C-8EC691942C4B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58" name="Freeform 7">
              <a:extLst>
                <a:ext uri="{FF2B5EF4-FFF2-40B4-BE49-F238E27FC236}">
                  <a16:creationId xmlns="" xmlns:a16="http://schemas.microsoft.com/office/drawing/2014/main" id="{569D06D7-2FC5-16DC-94D4-8A44AC44704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9" name="Group 5">
            <a:extLst>
              <a:ext uri="{FF2B5EF4-FFF2-40B4-BE49-F238E27FC236}">
                <a16:creationId xmlns="" xmlns:a16="http://schemas.microsoft.com/office/drawing/2014/main" id="{6F980DCA-4B1C-DBC2-D6DC-3397B5D4B666}"/>
              </a:ext>
            </a:extLst>
          </p:cNvPr>
          <p:cNvGrpSpPr>
            <a:grpSpLocks noChangeAspect="1"/>
          </p:cNvGrpSpPr>
          <p:nvPr/>
        </p:nvGrpSpPr>
        <p:grpSpPr>
          <a:xfrm>
            <a:off x="13094945" y="19431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60" name="Freeform 6">
              <a:extLst>
                <a:ext uri="{FF2B5EF4-FFF2-40B4-BE49-F238E27FC236}">
                  <a16:creationId xmlns="" xmlns:a16="http://schemas.microsoft.com/office/drawing/2014/main" id="{BFC21BED-846D-7E22-DAC7-9DA7E199437C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61" name="Freeform 7">
              <a:extLst>
                <a:ext uri="{FF2B5EF4-FFF2-40B4-BE49-F238E27FC236}">
                  <a16:creationId xmlns="" xmlns:a16="http://schemas.microsoft.com/office/drawing/2014/main" id="{232C5014-F138-2962-F7E2-C070E012C24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58" name="Group 5">
            <a:extLst>
              <a:ext uri="{FF2B5EF4-FFF2-40B4-BE49-F238E27FC236}">
                <a16:creationId xmlns="" xmlns:a16="http://schemas.microsoft.com/office/drawing/2014/main" id="{C7AD01D0-6731-527F-A3B9-1B68A71FE95A}"/>
              </a:ext>
            </a:extLst>
          </p:cNvPr>
          <p:cNvGrpSpPr>
            <a:grpSpLocks noChangeAspect="1"/>
          </p:cNvGrpSpPr>
          <p:nvPr/>
        </p:nvGrpSpPr>
        <p:grpSpPr>
          <a:xfrm>
            <a:off x="1077329" y="40005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159" name="Freeform 6">
              <a:extLst>
                <a:ext uri="{FF2B5EF4-FFF2-40B4-BE49-F238E27FC236}">
                  <a16:creationId xmlns="" xmlns:a16="http://schemas.microsoft.com/office/drawing/2014/main" id="{DFCD8819-E7AF-BEF0-E393-46CE22B0A0CE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160" name="Freeform 7">
              <a:extLst>
                <a:ext uri="{FF2B5EF4-FFF2-40B4-BE49-F238E27FC236}">
                  <a16:creationId xmlns="" xmlns:a16="http://schemas.microsoft.com/office/drawing/2014/main" id="{D16B6887-13D9-C879-2824-E12B2873E88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61" name="Group 5">
            <a:extLst>
              <a:ext uri="{FF2B5EF4-FFF2-40B4-BE49-F238E27FC236}">
                <a16:creationId xmlns="" xmlns:a16="http://schemas.microsoft.com/office/drawing/2014/main" id="{FEFD0DD3-784F-2FBD-F404-478D763684A4}"/>
              </a:ext>
            </a:extLst>
          </p:cNvPr>
          <p:cNvGrpSpPr>
            <a:grpSpLocks noChangeAspect="1"/>
          </p:cNvGrpSpPr>
          <p:nvPr/>
        </p:nvGrpSpPr>
        <p:grpSpPr>
          <a:xfrm>
            <a:off x="5093945" y="40005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162" name="Freeform 6">
              <a:extLst>
                <a:ext uri="{FF2B5EF4-FFF2-40B4-BE49-F238E27FC236}">
                  <a16:creationId xmlns="" xmlns:a16="http://schemas.microsoft.com/office/drawing/2014/main" id="{45D90591-AA68-023B-0D21-9695CEFEBD63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163" name="Freeform 7">
              <a:extLst>
                <a:ext uri="{FF2B5EF4-FFF2-40B4-BE49-F238E27FC236}">
                  <a16:creationId xmlns="" xmlns:a16="http://schemas.microsoft.com/office/drawing/2014/main" id="{F920398C-147A-5D1C-48E0-58AA18752A3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64" name="Group 5">
            <a:extLst>
              <a:ext uri="{FF2B5EF4-FFF2-40B4-BE49-F238E27FC236}">
                <a16:creationId xmlns="" xmlns:a16="http://schemas.microsoft.com/office/drawing/2014/main" id="{9226C55F-347A-04E8-9F6E-86F44C0AB9ED}"/>
              </a:ext>
            </a:extLst>
          </p:cNvPr>
          <p:cNvGrpSpPr>
            <a:grpSpLocks noChangeAspect="1"/>
          </p:cNvGrpSpPr>
          <p:nvPr/>
        </p:nvGrpSpPr>
        <p:grpSpPr>
          <a:xfrm>
            <a:off x="9099149" y="40005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165" name="Freeform 6">
              <a:extLst>
                <a:ext uri="{FF2B5EF4-FFF2-40B4-BE49-F238E27FC236}">
                  <a16:creationId xmlns="" xmlns:a16="http://schemas.microsoft.com/office/drawing/2014/main" id="{CB719256-8A67-8A7E-7D66-78BB31805284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166" name="Freeform 7">
              <a:extLst>
                <a:ext uri="{FF2B5EF4-FFF2-40B4-BE49-F238E27FC236}">
                  <a16:creationId xmlns="" xmlns:a16="http://schemas.microsoft.com/office/drawing/2014/main" id="{EEFBB5F7-D391-5958-9B8A-A1B970171AB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67" name="Group 5">
            <a:extLst>
              <a:ext uri="{FF2B5EF4-FFF2-40B4-BE49-F238E27FC236}">
                <a16:creationId xmlns="" xmlns:a16="http://schemas.microsoft.com/office/drawing/2014/main" id="{B874FC83-B55A-1997-5D4D-E4C6B43CDE21}"/>
              </a:ext>
            </a:extLst>
          </p:cNvPr>
          <p:cNvGrpSpPr>
            <a:grpSpLocks noChangeAspect="1"/>
          </p:cNvGrpSpPr>
          <p:nvPr/>
        </p:nvGrpSpPr>
        <p:grpSpPr>
          <a:xfrm>
            <a:off x="13094945" y="40005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168" name="Freeform 6">
              <a:extLst>
                <a:ext uri="{FF2B5EF4-FFF2-40B4-BE49-F238E27FC236}">
                  <a16:creationId xmlns="" xmlns:a16="http://schemas.microsoft.com/office/drawing/2014/main" id="{0F294A57-E519-B076-E58B-0C6503D4C1D6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169" name="Freeform 7">
              <a:extLst>
                <a:ext uri="{FF2B5EF4-FFF2-40B4-BE49-F238E27FC236}">
                  <a16:creationId xmlns="" xmlns:a16="http://schemas.microsoft.com/office/drawing/2014/main" id="{D2BA6790-1065-53B1-9AC3-E26508F3982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70" name="Group 5">
            <a:extLst>
              <a:ext uri="{FF2B5EF4-FFF2-40B4-BE49-F238E27FC236}">
                <a16:creationId xmlns="" xmlns:a16="http://schemas.microsoft.com/office/drawing/2014/main" id="{F16E2BF0-F423-4A1D-A56F-CDD93F5D269B}"/>
              </a:ext>
            </a:extLst>
          </p:cNvPr>
          <p:cNvGrpSpPr>
            <a:grpSpLocks noChangeAspect="1"/>
          </p:cNvGrpSpPr>
          <p:nvPr/>
        </p:nvGrpSpPr>
        <p:grpSpPr>
          <a:xfrm>
            <a:off x="1077329" y="60579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171" name="Freeform 6">
              <a:extLst>
                <a:ext uri="{FF2B5EF4-FFF2-40B4-BE49-F238E27FC236}">
                  <a16:creationId xmlns="" xmlns:a16="http://schemas.microsoft.com/office/drawing/2014/main" id="{DA918125-BA3D-6008-86A4-56C801F2985A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172" name="Freeform 7">
              <a:extLst>
                <a:ext uri="{FF2B5EF4-FFF2-40B4-BE49-F238E27FC236}">
                  <a16:creationId xmlns="" xmlns:a16="http://schemas.microsoft.com/office/drawing/2014/main" id="{2D7DF4C9-02D6-FE73-CDB3-C179F55C99E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73" name="Group 5">
            <a:extLst>
              <a:ext uri="{FF2B5EF4-FFF2-40B4-BE49-F238E27FC236}">
                <a16:creationId xmlns="" xmlns:a16="http://schemas.microsoft.com/office/drawing/2014/main" id="{AF7DDAFD-7878-DCEB-26D4-9C202A6E149B}"/>
              </a:ext>
            </a:extLst>
          </p:cNvPr>
          <p:cNvGrpSpPr>
            <a:grpSpLocks noChangeAspect="1"/>
          </p:cNvGrpSpPr>
          <p:nvPr/>
        </p:nvGrpSpPr>
        <p:grpSpPr>
          <a:xfrm>
            <a:off x="5093945" y="60579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174" name="Freeform 6">
              <a:extLst>
                <a:ext uri="{FF2B5EF4-FFF2-40B4-BE49-F238E27FC236}">
                  <a16:creationId xmlns="" xmlns:a16="http://schemas.microsoft.com/office/drawing/2014/main" id="{E452044E-7BDC-31E1-DDE1-4565C5BAC6D5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175" name="Freeform 7">
              <a:extLst>
                <a:ext uri="{FF2B5EF4-FFF2-40B4-BE49-F238E27FC236}">
                  <a16:creationId xmlns="" xmlns:a16="http://schemas.microsoft.com/office/drawing/2014/main" id="{CC737119-C195-48C0-9B8E-03075E216A1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76" name="Group 5">
            <a:extLst>
              <a:ext uri="{FF2B5EF4-FFF2-40B4-BE49-F238E27FC236}">
                <a16:creationId xmlns="" xmlns:a16="http://schemas.microsoft.com/office/drawing/2014/main" id="{10ABBCC7-5F23-221A-436D-43B6D197AC69}"/>
              </a:ext>
            </a:extLst>
          </p:cNvPr>
          <p:cNvGrpSpPr>
            <a:grpSpLocks noChangeAspect="1"/>
          </p:cNvGrpSpPr>
          <p:nvPr/>
        </p:nvGrpSpPr>
        <p:grpSpPr>
          <a:xfrm>
            <a:off x="9099149" y="60579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177" name="Freeform 6">
              <a:extLst>
                <a:ext uri="{FF2B5EF4-FFF2-40B4-BE49-F238E27FC236}">
                  <a16:creationId xmlns="" xmlns:a16="http://schemas.microsoft.com/office/drawing/2014/main" id="{60DC3017-6AA3-0CFB-658D-840985039F8F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178" name="Freeform 7">
              <a:extLst>
                <a:ext uri="{FF2B5EF4-FFF2-40B4-BE49-F238E27FC236}">
                  <a16:creationId xmlns="" xmlns:a16="http://schemas.microsoft.com/office/drawing/2014/main" id="{5D5E1185-05BE-EF31-BCC5-4154EC5A0C4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79" name="Group 5">
            <a:extLst>
              <a:ext uri="{FF2B5EF4-FFF2-40B4-BE49-F238E27FC236}">
                <a16:creationId xmlns="" xmlns:a16="http://schemas.microsoft.com/office/drawing/2014/main" id="{BA760317-E077-0EE6-39FB-3C6544C64962}"/>
              </a:ext>
            </a:extLst>
          </p:cNvPr>
          <p:cNvGrpSpPr>
            <a:grpSpLocks noChangeAspect="1"/>
          </p:cNvGrpSpPr>
          <p:nvPr/>
        </p:nvGrpSpPr>
        <p:grpSpPr>
          <a:xfrm>
            <a:off x="13094945" y="6057900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180" name="Freeform 6">
              <a:extLst>
                <a:ext uri="{FF2B5EF4-FFF2-40B4-BE49-F238E27FC236}">
                  <a16:creationId xmlns="" xmlns:a16="http://schemas.microsoft.com/office/drawing/2014/main" id="{7D829002-B09A-7764-3BE7-6E30FF800A0F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181" name="Freeform 7">
              <a:extLst>
                <a:ext uri="{FF2B5EF4-FFF2-40B4-BE49-F238E27FC236}">
                  <a16:creationId xmlns="" xmlns:a16="http://schemas.microsoft.com/office/drawing/2014/main" id="{EF21FC6F-4FA0-33C5-B16E-B9690D5E253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2" name="Group 5">
            <a:extLst>
              <a:ext uri="{FF2B5EF4-FFF2-40B4-BE49-F238E27FC236}">
                <a16:creationId xmlns="" xmlns:a16="http://schemas.microsoft.com/office/drawing/2014/main" id="{F086BA92-A2CA-5A2D-5C02-FEAE057D1956}"/>
              </a:ext>
            </a:extLst>
          </p:cNvPr>
          <p:cNvGrpSpPr>
            <a:grpSpLocks noChangeAspect="1"/>
          </p:cNvGrpSpPr>
          <p:nvPr/>
        </p:nvGrpSpPr>
        <p:grpSpPr>
          <a:xfrm>
            <a:off x="1077329" y="8086632"/>
            <a:ext cx="3821455" cy="1817095"/>
            <a:chOff x="0" y="0"/>
            <a:chExt cx="6350000" cy="6350000"/>
          </a:xfrm>
          <a:solidFill>
            <a:schemeClr val="bg1"/>
          </a:solidFill>
        </p:grpSpPr>
        <p:sp>
          <p:nvSpPr>
            <p:cNvPr id="63" name="Freeform 6">
              <a:extLst>
                <a:ext uri="{FF2B5EF4-FFF2-40B4-BE49-F238E27FC236}">
                  <a16:creationId xmlns="" xmlns:a16="http://schemas.microsoft.com/office/drawing/2014/main" id="{5C715C23-316E-22AB-D1B3-07E6B2D686D1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64" name="Freeform 7">
              <a:extLst>
                <a:ext uri="{FF2B5EF4-FFF2-40B4-BE49-F238E27FC236}">
                  <a16:creationId xmlns="" xmlns:a16="http://schemas.microsoft.com/office/drawing/2014/main" id="{16C7A00D-BD94-2725-82EF-AECA8E816E2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sp>
        <p:nvSpPr>
          <p:cNvPr id="74" name="CuadroTexto 73">
            <a:extLst>
              <a:ext uri="{FF2B5EF4-FFF2-40B4-BE49-F238E27FC236}">
                <a16:creationId xmlns="" xmlns:a16="http://schemas.microsoft.com/office/drawing/2014/main" id="{CA8B36CF-F241-603F-5315-81B409F584EC}"/>
              </a:ext>
            </a:extLst>
          </p:cNvPr>
          <p:cNvSpPr txBox="1"/>
          <p:nvPr/>
        </p:nvSpPr>
        <p:spPr>
          <a:xfrm>
            <a:off x="1161309" y="2437445"/>
            <a:ext cx="3603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Conceder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una importancia fundamental a las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relaciones con asociaciones, movimientos, contrapartes… como medio para lograr protagonistas 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acordes al relato pretendido.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="" xmlns:a16="http://schemas.microsoft.com/office/drawing/2014/main" id="{7377FF44-FC21-6DF5-6AFC-B318E700C45F}"/>
              </a:ext>
            </a:extLst>
          </p:cNvPr>
          <p:cNvSpPr txBox="1"/>
          <p:nvPr/>
        </p:nvSpPr>
        <p:spPr>
          <a:xfrm>
            <a:off x="5129585" y="2437445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Aprovechar el medio audiovisual para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contar las cosas desde lo vivencial y llegar a los sentimientos.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="" xmlns:a16="http://schemas.microsoft.com/office/drawing/2014/main" id="{F788672B-5548-4108-EE0A-9A3299502915}"/>
              </a:ext>
            </a:extLst>
          </p:cNvPr>
          <p:cNvSpPr txBox="1"/>
          <p:nvPr/>
        </p:nvSpPr>
        <p:spPr>
          <a:xfrm>
            <a:off x="9165431" y="2437445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Divulgar mensajes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claros y directos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que transmitan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propuestas de cambio y acción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positiva.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="" xmlns:a16="http://schemas.microsoft.com/office/drawing/2014/main" id="{F57DE4FF-BE33-5018-CEBF-0C0D1D1AC7C7}"/>
              </a:ext>
            </a:extLst>
          </p:cNvPr>
          <p:cNvSpPr txBox="1"/>
          <p:nvPr/>
        </p:nvSpPr>
        <p:spPr>
          <a:xfrm>
            <a:off x="9165431" y="6588532"/>
            <a:ext cx="360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Personalizar el producto a través de la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intervención directa de los públicos meta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, de forma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que puedan verse reflejados.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="" xmlns:a16="http://schemas.microsoft.com/office/drawing/2014/main" id="{F17E21D7-CDF4-72BA-9163-FB30E83C4C64}"/>
              </a:ext>
            </a:extLst>
          </p:cNvPr>
          <p:cNvSpPr txBox="1"/>
          <p:nvPr/>
        </p:nvSpPr>
        <p:spPr>
          <a:xfrm>
            <a:off x="1161309" y="4494155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Formar</a:t>
            </a:r>
            <a:r>
              <a:rPr lang="es-ES" sz="160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a las personas participantes en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cómo lograr distintos tipos de impacto</a:t>
            </a:r>
            <a:r>
              <a:rPr lang="es-ES" sz="160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a la hora de diseñar el guion y los mensajes.</a:t>
            </a:r>
            <a:endParaRPr lang="es-ES" sz="160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="" xmlns:a16="http://schemas.microsoft.com/office/drawing/2014/main" id="{8E5705B7-52F8-7DE7-9749-0A627BAC2CCD}"/>
              </a:ext>
            </a:extLst>
          </p:cNvPr>
          <p:cNvSpPr txBox="1"/>
          <p:nvPr/>
        </p:nvSpPr>
        <p:spPr>
          <a:xfrm>
            <a:off x="5129585" y="4494155"/>
            <a:ext cx="360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Incorporar al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tejido asociativo y a la administración pública</a:t>
            </a:r>
            <a:r>
              <a:rPr lang="es-ES" sz="160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, siempre que sea posible,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al proceso de difusión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de los productos hacia los colectivos vulnerados. 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="" xmlns:a16="http://schemas.microsoft.com/office/drawing/2014/main" id="{931C80A2-3B11-5D67-AE9C-ED5D6B922062}"/>
              </a:ext>
            </a:extLst>
          </p:cNvPr>
          <p:cNvSpPr txBox="1"/>
          <p:nvPr/>
        </p:nvSpPr>
        <p:spPr>
          <a:xfrm>
            <a:off x="9165431" y="4494155"/>
            <a:ext cx="360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Dar pautas al alumnado para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trabajar las realidades duras y los colectivos vulnerados de forma respetuosa y equilibrada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en los videos.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="" xmlns:a16="http://schemas.microsoft.com/office/drawing/2014/main" id="{D1E19847-71D9-734A-1038-3329876C7F12}"/>
              </a:ext>
            </a:extLst>
          </p:cNvPr>
          <p:cNvSpPr txBox="1"/>
          <p:nvPr/>
        </p:nvSpPr>
        <p:spPr>
          <a:xfrm>
            <a:off x="13203014" y="6616808"/>
            <a:ext cx="360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Propiciar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los 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eventos de presentación de los audiovisuales</a:t>
            </a:r>
            <a:r>
              <a:rPr lang="es-ES" sz="1600" b="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para que las personas participantes se vean reconocidas y reafirmadas en su trabajo. </a:t>
            </a:r>
            <a:endParaRPr lang="es-ES" sz="1600" b="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="" xmlns:a16="http://schemas.microsoft.com/office/drawing/2014/main" id="{6A8DD027-2805-22B6-A61E-FD6610384331}"/>
              </a:ext>
            </a:extLst>
          </p:cNvPr>
          <p:cNvSpPr txBox="1"/>
          <p:nvPr/>
        </p:nvSpPr>
        <p:spPr>
          <a:xfrm>
            <a:off x="5129585" y="6600618"/>
            <a:ext cx="360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Aprovechar y extender la vida útil de los productos audiovisuales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para generar impacto más allá del proyecto en el que se han generado.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="" xmlns:a16="http://schemas.microsoft.com/office/drawing/2014/main" id="{2217CA85-C463-3D15-FCB3-B899564A7869}"/>
              </a:ext>
            </a:extLst>
          </p:cNvPr>
          <p:cNvSpPr txBox="1"/>
          <p:nvPr/>
        </p:nvSpPr>
        <p:spPr>
          <a:xfrm>
            <a:off x="13203014" y="2485382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Ajustar</a:t>
            </a:r>
            <a:r>
              <a:rPr lang="es-ES" sz="16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las expectativas en el campo de la calidad técnica</a:t>
            </a:r>
            <a:r>
              <a:rPr lang="es-ES" sz="1600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en los proyectos desarrollados por no-profesionales.</a:t>
            </a:r>
            <a:endParaRPr lang="es-ES" sz="1600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98" name="CuadroTexto 97">
            <a:extLst>
              <a:ext uri="{FF2B5EF4-FFF2-40B4-BE49-F238E27FC236}">
                <a16:creationId xmlns="" xmlns:a16="http://schemas.microsoft.com/office/drawing/2014/main" id="{EE2755DF-78FD-1181-21CA-9562CB11FB66}"/>
              </a:ext>
            </a:extLst>
          </p:cNvPr>
          <p:cNvSpPr txBox="1"/>
          <p:nvPr/>
        </p:nvSpPr>
        <p:spPr>
          <a:xfrm>
            <a:off x="13203014" y="4583820"/>
            <a:ext cx="360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Evitar que el producto final sature de información </a:t>
            </a:r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 las personas destinatarias del mismo.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="" xmlns:a16="http://schemas.microsoft.com/office/drawing/2014/main" id="{B8240D67-0596-A8B6-443F-01936AC7498B}"/>
              </a:ext>
            </a:extLst>
          </p:cNvPr>
          <p:cNvSpPr txBox="1"/>
          <p:nvPr/>
        </p:nvSpPr>
        <p:spPr>
          <a:xfrm>
            <a:off x="1161309" y="8605727"/>
            <a:ext cx="3603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s-E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Utilizar las </a:t>
            </a:r>
            <a:r>
              <a:rPr lang="es-ES" sz="16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webs de referencia</a:t>
            </a:r>
            <a:r>
              <a:rPr lang="es-E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para la difusión de las iniciativas realizadas.</a:t>
            </a:r>
            <a:endParaRPr lang="es-ES" sz="1600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="" xmlns:a16="http://schemas.microsoft.com/office/drawing/2014/main" id="{8BE3BC56-BA24-98AC-BC5F-571B67DD3F80}"/>
              </a:ext>
            </a:extLst>
          </p:cNvPr>
          <p:cNvSpPr txBox="1"/>
          <p:nvPr/>
        </p:nvSpPr>
        <p:spPr>
          <a:xfrm>
            <a:off x="1154761" y="6625053"/>
            <a:ext cx="3603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Disponer de formación en </a:t>
            </a:r>
            <a:r>
              <a:rPr lang="es-ES" sz="16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seguridad en redes sociales.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="" xmlns:a16="http://schemas.microsoft.com/office/drawing/2014/main" id="{DC6A60A3-0512-3A69-2497-6B7F6F0A4E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22068"/>
            <a:ext cx="454432" cy="454432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="" xmlns:a16="http://schemas.microsoft.com/office/drawing/2014/main" id="{314E0EE0-17D6-B323-5CEA-4B420B9837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76" y="2022068"/>
            <a:ext cx="454432" cy="454432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="" xmlns:a16="http://schemas.microsoft.com/office/drawing/2014/main" id="{12F55470-F4E3-CEFD-3611-785217B462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79" y="2022068"/>
            <a:ext cx="454432" cy="454432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="" xmlns:a16="http://schemas.microsoft.com/office/drawing/2014/main" id="{36848ED5-9959-33AE-8FCF-C64425D7A8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521" y="2022068"/>
            <a:ext cx="454432" cy="454432"/>
          </a:xfrm>
          <a:prstGeom prst="rect">
            <a:avLst/>
          </a:prstGeom>
        </p:spPr>
      </p:pic>
      <p:pic>
        <p:nvPicPr>
          <p:cNvPr id="111" name="Imagen 110">
            <a:extLst>
              <a:ext uri="{FF2B5EF4-FFF2-40B4-BE49-F238E27FC236}">
                <a16:creationId xmlns="" xmlns:a16="http://schemas.microsoft.com/office/drawing/2014/main" id="{1A3AF62C-2B8B-DBCF-85C6-AA88F509D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16737"/>
            <a:ext cx="454432" cy="454432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="" xmlns:a16="http://schemas.microsoft.com/office/drawing/2014/main" id="{D37E0F16-3397-E327-94E7-91B9C908D1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76" y="4116737"/>
            <a:ext cx="454432" cy="454432"/>
          </a:xfrm>
          <a:prstGeom prst="rect">
            <a:avLst/>
          </a:prstGeom>
        </p:spPr>
      </p:pic>
      <p:pic>
        <p:nvPicPr>
          <p:cNvPr id="113" name="Imagen 112">
            <a:extLst>
              <a:ext uri="{FF2B5EF4-FFF2-40B4-BE49-F238E27FC236}">
                <a16:creationId xmlns="" xmlns:a16="http://schemas.microsoft.com/office/drawing/2014/main" id="{95754DBC-3887-44F8-5A8A-20AB9E06E5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79" y="4116737"/>
            <a:ext cx="454432" cy="454432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="" xmlns:a16="http://schemas.microsoft.com/office/drawing/2014/main" id="{DB0703CC-6F19-7CBA-F90B-158AA71CCD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521" y="4116737"/>
            <a:ext cx="454432" cy="454432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="" xmlns:a16="http://schemas.microsoft.com/office/drawing/2014/main" id="{68CBE177-8E4D-189B-9310-B2497F2F0B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134100"/>
            <a:ext cx="454432" cy="454432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="" xmlns:a16="http://schemas.microsoft.com/office/drawing/2014/main" id="{E0D78A15-23FF-C730-7083-CC19B66AD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76" y="6134100"/>
            <a:ext cx="454432" cy="454432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="" xmlns:a16="http://schemas.microsoft.com/office/drawing/2014/main" id="{06D22816-3617-A962-F845-8E6E1F018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79" y="6134100"/>
            <a:ext cx="454432" cy="454432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="" xmlns:a16="http://schemas.microsoft.com/office/drawing/2014/main" id="{C9002373-1EBF-4E13-3AF3-5AACE88988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521" y="6134100"/>
            <a:ext cx="454432" cy="454432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="" xmlns:a16="http://schemas.microsoft.com/office/drawing/2014/main" id="{884AD95E-43FB-724E-5CC7-E907D9428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199288"/>
            <a:ext cx="454432" cy="4544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CADDDAB-C0EF-A828-AA02-993A3D68B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61" y="304917"/>
            <a:ext cx="1766216" cy="1766216"/>
          </a:xfrm>
          <a:prstGeom prst="rect">
            <a:avLst/>
          </a:prstGeom>
        </p:spPr>
      </p:pic>
      <p:pic>
        <p:nvPicPr>
          <p:cNvPr id="123" name="Imagen 122" descr="Texto&#10;&#10;Descripción generada automáticamente">
            <a:extLst>
              <a:ext uri="{FF2B5EF4-FFF2-40B4-BE49-F238E27FC236}">
                <a16:creationId xmlns="" xmlns:a16="http://schemas.microsoft.com/office/drawing/2014/main" id="{26BDEC96-9BB8-E616-135C-AD4E2B9288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0" y="1163724"/>
            <a:ext cx="1065506" cy="6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3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3989" y="1776053"/>
            <a:ext cx="15320422" cy="499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s-ES" sz="5000" b="1" dirty="0">
                <a:solidFill>
                  <a:schemeClr val="bg1"/>
                </a:solidFill>
                <a:latin typeface="Futura CondensedLight" panose="020B0506000000000000" pitchFamily="34" charset="0"/>
                <a:ea typeface="Champagne &amp; Limousines" panose="020B0502020202020204" pitchFamily="34" charset="0"/>
                <a:cs typeface="Futura" panose="02020800000000000000" pitchFamily="18" charset="0"/>
              </a:rPr>
              <a:t>RECOMENDACIONES_ </a:t>
            </a:r>
            <a:r>
              <a:rPr lang="es-ES" sz="4000" b="1" dirty="0">
                <a:solidFill>
                  <a:schemeClr val="bg1"/>
                </a:solidFill>
                <a:latin typeface="Futura CondensedLight" panose="020B0506000000000000" pitchFamily="34" charset="0"/>
                <a:ea typeface="Champagne &amp; Limousines" panose="020B0502020202020204" pitchFamily="34" charset="0"/>
                <a:cs typeface="Futura" panose="02020800000000000000" pitchFamily="18" charset="0"/>
              </a:rPr>
              <a:t>IMPACTO DE LAS INICIATIVAS</a:t>
            </a:r>
          </a:p>
        </p:txBody>
      </p:sp>
      <p:pic>
        <p:nvPicPr>
          <p:cNvPr id="23" name="Picture 28">
            <a:extLst>
              <a:ext uri="{FF2B5EF4-FFF2-40B4-BE49-F238E27FC236}">
                <a16:creationId xmlns="" xmlns:a16="http://schemas.microsoft.com/office/drawing/2014/main" id="{0BDC650E-7600-85E5-EE32-C95B2A15F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 flipH="1">
            <a:off x="15011400" y="-419100"/>
            <a:ext cx="3821455" cy="3383724"/>
          </a:xfrm>
          <a:prstGeom prst="rect">
            <a:avLst/>
          </a:prstGeom>
        </p:spPr>
      </p:pic>
      <p:pic>
        <p:nvPicPr>
          <p:cNvPr id="24" name="Picture 29">
            <a:extLst>
              <a:ext uri="{FF2B5EF4-FFF2-40B4-BE49-F238E27FC236}">
                <a16:creationId xmlns="" xmlns:a16="http://schemas.microsoft.com/office/drawing/2014/main" id="{927BFFB2-FC66-2C2A-7452-CF63765E6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5849906" y="-1639905"/>
            <a:ext cx="4876188" cy="2668605"/>
          </a:xfrm>
          <a:prstGeom prst="rect">
            <a:avLst/>
          </a:prstGeom>
        </p:spPr>
      </p:pic>
      <p:grpSp>
        <p:nvGrpSpPr>
          <p:cNvPr id="56" name="Group 5">
            <a:extLst>
              <a:ext uri="{FF2B5EF4-FFF2-40B4-BE49-F238E27FC236}">
                <a16:creationId xmlns="" xmlns:a16="http://schemas.microsoft.com/office/drawing/2014/main" id="{9435F7A5-F5D4-1731-4D18-6BB09A4DF759}"/>
              </a:ext>
            </a:extLst>
          </p:cNvPr>
          <p:cNvGrpSpPr>
            <a:grpSpLocks noChangeAspect="1"/>
          </p:cNvGrpSpPr>
          <p:nvPr/>
        </p:nvGrpSpPr>
        <p:grpSpPr>
          <a:xfrm>
            <a:off x="11393252" y="2565728"/>
            <a:ext cx="4448448" cy="3113534"/>
            <a:chOff x="0" y="0"/>
            <a:chExt cx="6350000" cy="6350000"/>
          </a:xfrm>
          <a:solidFill>
            <a:schemeClr val="bg1"/>
          </a:solidFill>
        </p:grpSpPr>
        <p:sp>
          <p:nvSpPr>
            <p:cNvPr id="57" name="Freeform 6">
              <a:extLst>
                <a:ext uri="{FF2B5EF4-FFF2-40B4-BE49-F238E27FC236}">
                  <a16:creationId xmlns="" xmlns:a16="http://schemas.microsoft.com/office/drawing/2014/main" id="{55E084AF-F3A7-25A2-F51C-8EC691942C4B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58" name="Freeform 7">
              <a:extLst>
                <a:ext uri="{FF2B5EF4-FFF2-40B4-BE49-F238E27FC236}">
                  <a16:creationId xmlns="" xmlns:a16="http://schemas.microsoft.com/office/drawing/2014/main" id="{569D06D7-2FC5-16DC-94D4-8A44AC44704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6" name="Group 5">
            <a:extLst>
              <a:ext uri="{FF2B5EF4-FFF2-40B4-BE49-F238E27FC236}">
                <a16:creationId xmlns="" xmlns:a16="http://schemas.microsoft.com/office/drawing/2014/main" id="{D48A779E-1B33-7AE8-9203-10E7ED4604A2}"/>
              </a:ext>
            </a:extLst>
          </p:cNvPr>
          <p:cNvGrpSpPr>
            <a:grpSpLocks noChangeAspect="1"/>
          </p:cNvGrpSpPr>
          <p:nvPr/>
        </p:nvGrpSpPr>
        <p:grpSpPr>
          <a:xfrm>
            <a:off x="1487252" y="2565728"/>
            <a:ext cx="4448448" cy="3113534"/>
            <a:chOff x="0" y="0"/>
            <a:chExt cx="6350000" cy="6350000"/>
          </a:xfrm>
          <a:solidFill>
            <a:schemeClr val="bg1"/>
          </a:solidFill>
        </p:grpSpPr>
        <p:sp>
          <p:nvSpPr>
            <p:cNvPr id="87" name="Freeform 6">
              <a:extLst>
                <a:ext uri="{FF2B5EF4-FFF2-40B4-BE49-F238E27FC236}">
                  <a16:creationId xmlns="" xmlns:a16="http://schemas.microsoft.com/office/drawing/2014/main" id="{73195E41-3F13-987B-AA0A-BE64385158CE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88" name="Freeform 7">
              <a:extLst>
                <a:ext uri="{FF2B5EF4-FFF2-40B4-BE49-F238E27FC236}">
                  <a16:creationId xmlns="" xmlns:a16="http://schemas.microsoft.com/office/drawing/2014/main" id="{40DA151A-4485-5926-9A45-D06EB0524CE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2" name="Group 5">
            <a:extLst>
              <a:ext uri="{FF2B5EF4-FFF2-40B4-BE49-F238E27FC236}">
                <a16:creationId xmlns="" xmlns:a16="http://schemas.microsoft.com/office/drawing/2014/main" id="{293F4EA0-88B9-BBD5-023D-6069A586D9C4}"/>
              </a:ext>
            </a:extLst>
          </p:cNvPr>
          <p:cNvGrpSpPr>
            <a:grpSpLocks noChangeAspect="1"/>
          </p:cNvGrpSpPr>
          <p:nvPr/>
        </p:nvGrpSpPr>
        <p:grpSpPr>
          <a:xfrm>
            <a:off x="6516452" y="6040005"/>
            <a:ext cx="4448448" cy="3113534"/>
            <a:chOff x="0" y="0"/>
            <a:chExt cx="6350000" cy="6350000"/>
          </a:xfrm>
          <a:solidFill>
            <a:schemeClr val="bg1"/>
          </a:solidFill>
        </p:grpSpPr>
        <p:sp>
          <p:nvSpPr>
            <p:cNvPr id="93" name="Freeform 6">
              <a:extLst>
                <a:ext uri="{FF2B5EF4-FFF2-40B4-BE49-F238E27FC236}">
                  <a16:creationId xmlns="" xmlns:a16="http://schemas.microsoft.com/office/drawing/2014/main" id="{F5992C33-9FBA-9F61-86FD-D55AA547DA3E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94" name="Freeform 7">
              <a:extLst>
                <a:ext uri="{FF2B5EF4-FFF2-40B4-BE49-F238E27FC236}">
                  <a16:creationId xmlns="" xmlns:a16="http://schemas.microsoft.com/office/drawing/2014/main" id="{E25A72DB-F7E6-F501-DDFA-187EE453500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5" name="Group 5">
            <a:extLst>
              <a:ext uri="{FF2B5EF4-FFF2-40B4-BE49-F238E27FC236}">
                <a16:creationId xmlns="" xmlns:a16="http://schemas.microsoft.com/office/drawing/2014/main" id="{D5C7E563-8898-ED27-83D8-E97D4719CB43}"/>
              </a:ext>
            </a:extLst>
          </p:cNvPr>
          <p:cNvGrpSpPr>
            <a:grpSpLocks noChangeAspect="1"/>
          </p:cNvGrpSpPr>
          <p:nvPr/>
        </p:nvGrpSpPr>
        <p:grpSpPr>
          <a:xfrm>
            <a:off x="1487252" y="6040005"/>
            <a:ext cx="4448448" cy="3113534"/>
            <a:chOff x="0" y="0"/>
            <a:chExt cx="6350000" cy="6350000"/>
          </a:xfrm>
          <a:solidFill>
            <a:schemeClr val="bg1"/>
          </a:solidFill>
        </p:grpSpPr>
        <p:sp>
          <p:nvSpPr>
            <p:cNvPr id="96" name="Freeform 6">
              <a:extLst>
                <a:ext uri="{FF2B5EF4-FFF2-40B4-BE49-F238E27FC236}">
                  <a16:creationId xmlns="" xmlns:a16="http://schemas.microsoft.com/office/drawing/2014/main" id="{BE52E696-43BD-78B7-08F3-73CF5CD4C408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97" name="Freeform 7">
              <a:extLst>
                <a:ext uri="{FF2B5EF4-FFF2-40B4-BE49-F238E27FC236}">
                  <a16:creationId xmlns="" xmlns:a16="http://schemas.microsoft.com/office/drawing/2014/main" id="{5EFFB5B8-4809-BAE6-2341-FD2002B4A1E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8" name="Group 5">
            <a:extLst>
              <a:ext uri="{FF2B5EF4-FFF2-40B4-BE49-F238E27FC236}">
                <a16:creationId xmlns="" xmlns:a16="http://schemas.microsoft.com/office/drawing/2014/main" id="{F688FD26-89B9-D6B1-7CE5-CAE44B569BA3}"/>
              </a:ext>
            </a:extLst>
          </p:cNvPr>
          <p:cNvGrpSpPr>
            <a:grpSpLocks noChangeAspect="1"/>
          </p:cNvGrpSpPr>
          <p:nvPr/>
        </p:nvGrpSpPr>
        <p:grpSpPr>
          <a:xfrm>
            <a:off x="6516452" y="2552700"/>
            <a:ext cx="4448448" cy="3113534"/>
            <a:chOff x="0" y="0"/>
            <a:chExt cx="6350000" cy="6350000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="" xmlns:a16="http://schemas.microsoft.com/office/drawing/2014/main" id="{67D8C2A9-89C6-7897-5E30-8CE524239441}"/>
                </a:ext>
              </a:extLst>
            </p:cNvPr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grpFill/>
          </p:spPr>
        </p:sp>
        <p:sp>
          <p:nvSpPr>
            <p:cNvPr id="100" name="Freeform 7">
              <a:extLst>
                <a:ext uri="{FF2B5EF4-FFF2-40B4-BE49-F238E27FC236}">
                  <a16:creationId xmlns="" xmlns:a16="http://schemas.microsoft.com/office/drawing/2014/main" id="{5BB51D70-4489-0544-01B4-70374DDBE7A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grpFill/>
          </p:spPr>
        </p:sp>
      </p:grpSp>
      <p:sp>
        <p:nvSpPr>
          <p:cNvPr id="101" name="CuadroTexto 100">
            <a:extLst>
              <a:ext uri="{FF2B5EF4-FFF2-40B4-BE49-F238E27FC236}">
                <a16:creationId xmlns="" xmlns:a16="http://schemas.microsoft.com/office/drawing/2014/main" id="{18C303CF-F280-60C3-37FD-C6DA0DE17B42}"/>
              </a:ext>
            </a:extLst>
          </p:cNvPr>
          <p:cNvSpPr txBox="1"/>
          <p:nvPr/>
        </p:nvSpPr>
        <p:spPr>
          <a:xfrm>
            <a:off x="1681710" y="3351597"/>
            <a:ext cx="41094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Facilitar</a:t>
            </a:r>
            <a:r>
              <a:rPr lang="es-ES" sz="2000" b="1" baseline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la participación</a:t>
            </a:r>
            <a:r>
              <a:rPr lang="es-ES" sz="20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activa de los grupos involucrados </a:t>
            </a:r>
            <a:r>
              <a:rPr lang="es-ES" sz="20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en la iniciativa para propiciar su empoderamiento temático y  comunicacional.</a:t>
            </a:r>
          </a:p>
        </p:txBody>
      </p:sp>
      <p:pic>
        <p:nvPicPr>
          <p:cNvPr id="103" name="Imagen 102">
            <a:extLst>
              <a:ext uri="{FF2B5EF4-FFF2-40B4-BE49-F238E27FC236}">
                <a16:creationId xmlns="" xmlns:a16="http://schemas.microsoft.com/office/drawing/2014/main" id="{F436D8D9-79BC-602E-B79E-F87EDF1AB0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18" y="2801981"/>
            <a:ext cx="514938" cy="514938"/>
          </a:xfrm>
          <a:prstGeom prst="rect">
            <a:avLst/>
          </a:prstGeom>
        </p:spPr>
      </p:pic>
      <p:sp>
        <p:nvSpPr>
          <p:cNvPr id="106" name="CuadroTexto 105">
            <a:extLst>
              <a:ext uri="{FF2B5EF4-FFF2-40B4-BE49-F238E27FC236}">
                <a16:creationId xmlns="" xmlns:a16="http://schemas.microsoft.com/office/drawing/2014/main" id="{947031BF-70C4-8A1D-EAD6-37FA55597FD0}"/>
              </a:ext>
            </a:extLst>
          </p:cNvPr>
          <p:cNvSpPr txBox="1"/>
          <p:nvPr/>
        </p:nvSpPr>
        <p:spPr>
          <a:xfrm>
            <a:off x="11554528" y="3351597"/>
            <a:ext cx="4066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Dar visibilidad al testimonio </a:t>
            </a:r>
            <a:r>
              <a:rPr lang="es-ES" sz="2000" b="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como herramienta para sensibilizar y cambiar actitudes y comportamientos.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="" xmlns:a16="http://schemas.microsoft.com/office/drawing/2014/main" id="{85156B2A-51E0-2BB1-9AFC-92970B4C38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862" y="2801981"/>
            <a:ext cx="514938" cy="514938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="" xmlns:a16="http://schemas.microsoft.com/office/drawing/2014/main" id="{CE480875-C3A4-8ED9-00F0-183423CCE34A}"/>
              </a:ext>
            </a:extLst>
          </p:cNvPr>
          <p:cNvSpPr txBox="1"/>
          <p:nvPr/>
        </p:nvSpPr>
        <p:spPr>
          <a:xfrm>
            <a:off x="1728044" y="6749329"/>
            <a:ext cx="39107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Utilizar </a:t>
            </a:r>
            <a:r>
              <a:rPr lang="es-ES" sz="200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en la medida de lo posible  </a:t>
            </a:r>
            <a:r>
              <a:rPr lang="es-ES" sz="20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el coloquio y la conversación </a:t>
            </a:r>
            <a:r>
              <a:rPr lang="es-ES" sz="20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sobre el audiovisual para recabar información sobre el impacto generado.</a:t>
            </a:r>
          </a:p>
        </p:txBody>
      </p:sp>
      <p:pic>
        <p:nvPicPr>
          <p:cNvPr id="109" name="Imagen 108">
            <a:extLst>
              <a:ext uri="{FF2B5EF4-FFF2-40B4-BE49-F238E27FC236}">
                <a16:creationId xmlns="" xmlns:a16="http://schemas.microsoft.com/office/drawing/2014/main" id="{332F7EFE-B0C4-D1F1-A79D-F7E95C78D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52" y="6199713"/>
            <a:ext cx="514938" cy="514938"/>
          </a:xfrm>
          <a:prstGeom prst="rect">
            <a:avLst/>
          </a:prstGeom>
        </p:spPr>
      </p:pic>
      <p:sp>
        <p:nvSpPr>
          <p:cNvPr id="110" name="CuadroTexto 109">
            <a:extLst>
              <a:ext uri="{FF2B5EF4-FFF2-40B4-BE49-F238E27FC236}">
                <a16:creationId xmlns="" xmlns:a16="http://schemas.microsoft.com/office/drawing/2014/main" id="{3714F5B1-501B-DD9C-74B2-81AAB7F32B34}"/>
              </a:ext>
            </a:extLst>
          </p:cNvPr>
          <p:cNvSpPr txBox="1"/>
          <p:nvPr/>
        </p:nvSpPr>
        <p:spPr>
          <a:xfrm>
            <a:off x="6699190" y="3262024"/>
            <a:ext cx="38858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Realizar mediciones de impacto </a:t>
            </a:r>
            <a:r>
              <a:rPr lang="es-ES" sz="2000" b="0" i="0" u="none" strike="noStrike" cap="none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para tener evidencias que sirvan como fundamento en la toma de decisiones para la ampliación y mejora del impacto.</a:t>
            </a:r>
          </a:p>
        </p:txBody>
      </p:sp>
      <p:pic>
        <p:nvPicPr>
          <p:cNvPr id="111" name="Imagen 110">
            <a:extLst>
              <a:ext uri="{FF2B5EF4-FFF2-40B4-BE49-F238E27FC236}">
                <a16:creationId xmlns="" xmlns:a16="http://schemas.microsoft.com/office/drawing/2014/main" id="{8E2EEC3C-8ACD-B1CC-CDA4-4225FB1F5B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24" y="2712408"/>
            <a:ext cx="514938" cy="514938"/>
          </a:xfrm>
          <a:prstGeom prst="rect">
            <a:avLst/>
          </a:prstGeom>
        </p:spPr>
      </p:pic>
      <p:sp>
        <p:nvSpPr>
          <p:cNvPr id="112" name="CuadroTexto 111">
            <a:extLst>
              <a:ext uri="{FF2B5EF4-FFF2-40B4-BE49-F238E27FC236}">
                <a16:creationId xmlns="" xmlns:a16="http://schemas.microsoft.com/office/drawing/2014/main" id="{C39D9B19-DBEC-82DD-60ED-EFEED1EB0221}"/>
              </a:ext>
            </a:extLst>
          </p:cNvPr>
          <p:cNvSpPr txBox="1"/>
          <p:nvPr/>
        </p:nvSpPr>
        <p:spPr>
          <a:xfrm>
            <a:off x="6724062" y="6749329"/>
            <a:ext cx="40201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Fomentar 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al máximo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la continuidad de las iniciativas de comunicación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  <a:sym typeface="Arial"/>
              </a:rPr>
              <a:t>audiovisual para la transformación social como formula para incrementar su impacto.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  <a:sym typeface="Arial"/>
            </a:endParaRPr>
          </a:p>
        </p:txBody>
      </p:sp>
      <p:pic>
        <p:nvPicPr>
          <p:cNvPr id="113" name="Imagen 112">
            <a:extLst>
              <a:ext uri="{FF2B5EF4-FFF2-40B4-BE49-F238E27FC236}">
                <a16:creationId xmlns="" xmlns:a16="http://schemas.microsoft.com/office/drawing/2014/main" id="{CD96677E-DCB9-7D73-6F10-5C674F20DC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96" y="6199713"/>
            <a:ext cx="514938" cy="5149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77E3334-6BD4-C423-C59D-48FD3DCFDF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74552"/>
            <a:ext cx="1650479" cy="1650479"/>
          </a:xfrm>
          <a:prstGeom prst="rect">
            <a:avLst/>
          </a:prstGeom>
        </p:spPr>
      </p:pic>
      <p:pic>
        <p:nvPicPr>
          <p:cNvPr id="115" name="Imagen 114" descr="Texto&#10;&#10;Descripción generada automáticamente">
            <a:extLst>
              <a:ext uri="{FF2B5EF4-FFF2-40B4-BE49-F238E27FC236}">
                <a16:creationId xmlns="" xmlns:a16="http://schemas.microsoft.com/office/drawing/2014/main" id="{1D102276-798A-BCB3-8C26-1836D0D0E9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0" y="1163724"/>
            <a:ext cx="1065506" cy="6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a" ma:contentTypeID="0x0101007BB604412479174AB64BF2BF90989DF3" ma:contentTypeVersion="16" ma:contentTypeDescription="Sortu dokumentu berri bat." ma:contentTypeScope="" ma:versionID="349f0d9124d6d97504d3c819551d5e22">
  <xsd:schema xmlns:xsd="http://www.w3.org/2001/XMLSchema" xmlns:xs="http://www.w3.org/2001/XMLSchema" xmlns:p="http://schemas.microsoft.com/office/2006/metadata/properties" xmlns:ns2="0c2cc0e1-3dde-4d11-927a-37d34f954860" xmlns:ns3="e5dc21a4-d26f-4b51-b5d6-f024c8c68d01" targetNamespace="http://schemas.microsoft.com/office/2006/metadata/properties" ma:root="true" ma:fieldsID="676bd879299d99485c144878c280a6b3" ns2:_="" ns3:_="">
    <xsd:import namespace="0c2cc0e1-3dde-4d11-927a-37d34f954860"/>
    <xsd:import namespace="e5dc21a4-d26f-4b51-b5d6-f024c8c68d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cc0e1-3dde-4d11-927a-37d34f9548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rudiaren etiketak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c21a4-d26f-4b51-b5d6-f024c8c68d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ekatuta dutena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Xehetasunekin partekatu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4d296b-981b-4efa-a3dd-3c08ee43603a}" ma:internalName="TaxCatchAll" ma:showField="CatchAllData" ma:web="e5dc21a4-d26f-4b51-b5d6-f024c8c68d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Eduki mota"/>
        <xsd:element ref="dc:title" minOccurs="0" maxOccurs="1" ma:index="4" ma:displayName="Titulu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56C5C3-FB59-4F7C-A8C0-CA5374C1649D}"/>
</file>

<file path=customXml/itemProps2.xml><?xml version="1.0" encoding="utf-8"?>
<ds:datastoreItem xmlns:ds="http://schemas.openxmlformats.org/officeDocument/2006/customXml" ds:itemID="{A8243951-6D68-422B-A54A-FB07AC8A57D5}"/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1136</Words>
  <Application>Microsoft Office PowerPoint</Application>
  <PresentationFormat>Personalizado</PresentationFormat>
  <Paragraphs>63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Champagne &amp; Limousines</vt:lpstr>
      <vt:lpstr>Barlow Condensed Bold</vt:lpstr>
      <vt:lpstr>Futura CondensedLight</vt:lpstr>
      <vt:lpstr>Futura</vt:lpstr>
      <vt:lpstr>Calibri</vt:lpstr>
      <vt:lpstr>Barlow Condensed Bold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propuesta comercial rosa</dc:title>
  <dc:creator>Asier</dc:creator>
  <cp:lastModifiedBy>Puesto11</cp:lastModifiedBy>
  <cp:revision>25</cp:revision>
  <cp:lastPrinted>2022-09-09T05:58:32Z</cp:lastPrinted>
  <dcterms:created xsi:type="dcterms:W3CDTF">2006-08-16T00:00:00Z</dcterms:created>
  <dcterms:modified xsi:type="dcterms:W3CDTF">2022-09-09T06:07:24Z</dcterms:modified>
  <dc:identifier>DAFHDMSXvt4</dc:identifier>
</cp:coreProperties>
</file>