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handoutMasterIdLst>
    <p:handoutMasterId r:id="rId32"/>
  </p:handoutMasterIdLst>
  <p:sldIdLst>
    <p:sldId id="256" r:id="rId5"/>
    <p:sldId id="265" r:id="rId6"/>
    <p:sldId id="333" r:id="rId7"/>
    <p:sldId id="334" r:id="rId8"/>
    <p:sldId id="291" r:id="rId9"/>
    <p:sldId id="363" r:id="rId10"/>
    <p:sldId id="361" r:id="rId11"/>
    <p:sldId id="337" r:id="rId12"/>
    <p:sldId id="360" r:id="rId13"/>
    <p:sldId id="336" r:id="rId14"/>
    <p:sldId id="322" r:id="rId15"/>
    <p:sldId id="326" r:id="rId16"/>
    <p:sldId id="347" r:id="rId17"/>
    <p:sldId id="348" r:id="rId18"/>
    <p:sldId id="349" r:id="rId19"/>
    <p:sldId id="350" r:id="rId20"/>
    <p:sldId id="351" r:id="rId21"/>
    <p:sldId id="352" r:id="rId22"/>
    <p:sldId id="353" r:id="rId23"/>
    <p:sldId id="355" r:id="rId24"/>
    <p:sldId id="356" r:id="rId25"/>
    <p:sldId id="323" r:id="rId26"/>
    <p:sldId id="345" r:id="rId27"/>
    <p:sldId id="346" r:id="rId28"/>
    <p:sldId id="358" r:id="rId29"/>
    <p:sldId id="283" r:id="rId30"/>
  </p:sldIdLst>
  <p:sldSz cx="9144000" cy="6858000" type="screen4x3"/>
  <p:notesSz cx="6797675" cy="987425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rieta Archilla, Ainara" initials="AA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28" autoAdjust="0"/>
  </p:normalViewPr>
  <p:slideViewPr>
    <p:cSldViewPr>
      <p:cViewPr varScale="1">
        <p:scale>
          <a:sx n="115" d="100"/>
          <a:sy n="115" d="100"/>
        </p:scale>
        <p:origin x="1488" y="84"/>
      </p:cViewPr>
      <p:guideLst>
        <p:guide orient="horz" pos="2160"/>
        <p:guide pos="2880"/>
      </p:guideLst>
    </p:cSldViewPr>
  </p:slideViewPr>
  <p:outlineViewPr>
    <p:cViewPr>
      <p:scale>
        <a:sx n="33" d="100"/>
        <a:sy n="33" d="100"/>
      </p:scale>
      <p:origin x="42" y="69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2946400" cy="494187"/>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49688" y="1"/>
            <a:ext cx="2946400" cy="494187"/>
          </a:xfrm>
          <a:prstGeom prst="rect">
            <a:avLst/>
          </a:prstGeom>
        </p:spPr>
        <p:txBody>
          <a:bodyPr vert="horz" lIns="91440" tIns="45720" rIns="91440" bIns="45720" rtlCol="0"/>
          <a:lstStyle>
            <a:lvl1pPr algn="r">
              <a:defRPr sz="1200"/>
            </a:lvl1pPr>
          </a:lstStyle>
          <a:p>
            <a:fld id="{0E134182-E2A1-428A-9CF2-EF51EB9F2107}" type="datetimeFigureOut">
              <a:rPr lang="es-ES" smtClean="0"/>
              <a:t>02/03/2021</a:t>
            </a:fld>
            <a:endParaRPr lang="es-ES"/>
          </a:p>
        </p:txBody>
      </p:sp>
      <p:sp>
        <p:nvSpPr>
          <p:cNvPr id="4" name="3 Marcador de pie de página"/>
          <p:cNvSpPr>
            <a:spLocks noGrp="1"/>
          </p:cNvSpPr>
          <p:nvPr>
            <p:ph type="ftr" sz="quarter" idx="2"/>
          </p:nvPr>
        </p:nvSpPr>
        <p:spPr>
          <a:xfrm>
            <a:off x="0" y="9378485"/>
            <a:ext cx="2946400" cy="494187"/>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49688" y="9378485"/>
            <a:ext cx="2946400" cy="494187"/>
          </a:xfrm>
          <a:prstGeom prst="rect">
            <a:avLst/>
          </a:prstGeom>
        </p:spPr>
        <p:txBody>
          <a:bodyPr vert="horz" lIns="91440" tIns="45720" rIns="91440" bIns="45720" rtlCol="0" anchor="b"/>
          <a:lstStyle>
            <a:lvl1pPr algn="r">
              <a:defRPr sz="1200"/>
            </a:lvl1pPr>
          </a:lstStyle>
          <a:p>
            <a:fld id="{08B41987-75FE-4A4E-BA5D-E9A5EDF83508}" type="slidenum">
              <a:rPr lang="es-ES" smtClean="0"/>
              <a:t>‹Nº›</a:t>
            </a:fld>
            <a:endParaRPr lang="es-ES"/>
          </a:p>
        </p:txBody>
      </p:sp>
    </p:spTree>
    <p:extLst>
      <p:ext uri="{BB962C8B-B14F-4D97-AF65-F5344CB8AC3E}">
        <p14:creationId xmlns:p14="http://schemas.microsoft.com/office/powerpoint/2010/main" val="3291698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2946400" cy="494187"/>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49688" y="1"/>
            <a:ext cx="2946400" cy="494187"/>
          </a:xfrm>
          <a:prstGeom prst="rect">
            <a:avLst/>
          </a:prstGeom>
        </p:spPr>
        <p:txBody>
          <a:bodyPr vert="horz" lIns="91440" tIns="45720" rIns="91440" bIns="45720" rtlCol="0"/>
          <a:lstStyle>
            <a:lvl1pPr algn="r">
              <a:defRPr sz="1200"/>
            </a:lvl1pPr>
          </a:lstStyle>
          <a:p>
            <a:fld id="{FD0266D8-C4BF-4DAE-86C8-9DD8694001C5}" type="datetimeFigureOut">
              <a:rPr lang="es-ES" smtClean="0"/>
              <a:t>02/03/2021</a:t>
            </a:fld>
            <a:endParaRPr lang="es-ES" dirty="0"/>
          </a:p>
        </p:txBody>
      </p:sp>
      <p:sp>
        <p:nvSpPr>
          <p:cNvPr id="4" name="3 Marcador de imagen de diapositiva"/>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79450" y="4690823"/>
            <a:ext cx="5438775" cy="4442939"/>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378485"/>
            <a:ext cx="2946400" cy="494187"/>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49688" y="9378485"/>
            <a:ext cx="2946400" cy="494187"/>
          </a:xfrm>
          <a:prstGeom prst="rect">
            <a:avLst/>
          </a:prstGeom>
        </p:spPr>
        <p:txBody>
          <a:bodyPr vert="horz" lIns="91440" tIns="45720" rIns="91440" bIns="45720" rtlCol="0" anchor="b"/>
          <a:lstStyle>
            <a:lvl1pPr algn="r">
              <a:defRPr sz="1200"/>
            </a:lvl1pPr>
          </a:lstStyle>
          <a:p>
            <a:fld id="{CCBB5992-E709-4369-AA3F-E10D5EC1C8BE}" type="slidenum">
              <a:rPr lang="es-ES" smtClean="0"/>
              <a:t>‹Nº›</a:t>
            </a:fld>
            <a:endParaRPr lang="es-ES" dirty="0"/>
          </a:p>
        </p:txBody>
      </p:sp>
    </p:spTree>
    <p:extLst>
      <p:ext uri="{BB962C8B-B14F-4D97-AF65-F5344CB8AC3E}">
        <p14:creationId xmlns:p14="http://schemas.microsoft.com/office/powerpoint/2010/main" val="999377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CBB5992-E709-4369-AA3F-E10D5EC1C8BE}" type="slidenum">
              <a:rPr lang="es-ES" smtClean="0"/>
              <a:t>1</a:t>
            </a:fld>
            <a:endParaRPr lang="es-ES" dirty="0"/>
          </a:p>
        </p:txBody>
      </p:sp>
    </p:spTree>
    <p:extLst>
      <p:ext uri="{BB962C8B-B14F-4D97-AF65-F5344CB8AC3E}">
        <p14:creationId xmlns:p14="http://schemas.microsoft.com/office/powerpoint/2010/main" val="39798474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CBB5992-E709-4369-AA3F-E10D5EC1C8BE}" type="slidenum">
              <a:rPr lang="es-ES" smtClean="0"/>
              <a:t>10</a:t>
            </a:fld>
            <a:endParaRPr lang="es-ES"/>
          </a:p>
        </p:txBody>
      </p:sp>
    </p:spTree>
    <p:extLst>
      <p:ext uri="{BB962C8B-B14F-4D97-AF65-F5344CB8AC3E}">
        <p14:creationId xmlns:p14="http://schemas.microsoft.com/office/powerpoint/2010/main" val="2908799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CCBB5992-E709-4369-AA3F-E10D5EC1C8BE}" type="slidenum">
              <a:rPr lang="es-ES" smtClean="0"/>
              <a:t>11</a:t>
            </a:fld>
            <a:endParaRPr lang="es-ES"/>
          </a:p>
        </p:txBody>
      </p:sp>
    </p:spTree>
    <p:extLst>
      <p:ext uri="{BB962C8B-B14F-4D97-AF65-F5344CB8AC3E}">
        <p14:creationId xmlns:p14="http://schemas.microsoft.com/office/powerpoint/2010/main" val="29087990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CCBB5992-E709-4369-AA3F-E10D5EC1C8BE}" type="slidenum">
              <a:rPr lang="es-ES" smtClean="0"/>
              <a:t>12</a:t>
            </a:fld>
            <a:endParaRPr lang="es-ES"/>
          </a:p>
        </p:txBody>
      </p:sp>
    </p:spTree>
    <p:extLst>
      <p:ext uri="{BB962C8B-B14F-4D97-AF65-F5344CB8AC3E}">
        <p14:creationId xmlns:p14="http://schemas.microsoft.com/office/powerpoint/2010/main" val="3904836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89D0E06-5602-4B64-8C15-D0562298B76B}" type="slidenum">
              <a:rPr lang="es-ES" smtClean="0"/>
              <a:t>13</a:t>
            </a:fld>
            <a:endParaRPr lang="es-ES"/>
          </a:p>
        </p:txBody>
      </p:sp>
    </p:spTree>
    <p:extLst>
      <p:ext uri="{BB962C8B-B14F-4D97-AF65-F5344CB8AC3E}">
        <p14:creationId xmlns:p14="http://schemas.microsoft.com/office/powerpoint/2010/main" val="33369935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89D0E06-5602-4B64-8C15-D0562298B76B}" type="slidenum">
              <a:rPr lang="es-ES" smtClean="0"/>
              <a:t>14</a:t>
            </a:fld>
            <a:endParaRPr lang="es-ES"/>
          </a:p>
        </p:txBody>
      </p:sp>
    </p:spTree>
    <p:extLst>
      <p:ext uri="{BB962C8B-B14F-4D97-AF65-F5344CB8AC3E}">
        <p14:creationId xmlns:p14="http://schemas.microsoft.com/office/powerpoint/2010/main" val="1750388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89D0E06-5602-4B64-8C15-D0562298B76B}" type="slidenum">
              <a:rPr lang="es-ES" smtClean="0"/>
              <a:t>15</a:t>
            </a:fld>
            <a:endParaRPr lang="es-ES"/>
          </a:p>
        </p:txBody>
      </p:sp>
    </p:spTree>
    <p:extLst>
      <p:ext uri="{BB962C8B-B14F-4D97-AF65-F5344CB8AC3E}">
        <p14:creationId xmlns:p14="http://schemas.microsoft.com/office/powerpoint/2010/main" val="1499792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89D0E06-5602-4B64-8C15-D0562298B76B}" type="slidenum">
              <a:rPr lang="es-ES" smtClean="0"/>
              <a:t>16</a:t>
            </a:fld>
            <a:endParaRPr lang="es-ES"/>
          </a:p>
        </p:txBody>
      </p:sp>
    </p:spTree>
    <p:extLst>
      <p:ext uri="{BB962C8B-B14F-4D97-AF65-F5344CB8AC3E}">
        <p14:creationId xmlns:p14="http://schemas.microsoft.com/office/powerpoint/2010/main" val="21997920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89D0E06-5602-4B64-8C15-D0562298B76B}" type="slidenum">
              <a:rPr lang="es-ES" smtClean="0"/>
              <a:t>17</a:t>
            </a:fld>
            <a:endParaRPr lang="es-ES"/>
          </a:p>
        </p:txBody>
      </p:sp>
    </p:spTree>
    <p:extLst>
      <p:ext uri="{BB962C8B-B14F-4D97-AF65-F5344CB8AC3E}">
        <p14:creationId xmlns:p14="http://schemas.microsoft.com/office/powerpoint/2010/main" val="17429824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89D0E06-5602-4B64-8C15-D0562298B76B}" type="slidenum">
              <a:rPr lang="es-ES" smtClean="0"/>
              <a:t>18</a:t>
            </a:fld>
            <a:endParaRPr lang="es-ES"/>
          </a:p>
        </p:txBody>
      </p:sp>
    </p:spTree>
    <p:extLst>
      <p:ext uri="{BB962C8B-B14F-4D97-AF65-F5344CB8AC3E}">
        <p14:creationId xmlns:p14="http://schemas.microsoft.com/office/powerpoint/2010/main" val="10890928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89D0E06-5602-4B64-8C15-D0562298B76B}" type="slidenum">
              <a:rPr lang="es-ES" smtClean="0"/>
              <a:t>19</a:t>
            </a:fld>
            <a:endParaRPr lang="es-ES"/>
          </a:p>
        </p:txBody>
      </p:sp>
    </p:spTree>
    <p:extLst>
      <p:ext uri="{BB962C8B-B14F-4D97-AF65-F5344CB8AC3E}">
        <p14:creationId xmlns:p14="http://schemas.microsoft.com/office/powerpoint/2010/main" val="1175959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CBB5992-E709-4369-AA3F-E10D5EC1C8BE}" type="slidenum">
              <a:rPr lang="es-ES" smtClean="0"/>
              <a:t>2</a:t>
            </a:fld>
            <a:endParaRPr lang="es-ES" dirty="0"/>
          </a:p>
        </p:txBody>
      </p:sp>
    </p:spTree>
    <p:extLst>
      <p:ext uri="{BB962C8B-B14F-4D97-AF65-F5344CB8AC3E}">
        <p14:creationId xmlns:p14="http://schemas.microsoft.com/office/powerpoint/2010/main" val="39986245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89D0E06-5602-4B64-8C15-D0562298B76B}" type="slidenum">
              <a:rPr lang="es-ES" smtClean="0"/>
              <a:t>20</a:t>
            </a:fld>
            <a:endParaRPr lang="es-ES"/>
          </a:p>
        </p:txBody>
      </p:sp>
    </p:spTree>
    <p:extLst>
      <p:ext uri="{BB962C8B-B14F-4D97-AF65-F5344CB8AC3E}">
        <p14:creationId xmlns:p14="http://schemas.microsoft.com/office/powerpoint/2010/main" val="30432387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89D0E06-5602-4B64-8C15-D0562298B76B}" type="slidenum">
              <a:rPr lang="es-ES" smtClean="0"/>
              <a:t>21</a:t>
            </a:fld>
            <a:endParaRPr lang="es-ES"/>
          </a:p>
        </p:txBody>
      </p:sp>
    </p:spTree>
    <p:extLst>
      <p:ext uri="{BB962C8B-B14F-4D97-AF65-F5344CB8AC3E}">
        <p14:creationId xmlns:p14="http://schemas.microsoft.com/office/powerpoint/2010/main" val="2358265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CCBB5992-E709-4369-AA3F-E10D5EC1C8BE}" type="slidenum">
              <a:rPr lang="es-ES" smtClean="0"/>
              <a:t>22</a:t>
            </a:fld>
            <a:endParaRPr lang="es-ES"/>
          </a:p>
        </p:txBody>
      </p:sp>
    </p:spTree>
    <p:extLst>
      <p:ext uri="{BB962C8B-B14F-4D97-AF65-F5344CB8AC3E}">
        <p14:creationId xmlns:p14="http://schemas.microsoft.com/office/powerpoint/2010/main" val="29087990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CCBB5992-E709-4369-AA3F-E10D5EC1C8BE}" type="slidenum">
              <a:rPr lang="es-ES" smtClean="0"/>
              <a:t>23</a:t>
            </a:fld>
            <a:endParaRPr lang="es-ES"/>
          </a:p>
        </p:txBody>
      </p:sp>
    </p:spTree>
    <p:extLst>
      <p:ext uri="{BB962C8B-B14F-4D97-AF65-F5344CB8AC3E}">
        <p14:creationId xmlns:p14="http://schemas.microsoft.com/office/powerpoint/2010/main" val="39048369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CCBB5992-E709-4369-AA3F-E10D5EC1C8BE}" type="slidenum">
              <a:rPr lang="es-ES" smtClean="0"/>
              <a:t>24</a:t>
            </a:fld>
            <a:endParaRPr lang="es-ES"/>
          </a:p>
        </p:txBody>
      </p:sp>
    </p:spTree>
    <p:extLst>
      <p:ext uri="{BB962C8B-B14F-4D97-AF65-F5344CB8AC3E}">
        <p14:creationId xmlns:p14="http://schemas.microsoft.com/office/powerpoint/2010/main" val="39048369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CBB5992-E709-4369-AA3F-E10D5EC1C8BE}" type="slidenum">
              <a:rPr lang="es-ES" smtClean="0"/>
              <a:t>25</a:t>
            </a:fld>
            <a:endParaRPr lang="es-ES" dirty="0"/>
          </a:p>
        </p:txBody>
      </p:sp>
    </p:spTree>
    <p:extLst>
      <p:ext uri="{BB962C8B-B14F-4D97-AF65-F5344CB8AC3E}">
        <p14:creationId xmlns:p14="http://schemas.microsoft.com/office/powerpoint/2010/main" val="819845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CCBB5992-E709-4369-AA3F-E10D5EC1C8BE}" type="slidenum">
              <a:rPr lang="es-ES" smtClean="0"/>
              <a:t>26</a:t>
            </a:fld>
            <a:endParaRPr lang="es-ES"/>
          </a:p>
        </p:txBody>
      </p:sp>
    </p:spTree>
    <p:extLst>
      <p:ext uri="{BB962C8B-B14F-4D97-AF65-F5344CB8AC3E}">
        <p14:creationId xmlns:p14="http://schemas.microsoft.com/office/powerpoint/2010/main" val="2939654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CBB5992-E709-4369-AA3F-E10D5EC1C8BE}" type="slidenum">
              <a:rPr lang="es-ES" smtClean="0"/>
              <a:t>3</a:t>
            </a:fld>
            <a:endParaRPr lang="es-ES" dirty="0"/>
          </a:p>
        </p:txBody>
      </p:sp>
    </p:spTree>
    <p:extLst>
      <p:ext uri="{BB962C8B-B14F-4D97-AF65-F5344CB8AC3E}">
        <p14:creationId xmlns:p14="http://schemas.microsoft.com/office/powerpoint/2010/main" val="3998624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CBB5992-E709-4369-AA3F-E10D5EC1C8BE}" type="slidenum">
              <a:rPr lang="es-ES" smtClean="0"/>
              <a:t>4</a:t>
            </a:fld>
            <a:endParaRPr lang="es-ES" dirty="0"/>
          </a:p>
        </p:txBody>
      </p:sp>
    </p:spTree>
    <p:extLst>
      <p:ext uri="{BB962C8B-B14F-4D97-AF65-F5344CB8AC3E}">
        <p14:creationId xmlns:p14="http://schemas.microsoft.com/office/powerpoint/2010/main" val="3998624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CBB5992-E709-4369-AA3F-E10D5EC1C8BE}" type="slidenum">
              <a:rPr lang="es-ES" smtClean="0"/>
              <a:t>5</a:t>
            </a:fld>
            <a:endParaRPr lang="es-ES"/>
          </a:p>
        </p:txBody>
      </p:sp>
    </p:spTree>
    <p:extLst>
      <p:ext uri="{BB962C8B-B14F-4D97-AF65-F5344CB8AC3E}">
        <p14:creationId xmlns:p14="http://schemas.microsoft.com/office/powerpoint/2010/main" val="2908799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CBB5992-E709-4369-AA3F-E10D5EC1C8BE}" type="slidenum">
              <a:rPr lang="es-ES" smtClean="0"/>
              <a:t>6</a:t>
            </a:fld>
            <a:endParaRPr lang="es-ES"/>
          </a:p>
        </p:txBody>
      </p:sp>
    </p:spTree>
    <p:extLst>
      <p:ext uri="{BB962C8B-B14F-4D97-AF65-F5344CB8AC3E}">
        <p14:creationId xmlns:p14="http://schemas.microsoft.com/office/powerpoint/2010/main" val="1893737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CBB5992-E709-4369-AA3F-E10D5EC1C8BE}" type="slidenum">
              <a:rPr lang="es-ES" smtClean="0"/>
              <a:t>7</a:t>
            </a:fld>
            <a:endParaRPr lang="es-ES"/>
          </a:p>
        </p:txBody>
      </p:sp>
    </p:spTree>
    <p:extLst>
      <p:ext uri="{BB962C8B-B14F-4D97-AF65-F5344CB8AC3E}">
        <p14:creationId xmlns:p14="http://schemas.microsoft.com/office/powerpoint/2010/main" val="1650319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CBB5992-E709-4369-AA3F-E10D5EC1C8BE}" type="slidenum">
              <a:rPr lang="es-ES" smtClean="0"/>
              <a:t>8</a:t>
            </a:fld>
            <a:endParaRPr lang="es-ES"/>
          </a:p>
        </p:txBody>
      </p:sp>
    </p:spTree>
    <p:extLst>
      <p:ext uri="{BB962C8B-B14F-4D97-AF65-F5344CB8AC3E}">
        <p14:creationId xmlns:p14="http://schemas.microsoft.com/office/powerpoint/2010/main" val="2908799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CBB5992-E709-4369-AA3F-E10D5EC1C8BE}" type="slidenum">
              <a:rPr lang="es-ES" smtClean="0"/>
              <a:t>9</a:t>
            </a:fld>
            <a:endParaRPr lang="es-ES"/>
          </a:p>
        </p:txBody>
      </p:sp>
    </p:spTree>
    <p:extLst>
      <p:ext uri="{BB962C8B-B14F-4D97-AF65-F5344CB8AC3E}">
        <p14:creationId xmlns:p14="http://schemas.microsoft.com/office/powerpoint/2010/main" val="2318889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BEA85FC-C800-4C03-BC70-6078F845AB50}" type="datetimeFigureOut">
              <a:rPr lang="es-ES" smtClean="0"/>
              <a:t>02/03/2021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3ED5D3B-073E-462B-BD4F-1D59957515AA}" type="slidenum">
              <a:rPr lang="es-ES" smtClean="0"/>
              <a:t>‹Nº›</a:t>
            </a:fld>
            <a:endParaRPr lang="es-ES" dirty="0"/>
          </a:p>
        </p:txBody>
      </p:sp>
    </p:spTree>
    <p:extLst>
      <p:ext uri="{BB962C8B-B14F-4D97-AF65-F5344CB8AC3E}">
        <p14:creationId xmlns:p14="http://schemas.microsoft.com/office/powerpoint/2010/main" val="2107129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BEA85FC-C800-4C03-BC70-6078F845AB50}" type="datetimeFigureOut">
              <a:rPr lang="es-ES" smtClean="0"/>
              <a:t>02/03/2021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3ED5D3B-073E-462B-BD4F-1D59957515AA}" type="slidenum">
              <a:rPr lang="es-ES" smtClean="0"/>
              <a:t>‹Nº›</a:t>
            </a:fld>
            <a:endParaRPr lang="es-ES" dirty="0"/>
          </a:p>
        </p:txBody>
      </p:sp>
    </p:spTree>
    <p:extLst>
      <p:ext uri="{BB962C8B-B14F-4D97-AF65-F5344CB8AC3E}">
        <p14:creationId xmlns:p14="http://schemas.microsoft.com/office/powerpoint/2010/main" val="1324743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BEA85FC-C800-4C03-BC70-6078F845AB50}" type="datetimeFigureOut">
              <a:rPr lang="es-ES" smtClean="0"/>
              <a:t>02/03/2021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3ED5D3B-073E-462B-BD4F-1D59957515AA}" type="slidenum">
              <a:rPr lang="es-ES" smtClean="0"/>
              <a:t>‹Nº›</a:t>
            </a:fld>
            <a:endParaRPr lang="es-ES" dirty="0"/>
          </a:p>
        </p:txBody>
      </p:sp>
    </p:spTree>
    <p:extLst>
      <p:ext uri="{BB962C8B-B14F-4D97-AF65-F5344CB8AC3E}">
        <p14:creationId xmlns:p14="http://schemas.microsoft.com/office/powerpoint/2010/main" val="1999004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BEA85FC-C800-4C03-BC70-6078F845AB50}" type="datetimeFigureOut">
              <a:rPr lang="es-ES" smtClean="0"/>
              <a:t>02/03/2021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3ED5D3B-073E-462B-BD4F-1D59957515AA}" type="slidenum">
              <a:rPr lang="es-ES" smtClean="0"/>
              <a:t>‹Nº›</a:t>
            </a:fld>
            <a:endParaRPr lang="es-ES" dirty="0"/>
          </a:p>
        </p:txBody>
      </p:sp>
    </p:spTree>
    <p:extLst>
      <p:ext uri="{BB962C8B-B14F-4D97-AF65-F5344CB8AC3E}">
        <p14:creationId xmlns:p14="http://schemas.microsoft.com/office/powerpoint/2010/main" val="3907621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BEA85FC-C800-4C03-BC70-6078F845AB50}" type="datetimeFigureOut">
              <a:rPr lang="es-ES" smtClean="0"/>
              <a:t>02/03/2021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3ED5D3B-073E-462B-BD4F-1D59957515AA}" type="slidenum">
              <a:rPr lang="es-ES" smtClean="0"/>
              <a:t>‹Nº›</a:t>
            </a:fld>
            <a:endParaRPr lang="es-ES" dirty="0"/>
          </a:p>
        </p:txBody>
      </p:sp>
    </p:spTree>
    <p:extLst>
      <p:ext uri="{BB962C8B-B14F-4D97-AF65-F5344CB8AC3E}">
        <p14:creationId xmlns:p14="http://schemas.microsoft.com/office/powerpoint/2010/main" val="1891063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BEA85FC-C800-4C03-BC70-6078F845AB50}" type="datetimeFigureOut">
              <a:rPr lang="es-ES" smtClean="0"/>
              <a:t>02/03/2021</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C3ED5D3B-073E-462B-BD4F-1D59957515AA}" type="slidenum">
              <a:rPr lang="es-ES" smtClean="0"/>
              <a:t>‹Nº›</a:t>
            </a:fld>
            <a:endParaRPr lang="es-ES" dirty="0"/>
          </a:p>
        </p:txBody>
      </p:sp>
    </p:spTree>
    <p:extLst>
      <p:ext uri="{BB962C8B-B14F-4D97-AF65-F5344CB8AC3E}">
        <p14:creationId xmlns:p14="http://schemas.microsoft.com/office/powerpoint/2010/main" val="643740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BEA85FC-C800-4C03-BC70-6078F845AB50}" type="datetimeFigureOut">
              <a:rPr lang="es-ES" smtClean="0"/>
              <a:t>02/03/2021</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C3ED5D3B-073E-462B-BD4F-1D59957515AA}" type="slidenum">
              <a:rPr lang="es-ES" smtClean="0"/>
              <a:t>‹Nº›</a:t>
            </a:fld>
            <a:endParaRPr lang="es-ES" dirty="0"/>
          </a:p>
        </p:txBody>
      </p:sp>
    </p:spTree>
    <p:extLst>
      <p:ext uri="{BB962C8B-B14F-4D97-AF65-F5344CB8AC3E}">
        <p14:creationId xmlns:p14="http://schemas.microsoft.com/office/powerpoint/2010/main" val="4095644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BEA85FC-C800-4C03-BC70-6078F845AB50}" type="datetimeFigureOut">
              <a:rPr lang="es-ES" smtClean="0"/>
              <a:t>02/03/2021</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C3ED5D3B-073E-462B-BD4F-1D59957515AA}" type="slidenum">
              <a:rPr lang="es-ES" smtClean="0"/>
              <a:t>‹Nº›</a:t>
            </a:fld>
            <a:endParaRPr lang="es-ES" dirty="0"/>
          </a:p>
        </p:txBody>
      </p:sp>
    </p:spTree>
    <p:extLst>
      <p:ext uri="{BB962C8B-B14F-4D97-AF65-F5344CB8AC3E}">
        <p14:creationId xmlns:p14="http://schemas.microsoft.com/office/powerpoint/2010/main" val="3927370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BEA85FC-C800-4C03-BC70-6078F845AB50}" type="datetimeFigureOut">
              <a:rPr lang="es-ES" smtClean="0"/>
              <a:t>02/03/2021</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C3ED5D3B-073E-462B-BD4F-1D59957515AA}" type="slidenum">
              <a:rPr lang="es-ES" smtClean="0"/>
              <a:t>‹Nº›</a:t>
            </a:fld>
            <a:endParaRPr lang="es-ES" dirty="0"/>
          </a:p>
        </p:txBody>
      </p:sp>
    </p:spTree>
    <p:extLst>
      <p:ext uri="{BB962C8B-B14F-4D97-AF65-F5344CB8AC3E}">
        <p14:creationId xmlns:p14="http://schemas.microsoft.com/office/powerpoint/2010/main" val="305611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EA85FC-C800-4C03-BC70-6078F845AB50}" type="datetimeFigureOut">
              <a:rPr lang="es-ES" smtClean="0"/>
              <a:t>02/03/2021</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C3ED5D3B-073E-462B-BD4F-1D59957515AA}" type="slidenum">
              <a:rPr lang="es-ES" smtClean="0"/>
              <a:t>‹Nº›</a:t>
            </a:fld>
            <a:endParaRPr lang="es-ES" dirty="0"/>
          </a:p>
        </p:txBody>
      </p:sp>
    </p:spTree>
    <p:extLst>
      <p:ext uri="{BB962C8B-B14F-4D97-AF65-F5344CB8AC3E}">
        <p14:creationId xmlns:p14="http://schemas.microsoft.com/office/powerpoint/2010/main" val="3382569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EA85FC-C800-4C03-BC70-6078F845AB50}" type="datetimeFigureOut">
              <a:rPr lang="es-ES" smtClean="0"/>
              <a:t>02/03/2021</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C3ED5D3B-073E-462B-BD4F-1D59957515AA}" type="slidenum">
              <a:rPr lang="es-ES" smtClean="0"/>
              <a:t>‹Nº›</a:t>
            </a:fld>
            <a:endParaRPr lang="es-ES" dirty="0"/>
          </a:p>
        </p:txBody>
      </p:sp>
    </p:spTree>
    <p:extLst>
      <p:ext uri="{BB962C8B-B14F-4D97-AF65-F5344CB8AC3E}">
        <p14:creationId xmlns:p14="http://schemas.microsoft.com/office/powerpoint/2010/main" val="2630830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A85FC-C800-4C03-BC70-6078F845AB50}" type="datetimeFigureOut">
              <a:rPr lang="es-ES" smtClean="0"/>
              <a:t>02/03/2021</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D5D3B-073E-462B-BD4F-1D59957515AA}" type="slidenum">
              <a:rPr lang="es-ES" smtClean="0"/>
              <a:t>‹Nº›</a:t>
            </a:fld>
            <a:endParaRPr lang="es-ES" dirty="0"/>
          </a:p>
        </p:txBody>
      </p:sp>
    </p:spTree>
    <p:extLst>
      <p:ext uri="{BB962C8B-B14F-4D97-AF65-F5344CB8AC3E}">
        <p14:creationId xmlns:p14="http://schemas.microsoft.com/office/powerpoint/2010/main" val="481812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340768"/>
            <a:ext cx="7772400" cy="1974081"/>
          </a:xfrm>
        </p:spPr>
        <p:txBody>
          <a:bodyPr>
            <a:normAutofit fontScale="90000"/>
          </a:bodyPr>
          <a:lstStyle/>
          <a:p>
            <a:r>
              <a:rPr lang="es-ES" b="1" i="1" dirty="0" smtClean="0">
                <a:solidFill>
                  <a:srgbClr val="0099CC"/>
                </a:solidFill>
                <a:latin typeface="Arial" panose="020B0604020202020204" pitchFamily="34" charset="0"/>
                <a:cs typeface="Arial" panose="020B0604020202020204" pitchFamily="34" charset="0"/>
              </a:rPr>
              <a:t>2021ko AH </a:t>
            </a:r>
            <a:r>
              <a:rPr lang="es-ES" b="1" i="1" dirty="0">
                <a:solidFill>
                  <a:srgbClr val="0099CC"/>
                </a:solidFill>
                <a:latin typeface="Arial" panose="020B0604020202020204" pitchFamily="34" charset="0"/>
                <a:cs typeface="Arial" panose="020B0604020202020204" pitchFamily="34" charset="0"/>
              </a:rPr>
              <a:t>DEIALDIA</a:t>
            </a:r>
            <a:br>
              <a:rPr lang="es-ES" b="1" i="1" dirty="0">
                <a:solidFill>
                  <a:srgbClr val="0099CC"/>
                </a:solidFill>
                <a:latin typeface="Arial" panose="020B0604020202020204" pitchFamily="34" charset="0"/>
                <a:cs typeface="Arial" panose="020B0604020202020204" pitchFamily="34" charset="0"/>
              </a:rPr>
            </a:br>
            <a:r>
              <a:rPr lang="es-ES" b="1" dirty="0" smtClean="0">
                <a:solidFill>
                  <a:srgbClr val="0099CC"/>
                </a:solidFill>
                <a:latin typeface="Arial" panose="020B0604020202020204" pitchFamily="34" charset="0"/>
                <a:cs typeface="Arial" panose="020B0604020202020204" pitchFamily="34" charset="0"/>
              </a:rPr>
              <a:t>CONVOCATORIA de AH 2021</a:t>
            </a:r>
            <a:r>
              <a:rPr lang="es-ES" b="1" dirty="0" smtClean="0">
                <a:latin typeface="Arial" panose="020B0604020202020204" pitchFamily="34" charset="0"/>
                <a:cs typeface="Arial" panose="020B0604020202020204" pitchFamily="34" charset="0"/>
              </a:rPr>
              <a:t/>
            </a:r>
            <a:br>
              <a:rPr lang="es-ES" b="1" dirty="0" smtClean="0">
                <a:latin typeface="Arial" panose="020B0604020202020204" pitchFamily="34" charset="0"/>
                <a:cs typeface="Arial" panose="020B0604020202020204" pitchFamily="34" charset="0"/>
              </a:rPr>
            </a:br>
            <a:endParaRPr lang="es-ES" b="1" i="1" dirty="0">
              <a:solidFill>
                <a:srgbClr val="0099CC"/>
              </a:solidFill>
              <a:latin typeface="Arial" panose="020B0604020202020204" pitchFamily="34" charset="0"/>
              <a:cs typeface="Arial" panose="020B0604020202020204" pitchFamily="34" charset="0"/>
            </a:endParaRPr>
          </a:p>
        </p:txBody>
      </p:sp>
      <p:sp>
        <p:nvSpPr>
          <p:cNvPr id="3" name="2 Subtítulo"/>
          <p:cNvSpPr>
            <a:spLocks noGrp="1"/>
          </p:cNvSpPr>
          <p:nvPr>
            <p:ph type="subTitle" idx="1"/>
          </p:nvPr>
        </p:nvSpPr>
        <p:spPr>
          <a:xfrm>
            <a:off x="611560" y="3573016"/>
            <a:ext cx="8208912" cy="2952328"/>
          </a:xfrm>
        </p:spPr>
        <p:txBody>
          <a:bodyPr>
            <a:normAutofit fontScale="92500" lnSpcReduction="10000"/>
          </a:bodyPr>
          <a:lstStyle/>
          <a:p>
            <a:r>
              <a:rPr lang="es-ES" i="1" dirty="0" smtClean="0">
                <a:latin typeface="Arial" panose="020B0604020202020204" pitchFamily="34" charset="0"/>
                <a:cs typeface="Arial" panose="020B0604020202020204" pitchFamily="34" charset="0"/>
              </a:rPr>
              <a:t>AURKEZPENA</a:t>
            </a:r>
          </a:p>
          <a:p>
            <a:r>
              <a:rPr lang="es-ES" dirty="0" smtClean="0">
                <a:latin typeface="Arial" panose="020B0604020202020204" pitchFamily="34" charset="0"/>
                <a:cs typeface="Arial" panose="020B0604020202020204" pitchFamily="34" charset="0"/>
              </a:rPr>
              <a:t>PRESENTACIÓN</a:t>
            </a:r>
          </a:p>
          <a:p>
            <a:endParaRPr lang="eu-ES" i="1" dirty="0" smtClean="0">
              <a:latin typeface="Arial" panose="020B0604020202020204" pitchFamily="34" charset="0"/>
              <a:cs typeface="Arial" panose="020B0604020202020204" pitchFamily="34" charset="0"/>
            </a:endParaRPr>
          </a:p>
          <a:p>
            <a:endParaRPr lang="es-ES" i="1" dirty="0" smtClean="0">
              <a:latin typeface="Arial" panose="020B0604020202020204" pitchFamily="34" charset="0"/>
              <a:cs typeface="Arial" panose="020B0604020202020204" pitchFamily="34" charset="0"/>
            </a:endParaRPr>
          </a:p>
          <a:p>
            <a:pPr algn="r"/>
            <a:endParaRPr lang="eu-ES" sz="2800" dirty="0" smtClean="0">
              <a:latin typeface="Arial" panose="020B0604020202020204" pitchFamily="34" charset="0"/>
              <a:cs typeface="Arial" panose="020B0604020202020204" pitchFamily="34" charset="0"/>
            </a:endParaRPr>
          </a:p>
          <a:p>
            <a:pPr algn="r"/>
            <a:r>
              <a:rPr lang="eu-ES" sz="2800" dirty="0" smtClean="0">
                <a:latin typeface="Arial" panose="020B0604020202020204" pitchFamily="34" charset="0"/>
                <a:cs typeface="Arial" panose="020B0604020202020204" pitchFamily="34" charset="0"/>
              </a:rPr>
              <a:t>Vitoria-Gasteiz, 2021ko otsailaren 26an</a:t>
            </a:r>
          </a:p>
          <a:p>
            <a:endParaRPr lang="es-ES" sz="2700" i="1" dirty="0" smtClean="0">
              <a:latin typeface="Arial" panose="020B0604020202020204" pitchFamily="34" charset="0"/>
              <a:cs typeface="Arial" panose="020B0604020202020204" pitchFamily="34" charset="0"/>
            </a:endParaRPr>
          </a:p>
          <a:p>
            <a:pPr algn="r"/>
            <a:endParaRPr lang="es-ES" sz="2700" dirty="0" smtClean="0">
              <a:latin typeface="Arial" panose="020B0604020202020204" pitchFamily="34" charset="0"/>
              <a:cs typeface="Arial" panose="020B0604020202020204" pitchFamily="34" charset="0"/>
            </a:endParaRPr>
          </a:p>
        </p:txBody>
      </p:sp>
      <p:pic>
        <p:nvPicPr>
          <p:cNvPr id="1025" name="Picture 1" descr="Logo Gobierno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3200400" y="3497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7" name="Picture 2" descr="Logo AGENCIA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7304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79512" y="1440161"/>
            <a:ext cx="8784976" cy="5445223"/>
          </a:xfrm>
        </p:spPr>
        <p:txBody>
          <a:bodyPr>
            <a:normAutofit/>
          </a:bodyPr>
          <a:lstStyle/>
          <a:p>
            <a:pPr algn="l"/>
            <a:endParaRPr lang="es-ES" sz="2600" b="1" u="sng" dirty="0" smtClean="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s-ES" sz="2600" b="1" dirty="0" smtClean="0">
                <a:solidFill>
                  <a:schemeClr val="tx1"/>
                </a:solidFill>
                <a:latin typeface="Arial" panose="020B0604020202020204" pitchFamily="34" charset="0"/>
                <a:cs typeface="Arial" panose="020B0604020202020204" pitchFamily="34" charset="0"/>
              </a:rPr>
              <a:t>Documentos de ayuda</a:t>
            </a:r>
          </a:p>
          <a:p>
            <a:pPr algn="l"/>
            <a:r>
              <a:rPr lang="es-ES" sz="2200" dirty="0" smtClean="0">
                <a:solidFill>
                  <a:schemeClr val="tx1"/>
                </a:solidFill>
                <a:latin typeface="Arial" panose="020B0604020202020204" pitchFamily="34" charset="0"/>
                <a:cs typeface="Arial" panose="020B0604020202020204" pitchFamily="34" charset="0"/>
              </a:rPr>
              <a:t>- Manual </a:t>
            </a:r>
            <a:r>
              <a:rPr lang="es-ES" sz="2200" dirty="0">
                <a:solidFill>
                  <a:schemeClr val="tx1"/>
                </a:solidFill>
                <a:latin typeface="Arial" panose="020B0604020202020204" pitchFamily="34" charset="0"/>
                <a:cs typeface="Arial" panose="020B0604020202020204" pitchFamily="34" charset="0"/>
              </a:rPr>
              <a:t>y videos para tramitación electrónica</a:t>
            </a:r>
          </a:p>
          <a:p>
            <a:pPr algn="l"/>
            <a:r>
              <a:rPr lang="es-ES" sz="2200" dirty="0" smtClean="0">
                <a:solidFill>
                  <a:schemeClr val="tx1"/>
                </a:solidFill>
                <a:latin typeface="Arial" panose="020B0604020202020204" pitchFamily="34" charset="0"/>
                <a:cs typeface="Arial" panose="020B0604020202020204" pitchFamily="34" charset="0"/>
              </a:rPr>
              <a:t>- Listado </a:t>
            </a:r>
            <a:r>
              <a:rPr lang="es-ES" sz="2200" dirty="0">
                <a:solidFill>
                  <a:schemeClr val="tx1"/>
                </a:solidFill>
                <a:latin typeface="Arial" panose="020B0604020202020204" pitchFamily="34" charset="0"/>
                <a:cs typeface="Arial" panose="020B0604020202020204" pitchFamily="34" charset="0"/>
              </a:rPr>
              <a:t>con </a:t>
            </a:r>
            <a:r>
              <a:rPr lang="es-ES" sz="2200" dirty="0" smtClean="0">
                <a:solidFill>
                  <a:schemeClr val="tx1"/>
                </a:solidFill>
                <a:latin typeface="Arial" panose="020B0604020202020204" pitchFamily="34" charset="0"/>
                <a:cs typeface="Arial" panose="020B0604020202020204" pitchFamily="34" charset="0"/>
              </a:rPr>
              <a:t>códigos CRS, ODS y relación CRS-ODS</a:t>
            </a:r>
          </a:p>
          <a:p>
            <a:pPr algn="l"/>
            <a:r>
              <a:rPr lang="es-ES" sz="2200" dirty="0" smtClean="0">
                <a:solidFill>
                  <a:schemeClr val="tx1"/>
                </a:solidFill>
                <a:latin typeface="Arial" panose="020B0604020202020204" pitchFamily="34" charset="0"/>
                <a:cs typeface="Arial" panose="020B0604020202020204" pitchFamily="34" charset="0"/>
              </a:rPr>
              <a:t>- Listado de códigos de entidades registradas en AVCD: AG-4 dígitos</a:t>
            </a:r>
          </a:p>
          <a:p>
            <a:pPr algn="l"/>
            <a:r>
              <a:rPr lang="es-ES" sz="2200" dirty="0" smtClean="0">
                <a:solidFill>
                  <a:schemeClr val="tx1"/>
                </a:solidFill>
                <a:latin typeface="Arial" panose="020B0604020202020204" pitchFamily="34" charset="0"/>
                <a:cs typeface="Arial" panose="020B0604020202020204" pitchFamily="34" charset="0"/>
              </a:rPr>
              <a:t>- Listado </a:t>
            </a:r>
            <a:r>
              <a:rPr lang="es-ES" sz="2200" dirty="0">
                <a:solidFill>
                  <a:schemeClr val="tx1"/>
                </a:solidFill>
                <a:latin typeface="Arial" panose="020B0604020202020204" pitchFamily="34" charset="0"/>
                <a:cs typeface="Arial" panose="020B0604020202020204" pitchFamily="34" charset="0"/>
              </a:rPr>
              <a:t>de código de </a:t>
            </a:r>
            <a:r>
              <a:rPr lang="es-ES" sz="2200">
                <a:solidFill>
                  <a:schemeClr val="tx1"/>
                </a:solidFill>
                <a:latin typeface="Arial" panose="020B0604020202020204" pitchFamily="34" charset="0"/>
                <a:cs typeface="Arial" panose="020B0604020202020204" pitchFamily="34" charset="0"/>
              </a:rPr>
              <a:t>entidades </a:t>
            </a:r>
            <a:r>
              <a:rPr lang="es-ES" sz="2200" smtClean="0">
                <a:solidFill>
                  <a:schemeClr val="tx1"/>
                </a:solidFill>
                <a:latin typeface="Arial" panose="020B0604020202020204" pitchFamily="34" charset="0"/>
                <a:cs typeface="Arial" panose="020B0604020202020204" pitchFamily="34" charset="0"/>
              </a:rPr>
              <a:t>locales: 4 dígitos</a:t>
            </a:r>
            <a:endParaRPr lang="es-ES" sz="2200" dirty="0" smtClean="0">
              <a:solidFill>
                <a:schemeClr val="tx1"/>
              </a:solidFill>
              <a:latin typeface="Arial" panose="020B0604020202020204" pitchFamily="34" charset="0"/>
              <a:cs typeface="Arial" panose="020B0604020202020204" pitchFamily="34" charset="0"/>
            </a:endParaRPr>
          </a:p>
          <a:p>
            <a:pPr algn="l"/>
            <a:r>
              <a:rPr lang="es-ES" sz="2200" dirty="0" smtClean="0">
                <a:solidFill>
                  <a:schemeClr val="tx1"/>
                </a:solidFill>
                <a:latin typeface="Arial" panose="020B0604020202020204" pitchFamily="34" charset="0"/>
                <a:cs typeface="Arial" panose="020B0604020202020204" pitchFamily="34" charset="0"/>
              </a:rPr>
              <a:t>	En caso de ser una entidad NUEVA poner código: 0000</a:t>
            </a:r>
            <a:endParaRPr lang="es-ES" sz="2200" dirty="0">
              <a:solidFill>
                <a:schemeClr val="tx1"/>
              </a:solidFill>
              <a:latin typeface="Arial" panose="020B0604020202020204" pitchFamily="34" charset="0"/>
              <a:cs typeface="Arial" panose="020B0604020202020204" pitchFamily="34" charset="0"/>
            </a:endParaRPr>
          </a:p>
          <a:p>
            <a:pPr algn="l"/>
            <a:r>
              <a:rPr lang="es-ES" sz="2200" dirty="0" smtClean="0">
                <a:solidFill>
                  <a:schemeClr val="tx1"/>
                </a:solidFill>
                <a:latin typeface="Arial" panose="020B0604020202020204" pitchFamily="34" charset="0"/>
                <a:cs typeface="Arial" panose="020B0604020202020204" pitchFamily="34" charset="0"/>
              </a:rPr>
              <a:t>- Rellenar </a:t>
            </a:r>
            <a:r>
              <a:rPr lang="es-ES" sz="2200" b="1" dirty="0" smtClean="0">
                <a:solidFill>
                  <a:srgbClr val="7030A0"/>
                </a:solidFill>
                <a:latin typeface="Arial" panose="020B0604020202020204" pitchFamily="34" charset="0"/>
                <a:cs typeface="Arial" panose="020B0604020202020204" pitchFamily="34" charset="0"/>
              </a:rPr>
              <a:t>documento </a:t>
            </a:r>
            <a:r>
              <a:rPr lang="es-ES" sz="2200" b="1" dirty="0">
                <a:solidFill>
                  <a:srgbClr val="7030A0"/>
                </a:solidFill>
                <a:latin typeface="Arial" panose="020B0604020202020204" pitchFamily="34" charset="0"/>
                <a:cs typeface="Arial" panose="020B0604020202020204" pitchFamily="34" charset="0"/>
              </a:rPr>
              <a:t>incidencias </a:t>
            </a:r>
            <a:r>
              <a:rPr lang="es-ES" sz="2200" b="1" dirty="0" smtClean="0">
                <a:solidFill>
                  <a:srgbClr val="7030A0"/>
                </a:solidFill>
                <a:latin typeface="Arial" panose="020B0604020202020204" pitchFamily="34" charset="0"/>
                <a:cs typeface="Arial" panose="020B0604020202020204" pitchFamily="34" charset="0"/>
              </a:rPr>
              <a:t>informáticas </a:t>
            </a:r>
            <a:r>
              <a:rPr lang="es-ES" sz="2200" dirty="0" smtClean="0">
                <a:solidFill>
                  <a:schemeClr val="tx1"/>
                </a:solidFill>
                <a:latin typeface="Arial" panose="020B0604020202020204" pitchFamily="34" charset="0"/>
                <a:cs typeface="Arial" panose="020B0604020202020204" pitchFamily="34" charset="0"/>
              </a:rPr>
              <a:t>tras hablar con 012 para seguimiento por parte de la AVCD</a:t>
            </a:r>
          </a:p>
          <a:p>
            <a:pPr algn="l"/>
            <a:endParaRPr lang="es-ES" sz="2200" dirty="0" smtClean="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s-ES" sz="2600" b="1" dirty="0" smtClean="0">
                <a:solidFill>
                  <a:schemeClr val="tx1"/>
                </a:solidFill>
                <a:latin typeface="Arial" panose="020B0604020202020204" pitchFamily="34" charset="0"/>
                <a:cs typeface="Arial" panose="020B0604020202020204" pitchFamily="34" charset="0"/>
              </a:rPr>
              <a:t>Incidencias informáticas </a:t>
            </a:r>
            <a:r>
              <a:rPr lang="es-ES" sz="2600" b="1" dirty="0" smtClean="0">
                <a:solidFill>
                  <a:srgbClr val="FF0000"/>
                </a:solidFill>
                <a:latin typeface="Arial" panose="020B0604020202020204" pitchFamily="34" charset="0"/>
                <a:cs typeface="Arial" panose="020B0604020202020204" pitchFamily="34" charset="0"/>
              </a:rPr>
              <a:t>012</a:t>
            </a:r>
          </a:p>
          <a:p>
            <a:pPr algn="l"/>
            <a:endParaRPr lang="es-ES" dirty="0" smtClean="0">
              <a:solidFill>
                <a:srgbClr val="FF0000"/>
              </a:solidFill>
              <a:latin typeface="Arial" panose="020B0604020202020204" pitchFamily="34" charset="0"/>
              <a:cs typeface="Arial" panose="020B0604020202020204" pitchFamily="34" charset="0"/>
            </a:endParaRPr>
          </a:p>
          <a:p>
            <a:pPr algn="l"/>
            <a:endParaRPr lang="es-ES" dirty="0" smtClean="0">
              <a:solidFill>
                <a:srgbClr val="FF0000"/>
              </a:solidFill>
              <a:latin typeface="Arial" panose="020B0604020202020204" pitchFamily="34" charset="0"/>
              <a:cs typeface="Arial" panose="020B0604020202020204" pitchFamily="34" charset="0"/>
            </a:endParaRPr>
          </a:p>
          <a:p>
            <a:pPr algn="l"/>
            <a:endParaRPr lang="es-ES" dirty="0">
              <a:solidFill>
                <a:schemeClr val="tx1"/>
              </a:solidFill>
              <a:latin typeface="Arial" panose="020B0604020202020204" pitchFamily="34" charset="0"/>
              <a:cs typeface="Arial" panose="020B0604020202020204" pitchFamily="34" charset="0"/>
            </a:endParaRPr>
          </a:p>
          <a:p>
            <a:pPr algn="l"/>
            <a:endParaRPr lang="es-ES" dirty="0" smtClean="0">
              <a:solidFill>
                <a:schemeClr val="tx1"/>
              </a:solidFill>
              <a:latin typeface="Arial" panose="020B0604020202020204" pitchFamily="34" charset="0"/>
              <a:cs typeface="Arial" panose="020B0604020202020204" pitchFamily="34" charset="0"/>
            </a:endParaRPr>
          </a:p>
          <a:p>
            <a:pPr algn="l"/>
            <a:endParaRPr lang="es-ES" dirty="0" smtClean="0">
              <a:solidFill>
                <a:schemeClr val="tx1"/>
              </a:solidFill>
              <a:latin typeface="Arial" panose="020B0604020202020204" pitchFamily="34" charset="0"/>
              <a:cs typeface="Arial" panose="020B0604020202020204" pitchFamily="34" charset="0"/>
            </a:endParaRPr>
          </a:p>
          <a:p>
            <a:pPr algn="l"/>
            <a:endParaRPr lang="es-ES" dirty="0" smtClean="0">
              <a:solidFill>
                <a:schemeClr val="tx1"/>
              </a:solidFill>
            </a:endParaRPr>
          </a:p>
          <a:p>
            <a:pPr algn="l"/>
            <a:endParaRPr lang="es-ES" dirty="0" smtClean="0">
              <a:solidFill>
                <a:schemeClr val="tx1"/>
              </a:solidFill>
            </a:endParaRPr>
          </a:p>
          <a:p>
            <a:pPr algn="l"/>
            <a:endParaRPr lang="es-ES" b="1" dirty="0">
              <a:solidFill>
                <a:schemeClr val="tx1"/>
              </a:solidFill>
            </a:endParaRPr>
          </a:p>
          <a:p>
            <a:pPr algn="l"/>
            <a:endParaRPr lang="es-ES" dirty="0" smtClean="0">
              <a:solidFill>
                <a:schemeClr val="tx1"/>
              </a:solidFill>
            </a:endParaRPr>
          </a:p>
          <a:p>
            <a:pPr algn="l"/>
            <a:endParaRPr lang="es-ES" dirty="0" smtClean="0">
              <a:solidFill>
                <a:schemeClr val="tx1"/>
              </a:solidFill>
            </a:endParaRPr>
          </a:p>
        </p:txBody>
      </p:sp>
      <p:sp>
        <p:nvSpPr>
          <p:cNvPr id="6" name="1 Título"/>
          <p:cNvSpPr txBox="1">
            <a:spLocks/>
          </p:cNvSpPr>
          <p:nvPr/>
        </p:nvSpPr>
        <p:spPr>
          <a:xfrm>
            <a:off x="1289100" y="764703"/>
            <a:ext cx="6921549" cy="792089"/>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a:solidFill>
                  <a:srgbClr val="0099CC"/>
                </a:solidFill>
                <a:latin typeface="Arial" panose="020B0604020202020204" pitchFamily="34" charset="0"/>
                <a:cs typeface="Arial" panose="020B0604020202020204" pitchFamily="34" charset="0"/>
              </a:rPr>
              <a:t>Solicitud: instancia normalizada </a:t>
            </a:r>
            <a:r>
              <a:rPr lang="es-ES" sz="3200" b="1" dirty="0" smtClean="0">
                <a:solidFill>
                  <a:srgbClr val="0099CC"/>
                </a:solidFill>
                <a:latin typeface="Arial" panose="020B0604020202020204" pitchFamily="34" charset="0"/>
                <a:cs typeface="Arial" panose="020B0604020202020204" pitchFamily="34" charset="0"/>
              </a:rPr>
              <a:t>(vi)</a:t>
            </a:r>
            <a:endParaRPr lang="es-ES" sz="3000" b="1" dirty="0" smtClean="0">
              <a:solidFill>
                <a:srgbClr val="0099CC"/>
              </a:solidFill>
              <a:latin typeface="Arial" panose="020B0604020202020204" pitchFamily="34" charset="0"/>
              <a:cs typeface="Arial" panose="020B0604020202020204" pitchFamily="34" charset="0"/>
            </a:endParaRPr>
          </a:p>
        </p:txBody>
      </p:sp>
      <p:pic>
        <p:nvPicPr>
          <p:cNvPr id="7"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3806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17526" y="441321"/>
            <a:ext cx="6921549" cy="1008112"/>
          </a:xfrm>
        </p:spPr>
        <p:txBody>
          <a:bodyPr>
            <a:normAutofit/>
          </a:bodyPr>
          <a:lstStyle/>
          <a:p>
            <a:r>
              <a:rPr lang="es-ES" sz="3200" b="1" dirty="0" smtClean="0">
                <a:solidFill>
                  <a:srgbClr val="0099CC"/>
                </a:solidFill>
                <a:latin typeface="Arial" panose="020B0604020202020204" pitchFamily="34" charset="0"/>
                <a:cs typeface="Arial" panose="020B0604020202020204" pitchFamily="34" charset="0"/>
              </a:rPr>
              <a:t>Propuesta técnica</a:t>
            </a:r>
            <a:endParaRPr lang="es-ES" sz="3200" dirty="0">
              <a:solidFill>
                <a:srgbClr val="0099CC"/>
              </a:solidFill>
              <a:latin typeface="Arial" panose="020B0604020202020204" pitchFamily="34" charset="0"/>
              <a:cs typeface="Arial" panose="020B0604020202020204" pitchFamily="34" charset="0"/>
            </a:endParaRPr>
          </a:p>
        </p:txBody>
      </p:sp>
      <p:sp>
        <p:nvSpPr>
          <p:cNvPr id="3" name="2 Subtítulo"/>
          <p:cNvSpPr>
            <a:spLocks noGrp="1"/>
          </p:cNvSpPr>
          <p:nvPr>
            <p:ph type="subTitle" idx="1"/>
          </p:nvPr>
        </p:nvSpPr>
        <p:spPr>
          <a:xfrm>
            <a:off x="107504" y="1484784"/>
            <a:ext cx="8856984" cy="5373216"/>
          </a:xfrm>
          <a:noFill/>
        </p:spPr>
        <p:txBody>
          <a:bodyPr>
            <a:noAutofit/>
          </a:bodyPr>
          <a:lstStyle/>
          <a:p>
            <a:pPr marL="285750" indent="-285750" algn="l">
              <a:buFont typeface="Arial" panose="020B0604020202020204" pitchFamily="34" charset="0"/>
              <a:buChar char="•"/>
            </a:pPr>
            <a:r>
              <a:rPr lang="es-ES" sz="1800" b="1" dirty="0" smtClean="0">
                <a:solidFill>
                  <a:schemeClr val="tx1"/>
                </a:solidFill>
                <a:latin typeface="Arial" panose="020B0604020202020204" pitchFamily="34" charset="0"/>
                <a:cs typeface="Arial" panose="020B0604020202020204" pitchFamily="34" charset="0"/>
              </a:rPr>
              <a:t>Formulario </a:t>
            </a:r>
            <a:r>
              <a:rPr lang="es-ES" sz="1800" b="1" dirty="0">
                <a:solidFill>
                  <a:schemeClr val="tx1"/>
                </a:solidFill>
                <a:latin typeface="Arial" panose="020B0604020202020204" pitchFamily="34" charset="0"/>
                <a:cs typeface="Arial" panose="020B0604020202020204" pitchFamily="34" charset="0"/>
              </a:rPr>
              <a:t>W</a:t>
            </a:r>
            <a:r>
              <a:rPr lang="es-ES" sz="1800" b="1" dirty="0" smtClean="0">
                <a:solidFill>
                  <a:schemeClr val="tx1"/>
                </a:solidFill>
                <a:latin typeface="Arial" panose="020B0604020202020204" pitchFamily="34" charset="0"/>
                <a:cs typeface="Arial" panose="020B0604020202020204" pitchFamily="34" charset="0"/>
              </a:rPr>
              <a:t>ord </a:t>
            </a:r>
            <a:r>
              <a:rPr lang="es-ES" sz="1800" b="1" dirty="0" smtClean="0">
                <a:solidFill>
                  <a:srgbClr val="00B0F0"/>
                </a:solidFill>
                <a:latin typeface="Arial" panose="020B0604020202020204" pitchFamily="34" charset="0"/>
                <a:cs typeface="Arial" panose="020B0604020202020204" pitchFamily="34" charset="0"/>
              </a:rPr>
              <a:t>(modelo 2021)</a:t>
            </a:r>
          </a:p>
          <a:p>
            <a:pPr algn="l"/>
            <a:r>
              <a:rPr lang="es-ES" sz="1800" dirty="0" smtClean="0">
                <a:solidFill>
                  <a:schemeClr val="tx1"/>
                </a:solidFill>
                <a:latin typeface="Arial" panose="020B0604020202020204" pitchFamily="34" charset="0"/>
                <a:cs typeface="Arial" panose="020B0604020202020204" pitchFamily="34" charset="0"/>
              </a:rPr>
              <a:t>     - 1 formulario único para PRE y EHE</a:t>
            </a:r>
          </a:p>
          <a:p>
            <a:pPr algn="l"/>
            <a:r>
              <a:rPr lang="es-ES" sz="1800" dirty="0">
                <a:solidFill>
                  <a:schemeClr val="tx1"/>
                </a:solidFill>
                <a:latin typeface="Arial" panose="020B0604020202020204" pitchFamily="34" charset="0"/>
                <a:cs typeface="Arial" panose="020B0604020202020204" pitchFamily="34" charset="0"/>
              </a:rPr>
              <a:t> </a:t>
            </a:r>
            <a:r>
              <a:rPr lang="es-ES" sz="1800" dirty="0" smtClean="0">
                <a:solidFill>
                  <a:schemeClr val="tx1"/>
                </a:solidFill>
                <a:latin typeface="Arial" panose="020B0604020202020204" pitchFamily="34" charset="0"/>
                <a:cs typeface="Arial" panose="020B0604020202020204" pitchFamily="34" charset="0"/>
              </a:rPr>
              <a:t>    - Nº </a:t>
            </a:r>
            <a:r>
              <a:rPr lang="es-ES" sz="1800" dirty="0">
                <a:solidFill>
                  <a:schemeClr val="tx1"/>
                </a:solidFill>
                <a:latin typeface="Arial" panose="020B0604020202020204" pitchFamily="34" charset="0"/>
                <a:cs typeface="Arial" panose="020B0604020202020204" pitchFamily="34" charset="0"/>
              </a:rPr>
              <a:t>máximo de </a:t>
            </a:r>
            <a:r>
              <a:rPr lang="es-ES" sz="1800" dirty="0" smtClean="0">
                <a:solidFill>
                  <a:schemeClr val="tx1"/>
                </a:solidFill>
                <a:latin typeface="Arial" panose="020B0604020202020204" pitchFamily="34" charset="0"/>
                <a:cs typeface="Arial" panose="020B0604020202020204" pitchFamily="34" charset="0"/>
              </a:rPr>
              <a:t>palabras: </a:t>
            </a:r>
            <a:r>
              <a:rPr lang="es-ES" sz="1800" dirty="0" smtClean="0">
                <a:solidFill>
                  <a:schemeClr val="tx1"/>
                </a:solidFill>
                <a:uFill>
                  <a:solidFill>
                    <a:srgbClr val="FFFF00"/>
                  </a:solidFill>
                </a:uFill>
                <a:latin typeface="Arial" panose="020B0604020202020204" pitchFamily="34" charset="0"/>
                <a:cs typeface="Arial" panose="020B0604020202020204" pitchFamily="34" charset="0"/>
              </a:rPr>
              <a:t>PRE: 30.000 (aprox. 60 pág.) </a:t>
            </a:r>
            <a:r>
              <a:rPr lang="es-ES" sz="1800" dirty="0">
                <a:solidFill>
                  <a:schemeClr val="tx1"/>
                </a:solidFill>
                <a:uFill>
                  <a:solidFill>
                    <a:srgbClr val="FFFF00"/>
                  </a:solidFill>
                </a:uFill>
                <a:latin typeface="Arial" panose="020B0604020202020204" pitchFamily="34" charset="0"/>
                <a:cs typeface="Arial" panose="020B0604020202020204" pitchFamily="34" charset="0"/>
              </a:rPr>
              <a:t>	</a:t>
            </a:r>
            <a:r>
              <a:rPr lang="es-ES" sz="1800" dirty="0" smtClean="0">
                <a:solidFill>
                  <a:schemeClr val="tx1"/>
                </a:solidFill>
                <a:uFill>
                  <a:solidFill>
                    <a:srgbClr val="FFFF00"/>
                  </a:solidFill>
                </a:uFill>
                <a:latin typeface="Arial" panose="020B0604020202020204" pitchFamily="34" charset="0"/>
                <a:cs typeface="Arial" panose="020B0604020202020204" pitchFamily="34" charset="0"/>
              </a:rPr>
              <a:t>		 			 EHE:</a:t>
            </a:r>
            <a:r>
              <a:rPr lang="es-ES" sz="1800" dirty="0" smtClean="0">
                <a:solidFill>
                  <a:srgbClr val="FF0000"/>
                </a:solidFill>
                <a:uFill>
                  <a:solidFill>
                    <a:srgbClr val="FFFF00"/>
                  </a:solidFill>
                </a:uFill>
                <a:latin typeface="Arial" panose="020B0604020202020204" pitchFamily="34" charset="0"/>
                <a:cs typeface="Arial" panose="020B0604020202020204" pitchFamily="34" charset="0"/>
              </a:rPr>
              <a:t> </a:t>
            </a:r>
            <a:r>
              <a:rPr lang="es-ES" sz="1800" dirty="0" smtClean="0">
                <a:solidFill>
                  <a:schemeClr val="tx1"/>
                </a:solidFill>
                <a:uFill>
                  <a:solidFill>
                    <a:srgbClr val="FFFF00"/>
                  </a:solidFill>
                </a:uFill>
                <a:latin typeface="Arial" panose="020B0604020202020204" pitchFamily="34" charset="0"/>
                <a:cs typeface="Arial" panose="020B0604020202020204" pitchFamily="34" charset="0"/>
              </a:rPr>
              <a:t>50.000 </a:t>
            </a:r>
            <a:r>
              <a:rPr lang="es-ES" sz="1800" dirty="0">
                <a:solidFill>
                  <a:schemeClr val="tx1"/>
                </a:solidFill>
                <a:uFill>
                  <a:solidFill>
                    <a:srgbClr val="FFFF00"/>
                  </a:solidFill>
                </a:uFill>
                <a:latin typeface="Arial" panose="020B0604020202020204" pitchFamily="34" charset="0"/>
                <a:cs typeface="Arial" panose="020B0604020202020204" pitchFamily="34" charset="0"/>
              </a:rPr>
              <a:t>(aprox. </a:t>
            </a:r>
            <a:r>
              <a:rPr lang="es-ES" sz="1800" dirty="0" smtClean="0">
                <a:solidFill>
                  <a:schemeClr val="tx1"/>
                </a:solidFill>
                <a:uFill>
                  <a:solidFill>
                    <a:srgbClr val="FFFF00"/>
                  </a:solidFill>
                </a:uFill>
                <a:latin typeface="Arial" panose="020B0604020202020204" pitchFamily="34" charset="0"/>
                <a:cs typeface="Arial" panose="020B0604020202020204" pitchFamily="34" charset="0"/>
              </a:rPr>
              <a:t>100 pág.)</a:t>
            </a:r>
          </a:p>
          <a:p>
            <a:pPr algn="l"/>
            <a:r>
              <a:rPr lang="es-ES" sz="1800" dirty="0">
                <a:solidFill>
                  <a:schemeClr val="tx1"/>
                </a:solidFill>
                <a:latin typeface="Arial" panose="020B0604020202020204" pitchFamily="34" charset="0"/>
                <a:cs typeface="Arial" panose="020B0604020202020204" pitchFamily="34" charset="0"/>
              </a:rPr>
              <a:t> </a:t>
            </a:r>
            <a:r>
              <a:rPr lang="es-ES" sz="1800" dirty="0" smtClean="0">
                <a:solidFill>
                  <a:schemeClr val="tx1"/>
                </a:solidFill>
                <a:latin typeface="Arial" panose="020B0604020202020204" pitchFamily="34" charset="0"/>
                <a:cs typeface="Arial" panose="020B0604020202020204" pitchFamily="34" charset="0"/>
              </a:rPr>
              <a:t>    - E</a:t>
            </a:r>
            <a:r>
              <a:rPr lang="es-ES" sz="1800" dirty="0" smtClean="0">
                <a:solidFill>
                  <a:schemeClr val="tx1"/>
                </a:solidFill>
                <a:uFill>
                  <a:solidFill>
                    <a:srgbClr val="FFFF00"/>
                  </a:solidFill>
                </a:uFill>
                <a:latin typeface="Arial" panose="020B0604020202020204" pitchFamily="34" charset="0"/>
                <a:cs typeface="Arial" panose="020B0604020202020204" pitchFamily="34" charset="0"/>
              </a:rPr>
              <a:t>l </a:t>
            </a:r>
            <a:r>
              <a:rPr lang="es-ES" sz="1800" dirty="0">
                <a:solidFill>
                  <a:schemeClr val="tx1"/>
                </a:solidFill>
                <a:uFill>
                  <a:solidFill>
                    <a:srgbClr val="FFFF00"/>
                  </a:solidFill>
                </a:uFill>
                <a:latin typeface="Arial" panose="020B0604020202020204" pitchFamily="34" charset="0"/>
                <a:cs typeface="Arial" panose="020B0604020202020204" pitchFamily="34" charset="0"/>
              </a:rPr>
              <a:t>texto del formulario ocupa 529 </a:t>
            </a:r>
            <a:r>
              <a:rPr lang="es-ES" sz="1800" dirty="0" smtClean="0">
                <a:solidFill>
                  <a:schemeClr val="tx1"/>
                </a:solidFill>
                <a:uFill>
                  <a:solidFill>
                    <a:srgbClr val="FFFF00"/>
                  </a:solidFill>
                </a:uFill>
                <a:latin typeface="Arial" panose="020B0604020202020204" pitchFamily="34" charset="0"/>
                <a:cs typeface="Arial" panose="020B0604020202020204" pitchFamily="34" charset="0"/>
              </a:rPr>
              <a:t>palabras (no borrarlas)</a:t>
            </a:r>
            <a:endParaRPr lang="es-ES_tradnl" sz="1800" dirty="0" smtClean="0">
              <a:solidFill>
                <a:schemeClr val="tx1"/>
              </a:solidFill>
              <a:latin typeface="Arial" panose="020B0604020202020204" pitchFamily="34" charset="0"/>
              <a:cs typeface="Arial" panose="020B0604020202020204" pitchFamily="34" charset="0"/>
            </a:endParaRPr>
          </a:p>
          <a:p>
            <a:pPr algn="l"/>
            <a:r>
              <a:rPr lang="es-ES" sz="1800" dirty="0" smtClean="0">
                <a:solidFill>
                  <a:schemeClr val="tx1"/>
                </a:solidFill>
                <a:latin typeface="Arial" panose="020B0604020202020204" pitchFamily="34" charset="0"/>
                <a:cs typeface="Arial" panose="020B0604020202020204" pitchFamily="34" charset="0"/>
              </a:rPr>
              <a:t>     - Idiomas </a:t>
            </a:r>
            <a:r>
              <a:rPr lang="es-ES" sz="1800" dirty="0">
                <a:solidFill>
                  <a:schemeClr val="tx1"/>
                </a:solidFill>
                <a:latin typeface="Arial" panose="020B0604020202020204" pitchFamily="34" charset="0"/>
                <a:cs typeface="Arial" panose="020B0604020202020204" pitchFamily="34" charset="0"/>
              </a:rPr>
              <a:t>de presentación: castellano o euskara</a:t>
            </a:r>
          </a:p>
          <a:p>
            <a:pPr algn="l"/>
            <a:r>
              <a:rPr lang="es-ES" sz="1800" dirty="0">
                <a:solidFill>
                  <a:schemeClr val="tx1"/>
                </a:solidFill>
                <a:latin typeface="Arial" panose="020B0604020202020204" pitchFamily="34" charset="0"/>
                <a:cs typeface="Arial" panose="020B0604020202020204" pitchFamily="34" charset="0"/>
              </a:rPr>
              <a:t> </a:t>
            </a:r>
            <a:r>
              <a:rPr lang="es-ES" sz="1800" dirty="0" smtClean="0">
                <a:solidFill>
                  <a:schemeClr val="tx1"/>
                </a:solidFill>
                <a:latin typeface="Arial" panose="020B0604020202020204" pitchFamily="34" charset="0"/>
                <a:cs typeface="Arial" panose="020B0604020202020204" pitchFamily="34" charset="0"/>
              </a:rPr>
              <a:t>    - Documento </a:t>
            </a:r>
            <a:r>
              <a:rPr lang="es-ES" sz="1800" dirty="0">
                <a:solidFill>
                  <a:schemeClr val="tx1"/>
                </a:solidFill>
                <a:latin typeface="Arial" panose="020B0604020202020204" pitchFamily="34" charset="0"/>
                <a:cs typeface="Arial" panose="020B0604020202020204" pitchFamily="34" charset="0"/>
              </a:rPr>
              <a:t>de </a:t>
            </a:r>
            <a:r>
              <a:rPr lang="es-ES" sz="1800" dirty="0" smtClean="0">
                <a:solidFill>
                  <a:schemeClr val="tx1"/>
                </a:solidFill>
                <a:latin typeface="Arial" panose="020B0604020202020204" pitchFamily="34" charset="0"/>
                <a:cs typeface="Arial" panose="020B0604020202020204" pitchFamily="34" charset="0"/>
              </a:rPr>
              <a:t>ayuda </a:t>
            </a:r>
            <a:r>
              <a:rPr lang="es-ES" sz="1800" b="1" dirty="0" smtClean="0">
                <a:solidFill>
                  <a:schemeClr val="tx1"/>
                </a:solidFill>
                <a:latin typeface="Arial" panose="020B0604020202020204" pitchFamily="34" charset="0"/>
                <a:cs typeface="Arial" panose="020B0604020202020204" pitchFamily="34" charset="0"/>
              </a:rPr>
              <a:t>(</a:t>
            </a:r>
            <a:r>
              <a:rPr lang="es-ES" sz="1800" b="1" dirty="0" smtClean="0">
                <a:solidFill>
                  <a:srgbClr val="7030A0"/>
                </a:solidFill>
                <a:latin typeface="Arial" panose="020B0604020202020204" pitchFamily="34" charset="0"/>
                <a:cs typeface="Arial" panose="020B0604020202020204" pitchFamily="34" charset="0"/>
              </a:rPr>
              <a:t>Explicación </a:t>
            </a:r>
            <a:r>
              <a:rPr lang="es-ES" sz="1800" b="1" dirty="0">
                <a:solidFill>
                  <a:srgbClr val="7030A0"/>
                </a:solidFill>
                <a:latin typeface="Arial" panose="020B0604020202020204" pitchFamily="34" charset="0"/>
                <a:cs typeface="Arial" panose="020B0604020202020204" pitchFamily="34" charset="0"/>
              </a:rPr>
              <a:t>de la propuesta </a:t>
            </a:r>
            <a:r>
              <a:rPr lang="es-ES" sz="1800" b="1" dirty="0" smtClean="0">
                <a:solidFill>
                  <a:srgbClr val="7030A0"/>
                </a:solidFill>
                <a:latin typeface="Arial" panose="020B0604020202020204" pitchFamily="34" charset="0"/>
                <a:cs typeface="Arial" panose="020B0604020202020204" pitchFamily="34" charset="0"/>
              </a:rPr>
              <a:t>técnica) </a:t>
            </a:r>
            <a:r>
              <a:rPr lang="es-ES" sz="1800" dirty="0" smtClean="0">
                <a:solidFill>
                  <a:schemeClr val="tx1"/>
                </a:solidFill>
                <a:latin typeface="Arial" panose="020B0604020202020204" pitchFamily="34" charset="0"/>
                <a:cs typeface="Arial" panose="020B0604020202020204" pitchFamily="34" charset="0"/>
              </a:rPr>
              <a:t>que recoge   	información </a:t>
            </a:r>
            <a:r>
              <a:rPr lang="es-ES" sz="1800" dirty="0">
                <a:solidFill>
                  <a:schemeClr val="tx1"/>
                </a:solidFill>
                <a:latin typeface="Arial" panose="020B0604020202020204" pitchFamily="34" charset="0"/>
                <a:cs typeface="Arial" panose="020B0604020202020204" pitchFamily="34" charset="0"/>
              </a:rPr>
              <a:t>ampliada de lo requerido en cada apartado (es/</a:t>
            </a:r>
            <a:r>
              <a:rPr lang="es-ES" sz="1800" dirty="0" err="1">
                <a:solidFill>
                  <a:schemeClr val="tx1"/>
                </a:solidFill>
                <a:latin typeface="Arial" panose="020B0604020202020204" pitchFamily="34" charset="0"/>
                <a:cs typeface="Arial" panose="020B0604020202020204" pitchFamily="34" charset="0"/>
              </a:rPr>
              <a:t>eus</a:t>
            </a:r>
            <a:r>
              <a:rPr lang="es-ES" sz="1800" dirty="0">
                <a:solidFill>
                  <a:schemeClr val="tx1"/>
                </a:solidFill>
                <a:latin typeface="Arial" panose="020B0604020202020204" pitchFamily="34" charset="0"/>
                <a:cs typeface="Arial" panose="020B0604020202020204" pitchFamily="34" charset="0"/>
              </a:rPr>
              <a:t>/</a:t>
            </a:r>
            <a:r>
              <a:rPr lang="es-ES" sz="1800" dirty="0" err="1">
                <a:solidFill>
                  <a:schemeClr val="tx1"/>
                </a:solidFill>
                <a:latin typeface="Arial" panose="020B0604020202020204" pitchFamily="34" charset="0"/>
                <a:cs typeface="Arial" panose="020B0604020202020204" pitchFamily="34" charset="0"/>
              </a:rPr>
              <a:t>fr</a:t>
            </a:r>
            <a:r>
              <a:rPr lang="es-ES" sz="1800" dirty="0">
                <a:solidFill>
                  <a:schemeClr val="tx1"/>
                </a:solidFill>
                <a:latin typeface="Arial" panose="020B0604020202020204" pitchFamily="34" charset="0"/>
                <a:cs typeface="Arial" panose="020B0604020202020204" pitchFamily="34" charset="0"/>
              </a:rPr>
              <a:t>/</a:t>
            </a:r>
            <a:r>
              <a:rPr lang="es-ES" sz="1800" dirty="0" err="1">
                <a:solidFill>
                  <a:schemeClr val="tx1"/>
                </a:solidFill>
                <a:latin typeface="Arial" panose="020B0604020202020204" pitchFamily="34" charset="0"/>
                <a:cs typeface="Arial" panose="020B0604020202020204" pitchFamily="34" charset="0"/>
              </a:rPr>
              <a:t>eng</a:t>
            </a:r>
            <a:r>
              <a:rPr lang="es-ES" sz="1800" dirty="0">
                <a:solidFill>
                  <a:schemeClr val="tx1"/>
                </a:solidFill>
                <a:latin typeface="Arial" panose="020B0604020202020204" pitchFamily="34" charset="0"/>
                <a:cs typeface="Arial" panose="020B0604020202020204" pitchFamily="34" charset="0"/>
              </a:rPr>
              <a:t>).                                   </a:t>
            </a:r>
          </a:p>
          <a:p>
            <a:pPr marL="0" lvl="1" algn="l"/>
            <a:endParaRPr lang="es-ES" sz="1800" b="1" dirty="0" smtClean="0">
              <a:solidFill>
                <a:srgbClr val="FF0000"/>
              </a:solidFill>
              <a:latin typeface="Arial" panose="020B0604020202020204" pitchFamily="34" charset="0"/>
              <a:cs typeface="Arial" panose="020B0604020202020204" pitchFamily="34" charset="0"/>
            </a:endParaRPr>
          </a:p>
          <a:p>
            <a:pPr marL="0" lvl="1" algn="l"/>
            <a:r>
              <a:rPr lang="es-ES" sz="1800" b="1" dirty="0">
                <a:solidFill>
                  <a:srgbClr val="FF0000"/>
                </a:solidFill>
                <a:latin typeface="Arial" panose="020B0604020202020204" pitchFamily="34" charset="0"/>
                <a:cs typeface="Arial" panose="020B0604020202020204" pitchFamily="34" charset="0"/>
              </a:rPr>
              <a:t>	</a:t>
            </a:r>
            <a:r>
              <a:rPr lang="es-ES" sz="1800" b="1" dirty="0" smtClean="0">
                <a:solidFill>
                  <a:srgbClr val="FF0000"/>
                </a:solidFill>
                <a:latin typeface="Arial" panose="020B0604020202020204" pitchFamily="34" charset="0"/>
                <a:cs typeface="Arial" panose="020B0604020202020204" pitchFamily="34" charset="0"/>
              </a:rPr>
              <a:t>Importante</a:t>
            </a:r>
            <a:r>
              <a:rPr lang="es-ES" sz="1800" b="1" dirty="0">
                <a:solidFill>
                  <a:srgbClr val="FF0000"/>
                </a:solidFill>
                <a:latin typeface="Arial" panose="020B0604020202020204" pitchFamily="34" charset="0"/>
                <a:cs typeface="Arial" panose="020B0604020202020204" pitchFamily="34" charset="0"/>
              </a:rPr>
              <a:t>:</a:t>
            </a:r>
            <a:r>
              <a:rPr lang="es-ES" sz="1800" b="1" dirty="0">
                <a:solidFill>
                  <a:schemeClr val="tx1"/>
                </a:solidFill>
                <a:latin typeface="Arial" panose="020B0604020202020204" pitchFamily="34" charset="0"/>
                <a:cs typeface="Arial" panose="020B0604020202020204" pitchFamily="34" charset="0"/>
              </a:rPr>
              <a:t> </a:t>
            </a:r>
            <a:r>
              <a:rPr lang="es-ES" sz="1800" dirty="0" smtClean="0">
                <a:solidFill>
                  <a:schemeClr val="tx1"/>
                </a:solidFill>
                <a:latin typeface="Arial" panose="020B0604020202020204" pitchFamily="34" charset="0"/>
                <a:cs typeface="Arial" panose="020B0604020202020204" pitchFamily="34" charset="0"/>
              </a:rPr>
              <a:t>Completar el modelo de 2021; no eliminar/modificar </a:t>
            </a:r>
            <a:r>
              <a:rPr lang="es-ES" sz="1800" dirty="0">
                <a:solidFill>
                  <a:schemeClr val="tx1"/>
                </a:solidFill>
                <a:latin typeface="Arial" panose="020B0604020202020204" pitchFamily="34" charset="0"/>
                <a:cs typeface="Arial" panose="020B0604020202020204" pitchFamily="34" charset="0"/>
              </a:rPr>
              <a:t>los </a:t>
            </a:r>
            <a:r>
              <a:rPr lang="es-ES" sz="1800" dirty="0" smtClean="0">
                <a:solidFill>
                  <a:schemeClr val="tx1"/>
                </a:solidFill>
                <a:latin typeface="Arial" panose="020B0604020202020204" pitchFamily="34" charset="0"/>
                <a:cs typeface="Arial" panose="020B0604020202020204" pitchFamily="34" charset="0"/>
              </a:rPr>
              <a:t>	apartados del </a:t>
            </a:r>
            <a:r>
              <a:rPr lang="es-ES" sz="1800" dirty="0">
                <a:solidFill>
                  <a:schemeClr val="tx1"/>
                </a:solidFill>
                <a:latin typeface="Arial" panose="020B0604020202020204" pitchFamily="34" charset="0"/>
                <a:cs typeface="Arial" panose="020B0604020202020204" pitchFamily="34" charset="0"/>
              </a:rPr>
              <a:t>formulario; </a:t>
            </a:r>
            <a:r>
              <a:rPr lang="es-ES" sz="1800" dirty="0" smtClean="0">
                <a:solidFill>
                  <a:schemeClr val="tx1"/>
                </a:solidFill>
                <a:latin typeface="Arial" panose="020B0604020202020204" pitchFamily="34" charset="0"/>
                <a:cs typeface="Arial" panose="020B0604020202020204" pitchFamily="34" charset="0"/>
              </a:rPr>
              <a:t>no adjuntar </a:t>
            </a:r>
            <a:r>
              <a:rPr lang="es-ES" sz="1800" dirty="0">
                <a:solidFill>
                  <a:schemeClr val="tx1"/>
                </a:solidFill>
                <a:latin typeface="Arial" panose="020B0604020202020204" pitchFamily="34" charset="0"/>
                <a:cs typeface="Arial" panose="020B0604020202020204" pitchFamily="34" charset="0"/>
              </a:rPr>
              <a:t>apartados del formulario </a:t>
            </a:r>
            <a:r>
              <a:rPr lang="es-ES" sz="1800" dirty="0" smtClean="0">
                <a:solidFill>
                  <a:schemeClr val="tx1"/>
                </a:solidFill>
                <a:latin typeface="Arial" panose="020B0604020202020204" pitchFamily="34" charset="0"/>
                <a:cs typeface="Arial" panose="020B0604020202020204" pitchFamily="34" charset="0"/>
              </a:rPr>
              <a:t>en 	documento anexo</a:t>
            </a:r>
            <a:r>
              <a:rPr lang="es-ES" sz="1800" dirty="0">
                <a:solidFill>
                  <a:schemeClr val="tx1"/>
                </a:solidFill>
                <a:latin typeface="Arial" panose="020B0604020202020204" pitchFamily="34" charset="0"/>
                <a:cs typeface="Arial" panose="020B0604020202020204" pitchFamily="34" charset="0"/>
              </a:rPr>
              <a:t>; </a:t>
            </a:r>
            <a:r>
              <a:rPr lang="es-ES" sz="1800" dirty="0" smtClean="0">
                <a:solidFill>
                  <a:schemeClr val="tx1"/>
                </a:solidFill>
                <a:latin typeface="Arial" panose="020B0604020202020204" pitchFamily="34" charset="0"/>
                <a:cs typeface="Arial" panose="020B0604020202020204" pitchFamily="34" charset="0"/>
              </a:rPr>
              <a:t>no </a:t>
            </a:r>
            <a:r>
              <a:rPr lang="es-ES" sz="1800" dirty="0">
                <a:solidFill>
                  <a:schemeClr val="tx1"/>
                </a:solidFill>
                <a:latin typeface="Arial" panose="020B0604020202020204" pitchFamily="34" charset="0"/>
                <a:cs typeface="Arial" panose="020B0604020202020204" pitchFamily="34" charset="0"/>
              </a:rPr>
              <a:t>incluir </a:t>
            </a:r>
            <a:r>
              <a:rPr lang="es-ES" sz="1800" dirty="0" smtClean="0">
                <a:solidFill>
                  <a:schemeClr val="tx1"/>
                </a:solidFill>
                <a:latin typeface="Arial" panose="020B0604020202020204" pitchFamily="34" charset="0"/>
                <a:cs typeface="Arial" panose="020B0604020202020204" pitchFamily="34" charset="0"/>
              </a:rPr>
              <a:t>imágenes; no convertir </a:t>
            </a:r>
            <a:r>
              <a:rPr lang="es-ES" sz="1800" dirty="0">
                <a:solidFill>
                  <a:schemeClr val="tx1"/>
                </a:solidFill>
                <a:latin typeface="Arial" panose="020B0604020202020204" pitchFamily="34" charset="0"/>
                <a:cs typeface="Arial" panose="020B0604020202020204" pitchFamily="34" charset="0"/>
              </a:rPr>
              <a:t>el archivo en </a:t>
            </a:r>
            <a:r>
              <a:rPr lang="es-ES" sz="1800" dirty="0" smtClean="0">
                <a:solidFill>
                  <a:schemeClr val="tx1"/>
                </a:solidFill>
                <a:latin typeface="Arial" panose="020B0604020202020204" pitchFamily="34" charset="0"/>
                <a:cs typeface="Arial" panose="020B0604020202020204" pitchFamily="34" charset="0"/>
              </a:rPr>
              <a:t>PDF; no 	adjuntar anexos en otros apartados.</a:t>
            </a:r>
          </a:p>
          <a:p>
            <a:pPr marL="285750" lvl="1" indent="-285750" algn="l">
              <a:buFont typeface="Arial" panose="020B0604020202020204" pitchFamily="34" charset="0"/>
              <a:buChar char="•"/>
            </a:pPr>
            <a:endParaRPr lang="es-ES" sz="1800" b="1" dirty="0" smtClean="0">
              <a:solidFill>
                <a:schemeClr val="tx1"/>
              </a:solidFill>
              <a:latin typeface="Arial" panose="020B0604020202020204" pitchFamily="34" charset="0"/>
              <a:cs typeface="Arial" panose="020B0604020202020204" pitchFamily="34" charset="0"/>
            </a:endParaRPr>
          </a:p>
          <a:p>
            <a:pPr marL="285750" lvl="1" indent="-285750" algn="l">
              <a:buFont typeface="Arial" panose="020B0604020202020204" pitchFamily="34" charset="0"/>
              <a:buChar char="•"/>
            </a:pPr>
            <a:r>
              <a:rPr lang="es-ES" sz="1800" b="1" dirty="0" smtClean="0">
                <a:solidFill>
                  <a:schemeClr val="tx1"/>
                </a:solidFill>
                <a:latin typeface="Arial" panose="020B0604020202020204" pitchFamily="34" charset="0"/>
                <a:cs typeface="Arial" panose="020B0604020202020204" pitchFamily="34" charset="0"/>
              </a:rPr>
              <a:t>Anexos</a:t>
            </a:r>
            <a:r>
              <a:rPr lang="es-ES" sz="1800" dirty="0">
                <a:solidFill>
                  <a:schemeClr val="tx1"/>
                </a:solidFill>
                <a:latin typeface="Arial" panose="020B0604020202020204" pitchFamily="34" charset="0"/>
                <a:cs typeface="Arial" panose="020B0604020202020204" pitchFamily="34" charset="0"/>
              </a:rPr>
              <a:t>. Sólo para “Viabilidad técnica, material y metodológica” y planes (PEAH y pro-equidad)</a:t>
            </a:r>
            <a:r>
              <a:rPr lang="es-ES" sz="1800" b="1" dirty="0">
                <a:solidFill>
                  <a:srgbClr val="FF0000"/>
                </a:solidFill>
                <a:latin typeface="Arial" panose="020B0604020202020204" pitchFamily="34" charset="0"/>
                <a:cs typeface="Arial" panose="020B0604020202020204" pitchFamily="34" charset="0"/>
              </a:rPr>
              <a:t>    </a:t>
            </a:r>
          </a:p>
          <a:p>
            <a:pPr marL="0" lvl="1" algn="l"/>
            <a:endParaRPr lang="es-ES" sz="1800" dirty="0" smtClean="0">
              <a:solidFill>
                <a:schemeClr val="tx1"/>
              </a:solidFill>
              <a:latin typeface="Arial" panose="020B0604020202020204" pitchFamily="34" charset="0"/>
              <a:cs typeface="Arial" panose="020B0604020202020204" pitchFamily="34" charset="0"/>
            </a:endParaRPr>
          </a:p>
          <a:p>
            <a:pPr algn="l"/>
            <a:endParaRPr lang="es-ES" sz="1800" dirty="0" smtClean="0">
              <a:solidFill>
                <a:schemeClr val="tx1"/>
              </a:solidFill>
            </a:endParaRPr>
          </a:p>
          <a:p>
            <a:pPr algn="l"/>
            <a:endParaRPr lang="es-ES" sz="1800" dirty="0" smtClean="0">
              <a:solidFill>
                <a:schemeClr val="tx1"/>
              </a:solidFill>
            </a:endParaRPr>
          </a:p>
          <a:p>
            <a:pPr algn="l"/>
            <a:endParaRPr lang="es-ES" sz="1800" b="1" dirty="0">
              <a:solidFill>
                <a:schemeClr val="tx1"/>
              </a:solidFill>
            </a:endParaRPr>
          </a:p>
          <a:p>
            <a:pPr algn="l"/>
            <a:endParaRPr lang="es-ES" sz="1800" dirty="0" smtClean="0">
              <a:solidFill>
                <a:schemeClr val="tx1"/>
              </a:solidFill>
            </a:endParaRPr>
          </a:p>
          <a:p>
            <a:pPr algn="l"/>
            <a:endParaRPr lang="es-ES" sz="1800" dirty="0" smtClean="0">
              <a:solidFill>
                <a:schemeClr val="tx1"/>
              </a:solidFill>
            </a:endParaRPr>
          </a:p>
        </p:txBody>
      </p:sp>
      <p:sp>
        <p:nvSpPr>
          <p:cNvPr id="5" name="Rectangle 3"/>
          <p:cNvSpPr>
            <a:spLocks noChangeArrowheads="1"/>
          </p:cNvSpPr>
          <p:nvPr/>
        </p:nvSpPr>
        <p:spPr bwMode="auto">
          <a:xfrm>
            <a:off x="3200400" y="3497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0922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07503" y="1556792"/>
            <a:ext cx="8384033" cy="5184576"/>
          </a:xfrm>
        </p:spPr>
        <p:txBody>
          <a:bodyPr>
            <a:normAutofit fontScale="25000" lnSpcReduction="20000"/>
          </a:bodyPr>
          <a:lstStyle/>
          <a:p>
            <a:pPr marL="457200" indent="-457200" algn="just">
              <a:buFontTx/>
              <a:buChar char="-"/>
            </a:pPr>
            <a:endParaRPr lang="es-ES" sz="7200" dirty="0" smtClean="0">
              <a:solidFill>
                <a:schemeClr val="tx1"/>
              </a:solidFill>
              <a:latin typeface="Arial" panose="020B0604020202020204" pitchFamily="34" charset="0"/>
              <a:cs typeface="Arial" panose="020B0604020202020204" pitchFamily="34" charset="0"/>
            </a:endParaRPr>
          </a:p>
          <a:p>
            <a:pPr algn="l"/>
            <a:r>
              <a:rPr lang="es-ES" sz="8000" dirty="0" smtClean="0">
                <a:solidFill>
                  <a:schemeClr val="tx1"/>
                </a:solidFill>
                <a:latin typeface="Arial" panose="020B0604020202020204" pitchFamily="34" charset="0"/>
                <a:cs typeface="Arial" panose="020B0604020202020204" pitchFamily="34" charset="0"/>
              </a:rPr>
              <a:t>Criterios de </a:t>
            </a:r>
            <a:r>
              <a:rPr lang="es-ES" sz="8000" dirty="0" err="1" smtClean="0">
                <a:solidFill>
                  <a:schemeClr val="tx1"/>
                </a:solidFill>
                <a:latin typeface="Arial" panose="020B0604020202020204" pitchFamily="34" charset="0"/>
                <a:cs typeface="Arial" panose="020B0604020202020204" pitchFamily="34" charset="0"/>
              </a:rPr>
              <a:t>baremación</a:t>
            </a:r>
            <a:r>
              <a:rPr lang="es-ES" sz="8000" dirty="0" smtClean="0">
                <a:solidFill>
                  <a:schemeClr val="tx1"/>
                </a:solidFill>
                <a:latin typeface="Arial" panose="020B0604020202020204" pitchFamily="34" charset="0"/>
                <a:cs typeface="Arial" panose="020B0604020202020204" pitchFamily="34" charset="0"/>
              </a:rPr>
              <a:t> coherentes con las prioridades de la EAH 2018-2023 y PD 2018-2012: </a:t>
            </a:r>
            <a:r>
              <a:rPr lang="es-ES" sz="8000" b="1" dirty="0" smtClean="0">
                <a:solidFill>
                  <a:schemeClr val="tx1"/>
                </a:solidFill>
                <a:latin typeface="Arial" panose="020B0604020202020204" pitchFamily="34" charset="0"/>
                <a:cs typeface="Arial" panose="020B0604020202020204" pitchFamily="34" charset="0"/>
              </a:rPr>
              <a:t>conflicto y otras situaciones de violencia</a:t>
            </a:r>
          </a:p>
          <a:p>
            <a:pPr algn="l"/>
            <a:endParaRPr lang="es-ES" sz="8000" dirty="0" smtClean="0">
              <a:solidFill>
                <a:schemeClr val="tx1"/>
              </a:solidFill>
              <a:latin typeface="Arial" panose="020B0604020202020204" pitchFamily="34" charset="0"/>
              <a:cs typeface="Arial" panose="020B0604020202020204" pitchFamily="34" charset="0"/>
            </a:endParaRPr>
          </a:p>
          <a:p>
            <a:pPr algn="just"/>
            <a:r>
              <a:rPr lang="es-ES" sz="8000" dirty="0" smtClean="0">
                <a:solidFill>
                  <a:schemeClr val="tx1"/>
                </a:solidFill>
                <a:latin typeface="Arial" panose="020B0604020202020204" pitchFamily="34" charset="0"/>
                <a:cs typeface="Arial" panose="020B0604020202020204" pitchFamily="34" charset="0"/>
              </a:rPr>
              <a:t>	- Calidad </a:t>
            </a:r>
            <a:r>
              <a:rPr lang="es-ES" sz="8000" dirty="0">
                <a:solidFill>
                  <a:schemeClr val="tx1"/>
                </a:solidFill>
                <a:latin typeface="Arial" panose="020B0604020202020204" pitchFamily="34" charset="0"/>
                <a:cs typeface="Arial" panose="020B0604020202020204" pitchFamily="34" charset="0"/>
              </a:rPr>
              <a:t>de la intervención (hasta 43 </a:t>
            </a:r>
            <a:r>
              <a:rPr lang="es-ES" sz="8000" dirty="0" smtClean="0">
                <a:solidFill>
                  <a:schemeClr val="tx1"/>
                </a:solidFill>
                <a:latin typeface="Arial" panose="020B0604020202020204" pitchFamily="34" charset="0"/>
                <a:cs typeface="Arial" panose="020B0604020202020204" pitchFamily="34" charset="0"/>
              </a:rPr>
              <a:t>puntos)</a:t>
            </a:r>
          </a:p>
          <a:p>
            <a:pPr algn="just"/>
            <a:r>
              <a:rPr lang="es-ES" sz="8000" dirty="0" smtClean="0">
                <a:solidFill>
                  <a:schemeClr val="tx1"/>
                </a:solidFill>
                <a:latin typeface="Arial" panose="020B0604020202020204" pitchFamily="34" charset="0"/>
                <a:cs typeface="Arial" panose="020B0604020202020204" pitchFamily="34" charset="0"/>
              </a:rPr>
              <a:t>	- Integración </a:t>
            </a:r>
            <a:r>
              <a:rPr lang="es-ES" sz="8000" dirty="0">
                <a:solidFill>
                  <a:schemeClr val="tx1"/>
                </a:solidFill>
                <a:latin typeface="Arial" panose="020B0604020202020204" pitchFamily="34" charset="0"/>
                <a:cs typeface="Arial" panose="020B0604020202020204" pitchFamily="34" charset="0"/>
              </a:rPr>
              <a:t>de los enfoques transversales (hasta 40 </a:t>
            </a:r>
            <a:r>
              <a:rPr lang="es-ES" sz="8000" dirty="0" smtClean="0">
                <a:solidFill>
                  <a:schemeClr val="tx1"/>
                </a:solidFill>
                <a:latin typeface="Arial" panose="020B0604020202020204" pitchFamily="34" charset="0"/>
                <a:cs typeface="Arial" panose="020B0604020202020204" pitchFamily="34" charset="0"/>
              </a:rPr>
              <a:t>puntos</a:t>
            </a:r>
            <a:r>
              <a:rPr lang="es-ES" sz="8000" dirty="0">
                <a:solidFill>
                  <a:schemeClr val="tx1"/>
                </a:solidFill>
                <a:latin typeface="Arial" panose="020B0604020202020204" pitchFamily="34" charset="0"/>
                <a:cs typeface="Arial" panose="020B0604020202020204" pitchFamily="34" charset="0"/>
              </a:rPr>
              <a:t>)</a:t>
            </a:r>
          </a:p>
          <a:p>
            <a:pPr algn="just"/>
            <a:r>
              <a:rPr lang="es-ES" sz="8000" dirty="0" smtClean="0">
                <a:solidFill>
                  <a:schemeClr val="tx1"/>
                </a:solidFill>
                <a:latin typeface="Arial" panose="020B0604020202020204" pitchFamily="34" charset="0"/>
                <a:cs typeface="Arial" panose="020B0604020202020204" pitchFamily="34" charset="0"/>
              </a:rPr>
              <a:t>	- Entidad </a:t>
            </a:r>
            <a:r>
              <a:rPr lang="es-ES" sz="8000" dirty="0">
                <a:solidFill>
                  <a:schemeClr val="tx1"/>
                </a:solidFill>
                <a:latin typeface="Arial" panose="020B0604020202020204" pitchFamily="34" charset="0"/>
                <a:cs typeface="Arial" panose="020B0604020202020204" pitchFamily="34" charset="0"/>
              </a:rPr>
              <a:t>beneficiaria (hasta 6 puntos)</a:t>
            </a:r>
          </a:p>
          <a:p>
            <a:pPr algn="just"/>
            <a:r>
              <a:rPr lang="es-ES" sz="8000" dirty="0" smtClean="0">
                <a:solidFill>
                  <a:schemeClr val="tx1"/>
                </a:solidFill>
                <a:latin typeface="Arial" panose="020B0604020202020204" pitchFamily="34" charset="0"/>
                <a:cs typeface="Arial" panose="020B0604020202020204" pitchFamily="34" charset="0"/>
              </a:rPr>
              <a:t>	- Socia </a:t>
            </a:r>
            <a:r>
              <a:rPr lang="es-ES" sz="8000" dirty="0">
                <a:solidFill>
                  <a:schemeClr val="tx1"/>
                </a:solidFill>
                <a:latin typeface="Arial" panose="020B0604020202020204" pitchFamily="34" charset="0"/>
                <a:cs typeface="Arial" panose="020B0604020202020204" pitchFamily="34" charset="0"/>
              </a:rPr>
              <a:t>local (hasta 11 puntos</a:t>
            </a:r>
            <a:r>
              <a:rPr lang="es-ES" sz="8000" dirty="0" smtClean="0">
                <a:solidFill>
                  <a:schemeClr val="tx1"/>
                </a:solidFill>
                <a:latin typeface="Arial" panose="020B0604020202020204" pitchFamily="34" charset="0"/>
                <a:cs typeface="Arial" panose="020B0604020202020204" pitchFamily="34" charset="0"/>
              </a:rPr>
              <a:t>)</a:t>
            </a:r>
            <a:endParaRPr lang="es-ES" sz="8000" dirty="0">
              <a:solidFill>
                <a:schemeClr val="tx1"/>
              </a:solidFill>
              <a:latin typeface="Arial" panose="020B0604020202020204" pitchFamily="34" charset="0"/>
              <a:cs typeface="Arial" panose="020B0604020202020204" pitchFamily="34" charset="0"/>
            </a:endParaRPr>
          </a:p>
          <a:p>
            <a:pPr algn="just"/>
            <a:endParaRPr lang="es-ES" sz="8000" dirty="0" smtClean="0">
              <a:solidFill>
                <a:schemeClr val="tx1"/>
              </a:solidFill>
              <a:latin typeface="Arial" panose="020B0604020202020204" pitchFamily="34" charset="0"/>
              <a:cs typeface="Arial" panose="020B0604020202020204" pitchFamily="34" charset="0"/>
            </a:endParaRPr>
          </a:p>
          <a:p>
            <a:pPr algn="just"/>
            <a:r>
              <a:rPr lang="es-ES" sz="8000" dirty="0" smtClean="0">
                <a:solidFill>
                  <a:schemeClr val="tx1"/>
                </a:solidFill>
                <a:latin typeface="Arial" panose="020B0604020202020204" pitchFamily="34" charset="0"/>
                <a:cs typeface="Arial" panose="020B0604020202020204" pitchFamily="34" charset="0"/>
              </a:rPr>
              <a:t>No </a:t>
            </a:r>
            <a:r>
              <a:rPr lang="es-ES" sz="8000" dirty="0">
                <a:solidFill>
                  <a:schemeClr val="tx1"/>
                </a:solidFill>
                <a:latin typeface="Arial" panose="020B0604020202020204" pitchFamily="34" charset="0"/>
                <a:cs typeface="Arial" panose="020B0604020202020204" pitchFamily="34" charset="0"/>
              </a:rPr>
              <a:t>se publica el desglose detallado de la </a:t>
            </a:r>
            <a:r>
              <a:rPr lang="es-ES" sz="8000" dirty="0" err="1">
                <a:solidFill>
                  <a:schemeClr val="tx1"/>
                </a:solidFill>
                <a:latin typeface="Arial" panose="020B0604020202020204" pitchFamily="34" charset="0"/>
                <a:cs typeface="Arial" panose="020B0604020202020204" pitchFamily="34" charset="0"/>
              </a:rPr>
              <a:t>baremación</a:t>
            </a:r>
            <a:r>
              <a:rPr lang="es-ES" sz="8000" dirty="0">
                <a:solidFill>
                  <a:schemeClr val="tx1"/>
                </a:solidFill>
                <a:latin typeface="Arial" panose="020B0604020202020204" pitchFamily="34" charset="0"/>
                <a:cs typeface="Arial" panose="020B0604020202020204" pitchFamily="34" charset="0"/>
              </a:rPr>
              <a:t>. </a:t>
            </a:r>
          </a:p>
          <a:p>
            <a:pPr algn="just"/>
            <a:endParaRPr lang="es-ES" sz="8000" dirty="0" smtClean="0">
              <a:solidFill>
                <a:schemeClr val="tx1"/>
              </a:solidFill>
              <a:latin typeface="Arial" panose="020B0604020202020204" pitchFamily="34" charset="0"/>
              <a:cs typeface="Arial" panose="020B0604020202020204" pitchFamily="34" charset="0"/>
            </a:endParaRPr>
          </a:p>
          <a:p>
            <a:pPr algn="just"/>
            <a:r>
              <a:rPr lang="es-ES" sz="8000" dirty="0" smtClean="0">
                <a:solidFill>
                  <a:schemeClr val="tx1"/>
                </a:solidFill>
                <a:latin typeface="Arial" panose="020B0604020202020204" pitchFamily="34" charset="0"/>
                <a:cs typeface="Arial" panose="020B0604020202020204" pitchFamily="34" charset="0"/>
              </a:rPr>
              <a:t>Documentos de ayuda para rellenar la propuesta técnica: 	</a:t>
            </a:r>
          </a:p>
          <a:p>
            <a:pPr algn="just"/>
            <a:r>
              <a:rPr lang="es-ES" sz="8000" dirty="0">
                <a:solidFill>
                  <a:schemeClr val="tx1"/>
                </a:solidFill>
                <a:latin typeface="Arial" panose="020B0604020202020204" pitchFamily="34" charset="0"/>
                <a:cs typeface="Arial" panose="020B0604020202020204" pitchFamily="34" charset="0"/>
              </a:rPr>
              <a:t>	</a:t>
            </a:r>
            <a:r>
              <a:rPr lang="es-ES" sz="8000" dirty="0" smtClean="0">
                <a:solidFill>
                  <a:schemeClr val="tx1"/>
                </a:solidFill>
                <a:latin typeface="Arial" panose="020B0604020202020204" pitchFamily="34" charset="0"/>
                <a:cs typeface="Arial" panose="020B0604020202020204" pitchFamily="34" charset="0"/>
              </a:rPr>
              <a:t>-</a:t>
            </a:r>
            <a:r>
              <a:rPr lang="es-ES" sz="8000" b="1" dirty="0" smtClean="0">
                <a:solidFill>
                  <a:srgbClr val="7030A0"/>
                </a:solidFill>
                <a:latin typeface="Arial" panose="020B0604020202020204" pitchFamily="34" charset="0"/>
                <a:cs typeface="Arial" panose="020B0604020202020204" pitchFamily="34" charset="0"/>
              </a:rPr>
              <a:t>“Enfoque </a:t>
            </a:r>
            <a:r>
              <a:rPr lang="es-ES" sz="8000" b="1" dirty="0">
                <a:solidFill>
                  <a:srgbClr val="7030A0"/>
                </a:solidFill>
                <a:latin typeface="Arial" panose="020B0604020202020204" pitchFamily="34" charset="0"/>
                <a:cs typeface="Arial" panose="020B0604020202020204" pitchFamily="34" charset="0"/>
              </a:rPr>
              <a:t>de las intervenciones humanitarias </a:t>
            </a:r>
            <a:r>
              <a:rPr lang="es-ES" sz="8000" b="1" dirty="0" smtClean="0">
                <a:solidFill>
                  <a:srgbClr val="7030A0"/>
                </a:solidFill>
                <a:latin typeface="Arial" panose="020B0604020202020204" pitchFamily="34" charset="0"/>
                <a:cs typeface="Arial" panose="020B0604020202020204" pitchFamily="34" charset="0"/>
              </a:rPr>
              <a:t>	impulsadas </a:t>
            </a:r>
            <a:r>
              <a:rPr lang="es-ES" sz="8000" b="1" dirty="0">
                <a:solidFill>
                  <a:srgbClr val="7030A0"/>
                </a:solidFill>
                <a:latin typeface="Arial" panose="020B0604020202020204" pitchFamily="34" charset="0"/>
                <a:cs typeface="Arial" panose="020B0604020202020204" pitchFamily="34" charset="0"/>
              </a:rPr>
              <a:t>por la AVCD</a:t>
            </a:r>
            <a:r>
              <a:rPr lang="es-ES" sz="8000" b="1" dirty="0" smtClean="0">
                <a:solidFill>
                  <a:srgbClr val="7030A0"/>
                </a:solidFill>
                <a:latin typeface="Arial" panose="020B0604020202020204" pitchFamily="34" charset="0"/>
                <a:cs typeface="Arial" panose="020B0604020202020204" pitchFamily="34" charset="0"/>
              </a:rPr>
              <a:t>”</a:t>
            </a:r>
          </a:p>
          <a:p>
            <a:pPr algn="just"/>
            <a:r>
              <a:rPr lang="es-ES" sz="8000" b="1" dirty="0" smtClean="0">
                <a:solidFill>
                  <a:srgbClr val="7030A0"/>
                </a:solidFill>
                <a:latin typeface="Arial" panose="020B0604020202020204" pitchFamily="34" charset="0"/>
                <a:cs typeface="Arial" panose="020B0604020202020204" pitchFamily="34" charset="0"/>
              </a:rPr>
              <a:t>	- “Relación baremo-formulario”</a:t>
            </a:r>
          </a:p>
          <a:p>
            <a:pPr algn="just"/>
            <a:r>
              <a:rPr lang="es-ES" sz="8000" b="1" dirty="0">
                <a:solidFill>
                  <a:srgbClr val="7030A0"/>
                </a:solidFill>
                <a:latin typeface="Arial" panose="020B0604020202020204" pitchFamily="34" charset="0"/>
                <a:cs typeface="Arial" panose="020B0604020202020204" pitchFamily="34" charset="0"/>
              </a:rPr>
              <a:t>	</a:t>
            </a:r>
            <a:r>
              <a:rPr lang="es-ES" sz="8000" b="1" dirty="0" smtClean="0">
                <a:solidFill>
                  <a:srgbClr val="7030A0"/>
                </a:solidFill>
                <a:latin typeface="Arial" panose="020B0604020202020204" pitchFamily="34" charset="0"/>
                <a:cs typeface="Arial" panose="020B0604020202020204" pitchFamily="34" charset="0"/>
              </a:rPr>
              <a:t>- “Presentación convocatoria AH 2021” </a:t>
            </a:r>
          </a:p>
          <a:p>
            <a:pPr algn="just"/>
            <a:endParaRPr lang="es-ES" sz="8000" dirty="0" smtClean="0">
              <a:solidFill>
                <a:schemeClr val="tx1"/>
              </a:solidFill>
              <a:latin typeface="Arial" panose="020B0604020202020204" pitchFamily="34" charset="0"/>
              <a:cs typeface="Arial" panose="020B0604020202020204" pitchFamily="34" charset="0"/>
            </a:endParaRPr>
          </a:p>
        </p:txBody>
      </p:sp>
      <p:sp>
        <p:nvSpPr>
          <p:cNvPr id="5" name="Rectangle 3"/>
          <p:cNvSpPr>
            <a:spLocks noChangeArrowheads="1"/>
          </p:cNvSpPr>
          <p:nvPr/>
        </p:nvSpPr>
        <p:spPr bwMode="auto">
          <a:xfrm>
            <a:off x="3419872" y="329214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1 Título"/>
          <p:cNvSpPr txBox="1">
            <a:spLocks/>
          </p:cNvSpPr>
          <p:nvPr/>
        </p:nvSpPr>
        <p:spPr>
          <a:xfrm>
            <a:off x="830481" y="692695"/>
            <a:ext cx="7569621"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err="1" smtClean="0">
                <a:solidFill>
                  <a:srgbClr val="0099CC"/>
                </a:solidFill>
                <a:latin typeface="Arial" panose="020B0604020202020204" pitchFamily="34" charset="0"/>
                <a:cs typeface="Arial" panose="020B0604020202020204" pitchFamily="34" charset="0"/>
              </a:rPr>
              <a:t>Baremación</a:t>
            </a:r>
            <a:r>
              <a:rPr lang="es-ES" sz="3200" b="1" dirty="0" smtClean="0">
                <a:solidFill>
                  <a:srgbClr val="0099CC"/>
                </a:solidFill>
                <a:latin typeface="Arial" panose="020B0604020202020204" pitchFamily="34" charset="0"/>
                <a:cs typeface="Arial" panose="020B0604020202020204" pitchFamily="34" charset="0"/>
              </a:rPr>
              <a:t> técnica (i)</a:t>
            </a:r>
            <a:endParaRPr lang="es-ES" sz="3200" b="1" dirty="0">
              <a:solidFill>
                <a:srgbClr val="0099CC"/>
              </a:solidFill>
              <a:latin typeface="Arial" panose="020B0604020202020204" pitchFamily="34" charset="0"/>
              <a:cs typeface="Arial" panose="020B0604020202020204" pitchFamily="34" charset="0"/>
            </a:endParaRPr>
          </a:p>
        </p:txBody>
      </p:sp>
      <p:pic>
        <p:nvPicPr>
          <p:cNvPr id="7"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129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1 Título"/>
          <p:cNvSpPr txBox="1">
            <a:spLocks/>
          </p:cNvSpPr>
          <p:nvPr/>
        </p:nvSpPr>
        <p:spPr>
          <a:xfrm>
            <a:off x="1106835" y="980728"/>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err="1" smtClean="0">
                <a:solidFill>
                  <a:srgbClr val="0099CC"/>
                </a:solidFill>
                <a:latin typeface="Arial" panose="020B0604020202020204" pitchFamily="34" charset="0"/>
                <a:cs typeface="Arial" panose="020B0604020202020204" pitchFamily="34" charset="0"/>
              </a:rPr>
              <a:t>Baremación</a:t>
            </a:r>
            <a:r>
              <a:rPr lang="es-ES" sz="3200" b="1" dirty="0" smtClean="0">
                <a:solidFill>
                  <a:srgbClr val="0099CC"/>
                </a:solidFill>
                <a:latin typeface="Arial" panose="020B0604020202020204" pitchFamily="34" charset="0"/>
                <a:cs typeface="Arial" panose="020B0604020202020204" pitchFamily="34" charset="0"/>
              </a:rPr>
              <a:t> técnica (ii)</a:t>
            </a:r>
            <a:endParaRPr lang="es-ES" sz="3200" b="1" dirty="0">
              <a:solidFill>
                <a:srgbClr val="0099CC"/>
              </a:solidFill>
              <a:latin typeface="Arial" panose="020B0604020202020204" pitchFamily="34" charset="0"/>
              <a:cs typeface="Arial" panose="020B0604020202020204" pitchFamily="34" charset="0"/>
            </a:endParaRPr>
          </a:p>
        </p:txBody>
      </p:sp>
      <p:sp>
        <p:nvSpPr>
          <p:cNvPr id="11" name="2 Subtítulo"/>
          <p:cNvSpPr>
            <a:spLocks noGrp="1"/>
          </p:cNvSpPr>
          <p:nvPr>
            <p:ph type="subTitle" idx="1"/>
          </p:nvPr>
        </p:nvSpPr>
        <p:spPr>
          <a:xfrm>
            <a:off x="323528" y="1916832"/>
            <a:ext cx="8820472" cy="4824536"/>
          </a:xfrm>
        </p:spPr>
        <p:txBody>
          <a:bodyPr>
            <a:noAutofit/>
          </a:bodyPr>
          <a:lstStyle/>
          <a:p>
            <a:pPr algn="l"/>
            <a:r>
              <a:rPr lang="eu-ES" sz="1800" b="1" dirty="0" smtClean="0">
                <a:solidFill>
                  <a:schemeClr val="tx1"/>
                </a:solidFill>
                <a:latin typeface="Arial" panose="020B0604020202020204" pitchFamily="34" charset="0"/>
                <a:cs typeface="Arial" panose="020B0604020202020204" pitchFamily="34" charset="0"/>
              </a:rPr>
              <a:t>I. </a:t>
            </a:r>
            <a:r>
              <a:rPr lang="eu-ES" sz="1800" b="1" dirty="0" err="1" smtClean="0">
                <a:solidFill>
                  <a:schemeClr val="tx1"/>
                </a:solidFill>
                <a:latin typeface="Arial" panose="020B0604020202020204" pitchFamily="34" charset="0"/>
                <a:cs typeface="Arial" panose="020B0604020202020204" pitchFamily="34" charset="0"/>
              </a:rPr>
              <a:t>Calidad</a:t>
            </a:r>
            <a:r>
              <a:rPr lang="eu-ES" sz="1800" b="1" dirty="0" smtClean="0">
                <a:solidFill>
                  <a:schemeClr val="tx1"/>
                </a:solidFill>
                <a:latin typeface="Arial" panose="020B0604020202020204" pitchFamily="34" charset="0"/>
                <a:cs typeface="Arial" panose="020B0604020202020204" pitchFamily="34" charset="0"/>
              </a:rPr>
              <a:t> de la </a:t>
            </a:r>
            <a:r>
              <a:rPr lang="eu-ES" sz="1800" b="1" dirty="0" err="1" smtClean="0">
                <a:solidFill>
                  <a:schemeClr val="tx1"/>
                </a:solidFill>
                <a:latin typeface="Arial" panose="020B0604020202020204" pitchFamily="34" charset="0"/>
                <a:cs typeface="Arial" panose="020B0604020202020204" pitchFamily="34" charset="0"/>
              </a:rPr>
              <a:t>intervención</a:t>
            </a:r>
            <a:r>
              <a:rPr lang="eu-ES" sz="1800" b="1" dirty="0" smtClean="0">
                <a:solidFill>
                  <a:schemeClr val="tx1"/>
                </a:solidFill>
                <a:latin typeface="Arial" panose="020B0604020202020204" pitchFamily="34" charset="0"/>
                <a:cs typeface="Arial" panose="020B0604020202020204" pitchFamily="34" charset="0"/>
              </a:rPr>
              <a:t> (</a:t>
            </a:r>
            <a:r>
              <a:rPr lang="eu-ES" sz="1800" b="1" dirty="0" err="1" smtClean="0">
                <a:solidFill>
                  <a:schemeClr val="tx1"/>
                </a:solidFill>
                <a:latin typeface="Arial" panose="020B0604020202020204" pitchFamily="34" charset="0"/>
                <a:cs typeface="Arial" panose="020B0604020202020204" pitchFamily="34" charset="0"/>
              </a:rPr>
              <a:t>hasta</a:t>
            </a:r>
            <a:r>
              <a:rPr lang="eu-ES" sz="1800" b="1" dirty="0" smtClean="0">
                <a:solidFill>
                  <a:schemeClr val="tx1"/>
                </a:solidFill>
                <a:latin typeface="Arial" panose="020B0604020202020204" pitchFamily="34" charset="0"/>
                <a:cs typeface="Arial" panose="020B0604020202020204" pitchFamily="34" charset="0"/>
              </a:rPr>
              <a:t> 43 </a:t>
            </a:r>
            <a:r>
              <a:rPr lang="eu-ES" sz="1800" b="1" dirty="0" err="1" smtClean="0">
                <a:solidFill>
                  <a:schemeClr val="tx1"/>
                </a:solidFill>
                <a:latin typeface="Arial" panose="020B0604020202020204" pitchFamily="34" charset="0"/>
                <a:cs typeface="Arial" panose="020B0604020202020204" pitchFamily="34" charset="0"/>
              </a:rPr>
              <a:t>puntos</a:t>
            </a:r>
            <a:r>
              <a:rPr lang="eu-ES" sz="1800" b="1" dirty="0" smtClean="0">
                <a:solidFill>
                  <a:schemeClr val="tx1"/>
                </a:solidFill>
                <a:latin typeface="Arial" panose="020B0604020202020204" pitchFamily="34" charset="0"/>
                <a:cs typeface="Arial" panose="020B0604020202020204" pitchFamily="34" charset="0"/>
              </a:rPr>
              <a:t>)</a:t>
            </a:r>
            <a:endParaRPr lang="eu-ES" sz="1800" b="1" dirty="0">
              <a:solidFill>
                <a:schemeClr val="tx1"/>
              </a:solidFill>
              <a:latin typeface="Arial" panose="020B0604020202020204" pitchFamily="34" charset="0"/>
              <a:cs typeface="Arial" panose="020B0604020202020204" pitchFamily="34" charset="0"/>
            </a:endParaRPr>
          </a:p>
          <a:p>
            <a:pPr algn="l"/>
            <a:endParaRPr lang="eu-ES" sz="1600" b="1" i="1" dirty="0" smtClean="0">
              <a:solidFill>
                <a:schemeClr val="tx1"/>
              </a:solidFill>
              <a:latin typeface="Arial" panose="020B0604020202020204" pitchFamily="34" charset="0"/>
              <a:cs typeface="Arial" panose="020B0604020202020204" pitchFamily="34" charset="0"/>
            </a:endParaRPr>
          </a:p>
          <a:p>
            <a:pPr algn="l"/>
            <a:r>
              <a:rPr lang="eu-ES" sz="1600" b="1" i="1" dirty="0" err="1" smtClean="0">
                <a:solidFill>
                  <a:schemeClr val="tx1"/>
                </a:solidFill>
                <a:latin typeface="Arial" panose="020B0604020202020204" pitchFamily="34" charset="0"/>
                <a:cs typeface="Arial" panose="020B0604020202020204" pitchFamily="34" charset="0"/>
              </a:rPr>
              <a:t>Pertinencia</a:t>
            </a:r>
            <a:endParaRPr lang="eu-ES" sz="1600" b="1" i="1" dirty="0" smtClean="0">
              <a:solidFill>
                <a:schemeClr val="tx1"/>
              </a:solidFill>
              <a:latin typeface="Arial" panose="020B0604020202020204" pitchFamily="34" charset="0"/>
              <a:cs typeface="Arial" panose="020B0604020202020204" pitchFamily="34" charset="0"/>
            </a:endParaRPr>
          </a:p>
          <a:p>
            <a:pPr algn="l"/>
            <a:endParaRPr lang="eu-ES" sz="1800" b="1" i="1" dirty="0" smtClean="0">
              <a:solidFill>
                <a:schemeClr val="tx1"/>
              </a:solidFill>
              <a:latin typeface="Arial" panose="020B0604020202020204" pitchFamily="34" charset="0"/>
              <a:cs typeface="Arial" panose="020B0604020202020204" pitchFamily="34" charset="0"/>
            </a:endParaRPr>
          </a:p>
          <a:p>
            <a:pPr algn="l"/>
            <a:r>
              <a:rPr lang="eu-ES" sz="1500" b="1" dirty="0" err="1" smtClean="0">
                <a:solidFill>
                  <a:srgbClr val="FF0000"/>
                </a:solidFill>
                <a:latin typeface="Arial" panose="020B0604020202020204" pitchFamily="34" charset="0"/>
                <a:cs typeface="Arial" panose="020B0604020202020204" pitchFamily="34" charset="0"/>
              </a:rPr>
              <a:t>Contexto</a:t>
            </a:r>
            <a:r>
              <a:rPr lang="eu-ES" sz="1500" b="1" dirty="0" smtClean="0">
                <a:solidFill>
                  <a:srgbClr val="FF0000"/>
                </a:solidFill>
                <a:latin typeface="Arial" panose="020B0604020202020204" pitchFamily="34" charset="0"/>
                <a:cs typeface="Arial" panose="020B0604020202020204" pitchFamily="34" charset="0"/>
              </a:rPr>
              <a:t>. </a:t>
            </a:r>
            <a:r>
              <a:rPr lang="eu-ES" sz="1500" dirty="0" err="1">
                <a:solidFill>
                  <a:schemeClr val="tx1"/>
                </a:solidFill>
                <a:latin typeface="Arial" panose="020B0604020202020204" pitchFamily="34" charset="0"/>
                <a:cs typeface="Arial" panose="020B0604020202020204" pitchFamily="34" charset="0"/>
              </a:rPr>
              <a:t>I</a:t>
            </a:r>
            <a:r>
              <a:rPr lang="eu-ES" sz="1500" dirty="0" err="1" smtClean="0">
                <a:solidFill>
                  <a:schemeClr val="tx1"/>
                </a:solidFill>
                <a:latin typeface="Arial" panose="020B0604020202020204" pitchFamily="34" charset="0"/>
                <a:cs typeface="Arial" panose="020B0604020202020204" pitchFamily="34" charset="0"/>
              </a:rPr>
              <a:t>ncluir</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sólamente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datos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actuales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relevantes</a:t>
            </a:r>
            <a:r>
              <a:rPr lang="eu-ES" sz="1500" dirty="0" smtClean="0">
                <a:solidFill>
                  <a:schemeClr val="tx1"/>
                </a:solidFill>
                <a:latin typeface="Arial" panose="020B0604020202020204" pitchFamily="34" charset="0"/>
                <a:cs typeface="Arial" panose="020B0604020202020204" pitchFamily="34" charset="0"/>
              </a:rPr>
              <a:t> y </a:t>
            </a:r>
            <a:r>
              <a:rPr lang="eu-ES" sz="1500" dirty="0" err="1" smtClean="0">
                <a:solidFill>
                  <a:schemeClr val="tx1"/>
                </a:solidFill>
                <a:latin typeface="Arial" panose="020B0604020202020204" pitchFamily="34" charset="0"/>
                <a:cs typeface="Arial" panose="020B0604020202020204" pitchFamily="34" charset="0"/>
              </a:rPr>
              <a:t>desagregados</a:t>
            </a:r>
            <a:r>
              <a:rPr lang="eu-ES" sz="1500" dirty="0" smtClean="0">
                <a:solidFill>
                  <a:schemeClr val="tx1"/>
                </a:solidFill>
                <a:latin typeface="Arial" panose="020B0604020202020204" pitchFamily="34" charset="0"/>
                <a:cs typeface="Arial" panose="020B0604020202020204" pitchFamily="34" charset="0"/>
              </a:rPr>
              <a:t>	</a:t>
            </a:r>
          </a:p>
          <a:p>
            <a:pPr algn="l"/>
            <a:r>
              <a:rPr lang="eu-ES" sz="1500" b="1" dirty="0" err="1" smtClean="0">
                <a:solidFill>
                  <a:srgbClr val="FF0000"/>
                </a:solidFill>
                <a:latin typeface="Arial" panose="020B0604020202020204" pitchFamily="34" charset="0"/>
                <a:cs typeface="Arial" panose="020B0604020202020204" pitchFamily="34" charset="0"/>
              </a:rPr>
              <a:t>Identificación</a:t>
            </a:r>
            <a:r>
              <a:rPr lang="eu-ES" sz="1500" b="1" dirty="0" smtClean="0">
                <a:solidFill>
                  <a:srgbClr val="FF0000"/>
                </a:solidFill>
                <a:latin typeface="Arial" panose="020B0604020202020204" pitchFamily="34" charset="0"/>
                <a:cs typeface="Arial" panose="020B0604020202020204" pitchFamily="34" charset="0"/>
              </a:rPr>
              <a:t> de la </a:t>
            </a:r>
            <a:r>
              <a:rPr lang="eu-ES" sz="1500" b="1" dirty="0" err="1" smtClean="0">
                <a:solidFill>
                  <a:srgbClr val="FF0000"/>
                </a:solidFill>
                <a:latin typeface="Arial" panose="020B0604020202020204" pitchFamily="34" charset="0"/>
                <a:cs typeface="Arial" panose="020B0604020202020204" pitchFamily="34" charset="0"/>
              </a:rPr>
              <a:t>crisis</a:t>
            </a:r>
            <a:r>
              <a:rPr lang="eu-ES" sz="1500" b="1" dirty="0" smtClean="0">
                <a:solidFill>
                  <a:srgbClr val="FF0000"/>
                </a:solidFill>
                <a:latin typeface="Arial" panose="020B0604020202020204" pitchFamily="34" charset="0"/>
                <a:cs typeface="Arial" panose="020B0604020202020204" pitchFamily="34" charset="0"/>
              </a:rPr>
              <a:t>. </a:t>
            </a:r>
            <a:r>
              <a:rPr lang="eu-ES" sz="1500" dirty="0" smtClean="0">
                <a:solidFill>
                  <a:schemeClr val="tx1"/>
                </a:solidFill>
                <a:latin typeface="Arial" panose="020B0604020202020204" pitchFamily="34" charset="0"/>
                <a:cs typeface="Arial" panose="020B0604020202020204" pitchFamily="34" charset="0"/>
              </a:rPr>
              <a:t>La </a:t>
            </a:r>
            <a:r>
              <a:rPr lang="eu-ES" sz="1500" dirty="0" err="1" smtClean="0">
                <a:solidFill>
                  <a:schemeClr val="tx1"/>
                </a:solidFill>
                <a:latin typeface="Arial" panose="020B0604020202020204" pitchFamily="34" charset="0"/>
                <a:cs typeface="Arial" panose="020B0604020202020204" pitchFamily="34" charset="0"/>
              </a:rPr>
              <a:t>intervención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responde</a:t>
            </a:r>
            <a:r>
              <a:rPr lang="eu-ES" sz="1500" dirty="0" smtClean="0">
                <a:solidFill>
                  <a:schemeClr val="tx1"/>
                </a:solidFill>
                <a:latin typeface="Arial" panose="020B0604020202020204" pitchFamily="34" charset="0"/>
                <a:cs typeface="Arial" panose="020B0604020202020204" pitchFamily="34" charset="0"/>
              </a:rPr>
              <a:t> una </a:t>
            </a:r>
            <a:r>
              <a:rPr lang="eu-ES" sz="1500" dirty="0" err="1" smtClean="0">
                <a:solidFill>
                  <a:schemeClr val="tx1"/>
                </a:solidFill>
                <a:latin typeface="Arial" panose="020B0604020202020204" pitchFamily="34" charset="0"/>
                <a:cs typeface="Arial" panose="020B0604020202020204" pitchFamily="34" charset="0"/>
              </a:rPr>
              <a:t>crisis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actual</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concreta</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que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está</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identificada</a:t>
            </a:r>
            <a:r>
              <a:rPr lang="eu-ES" sz="1500" dirty="0" smtClean="0">
                <a:solidFill>
                  <a:schemeClr val="tx1"/>
                </a:solidFill>
                <a:latin typeface="Arial" panose="020B0604020202020204" pitchFamily="34" charset="0"/>
                <a:cs typeface="Arial" panose="020B0604020202020204" pitchFamily="34" charset="0"/>
              </a:rPr>
              <a:t>, a </a:t>
            </a:r>
            <a:r>
              <a:rPr lang="eu-ES" sz="1500" dirty="0" err="1" smtClean="0">
                <a:solidFill>
                  <a:schemeClr val="tx1"/>
                </a:solidFill>
                <a:latin typeface="Arial" panose="020B0604020202020204" pitchFamily="34" charset="0"/>
                <a:cs typeface="Arial" panose="020B0604020202020204" pitchFamily="34" charset="0"/>
              </a:rPr>
              <a:t>pesar</a:t>
            </a:r>
            <a:r>
              <a:rPr lang="eu-ES" sz="1500" dirty="0" smtClean="0">
                <a:solidFill>
                  <a:schemeClr val="tx1"/>
                </a:solidFill>
                <a:latin typeface="Arial" panose="020B0604020202020204" pitchFamily="34" charset="0"/>
                <a:cs typeface="Arial" panose="020B0604020202020204" pitchFamily="34" charset="0"/>
              </a:rPr>
              <a:t> de </a:t>
            </a:r>
            <a:r>
              <a:rPr lang="eu-ES" sz="1500" dirty="0" err="1" smtClean="0">
                <a:solidFill>
                  <a:schemeClr val="tx1"/>
                </a:solidFill>
                <a:latin typeface="Arial" panose="020B0604020202020204" pitchFamily="34" charset="0"/>
                <a:cs typeface="Arial" panose="020B0604020202020204" pitchFamily="34" charset="0"/>
              </a:rPr>
              <a:t>que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sea</a:t>
            </a:r>
            <a:r>
              <a:rPr lang="eu-ES" sz="1500" dirty="0" smtClean="0">
                <a:solidFill>
                  <a:schemeClr val="tx1"/>
                </a:solidFill>
                <a:latin typeface="Arial" panose="020B0604020202020204" pitchFamily="34" charset="0"/>
                <a:cs typeface="Arial" panose="020B0604020202020204" pitchFamily="34" charset="0"/>
              </a:rPr>
              <a:t> un </a:t>
            </a:r>
            <a:r>
              <a:rPr lang="eu-ES" sz="1500" dirty="0" err="1" smtClean="0">
                <a:solidFill>
                  <a:schemeClr val="tx1"/>
                </a:solidFill>
                <a:latin typeface="Arial" panose="020B0604020202020204" pitchFamily="34" charset="0"/>
                <a:cs typeface="Arial" panose="020B0604020202020204" pitchFamily="34" charset="0"/>
              </a:rPr>
              <a:t>repunte</a:t>
            </a:r>
            <a:r>
              <a:rPr lang="eu-ES" sz="1500" dirty="0" smtClean="0">
                <a:solidFill>
                  <a:schemeClr val="tx1"/>
                </a:solidFill>
                <a:latin typeface="Arial" panose="020B0604020202020204" pitchFamily="34" charset="0"/>
                <a:cs typeface="Arial" panose="020B0604020202020204" pitchFamily="34" charset="0"/>
              </a:rPr>
              <a:t> de una </a:t>
            </a:r>
            <a:r>
              <a:rPr lang="eu-ES" sz="1500" dirty="0" err="1" smtClean="0">
                <a:solidFill>
                  <a:schemeClr val="tx1"/>
                </a:solidFill>
                <a:latin typeface="Arial" panose="020B0604020202020204" pitchFamily="34" charset="0"/>
                <a:cs typeface="Arial" panose="020B0604020202020204" pitchFamily="34" charset="0"/>
              </a:rPr>
              <a:t>crisis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crónica</a:t>
            </a:r>
            <a:endParaRPr lang="eu-ES" sz="1500" dirty="0" smtClean="0">
              <a:solidFill>
                <a:schemeClr val="tx1"/>
              </a:solidFill>
              <a:latin typeface="Arial" panose="020B0604020202020204" pitchFamily="34" charset="0"/>
              <a:cs typeface="Arial" panose="020B0604020202020204" pitchFamily="34" charset="0"/>
            </a:endParaRPr>
          </a:p>
          <a:p>
            <a:pPr algn="l"/>
            <a:r>
              <a:rPr lang="eu-ES" sz="1500" b="1" dirty="0" err="1" smtClean="0">
                <a:solidFill>
                  <a:srgbClr val="FF0000"/>
                </a:solidFill>
                <a:latin typeface="Arial" panose="020B0604020202020204" pitchFamily="34" charset="0"/>
                <a:cs typeface="Arial" panose="020B0604020202020204" pitchFamily="34" charset="0"/>
              </a:rPr>
              <a:t>Identificación</a:t>
            </a:r>
            <a:r>
              <a:rPr lang="eu-ES" sz="1500" b="1" dirty="0" smtClean="0">
                <a:solidFill>
                  <a:srgbClr val="FF0000"/>
                </a:solidFill>
                <a:latin typeface="Arial" panose="020B0604020202020204" pitchFamily="34" charset="0"/>
                <a:cs typeface="Arial" panose="020B0604020202020204" pitchFamily="34" charset="0"/>
              </a:rPr>
              <a:t> de </a:t>
            </a:r>
            <a:r>
              <a:rPr lang="eu-ES" sz="1500" b="1" dirty="0" err="1" smtClean="0">
                <a:solidFill>
                  <a:srgbClr val="FF0000"/>
                </a:solidFill>
                <a:latin typeface="Arial" panose="020B0604020202020204" pitchFamily="34" charset="0"/>
                <a:cs typeface="Arial" panose="020B0604020202020204" pitchFamily="34" charset="0"/>
              </a:rPr>
              <a:t>las</a:t>
            </a:r>
            <a:r>
              <a:rPr lang="eu-ES" sz="1500" b="1" dirty="0" smtClean="0">
                <a:solidFill>
                  <a:srgbClr val="FF0000"/>
                </a:solidFill>
                <a:latin typeface="Arial" panose="020B0604020202020204" pitchFamily="34" charset="0"/>
                <a:cs typeface="Arial" panose="020B0604020202020204" pitchFamily="34" charset="0"/>
              </a:rPr>
              <a:t> </a:t>
            </a:r>
            <a:r>
              <a:rPr lang="eu-ES" sz="1500" b="1" dirty="0" err="1" smtClean="0">
                <a:solidFill>
                  <a:srgbClr val="FF0000"/>
                </a:solidFill>
                <a:latin typeface="Arial" panose="020B0604020202020204" pitchFamily="34" charset="0"/>
                <a:cs typeface="Arial" panose="020B0604020202020204" pitchFamily="34" charset="0"/>
              </a:rPr>
              <a:t>causas</a:t>
            </a:r>
            <a:r>
              <a:rPr lang="eu-ES" sz="1500" b="1" dirty="0" smtClean="0">
                <a:solidFill>
                  <a:srgbClr val="FF0000"/>
                </a:solidFill>
                <a:latin typeface="Arial" panose="020B0604020202020204" pitchFamily="34" charset="0"/>
                <a:cs typeface="Arial" panose="020B0604020202020204" pitchFamily="34" charset="0"/>
              </a:rPr>
              <a:t>/global-</a:t>
            </a:r>
            <a:r>
              <a:rPr lang="eu-ES" sz="1500" b="1" dirty="0" err="1" smtClean="0">
                <a:solidFill>
                  <a:srgbClr val="FF0000"/>
                </a:solidFill>
                <a:latin typeface="Arial" panose="020B0604020202020204" pitchFamily="34" charset="0"/>
                <a:cs typeface="Arial" panose="020B0604020202020204" pitchFamily="34" charset="0"/>
              </a:rPr>
              <a:t>local</a:t>
            </a:r>
            <a:r>
              <a:rPr lang="eu-ES" sz="1500" b="1" dirty="0" smtClean="0">
                <a:solidFill>
                  <a:srgbClr val="FF0000"/>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Explicación</a:t>
            </a:r>
            <a:r>
              <a:rPr lang="eu-ES" sz="1500" dirty="0" smtClean="0">
                <a:solidFill>
                  <a:schemeClr val="tx1"/>
                </a:solidFill>
                <a:latin typeface="Arial" panose="020B0604020202020204" pitchFamily="34" charset="0"/>
                <a:cs typeface="Arial" panose="020B0604020202020204" pitchFamily="34" charset="0"/>
              </a:rPr>
              <a:t> de </a:t>
            </a:r>
            <a:r>
              <a:rPr lang="eu-ES" sz="1500" dirty="0" err="1" smtClean="0">
                <a:solidFill>
                  <a:schemeClr val="tx1"/>
                </a:solidFill>
                <a:latin typeface="Arial" panose="020B0604020202020204" pitchFamily="34" charset="0"/>
                <a:cs typeface="Arial" panose="020B0604020202020204" pitchFamily="34" charset="0"/>
              </a:rPr>
              <a:t>las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causas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estructurales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que</a:t>
            </a:r>
            <a:r>
              <a:rPr lang="eu-ES" sz="1500" dirty="0" smtClean="0">
                <a:solidFill>
                  <a:schemeClr val="tx1"/>
                </a:solidFill>
                <a:latin typeface="Arial" panose="020B0604020202020204" pitchFamily="34" charset="0"/>
                <a:cs typeface="Arial" panose="020B0604020202020204" pitchFamily="34" charset="0"/>
              </a:rPr>
              <a:t> la han </a:t>
            </a:r>
            <a:r>
              <a:rPr lang="eu-ES" sz="1500" dirty="0" err="1" smtClean="0">
                <a:solidFill>
                  <a:schemeClr val="tx1"/>
                </a:solidFill>
                <a:latin typeface="Arial" panose="020B0604020202020204" pitchFamily="34" charset="0"/>
                <a:cs typeface="Arial" panose="020B0604020202020204" pitchFamily="34" charset="0"/>
              </a:rPr>
              <a:t>originado</a:t>
            </a:r>
            <a:r>
              <a:rPr lang="eu-ES" sz="1500" dirty="0" smtClean="0">
                <a:solidFill>
                  <a:schemeClr val="tx1"/>
                </a:solidFill>
                <a:latin typeface="Arial" panose="020B0604020202020204" pitchFamily="34" charset="0"/>
                <a:cs typeface="Arial" panose="020B0604020202020204" pitchFamily="34" charset="0"/>
              </a:rPr>
              <a:t> y su </a:t>
            </a:r>
            <a:r>
              <a:rPr lang="eu-ES" sz="1500" dirty="0" err="1" smtClean="0">
                <a:solidFill>
                  <a:schemeClr val="tx1"/>
                </a:solidFill>
                <a:latin typeface="Arial" panose="020B0604020202020204" pitchFamily="34" charset="0"/>
                <a:cs typeface="Arial" panose="020B0604020202020204" pitchFamily="34" charset="0"/>
              </a:rPr>
              <a:t>vinculación</a:t>
            </a:r>
            <a:r>
              <a:rPr lang="eu-ES" sz="1500" dirty="0" smtClean="0">
                <a:solidFill>
                  <a:schemeClr val="tx1"/>
                </a:solidFill>
                <a:latin typeface="Arial" panose="020B0604020202020204" pitchFamily="34" charset="0"/>
                <a:cs typeface="Arial" panose="020B0604020202020204" pitchFamily="34" charset="0"/>
              </a:rPr>
              <a:t> con lo </a:t>
            </a:r>
            <a:r>
              <a:rPr lang="eu-ES" sz="1500" dirty="0" err="1" smtClean="0">
                <a:solidFill>
                  <a:schemeClr val="tx1"/>
                </a:solidFill>
                <a:latin typeface="Arial" panose="020B0604020202020204" pitchFamily="34" charset="0"/>
                <a:cs typeface="Arial" panose="020B0604020202020204" pitchFamily="34" charset="0"/>
              </a:rPr>
              <a:t>que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ocurre</a:t>
            </a:r>
            <a:r>
              <a:rPr lang="eu-ES" sz="1500" dirty="0" smtClean="0">
                <a:solidFill>
                  <a:schemeClr val="tx1"/>
                </a:solidFill>
                <a:latin typeface="Arial" panose="020B0604020202020204" pitchFamily="34" charset="0"/>
                <a:cs typeface="Arial" panose="020B0604020202020204" pitchFamily="34" charset="0"/>
              </a:rPr>
              <a:t> a </a:t>
            </a:r>
            <a:r>
              <a:rPr lang="eu-ES" sz="1500" dirty="0" err="1" smtClean="0">
                <a:solidFill>
                  <a:schemeClr val="tx1"/>
                </a:solidFill>
                <a:latin typeface="Arial" panose="020B0604020202020204" pitchFamily="34" charset="0"/>
                <a:cs typeface="Arial" panose="020B0604020202020204" pitchFamily="34" charset="0"/>
              </a:rPr>
              <a:t>nivel</a:t>
            </a:r>
            <a:r>
              <a:rPr lang="eu-ES" sz="1500" dirty="0" smtClean="0">
                <a:solidFill>
                  <a:schemeClr val="tx1"/>
                </a:solidFill>
                <a:latin typeface="Arial" panose="020B0604020202020204" pitchFamily="34" charset="0"/>
                <a:cs typeface="Arial" panose="020B0604020202020204" pitchFamily="34" charset="0"/>
              </a:rPr>
              <a:t> global</a:t>
            </a:r>
          </a:p>
          <a:p>
            <a:pPr algn="l"/>
            <a:r>
              <a:rPr lang="eu-ES" sz="1500" b="1" dirty="0" err="1" smtClean="0">
                <a:solidFill>
                  <a:srgbClr val="FF0000"/>
                </a:solidFill>
                <a:latin typeface="Arial" panose="020B0604020202020204" pitchFamily="34" charset="0"/>
                <a:cs typeface="Arial" panose="020B0604020202020204" pitchFamily="34" charset="0"/>
              </a:rPr>
              <a:t>Identificación</a:t>
            </a:r>
            <a:r>
              <a:rPr lang="eu-ES" sz="1500" b="1" dirty="0" smtClean="0">
                <a:solidFill>
                  <a:srgbClr val="FF0000"/>
                </a:solidFill>
                <a:latin typeface="Arial" panose="020B0604020202020204" pitchFamily="34" charset="0"/>
                <a:cs typeface="Arial" panose="020B0604020202020204" pitchFamily="34" charset="0"/>
              </a:rPr>
              <a:t> de la </a:t>
            </a:r>
            <a:r>
              <a:rPr lang="eu-ES" sz="1500" b="1" dirty="0" err="1" smtClean="0">
                <a:solidFill>
                  <a:srgbClr val="FF0000"/>
                </a:solidFill>
                <a:latin typeface="Arial" panose="020B0604020202020204" pitchFamily="34" charset="0"/>
                <a:cs typeface="Arial" panose="020B0604020202020204" pitchFamily="34" charset="0"/>
              </a:rPr>
              <a:t>intervención</a:t>
            </a:r>
            <a:r>
              <a:rPr lang="eu-ES" sz="1500" b="1" dirty="0">
                <a:solidFill>
                  <a:srgbClr val="FF0000"/>
                </a:solidFill>
                <a:latin typeface="Arial" panose="020B0604020202020204" pitchFamily="34" charset="0"/>
                <a:cs typeface="Arial" panose="020B0604020202020204" pitchFamily="34" charset="0"/>
              </a:rPr>
              <a:t>.</a:t>
            </a:r>
            <a:r>
              <a:rPr lang="eu-ES" sz="1500" b="1" dirty="0" smtClean="0">
                <a:solidFill>
                  <a:srgbClr val="FF0000"/>
                </a:solidFill>
                <a:latin typeface="Arial" panose="020B0604020202020204" pitchFamily="34" charset="0"/>
                <a:cs typeface="Arial" panose="020B0604020202020204" pitchFamily="34" charset="0"/>
              </a:rPr>
              <a:t> </a:t>
            </a:r>
          </a:p>
          <a:p>
            <a:pPr algn="l"/>
            <a:r>
              <a:rPr lang="eu-ES" sz="1500" b="1" dirty="0">
                <a:solidFill>
                  <a:srgbClr val="FF0000"/>
                </a:solidFill>
                <a:latin typeface="Arial" panose="020B0604020202020204" pitchFamily="34" charset="0"/>
                <a:cs typeface="Arial" panose="020B0604020202020204" pitchFamily="34" charset="0"/>
              </a:rPr>
              <a:t>	</a:t>
            </a:r>
            <a:r>
              <a:rPr lang="eu-ES" sz="1500" u="sng" dirty="0" err="1" smtClean="0">
                <a:solidFill>
                  <a:schemeClr val="tx1"/>
                </a:solidFill>
                <a:latin typeface="Arial" panose="020B0604020202020204" pitchFamily="34" charset="0"/>
                <a:cs typeface="Arial" panose="020B0604020202020204" pitchFamily="34" charset="0"/>
              </a:rPr>
              <a:t>Participación</a:t>
            </a:r>
            <a:r>
              <a:rPr lang="eu-ES" sz="1500" dirty="0" smtClean="0">
                <a:solidFill>
                  <a:schemeClr val="tx1"/>
                </a:solidFill>
                <a:latin typeface="Arial" panose="020B0604020202020204" pitchFamily="34" charset="0"/>
                <a:cs typeface="Arial" panose="020B0604020202020204" pitchFamily="34" charset="0"/>
              </a:rPr>
              <a:t>. ¿El </a:t>
            </a:r>
            <a:r>
              <a:rPr lang="eu-ES" sz="1500" dirty="0" err="1">
                <a:solidFill>
                  <a:schemeClr val="tx1"/>
                </a:solidFill>
                <a:latin typeface="Arial" panose="020B0604020202020204" pitchFamily="34" charset="0"/>
                <a:cs typeface="Arial" panose="020B0604020202020204" pitchFamily="34" charset="0"/>
              </a:rPr>
              <a:t>proyecto</a:t>
            </a:r>
            <a:r>
              <a:rPr lang="eu-ES" sz="1500" dirty="0">
                <a:solidFill>
                  <a:schemeClr val="tx1"/>
                </a:solidFill>
                <a:latin typeface="Arial" panose="020B0604020202020204" pitchFamily="34" charset="0"/>
                <a:cs typeface="Arial" panose="020B0604020202020204" pitchFamily="34" charset="0"/>
              </a:rPr>
              <a:t> </a:t>
            </a:r>
            <a:r>
              <a:rPr lang="eu-ES" sz="1500" dirty="0" err="1">
                <a:solidFill>
                  <a:schemeClr val="tx1"/>
                </a:solidFill>
                <a:latin typeface="Arial" panose="020B0604020202020204" pitchFamily="34" charset="0"/>
                <a:cs typeface="Arial" panose="020B0604020202020204" pitchFamily="34" charset="0"/>
              </a:rPr>
              <a:t>responde</a:t>
            </a:r>
            <a:r>
              <a:rPr lang="eu-ES" sz="1500" dirty="0">
                <a:solidFill>
                  <a:schemeClr val="tx1"/>
                </a:solidFill>
                <a:latin typeface="Arial" panose="020B0604020202020204" pitchFamily="34" charset="0"/>
                <a:cs typeface="Arial" panose="020B0604020202020204" pitchFamily="34" charset="0"/>
              </a:rPr>
              <a:t> a </a:t>
            </a:r>
            <a:r>
              <a:rPr lang="eu-ES" sz="1500" dirty="0" err="1" smtClean="0">
                <a:solidFill>
                  <a:schemeClr val="tx1"/>
                </a:solidFill>
                <a:latin typeface="Arial" panose="020B0604020202020204" pitchFamily="34" charset="0"/>
                <a:cs typeface="Arial" panose="020B0604020202020204" pitchFamily="34" charset="0"/>
              </a:rPr>
              <a:t>las</a:t>
            </a:r>
            <a:r>
              <a:rPr lang="eu-ES" sz="1500" dirty="0" smtClean="0">
                <a:solidFill>
                  <a:schemeClr val="tx1"/>
                </a:solidFill>
                <a:latin typeface="Arial" panose="020B0604020202020204" pitchFamily="34" charset="0"/>
                <a:cs typeface="Arial" panose="020B0604020202020204" pitchFamily="34" charset="0"/>
              </a:rPr>
              <a:t> </a:t>
            </a:r>
            <a:r>
              <a:rPr lang="eu-ES" sz="1500" dirty="0" err="1">
                <a:solidFill>
                  <a:schemeClr val="tx1"/>
                </a:solidFill>
                <a:latin typeface="Arial" panose="020B0604020202020204" pitchFamily="34" charset="0"/>
                <a:cs typeface="Arial" panose="020B0604020202020204" pitchFamily="34" charset="0"/>
              </a:rPr>
              <a:t>necesidades</a:t>
            </a:r>
            <a:r>
              <a:rPr lang="eu-ES" sz="1500" dirty="0">
                <a:solidFill>
                  <a:schemeClr val="tx1"/>
                </a:solidFill>
                <a:latin typeface="Arial" panose="020B0604020202020204" pitchFamily="34" charset="0"/>
                <a:cs typeface="Arial" panose="020B0604020202020204" pitchFamily="34" charset="0"/>
              </a:rPr>
              <a:t> y </a:t>
            </a:r>
            <a:r>
              <a:rPr lang="eu-ES" sz="1500" dirty="0" err="1" smtClean="0">
                <a:solidFill>
                  <a:schemeClr val="tx1"/>
                </a:solidFill>
                <a:latin typeface="Arial" panose="020B0604020202020204" pitchFamily="34" charset="0"/>
                <a:cs typeface="Arial" panose="020B0604020202020204" pitchFamily="34" charset="0"/>
              </a:rPr>
              <a:t>capacidades</a:t>
            </a:r>
            <a:r>
              <a:rPr lang="eu-ES" sz="1500" dirty="0" smtClean="0">
                <a:solidFill>
                  <a:schemeClr val="tx1"/>
                </a:solidFill>
                <a:latin typeface="Arial" panose="020B0604020202020204" pitchFamily="34" charset="0"/>
                <a:cs typeface="Arial" panose="020B0604020202020204" pitchFamily="34" charset="0"/>
              </a:rPr>
              <a:t> de la </a:t>
            </a:r>
            <a:r>
              <a:rPr lang="eu-ES" sz="1500" dirty="0" err="1" smtClean="0">
                <a:solidFill>
                  <a:schemeClr val="tx1"/>
                </a:solidFill>
                <a:latin typeface="Arial" panose="020B0604020202020204" pitchFamily="34" charset="0"/>
                <a:cs typeface="Arial" panose="020B0604020202020204" pitchFamily="34" charset="0"/>
              </a:rPr>
              <a:t>población</a:t>
            </a:r>
            <a:r>
              <a:rPr lang="eu-ES" sz="1500" dirty="0" smtClean="0">
                <a:solidFill>
                  <a:schemeClr val="tx1"/>
                </a:solidFill>
                <a:latin typeface="Arial" panose="020B0604020202020204" pitchFamily="34" charset="0"/>
                <a:cs typeface="Arial" panose="020B0604020202020204" pitchFamily="34" charset="0"/>
              </a:rPr>
              <a:t> 	sujeto? ¿La </a:t>
            </a:r>
            <a:r>
              <a:rPr lang="eu-ES" sz="1500" dirty="0" err="1" smtClean="0">
                <a:solidFill>
                  <a:schemeClr val="tx1"/>
                </a:solidFill>
                <a:latin typeface="Arial" panose="020B0604020202020204" pitchFamily="34" charset="0"/>
                <a:cs typeface="Arial" panose="020B0604020202020204" pitchFamily="34" charset="0"/>
              </a:rPr>
              <a:t>población</a:t>
            </a:r>
            <a:r>
              <a:rPr lang="eu-ES" sz="1500" dirty="0" smtClean="0">
                <a:solidFill>
                  <a:schemeClr val="tx1"/>
                </a:solidFill>
                <a:latin typeface="Arial" panose="020B0604020202020204" pitchFamily="34" charset="0"/>
                <a:cs typeface="Arial" panose="020B0604020202020204" pitchFamily="34" charset="0"/>
              </a:rPr>
              <a:t> sujeto ha </a:t>
            </a:r>
            <a:r>
              <a:rPr lang="eu-ES" sz="1500" dirty="0" err="1" smtClean="0">
                <a:solidFill>
                  <a:schemeClr val="tx1"/>
                </a:solidFill>
                <a:latin typeface="Arial" panose="020B0604020202020204" pitchFamily="34" charset="0"/>
                <a:cs typeface="Arial" panose="020B0604020202020204" pitchFamily="34" charset="0"/>
              </a:rPr>
              <a:t>participado</a:t>
            </a:r>
            <a:r>
              <a:rPr lang="eu-ES" sz="1500" dirty="0" smtClean="0">
                <a:solidFill>
                  <a:schemeClr val="tx1"/>
                </a:solidFill>
                <a:latin typeface="Arial" panose="020B0604020202020204" pitchFamily="34" charset="0"/>
                <a:cs typeface="Arial" panose="020B0604020202020204" pitchFamily="34" charset="0"/>
              </a:rPr>
              <a:t>? Si no, ¿</a:t>
            </a:r>
            <a:r>
              <a:rPr lang="eu-ES" sz="1500" dirty="0" err="1" smtClean="0">
                <a:solidFill>
                  <a:schemeClr val="tx1"/>
                </a:solidFill>
                <a:latin typeface="Arial" panose="020B0604020202020204" pitchFamily="34" charset="0"/>
                <a:cs typeface="Arial" panose="020B0604020202020204" pitchFamily="34" charset="0"/>
              </a:rPr>
              <a:t>por</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qué</a:t>
            </a:r>
            <a:r>
              <a:rPr lang="eu-ES" sz="1500" dirty="0" smtClean="0">
                <a:solidFill>
                  <a:schemeClr val="tx1"/>
                </a:solidFill>
                <a:latin typeface="Arial" panose="020B0604020202020204" pitchFamily="34" charset="0"/>
                <a:cs typeface="Arial" panose="020B0604020202020204" pitchFamily="34" charset="0"/>
              </a:rPr>
              <a:t>? ¿Han </a:t>
            </a:r>
            <a:r>
              <a:rPr lang="eu-ES" sz="1500" dirty="0" err="1" smtClean="0">
                <a:solidFill>
                  <a:schemeClr val="tx1"/>
                </a:solidFill>
                <a:latin typeface="Arial" panose="020B0604020202020204" pitchFamily="34" charset="0"/>
                <a:cs typeface="Arial" panose="020B0604020202020204" pitchFamily="34" charset="0"/>
              </a:rPr>
              <a:t>participado</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otras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organizaciones</a:t>
            </a:r>
            <a:r>
              <a:rPr lang="eu-ES" sz="1500" dirty="0" smtClean="0">
                <a:solidFill>
                  <a:schemeClr val="tx1"/>
                </a:solidFill>
                <a:latin typeface="Arial" panose="020B0604020202020204" pitchFamily="34" charset="0"/>
                <a:cs typeface="Arial" panose="020B0604020202020204" pitchFamily="34" charset="0"/>
              </a:rPr>
              <a:t> de la zona?</a:t>
            </a:r>
          </a:p>
          <a:p>
            <a:pPr algn="l"/>
            <a:r>
              <a:rPr lang="eu-ES" sz="1500" b="1" dirty="0" smtClean="0">
                <a:solidFill>
                  <a:srgbClr val="FF0000"/>
                </a:solidFill>
                <a:latin typeface="Arial" panose="020B0604020202020204" pitchFamily="34" charset="0"/>
                <a:cs typeface="Arial" panose="020B0604020202020204" pitchFamily="34" charset="0"/>
              </a:rPr>
              <a:t>	</a:t>
            </a:r>
            <a:r>
              <a:rPr lang="eu-ES" sz="1500" u="sng" dirty="0" err="1" smtClean="0">
                <a:solidFill>
                  <a:schemeClr val="tx1"/>
                </a:solidFill>
                <a:latin typeface="Arial" panose="020B0604020202020204" pitchFamily="34" charset="0"/>
                <a:cs typeface="Arial" panose="020B0604020202020204" pitchFamily="34" charset="0"/>
              </a:rPr>
              <a:t>Análisis</a:t>
            </a:r>
            <a:r>
              <a:rPr lang="eu-ES" sz="1500" u="sng" dirty="0" smtClean="0">
                <a:solidFill>
                  <a:schemeClr val="tx1"/>
                </a:solidFill>
                <a:latin typeface="Arial" panose="020B0604020202020204" pitchFamily="34" charset="0"/>
                <a:cs typeface="Arial" panose="020B0604020202020204" pitchFamily="34" charset="0"/>
              </a:rPr>
              <a:t> de </a:t>
            </a:r>
            <a:r>
              <a:rPr lang="eu-ES" sz="1500" u="sng" dirty="0" err="1" smtClean="0">
                <a:solidFill>
                  <a:schemeClr val="tx1"/>
                </a:solidFill>
                <a:latin typeface="Arial" panose="020B0604020202020204" pitchFamily="34" charset="0"/>
                <a:cs typeface="Arial" panose="020B0604020202020204" pitchFamily="34" charset="0"/>
              </a:rPr>
              <a:t>riesgos</a:t>
            </a:r>
            <a:r>
              <a:rPr lang="eu-ES" sz="1500" u="sng" dirty="0" smtClean="0">
                <a:solidFill>
                  <a:schemeClr val="tx1"/>
                </a:solidFill>
                <a:latin typeface="Arial" panose="020B0604020202020204" pitchFamily="34" charset="0"/>
                <a:cs typeface="Arial" panose="020B0604020202020204" pitchFamily="34" charset="0"/>
              </a:rPr>
              <a:t> de la </a:t>
            </a:r>
            <a:r>
              <a:rPr lang="eu-ES" sz="1500" u="sng" dirty="0" err="1" smtClean="0">
                <a:solidFill>
                  <a:schemeClr val="tx1"/>
                </a:solidFill>
                <a:latin typeface="Arial" panose="020B0604020202020204" pitchFamily="34" charset="0"/>
                <a:cs typeface="Arial" panose="020B0604020202020204" pitchFamily="34" charset="0"/>
              </a:rPr>
              <a:t>intervención</a:t>
            </a:r>
            <a:r>
              <a:rPr lang="eu-ES" sz="1500" dirty="0" smtClean="0">
                <a:solidFill>
                  <a:schemeClr val="tx1"/>
                </a:solidFill>
                <a:latin typeface="Arial" panose="020B0604020202020204" pitchFamily="34" charset="0"/>
                <a:cs typeface="Arial" panose="020B0604020202020204" pitchFamily="34" charset="0"/>
              </a:rPr>
              <a:t>. </a:t>
            </a:r>
            <a:r>
              <a:rPr lang="eu-ES" sz="1500" dirty="0">
                <a:solidFill>
                  <a:schemeClr val="tx1"/>
                </a:solidFill>
                <a:latin typeface="Arial" panose="020B0604020202020204" pitchFamily="34" charset="0"/>
                <a:cs typeface="Arial" panose="020B0604020202020204" pitchFamily="34" charset="0"/>
              </a:rPr>
              <a:t>N</a:t>
            </a:r>
            <a:r>
              <a:rPr lang="eu-ES" sz="1500" dirty="0" smtClean="0">
                <a:solidFill>
                  <a:schemeClr val="tx1"/>
                </a:solidFill>
                <a:latin typeface="Arial" panose="020B0604020202020204" pitchFamily="34" charset="0"/>
                <a:cs typeface="Arial" panose="020B0604020202020204" pitchFamily="34" charset="0"/>
              </a:rPr>
              <a:t>o son </a:t>
            </a:r>
            <a:r>
              <a:rPr lang="eu-ES" sz="1500" dirty="0" err="1" smtClean="0">
                <a:solidFill>
                  <a:schemeClr val="tx1"/>
                </a:solidFill>
                <a:latin typeface="Arial" panose="020B0604020202020204" pitchFamily="34" charset="0"/>
                <a:cs typeface="Arial" panose="020B0604020202020204" pitchFamily="34" charset="0"/>
              </a:rPr>
              <a:t>las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hipótesis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sino</a:t>
            </a:r>
            <a:r>
              <a:rPr lang="eu-ES" sz="1500" dirty="0" smtClean="0">
                <a:solidFill>
                  <a:schemeClr val="tx1"/>
                </a:solidFill>
                <a:latin typeface="Arial" panose="020B0604020202020204" pitchFamily="34" charset="0"/>
                <a:cs typeface="Arial" panose="020B0604020202020204" pitchFamily="34" charset="0"/>
              </a:rPr>
              <a:t> lo </a:t>
            </a:r>
            <a:r>
              <a:rPr lang="eu-ES" sz="1500" dirty="0" err="1" smtClean="0">
                <a:solidFill>
                  <a:schemeClr val="tx1"/>
                </a:solidFill>
                <a:latin typeface="Arial" panose="020B0604020202020204" pitchFamily="34" charset="0"/>
                <a:cs typeface="Arial" panose="020B0604020202020204" pitchFamily="34" charset="0"/>
              </a:rPr>
              <a:t>que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supone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poner</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en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marcha</a:t>
            </a:r>
            <a:r>
              <a:rPr lang="eu-ES" sz="1500" dirty="0" smtClean="0">
                <a:solidFill>
                  <a:schemeClr val="tx1"/>
                </a:solidFill>
                <a:latin typeface="Arial" panose="020B0604020202020204" pitchFamily="34" charset="0"/>
                <a:cs typeface="Arial" panose="020B0604020202020204" pitchFamily="34" charset="0"/>
              </a:rPr>
              <a:t> la </a:t>
            </a:r>
            <a:r>
              <a:rPr lang="eu-ES" sz="1500" dirty="0" err="1" smtClean="0">
                <a:solidFill>
                  <a:schemeClr val="tx1"/>
                </a:solidFill>
                <a:latin typeface="Arial" panose="020B0604020202020204" pitchFamily="34" charset="0"/>
                <a:cs typeface="Arial" panose="020B0604020202020204" pitchFamily="34" charset="0"/>
              </a:rPr>
              <a:t>intervención</a:t>
            </a:r>
            <a:r>
              <a:rPr lang="eu-ES" sz="1500" dirty="0" smtClean="0">
                <a:solidFill>
                  <a:schemeClr val="tx1"/>
                </a:solidFill>
                <a:latin typeface="Arial" panose="020B0604020202020204" pitchFamily="34" charset="0"/>
                <a:cs typeface="Arial" panose="020B0604020202020204" pitchFamily="34" charset="0"/>
              </a:rPr>
              <a:t>. ¿No genera </a:t>
            </a:r>
            <a:r>
              <a:rPr lang="eu-ES" sz="1500" dirty="0" err="1" smtClean="0">
                <a:solidFill>
                  <a:schemeClr val="tx1"/>
                </a:solidFill>
                <a:latin typeface="Arial" panose="020B0604020202020204" pitchFamily="34" charset="0"/>
                <a:cs typeface="Arial" panose="020B0604020202020204" pitchFamily="34" charset="0"/>
              </a:rPr>
              <a:t>ningún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impacto</a:t>
            </a:r>
            <a:r>
              <a:rPr lang="eu-ES" sz="1500" dirty="0" smtClean="0">
                <a:solidFill>
                  <a:schemeClr val="tx1"/>
                </a:solidFill>
                <a:latin typeface="Arial" panose="020B0604020202020204" pitchFamily="34" charset="0"/>
                <a:cs typeface="Arial" panose="020B0604020202020204" pitchFamily="34" charset="0"/>
              </a:rPr>
              <a:t>? ¿No </a:t>
            </a:r>
            <a:r>
              <a:rPr lang="eu-ES" sz="1500" dirty="0" err="1" smtClean="0">
                <a:solidFill>
                  <a:schemeClr val="tx1"/>
                </a:solidFill>
                <a:latin typeface="Arial" panose="020B0604020202020204" pitchFamily="34" charset="0"/>
                <a:cs typeface="Arial" panose="020B0604020202020204" pitchFamily="34" charset="0"/>
              </a:rPr>
              <a:t>hay</a:t>
            </a:r>
            <a:r>
              <a:rPr lang="eu-ES" sz="1500" dirty="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riesgos</a:t>
            </a:r>
            <a:r>
              <a:rPr lang="eu-ES" sz="1500" dirty="0" smtClean="0">
                <a:solidFill>
                  <a:schemeClr val="tx1"/>
                </a:solidFill>
                <a:latin typeface="Arial" panose="020B0604020202020204" pitchFamily="34" charset="0"/>
                <a:cs typeface="Arial" panose="020B0604020202020204" pitchFamily="34" charset="0"/>
              </a:rPr>
              <a:t> para la </a:t>
            </a:r>
            <a:r>
              <a:rPr lang="eu-ES" sz="1500" dirty="0" err="1" smtClean="0">
                <a:solidFill>
                  <a:schemeClr val="tx1"/>
                </a:solidFill>
                <a:latin typeface="Arial" panose="020B0604020202020204" pitchFamily="34" charset="0"/>
                <a:cs typeface="Arial" panose="020B0604020202020204" pitchFamily="34" charset="0"/>
              </a:rPr>
              <a:t>población</a:t>
            </a:r>
            <a:r>
              <a:rPr lang="eu-ES" sz="1500" dirty="0" smtClean="0">
                <a:solidFill>
                  <a:schemeClr val="tx1"/>
                </a:solidFill>
                <a:latin typeface="Arial" panose="020B0604020202020204" pitchFamily="34" charset="0"/>
                <a:cs typeface="Arial" panose="020B0604020202020204" pitchFamily="34" charset="0"/>
              </a:rPr>
              <a:t> 	sujeto, para la </a:t>
            </a:r>
            <a:r>
              <a:rPr lang="eu-ES" sz="1500" dirty="0" err="1" smtClean="0">
                <a:solidFill>
                  <a:schemeClr val="tx1"/>
                </a:solidFill>
                <a:latin typeface="Arial" panose="020B0604020202020204" pitchFamily="34" charset="0"/>
                <a:cs typeface="Arial" panose="020B0604020202020204" pitchFamily="34" charset="0"/>
              </a:rPr>
              <a:t>comunidad</a:t>
            </a:r>
            <a:r>
              <a:rPr lang="eu-ES" sz="1500" dirty="0" smtClean="0">
                <a:solidFill>
                  <a:schemeClr val="tx1"/>
                </a:solidFill>
                <a:latin typeface="Arial" panose="020B0604020202020204" pitchFamily="34" charset="0"/>
                <a:cs typeface="Arial" panose="020B0604020202020204" pitchFamily="34" charset="0"/>
              </a:rPr>
              <a:t> de </a:t>
            </a:r>
            <a:r>
              <a:rPr lang="eu-ES" sz="1500" dirty="0" err="1" smtClean="0">
                <a:solidFill>
                  <a:schemeClr val="tx1"/>
                </a:solidFill>
                <a:latin typeface="Arial" panose="020B0604020202020204" pitchFamily="34" charset="0"/>
                <a:cs typeface="Arial" panose="020B0604020202020204" pitchFamily="34" charset="0"/>
              </a:rPr>
              <a:t>acogida</a:t>
            </a:r>
            <a:r>
              <a:rPr lang="eu-ES" sz="1500" dirty="0" smtClean="0">
                <a:solidFill>
                  <a:schemeClr val="tx1"/>
                </a:solidFill>
                <a:latin typeface="Arial" panose="020B0604020202020204" pitchFamily="34" charset="0"/>
                <a:cs typeface="Arial" panose="020B0604020202020204" pitchFamily="34" charset="0"/>
              </a:rPr>
              <a:t>, para la SL, para el </a:t>
            </a:r>
            <a:r>
              <a:rPr lang="eu-ES" sz="1500" dirty="0" err="1" smtClean="0">
                <a:solidFill>
                  <a:schemeClr val="tx1"/>
                </a:solidFill>
                <a:latin typeface="Arial" panose="020B0604020202020204" pitchFamily="34" charset="0"/>
                <a:cs typeface="Arial" panose="020B0604020202020204" pitchFamily="34" charset="0"/>
              </a:rPr>
              <a:t>entorno</a:t>
            </a:r>
            <a:r>
              <a:rPr lang="eu-ES" sz="1500" dirty="0" smtClean="0">
                <a:solidFill>
                  <a:schemeClr val="tx1"/>
                </a:solidFill>
                <a:latin typeface="Arial" panose="020B0604020202020204" pitchFamily="34" charset="0"/>
                <a:cs typeface="Arial" panose="020B0604020202020204" pitchFamily="34" charset="0"/>
              </a:rPr>
              <a:t>, …?</a:t>
            </a:r>
          </a:p>
          <a:p>
            <a:pPr algn="l"/>
            <a:r>
              <a:rPr lang="eu-ES" sz="1500" b="1" dirty="0" err="1" smtClean="0">
                <a:solidFill>
                  <a:srgbClr val="FF0000"/>
                </a:solidFill>
                <a:latin typeface="Arial" panose="020B0604020202020204" pitchFamily="34" charset="0"/>
                <a:cs typeface="Arial" panose="020B0604020202020204" pitchFamily="34" charset="0"/>
              </a:rPr>
              <a:t>Principios</a:t>
            </a:r>
            <a:r>
              <a:rPr lang="eu-ES" sz="1500" b="1" dirty="0" smtClean="0">
                <a:solidFill>
                  <a:srgbClr val="FF0000"/>
                </a:solidFill>
                <a:latin typeface="Arial" panose="020B0604020202020204" pitchFamily="34" charset="0"/>
                <a:cs typeface="Arial" panose="020B0604020202020204" pitchFamily="34" charset="0"/>
              </a:rPr>
              <a:t> </a:t>
            </a:r>
            <a:r>
              <a:rPr lang="eu-ES" sz="1500" b="1" dirty="0" err="1" smtClean="0">
                <a:solidFill>
                  <a:srgbClr val="FF0000"/>
                </a:solidFill>
                <a:latin typeface="Arial" panose="020B0604020202020204" pitchFamily="34" charset="0"/>
                <a:cs typeface="Arial" panose="020B0604020202020204" pitchFamily="34" charset="0"/>
              </a:rPr>
              <a:t>humanitarios</a:t>
            </a:r>
            <a:r>
              <a:rPr lang="eu-ES" sz="1500" b="1" dirty="0" smtClean="0">
                <a:solidFill>
                  <a:srgbClr val="FF0000"/>
                </a:solidFill>
                <a:latin typeface="Arial" panose="020B0604020202020204" pitchFamily="34" charset="0"/>
                <a:cs typeface="Arial" panose="020B0604020202020204" pitchFamily="34" charset="0"/>
              </a:rPr>
              <a:t>. </a:t>
            </a:r>
            <a:r>
              <a:rPr lang="eu-ES" sz="1500" dirty="0" smtClean="0">
                <a:solidFill>
                  <a:schemeClr val="tx1"/>
                </a:solidFill>
                <a:latin typeface="Arial" panose="020B0604020202020204" pitchFamily="34" charset="0"/>
                <a:cs typeface="Arial" panose="020B0604020202020204" pitchFamily="34" charset="0"/>
              </a:rPr>
              <a:t>No </a:t>
            </a:r>
            <a:r>
              <a:rPr lang="eu-ES" sz="1500" dirty="0" err="1" smtClean="0">
                <a:solidFill>
                  <a:schemeClr val="tx1"/>
                </a:solidFill>
                <a:latin typeface="Arial" panose="020B0604020202020204" pitchFamily="34" charset="0"/>
                <a:cs typeface="Arial" panose="020B0604020202020204" pitchFamily="34" charset="0"/>
              </a:rPr>
              <a:t>explicación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teórica</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sino</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recoger</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las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posibilidades</a:t>
            </a:r>
            <a:r>
              <a:rPr lang="eu-ES" sz="1500" dirty="0" smtClean="0">
                <a:solidFill>
                  <a:schemeClr val="tx1"/>
                </a:solidFill>
                <a:latin typeface="Arial" panose="020B0604020202020204" pitchFamily="34" charset="0"/>
                <a:cs typeface="Arial" panose="020B0604020202020204" pitchFamily="34" charset="0"/>
              </a:rPr>
              <a:t> o </a:t>
            </a:r>
            <a:r>
              <a:rPr lang="eu-ES" sz="1500" dirty="0" err="1" smtClean="0">
                <a:solidFill>
                  <a:schemeClr val="tx1"/>
                </a:solidFill>
                <a:latin typeface="Arial" panose="020B0604020202020204" pitchFamily="34" charset="0"/>
                <a:cs typeface="Arial" panose="020B0604020202020204" pitchFamily="34" charset="0"/>
              </a:rPr>
              <a:t>dificultades</a:t>
            </a:r>
            <a:r>
              <a:rPr lang="eu-ES" sz="1500" dirty="0" smtClean="0">
                <a:solidFill>
                  <a:schemeClr val="tx1"/>
                </a:solidFill>
                <a:latin typeface="Arial" panose="020B0604020202020204" pitchFamily="34" charset="0"/>
                <a:cs typeface="Arial" panose="020B0604020202020204" pitchFamily="34" charset="0"/>
              </a:rPr>
              <a:t> para su </a:t>
            </a:r>
            <a:r>
              <a:rPr lang="eu-ES" sz="1500" dirty="0" err="1" smtClean="0">
                <a:solidFill>
                  <a:schemeClr val="tx1"/>
                </a:solidFill>
                <a:latin typeface="Arial" panose="020B0604020202020204" pitchFamily="34" charset="0"/>
                <a:cs typeface="Arial" panose="020B0604020202020204" pitchFamily="34" charset="0"/>
              </a:rPr>
              <a:t>puesta</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en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práctica</a:t>
            </a:r>
            <a:r>
              <a:rPr lang="eu-ES" sz="1500" dirty="0" smtClean="0">
                <a:solidFill>
                  <a:schemeClr val="tx1"/>
                </a:solidFill>
                <a:latin typeface="Arial" panose="020B0604020202020204" pitchFamily="34" charset="0"/>
                <a:cs typeface="Arial" panose="020B0604020202020204" pitchFamily="34" charset="0"/>
              </a:rPr>
              <a:t>, </a:t>
            </a:r>
            <a:r>
              <a:rPr lang="es-ES" sz="1500" dirty="0" smtClean="0">
                <a:solidFill>
                  <a:schemeClr val="tx1"/>
                </a:solidFill>
                <a:latin typeface="Arial" panose="020B0604020202020204" pitchFamily="34" charset="0"/>
                <a:cs typeface="Arial" panose="020B0604020202020204" pitchFamily="34" charset="0"/>
              </a:rPr>
              <a:t>los dilemas de la organización para aplicarlos…</a:t>
            </a:r>
          </a:p>
        </p:txBody>
      </p:sp>
      <p:pic>
        <p:nvPicPr>
          <p:cNvPr id="8"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5037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1 Título"/>
          <p:cNvSpPr txBox="1">
            <a:spLocks/>
          </p:cNvSpPr>
          <p:nvPr/>
        </p:nvSpPr>
        <p:spPr>
          <a:xfrm>
            <a:off x="1106835" y="980728"/>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err="1" smtClean="0">
                <a:solidFill>
                  <a:srgbClr val="0099CC"/>
                </a:solidFill>
                <a:latin typeface="Arial" panose="020B0604020202020204" pitchFamily="34" charset="0"/>
                <a:cs typeface="Arial" panose="020B0604020202020204" pitchFamily="34" charset="0"/>
              </a:rPr>
              <a:t>Baremación</a:t>
            </a:r>
            <a:r>
              <a:rPr lang="es-ES" sz="3200" b="1" dirty="0" smtClean="0">
                <a:solidFill>
                  <a:srgbClr val="0099CC"/>
                </a:solidFill>
                <a:latin typeface="Arial" panose="020B0604020202020204" pitchFamily="34" charset="0"/>
                <a:cs typeface="Arial" panose="020B0604020202020204" pitchFamily="34" charset="0"/>
              </a:rPr>
              <a:t> técnica (iii)</a:t>
            </a:r>
            <a:endParaRPr lang="es-ES" sz="3200" b="1" dirty="0">
              <a:solidFill>
                <a:srgbClr val="0099CC"/>
              </a:solidFill>
              <a:latin typeface="Arial" panose="020B0604020202020204" pitchFamily="34" charset="0"/>
              <a:cs typeface="Arial" panose="020B0604020202020204" pitchFamily="34" charset="0"/>
            </a:endParaRPr>
          </a:p>
        </p:txBody>
      </p:sp>
      <p:sp>
        <p:nvSpPr>
          <p:cNvPr id="11" name="2 Subtítulo"/>
          <p:cNvSpPr>
            <a:spLocks noGrp="1"/>
          </p:cNvSpPr>
          <p:nvPr>
            <p:ph type="subTitle" idx="1"/>
          </p:nvPr>
        </p:nvSpPr>
        <p:spPr>
          <a:xfrm>
            <a:off x="323528" y="1916832"/>
            <a:ext cx="8820472" cy="4725144"/>
          </a:xfrm>
        </p:spPr>
        <p:txBody>
          <a:bodyPr>
            <a:noAutofit/>
          </a:bodyPr>
          <a:lstStyle/>
          <a:p>
            <a:pPr algn="l"/>
            <a:r>
              <a:rPr lang="eu-ES" sz="1600" b="1" i="1" dirty="0" smtClean="0">
                <a:solidFill>
                  <a:schemeClr val="tx1"/>
                </a:solidFill>
                <a:latin typeface="Arial" panose="020B0604020202020204" pitchFamily="34" charset="0"/>
                <a:cs typeface="Arial" panose="020B0604020202020204" pitchFamily="34" charset="0"/>
              </a:rPr>
              <a:t>(…) </a:t>
            </a:r>
            <a:r>
              <a:rPr lang="eu-ES" sz="1600" b="1" i="1" dirty="0" err="1" smtClean="0">
                <a:solidFill>
                  <a:schemeClr val="tx1"/>
                </a:solidFill>
                <a:latin typeface="Arial" panose="020B0604020202020204" pitchFamily="34" charset="0"/>
                <a:cs typeface="Arial" panose="020B0604020202020204" pitchFamily="34" charset="0"/>
              </a:rPr>
              <a:t>Pertinencia</a:t>
            </a:r>
            <a:endParaRPr lang="eu-ES" sz="1600" b="1" i="1" dirty="0" smtClean="0">
              <a:solidFill>
                <a:schemeClr val="tx1"/>
              </a:solidFill>
              <a:latin typeface="Arial" panose="020B0604020202020204" pitchFamily="34" charset="0"/>
              <a:cs typeface="Arial" panose="020B0604020202020204" pitchFamily="34" charset="0"/>
            </a:endParaRPr>
          </a:p>
          <a:p>
            <a:pPr algn="l"/>
            <a:endParaRPr lang="es-ES" sz="1400" b="1" dirty="0" smtClean="0">
              <a:solidFill>
                <a:srgbClr val="FF0000"/>
              </a:solidFill>
              <a:latin typeface="Arial" panose="020B0604020202020204" pitchFamily="34" charset="0"/>
              <a:cs typeface="Arial" panose="020B0604020202020204" pitchFamily="34" charset="0"/>
            </a:endParaRPr>
          </a:p>
          <a:p>
            <a:pPr algn="l"/>
            <a:r>
              <a:rPr lang="es-ES" sz="1500" b="1" dirty="0">
                <a:solidFill>
                  <a:srgbClr val="FF0000"/>
                </a:solidFill>
                <a:latin typeface="Arial" panose="020B0604020202020204" pitchFamily="34" charset="0"/>
                <a:cs typeface="Arial" panose="020B0604020202020204" pitchFamily="34" charset="0"/>
              </a:rPr>
              <a:t>Encaje de la intervención en otras respuestas humanitarias. </a:t>
            </a:r>
            <a:r>
              <a:rPr lang="es-ES" sz="1500" dirty="0">
                <a:solidFill>
                  <a:schemeClr val="tx1"/>
                </a:solidFill>
                <a:latin typeface="Arial" panose="020B0604020202020204" pitchFamily="34" charset="0"/>
                <a:cs typeface="Arial" panose="020B0604020202020204" pitchFamily="34" charset="0"/>
              </a:rPr>
              <a:t>¿Se vincula a otras respuestas de otras organizaciones o del gobierno? ¿Es una intervención aislada? ¿Por qué?</a:t>
            </a:r>
          </a:p>
          <a:p>
            <a:pPr algn="l"/>
            <a:r>
              <a:rPr lang="es-ES" sz="1500" b="1" dirty="0" smtClean="0">
                <a:solidFill>
                  <a:srgbClr val="FF0000"/>
                </a:solidFill>
                <a:latin typeface="Arial" panose="020B0604020202020204" pitchFamily="34" charset="0"/>
                <a:cs typeface="Arial" panose="020B0604020202020204" pitchFamily="34" charset="0"/>
              </a:rPr>
              <a:t>Coordinación con otros agentes presentes en el terreno. </a:t>
            </a:r>
            <a:r>
              <a:rPr lang="es-ES" sz="1500" dirty="0" smtClean="0">
                <a:solidFill>
                  <a:schemeClr val="tx1"/>
                </a:solidFill>
                <a:latin typeface="Arial" panose="020B0604020202020204" pitchFamily="34" charset="0"/>
                <a:cs typeface="Arial" panose="020B0604020202020204" pitchFamily="34" charset="0"/>
              </a:rPr>
              <a:t>No se refiere a la coordinación para implementar el proyecto sino con otros agentes. ¿Qué mecanismos de coordinación hay? ¿Funcionan? ¿Participan en ellos? ¿Por qué no?</a:t>
            </a:r>
          </a:p>
          <a:p>
            <a:pPr algn="l"/>
            <a:r>
              <a:rPr lang="es-ES" sz="1500" b="1" dirty="0" smtClean="0">
                <a:solidFill>
                  <a:srgbClr val="FF0000"/>
                </a:solidFill>
                <a:latin typeface="Arial" panose="020B0604020202020204" pitchFamily="34" charset="0"/>
                <a:cs typeface="Arial" panose="020B0604020202020204" pitchFamily="34" charset="0"/>
              </a:rPr>
              <a:t>Inserción de la intervención en las planificaciones humanitarias de la entidad beneficiaria y de la socia local.  </a:t>
            </a:r>
            <a:r>
              <a:rPr lang="es-ES" sz="1500" dirty="0" smtClean="0">
                <a:solidFill>
                  <a:schemeClr val="tx1"/>
                </a:solidFill>
                <a:latin typeface="Arial" panose="020B0604020202020204" pitchFamily="34" charset="0"/>
                <a:cs typeface="Arial" panose="020B0604020202020204" pitchFamily="34" charset="0"/>
              </a:rPr>
              <a:t>Vinculación con lo priorizado en el PEAH y planes de cada una de las organizaciones participantes. Justificación de la inserción. OJO con que la AVCD cuente con la última versión. OJO con prorrogar la vigencia de los documentos sin justificarlo.</a:t>
            </a:r>
          </a:p>
          <a:p>
            <a:pPr algn="l"/>
            <a:r>
              <a:rPr lang="es-ES" sz="1500" b="1" dirty="0" smtClean="0">
                <a:solidFill>
                  <a:srgbClr val="FF0000"/>
                </a:solidFill>
                <a:latin typeface="Arial" panose="020B0604020202020204" pitchFamily="34" charset="0"/>
                <a:cs typeface="Arial" panose="020B0604020202020204" pitchFamily="34" charset="0"/>
              </a:rPr>
              <a:t>Población sujeto. </a:t>
            </a:r>
          </a:p>
          <a:p>
            <a:pPr algn="l"/>
            <a:r>
              <a:rPr lang="es-ES" sz="1500" b="1" dirty="0">
                <a:solidFill>
                  <a:srgbClr val="FF0000"/>
                </a:solidFill>
                <a:latin typeface="Arial" panose="020B0604020202020204" pitchFamily="34" charset="0"/>
                <a:cs typeface="Arial" panose="020B0604020202020204" pitchFamily="34" charset="0"/>
              </a:rPr>
              <a:t>	</a:t>
            </a:r>
            <a:r>
              <a:rPr lang="es-ES" sz="1500" u="sng" dirty="0" smtClean="0">
                <a:solidFill>
                  <a:schemeClr val="tx1"/>
                </a:solidFill>
                <a:latin typeface="Arial" panose="020B0604020202020204" pitchFamily="34" charset="0"/>
                <a:cs typeface="Arial" panose="020B0604020202020204" pitchFamily="34" charset="0"/>
              </a:rPr>
              <a:t>Identificar</a:t>
            </a:r>
            <a:r>
              <a:rPr lang="es-ES" sz="1500" dirty="0" smtClean="0">
                <a:solidFill>
                  <a:schemeClr val="tx1"/>
                </a:solidFill>
                <a:latin typeface="Arial" panose="020B0604020202020204" pitchFamily="34" charset="0"/>
                <a:cs typeface="Arial" panose="020B0604020202020204" pitchFamily="34" charset="0"/>
              </a:rPr>
              <a:t> a toda la población con la que hay actividades (también a las autoridades, 	población de acogida…). Definir criterios claros y concretos para su selección. </a:t>
            </a:r>
          </a:p>
          <a:p>
            <a:pPr algn="l"/>
            <a:r>
              <a:rPr lang="es-ES" sz="1500" dirty="0">
                <a:solidFill>
                  <a:schemeClr val="tx1"/>
                </a:solidFill>
                <a:latin typeface="Arial" panose="020B0604020202020204" pitchFamily="34" charset="0"/>
                <a:cs typeface="Arial" panose="020B0604020202020204" pitchFamily="34" charset="0"/>
              </a:rPr>
              <a:t>	</a:t>
            </a:r>
            <a:r>
              <a:rPr lang="es-ES" sz="1500" u="sng" dirty="0" smtClean="0">
                <a:solidFill>
                  <a:schemeClr val="tx1"/>
                </a:solidFill>
                <a:latin typeface="Arial" panose="020B0604020202020204" pitchFamily="34" charset="0"/>
                <a:cs typeface="Arial" panose="020B0604020202020204" pitchFamily="34" charset="0"/>
              </a:rPr>
              <a:t>Análisis de vulnerabilidades y capacidades</a:t>
            </a:r>
            <a:r>
              <a:rPr lang="es-ES" sz="1500" dirty="0" smtClean="0">
                <a:solidFill>
                  <a:schemeClr val="tx1"/>
                </a:solidFill>
                <a:latin typeface="Arial" panose="020B0604020202020204" pitchFamily="34" charset="0"/>
                <a:cs typeface="Arial" panose="020B0604020202020204" pitchFamily="34" charset="0"/>
              </a:rPr>
              <a:t>. </a:t>
            </a:r>
            <a:r>
              <a:rPr lang="es-ES" sz="1500" dirty="0">
                <a:solidFill>
                  <a:schemeClr val="tx1"/>
                </a:solidFill>
                <a:latin typeface="Arial" panose="020B0604020202020204" pitchFamily="34" charset="0"/>
                <a:cs typeface="Arial" panose="020B0604020202020204" pitchFamily="34" charset="0"/>
              </a:rPr>
              <a:t>La población no sólo cuenta con </a:t>
            </a:r>
            <a:r>
              <a:rPr lang="es-ES" sz="1500" dirty="0" smtClean="0">
                <a:solidFill>
                  <a:schemeClr val="tx1"/>
                </a:solidFill>
                <a:latin typeface="Arial" panose="020B0604020202020204" pitchFamily="34" charset="0"/>
                <a:cs typeface="Arial" panose="020B0604020202020204" pitchFamily="34" charset="0"/>
              </a:rPr>
              <a:t>	vulnerabilidades </a:t>
            </a:r>
            <a:r>
              <a:rPr lang="es-ES" sz="1500" dirty="0">
                <a:solidFill>
                  <a:schemeClr val="tx1"/>
                </a:solidFill>
                <a:latin typeface="Arial" panose="020B0604020202020204" pitchFamily="34" charset="0"/>
                <a:cs typeface="Arial" panose="020B0604020202020204" pitchFamily="34" charset="0"/>
              </a:rPr>
              <a:t>sino </a:t>
            </a:r>
            <a:r>
              <a:rPr lang="es-ES" sz="1500" dirty="0" smtClean="0">
                <a:solidFill>
                  <a:schemeClr val="tx1"/>
                </a:solidFill>
                <a:latin typeface="Arial" panose="020B0604020202020204" pitchFamily="34" charset="0"/>
                <a:cs typeface="Arial" panose="020B0604020202020204" pitchFamily="34" charset="0"/>
              </a:rPr>
              <a:t>con </a:t>
            </a:r>
            <a:r>
              <a:rPr lang="es-ES" sz="1500" dirty="0">
                <a:solidFill>
                  <a:schemeClr val="tx1"/>
                </a:solidFill>
                <a:latin typeface="Arial" panose="020B0604020202020204" pitchFamily="34" charset="0"/>
                <a:cs typeface="Arial" panose="020B0604020202020204" pitchFamily="34" charset="0"/>
              </a:rPr>
              <a:t>capacidades </a:t>
            </a:r>
            <a:r>
              <a:rPr lang="es-ES" sz="1500" dirty="0" smtClean="0">
                <a:solidFill>
                  <a:schemeClr val="tx1"/>
                </a:solidFill>
                <a:latin typeface="Arial" panose="020B0604020202020204" pitchFamily="34" charset="0"/>
                <a:cs typeface="Arial" panose="020B0604020202020204" pitchFamily="34" charset="0"/>
              </a:rPr>
              <a:t>en </a:t>
            </a:r>
            <a:r>
              <a:rPr lang="es-ES" sz="1500" dirty="0">
                <a:solidFill>
                  <a:schemeClr val="tx1"/>
                </a:solidFill>
                <a:latin typeface="Arial" panose="020B0604020202020204" pitchFamily="34" charset="0"/>
                <a:cs typeface="Arial" panose="020B0604020202020204" pitchFamily="34" charset="0"/>
              </a:rPr>
              <a:t>las que </a:t>
            </a:r>
            <a:r>
              <a:rPr lang="es-ES" sz="1500" dirty="0" smtClean="0">
                <a:solidFill>
                  <a:schemeClr val="tx1"/>
                </a:solidFill>
                <a:latin typeface="Arial" panose="020B0604020202020204" pitchFamily="34" charset="0"/>
                <a:cs typeface="Arial" panose="020B0604020202020204" pitchFamily="34" charset="0"/>
              </a:rPr>
              <a:t>apoyarse y que pueden fortalecerse. 	Incluir información de	 todas las categorías, diferenciadas por grupos, relacionadas con el 	tipo de intervención, no todas iguales en positivo o negativo.</a:t>
            </a:r>
          </a:p>
          <a:p>
            <a:pPr algn="l"/>
            <a:r>
              <a:rPr lang="eu-ES" sz="1500" b="1" i="1" dirty="0" smtClean="0">
                <a:solidFill>
                  <a:schemeClr val="tx1"/>
                </a:solidFill>
                <a:latin typeface="Arial" panose="020B0604020202020204" pitchFamily="34" charset="0"/>
                <a:cs typeface="Arial" panose="020B0604020202020204" pitchFamily="34" charset="0"/>
              </a:rPr>
              <a:t>    </a:t>
            </a:r>
            <a:endParaRPr lang="es-ES" sz="1500" b="1" dirty="0" smtClean="0">
              <a:solidFill>
                <a:schemeClr val="tx1"/>
              </a:solidFill>
              <a:latin typeface="Arial" panose="020B0604020202020204" pitchFamily="34" charset="0"/>
              <a:cs typeface="Arial" panose="020B0604020202020204" pitchFamily="34" charset="0"/>
            </a:endParaRPr>
          </a:p>
        </p:txBody>
      </p:sp>
      <p:pic>
        <p:nvPicPr>
          <p:cNvPr id="8"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10388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1 Título"/>
          <p:cNvSpPr txBox="1">
            <a:spLocks/>
          </p:cNvSpPr>
          <p:nvPr/>
        </p:nvSpPr>
        <p:spPr>
          <a:xfrm>
            <a:off x="1106835" y="908720"/>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err="1" smtClean="0">
                <a:solidFill>
                  <a:srgbClr val="0099CC"/>
                </a:solidFill>
                <a:latin typeface="Arial" panose="020B0604020202020204" pitchFamily="34" charset="0"/>
                <a:cs typeface="Arial" panose="020B0604020202020204" pitchFamily="34" charset="0"/>
              </a:rPr>
              <a:t>Baremación</a:t>
            </a:r>
            <a:r>
              <a:rPr lang="es-ES" sz="3200" b="1" dirty="0" smtClean="0">
                <a:solidFill>
                  <a:srgbClr val="0099CC"/>
                </a:solidFill>
                <a:latin typeface="Arial" panose="020B0604020202020204" pitchFamily="34" charset="0"/>
                <a:cs typeface="Arial" panose="020B0604020202020204" pitchFamily="34" charset="0"/>
              </a:rPr>
              <a:t> técnica (iv)</a:t>
            </a:r>
            <a:endParaRPr lang="es-ES" sz="3200" b="1" dirty="0">
              <a:solidFill>
                <a:srgbClr val="0099CC"/>
              </a:solidFill>
              <a:latin typeface="Arial" panose="020B0604020202020204" pitchFamily="34" charset="0"/>
              <a:cs typeface="Arial" panose="020B0604020202020204" pitchFamily="34" charset="0"/>
            </a:endParaRPr>
          </a:p>
        </p:txBody>
      </p:sp>
      <p:sp>
        <p:nvSpPr>
          <p:cNvPr id="11" name="2 Subtítulo"/>
          <p:cNvSpPr>
            <a:spLocks noGrp="1"/>
          </p:cNvSpPr>
          <p:nvPr>
            <p:ph type="subTitle" idx="1"/>
          </p:nvPr>
        </p:nvSpPr>
        <p:spPr>
          <a:xfrm>
            <a:off x="323528" y="1700808"/>
            <a:ext cx="8820472" cy="4941168"/>
          </a:xfrm>
        </p:spPr>
        <p:txBody>
          <a:bodyPr>
            <a:noAutofit/>
          </a:bodyPr>
          <a:lstStyle/>
          <a:p>
            <a:pPr algn="l"/>
            <a:r>
              <a:rPr lang="eu-ES" sz="1600" b="1" i="1" dirty="0" err="1" smtClean="0">
                <a:solidFill>
                  <a:schemeClr val="tx1"/>
                </a:solidFill>
                <a:latin typeface="Arial" panose="020B0604020202020204" pitchFamily="34" charset="0"/>
                <a:cs typeface="Arial" panose="020B0604020202020204" pitchFamily="34" charset="0"/>
              </a:rPr>
              <a:t>Coherencia</a:t>
            </a:r>
            <a:endParaRPr lang="eu-ES" sz="1600" b="1" i="1" dirty="0" smtClean="0">
              <a:solidFill>
                <a:schemeClr val="tx1"/>
              </a:solidFill>
              <a:latin typeface="Arial" panose="020B0604020202020204" pitchFamily="34" charset="0"/>
              <a:cs typeface="Arial" panose="020B0604020202020204" pitchFamily="34" charset="0"/>
            </a:endParaRPr>
          </a:p>
          <a:p>
            <a:pPr algn="l"/>
            <a:endParaRPr lang="eu-ES" sz="1400" b="1" dirty="0">
              <a:solidFill>
                <a:schemeClr val="tx1"/>
              </a:solidFill>
              <a:latin typeface="Arial" panose="020B0604020202020204" pitchFamily="34" charset="0"/>
              <a:cs typeface="Arial" panose="020B0604020202020204" pitchFamily="34" charset="0"/>
            </a:endParaRPr>
          </a:p>
          <a:p>
            <a:pPr algn="l"/>
            <a:r>
              <a:rPr lang="eu-ES" sz="1500" b="1" dirty="0" err="1" smtClean="0">
                <a:solidFill>
                  <a:srgbClr val="FF0000"/>
                </a:solidFill>
                <a:latin typeface="Arial" panose="020B0604020202020204" pitchFamily="34" charset="0"/>
                <a:cs typeface="Arial" panose="020B0604020202020204" pitchFamily="34" charset="0"/>
              </a:rPr>
              <a:t>Justificación</a:t>
            </a:r>
            <a:r>
              <a:rPr lang="eu-ES" sz="1500" b="1" dirty="0" smtClean="0">
                <a:solidFill>
                  <a:srgbClr val="FF0000"/>
                </a:solidFill>
                <a:latin typeface="Arial" panose="020B0604020202020204" pitchFamily="34" charset="0"/>
                <a:cs typeface="Arial" panose="020B0604020202020204" pitchFamily="34" charset="0"/>
              </a:rPr>
              <a:t> de la </a:t>
            </a:r>
            <a:r>
              <a:rPr lang="eu-ES" sz="1500" b="1" dirty="0" err="1" smtClean="0">
                <a:solidFill>
                  <a:srgbClr val="FF0000"/>
                </a:solidFill>
                <a:latin typeface="Arial" panose="020B0604020202020204" pitchFamily="34" charset="0"/>
                <a:cs typeface="Arial" panose="020B0604020202020204" pitchFamily="34" charset="0"/>
              </a:rPr>
              <a:t>intervención</a:t>
            </a:r>
            <a:r>
              <a:rPr lang="eu-ES" sz="1500" b="1" dirty="0" smtClean="0">
                <a:solidFill>
                  <a:srgbClr val="FF0000"/>
                </a:solidFill>
                <a:latin typeface="Arial" panose="020B0604020202020204" pitchFamily="34" charset="0"/>
                <a:cs typeface="Arial" panose="020B0604020202020204" pitchFamily="34" charset="0"/>
              </a:rPr>
              <a:t>. </a:t>
            </a:r>
            <a:r>
              <a:rPr lang="eu-ES" sz="1500" b="1" dirty="0" err="1" smtClean="0">
                <a:solidFill>
                  <a:srgbClr val="FF0000"/>
                </a:solidFill>
                <a:latin typeface="Arial" panose="020B0604020202020204" pitchFamily="34" charset="0"/>
                <a:cs typeface="Arial" panose="020B0604020202020204" pitchFamily="34" charset="0"/>
              </a:rPr>
              <a:t>Incorporación</a:t>
            </a:r>
            <a:r>
              <a:rPr lang="eu-ES" sz="1500" b="1" dirty="0" smtClean="0">
                <a:solidFill>
                  <a:srgbClr val="FF0000"/>
                </a:solidFill>
                <a:latin typeface="Arial" panose="020B0604020202020204" pitchFamily="34" charset="0"/>
                <a:cs typeface="Arial" panose="020B0604020202020204" pitchFamily="34" charset="0"/>
              </a:rPr>
              <a:t> de </a:t>
            </a:r>
            <a:r>
              <a:rPr lang="eu-ES" sz="1500" b="1" dirty="0" err="1" smtClean="0">
                <a:solidFill>
                  <a:srgbClr val="FF0000"/>
                </a:solidFill>
                <a:latin typeface="Arial" panose="020B0604020202020204" pitchFamily="34" charset="0"/>
                <a:cs typeface="Arial" panose="020B0604020202020204" pitchFamily="34" charset="0"/>
              </a:rPr>
              <a:t>aprendizajes</a:t>
            </a:r>
            <a:r>
              <a:rPr lang="eu-ES" sz="1500" b="1" dirty="0" smtClean="0">
                <a:solidFill>
                  <a:srgbClr val="FF0000"/>
                </a:solidFill>
                <a:latin typeface="Arial" panose="020B0604020202020204" pitchFamily="34" charset="0"/>
                <a:cs typeface="Arial" panose="020B0604020202020204" pitchFamily="34" charset="0"/>
              </a:rPr>
              <a:t>. </a:t>
            </a:r>
            <a:r>
              <a:rPr lang="eu-ES" sz="1500" dirty="0" smtClean="0">
                <a:solidFill>
                  <a:schemeClr val="tx1"/>
                </a:solidFill>
                <a:latin typeface="Arial" panose="020B0604020202020204" pitchFamily="34" charset="0"/>
                <a:cs typeface="Arial" panose="020B0604020202020204" pitchFamily="34" charset="0"/>
              </a:rPr>
              <a:t>La </a:t>
            </a:r>
            <a:r>
              <a:rPr lang="eu-ES" sz="1500" dirty="0" err="1" smtClean="0">
                <a:solidFill>
                  <a:schemeClr val="tx1"/>
                </a:solidFill>
                <a:latin typeface="Arial" panose="020B0604020202020204" pitchFamily="34" charset="0"/>
                <a:cs typeface="Arial" panose="020B0604020202020204" pitchFamily="34" charset="0"/>
              </a:rPr>
              <a:t>intervención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se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justifica</a:t>
            </a:r>
            <a:r>
              <a:rPr lang="eu-ES" sz="1500" dirty="0" smtClean="0">
                <a:solidFill>
                  <a:schemeClr val="tx1"/>
                </a:solidFill>
                <a:latin typeface="Arial" panose="020B0604020202020204" pitchFamily="34" charset="0"/>
                <a:cs typeface="Arial" panose="020B0604020202020204" pitchFamily="34" charset="0"/>
              </a:rPr>
              <a:t> e </a:t>
            </a:r>
            <a:r>
              <a:rPr lang="eu-ES" sz="1500" dirty="0" err="1" smtClean="0">
                <a:solidFill>
                  <a:schemeClr val="tx1"/>
                </a:solidFill>
                <a:latin typeface="Arial" panose="020B0604020202020204" pitchFamily="34" charset="0"/>
                <a:cs typeface="Arial" panose="020B0604020202020204" pitchFamily="34" charset="0"/>
              </a:rPr>
              <a:t>incorpora</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aprendizajes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concretos</a:t>
            </a:r>
            <a:r>
              <a:rPr lang="eu-ES" sz="1500" dirty="0" smtClean="0">
                <a:solidFill>
                  <a:schemeClr val="tx1"/>
                </a:solidFill>
                <a:latin typeface="Arial" panose="020B0604020202020204" pitchFamily="34" charset="0"/>
                <a:cs typeface="Arial" panose="020B0604020202020204" pitchFamily="34" charset="0"/>
              </a:rPr>
              <a:t> de </a:t>
            </a:r>
            <a:r>
              <a:rPr lang="eu-ES" sz="1500" dirty="0" err="1" smtClean="0">
                <a:solidFill>
                  <a:schemeClr val="tx1"/>
                </a:solidFill>
                <a:latin typeface="Arial" panose="020B0604020202020204" pitchFamily="34" charset="0"/>
                <a:cs typeface="Arial" panose="020B0604020202020204" pitchFamily="34" charset="0"/>
              </a:rPr>
              <a:t>intervenciones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anteriores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propias</a:t>
            </a:r>
            <a:r>
              <a:rPr lang="eu-ES" sz="1500" dirty="0" smtClean="0">
                <a:solidFill>
                  <a:schemeClr val="tx1"/>
                </a:solidFill>
                <a:latin typeface="Arial" panose="020B0604020202020204" pitchFamily="34" charset="0"/>
                <a:cs typeface="Arial" panose="020B0604020202020204" pitchFamily="34" charset="0"/>
              </a:rPr>
              <a:t> o de </a:t>
            </a:r>
            <a:r>
              <a:rPr lang="eu-ES" sz="1500" dirty="0" err="1" smtClean="0">
                <a:solidFill>
                  <a:schemeClr val="tx1"/>
                </a:solidFill>
                <a:latin typeface="Arial" panose="020B0604020202020204" pitchFamily="34" charset="0"/>
                <a:cs typeface="Arial" panose="020B0604020202020204" pitchFamily="34" charset="0"/>
              </a:rPr>
              <a:t>otras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financiadas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por</a:t>
            </a:r>
            <a:r>
              <a:rPr lang="eu-ES" sz="1500" dirty="0" smtClean="0">
                <a:solidFill>
                  <a:schemeClr val="tx1"/>
                </a:solidFill>
                <a:latin typeface="Arial" panose="020B0604020202020204" pitchFamily="34" charset="0"/>
                <a:cs typeface="Arial" panose="020B0604020202020204" pitchFamily="34" charset="0"/>
              </a:rPr>
              <a:t> la AVCD o no).</a:t>
            </a:r>
          </a:p>
          <a:p>
            <a:pPr algn="l"/>
            <a:r>
              <a:rPr lang="eu-ES" sz="1500" b="1" dirty="0" err="1" smtClean="0">
                <a:solidFill>
                  <a:srgbClr val="FF0000"/>
                </a:solidFill>
                <a:latin typeface="Arial" panose="020B0604020202020204" pitchFamily="34" charset="0"/>
                <a:cs typeface="Arial" panose="020B0604020202020204" pitchFamily="34" charset="0"/>
              </a:rPr>
              <a:t>Coherencia</a:t>
            </a:r>
            <a:r>
              <a:rPr lang="eu-ES" sz="1500" b="1" dirty="0" smtClean="0">
                <a:solidFill>
                  <a:srgbClr val="FF0000"/>
                </a:solidFill>
                <a:latin typeface="Arial" panose="020B0604020202020204" pitchFamily="34" charset="0"/>
                <a:cs typeface="Arial" panose="020B0604020202020204" pitchFamily="34" charset="0"/>
              </a:rPr>
              <a:t> MML. </a:t>
            </a:r>
            <a:r>
              <a:rPr lang="eu-ES" sz="1500" dirty="0" smtClean="0">
                <a:solidFill>
                  <a:schemeClr val="tx1"/>
                </a:solidFill>
                <a:latin typeface="Arial" panose="020B0604020202020204" pitchFamily="34" charset="0"/>
                <a:cs typeface="Arial" panose="020B0604020202020204" pitchFamily="34" charset="0"/>
              </a:rPr>
              <a:t>La MML </a:t>
            </a:r>
            <a:r>
              <a:rPr lang="eu-ES" sz="1500" dirty="0" err="1" smtClean="0">
                <a:solidFill>
                  <a:schemeClr val="tx1"/>
                </a:solidFill>
                <a:latin typeface="Arial" panose="020B0604020202020204" pitchFamily="34" charset="0"/>
                <a:cs typeface="Arial" panose="020B0604020202020204" pitchFamily="34" charset="0"/>
              </a:rPr>
              <a:t>tiene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todos</a:t>
            </a:r>
            <a:r>
              <a:rPr lang="eu-ES" sz="1500" dirty="0" smtClean="0">
                <a:solidFill>
                  <a:schemeClr val="tx1"/>
                </a:solidFill>
                <a:latin typeface="Arial" panose="020B0604020202020204" pitchFamily="34" charset="0"/>
                <a:cs typeface="Arial" panose="020B0604020202020204" pitchFamily="34" charset="0"/>
              </a:rPr>
              <a:t> los </a:t>
            </a:r>
            <a:r>
              <a:rPr lang="eu-ES" sz="1500" dirty="0" err="1" smtClean="0">
                <a:solidFill>
                  <a:schemeClr val="tx1"/>
                </a:solidFill>
                <a:latin typeface="Arial" panose="020B0604020202020204" pitchFamily="34" charset="0"/>
                <a:cs typeface="Arial" panose="020B0604020202020204" pitchFamily="34" charset="0"/>
              </a:rPr>
              <a:t>resultados</a:t>
            </a:r>
            <a:r>
              <a:rPr lang="eu-ES" sz="1500" dirty="0" smtClean="0">
                <a:solidFill>
                  <a:schemeClr val="tx1"/>
                </a:solidFill>
                <a:latin typeface="Arial" panose="020B0604020202020204" pitchFamily="34" charset="0"/>
                <a:cs typeface="Arial" panose="020B0604020202020204" pitchFamily="34" charset="0"/>
              </a:rPr>
              <a:t> y </a:t>
            </a:r>
            <a:r>
              <a:rPr lang="eu-ES" sz="1500" dirty="0" err="1" smtClean="0">
                <a:solidFill>
                  <a:schemeClr val="tx1"/>
                </a:solidFill>
                <a:latin typeface="Arial" panose="020B0604020202020204" pitchFamily="34" charset="0"/>
                <a:cs typeface="Arial" panose="020B0604020202020204" pitchFamily="34" charset="0"/>
              </a:rPr>
              <a:t>actividades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necesarias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las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actividades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están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descritas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en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qué</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consisten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quién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las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implementa</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cuándo</a:t>
            </a:r>
            <a:r>
              <a:rPr lang="eu-ES" sz="1500" dirty="0" smtClean="0">
                <a:solidFill>
                  <a:schemeClr val="tx1"/>
                </a:solidFill>
                <a:latin typeface="Arial" panose="020B0604020202020204" pitchFamily="34" charset="0"/>
                <a:cs typeface="Arial" panose="020B0604020202020204" pitchFamily="34" charset="0"/>
              </a:rPr>
              <a:t>…), el presupuesto es </a:t>
            </a:r>
            <a:r>
              <a:rPr lang="eu-ES" sz="1500" dirty="0" err="1" smtClean="0">
                <a:solidFill>
                  <a:schemeClr val="tx1"/>
                </a:solidFill>
                <a:latin typeface="Arial" panose="020B0604020202020204" pitchFamily="34" charset="0"/>
                <a:cs typeface="Arial" panose="020B0604020202020204" pitchFamily="34" charset="0"/>
              </a:rPr>
              <a:t>coherente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Hay</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indicadores</a:t>
            </a:r>
            <a:r>
              <a:rPr lang="eu-ES" sz="1500" dirty="0">
                <a:solidFill>
                  <a:schemeClr val="tx1"/>
                </a:solidFill>
                <a:latin typeface="Arial" panose="020B0604020202020204" pitchFamily="34" charset="0"/>
                <a:cs typeface="Arial" panose="020B0604020202020204" pitchFamily="34" charset="0"/>
              </a:rPr>
              <a:t> </a:t>
            </a:r>
            <a:r>
              <a:rPr lang="eu-ES" sz="1500" dirty="0" smtClean="0">
                <a:solidFill>
                  <a:schemeClr val="tx1"/>
                </a:solidFill>
                <a:latin typeface="Arial" panose="020B0604020202020204" pitchFamily="34" charset="0"/>
                <a:cs typeface="Arial" panose="020B0604020202020204" pitchFamily="34" charset="0"/>
              </a:rPr>
              <a:t>de </a:t>
            </a:r>
            <a:r>
              <a:rPr lang="eu-ES" sz="1500" dirty="0" err="1" smtClean="0">
                <a:solidFill>
                  <a:schemeClr val="tx1"/>
                </a:solidFill>
                <a:latin typeface="Arial" panose="020B0604020202020204" pitchFamily="34" charset="0"/>
                <a:cs typeface="Arial" panose="020B0604020202020204" pitchFamily="34" charset="0"/>
              </a:rPr>
              <a:t>proceso</a:t>
            </a:r>
            <a:r>
              <a:rPr lang="eu-ES" sz="1500" dirty="0" smtClean="0">
                <a:solidFill>
                  <a:schemeClr val="tx1"/>
                </a:solidFill>
                <a:latin typeface="Arial" panose="020B0604020202020204" pitchFamily="34" charset="0"/>
                <a:cs typeface="Arial" panose="020B0604020202020204" pitchFamily="34" charset="0"/>
              </a:rPr>
              <a:t> del OE y de los </a:t>
            </a:r>
            <a:r>
              <a:rPr lang="eu-ES" sz="1500" dirty="0" err="1" smtClean="0">
                <a:solidFill>
                  <a:schemeClr val="tx1"/>
                </a:solidFill>
                <a:latin typeface="Arial" panose="020B0604020202020204" pitchFamily="34" charset="0"/>
                <a:cs typeface="Arial" panose="020B0604020202020204" pitchFamily="34" charset="0"/>
              </a:rPr>
              <a:t>Rdos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cuantitativos</a:t>
            </a:r>
            <a:r>
              <a:rPr lang="eu-ES" sz="1500" dirty="0" smtClean="0">
                <a:solidFill>
                  <a:schemeClr val="tx1"/>
                </a:solidFill>
                <a:latin typeface="Arial" panose="020B0604020202020204" pitchFamily="34" charset="0"/>
                <a:cs typeface="Arial" panose="020B0604020202020204" pitchFamily="34" charset="0"/>
              </a:rPr>
              <a:t> y </a:t>
            </a:r>
            <a:r>
              <a:rPr lang="eu-ES" sz="1500" dirty="0" err="1" smtClean="0">
                <a:solidFill>
                  <a:schemeClr val="tx1"/>
                </a:solidFill>
                <a:latin typeface="Arial" panose="020B0604020202020204" pitchFamily="34" charset="0"/>
                <a:cs typeface="Arial" panose="020B0604020202020204" pitchFamily="34" charset="0"/>
              </a:rPr>
              <a:t>cualitativos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que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tienen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en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cuenta</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las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desigualdades</a:t>
            </a:r>
            <a:r>
              <a:rPr lang="eu-ES" sz="1500" dirty="0" smtClean="0">
                <a:solidFill>
                  <a:schemeClr val="tx1"/>
                </a:solidFill>
                <a:latin typeface="Arial" panose="020B0604020202020204" pitchFamily="34" charset="0"/>
                <a:cs typeface="Arial" panose="020B0604020202020204" pitchFamily="34" charset="0"/>
              </a:rPr>
              <a:t> y con FV </a:t>
            </a:r>
            <a:r>
              <a:rPr lang="eu-ES" sz="1500" dirty="0" err="1" smtClean="0">
                <a:solidFill>
                  <a:schemeClr val="tx1"/>
                </a:solidFill>
                <a:latin typeface="Arial" panose="020B0604020202020204" pitchFamily="34" charset="0"/>
                <a:cs typeface="Arial" panose="020B0604020202020204" pitchFamily="34" charset="0"/>
              </a:rPr>
              <a:t>que</a:t>
            </a:r>
            <a:r>
              <a:rPr lang="eu-ES" sz="1500" dirty="0" smtClean="0">
                <a:solidFill>
                  <a:schemeClr val="tx1"/>
                </a:solidFill>
                <a:latin typeface="Arial" panose="020B0604020202020204" pitchFamily="34" charset="0"/>
                <a:cs typeface="Arial" panose="020B0604020202020204" pitchFamily="34" charset="0"/>
              </a:rPr>
              <a:t> los </a:t>
            </a:r>
            <a:r>
              <a:rPr lang="eu-ES" sz="1500" dirty="0" err="1" smtClean="0">
                <a:solidFill>
                  <a:schemeClr val="tx1"/>
                </a:solidFill>
                <a:latin typeface="Arial" panose="020B0604020202020204" pitchFamily="34" charset="0"/>
                <a:cs typeface="Arial" panose="020B0604020202020204" pitchFamily="34" charset="0"/>
              </a:rPr>
              <a:t>permita</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medir</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Hay</a:t>
            </a:r>
            <a:r>
              <a:rPr lang="eu-ES" sz="1500" dirty="0" smtClean="0">
                <a:solidFill>
                  <a:schemeClr val="tx1"/>
                </a:solidFill>
                <a:latin typeface="Arial" panose="020B0604020202020204" pitchFamily="34" charset="0"/>
                <a:cs typeface="Arial" panose="020B0604020202020204" pitchFamily="34" charset="0"/>
              </a:rPr>
              <a:t> de </a:t>
            </a:r>
            <a:r>
              <a:rPr lang="eu-ES" sz="1500" dirty="0" err="1" smtClean="0">
                <a:solidFill>
                  <a:schemeClr val="tx1"/>
                </a:solidFill>
                <a:latin typeface="Arial" panose="020B0604020202020204" pitchFamily="34" charset="0"/>
                <a:cs typeface="Arial" panose="020B0604020202020204" pitchFamily="34" charset="0"/>
              </a:rPr>
              <a:t>todos</a:t>
            </a:r>
            <a:r>
              <a:rPr lang="eu-ES" sz="1500" dirty="0" smtClean="0">
                <a:solidFill>
                  <a:schemeClr val="tx1"/>
                </a:solidFill>
                <a:latin typeface="Arial" panose="020B0604020202020204" pitchFamily="34" charset="0"/>
                <a:cs typeface="Arial" panose="020B0604020202020204" pitchFamily="34" charset="0"/>
              </a:rPr>
              <a:t> los </a:t>
            </a:r>
            <a:r>
              <a:rPr lang="eu-ES" sz="1500" dirty="0" err="1" smtClean="0">
                <a:solidFill>
                  <a:schemeClr val="tx1"/>
                </a:solidFill>
                <a:latin typeface="Arial" panose="020B0604020202020204" pitchFamily="34" charset="0"/>
                <a:cs typeface="Arial" panose="020B0604020202020204" pitchFamily="34" charset="0"/>
              </a:rPr>
              <a:t>tipos</a:t>
            </a:r>
            <a:r>
              <a:rPr lang="eu-ES" sz="1500" dirty="0" smtClean="0">
                <a:solidFill>
                  <a:schemeClr val="tx1"/>
                </a:solidFill>
                <a:latin typeface="Arial" panose="020B0604020202020204" pitchFamily="34" charset="0"/>
                <a:cs typeface="Arial" panose="020B0604020202020204" pitchFamily="34" charset="0"/>
              </a:rPr>
              <a:t>, no </a:t>
            </a:r>
            <a:r>
              <a:rPr lang="eu-ES" sz="1500" dirty="0" err="1" smtClean="0">
                <a:solidFill>
                  <a:schemeClr val="tx1"/>
                </a:solidFill>
                <a:latin typeface="Arial" panose="020B0604020202020204" pitchFamily="34" charset="0"/>
                <a:cs typeface="Arial" panose="020B0604020202020204" pitchFamily="34" charset="0"/>
              </a:rPr>
              <a:t>sólo</a:t>
            </a:r>
            <a:r>
              <a:rPr lang="eu-ES" sz="1500" dirty="0" smtClean="0">
                <a:solidFill>
                  <a:schemeClr val="tx1"/>
                </a:solidFill>
                <a:latin typeface="Arial" panose="020B0604020202020204" pitchFamily="34" charset="0"/>
                <a:cs typeface="Arial" panose="020B0604020202020204" pitchFamily="34" charset="0"/>
              </a:rPr>
              <a:t> de </a:t>
            </a:r>
            <a:r>
              <a:rPr lang="eu-ES" sz="1500" dirty="0" err="1" smtClean="0">
                <a:solidFill>
                  <a:schemeClr val="tx1"/>
                </a:solidFill>
                <a:latin typeface="Arial" panose="020B0604020202020204" pitchFamily="34" charset="0"/>
                <a:cs typeface="Arial" panose="020B0604020202020204" pitchFamily="34" charset="0"/>
              </a:rPr>
              <a:t>realización</a:t>
            </a:r>
            <a:r>
              <a:rPr lang="eu-ES" sz="1500" dirty="0" smtClean="0">
                <a:solidFill>
                  <a:schemeClr val="tx1"/>
                </a:solidFill>
                <a:latin typeface="Arial" panose="020B0604020202020204" pitchFamily="34" charset="0"/>
                <a:cs typeface="Arial" panose="020B0604020202020204" pitchFamily="34" charset="0"/>
              </a:rPr>
              <a:t> de </a:t>
            </a:r>
            <a:r>
              <a:rPr lang="eu-ES" sz="1500" dirty="0" err="1" smtClean="0">
                <a:solidFill>
                  <a:schemeClr val="tx1"/>
                </a:solidFill>
                <a:latin typeface="Arial" panose="020B0604020202020204" pitchFamily="34" charset="0"/>
                <a:cs typeface="Arial" panose="020B0604020202020204" pitchFamily="34" charset="0"/>
              </a:rPr>
              <a:t>actividad</a:t>
            </a:r>
            <a:r>
              <a:rPr lang="eu-ES" sz="1500" dirty="0">
                <a:solidFill>
                  <a:schemeClr val="tx1"/>
                </a:solidFill>
                <a:latin typeface="Arial" panose="020B0604020202020204" pitchFamily="34" charset="0"/>
                <a:cs typeface="Arial" panose="020B0604020202020204" pitchFamily="34" charset="0"/>
              </a:rPr>
              <a:t> </a:t>
            </a:r>
            <a:r>
              <a:rPr lang="eu-ES" sz="1500" dirty="0" smtClean="0">
                <a:solidFill>
                  <a:schemeClr val="tx1"/>
                </a:solidFill>
                <a:latin typeface="Arial" panose="020B0604020202020204" pitchFamily="34" charset="0"/>
                <a:cs typeface="Arial" panose="020B0604020202020204" pitchFamily="34" charset="0"/>
              </a:rPr>
              <a:t>o </a:t>
            </a:r>
            <a:r>
              <a:rPr lang="eu-ES" sz="1500" dirty="0" err="1" smtClean="0">
                <a:solidFill>
                  <a:schemeClr val="tx1"/>
                </a:solidFill>
                <a:latin typeface="Arial" panose="020B0604020202020204" pitchFamily="34" charset="0"/>
                <a:cs typeface="Arial" panose="020B0604020202020204" pitchFamily="34" charset="0"/>
              </a:rPr>
              <a:t>cuantitativos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Que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las</a:t>
            </a:r>
            <a:r>
              <a:rPr lang="eu-ES" sz="1500" dirty="0" smtClean="0">
                <a:solidFill>
                  <a:schemeClr val="tx1"/>
                </a:solidFill>
                <a:latin typeface="Arial" panose="020B0604020202020204" pitchFamily="34" charset="0"/>
                <a:cs typeface="Arial" panose="020B0604020202020204" pitchFamily="34" charset="0"/>
              </a:rPr>
              <a:t> FV </a:t>
            </a:r>
            <a:r>
              <a:rPr lang="eu-ES" sz="1500" dirty="0" err="1" smtClean="0">
                <a:solidFill>
                  <a:schemeClr val="tx1"/>
                </a:solidFill>
                <a:latin typeface="Arial" panose="020B0604020202020204" pitchFamily="34" charset="0"/>
                <a:cs typeface="Arial" panose="020B0604020202020204" pitchFamily="34" charset="0"/>
              </a:rPr>
              <a:t>sirvan</a:t>
            </a:r>
            <a:r>
              <a:rPr lang="eu-ES" sz="1500" dirty="0" smtClean="0">
                <a:solidFill>
                  <a:schemeClr val="tx1"/>
                </a:solidFill>
                <a:latin typeface="Arial" panose="020B0604020202020204" pitchFamily="34" charset="0"/>
                <a:cs typeface="Arial" panose="020B0604020202020204" pitchFamily="34" charset="0"/>
              </a:rPr>
              <a:t> para </a:t>
            </a:r>
            <a:r>
              <a:rPr lang="eu-ES" sz="1500" dirty="0" err="1" smtClean="0">
                <a:solidFill>
                  <a:schemeClr val="tx1"/>
                </a:solidFill>
                <a:latin typeface="Arial" panose="020B0604020202020204" pitchFamily="34" charset="0"/>
                <a:cs typeface="Arial" panose="020B0604020202020204" pitchFamily="34" charset="0"/>
              </a:rPr>
              <a:t>medirlos</a:t>
            </a:r>
            <a:r>
              <a:rPr lang="eu-ES" sz="1500" dirty="0" smtClean="0">
                <a:solidFill>
                  <a:schemeClr val="tx1"/>
                </a:solidFill>
                <a:latin typeface="Arial" panose="020B0604020202020204" pitchFamily="34" charset="0"/>
                <a:cs typeface="Arial" panose="020B0604020202020204" pitchFamily="34" charset="0"/>
              </a:rPr>
              <a:t> (a </a:t>
            </a:r>
            <a:r>
              <a:rPr lang="eu-ES" sz="1500" dirty="0" err="1" smtClean="0">
                <a:solidFill>
                  <a:schemeClr val="tx1"/>
                </a:solidFill>
                <a:latin typeface="Arial" panose="020B0604020202020204" pitchFamily="34" charset="0"/>
                <a:cs typeface="Arial" panose="020B0604020202020204" pitchFamily="34" charset="0"/>
              </a:rPr>
              <a:t>veces</a:t>
            </a:r>
            <a:r>
              <a:rPr lang="eu-ES" sz="1500" dirty="0" smtClean="0">
                <a:solidFill>
                  <a:schemeClr val="tx1"/>
                </a:solidFill>
                <a:latin typeface="Arial" panose="020B0604020202020204" pitchFamily="34" charset="0"/>
                <a:cs typeface="Arial" panose="020B0604020202020204" pitchFamily="34" charset="0"/>
              </a:rPr>
              <a:t> no </a:t>
            </a:r>
            <a:r>
              <a:rPr lang="eu-ES" sz="1500" dirty="0" err="1" smtClean="0">
                <a:solidFill>
                  <a:schemeClr val="tx1"/>
                </a:solidFill>
                <a:latin typeface="Arial" panose="020B0604020202020204" pitchFamily="34" charset="0"/>
                <a:cs typeface="Arial" panose="020B0604020202020204" pitchFamily="34" charset="0"/>
              </a:rPr>
              <a:t>hay</a:t>
            </a:r>
            <a:r>
              <a:rPr lang="eu-ES" sz="1500" dirty="0" smtClean="0">
                <a:solidFill>
                  <a:schemeClr val="tx1"/>
                </a:solidFill>
                <a:latin typeface="Arial" panose="020B0604020202020204" pitchFamily="34" charset="0"/>
                <a:cs typeface="Arial" panose="020B0604020202020204" pitchFamily="34" charset="0"/>
              </a:rPr>
              <a:t>, no </a:t>
            </a:r>
            <a:r>
              <a:rPr lang="eu-ES" sz="1500" dirty="0" err="1" smtClean="0">
                <a:solidFill>
                  <a:schemeClr val="tx1"/>
                </a:solidFill>
                <a:latin typeface="Arial" panose="020B0604020202020204" pitchFamily="34" charset="0"/>
                <a:cs typeface="Arial" panose="020B0604020202020204" pitchFamily="34" charset="0"/>
              </a:rPr>
              <a:t>sirven</a:t>
            </a:r>
            <a:r>
              <a:rPr lang="eu-ES" sz="1500" dirty="0" smtClean="0">
                <a:solidFill>
                  <a:schemeClr val="tx1"/>
                </a:solidFill>
                <a:latin typeface="Arial" panose="020B0604020202020204" pitchFamily="34" charset="0"/>
                <a:cs typeface="Arial" panose="020B0604020202020204" pitchFamily="34" charset="0"/>
              </a:rPr>
              <a:t> para </a:t>
            </a:r>
            <a:r>
              <a:rPr lang="eu-ES" sz="1500" dirty="0" err="1" smtClean="0">
                <a:solidFill>
                  <a:schemeClr val="tx1"/>
                </a:solidFill>
                <a:latin typeface="Arial" panose="020B0604020202020204" pitchFamily="34" charset="0"/>
                <a:cs typeface="Arial" panose="020B0604020202020204" pitchFamily="34" charset="0"/>
              </a:rPr>
              <a:t>medirlos</a:t>
            </a:r>
            <a:r>
              <a:rPr lang="eu-ES" sz="1500" dirty="0" smtClean="0">
                <a:solidFill>
                  <a:schemeClr val="tx1"/>
                </a:solidFill>
                <a:latin typeface="Arial" panose="020B0604020202020204" pitchFamily="34" charset="0"/>
                <a:cs typeface="Arial" panose="020B0604020202020204" pitchFamily="34" charset="0"/>
              </a:rPr>
              <a:t>, son </a:t>
            </a:r>
            <a:r>
              <a:rPr lang="eu-ES" sz="1500" dirty="0" err="1" smtClean="0">
                <a:solidFill>
                  <a:schemeClr val="tx1"/>
                </a:solidFill>
                <a:latin typeface="Arial" panose="020B0604020202020204" pitchFamily="34" charset="0"/>
                <a:cs typeface="Arial" panose="020B0604020202020204" pitchFamily="34" charset="0"/>
              </a:rPr>
              <a:t>ambiguos</a:t>
            </a:r>
            <a:r>
              <a:rPr lang="eu-ES" sz="1500" dirty="0" smtClean="0">
                <a:solidFill>
                  <a:schemeClr val="tx1"/>
                </a:solidFill>
                <a:latin typeface="Arial" panose="020B0604020202020204" pitchFamily="34" charset="0"/>
                <a:cs typeface="Arial" panose="020B0604020202020204" pitchFamily="34" charset="0"/>
              </a:rPr>
              <a:t> o </a:t>
            </a:r>
            <a:r>
              <a:rPr lang="eu-ES" sz="1500" dirty="0" err="1" smtClean="0">
                <a:solidFill>
                  <a:schemeClr val="tx1"/>
                </a:solidFill>
                <a:latin typeface="Arial" panose="020B0604020202020204" pitchFamily="34" charset="0"/>
                <a:cs typeface="Arial" panose="020B0604020202020204" pitchFamily="34" charset="0"/>
              </a:rPr>
              <a:t>demasiado</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ambiciosos</a:t>
            </a:r>
            <a:r>
              <a:rPr lang="eu-ES" sz="1500" dirty="0" smtClean="0">
                <a:solidFill>
                  <a:schemeClr val="tx1"/>
                </a:solidFill>
                <a:latin typeface="Arial" panose="020B0604020202020204" pitchFamily="34" charset="0"/>
                <a:cs typeface="Arial" panose="020B0604020202020204" pitchFamily="34" charset="0"/>
              </a:rPr>
              <a:t>). En </a:t>
            </a:r>
            <a:r>
              <a:rPr lang="eu-ES" sz="1500" dirty="0" err="1" smtClean="0">
                <a:solidFill>
                  <a:schemeClr val="tx1"/>
                </a:solidFill>
                <a:latin typeface="Arial" panose="020B0604020202020204" pitchFamily="34" charset="0"/>
                <a:cs typeface="Arial" panose="020B0604020202020204" pitchFamily="34" charset="0"/>
              </a:rPr>
              <a:t>las</a:t>
            </a:r>
            <a:r>
              <a:rPr lang="eu-ES" sz="1500" dirty="0" smtClean="0">
                <a:solidFill>
                  <a:schemeClr val="tx1"/>
                </a:solidFill>
                <a:latin typeface="Arial" panose="020B0604020202020204" pitchFamily="34" charset="0"/>
                <a:cs typeface="Arial" panose="020B0604020202020204" pitchFamily="34" charset="0"/>
              </a:rPr>
              <a:t> EHE </a:t>
            </a:r>
            <a:r>
              <a:rPr lang="eu-ES" sz="1500" dirty="0" err="1" smtClean="0">
                <a:solidFill>
                  <a:schemeClr val="tx1"/>
                </a:solidFill>
                <a:latin typeface="Arial" panose="020B0604020202020204" pitchFamily="34" charset="0"/>
                <a:cs typeface="Arial" panose="020B0604020202020204" pitchFamily="34" charset="0"/>
              </a:rPr>
              <a:t>se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valora</a:t>
            </a:r>
            <a:r>
              <a:rPr lang="eu-ES" sz="1500" dirty="0" smtClean="0">
                <a:solidFill>
                  <a:schemeClr val="tx1"/>
                </a:solidFill>
                <a:latin typeface="Arial" panose="020B0604020202020204" pitchFamily="34" charset="0"/>
                <a:cs typeface="Arial" panose="020B0604020202020204" pitchFamily="34" charset="0"/>
              </a:rPr>
              <a:t> la LB. </a:t>
            </a:r>
            <a:endParaRPr lang="eu-ES" sz="1600" b="1" i="1" dirty="0" smtClean="0">
              <a:solidFill>
                <a:schemeClr val="tx1"/>
              </a:solidFill>
              <a:latin typeface="Arial" panose="020B0604020202020204" pitchFamily="34" charset="0"/>
              <a:cs typeface="Arial" panose="020B0604020202020204" pitchFamily="34" charset="0"/>
            </a:endParaRPr>
          </a:p>
          <a:p>
            <a:pPr algn="l"/>
            <a:endParaRPr lang="eu-ES" sz="1600" b="1" i="1" dirty="0" smtClean="0">
              <a:solidFill>
                <a:schemeClr val="tx1"/>
              </a:solidFill>
              <a:latin typeface="Arial" panose="020B0604020202020204" pitchFamily="34" charset="0"/>
              <a:cs typeface="Arial" panose="020B0604020202020204" pitchFamily="34" charset="0"/>
            </a:endParaRPr>
          </a:p>
          <a:p>
            <a:pPr algn="l"/>
            <a:r>
              <a:rPr lang="eu-ES" sz="1600" b="1" i="1" dirty="0" err="1" smtClean="0">
                <a:solidFill>
                  <a:schemeClr val="tx1"/>
                </a:solidFill>
                <a:latin typeface="Arial" panose="020B0604020202020204" pitchFamily="34" charset="0"/>
                <a:cs typeface="Arial" panose="020B0604020202020204" pitchFamily="34" charset="0"/>
              </a:rPr>
              <a:t>Viabilidad</a:t>
            </a:r>
            <a:endParaRPr lang="eu-ES" sz="1600" b="1" i="1" dirty="0" smtClean="0">
              <a:solidFill>
                <a:schemeClr val="tx1"/>
              </a:solidFill>
              <a:latin typeface="Arial" panose="020B0604020202020204" pitchFamily="34" charset="0"/>
              <a:cs typeface="Arial" panose="020B0604020202020204" pitchFamily="34" charset="0"/>
            </a:endParaRPr>
          </a:p>
          <a:p>
            <a:pPr algn="l"/>
            <a:endParaRPr lang="eu-ES" sz="1500" b="1" dirty="0" smtClean="0">
              <a:solidFill>
                <a:srgbClr val="FF0000"/>
              </a:solidFill>
              <a:latin typeface="Arial" panose="020B0604020202020204" pitchFamily="34" charset="0"/>
              <a:cs typeface="Arial" panose="020B0604020202020204" pitchFamily="34" charset="0"/>
            </a:endParaRPr>
          </a:p>
          <a:p>
            <a:pPr algn="l"/>
            <a:r>
              <a:rPr lang="eu-ES" sz="1500" b="1" dirty="0" err="1" smtClean="0">
                <a:solidFill>
                  <a:srgbClr val="FF0000"/>
                </a:solidFill>
                <a:latin typeface="Arial" panose="020B0604020202020204" pitchFamily="34" charset="0"/>
                <a:cs typeface="Arial" panose="020B0604020202020204" pitchFamily="34" charset="0"/>
              </a:rPr>
              <a:t>Medios</a:t>
            </a:r>
            <a:r>
              <a:rPr lang="eu-ES" sz="1500" b="1" dirty="0" smtClean="0">
                <a:solidFill>
                  <a:srgbClr val="FF0000"/>
                </a:solidFill>
                <a:latin typeface="Arial" panose="020B0604020202020204" pitchFamily="34" charset="0"/>
                <a:cs typeface="Arial" panose="020B0604020202020204" pitchFamily="34" charset="0"/>
              </a:rPr>
              <a:t> </a:t>
            </a:r>
            <a:r>
              <a:rPr lang="eu-ES" sz="1500" b="1" dirty="0" err="1" smtClean="0">
                <a:solidFill>
                  <a:srgbClr val="FF0000"/>
                </a:solidFill>
                <a:latin typeface="Arial" panose="020B0604020202020204" pitchFamily="34" charset="0"/>
                <a:cs typeface="Arial" panose="020B0604020202020204" pitchFamily="34" charset="0"/>
              </a:rPr>
              <a:t>humanos</a:t>
            </a:r>
            <a:r>
              <a:rPr lang="eu-ES" sz="1500" b="1" dirty="0" smtClean="0">
                <a:solidFill>
                  <a:srgbClr val="FF0000"/>
                </a:solidFill>
                <a:latin typeface="Arial" panose="020B0604020202020204" pitchFamily="34" charset="0"/>
                <a:cs typeface="Arial" panose="020B0604020202020204" pitchFamily="34" charset="0"/>
              </a:rPr>
              <a:t>, </a:t>
            </a:r>
            <a:r>
              <a:rPr lang="eu-ES" sz="1500" b="1" dirty="0" err="1" smtClean="0">
                <a:solidFill>
                  <a:srgbClr val="FF0000"/>
                </a:solidFill>
                <a:latin typeface="Arial" panose="020B0604020202020204" pitchFamily="34" charset="0"/>
                <a:cs typeface="Arial" panose="020B0604020202020204" pitchFamily="34" charset="0"/>
              </a:rPr>
              <a:t>técnicos</a:t>
            </a:r>
            <a:r>
              <a:rPr lang="eu-ES" sz="1500" b="1" dirty="0" smtClean="0">
                <a:solidFill>
                  <a:srgbClr val="FF0000"/>
                </a:solidFill>
                <a:latin typeface="Arial" panose="020B0604020202020204" pitchFamily="34" charset="0"/>
                <a:cs typeface="Arial" panose="020B0604020202020204" pitchFamily="34" charset="0"/>
              </a:rPr>
              <a:t>, </a:t>
            </a:r>
            <a:r>
              <a:rPr lang="eu-ES" sz="1500" b="1" dirty="0" err="1" smtClean="0">
                <a:solidFill>
                  <a:srgbClr val="FF0000"/>
                </a:solidFill>
                <a:latin typeface="Arial" panose="020B0604020202020204" pitchFamily="34" charset="0"/>
                <a:cs typeface="Arial" panose="020B0604020202020204" pitchFamily="34" charset="0"/>
              </a:rPr>
              <a:t>materiales</a:t>
            </a:r>
            <a:r>
              <a:rPr lang="eu-ES" sz="1500" b="1" dirty="0" smtClean="0">
                <a:solidFill>
                  <a:srgbClr val="FF0000"/>
                </a:solidFill>
                <a:latin typeface="Arial" panose="020B0604020202020204" pitchFamily="34" charset="0"/>
                <a:cs typeface="Arial" panose="020B0604020202020204" pitchFamily="34" charset="0"/>
              </a:rPr>
              <a:t> y </a:t>
            </a:r>
            <a:r>
              <a:rPr lang="eu-ES" sz="1500" b="1" dirty="0" err="1" smtClean="0">
                <a:solidFill>
                  <a:srgbClr val="FF0000"/>
                </a:solidFill>
                <a:latin typeface="Arial" panose="020B0604020202020204" pitchFamily="34" charset="0"/>
                <a:cs typeface="Arial" panose="020B0604020202020204" pitchFamily="34" charset="0"/>
              </a:rPr>
              <a:t>metodológicos</a:t>
            </a:r>
            <a:r>
              <a:rPr lang="eu-ES" sz="1500" b="1" dirty="0" smtClean="0">
                <a:solidFill>
                  <a:srgbClr val="FF0000"/>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Demostrar</a:t>
            </a:r>
            <a:r>
              <a:rPr lang="eu-ES" sz="1500" dirty="0" smtClean="0">
                <a:solidFill>
                  <a:schemeClr val="tx1"/>
                </a:solidFill>
                <a:latin typeface="Arial" panose="020B0604020202020204" pitchFamily="34" charset="0"/>
                <a:cs typeface="Arial" panose="020B0604020202020204" pitchFamily="34" charset="0"/>
              </a:rPr>
              <a:t> la </a:t>
            </a:r>
            <a:r>
              <a:rPr lang="eu-ES" sz="1500" dirty="0" err="1" smtClean="0">
                <a:solidFill>
                  <a:schemeClr val="tx1"/>
                </a:solidFill>
                <a:latin typeface="Arial" panose="020B0604020202020204" pitchFamily="34" charset="0"/>
                <a:cs typeface="Arial" panose="020B0604020202020204" pitchFamily="34" charset="0"/>
              </a:rPr>
              <a:t>viabilidad</a:t>
            </a:r>
            <a:r>
              <a:rPr lang="eu-ES" sz="1500" dirty="0" smtClean="0">
                <a:solidFill>
                  <a:schemeClr val="tx1"/>
                </a:solidFill>
                <a:latin typeface="Arial" panose="020B0604020202020204" pitchFamily="34" charset="0"/>
                <a:cs typeface="Arial" panose="020B0604020202020204" pitchFamily="34" charset="0"/>
              </a:rPr>
              <a:t> de la </a:t>
            </a:r>
            <a:r>
              <a:rPr lang="eu-ES" sz="1500" dirty="0" err="1" smtClean="0">
                <a:solidFill>
                  <a:schemeClr val="tx1"/>
                </a:solidFill>
                <a:latin typeface="Arial" panose="020B0604020202020204" pitchFamily="34" charset="0"/>
                <a:cs typeface="Arial" panose="020B0604020202020204" pitchFamily="34" charset="0"/>
              </a:rPr>
              <a:t>entidad</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solicitante</a:t>
            </a:r>
            <a:r>
              <a:rPr lang="eu-ES" sz="1500" dirty="0" smtClean="0">
                <a:solidFill>
                  <a:schemeClr val="tx1"/>
                </a:solidFill>
                <a:latin typeface="Arial" panose="020B0604020202020204" pitchFamily="34" charset="0"/>
                <a:cs typeface="Arial" panose="020B0604020202020204" pitchFamily="34" charset="0"/>
              </a:rPr>
              <a:t> y de la </a:t>
            </a:r>
            <a:r>
              <a:rPr lang="eu-ES" sz="1500" dirty="0" err="1" smtClean="0">
                <a:solidFill>
                  <a:schemeClr val="tx1"/>
                </a:solidFill>
                <a:latin typeface="Arial" panose="020B0604020202020204" pitchFamily="34" charset="0"/>
                <a:cs typeface="Arial" panose="020B0604020202020204" pitchFamily="34" charset="0"/>
              </a:rPr>
              <a:t>socia</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local</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en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todos</a:t>
            </a:r>
            <a:r>
              <a:rPr lang="eu-ES" sz="1500" dirty="0" smtClean="0">
                <a:solidFill>
                  <a:schemeClr val="tx1"/>
                </a:solidFill>
                <a:latin typeface="Arial" panose="020B0604020202020204" pitchFamily="34" charset="0"/>
                <a:cs typeface="Arial" panose="020B0604020202020204" pitchFamily="34" charset="0"/>
              </a:rPr>
              <a:t> los </a:t>
            </a:r>
            <a:r>
              <a:rPr lang="eu-ES" sz="1500" dirty="0" err="1" smtClean="0">
                <a:solidFill>
                  <a:schemeClr val="tx1"/>
                </a:solidFill>
                <a:latin typeface="Arial" panose="020B0604020202020204" pitchFamily="34" charset="0"/>
                <a:cs typeface="Arial" panose="020B0604020202020204" pitchFamily="34" charset="0"/>
              </a:rPr>
              <a:t>componentes</a:t>
            </a:r>
            <a:r>
              <a:rPr lang="eu-ES" sz="1500" dirty="0" smtClean="0">
                <a:solidFill>
                  <a:schemeClr val="tx1"/>
                </a:solidFill>
                <a:latin typeface="Arial" panose="020B0604020202020204" pitchFamily="34" charset="0"/>
                <a:cs typeface="Arial" panose="020B0604020202020204" pitchFamily="34" charset="0"/>
              </a:rPr>
              <a:t>, no </a:t>
            </a:r>
            <a:r>
              <a:rPr lang="eu-ES" sz="1500" dirty="0" err="1" smtClean="0">
                <a:solidFill>
                  <a:schemeClr val="tx1"/>
                </a:solidFill>
                <a:latin typeface="Arial" panose="020B0604020202020204" pitchFamily="34" charset="0"/>
                <a:cs typeface="Arial" panose="020B0604020202020204" pitchFamily="34" charset="0"/>
              </a:rPr>
              <a:t>sólo</a:t>
            </a:r>
            <a:r>
              <a:rPr lang="eu-ES" sz="1500" dirty="0" smtClean="0">
                <a:solidFill>
                  <a:schemeClr val="tx1"/>
                </a:solidFill>
                <a:latin typeface="Arial" panose="020B0604020202020204" pitchFamily="34" charset="0"/>
                <a:cs typeface="Arial" panose="020B0604020202020204" pitchFamily="34" charset="0"/>
              </a:rPr>
              <a:t> de </a:t>
            </a:r>
            <a:r>
              <a:rPr lang="eu-ES" sz="1500" dirty="0" err="1" smtClean="0">
                <a:solidFill>
                  <a:schemeClr val="tx1"/>
                </a:solidFill>
                <a:latin typeface="Arial" panose="020B0604020202020204" pitchFamily="34" charset="0"/>
                <a:cs typeface="Arial" panose="020B0604020202020204" pitchFamily="34" charset="0"/>
              </a:rPr>
              <a:t>algunos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Incluir</a:t>
            </a:r>
            <a:r>
              <a:rPr lang="eu-ES" sz="1500" dirty="0" smtClean="0">
                <a:solidFill>
                  <a:schemeClr val="tx1"/>
                </a:solidFill>
                <a:latin typeface="Arial" panose="020B0604020202020204" pitchFamily="34" charset="0"/>
                <a:cs typeface="Arial" panose="020B0604020202020204" pitchFamily="34" charset="0"/>
              </a:rPr>
              <a:t> la </a:t>
            </a:r>
            <a:r>
              <a:rPr lang="eu-ES" sz="1500" dirty="0" err="1" smtClean="0">
                <a:solidFill>
                  <a:schemeClr val="tx1"/>
                </a:solidFill>
                <a:latin typeface="Arial" panose="020B0604020202020204" pitchFamily="34" charset="0"/>
                <a:cs typeface="Arial" panose="020B0604020202020204" pitchFamily="34" charset="0"/>
              </a:rPr>
              <a:t>información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principal</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en</a:t>
            </a:r>
            <a:r>
              <a:rPr lang="eu-ES" sz="1500" dirty="0" smtClean="0">
                <a:solidFill>
                  <a:schemeClr val="tx1"/>
                </a:solidFill>
                <a:latin typeface="Arial" panose="020B0604020202020204" pitchFamily="34" charset="0"/>
                <a:cs typeface="Arial" panose="020B0604020202020204" pitchFamily="34" charset="0"/>
              </a:rPr>
              <a:t> el formulario y </a:t>
            </a:r>
            <a:r>
              <a:rPr lang="eu-ES" sz="1500" dirty="0" err="1" smtClean="0">
                <a:solidFill>
                  <a:schemeClr val="tx1"/>
                </a:solidFill>
                <a:latin typeface="Arial" panose="020B0604020202020204" pitchFamily="34" charset="0"/>
                <a:cs typeface="Arial" panose="020B0604020202020204" pitchFamily="34" charset="0"/>
              </a:rPr>
              <a:t>hacer</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referencia</a:t>
            </a:r>
            <a:r>
              <a:rPr lang="eu-ES" sz="1500" dirty="0" smtClean="0">
                <a:solidFill>
                  <a:schemeClr val="tx1"/>
                </a:solidFill>
                <a:latin typeface="Arial" panose="020B0604020202020204" pitchFamily="34" charset="0"/>
                <a:cs typeface="Arial" panose="020B0604020202020204" pitchFamily="34" charset="0"/>
              </a:rPr>
              <a:t> a los </a:t>
            </a:r>
            <a:r>
              <a:rPr lang="eu-ES" sz="1500" dirty="0" err="1" smtClean="0">
                <a:solidFill>
                  <a:schemeClr val="tx1"/>
                </a:solidFill>
                <a:latin typeface="Arial" panose="020B0604020202020204" pitchFamily="34" charset="0"/>
                <a:cs typeface="Arial" panose="020B0604020202020204" pitchFamily="34" charset="0"/>
              </a:rPr>
              <a:t>anexos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que</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se</a:t>
            </a:r>
            <a:r>
              <a:rPr lang="eu-ES" sz="1500" dirty="0" smtClean="0">
                <a:solidFill>
                  <a:schemeClr val="tx1"/>
                </a:solidFill>
                <a:latin typeface="Arial" panose="020B0604020202020204" pitchFamily="34" charset="0"/>
                <a:cs typeface="Arial" panose="020B0604020202020204" pitchFamily="34" charset="0"/>
              </a:rPr>
              <a:t> entregan. </a:t>
            </a:r>
            <a:r>
              <a:rPr lang="eu-ES" sz="1500" dirty="0" err="1" smtClean="0">
                <a:solidFill>
                  <a:schemeClr val="tx1"/>
                </a:solidFill>
                <a:latin typeface="Arial" panose="020B0604020202020204" pitchFamily="34" charset="0"/>
                <a:cs typeface="Arial" panose="020B0604020202020204" pitchFamily="34" charset="0"/>
              </a:rPr>
              <a:t>Prioridad</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por</a:t>
            </a:r>
            <a:r>
              <a:rPr lang="eu-ES" sz="1500" dirty="0" smtClean="0">
                <a:solidFill>
                  <a:schemeClr val="tx1"/>
                </a:solidFill>
                <a:latin typeface="Arial" panose="020B0604020202020204" pitchFamily="34" charset="0"/>
                <a:cs typeface="Arial" panose="020B0604020202020204" pitchFamily="34" charset="0"/>
              </a:rPr>
              <a:t> los </a:t>
            </a:r>
            <a:r>
              <a:rPr lang="eu-ES" sz="1500" dirty="0" err="1" smtClean="0">
                <a:solidFill>
                  <a:schemeClr val="tx1"/>
                </a:solidFill>
                <a:latin typeface="Arial" panose="020B0604020202020204" pitchFamily="34" charset="0"/>
                <a:cs typeface="Arial" panose="020B0604020202020204" pitchFamily="34" charset="0"/>
              </a:rPr>
              <a:t>recursos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locales</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justificar</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por</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qué</a:t>
            </a:r>
            <a:r>
              <a:rPr lang="eu-ES" sz="1500" dirty="0" smtClean="0">
                <a:solidFill>
                  <a:schemeClr val="tx1"/>
                </a:solidFill>
                <a:latin typeface="Arial" panose="020B0604020202020204" pitchFamily="34" charset="0"/>
                <a:cs typeface="Arial" panose="020B0604020202020204" pitchFamily="34" charset="0"/>
              </a:rPr>
              <a:t> no lo son. </a:t>
            </a:r>
            <a:r>
              <a:rPr lang="eu-ES" sz="1500" dirty="0" err="1" smtClean="0">
                <a:solidFill>
                  <a:schemeClr val="tx1"/>
                </a:solidFill>
                <a:latin typeface="Arial" panose="020B0604020202020204" pitchFamily="34" charset="0"/>
                <a:cs typeface="Arial" panose="020B0604020202020204" pitchFamily="34" charset="0"/>
              </a:rPr>
              <a:t>Anexos</a:t>
            </a:r>
            <a:r>
              <a:rPr lang="eu-ES" sz="1500" dirty="0" smtClean="0">
                <a:solidFill>
                  <a:schemeClr val="tx1"/>
                </a:solidFill>
                <a:latin typeface="Arial" panose="020B0604020202020204" pitchFamily="34" charset="0"/>
                <a:cs typeface="Arial" panose="020B0604020202020204" pitchFamily="34" charset="0"/>
              </a:rPr>
              <a:t>.</a:t>
            </a:r>
          </a:p>
          <a:p>
            <a:pPr algn="l"/>
            <a:r>
              <a:rPr lang="eu-ES" sz="1500" b="1" dirty="0" err="1" smtClean="0">
                <a:solidFill>
                  <a:srgbClr val="FF0000"/>
                </a:solidFill>
                <a:latin typeface="Arial" panose="020B0604020202020204" pitchFamily="34" charset="0"/>
                <a:cs typeface="Arial" panose="020B0604020202020204" pitchFamily="34" charset="0"/>
              </a:rPr>
              <a:t>Seguridad</a:t>
            </a:r>
            <a:r>
              <a:rPr lang="eu-ES" sz="1500" b="1" dirty="0" smtClean="0">
                <a:solidFill>
                  <a:srgbClr val="FF0000"/>
                </a:solidFill>
                <a:latin typeface="Arial" panose="020B0604020202020204" pitchFamily="34" charset="0"/>
                <a:cs typeface="Arial" panose="020B0604020202020204" pitchFamily="34" charset="0"/>
              </a:rPr>
              <a:t>.</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Incluir</a:t>
            </a:r>
            <a:r>
              <a:rPr lang="eu-ES" sz="1500" dirty="0" smtClean="0">
                <a:solidFill>
                  <a:schemeClr val="tx1"/>
                </a:solidFill>
                <a:latin typeface="Arial" panose="020B0604020202020204" pitchFamily="34" charset="0"/>
                <a:cs typeface="Arial" panose="020B0604020202020204" pitchFamily="34" charset="0"/>
              </a:rPr>
              <a:t> la </a:t>
            </a:r>
            <a:r>
              <a:rPr lang="eu-ES" sz="1500" dirty="0" err="1" smtClean="0">
                <a:solidFill>
                  <a:schemeClr val="tx1"/>
                </a:solidFill>
                <a:latin typeface="Arial" panose="020B0604020202020204" pitchFamily="34" charset="0"/>
                <a:cs typeface="Arial" panose="020B0604020202020204" pitchFamily="34" charset="0"/>
              </a:rPr>
              <a:t>información</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en</a:t>
            </a:r>
            <a:r>
              <a:rPr lang="eu-ES" sz="1500" dirty="0" smtClean="0">
                <a:solidFill>
                  <a:schemeClr val="tx1"/>
                </a:solidFill>
                <a:latin typeface="Arial" panose="020B0604020202020204" pitchFamily="34" charset="0"/>
                <a:cs typeface="Arial" panose="020B0604020202020204" pitchFamily="34" charset="0"/>
              </a:rPr>
              <a:t> el formulario (no </a:t>
            </a:r>
            <a:r>
              <a:rPr lang="eu-ES" sz="1500" dirty="0" err="1" smtClean="0">
                <a:solidFill>
                  <a:schemeClr val="tx1"/>
                </a:solidFill>
                <a:latin typeface="Arial" panose="020B0604020202020204" pitchFamily="34" charset="0"/>
                <a:cs typeface="Arial" panose="020B0604020202020204" pitchFamily="34" charset="0"/>
              </a:rPr>
              <a:t>hace</a:t>
            </a:r>
            <a:r>
              <a:rPr lang="eu-ES" sz="1500" dirty="0" smtClean="0">
                <a:solidFill>
                  <a:schemeClr val="tx1"/>
                </a:solidFill>
                <a:latin typeface="Arial" panose="020B0604020202020204" pitchFamily="34" charset="0"/>
                <a:cs typeface="Arial" panose="020B0604020202020204" pitchFamily="34" charset="0"/>
              </a:rPr>
              <a:t> falta </a:t>
            </a:r>
            <a:r>
              <a:rPr lang="eu-ES" sz="1500" dirty="0" err="1" smtClean="0">
                <a:solidFill>
                  <a:schemeClr val="tx1"/>
                </a:solidFill>
                <a:latin typeface="Arial" panose="020B0604020202020204" pitchFamily="34" charset="0"/>
                <a:cs typeface="Arial" panose="020B0604020202020204" pitchFamily="34" charset="0"/>
              </a:rPr>
              <a:t>anexo</a:t>
            </a:r>
            <a:r>
              <a:rPr lang="eu-ES" sz="1500" dirty="0" smtClean="0">
                <a:solidFill>
                  <a:schemeClr val="tx1"/>
                </a:solidFill>
                <a:latin typeface="Arial" panose="020B0604020202020204" pitchFamily="34" charset="0"/>
                <a:cs typeface="Arial" panose="020B0604020202020204" pitchFamily="34" charset="0"/>
              </a:rPr>
              <a:t>). </a:t>
            </a:r>
            <a:r>
              <a:rPr lang="eu-ES" sz="1500" dirty="0" err="1" smtClean="0">
                <a:solidFill>
                  <a:schemeClr val="tx1"/>
                </a:solidFill>
                <a:latin typeface="Arial" panose="020B0604020202020204" pitchFamily="34" charset="0"/>
                <a:cs typeface="Arial" panose="020B0604020202020204" pitchFamily="34" charset="0"/>
              </a:rPr>
              <a:t>Explicar</a:t>
            </a:r>
            <a:r>
              <a:rPr lang="eu-ES" sz="1500" dirty="0" smtClean="0">
                <a:solidFill>
                  <a:schemeClr val="tx1"/>
                </a:solidFill>
                <a:latin typeface="Arial" panose="020B0604020202020204" pitchFamily="34" charset="0"/>
                <a:cs typeface="Arial" panose="020B0604020202020204" pitchFamily="34" charset="0"/>
              </a:rPr>
              <a:t> su </a:t>
            </a:r>
            <a:r>
              <a:rPr lang="eu-ES" sz="1500" dirty="0" err="1" smtClean="0">
                <a:solidFill>
                  <a:schemeClr val="tx1"/>
                </a:solidFill>
                <a:latin typeface="Arial" panose="020B0604020202020204" pitchFamily="34" charset="0"/>
                <a:cs typeface="Arial" panose="020B0604020202020204" pitchFamily="34" charset="0"/>
              </a:rPr>
              <a:t>socialización</a:t>
            </a:r>
            <a:r>
              <a:rPr lang="eu-ES" sz="1500" dirty="0">
                <a:solidFill>
                  <a:schemeClr val="tx1"/>
                </a:solidFill>
                <a:latin typeface="Arial" panose="020B0604020202020204" pitchFamily="34" charset="0"/>
                <a:cs typeface="Arial" panose="020B0604020202020204" pitchFamily="34" charset="0"/>
              </a:rPr>
              <a:t> </a:t>
            </a:r>
            <a:r>
              <a:rPr lang="eu-ES" sz="1500" dirty="0" smtClean="0">
                <a:solidFill>
                  <a:schemeClr val="tx1"/>
                </a:solidFill>
                <a:latin typeface="Arial" panose="020B0604020202020204" pitchFamily="34" charset="0"/>
                <a:cs typeface="Arial" panose="020B0604020202020204" pitchFamily="34" charset="0"/>
              </a:rPr>
              <a:t>al </a:t>
            </a:r>
            <a:r>
              <a:rPr lang="eu-ES" sz="1500" dirty="0" err="1" smtClean="0">
                <a:solidFill>
                  <a:schemeClr val="tx1"/>
                </a:solidFill>
                <a:latin typeface="Arial" panose="020B0604020202020204" pitchFamily="34" charset="0"/>
                <a:cs typeface="Arial" panose="020B0604020202020204" pitchFamily="34" charset="0"/>
              </a:rPr>
              <a:t>personal</a:t>
            </a:r>
            <a:r>
              <a:rPr lang="eu-ES" sz="1500" dirty="0" smtClean="0">
                <a:solidFill>
                  <a:schemeClr val="tx1"/>
                </a:solidFill>
                <a:latin typeface="Arial" panose="020B0604020202020204" pitchFamily="34" charset="0"/>
                <a:cs typeface="Arial" panose="020B0604020202020204" pitchFamily="34" charset="0"/>
              </a:rPr>
              <a:t> de la ES y SL.</a:t>
            </a:r>
            <a:endParaRPr lang="es-ES" sz="1500" dirty="0" smtClean="0">
              <a:solidFill>
                <a:schemeClr val="tx1"/>
              </a:solidFill>
              <a:latin typeface="Arial" panose="020B0604020202020204" pitchFamily="34" charset="0"/>
              <a:cs typeface="Arial" panose="020B0604020202020204" pitchFamily="34" charset="0"/>
            </a:endParaRPr>
          </a:p>
          <a:p>
            <a:pPr algn="l"/>
            <a:r>
              <a:rPr lang="eu-ES" sz="1500" dirty="0" smtClean="0">
                <a:solidFill>
                  <a:schemeClr val="tx1"/>
                </a:solidFill>
                <a:latin typeface="Arial" panose="020B0604020202020204" pitchFamily="34" charset="0"/>
                <a:cs typeface="Arial" panose="020B0604020202020204" pitchFamily="34" charset="0"/>
              </a:rPr>
              <a:t> </a:t>
            </a:r>
            <a:endParaRPr lang="es-ES" sz="1500" dirty="0" smtClean="0">
              <a:solidFill>
                <a:schemeClr val="tx1"/>
              </a:solidFill>
              <a:latin typeface="Arial" panose="020B0604020202020204" pitchFamily="34" charset="0"/>
              <a:cs typeface="Arial" panose="020B0604020202020204" pitchFamily="34" charset="0"/>
            </a:endParaRPr>
          </a:p>
          <a:p>
            <a:pPr algn="l"/>
            <a:r>
              <a:rPr lang="es-ES" sz="1500" b="1" dirty="0" smtClean="0">
                <a:solidFill>
                  <a:schemeClr val="tx1"/>
                </a:solidFill>
                <a:latin typeface="Arial" panose="020B0604020202020204" pitchFamily="34" charset="0"/>
                <a:cs typeface="Arial" panose="020B0604020202020204" pitchFamily="34" charset="0"/>
              </a:rPr>
              <a:t> </a:t>
            </a:r>
          </a:p>
        </p:txBody>
      </p:sp>
      <p:pic>
        <p:nvPicPr>
          <p:cNvPr id="8"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3422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1 Título"/>
          <p:cNvSpPr txBox="1">
            <a:spLocks/>
          </p:cNvSpPr>
          <p:nvPr/>
        </p:nvSpPr>
        <p:spPr>
          <a:xfrm>
            <a:off x="1106835" y="980728"/>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err="1" smtClean="0">
                <a:solidFill>
                  <a:srgbClr val="0099CC"/>
                </a:solidFill>
                <a:latin typeface="Arial" panose="020B0604020202020204" pitchFamily="34" charset="0"/>
                <a:cs typeface="Arial" panose="020B0604020202020204" pitchFamily="34" charset="0"/>
              </a:rPr>
              <a:t>Baremación</a:t>
            </a:r>
            <a:r>
              <a:rPr lang="es-ES" sz="3200" b="1" dirty="0" smtClean="0">
                <a:solidFill>
                  <a:srgbClr val="0099CC"/>
                </a:solidFill>
                <a:latin typeface="Arial" panose="020B0604020202020204" pitchFamily="34" charset="0"/>
                <a:cs typeface="Arial" panose="020B0604020202020204" pitchFamily="34" charset="0"/>
              </a:rPr>
              <a:t> técnica (v)</a:t>
            </a:r>
            <a:endParaRPr lang="es-ES" sz="3200" b="1" dirty="0">
              <a:solidFill>
                <a:srgbClr val="0099CC"/>
              </a:solidFill>
              <a:latin typeface="Arial" panose="020B0604020202020204" pitchFamily="34" charset="0"/>
              <a:cs typeface="Arial" panose="020B0604020202020204" pitchFamily="34" charset="0"/>
            </a:endParaRPr>
          </a:p>
        </p:txBody>
      </p:sp>
      <p:sp>
        <p:nvSpPr>
          <p:cNvPr id="11" name="2 Subtítulo"/>
          <p:cNvSpPr>
            <a:spLocks noGrp="1"/>
          </p:cNvSpPr>
          <p:nvPr>
            <p:ph type="subTitle" idx="1"/>
          </p:nvPr>
        </p:nvSpPr>
        <p:spPr>
          <a:xfrm>
            <a:off x="323528" y="1988840"/>
            <a:ext cx="8928992" cy="4680520"/>
          </a:xfrm>
        </p:spPr>
        <p:txBody>
          <a:bodyPr>
            <a:noAutofit/>
          </a:bodyPr>
          <a:lstStyle/>
          <a:p>
            <a:pPr algn="l"/>
            <a:r>
              <a:rPr lang="eu-ES" sz="2000" b="1" dirty="0" smtClean="0">
                <a:solidFill>
                  <a:schemeClr val="tx1"/>
                </a:solidFill>
                <a:latin typeface="Arial" panose="020B0604020202020204" pitchFamily="34" charset="0"/>
                <a:cs typeface="Arial" panose="020B0604020202020204" pitchFamily="34" charset="0"/>
              </a:rPr>
              <a:t>II. </a:t>
            </a:r>
            <a:r>
              <a:rPr lang="eu-ES" sz="2000" b="1" dirty="0" err="1" smtClean="0">
                <a:solidFill>
                  <a:schemeClr val="tx1"/>
                </a:solidFill>
                <a:latin typeface="Arial" panose="020B0604020202020204" pitchFamily="34" charset="0"/>
                <a:cs typeface="Arial" panose="020B0604020202020204" pitchFamily="34" charset="0"/>
              </a:rPr>
              <a:t>Transversales</a:t>
            </a:r>
            <a:r>
              <a:rPr lang="eu-ES" sz="2000" b="1" dirty="0" smtClean="0">
                <a:solidFill>
                  <a:schemeClr val="tx1"/>
                </a:solidFill>
                <a:latin typeface="Arial" panose="020B0604020202020204" pitchFamily="34" charset="0"/>
                <a:cs typeface="Arial" panose="020B0604020202020204" pitchFamily="34" charset="0"/>
              </a:rPr>
              <a:t> (</a:t>
            </a:r>
            <a:r>
              <a:rPr lang="eu-ES" sz="2000" b="1" dirty="0" err="1" smtClean="0">
                <a:solidFill>
                  <a:schemeClr val="tx1"/>
                </a:solidFill>
                <a:latin typeface="Arial" panose="020B0604020202020204" pitchFamily="34" charset="0"/>
                <a:cs typeface="Arial" panose="020B0604020202020204" pitchFamily="34" charset="0"/>
              </a:rPr>
              <a:t>hasta</a:t>
            </a:r>
            <a:r>
              <a:rPr lang="eu-ES" sz="2000" b="1" dirty="0" smtClean="0">
                <a:solidFill>
                  <a:schemeClr val="tx1"/>
                </a:solidFill>
                <a:latin typeface="Arial" panose="020B0604020202020204" pitchFamily="34" charset="0"/>
                <a:cs typeface="Arial" panose="020B0604020202020204" pitchFamily="34" charset="0"/>
              </a:rPr>
              <a:t> 40 </a:t>
            </a:r>
            <a:r>
              <a:rPr lang="eu-ES" sz="2000" b="1" dirty="0" err="1">
                <a:solidFill>
                  <a:schemeClr val="tx1"/>
                </a:solidFill>
                <a:latin typeface="Arial" panose="020B0604020202020204" pitchFamily="34" charset="0"/>
                <a:cs typeface="Arial" panose="020B0604020202020204" pitchFamily="34" charset="0"/>
              </a:rPr>
              <a:t>puntos</a:t>
            </a:r>
            <a:r>
              <a:rPr lang="eu-ES" sz="2000" b="1" dirty="0">
                <a:solidFill>
                  <a:schemeClr val="tx1"/>
                </a:solidFill>
                <a:latin typeface="Arial" panose="020B0604020202020204" pitchFamily="34" charset="0"/>
                <a:cs typeface="Arial" panose="020B0604020202020204" pitchFamily="34" charset="0"/>
              </a:rPr>
              <a:t>)</a:t>
            </a:r>
          </a:p>
          <a:p>
            <a:pPr algn="l"/>
            <a:endParaRPr lang="eu-ES" sz="1600" b="1" i="1" dirty="0" smtClean="0">
              <a:solidFill>
                <a:schemeClr val="tx1"/>
              </a:solidFill>
              <a:latin typeface="Arial" panose="020B0604020202020204" pitchFamily="34" charset="0"/>
              <a:cs typeface="Arial" panose="020B0604020202020204" pitchFamily="34" charset="0"/>
            </a:endParaRPr>
          </a:p>
          <a:p>
            <a:pPr algn="l"/>
            <a:r>
              <a:rPr lang="eu-ES" sz="1600" b="1" i="1" dirty="0" err="1" smtClean="0">
                <a:solidFill>
                  <a:schemeClr val="tx1"/>
                </a:solidFill>
                <a:latin typeface="Arial" panose="020B0604020202020204" pitchFamily="34" charset="0"/>
                <a:cs typeface="Arial" panose="020B0604020202020204" pitchFamily="34" charset="0"/>
              </a:rPr>
              <a:t>Capacidades</a:t>
            </a:r>
            <a:r>
              <a:rPr lang="eu-ES" sz="1600" b="1" i="1" dirty="0" smtClean="0">
                <a:solidFill>
                  <a:schemeClr val="tx1"/>
                </a:solidFill>
                <a:latin typeface="Arial" panose="020B0604020202020204" pitchFamily="34" charset="0"/>
                <a:cs typeface="Arial" panose="020B0604020202020204" pitchFamily="34" charset="0"/>
              </a:rPr>
              <a:t> </a:t>
            </a:r>
            <a:r>
              <a:rPr lang="eu-ES" sz="1600" b="1" i="1" dirty="0" err="1" smtClean="0">
                <a:solidFill>
                  <a:schemeClr val="tx1"/>
                </a:solidFill>
                <a:latin typeface="Arial" panose="020B0604020202020204" pitchFamily="34" charset="0"/>
                <a:cs typeface="Arial" panose="020B0604020202020204" pitchFamily="34" charset="0"/>
              </a:rPr>
              <a:t>locales</a:t>
            </a:r>
            <a:endParaRPr lang="eu-ES" sz="1600" dirty="0">
              <a:solidFill>
                <a:schemeClr val="tx1"/>
              </a:solidFill>
              <a:latin typeface="Arial" panose="020B0604020202020204" pitchFamily="34" charset="0"/>
              <a:cs typeface="Arial" panose="020B0604020202020204" pitchFamily="34" charset="0"/>
            </a:endParaRPr>
          </a:p>
          <a:p>
            <a:pPr algn="l"/>
            <a:endParaRPr lang="eu-ES" sz="1600" dirty="0" smtClean="0">
              <a:solidFill>
                <a:schemeClr val="tx1"/>
              </a:solidFill>
              <a:latin typeface="Arial" panose="020B0604020202020204" pitchFamily="34" charset="0"/>
              <a:cs typeface="Arial" panose="020B0604020202020204" pitchFamily="34" charset="0"/>
            </a:endParaRPr>
          </a:p>
          <a:p>
            <a:pPr algn="l"/>
            <a:r>
              <a:rPr lang="eu-ES" sz="1600" dirty="0" err="1" smtClean="0">
                <a:solidFill>
                  <a:schemeClr val="tx1"/>
                </a:solidFill>
                <a:latin typeface="Arial" panose="020B0604020202020204" pitchFamily="34" charset="0"/>
                <a:cs typeface="Arial" panose="020B0604020202020204" pitchFamily="34" charset="0"/>
              </a:rPr>
              <a:t>Pueden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fortalecerse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capacidades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técnicas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estratégicas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habilidades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personales</a:t>
            </a:r>
            <a:r>
              <a:rPr lang="eu-ES" sz="1600" dirty="0" smtClean="0">
                <a:solidFill>
                  <a:schemeClr val="tx1"/>
                </a:solidFill>
                <a:latin typeface="Arial" panose="020B0604020202020204" pitchFamily="34" charset="0"/>
                <a:cs typeface="Arial" panose="020B0604020202020204" pitchFamily="34" charset="0"/>
              </a:rPr>
              <a:t>… a </a:t>
            </a:r>
            <a:r>
              <a:rPr lang="eu-ES" sz="1600" dirty="0" err="1" smtClean="0">
                <a:solidFill>
                  <a:schemeClr val="tx1"/>
                </a:solidFill>
                <a:latin typeface="Arial" panose="020B0604020202020204" pitchFamily="34" charset="0"/>
                <a:cs typeface="Arial" panose="020B0604020202020204" pitchFamily="34" charset="0"/>
              </a:rPr>
              <a:t>través</a:t>
            </a:r>
            <a:r>
              <a:rPr lang="eu-ES" sz="1600" dirty="0" smtClean="0">
                <a:solidFill>
                  <a:schemeClr val="tx1"/>
                </a:solidFill>
                <a:latin typeface="Arial" panose="020B0604020202020204" pitchFamily="34" charset="0"/>
                <a:cs typeface="Arial" panose="020B0604020202020204" pitchFamily="34" charset="0"/>
              </a:rPr>
              <a:t> de </a:t>
            </a:r>
            <a:r>
              <a:rPr lang="eu-ES" sz="1600" dirty="0" err="1" smtClean="0">
                <a:solidFill>
                  <a:schemeClr val="tx1"/>
                </a:solidFill>
                <a:latin typeface="Arial" panose="020B0604020202020204" pitchFamily="34" charset="0"/>
                <a:cs typeface="Arial" panose="020B0604020202020204" pitchFamily="34" charset="0"/>
              </a:rPr>
              <a:t>distintos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tipos</a:t>
            </a:r>
            <a:r>
              <a:rPr lang="eu-ES" sz="1600" dirty="0" smtClean="0">
                <a:solidFill>
                  <a:schemeClr val="tx1"/>
                </a:solidFill>
                <a:latin typeface="Arial" panose="020B0604020202020204" pitchFamily="34" charset="0"/>
                <a:cs typeface="Arial" panose="020B0604020202020204" pitchFamily="34" charset="0"/>
              </a:rPr>
              <a:t> de </a:t>
            </a:r>
            <a:r>
              <a:rPr lang="eu-ES" sz="1600" dirty="0" err="1" smtClean="0">
                <a:solidFill>
                  <a:schemeClr val="tx1"/>
                </a:solidFill>
                <a:latin typeface="Arial" panose="020B0604020202020204" pitchFamily="34" charset="0"/>
                <a:cs typeface="Arial" panose="020B0604020202020204" pitchFamily="34" charset="0"/>
              </a:rPr>
              <a:t>actividades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formaciones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intercambios</a:t>
            </a:r>
            <a:r>
              <a:rPr lang="eu-ES" sz="1600" dirty="0" smtClean="0">
                <a:solidFill>
                  <a:schemeClr val="tx1"/>
                </a:solidFill>
                <a:latin typeface="Arial" panose="020B0604020202020204" pitchFamily="34" charset="0"/>
                <a:cs typeface="Arial" panose="020B0604020202020204" pitchFamily="34" charset="0"/>
              </a:rPr>
              <a:t> de </a:t>
            </a:r>
            <a:r>
              <a:rPr lang="eu-ES" sz="1600" dirty="0" err="1" smtClean="0">
                <a:solidFill>
                  <a:schemeClr val="tx1"/>
                </a:solidFill>
                <a:latin typeface="Arial" panose="020B0604020202020204" pitchFamily="34" charset="0"/>
                <a:cs typeface="Arial" panose="020B0604020202020204" pitchFamily="34" charset="0"/>
              </a:rPr>
              <a:t>experiencias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acompañamientos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cursos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siempre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estén</a:t>
            </a:r>
            <a:r>
              <a:rPr lang="eu-ES" sz="1600" dirty="0" smtClean="0">
                <a:solidFill>
                  <a:schemeClr val="tx1"/>
                </a:solidFill>
                <a:latin typeface="Arial" panose="020B0604020202020204" pitchFamily="34" charset="0"/>
                <a:cs typeface="Arial" panose="020B0604020202020204" pitchFamily="34" charset="0"/>
              </a:rPr>
              <a:t> </a:t>
            </a:r>
            <a:r>
              <a:rPr lang="eu-ES" sz="1600" dirty="0" err="1">
                <a:solidFill>
                  <a:schemeClr val="tx1"/>
                </a:solidFill>
                <a:latin typeface="Arial" panose="020B0604020202020204" pitchFamily="34" charset="0"/>
                <a:cs typeface="Arial" panose="020B0604020202020204" pitchFamily="34" charset="0"/>
              </a:rPr>
              <a:t>en</a:t>
            </a:r>
            <a:r>
              <a:rPr lang="eu-ES" sz="1600" dirty="0">
                <a:solidFill>
                  <a:schemeClr val="tx1"/>
                </a:solidFill>
                <a:latin typeface="Arial" panose="020B0604020202020204" pitchFamily="34" charset="0"/>
                <a:cs typeface="Arial" panose="020B0604020202020204" pitchFamily="34" charset="0"/>
              </a:rPr>
              <a:t> </a:t>
            </a:r>
            <a:r>
              <a:rPr lang="eu-ES" sz="1600" dirty="0" err="1">
                <a:solidFill>
                  <a:schemeClr val="tx1"/>
                </a:solidFill>
                <a:latin typeface="Arial" panose="020B0604020202020204" pitchFamily="34" charset="0"/>
                <a:cs typeface="Arial" panose="020B0604020202020204" pitchFamily="34" charset="0"/>
              </a:rPr>
              <a:t>línea</a:t>
            </a:r>
            <a:r>
              <a:rPr lang="eu-ES" sz="1600" dirty="0">
                <a:solidFill>
                  <a:schemeClr val="tx1"/>
                </a:solidFill>
                <a:latin typeface="Arial" panose="020B0604020202020204" pitchFamily="34" charset="0"/>
                <a:cs typeface="Arial" panose="020B0604020202020204" pitchFamily="34" charset="0"/>
              </a:rPr>
              <a:t> con lo </a:t>
            </a:r>
            <a:r>
              <a:rPr lang="eu-ES" sz="1600" dirty="0" err="1">
                <a:solidFill>
                  <a:schemeClr val="tx1"/>
                </a:solidFill>
                <a:latin typeface="Arial" panose="020B0604020202020204" pitchFamily="34" charset="0"/>
                <a:cs typeface="Arial" panose="020B0604020202020204" pitchFamily="34" charset="0"/>
              </a:rPr>
              <a:t>que</a:t>
            </a:r>
            <a:r>
              <a:rPr lang="eu-ES" sz="1600" dirty="0">
                <a:solidFill>
                  <a:schemeClr val="tx1"/>
                </a:solidFill>
                <a:latin typeface="Arial" panose="020B0604020202020204" pitchFamily="34" charset="0"/>
                <a:cs typeface="Arial" panose="020B0604020202020204" pitchFamily="34" charset="0"/>
              </a:rPr>
              <a:t> </a:t>
            </a:r>
            <a:r>
              <a:rPr lang="eu-ES" sz="1600" dirty="0" err="1">
                <a:solidFill>
                  <a:schemeClr val="tx1"/>
                </a:solidFill>
                <a:latin typeface="Arial" panose="020B0604020202020204" pitchFamily="34" charset="0"/>
                <a:cs typeface="Arial" panose="020B0604020202020204" pitchFamily="34" charset="0"/>
              </a:rPr>
              <a:t>se</a:t>
            </a:r>
            <a:r>
              <a:rPr lang="eu-ES" sz="1600" dirty="0">
                <a:solidFill>
                  <a:schemeClr val="tx1"/>
                </a:solidFill>
                <a:latin typeface="Arial" panose="020B0604020202020204" pitchFamily="34" charset="0"/>
                <a:cs typeface="Arial" panose="020B0604020202020204" pitchFamily="34" charset="0"/>
              </a:rPr>
              <a:t> </a:t>
            </a:r>
            <a:r>
              <a:rPr lang="eu-ES" sz="1600" dirty="0" err="1">
                <a:solidFill>
                  <a:schemeClr val="tx1"/>
                </a:solidFill>
                <a:latin typeface="Arial" panose="020B0604020202020204" pitchFamily="34" charset="0"/>
                <a:cs typeface="Arial" panose="020B0604020202020204" pitchFamily="34" charset="0"/>
              </a:rPr>
              <a:t>propone</a:t>
            </a:r>
            <a:r>
              <a:rPr lang="eu-ES" sz="1600" dirty="0">
                <a:solidFill>
                  <a:schemeClr val="tx1"/>
                </a:solidFill>
                <a:latin typeface="Arial" panose="020B0604020202020204" pitchFamily="34" charset="0"/>
                <a:cs typeface="Arial" panose="020B0604020202020204" pitchFamily="34" charset="0"/>
              </a:rPr>
              <a:t> (no “</a:t>
            </a:r>
            <a:r>
              <a:rPr lang="eu-ES" sz="1600" dirty="0" err="1">
                <a:solidFill>
                  <a:schemeClr val="tx1"/>
                </a:solidFill>
                <a:latin typeface="Arial" panose="020B0604020202020204" pitchFamily="34" charset="0"/>
                <a:cs typeface="Arial" panose="020B0604020202020204" pitchFamily="34" charset="0"/>
              </a:rPr>
              <a:t>pegote</a:t>
            </a:r>
            <a:r>
              <a:rPr lang="eu-ES" sz="1600" dirty="0">
                <a:solidFill>
                  <a:schemeClr val="tx1"/>
                </a:solidFill>
                <a:latin typeface="Arial" panose="020B0604020202020204" pitchFamily="34" charset="0"/>
                <a:cs typeface="Arial" panose="020B0604020202020204" pitchFamily="34" charset="0"/>
              </a:rPr>
              <a:t>”)  y </a:t>
            </a:r>
            <a:r>
              <a:rPr lang="eu-ES" sz="1600" dirty="0" err="1">
                <a:solidFill>
                  <a:schemeClr val="tx1"/>
                </a:solidFill>
                <a:latin typeface="Arial" panose="020B0604020202020204" pitchFamily="34" charset="0"/>
                <a:cs typeface="Arial" panose="020B0604020202020204" pitchFamily="34" charset="0"/>
              </a:rPr>
              <a:t>que</a:t>
            </a:r>
            <a:r>
              <a:rPr lang="eu-ES" sz="1600" dirty="0">
                <a:solidFill>
                  <a:schemeClr val="tx1"/>
                </a:solidFill>
                <a:latin typeface="Arial" panose="020B0604020202020204" pitchFamily="34" charset="0"/>
                <a:cs typeface="Arial" panose="020B0604020202020204" pitchFamily="34" charset="0"/>
              </a:rPr>
              <a:t> </a:t>
            </a:r>
            <a:r>
              <a:rPr lang="eu-ES" sz="1600" dirty="0" err="1">
                <a:solidFill>
                  <a:schemeClr val="tx1"/>
                </a:solidFill>
                <a:latin typeface="Arial" panose="020B0604020202020204" pitchFamily="34" charset="0"/>
                <a:cs typeface="Arial" panose="020B0604020202020204" pitchFamily="34" charset="0"/>
              </a:rPr>
              <a:t>cuenten</a:t>
            </a:r>
            <a:r>
              <a:rPr lang="eu-ES" sz="1600" dirty="0">
                <a:solidFill>
                  <a:schemeClr val="tx1"/>
                </a:solidFill>
                <a:latin typeface="Arial" panose="020B0604020202020204" pitchFamily="34" charset="0"/>
                <a:cs typeface="Arial" panose="020B0604020202020204" pitchFamily="34" charset="0"/>
              </a:rPr>
              <a:t> con presupuesto </a:t>
            </a:r>
            <a:r>
              <a:rPr lang="eu-ES" sz="1600" dirty="0" err="1">
                <a:solidFill>
                  <a:schemeClr val="tx1"/>
                </a:solidFill>
                <a:latin typeface="Arial" panose="020B0604020202020204" pitchFamily="34" charset="0"/>
                <a:cs typeface="Arial" panose="020B0604020202020204" pitchFamily="34" charset="0"/>
              </a:rPr>
              <a:t>suficiente</a:t>
            </a:r>
            <a:r>
              <a:rPr lang="eu-ES" sz="1600" dirty="0">
                <a:solidFill>
                  <a:schemeClr val="tx1"/>
                </a:solidFill>
                <a:latin typeface="Arial" panose="020B0604020202020204" pitchFamily="34" charset="0"/>
                <a:cs typeface="Arial" panose="020B0604020202020204" pitchFamily="34" charset="0"/>
              </a:rPr>
              <a:t>.</a:t>
            </a:r>
          </a:p>
          <a:p>
            <a:pPr algn="l"/>
            <a:endParaRPr lang="eu-ES" sz="1600" dirty="0">
              <a:solidFill>
                <a:schemeClr val="tx1"/>
              </a:solidFill>
              <a:latin typeface="Arial" panose="020B0604020202020204" pitchFamily="34" charset="0"/>
              <a:cs typeface="Arial" panose="020B0604020202020204" pitchFamily="34" charset="0"/>
            </a:endParaRPr>
          </a:p>
          <a:p>
            <a:pPr algn="l"/>
            <a:r>
              <a:rPr lang="eu-ES" sz="1600" dirty="0" err="1" smtClean="0">
                <a:solidFill>
                  <a:srgbClr val="FF0000"/>
                </a:solidFill>
                <a:latin typeface="Arial" panose="020B0604020202020204" pitchFamily="34" charset="0"/>
                <a:cs typeface="Arial" panose="020B0604020202020204" pitchFamily="34" charset="0"/>
              </a:rPr>
              <a:t>Fortalecer</a:t>
            </a:r>
            <a:r>
              <a:rPr lang="eu-ES" sz="1600" dirty="0" smtClean="0">
                <a:solidFill>
                  <a:srgbClr val="FF0000"/>
                </a:solidFill>
                <a:latin typeface="Arial" panose="020B0604020202020204" pitchFamily="34" charset="0"/>
                <a:cs typeface="Arial" panose="020B0604020202020204" pitchFamily="34" charset="0"/>
              </a:rPr>
              <a:t> </a:t>
            </a:r>
            <a:r>
              <a:rPr lang="eu-ES" sz="1600" dirty="0" err="1" smtClean="0">
                <a:solidFill>
                  <a:srgbClr val="FF0000"/>
                </a:solidFill>
                <a:latin typeface="Arial" panose="020B0604020202020204" pitchFamily="34" charset="0"/>
                <a:cs typeface="Arial" panose="020B0604020202020204" pitchFamily="34" charset="0"/>
              </a:rPr>
              <a:t>las</a:t>
            </a:r>
            <a:r>
              <a:rPr lang="eu-ES" sz="1600" dirty="0" smtClean="0">
                <a:solidFill>
                  <a:srgbClr val="FF0000"/>
                </a:solidFill>
                <a:latin typeface="Arial" panose="020B0604020202020204" pitchFamily="34" charset="0"/>
                <a:cs typeface="Arial" panose="020B0604020202020204" pitchFamily="34" charset="0"/>
              </a:rPr>
              <a:t> </a:t>
            </a:r>
            <a:r>
              <a:rPr lang="eu-ES" sz="1600" dirty="0" err="1" smtClean="0">
                <a:solidFill>
                  <a:srgbClr val="FF0000"/>
                </a:solidFill>
                <a:latin typeface="Arial" panose="020B0604020202020204" pitchFamily="34" charset="0"/>
                <a:cs typeface="Arial" panose="020B0604020202020204" pitchFamily="34" charset="0"/>
              </a:rPr>
              <a:t>capacidades</a:t>
            </a:r>
            <a:r>
              <a:rPr lang="eu-ES" sz="1600" dirty="0" smtClean="0">
                <a:solidFill>
                  <a:srgbClr val="FF0000"/>
                </a:solidFill>
                <a:latin typeface="Arial" panose="020B0604020202020204" pitchFamily="34" charset="0"/>
                <a:cs typeface="Arial" panose="020B0604020202020204" pitchFamily="34" charset="0"/>
              </a:rPr>
              <a:t> de la </a:t>
            </a:r>
            <a:r>
              <a:rPr lang="eu-ES" sz="1600" dirty="0" err="1" smtClean="0">
                <a:solidFill>
                  <a:srgbClr val="FF0000"/>
                </a:solidFill>
                <a:latin typeface="Arial" panose="020B0604020202020204" pitchFamily="34" charset="0"/>
                <a:cs typeface="Arial" panose="020B0604020202020204" pitchFamily="34" charset="0"/>
              </a:rPr>
              <a:t>población</a:t>
            </a:r>
            <a:endParaRPr lang="eu-ES" sz="1600" dirty="0">
              <a:solidFill>
                <a:schemeClr val="tx1"/>
              </a:solidFill>
              <a:latin typeface="Arial" panose="020B0604020202020204" pitchFamily="34" charset="0"/>
              <a:cs typeface="Arial" panose="020B0604020202020204" pitchFamily="34" charset="0"/>
            </a:endParaRPr>
          </a:p>
          <a:p>
            <a:pPr algn="l"/>
            <a:r>
              <a:rPr lang="eu-ES" sz="1600" dirty="0" err="1" smtClean="0">
                <a:solidFill>
                  <a:srgbClr val="FF0000"/>
                </a:solidFill>
                <a:latin typeface="Arial" panose="020B0604020202020204" pitchFamily="34" charset="0"/>
                <a:cs typeface="Arial" panose="020B0604020202020204" pitchFamily="34" charset="0"/>
              </a:rPr>
              <a:t>Fortalecer</a:t>
            </a:r>
            <a:r>
              <a:rPr lang="eu-ES" sz="1600" dirty="0" smtClean="0">
                <a:solidFill>
                  <a:srgbClr val="FF0000"/>
                </a:solidFill>
                <a:latin typeface="Arial" panose="020B0604020202020204" pitchFamily="34" charset="0"/>
                <a:cs typeface="Arial" panose="020B0604020202020204" pitchFamily="34" charset="0"/>
              </a:rPr>
              <a:t> </a:t>
            </a:r>
            <a:r>
              <a:rPr lang="eu-ES" sz="1600" dirty="0" err="1">
                <a:solidFill>
                  <a:srgbClr val="FF0000"/>
                </a:solidFill>
                <a:latin typeface="Arial" panose="020B0604020202020204" pitchFamily="34" charset="0"/>
                <a:cs typeface="Arial" panose="020B0604020202020204" pitchFamily="34" charset="0"/>
              </a:rPr>
              <a:t>las</a:t>
            </a:r>
            <a:r>
              <a:rPr lang="eu-ES" sz="1600" dirty="0">
                <a:solidFill>
                  <a:srgbClr val="FF0000"/>
                </a:solidFill>
                <a:latin typeface="Arial" panose="020B0604020202020204" pitchFamily="34" charset="0"/>
                <a:cs typeface="Arial" panose="020B0604020202020204" pitchFamily="34" charset="0"/>
              </a:rPr>
              <a:t> </a:t>
            </a:r>
            <a:r>
              <a:rPr lang="eu-ES" sz="1600" dirty="0" err="1">
                <a:solidFill>
                  <a:srgbClr val="FF0000"/>
                </a:solidFill>
                <a:latin typeface="Arial" panose="020B0604020202020204" pitchFamily="34" charset="0"/>
                <a:cs typeface="Arial" panose="020B0604020202020204" pitchFamily="34" charset="0"/>
              </a:rPr>
              <a:t>capacidades</a:t>
            </a:r>
            <a:r>
              <a:rPr lang="eu-ES" sz="1600" dirty="0">
                <a:solidFill>
                  <a:srgbClr val="FF0000"/>
                </a:solidFill>
                <a:latin typeface="Arial" panose="020B0604020202020204" pitchFamily="34" charset="0"/>
                <a:cs typeface="Arial" panose="020B0604020202020204" pitchFamily="34" charset="0"/>
              </a:rPr>
              <a:t> de la </a:t>
            </a:r>
            <a:r>
              <a:rPr lang="eu-ES" sz="1600" dirty="0" smtClean="0">
                <a:solidFill>
                  <a:srgbClr val="FF0000"/>
                </a:solidFill>
                <a:latin typeface="Arial" panose="020B0604020202020204" pitchFamily="34" charset="0"/>
                <a:cs typeface="Arial" panose="020B0604020202020204" pitchFamily="34" charset="0"/>
              </a:rPr>
              <a:t>ES y SL. </a:t>
            </a:r>
            <a:r>
              <a:rPr lang="eu-ES" sz="1600" dirty="0" smtClean="0">
                <a:solidFill>
                  <a:schemeClr val="tx1"/>
                </a:solidFill>
                <a:latin typeface="Arial" panose="020B0604020202020204" pitchFamily="34" charset="0"/>
                <a:cs typeface="Arial" panose="020B0604020202020204" pitchFamily="34" charset="0"/>
              </a:rPr>
              <a:t>A </a:t>
            </a:r>
            <a:r>
              <a:rPr lang="eu-ES" sz="1600" dirty="0" err="1" smtClean="0">
                <a:solidFill>
                  <a:schemeClr val="tx1"/>
                </a:solidFill>
                <a:latin typeface="Arial" panose="020B0604020202020204" pitchFamily="34" charset="0"/>
                <a:cs typeface="Arial" panose="020B0604020202020204" pitchFamily="34" charset="0"/>
              </a:rPr>
              <a:t>veces</a:t>
            </a:r>
            <a:r>
              <a:rPr lang="eu-ES" sz="1600" dirty="0" smtClean="0">
                <a:solidFill>
                  <a:schemeClr val="tx1"/>
                </a:solidFill>
                <a:latin typeface="Arial" panose="020B0604020202020204" pitchFamily="34" charset="0"/>
                <a:cs typeface="Arial" panose="020B0604020202020204" pitchFamily="34" charset="0"/>
              </a:rPr>
              <a:t> no </a:t>
            </a:r>
            <a:r>
              <a:rPr lang="eu-ES" sz="1600" dirty="0" err="1" smtClean="0">
                <a:solidFill>
                  <a:schemeClr val="tx1"/>
                </a:solidFill>
                <a:latin typeface="Arial" panose="020B0604020202020204" pitchFamily="34" charset="0"/>
                <a:cs typeface="Arial" panose="020B0604020202020204" pitchFamily="34" charset="0"/>
              </a:rPr>
              <a:t>está</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clara</a:t>
            </a:r>
            <a:r>
              <a:rPr lang="eu-ES" sz="1600" dirty="0" smtClean="0">
                <a:solidFill>
                  <a:schemeClr val="tx1"/>
                </a:solidFill>
                <a:latin typeface="Arial" panose="020B0604020202020204" pitchFamily="34" charset="0"/>
                <a:cs typeface="Arial" panose="020B0604020202020204" pitchFamily="34" charset="0"/>
              </a:rPr>
              <a:t> la </a:t>
            </a:r>
            <a:r>
              <a:rPr lang="eu-ES" sz="1600" dirty="0" err="1" smtClean="0">
                <a:solidFill>
                  <a:schemeClr val="tx1"/>
                </a:solidFill>
                <a:latin typeface="Arial" panose="020B0604020202020204" pitchFamily="34" charset="0"/>
                <a:cs typeface="Arial" panose="020B0604020202020204" pitchFamily="34" charset="0"/>
              </a:rPr>
              <a:t>diferencia</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entre</a:t>
            </a:r>
            <a:r>
              <a:rPr lang="eu-ES" sz="1600" dirty="0" smtClean="0">
                <a:solidFill>
                  <a:schemeClr val="tx1"/>
                </a:solidFill>
                <a:latin typeface="Arial" panose="020B0604020202020204" pitchFamily="34" charset="0"/>
                <a:cs typeface="Arial" panose="020B0604020202020204" pitchFamily="34" charset="0"/>
              </a:rPr>
              <a:t> la SL y la </a:t>
            </a:r>
            <a:r>
              <a:rPr lang="eu-ES" sz="1600" dirty="0" err="1" smtClean="0">
                <a:solidFill>
                  <a:schemeClr val="tx1"/>
                </a:solidFill>
                <a:latin typeface="Arial" panose="020B0604020202020204" pitchFamily="34" charset="0"/>
                <a:cs typeface="Arial" panose="020B0604020202020204" pitchFamily="34" charset="0"/>
              </a:rPr>
              <a:t>población</a:t>
            </a:r>
            <a:r>
              <a:rPr lang="eu-ES" sz="1600" dirty="0" smtClean="0">
                <a:solidFill>
                  <a:schemeClr val="tx1"/>
                </a:solidFill>
                <a:latin typeface="Arial" panose="020B0604020202020204" pitchFamily="34" charset="0"/>
                <a:cs typeface="Arial" panose="020B0604020202020204" pitchFamily="34" charset="0"/>
              </a:rPr>
              <a:t> sujeto. </a:t>
            </a:r>
            <a:r>
              <a:rPr lang="eu-ES" sz="1600" dirty="0" err="1">
                <a:solidFill>
                  <a:schemeClr val="tx1"/>
                </a:solidFill>
                <a:latin typeface="Arial" panose="020B0604020202020204" pitchFamily="34" charset="0"/>
                <a:cs typeface="Arial" panose="020B0604020202020204" pitchFamily="34" charset="0"/>
              </a:rPr>
              <a:t>Fortelecer</a:t>
            </a:r>
            <a:r>
              <a:rPr lang="eu-ES" sz="1600" dirty="0">
                <a:solidFill>
                  <a:schemeClr val="tx1"/>
                </a:solidFill>
                <a:latin typeface="Arial" panose="020B0604020202020204" pitchFamily="34" charset="0"/>
                <a:cs typeface="Arial" panose="020B0604020202020204" pitchFamily="34" charset="0"/>
              </a:rPr>
              <a:t> la SL es </a:t>
            </a:r>
            <a:r>
              <a:rPr lang="eu-ES" sz="1600" dirty="0" err="1">
                <a:solidFill>
                  <a:schemeClr val="tx1"/>
                </a:solidFill>
                <a:latin typeface="Arial" panose="020B0604020202020204" pitchFamily="34" charset="0"/>
                <a:cs typeface="Arial" panose="020B0604020202020204" pitchFamily="34" charset="0"/>
              </a:rPr>
              <a:t>obligatorio</a:t>
            </a:r>
            <a:r>
              <a:rPr lang="eu-ES" sz="1600" dirty="0">
                <a:solidFill>
                  <a:schemeClr val="tx1"/>
                </a:solidFill>
                <a:latin typeface="Arial" panose="020B0604020202020204" pitchFamily="34" charset="0"/>
                <a:cs typeface="Arial" panose="020B0604020202020204" pitchFamily="34" charset="0"/>
              </a:rPr>
              <a:t> </a:t>
            </a:r>
            <a:r>
              <a:rPr lang="eu-ES" sz="1600" dirty="0" err="1">
                <a:solidFill>
                  <a:schemeClr val="tx1"/>
                </a:solidFill>
                <a:latin typeface="Arial" panose="020B0604020202020204" pitchFamily="34" charset="0"/>
                <a:cs typeface="Arial" panose="020B0604020202020204" pitchFamily="34" charset="0"/>
              </a:rPr>
              <a:t>en</a:t>
            </a:r>
            <a:r>
              <a:rPr lang="eu-ES" sz="1600" dirty="0">
                <a:solidFill>
                  <a:schemeClr val="tx1"/>
                </a:solidFill>
                <a:latin typeface="Arial" panose="020B0604020202020204" pitchFamily="34" charset="0"/>
                <a:cs typeface="Arial" panose="020B0604020202020204" pitchFamily="34" charset="0"/>
              </a:rPr>
              <a:t> EHE. </a:t>
            </a:r>
            <a:endParaRPr lang="eu-ES" sz="1600" dirty="0" smtClean="0">
              <a:solidFill>
                <a:schemeClr val="tx1"/>
              </a:solidFill>
              <a:latin typeface="Arial" panose="020B0604020202020204" pitchFamily="34" charset="0"/>
              <a:cs typeface="Arial" panose="020B0604020202020204" pitchFamily="34" charset="0"/>
            </a:endParaRPr>
          </a:p>
          <a:p>
            <a:pPr algn="l"/>
            <a:r>
              <a:rPr lang="eu-ES" sz="1600" dirty="0" smtClean="0">
                <a:solidFill>
                  <a:srgbClr val="FF0000"/>
                </a:solidFill>
                <a:latin typeface="Arial" panose="020B0604020202020204" pitchFamily="34" charset="0"/>
                <a:cs typeface="Arial" panose="020B0604020202020204" pitchFamily="34" charset="0"/>
              </a:rPr>
              <a:t>La </a:t>
            </a:r>
            <a:r>
              <a:rPr lang="eu-ES" sz="1600" dirty="0" err="1" smtClean="0">
                <a:solidFill>
                  <a:srgbClr val="FF0000"/>
                </a:solidFill>
                <a:latin typeface="Arial" panose="020B0604020202020204" pitchFamily="34" charset="0"/>
                <a:cs typeface="Arial" panose="020B0604020202020204" pitchFamily="34" charset="0"/>
              </a:rPr>
              <a:t>intervención</a:t>
            </a:r>
            <a:r>
              <a:rPr lang="eu-ES" sz="1600" dirty="0" smtClean="0">
                <a:solidFill>
                  <a:srgbClr val="FF0000"/>
                </a:solidFill>
                <a:latin typeface="Arial" panose="020B0604020202020204" pitchFamily="34" charset="0"/>
                <a:cs typeface="Arial" panose="020B0604020202020204" pitchFamily="34" charset="0"/>
              </a:rPr>
              <a:t> es parte de una </a:t>
            </a:r>
            <a:r>
              <a:rPr lang="eu-ES" sz="1600" dirty="0" err="1" smtClean="0">
                <a:solidFill>
                  <a:srgbClr val="FF0000"/>
                </a:solidFill>
                <a:latin typeface="Arial" panose="020B0604020202020204" pitchFamily="34" charset="0"/>
                <a:cs typeface="Arial" panose="020B0604020202020204" pitchFamily="34" charset="0"/>
              </a:rPr>
              <a:t>respuesta</a:t>
            </a:r>
            <a:r>
              <a:rPr lang="eu-ES" sz="1600" dirty="0" smtClean="0">
                <a:solidFill>
                  <a:srgbClr val="FF0000"/>
                </a:solidFill>
                <a:latin typeface="Arial" panose="020B0604020202020204" pitchFamily="34" charset="0"/>
                <a:cs typeface="Arial" panose="020B0604020202020204" pitchFamily="34" charset="0"/>
              </a:rPr>
              <a:t> a MP-LP. </a:t>
            </a:r>
            <a:r>
              <a:rPr lang="eu-ES" sz="1600" dirty="0" smtClean="0">
                <a:solidFill>
                  <a:schemeClr val="tx1"/>
                </a:solidFill>
                <a:latin typeface="Arial" panose="020B0604020202020204" pitchFamily="34" charset="0"/>
                <a:cs typeface="Arial" panose="020B0604020202020204" pitchFamily="34" charset="0"/>
              </a:rPr>
              <a:t>De la </a:t>
            </a:r>
            <a:r>
              <a:rPr lang="eu-ES" sz="1600" dirty="0" err="1" smtClean="0">
                <a:solidFill>
                  <a:schemeClr val="tx1"/>
                </a:solidFill>
                <a:latin typeface="Arial" panose="020B0604020202020204" pitchFamily="34" charset="0"/>
                <a:cs typeface="Arial" panose="020B0604020202020204" pitchFamily="34" charset="0"/>
              </a:rPr>
              <a:t>propia</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organización</a:t>
            </a:r>
            <a:r>
              <a:rPr lang="eu-ES" sz="1600" dirty="0" smtClean="0">
                <a:solidFill>
                  <a:schemeClr val="tx1"/>
                </a:solidFill>
                <a:latin typeface="Arial" panose="020B0604020202020204" pitchFamily="34" charset="0"/>
                <a:cs typeface="Arial" panose="020B0604020202020204" pitchFamily="34" charset="0"/>
              </a:rPr>
              <a:t>, o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articula</a:t>
            </a:r>
            <a:r>
              <a:rPr lang="eu-ES" sz="1600" dirty="0" smtClean="0">
                <a:solidFill>
                  <a:schemeClr val="tx1"/>
                </a:solidFill>
                <a:latin typeface="Arial" panose="020B0604020202020204" pitchFamily="34" charset="0"/>
                <a:cs typeface="Arial" panose="020B0604020202020204" pitchFamily="34" charset="0"/>
              </a:rPr>
              <a:t> con </a:t>
            </a:r>
            <a:r>
              <a:rPr lang="eu-ES" sz="1600" dirty="0" err="1" smtClean="0">
                <a:solidFill>
                  <a:schemeClr val="tx1"/>
                </a:solidFill>
                <a:latin typeface="Arial" panose="020B0604020202020204" pitchFamily="34" charset="0"/>
                <a:cs typeface="Arial" panose="020B0604020202020204" pitchFamily="34" charset="0"/>
              </a:rPr>
              <a:t>otras</a:t>
            </a:r>
            <a:r>
              <a:rPr lang="eu-ES" sz="1600" dirty="0" smtClean="0">
                <a:solidFill>
                  <a:schemeClr val="tx1"/>
                </a:solidFill>
                <a:latin typeface="Arial" panose="020B0604020202020204" pitchFamily="34" charset="0"/>
                <a:cs typeface="Arial" panose="020B0604020202020204" pitchFamily="34" charset="0"/>
              </a:rPr>
              <a:t>, o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vincula</a:t>
            </a:r>
            <a:r>
              <a:rPr lang="eu-ES" sz="1600" dirty="0" smtClean="0">
                <a:solidFill>
                  <a:schemeClr val="tx1"/>
                </a:solidFill>
                <a:latin typeface="Arial" panose="020B0604020202020204" pitchFamily="34" charset="0"/>
                <a:cs typeface="Arial" panose="020B0604020202020204" pitchFamily="34" charset="0"/>
              </a:rPr>
              <a:t> a </a:t>
            </a:r>
            <a:r>
              <a:rPr lang="eu-ES" sz="1600" dirty="0" err="1" smtClean="0">
                <a:solidFill>
                  <a:schemeClr val="tx1"/>
                </a:solidFill>
                <a:latin typeface="Arial" panose="020B0604020202020204" pitchFamily="34" charset="0"/>
                <a:cs typeface="Arial" panose="020B0604020202020204" pitchFamily="34" charset="0"/>
              </a:rPr>
              <a:t>políticas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públicas</a:t>
            </a:r>
            <a:r>
              <a:rPr lang="eu-ES" sz="1600" dirty="0" smtClean="0">
                <a:solidFill>
                  <a:schemeClr val="tx1"/>
                </a:solidFill>
                <a:latin typeface="Arial" panose="020B0604020202020204" pitchFamily="34" charset="0"/>
                <a:cs typeface="Arial" panose="020B0604020202020204" pitchFamily="34" charset="0"/>
              </a:rPr>
              <a:t>. El </a:t>
            </a:r>
            <a:r>
              <a:rPr lang="eu-ES" sz="1600" dirty="0" err="1" smtClean="0">
                <a:solidFill>
                  <a:schemeClr val="tx1"/>
                </a:solidFill>
                <a:latin typeface="Arial" panose="020B0604020202020204" pitchFamily="34" charset="0"/>
                <a:cs typeface="Arial" panose="020B0604020202020204" pitchFamily="34" charset="0"/>
              </a:rPr>
              <a:t>enfoque</a:t>
            </a:r>
            <a:r>
              <a:rPr lang="eu-ES" sz="1600" dirty="0" smtClean="0">
                <a:solidFill>
                  <a:schemeClr val="tx1"/>
                </a:solidFill>
                <a:latin typeface="Arial" panose="020B0604020202020204" pitchFamily="34" charset="0"/>
                <a:cs typeface="Arial" panose="020B0604020202020204" pitchFamily="34" charset="0"/>
              </a:rPr>
              <a:t> VARD no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suele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aterrizar</a:t>
            </a:r>
            <a:r>
              <a:rPr lang="eu-ES" sz="1600" dirty="0" smtClean="0">
                <a:solidFill>
                  <a:schemeClr val="tx1"/>
                </a:solidFill>
                <a:latin typeface="Arial" panose="020B0604020202020204" pitchFamily="34" charset="0"/>
                <a:cs typeface="Arial" panose="020B0604020202020204" pitchFamily="34" charset="0"/>
              </a:rPr>
              <a:t> a </a:t>
            </a:r>
            <a:r>
              <a:rPr lang="eu-ES" sz="1600" dirty="0" err="1" smtClean="0">
                <a:solidFill>
                  <a:schemeClr val="tx1"/>
                </a:solidFill>
                <a:latin typeface="Arial" panose="020B0604020202020204" pitchFamily="34" charset="0"/>
                <a:cs typeface="Arial" panose="020B0604020202020204" pitchFamily="34" charset="0"/>
              </a:rPr>
              <a:t>propuestas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concretas</a:t>
            </a:r>
            <a:r>
              <a:rPr lang="eu-ES" sz="1600" dirty="0" smtClean="0">
                <a:solidFill>
                  <a:schemeClr val="tx1"/>
                </a:solidFill>
                <a:latin typeface="Arial" panose="020B0604020202020204" pitchFamily="34" charset="0"/>
                <a:cs typeface="Arial" panose="020B0604020202020204" pitchFamily="34" charset="0"/>
              </a:rPr>
              <a:t>.</a:t>
            </a:r>
            <a:endParaRPr lang="eu-ES" sz="1600" dirty="0">
              <a:solidFill>
                <a:schemeClr val="tx1"/>
              </a:solidFill>
              <a:latin typeface="Arial" panose="020B0604020202020204" pitchFamily="34" charset="0"/>
              <a:cs typeface="Arial" panose="020B0604020202020204" pitchFamily="34" charset="0"/>
            </a:endParaRPr>
          </a:p>
          <a:p>
            <a:pPr algn="l"/>
            <a:endParaRPr lang="eu-ES" sz="1600" b="1" i="1" dirty="0" smtClean="0">
              <a:solidFill>
                <a:schemeClr val="tx1"/>
              </a:solidFill>
              <a:latin typeface="Arial" panose="020B0604020202020204" pitchFamily="34" charset="0"/>
              <a:cs typeface="Arial" panose="020B0604020202020204" pitchFamily="34" charset="0"/>
            </a:endParaRPr>
          </a:p>
        </p:txBody>
      </p:sp>
      <p:pic>
        <p:nvPicPr>
          <p:cNvPr id="8"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0105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1 Título"/>
          <p:cNvSpPr txBox="1">
            <a:spLocks/>
          </p:cNvSpPr>
          <p:nvPr/>
        </p:nvSpPr>
        <p:spPr>
          <a:xfrm>
            <a:off x="1106835" y="980728"/>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err="1" smtClean="0">
                <a:solidFill>
                  <a:srgbClr val="0099CC"/>
                </a:solidFill>
                <a:latin typeface="Arial" panose="020B0604020202020204" pitchFamily="34" charset="0"/>
                <a:cs typeface="Arial" panose="020B0604020202020204" pitchFamily="34" charset="0"/>
              </a:rPr>
              <a:t>Baremación</a:t>
            </a:r>
            <a:r>
              <a:rPr lang="es-ES" sz="3200" b="1" dirty="0" smtClean="0">
                <a:solidFill>
                  <a:srgbClr val="0099CC"/>
                </a:solidFill>
                <a:latin typeface="Arial" panose="020B0604020202020204" pitchFamily="34" charset="0"/>
                <a:cs typeface="Arial" panose="020B0604020202020204" pitchFamily="34" charset="0"/>
              </a:rPr>
              <a:t> técnica (vi)</a:t>
            </a:r>
            <a:endParaRPr lang="es-ES" sz="3200" b="1" dirty="0">
              <a:solidFill>
                <a:srgbClr val="0099CC"/>
              </a:solidFill>
              <a:latin typeface="Arial" panose="020B0604020202020204" pitchFamily="34" charset="0"/>
              <a:cs typeface="Arial" panose="020B0604020202020204" pitchFamily="34" charset="0"/>
            </a:endParaRPr>
          </a:p>
        </p:txBody>
      </p:sp>
      <p:sp>
        <p:nvSpPr>
          <p:cNvPr id="11" name="2 Subtítulo"/>
          <p:cNvSpPr>
            <a:spLocks noGrp="1"/>
          </p:cNvSpPr>
          <p:nvPr>
            <p:ph type="subTitle" idx="1"/>
          </p:nvPr>
        </p:nvSpPr>
        <p:spPr>
          <a:xfrm>
            <a:off x="323528" y="1988840"/>
            <a:ext cx="8928992" cy="4680520"/>
          </a:xfrm>
        </p:spPr>
        <p:txBody>
          <a:bodyPr>
            <a:noAutofit/>
          </a:bodyPr>
          <a:lstStyle/>
          <a:p>
            <a:pPr algn="l"/>
            <a:r>
              <a:rPr lang="eu-ES" sz="2000" b="1" dirty="0" smtClean="0">
                <a:solidFill>
                  <a:schemeClr val="tx1"/>
                </a:solidFill>
                <a:latin typeface="Arial" panose="020B0604020202020204" pitchFamily="34" charset="0"/>
                <a:cs typeface="Arial" panose="020B0604020202020204" pitchFamily="34" charset="0"/>
              </a:rPr>
              <a:t>(…) II. </a:t>
            </a:r>
            <a:r>
              <a:rPr lang="eu-ES" sz="2000" b="1" dirty="0" err="1" smtClean="0">
                <a:solidFill>
                  <a:schemeClr val="tx1"/>
                </a:solidFill>
                <a:latin typeface="Arial" panose="020B0604020202020204" pitchFamily="34" charset="0"/>
                <a:cs typeface="Arial" panose="020B0604020202020204" pitchFamily="34" charset="0"/>
              </a:rPr>
              <a:t>Transversales</a:t>
            </a:r>
            <a:r>
              <a:rPr lang="eu-ES" sz="2000" b="1" dirty="0" smtClean="0">
                <a:solidFill>
                  <a:schemeClr val="tx1"/>
                </a:solidFill>
                <a:latin typeface="Arial" panose="020B0604020202020204" pitchFamily="34" charset="0"/>
                <a:cs typeface="Arial" panose="020B0604020202020204" pitchFamily="34" charset="0"/>
              </a:rPr>
              <a:t> </a:t>
            </a:r>
          </a:p>
          <a:p>
            <a:pPr algn="l"/>
            <a:endParaRPr lang="eu-ES" sz="2000" b="1" i="1" dirty="0">
              <a:solidFill>
                <a:schemeClr val="tx1"/>
              </a:solidFill>
              <a:latin typeface="Arial" panose="020B0604020202020204" pitchFamily="34" charset="0"/>
              <a:cs typeface="Arial" panose="020B0604020202020204" pitchFamily="34" charset="0"/>
            </a:endParaRPr>
          </a:p>
          <a:p>
            <a:pPr algn="l"/>
            <a:r>
              <a:rPr lang="eu-ES" sz="1600" b="1" i="1" dirty="0" err="1" smtClean="0">
                <a:solidFill>
                  <a:schemeClr val="tx1"/>
                </a:solidFill>
                <a:latin typeface="Arial" panose="020B0604020202020204" pitchFamily="34" charset="0"/>
                <a:cs typeface="Arial" panose="020B0604020202020204" pitchFamily="34" charset="0"/>
              </a:rPr>
              <a:t>Participación</a:t>
            </a:r>
            <a:endParaRPr lang="eu-ES" sz="1600" b="1" i="1" dirty="0">
              <a:solidFill>
                <a:schemeClr val="tx1"/>
              </a:solidFill>
              <a:latin typeface="Arial" panose="020B0604020202020204" pitchFamily="34" charset="0"/>
              <a:cs typeface="Arial" panose="020B0604020202020204" pitchFamily="34" charset="0"/>
            </a:endParaRPr>
          </a:p>
          <a:p>
            <a:pPr algn="l"/>
            <a:endParaRPr lang="eu-ES" sz="1600" b="1" i="1" dirty="0" smtClean="0">
              <a:solidFill>
                <a:schemeClr val="tx1"/>
              </a:solidFill>
              <a:latin typeface="Arial" panose="020B0604020202020204" pitchFamily="34" charset="0"/>
              <a:cs typeface="Arial" panose="020B0604020202020204" pitchFamily="34" charset="0"/>
            </a:endParaRPr>
          </a:p>
          <a:p>
            <a:pPr algn="l"/>
            <a:r>
              <a:rPr lang="eu-ES" sz="1600" b="1" dirty="0" err="1" smtClean="0">
                <a:solidFill>
                  <a:srgbClr val="FF0000"/>
                </a:solidFill>
                <a:latin typeface="Arial" panose="020B0604020202020204" pitchFamily="34" charset="0"/>
                <a:cs typeface="Arial" panose="020B0604020202020204" pitchFamily="34" charset="0"/>
              </a:rPr>
              <a:t>Análisis</a:t>
            </a:r>
            <a:r>
              <a:rPr lang="eu-ES" sz="1600" b="1" dirty="0" smtClean="0">
                <a:solidFill>
                  <a:srgbClr val="FF0000"/>
                </a:solidFill>
                <a:latin typeface="Arial" panose="020B0604020202020204" pitchFamily="34" charset="0"/>
                <a:cs typeface="Arial" panose="020B0604020202020204" pitchFamily="34" charset="0"/>
              </a:rPr>
              <a:t> de </a:t>
            </a:r>
            <a:r>
              <a:rPr lang="eu-ES" sz="1600" b="1" dirty="0" err="1" smtClean="0">
                <a:solidFill>
                  <a:srgbClr val="FF0000"/>
                </a:solidFill>
                <a:latin typeface="Arial" panose="020B0604020202020204" pitchFamily="34" charset="0"/>
                <a:cs typeface="Arial" panose="020B0604020202020204" pitchFamily="34" charset="0"/>
              </a:rPr>
              <a:t>participación</a:t>
            </a:r>
            <a:r>
              <a:rPr lang="eu-ES" sz="1600" b="1" dirty="0" smtClean="0">
                <a:solidFill>
                  <a:srgbClr val="FF0000"/>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Explicar</a:t>
            </a:r>
            <a:r>
              <a:rPr lang="eu-ES" sz="1600" dirty="0" smtClean="0">
                <a:solidFill>
                  <a:schemeClr val="tx1"/>
                </a:solidFill>
                <a:latin typeface="Arial" panose="020B0604020202020204" pitchFamily="34" charset="0"/>
                <a:cs typeface="Arial" panose="020B0604020202020204" pitchFamily="34" charset="0"/>
              </a:rPr>
              <a:t> los </a:t>
            </a:r>
            <a:r>
              <a:rPr lang="eu-ES" sz="1600" dirty="0" err="1" smtClean="0">
                <a:solidFill>
                  <a:schemeClr val="tx1"/>
                </a:solidFill>
                <a:latin typeface="Arial" panose="020B0604020202020204" pitchFamily="34" charset="0"/>
                <a:cs typeface="Arial" panose="020B0604020202020204" pitchFamily="34" charset="0"/>
              </a:rPr>
              <a:t>espacios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existentes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tradicionales</a:t>
            </a:r>
            <a:r>
              <a:rPr lang="eu-ES" sz="1600" dirty="0" smtClean="0">
                <a:solidFill>
                  <a:schemeClr val="tx1"/>
                </a:solidFill>
                <a:latin typeface="Arial" panose="020B0604020202020204" pitchFamily="34" charset="0"/>
                <a:cs typeface="Arial" panose="020B0604020202020204" pitchFamily="34" charset="0"/>
              </a:rPr>
              <a:t> o </a:t>
            </a:r>
            <a:r>
              <a:rPr lang="eu-ES" sz="1600" dirty="0" err="1" smtClean="0">
                <a:solidFill>
                  <a:schemeClr val="tx1"/>
                </a:solidFill>
                <a:latin typeface="Arial" panose="020B0604020202020204" pitchFamily="34" charset="0"/>
                <a:cs typeface="Arial" panose="020B0604020202020204" pitchFamily="34" charset="0"/>
              </a:rPr>
              <a:t>institucionales</a:t>
            </a:r>
            <a:r>
              <a:rPr lang="eu-ES" sz="1600" dirty="0" smtClean="0">
                <a:solidFill>
                  <a:schemeClr val="tx1"/>
                </a:solidFill>
                <a:latin typeface="Arial" panose="020B0604020202020204" pitchFamily="34" charset="0"/>
                <a:cs typeface="Arial" panose="020B0604020202020204" pitchFamily="34" charset="0"/>
              </a:rPr>
              <a:t>), si la </a:t>
            </a:r>
            <a:r>
              <a:rPr lang="eu-ES" sz="1600" dirty="0" err="1" smtClean="0">
                <a:solidFill>
                  <a:schemeClr val="tx1"/>
                </a:solidFill>
                <a:latin typeface="Arial" panose="020B0604020202020204" pitchFamily="34" charset="0"/>
                <a:cs typeface="Arial" panose="020B0604020202020204" pitchFamily="34" charset="0"/>
              </a:rPr>
              <a:t>población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participa</a:t>
            </a:r>
            <a:r>
              <a:rPr lang="eu-ES" sz="1600" dirty="0" smtClean="0">
                <a:solidFill>
                  <a:schemeClr val="tx1"/>
                </a:solidFill>
                <a:latin typeface="Arial" panose="020B0604020202020204" pitchFamily="34" charset="0"/>
                <a:cs typeface="Arial" panose="020B0604020202020204" pitchFamily="34" charset="0"/>
              </a:rPr>
              <a:t> o no </a:t>
            </a:r>
            <a:r>
              <a:rPr lang="eu-ES" sz="1600" dirty="0" err="1" smtClean="0">
                <a:solidFill>
                  <a:schemeClr val="tx1"/>
                </a:solidFill>
                <a:latin typeface="Arial" panose="020B0604020202020204" pitchFamily="34" charset="0"/>
                <a:cs typeface="Arial" panose="020B0604020202020204" pitchFamily="34" charset="0"/>
              </a:rPr>
              <a:t>en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ellos</a:t>
            </a:r>
            <a:r>
              <a:rPr lang="eu-ES" sz="1600" dirty="0" smtClean="0">
                <a:solidFill>
                  <a:schemeClr val="tx1"/>
                </a:solidFill>
                <a:latin typeface="Arial" panose="020B0604020202020204" pitchFamily="34" charset="0"/>
                <a:cs typeface="Arial" panose="020B0604020202020204" pitchFamily="34" charset="0"/>
              </a:rPr>
              <a:t>, si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utilizarán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en</a:t>
            </a:r>
            <a:r>
              <a:rPr lang="eu-ES" sz="1600" dirty="0" smtClean="0">
                <a:solidFill>
                  <a:schemeClr val="tx1"/>
                </a:solidFill>
                <a:latin typeface="Arial" panose="020B0604020202020204" pitchFamily="34" charset="0"/>
                <a:cs typeface="Arial" panose="020B0604020202020204" pitchFamily="34" charset="0"/>
              </a:rPr>
              <a:t> la </a:t>
            </a:r>
            <a:r>
              <a:rPr lang="eu-ES" sz="1600" dirty="0" err="1" smtClean="0">
                <a:solidFill>
                  <a:schemeClr val="tx1"/>
                </a:solidFill>
                <a:latin typeface="Arial" panose="020B0604020202020204" pitchFamily="34" charset="0"/>
                <a:cs typeface="Arial" panose="020B0604020202020204" pitchFamily="34" charset="0"/>
              </a:rPr>
              <a:t>intervención</a:t>
            </a:r>
            <a:r>
              <a:rPr lang="eu-ES" sz="1600" dirty="0" smtClean="0">
                <a:solidFill>
                  <a:schemeClr val="tx1"/>
                </a:solidFill>
                <a:latin typeface="Arial" panose="020B0604020202020204" pitchFamily="34" charset="0"/>
                <a:cs typeface="Arial" panose="020B0604020202020204" pitchFamily="34" charset="0"/>
              </a:rPr>
              <a:t>…</a:t>
            </a:r>
          </a:p>
          <a:p>
            <a:pPr algn="l"/>
            <a:r>
              <a:rPr lang="eu-ES" sz="1600" b="1" dirty="0" err="1" smtClean="0">
                <a:solidFill>
                  <a:srgbClr val="FF0000"/>
                </a:solidFill>
                <a:latin typeface="Arial" panose="020B0604020202020204" pitchFamily="34" charset="0"/>
                <a:cs typeface="Arial" panose="020B0604020202020204" pitchFamily="34" charset="0"/>
              </a:rPr>
              <a:t>Potenciar</a:t>
            </a:r>
            <a:r>
              <a:rPr lang="eu-ES" sz="1600" b="1" dirty="0" smtClean="0">
                <a:solidFill>
                  <a:srgbClr val="FF0000"/>
                </a:solidFill>
                <a:latin typeface="Arial" panose="020B0604020202020204" pitchFamily="34" charset="0"/>
                <a:cs typeface="Arial" panose="020B0604020202020204" pitchFamily="34" charset="0"/>
              </a:rPr>
              <a:t> la </a:t>
            </a:r>
            <a:r>
              <a:rPr lang="eu-ES" sz="1600" b="1" dirty="0" err="1" smtClean="0">
                <a:solidFill>
                  <a:srgbClr val="FF0000"/>
                </a:solidFill>
                <a:latin typeface="Arial" panose="020B0604020202020204" pitchFamily="34" charset="0"/>
                <a:cs typeface="Arial" panose="020B0604020202020204" pitchFamily="34" charset="0"/>
              </a:rPr>
              <a:t>participación</a:t>
            </a:r>
            <a:r>
              <a:rPr lang="eu-ES" sz="1600" b="1" dirty="0" smtClean="0">
                <a:solidFill>
                  <a:srgbClr val="FF0000"/>
                </a:solidFill>
                <a:latin typeface="Arial" panose="020B0604020202020204" pitchFamily="34" charset="0"/>
                <a:cs typeface="Arial" panose="020B0604020202020204" pitchFamily="34" charset="0"/>
              </a:rPr>
              <a:t>.</a:t>
            </a:r>
            <a:r>
              <a:rPr lang="eu-ES" sz="1600" b="1" dirty="0" smtClean="0">
                <a:solidFill>
                  <a:schemeClr val="tx1"/>
                </a:solidFill>
                <a:latin typeface="Arial" panose="020B0604020202020204" pitchFamily="34" charset="0"/>
                <a:cs typeface="Arial" panose="020B0604020202020204" pitchFamily="34" charset="0"/>
              </a:rPr>
              <a:t> </a:t>
            </a:r>
            <a:r>
              <a:rPr lang="eu-ES" sz="1600" dirty="0" smtClean="0">
                <a:solidFill>
                  <a:schemeClr val="tx1"/>
                </a:solidFill>
                <a:latin typeface="Arial" panose="020B0604020202020204" pitchFamily="34" charset="0"/>
                <a:cs typeface="Arial" panose="020B0604020202020204" pitchFamily="34" charset="0"/>
              </a:rPr>
              <a:t>En </a:t>
            </a:r>
            <a:r>
              <a:rPr lang="eu-ES" sz="1600" dirty="0" err="1" smtClean="0">
                <a:solidFill>
                  <a:schemeClr val="tx1"/>
                </a:solidFill>
                <a:latin typeface="Arial" panose="020B0604020202020204" pitchFamily="34" charset="0"/>
                <a:cs typeface="Arial" panose="020B0604020202020204" pitchFamily="34" charset="0"/>
              </a:rPr>
              <a:t>ocasiones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presupone</a:t>
            </a:r>
            <a:r>
              <a:rPr lang="eu-ES" sz="1600" dirty="0" smtClean="0">
                <a:solidFill>
                  <a:schemeClr val="tx1"/>
                </a:solidFill>
                <a:latin typeface="Arial" panose="020B0604020202020204" pitchFamily="34" charset="0"/>
                <a:cs typeface="Arial" panose="020B0604020202020204" pitchFamily="34" charset="0"/>
              </a:rPr>
              <a:t> la </a:t>
            </a:r>
            <a:r>
              <a:rPr lang="eu-ES" sz="1600" dirty="0" err="1" smtClean="0">
                <a:solidFill>
                  <a:schemeClr val="tx1"/>
                </a:solidFill>
                <a:latin typeface="Arial" panose="020B0604020202020204" pitchFamily="34" charset="0"/>
                <a:cs typeface="Arial" panose="020B0604020202020204" pitchFamily="34" charset="0"/>
              </a:rPr>
              <a:t>participación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pero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participan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todos</a:t>
            </a:r>
            <a:r>
              <a:rPr lang="eu-ES" sz="1600" dirty="0" smtClean="0">
                <a:solidFill>
                  <a:schemeClr val="tx1"/>
                </a:solidFill>
                <a:latin typeface="Arial" panose="020B0604020202020204" pitchFamily="34" charset="0"/>
                <a:cs typeface="Arial" panose="020B0604020202020204" pitchFamily="34" charset="0"/>
              </a:rPr>
              <a:t> los </a:t>
            </a:r>
            <a:r>
              <a:rPr lang="eu-ES" sz="1600" dirty="0" err="1" smtClean="0">
                <a:solidFill>
                  <a:schemeClr val="tx1"/>
                </a:solidFill>
                <a:latin typeface="Arial" panose="020B0604020202020204" pitchFamily="34" charset="0"/>
                <a:cs typeface="Arial" panose="020B0604020202020204" pitchFamily="34" charset="0"/>
              </a:rPr>
              <a:t>colectivos</a:t>
            </a:r>
            <a:r>
              <a:rPr lang="eu-ES" sz="1600" dirty="0" smtClean="0">
                <a:solidFill>
                  <a:schemeClr val="tx1"/>
                </a:solidFill>
                <a:latin typeface="Arial" panose="020B0604020202020204" pitchFamily="34" charset="0"/>
                <a:cs typeface="Arial" panose="020B0604020202020204" pitchFamily="34" charset="0"/>
              </a:rPr>
              <a:t>? ¿No </a:t>
            </a:r>
            <a:r>
              <a:rPr lang="eu-ES" sz="1600" dirty="0" err="1" smtClean="0">
                <a:solidFill>
                  <a:schemeClr val="tx1"/>
                </a:solidFill>
                <a:latin typeface="Arial" panose="020B0604020202020204" pitchFamily="34" charset="0"/>
                <a:cs typeface="Arial" panose="020B0604020202020204" pitchFamily="34" charset="0"/>
              </a:rPr>
              <a:t>hay</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potenciar</a:t>
            </a:r>
            <a:r>
              <a:rPr lang="eu-ES" sz="1600" dirty="0" smtClean="0">
                <a:solidFill>
                  <a:schemeClr val="tx1"/>
                </a:solidFill>
                <a:latin typeface="Arial" panose="020B0604020202020204" pitchFamily="34" charset="0"/>
                <a:cs typeface="Arial" panose="020B0604020202020204" pitchFamily="34" charset="0"/>
              </a:rPr>
              <a:t> la </a:t>
            </a:r>
            <a:r>
              <a:rPr lang="eu-ES" sz="1600" dirty="0" err="1" smtClean="0">
                <a:solidFill>
                  <a:schemeClr val="tx1"/>
                </a:solidFill>
                <a:latin typeface="Arial" panose="020B0604020202020204" pitchFamily="34" charset="0"/>
                <a:cs typeface="Arial" panose="020B0604020202020204" pitchFamily="34" charset="0"/>
              </a:rPr>
              <a:t>participación</a:t>
            </a:r>
            <a:r>
              <a:rPr lang="eu-ES" sz="1600" dirty="0" smtClean="0">
                <a:solidFill>
                  <a:schemeClr val="tx1"/>
                </a:solidFill>
                <a:latin typeface="Arial" panose="020B0604020202020204" pitchFamily="34" charset="0"/>
                <a:cs typeface="Arial" panose="020B0604020202020204" pitchFamily="34" charset="0"/>
              </a:rPr>
              <a:t> de </a:t>
            </a:r>
            <a:r>
              <a:rPr lang="eu-ES" sz="1600" dirty="0" err="1" smtClean="0">
                <a:solidFill>
                  <a:schemeClr val="tx1"/>
                </a:solidFill>
                <a:latin typeface="Arial" panose="020B0604020202020204" pitchFamily="34" charset="0"/>
                <a:cs typeface="Arial" panose="020B0604020202020204" pitchFamily="34" charset="0"/>
              </a:rPr>
              <a:t>ninguno</a:t>
            </a:r>
            <a:r>
              <a:rPr lang="eu-ES" sz="1600" dirty="0" smtClean="0">
                <a:solidFill>
                  <a:schemeClr val="tx1"/>
                </a:solidFill>
                <a:latin typeface="Arial" panose="020B0604020202020204" pitchFamily="34" charset="0"/>
                <a:cs typeface="Arial" panose="020B0604020202020204" pitchFamily="34" charset="0"/>
              </a:rPr>
              <a:t>?</a:t>
            </a:r>
          </a:p>
          <a:p>
            <a:pPr algn="l"/>
            <a:r>
              <a:rPr lang="eu-ES" sz="1600" b="1" dirty="0" err="1" smtClean="0">
                <a:solidFill>
                  <a:srgbClr val="FF0000"/>
                </a:solidFill>
                <a:latin typeface="Arial" panose="020B0604020202020204" pitchFamily="34" charset="0"/>
                <a:cs typeface="Arial" panose="020B0604020202020204" pitchFamily="34" charset="0"/>
              </a:rPr>
              <a:t>Metodologías</a:t>
            </a:r>
            <a:r>
              <a:rPr lang="eu-ES" sz="1600" b="1" dirty="0" smtClean="0">
                <a:solidFill>
                  <a:srgbClr val="FF0000"/>
                </a:solidFill>
                <a:latin typeface="Arial" panose="020B0604020202020204" pitchFamily="34" charset="0"/>
                <a:cs typeface="Arial" panose="020B0604020202020204" pitchFamily="34" charset="0"/>
              </a:rPr>
              <a:t> para </a:t>
            </a:r>
            <a:r>
              <a:rPr lang="eu-ES" sz="1600" b="1" dirty="0" err="1" smtClean="0">
                <a:solidFill>
                  <a:srgbClr val="FF0000"/>
                </a:solidFill>
                <a:latin typeface="Arial" panose="020B0604020202020204" pitchFamily="34" charset="0"/>
                <a:cs typeface="Arial" panose="020B0604020202020204" pitchFamily="34" charset="0"/>
              </a:rPr>
              <a:t>fomentar</a:t>
            </a:r>
            <a:r>
              <a:rPr lang="eu-ES" sz="1600" b="1" dirty="0" smtClean="0">
                <a:solidFill>
                  <a:srgbClr val="FF0000"/>
                </a:solidFill>
                <a:latin typeface="Arial" panose="020B0604020202020204" pitchFamily="34" charset="0"/>
                <a:cs typeface="Arial" panose="020B0604020202020204" pitchFamily="34" charset="0"/>
              </a:rPr>
              <a:t> la </a:t>
            </a:r>
            <a:r>
              <a:rPr lang="eu-ES" sz="1600" b="1" dirty="0" err="1" smtClean="0">
                <a:solidFill>
                  <a:srgbClr val="FF0000"/>
                </a:solidFill>
                <a:latin typeface="Arial" panose="020B0604020202020204" pitchFamily="34" charset="0"/>
                <a:cs typeface="Arial" panose="020B0604020202020204" pitchFamily="34" charset="0"/>
              </a:rPr>
              <a:t>participación</a:t>
            </a:r>
            <a:r>
              <a:rPr lang="eu-ES" sz="1600" b="1" dirty="0" smtClean="0">
                <a:solidFill>
                  <a:srgbClr val="FF0000"/>
                </a:solidFill>
                <a:latin typeface="Arial" panose="020B0604020202020204" pitchFamily="34" charset="0"/>
                <a:cs typeface="Arial" panose="020B0604020202020204" pitchFamily="34" charset="0"/>
              </a:rPr>
              <a:t> y </a:t>
            </a:r>
            <a:r>
              <a:rPr lang="eu-ES" sz="1600" b="1" dirty="0" err="1" smtClean="0">
                <a:solidFill>
                  <a:srgbClr val="FF0000"/>
                </a:solidFill>
                <a:latin typeface="Arial" panose="020B0604020202020204" pitchFamily="34" charset="0"/>
                <a:cs typeface="Arial" panose="020B0604020202020204" pitchFamily="34" charset="0"/>
              </a:rPr>
              <a:t>adecuación</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socio-cultural</a:t>
            </a:r>
            <a:r>
              <a:rPr lang="eu-ES" sz="1600" b="1" dirty="0" smtClean="0">
                <a:solidFill>
                  <a:srgbClr val="FF0000"/>
                </a:solidFill>
                <a:latin typeface="Arial" panose="020B0604020202020204" pitchFamily="34" charset="0"/>
                <a:cs typeface="Arial" panose="020B0604020202020204" pitchFamily="34" charset="0"/>
              </a:rPr>
              <a:t>. </a:t>
            </a:r>
            <a:r>
              <a:rPr lang="eu-ES" sz="1600" dirty="0" smtClean="0">
                <a:solidFill>
                  <a:schemeClr val="tx1"/>
                </a:solidFill>
                <a:latin typeface="Arial" panose="020B0604020202020204" pitchFamily="34" charset="0"/>
                <a:cs typeface="Arial" panose="020B0604020202020204" pitchFamily="34" charset="0"/>
              </a:rPr>
              <a:t>En </a:t>
            </a:r>
            <a:r>
              <a:rPr lang="eu-ES" sz="1600" dirty="0" err="1" smtClean="0">
                <a:solidFill>
                  <a:schemeClr val="tx1"/>
                </a:solidFill>
                <a:latin typeface="Arial" panose="020B0604020202020204" pitchFamily="34" charset="0"/>
                <a:cs typeface="Arial" panose="020B0604020202020204" pitchFamily="34" charset="0"/>
              </a:rPr>
              <a:t>ocasiones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da </a:t>
            </a:r>
            <a:r>
              <a:rPr lang="eu-ES" sz="1600" dirty="0" err="1" smtClean="0">
                <a:solidFill>
                  <a:schemeClr val="tx1"/>
                </a:solidFill>
                <a:latin typeface="Arial" panose="020B0604020202020204" pitchFamily="34" charset="0"/>
                <a:cs typeface="Arial" panose="020B0604020202020204" pitchFamily="34" charset="0"/>
              </a:rPr>
              <a:t>por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supuesto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dice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tendrá</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cuenta</a:t>
            </a:r>
            <a:r>
              <a:rPr lang="eu-ES" sz="1600" dirty="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pero</a:t>
            </a:r>
            <a:r>
              <a:rPr lang="eu-ES" sz="1600" dirty="0" smtClean="0">
                <a:solidFill>
                  <a:schemeClr val="tx1"/>
                </a:solidFill>
                <a:latin typeface="Arial" panose="020B0604020202020204" pitchFamily="34" charset="0"/>
                <a:cs typeface="Arial" panose="020B0604020202020204" pitchFamily="34" charset="0"/>
              </a:rPr>
              <a:t> sin </a:t>
            </a:r>
            <a:r>
              <a:rPr lang="eu-ES" sz="1600" dirty="0" err="1" smtClean="0">
                <a:solidFill>
                  <a:schemeClr val="tx1"/>
                </a:solidFill>
                <a:latin typeface="Arial" panose="020B0604020202020204" pitchFamily="34" charset="0"/>
                <a:cs typeface="Arial" panose="020B0604020202020204" pitchFamily="34" charset="0"/>
              </a:rPr>
              <a:t>explicar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qué</a:t>
            </a:r>
            <a:r>
              <a:rPr lang="eu-ES" sz="1600" dirty="0" smtClean="0">
                <a:solidFill>
                  <a:schemeClr val="tx1"/>
                </a:solidFill>
                <a:latin typeface="Arial" panose="020B0604020202020204" pitchFamily="34" charset="0"/>
                <a:cs typeface="Arial" panose="020B0604020202020204" pitchFamily="34" charset="0"/>
              </a:rPr>
              <a:t> y </a:t>
            </a:r>
            <a:r>
              <a:rPr lang="eu-ES" sz="1600" dirty="0" err="1" smtClean="0">
                <a:solidFill>
                  <a:schemeClr val="tx1"/>
                </a:solidFill>
                <a:latin typeface="Arial" panose="020B0604020202020204" pitchFamily="34" charset="0"/>
                <a:cs typeface="Arial" panose="020B0604020202020204" pitchFamily="34" charset="0"/>
              </a:rPr>
              <a:t>cómo</a:t>
            </a:r>
            <a:r>
              <a:rPr lang="eu-ES" sz="1600" dirty="0" smtClean="0">
                <a:solidFill>
                  <a:schemeClr val="tx1"/>
                </a:solidFill>
                <a:latin typeface="Arial" panose="020B0604020202020204" pitchFamily="34" charset="0"/>
                <a:cs typeface="Arial" panose="020B0604020202020204" pitchFamily="34" charset="0"/>
              </a:rPr>
              <a:t>.</a:t>
            </a:r>
          </a:p>
          <a:p>
            <a:pPr algn="l"/>
            <a:r>
              <a:rPr lang="eu-ES" sz="1600" b="1" dirty="0" err="1" smtClean="0">
                <a:solidFill>
                  <a:srgbClr val="FF0000"/>
                </a:solidFill>
                <a:latin typeface="Arial" panose="020B0604020202020204" pitchFamily="34" charset="0"/>
                <a:cs typeface="Arial" panose="020B0604020202020204" pitchFamily="34" charset="0"/>
              </a:rPr>
              <a:t>Mecanismos</a:t>
            </a:r>
            <a:r>
              <a:rPr lang="eu-ES" sz="1600" b="1" dirty="0" smtClean="0">
                <a:solidFill>
                  <a:srgbClr val="FF0000"/>
                </a:solidFill>
                <a:latin typeface="Arial" panose="020B0604020202020204" pitchFamily="34" charset="0"/>
                <a:cs typeface="Arial" panose="020B0604020202020204" pitchFamily="34" charset="0"/>
              </a:rPr>
              <a:t> </a:t>
            </a:r>
            <a:r>
              <a:rPr lang="eu-ES" sz="1600" b="1" dirty="0">
                <a:solidFill>
                  <a:srgbClr val="FF0000"/>
                </a:solidFill>
                <a:latin typeface="Arial" panose="020B0604020202020204" pitchFamily="34" charset="0"/>
                <a:cs typeface="Arial" panose="020B0604020202020204" pitchFamily="34" charset="0"/>
              </a:rPr>
              <a:t>de </a:t>
            </a:r>
            <a:r>
              <a:rPr lang="eu-ES" sz="1600" b="1" dirty="0" err="1">
                <a:solidFill>
                  <a:srgbClr val="FF0000"/>
                </a:solidFill>
                <a:latin typeface="Arial" panose="020B0604020202020204" pitchFamily="34" charset="0"/>
                <a:cs typeface="Arial" panose="020B0604020202020204" pitchFamily="34" charset="0"/>
              </a:rPr>
              <a:t>recogida</a:t>
            </a:r>
            <a:r>
              <a:rPr lang="eu-ES" sz="1600" b="1" dirty="0">
                <a:solidFill>
                  <a:srgbClr val="FF0000"/>
                </a:solidFill>
                <a:latin typeface="Arial" panose="020B0604020202020204" pitchFamily="34" charset="0"/>
                <a:cs typeface="Arial" panose="020B0604020202020204" pitchFamily="34" charset="0"/>
              </a:rPr>
              <a:t> </a:t>
            </a:r>
            <a:r>
              <a:rPr lang="eu-ES" sz="1600" b="1" dirty="0" smtClean="0">
                <a:solidFill>
                  <a:srgbClr val="FF0000"/>
                </a:solidFill>
                <a:latin typeface="Arial" panose="020B0604020202020204" pitchFamily="34" charset="0"/>
                <a:cs typeface="Arial" panose="020B0604020202020204" pitchFamily="34" charset="0"/>
              </a:rPr>
              <a:t>e </a:t>
            </a:r>
            <a:r>
              <a:rPr lang="eu-ES" sz="1600" b="1" dirty="0" err="1" smtClean="0">
                <a:solidFill>
                  <a:srgbClr val="FF0000"/>
                </a:solidFill>
                <a:latin typeface="Arial" panose="020B0604020202020204" pitchFamily="34" charset="0"/>
                <a:cs typeface="Arial" panose="020B0604020202020204" pitchFamily="34" charset="0"/>
              </a:rPr>
              <a:t>incorporación</a:t>
            </a:r>
            <a:r>
              <a:rPr lang="eu-ES" sz="1600" b="1" dirty="0" smtClean="0">
                <a:solidFill>
                  <a:srgbClr val="FF0000"/>
                </a:solidFill>
                <a:latin typeface="Arial" panose="020B0604020202020204" pitchFamily="34" charset="0"/>
                <a:cs typeface="Arial" panose="020B0604020202020204" pitchFamily="34" charset="0"/>
              </a:rPr>
              <a:t> de </a:t>
            </a:r>
            <a:r>
              <a:rPr lang="eu-ES" sz="1600" b="1" dirty="0" err="1">
                <a:solidFill>
                  <a:srgbClr val="FF0000"/>
                </a:solidFill>
                <a:latin typeface="Arial" panose="020B0604020202020204" pitchFamily="34" charset="0"/>
                <a:cs typeface="Arial" panose="020B0604020202020204" pitchFamily="34" charset="0"/>
              </a:rPr>
              <a:t>quejas</a:t>
            </a:r>
            <a:r>
              <a:rPr lang="eu-ES" sz="1600" b="1" dirty="0">
                <a:solidFill>
                  <a:srgbClr val="FF0000"/>
                </a:solidFill>
                <a:latin typeface="Arial" panose="020B0604020202020204" pitchFamily="34" charset="0"/>
                <a:cs typeface="Arial" panose="020B0604020202020204" pitchFamily="34" charset="0"/>
              </a:rPr>
              <a:t>, </a:t>
            </a:r>
            <a:r>
              <a:rPr lang="eu-ES" sz="1600" b="1" dirty="0" err="1">
                <a:solidFill>
                  <a:srgbClr val="FF0000"/>
                </a:solidFill>
                <a:latin typeface="Arial" panose="020B0604020202020204" pitchFamily="34" charset="0"/>
                <a:cs typeface="Arial" panose="020B0604020202020204" pitchFamily="34" charset="0"/>
              </a:rPr>
              <a:t>devolución</a:t>
            </a:r>
            <a:r>
              <a:rPr lang="eu-ES" sz="1600" b="1" dirty="0">
                <a:solidFill>
                  <a:srgbClr val="FF0000"/>
                </a:solidFill>
                <a:latin typeface="Arial" panose="020B0604020202020204" pitchFamily="34" charset="0"/>
                <a:cs typeface="Arial" panose="020B0604020202020204" pitchFamily="34" charset="0"/>
              </a:rPr>
              <a:t> de </a:t>
            </a:r>
            <a:r>
              <a:rPr lang="eu-ES" sz="1600" b="1" dirty="0" err="1">
                <a:solidFill>
                  <a:srgbClr val="FF0000"/>
                </a:solidFill>
                <a:latin typeface="Arial" panose="020B0604020202020204" pitchFamily="34" charset="0"/>
                <a:cs typeface="Arial" panose="020B0604020202020204" pitchFamily="34" charset="0"/>
              </a:rPr>
              <a:t>resultados</a:t>
            </a:r>
            <a:r>
              <a:rPr lang="eu-ES" sz="1600" b="1" dirty="0">
                <a:solidFill>
                  <a:srgbClr val="FF0000"/>
                </a:solidFill>
                <a:latin typeface="Arial" panose="020B0604020202020204" pitchFamily="34" charset="0"/>
                <a:cs typeface="Arial" panose="020B0604020202020204" pitchFamily="34" charset="0"/>
              </a:rPr>
              <a:t> a la </a:t>
            </a:r>
            <a:r>
              <a:rPr lang="eu-ES" sz="1600" b="1" dirty="0" err="1" smtClean="0">
                <a:solidFill>
                  <a:srgbClr val="FF0000"/>
                </a:solidFill>
                <a:latin typeface="Arial" panose="020B0604020202020204" pitchFamily="34" charset="0"/>
                <a:cs typeface="Arial" panose="020B0604020202020204" pitchFamily="34" charset="0"/>
              </a:rPr>
              <a:t>población</a:t>
            </a:r>
            <a:r>
              <a:rPr lang="eu-ES" sz="1600" b="1" dirty="0" smtClean="0">
                <a:solidFill>
                  <a:srgbClr val="FF0000"/>
                </a:solidFill>
                <a:latin typeface="Arial" panose="020B0604020202020204" pitchFamily="34" charset="0"/>
                <a:cs typeface="Arial" panose="020B0604020202020204" pitchFamily="34" charset="0"/>
              </a:rPr>
              <a:t> sujeto</a:t>
            </a:r>
            <a:r>
              <a:rPr lang="eu-ES" sz="1600" dirty="0" smtClean="0">
                <a:solidFill>
                  <a:schemeClr val="tx1"/>
                </a:solidFill>
                <a:latin typeface="Arial" panose="020B0604020202020204" pitchFamily="34" charset="0"/>
                <a:cs typeface="Arial" panose="020B0604020202020204" pitchFamily="34" charset="0"/>
              </a:rPr>
              <a:t>. A </a:t>
            </a:r>
            <a:r>
              <a:rPr lang="eu-ES" sz="1600" dirty="0" err="1" smtClean="0">
                <a:solidFill>
                  <a:schemeClr val="tx1"/>
                </a:solidFill>
                <a:latin typeface="Arial" panose="020B0604020202020204" pitchFamily="34" charset="0"/>
                <a:cs typeface="Arial" panose="020B0604020202020204" pitchFamily="34" charset="0"/>
              </a:rPr>
              <a:t>veces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incluyen</a:t>
            </a:r>
            <a:r>
              <a:rPr lang="eu-ES" sz="1600" dirty="0" smtClean="0">
                <a:solidFill>
                  <a:schemeClr val="tx1"/>
                </a:solidFill>
                <a:latin typeface="Arial" panose="020B0604020202020204" pitchFamily="34" charset="0"/>
                <a:cs typeface="Arial" panose="020B0604020202020204" pitchFamily="34" charset="0"/>
              </a:rPr>
              <a:t> los </a:t>
            </a:r>
            <a:r>
              <a:rPr lang="eu-ES" sz="1600" dirty="0" err="1" smtClean="0">
                <a:solidFill>
                  <a:schemeClr val="tx1"/>
                </a:solidFill>
                <a:latin typeface="Arial" panose="020B0604020202020204" pitchFamily="34" charset="0"/>
                <a:cs typeface="Arial" panose="020B0604020202020204" pitchFamily="34" charset="0"/>
              </a:rPr>
              <a:t>instrumentos</a:t>
            </a:r>
            <a:r>
              <a:rPr lang="eu-ES" sz="1600" dirty="0" smtClean="0">
                <a:solidFill>
                  <a:schemeClr val="tx1"/>
                </a:solidFill>
                <a:latin typeface="Arial" panose="020B0604020202020204" pitchFamily="34" charset="0"/>
                <a:cs typeface="Arial" panose="020B0604020202020204" pitchFamily="34" charset="0"/>
              </a:rPr>
              <a:t> con los </a:t>
            </a:r>
            <a:r>
              <a:rPr lang="eu-ES" sz="1600" dirty="0" err="1" smtClean="0">
                <a:solidFill>
                  <a:schemeClr val="tx1"/>
                </a:solidFill>
                <a:latin typeface="Arial" panose="020B0604020202020204" pitchFamily="34" charset="0"/>
                <a:cs typeface="Arial" panose="020B0604020202020204" pitchFamily="34" charset="0"/>
              </a:rPr>
              <a:t>que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cuentan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pero</a:t>
            </a:r>
            <a:r>
              <a:rPr lang="eu-ES" sz="1600" dirty="0" smtClean="0">
                <a:solidFill>
                  <a:schemeClr val="tx1"/>
                </a:solidFill>
                <a:latin typeface="Arial" panose="020B0604020202020204" pitchFamily="34" charset="0"/>
                <a:cs typeface="Arial" panose="020B0604020202020204" pitchFamily="34" charset="0"/>
              </a:rPr>
              <a:t> sin </a:t>
            </a:r>
            <a:r>
              <a:rPr lang="eu-ES" sz="1600" dirty="0" err="1" smtClean="0">
                <a:solidFill>
                  <a:schemeClr val="tx1"/>
                </a:solidFill>
                <a:latin typeface="Arial" panose="020B0604020202020204" pitchFamily="34" charset="0"/>
                <a:cs typeface="Arial" panose="020B0604020202020204" pitchFamily="34" charset="0"/>
              </a:rPr>
              <a:t>explicar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qué</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va</a:t>
            </a:r>
            <a:r>
              <a:rPr lang="eu-ES" sz="1600" dirty="0" smtClean="0">
                <a:solidFill>
                  <a:schemeClr val="tx1"/>
                </a:solidFill>
                <a:latin typeface="Arial" panose="020B0604020202020204" pitchFamily="34" charset="0"/>
                <a:cs typeface="Arial" panose="020B0604020202020204" pitchFamily="34" charset="0"/>
              </a:rPr>
              <a:t> a </a:t>
            </a:r>
            <a:r>
              <a:rPr lang="eu-ES" sz="1600" dirty="0" err="1" smtClean="0">
                <a:solidFill>
                  <a:schemeClr val="tx1"/>
                </a:solidFill>
                <a:latin typeface="Arial" panose="020B0604020202020204" pitchFamily="34" charset="0"/>
                <a:cs typeface="Arial" panose="020B0604020202020204" pitchFamily="34" charset="0"/>
              </a:rPr>
              <a:t>hacer</a:t>
            </a:r>
            <a:r>
              <a:rPr lang="eu-ES" sz="1600" dirty="0" smtClean="0">
                <a:solidFill>
                  <a:schemeClr val="tx1"/>
                </a:solidFill>
                <a:latin typeface="Arial" panose="020B0604020202020204" pitchFamily="34" charset="0"/>
                <a:cs typeface="Arial" panose="020B0604020202020204" pitchFamily="34" charset="0"/>
              </a:rPr>
              <a:t> con </a:t>
            </a:r>
            <a:r>
              <a:rPr lang="eu-ES" sz="1600" dirty="0" err="1" smtClean="0">
                <a:solidFill>
                  <a:schemeClr val="tx1"/>
                </a:solidFill>
                <a:latin typeface="Arial" panose="020B0604020202020204" pitchFamily="34" charset="0"/>
                <a:cs typeface="Arial" panose="020B0604020202020204" pitchFamily="34" charset="0"/>
              </a:rPr>
              <a:t>esas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recomendaciones</a:t>
            </a:r>
            <a:r>
              <a:rPr lang="eu-ES" sz="1600" dirty="0" smtClean="0">
                <a:solidFill>
                  <a:schemeClr val="tx1"/>
                </a:solidFill>
                <a:latin typeface="Arial" panose="020B0604020202020204" pitchFamily="34" charset="0"/>
                <a:cs typeface="Arial" panose="020B0604020202020204" pitchFamily="34" charset="0"/>
              </a:rPr>
              <a:t>, si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incorporan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en</a:t>
            </a:r>
            <a:r>
              <a:rPr lang="eu-ES" sz="1600" dirty="0" smtClean="0">
                <a:solidFill>
                  <a:schemeClr val="tx1"/>
                </a:solidFill>
                <a:latin typeface="Arial" panose="020B0604020202020204" pitchFamily="34" charset="0"/>
                <a:cs typeface="Arial" panose="020B0604020202020204" pitchFamily="34" charset="0"/>
              </a:rPr>
              <a:t> ese </a:t>
            </a:r>
            <a:r>
              <a:rPr lang="eu-ES" sz="1600" dirty="0" err="1" smtClean="0">
                <a:solidFill>
                  <a:schemeClr val="tx1"/>
                </a:solidFill>
                <a:latin typeface="Arial" panose="020B0604020202020204" pitchFamily="34" charset="0"/>
                <a:cs typeface="Arial" panose="020B0604020202020204" pitchFamily="34" charset="0"/>
              </a:rPr>
              <a:t>intervención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las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siguientes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Pocos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hacen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devolución</a:t>
            </a:r>
            <a:r>
              <a:rPr lang="eu-ES" sz="1600" dirty="0" smtClean="0">
                <a:solidFill>
                  <a:schemeClr val="tx1"/>
                </a:solidFill>
                <a:latin typeface="Arial" panose="020B0604020202020204" pitchFamily="34" charset="0"/>
                <a:cs typeface="Arial" panose="020B0604020202020204" pitchFamily="34" charset="0"/>
              </a:rPr>
              <a:t> al final, ¿</a:t>
            </a:r>
            <a:r>
              <a:rPr lang="eu-ES" sz="1600" dirty="0" err="1" smtClean="0">
                <a:solidFill>
                  <a:schemeClr val="tx1"/>
                </a:solidFill>
                <a:latin typeface="Arial" panose="020B0604020202020204" pitchFamily="34" charset="0"/>
                <a:cs typeface="Arial" panose="020B0604020202020204" pitchFamily="34" charset="0"/>
              </a:rPr>
              <a:t>por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qué</a:t>
            </a:r>
            <a:r>
              <a:rPr lang="eu-ES" sz="1600" dirty="0" smtClean="0">
                <a:solidFill>
                  <a:schemeClr val="tx1"/>
                </a:solidFill>
                <a:latin typeface="Arial" panose="020B0604020202020204" pitchFamily="34" charset="0"/>
                <a:cs typeface="Arial" panose="020B0604020202020204" pitchFamily="34" charset="0"/>
              </a:rPr>
              <a:t>?</a:t>
            </a:r>
            <a:endParaRPr lang="es-ES" sz="1600" dirty="0">
              <a:solidFill>
                <a:schemeClr val="tx1"/>
              </a:solidFill>
              <a:latin typeface="Arial" panose="020B0604020202020204" pitchFamily="34" charset="0"/>
              <a:cs typeface="Arial" panose="020B0604020202020204" pitchFamily="34" charset="0"/>
            </a:endParaRPr>
          </a:p>
          <a:p>
            <a:pPr algn="l"/>
            <a:r>
              <a:rPr lang="eu-ES" sz="1600" dirty="0" smtClean="0">
                <a:solidFill>
                  <a:schemeClr val="tx1"/>
                </a:solidFill>
                <a:latin typeface="Arial" panose="020B0604020202020204" pitchFamily="34" charset="0"/>
                <a:cs typeface="Arial" panose="020B0604020202020204" pitchFamily="34" charset="0"/>
              </a:rPr>
              <a:t>	</a:t>
            </a:r>
            <a:endParaRPr lang="es-ES" sz="2000" dirty="0" smtClean="0">
              <a:solidFill>
                <a:schemeClr val="tx1"/>
              </a:solidFill>
              <a:latin typeface="Arial" panose="020B0604020202020204" pitchFamily="34" charset="0"/>
              <a:cs typeface="Arial" panose="020B0604020202020204" pitchFamily="34" charset="0"/>
            </a:endParaRPr>
          </a:p>
        </p:txBody>
      </p:sp>
      <p:pic>
        <p:nvPicPr>
          <p:cNvPr id="8"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7812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1 Título"/>
          <p:cNvSpPr txBox="1">
            <a:spLocks/>
          </p:cNvSpPr>
          <p:nvPr/>
        </p:nvSpPr>
        <p:spPr>
          <a:xfrm>
            <a:off x="1106835" y="908720"/>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err="1" smtClean="0">
                <a:solidFill>
                  <a:srgbClr val="0099CC"/>
                </a:solidFill>
                <a:latin typeface="Arial" panose="020B0604020202020204" pitchFamily="34" charset="0"/>
                <a:cs typeface="Arial" panose="020B0604020202020204" pitchFamily="34" charset="0"/>
              </a:rPr>
              <a:t>Baremación</a:t>
            </a:r>
            <a:r>
              <a:rPr lang="es-ES" sz="3200" b="1" dirty="0" smtClean="0">
                <a:solidFill>
                  <a:srgbClr val="0099CC"/>
                </a:solidFill>
                <a:latin typeface="Arial" panose="020B0604020202020204" pitchFamily="34" charset="0"/>
                <a:cs typeface="Arial" panose="020B0604020202020204" pitchFamily="34" charset="0"/>
              </a:rPr>
              <a:t> técnica (vii)</a:t>
            </a:r>
            <a:endParaRPr lang="es-ES" sz="3200" b="1" dirty="0">
              <a:solidFill>
                <a:srgbClr val="0099CC"/>
              </a:solidFill>
              <a:latin typeface="Arial" panose="020B0604020202020204" pitchFamily="34" charset="0"/>
              <a:cs typeface="Arial" panose="020B0604020202020204" pitchFamily="34" charset="0"/>
            </a:endParaRPr>
          </a:p>
        </p:txBody>
      </p:sp>
      <p:sp>
        <p:nvSpPr>
          <p:cNvPr id="11" name="2 Subtítulo"/>
          <p:cNvSpPr>
            <a:spLocks noGrp="1"/>
          </p:cNvSpPr>
          <p:nvPr>
            <p:ph type="subTitle" idx="1"/>
          </p:nvPr>
        </p:nvSpPr>
        <p:spPr>
          <a:xfrm>
            <a:off x="323528" y="1988840"/>
            <a:ext cx="8928992" cy="4680520"/>
          </a:xfrm>
        </p:spPr>
        <p:txBody>
          <a:bodyPr>
            <a:noAutofit/>
          </a:bodyPr>
          <a:lstStyle/>
          <a:p>
            <a:pPr algn="l"/>
            <a:r>
              <a:rPr lang="eu-ES" sz="2000" b="1" dirty="0" smtClean="0">
                <a:solidFill>
                  <a:schemeClr val="tx1"/>
                </a:solidFill>
                <a:latin typeface="Arial" panose="020B0604020202020204" pitchFamily="34" charset="0"/>
                <a:cs typeface="Arial" panose="020B0604020202020204" pitchFamily="34" charset="0"/>
              </a:rPr>
              <a:t>(…) II. </a:t>
            </a:r>
            <a:r>
              <a:rPr lang="eu-ES" sz="2000" b="1" dirty="0" err="1" smtClean="0">
                <a:solidFill>
                  <a:schemeClr val="tx1"/>
                </a:solidFill>
                <a:latin typeface="Arial" panose="020B0604020202020204" pitchFamily="34" charset="0"/>
                <a:cs typeface="Arial" panose="020B0604020202020204" pitchFamily="34" charset="0"/>
              </a:rPr>
              <a:t>Transversales</a:t>
            </a:r>
            <a:r>
              <a:rPr lang="eu-ES" sz="2000" b="1" dirty="0" smtClean="0">
                <a:solidFill>
                  <a:schemeClr val="tx1"/>
                </a:solidFill>
                <a:latin typeface="Arial" panose="020B0604020202020204" pitchFamily="34" charset="0"/>
                <a:cs typeface="Arial" panose="020B0604020202020204" pitchFamily="34" charset="0"/>
              </a:rPr>
              <a:t> </a:t>
            </a:r>
          </a:p>
          <a:p>
            <a:pPr algn="l"/>
            <a:endParaRPr lang="eu-ES" sz="1600" b="1" i="1" dirty="0" smtClean="0">
              <a:solidFill>
                <a:schemeClr val="tx1"/>
              </a:solidFill>
              <a:latin typeface="Arial" panose="020B0604020202020204" pitchFamily="34" charset="0"/>
              <a:cs typeface="Arial" panose="020B0604020202020204" pitchFamily="34" charset="0"/>
            </a:endParaRPr>
          </a:p>
          <a:p>
            <a:pPr algn="l"/>
            <a:r>
              <a:rPr lang="eu-ES" sz="1600" b="1" i="1" dirty="0" err="1" smtClean="0">
                <a:solidFill>
                  <a:schemeClr val="tx1"/>
                </a:solidFill>
                <a:latin typeface="Arial" panose="020B0604020202020204" pitchFamily="34" charset="0"/>
                <a:cs typeface="Arial" panose="020B0604020202020204" pitchFamily="34" charset="0"/>
              </a:rPr>
              <a:t>Derechos</a:t>
            </a:r>
            <a:r>
              <a:rPr lang="eu-ES" sz="1600" b="1" i="1" dirty="0" smtClean="0">
                <a:solidFill>
                  <a:schemeClr val="tx1"/>
                </a:solidFill>
                <a:latin typeface="Arial" panose="020B0604020202020204" pitchFamily="34" charset="0"/>
                <a:cs typeface="Arial" panose="020B0604020202020204" pitchFamily="34" charset="0"/>
              </a:rPr>
              <a:t> </a:t>
            </a:r>
            <a:r>
              <a:rPr lang="eu-ES" sz="1600" b="1" i="1" dirty="0" err="1" smtClean="0">
                <a:solidFill>
                  <a:schemeClr val="tx1"/>
                </a:solidFill>
                <a:latin typeface="Arial" panose="020B0604020202020204" pitchFamily="34" charset="0"/>
                <a:cs typeface="Arial" panose="020B0604020202020204" pitchFamily="34" charset="0"/>
              </a:rPr>
              <a:t>humanos</a:t>
            </a:r>
            <a:r>
              <a:rPr lang="eu-ES" sz="1600" b="1" i="1" dirty="0" smtClean="0">
                <a:solidFill>
                  <a:schemeClr val="tx1"/>
                </a:solidFill>
                <a:latin typeface="Arial" panose="020B0604020202020204" pitchFamily="34" charset="0"/>
                <a:cs typeface="Arial" panose="020B0604020202020204" pitchFamily="34" charset="0"/>
              </a:rPr>
              <a:t> y </a:t>
            </a:r>
            <a:r>
              <a:rPr lang="eu-ES" sz="1600" b="1" i="1" dirty="0" err="1" smtClean="0">
                <a:solidFill>
                  <a:schemeClr val="tx1"/>
                </a:solidFill>
                <a:latin typeface="Arial" panose="020B0604020202020204" pitchFamily="34" charset="0"/>
                <a:cs typeface="Arial" panose="020B0604020202020204" pitchFamily="34" charset="0"/>
              </a:rPr>
              <a:t>protección</a:t>
            </a:r>
            <a:endParaRPr lang="eu-ES" sz="1600" b="1" i="1" dirty="0" smtClean="0">
              <a:solidFill>
                <a:schemeClr val="tx1"/>
              </a:solidFill>
              <a:latin typeface="Arial" panose="020B0604020202020204" pitchFamily="34" charset="0"/>
              <a:cs typeface="Arial" panose="020B0604020202020204" pitchFamily="34" charset="0"/>
            </a:endParaRPr>
          </a:p>
          <a:p>
            <a:pPr algn="l"/>
            <a:endParaRPr lang="eu-ES" sz="1600" dirty="0">
              <a:solidFill>
                <a:schemeClr val="tx1"/>
              </a:solidFill>
              <a:latin typeface="Arial" panose="020B0604020202020204" pitchFamily="34" charset="0"/>
              <a:cs typeface="Arial" panose="020B0604020202020204" pitchFamily="34" charset="0"/>
            </a:endParaRPr>
          </a:p>
          <a:p>
            <a:pPr algn="l"/>
            <a:r>
              <a:rPr lang="eu-ES" sz="1600" b="1" dirty="0" err="1" smtClean="0">
                <a:solidFill>
                  <a:srgbClr val="FF0000"/>
                </a:solidFill>
                <a:latin typeface="Arial" panose="020B0604020202020204" pitchFamily="34" charset="0"/>
                <a:cs typeface="Arial" panose="020B0604020202020204" pitchFamily="34" charset="0"/>
              </a:rPr>
              <a:t>Análisis</a:t>
            </a:r>
            <a:r>
              <a:rPr lang="eu-ES" sz="1600" b="1" dirty="0" smtClean="0">
                <a:solidFill>
                  <a:srgbClr val="FF0000"/>
                </a:solidFill>
                <a:latin typeface="Arial" panose="020B0604020202020204" pitchFamily="34" charset="0"/>
                <a:cs typeface="Arial" panose="020B0604020202020204" pitchFamily="34" charset="0"/>
              </a:rPr>
              <a:t> de la </a:t>
            </a:r>
            <a:r>
              <a:rPr lang="eu-ES" sz="1600" b="1" dirty="0" err="1" smtClean="0">
                <a:solidFill>
                  <a:srgbClr val="FF0000"/>
                </a:solidFill>
                <a:latin typeface="Arial" panose="020B0604020202020204" pitchFamily="34" charset="0"/>
                <a:cs typeface="Arial" panose="020B0604020202020204" pitchFamily="34" charset="0"/>
              </a:rPr>
              <a:t>situación</a:t>
            </a:r>
            <a:r>
              <a:rPr lang="eu-ES" sz="1600" b="1" dirty="0" smtClean="0">
                <a:solidFill>
                  <a:srgbClr val="FF0000"/>
                </a:solidFill>
                <a:latin typeface="Arial" panose="020B0604020202020204" pitchFamily="34" charset="0"/>
                <a:cs typeface="Arial" panose="020B0604020202020204" pitchFamily="34" charset="0"/>
              </a:rPr>
              <a:t>. </a:t>
            </a:r>
            <a:r>
              <a:rPr lang="eu-ES" sz="1600" dirty="0" smtClean="0">
                <a:solidFill>
                  <a:schemeClr val="tx1"/>
                </a:solidFill>
                <a:latin typeface="Arial" panose="020B0604020202020204" pitchFamily="34" charset="0"/>
                <a:cs typeface="Arial" panose="020B0604020202020204" pitchFamily="34" charset="0"/>
              </a:rPr>
              <a:t>No </a:t>
            </a:r>
            <a:r>
              <a:rPr lang="eu-ES" sz="1600" dirty="0" err="1" smtClean="0">
                <a:solidFill>
                  <a:schemeClr val="tx1"/>
                </a:solidFill>
                <a:latin typeface="Arial" panose="020B0604020202020204" pitchFamily="34" charset="0"/>
                <a:cs typeface="Arial" panose="020B0604020202020204" pitchFamily="34" charset="0"/>
              </a:rPr>
              <a:t>incluir</a:t>
            </a:r>
            <a:r>
              <a:rPr lang="eu-ES" sz="1600" dirty="0" smtClean="0">
                <a:solidFill>
                  <a:schemeClr val="tx1"/>
                </a:solidFill>
                <a:latin typeface="Arial" panose="020B0604020202020204" pitchFamily="34" charset="0"/>
                <a:cs typeface="Arial" panose="020B0604020202020204" pitchFamily="34" charset="0"/>
              </a:rPr>
              <a:t> la </a:t>
            </a:r>
            <a:r>
              <a:rPr lang="eu-ES" sz="1600" dirty="0" err="1" smtClean="0">
                <a:solidFill>
                  <a:schemeClr val="tx1"/>
                </a:solidFill>
                <a:latin typeface="Arial" panose="020B0604020202020204" pitchFamily="34" charset="0"/>
                <a:cs typeface="Arial" panose="020B0604020202020204" pitchFamily="34" charset="0"/>
              </a:rPr>
              <a:t>relación</a:t>
            </a:r>
            <a:r>
              <a:rPr lang="eu-ES" sz="1600" dirty="0" smtClean="0">
                <a:solidFill>
                  <a:schemeClr val="tx1"/>
                </a:solidFill>
                <a:latin typeface="Arial" panose="020B0604020202020204" pitchFamily="34" charset="0"/>
                <a:cs typeface="Arial" panose="020B0604020202020204" pitchFamily="34" charset="0"/>
              </a:rPr>
              <a:t> de </a:t>
            </a:r>
            <a:r>
              <a:rPr lang="eu-ES" sz="1600" dirty="0" err="1" smtClean="0">
                <a:solidFill>
                  <a:schemeClr val="tx1"/>
                </a:solidFill>
                <a:latin typeface="Arial" panose="020B0604020202020204" pitchFamily="34" charset="0"/>
                <a:cs typeface="Arial" panose="020B0604020202020204" pitchFamily="34" charset="0"/>
              </a:rPr>
              <a:t>las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convenciones</a:t>
            </a:r>
            <a:r>
              <a:rPr lang="eu-ES" sz="1600" dirty="0" smtClean="0">
                <a:solidFill>
                  <a:schemeClr val="tx1"/>
                </a:solidFill>
                <a:latin typeface="Arial" panose="020B0604020202020204" pitchFamily="34" charset="0"/>
                <a:cs typeface="Arial" panose="020B0604020202020204" pitchFamily="34" charset="0"/>
              </a:rPr>
              <a:t> de DDHH </a:t>
            </a:r>
            <a:r>
              <a:rPr lang="eu-ES" sz="1600" dirty="0" err="1" smtClean="0">
                <a:solidFill>
                  <a:schemeClr val="tx1"/>
                </a:solidFill>
                <a:latin typeface="Arial" panose="020B0604020202020204" pitchFamily="34" charset="0"/>
                <a:cs typeface="Arial" panose="020B0604020202020204" pitchFamily="34" charset="0"/>
              </a:rPr>
              <a:t>sino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información</a:t>
            </a:r>
            <a:r>
              <a:rPr lang="eu-ES" sz="1600" dirty="0" smtClean="0">
                <a:solidFill>
                  <a:schemeClr val="tx1"/>
                </a:solidFill>
                <a:latin typeface="Arial" panose="020B0604020202020204" pitchFamily="34" charset="0"/>
                <a:cs typeface="Arial" panose="020B0604020202020204" pitchFamily="34" charset="0"/>
              </a:rPr>
              <a:t> sobre los </a:t>
            </a:r>
            <a:r>
              <a:rPr lang="eu-ES" sz="1600" dirty="0" err="1" smtClean="0">
                <a:solidFill>
                  <a:schemeClr val="tx1"/>
                </a:solidFill>
                <a:latin typeface="Arial" panose="020B0604020202020204" pitchFamily="34" charset="0"/>
                <a:cs typeface="Arial" panose="020B0604020202020204" pitchFamily="34" charset="0"/>
              </a:rPr>
              <a:t>derechos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vinculados</a:t>
            </a:r>
            <a:r>
              <a:rPr lang="eu-ES" sz="1600" dirty="0" smtClean="0">
                <a:solidFill>
                  <a:schemeClr val="tx1"/>
                </a:solidFill>
                <a:latin typeface="Arial" panose="020B0604020202020204" pitchFamily="34" charset="0"/>
                <a:cs typeface="Arial" panose="020B0604020202020204" pitchFamily="34" charset="0"/>
              </a:rPr>
              <a:t> a la </a:t>
            </a:r>
            <a:r>
              <a:rPr lang="eu-ES" sz="1600" dirty="0" err="1" smtClean="0">
                <a:solidFill>
                  <a:schemeClr val="tx1"/>
                </a:solidFill>
                <a:latin typeface="Arial" panose="020B0604020202020204" pitchFamily="34" charset="0"/>
                <a:cs typeface="Arial" panose="020B0604020202020204" pitchFamily="34" charset="0"/>
              </a:rPr>
              <a:t>intervención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están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vulnerando</a:t>
            </a:r>
            <a:r>
              <a:rPr lang="eu-ES" sz="1600" dirty="0" smtClean="0">
                <a:solidFill>
                  <a:schemeClr val="tx1"/>
                </a:solidFill>
                <a:latin typeface="Arial" panose="020B0604020202020204" pitchFamily="34" charset="0"/>
                <a:cs typeface="Arial" panose="020B0604020202020204" pitchFamily="34" charset="0"/>
              </a:rPr>
              <a:t> y </a:t>
            </a:r>
            <a:r>
              <a:rPr lang="eu-ES" sz="1600" dirty="0" err="1" smtClean="0">
                <a:solidFill>
                  <a:schemeClr val="tx1"/>
                </a:solidFill>
                <a:latin typeface="Arial" panose="020B0604020202020204" pitchFamily="34" charset="0"/>
                <a:cs typeface="Arial" panose="020B0604020202020204" pitchFamily="34" charset="0"/>
              </a:rPr>
              <a:t>por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qué</a:t>
            </a:r>
            <a:r>
              <a:rPr lang="eu-ES" sz="1600" dirty="0" smtClean="0">
                <a:solidFill>
                  <a:schemeClr val="tx1"/>
                </a:solidFill>
                <a:latin typeface="Arial" panose="020B0604020202020204" pitchFamily="34" charset="0"/>
                <a:cs typeface="Arial" panose="020B0604020202020204" pitchFamily="34" charset="0"/>
              </a:rPr>
              <a:t>. </a:t>
            </a:r>
          </a:p>
          <a:p>
            <a:pPr algn="l"/>
            <a:r>
              <a:rPr lang="eu-ES" sz="1600" b="1" dirty="0" err="1" smtClean="0">
                <a:solidFill>
                  <a:srgbClr val="FF0000"/>
                </a:solidFill>
                <a:latin typeface="Arial" panose="020B0604020202020204" pitchFamily="34" charset="0"/>
                <a:cs typeface="Arial" panose="020B0604020202020204" pitchFamily="34" charset="0"/>
              </a:rPr>
              <a:t>Actividades</a:t>
            </a:r>
            <a:r>
              <a:rPr lang="eu-ES" sz="1600" b="1" dirty="0" smtClean="0">
                <a:solidFill>
                  <a:srgbClr val="FF0000"/>
                </a:solidFill>
                <a:latin typeface="Arial" panose="020B0604020202020204" pitchFamily="34" charset="0"/>
                <a:cs typeface="Arial" panose="020B0604020202020204" pitchFamily="34" charset="0"/>
              </a:rPr>
              <a:t> con </a:t>
            </a:r>
            <a:r>
              <a:rPr lang="eu-ES" sz="1600" b="1" dirty="0" err="1" smtClean="0">
                <a:solidFill>
                  <a:srgbClr val="FF0000"/>
                </a:solidFill>
                <a:latin typeface="Arial" panose="020B0604020202020204" pitchFamily="34" charset="0"/>
                <a:cs typeface="Arial" panose="020B0604020202020204" pitchFamily="34" charset="0"/>
              </a:rPr>
              <a:t>titulares</a:t>
            </a:r>
            <a:r>
              <a:rPr lang="eu-ES" sz="1600" b="1" dirty="0" smtClean="0">
                <a:solidFill>
                  <a:srgbClr val="FF0000"/>
                </a:solidFill>
                <a:latin typeface="Arial" panose="020B0604020202020204" pitchFamily="34" charset="0"/>
                <a:cs typeface="Arial" panose="020B0604020202020204" pitchFamily="34" charset="0"/>
              </a:rPr>
              <a:t> de </a:t>
            </a:r>
            <a:r>
              <a:rPr lang="eu-ES" sz="1600" b="1" dirty="0" err="1" smtClean="0">
                <a:solidFill>
                  <a:srgbClr val="FF0000"/>
                </a:solidFill>
                <a:latin typeface="Arial" panose="020B0604020202020204" pitchFamily="34" charset="0"/>
                <a:cs typeface="Arial" panose="020B0604020202020204" pitchFamily="34" charset="0"/>
              </a:rPr>
              <a:t>derechos</a:t>
            </a:r>
            <a:r>
              <a:rPr lang="eu-ES" sz="1600" dirty="0" smtClean="0">
                <a:solidFill>
                  <a:schemeClr val="tx1"/>
                </a:solidFill>
                <a:latin typeface="Arial" panose="020B0604020202020204" pitchFamily="34" charset="0"/>
                <a:cs typeface="Arial" panose="020B0604020202020204" pitchFamily="34" charset="0"/>
              </a:rPr>
              <a:t>. El </a:t>
            </a:r>
            <a:r>
              <a:rPr lang="eu-ES" sz="1600" dirty="0" err="1" smtClean="0">
                <a:solidFill>
                  <a:schemeClr val="tx1"/>
                </a:solidFill>
                <a:latin typeface="Arial" panose="020B0604020202020204" pitchFamily="34" charset="0"/>
                <a:cs typeface="Arial" panose="020B0604020202020204" pitchFamily="34" charset="0"/>
              </a:rPr>
              <a:t>objetivo</a:t>
            </a:r>
            <a:r>
              <a:rPr lang="eu-ES" sz="1600" dirty="0" smtClean="0">
                <a:solidFill>
                  <a:schemeClr val="tx1"/>
                </a:solidFill>
                <a:latin typeface="Arial" panose="020B0604020202020204" pitchFamily="34" charset="0"/>
                <a:cs typeface="Arial" panose="020B0604020202020204" pitchFamily="34" charset="0"/>
              </a:rPr>
              <a:t> es </a:t>
            </a:r>
            <a:r>
              <a:rPr lang="eu-ES" sz="1600" dirty="0" err="1" smtClean="0">
                <a:solidFill>
                  <a:schemeClr val="tx1"/>
                </a:solidFill>
                <a:latin typeface="Arial" panose="020B0604020202020204" pitchFamily="34" charset="0"/>
                <a:cs typeface="Arial" panose="020B0604020202020204" pitchFamily="34" charset="0"/>
              </a:rPr>
              <a:t>que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conozcan</a:t>
            </a:r>
            <a:r>
              <a:rPr lang="eu-ES" sz="1600" dirty="0" smtClean="0">
                <a:solidFill>
                  <a:schemeClr val="tx1"/>
                </a:solidFill>
                <a:latin typeface="Arial" panose="020B0604020202020204" pitchFamily="34" charset="0"/>
                <a:cs typeface="Arial" panose="020B0604020202020204" pitchFamily="34" charset="0"/>
              </a:rPr>
              <a:t> los </a:t>
            </a:r>
            <a:r>
              <a:rPr lang="eu-ES" sz="1600" dirty="0" err="1" smtClean="0">
                <a:solidFill>
                  <a:schemeClr val="tx1"/>
                </a:solidFill>
                <a:latin typeface="Arial" panose="020B0604020202020204" pitchFamily="34" charset="0"/>
                <a:cs typeface="Arial" panose="020B0604020202020204" pitchFamily="34" charset="0"/>
              </a:rPr>
              <a:t>derechos</a:t>
            </a:r>
            <a:r>
              <a:rPr lang="eu-ES" sz="1600" dirty="0" smtClean="0">
                <a:solidFill>
                  <a:schemeClr val="tx1"/>
                </a:solidFill>
                <a:latin typeface="Arial" panose="020B0604020202020204" pitchFamily="34" charset="0"/>
                <a:cs typeface="Arial" panose="020B0604020202020204" pitchFamily="34" charset="0"/>
              </a:rPr>
              <a:t> o los </a:t>
            </a:r>
            <a:r>
              <a:rPr lang="eu-ES" sz="1600" dirty="0" err="1" smtClean="0">
                <a:solidFill>
                  <a:schemeClr val="tx1"/>
                </a:solidFill>
                <a:latin typeface="Arial" panose="020B0604020202020204" pitchFamily="34" charset="0"/>
                <a:cs typeface="Arial" panose="020B0604020202020204" pitchFamily="34" charset="0"/>
              </a:rPr>
              <a:t>reivindiquen</a:t>
            </a:r>
            <a:r>
              <a:rPr lang="eu-ES" sz="1600" dirty="0" smtClean="0">
                <a:solidFill>
                  <a:schemeClr val="tx1"/>
                </a:solidFill>
                <a:latin typeface="Arial" panose="020B0604020202020204" pitchFamily="34" charset="0"/>
                <a:cs typeface="Arial" panose="020B0604020202020204" pitchFamily="34" charset="0"/>
              </a:rPr>
              <a:t>. No </a:t>
            </a:r>
            <a:r>
              <a:rPr lang="eu-ES" sz="1600" dirty="0" err="1" smtClean="0">
                <a:solidFill>
                  <a:schemeClr val="tx1"/>
                </a:solidFill>
                <a:latin typeface="Arial" panose="020B0604020202020204" pitchFamily="34" charset="0"/>
                <a:cs typeface="Arial" panose="020B0604020202020204" pitchFamily="34" charset="0"/>
              </a:rPr>
              <a:t>todas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las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actividades</a:t>
            </a:r>
            <a:r>
              <a:rPr lang="eu-ES" sz="1600" dirty="0" smtClean="0">
                <a:solidFill>
                  <a:schemeClr val="tx1"/>
                </a:solidFill>
                <a:latin typeface="Arial" panose="020B0604020202020204" pitchFamily="34" charset="0"/>
                <a:cs typeface="Arial" panose="020B0604020202020204" pitchFamily="34" charset="0"/>
              </a:rPr>
              <a:t> con </a:t>
            </a:r>
            <a:r>
              <a:rPr lang="eu-ES" sz="1600" dirty="0" err="1" smtClean="0">
                <a:solidFill>
                  <a:schemeClr val="tx1"/>
                </a:solidFill>
                <a:latin typeface="Arial" panose="020B0604020202020204" pitchFamily="34" charset="0"/>
                <a:cs typeface="Arial" panose="020B0604020202020204" pitchFamily="34" charset="0"/>
              </a:rPr>
              <a:t>titulares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contribuyen</a:t>
            </a:r>
            <a:r>
              <a:rPr lang="eu-ES" sz="1600" dirty="0" smtClean="0">
                <a:solidFill>
                  <a:schemeClr val="tx1"/>
                </a:solidFill>
                <a:latin typeface="Arial" panose="020B0604020202020204" pitchFamily="34" charset="0"/>
                <a:cs typeface="Arial" panose="020B0604020202020204" pitchFamily="34" charset="0"/>
              </a:rPr>
              <a:t> a </a:t>
            </a:r>
            <a:r>
              <a:rPr lang="eu-ES" sz="1600" dirty="0" err="1" smtClean="0">
                <a:solidFill>
                  <a:schemeClr val="tx1"/>
                </a:solidFill>
                <a:latin typeface="Arial" panose="020B0604020202020204" pitchFamily="34" charset="0"/>
                <a:cs typeface="Arial" panose="020B0604020202020204" pitchFamily="34" charset="0"/>
              </a:rPr>
              <a:t>que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sean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conscientes</a:t>
            </a:r>
            <a:r>
              <a:rPr lang="eu-ES" sz="1600" dirty="0" smtClean="0">
                <a:solidFill>
                  <a:schemeClr val="tx1"/>
                </a:solidFill>
                <a:latin typeface="Arial" panose="020B0604020202020204" pitchFamily="34" charset="0"/>
                <a:cs typeface="Arial" panose="020B0604020202020204" pitchFamily="34" charset="0"/>
              </a:rPr>
              <a:t> de </a:t>
            </a:r>
            <a:r>
              <a:rPr lang="eu-ES" sz="1600" dirty="0" err="1" smtClean="0">
                <a:solidFill>
                  <a:schemeClr val="tx1"/>
                </a:solidFill>
                <a:latin typeface="Arial" panose="020B0604020202020204" pitchFamily="34" charset="0"/>
                <a:cs typeface="Arial" panose="020B0604020202020204" pitchFamily="34" charset="0"/>
              </a:rPr>
              <a:t>sus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derechos</a:t>
            </a:r>
            <a:r>
              <a:rPr lang="eu-ES" sz="1600" dirty="0" smtClean="0">
                <a:solidFill>
                  <a:schemeClr val="tx1"/>
                </a:solidFill>
                <a:latin typeface="Arial" panose="020B0604020202020204" pitchFamily="34" charset="0"/>
                <a:cs typeface="Arial" panose="020B0604020202020204" pitchFamily="34" charset="0"/>
              </a:rPr>
              <a:t>. </a:t>
            </a:r>
          </a:p>
          <a:p>
            <a:pPr algn="l"/>
            <a:r>
              <a:rPr lang="eu-ES" sz="1600" b="1" dirty="0" err="1" smtClean="0">
                <a:solidFill>
                  <a:srgbClr val="FF0000"/>
                </a:solidFill>
                <a:latin typeface="Arial" panose="020B0604020202020204" pitchFamily="34" charset="0"/>
                <a:cs typeface="Arial" panose="020B0604020202020204" pitchFamily="34" charset="0"/>
              </a:rPr>
              <a:t>Actividades</a:t>
            </a:r>
            <a:r>
              <a:rPr lang="eu-ES" sz="1600" b="1" dirty="0" smtClean="0">
                <a:solidFill>
                  <a:srgbClr val="FF0000"/>
                </a:solidFill>
                <a:latin typeface="Arial" panose="020B0604020202020204" pitchFamily="34" charset="0"/>
                <a:cs typeface="Arial" panose="020B0604020202020204" pitchFamily="34" charset="0"/>
              </a:rPr>
              <a:t> con </a:t>
            </a:r>
            <a:r>
              <a:rPr lang="eu-ES" sz="1600" b="1" dirty="0" err="1" smtClean="0">
                <a:solidFill>
                  <a:srgbClr val="FF0000"/>
                </a:solidFill>
                <a:latin typeface="Arial" panose="020B0604020202020204" pitchFamily="34" charset="0"/>
                <a:cs typeface="Arial" panose="020B0604020202020204" pitchFamily="34" charset="0"/>
              </a:rPr>
              <a:t>titulares</a:t>
            </a:r>
            <a:r>
              <a:rPr lang="eu-ES" sz="1600" b="1" dirty="0" smtClean="0">
                <a:solidFill>
                  <a:srgbClr val="FF0000"/>
                </a:solidFill>
                <a:latin typeface="Arial" panose="020B0604020202020204" pitchFamily="34" charset="0"/>
                <a:cs typeface="Arial" panose="020B0604020202020204" pitchFamily="34" charset="0"/>
              </a:rPr>
              <a:t> de </a:t>
            </a:r>
            <a:r>
              <a:rPr lang="eu-ES" sz="1600" b="1" dirty="0" err="1" smtClean="0">
                <a:solidFill>
                  <a:srgbClr val="FF0000"/>
                </a:solidFill>
                <a:latin typeface="Arial" panose="020B0604020202020204" pitchFamily="34" charset="0"/>
                <a:cs typeface="Arial" panose="020B0604020202020204" pitchFamily="34" charset="0"/>
              </a:rPr>
              <a:t>obligaciones</a:t>
            </a:r>
            <a:r>
              <a:rPr lang="eu-ES" sz="1600" b="1" dirty="0" smtClean="0">
                <a:solidFill>
                  <a:srgbClr val="FF0000"/>
                </a:solidFill>
                <a:latin typeface="Arial" panose="020B0604020202020204" pitchFamily="34" charset="0"/>
                <a:cs typeface="Arial" panose="020B0604020202020204" pitchFamily="34" charset="0"/>
              </a:rPr>
              <a:t>/</a:t>
            </a:r>
            <a:r>
              <a:rPr lang="eu-ES" sz="1600" b="1" dirty="0" err="1" smtClean="0">
                <a:solidFill>
                  <a:srgbClr val="FF0000"/>
                </a:solidFill>
                <a:latin typeface="Arial" panose="020B0604020202020204" pitchFamily="34" charset="0"/>
                <a:cs typeface="Arial" panose="020B0604020202020204" pitchFamily="34" charset="0"/>
              </a:rPr>
              <a:t>responsabilidades</a:t>
            </a:r>
            <a:r>
              <a:rPr lang="eu-ES" sz="1600" b="1" dirty="0" smtClean="0">
                <a:solidFill>
                  <a:srgbClr val="FF0000"/>
                </a:solidFill>
                <a:latin typeface="Arial" panose="020B0604020202020204" pitchFamily="34" charset="0"/>
                <a:cs typeface="Arial" panose="020B0604020202020204" pitchFamily="34" charset="0"/>
              </a:rPr>
              <a:t>. </a:t>
            </a:r>
            <a:r>
              <a:rPr lang="eu-ES" sz="1600" dirty="0">
                <a:solidFill>
                  <a:schemeClr val="tx1"/>
                </a:solidFill>
                <a:latin typeface="Arial" panose="020B0604020202020204" pitchFamily="34" charset="0"/>
                <a:cs typeface="Arial" panose="020B0604020202020204" pitchFamily="34" charset="0"/>
              </a:rPr>
              <a:t>A </a:t>
            </a:r>
            <a:r>
              <a:rPr lang="eu-ES" sz="1600" dirty="0" err="1">
                <a:solidFill>
                  <a:schemeClr val="tx1"/>
                </a:solidFill>
                <a:latin typeface="Arial" panose="020B0604020202020204" pitchFamily="34" charset="0"/>
                <a:cs typeface="Arial" panose="020B0604020202020204" pitchFamily="34" charset="0"/>
              </a:rPr>
              <a:t>veces</a:t>
            </a:r>
            <a:r>
              <a:rPr lang="eu-ES" sz="1600" dirty="0">
                <a:solidFill>
                  <a:schemeClr val="tx1"/>
                </a:solidFill>
                <a:latin typeface="Arial" panose="020B0604020202020204" pitchFamily="34" charset="0"/>
                <a:cs typeface="Arial" panose="020B0604020202020204" pitchFamily="34" charset="0"/>
              </a:rPr>
              <a:t> no es posible </a:t>
            </a:r>
            <a:r>
              <a:rPr lang="eu-ES" sz="1600" dirty="0" err="1">
                <a:solidFill>
                  <a:schemeClr val="tx1"/>
                </a:solidFill>
                <a:latin typeface="Arial" panose="020B0604020202020204" pitchFamily="34" charset="0"/>
                <a:cs typeface="Arial" panose="020B0604020202020204" pitchFamily="34" charset="0"/>
              </a:rPr>
              <a:t>trabajar</a:t>
            </a:r>
            <a:r>
              <a:rPr lang="eu-ES" sz="1600" dirty="0">
                <a:solidFill>
                  <a:schemeClr val="tx1"/>
                </a:solidFill>
                <a:latin typeface="Arial" panose="020B0604020202020204" pitchFamily="34" charset="0"/>
                <a:cs typeface="Arial" panose="020B0604020202020204" pitchFamily="34" charset="0"/>
              </a:rPr>
              <a:t> con </a:t>
            </a:r>
            <a:r>
              <a:rPr lang="eu-ES" sz="1600" dirty="0" err="1">
                <a:solidFill>
                  <a:schemeClr val="tx1"/>
                </a:solidFill>
                <a:latin typeface="Arial" panose="020B0604020202020204" pitchFamily="34" charset="0"/>
                <a:cs typeface="Arial" panose="020B0604020202020204" pitchFamily="34" charset="0"/>
              </a:rPr>
              <a:t>titulares</a:t>
            </a:r>
            <a:r>
              <a:rPr lang="eu-ES" sz="1600" dirty="0">
                <a:solidFill>
                  <a:schemeClr val="tx1"/>
                </a:solidFill>
                <a:latin typeface="Arial" panose="020B0604020202020204" pitchFamily="34" charset="0"/>
                <a:cs typeface="Arial" panose="020B0604020202020204" pitchFamily="34" charset="0"/>
              </a:rPr>
              <a:t> de </a:t>
            </a:r>
            <a:r>
              <a:rPr lang="eu-ES" sz="1600" dirty="0" err="1">
                <a:solidFill>
                  <a:schemeClr val="tx1"/>
                </a:solidFill>
                <a:latin typeface="Arial" panose="020B0604020202020204" pitchFamily="34" charset="0"/>
                <a:cs typeface="Arial" panose="020B0604020202020204" pitchFamily="34" charset="0"/>
              </a:rPr>
              <a:t>obligaciones</a:t>
            </a:r>
            <a:r>
              <a:rPr lang="eu-ES" sz="1600" dirty="0">
                <a:solidFill>
                  <a:schemeClr val="tx1"/>
                </a:solidFill>
                <a:latin typeface="Arial" panose="020B0604020202020204" pitchFamily="34" charset="0"/>
                <a:cs typeface="Arial" panose="020B0604020202020204" pitchFamily="34" charset="0"/>
              </a:rPr>
              <a:t>: </a:t>
            </a:r>
            <a:r>
              <a:rPr lang="eu-ES" sz="1600" dirty="0" err="1">
                <a:solidFill>
                  <a:schemeClr val="tx1"/>
                </a:solidFill>
                <a:latin typeface="Arial" panose="020B0604020202020204" pitchFamily="34" charset="0"/>
                <a:cs typeface="Arial" panose="020B0604020202020204" pitchFamily="34" charset="0"/>
              </a:rPr>
              <a:t>explicar</a:t>
            </a:r>
            <a:r>
              <a:rPr lang="eu-ES" sz="1600" dirty="0">
                <a:solidFill>
                  <a:schemeClr val="tx1"/>
                </a:solidFill>
                <a:latin typeface="Arial" panose="020B0604020202020204" pitchFamily="34" charset="0"/>
                <a:cs typeface="Arial" panose="020B0604020202020204" pitchFamily="34" charset="0"/>
              </a:rPr>
              <a:t> </a:t>
            </a:r>
            <a:r>
              <a:rPr lang="eu-ES" sz="1600" dirty="0" err="1">
                <a:solidFill>
                  <a:schemeClr val="tx1"/>
                </a:solidFill>
                <a:latin typeface="Arial" panose="020B0604020202020204" pitchFamily="34" charset="0"/>
                <a:cs typeface="Arial" panose="020B0604020202020204" pitchFamily="34" charset="0"/>
              </a:rPr>
              <a:t>por</a:t>
            </a:r>
            <a:r>
              <a:rPr lang="eu-ES" sz="1600" dirty="0">
                <a:solidFill>
                  <a:schemeClr val="tx1"/>
                </a:solidFill>
                <a:latin typeface="Arial" panose="020B0604020202020204" pitchFamily="34" charset="0"/>
                <a:cs typeface="Arial" panose="020B0604020202020204" pitchFamily="34" charset="0"/>
              </a:rPr>
              <a:t> </a:t>
            </a:r>
            <a:r>
              <a:rPr lang="eu-ES" sz="1600" dirty="0" err="1">
                <a:solidFill>
                  <a:schemeClr val="tx1"/>
                </a:solidFill>
                <a:latin typeface="Arial" panose="020B0604020202020204" pitchFamily="34" charset="0"/>
                <a:cs typeface="Arial" panose="020B0604020202020204" pitchFamily="34" charset="0"/>
              </a:rPr>
              <a:t>qué</a:t>
            </a:r>
            <a:r>
              <a:rPr lang="eu-ES" sz="1600" dirty="0">
                <a:solidFill>
                  <a:schemeClr val="tx1"/>
                </a:solidFill>
                <a:latin typeface="Arial" panose="020B0604020202020204" pitchFamily="34" charset="0"/>
                <a:cs typeface="Arial" panose="020B0604020202020204" pitchFamily="34" charset="0"/>
              </a:rPr>
              <a:t>. </a:t>
            </a:r>
            <a:r>
              <a:rPr lang="eu-ES" sz="1600" dirty="0" smtClean="0">
                <a:solidFill>
                  <a:schemeClr val="tx1"/>
                </a:solidFill>
                <a:latin typeface="Arial" panose="020B0604020202020204" pitchFamily="34" charset="0"/>
                <a:cs typeface="Arial" panose="020B0604020202020204" pitchFamily="34" charset="0"/>
              </a:rPr>
              <a:t>Si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trabaja</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incluirlos</a:t>
            </a:r>
            <a:r>
              <a:rPr lang="eu-ES" sz="1600" dirty="0" smtClean="0">
                <a:solidFill>
                  <a:schemeClr val="tx1"/>
                </a:solidFill>
                <a:latin typeface="Arial" panose="020B0604020202020204" pitchFamily="34" charset="0"/>
                <a:cs typeface="Arial" panose="020B0604020202020204" pitchFamily="34" charset="0"/>
              </a:rPr>
              <a:t> </a:t>
            </a:r>
            <a:r>
              <a:rPr lang="eu-ES" sz="1600" dirty="0" err="1">
                <a:solidFill>
                  <a:schemeClr val="tx1"/>
                </a:solidFill>
                <a:latin typeface="Arial" panose="020B0604020202020204" pitchFamily="34" charset="0"/>
                <a:cs typeface="Arial" panose="020B0604020202020204" pitchFamily="34" charset="0"/>
              </a:rPr>
              <a:t>como</a:t>
            </a:r>
            <a:r>
              <a:rPr lang="eu-ES" sz="1600" dirty="0">
                <a:solidFill>
                  <a:schemeClr val="tx1"/>
                </a:solidFill>
                <a:latin typeface="Arial" panose="020B0604020202020204" pitchFamily="34" charset="0"/>
                <a:cs typeface="Arial" panose="020B0604020202020204" pitchFamily="34" charset="0"/>
              </a:rPr>
              <a:t> </a:t>
            </a:r>
            <a:r>
              <a:rPr lang="eu-ES" sz="1600" dirty="0" err="1">
                <a:solidFill>
                  <a:schemeClr val="tx1"/>
                </a:solidFill>
                <a:latin typeface="Arial" panose="020B0604020202020204" pitchFamily="34" charset="0"/>
                <a:cs typeface="Arial" panose="020B0604020202020204" pitchFamily="34" charset="0"/>
              </a:rPr>
              <a:t>población</a:t>
            </a:r>
            <a:r>
              <a:rPr lang="eu-ES" sz="1600" dirty="0">
                <a:solidFill>
                  <a:schemeClr val="tx1"/>
                </a:solidFill>
                <a:latin typeface="Arial" panose="020B0604020202020204" pitchFamily="34" charset="0"/>
                <a:cs typeface="Arial" panose="020B0604020202020204" pitchFamily="34" charset="0"/>
              </a:rPr>
              <a:t> sujeto. </a:t>
            </a:r>
            <a:r>
              <a:rPr lang="eu-ES" sz="1600" b="1" dirty="0" err="1" smtClean="0">
                <a:solidFill>
                  <a:srgbClr val="FF0000"/>
                </a:solidFill>
                <a:latin typeface="Arial" panose="020B0604020202020204" pitchFamily="34" charset="0"/>
                <a:cs typeface="Arial" panose="020B0604020202020204" pitchFamily="34" charset="0"/>
              </a:rPr>
              <a:t>Actividades</a:t>
            </a:r>
            <a:r>
              <a:rPr lang="eu-ES" sz="1600" b="1" dirty="0" smtClean="0">
                <a:solidFill>
                  <a:srgbClr val="FF0000"/>
                </a:solidFill>
                <a:latin typeface="Arial" panose="020B0604020202020204" pitchFamily="34" charset="0"/>
                <a:cs typeface="Arial" panose="020B0604020202020204" pitchFamily="34" charset="0"/>
              </a:rPr>
              <a:t> de </a:t>
            </a:r>
            <a:r>
              <a:rPr lang="eu-ES" sz="1600" b="1" dirty="0" err="1">
                <a:solidFill>
                  <a:srgbClr val="FF0000"/>
                </a:solidFill>
                <a:latin typeface="Arial" panose="020B0604020202020204" pitchFamily="34" charset="0"/>
                <a:cs typeface="Arial" panose="020B0604020202020204" pitchFamily="34" charset="0"/>
              </a:rPr>
              <a:t>recogida</a:t>
            </a:r>
            <a:r>
              <a:rPr lang="eu-ES" sz="1600" b="1" dirty="0">
                <a:solidFill>
                  <a:srgbClr val="FF0000"/>
                </a:solidFill>
                <a:latin typeface="Arial" panose="020B0604020202020204" pitchFamily="34" charset="0"/>
                <a:cs typeface="Arial" panose="020B0604020202020204" pitchFamily="34" charset="0"/>
              </a:rPr>
              <a:t> de </a:t>
            </a:r>
            <a:r>
              <a:rPr lang="eu-ES" sz="1600" b="1" dirty="0" err="1">
                <a:solidFill>
                  <a:srgbClr val="FF0000"/>
                </a:solidFill>
                <a:latin typeface="Arial" panose="020B0604020202020204" pitchFamily="34" charset="0"/>
                <a:cs typeface="Arial" panose="020B0604020202020204" pitchFamily="34" charset="0"/>
              </a:rPr>
              <a:t>testimonios</a:t>
            </a:r>
            <a:r>
              <a:rPr lang="eu-ES" sz="1600" b="1" dirty="0">
                <a:solidFill>
                  <a:srgbClr val="FF0000"/>
                </a:solidFill>
                <a:latin typeface="Arial" panose="020B0604020202020204" pitchFamily="34" charset="0"/>
                <a:cs typeface="Arial" panose="020B0604020202020204" pitchFamily="34" charset="0"/>
              </a:rPr>
              <a:t> </a:t>
            </a:r>
            <a:r>
              <a:rPr lang="eu-ES" sz="1600" b="1" dirty="0" err="1">
                <a:solidFill>
                  <a:srgbClr val="FF0000"/>
                </a:solidFill>
                <a:latin typeface="Arial" panose="020B0604020202020204" pitchFamily="34" charset="0"/>
                <a:cs typeface="Arial" panose="020B0604020202020204" pitchFamily="34" charset="0"/>
              </a:rPr>
              <a:t>allá</a:t>
            </a:r>
            <a:r>
              <a:rPr lang="eu-ES" sz="1600" b="1" dirty="0">
                <a:solidFill>
                  <a:srgbClr val="FF0000"/>
                </a:solidFill>
                <a:latin typeface="Arial" panose="020B0604020202020204" pitchFamily="34" charset="0"/>
                <a:cs typeface="Arial" panose="020B0604020202020204" pitchFamily="34" charset="0"/>
              </a:rPr>
              <a:t> y </a:t>
            </a:r>
            <a:r>
              <a:rPr lang="eu-ES" sz="1600" b="1" dirty="0" err="1" smtClean="0">
                <a:solidFill>
                  <a:srgbClr val="FF0000"/>
                </a:solidFill>
                <a:latin typeface="Arial" panose="020B0604020202020204" pitchFamily="34" charset="0"/>
                <a:cs typeface="Arial" panose="020B0604020202020204" pitchFamily="34" charset="0"/>
              </a:rPr>
              <a:t>aquí</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Mencionar</a:t>
            </a:r>
            <a:r>
              <a:rPr lang="eu-ES" sz="1600" dirty="0" smtClean="0">
                <a:solidFill>
                  <a:schemeClr val="tx1"/>
                </a:solidFill>
                <a:latin typeface="Arial" panose="020B0604020202020204" pitchFamily="34" charset="0"/>
                <a:cs typeface="Arial" panose="020B0604020202020204" pitchFamily="34" charset="0"/>
              </a:rPr>
              <a:t> si </a:t>
            </a:r>
            <a:r>
              <a:rPr lang="eu-ES" sz="1600" dirty="0" err="1" smtClean="0">
                <a:solidFill>
                  <a:schemeClr val="tx1"/>
                </a:solidFill>
                <a:latin typeface="Arial" panose="020B0604020202020204" pitchFamily="34" charset="0"/>
                <a:cs typeface="Arial" panose="020B0604020202020204" pitchFamily="34" charset="0"/>
              </a:rPr>
              <a:t>hay</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articulación</a:t>
            </a:r>
            <a:r>
              <a:rPr lang="eu-ES" sz="1600" dirty="0" smtClean="0">
                <a:solidFill>
                  <a:schemeClr val="tx1"/>
                </a:solidFill>
                <a:latin typeface="Arial" panose="020B0604020202020204" pitchFamily="34" charset="0"/>
                <a:cs typeface="Arial" panose="020B0604020202020204" pitchFamily="34" charset="0"/>
              </a:rPr>
              <a:t> y </a:t>
            </a:r>
            <a:r>
              <a:rPr lang="eu-ES" sz="1600" dirty="0" err="1" smtClean="0">
                <a:solidFill>
                  <a:schemeClr val="tx1"/>
                </a:solidFill>
                <a:latin typeface="Arial" panose="020B0604020202020204" pitchFamily="34" charset="0"/>
                <a:cs typeface="Arial" panose="020B0604020202020204" pitchFamily="34" charset="0"/>
              </a:rPr>
              <a:t>conexiones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entre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agentes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Pensar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en</a:t>
            </a:r>
            <a:r>
              <a:rPr lang="eu-ES" sz="1600" dirty="0" smtClean="0">
                <a:solidFill>
                  <a:schemeClr val="tx1"/>
                </a:solidFill>
                <a:latin typeface="Arial" panose="020B0604020202020204" pitchFamily="34" charset="0"/>
                <a:cs typeface="Arial" panose="020B0604020202020204" pitchFamily="34" charset="0"/>
              </a:rPr>
              <a:t> su </a:t>
            </a:r>
            <a:r>
              <a:rPr lang="eu-ES" sz="1600" dirty="0" err="1" smtClean="0">
                <a:solidFill>
                  <a:schemeClr val="tx1"/>
                </a:solidFill>
                <a:latin typeface="Arial" panose="020B0604020202020204" pitchFamily="34" charset="0"/>
                <a:cs typeface="Arial" panose="020B0604020202020204" pitchFamily="34" charset="0"/>
              </a:rPr>
              <a:t>recopilación</a:t>
            </a:r>
            <a:r>
              <a:rPr lang="eu-ES" sz="1600" dirty="0">
                <a:solidFill>
                  <a:schemeClr val="tx1"/>
                </a:solidFill>
                <a:latin typeface="Arial" panose="020B0604020202020204" pitchFamily="34" charset="0"/>
                <a:cs typeface="Arial" panose="020B0604020202020204" pitchFamily="34" charset="0"/>
              </a:rPr>
              <a:t> </a:t>
            </a:r>
            <a:r>
              <a:rPr lang="eu-ES" sz="1600" dirty="0" smtClean="0">
                <a:solidFill>
                  <a:schemeClr val="tx1"/>
                </a:solidFill>
                <a:latin typeface="Arial" panose="020B0604020202020204" pitchFamily="34" charset="0"/>
                <a:cs typeface="Arial" panose="020B0604020202020204" pitchFamily="34" charset="0"/>
              </a:rPr>
              <a:t>(</a:t>
            </a:r>
            <a:r>
              <a:rPr lang="eu-ES" sz="1600" dirty="0" err="1" smtClean="0">
                <a:solidFill>
                  <a:schemeClr val="tx1"/>
                </a:solidFill>
                <a:latin typeface="Arial" panose="020B0604020202020204" pitchFamily="34" charset="0"/>
                <a:cs typeface="Arial" panose="020B0604020202020204" pitchFamily="34" charset="0"/>
              </a:rPr>
              <a:t>textos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fotos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videos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grabaciones</a:t>
            </a:r>
            <a:r>
              <a:rPr lang="eu-ES" sz="1600" dirty="0" smtClean="0">
                <a:solidFill>
                  <a:schemeClr val="tx1"/>
                </a:solidFill>
                <a:latin typeface="Arial" panose="020B0604020202020204" pitchFamily="34" charset="0"/>
                <a:cs typeface="Arial" panose="020B0604020202020204" pitchFamily="34" charset="0"/>
              </a:rPr>
              <a:t>…) para el informe final. </a:t>
            </a:r>
          </a:p>
          <a:p>
            <a:pPr algn="l"/>
            <a:r>
              <a:rPr lang="eu-ES" sz="1600" b="1" dirty="0" err="1" smtClean="0">
                <a:solidFill>
                  <a:srgbClr val="FF0000"/>
                </a:solidFill>
                <a:latin typeface="Arial" panose="020B0604020202020204" pitchFamily="34" charset="0"/>
                <a:cs typeface="Arial" panose="020B0604020202020204" pitchFamily="34" charset="0"/>
              </a:rPr>
              <a:t>Generación</a:t>
            </a:r>
            <a:r>
              <a:rPr lang="eu-ES" sz="1600" b="1" dirty="0" smtClean="0">
                <a:solidFill>
                  <a:srgbClr val="FF0000"/>
                </a:solidFill>
                <a:latin typeface="Arial" panose="020B0604020202020204" pitchFamily="34" charset="0"/>
                <a:cs typeface="Arial" panose="020B0604020202020204" pitchFamily="34" charset="0"/>
              </a:rPr>
              <a:t> de una </a:t>
            </a:r>
            <a:r>
              <a:rPr lang="eu-ES" sz="1600" b="1" dirty="0" err="1" smtClean="0">
                <a:solidFill>
                  <a:srgbClr val="FF0000"/>
                </a:solidFill>
                <a:latin typeface="Arial" panose="020B0604020202020204" pitchFamily="34" charset="0"/>
                <a:cs typeface="Arial" panose="020B0604020202020204" pitchFamily="34" charset="0"/>
              </a:rPr>
              <a:t>ciudadanía</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a:solidFill>
                  <a:srgbClr val="FF0000"/>
                </a:solidFill>
                <a:latin typeface="Arial" panose="020B0604020202020204" pitchFamily="34" charset="0"/>
                <a:cs typeface="Arial" panose="020B0604020202020204" pitchFamily="34" charset="0"/>
              </a:rPr>
              <a:t>crítica</a:t>
            </a:r>
            <a:r>
              <a:rPr lang="eu-ES" sz="1600" b="1" dirty="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en</a:t>
            </a:r>
            <a:r>
              <a:rPr lang="eu-ES" sz="1600" b="1" dirty="0" smtClean="0">
                <a:solidFill>
                  <a:srgbClr val="FF0000"/>
                </a:solidFill>
                <a:latin typeface="Arial" panose="020B0604020202020204" pitchFamily="34" charset="0"/>
                <a:cs typeface="Arial" panose="020B0604020202020204" pitchFamily="34" charset="0"/>
              </a:rPr>
              <a:t> la CAE. </a:t>
            </a:r>
            <a:r>
              <a:rPr lang="eu-ES" sz="1600" dirty="0" err="1" smtClean="0">
                <a:solidFill>
                  <a:schemeClr val="tx1"/>
                </a:solidFill>
                <a:latin typeface="Arial" panose="020B0604020202020204" pitchFamily="34" charset="0"/>
                <a:cs typeface="Arial" panose="020B0604020202020204" pitchFamily="34" charset="0"/>
              </a:rPr>
              <a:t>Obligatorio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en</a:t>
            </a:r>
            <a:r>
              <a:rPr lang="eu-ES" sz="1600" dirty="0" smtClean="0">
                <a:solidFill>
                  <a:schemeClr val="tx1"/>
                </a:solidFill>
                <a:latin typeface="Arial" panose="020B0604020202020204" pitchFamily="34" charset="0"/>
                <a:cs typeface="Arial" panose="020B0604020202020204" pitchFamily="34" charset="0"/>
              </a:rPr>
              <a:t> EHE. </a:t>
            </a:r>
            <a:r>
              <a:rPr lang="eu-ES" sz="1600" dirty="0" err="1" smtClean="0">
                <a:solidFill>
                  <a:schemeClr val="tx1"/>
                </a:solidFill>
                <a:latin typeface="Arial" panose="020B0604020202020204" pitchFamily="34" charset="0"/>
                <a:cs typeface="Arial" panose="020B0604020202020204" pitchFamily="34" charset="0"/>
              </a:rPr>
              <a:t>Explicar</a:t>
            </a:r>
            <a:r>
              <a:rPr lang="eu-ES" sz="1600" dirty="0" smtClean="0">
                <a:solidFill>
                  <a:schemeClr val="tx1"/>
                </a:solidFill>
                <a:latin typeface="Arial" panose="020B0604020202020204" pitchFamily="34" charset="0"/>
                <a:cs typeface="Arial" panose="020B0604020202020204" pitchFamily="34" charset="0"/>
              </a:rPr>
              <a:t> el </a:t>
            </a:r>
            <a:r>
              <a:rPr lang="eu-ES" sz="1600" dirty="0" err="1" smtClean="0">
                <a:solidFill>
                  <a:schemeClr val="tx1"/>
                </a:solidFill>
                <a:latin typeface="Arial" panose="020B0604020202020204" pitchFamily="34" charset="0"/>
                <a:cs typeface="Arial" panose="020B0604020202020204" pitchFamily="34" charset="0"/>
              </a:rPr>
              <a:t>objetivo</a:t>
            </a:r>
            <a:r>
              <a:rPr lang="eu-ES" sz="1600" dirty="0" smtClean="0">
                <a:solidFill>
                  <a:schemeClr val="tx1"/>
                </a:solidFill>
                <a:latin typeface="Arial" panose="020B0604020202020204" pitchFamily="34" charset="0"/>
                <a:cs typeface="Arial" panose="020B0604020202020204" pitchFamily="34" charset="0"/>
              </a:rPr>
              <a:t> de </a:t>
            </a:r>
            <a:r>
              <a:rPr lang="eu-ES" sz="1600" dirty="0" err="1" smtClean="0">
                <a:solidFill>
                  <a:schemeClr val="tx1"/>
                </a:solidFill>
                <a:latin typeface="Arial" panose="020B0604020202020204" pitchFamily="34" charset="0"/>
                <a:cs typeface="Arial" panose="020B0604020202020204" pitchFamily="34" charset="0"/>
              </a:rPr>
              <a:t>las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actividades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incluir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indicadores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que</a:t>
            </a:r>
            <a:r>
              <a:rPr lang="eu-ES" sz="1600" dirty="0" smtClean="0">
                <a:solidFill>
                  <a:schemeClr val="tx1"/>
                </a:solidFill>
                <a:latin typeface="Arial" panose="020B0604020202020204" pitchFamily="34" charset="0"/>
                <a:cs typeface="Arial" panose="020B0604020202020204" pitchFamily="34" charset="0"/>
              </a:rPr>
              <a:t> muestren </a:t>
            </a:r>
            <a:r>
              <a:rPr lang="eu-ES" sz="1600" dirty="0" err="1" smtClean="0">
                <a:solidFill>
                  <a:schemeClr val="tx1"/>
                </a:solidFill>
                <a:latin typeface="Arial" panose="020B0604020202020204" pitchFamily="34" charset="0"/>
                <a:cs typeface="Arial" panose="020B0604020202020204" pitchFamily="34" charset="0"/>
              </a:rPr>
              <a:t>avances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en</a:t>
            </a:r>
            <a:r>
              <a:rPr lang="eu-ES" sz="1600" dirty="0" smtClean="0">
                <a:solidFill>
                  <a:schemeClr val="tx1"/>
                </a:solidFill>
                <a:latin typeface="Arial" panose="020B0604020202020204" pitchFamily="34" charset="0"/>
                <a:cs typeface="Arial" panose="020B0604020202020204" pitchFamily="34" charset="0"/>
              </a:rPr>
              <a:t> la </a:t>
            </a:r>
            <a:r>
              <a:rPr lang="eu-ES" sz="1600" dirty="0" err="1" smtClean="0">
                <a:solidFill>
                  <a:schemeClr val="tx1"/>
                </a:solidFill>
                <a:latin typeface="Arial" panose="020B0604020202020204" pitchFamily="34" charset="0"/>
                <a:cs typeface="Arial" panose="020B0604020202020204" pitchFamily="34" charset="0"/>
              </a:rPr>
              <a:t>participación</a:t>
            </a:r>
            <a:r>
              <a:rPr lang="eu-ES" sz="1600" dirty="0" smtClean="0">
                <a:solidFill>
                  <a:schemeClr val="tx1"/>
                </a:solidFill>
                <a:latin typeface="Arial" panose="020B0604020202020204" pitchFamily="34" charset="0"/>
                <a:cs typeface="Arial" panose="020B0604020202020204" pitchFamily="34" charset="0"/>
              </a:rPr>
              <a:t> e </a:t>
            </a:r>
            <a:r>
              <a:rPr lang="eu-ES" sz="1600" dirty="0" err="1" smtClean="0">
                <a:solidFill>
                  <a:schemeClr val="tx1"/>
                </a:solidFill>
                <a:latin typeface="Arial" panose="020B0604020202020204" pitchFamily="34" charset="0"/>
                <a:cs typeface="Arial" panose="020B0604020202020204" pitchFamily="34" charset="0"/>
              </a:rPr>
              <a:t>incidencia</a:t>
            </a:r>
            <a:r>
              <a:rPr lang="eu-ES" sz="1600" dirty="0" smtClean="0">
                <a:solidFill>
                  <a:schemeClr val="tx1"/>
                </a:solidFill>
                <a:latin typeface="Arial" panose="020B0604020202020204" pitchFamily="34" charset="0"/>
                <a:cs typeface="Arial" panose="020B0604020202020204" pitchFamily="34" charset="0"/>
              </a:rPr>
              <a:t>, no </a:t>
            </a:r>
            <a:r>
              <a:rPr lang="eu-ES" sz="1600" dirty="0" err="1" smtClean="0">
                <a:solidFill>
                  <a:schemeClr val="tx1"/>
                </a:solidFill>
                <a:latin typeface="Arial" panose="020B0604020202020204" pitchFamily="34" charset="0"/>
                <a:cs typeface="Arial" panose="020B0604020202020204" pitchFamily="34" charset="0"/>
              </a:rPr>
              <a:t>sólo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conocimientos</a:t>
            </a:r>
            <a:r>
              <a:rPr lang="eu-ES" sz="1600" dirty="0" smtClean="0">
                <a:solidFill>
                  <a:schemeClr val="tx1"/>
                </a:solidFill>
                <a:latin typeface="Arial" panose="020B0604020202020204" pitchFamily="34" charset="0"/>
                <a:cs typeface="Arial" panose="020B0604020202020204" pitchFamily="34" charset="0"/>
              </a:rPr>
              <a:t>.</a:t>
            </a:r>
            <a:endParaRPr lang="es-ES" sz="2000" dirty="0" smtClean="0">
              <a:solidFill>
                <a:schemeClr val="tx1"/>
              </a:solidFill>
              <a:latin typeface="Arial" panose="020B0604020202020204" pitchFamily="34" charset="0"/>
              <a:cs typeface="Arial" panose="020B0604020202020204" pitchFamily="34" charset="0"/>
            </a:endParaRPr>
          </a:p>
        </p:txBody>
      </p:sp>
      <p:pic>
        <p:nvPicPr>
          <p:cNvPr id="8"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6790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1 Título"/>
          <p:cNvSpPr txBox="1">
            <a:spLocks/>
          </p:cNvSpPr>
          <p:nvPr/>
        </p:nvSpPr>
        <p:spPr>
          <a:xfrm>
            <a:off x="1106835" y="980728"/>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err="1" smtClean="0">
                <a:solidFill>
                  <a:srgbClr val="0099CC"/>
                </a:solidFill>
                <a:latin typeface="Arial" panose="020B0604020202020204" pitchFamily="34" charset="0"/>
                <a:cs typeface="Arial" panose="020B0604020202020204" pitchFamily="34" charset="0"/>
              </a:rPr>
              <a:t>Baremación</a:t>
            </a:r>
            <a:r>
              <a:rPr lang="es-ES" sz="3200" b="1" dirty="0" smtClean="0">
                <a:solidFill>
                  <a:srgbClr val="0099CC"/>
                </a:solidFill>
                <a:latin typeface="Arial" panose="020B0604020202020204" pitchFamily="34" charset="0"/>
                <a:cs typeface="Arial" panose="020B0604020202020204" pitchFamily="34" charset="0"/>
              </a:rPr>
              <a:t> técnica (viii)</a:t>
            </a:r>
            <a:endParaRPr lang="es-ES" sz="3200" b="1" dirty="0">
              <a:solidFill>
                <a:srgbClr val="0099CC"/>
              </a:solidFill>
              <a:latin typeface="Arial" panose="020B0604020202020204" pitchFamily="34" charset="0"/>
              <a:cs typeface="Arial" panose="020B0604020202020204" pitchFamily="34" charset="0"/>
            </a:endParaRPr>
          </a:p>
        </p:txBody>
      </p:sp>
      <p:sp>
        <p:nvSpPr>
          <p:cNvPr id="11" name="2 Subtítulo"/>
          <p:cNvSpPr>
            <a:spLocks noGrp="1"/>
          </p:cNvSpPr>
          <p:nvPr>
            <p:ph type="subTitle" idx="1"/>
          </p:nvPr>
        </p:nvSpPr>
        <p:spPr>
          <a:xfrm>
            <a:off x="323528" y="1988840"/>
            <a:ext cx="8928992" cy="4869160"/>
          </a:xfrm>
        </p:spPr>
        <p:txBody>
          <a:bodyPr>
            <a:noAutofit/>
          </a:bodyPr>
          <a:lstStyle/>
          <a:p>
            <a:pPr algn="l"/>
            <a:r>
              <a:rPr lang="eu-ES" sz="2000" b="1" dirty="0" smtClean="0">
                <a:solidFill>
                  <a:schemeClr val="tx1"/>
                </a:solidFill>
                <a:latin typeface="Arial" panose="020B0604020202020204" pitchFamily="34" charset="0"/>
                <a:cs typeface="Arial" panose="020B0604020202020204" pitchFamily="34" charset="0"/>
              </a:rPr>
              <a:t>II. </a:t>
            </a:r>
            <a:r>
              <a:rPr lang="eu-ES" sz="2000" b="1" dirty="0" err="1" smtClean="0">
                <a:solidFill>
                  <a:schemeClr val="tx1"/>
                </a:solidFill>
                <a:latin typeface="Arial" panose="020B0604020202020204" pitchFamily="34" charset="0"/>
                <a:cs typeface="Arial" panose="020B0604020202020204" pitchFamily="34" charset="0"/>
              </a:rPr>
              <a:t>Transversales</a:t>
            </a:r>
            <a:r>
              <a:rPr lang="eu-ES" sz="2000" b="1" dirty="0" smtClean="0">
                <a:solidFill>
                  <a:schemeClr val="tx1"/>
                </a:solidFill>
                <a:latin typeface="Arial" panose="020B0604020202020204" pitchFamily="34" charset="0"/>
                <a:cs typeface="Arial" panose="020B0604020202020204" pitchFamily="34" charset="0"/>
              </a:rPr>
              <a:t> (</a:t>
            </a:r>
            <a:r>
              <a:rPr lang="eu-ES" sz="2000" b="1" dirty="0" err="1" smtClean="0">
                <a:solidFill>
                  <a:schemeClr val="tx1"/>
                </a:solidFill>
                <a:latin typeface="Arial" panose="020B0604020202020204" pitchFamily="34" charset="0"/>
                <a:cs typeface="Arial" panose="020B0604020202020204" pitchFamily="34" charset="0"/>
              </a:rPr>
              <a:t>hasta</a:t>
            </a:r>
            <a:r>
              <a:rPr lang="eu-ES" sz="2000" b="1" dirty="0" smtClean="0">
                <a:solidFill>
                  <a:schemeClr val="tx1"/>
                </a:solidFill>
                <a:latin typeface="Arial" panose="020B0604020202020204" pitchFamily="34" charset="0"/>
                <a:cs typeface="Arial" panose="020B0604020202020204" pitchFamily="34" charset="0"/>
              </a:rPr>
              <a:t> 40 </a:t>
            </a:r>
            <a:r>
              <a:rPr lang="eu-ES" sz="2000" b="1" dirty="0" err="1">
                <a:solidFill>
                  <a:schemeClr val="tx1"/>
                </a:solidFill>
                <a:latin typeface="Arial" panose="020B0604020202020204" pitchFamily="34" charset="0"/>
                <a:cs typeface="Arial" panose="020B0604020202020204" pitchFamily="34" charset="0"/>
              </a:rPr>
              <a:t>puntos</a:t>
            </a:r>
            <a:r>
              <a:rPr lang="eu-ES" sz="2000" b="1" dirty="0">
                <a:solidFill>
                  <a:schemeClr val="tx1"/>
                </a:solidFill>
                <a:latin typeface="Arial" panose="020B0604020202020204" pitchFamily="34" charset="0"/>
                <a:cs typeface="Arial" panose="020B0604020202020204" pitchFamily="34" charset="0"/>
              </a:rPr>
              <a:t>)</a:t>
            </a:r>
          </a:p>
          <a:p>
            <a:pPr algn="l"/>
            <a:endParaRPr lang="eu-ES" sz="1600" b="1" i="1" dirty="0">
              <a:solidFill>
                <a:schemeClr val="tx1"/>
              </a:solidFill>
              <a:latin typeface="Arial" panose="020B0604020202020204" pitchFamily="34" charset="0"/>
              <a:cs typeface="Arial" panose="020B0604020202020204" pitchFamily="34" charset="0"/>
            </a:endParaRPr>
          </a:p>
          <a:p>
            <a:pPr algn="l"/>
            <a:r>
              <a:rPr lang="eu-ES" sz="1600" b="1" i="1" dirty="0" err="1" smtClean="0">
                <a:solidFill>
                  <a:schemeClr val="tx1"/>
                </a:solidFill>
                <a:latin typeface="Arial" panose="020B0604020202020204" pitchFamily="34" charset="0"/>
                <a:cs typeface="Arial" panose="020B0604020202020204" pitchFamily="34" charset="0"/>
              </a:rPr>
              <a:t>Género</a:t>
            </a:r>
            <a:endParaRPr lang="eu-ES" sz="1600" b="1" i="1" dirty="0" smtClean="0">
              <a:solidFill>
                <a:schemeClr val="tx1"/>
              </a:solidFill>
              <a:latin typeface="Arial" panose="020B0604020202020204" pitchFamily="34" charset="0"/>
              <a:cs typeface="Arial" panose="020B0604020202020204" pitchFamily="34" charset="0"/>
            </a:endParaRPr>
          </a:p>
          <a:p>
            <a:pPr algn="l"/>
            <a:endParaRPr lang="eu-ES" sz="1600" b="1" i="1" dirty="0">
              <a:solidFill>
                <a:schemeClr val="tx1"/>
              </a:solidFill>
              <a:latin typeface="Arial" panose="020B0604020202020204" pitchFamily="34" charset="0"/>
              <a:cs typeface="Arial" panose="020B0604020202020204" pitchFamily="34" charset="0"/>
            </a:endParaRPr>
          </a:p>
          <a:p>
            <a:pPr algn="l"/>
            <a:r>
              <a:rPr lang="eu-ES" sz="1600" b="1" dirty="0" err="1" smtClean="0">
                <a:solidFill>
                  <a:srgbClr val="FF0000"/>
                </a:solidFill>
                <a:latin typeface="Arial" panose="020B0604020202020204" pitchFamily="34" charset="0"/>
                <a:cs typeface="Arial" panose="020B0604020202020204" pitchFamily="34" charset="0"/>
              </a:rPr>
              <a:t>Análisis</a:t>
            </a:r>
            <a:r>
              <a:rPr lang="eu-ES" sz="1600" b="1" dirty="0" smtClean="0">
                <a:solidFill>
                  <a:srgbClr val="FF0000"/>
                </a:solidFill>
                <a:latin typeface="Arial" panose="020B0604020202020204" pitchFamily="34" charset="0"/>
                <a:cs typeface="Arial" panose="020B0604020202020204" pitchFamily="34" charset="0"/>
              </a:rPr>
              <a:t> de </a:t>
            </a:r>
            <a:r>
              <a:rPr lang="eu-ES" sz="1600" b="1" dirty="0" err="1" smtClean="0">
                <a:solidFill>
                  <a:srgbClr val="FF0000"/>
                </a:solidFill>
                <a:latin typeface="Arial" panose="020B0604020202020204" pitchFamily="34" charset="0"/>
                <a:cs typeface="Arial" panose="020B0604020202020204" pitchFamily="34" charset="0"/>
              </a:rPr>
              <a:t>las</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relaciones</a:t>
            </a:r>
            <a:r>
              <a:rPr lang="eu-ES" sz="1600" b="1" dirty="0" smtClean="0">
                <a:solidFill>
                  <a:srgbClr val="FF0000"/>
                </a:solidFill>
                <a:latin typeface="Arial" panose="020B0604020202020204" pitchFamily="34" charset="0"/>
                <a:cs typeface="Arial" panose="020B0604020202020204" pitchFamily="34" charset="0"/>
              </a:rPr>
              <a:t> de </a:t>
            </a:r>
            <a:r>
              <a:rPr lang="eu-ES" sz="1600" b="1" dirty="0" err="1" smtClean="0">
                <a:solidFill>
                  <a:srgbClr val="FF0000"/>
                </a:solidFill>
                <a:latin typeface="Arial" panose="020B0604020202020204" pitchFamily="34" charset="0"/>
                <a:cs typeface="Arial" panose="020B0604020202020204" pitchFamily="34" charset="0"/>
              </a:rPr>
              <a:t>género</a:t>
            </a:r>
            <a:r>
              <a:rPr lang="eu-ES" sz="1600" b="1" dirty="0" smtClean="0">
                <a:solidFill>
                  <a:srgbClr val="FF0000"/>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Datos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desagrados</a:t>
            </a:r>
            <a:r>
              <a:rPr lang="eu-ES" sz="1600" dirty="0" smtClean="0">
                <a:solidFill>
                  <a:schemeClr val="tx1"/>
                </a:solidFill>
                <a:latin typeface="Arial" panose="020B0604020202020204" pitchFamily="34" charset="0"/>
                <a:cs typeface="Arial" panose="020B0604020202020204" pitchFamily="34" charset="0"/>
              </a:rPr>
              <a:t>, no </a:t>
            </a:r>
            <a:r>
              <a:rPr lang="eu-ES" sz="1600" dirty="0" err="1" smtClean="0">
                <a:solidFill>
                  <a:schemeClr val="tx1"/>
                </a:solidFill>
                <a:latin typeface="Arial" panose="020B0604020202020204" pitchFamily="34" charset="0"/>
                <a:cs typeface="Arial" panose="020B0604020202020204" pitchFamily="34" charset="0"/>
              </a:rPr>
              <a:t>sólo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descriptivo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incluir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análisis</a:t>
            </a:r>
            <a:r>
              <a:rPr lang="eu-ES" sz="1600" dirty="0" smtClean="0">
                <a:solidFill>
                  <a:schemeClr val="tx1"/>
                </a:solidFill>
                <a:latin typeface="Arial" panose="020B0604020202020204" pitchFamily="34" charset="0"/>
                <a:cs typeface="Arial" panose="020B0604020202020204" pitchFamily="34" charset="0"/>
              </a:rPr>
              <a:t>. </a:t>
            </a:r>
          </a:p>
          <a:p>
            <a:pPr algn="l"/>
            <a:r>
              <a:rPr lang="eu-ES" sz="1600" b="1" dirty="0" err="1" smtClean="0">
                <a:solidFill>
                  <a:srgbClr val="FF0000"/>
                </a:solidFill>
                <a:latin typeface="Arial" panose="020B0604020202020204" pitchFamily="34" charset="0"/>
                <a:cs typeface="Arial" panose="020B0604020202020204" pitchFamily="34" charset="0"/>
              </a:rPr>
              <a:t>Atención</a:t>
            </a:r>
            <a:r>
              <a:rPr lang="eu-ES" sz="1600" b="1" dirty="0" smtClean="0">
                <a:solidFill>
                  <a:srgbClr val="FF0000"/>
                </a:solidFill>
                <a:latin typeface="Arial" panose="020B0604020202020204" pitchFamily="34" charset="0"/>
                <a:cs typeface="Arial" panose="020B0604020202020204" pitchFamily="34" charset="0"/>
              </a:rPr>
              <a:t> de </a:t>
            </a:r>
            <a:r>
              <a:rPr lang="eu-ES" sz="1600" b="1" dirty="0" err="1" smtClean="0">
                <a:solidFill>
                  <a:srgbClr val="FF0000"/>
                </a:solidFill>
                <a:latin typeface="Arial" panose="020B0604020202020204" pitchFamily="34" charset="0"/>
                <a:cs typeface="Arial" panose="020B0604020202020204" pitchFamily="34" charset="0"/>
              </a:rPr>
              <a:t>necesidades</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técnicas</a:t>
            </a:r>
            <a:r>
              <a:rPr lang="eu-ES" sz="1600" b="1" dirty="0" smtClean="0">
                <a:solidFill>
                  <a:srgbClr val="FF0000"/>
                </a:solidFill>
                <a:latin typeface="Arial" panose="020B0604020202020204" pitchFamily="34" charset="0"/>
                <a:cs typeface="Arial" panose="020B0604020202020204" pitchFamily="34" charset="0"/>
              </a:rPr>
              <a:t> o </a:t>
            </a:r>
            <a:r>
              <a:rPr lang="eu-ES" sz="1600" b="1" dirty="0" err="1" smtClean="0">
                <a:solidFill>
                  <a:srgbClr val="FF0000"/>
                </a:solidFill>
                <a:latin typeface="Arial" panose="020B0604020202020204" pitchFamily="34" charset="0"/>
                <a:cs typeface="Arial" panose="020B0604020202020204" pitchFamily="34" charset="0"/>
              </a:rPr>
              <a:t>estratégicas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Suelen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plantearse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pocas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responden</a:t>
            </a:r>
            <a:r>
              <a:rPr lang="eu-ES" sz="1600" dirty="0" smtClean="0">
                <a:solidFill>
                  <a:schemeClr val="tx1"/>
                </a:solidFill>
                <a:latin typeface="Arial" panose="020B0604020202020204" pitchFamily="34" charset="0"/>
                <a:cs typeface="Arial" panose="020B0604020202020204" pitchFamily="34" charset="0"/>
              </a:rPr>
              <a:t> a </a:t>
            </a:r>
            <a:r>
              <a:rPr lang="eu-ES" sz="1600" dirty="0" err="1" smtClean="0">
                <a:solidFill>
                  <a:schemeClr val="tx1"/>
                </a:solidFill>
                <a:latin typeface="Arial" panose="020B0604020202020204" pitchFamily="34" charset="0"/>
                <a:cs typeface="Arial" panose="020B0604020202020204" pitchFamily="34" charset="0"/>
              </a:rPr>
              <a:t>necesidades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estratégicas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Por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qué</a:t>
            </a:r>
            <a:r>
              <a:rPr lang="eu-ES" sz="1600" dirty="0" smtClean="0">
                <a:solidFill>
                  <a:schemeClr val="tx1"/>
                </a:solidFill>
                <a:latin typeface="Arial" panose="020B0604020202020204" pitchFamily="34" charset="0"/>
                <a:cs typeface="Arial" panose="020B0604020202020204" pitchFamily="34" charset="0"/>
              </a:rPr>
              <a:t>? ¿Se </a:t>
            </a:r>
            <a:r>
              <a:rPr lang="eu-ES" sz="1600" dirty="0" err="1" smtClean="0">
                <a:solidFill>
                  <a:schemeClr val="tx1"/>
                </a:solidFill>
                <a:latin typeface="Arial" panose="020B0604020202020204" pitchFamily="34" charset="0"/>
                <a:cs typeface="Arial" panose="020B0604020202020204" pitchFamily="34" charset="0"/>
              </a:rPr>
              <a:t>puede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hacer</a:t>
            </a:r>
            <a:r>
              <a:rPr lang="eu-ES" sz="1600" dirty="0" smtClean="0">
                <a:solidFill>
                  <a:schemeClr val="tx1"/>
                </a:solidFill>
                <a:latin typeface="Arial" panose="020B0604020202020204" pitchFamily="34" charset="0"/>
                <a:cs typeface="Arial" panose="020B0604020202020204" pitchFamily="34" charset="0"/>
              </a:rPr>
              <a:t> algo?</a:t>
            </a:r>
          </a:p>
          <a:p>
            <a:pPr algn="l"/>
            <a:r>
              <a:rPr lang="eu-ES" sz="1600" b="1" dirty="0" err="1" smtClean="0">
                <a:solidFill>
                  <a:srgbClr val="FF0000"/>
                </a:solidFill>
                <a:latin typeface="Arial" panose="020B0604020202020204" pitchFamily="34" charset="0"/>
                <a:cs typeface="Arial" panose="020B0604020202020204" pitchFamily="34" charset="0"/>
              </a:rPr>
              <a:t>Formentar</a:t>
            </a:r>
            <a:r>
              <a:rPr lang="eu-ES" sz="1600" b="1" dirty="0" smtClean="0">
                <a:solidFill>
                  <a:srgbClr val="FF0000"/>
                </a:solidFill>
                <a:latin typeface="Arial" panose="020B0604020202020204" pitchFamily="34" charset="0"/>
                <a:cs typeface="Arial" panose="020B0604020202020204" pitchFamily="34" charset="0"/>
              </a:rPr>
              <a:t> la </a:t>
            </a:r>
            <a:r>
              <a:rPr lang="eu-ES" sz="1600" b="1" dirty="0" err="1" smtClean="0">
                <a:solidFill>
                  <a:srgbClr val="FF0000"/>
                </a:solidFill>
                <a:latin typeface="Arial" panose="020B0604020202020204" pitchFamily="34" charset="0"/>
                <a:cs typeface="Arial" panose="020B0604020202020204" pitchFamily="34" charset="0"/>
              </a:rPr>
              <a:t>participación</a:t>
            </a:r>
            <a:r>
              <a:rPr lang="eu-ES" sz="1600" b="1" dirty="0" smtClean="0">
                <a:solidFill>
                  <a:srgbClr val="FF0000"/>
                </a:solidFill>
                <a:latin typeface="Arial" panose="020B0604020202020204" pitchFamily="34" charset="0"/>
                <a:cs typeface="Arial" panose="020B0604020202020204" pitchFamily="34" charset="0"/>
              </a:rPr>
              <a:t> de </a:t>
            </a:r>
            <a:r>
              <a:rPr lang="eu-ES" sz="1600" b="1" dirty="0" err="1" smtClean="0">
                <a:solidFill>
                  <a:srgbClr val="FF0000"/>
                </a:solidFill>
                <a:latin typeface="Arial" panose="020B0604020202020204" pitchFamily="34" charset="0"/>
                <a:cs typeface="Arial" panose="020B0604020202020204" pitchFamily="34" charset="0"/>
              </a:rPr>
              <a:t>las</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mujeres</a:t>
            </a:r>
            <a:r>
              <a:rPr lang="eu-ES" sz="1600" b="1" dirty="0" smtClean="0">
                <a:solidFill>
                  <a:srgbClr val="FF0000"/>
                </a:solidFill>
                <a:latin typeface="Arial" panose="020B0604020202020204" pitchFamily="34" charset="0"/>
                <a:cs typeface="Arial" panose="020B0604020202020204" pitchFamily="34" charset="0"/>
              </a:rPr>
              <a:t>/</a:t>
            </a:r>
            <a:r>
              <a:rPr lang="eu-ES" sz="1600" b="1" dirty="0" err="1" smtClean="0">
                <a:solidFill>
                  <a:srgbClr val="FF0000"/>
                </a:solidFill>
                <a:latin typeface="Arial" panose="020B0604020202020204" pitchFamily="34" charset="0"/>
                <a:cs typeface="Arial" panose="020B0604020202020204" pitchFamily="34" charset="0"/>
              </a:rPr>
              <a:t>niñas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Incluir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las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metodologías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utilizadas</a:t>
            </a:r>
            <a:r>
              <a:rPr lang="eu-ES" sz="1600" dirty="0" smtClean="0">
                <a:solidFill>
                  <a:schemeClr val="tx1"/>
                </a:solidFill>
                <a:latin typeface="Arial" panose="020B0604020202020204" pitchFamily="34" charset="0"/>
                <a:cs typeface="Arial" panose="020B0604020202020204" pitchFamily="34" charset="0"/>
              </a:rPr>
              <a:t>. </a:t>
            </a:r>
          </a:p>
          <a:p>
            <a:pPr algn="l"/>
            <a:r>
              <a:rPr lang="eu-ES" sz="1600" b="1" dirty="0" err="1" smtClean="0">
                <a:solidFill>
                  <a:srgbClr val="FF0000"/>
                </a:solidFill>
                <a:latin typeface="Arial" panose="020B0604020202020204" pitchFamily="34" charset="0"/>
                <a:cs typeface="Arial" panose="020B0604020202020204" pitchFamily="34" charset="0"/>
              </a:rPr>
              <a:t>Actividades</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específicas</a:t>
            </a:r>
            <a:r>
              <a:rPr lang="eu-ES" sz="1600" b="1" dirty="0" smtClean="0">
                <a:solidFill>
                  <a:srgbClr val="FF0000"/>
                </a:solidFill>
                <a:latin typeface="Arial" panose="020B0604020202020204" pitchFamily="34" charset="0"/>
                <a:cs typeface="Arial" panose="020B0604020202020204" pitchFamily="34" charset="0"/>
              </a:rPr>
              <a:t>/</a:t>
            </a:r>
            <a:r>
              <a:rPr lang="eu-ES" sz="1600" b="1" dirty="0" err="1" smtClean="0">
                <a:solidFill>
                  <a:srgbClr val="FF0000"/>
                </a:solidFill>
                <a:latin typeface="Arial" panose="020B0604020202020204" pitchFamily="34" charset="0"/>
                <a:cs typeface="Arial" panose="020B0604020202020204" pitchFamily="34" charset="0"/>
              </a:rPr>
              <a:t>adaptadas</a:t>
            </a:r>
            <a:r>
              <a:rPr lang="eu-ES" sz="1600" dirty="0" smtClean="0">
                <a:solidFill>
                  <a:schemeClr val="tx1"/>
                </a:solidFill>
                <a:latin typeface="Arial" panose="020B0604020202020204" pitchFamily="34" charset="0"/>
                <a:cs typeface="Arial" panose="020B0604020202020204" pitchFamily="34" charset="0"/>
              </a:rPr>
              <a:t>. A </a:t>
            </a:r>
            <a:r>
              <a:rPr lang="eu-ES" sz="1600" dirty="0" err="1" smtClean="0">
                <a:solidFill>
                  <a:schemeClr val="tx1"/>
                </a:solidFill>
                <a:latin typeface="Arial" panose="020B0604020202020204" pitchFamily="34" charset="0"/>
                <a:cs typeface="Arial" panose="020B0604020202020204" pitchFamily="34" charset="0"/>
              </a:rPr>
              <a:t>veces</a:t>
            </a:r>
            <a:r>
              <a:rPr lang="eu-ES" sz="1600" dirty="0" smtClean="0">
                <a:solidFill>
                  <a:schemeClr val="tx1"/>
                </a:solidFill>
                <a:latin typeface="Arial" panose="020B0604020202020204" pitchFamily="34" charset="0"/>
                <a:cs typeface="Arial" panose="020B0604020202020204" pitchFamily="34" charset="0"/>
              </a:rPr>
              <a:t> no </a:t>
            </a:r>
            <a:r>
              <a:rPr lang="eu-ES" sz="1600" dirty="0" err="1" smtClean="0">
                <a:solidFill>
                  <a:schemeClr val="tx1"/>
                </a:solidFill>
                <a:latin typeface="Arial" panose="020B0604020202020204" pitchFamily="34" charset="0"/>
                <a:cs typeface="Arial" panose="020B0604020202020204" pitchFamily="34" charset="0"/>
              </a:rPr>
              <a:t>está</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claro</a:t>
            </a:r>
            <a:r>
              <a:rPr lang="eu-ES" sz="1600" dirty="0" smtClean="0">
                <a:solidFill>
                  <a:schemeClr val="tx1"/>
                </a:solidFill>
                <a:latin typeface="Arial" panose="020B0604020202020204" pitchFamily="34" charset="0"/>
                <a:cs typeface="Arial" panose="020B0604020202020204" pitchFamily="34" charset="0"/>
              </a:rPr>
              <a:t> si </a:t>
            </a:r>
            <a:r>
              <a:rPr lang="eu-ES" sz="1600" dirty="0" err="1" smtClean="0">
                <a:solidFill>
                  <a:schemeClr val="tx1"/>
                </a:solidFill>
                <a:latin typeface="Arial" panose="020B0604020202020204" pitchFamily="34" charset="0"/>
                <a:cs typeface="Arial" panose="020B0604020202020204" pitchFamily="34" charset="0"/>
              </a:rPr>
              <a:t>sólo</a:t>
            </a:r>
            <a:r>
              <a:rPr lang="eu-ES" sz="1600" dirty="0" smtClean="0">
                <a:solidFill>
                  <a:schemeClr val="tx1"/>
                </a:solidFill>
                <a:latin typeface="Arial" panose="020B0604020202020204" pitchFamily="34" charset="0"/>
                <a:cs typeface="Arial" panose="020B0604020202020204" pitchFamily="34" charset="0"/>
              </a:rPr>
              <a:t> son para </a:t>
            </a:r>
            <a:r>
              <a:rPr lang="eu-ES" sz="1600" dirty="0" err="1" smtClean="0">
                <a:solidFill>
                  <a:schemeClr val="tx1"/>
                </a:solidFill>
                <a:latin typeface="Arial" panose="020B0604020202020204" pitchFamily="34" charset="0"/>
                <a:cs typeface="Arial" panose="020B0604020202020204" pitchFamily="34" charset="0"/>
              </a:rPr>
              <a:t>mujeres</a:t>
            </a:r>
            <a:r>
              <a:rPr lang="eu-ES" sz="1600" dirty="0" smtClean="0">
                <a:solidFill>
                  <a:schemeClr val="tx1"/>
                </a:solidFill>
                <a:latin typeface="Arial" panose="020B0604020202020204" pitchFamily="34" charset="0"/>
                <a:cs typeface="Arial" panose="020B0604020202020204" pitchFamily="34" charset="0"/>
              </a:rPr>
              <a:t>/</a:t>
            </a:r>
            <a:r>
              <a:rPr lang="eu-ES" sz="1600" dirty="0" err="1" smtClean="0">
                <a:solidFill>
                  <a:schemeClr val="tx1"/>
                </a:solidFill>
                <a:latin typeface="Arial" panose="020B0604020202020204" pitchFamily="34" charset="0"/>
                <a:cs typeface="Arial" panose="020B0604020202020204" pitchFamily="34" charset="0"/>
              </a:rPr>
              <a:t>niñas</a:t>
            </a:r>
            <a:r>
              <a:rPr lang="eu-ES" sz="1600" dirty="0" smtClean="0">
                <a:solidFill>
                  <a:schemeClr val="tx1"/>
                </a:solidFill>
                <a:latin typeface="Arial" panose="020B0604020202020204" pitchFamily="34" charset="0"/>
                <a:cs typeface="Arial" panose="020B0604020202020204" pitchFamily="34" charset="0"/>
              </a:rPr>
              <a:t>, si son </a:t>
            </a:r>
            <a:r>
              <a:rPr lang="eu-ES" sz="1600" dirty="0" err="1" smtClean="0">
                <a:solidFill>
                  <a:schemeClr val="tx1"/>
                </a:solidFill>
                <a:latin typeface="Arial" panose="020B0604020202020204" pitchFamily="34" charset="0"/>
                <a:cs typeface="Arial" panose="020B0604020202020204" pitchFamily="34" charset="0"/>
              </a:rPr>
              <a:t>las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mismas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pero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adaptadas</a:t>
            </a:r>
            <a:r>
              <a:rPr lang="eu-ES" sz="1600" dirty="0" smtClean="0">
                <a:solidFill>
                  <a:schemeClr val="tx1"/>
                </a:solidFill>
                <a:latin typeface="Arial" panose="020B0604020202020204" pitchFamily="34" charset="0"/>
                <a:cs typeface="Arial" panose="020B0604020202020204" pitchFamily="34" charset="0"/>
              </a:rPr>
              <a:t>…</a:t>
            </a:r>
          </a:p>
          <a:p>
            <a:pPr algn="l"/>
            <a:endParaRPr lang="eu-ES" sz="1600" dirty="0" smtClean="0">
              <a:solidFill>
                <a:schemeClr val="tx1"/>
              </a:solidFill>
              <a:latin typeface="Arial" panose="020B0604020202020204" pitchFamily="34" charset="0"/>
              <a:cs typeface="Arial" panose="020B0604020202020204" pitchFamily="34" charset="0"/>
            </a:endParaRPr>
          </a:p>
          <a:p>
            <a:pPr algn="l"/>
            <a:r>
              <a:rPr lang="eu-ES" sz="1600" b="1" i="1" dirty="0" smtClean="0">
                <a:solidFill>
                  <a:schemeClr val="tx1"/>
                </a:solidFill>
                <a:latin typeface="Arial" panose="020B0604020202020204" pitchFamily="34" charset="0"/>
                <a:cs typeface="Arial" panose="020B0604020202020204" pitchFamily="34" charset="0"/>
              </a:rPr>
              <a:t>Medio </a:t>
            </a:r>
            <a:r>
              <a:rPr lang="eu-ES" sz="1600" b="1" i="1" dirty="0" err="1" smtClean="0">
                <a:solidFill>
                  <a:schemeClr val="tx1"/>
                </a:solidFill>
                <a:latin typeface="Arial" panose="020B0604020202020204" pitchFamily="34" charset="0"/>
                <a:cs typeface="Arial" panose="020B0604020202020204" pitchFamily="34" charset="0"/>
              </a:rPr>
              <a:t>ambiente</a:t>
            </a:r>
            <a:endParaRPr lang="eu-ES" sz="1600" b="1" i="1" dirty="0" smtClean="0">
              <a:solidFill>
                <a:schemeClr val="tx1"/>
              </a:solidFill>
              <a:latin typeface="Arial" panose="020B0604020202020204" pitchFamily="34" charset="0"/>
              <a:cs typeface="Arial" panose="020B0604020202020204" pitchFamily="34" charset="0"/>
            </a:endParaRPr>
          </a:p>
          <a:p>
            <a:pPr algn="l"/>
            <a:r>
              <a:rPr lang="eu-ES" sz="1600" b="1" dirty="0" err="1">
                <a:solidFill>
                  <a:srgbClr val="FF0000"/>
                </a:solidFill>
                <a:latin typeface="Arial" panose="020B0604020202020204" pitchFamily="34" charset="0"/>
                <a:cs typeface="Arial" panose="020B0604020202020204" pitchFamily="34" charset="0"/>
              </a:rPr>
              <a:t>Análisis</a:t>
            </a:r>
            <a:r>
              <a:rPr lang="eu-ES" sz="1600" b="1" dirty="0">
                <a:solidFill>
                  <a:srgbClr val="FF0000"/>
                </a:solidFill>
                <a:latin typeface="Arial" panose="020B0604020202020204" pitchFamily="34" charset="0"/>
                <a:cs typeface="Arial" panose="020B0604020202020204" pitchFamily="34" charset="0"/>
              </a:rPr>
              <a:t> </a:t>
            </a:r>
            <a:r>
              <a:rPr lang="eu-ES" sz="1600" b="1" dirty="0" smtClean="0">
                <a:solidFill>
                  <a:srgbClr val="FF0000"/>
                </a:solidFill>
                <a:latin typeface="Arial" panose="020B0604020202020204" pitchFamily="34" charset="0"/>
                <a:cs typeface="Arial" panose="020B0604020202020204" pitchFamily="34" charset="0"/>
              </a:rPr>
              <a:t>sobre la </a:t>
            </a:r>
            <a:r>
              <a:rPr lang="eu-ES" sz="1600" b="1" dirty="0" err="1" smtClean="0">
                <a:solidFill>
                  <a:srgbClr val="FF0000"/>
                </a:solidFill>
                <a:latin typeface="Arial" panose="020B0604020202020204" pitchFamily="34" charset="0"/>
                <a:cs typeface="Arial" panose="020B0604020202020204" pitchFamily="34" charset="0"/>
              </a:rPr>
              <a:t>situación</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ambiental</a:t>
            </a:r>
            <a:r>
              <a:rPr lang="eu-ES" sz="1600" b="1" dirty="0" smtClean="0">
                <a:solidFill>
                  <a:srgbClr val="FF0000"/>
                </a:solidFill>
                <a:latin typeface="Arial" panose="020B0604020202020204" pitchFamily="34" charset="0"/>
                <a:cs typeface="Arial" panose="020B0604020202020204" pitchFamily="34" charset="0"/>
              </a:rPr>
              <a:t>. </a:t>
            </a:r>
            <a:r>
              <a:rPr lang="eu-ES" sz="1600" dirty="0" smtClean="0">
                <a:solidFill>
                  <a:schemeClr val="tx1"/>
                </a:solidFill>
                <a:latin typeface="Arial" panose="020B0604020202020204" pitchFamily="34" charset="0"/>
                <a:cs typeface="Arial" panose="020B0604020202020204" pitchFamily="34" charset="0"/>
              </a:rPr>
              <a:t>No </a:t>
            </a:r>
            <a:r>
              <a:rPr lang="eu-ES" sz="1600" dirty="0" err="1" smtClean="0">
                <a:solidFill>
                  <a:schemeClr val="tx1"/>
                </a:solidFill>
                <a:latin typeface="Arial" panose="020B0604020202020204" pitchFamily="34" charset="0"/>
                <a:cs typeface="Arial" panose="020B0604020202020204" pitchFamily="34" charset="0"/>
              </a:rPr>
              <a:t>relación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descriptiva</a:t>
            </a:r>
            <a:r>
              <a:rPr lang="eu-ES" sz="1600" dirty="0" smtClean="0">
                <a:solidFill>
                  <a:schemeClr val="tx1"/>
                </a:solidFill>
                <a:latin typeface="Arial" panose="020B0604020202020204" pitchFamily="34" charset="0"/>
                <a:cs typeface="Arial" panose="020B0604020202020204" pitchFamily="34" charset="0"/>
              </a:rPr>
              <a:t> de </a:t>
            </a:r>
            <a:r>
              <a:rPr lang="eu-ES" sz="1600" dirty="0" err="1" smtClean="0">
                <a:solidFill>
                  <a:schemeClr val="tx1"/>
                </a:solidFill>
                <a:latin typeface="Arial" panose="020B0604020202020204" pitchFamily="34" charset="0"/>
                <a:cs typeface="Arial" panose="020B0604020202020204" pitchFamily="34" charset="0"/>
              </a:rPr>
              <a:t>todos</a:t>
            </a:r>
            <a:r>
              <a:rPr lang="eu-ES" sz="1600" dirty="0" smtClean="0">
                <a:solidFill>
                  <a:schemeClr val="tx1"/>
                </a:solidFill>
                <a:latin typeface="Arial" panose="020B0604020202020204" pitchFamily="34" charset="0"/>
                <a:cs typeface="Arial" panose="020B0604020202020204" pitchFamily="34" charset="0"/>
              </a:rPr>
              <a:t> los </a:t>
            </a:r>
            <a:r>
              <a:rPr lang="eu-ES" sz="1600" dirty="0" err="1" smtClean="0">
                <a:solidFill>
                  <a:schemeClr val="tx1"/>
                </a:solidFill>
                <a:latin typeface="Arial" panose="020B0604020202020204" pitchFamily="34" charset="0"/>
                <a:cs typeface="Arial" panose="020B0604020202020204" pitchFamily="34" charset="0"/>
              </a:rPr>
              <a:t>recursos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naturales</a:t>
            </a:r>
            <a:r>
              <a:rPr lang="eu-ES" sz="1600" dirty="0" smtClean="0">
                <a:solidFill>
                  <a:schemeClr val="tx1"/>
                </a:solidFill>
                <a:latin typeface="Arial" panose="020B0604020202020204" pitchFamily="34" charset="0"/>
                <a:cs typeface="Arial" panose="020B0604020202020204" pitchFamily="34" charset="0"/>
              </a:rPr>
              <a:t> de la zona, </a:t>
            </a:r>
            <a:r>
              <a:rPr lang="eu-ES" sz="1600" dirty="0" err="1" smtClean="0">
                <a:solidFill>
                  <a:schemeClr val="tx1"/>
                </a:solidFill>
                <a:latin typeface="Arial" panose="020B0604020202020204" pitchFamily="34" charset="0"/>
                <a:cs typeface="Arial" panose="020B0604020202020204" pitchFamily="34" charset="0"/>
              </a:rPr>
              <a:t>incluir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análisis</a:t>
            </a:r>
            <a:r>
              <a:rPr lang="eu-ES" sz="1600" dirty="0" smtClean="0">
                <a:solidFill>
                  <a:schemeClr val="tx1"/>
                </a:solidFill>
                <a:latin typeface="Arial" panose="020B0604020202020204" pitchFamily="34" charset="0"/>
                <a:cs typeface="Arial" panose="020B0604020202020204" pitchFamily="34" charset="0"/>
              </a:rPr>
              <a:t>.</a:t>
            </a:r>
          </a:p>
          <a:p>
            <a:pPr algn="l"/>
            <a:r>
              <a:rPr lang="eu-ES" sz="1600" b="1" dirty="0" err="1" smtClean="0">
                <a:solidFill>
                  <a:srgbClr val="FF0000"/>
                </a:solidFill>
                <a:latin typeface="Arial" panose="020B0604020202020204" pitchFamily="34" charset="0"/>
                <a:cs typeface="Arial" panose="020B0604020202020204" pitchFamily="34" charset="0"/>
              </a:rPr>
              <a:t>Identificar</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efectos</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negativos</a:t>
            </a:r>
            <a:r>
              <a:rPr lang="eu-ES" sz="1600" b="1" dirty="0" smtClean="0">
                <a:solidFill>
                  <a:srgbClr val="FF0000"/>
                </a:solidFill>
                <a:latin typeface="Arial" panose="020B0604020202020204" pitchFamily="34" charset="0"/>
                <a:cs typeface="Arial" panose="020B0604020202020204" pitchFamily="34" charset="0"/>
              </a:rPr>
              <a:t> y </a:t>
            </a:r>
            <a:r>
              <a:rPr lang="eu-ES" sz="1600" b="1" dirty="0" err="1" smtClean="0">
                <a:solidFill>
                  <a:srgbClr val="FF0000"/>
                </a:solidFill>
                <a:latin typeface="Arial" panose="020B0604020202020204" pitchFamily="34" charset="0"/>
                <a:cs typeface="Arial" panose="020B0604020202020204" pitchFamily="34" charset="0"/>
              </a:rPr>
              <a:t>mitigarlos</a:t>
            </a:r>
            <a:r>
              <a:rPr lang="eu-ES" sz="1600" dirty="0" smtClean="0">
                <a:solidFill>
                  <a:schemeClr val="tx1"/>
                </a:solidFill>
                <a:latin typeface="Arial" panose="020B0604020202020204" pitchFamily="34" charset="0"/>
                <a:cs typeface="Arial" panose="020B0604020202020204" pitchFamily="34" charset="0"/>
              </a:rPr>
              <a:t>. ¿No </a:t>
            </a:r>
            <a:r>
              <a:rPr lang="eu-ES" sz="1600" dirty="0" err="1" smtClean="0">
                <a:solidFill>
                  <a:schemeClr val="tx1"/>
                </a:solidFill>
                <a:latin typeface="Arial" panose="020B0604020202020204" pitchFamily="34" charset="0"/>
                <a:cs typeface="Arial" panose="020B0604020202020204" pitchFamily="34" charset="0"/>
              </a:rPr>
              <a:t>hay</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ninguno</a:t>
            </a:r>
            <a:r>
              <a:rPr lang="eu-ES" sz="1600" dirty="0" smtClean="0">
                <a:solidFill>
                  <a:schemeClr val="tx1"/>
                </a:solidFill>
                <a:latin typeface="Arial" panose="020B0604020202020204" pitchFamily="34" charset="0"/>
                <a:cs typeface="Arial" panose="020B0604020202020204" pitchFamily="34" charset="0"/>
              </a:rPr>
              <a:t>? </a:t>
            </a:r>
          </a:p>
          <a:p>
            <a:pPr algn="l"/>
            <a:r>
              <a:rPr lang="eu-ES" sz="1600" b="1" dirty="0" err="1" smtClean="0">
                <a:solidFill>
                  <a:srgbClr val="FF0000"/>
                </a:solidFill>
                <a:latin typeface="Arial" panose="020B0604020202020204" pitchFamily="34" charset="0"/>
                <a:cs typeface="Arial" panose="020B0604020202020204" pitchFamily="34" charset="0"/>
              </a:rPr>
              <a:t>Políticas</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institucionales</a:t>
            </a:r>
            <a:r>
              <a:rPr lang="eu-ES" sz="1600" b="1" dirty="0" smtClean="0">
                <a:solidFill>
                  <a:srgbClr val="FF0000"/>
                </a:solidFill>
                <a:latin typeface="Arial" panose="020B0604020202020204" pitchFamily="34" charset="0"/>
                <a:cs typeface="Arial" panose="020B0604020202020204" pitchFamily="34" charset="0"/>
              </a:rPr>
              <a:t>. </a:t>
            </a:r>
            <a:r>
              <a:rPr lang="eu-ES" sz="1600" dirty="0" smtClean="0">
                <a:solidFill>
                  <a:schemeClr val="tx1"/>
                </a:solidFill>
                <a:latin typeface="Arial" panose="020B0604020202020204" pitchFamily="34" charset="0"/>
                <a:cs typeface="Arial" panose="020B0604020202020204" pitchFamily="34" charset="0"/>
              </a:rPr>
              <a:t>Sobre </a:t>
            </a:r>
            <a:r>
              <a:rPr lang="eu-ES" sz="1600" dirty="0" err="1" smtClean="0">
                <a:solidFill>
                  <a:schemeClr val="tx1"/>
                </a:solidFill>
                <a:latin typeface="Arial" panose="020B0604020202020204" pitchFamily="34" charset="0"/>
                <a:cs typeface="Arial" panose="020B0604020202020204" pitchFamily="34" charset="0"/>
              </a:rPr>
              <a:t>gestión</a:t>
            </a:r>
            <a:r>
              <a:rPr lang="eu-ES" sz="1600" dirty="0" smtClean="0">
                <a:solidFill>
                  <a:schemeClr val="tx1"/>
                </a:solidFill>
                <a:latin typeface="Arial" panose="020B0604020202020204" pitchFamily="34" charset="0"/>
                <a:cs typeface="Arial" panose="020B0604020202020204" pitchFamily="34" charset="0"/>
              </a:rPr>
              <a:t> de </a:t>
            </a:r>
            <a:r>
              <a:rPr lang="eu-ES" sz="1600" dirty="0" err="1" smtClean="0">
                <a:solidFill>
                  <a:schemeClr val="tx1"/>
                </a:solidFill>
                <a:latin typeface="Arial" panose="020B0604020202020204" pitchFamily="34" charset="0"/>
                <a:cs typeface="Arial" panose="020B0604020202020204" pitchFamily="34" charset="0"/>
              </a:rPr>
              <a:t>recursos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desplazamientos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compras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vinculadas</a:t>
            </a:r>
            <a:r>
              <a:rPr lang="eu-ES" sz="1600" dirty="0" smtClean="0">
                <a:solidFill>
                  <a:schemeClr val="tx1"/>
                </a:solidFill>
                <a:latin typeface="Arial" panose="020B0604020202020204" pitchFamily="34" charset="0"/>
                <a:cs typeface="Arial" panose="020B0604020202020204" pitchFamily="34" charset="0"/>
              </a:rPr>
              <a:t> al medio </a:t>
            </a:r>
            <a:r>
              <a:rPr lang="eu-ES" sz="1600" dirty="0" err="1" smtClean="0">
                <a:solidFill>
                  <a:schemeClr val="tx1"/>
                </a:solidFill>
                <a:latin typeface="Arial" panose="020B0604020202020204" pitchFamily="34" charset="0"/>
                <a:cs typeface="Arial" panose="020B0604020202020204" pitchFamily="34" charset="0"/>
              </a:rPr>
              <a:t>ambiente</a:t>
            </a:r>
            <a:r>
              <a:rPr lang="eu-ES" sz="1600" dirty="0" smtClean="0">
                <a:solidFill>
                  <a:schemeClr val="tx1"/>
                </a:solidFill>
                <a:latin typeface="Arial" panose="020B0604020202020204" pitchFamily="34" charset="0"/>
                <a:cs typeface="Arial" panose="020B0604020202020204" pitchFamily="34" charset="0"/>
              </a:rPr>
              <a:t>.</a:t>
            </a:r>
            <a:endParaRPr lang="es-ES" sz="1600" dirty="0">
              <a:solidFill>
                <a:schemeClr val="tx1"/>
              </a:solidFill>
              <a:latin typeface="Arial" panose="020B0604020202020204" pitchFamily="34" charset="0"/>
              <a:cs typeface="Arial" panose="020B0604020202020204" pitchFamily="34" charset="0"/>
            </a:endParaRPr>
          </a:p>
          <a:p>
            <a:pPr algn="l"/>
            <a:r>
              <a:rPr lang="es-ES" sz="2000" dirty="0" smtClean="0">
                <a:solidFill>
                  <a:schemeClr val="tx1"/>
                </a:solidFill>
                <a:latin typeface="Arial" panose="020B0604020202020204" pitchFamily="34" charset="0"/>
                <a:cs typeface="Arial" panose="020B0604020202020204" pitchFamily="34" charset="0"/>
              </a:rPr>
              <a:t> </a:t>
            </a:r>
          </a:p>
        </p:txBody>
      </p:sp>
      <p:pic>
        <p:nvPicPr>
          <p:cNvPr id="8"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8705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1 Título"/>
          <p:cNvSpPr txBox="1">
            <a:spLocks/>
          </p:cNvSpPr>
          <p:nvPr/>
        </p:nvSpPr>
        <p:spPr>
          <a:xfrm>
            <a:off x="1136700" y="440667"/>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000" b="1" dirty="0" smtClean="0">
                <a:solidFill>
                  <a:srgbClr val="0099CC"/>
                </a:solidFill>
                <a:latin typeface="Arial" panose="020B0604020202020204" pitchFamily="34" charset="0"/>
                <a:cs typeface="Arial" panose="020B0604020202020204" pitchFamily="34" charset="0"/>
              </a:rPr>
              <a:t>Elementos principales (i)</a:t>
            </a:r>
          </a:p>
        </p:txBody>
      </p:sp>
      <p:sp>
        <p:nvSpPr>
          <p:cNvPr id="8" name="2 Subtítulo"/>
          <p:cNvSpPr txBox="1">
            <a:spLocks/>
          </p:cNvSpPr>
          <p:nvPr/>
        </p:nvSpPr>
        <p:spPr>
          <a:xfrm>
            <a:off x="323527" y="1412776"/>
            <a:ext cx="8721749" cy="489654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s-ES" sz="2200" b="1" dirty="0" smtClean="0">
                <a:solidFill>
                  <a:schemeClr val="tx1"/>
                </a:solidFill>
                <a:latin typeface="Arial" panose="020B0604020202020204" pitchFamily="34" charset="0"/>
                <a:cs typeface="Arial" panose="020B0604020202020204" pitchFamily="34" charset="0"/>
              </a:rPr>
              <a:t>Normativa aplicable </a:t>
            </a:r>
          </a:p>
          <a:p>
            <a:pPr marL="342900" indent="-342900" algn="l">
              <a:buFontTx/>
              <a:buChar char="-"/>
            </a:pPr>
            <a:r>
              <a:rPr lang="es-ES" sz="1600" dirty="0" smtClean="0">
                <a:solidFill>
                  <a:schemeClr val="tx1"/>
                </a:solidFill>
                <a:latin typeface="Arial" panose="020B0604020202020204" pitchFamily="34" charset="0"/>
                <a:cs typeface="Arial" panose="020B0604020202020204" pitchFamily="34" charset="0"/>
              </a:rPr>
              <a:t>Resolución de convocatoria PRE del </a:t>
            </a:r>
            <a:r>
              <a:rPr lang="es-ES" sz="1600" dirty="0" smtClean="0">
                <a:solidFill>
                  <a:srgbClr val="FF0000"/>
                </a:solidFill>
                <a:latin typeface="Arial" panose="020B0604020202020204" pitchFamily="34" charset="0"/>
                <a:cs typeface="Arial" panose="020B0604020202020204" pitchFamily="34" charset="0"/>
              </a:rPr>
              <a:t>X</a:t>
            </a:r>
            <a:r>
              <a:rPr lang="es-ES" sz="1600" dirty="0" smtClean="0">
                <a:solidFill>
                  <a:schemeClr val="tx1"/>
                </a:solidFill>
                <a:latin typeface="Arial" panose="020B0604020202020204" pitchFamily="34" charset="0"/>
                <a:cs typeface="Arial" panose="020B0604020202020204" pitchFamily="34" charset="0"/>
              </a:rPr>
              <a:t> de </a:t>
            </a:r>
            <a:r>
              <a:rPr lang="es-ES" sz="1600" dirty="0" smtClean="0">
                <a:solidFill>
                  <a:schemeClr val="tx1"/>
                </a:solidFill>
                <a:latin typeface="Arial" panose="020B0604020202020204" pitchFamily="34" charset="0"/>
                <a:cs typeface="Arial" panose="020B0604020202020204" pitchFamily="34" charset="0"/>
              </a:rPr>
              <a:t>febrero/marzo </a:t>
            </a:r>
            <a:r>
              <a:rPr lang="es-ES" sz="1600" dirty="0" smtClean="0">
                <a:solidFill>
                  <a:schemeClr val="tx1"/>
                </a:solidFill>
                <a:latin typeface="Arial" panose="020B0604020202020204" pitchFamily="34" charset="0"/>
                <a:cs typeface="Arial" panose="020B0604020202020204" pitchFamily="34" charset="0"/>
              </a:rPr>
              <a:t>y de</a:t>
            </a:r>
            <a:r>
              <a:rPr lang="es-ES" sz="1600" dirty="0" smtClean="0">
                <a:solidFill>
                  <a:srgbClr val="FF0000"/>
                </a:solidFill>
                <a:latin typeface="Arial" panose="020B0604020202020204" pitchFamily="34" charset="0"/>
                <a:cs typeface="Arial" panose="020B0604020202020204" pitchFamily="34" charset="0"/>
              </a:rPr>
              <a:t> </a:t>
            </a:r>
            <a:r>
              <a:rPr lang="es-ES" sz="1600" dirty="0" smtClean="0">
                <a:solidFill>
                  <a:schemeClr val="tx1"/>
                </a:solidFill>
                <a:latin typeface="Arial" panose="020B0604020202020204" pitchFamily="34" charset="0"/>
                <a:cs typeface="Arial" panose="020B0604020202020204" pitchFamily="34" charset="0"/>
              </a:rPr>
              <a:t>EHE</a:t>
            </a:r>
            <a:r>
              <a:rPr lang="es-ES" sz="1600" dirty="0" smtClean="0">
                <a:solidFill>
                  <a:srgbClr val="FF0000"/>
                </a:solidFill>
                <a:latin typeface="Arial" panose="020B0604020202020204" pitchFamily="34" charset="0"/>
                <a:cs typeface="Arial" panose="020B0604020202020204" pitchFamily="34" charset="0"/>
              </a:rPr>
              <a:t> </a:t>
            </a:r>
            <a:r>
              <a:rPr lang="es-ES" sz="1600" dirty="0" smtClean="0">
                <a:solidFill>
                  <a:schemeClr val="tx1"/>
                </a:solidFill>
                <a:latin typeface="Arial" panose="020B0604020202020204" pitchFamily="34" charset="0"/>
                <a:cs typeface="Arial" panose="020B0604020202020204" pitchFamily="34" charset="0"/>
              </a:rPr>
              <a:t>el </a:t>
            </a:r>
            <a:r>
              <a:rPr lang="es-ES" sz="1600" dirty="0" smtClean="0">
                <a:solidFill>
                  <a:srgbClr val="FF0000"/>
                </a:solidFill>
                <a:latin typeface="Arial" panose="020B0604020202020204" pitchFamily="34" charset="0"/>
                <a:cs typeface="Arial" panose="020B0604020202020204" pitchFamily="34" charset="0"/>
              </a:rPr>
              <a:t>X </a:t>
            </a:r>
            <a:r>
              <a:rPr lang="es-ES" sz="1600" dirty="0" smtClean="0">
                <a:solidFill>
                  <a:schemeClr val="tx1"/>
                </a:solidFill>
                <a:latin typeface="Arial" panose="020B0604020202020204" pitchFamily="34" charset="0"/>
                <a:cs typeface="Arial" panose="020B0604020202020204" pitchFamily="34" charset="0"/>
              </a:rPr>
              <a:t>septiembre</a:t>
            </a:r>
          </a:p>
          <a:p>
            <a:pPr marL="342900" indent="-342900" algn="l">
              <a:buFontTx/>
              <a:buChar char="-"/>
            </a:pPr>
            <a:r>
              <a:rPr lang="es-ES" sz="1600" dirty="0" smtClean="0">
                <a:solidFill>
                  <a:schemeClr val="tx1"/>
                </a:solidFill>
                <a:latin typeface="Arial" panose="020B0604020202020204" pitchFamily="34" charset="0"/>
                <a:cs typeface="Arial" panose="020B0604020202020204" pitchFamily="34" charset="0"/>
              </a:rPr>
              <a:t>Decreto 90/2019, de 18 de junio, por el que se regulan las ayudas a intervenciones de acción humanitaria</a:t>
            </a:r>
          </a:p>
          <a:p>
            <a:pPr marL="342900" indent="-342900" algn="l">
              <a:buFontTx/>
              <a:buChar char="-"/>
            </a:pPr>
            <a:r>
              <a:rPr lang="es-ES" sz="1600" dirty="0" smtClean="0">
                <a:solidFill>
                  <a:schemeClr val="tx1"/>
                </a:solidFill>
                <a:latin typeface="Arial" panose="020B0604020202020204" pitchFamily="34" charset="0"/>
                <a:cs typeface="Arial" panose="020B0604020202020204" pitchFamily="34" charset="0"/>
              </a:rPr>
              <a:t>Decreto 140/2018, de 9 de octubre, por el que se crea y regula el Registro de Agentes de Cooperación para el Desarrollo de la Comunidad Autónoma de Euskadi</a:t>
            </a:r>
            <a:endParaRPr lang="es-ES" sz="1600" dirty="0" smtClean="0"/>
          </a:p>
          <a:p>
            <a:pPr marL="342900" indent="-342900" algn="l">
              <a:buFontTx/>
              <a:buChar char="-"/>
            </a:pPr>
            <a:r>
              <a:rPr lang="es-ES_tradnl" sz="1600" dirty="0" smtClean="0">
                <a:solidFill>
                  <a:schemeClr val="tx1"/>
                </a:solidFill>
                <a:latin typeface="Arial" panose="020B0604020202020204" pitchFamily="34" charset="0"/>
                <a:cs typeface="Arial" panose="020B0604020202020204" pitchFamily="34" charset="0"/>
              </a:rPr>
              <a:t>Ley 39/2015 de procedimiento administrativo (plazos)</a:t>
            </a:r>
          </a:p>
          <a:p>
            <a:pPr algn="l"/>
            <a:endParaRPr lang="es-ES" sz="2200" b="1" dirty="0" smtClean="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2200" b="1" dirty="0" smtClean="0">
                <a:solidFill>
                  <a:schemeClr val="tx1"/>
                </a:solidFill>
                <a:latin typeface="Arial" panose="020B0604020202020204" pitchFamily="34" charset="0"/>
                <a:cs typeface="Arial" panose="020B0604020202020204" pitchFamily="34" charset="0"/>
              </a:rPr>
              <a:t>Presupuesto: 10.500.000 € </a:t>
            </a:r>
            <a:r>
              <a:rPr lang="es-ES" sz="2200" dirty="0" smtClean="0">
                <a:solidFill>
                  <a:srgbClr val="00B0F0"/>
                </a:solidFill>
                <a:latin typeface="Arial" panose="020B0604020202020204" pitchFamily="34" charset="0"/>
                <a:cs typeface="Arial" panose="020B0604020202020204" pitchFamily="34" charset="0"/>
              </a:rPr>
              <a:t>(2020: 4,2 M€)</a:t>
            </a:r>
          </a:p>
          <a:p>
            <a:pPr marL="342900" indent="-342900" algn="l">
              <a:buFontTx/>
              <a:buChar char="-"/>
            </a:pPr>
            <a:r>
              <a:rPr lang="es-ES" sz="1600" dirty="0" smtClean="0">
                <a:solidFill>
                  <a:schemeClr val="tx1"/>
                </a:solidFill>
                <a:latin typeface="Arial" panose="020B0604020202020204" pitchFamily="34" charset="0"/>
                <a:cs typeface="Arial" panose="020B0604020202020204" pitchFamily="34" charset="0"/>
              </a:rPr>
              <a:t>PRE: 6.000.000 € </a:t>
            </a:r>
            <a:r>
              <a:rPr lang="eu-ES" sz="1600" dirty="0" smtClean="0">
                <a:solidFill>
                  <a:srgbClr val="00B0F0"/>
                </a:solidFill>
                <a:latin typeface="Arial" panose="020B0604020202020204" pitchFamily="34" charset="0"/>
                <a:cs typeface="Arial" panose="020B0604020202020204" pitchFamily="34" charset="0"/>
              </a:rPr>
              <a:t>(</a:t>
            </a:r>
            <a:r>
              <a:rPr lang="eu-ES" sz="1600" dirty="0">
                <a:solidFill>
                  <a:srgbClr val="00B0F0"/>
                </a:solidFill>
                <a:latin typeface="Arial" panose="020B0604020202020204" pitchFamily="34" charset="0"/>
                <a:cs typeface="Arial" panose="020B0604020202020204" pitchFamily="34" charset="0"/>
              </a:rPr>
              <a:t>2020: </a:t>
            </a:r>
            <a:r>
              <a:rPr lang="eu-ES" sz="1600" dirty="0" smtClean="0">
                <a:solidFill>
                  <a:srgbClr val="00B0F0"/>
                </a:solidFill>
                <a:latin typeface="Arial" panose="020B0604020202020204" pitchFamily="34" charset="0"/>
                <a:cs typeface="Arial" panose="020B0604020202020204" pitchFamily="34" charset="0"/>
              </a:rPr>
              <a:t>4.200.000€)</a:t>
            </a:r>
          </a:p>
          <a:p>
            <a:pPr marL="342900" indent="-342900" algn="l">
              <a:buFontTx/>
              <a:buChar char="-"/>
            </a:pPr>
            <a:r>
              <a:rPr lang="eu-ES" sz="1600" dirty="0" smtClean="0">
                <a:solidFill>
                  <a:schemeClr val="tx1"/>
                </a:solidFill>
                <a:latin typeface="Arial" panose="020B0604020202020204" pitchFamily="34" charset="0"/>
                <a:cs typeface="Arial" panose="020B0604020202020204" pitchFamily="34" charset="0"/>
              </a:rPr>
              <a:t>EHE: 4.500.000 € </a:t>
            </a:r>
            <a:r>
              <a:rPr lang="eu-ES" sz="1600" dirty="0">
                <a:solidFill>
                  <a:srgbClr val="00B0F0"/>
                </a:solidFill>
                <a:latin typeface="Arial" panose="020B0604020202020204" pitchFamily="34" charset="0"/>
                <a:cs typeface="Arial" panose="020B0604020202020204" pitchFamily="34" charset="0"/>
              </a:rPr>
              <a:t>(</a:t>
            </a:r>
            <a:r>
              <a:rPr lang="eu-ES" sz="1600" dirty="0" smtClean="0">
                <a:solidFill>
                  <a:srgbClr val="00B0F0"/>
                </a:solidFill>
                <a:latin typeface="Arial" panose="020B0604020202020204" pitchFamily="34" charset="0"/>
                <a:cs typeface="Arial" panose="020B0604020202020204" pitchFamily="34" charset="0"/>
              </a:rPr>
              <a:t>2020: no </a:t>
            </a:r>
            <a:r>
              <a:rPr lang="eu-ES" sz="1600" dirty="0" err="1" smtClean="0">
                <a:solidFill>
                  <a:srgbClr val="00B0F0"/>
                </a:solidFill>
                <a:latin typeface="Arial" panose="020B0604020202020204" pitchFamily="34" charset="0"/>
                <a:cs typeface="Arial" panose="020B0604020202020204" pitchFamily="34" charset="0"/>
              </a:rPr>
              <a:t>se</a:t>
            </a:r>
            <a:r>
              <a:rPr lang="eu-ES" sz="1600" dirty="0" smtClean="0">
                <a:solidFill>
                  <a:srgbClr val="00B0F0"/>
                </a:solidFill>
                <a:latin typeface="Arial" panose="020B0604020202020204" pitchFamily="34" charset="0"/>
                <a:cs typeface="Arial" panose="020B0604020202020204" pitchFamily="34" charset="0"/>
              </a:rPr>
              <a:t> </a:t>
            </a:r>
            <a:r>
              <a:rPr lang="eu-ES" sz="1600" dirty="0" err="1" smtClean="0">
                <a:solidFill>
                  <a:srgbClr val="00B0F0"/>
                </a:solidFill>
                <a:latin typeface="Arial" panose="020B0604020202020204" pitchFamily="34" charset="0"/>
                <a:cs typeface="Arial" panose="020B0604020202020204" pitchFamily="34" charset="0"/>
              </a:rPr>
              <a:t>convocó</a:t>
            </a:r>
            <a:r>
              <a:rPr lang="eu-ES" sz="1600" dirty="0" smtClean="0">
                <a:solidFill>
                  <a:srgbClr val="00B0F0"/>
                </a:solidFill>
                <a:latin typeface="Arial" panose="020B0604020202020204" pitchFamily="34" charset="0"/>
                <a:cs typeface="Arial" panose="020B0604020202020204" pitchFamily="34" charset="0"/>
              </a:rPr>
              <a:t>)</a:t>
            </a:r>
            <a:endParaRPr lang="eu-ES" sz="1600" dirty="0" smtClean="0">
              <a:solidFill>
                <a:schemeClr val="tx1"/>
              </a:solidFill>
              <a:latin typeface="Arial" panose="020B0604020202020204" pitchFamily="34" charset="0"/>
              <a:cs typeface="Arial" panose="020B0604020202020204" pitchFamily="34" charset="0"/>
            </a:endParaRPr>
          </a:p>
          <a:p>
            <a:pPr algn="l"/>
            <a:endParaRPr lang="es-ES" sz="2000" b="1" u="wavyDbl" dirty="0" smtClean="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2200" b="1" dirty="0" smtClean="0">
                <a:solidFill>
                  <a:schemeClr val="tx1"/>
                </a:solidFill>
                <a:latin typeface="Arial" panose="020B0604020202020204" pitchFamily="34" charset="0"/>
                <a:cs typeface="Arial" panose="020B0604020202020204" pitchFamily="34" charset="0"/>
              </a:rPr>
              <a:t>Reserva de fondos para África: </a:t>
            </a:r>
          </a:p>
          <a:p>
            <a:pPr algn="l"/>
            <a:r>
              <a:rPr lang="eu-ES" sz="1600" dirty="0" smtClean="0">
                <a:solidFill>
                  <a:schemeClr val="tx1"/>
                </a:solidFill>
                <a:latin typeface="Arial" panose="020B0604020202020204" pitchFamily="34" charset="0"/>
                <a:cs typeface="Arial" panose="020B0604020202020204" pitchFamily="34" charset="0"/>
              </a:rPr>
              <a:t>- PRE: 10 </a:t>
            </a:r>
            <a:r>
              <a:rPr lang="eu-ES" sz="1600" dirty="0" err="1" smtClean="0">
                <a:solidFill>
                  <a:schemeClr val="tx1"/>
                </a:solidFill>
                <a:latin typeface="Arial" panose="020B0604020202020204" pitchFamily="34" charset="0"/>
                <a:cs typeface="Arial" panose="020B0604020202020204" pitchFamily="34" charset="0"/>
              </a:rPr>
              <a:t>proyectos</a:t>
            </a:r>
            <a:r>
              <a:rPr lang="eu-ES" sz="1600" dirty="0" smtClean="0">
                <a:solidFill>
                  <a:schemeClr val="tx1"/>
                </a:solidFill>
                <a:latin typeface="Arial" panose="020B0604020202020204" pitchFamily="34" charset="0"/>
                <a:cs typeface="Arial" panose="020B0604020202020204" pitchFamily="34" charset="0"/>
              </a:rPr>
              <a:t> (33%) </a:t>
            </a:r>
            <a:r>
              <a:rPr lang="eu-ES" sz="1600" dirty="0" smtClean="0">
                <a:solidFill>
                  <a:srgbClr val="00B0F0"/>
                </a:solidFill>
                <a:latin typeface="Arial" panose="020B0604020202020204" pitchFamily="34" charset="0"/>
                <a:cs typeface="Arial" panose="020B0604020202020204" pitchFamily="34" charset="0"/>
              </a:rPr>
              <a:t>(2020: </a:t>
            </a:r>
            <a:r>
              <a:rPr lang="eu-ES" sz="1600" dirty="0" err="1" smtClean="0">
                <a:solidFill>
                  <a:srgbClr val="00B0F0"/>
                </a:solidFill>
                <a:latin typeface="Arial" panose="020B0604020202020204" pitchFamily="34" charset="0"/>
                <a:cs typeface="Arial" panose="020B0604020202020204" pitchFamily="34" charset="0"/>
              </a:rPr>
              <a:t>previsto</a:t>
            </a:r>
            <a:r>
              <a:rPr lang="eu-ES" sz="1600" dirty="0" smtClean="0">
                <a:solidFill>
                  <a:srgbClr val="00B0F0"/>
                </a:solidFill>
                <a:latin typeface="Arial" panose="020B0604020202020204" pitchFamily="34" charset="0"/>
                <a:cs typeface="Arial" panose="020B0604020202020204" pitchFamily="34" charset="0"/>
              </a:rPr>
              <a:t> 50% - </a:t>
            </a:r>
            <a:r>
              <a:rPr lang="eu-ES" sz="1600" dirty="0" err="1" smtClean="0">
                <a:solidFill>
                  <a:srgbClr val="00B0F0"/>
                </a:solidFill>
                <a:latin typeface="Arial" panose="020B0604020202020204" pitchFamily="34" charset="0"/>
                <a:cs typeface="Arial" panose="020B0604020202020204" pitchFamily="34" charset="0"/>
              </a:rPr>
              <a:t>real</a:t>
            </a:r>
            <a:r>
              <a:rPr lang="eu-ES" sz="1600" dirty="0" smtClean="0">
                <a:solidFill>
                  <a:srgbClr val="00B0F0"/>
                </a:solidFill>
                <a:latin typeface="Arial" panose="020B0604020202020204" pitchFamily="34" charset="0"/>
                <a:cs typeface="Arial" panose="020B0604020202020204" pitchFamily="34" charset="0"/>
              </a:rPr>
              <a:t> 54,53%-12 </a:t>
            </a:r>
            <a:r>
              <a:rPr lang="eu-ES" sz="1600" dirty="0" err="1" smtClean="0">
                <a:solidFill>
                  <a:srgbClr val="00B0F0"/>
                </a:solidFill>
                <a:latin typeface="Arial" panose="020B0604020202020204" pitchFamily="34" charset="0"/>
                <a:cs typeface="Arial" panose="020B0604020202020204" pitchFamily="34" charset="0"/>
              </a:rPr>
              <a:t>proyectos</a:t>
            </a:r>
            <a:r>
              <a:rPr lang="eu-ES" sz="1600" dirty="0" smtClean="0">
                <a:solidFill>
                  <a:srgbClr val="00B0F0"/>
                </a:solidFill>
                <a:latin typeface="Arial" panose="020B0604020202020204" pitchFamily="34" charset="0"/>
                <a:cs typeface="Arial" panose="020B0604020202020204" pitchFamily="34" charset="0"/>
              </a:rPr>
              <a:t>)</a:t>
            </a:r>
            <a:endParaRPr lang="eu-ES" sz="1600" dirty="0">
              <a:solidFill>
                <a:srgbClr val="00B0F0"/>
              </a:solidFill>
              <a:latin typeface="Arial" panose="020B0604020202020204" pitchFamily="34" charset="0"/>
              <a:cs typeface="Arial" panose="020B0604020202020204" pitchFamily="34" charset="0"/>
            </a:endParaRPr>
          </a:p>
          <a:p>
            <a:pPr algn="l"/>
            <a:r>
              <a:rPr lang="eu-ES" sz="1600" dirty="0" smtClean="0">
                <a:solidFill>
                  <a:schemeClr val="tx1"/>
                </a:solidFill>
                <a:latin typeface="Arial" panose="020B0604020202020204" pitchFamily="34" charset="0"/>
                <a:cs typeface="Arial" panose="020B0604020202020204" pitchFamily="34" charset="0"/>
              </a:rPr>
              <a:t>- EHE: 2 </a:t>
            </a:r>
            <a:r>
              <a:rPr lang="eu-ES" sz="1600" dirty="0" err="1" smtClean="0">
                <a:solidFill>
                  <a:schemeClr val="tx1"/>
                </a:solidFill>
                <a:latin typeface="Arial" panose="020B0604020202020204" pitchFamily="34" charset="0"/>
                <a:cs typeface="Arial" panose="020B0604020202020204" pitchFamily="34" charset="0"/>
              </a:rPr>
              <a:t>estrategias</a:t>
            </a:r>
            <a:r>
              <a:rPr lang="eu-ES" sz="1600" dirty="0" smtClean="0">
                <a:solidFill>
                  <a:schemeClr val="tx1"/>
                </a:solidFill>
                <a:latin typeface="Arial" panose="020B0604020202020204" pitchFamily="34" charset="0"/>
                <a:cs typeface="Arial" panose="020B0604020202020204" pitchFamily="34" charset="0"/>
              </a:rPr>
              <a:t> (33%) </a:t>
            </a:r>
            <a:endParaRPr lang="es-ES" sz="1600" b="1" dirty="0" smtClean="0">
              <a:solidFill>
                <a:schemeClr val="tx1"/>
              </a:solidFill>
              <a:latin typeface="Arial" panose="020B0604020202020204" pitchFamily="34" charset="0"/>
              <a:cs typeface="Arial" panose="020B0604020202020204" pitchFamily="34" charset="0"/>
            </a:endParaRPr>
          </a:p>
          <a:p>
            <a:pPr algn="l"/>
            <a:endParaRPr lang="es-ES" sz="2200" b="1" dirty="0" smtClean="0">
              <a:solidFill>
                <a:schemeClr val="tx1"/>
              </a:solidFill>
              <a:latin typeface="Arial" panose="020B0604020202020204" pitchFamily="34" charset="0"/>
              <a:cs typeface="Arial" panose="020B0604020202020204" pitchFamily="34" charset="0"/>
            </a:endParaRPr>
          </a:p>
        </p:txBody>
      </p:sp>
      <p:pic>
        <p:nvPicPr>
          <p:cNvPr id="9"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84618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1 Título"/>
          <p:cNvSpPr txBox="1">
            <a:spLocks/>
          </p:cNvSpPr>
          <p:nvPr/>
        </p:nvSpPr>
        <p:spPr>
          <a:xfrm>
            <a:off x="1106835" y="908720"/>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err="1" smtClean="0">
                <a:solidFill>
                  <a:srgbClr val="0099CC"/>
                </a:solidFill>
                <a:latin typeface="Arial" panose="020B0604020202020204" pitchFamily="34" charset="0"/>
                <a:cs typeface="Arial" panose="020B0604020202020204" pitchFamily="34" charset="0"/>
              </a:rPr>
              <a:t>Baremación</a:t>
            </a:r>
            <a:r>
              <a:rPr lang="es-ES" sz="3200" b="1" dirty="0" smtClean="0">
                <a:solidFill>
                  <a:srgbClr val="0099CC"/>
                </a:solidFill>
                <a:latin typeface="Arial" panose="020B0604020202020204" pitchFamily="34" charset="0"/>
                <a:cs typeface="Arial" panose="020B0604020202020204" pitchFamily="34" charset="0"/>
              </a:rPr>
              <a:t> técnica (ix)</a:t>
            </a:r>
            <a:endParaRPr lang="es-ES" sz="3200" b="1" dirty="0">
              <a:solidFill>
                <a:srgbClr val="0099CC"/>
              </a:solidFill>
              <a:latin typeface="Arial" panose="020B0604020202020204" pitchFamily="34" charset="0"/>
              <a:cs typeface="Arial" panose="020B0604020202020204" pitchFamily="34" charset="0"/>
            </a:endParaRPr>
          </a:p>
        </p:txBody>
      </p:sp>
      <p:sp>
        <p:nvSpPr>
          <p:cNvPr id="11" name="2 Subtítulo"/>
          <p:cNvSpPr>
            <a:spLocks noGrp="1"/>
          </p:cNvSpPr>
          <p:nvPr>
            <p:ph type="subTitle" idx="1"/>
          </p:nvPr>
        </p:nvSpPr>
        <p:spPr>
          <a:xfrm>
            <a:off x="323528" y="2132856"/>
            <a:ext cx="8712968" cy="4248472"/>
          </a:xfrm>
        </p:spPr>
        <p:txBody>
          <a:bodyPr>
            <a:noAutofit/>
          </a:bodyPr>
          <a:lstStyle/>
          <a:p>
            <a:pPr algn="l"/>
            <a:r>
              <a:rPr lang="eu-ES" sz="2000" b="1" dirty="0" smtClean="0">
                <a:solidFill>
                  <a:schemeClr val="tx1"/>
                </a:solidFill>
                <a:latin typeface="Arial" panose="020B0604020202020204" pitchFamily="34" charset="0"/>
                <a:cs typeface="Arial" panose="020B0604020202020204" pitchFamily="34" charset="0"/>
              </a:rPr>
              <a:t>III. </a:t>
            </a:r>
            <a:r>
              <a:rPr lang="eu-ES" sz="2000" b="1" dirty="0" err="1" smtClean="0">
                <a:solidFill>
                  <a:schemeClr val="tx1"/>
                </a:solidFill>
                <a:latin typeface="Arial" panose="020B0604020202020204" pitchFamily="34" charset="0"/>
                <a:cs typeface="Arial" panose="020B0604020202020204" pitchFamily="34" charset="0"/>
              </a:rPr>
              <a:t>Entidad</a:t>
            </a:r>
            <a:r>
              <a:rPr lang="eu-ES" sz="2000" b="1" dirty="0" smtClean="0">
                <a:solidFill>
                  <a:schemeClr val="tx1"/>
                </a:solidFill>
                <a:latin typeface="Arial" panose="020B0604020202020204" pitchFamily="34" charset="0"/>
                <a:cs typeface="Arial" panose="020B0604020202020204" pitchFamily="34" charset="0"/>
              </a:rPr>
              <a:t> </a:t>
            </a:r>
            <a:r>
              <a:rPr lang="eu-ES" sz="2000" b="1" dirty="0" err="1" smtClean="0">
                <a:solidFill>
                  <a:schemeClr val="tx1"/>
                </a:solidFill>
                <a:latin typeface="Arial" panose="020B0604020202020204" pitchFamily="34" charset="0"/>
                <a:cs typeface="Arial" panose="020B0604020202020204" pitchFamily="34" charset="0"/>
              </a:rPr>
              <a:t>beneficiaria</a:t>
            </a:r>
            <a:r>
              <a:rPr lang="eu-ES" sz="2000" b="1" dirty="0" smtClean="0">
                <a:solidFill>
                  <a:schemeClr val="tx1"/>
                </a:solidFill>
                <a:latin typeface="Arial" panose="020B0604020202020204" pitchFamily="34" charset="0"/>
                <a:cs typeface="Arial" panose="020B0604020202020204" pitchFamily="34" charset="0"/>
              </a:rPr>
              <a:t> (</a:t>
            </a:r>
            <a:r>
              <a:rPr lang="eu-ES" sz="2000" b="1" dirty="0" err="1" smtClean="0">
                <a:solidFill>
                  <a:schemeClr val="tx1"/>
                </a:solidFill>
                <a:latin typeface="Arial" panose="020B0604020202020204" pitchFamily="34" charset="0"/>
                <a:cs typeface="Arial" panose="020B0604020202020204" pitchFamily="34" charset="0"/>
              </a:rPr>
              <a:t>hasta</a:t>
            </a:r>
            <a:r>
              <a:rPr lang="eu-ES" sz="2000" b="1" dirty="0" smtClean="0">
                <a:solidFill>
                  <a:schemeClr val="tx1"/>
                </a:solidFill>
                <a:latin typeface="Arial" panose="020B0604020202020204" pitchFamily="34" charset="0"/>
                <a:cs typeface="Arial" panose="020B0604020202020204" pitchFamily="34" charset="0"/>
              </a:rPr>
              <a:t> 6 </a:t>
            </a:r>
            <a:r>
              <a:rPr lang="eu-ES" sz="2000" b="1" dirty="0" err="1" smtClean="0">
                <a:solidFill>
                  <a:schemeClr val="tx1"/>
                </a:solidFill>
                <a:latin typeface="Arial" panose="020B0604020202020204" pitchFamily="34" charset="0"/>
                <a:cs typeface="Arial" panose="020B0604020202020204" pitchFamily="34" charset="0"/>
              </a:rPr>
              <a:t>puntos</a:t>
            </a:r>
            <a:r>
              <a:rPr lang="eu-ES" sz="2000" b="1" dirty="0" smtClean="0">
                <a:solidFill>
                  <a:schemeClr val="tx1"/>
                </a:solidFill>
                <a:latin typeface="Arial" panose="020B0604020202020204" pitchFamily="34" charset="0"/>
                <a:cs typeface="Arial" panose="020B0604020202020204" pitchFamily="34" charset="0"/>
              </a:rPr>
              <a:t>)</a:t>
            </a:r>
            <a:r>
              <a:rPr lang="eu-ES" sz="2000" b="1" dirty="0">
                <a:solidFill>
                  <a:schemeClr val="tx1"/>
                </a:solidFill>
                <a:latin typeface="Arial" panose="020B0604020202020204" pitchFamily="34" charset="0"/>
                <a:cs typeface="Arial" panose="020B0604020202020204" pitchFamily="34" charset="0"/>
              </a:rPr>
              <a:t> </a:t>
            </a:r>
            <a:endParaRPr lang="es-ES" sz="2000" b="1" dirty="0">
              <a:solidFill>
                <a:schemeClr val="tx1"/>
              </a:solidFill>
              <a:latin typeface="Arial" panose="020B0604020202020204" pitchFamily="34" charset="0"/>
              <a:cs typeface="Arial" panose="020B0604020202020204" pitchFamily="34" charset="0"/>
            </a:endParaRPr>
          </a:p>
          <a:p>
            <a:pPr algn="l"/>
            <a:endParaRPr lang="eu-ES" sz="2000" dirty="0" smtClean="0">
              <a:solidFill>
                <a:schemeClr val="tx1"/>
              </a:solidFill>
              <a:latin typeface="Arial" panose="020B0604020202020204" pitchFamily="34" charset="0"/>
              <a:cs typeface="Arial" panose="020B0604020202020204" pitchFamily="34" charset="0"/>
            </a:endParaRPr>
          </a:p>
          <a:p>
            <a:pPr algn="l"/>
            <a:r>
              <a:rPr lang="eu-ES" sz="1600" b="1" i="1" dirty="0" err="1" smtClean="0">
                <a:solidFill>
                  <a:schemeClr val="tx1"/>
                </a:solidFill>
                <a:latin typeface="Arial" panose="020B0604020202020204" pitchFamily="34" charset="0"/>
                <a:cs typeface="Arial" panose="020B0604020202020204" pitchFamily="34" charset="0"/>
              </a:rPr>
              <a:t>Especialización</a:t>
            </a:r>
            <a:r>
              <a:rPr lang="eu-ES" sz="1600" b="1" i="1" dirty="0" smtClean="0">
                <a:solidFill>
                  <a:schemeClr val="tx1"/>
                </a:solidFill>
                <a:latin typeface="Arial" panose="020B0604020202020204" pitchFamily="34" charset="0"/>
                <a:cs typeface="Arial" panose="020B0604020202020204" pitchFamily="34" charset="0"/>
              </a:rPr>
              <a:t> </a:t>
            </a:r>
            <a:r>
              <a:rPr lang="eu-ES" sz="1600" b="1" i="1" dirty="0" err="1" smtClean="0">
                <a:solidFill>
                  <a:schemeClr val="tx1"/>
                </a:solidFill>
                <a:latin typeface="Arial" panose="020B0604020202020204" pitchFamily="34" charset="0"/>
                <a:cs typeface="Arial" panose="020B0604020202020204" pitchFamily="34" charset="0"/>
              </a:rPr>
              <a:t>humanitaria</a:t>
            </a:r>
            <a:endParaRPr lang="eu-ES" sz="1600" b="1" i="1" dirty="0" smtClean="0">
              <a:solidFill>
                <a:schemeClr val="tx1"/>
              </a:solidFill>
              <a:latin typeface="Arial" panose="020B0604020202020204" pitchFamily="34" charset="0"/>
              <a:cs typeface="Arial" panose="020B0604020202020204" pitchFamily="34" charset="0"/>
            </a:endParaRPr>
          </a:p>
          <a:p>
            <a:pPr algn="l"/>
            <a:endParaRPr lang="eu-ES" sz="1600" b="1" dirty="0" smtClean="0">
              <a:solidFill>
                <a:srgbClr val="FF0000"/>
              </a:solidFill>
              <a:latin typeface="Arial" panose="020B0604020202020204" pitchFamily="34" charset="0"/>
              <a:cs typeface="Arial" panose="020B0604020202020204" pitchFamily="34" charset="0"/>
            </a:endParaRPr>
          </a:p>
          <a:p>
            <a:pPr algn="l"/>
            <a:r>
              <a:rPr lang="eu-ES" sz="1600" b="1" dirty="0" err="1" smtClean="0">
                <a:solidFill>
                  <a:srgbClr val="FF0000"/>
                </a:solidFill>
                <a:latin typeface="Arial" panose="020B0604020202020204" pitchFamily="34" charset="0"/>
                <a:cs typeface="Arial" panose="020B0604020202020204" pitchFamily="34" charset="0"/>
              </a:rPr>
              <a:t>Planificación</a:t>
            </a:r>
            <a:r>
              <a:rPr lang="eu-ES" sz="1600" b="1" dirty="0" smtClean="0">
                <a:solidFill>
                  <a:srgbClr val="FF0000"/>
                </a:solidFill>
                <a:latin typeface="Arial" panose="020B0604020202020204" pitchFamily="34" charset="0"/>
                <a:cs typeface="Arial" panose="020B0604020202020204" pitchFamily="34" charset="0"/>
              </a:rPr>
              <a:t>. </a:t>
            </a:r>
            <a:r>
              <a:rPr lang="eu-ES" sz="1600" dirty="0" smtClean="0">
                <a:solidFill>
                  <a:schemeClr val="tx1"/>
                </a:solidFill>
                <a:latin typeface="Arial" panose="020B0604020202020204" pitchFamily="34" charset="0"/>
                <a:cs typeface="Arial" panose="020B0604020202020204" pitchFamily="34" charset="0"/>
              </a:rPr>
              <a:t>En PRE, </a:t>
            </a:r>
            <a:r>
              <a:rPr lang="eu-ES" sz="1600" dirty="0" err="1" smtClean="0">
                <a:solidFill>
                  <a:schemeClr val="tx1"/>
                </a:solidFill>
                <a:latin typeface="Arial" panose="020B0604020202020204" pitchFamily="34" charset="0"/>
                <a:cs typeface="Arial" panose="020B0604020202020204" pitchFamily="34" charset="0"/>
              </a:rPr>
              <a:t>planificación</a:t>
            </a:r>
            <a:r>
              <a:rPr lang="eu-ES" sz="1600" dirty="0" smtClean="0">
                <a:solidFill>
                  <a:schemeClr val="tx1"/>
                </a:solidFill>
                <a:latin typeface="Arial" panose="020B0604020202020204" pitchFamily="34" charset="0"/>
                <a:cs typeface="Arial" panose="020B0604020202020204" pitchFamily="34" charset="0"/>
              </a:rPr>
              <a:t> general. En EHE, PEAH. </a:t>
            </a:r>
            <a:r>
              <a:rPr lang="es-ES" sz="1600" dirty="0">
                <a:solidFill>
                  <a:schemeClr val="tx1"/>
                </a:solidFill>
                <a:latin typeface="Arial" panose="020B0604020202020204" pitchFamily="34" charset="0"/>
                <a:cs typeface="Arial" panose="020B0604020202020204" pitchFamily="34" charset="0"/>
              </a:rPr>
              <a:t>OJO con que la AVCD cuente con la última versión. OJO con prorrogar la vigencia de los documentos sin justificarlo.</a:t>
            </a:r>
          </a:p>
          <a:p>
            <a:pPr algn="l"/>
            <a:r>
              <a:rPr lang="eu-ES" sz="1600" b="1" dirty="0" err="1" smtClean="0">
                <a:solidFill>
                  <a:srgbClr val="FF0000"/>
                </a:solidFill>
                <a:latin typeface="Arial" panose="020B0604020202020204" pitchFamily="34" charset="0"/>
                <a:cs typeface="Arial" panose="020B0604020202020204" pitchFamily="34" charset="0"/>
              </a:rPr>
              <a:t>Experiencia</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en</a:t>
            </a:r>
            <a:r>
              <a:rPr lang="eu-ES" sz="1600" b="1" dirty="0" smtClean="0">
                <a:solidFill>
                  <a:srgbClr val="FF0000"/>
                </a:solidFill>
                <a:latin typeface="Arial" panose="020B0604020202020204" pitchFamily="34" charset="0"/>
                <a:cs typeface="Arial" panose="020B0604020202020204" pitchFamily="34" charset="0"/>
              </a:rPr>
              <a:t> AH y </a:t>
            </a:r>
            <a:r>
              <a:rPr lang="eu-ES" sz="1600" b="1" dirty="0" err="1" smtClean="0">
                <a:solidFill>
                  <a:srgbClr val="FF0000"/>
                </a:solidFill>
                <a:latin typeface="Arial" panose="020B0604020202020204" pitchFamily="34" charset="0"/>
                <a:cs typeface="Arial" panose="020B0604020202020204" pitchFamily="34" charset="0"/>
              </a:rPr>
              <a:t>en</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EpTS</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vinculada</a:t>
            </a:r>
            <a:r>
              <a:rPr lang="eu-ES" sz="1600" b="1" dirty="0" smtClean="0">
                <a:solidFill>
                  <a:srgbClr val="FF0000"/>
                </a:solidFill>
                <a:latin typeface="Arial" panose="020B0604020202020204" pitchFamily="34" charset="0"/>
                <a:cs typeface="Arial" panose="020B0604020202020204" pitchFamily="34" charset="0"/>
              </a:rPr>
              <a:t> a AH. </a:t>
            </a:r>
            <a:r>
              <a:rPr lang="eu-ES" sz="1600" dirty="0" err="1" smtClean="0">
                <a:solidFill>
                  <a:schemeClr val="tx1"/>
                </a:solidFill>
                <a:latin typeface="Arial" panose="020B0604020202020204" pitchFamily="34" charset="0"/>
                <a:cs typeface="Arial" panose="020B0604020202020204" pitchFamily="34" charset="0"/>
              </a:rPr>
              <a:t>Incluir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sólo</a:t>
            </a:r>
            <a:r>
              <a:rPr lang="eu-ES" sz="1600" dirty="0" smtClean="0">
                <a:solidFill>
                  <a:schemeClr val="tx1"/>
                </a:solidFill>
                <a:latin typeface="Arial" panose="020B0604020202020204" pitchFamily="34" charset="0"/>
                <a:cs typeface="Arial" panose="020B0604020202020204" pitchFamily="34" charset="0"/>
              </a:rPr>
              <a:t> los </a:t>
            </a:r>
            <a:r>
              <a:rPr lang="eu-ES" sz="1600" dirty="0" err="1" smtClean="0">
                <a:solidFill>
                  <a:schemeClr val="tx1"/>
                </a:solidFill>
                <a:latin typeface="Arial" panose="020B0604020202020204" pitchFamily="34" charset="0"/>
                <a:cs typeface="Arial" panose="020B0604020202020204" pitchFamily="34" charset="0"/>
              </a:rPr>
              <a:t>proyectos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humanitarios</a:t>
            </a:r>
            <a:r>
              <a:rPr lang="eu-ES" sz="1600" dirty="0" smtClean="0">
                <a:solidFill>
                  <a:schemeClr val="tx1"/>
                </a:solidFill>
                <a:latin typeface="Arial" panose="020B0604020202020204" pitchFamily="34" charset="0"/>
                <a:cs typeface="Arial" panose="020B0604020202020204" pitchFamily="34" charset="0"/>
              </a:rPr>
              <a:t> (no </a:t>
            </a:r>
            <a:r>
              <a:rPr lang="eu-ES" sz="1600" dirty="0" err="1" smtClean="0">
                <a:solidFill>
                  <a:schemeClr val="tx1"/>
                </a:solidFill>
                <a:latin typeface="Arial" panose="020B0604020202020204" pitchFamily="34" charset="0"/>
                <a:cs typeface="Arial" panose="020B0604020202020204" pitchFamily="34" charset="0"/>
              </a:rPr>
              <a:t>desarrollo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Incluir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sólo</a:t>
            </a:r>
            <a:r>
              <a:rPr lang="eu-ES" sz="1600" dirty="0" smtClean="0">
                <a:solidFill>
                  <a:schemeClr val="tx1"/>
                </a:solidFill>
                <a:latin typeface="Arial" panose="020B0604020202020204" pitchFamily="34" charset="0"/>
                <a:cs typeface="Arial" panose="020B0604020202020204" pitchFamily="34" charset="0"/>
              </a:rPr>
              <a:t> los </a:t>
            </a:r>
            <a:r>
              <a:rPr lang="eu-ES" sz="1600" dirty="0" err="1" smtClean="0">
                <a:solidFill>
                  <a:schemeClr val="tx1"/>
                </a:solidFill>
                <a:latin typeface="Arial" panose="020B0604020202020204" pitchFamily="34" charset="0"/>
                <a:cs typeface="Arial" panose="020B0604020202020204" pitchFamily="34" charset="0"/>
              </a:rPr>
              <a:t>gestionados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desde</a:t>
            </a:r>
            <a:r>
              <a:rPr lang="eu-ES" sz="1600" dirty="0" smtClean="0">
                <a:solidFill>
                  <a:schemeClr val="tx1"/>
                </a:solidFill>
                <a:latin typeface="Arial" panose="020B0604020202020204" pitchFamily="34" charset="0"/>
                <a:cs typeface="Arial" panose="020B0604020202020204" pitchFamily="34" charset="0"/>
              </a:rPr>
              <a:t> la CAE (</a:t>
            </a:r>
            <a:r>
              <a:rPr lang="eu-ES" sz="1600" dirty="0" err="1" smtClean="0">
                <a:solidFill>
                  <a:schemeClr val="tx1"/>
                </a:solidFill>
                <a:latin typeface="Arial" panose="020B0604020202020204" pitchFamily="34" charset="0"/>
                <a:cs typeface="Arial" panose="020B0604020202020204" pitchFamily="34" charset="0"/>
              </a:rPr>
              <a:t>origen</a:t>
            </a:r>
            <a:r>
              <a:rPr lang="eu-ES" sz="1600" dirty="0" smtClean="0">
                <a:solidFill>
                  <a:schemeClr val="tx1"/>
                </a:solidFill>
                <a:latin typeface="Arial" panose="020B0604020202020204" pitchFamily="34" charset="0"/>
                <a:cs typeface="Arial" panose="020B0604020202020204" pitchFamily="34" charset="0"/>
              </a:rPr>
              <a:t> de los </a:t>
            </a:r>
            <a:r>
              <a:rPr lang="eu-ES" sz="1600" dirty="0" err="1" smtClean="0">
                <a:solidFill>
                  <a:schemeClr val="tx1"/>
                </a:solidFill>
                <a:latin typeface="Arial" panose="020B0604020202020204" pitchFamily="34" charset="0"/>
                <a:cs typeface="Arial" panose="020B0604020202020204" pitchFamily="34" charset="0"/>
              </a:rPr>
              <a:t>fondos</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Incluir</a:t>
            </a:r>
            <a:r>
              <a:rPr lang="eu-ES" sz="1600" dirty="0" smtClean="0">
                <a:solidFill>
                  <a:schemeClr val="tx1"/>
                </a:solidFill>
                <a:latin typeface="Arial" panose="020B0604020202020204" pitchFamily="34" charset="0"/>
                <a:cs typeface="Arial" panose="020B0604020202020204" pitchFamily="34" charset="0"/>
              </a:rPr>
              <a:t> un </a:t>
            </a:r>
            <a:r>
              <a:rPr lang="eu-ES" sz="1600" dirty="0" err="1" smtClean="0">
                <a:solidFill>
                  <a:schemeClr val="tx1"/>
                </a:solidFill>
                <a:latin typeface="Arial" panose="020B0604020202020204" pitchFamily="34" charset="0"/>
                <a:cs typeface="Arial" panose="020B0604020202020204" pitchFamily="34" charset="0"/>
              </a:rPr>
              <a:t>proyecto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por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año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pero</a:t>
            </a:r>
            <a:r>
              <a:rPr lang="eu-ES" sz="1600" dirty="0" smtClean="0">
                <a:solidFill>
                  <a:schemeClr val="tx1"/>
                </a:solidFill>
                <a:latin typeface="Arial" panose="020B0604020202020204" pitchFamily="34" charset="0"/>
                <a:cs typeface="Arial" panose="020B0604020202020204" pitchFamily="34" charset="0"/>
              </a:rPr>
              <a:t> con </a:t>
            </a:r>
            <a:r>
              <a:rPr lang="eu-ES" sz="1600" dirty="0" err="1" smtClean="0">
                <a:solidFill>
                  <a:schemeClr val="tx1"/>
                </a:solidFill>
                <a:latin typeface="Arial" panose="020B0604020202020204" pitchFamily="34" charset="0"/>
                <a:cs typeface="Arial" panose="020B0604020202020204" pitchFamily="34" charset="0"/>
              </a:rPr>
              <a:t>toda</a:t>
            </a:r>
            <a:r>
              <a:rPr lang="eu-ES" sz="1600" dirty="0" smtClean="0">
                <a:solidFill>
                  <a:schemeClr val="tx1"/>
                </a:solidFill>
                <a:latin typeface="Arial" panose="020B0604020202020204" pitchFamily="34" charset="0"/>
                <a:cs typeface="Arial" panose="020B0604020202020204" pitchFamily="34" charset="0"/>
              </a:rPr>
              <a:t> la </a:t>
            </a:r>
            <a:r>
              <a:rPr lang="eu-ES" sz="1600" dirty="0" err="1" smtClean="0">
                <a:solidFill>
                  <a:schemeClr val="tx1"/>
                </a:solidFill>
                <a:latin typeface="Arial" panose="020B0604020202020204" pitchFamily="34" charset="0"/>
                <a:cs typeface="Arial" panose="020B0604020202020204" pitchFamily="34" charset="0"/>
              </a:rPr>
              <a:t>información</a:t>
            </a:r>
            <a:r>
              <a:rPr lang="eu-ES" sz="1600" dirty="0" smtClean="0">
                <a:solidFill>
                  <a:schemeClr val="tx1"/>
                </a:solidFill>
                <a:latin typeface="Arial" panose="020B0604020202020204" pitchFamily="34" charset="0"/>
                <a:cs typeface="Arial" panose="020B0604020202020204" pitchFamily="34" charset="0"/>
              </a:rPr>
              <a:t> del </a:t>
            </a:r>
            <a:r>
              <a:rPr lang="eu-ES" sz="1600" dirty="0" err="1" smtClean="0">
                <a:solidFill>
                  <a:schemeClr val="tx1"/>
                </a:solidFill>
                <a:latin typeface="Arial" panose="020B0604020202020204" pitchFamily="34" charset="0"/>
                <a:cs typeface="Arial" panose="020B0604020202020204" pitchFamily="34" charset="0"/>
              </a:rPr>
              <a:t>cuadro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completa</a:t>
            </a:r>
            <a:r>
              <a:rPr lang="eu-ES" sz="1600" dirty="0" smtClean="0">
                <a:solidFill>
                  <a:schemeClr val="tx1"/>
                </a:solidFill>
                <a:latin typeface="Arial" panose="020B0604020202020204" pitchFamily="34" charset="0"/>
                <a:cs typeface="Arial" panose="020B0604020202020204" pitchFamily="34" charset="0"/>
              </a:rPr>
              <a:t> (OJO con el </a:t>
            </a:r>
            <a:r>
              <a:rPr lang="eu-ES" sz="1600" dirty="0" err="1" smtClean="0">
                <a:solidFill>
                  <a:schemeClr val="tx1"/>
                </a:solidFill>
                <a:latin typeface="Arial" panose="020B0604020202020204" pitchFamily="34" charset="0"/>
                <a:cs typeface="Arial" panose="020B0604020202020204" pitchFamily="34" charset="0"/>
              </a:rPr>
              <a:t>resumen</a:t>
            </a:r>
            <a:r>
              <a:rPr lang="eu-ES" sz="1600" dirty="0" smtClean="0">
                <a:solidFill>
                  <a:schemeClr val="tx1"/>
                </a:solidFill>
                <a:latin typeface="Arial" panose="020B0604020202020204" pitchFamily="34" charset="0"/>
                <a:cs typeface="Arial" panose="020B0604020202020204" pitchFamily="34" charset="0"/>
              </a:rPr>
              <a:t>). </a:t>
            </a:r>
          </a:p>
          <a:p>
            <a:pPr algn="l"/>
            <a:endParaRPr lang="es-ES" sz="1600" dirty="0" smtClean="0">
              <a:solidFill>
                <a:schemeClr val="tx1"/>
              </a:solidFill>
              <a:latin typeface="Arial" panose="020B0604020202020204" pitchFamily="34" charset="0"/>
              <a:cs typeface="Arial" panose="020B0604020202020204" pitchFamily="34" charset="0"/>
            </a:endParaRPr>
          </a:p>
          <a:p>
            <a:pPr algn="l"/>
            <a:r>
              <a:rPr lang="es-ES" sz="1600" b="1" i="1" dirty="0" smtClean="0">
                <a:solidFill>
                  <a:schemeClr val="tx1"/>
                </a:solidFill>
                <a:latin typeface="Arial" panose="020B0604020202020204" pitchFamily="34" charset="0"/>
                <a:cs typeface="Arial" panose="020B0604020202020204" pitchFamily="34" charset="0"/>
              </a:rPr>
              <a:t>Incorporación de género</a:t>
            </a:r>
          </a:p>
          <a:p>
            <a:pPr algn="l"/>
            <a:endParaRPr lang="es-ES" sz="1600" b="1" dirty="0" smtClean="0">
              <a:solidFill>
                <a:srgbClr val="FF0000"/>
              </a:solidFill>
              <a:latin typeface="Arial" panose="020B0604020202020204" pitchFamily="34" charset="0"/>
              <a:cs typeface="Arial" panose="020B0604020202020204" pitchFamily="34" charset="0"/>
            </a:endParaRPr>
          </a:p>
          <a:p>
            <a:pPr algn="l"/>
            <a:r>
              <a:rPr lang="es-ES" sz="1600" b="1" dirty="0" smtClean="0">
                <a:solidFill>
                  <a:srgbClr val="FF0000"/>
                </a:solidFill>
                <a:latin typeface="Arial" panose="020B0604020202020204" pitchFamily="34" charset="0"/>
                <a:cs typeface="Arial" panose="020B0604020202020204" pitchFamily="34" charset="0"/>
              </a:rPr>
              <a:t>Plan pro-equidad. </a:t>
            </a:r>
            <a:r>
              <a:rPr lang="es-ES" sz="1600" dirty="0" smtClean="0">
                <a:solidFill>
                  <a:schemeClr val="tx1"/>
                </a:solidFill>
                <a:latin typeface="Arial" panose="020B0604020202020204" pitchFamily="34" charset="0"/>
                <a:cs typeface="Arial" panose="020B0604020202020204" pitchFamily="34" charset="0"/>
              </a:rPr>
              <a:t>Criterios del GBA del Decreto 40/2018: O-R-A e indicadores, cronograma, recursos, temporalidad, seguimiento… (No declaraciones de intenciones, con mirada a los interno de la organización, con medidas concretas y estructuradas). Revisado por la técnica de género. Disponible para contraste.</a:t>
            </a:r>
            <a:endParaRPr lang="es-ES" sz="1600" dirty="0">
              <a:solidFill>
                <a:schemeClr val="tx1"/>
              </a:solidFill>
              <a:latin typeface="Arial" panose="020B0604020202020204" pitchFamily="34" charset="0"/>
              <a:cs typeface="Arial" panose="020B0604020202020204" pitchFamily="34" charset="0"/>
            </a:endParaRPr>
          </a:p>
          <a:p>
            <a:pPr algn="l"/>
            <a:r>
              <a:rPr lang="es-ES" sz="1600" b="1" dirty="0" smtClean="0">
                <a:solidFill>
                  <a:schemeClr val="tx1"/>
                </a:solidFill>
                <a:latin typeface="Arial" panose="020B0604020202020204" pitchFamily="34" charset="0"/>
                <a:cs typeface="Arial" panose="020B0604020202020204" pitchFamily="34" charset="0"/>
              </a:rPr>
              <a:t> </a:t>
            </a:r>
          </a:p>
        </p:txBody>
      </p:sp>
      <p:pic>
        <p:nvPicPr>
          <p:cNvPr id="8"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1480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8942"/>
            <a:ext cx="1285875" cy="7524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1 Título"/>
          <p:cNvSpPr txBox="1">
            <a:spLocks/>
          </p:cNvSpPr>
          <p:nvPr/>
        </p:nvSpPr>
        <p:spPr>
          <a:xfrm>
            <a:off x="1106835" y="980728"/>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err="1" smtClean="0">
                <a:solidFill>
                  <a:srgbClr val="0099CC"/>
                </a:solidFill>
                <a:latin typeface="Arial" panose="020B0604020202020204" pitchFamily="34" charset="0"/>
                <a:cs typeface="Arial" panose="020B0604020202020204" pitchFamily="34" charset="0"/>
              </a:rPr>
              <a:t>Baremación</a:t>
            </a:r>
            <a:r>
              <a:rPr lang="es-ES" sz="3200" b="1" dirty="0" smtClean="0">
                <a:solidFill>
                  <a:srgbClr val="0099CC"/>
                </a:solidFill>
                <a:latin typeface="Arial" panose="020B0604020202020204" pitchFamily="34" charset="0"/>
                <a:cs typeface="Arial" panose="020B0604020202020204" pitchFamily="34" charset="0"/>
              </a:rPr>
              <a:t> técnica (x)</a:t>
            </a:r>
            <a:endParaRPr lang="es-ES" sz="3200" b="1" dirty="0">
              <a:solidFill>
                <a:srgbClr val="0099CC"/>
              </a:solidFill>
              <a:latin typeface="Arial" panose="020B0604020202020204" pitchFamily="34" charset="0"/>
              <a:cs typeface="Arial" panose="020B0604020202020204" pitchFamily="34" charset="0"/>
            </a:endParaRPr>
          </a:p>
        </p:txBody>
      </p:sp>
      <p:sp>
        <p:nvSpPr>
          <p:cNvPr id="11" name="2 Subtítulo"/>
          <p:cNvSpPr>
            <a:spLocks noGrp="1"/>
          </p:cNvSpPr>
          <p:nvPr>
            <p:ph type="subTitle" idx="1"/>
          </p:nvPr>
        </p:nvSpPr>
        <p:spPr>
          <a:xfrm>
            <a:off x="323528" y="1700808"/>
            <a:ext cx="8712968" cy="4896544"/>
          </a:xfrm>
        </p:spPr>
        <p:txBody>
          <a:bodyPr>
            <a:noAutofit/>
          </a:bodyPr>
          <a:lstStyle/>
          <a:p>
            <a:pPr algn="l"/>
            <a:r>
              <a:rPr lang="eu-ES" sz="2000" b="1" dirty="0" smtClean="0">
                <a:solidFill>
                  <a:schemeClr val="tx1"/>
                </a:solidFill>
                <a:latin typeface="Arial" panose="020B0604020202020204" pitchFamily="34" charset="0"/>
                <a:cs typeface="Arial" panose="020B0604020202020204" pitchFamily="34" charset="0"/>
              </a:rPr>
              <a:t>IV. </a:t>
            </a:r>
            <a:r>
              <a:rPr lang="eu-ES" sz="2000" b="1" dirty="0" err="1" smtClean="0">
                <a:solidFill>
                  <a:schemeClr val="tx1"/>
                </a:solidFill>
                <a:latin typeface="Arial" panose="020B0604020202020204" pitchFamily="34" charset="0"/>
                <a:cs typeface="Arial" panose="020B0604020202020204" pitchFamily="34" charset="0"/>
              </a:rPr>
              <a:t>Socia</a:t>
            </a:r>
            <a:r>
              <a:rPr lang="eu-ES" sz="2000" b="1" dirty="0" smtClean="0">
                <a:solidFill>
                  <a:schemeClr val="tx1"/>
                </a:solidFill>
                <a:latin typeface="Arial" panose="020B0604020202020204" pitchFamily="34" charset="0"/>
                <a:cs typeface="Arial" panose="020B0604020202020204" pitchFamily="34" charset="0"/>
              </a:rPr>
              <a:t> </a:t>
            </a:r>
            <a:r>
              <a:rPr lang="eu-ES" sz="2000" b="1" dirty="0" err="1" smtClean="0">
                <a:solidFill>
                  <a:schemeClr val="tx1"/>
                </a:solidFill>
                <a:latin typeface="Arial" panose="020B0604020202020204" pitchFamily="34" charset="0"/>
                <a:cs typeface="Arial" panose="020B0604020202020204" pitchFamily="34" charset="0"/>
              </a:rPr>
              <a:t>local</a:t>
            </a:r>
            <a:r>
              <a:rPr lang="eu-ES" sz="2000" b="1" dirty="0" smtClean="0">
                <a:solidFill>
                  <a:schemeClr val="tx1"/>
                </a:solidFill>
                <a:latin typeface="Arial" panose="020B0604020202020204" pitchFamily="34" charset="0"/>
                <a:cs typeface="Arial" panose="020B0604020202020204" pitchFamily="34" charset="0"/>
              </a:rPr>
              <a:t> (</a:t>
            </a:r>
            <a:r>
              <a:rPr lang="eu-ES" sz="2000" b="1" dirty="0" err="1" smtClean="0">
                <a:solidFill>
                  <a:schemeClr val="tx1"/>
                </a:solidFill>
                <a:latin typeface="Arial" panose="020B0604020202020204" pitchFamily="34" charset="0"/>
                <a:cs typeface="Arial" panose="020B0604020202020204" pitchFamily="34" charset="0"/>
              </a:rPr>
              <a:t>hasta</a:t>
            </a:r>
            <a:r>
              <a:rPr lang="eu-ES" sz="2000" b="1" dirty="0" smtClean="0">
                <a:solidFill>
                  <a:schemeClr val="tx1"/>
                </a:solidFill>
                <a:latin typeface="Arial" panose="020B0604020202020204" pitchFamily="34" charset="0"/>
                <a:cs typeface="Arial" panose="020B0604020202020204" pitchFamily="34" charset="0"/>
              </a:rPr>
              <a:t> 11 </a:t>
            </a:r>
            <a:r>
              <a:rPr lang="eu-ES" sz="2000" b="1" dirty="0" err="1" smtClean="0">
                <a:solidFill>
                  <a:schemeClr val="tx1"/>
                </a:solidFill>
                <a:latin typeface="Arial" panose="020B0604020202020204" pitchFamily="34" charset="0"/>
                <a:cs typeface="Arial" panose="020B0604020202020204" pitchFamily="34" charset="0"/>
              </a:rPr>
              <a:t>puntos</a:t>
            </a:r>
            <a:r>
              <a:rPr lang="eu-ES" sz="2000" b="1" dirty="0" smtClean="0">
                <a:solidFill>
                  <a:schemeClr val="tx1"/>
                </a:solidFill>
                <a:latin typeface="Arial" panose="020B0604020202020204" pitchFamily="34" charset="0"/>
                <a:cs typeface="Arial" panose="020B0604020202020204" pitchFamily="34" charset="0"/>
              </a:rPr>
              <a:t>)</a:t>
            </a:r>
            <a:r>
              <a:rPr lang="eu-ES" sz="2000" b="1" dirty="0">
                <a:solidFill>
                  <a:schemeClr val="tx1"/>
                </a:solidFill>
                <a:latin typeface="Arial" panose="020B0604020202020204" pitchFamily="34" charset="0"/>
                <a:cs typeface="Arial" panose="020B0604020202020204" pitchFamily="34" charset="0"/>
              </a:rPr>
              <a:t> </a:t>
            </a:r>
            <a:endParaRPr lang="es-ES" sz="2000" b="1" dirty="0">
              <a:solidFill>
                <a:schemeClr val="tx1"/>
              </a:solidFill>
              <a:latin typeface="Arial" panose="020B0604020202020204" pitchFamily="34" charset="0"/>
              <a:cs typeface="Arial" panose="020B0604020202020204" pitchFamily="34" charset="0"/>
            </a:endParaRPr>
          </a:p>
          <a:p>
            <a:pPr algn="l"/>
            <a:endParaRPr lang="eu-ES" sz="1600" dirty="0" smtClean="0">
              <a:solidFill>
                <a:schemeClr val="tx1"/>
              </a:solidFill>
              <a:latin typeface="Arial" panose="020B0604020202020204" pitchFamily="34" charset="0"/>
              <a:cs typeface="Arial" panose="020B0604020202020204" pitchFamily="34" charset="0"/>
            </a:endParaRPr>
          </a:p>
          <a:p>
            <a:pPr algn="l"/>
            <a:r>
              <a:rPr lang="eu-ES" sz="1600" b="1" i="1" dirty="0">
                <a:solidFill>
                  <a:schemeClr val="tx1"/>
                </a:solidFill>
                <a:latin typeface="Arial" panose="020B0604020202020204" pitchFamily="34" charset="0"/>
                <a:cs typeface="Arial" panose="020B0604020202020204" pitchFamily="34" charset="0"/>
              </a:rPr>
              <a:t>Tipo de </a:t>
            </a:r>
            <a:r>
              <a:rPr lang="eu-ES" sz="1600" b="1" i="1" dirty="0" err="1">
                <a:solidFill>
                  <a:schemeClr val="tx1"/>
                </a:solidFill>
                <a:latin typeface="Arial" panose="020B0604020202020204" pitchFamily="34" charset="0"/>
                <a:cs typeface="Arial" panose="020B0604020202020204" pitchFamily="34" charset="0"/>
              </a:rPr>
              <a:t>entidad</a:t>
            </a:r>
            <a:endParaRPr lang="eu-ES" sz="1600" b="1" i="1" dirty="0">
              <a:solidFill>
                <a:schemeClr val="tx1"/>
              </a:solidFill>
              <a:latin typeface="Arial" panose="020B0604020202020204" pitchFamily="34" charset="0"/>
              <a:cs typeface="Arial" panose="020B0604020202020204" pitchFamily="34" charset="0"/>
            </a:endParaRPr>
          </a:p>
          <a:p>
            <a:pPr algn="l"/>
            <a:endParaRPr lang="eu-ES" sz="1600" dirty="0" smtClean="0">
              <a:solidFill>
                <a:schemeClr val="tx1"/>
              </a:solidFill>
              <a:latin typeface="Arial" panose="020B0604020202020204" pitchFamily="34" charset="0"/>
              <a:cs typeface="Arial" panose="020B0604020202020204" pitchFamily="34" charset="0"/>
            </a:endParaRPr>
          </a:p>
          <a:p>
            <a:pPr algn="l"/>
            <a:r>
              <a:rPr lang="eu-ES" sz="1600" dirty="0" err="1" smtClean="0">
                <a:solidFill>
                  <a:schemeClr val="tx1"/>
                </a:solidFill>
                <a:latin typeface="Arial" panose="020B0604020202020204" pitchFamily="34" charset="0"/>
                <a:cs typeface="Arial" panose="020B0604020202020204" pitchFamily="34" charset="0"/>
              </a:rPr>
              <a:t>Prioridad</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por</a:t>
            </a:r>
            <a:r>
              <a:rPr lang="eu-ES" sz="1600" dirty="0" smtClean="0">
                <a:solidFill>
                  <a:schemeClr val="tx1"/>
                </a:solidFill>
                <a:latin typeface="Arial" panose="020B0604020202020204" pitchFamily="34" charset="0"/>
                <a:cs typeface="Arial" panose="020B0604020202020204" pitchFamily="34" charset="0"/>
              </a:rPr>
              <a:t> lo “</a:t>
            </a:r>
            <a:r>
              <a:rPr lang="eu-ES" sz="1600" dirty="0" err="1" smtClean="0">
                <a:solidFill>
                  <a:schemeClr val="tx1"/>
                </a:solidFill>
                <a:latin typeface="Arial" panose="020B0604020202020204" pitchFamily="34" charset="0"/>
                <a:cs typeface="Arial" panose="020B0604020202020204" pitchFamily="34" charset="0"/>
              </a:rPr>
              <a:t>local-local</a:t>
            </a:r>
            <a:r>
              <a:rPr lang="eu-ES" sz="1600" dirty="0" smtClean="0">
                <a:solidFill>
                  <a:schemeClr val="tx1"/>
                </a:solidFill>
                <a:latin typeface="Arial" panose="020B0604020202020204" pitchFamily="34" charset="0"/>
                <a:cs typeface="Arial" panose="020B0604020202020204" pitchFamily="34" charset="0"/>
              </a:rPr>
              <a:t>” (no parte de una </a:t>
            </a:r>
            <a:r>
              <a:rPr lang="eu-ES" sz="1600" dirty="0" err="1" smtClean="0">
                <a:solidFill>
                  <a:schemeClr val="tx1"/>
                </a:solidFill>
                <a:latin typeface="Arial" panose="020B0604020202020204" pitchFamily="34" charset="0"/>
                <a:cs typeface="Arial" panose="020B0604020202020204" pitchFamily="34" charset="0"/>
              </a:rPr>
              <a:t>red</a:t>
            </a:r>
            <a:r>
              <a:rPr lang="eu-ES" sz="1600" dirty="0" smtClean="0">
                <a:solidFill>
                  <a:schemeClr val="tx1"/>
                </a:solidFill>
                <a:latin typeface="Arial" panose="020B0604020202020204" pitchFamily="34" charset="0"/>
                <a:cs typeface="Arial" panose="020B0604020202020204" pitchFamily="34" charset="0"/>
              </a:rPr>
              <a:t> internacional). </a:t>
            </a:r>
            <a:r>
              <a:rPr lang="eu-ES" sz="1600" dirty="0" err="1" smtClean="0">
                <a:solidFill>
                  <a:schemeClr val="tx1"/>
                </a:solidFill>
                <a:latin typeface="Arial" panose="020B0604020202020204" pitchFamily="34" charset="0"/>
                <a:cs typeface="Arial" panose="020B0604020202020204" pitchFamily="34" charset="0"/>
              </a:rPr>
              <a:t>También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se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reconocen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consorcios</a:t>
            </a:r>
            <a:r>
              <a:rPr lang="eu-ES" sz="1600" dirty="0" smtClean="0">
                <a:solidFill>
                  <a:schemeClr val="tx1"/>
                </a:solidFill>
                <a:latin typeface="Arial" panose="020B0604020202020204" pitchFamily="34" charset="0"/>
                <a:cs typeface="Arial" panose="020B0604020202020204" pitchFamily="34" charset="0"/>
              </a:rPr>
              <a:t> con “</a:t>
            </a:r>
            <a:r>
              <a:rPr lang="eu-ES" sz="1600" dirty="0" err="1" smtClean="0">
                <a:solidFill>
                  <a:schemeClr val="tx1"/>
                </a:solidFill>
                <a:latin typeface="Arial" panose="020B0604020202020204" pitchFamily="34" charset="0"/>
                <a:cs typeface="Arial" panose="020B0604020202020204" pitchFamily="34" charset="0"/>
              </a:rPr>
              <a:t>local-local</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pero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que</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ejecutan</a:t>
            </a:r>
            <a:r>
              <a:rPr lang="eu-ES" sz="1600" dirty="0" smtClean="0">
                <a:solidFill>
                  <a:schemeClr val="tx1"/>
                </a:solidFill>
                <a:latin typeface="Arial" panose="020B0604020202020204" pitchFamily="34" charset="0"/>
                <a:cs typeface="Arial" panose="020B0604020202020204" pitchFamily="34" charset="0"/>
              </a:rPr>
              <a:t> una </a:t>
            </a:r>
            <a:r>
              <a:rPr lang="eu-ES" sz="1600" dirty="0" err="1" smtClean="0">
                <a:solidFill>
                  <a:schemeClr val="tx1"/>
                </a:solidFill>
                <a:latin typeface="Arial" panose="020B0604020202020204" pitchFamily="34" charset="0"/>
                <a:cs typeface="Arial" panose="020B0604020202020204" pitchFamily="34" charset="0"/>
              </a:rPr>
              <a:t>cantidad</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importante</a:t>
            </a:r>
            <a:r>
              <a:rPr lang="eu-ES" sz="1600" dirty="0" smtClean="0">
                <a:solidFill>
                  <a:schemeClr val="tx1"/>
                </a:solidFill>
                <a:latin typeface="Arial" panose="020B0604020202020204" pitchFamily="34" charset="0"/>
                <a:cs typeface="Arial" panose="020B0604020202020204" pitchFamily="34" charset="0"/>
              </a:rPr>
              <a:t> de </a:t>
            </a:r>
            <a:r>
              <a:rPr lang="eu-ES" sz="1600" dirty="0" err="1" smtClean="0">
                <a:solidFill>
                  <a:schemeClr val="tx1"/>
                </a:solidFill>
                <a:latin typeface="Arial" panose="020B0604020202020204" pitchFamily="34" charset="0"/>
                <a:cs typeface="Arial" panose="020B0604020202020204" pitchFamily="34" charset="0"/>
              </a:rPr>
              <a:t>fondos</a:t>
            </a:r>
            <a:r>
              <a:rPr lang="eu-ES" sz="1600" dirty="0">
                <a:solidFill>
                  <a:schemeClr val="tx1"/>
                </a:solidFill>
                <a:latin typeface="Arial" panose="020B0604020202020204" pitchFamily="34" charset="0"/>
                <a:cs typeface="Arial" panose="020B0604020202020204" pitchFamily="34" charset="0"/>
              </a:rPr>
              <a:t> </a:t>
            </a:r>
            <a:r>
              <a:rPr lang="eu-ES" sz="1600" dirty="0" smtClean="0">
                <a:solidFill>
                  <a:schemeClr val="tx1"/>
                </a:solidFill>
                <a:latin typeface="Arial" panose="020B0604020202020204" pitchFamily="34" charset="0"/>
                <a:cs typeface="Arial" panose="020B0604020202020204" pitchFamily="34" charset="0"/>
              </a:rPr>
              <a:t>(50%).</a:t>
            </a:r>
          </a:p>
          <a:p>
            <a:pPr algn="l"/>
            <a:endParaRPr lang="eu-ES" sz="1600" b="1" i="1" dirty="0" smtClean="0">
              <a:solidFill>
                <a:schemeClr val="tx1"/>
              </a:solidFill>
              <a:latin typeface="Arial" panose="020B0604020202020204" pitchFamily="34" charset="0"/>
              <a:cs typeface="Arial" panose="020B0604020202020204" pitchFamily="34" charset="0"/>
            </a:endParaRPr>
          </a:p>
          <a:p>
            <a:pPr algn="l"/>
            <a:r>
              <a:rPr lang="eu-ES" sz="1600" b="1" i="1" dirty="0" err="1" smtClean="0">
                <a:solidFill>
                  <a:schemeClr val="tx1"/>
                </a:solidFill>
                <a:latin typeface="Arial" panose="020B0604020202020204" pitchFamily="34" charset="0"/>
                <a:cs typeface="Arial" panose="020B0604020202020204" pitchFamily="34" charset="0"/>
              </a:rPr>
              <a:t>Especialización</a:t>
            </a:r>
            <a:r>
              <a:rPr lang="eu-ES" sz="1600" b="1" i="1" dirty="0" smtClean="0">
                <a:solidFill>
                  <a:schemeClr val="tx1"/>
                </a:solidFill>
                <a:latin typeface="Arial" panose="020B0604020202020204" pitchFamily="34" charset="0"/>
                <a:cs typeface="Arial" panose="020B0604020202020204" pitchFamily="34" charset="0"/>
              </a:rPr>
              <a:t> </a:t>
            </a:r>
            <a:r>
              <a:rPr lang="eu-ES" sz="1600" b="1" i="1" dirty="0" err="1" smtClean="0">
                <a:solidFill>
                  <a:schemeClr val="tx1"/>
                </a:solidFill>
                <a:latin typeface="Arial" panose="020B0604020202020204" pitchFamily="34" charset="0"/>
                <a:cs typeface="Arial" panose="020B0604020202020204" pitchFamily="34" charset="0"/>
              </a:rPr>
              <a:t>humanitaria</a:t>
            </a:r>
            <a:endParaRPr lang="eu-ES" sz="1600" b="1" i="1" dirty="0" smtClean="0">
              <a:solidFill>
                <a:schemeClr val="tx1"/>
              </a:solidFill>
              <a:latin typeface="Arial" panose="020B0604020202020204" pitchFamily="34" charset="0"/>
              <a:cs typeface="Arial" panose="020B0604020202020204" pitchFamily="34" charset="0"/>
            </a:endParaRPr>
          </a:p>
          <a:p>
            <a:pPr algn="l"/>
            <a:endParaRPr lang="eu-ES" sz="1600" b="1" dirty="0" smtClean="0">
              <a:solidFill>
                <a:srgbClr val="FF0000"/>
              </a:solidFill>
              <a:latin typeface="Arial" panose="020B0604020202020204" pitchFamily="34" charset="0"/>
              <a:cs typeface="Arial" panose="020B0604020202020204" pitchFamily="34" charset="0"/>
            </a:endParaRPr>
          </a:p>
          <a:p>
            <a:pPr algn="l"/>
            <a:r>
              <a:rPr lang="eu-ES" sz="1600" b="1" dirty="0" err="1" smtClean="0">
                <a:solidFill>
                  <a:srgbClr val="FF0000"/>
                </a:solidFill>
                <a:latin typeface="Arial" panose="020B0604020202020204" pitchFamily="34" charset="0"/>
                <a:cs typeface="Arial" panose="020B0604020202020204" pitchFamily="34" charset="0"/>
              </a:rPr>
              <a:t>Planificación</a:t>
            </a:r>
            <a:r>
              <a:rPr lang="eu-ES" sz="1600" b="1" dirty="0" smtClean="0">
                <a:solidFill>
                  <a:srgbClr val="FF0000"/>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Documento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que</a:t>
            </a:r>
            <a:r>
              <a:rPr lang="eu-ES" sz="1600" dirty="0" smtClean="0">
                <a:solidFill>
                  <a:schemeClr val="tx1"/>
                </a:solidFill>
                <a:latin typeface="Arial" panose="020B0604020202020204" pitchFamily="34" charset="0"/>
                <a:cs typeface="Arial" panose="020B0604020202020204" pitchFamily="34" charset="0"/>
              </a:rPr>
              <a:t> orienta su </a:t>
            </a:r>
            <a:r>
              <a:rPr lang="eu-ES" sz="1600" dirty="0" err="1" smtClean="0">
                <a:solidFill>
                  <a:schemeClr val="tx1"/>
                </a:solidFill>
                <a:latin typeface="Arial" panose="020B0604020202020204" pitchFamily="34" charset="0"/>
                <a:cs typeface="Arial" panose="020B0604020202020204" pitchFamily="34" charset="0"/>
              </a:rPr>
              <a:t>actuar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en</a:t>
            </a:r>
            <a:r>
              <a:rPr lang="eu-ES" sz="1600" dirty="0" smtClean="0">
                <a:solidFill>
                  <a:schemeClr val="tx1"/>
                </a:solidFill>
                <a:latin typeface="Arial" panose="020B0604020202020204" pitchFamily="34" charset="0"/>
                <a:cs typeface="Arial" panose="020B0604020202020204" pitchFamily="34" charset="0"/>
              </a:rPr>
              <a:t> AH. </a:t>
            </a:r>
            <a:r>
              <a:rPr lang="es-ES" sz="1600" dirty="0" smtClean="0">
                <a:solidFill>
                  <a:schemeClr val="tx1"/>
                </a:solidFill>
                <a:latin typeface="Arial" panose="020B0604020202020204" pitchFamily="34" charset="0"/>
                <a:cs typeface="Arial" panose="020B0604020202020204" pitchFamily="34" charset="0"/>
              </a:rPr>
              <a:t>OJO </a:t>
            </a:r>
            <a:r>
              <a:rPr lang="es-ES" sz="1600" dirty="0">
                <a:solidFill>
                  <a:schemeClr val="tx1"/>
                </a:solidFill>
                <a:latin typeface="Arial" panose="020B0604020202020204" pitchFamily="34" charset="0"/>
                <a:cs typeface="Arial" panose="020B0604020202020204" pitchFamily="34" charset="0"/>
              </a:rPr>
              <a:t>con que la AVCD cuente con la última versión. OJO con prorrogar la vigencia de los documentos sin justificarlo.</a:t>
            </a:r>
          </a:p>
          <a:p>
            <a:pPr algn="l"/>
            <a:r>
              <a:rPr lang="eu-ES" sz="1600" b="1" dirty="0" err="1" smtClean="0">
                <a:solidFill>
                  <a:srgbClr val="FF0000"/>
                </a:solidFill>
                <a:latin typeface="Arial" panose="020B0604020202020204" pitchFamily="34" charset="0"/>
                <a:cs typeface="Arial" panose="020B0604020202020204" pitchFamily="34" charset="0"/>
              </a:rPr>
              <a:t>Experiencia</a:t>
            </a:r>
            <a:r>
              <a:rPr lang="eu-ES" sz="1600" b="1" dirty="0" smtClean="0">
                <a:solidFill>
                  <a:srgbClr val="FF0000"/>
                </a:solidFill>
                <a:latin typeface="Arial" panose="020B0604020202020204" pitchFamily="34" charset="0"/>
                <a:cs typeface="Arial" panose="020B0604020202020204" pitchFamily="34" charset="0"/>
              </a:rPr>
              <a:t> </a:t>
            </a:r>
            <a:r>
              <a:rPr lang="eu-ES" sz="1600" b="1" dirty="0" err="1" smtClean="0">
                <a:solidFill>
                  <a:srgbClr val="FF0000"/>
                </a:solidFill>
                <a:latin typeface="Arial" panose="020B0604020202020204" pitchFamily="34" charset="0"/>
                <a:cs typeface="Arial" panose="020B0604020202020204" pitchFamily="34" charset="0"/>
              </a:rPr>
              <a:t>en</a:t>
            </a:r>
            <a:r>
              <a:rPr lang="eu-ES" sz="1600" b="1" dirty="0" smtClean="0">
                <a:solidFill>
                  <a:srgbClr val="FF0000"/>
                </a:solidFill>
                <a:latin typeface="Arial" panose="020B0604020202020204" pitchFamily="34" charset="0"/>
                <a:cs typeface="Arial" panose="020B0604020202020204" pitchFamily="34" charset="0"/>
              </a:rPr>
              <a:t> AH  </a:t>
            </a:r>
            <a:r>
              <a:rPr lang="eu-ES" sz="1600" dirty="0" err="1" smtClean="0">
                <a:solidFill>
                  <a:schemeClr val="tx1"/>
                </a:solidFill>
                <a:latin typeface="Arial" panose="020B0604020202020204" pitchFamily="34" charset="0"/>
                <a:cs typeface="Arial" panose="020B0604020202020204" pitchFamily="34" charset="0"/>
              </a:rPr>
              <a:t>Incluir</a:t>
            </a:r>
            <a:r>
              <a:rPr lang="eu-ES" sz="1600" dirty="0" smtClean="0">
                <a:solidFill>
                  <a:schemeClr val="tx1"/>
                </a:solidFill>
                <a:latin typeface="Arial" panose="020B0604020202020204" pitchFamily="34" charset="0"/>
                <a:cs typeface="Arial" panose="020B0604020202020204" pitchFamily="34" charset="0"/>
              </a:rPr>
              <a:t> un </a:t>
            </a:r>
            <a:r>
              <a:rPr lang="eu-ES" sz="1600" dirty="0" err="1" smtClean="0">
                <a:solidFill>
                  <a:schemeClr val="tx1"/>
                </a:solidFill>
                <a:latin typeface="Arial" panose="020B0604020202020204" pitchFamily="34" charset="0"/>
                <a:cs typeface="Arial" panose="020B0604020202020204" pitchFamily="34" charset="0"/>
              </a:rPr>
              <a:t>proyecto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por</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año</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pero</a:t>
            </a:r>
            <a:r>
              <a:rPr lang="eu-ES" sz="1600" dirty="0" smtClean="0">
                <a:solidFill>
                  <a:schemeClr val="tx1"/>
                </a:solidFill>
                <a:latin typeface="Arial" panose="020B0604020202020204" pitchFamily="34" charset="0"/>
                <a:cs typeface="Arial" panose="020B0604020202020204" pitchFamily="34" charset="0"/>
              </a:rPr>
              <a:t> con la </a:t>
            </a:r>
            <a:r>
              <a:rPr lang="eu-ES" sz="1600" dirty="0" err="1" smtClean="0">
                <a:solidFill>
                  <a:schemeClr val="tx1"/>
                </a:solidFill>
                <a:latin typeface="Arial" panose="020B0604020202020204" pitchFamily="34" charset="0"/>
                <a:cs typeface="Arial" panose="020B0604020202020204" pitchFamily="34" charset="0"/>
              </a:rPr>
              <a:t>información</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completa</a:t>
            </a:r>
            <a:r>
              <a:rPr lang="eu-ES" sz="1600" dirty="0">
                <a:solidFill>
                  <a:schemeClr val="tx1"/>
                </a:solidFill>
                <a:latin typeface="Arial" panose="020B0604020202020204" pitchFamily="34" charset="0"/>
                <a:cs typeface="Arial" panose="020B0604020202020204" pitchFamily="34" charset="0"/>
              </a:rPr>
              <a:t> </a:t>
            </a:r>
            <a:r>
              <a:rPr lang="eu-ES" sz="1600" dirty="0" smtClean="0">
                <a:solidFill>
                  <a:schemeClr val="tx1"/>
                </a:solidFill>
                <a:latin typeface="Arial" panose="020B0604020202020204" pitchFamily="34" charset="0"/>
                <a:cs typeface="Arial" panose="020B0604020202020204" pitchFamily="34" charset="0"/>
              </a:rPr>
              <a:t>(OJO con el </a:t>
            </a:r>
            <a:r>
              <a:rPr lang="eu-ES" sz="1600" dirty="0" err="1" smtClean="0">
                <a:solidFill>
                  <a:schemeClr val="tx1"/>
                </a:solidFill>
                <a:latin typeface="Arial" panose="020B0604020202020204" pitchFamily="34" charset="0"/>
                <a:cs typeface="Arial" panose="020B0604020202020204" pitchFamily="34" charset="0"/>
              </a:rPr>
              <a:t>resumen</a:t>
            </a:r>
            <a:r>
              <a:rPr lang="eu-ES" sz="1600" dirty="0" smtClean="0">
                <a:solidFill>
                  <a:schemeClr val="tx1"/>
                </a:solidFill>
                <a:latin typeface="Arial" panose="020B0604020202020204" pitchFamily="34" charset="0"/>
                <a:cs typeface="Arial" panose="020B0604020202020204" pitchFamily="34" charset="0"/>
              </a:rPr>
              <a:t>). Solo los </a:t>
            </a:r>
            <a:r>
              <a:rPr lang="eu-ES" sz="1600" dirty="0" err="1" smtClean="0">
                <a:solidFill>
                  <a:schemeClr val="tx1"/>
                </a:solidFill>
                <a:latin typeface="Arial" panose="020B0604020202020204" pitchFamily="34" charset="0"/>
                <a:cs typeface="Arial" panose="020B0604020202020204" pitchFamily="34" charset="0"/>
              </a:rPr>
              <a:t>humanitarios</a:t>
            </a:r>
            <a:r>
              <a:rPr lang="eu-ES" sz="1600" dirty="0" smtClean="0">
                <a:solidFill>
                  <a:schemeClr val="tx1"/>
                </a:solidFill>
                <a:latin typeface="Arial" panose="020B0604020202020204" pitchFamily="34" charset="0"/>
                <a:cs typeface="Arial" panose="020B0604020202020204" pitchFamily="34" charset="0"/>
              </a:rPr>
              <a:t>. Del </a:t>
            </a:r>
            <a:r>
              <a:rPr lang="eu-ES" sz="1600" dirty="0" err="1" smtClean="0">
                <a:solidFill>
                  <a:schemeClr val="tx1"/>
                </a:solidFill>
                <a:latin typeface="Arial" panose="020B0604020202020204" pitchFamily="34" charset="0"/>
                <a:cs typeface="Arial" panose="020B0604020202020204" pitchFamily="34" charset="0"/>
              </a:rPr>
              <a:t>país</a:t>
            </a:r>
            <a:r>
              <a:rPr lang="eu-ES" sz="1600" dirty="0" smtClean="0">
                <a:solidFill>
                  <a:schemeClr val="tx1"/>
                </a:solidFill>
                <a:latin typeface="Arial" panose="020B0604020202020204" pitchFamily="34" charset="0"/>
                <a:cs typeface="Arial" panose="020B0604020202020204" pitchFamily="34" charset="0"/>
              </a:rPr>
              <a:t> o </a:t>
            </a:r>
            <a:r>
              <a:rPr lang="eu-ES" sz="1600" dirty="0" err="1" smtClean="0">
                <a:solidFill>
                  <a:schemeClr val="tx1"/>
                </a:solidFill>
                <a:latin typeface="Arial" panose="020B0604020202020204" pitchFamily="34" charset="0"/>
                <a:cs typeface="Arial" panose="020B0604020202020204" pitchFamily="34" charset="0"/>
              </a:rPr>
              <a:t>esa</a:t>
            </a:r>
            <a:r>
              <a:rPr lang="eu-ES" sz="1600" dirty="0" smtClean="0">
                <a:solidFill>
                  <a:schemeClr val="tx1"/>
                </a:solidFill>
                <a:latin typeface="Arial" panose="020B0604020202020204" pitchFamily="34" charset="0"/>
                <a:cs typeface="Arial" panose="020B0604020202020204" pitchFamily="34" charset="0"/>
              </a:rPr>
              <a:t> </a:t>
            </a:r>
            <a:r>
              <a:rPr lang="eu-ES" sz="1600" dirty="0" err="1" smtClean="0">
                <a:solidFill>
                  <a:schemeClr val="tx1"/>
                </a:solidFill>
                <a:latin typeface="Arial" panose="020B0604020202020204" pitchFamily="34" charset="0"/>
                <a:cs typeface="Arial" panose="020B0604020202020204" pitchFamily="34" charset="0"/>
              </a:rPr>
              <a:t>región</a:t>
            </a:r>
            <a:r>
              <a:rPr lang="eu-ES" sz="1600" dirty="0" smtClean="0">
                <a:solidFill>
                  <a:schemeClr val="tx1"/>
                </a:solidFill>
                <a:latin typeface="Arial" panose="020B0604020202020204" pitchFamily="34" charset="0"/>
                <a:cs typeface="Arial" panose="020B0604020202020204" pitchFamily="34" charset="0"/>
              </a:rPr>
              <a:t> (no </a:t>
            </a:r>
            <a:r>
              <a:rPr lang="eu-ES" sz="1600" dirty="0" err="1" smtClean="0">
                <a:solidFill>
                  <a:schemeClr val="tx1"/>
                </a:solidFill>
                <a:latin typeface="Arial" panose="020B0604020202020204" pitchFamily="34" charset="0"/>
                <a:cs typeface="Arial" panose="020B0604020202020204" pitchFamily="34" charset="0"/>
              </a:rPr>
              <a:t>generales</a:t>
            </a:r>
            <a:r>
              <a:rPr lang="eu-ES" sz="1600" dirty="0" smtClean="0">
                <a:solidFill>
                  <a:schemeClr val="tx1"/>
                </a:solidFill>
                <a:latin typeface="Arial" panose="020B0604020202020204" pitchFamily="34" charset="0"/>
                <a:cs typeface="Arial" panose="020B0604020202020204" pitchFamily="34" charset="0"/>
              </a:rPr>
              <a:t>)</a:t>
            </a:r>
          </a:p>
          <a:p>
            <a:pPr algn="l"/>
            <a:endParaRPr lang="es-ES" sz="1600" dirty="0" smtClean="0">
              <a:solidFill>
                <a:schemeClr val="tx1"/>
              </a:solidFill>
              <a:latin typeface="Arial" panose="020B0604020202020204" pitchFamily="34" charset="0"/>
              <a:cs typeface="Arial" panose="020B0604020202020204" pitchFamily="34" charset="0"/>
            </a:endParaRPr>
          </a:p>
          <a:p>
            <a:pPr algn="l"/>
            <a:r>
              <a:rPr lang="es-ES" sz="1600" b="1" i="1" dirty="0" smtClean="0">
                <a:solidFill>
                  <a:schemeClr val="tx1"/>
                </a:solidFill>
                <a:latin typeface="Arial" panose="020B0604020202020204" pitchFamily="34" charset="0"/>
                <a:cs typeface="Arial" panose="020B0604020202020204" pitchFamily="34" charset="0"/>
              </a:rPr>
              <a:t>Incorporación de género</a:t>
            </a:r>
          </a:p>
          <a:p>
            <a:pPr algn="l"/>
            <a:r>
              <a:rPr lang="es-ES" sz="1600" dirty="0" smtClean="0">
                <a:solidFill>
                  <a:srgbClr val="FF0000"/>
                </a:solidFill>
                <a:latin typeface="Arial" panose="020B0604020202020204" pitchFamily="34" charset="0"/>
                <a:cs typeface="Arial" panose="020B0604020202020204" pitchFamily="34" charset="0"/>
              </a:rPr>
              <a:t>Política de género. </a:t>
            </a:r>
            <a:r>
              <a:rPr lang="es-ES" sz="1600" dirty="0" smtClean="0">
                <a:solidFill>
                  <a:schemeClr val="tx1"/>
                </a:solidFill>
                <a:latin typeface="Arial" panose="020B0604020202020204" pitchFamily="34" charset="0"/>
                <a:cs typeface="Arial" panose="020B0604020202020204" pitchFamily="34" charset="0"/>
              </a:rPr>
              <a:t>Marco de referencia político-ideológico, trayectoria previa en equidad, posicionamiento, O y R. Revisada por técnica de género de AVCD. Disponibilidad para contraste.</a:t>
            </a:r>
            <a:endParaRPr lang="es-ES" sz="1600" dirty="0">
              <a:solidFill>
                <a:schemeClr val="tx1"/>
              </a:solidFill>
              <a:latin typeface="Arial" panose="020B0604020202020204" pitchFamily="34" charset="0"/>
              <a:cs typeface="Arial" panose="020B0604020202020204" pitchFamily="34" charset="0"/>
            </a:endParaRPr>
          </a:p>
          <a:p>
            <a:pPr algn="l"/>
            <a:r>
              <a:rPr lang="es-ES" sz="1600" b="1" dirty="0" smtClean="0">
                <a:solidFill>
                  <a:schemeClr val="tx1"/>
                </a:solidFill>
                <a:latin typeface="Arial" panose="020B0604020202020204" pitchFamily="34" charset="0"/>
                <a:cs typeface="Arial" panose="020B0604020202020204" pitchFamily="34" charset="0"/>
              </a:rPr>
              <a:t> </a:t>
            </a:r>
          </a:p>
        </p:txBody>
      </p:sp>
      <p:pic>
        <p:nvPicPr>
          <p:cNvPr id="8"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6055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17526" y="438150"/>
            <a:ext cx="6921549" cy="1008112"/>
          </a:xfrm>
        </p:spPr>
        <p:txBody>
          <a:bodyPr>
            <a:normAutofit/>
          </a:bodyPr>
          <a:lstStyle/>
          <a:p>
            <a:r>
              <a:rPr lang="es-ES" sz="3200" b="1" dirty="0" smtClean="0">
                <a:solidFill>
                  <a:srgbClr val="0099CC"/>
                </a:solidFill>
                <a:latin typeface="Arial" panose="020B0604020202020204" pitchFamily="34" charset="0"/>
                <a:cs typeface="Arial" panose="020B0604020202020204" pitchFamily="34" charset="0"/>
              </a:rPr>
              <a:t>Presupuesto</a:t>
            </a:r>
            <a:endParaRPr lang="es-ES" sz="2200" dirty="0">
              <a:solidFill>
                <a:srgbClr val="0099CC"/>
              </a:solidFill>
              <a:latin typeface="Arial" panose="020B0604020202020204" pitchFamily="34" charset="0"/>
              <a:cs typeface="Arial" panose="020B0604020202020204" pitchFamily="34" charset="0"/>
            </a:endParaRPr>
          </a:p>
        </p:txBody>
      </p:sp>
      <p:sp>
        <p:nvSpPr>
          <p:cNvPr id="3" name="2 Subtítulo"/>
          <p:cNvSpPr>
            <a:spLocks noGrp="1"/>
          </p:cNvSpPr>
          <p:nvPr>
            <p:ph type="subTitle" idx="1"/>
          </p:nvPr>
        </p:nvSpPr>
        <p:spPr>
          <a:xfrm>
            <a:off x="179512" y="1484784"/>
            <a:ext cx="8784976" cy="5373216"/>
          </a:xfrm>
        </p:spPr>
        <p:txBody>
          <a:bodyPr>
            <a:normAutofit/>
          </a:bodyPr>
          <a:lstStyle/>
          <a:p>
            <a:pPr marL="457200" indent="-457200" algn="l">
              <a:buFont typeface="Arial" panose="020B0604020202020204" pitchFamily="34" charset="0"/>
              <a:buChar char="•"/>
            </a:pPr>
            <a:r>
              <a:rPr lang="es-ES" sz="2000" b="1" dirty="0">
                <a:solidFill>
                  <a:schemeClr val="tx1"/>
                </a:solidFill>
                <a:latin typeface="Arial" panose="020B0604020202020204" pitchFamily="34" charset="0"/>
                <a:cs typeface="Arial" panose="020B0604020202020204" pitchFamily="34" charset="0"/>
              </a:rPr>
              <a:t>Documento Excel </a:t>
            </a:r>
            <a:r>
              <a:rPr lang="es-ES" sz="2000" b="1" dirty="0">
                <a:solidFill>
                  <a:srgbClr val="00B0F0"/>
                </a:solidFill>
                <a:latin typeface="Arial" panose="020B0604020202020204" pitchFamily="34" charset="0"/>
                <a:cs typeface="Arial" panose="020B0604020202020204" pitchFamily="34" charset="0"/>
              </a:rPr>
              <a:t>(modelo </a:t>
            </a:r>
            <a:r>
              <a:rPr lang="es-ES" sz="2000" b="1" dirty="0" smtClean="0">
                <a:solidFill>
                  <a:srgbClr val="00B0F0"/>
                </a:solidFill>
                <a:latin typeface="Arial" panose="020B0604020202020204" pitchFamily="34" charset="0"/>
                <a:cs typeface="Arial" panose="020B0604020202020204" pitchFamily="34" charset="0"/>
              </a:rPr>
              <a:t>2021)</a:t>
            </a:r>
          </a:p>
          <a:p>
            <a:pPr marL="0" lvl="1" algn="l"/>
            <a:r>
              <a:rPr lang="es-ES" sz="2000" b="1" dirty="0">
                <a:solidFill>
                  <a:srgbClr val="FF0000"/>
                </a:solidFill>
                <a:latin typeface="Arial" panose="020B0604020202020204" pitchFamily="34" charset="0"/>
                <a:cs typeface="Arial" panose="020B0604020202020204" pitchFamily="34" charset="0"/>
              </a:rPr>
              <a:t>	</a:t>
            </a:r>
            <a:r>
              <a:rPr lang="es-ES" sz="2000" b="1" dirty="0" smtClean="0">
                <a:solidFill>
                  <a:srgbClr val="FF0000"/>
                </a:solidFill>
                <a:latin typeface="Arial" panose="020B0604020202020204" pitchFamily="34" charset="0"/>
                <a:cs typeface="Arial" panose="020B0604020202020204" pitchFamily="34" charset="0"/>
              </a:rPr>
              <a:t>Importante</a:t>
            </a:r>
          </a:p>
          <a:p>
            <a:pPr marL="0" lvl="1" algn="l"/>
            <a:r>
              <a:rPr lang="es-ES" sz="2000" b="1" dirty="0">
                <a:solidFill>
                  <a:srgbClr val="FF0000"/>
                </a:solidFill>
                <a:latin typeface="Arial" panose="020B0604020202020204" pitchFamily="34" charset="0"/>
                <a:cs typeface="Arial" panose="020B0604020202020204" pitchFamily="34" charset="0"/>
              </a:rPr>
              <a:t>	</a:t>
            </a:r>
            <a:r>
              <a:rPr lang="es-ES" sz="2000" dirty="0">
                <a:solidFill>
                  <a:schemeClr val="tx1"/>
                </a:solidFill>
                <a:latin typeface="Arial" panose="020B0604020202020204" pitchFamily="34" charset="0"/>
                <a:cs typeface="Arial" panose="020B0604020202020204" pitchFamily="34" charset="0"/>
              </a:rPr>
              <a:t>C</a:t>
            </a:r>
            <a:r>
              <a:rPr lang="es-ES" sz="2000" dirty="0" smtClean="0">
                <a:solidFill>
                  <a:schemeClr val="tx1"/>
                </a:solidFill>
                <a:latin typeface="Arial" panose="020B0604020202020204" pitchFamily="34" charset="0"/>
                <a:cs typeface="Arial" panose="020B0604020202020204" pitchFamily="34" charset="0"/>
              </a:rPr>
              <a:t>ompletar </a:t>
            </a:r>
            <a:r>
              <a:rPr lang="es-ES" sz="2000" dirty="0">
                <a:solidFill>
                  <a:schemeClr val="tx1"/>
                </a:solidFill>
                <a:latin typeface="Arial" panose="020B0604020202020204" pitchFamily="34" charset="0"/>
                <a:cs typeface="Arial" panose="020B0604020202020204" pitchFamily="34" charset="0"/>
              </a:rPr>
              <a:t>el modelo de </a:t>
            </a:r>
            <a:r>
              <a:rPr lang="es-ES" sz="2000" dirty="0" smtClean="0">
                <a:solidFill>
                  <a:schemeClr val="tx1"/>
                </a:solidFill>
                <a:latin typeface="Arial" panose="020B0604020202020204" pitchFamily="34" charset="0"/>
                <a:cs typeface="Arial" panose="020B0604020202020204" pitchFamily="34" charset="0"/>
              </a:rPr>
              <a:t>2021; no convertir el </a:t>
            </a:r>
            <a:r>
              <a:rPr lang="es-ES" sz="2000" dirty="0">
                <a:solidFill>
                  <a:schemeClr val="tx1"/>
                </a:solidFill>
                <a:latin typeface="Arial" panose="020B0604020202020204" pitchFamily="34" charset="0"/>
                <a:cs typeface="Arial" panose="020B0604020202020204" pitchFamily="34" charset="0"/>
              </a:rPr>
              <a:t>archivo en </a:t>
            </a:r>
            <a:r>
              <a:rPr lang="es-ES" sz="2000" dirty="0" smtClean="0">
                <a:solidFill>
                  <a:schemeClr val="tx1"/>
                </a:solidFill>
                <a:latin typeface="Arial" panose="020B0604020202020204" pitchFamily="34" charset="0"/>
                <a:cs typeface="Arial" panose="020B0604020202020204" pitchFamily="34" charset="0"/>
              </a:rPr>
              <a:t>PDF; en </a:t>
            </a:r>
            <a:r>
              <a:rPr lang="es-ES" sz="2000" dirty="0">
                <a:solidFill>
                  <a:schemeClr val="tx1"/>
                </a:solidFill>
                <a:latin typeface="Arial" panose="020B0604020202020204" pitchFamily="34" charset="0"/>
                <a:cs typeface="Arial" panose="020B0604020202020204" pitchFamily="34" charset="0"/>
              </a:rPr>
              <a:t>el </a:t>
            </a:r>
            <a:r>
              <a:rPr lang="es-ES" sz="2000" dirty="0" smtClean="0">
                <a:solidFill>
                  <a:schemeClr val="tx1"/>
                </a:solidFill>
                <a:latin typeface="Arial" panose="020B0604020202020204" pitchFamily="34" charset="0"/>
                <a:cs typeface="Arial" panose="020B0604020202020204" pitchFamily="34" charset="0"/>
              </a:rPr>
              <a:t>	caso </a:t>
            </a:r>
            <a:r>
              <a:rPr lang="es-ES" sz="2000" dirty="0">
                <a:solidFill>
                  <a:schemeClr val="tx1"/>
                </a:solidFill>
                <a:latin typeface="Arial" panose="020B0604020202020204" pitchFamily="34" charset="0"/>
                <a:cs typeface="Arial" panose="020B0604020202020204" pitchFamily="34" charset="0"/>
              </a:rPr>
              <a:t>de </a:t>
            </a:r>
            <a:r>
              <a:rPr lang="es-ES" sz="2000" dirty="0" smtClean="0">
                <a:solidFill>
                  <a:schemeClr val="tx1"/>
                </a:solidFill>
                <a:latin typeface="Arial" panose="020B0604020202020204" pitchFamily="34" charset="0"/>
                <a:cs typeface="Arial" panose="020B0604020202020204" pitchFamily="34" charset="0"/>
              </a:rPr>
              <a:t>proformas </a:t>
            </a:r>
            <a:r>
              <a:rPr lang="es-ES" sz="2000" dirty="0">
                <a:solidFill>
                  <a:schemeClr val="tx1"/>
                </a:solidFill>
                <a:latin typeface="Arial" panose="020B0604020202020204" pitchFamily="34" charset="0"/>
                <a:cs typeface="Arial" panose="020B0604020202020204" pitchFamily="34" charset="0"/>
              </a:rPr>
              <a:t>adjuntarlas en un único PDF </a:t>
            </a:r>
            <a:r>
              <a:rPr lang="es-ES" sz="2000" dirty="0" smtClean="0">
                <a:solidFill>
                  <a:schemeClr val="tx1"/>
                </a:solidFill>
                <a:latin typeface="Arial" panose="020B0604020202020204" pitchFamily="34" charset="0"/>
                <a:cs typeface="Arial" panose="020B0604020202020204" pitchFamily="34" charset="0"/>
              </a:rPr>
              <a:t>	organizado por 	partidas </a:t>
            </a:r>
            <a:r>
              <a:rPr lang="es-ES" sz="2000" dirty="0">
                <a:solidFill>
                  <a:schemeClr val="tx1"/>
                </a:solidFill>
                <a:latin typeface="Arial" panose="020B0604020202020204" pitchFamily="34" charset="0"/>
                <a:cs typeface="Arial" panose="020B0604020202020204" pitchFamily="34" charset="0"/>
              </a:rPr>
              <a:t>y numeradas según </a:t>
            </a:r>
            <a:r>
              <a:rPr lang="es-ES" sz="2000" dirty="0" smtClean="0">
                <a:solidFill>
                  <a:schemeClr val="tx1"/>
                </a:solidFill>
                <a:latin typeface="Arial" panose="020B0604020202020204" pitchFamily="34" charset="0"/>
                <a:cs typeface="Arial" panose="020B0604020202020204" pitchFamily="34" charset="0"/>
              </a:rPr>
              <a:t>presupuesto</a:t>
            </a:r>
            <a:r>
              <a:rPr lang="es-ES" sz="2000" dirty="0">
                <a:solidFill>
                  <a:schemeClr val="tx1"/>
                </a:solidFill>
                <a:latin typeface="Arial" panose="020B0604020202020204" pitchFamily="34" charset="0"/>
                <a:cs typeface="Arial" panose="020B0604020202020204" pitchFamily="34" charset="0"/>
              </a:rPr>
              <a:t>. </a:t>
            </a:r>
            <a:endParaRPr lang="es-ES" sz="2000" dirty="0" smtClean="0">
              <a:solidFill>
                <a:schemeClr val="tx1"/>
              </a:solidFill>
              <a:latin typeface="Arial" panose="020B0604020202020204" pitchFamily="34" charset="0"/>
              <a:cs typeface="Arial" panose="020B0604020202020204" pitchFamily="34" charset="0"/>
            </a:endParaRPr>
          </a:p>
          <a:p>
            <a:pPr marL="0" lvl="1" algn="l"/>
            <a:r>
              <a:rPr lang="es-ES" sz="2000" dirty="0" smtClean="0">
                <a:solidFill>
                  <a:schemeClr val="tx1"/>
                </a:solidFill>
                <a:latin typeface="Arial" panose="020B0604020202020204" pitchFamily="34" charset="0"/>
                <a:cs typeface="Arial" panose="020B0604020202020204" pitchFamily="34" charset="0"/>
              </a:rPr>
              <a:t>	Idiomas</a:t>
            </a:r>
            <a:r>
              <a:rPr lang="es-ES" sz="2000" dirty="0">
                <a:solidFill>
                  <a:schemeClr val="tx1"/>
                </a:solidFill>
                <a:latin typeface="Arial" panose="020B0604020202020204" pitchFamily="34" charset="0"/>
                <a:cs typeface="Arial" panose="020B0604020202020204" pitchFamily="34" charset="0"/>
              </a:rPr>
              <a:t>: castellano o euskara</a:t>
            </a:r>
          </a:p>
          <a:p>
            <a:pPr marL="342900" indent="-342900" algn="just">
              <a:buFont typeface="Arial" panose="020B0604020202020204" pitchFamily="34" charset="0"/>
              <a:buChar char="•"/>
            </a:pPr>
            <a:r>
              <a:rPr lang="es-ES" sz="2000" b="1" dirty="0" smtClean="0">
                <a:solidFill>
                  <a:schemeClr val="tx1"/>
                </a:solidFill>
                <a:latin typeface="Arial" panose="020B0604020202020204" pitchFamily="34" charset="0"/>
                <a:cs typeface="Arial" panose="020B0604020202020204" pitchFamily="34" charset="0"/>
              </a:rPr>
              <a:t>Simplificación administrativa</a:t>
            </a:r>
          </a:p>
          <a:p>
            <a:pPr lvl="1" algn="just"/>
            <a:r>
              <a:rPr lang="es-ES" sz="2000" dirty="0">
                <a:solidFill>
                  <a:schemeClr val="tx1"/>
                </a:solidFill>
                <a:latin typeface="Arial" panose="020B0604020202020204" pitchFamily="34" charset="0"/>
                <a:cs typeface="Arial" panose="020B0604020202020204" pitchFamily="34" charset="0"/>
              </a:rPr>
              <a:t>	</a:t>
            </a:r>
            <a:r>
              <a:rPr lang="es-ES" sz="2000" dirty="0" smtClean="0">
                <a:solidFill>
                  <a:schemeClr val="tx1"/>
                </a:solidFill>
                <a:latin typeface="Arial" panose="020B0604020202020204" pitchFamily="34" charset="0"/>
                <a:cs typeface="Arial" panose="020B0604020202020204" pitchFamily="34" charset="0"/>
              </a:rPr>
              <a:t>No </a:t>
            </a:r>
            <a:r>
              <a:rPr lang="es-ES" sz="2000" dirty="0">
                <a:solidFill>
                  <a:schemeClr val="tx1"/>
                </a:solidFill>
                <a:latin typeface="Arial" panose="020B0604020202020204" pitchFamily="34" charset="0"/>
                <a:cs typeface="Arial" panose="020B0604020202020204" pitchFamily="34" charset="0"/>
              </a:rPr>
              <a:t>facturas pro-forma obligatorias (“raras”)</a:t>
            </a:r>
          </a:p>
          <a:p>
            <a:pPr algn="just"/>
            <a:r>
              <a:rPr lang="es-ES" sz="2000" dirty="0">
                <a:solidFill>
                  <a:schemeClr val="tx1"/>
                </a:solidFill>
                <a:latin typeface="Arial" panose="020B0604020202020204" pitchFamily="34" charset="0"/>
                <a:cs typeface="Arial" panose="020B0604020202020204" pitchFamily="34" charset="0"/>
              </a:rPr>
              <a:t>	No cofinanciación</a:t>
            </a:r>
          </a:p>
          <a:p>
            <a:pPr algn="just"/>
            <a:r>
              <a:rPr lang="es-ES" sz="2000" dirty="0">
                <a:solidFill>
                  <a:schemeClr val="tx1"/>
                </a:solidFill>
                <a:latin typeface="Arial" panose="020B0604020202020204" pitchFamily="34" charset="0"/>
                <a:cs typeface="Arial" panose="020B0604020202020204" pitchFamily="34" charset="0"/>
              </a:rPr>
              <a:t>	Justificación final mediante auditoría. </a:t>
            </a:r>
          </a:p>
          <a:p>
            <a:pPr marL="342900" indent="-342900" algn="just">
              <a:buFont typeface="Arial" panose="020B0604020202020204" pitchFamily="34" charset="0"/>
              <a:buChar char="•"/>
            </a:pPr>
            <a:r>
              <a:rPr lang="es-ES" sz="2000" b="1" dirty="0">
                <a:solidFill>
                  <a:schemeClr val="tx1"/>
                </a:solidFill>
                <a:latin typeface="Arial" panose="020B0604020202020204" pitchFamily="34" charset="0"/>
                <a:cs typeface="Arial" panose="020B0604020202020204" pitchFamily="34" charset="0"/>
              </a:rPr>
              <a:t>Documento de ayuda: </a:t>
            </a:r>
            <a:r>
              <a:rPr lang="es-ES" sz="2000" b="1" dirty="0">
                <a:solidFill>
                  <a:srgbClr val="7030A0"/>
                </a:solidFill>
                <a:latin typeface="Arial" panose="020B0604020202020204" pitchFamily="34" charset="0"/>
                <a:cs typeface="Arial" panose="020B0604020202020204" pitchFamily="34" charset="0"/>
              </a:rPr>
              <a:t>Directrices</a:t>
            </a:r>
            <a:r>
              <a:rPr lang="es-ES" sz="2000" dirty="0">
                <a:solidFill>
                  <a:srgbClr val="7030A0"/>
                </a:solidFill>
                <a:latin typeface="Arial" panose="020B0604020202020204" pitchFamily="34" charset="0"/>
                <a:cs typeface="Arial" panose="020B0604020202020204" pitchFamily="34" charset="0"/>
              </a:rPr>
              <a:t> </a:t>
            </a:r>
            <a:r>
              <a:rPr lang="es-ES" sz="2000" dirty="0">
                <a:solidFill>
                  <a:schemeClr val="tx1"/>
                </a:solidFill>
                <a:latin typeface="Arial" panose="020B0604020202020204" pitchFamily="34" charset="0"/>
                <a:cs typeface="Arial" panose="020B0604020202020204" pitchFamily="34" charset="0"/>
              </a:rPr>
              <a:t>con información sobre cómo clasificar los gastos subvencionables y otros elementos para elaborar el </a:t>
            </a:r>
            <a:r>
              <a:rPr lang="es-ES" sz="2000" dirty="0" smtClean="0">
                <a:solidFill>
                  <a:schemeClr val="tx1"/>
                </a:solidFill>
                <a:latin typeface="Arial" panose="020B0604020202020204" pitchFamily="34" charset="0"/>
                <a:cs typeface="Arial" panose="020B0604020202020204" pitchFamily="34" charset="0"/>
              </a:rPr>
              <a:t>presupuesto y para justificarlo (auditoría).</a:t>
            </a:r>
            <a:endParaRPr lang="es-ES" sz="2000" b="1" dirty="0" smtClean="0">
              <a:solidFill>
                <a:schemeClr val="tx1"/>
              </a:solidFill>
              <a:latin typeface="Arial" panose="020B0604020202020204" pitchFamily="34" charset="0"/>
              <a:cs typeface="Arial" panose="020B0604020202020204" pitchFamily="34" charset="0"/>
            </a:endParaRPr>
          </a:p>
        </p:txBody>
      </p:sp>
      <p:pic>
        <p:nvPicPr>
          <p:cNvPr id="6"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57244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51520" y="1484784"/>
            <a:ext cx="8784976" cy="5040560"/>
          </a:xfrm>
        </p:spPr>
        <p:txBody>
          <a:bodyPr>
            <a:noAutofit/>
          </a:bodyPr>
          <a:lstStyle/>
          <a:p>
            <a:pPr marL="342900" indent="-342900" algn="just">
              <a:buFont typeface="Arial" panose="020B0604020202020204" pitchFamily="34" charset="0"/>
              <a:buChar char="•"/>
            </a:pPr>
            <a:r>
              <a:rPr lang="es-ES" sz="2000" b="1" dirty="0" smtClean="0">
                <a:solidFill>
                  <a:schemeClr val="tx1"/>
                </a:solidFill>
                <a:latin typeface="Arial" panose="020B0604020202020204" pitchFamily="34" charset="0"/>
                <a:cs typeface="Arial" panose="020B0604020202020204" pitchFamily="34" charset="0"/>
              </a:rPr>
              <a:t>Directrices</a:t>
            </a:r>
            <a:endParaRPr lang="es-ES" sz="2000" b="1" dirty="0">
              <a:solidFill>
                <a:schemeClr val="tx1"/>
              </a:solidFill>
              <a:latin typeface="Arial" panose="020B0604020202020204" pitchFamily="34" charset="0"/>
              <a:cs typeface="Arial" panose="020B0604020202020204" pitchFamily="34" charset="0"/>
            </a:endParaRPr>
          </a:p>
          <a:p>
            <a:pPr algn="just"/>
            <a:r>
              <a:rPr lang="es-ES" sz="2000" dirty="0" smtClean="0">
                <a:solidFill>
                  <a:schemeClr val="tx1"/>
                </a:solidFill>
                <a:latin typeface="Arial" panose="020B0604020202020204" pitchFamily="34" charset="0"/>
                <a:cs typeface="Arial" panose="020B0604020202020204" pitchFamily="34" charset="0"/>
              </a:rPr>
              <a:t>- </a:t>
            </a:r>
            <a:r>
              <a:rPr lang="es-ES" sz="2000" dirty="0">
                <a:solidFill>
                  <a:schemeClr val="tx1"/>
                </a:solidFill>
                <a:latin typeface="Arial" panose="020B0604020202020204" pitchFamily="34" charset="0"/>
                <a:cs typeface="Arial" panose="020B0604020202020204" pitchFamily="34" charset="0"/>
              </a:rPr>
              <a:t>Tipo de cambio: </a:t>
            </a:r>
          </a:p>
          <a:p>
            <a:pPr marL="0" lvl="1" algn="just"/>
            <a:r>
              <a:rPr lang="es-ES" sz="1800" dirty="0" smtClean="0">
                <a:solidFill>
                  <a:schemeClr val="tx1"/>
                </a:solidFill>
                <a:latin typeface="Arial" panose="020B0604020202020204" pitchFamily="34" charset="0"/>
                <a:cs typeface="Arial" panose="020B0604020202020204" pitchFamily="34" charset="0"/>
              </a:rPr>
              <a:t>	EHE</a:t>
            </a:r>
            <a:r>
              <a:rPr lang="es-ES" sz="1800" dirty="0">
                <a:solidFill>
                  <a:schemeClr val="tx1"/>
                </a:solidFill>
                <a:latin typeface="Arial" panose="020B0604020202020204" pitchFamily="34" charset="0"/>
                <a:cs typeface="Arial" panose="020B0604020202020204" pitchFamily="34" charset="0"/>
              </a:rPr>
              <a:t>: día de la convocatoria </a:t>
            </a:r>
          </a:p>
          <a:p>
            <a:pPr marL="0" lvl="1" algn="just"/>
            <a:r>
              <a:rPr lang="es-ES" sz="1800" dirty="0" smtClean="0">
                <a:solidFill>
                  <a:schemeClr val="tx1"/>
                </a:solidFill>
                <a:latin typeface="Arial" panose="020B0604020202020204" pitchFamily="34" charset="0"/>
                <a:cs typeface="Arial" panose="020B0604020202020204" pitchFamily="34" charset="0"/>
              </a:rPr>
              <a:t>	PRE: día </a:t>
            </a:r>
            <a:r>
              <a:rPr lang="es-ES" sz="1800" dirty="0">
                <a:solidFill>
                  <a:schemeClr val="tx1"/>
                </a:solidFill>
                <a:latin typeface="Arial" panose="020B0604020202020204" pitchFamily="34" charset="0"/>
                <a:cs typeface="Arial" panose="020B0604020202020204" pitchFamily="34" charset="0"/>
              </a:rPr>
              <a:t>de la presentación (máximo 1 mes antes)</a:t>
            </a:r>
          </a:p>
          <a:p>
            <a:pPr algn="just"/>
            <a:r>
              <a:rPr lang="es-ES" sz="2000" dirty="0" smtClean="0">
                <a:solidFill>
                  <a:schemeClr val="tx1"/>
                </a:solidFill>
                <a:latin typeface="Arial" panose="020B0604020202020204" pitchFamily="34" charset="0"/>
                <a:cs typeface="Arial" panose="020B0604020202020204" pitchFamily="34" charset="0"/>
              </a:rPr>
              <a:t>- Costes </a:t>
            </a:r>
            <a:r>
              <a:rPr lang="es-ES" sz="2000" dirty="0">
                <a:solidFill>
                  <a:schemeClr val="tx1"/>
                </a:solidFill>
                <a:latin typeface="Arial" panose="020B0604020202020204" pitchFamily="34" charset="0"/>
                <a:cs typeface="Arial" panose="020B0604020202020204" pitchFamily="34" charset="0"/>
              </a:rPr>
              <a:t>indirectos: </a:t>
            </a:r>
            <a:endParaRPr lang="es-ES" sz="2000" dirty="0" smtClean="0">
              <a:solidFill>
                <a:schemeClr val="tx1"/>
              </a:solidFill>
              <a:latin typeface="Arial" panose="020B0604020202020204" pitchFamily="34" charset="0"/>
              <a:cs typeface="Arial" panose="020B0604020202020204" pitchFamily="34" charset="0"/>
            </a:endParaRPr>
          </a:p>
          <a:p>
            <a:pPr algn="just"/>
            <a:r>
              <a:rPr lang="es-ES" sz="2000" dirty="0" smtClean="0">
                <a:solidFill>
                  <a:schemeClr val="tx1"/>
                </a:solidFill>
                <a:latin typeface="Arial" panose="020B0604020202020204" pitchFamily="34" charset="0"/>
                <a:cs typeface="Arial" panose="020B0604020202020204" pitchFamily="34" charset="0"/>
              </a:rPr>
              <a:t>	</a:t>
            </a:r>
            <a:r>
              <a:rPr lang="es-ES" sz="1800" dirty="0">
                <a:solidFill>
                  <a:schemeClr val="tx1"/>
                </a:solidFill>
                <a:latin typeface="Arial" panose="020B0604020202020204" pitchFamily="34" charset="0"/>
                <a:cs typeface="Arial" panose="020B0604020202020204" pitchFamily="34" charset="0"/>
              </a:rPr>
              <a:t>M</a:t>
            </a:r>
            <a:r>
              <a:rPr lang="es-ES" sz="1800" dirty="0" smtClean="0">
                <a:solidFill>
                  <a:schemeClr val="tx1"/>
                </a:solidFill>
                <a:latin typeface="Arial" panose="020B0604020202020204" pitchFamily="34" charset="0"/>
                <a:cs typeface="Arial" panose="020B0604020202020204" pitchFamily="34" charset="0"/>
              </a:rPr>
              <a:t>ismos </a:t>
            </a:r>
            <a:r>
              <a:rPr lang="es-ES" sz="1800" dirty="0">
                <a:solidFill>
                  <a:schemeClr val="tx1"/>
                </a:solidFill>
                <a:latin typeface="Arial" panose="020B0604020202020204" pitchFamily="34" charset="0"/>
                <a:cs typeface="Arial" panose="020B0604020202020204" pitchFamily="34" charset="0"/>
              </a:rPr>
              <a:t>tramos (90.000€-180.000€-más) </a:t>
            </a:r>
            <a:endParaRPr lang="es-ES" sz="1800" dirty="0" smtClean="0">
              <a:solidFill>
                <a:schemeClr val="tx1"/>
              </a:solidFill>
              <a:latin typeface="Arial" panose="020B0604020202020204" pitchFamily="34" charset="0"/>
              <a:cs typeface="Arial" panose="020B0604020202020204" pitchFamily="34" charset="0"/>
            </a:endParaRPr>
          </a:p>
          <a:p>
            <a:pPr algn="just"/>
            <a:r>
              <a:rPr lang="es-ES" sz="1800" dirty="0">
                <a:solidFill>
                  <a:schemeClr val="tx1"/>
                </a:solidFill>
                <a:latin typeface="Arial" panose="020B0604020202020204" pitchFamily="34" charset="0"/>
                <a:cs typeface="Arial" panose="020B0604020202020204" pitchFamily="34" charset="0"/>
              </a:rPr>
              <a:t>	M</a:t>
            </a:r>
            <a:r>
              <a:rPr lang="es-ES" sz="1800" dirty="0" smtClean="0">
                <a:solidFill>
                  <a:schemeClr val="tx1"/>
                </a:solidFill>
                <a:latin typeface="Arial" panose="020B0604020202020204" pitchFamily="34" charset="0"/>
                <a:cs typeface="Arial" panose="020B0604020202020204" pitchFamily="34" charset="0"/>
              </a:rPr>
              <a:t>ayor </a:t>
            </a:r>
            <a:r>
              <a:rPr lang="es-ES" sz="1800" dirty="0">
                <a:solidFill>
                  <a:schemeClr val="tx1"/>
                </a:solidFill>
                <a:latin typeface="Arial" panose="020B0604020202020204" pitchFamily="34" charset="0"/>
                <a:cs typeface="Arial" panose="020B0604020202020204" pitchFamily="34" charset="0"/>
              </a:rPr>
              <a:t>% (10%-8%-5%)</a:t>
            </a:r>
          </a:p>
          <a:p>
            <a:pPr algn="just"/>
            <a:r>
              <a:rPr lang="es-ES" sz="2000" dirty="0" smtClean="0">
                <a:solidFill>
                  <a:schemeClr val="tx1"/>
                </a:solidFill>
                <a:latin typeface="Arial" panose="020B0604020202020204" pitchFamily="34" charset="0"/>
                <a:cs typeface="Arial" panose="020B0604020202020204" pitchFamily="34" charset="0"/>
              </a:rPr>
              <a:t>- Gastos subvencionables: </a:t>
            </a:r>
            <a:endParaRPr lang="es-ES" sz="2000" dirty="0">
              <a:solidFill>
                <a:schemeClr val="tx1"/>
              </a:solidFill>
              <a:latin typeface="Arial" panose="020B0604020202020204" pitchFamily="34" charset="0"/>
              <a:cs typeface="Arial" panose="020B0604020202020204" pitchFamily="34" charset="0"/>
            </a:endParaRPr>
          </a:p>
          <a:p>
            <a:pPr algn="just"/>
            <a:r>
              <a:rPr lang="es-ES" sz="2000" dirty="0" smtClean="0">
                <a:solidFill>
                  <a:schemeClr val="tx1"/>
                </a:solidFill>
                <a:latin typeface="Arial" panose="020B0604020202020204" pitchFamily="34" charset="0"/>
                <a:cs typeface="Arial" panose="020B0604020202020204" pitchFamily="34" charset="0"/>
              </a:rPr>
              <a:t>	- </a:t>
            </a:r>
            <a:r>
              <a:rPr lang="es-ES" sz="1800" dirty="0" smtClean="0">
                <a:solidFill>
                  <a:schemeClr val="tx1"/>
                </a:solidFill>
                <a:latin typeface="Arial" panose="020B0604020202020204" pitchFamily="34" charset="0"/>
                <a:cs typeface="Arial" panose="020B0604020202020204" pitchFamily="34" charset="0"/>
              </a:rPr>
              <a:t>Contratación </a:t>
            </a:r>
            <a:r>
              <a:rPr lang="es-ES" sz="1800" dirty="0">
                <a:solidFill>
                  <a:schemeClr val="tx1"/>
                </a:solidFill>
                <a:latin typeface="Arial" panose="020B0604020202020204" pitchFamily="34" charset="0"/>
                <a:cs typeface="Arial" panose="020B0604020202020204" pitchFamily="34" charset="0"/>
              </a:rPr>
              <a:t>de personas físicas y </a:t>
            </a:r>
            <a:r>
              <a:rPr lang="es-ES" sz="1800" dirty="0" smtClean="0">
                <a:solidFill>
                  <a:schemeClr val="tx1"/>
                </a:solidFill>
                <a:latin typeface="Arial" panose="020B0604020202020204" pitchFamily="34" charset="0"/>
                <a:cs typeface="Arial" panose="020B0604020202020204" pitchFamily="34" charset="0"/>
              </a:rPr>
              <a:t>jurídicas incluida en su partida 	correspondiente y en la pestaña de resumen: </a:t>
            </a:r>
            <a:r>
              <a:rPr lang="es-ES" sz="1800" dirty="0">
                <a:solidFill>
                  <a:schemeClr val="tx1"/>
                </a:solidFill>
                <a:latin typeface="Arial" panose="020B0604020202020204" pitchFamily="34" charset="0"/>
                <a:cs typeface="Arial" panose="020B0604020202020204" pitchFamily="34" charset="0"/>
              </a:rPr>
              <a:t>PEE </a:t>
            </a:r>
            <a:r>
              <a:rPr lang="es-ES" sz="1800" dirty="0" smtClean="0">
                <a:solidFill>
                  <a:schemeClr val="tx1"/>
                </a:solidFill>
                <a:latin typeface="Arial" panose="020B0604020202020204" pitchFamily="34" charset="0"/>
                <a:cs typeface="Arial" panose="020B0604020202020204" pitchFamily="34" charset="0"/>
              </a:rPr>
              <a:t>(Personal </a:t>
            </a:r>
            <a:r>
              <a:rPr lang="es-ES" sz="1800" dirty="0">
                <a:solidFill>
                  <a:schemeClr val="tx1"/>
                </a:solidFill>
                <a:latin typeface="Arial" panose="020B0604020202020204" pitchFamily="34" charset="0"/>
                <a:cs typeface="Arial" panose="020B0604020202020204" pitchFamily="34" charset="0"/>
              </a:rPr>
              <a:t>ejes </a:t>
            </a:r>
            <a:r>
              <a:rPr lang="es-ES" sz="1800" dirty="0" smtClean="0">
                <a:solidFill>
                  <a:schemeClr val="tx1"/>
                </a:solidFill>
                <a:latin typeface="Arial" panose="020B0604020202020204" pitchFamily="34" charset="0"/>
                <a:cs typeface="Arial" panose="020B0604020202020204" pitchFamily="34" charset="0"/>
              </a:rPr>
              <a:t>	estratégicos</a:t>
            </a:r>
            <a:r>
              <a:rPr lang="es-ES" sz="1800" dirty="0">
                <a:solidFill>
                  <a:schemeClr val="tx1"/>
                </a:solidFill>
                <a:latin typeface="Arial" panose="020B0604020202020204" pitchFamily="34" charset="0"/>
                <a:cs typeface="Arial" panose="020B0604020202020204" pitchFamily="34" charset="0"/>
              </a:rPr>
              <a:t>: protección, </a:t>
            </a:r>
            <a:r>
              <a:rPr lang="es-ES" sz="1800" dirty="0" smtClean="0">
                <a:solidFill>
                  <a:schemeClr val="tx1"/>
                </a:solidFill>
                <a:latin typeface="Arial" panose="020B0604020202020204" pitchFamily="34" charset="0"/>
                <a:cs typeface="Arial" panose="020B0604020202020204" pitchFamily="34" charset="0"/>
              </a:rPr>
              <a:t>	fortalecimiento organizaciones</a:t>
            </a:r>
            <a:r>
              <a:rPr lang="es-ES" sz="1800" dirty="0">
                <a:solidFill>
                  <a:schemeClr val="tx1"/>
                </a:solidFill>
                <a:latin typeface="Arial" panose="020B0604020202020204" pitchFamily="34" charset="0"/>
                <a:cs typeface="Arial" panose="020B0604020202020204" pitchFamily="34" charset="0"/>
              </a:rPr>
              <a:t>, testimonio e </a:t>
            </a:r>
            <a:r>
              <a:rPr lang="es-ES" sz="1800" dirty="0" smtClean="0">
                <a:solidFill>
                  <a:schemeClr val="tx1"/>
                </a:solidFill>
                <a:latin typeface="Arial" panose="020B0604020202020204" pitchFamily="34" charset="0"/>
                <a:cs typeface="Arial" panose="020B0604020202020204" pitchFamily="34" charset="0"/>
              </a:rPr>
              <a:t>	incidencia), PL (Personal </a:t>
            </a:r>
            <a:r>
              <a:rPr lang="es-ES" sz="1800" dirty="0">
                <a:solidFill>
                  <a:schemeClr val="tx1"/>
                </a:solidFill>
                <a:latin typeface="Arial" panose="020B0604020202020204" pitchFamily="34" charset="0"/>
                <a:cs typeface="Arial" panose="020B0604020202020204" pitchFamily="34" charset="0"/>
              </a:rPr>
              <a:t>para </a:t>
            </a:r>
            <a:r>
              <a:rPr lang="es-ES" sz="1800" dirty="0" smtClean="0">
                <a:solidFill>
                  <a:schemeClr val="tx1"/>
                </a:solidFill>
                <a:latin typeface="Arial" panose="020B0604020202020204" pitchFamily="34" charset="0"/>
                <a:cs typeface="Arial" panose="020B0604020202020204" pitchFamily="34" charset="0"/>
              </a:rPr>
              <a:t>servicios generales como coordinación</a:t>
            </a:r>
            <a:r>
              <a:rPr lang="es-ES" sz="1800" dirty="0">
                <a:solidFill>
                  <a:schemeClr val="tx1"/>
                </a:solidFill>
                <a:latin typeface="Arial" panose="020B0604020202020204" pitchFamily="34" charset="0"/>
                <a:cs typeface="Arial" panose="020B0604020202020204" pitchFamily="34" charset="0"/>
              </a:rPr>
              <a:t>, </a:t>
            </a:r>
            <a:r>
              <a:rPr lang="es-ES" sz="1800" dirty="0" smtClean="0">
                <a:solidFill>
                  <a:schemeClr val="tx1"/>
                </a:solidFill>
                <a:latin typeface="Arial" panose="020B0604020202020204" pitchFamily="34" charset="0"/>
                <a:cs typeface="Arial" panose="020B0604020202020204" pitchFamily="34" charset="0"/>
              </a:rPr>
              <a:t>	gestión</a:t>
            </a:r>
            <a:r>
              <a:rPr lang="es-ES" sz="1800" dirty="0">
                <a:solidFill>
                  <a:schemeClr val="tx1"/>
                </a:solidFill>
                <a:latin typeface="Arial" panose="020B0604020202020204" pitchFamily="34" charset="0"/>
                <a:cs typeface="Arial" panose="020B0604020202020204" pitchFamily="34" charset="0"/>
              </a:rPr>
              <a:t>, 	</a:t>
            </a:r>
            <a:r>
              <a:rPr lang="es-ES" sz="1800" dirty="0" smtClean="0">
                <a:solidFill>
                  <a:schemeClr val="tx1"/>
                </a:solidFill>
                <a:latin typeface="Arial" panose="020B0604020202020204" pitchFamily="34" charset="0"/>
                <a:cs typeface="Arial" panose="020B0604020202020204" pitchFamily="34" charset="0"/>
              </a:rPr>
              <a:t>contabilidad, informática</a:t>
            </a:r>
            <a:r>
              <a:rPr lang="es-ES" sz="1800" dirty="0">
                <a:solidFill>
                  <a:schemeClr val="tx1"/>
                </a:solidFill>
                <a:latin typeface="Arial" panose="020B0604020202020204" pitchFamily="34" charset="0"/>
                <a:cs typeface="Arial" panose="020B0604020202020204" pitchFamily="34" charset="0"/>
              </a:rPr>
              <a:t>, seguridad, </a:t>
            </a:r>
            <a:r>
              <a:rPr lang="es-ES" sz="1800" dirty="0" smtClean="0">
                <a:solidFill>
                  <a:schemeClr val="tx1"/>
                </a:solidFill>
                <a:latin typeface="Arial" panose="020B0604020202020204" pitchFamily="34" charset="0"/>
                <a:cs typeface="Arial" panose="020B0604020202020204" pitchFamily="34" charset="0"/>
              </a:rPr>
              <a:t>limpieza) y PE (personal 	expatriado</a:t>
            </a:r>
            <a:r>
              <a:rPr lang="es-ES" sz="1800" dirty="0">
                <a:solidFill>
                  <a:schemeClr val="tx1"/>
                </a:solidFill>
                <a:latin typeface="Arial" panose="020B0604020202020204" pitchFamily="34" charset="0"/>
                <a:cs typeface="Arial" panose="020B0604020202020204" pitchFamily="34" charset="0"/>
              </a:rPr>
              <a:t>. Justificarlo en </a:t>
            </a:r>
            <a:r>
              <a:rPr lang="es-ES" sz="1800" dirty="0" smtClean="0">
                <a:solidFill>
                  <a:schemeClr val="tx1"/>
                </a:solidFill>
                <a:latin typeface="Arial" panose="020B0604020202020204" pitchFamily="34" charset="0"/>
                <a:cs typeface="Arial" panose="020B0604020202020204" pitchFamily="34" charset="0"/>
              </a:rPr>
              <a:t>la propuesta técnica).</a:t>
            </a:r>
            <a:endParaRPr lang="es-ES" sz="1800" dirty="0">
              <a:solidFill>
                <a:schemeClr val="tx1"/>
              </a:solidFill>
              <a:latin typeface="Arial" panose="020B0604020202020204" pitchFamily="34" charset="0"/>
              <a:cs typeface="Arial" panose="020B0604020202020204" pitchFamily="34" charset="0"/>
            </a:endParaRPr>
          </a:p>
          <a:p>
            <a:pPr marL="0" lvl="1" algn="just"/>
            <a:r>
              <a:rPr lang="es-ES" sz="1800" dirty="0">
                <a:solidFill>
                  <a:schemeClr val="tx1"/>
                </a:solidFill>
                <a:latin typeface="Arial" panose="020B0604020202020204" pitchFamily="34" charset="0"/>
                <a:cs typeface="Arial" panose="020B0604020202020204" pitchFamily="34" charset="0"/>
              </a:rPr>
              <a:t>	</a:t>
            </a:r>
          </a:p>
          <a:p>
            <a:pPr marL="0" lvl="1" algn="just"/>
            <a:endParaRPr lang="es-ES" sz="1800" dirty="0" smtClean="0">
              <a:solidFill>
                <a:schemeClr val="tx1"/>
              </a:solidFill>
              <a:latin typeface="Arial" panose="020B0604020202020204" pitchFamily="34" charset="0"/>
              <a:cs typeface="Arial" panose="020B0604020202020204" pitchFamily="34" charset="0"/>
            </a:endParaRPr>
          </a:p>
          <a:p>
            <a:pPr marL="0" lvl="1" algn="just"/>
            <a:r>
              <a:rPr lang="es-ES" sz="1800" dirty="0">
                <a:solidFill>
                  <a:schemeClr val="tx1"/>
                </a:solidFill>
                <a:latin typeface="Arial" panose="020B0604020202020204" pitchFamily="34" charset="0"/>
                <a:cs typeface="Arial" panose="020B0604020202020204" pitchFamily="34" charset="0"/>
              </a:rPr>
              <a:t>	</a:t>
            </a:r>
          </a:p>
        </p:txBody>
      </p:sp>
      <p:sp>
        <p:nvSpPr>
          <p:cNvPr id="6" name="1 Título"/>
          <p:cNvSpPr>
            <a:spLocks noGrp="1"/>
          </p:cNvSpPr>
          <p:nvPr>
            <p:ph type="ctrTitle"/>
          </p:nvPr>
        </p:nvSpPr>
        <p:spPr>
          <a:xfrm>
            <a:off x="917526" y="438150"/>
            <a:ext cx="6921549" cy="1008112"/>
          </a:xfrm>
        </p:spPr>
        <p:txBody>
          <a:bodyPr>
            <a:normAutofit/>
          </a:bodyPr>
          <a:lstStyle/>
          <a:p>
            <a:r>
              <a:rPr lang="es-ES" sz="3200" b="1" dirty="0" smtClean="0">
                <a:solidFill>
                  <a:srgbClr val="0099CC"/>
                </a:solidFill>
                <a:latin typeface="Arial" panose="020B0604020202020204" pitchFamily="34" charset="0"/>
                <a:cs typeface="Arial" panose="020B0604020202020204" pitchFamily="34" charset="0"/>
              </a:rPr>
              <a:t>Presupuesto (ii)</a:t>
            </a:r>
            <a:endParaRPr lang="es-ES" sz="2200" dirty="0">
              <a:solidFill>
                <a:srgbClr val="0099CC"/>
              </a:solidFill>
              <a:latin typeface="Arial" panose="020B0604020202020204" pitchFamily="34" charset="0"/>
              <a:cs typeface="Arial" panose="020B0604020202020204" pitchFamily="34" charset="0"/>
            </a:endParaRPr>
          </a:p>
        </p:txBody>
      </p:sp>
      <p:pic>
        <p:nvPicPr>
          <p:cNvPr id="8"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9596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51520" y="1484784"/>
            <a:ext cx="8784976" cy="5040560"/>
          </a:xfrm>
        </p:spPr>
        <p:txBody>
          <a:bodyPr>
            <a:noAutofit/>
          </a:bodyPr>
          <a:lstStyle/>
          <a:p>
            <a:pPr algn="just"/>
            <a:r>
              <a:rPr lang="es-ES" sz="2000" dirty="0" smtClean="0">
                <a:solidFill>
                  <a:schemeClr val="tx1"/>
                </a:solidFill>
                <a:latin typeface="Arial" panose="020B0604020202020204" pitchFamily="34" charset="0"/>
                <a:cs typeface="Arial" panose="020B0604020202020204" pitchFamily="34" charset="0"/>
              </a:rPr>
              <a:t>- (…) Gastos subvencionables: </a:t>
            </a:r>
            <a:endParaRPr lang="es-ES" sz="2000" dirty="0">
              <a:solidFill>
                <a:schemeClr val="tx1"/>
              </a:solidFill>
              <a:latin typeface="Arial" panose="020B0604020202020204" pitchFamily="34" charset="0"/>
              <a:cs typeface="Arial" panose="020B0604020202020204" pitchFamily="34" charset="0"/>
            </a:endParaRPr>
          </a:p>
          <a:p>
            <a:pPr marL="0" lvl="1" algn="just"/>
            <a:r>
              <a:rPr lang="es-ES" sz="2000" dirty="0" smtClean="0">
                <a:solidFill>
                  <a:schemeClr val="tx1"/>
                </a:solidFill>
                <a:latin typeface="Arial" panose="020B0604020202020204" pitchFamily="34" charset="0"/>
                <a:cs typeface="Arial" panose="020B0604020202020204" pitchFamily="34" charset="0"/>
              </a:rPr>
              <a:t>	- Salarios </a:t>
            </a:r>
            <a:r>
              <a:rPr lang="es-ES" sz="2000" dirty="0">
                <a:solidFill>
                  <a:schemeClr val="tx1"/>
                </a:solidFill>
                <a:latin typeface="Arial" panose="020B0604020202020204" pitchFamily="34" charset="0"/>
                <a:cs typeface="Arial" panose="020B0604020202020204" pitchFamily="34" charset="0"/>
              </a:rPr>
              <a:t>o apoyos económicos a la comunidad (</a:t>
            </a:r>
            <a:r>
              <a:rPr lang="es-ES" sz="2000" i="1" dirty="0" smtClean="0">
                <a:solidFill>
                  <a:schemeClr val="tx1"/>
                </a:solidFill>
                <a:latin typeface="Arial" panose="020B0604020202020204" pitchFamily="34" charset="0"/>
                <a:cs typeface="Arial" panose="020B0604020202020204" pitchFamily="34" charset="0"/>
              </a:rPr>
              <a:t>cash transfer</a:t>
            </a:r>
            <a:r>
              <a:rPr lang="es-ES" sz="2000" dirty="0" smtClean="0">
                <a:solidFill>
                  <a:schemeClr val="tx1"/>
                </a:solidFill>
                <a:latin typeface="Arial" panose="020B0604020202020204" pitchFamily="34" charset="0"/>
                <a:cs typeface="Arial" panose="020B0604020202020204" pitchFamily="34" charset="0"/>
              </a:rPr>
              <a:t>)</a:t>
            </a:r>
            <a:endParaRPr lang="es-ES" sz="2000" dirty="0">
              <a:solidFill>
                <a:schemeClr val="tx1"/>
              </a:solidFill>
              <a:latin typeface="Arial" panose="020B0604020202020204" pitchFamily="34" charset="0"/>
              <a:cs typeface="Arial" panose="020B0604020202020204" pitchFamily="34" charset="0"/>
            </a:endParaRPr>
          </a:p>
          <a:p>
            <a:pPr marL="0" lvl="1" algn="just"/>
            <a:r>
              <a:rPr lang="es-ES" sz="2000" dirty="0">
                <a:solidFill>
                  <a:schemeClr val="tx1"/>
                </a:solidFill>
                <a:latin typeface="Arial" panose="020B0604020202020204" pitchFamily="34" charset="0"/>
                <a:cs typeface="Arial" panose="020B0604020202020204" pitchFamily="34" charset="0"/>
              </a:rPr>
              <a:t>	</a:t>
            </a:r>
            <a:r>
              <a:rPr lang="es-ES" sz="2000" dirty="0" smtClean="0">
                <a:solidFill>
                  <a:schemeClr val="tx1"/>
                </a:solidFill>
                <a:latin typeface="Arial" panose="020B0604020202020204" pitchFamily="34" charset="0"/>
                <a:cs typeface="Arial" panose="020B0604020202020204" pitchFamily="34" charset="0"/>
              </a:rPr>
              <a:t>- Viajes </a:t>
            </a:r>
            <a:r>
              <a:rPr lang="es-ES" sz="2000" dirty="0">
                <a:solidFill>
                  <a:schemeClr val="tx1"/>
                </a:solidFill>
                <a:latin typeface="Arial" panose="020B0604020202020204" pitchFamily="34" charset="0"/>
                <a:cs typeface="Arial" panose="020B0604020202020204" pitchFamily="34" charset="0"/>
              </a:rPr>
              <a:t>y estancias</a:t>
            </a:r>
          </a:p>
          <a:p>
            <a:pPr marL="0" lvl="1" algn="just"/>
            <a:r>
              <a:rPr lang="es-ES" sz="2000" dirty="0">
                <a:solidFill>
                  <a:schemeClr val="tx1"/>
                </a:solidFill>
                <a:latin typeface="Arial" panose="020B0604020202020204" pitchFamily="34" charset="0"/>
                <a:cs typeface="Arial" panose="020B0604020202020204" pitchFamily="34" charset="0"/>
              </a:rPr>
              <a:t>	</a:t>
            </a:r>
            <a:r>
              <a:rPr lang="es-ES" sz="2000" dirty="0" smtClean="0">
                <a:solidFill>
                  <a:schemeClr val="tx1"/>
                </a:solidFill>
                <a:latin typeface="Arial" panose="020B0604020202020204" pitchFamily="34" charset="0"/>
                <a:cs typeface="Arial" panose="020B0604020202020204" pitchFamily="34" charset="0"/>
              </a:rPr>
              <a:t>- Alquiler </a:t>
            </a:r>
            <a:r>
              <a:rPr lang="es-ES" sz="2000" dirty="0">
                <a:solidFill>
                  <a:schemeClr val="tx1"/>
                </a:solidFill>
                <a:latin typeface="Arial" panose="020B0604020202020204" pitchFamily="34" charset="0"/>
                <a:cs typeface="Arial" panose="020B0604020202020204" pitchFamily="34" charset="0"/>
              </a:rPr>
              <a:t>de equipos</a:t>
            </a:r>
          </a:p>
          <a:p>
            <a:pPr marL="0" lvl="1" algn="just"/>
            <a:r>
              <a:rPr lang="es-ES" sz="2000" dirty="0">
                <a:solidFill>
                  <a:schemeClr val="tx1"/>
                </a:solidFill>
                <a:latin typeface="Arial" panose="020B0604020202020204" pitchFamily="34" charset="0"/>
                <a:cs typeface="Arial" panose="020B0604020202020204" pitchFamily="34" charset="0"/>
              </a:rPr>
              <a:t>	</a:t>
            </a:r>
            <a:r>
              <a:rPr lang="es-ES" sz="2000" dirty="0" smtClean="0">
                <a:solidFill>
                  <a:schemeClr val="tx1"/>
                </a:solidFill>
                <a:latin typeface="Arial" panose="020B0604020202020204" pitchFamily="34" charset="0"/>
                <a:cs typeface="Arial" panose="020B0604020202020204" pitchFamily="34" charset="0"/>
              </a:rPr>
              <a:t>- Compra </a:t>
            </a:r>
            <a:r>
              <a:rPr lang="es-ES" sz="2000" dirty="0">
                <a:solidFill>
                  <a:schemeClr val="tx1"/>
                </a:solidFill>
                <a:latin typeface="Arial" panose="020B0604020202020204" pitchFamily="34" charset="0"/>
                <a:cs typeface="Arial" panose="020B0604020202020204" pitchFamily="34" charset="0"/>
              </a:rPr>
              <a:t>de insumos y materiales</a:t>
            </a:r>
          </a:p>
          <a:p>
            <a:pPr marL="0" lvl="1" algn="just"/>
            <a:r>
              <a:rPr lang="es-ES" sz="2000" dirty="0">
                <a:solidFill>
                  <a:schemeClr val="tx1"/>
                </a:solidFill>
                <a:latin typeface="Arial" panose="020B0604020202020204" pitchFamily="34" charset="0"/>
                <a:cs typeface="Arial" panose="020B0604020202020204" pitchFamily="34" charset="0"/>
              </a:rPr>
              <a:t>	</a:t>
            </a:r>
            <a:r>
              <a:rPr lang="es-ES" sz="2000" dirty="0" smtClean="0">
                <a:solidFill>
                  <a:schemeClr val="tx1"/>
                </a:solidFill>
                <a:latin typeface="Arial" panose="020B0604020202020204" pitchFamily="34" charset="0"/>
                <a:cs typeface="Arial" panose="020B0604020202020204" pitchFamily="34" charset="0"/>
              </a:rPr>
              <a:t>- Alquiler </a:t>
            </a:r>
            <a:r>
              <a:rPr lang="es-ES" sz="2000" dirty="0">
                <a:solidFill>
                  <a:schemeClr val="tx1"/>
                </a:solidFill>
                <a:latin typeface="Arial" panose="020B0604020202020204" pitchFamily="34" charset="0"/>
                <a:cs typeface="Arial" panose="020B0604020202020204" pitchFamily="34" charset="0"/>
              </a:rPr>
              <a:t>de locales o espacios	</a:t>
            </a:r>
          </a:p>
          <a:p>
            <a:pPr marL="0" lvl="1" algn="just"/>
            <a:r>
              <a:rPr lang="es-ES" sz="2000" dirty="0" smtClean="0">
                <a:solidFill>
                  <a:schemeClr val="tx1"/>
                </a:solidFill>
                <a:latin typeface="Arial" panose="020B0604020202020204" pitchFamily="34" charset="0"/>
                <a:cs typeface="Arial" panose="020B0604020202020204" pitchFamily="34" charset="0"/>
              </a:rPr>
              <a:t>	- Identificación</a:t>
            </a:r>
            <a:r>
              <a:rPr lang="es-ES" sz="2000" dirty="0">
                <a:solidFill>
                  <a:schemeClr val="tx1"/>
                </a:solidFill>
                <a:latin typeface="Arial" panose="020B0604020202020204" pitchFamily="34" charset="0"/>
                <a:cs typeface="Arial" panose="020B0604020202020204" pitchFamily="34" charset="0"/>
              </a:rPr>
              <a:t>: 5 meses antes de la presentación</a:t>
            </a:r>
          </a:p>
          <a:p>
            <a:pPr marL="0" lvl="1" algn="just"/>
            <a:r>
              <a:rPr lang="es-ES" sz="2000" dirty="0" smtClean="0">
                <a:solidFill>
                  <a:schemeClr val="tx1"/>
                </a:solidFill>
                <a:latin typeface="Arial" panose="020B0604020202020204" pitchFamily="34" charset="0"/>
                <a:cs typeface="Arial" panose="020B0604020202020204" pitchFamily="34" charset="0"/>
              </a:rPr>
              <a:t>	- Fortalecimiento </a:t>
            </a:r>
            <a:r>
              <a:rPr lang="es-ES" sz="2000" dirty="0">
                <a:solidFill>
                  <a:schemeClr val="tx1"/>
                </a:solidFill>
                <a:latin typeface="Arial" panose="020B0604020202020204" pitchFamily="34" charset="0"/>
                <a:cs typeface="Arial" panose="020B0604020202020204" pitchFamily="34" charset="0"/>
              </a:rPr>
              <a:t>organizaciones: ordenar por ES y SL (distinto tipo </a:t>
            </a:r>
            <a:r>
              <a:rPr lang="es-ES" sz="2000" dirty="0" smtClean="0">
                <a:solidFill>
                  <a:schemeClr val="tx1"/>
                </a:solidFill>
                <a:latin typeface="Arial" panose="020B0604020202020204" pitchFamily="34" charset="0"/>
                <a:cs typeface="Arial" panose="020B0604020202020204" pitchFamily="34" charset="0"/>
              </a:rPr>
              <a:t>	de actividades</a:t>
            </a:r>
            <a:r>
              <a:rPr lang="es-ES" sz="2000" dirty="0">
                <a:solidFill>
                  <a:schemeClr val="tx1"/>
                </a:solidFill>
                <a:latin typeface="Arial" panose="020B0604020202020204" pitchFamily="34" charset="0"/>
                <a:cs typeface="Arial" panose="020B0604020202020204" pitchFamily="34" charset="0"/>
              </a:rPr>
              <a:t>)</a:t>
            </a:r>
          </a:p>
          <a:p>
            <a:pPr marL="0" lvl="1" algn="just"/>
            <a:r>
              <a:rPr lang="es-ES" sz="2000" dirty="0" smtClean="0">
                <a:solidFill>
                  <a:schemeClr val="tx1"/>
                </a:solidFill>
                <a:latin typeface="Arial" panose="020B0604020202020204" pitchFamily="34" charset="0"/>
                <a:cs typeface="Arial" panose="020B0604020202020204" pitchFamily="34" charset="0"/>
              </a:rPr>
              <a:t>	- Testimonio</a:t>
            </a:r>
            <a:r>
              <a:rPr lang="es-ES" sz="2000" dirty="0">
                <a:solidFill>
                  <a:schemeClr val="tx1"/>
                </a:solidFill>
                <a:latin typeface="Arial" panose="020B0604020202020204" pitchFamily="34" charset="0"/>
                <a:cs typeface="Arial" panose="020B0604020202020204" pitchFamily="34" charset="0"/>
              </a:rPr>
              <a:t>, denuncia e incidencia: ordenar por lugar (</a:t>
            </a:r>
            <a:r>
              <a:rPr lang="es-ES" sz="2000" dirty="0" smtClean="0">
                <a:solidFill>
                  <a:schemeClr val="tx1"/>
                </a:solidFill>
                <a:latin typeface="Arial" panose="020B0604020202020204" pitchFamily="34" charset="0"/>
                <a:cs typeface="Arial" panose="020B0604020202020204" pitchFamily="34" charset="0"/>
              </a:rPr>
              <a:t>local-	nacional</a:t>
            </a:r>
            <a:r>
              <a:rPr lang="es-ES" sz="2000" dirty="0">
                <a:solidFill>
                  <a:schemeClr val="tx1"/>
                </a:solidFill>
                <a:latin typeface="Arial" panose="020B0604020202020204" pitchFamily="34" charset="0"/>
                <a:cs typeface="Arial" panose="020B0604020202020204" pitchFamily="34" charset="0"/>
              </a:rPr>
              <a:t>, </a:t>
            </a:r>
            <a:r>
              <a:rPr lang="es-ES" sz="2000" dirty="0" smtClean="0">
                <a:solidFill>
                  <a:schemeClr val="tx1"/>
                </a:solidFill>
                <a:latin typeface="Arial" panose="020B0604020202020204" pitchFamily="34" charset="0"/>
                <a:cs typeface="Arial" panose="020B0604020202020204" pitchFamily="34" charset="0"/>
              </a:rPr>
              <a:t>CAE</a:t>
            </a:r>
            <a:r>
              <a:rPr lang="es-ES" sz="2000" dirty="0">
                <a:solidFill>
                  <a:schemeClr val="tx1"/>
                </a:solidFill>
                <a:latin typeface="Arial" panose="020B0604020202020204" pitchFamily="34" charset="0"/>
                <a:cs typeface="Arial" panose="020B0604020202020204" pitchFamily="34" charset="0"/>
              </a:rPr>
              <a:t>, </a:t>
            </a:r>
            <a:r>
              <a:rPr lang="es-ES" sz="2000" dirty="0" smtClean="0">
                <a:solidFill>
                  <a:schemeClr val="tx1"/>
                </a:solidFill>
                <a:latin typeface="Arial" panose="020B0604020202020204" pitchFamily="34" charset="0"/>
                <a:cs typeface="Arial" panose="020B0604020202020204" pitchFamily="34" charset="0"/>
              </a:rPr>
              <a:t>internacional</a:t>
            </a:r>
            <a:r>
              <a:rPr lang="es-ES" sz="2000" dirty="0">
                <a:solidFill>
                  <a:schemeClr val="tx1"/>
                </a:solidFill>
                <a:latin typeface="Arial" panose="020B0604020202020204" pitchFamily="34" charset="0"/>
                <a:cs typeface="Arial" panose="020B0604020202020204" pitchFamily="34" charset="0"/>
              </a:rPr>
              <a:t>)</a:t>
            </a:r>
          </a:p>
          <a:p>
            <a:pPr marL="0" lvl="1" algn="just"/>
            <a:r>
              <a:rPr lang="es-ES" sz="2000" dirty="0" smtClean="0">
                <a:solidFill>
                  <a:schemeClr val="tx1"/>
                </a:solidFill>
                <a:latin typeface="Arial" panose="020B0604020202020204" pitchFamily="34" charset="0"/>
                <a:cs typeface="Arial" panose="020B0604020202020204" pitchFamily="34" charset="0"/>
              </a:rPr>
              <a:t>	- Personal</a:t>
            </a:r>
            <a:r>
              <a:rPr lang="es-ES" sz="2000" dirty="0">
                <a:solidFill>
                  <a:schemeClr val="tx1"/>
                </a:solidFill>
                <a:latin typeface="Arial" panose="020B0604020202020204" pitchFamily="34" charset="0"/>
                <a:cs typeface="Arial" panose="020B0604020202020204" pitchFamily="34" charset="0"/>
              </a:rPr>
              <a:t>: </a:t>
            </a:r>
            <a:r>
              <a:rPr lang="es-ES" sz="2000" dirty="0" smtClean="0">
                <a:solidFill>
                  <a:schemeClr val="tx1"/>
                </a:solidFill>
                <a:latin typeface="Arial" panose="020B0604020202020204" pitchFamily="34" charset="0"/>
                <a:cs typeface="Arial" panose="020B0604020202020204" pitchFamily="34" charset="0"/>
              </a:rPr>
              <a:t>PL: salarios medios de cada país según categorías/PE: 	54.000€/año jornada </a:t>
            </a:r>
            <a:r>
              <a:rPr lang="es-ES" sz="2000" dirty="0">
                <a:solidFill>
                  <a:schemeClr val="tx1"/>
                </a:solidFill>
                <a:latin typeface="Arial" panose="020B0604020202020204" pitchFamily="34" charset="0"/>
                <a:cs typeface="Arial" panose="020B0604020202020204" pitchFamily="34" charset="0"/>
              </a:rPr>
              <a:t>completa. </a:t>
            </a:r>
            <a:r>
              <a:rPr lang="es-ES" sz="2000" dirty="0" smtClean="0">
                <a:solidFill>
                  <a:schemeClr val="tx1"/>
                </a:solidFill>
                <a:latin typeface="Arial" panose="020B0604020202020204" pitchFamily="34" charset="0"/>
                <a:cs typeface="Arial" panose="020B0604020202020204" pitchFamily="34" charset="0"/>
              </a:rPr>
              <a:t>Ordenar en su partida (PEE, PL/PE)</a:t>
            </a:r>
            <a:endParaRPr lang="es-ES" sz="2000" dirty="0">
              <a:solidFill>
                <a:schemeClr val="tx1"/>
              </a:solidFill>
              <a:latin typeface="Arial" panose="020B0604020202020204" pitchFamily="34" charset="0"/>
              <a:cs typeface="Arial" panose="020B0604020202020204" pitchFamily="34" charset="0"/>
            </a:endParaRPr>
          </a:p>
          <a:p>
            <a:pPr marL="0" lvl="1" algn="just"/>
            <a:r>
              <a:rPr lang="es-ES" sz="2000" dirty="0" smtClean="0">
                <a:solidFill>
                  <a:schemeClr val="tx1"/>
                </a:solidFill>
                <a:latin typeface="Arial" panose="020B0604020202020204" pitchFamily="34" charset="0"/>
                <a:cs typeface="Arial" panose="020B0604020202020204" pitchFamily="34" charset="0"/>
              </a:rPr>
              <a:t>	- Evaluación </a:t>
            </a:r>
            <a:r>
              <a:rPr lang="es-ES" sz="2000" dirty="0">
                <a:solidFill>
                  <a:schemeClr val="tx1"/>
                </a:solidFill>
                <a:latin typeface="Arial" panose="020B0604020202020204" pitchFamily="34" charset="0"/>
                <a:cs typeface="Arial" panose="020B0604020202020204" pitchFamily="34" charset="0"/>
              </a:rPr>
              <a:t>y auditoría: 6 meses después </a:t>
            </a:r>
            <a:r>
              <a:rPr lang="es-ES" sz="2000" dirty="0" smtClean="0">
                <a:solidFill>
                  <a:schemeClr val="tx1"/>
                </a:solidFill>
                <a:latin typeface="Arial" panose="020B0604020202020204" pitchFamily="34" charset="0"/>
                <a:cs typeface="Arial" panose="020B0604020202020204" pitchFamily="34" charset="0"/>
              </a:rPr>
              <a:t>del </a:t>
            </a:r>
            <a:r>
              <a:rPr lang="es-ES" sz="2000" dirty="0">
                <a:solidFill>
                  <a:schemeClr val="tx1"/>
                </a:solidFill>
                <a:latin typeface="Arial" panose="020B0604020202020204" pitchFamily="34" charset="0"/>
                <a:cs typeface="Arial" panose="020B0604020202020204" pitchFamily="34" charset="0"/>
              </a:rPr>
              <a:t>fin de </a:t>
            </a:r>
            <a:r>
              <a:rPr lang="es-ES" sz="2000" dirty="0" smtClean="0">
                <a:solidFill>
                  <a:schemeClr val="tx1"/>
                </a:solidFill>
                <a:latin typeface="Arial" panose="020B0604020202020204" pitchFamily="34" charset="0"/>
                <a:cs typeface="Arial" panose="020B0604020202020204" pitchFamily="34" charset="0"/>
              </a:rPr>
              <a:t>ejecución</a:t>
            </a:r>
          </a:p>
          <a:p>
            <a:pPr marL="0" lvl="1" algn="just"/>
            <a:r>
              <a:rPr lang="es-ES" sz="2000" dirty="0" smtClean="0">
                <a:solidFill>
                  <a:schemeClr val="tx1"/>
                </a:solidFill>
                <a:latin typeface="Arial" panose="020B0604020202020204" pitchFamily="34" charset="0"/>
                <a:cs typeface="Arial" panose="020B0604020202020204" pitchFamily="34" charset="0"/>
              </a:rPr>
              <a:t>	- Funcionamiento general</a:t>
            </a:r>
          </a:p>
          <a:p>
            <a:pPr marL="0" lvl="1" algn="just"/>
            <a:endParaRPr lang="es-ES" sz="1900" dirty="0">
              <a:solidFill>
                <a:schemeClr val="tx1"/>
              </a:solidFill>
              <a:latin typeface="Arial" panose="020B0604020202020204" pitchFamily="34" charset="0"/>
              <a:cs typeface="Arial" panose="020B0604020202020204" pitchFamily="34" charset="0"/>
            </a:endParaRPr>
          </a:p>
          <a:p>
            <a:pPr marL="0" lvl="1" algn="just"/>
            <a:r>
              <a:rPr lang="es-ES" sz="1900" dirty="0" smtClean="0">
                <a:solidFill>
                  <a:schemeClr val="tx1"/>
                </a:solidFill>
                <a:latin typeface="Arial" panose="020B0604020202020204" pitchFamily="34" charset="0"/>
                <a:cs typeface="Arial" panose="020B0604020202020204" pitchFamily="34" charset="0"/>
              </a:rPr>
              <a:t>			Detalle completo en </a:t>
            </a:r>
            <a:r>
              <a:rPr lang="es-ES" sz="1900" b="1" dirty="0" smtClean="0">
                <a:solidFill>
                  <a:srgbClr val="7030A0"/>
                </a:solidFill>
                <a:latin typeface="Arial" panose="020B0604020202020204" pitchFamily="34" charset="0"/>
                <a:cs typeface="Arial" panose="020B0604020202020204" pitchFamily="34" charset="0"/>
              </a:rPr>
              <a:t>Directrices</a:t>
            </a:r>
            <a:r>
              <a:rPr lang="es-ES" sz="1900" dirty="0" smtClean="0">
                <a:solidFill>
                  <a:schemeClr val="tx1"/>
                </a:solidFill>
                <a:latin typeface="Arial" panose="020B0604020202020204" pitchFamily="34" charset="0"/>
                <a:cs typeface="Arial" panose="020B0604020202020204" pitchFamily="34" charset="0"/>
              </a:rPr>
              <a:t>.</a:t>
            </a:r>
            <a:endParaRPr lang="es-ES" sz="1900" dirty="0">
              <a:solidFill>
                <a:schemeClr val="tx1"/>
              </a:solidFill>
              <a:latin typeface="Arial" panose="020B0604020202020204" pitchFamily="34" charset="0"/>
              <a:cs typeface="Arial" panose="020B0604020202020204" pitchFamily="34" charset="0"/>
            </a:endParaRPr>
          </a:p>
        </p:txBody>
      </p:sp>
      <p:sp>
        <p:nvSpPr>
          <p:cNvPr id="6" name="1 Título"/>
          <p:cNvSpPr>
            <a:spLocks noGrp="1"/>
          </p:cNvSpPr>
          <p:nvPr>
            <p:ph type="ctrTitle"/>
          </p:nvPr>
        </p:nvSpPr>
        <p:spPr>
          <a:xfrm>
            <a:off x="917526" y="438150"/>
            <a:ext cx="6921549" cy="1008112"/>
          </a:xfrm>
        </p:spPr>
        <p:txBody>
          <a:bodyPr>
            <a:normAutofit/>
          </a:bodyPr>
          <a:lstStyle/>
          <a:p>
            <a:r>
              <a:rPr lang="es-ES" sz="3200" b="1" dirty="0" smtClean="0">
                <a:solidFill>
                  <a:srgbClr val="0099CC"/>
                </a:solidFill>
                <a:latin typeface="Arial" panose="020B0604020202020204" pitchFamily="34" charset="0"/>
                <a:cs typeface="Arial" panose="020B0604020202020204" pitchFamily="34" charset="0"/>
              </a:rPr>
              <a:t>Presupuesto (iii)</a:t>
            </a:r>
            <a:endParaRPr lang="es-ES" sz="2200" dirty="0">
              <a:solidFill>
                <a:srgbClr val="0099CC"/>
              </a:solidFill>
              <a:latin typeface="Arial" panose="020B0604020202020204" pitchFamily="34" charset="0"/>
              <a:cs typeface="Arial" panose="020B0604020202020204" pitchFamily="34" charset="0"/>
            </a:endParaRPr>
          </a:p>
        </p:txBody>
      </p:sp>
      <p:pic>
        <p:nvPicPr>
          <p:cNvPr id="8"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8692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2 Subtítulo"/>
          <p:cNvSpPr>
            <a:spLocks noGrp="1"/>
          </p:cNvSpPr>
          <p:nvPr>
            <p:ph type="subTitle" idx="1"/>
          </p:nvPr>
        </p:nvSpPr>
        <p:spPr>
          <a:xfrm>
            <a:off x="323528" y="1448780"/>
            <a:ext cx="8568952" cy="5292588"/>
          </a:xfrm>
        </p:spPr>
        <p:txBody>
          <a:bodyPr>
            <a:noAutofit/>
          </a:bodyPr>
          <a:lstStyle/>
          <a:p>
            <a:pPr algn="l"/>
            <a:endParaRPr lang="es-ES"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2000" b="1" dirty="0" smtClean="0">
                <a:solidFill>
                  <a:schemeClr val="tx1"/>
                </a:solidFill>
                <a:latin typeface="Arial" panose="020B0604020202020204" pitchFamily="34" charset="0"/>
                <a:cs typeface="Arial" panose="020B0604020202020204" pitchFamily="34" charset="0"/>
              </a:rPr>
              <a:t>Plazos </a:t>
            </a:r>
            <a:r>
              <a:rPr lang="es-ES" sz="2000" dirty="0" smtClean="0">
                <a:solidFill>
                  <a:schemeClr val="tx1"/>
                </a:solidFill>
                <a:latin typeface="Arial" panose="020B0604020202020204" pitchFamily="34" charset="0"/>
                <a:cs typeface="Arial" panose="020B0604020202020204" pitchFamily="34" charset="0"/>
              </a:rPr>
              <a:t>(</a:t>
            </a:r>
            <a:r>
              <a:rPr lang="es-ES_tradnl" sz="2000" dirty="0" smtClean="0">
                <a:solidFill>
                  <a:schemeClr val="tx1"/>
                </a:solidFill>
                <a:latin typeface="Arial" panose="020B0604020202020204" pitchFamily="34" charset="0"/>
                <a:cs typeface="Arial" panose="020B0604020202020204" pitchFamily="34" charset="0"/>
              </a:rPr>
              <a:t>subsanación y aceptación </a:t>
            </a:r>
            <a:r>
              <a:rPr lang="es-ES_tradnl" sz="2000" dirty="0">
                <a:solidFill>
                  <a:schemeClr val="tx1"/>
                </a:solidFill>
                <a:latin typeface="Arial" panose="020B0604020202020204" pitchFamily="34" charset="0"/>
                <a:cs typeface="Arial" panose="020B0604020202020204" pitchFamily="34" charset="0"/>
              </a:rPr>
              <a:t>de la </a:t>
            </a:r>
            <a:r>
              <a:rPr lang="es-ES_tradnl" sz="2000" dirty="0" smtClean="0">
                <a:solidFill>
                  <a:schemeClr val="tx1"/>
                </a:solidFill>
                <a:latin typeface="Arial" panose="020B0604020202020204" pitchFamily="34" charset="0"/>
                <a:cs typeface="Arial" panose="020B0604020202020204" pitchFamily="34" charset="0"/>
              </a:rPr>
              <a:t>ayuda</a:t>
            </a:r>
            <a:r>
              <a:rPr lang="es-ES_tradnl" sz="2000" dirty="0">
                <a:solidFill>
                  <a:schemeClr val="tx1"/>
                </a:solidFill>
                <a:latin typeface="Arial" panose="020B0604020202020204" pitchFamily="34" charset="0"/>
                <a:cs typeface="Arial" panose="020B0604020202020204" pitchFamily="34" charset="0"/>
              </a:rPr>
              <a:t>)</a:t>
            </a:r>
          </a:p>
          <a:p>
            <a:r>
              <a:rPr lang="es-ES_tradnl" sz="2000" dirty="0" smtClean="0">
                <a:solidFill>
                  <a:schemeClr val="tx1"/>
                </a:solidFill>
                <a:latin typeface="Arial" panose="020B0604020202020204" pitchFamily="34" charset="0"/>
                <a:cs typeface="Arial" panose="020B0604020202020204" pitchFamily="34" charset="0"/>
              </a:rPr>
              <a:t>10 </a:t>
            </a:r>
            <a:r>
              <a:rPr lang="es-ES_tradnl" sz="2000" dirty="0">
                <a:solidFill>
                  <a:schemeClr val="tx1"/>
                </a:solidFill>
                <a:latin typeface="Arial" panose="020B0604020202020204" pitchFamily="34" charset="0"/>
                <a:cs typeface="Arial" panose="020B0604020202020204" pitchFamily="34" charset="0"/>
              </a:rPr>
              <a:t>días </a:t>
            </a:r>
            <a:r>
              <a:rPr lang="es-ES_tradnl" sz="2000" dirty="0">
                <a:solidFill>
                  <a:srgbClr val="00B0F0"/>
                </a:solidFill>
                <a:latin typeface="Arial" panose="020B0604020202020204" pitchFamily="34" charset="0"/>
                <a:cs typeface="Arial" panose="020B0604020202020204" pitchFamily="34" charset="0"/>
              </a:rPr>
              <a:t>naturales</a:t>
            </a:r>
            <a:r>
              <a:rPr lang="es-ES_tradnl" sz="2000" dirty="0">
                <a:solidFill>
                  <a:schemeClr val="tx1"/>
                </a:solidFill>
                <a:latin typeface="Arial" panose="020B0604020202020204" pitchFamily="34" charset="0"/>
                <a:cs typeface="Arial" panose="020B0604020202020204" pitchFamily="34" charset="0"/>
              </a:rPr>
              <a:t> (L a D) para abrir la notificación</a:t>
            </a:r>
          </a:p>
          <a:p>
            <a:r>
              <a:rPr lang="es-ES_tradnl" sz="2000" dirty="0">
                <a:solidFill>
                  <a:schemeClr val="tx1"/>
                </a:solidFill>
                <a:latin typeface="Arial" panose="020B0604020202020204" pitchFamily="34" charset="0"/>
                <a:cs typeface="Arial" panose="020B0604020202020204" pitchFamily="34" charset="0"/>
              </a:rPr>
              <a:t>+ </a:t>
            </a:r>
          </a:p>
          <a:p>
            <a:r>
              <a:rPr lang="es-ES_tradnl" sz="2000" dirty="0">
                <a:solidFill>
                  <a:schemeClr val="tx1"/>
                </a:solidFill>
                <a:latin typeface="Arial" panose="020B0604020202020204" pitchFamily="34" charset="0"/>
                <a:cs typeface="Arial" panose="020B0604020202020204" pitchFamily="34" charset="0"/>
              </a:rPr>
              <a:t>10 días </a:t>
            </a:r>
            <a:r>
              <a:rPr lang="es-ES_tradnl" sz="2000" dirty="0">
                <a:solidFill>
                  <a:srgbClr val="00B0F0"/>
                </a:solidFill>
                <a:latin typeface="Arial" panose="020B0604020202020204" pitchFamily="34" charset="0"/>
                <a:cs typeface="Arial" panose="020B0604020202020204" pitchFamily="34" charset="0"/>
              </a:rPr>
              <a:t>hábiles</a:t>
            </a:r>
            <a:r>
              <a:rPr lang="es-ES_tradnl" sz="2000" dirty="0">
                <a:solidFill>
                  <a:schemeClr val="tx1"/>
                </a:solidFill>
                <a:latin typeface="Arial" panose="020B0604020202020204" pitchFamily="34" charset="0"/>
                <a:cs typeface="Arial" panose="020B0604020202020204" pitchFamily="34" charset="0"/>
              </a:rPr>
              <a:t> </a:t>
            </a:r>
            <a:r>
              <a:rPr lang="es-ES_tradnl" sz="2000" dirty="0" smtClean="0">
                <a:solidFill>
                  <a:schemeClr val="tx1"/>
                </a:solidFill>
                <a:latin typeface="Arial" panose="020B0604020202020204" pitchFamily="34" charset="0"/>
                <a:cs typeface="Arial" panose="020B0604020202020204" pitchFamily="34" charset="0"/>
              </a:rPr>
              <a:t>para contestar </a:t>
            </a:r>
            <a:r>
              <a:rPr lang="es-ES_tradnl" sz="2000" dirty="0">
                <a:solidFill>
                  <a:schemeClr val="tx1"/>
                </a:solidFill>
                <a:latin typeface="Arial" panose="020B0604020202020204" pitchFamily="34" charset="0"/>
                <a:cs typeface="Arial" panose="020B0604020202020204" pitchFamily="34" charset="0"/>
              </a:rPr>
              <a:t>(L a </a:t>
            </a:r>
            <a:r>
              <a:rPr lang="es-ES_tradnl" sz="2000" dirty="0" smtClean="0">
                <a:solidFill>
                  <a:schemeClr val="tx1"/>
                </a:solidFill>
                <a:latin typeface="Arial" panose="020B0604020202020204" pitchFamily="34" charset="0"/>
                <a:cs typeface="Arial" panose="020B0604020202020204" pitchFamily="34" charset="0"/>
              </a:rPr>
              <a:t>V)</a:t>
            </a:r>
            <a:endParaRPr lang="es-ES_tradnl"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endParaRPr lang="es-ES" sz="2000" b="1" dirty="0" smtClean="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2000" b="1" dirty="0" smtClean="0">
                <a:solidFill>
                  <a:schemeClr val="tx1"/>
                </a:solidFill>
                <a:latin typeface="Arial" panose="020B0604020202020204" pitchFamily="34" charset="0"/>
                <a:cs typeface="Arial" panose="020B0604020202020204" pitchFamily="34" charset="0"/>
              </a:rPr>
              <a:t>Botones en “Mi carpeta”</a:t>
            </a:r>
          </a:p>
          <a:p>
            <a:pPr marL="342900" indent="-342900" algn="l">
              <a:buFont typeface="Arial" panose="020B0604020202020204" pitchFamily="34" charset="0"/>
              <a:buChar char="•"/>
            </a:pPr>
            <a:endParaRPr lang="es-ES" sz="2000" dirty="0" smtClean="0">
              <a:solidFill>
                <a:schemeClr val="tx1"/>
              </a:solidFill>
              <a:latin typeface="Arial" panose="020B0604020202020204" pitchFamily="34" charset="0"/>
              <a:cs typeface="Arial" panose="020B0604020202020204" pitchFamily="34" charset="0"/>
            </a:endParaRPr>
          </a:p>
          <a:p>
            <a:pPr lvl="1" algn="l"/>
            <a:r>
              <a:rPr lang="es-ES" sz="2000" dirty="0" smtClean="0">
                <a:solidFill>
                  <a:schemeClr val="tx1"/>
                </a:solidFill>
                <a:latin typeface="Arial" panose="020B0604020202020204" pitchFamily="34" charset="0"/>
                <a:cs typeface="Arial" panose="020B0604020202020204" pitchFamily="34" charset="0"/>
              </a:rPr>
              <a:t>- “Subsanación”: documentos de subsanación</a:t>
            </a:r>
            <a:endParaRPr lang="es-ES" sz="2000" dirty="0">
              <a:solidFill>
                <a:schemeClr val="tx1"/>
              </a:solidFill>
              <a:latin typeface="Arial" panose="020B0604020202020204" pitchFamily="34" charset="0"/>
              <a:cs typeface="Arial" panose="020B0604020202020204" pitchFamily="34" charset="0"/>
            </a:endParaRPr>
          </a:p>
          <a:p>
            <a:pPr lvl="1" algn="l"/>
            <a:r>
              <a:rPr lang="es-ES" sz="2000" dirty="0" smtClean="0">
                <a:solidFill>
                  <a:schemeClr val="tx1"/>
                </a:solidFill>
                <a:latin typeface="Arial" panose="020B0604020202020204" pitchFamily="34" charset="0"/>
                <a:cs typeface="Arial" panose="020B0604020202020204" pitchFamily="34" charset="0"/>
              </a:rPr>
              <a:t>- “Aceptación de la ayuda”: documento de aceptación de la ayuda	</a:t>
            </a:r>
          </a:p>
          <a:p>
            <a:pPr lvl="1" algn="l"/>
            <a:r>
              <a:rPr lang="es-ES" sz="2000" dirty="0" smtClean="0">
                <a:solidFill>
                  <a:schemeClr val="tx1"/>
                </a:solidFill>
                <a:latin typeface="Arial" panose="020B0604020202020204" pitchFamily="34" charset="0"/>
                <a:cs typeface="Arial" panose="020B0604020202020204" pitchFamily="34" charset="0"/>
              </a:rPr>
              <a:t>- Desistimiento/renuncia/recurso: sus documentos</a:t>
            </a:r>
          </a:p>
          <a:p>
            <a:pPr lvl="1" algn="l"/>
            <a:r>
              <a:rPr lang="es-ES" sz="2000" dirty="0" smtClean="0">
                <a:solidFill>
                  <a:schemeClr val="tx1"/>
                </a:solidFill>
                <a:latin typeface="Arial" panose="020B0604020202020204" pitchFamily="34" charset="0"/>
                <a:cs typeface="Arial" panose="020B0604020202020204" pitchFamily="34" charset="0"/>
              </a:rPr>
              <a:t>- Justificación: informes de justificación</a:t>
            </a:r>
          </a:p>
          <a:p>
            <a:pPr lvl="1" algn="l"/>
            <a:r>
              <a:rPr lang="es-ES" sz="2000" dirty="0" smtClean="0">
                <a:solidFill>
                  <a:schemeClr val="tx1"/>
                </a:solidFill>
                <a:latin typeface="Arial" panose="020B0604020202020204" pitchFamily="34" charset="0"/>
                <a:cs typeface="Arial" panose="020B0604020202020204" pitchFamily="34" charset="0"/>
              </a:rPr>
              <a:t> - “</a:t>
            </a:r>
            <a:r>
              <a:rPr lang="es-ES" sz="2000" dirty="0">
                <a:solidFill>
                  <a:schemeClr val="tx1"/>
                </a:solidFill>
                <a:latin typeface="Arial" panose="020B0604020202020204" pitchFamily="34" charset="0"/>
                <a:cs typeface="Arial" panose="020B0604020202020204" pitchFamily="34" charset="0"/>
              </a:rPr>
              <a:t>Adjuntar documentación</a:t>
            </a:r>
            <a:r>
              <a:rPr lang="es-ES" sz="2000" dirty="0" smtClean="0">
                <a:solidFill>
                  <a:schemeClr val="tx1"/>
                </a:solidFill>
                <a:latin typeface="Arial" panose="020B0604020202020204" pitchFamily="34" charset="0"/>
                <a:cs typeface="Arial" panose="020B0604020202020204" pitchFamily="34" charset="0"/>
              </a:rPr>
              <a:t>”: modificaciones (presupuestaria, prórroga, otras)</a:t>
            </a:r>
          </a:p>
          <a:p>
            <a:pPr lvl="3" algn="l"/>
            <a:endParaRPr lang="es-ES" dirty="0" smtClean="0">
              <a:solidFill>
                <a:schemeClr val="tx1"/>
              </a:solidFill>
              <a:latin typeface="Arial" panose="020B0604020202020204" pitchFamily="34" charset="0"/>
              <a:cs typeface="Arial" panose="020B0604020202020204" pitchFamily="34" charset="0"/>
            </a:endParaRPr>
          </a:p>
        </p:txBody>
      </p:sp>
      <p:sp>
        <p:nvSpPr>
          <p:cNvPr id="8" name="1 Título"/>
          <p:cNvSpPr txBox="1">
            <a:spLocks/>
          </p:cNvSpPr>
          <p:nvPr/>
        </p:nvSpPr>
        <p:spPr>
          <a:xfrm>
            <a:off x="1187624" y="764703"/>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smtClean="0">
                <a:solidFill>
                  <a:srgbClr val="0099CC"/>
                </a:solidFill>
                <a:latin typeface="Arial" panose="020B0604020202020204" pitchFamily="34" charset="0"/>
                <a:cs typeface="Arial" panose="020B0604020202020204" pitchFamily="34" charset="0"/>
              </a:rPr>
              <a:t>Una vez presentada la solicitud</a:t>
            </a:r>
            <a:endParaRPr lang="es-ES" sz="3000" b="1" dirty="0" smtClean="0">
              <a:solidFill>
                <a:srgbClr val="0099CC"/>
              </a:solidFill>
              <a:latin typeface="Arial" panose="020B0604020202020204" pitchFamily="34" charset="0"/>
              <a:cs typeface="Arial" panose="020B0604020202020204" pitchFamily="34" charset="0"/>
            </a:endParaRPr>
          </a:p>
        </p:txBody>
      </p:sp>
      <p:pic>
        <p:nvPicPr>
          <p:cNvPr id="7"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4808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23528" y="1052736"/>
            <a:ext cx="8820472" cy="5616624"/>
          </a:xfrm>
        </p:spPr>
        <p:txBody>
          <a:bodyPr>
            <a:normAutofit fontScale="25000" lnSpcReduction="20000"/>
          </a:bodyPr>
          <a:lstStyle/>
          <a:p>
            <a:endParaRPr lang="es-ES" sz="7400" b="1" dirty="0">
              <a:solidFill>
                <a:schemeClr val="tx1"/>
              </a:solidFill>
              <a:latin typeface="Arial" panose="020B0604020202020204" pitchFamily="34" charset="0"/>
              <a:cs typeface="Arial" panose="020B0604020202020204" pitchFamily="34" charset="0"/>
            </a:endParaRPr>
          </a:p>
          <a:p>
            <a:pPr algn="l"/>
            <a:r>
              <a:rPr lang="es-ES" sz="7400" b="1" dirty="0" smtClean="0">
                <a:solidFill>
                  <a:schemeClr val="tx1"/>
                </a:solidFill>
                <a:latin typeface="Arial" panose="020B0604020202020204" pitchFamily="34" charset="0"/>
                <a:cs typeface="Arial" panose="020B0604020202020204" pitchFamily="34" charset="0"/>
              </a:rPr>
              <a:t>Consultas generales:			Miren García Bueno</a:t>
            </a:r>
          </a:p>
          <a:p>
            <a:r>
              <a:rPr lang="es-ES" sz="7400" b="1" dirty="0" smtClean="0">
                <a:solidFill>
                  <a:schemeClr val="tx1"/>
                </a:solidFill>
                <a:latin typeface="Arial" panose="020B0604020202020204" pitchFamily="34" charset="0"/>
                <a:cs typeface="Arial" panose="020B0604020202020204" pitchFamily="34" charset="0"/>
              </a:rPr>
              <a:t>		</a:t>
            </a:r>
            <a:r>
              <a:rPr lang="es-ES" sz="7400" b="1" dirty="0">
                <a:solidFill>
                  <a:schemeClr val="tx1"/>
                </a:solidFill>
                <a:latin typeface="Arial" panose="020B0604020202020204" pitchFamily="34" charset="0"/>
                <a:cs typeface="Arial" panose="020B0604020202020204" pitchFamily="34" charset="0"/>
              </a:rPr>
              <a:t> </a:t>
            </a:r>
            <a:r>
              <a:rPr lang="es-ES" sz="7400" b="1" dirty="0" smtClean="0">
                <a:solidFill>
                  <a:schemeClr val="tx1"/>
                </a:solidFill>
                <a:latin typeface="Arial" panose="020B0604020202020204" pitchFamily="34" charset="0"/>
                <a:cs typeface="Arial" panose="020B0604020202020204" pitchFamily="34" charset="0"/>
              </a:rPr>
              <a:t>         	                         </a:t>
            </a:r>
            <a:r>
              <a:rPr lang="es-ES" sz="7400" b="1" dirty="0" err="1" smtClean="0">
                <a:solidFill>
                  <a:schemeClr val="tx1"/>
                </a:solidFill>
                <a:latin typeface="Arial" panose="020B0604020202020204" pitchFamily="34" charset="0"/>
                <a:cs typeface="Arial" panose="020B0604020202020204" pitchFamily="34" charset="0"/>
              </a:rPr>
              <a:t>me-garciabueno@elankidetza.eus</a:t>
            </a:r>
            <a:endParaRPr lang="es-ES" sz="7400" b="1" dirty="0">
              <a:solidFill>
                <a:schemeClr val="tx1"/>
              </a:solidFill>
              <a:latin typeface="Arial" panose="020B0604020202020204" pitchFamily="34" charset="0"/>
              <a:cs typeface="Arial" panose="020B0604020202020204" pitchFamily="34" charset="0"/>
            </a:endParaRPr>
          </a:p>
          <a:p>
            <a:pPr algn="l"/>
            <a:r>
              <a:rPr lang="es-ES" sz="7400" b="1" dirty="0" smtClean="0">
                <a:solidFill>
                  <a:schemeClr val="tx1"/>
                </a:solidFill>
                <a:latin typeface="Arial" panose="020B0604020202020204" pitchFamily="34" charset="0"/>
                <a:cs typeface="Arial" panose="020B0604020202020204" pitchFamily="34" charset="0"/>
              </a:rPr>
              <a:t>			            		945 </a:t>
            </a:r>
            <a:r>
              <a:rPr lang="es-ES" sz="7400" b="1" dirty="0">
                <a:solidFill>
                  <a:schemeClr val="tx1"/>
                </a:solidFill>
                <a:latin typeface="Arial" panose="020B0604020202020204" pitchFamily="34" charset="0"/>
                <a:cs typeface="Arial" panose="020B0604020202020204" pitchFamily="34" charset="0"/>
              </a:rPr>
              <a:t>01 78 53</a:t>
            </a:r>
          </a:p>
          <a:p>
            <a:pPr algn="l"/>
            <a:endParaRPr lang="es-ES" sz="7400" b="1" dirty="0" smtClean="0">
              <a:solidFill>
                <a:srgbClr val="00B0F0"/>
              </a:solidFill>
              <a:latin typeface="Arial" panose="020B0604020202020204" pitchFamily="34" charset="0"/>
              <a:cs typeface="Arial" panose="020B0604020202020204" pitchFamily="34" charset="0"/>
            </a:endParaRPr>
          </a:p>
          <a:p>
            <a:pPr algn="l"/>
            <a:r>
              <a:rPr lang="es-ES" sz="7400" b="1" dirty="0" smtClean="0">
                <a:solidFill>
                  <a:srgbClr val="00B0F0"/>
                </a:solidFill>
                <a:latin typeface="Arial" panose="020B0604020202020204" pitchFamily="34" charset="0"/>
                <a:cs typeface="Arial" panose="020B0604020202020204" pitchFamily="34" charset="0"/>
              </a:rPr>
              <a:t>Consultas técnicas:</a:t>
            </a:r>
            <a:r>
              <a:rPr lang="es-ES" sz="7400" b="1" dirty="0">
                <a:solidFill>
                  <a:srgbClr val="00B0F0"/>
                </a:solidFill>
                <a:latin typeface="Arial" panose="020B0604020202020204" pitchFamily="34" charset="0"/>
                <a:cs typeface="Arial" panose="020B0604020202020204" pitchFamily="34" charset="0"/>
              </a:rPr>
              <a:t>	</a:t>
            </a:r>
            <a:r>
              <a:rPr lang="es-ES" sz="7400" b="1" dirty="0" smtClean="0">
                <a:solidFill>
                  <a:srgbClr val="00B0F0"/>
                </a:solidFill>
                <a:latin typeface="Arial" panose="020B0604020202020204" pitchFamily="34" charset="0"/>
                <a:cs typeface="Arial" panose="020B0604020202020204" pitchFamily="34" charset="0"/>
              </a:rPr>
              <a:t>	             Pilar </a:t>
            </a:r>
            <a:r>
              <a:rPr lang="es-ES" sz="7400" b="1" dirty="0">
                <a:solidFill>
                  <a:srgbClr val="00B0F0"/>
                </a:solidFill>
                <a:latin typeface="Arial" panose="020B0604020202020204" pitchFamily="34" charset="0"/>
                <a:cs typeface="Arial" panose="020B0604020202020204" pitchFamily="34" charset="0"/>
              </a:rPr>
              <a:t>Diez </a:t>
            </a:r>
            <a:r>
              <a:rPr lang="es-ES" sz="7400" b="1" dirty="0" err="1">
                <a:solidFill>
                  <a:srgbClr val="00B0F0"/>
                </a:solidFill>
                <a:latin typeface="Arial" panose="020B0604020202020204" pitchFamily="34" charset="0"/>
                <a:cs typeface="Arial" panose="020B0604020202020204" pitchFamily="34" charset="0"/>
              </a:rPr>
              <a:t>Arregi</a:t>
            </a:r>
            <a:endParaRPr lang="es-ES" sz="7400" b="1" dirty="0">
              <a:solidFill>
                <a:srgbClr val="00B0F0"/>
              </a:solidFill>
              <a:latin typeface="Arial" panose="020B0604020202020204" pitchFamily="34" charset="0"/>
              <a:cs typeface="Arial" panose="020B0604020202020204" pitchFamily="34" charset="0"/>
            </a:endParaRPr>
          </a:p>
          <a:p>
            <a:r>
              <a:rPr lang="es-ES" sz="7400" b="1" dirty="0" smtClean="0">
                <a:solidFill>
                  <a:srgbClr val="00B0F0"/>
                </a:solidFill>
                <a:latin typeface="Arial" panose="020B0604020202020204" pitchFamily="34" charset="0"/>
                <a:cs typeface="Arial" panose="020B0604020202020204" pitchFamily="34" charset="0"/>
              </a:rPr>
              <a:t>		</a:t>
            </a:r>
            <a:r>
              <a:rPr lang="es-ES" sz="7400" b="1" dirty="0">
                <a:solidFill>
                  <a:srgbClr val="00B0F0"/>
                </a:solidFill>
                <a:latin typeface="Arial" panose="020B0604020202020204" pitchFamily="34" charset="0"/>
                <a:cs typeface="Arial" panose="020B0604020202020204" pitchFamily="34" charset="0"/>
              </a:rPr>
              <a:t> </a:t>
            </a:r>
            <a:r>
              <a:rPr lang="es-ES" sz="7400" b="1" dirty="0" smtClean="0">
                <a:solidFill>
                  <a:srgbClr val="00B0F0"/>
                </a:solidFill>
                <a:latin typeface="Arial" panose="020B0604020202020204" pitchFamily="34" charset="0"/>
                <a:cs typeface="Arial" panose="020B0604020202020204" pitchFamily="34" charset="0"/>
              </a:rPr>
              <a:t>                                   </a:t>
            </a:r>
            <a:r>
              <a:rPr lang="es-ES" sz="7400" b="1" dirty="0" err="1" smtClean="0">
                <a:solidFill>
                  <a:srgbClr val="00B0F0"/>
                </a:solidFill>
                <a:latin typeface="Arial" panose="020B0604020202020204" pitchFamily="34" charset="0"/>
                <a:cs typeface="Arial" panose="020B0604020202020204" pitchFamily="34" charset="0"/>
              </a:rPr>
              <a:t>mp-diezarregui@elankidetza.eus</a:t>
            </a:r>
            <a:endParaRPr lang="es-ES" sz="7400" b="1" dirty="0">
              <a:solidFill>
                <a:srgbClr val="00B0F0"/>
              </a:solidFill>
              <a:latin typeface="Arial" panose="020B0604020202020204" pitchFamily="34" charset="0"/>
              <a:cs typeface="Arial" panose="020B0604020202020204" pitchFamily="34" charset="0"/>
            </a:endParaRPr>
          </a:p>
          <a:p>
            <a:pPr algn="l"/>
            <a:r>
              <a:rPr lang="es-ES" sz="7400" b="1" dirty="0" smtClean="0">
                <a:solidFill>
                  <a:srgbClr val="00B0F0"/>
                </a:solidFill>
                <a:latin typeface="Arial" panose="020B0604020202020204" pitchFamily="34" charset="0"/>
                <a:cs typeface="Arial" panose="020B0604020202020204" pitchFamily="34" charset="0"/>
              </a:rPr>
              <a:t>			                           945 </a:t>
            </a:r>
            <a:r>
              <a:rPr lang="es-ES" sz="7400" b="1" dirty="0">
                <a:solidFill>
                  <a:srgbClr val="00B0F0"/>
                </a:solidFill>
                <a:latin typeface="Arial" panose="020B0604020202020204" pitchFamily="34" charset="0"/>
                <a:cs typeface="Arial" panose="020B0604020202020204" pitchFamily="34" charset="0"/>
              </a:rPr>
              <a:t>01 55 16</a:t>
            </a:r>
          </a:p>
          <a:p>
            <a:endParaRPr lang="es-ES" sz="7400" b="1" dirty="0" smtClean="0">
              <a:solidFill>
                <a:srgbClr val="7030A0"/>
              </a:solidFill>
              <a:latin typeface="Arial" panose="020B0604020202020204" pitchFamily="34" charset="0"/>
              <a:cs typeface="Arial" panose="020B0604020202020204" pitchFamily="34" charset="0"/>
            </a:endParaRPr>
          </a:p>
          <a:p>
            <a:pPr algn="l"/>
            <a:r>
              <a:rPr lang="es-ES" sz="7400" b="1" dirty="0" smtClean="0">
                <a:solidFill>
                  <a:srgbClr val="7030A0"/>
                </a:solidFill>
                <a:latin typeface="Arial" panose="020B0604020202020204" pitchFamily="34" charset="0"/>
                <a:cs typeface="Arial" panose="020B0604020202020204" pitchFamily="34" charset="0"/>
              </a:rPr>
              <a:t>Consultas género:	    		Edurne </a:t>
            </a:r>
            <a:r>
              <a:rPr lang="es-ES" sz="7400" b="1" dirty="0" err="1">
                <a:solidFill>
                  <a:srgbClr val="7030A0"/>
                </a:solidFill>
                <a:latin typeface="Arial" panose="020B0604020202020204" pitchFamily="34" charset="0"/>
                <a:cs typeface="Arial" panose="020B0604020202020204" pitchFamily="34" charset="0"/>
              </a:rPr>
              <a:t>Bengoetxea</a:t>
            </a:r>
            <a:endParaRPr lang="es-ES" sz="7400" b="1" dirty="0">
              <a:solidFill>
                <a:srgbClr val="7030A0"/>
              </a:solidFill>
              <a:latin typeface="Arial" panose="020B0604020202020204" pitchFamily="34" charset="0"/>
              <a:cs typeface="Arial" panose="020B0604020202020204" pitchFamily="34" charset="0"/>
            </a:endParaRPr>
          </a:p>
          <a:p>
            <a:r>
              <a:rPr lang="es-ES" sz="7400" b="1" dirty="0" smtClean="0">
                <a:solidFill>
                  <a:srgbClr val="7030A0"/>
                </a:solidFill>
                <a:latin typeface="Arial" panose="020B0604020202020204" pitchFamily="34" charset="0"/>
                <a:cs typeface="Arial" panose="020B0604020202020204" pitchFamily="34" charset="0"/>
              </a:rPr>
              <a:t>		        		       </a:t>
            </a:r>
            <a:r>
              <a:rPr lang="es-ES" sz="7400" b="1" dirty="0" err="1" smtClean="0">
                <a:solidFill>
                  <a:srgbClr val="7030A0"/>
                </a:solidFill>
                <a:latin typeface="Arial" panose="020B0604020202020204" pitchFamily="34" charset="0"/>
                <a:cs typeface="Arial" panose="020B0604020202020204" pitchFamily="34" charset="0"/>
              </a:rPr>
              <a:t>e-bengoechea@elankidetza.eus</a:t>
            </a:r>
            <a:r>
              <a:rPr lang="es-ES" sz="7400" b="1" dirty="0" smtClean="0">
                <a:solidFill>
                  <a:srgbClr val="7030A0"/>
                </a:solidFill>
                <a:latin typeface="Arial" panose="020B0604020202020204" pitchFamily="34" charset="0"/>
                <a:cs typeface="Arial" panose="020B0604020202020204" pitchFamily="34" charset="0"/>
              </a:rPr>
              <a:t> </a:t>
            </a:r>
          </a:p>
          <a:p>
            <a:r>
              <a:rPr lang="es-ES" sz="7400" b="1" dirty="0" smtClean="0">
                <a:solidFill>
                  <a:srgbClr val="7030A0"/>
                </a:solidFill>
                <a:latin typeface="Arial" panose="020B0604020202020204" pitchFamily="34" charset="0"/>
                <a:cs typeface="Arial" panose="020B0604020202020204" pitchFamily="34" charset="0"/>
              </a:rPr>
              <a:t>                            945 </a:t>
            </a:r>
            <a:r>
              <a:rPr lang="es-ES" sz="7400" b="1" dirty="0">
                <a:solidFill>
                  <a:srgbClr val="7030A0"/>
                </a:solidFill>
                <a:latin typeface="Arial" panose="020B0604020202020204" pitchFamily="34" charset="0"/>
                <a:cs typeface="Arial" panose="020B0604020202020204" pitchFamily="34" charset="0"/>
              </a:rPr>
              <a:t>01 55 18 </a:t>
            </a:r>
            <a:endParaRPr lang="es-ES" sz="7400" dirty="0" smtClean="0">
              <a:solidFill>
                <a:srgbClr val="7030A0"/>
              </a:solidFill>
              <a:latin typeface="Arial" panose="020B0604020202020204" pitchFamily="34" charset="0"/>
              <a:cs typeface="Arial" panose="020B0604020202020204" pitchFamily="34" charset="0"/>
            </a:endParaRPr>
          </a:p>
          <a:p>
            <a:pPr algn="l"/>
            <a:endParaRPr lang="es-ES" sz="7400" b="1" dirty="0">
              <a:solidFill>
                <a:srgbClr val="7030A0"/>
              </a:solidFill>
              <a:latin typeface="Arial" panose="020B0604020202020204" pitchFamily="34" charset="0"/>
              <a:cs typeface="Arial" panose="020B0604020202020204" pitchFamily="34" charset="0"/>
            </a:endParaRPr>
          </a:p>
          <a:p>
            <a:pPr algn="l"/>
            <a:r>
              <a:rPr lang="es-ES" sz="7400" b="1" dirty="0" smtClean="0">
                <a:solidFill>
                  <a:srgbClr val="00B050"/>
                </a:solidFill>
                <a:latin typeface="Arial" panose="020B0604020202020204" pitchFamily="34" charset="0"/>
                <a:cs typeface="Arial" panose="020B0604020202020204" pitchFamily="34" charset="0"/>
              </a:rPr>
              <a:t>Consultas identificación electrónica: 	IZENPE  </a:t>
            </a:r>
          </a:p>
          <a:p>
            <a:pPr algn="l"/>
            <a:r>
              <a:rPr lang="es-ES" sz="7400" b="1" dirty="0">
                <a:solidFill>
                  <a:srgbClr val="00B050"/>
                </a:solidFill>
                <a:latin typeface="Arial" panose="020B0604020202020204" pitchFamily="34" charset="0"/>
                <a:cs typeface="Arial" panose="020B0604020202020204" pitchFamily="34" charset="0"/>
              </a:rPr>
              <a:t>	</a:t>
            </a:r>
            <a:r>
              <a:rPr lang="es-ES" sz="7400" b="1" dirty="0" smtClean="0">
                <a:solidFill>
                  <a:srgbClr val="00B050"/>
                </a:solidFill>
                <a:latin typeface="Arial" panose="020B0604020202020204" pitchFamily="34" charset="0"/>
                <a:cs typeface="Arial" panose="020B0604020202020204" pitchFamily="34" charset="0"/>
              </a:rPr>
              <a:t>				945 </a:t>
            </a:r>
            <a:r>
              <a:rPr lang="es-ES" sz="7400" b="1" dirty="0">
                <a:solidFill>
                  <a:srgbClr val="00B050"/>
                </a:solidFill>
                <a:latin typeface="Arial" panose="020B0604020202020204" pitchFamily="34" charset="0"/>
                <a:cs typeface="Arial" panose="020B0604020202020204" pitchFamily="34" charset="0"/>
              </a:rPr>
              <a:t>01 55 18 </a:t>
            </a:r>
            <a:endParaRPr lang="es-ES" sz="7400" b="1" dirty="0" smtClean="0">
              <a:solidFill>
                <a:srgbClr val="00B050"/>
              </a:solidFill>
              <a:latin typeface="Arial" panose="020B0604020202020204" pitchFamily="34" charset="0"/>
              <a:cs typeface="Arial" panose="020B0604020202020204" pitchFamily="34" charset="0"/>
            </a:endParaRPr>
          </a:p>
          <a:p>
            <a:pPr algn="l"/>
            <a:endParaRPr lang="es-ES" sz="7400" b="1" dirty="0">
              <a:solidFill>
                <a:srgbClr val="7030A0"/>
              </a:solidFill>
              <a:latin typeface="Arial" panose="020B0604020202020204" pitchFamily="34" charset="0"/>
              <a:cs typeface="Arial" panose="020B0604020202020204" pitchFamily="34" charset="0"/>
            </a:endParaRPr>
          </a:p>
          <a:p>
            <a:pPr algn="l"/>
            <a:r>
              <a:rPr lang="es-ES" sz="7400" b="1" dirty="0" smtClean="0">
                <a:solidFill>
                  <a:srgbClr val="FF0000"/>
                </a:solidFill>
                <a:latin typeface="Arial" panose="020B0604020202020204" pitchFamily="34" charset="0"/>
                <a:cs typeface="Arial" panose="020B0604020202020204" pitchFamily="34" charset="0"/>
              </a:rPr>
              <a:t>Incidencias </a:t>
            </a:r>
            <a:r>
              <a:rPr lang="es-ES" sz="7400" b="1" dirty="0">
                <a:solidFill>
                  <a:srgbClr val="FF0000"/>
                </a:solidFill>
                <a:latin typeface="Arial" panose="020B0604020202020204" pitchFamily="34" charset="0"/>
                <a:cs typeface="Arial" panose="020B0604020202020204" pitchFamily="34" charset="0"/>
              </a:rPr>
              <a:t>informáticas: </a:t>
            </a:r>
            <a:r>
              <a:rPr lang="es-ES" sz="7400" b="1" dirty="0" smtClean="0">
                <a:solidFill>
                  <a:srgbClr val="FF0000"/>
                </a:solidFill>
                <a:latin typeface="Arial" panose="020B0604020202020204" pitchFamily="34" charset="0"/>
                <a:cs typeface="Arial" panose="020B0604020202020204" pitchFamily="34" charset="0"/>
              </a:rPr>
              <a:t>		012</a:t>
            </a:r>
            <a:endParaRPr lang="es-ES" sz="7400" b="1" dirty="0">
              <a:solidFill>
                <a:srgbClr val="FF0000"/>
              </a:solidFill>
              <a:latin typeface="Arial" panose="020B0604020202020204" pitchFamily="34" charset="0"/>
              <a:cs typeface="Arial" panose="020B0604020202020204" pitchFamily="34" charset="0"/>
            </a:endParaRPr>
          </a:p>
          <a:p>
            <a:pPr algn="l"/>
            <a:r>
              <a:rPr lang="es-ES" sz="7400" b="1" dirty="0" smtClean="0">
                <a:solidFill>
                  <a:srgbClr val="7030A0"/>
                </a:solidFill>
                <a:latin typeface="Arial" panose="020B0604020202020204" pitchFamily="34" charset="0"/>
                <a:cs typeface="Arial" panose="020B0604020202020204" pitchFamily="34" charset="0"/>
              </a:rPr>
              <a:t>		</a:t>
            </a:r>
            <a:endParaRPr lang="es-ES" dirty="0" smtClean="0">
              <a:solidFill>
                <a:schemeClr val="tx1"/>
              </a:solidFill>
            </a:endParaRPr>
          </a:p>
        </p:txBody>
      </p:sp>
      <p:pic>
        <p:nvPicPr>
          <p:cNvPr id="5"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538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2 Subtítulo"/>
          <p:cNvSpPr>
            <a:spLocks noGrp="1"/>
          </p:cNvSpPr>
          <p:nvPr>
            <p:ph type="subTitle" idx="1"/>
          </p:nvPr>
        </p:nvSpPr>
        <p:spPr>
          <a:xfrm>
            <a:off x="323528" y="1412776"/>
            <a:ext cx="8568952" cy="5292588"/>
          </a:xfrm>
        </p:spPr>
        <p:txBody>
          <a:bodyPr>
            <a:noAutofit/>
          </a:bodyPr>
          <a:lstStyle/>
          <a:p>
            <a:pPr algn="l"/>
            <a:endParaRPr lang="es-ES" sz="2200" u="sng" dirty="0">
              <a:solidFill>
                <a:srgbClr val="FF0000"/>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2200" b="1" dirty="0" smtClean="0">
                <a:solidFill>
                  <a:schemeClr val="tx1"/>
                </a:solidFill>
                <a:latin typeface="Arial" panose="020B0604020202020204" pitchFamily="34" charset="0"/>
                <a:cs typeface="Arial" panose="020B0604020202020204" pitchFamily="34" charset="0"/>
              </a:rPr>
              <a:t>Nº máximo de intervenciones subvencionables</a:t>
            </a:r>
            <a:endParaRPr lang="es-ES" sz="2200" dirty="0">
              <a:solidFill>
                <a:schemeClr val="tx1"/>
              </a:solidFill>
              <a:latin typeface="Arial" panose="020B0604020202020204" pitchFamily="34" charset="0"/>
              <a:cs typeface="Arial" panose="020B0604020202020204" pitchFamily="34" charset="0"/>
            </a:endParaRPr>
          </a:p>
          <a:p>
            <a:pPr algn="l"/>
            <a:r>
              <a:rPr lang="es-ES" sz="2200" dirty="0" smtClean="0">
                <a:solidFill>
                  <a:schemeClr val="tx1"/>
                </a:solidFill>
                <a:latin typeface="Arial" panose="020B0604020202020204" pitchFamily="34" charset="0"/>
                <a:cs typeface="Arial" panose="020B0604020202020204" pitchFamily="34" charset="0"/>
              </a:rPr>
              <a:t>PRE: 3 proyectos </a:t>
            </a:r>
            <a:r>
              <a:rPr lang="es-ES" sz="2200" dirty="0" smtClean="0">
                <a:solidFill>
                  <a:schemeClr val="tx1"/>
                </a:solidFill>
                <a:latin typeface="Arial" panose="020B0604020202020204" pitchFamily="34" charset="0"/>
                <a:cs typeface="Arial" panose="020B0604020202020204" pitchFamily="34" charset="0"/>
              </a:rPr>
              <a:t>por </a:t>
            </a:r>
            <a:r>
              <a:rPr lang="es-ES" sz="2200" dirty="0">
                <a:solidFill>
                  <a:schemeClr val="tx1"/>
                </a:solidFill>
                <a:latin typeface="Arial" panose="020B0604020202020204" pitchFamily="34" charset="0"/>
                <a:cs typeface="Arial" panose="020B0604020202020204" pitchFamily="34" charset="0"/>
              </a:rPr>
              <a:t>entidad (sola o </a:t>
            </a:r>
            <a:r>
              <a:rPr lang="es-ES" sz="2200" dirty="0">
                <a:solidFill>
                  <a:schemeClr val="tx1"/>
                </a:solidFill>
                <a:latin typeface="Arial" panose="020B0604020202020204" pitchFamily="34" charset="0"/>
                <a:cs typeface="Arial" panose="020B0604020202020204" pitchFamily="34" charset="0"/>
              </a:rPr>
              <a:t>en agrupación)</a:t>
            </a:r>
            <a:endParaRPr lang="es-ES" sz="2200" u="sng" dirty="0">
              <a:solidFill>
                <a:schemeClr val="tx1"/>
              </a:solidFill>
              <a:latin typeface="Arial" panose="020B0604020202020204" pitchFamily="34" charset="0"/>
              <a:cs typeface="Arial" panose="020B0604020202020204" pitchFamily="34" charset="0"/>
            </a:endParaRPr>
          </a:p>
          <a:p>
            <a:pPr algn="l"/>
            <a:r>
              <a:rPr lang="es-ES" sz="2200" dirty="0" smtClean="0">
                <a:solidFill>
                  <a:schemeClr val="tx1"/>
                </a:solidFill>
                <a:latin typeface="Arial" panose="020B0604020202020204" pitchFamily="34" charset="0"/>
                <a:cs typeface="Arial" panose="020B0604020202020204" pitchFamily="34" charset="0"/>
              </a:rPr>
              <a:t>EHE: 1 estrategia por entidad (sola o en agrupación)</a:t>
            </a:r>
          </a:p>
          <a:p>
            <a:pPr algn="l"/>
            <a:endParaRPr lang="es-ES" sz="2200" u="sng" dirty="0" smtClean="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2200" b="1" dirty="0" smtClean="0">
                <a:solidFill>
                  <a:schemeClr val="tx1"/>
                </a:solidFill>
                <a:latin typeface="Arial" panose="020B0604020202020204" pitchFamily="34" charset="0"/>
                <a:cs typeface="Arial" panose="020B0604020202020204" pitchFamily="34" charset="0"/>
              </a:rPr>
              <a:t>Fondos </a:t>
            </a:r>
            <a:r>
              <a:rPr lang="es-ES" sz="2200" b="1" dirty="0">
                <a:solidFill>
                  <a:schemeClr val="tx1"/>
                </a:solidFill>
                <a:latin typeface="Arial" panose="020B0604020202020204" pitchFamily="34" charset="0"/>
                <a:cs typeface="Arial" panose="020B0604020202020204" pitchFamily="34" charset="0"/>
              </a:rPr>
              <a:t>máximos por entidad </a:t>
            </a:r>
            <a:endParaRPr lang="es-ES" sz="2200" b="1" dirty="0" smtClean="0">
              <a:solidFill>
                <a:schemeClr val="tx1"/>
              </a:solidFill>
              <a:latin typeface="Arial" panose="020B0604020202020204" pitchFamily="34" charset="0"/>
              <a:cs typeface="Arial" panose="020B0604020202020204" pitchFamily="34" charset="0"/>
            </a:endParaRPr>
          </a:p>
          <a:p>
            <a:pPr algn="l"/>
            <a:r>
              <a:rPr lang="es-ES" sz="2200" dirty="0" smtClean="0">
                <a:solidFill>
                  <a:schemeClr val="tx1"/>
                </a:solidFill>
                <a:latin typeface="Arial" panose="020B0604020202020204" pitchFamily="34" charset="0"/>
                <a:cs typeface="Arial" panose="020B0604020202020204" pitchFamily="34" charset="0"/>
              </a:rPr>
              <a:t>Para todas las </a:t>
            </a:r>
            <a:r>
              <a:rPr lang="es-ES" sz="2200" dirty="0">
                <a:solidFill>
                  <a:schemeClr val="tx1"/>
                </a:solidFill>
                <a:latin typeface="Arial" panose="020B0604020202020204" pitchFamily="34" charset="0"/>
                <a:cs typeface="Arial" panose="020B0604020202020204" pitchFamily="34" charset="0"/>
              </a:rPr>
              <a:t>subvenciones de 2021: 3.320.228,00 €  euros</a:t>
            </a:r>
          </a:p>
          <a:p>
            <a:pPr algn="l"/>
            <a:endParaRPr lang="es-ES" sz="2200" u="sng" dirty="0" smtClean="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2200" b="1" dirty="0" smtClean="0">
                <a:solidFill>
                  <a:schemeClr val="tx1"/>
                </a:solidFill>
                <a:latin typeface="Arial" panose="020B0604020202020204" pitchFamily="34" charset="0"/>
                <a:cs typeface="Arial" panose="020B0604020202020204" pitchFamily="34" charset="0"/>
              </a:rPr>
              <a:t>Modo de presentación de solicitudes</a:t>
            </a:r>
            <a:endParaRPr lang="es-ES" sz="2200" dirty="0" smtClean="0">
              <a:solidFill>
                <a:schemeClr val="tx1"/>
              </a:solidFill>
              <a:latin typeface="Arial" panose="020B0604020202020204" pitchFamily="34" charset="0"/>
              <a:cs typeface="Arial" panose="020B0604020202020204" pitchFamily="34" charset="0"/>
            </a:endParaRPr>
          </a:p>
          <a:p>
            <a:pPr algn="l"/>
            <a:r>
              <a:rPr lang="es-ES" sz="2200" dirty="0" smtClean="0">
                <a:solidFill>
                  <a:schemeClr val="tx1"/>
                </a:solidFill>
                <a:latin typeface="Arial" panose="020B0604020202020204" pitchFamily="34" charset="0"/>
                <a:cs typeface="Arial" panose="020B0604020202020204" pitchFamily="34" charset="0"/>
              </a:rPr>
              <a:t>Tramitación electrónica a través de la sede electrónica.</a:t>
            </a:r>
          </a:p>
        </p:txBody>
      </p:sp>
      <p:sp>
        <p:nvSpPr>
          <p:cNvPr id="8" name="1 Título"/>
          <p:cNvSpPr txBox="1">
            <a:spLocks/>
          </p:cNvSpPr>
          <p:nvPr/>
        </p:nvSpPr>
        <p:spPr>
          <a:xfrm>
            <a:off x="1289100" y="593067"/>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000" b="1" dirty="0" smtClean="0">
                <a:solidFill>
                  <a:srgbClr val="0099CC"/>
                </a:solidFill>
                <a:latin typeface="Arial" panose="020B0604020202020204" pitchFamily="34" charset="0"/>
                <a:cs typeface="Arial" panose="020B0604020202020204" pitchFamily="34" charset="0"/>
              </a:rPr>
              <a:t>Elementos principales (ii)</a:t>
            </a:r>
          </a:p>
        </p:txBody>
      </p:sp>
      <p:pic>
        <p:nvPicPr>
          <p:cNvPr id="7"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1088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98358" y="285293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1pPr>
            <a:lvl2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2pPr>
            <a:lvl3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3pPr>
            <a:lvl4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4pPr>
            <a:lvl5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5pPr>
            <a:lvl6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6pPr>
            <a:lvl7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7pPr>
            <a:lvl8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8pPr>
            <a:lvl9pPr fontAlgn="base">
              <a:spcBef>
                <a:spcPct val="0"/>
              </a:spcBef>
              <a:spcAft>
                <a:spcPct val="0"/>
              </a:spcAft>
              <a:tabLst>
                <a:tab pos="3060700" algn="ctr"/>
                <a:tab pos="5759450" algn="r"/>
                <a:tab pos="6300788"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5759450" algn="r"/>
                <a:tab pos="6300788" algn="r"/>
              </a:tabLst>
            </a:pPr>
            <a:endParaRPr kumimoji="0" lang="es-ES" alt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2 Subtítulo"/>
          <p:cNvSpPr txBox="1">
            <a:spLocks/>
          </p:cNvSpPr>
          <p:nvPr/>
        </p:nvSpPr>
        <p:spPr>
          <a:xfrm>
            <a:off x="395535" y="1628800"/>
            <a:ext cx="8748465" cy="46805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285750" indent="-285750" algn="l">
              <a:buFont typeface="Arial" panose="020B0604020202020204" pitchFamily="34" charset="0"/>
              <a:buChar char="•"/>
            </a:pPr>
            <a:r>
              <a:rPr lang="es-ES" sz="2200" b="1" dirty="0" smtClean="0">
                <a:solidFill>
                  <a:schemeClr val="tx1"/>
                </a:solidFill>
                <a:latin typeface="Arial" panose="020B0604020202020204" pitchFamily="34" charset="0"/>
                <a:cs typeface="Arial" panose="020B0604020202020204" pitchFamily="34" charset="0"/>
              </a:rPr>
              <a:t>Calendario previsto </a:t>
            </a:r>
            <a:r>
              <a:rPr lang="es-ES" sz="2200" b="1" dirty="0" smtClean="0">
                <a:solidFill>
                  <a:srgbClr val="FF0000"/>
                </a:solidFill>
                <a:latin typeface="Arial" panose="020B0604020202020204" pitchFamily="34" charset="0"/>
                <a:cs typeface="Arial" panose="020B0604020202020204" pitchFamily="34" charset="0"/>
              </a:rPr>
              <a:t>(fechas provisionales)</a:t>
            </a:r>
          </a:p>
          <a:p>
            <a:pPr algn="l"/>
            <a:endParaRPr lang="es-ES" sz="1800" b="1" dirty="0" smtClean="0">
              <a:solidFill>
                <a:schemeClr val="tx1"/>
              </a:solidFill>
              <a:latin typeface="Arial" panose="020B0604020202020204" pitchFamily="34" charset="0"/>
              <a:cs typeface="Arial" panose="020B0604020202020204" pitchFamily="34" charset="0"/>
            </a:endParaRPr>
          </a:p>
          <a:p>
            <a:pPr algn="l"/>
            <a:r>
              <a:rPr lang="es-ES" sz="1800" b="1" dirty="0" smtClean="0">
                <a:solidFill>
                  <a:schemeClr val="tx1"/>
                </a:solidFill>
                <a:latin typeface="Arial" panose="020B0604020202020204" pitchFamily="34" charset="0"/>
                <a:cs typeface="Arial" panose="020B0604020202020204" pitchFamily="34" charset="0"/>
              </a:rPr>
              <a:t>PRE</a:t>
            </a:r>
          </a:p>
          <a:p>
            <a:pPr marL="742950" lvl="1" indent="-285750" algn="l">
              <a:buFont typeface="Arial" panose="020B0604020202020204" pitchFamily="34" charset="0"/>
              <a:buChar char="•"/>
            </a:pPr>
            <a:r>
              <a:rPr lang="es-ES" sz="1800" dirty="0" smtClean="0">
                <a:solidFill>
                  <a:schemeClr val="tx1"/>
                </a:solidFill>
                <a:latin typeface="Arial" panose="020B0604020202020204" pitchFamily="34" charset="0"/>
                <a:cs typeface="Arial" panose="020B0604020202020204" pitchFamily="34" charset="0"/>
              </a:rPr>
              <a:t>Publicación en el BOPV: </a:t>
            </a:r>
            <a:r>
              <a:rPr lang="es-ES" sz="1800" dirty="0" smtClean="0">
                <a:solidFill>
                  <a:srgbClr val="00B0F0"/>
                </a:solidFill>
                <a:latin typeface="Arial" panose="020B0604020202020204" pitchFamily="34" charset="0"/>
                <a:cs typeface="Arial" panose="020B0604020202020204" pitchFamily="34" charset="0"/>
              </a:rPr>
              <a:t>a partir del 15 de marzo</a:t>
            </a:r>
            <a:endParaRPr lang="es-ES" sz="1800" dirty="0">
              <a:solidFill>
                <a:srgbClr val="00B0F0"/>
              </a:solidFill>
              <a:latin typeface="Arial" panose="020B0604020202020204" pitchFamily="34" charset="0"/>
              <a:cs typeface="Arial" panose="020B0604020202020204" pitchFamily="34" charset="0"/>
            </a:endParaRPr>
          </a:p>
          <a:p>
            <a:pPr marL="742950" lvl="1" indent="-285750" algn="l">
              <a:buFont typeface="Arial" panose="020B0604020202020204" pitchFamily="34" charset="0"/>
              <a:buChar char="•"/>
            </a:pPr>
            <a:r>
              <a:rPr lang="es-ES" sz="1800" dirty="0" smtClean="0">
                <a:solidFill>
                  <a:schemeClr val="tx1"/>
                </a:solidFill>
                <a:latin typeface="Arial" panose="020B0604020202020204" pitchFamily="34" charset="0"/>
                <a:cs typeface="Arial" panose="020B0604020202020204" pitchFamily="34" charset="0"/>
              </a:rPr>
              <a:t>Plazo de presentación solicitudes:  </a:t>
            </a:r>
            <a:r>
              <a:rPr lang="es-ES" sz="1800" dirty="0" smtClean="0">
                <a:solidFill>
                  <a:srgbClr val="00B0F0"/>
                </a:solidFill>
                <a:latin typeface="Arial" panose="020B0604020202020204" pitchFamily="34" charset="0"/>
                <a:cs typeface="Arial" panose="020B0604020202020204" pitchFamily="34" charset="0"/>
              </a:rPr>
              <a:t>Inicio</a:t>
            </a:r>
            <a:r>
              <a:rPr lang="es-ES" sz="1800" dirty="0">
                <a:solidFill>
                  <a:srgbClr val="00B0F0"/>
                </a:solidFill>
                <a:latin typeface="Arial" panose="020B0604020202020204" pitchFamily="34" charset="0"/>
                <a:cs typeface="Arial" panose="020B0604020202020204" pitchFamily="34" charset="0"/>
              </a:rPr>
              <a:t>: 00:00 del </a:t>
            </a:r>
            <a:r>
              <a:rPr lang="es-ES" sz="1800" dirty="0" smtClean="0">
                <a:solidFill>
                  <a:srgbClr val="00B0F0"/>
                </a:solidFill>
                <a:latin typeface="Arial" panose="020B0604020202020204" pitchFamily="34" charset="0"/>
                <a:cs typeface="Arial" panose="020B0604020202020204" pitchFamily="34" charset="0"/>
              </a:rPr>
              <a:t>día siguiente 				           	           Fin</a:t>
            </a:r>
            <a:r>
              <a:rPr lang="es-ES" sz="1800" dirty="0">
                <a:solidFill>
                  <a:srgbClr val="00B0F0"/>
                </a:solidFill>
                <a:latin typeface="Arial" panose="020B0604020202020204" pitchFamily="34" charset="0"/>
                <a:cs typeface="Arial" panose="020B0604020202020204" pitchFamily="34" charset="0"/>
              </a:rPr>
              <a:t>:  </a:t>
            </a:r>
            <a:r>
              <a:rPr lang="es-ES" sz="1800" dirty="0" smtClean="0">
                <a:solidFill>
                  <a:srgbClr val="00B0F0"/>
                </a:solidFill>
                <a:latin typeface="Arial" panose="020B0604020202020204" pitchFamily="34" charset="0"/>
                <a:cs typeface="Arial" panose="020B0604020202020204" pitchFamily="34" charset="0"/>
              </a:rPr>
              <a:t>  23:59 </a:t>
            </a:r>
            <a:r>
              <a:rPr lang="es-ES" sz="1800" dirty="0">
                <a:solidFill>
                  <a:srgbClr val="00B0F0"/>
                </a:solidFill>
                <a:latin typeface="Arial" panose="020B0604020202020204" pitchFamily="34" charset="0"/>
                <a:cs typeface="Arial" panose="020B0604020202020204" pitchFamily="34" charset="0"/>
              </a:rPr>
              <a:t>del </a:t>
            </a:r>
            <a:r>
              <a:rPr lang="es-ES" sz="1800" dirty="0" smtClean="0">
                <a:solidFill>
                  <a:srgbClr val="00B0F0"/>
                </a:solidFill>
                <a:latin typeface="Arial" panose="020B0604020202020204" pitchFamily="34" charset="0"/>
                <a:cs typeface="Arial" panose="020B0604020202020204" pitchFamily="34" charset="0"/>
              </a:rPr>
              <a:t>31/12 </a:t>
            </a:r>
            <a:r>
              <a:rPr lang="es-ES" sz="1800" dirty="0">
                <a:solidFill>
                  <a:srgbClr val="00B0F0"/>
                </a:solidFill>
                <a:latin typeface="Arial" panose="020B0604020202020204" pitchFamily="34" charset="0"/>
                <a:cs typeface="Arial" panose="020B0604020202020204" pitchFamily="34" charset="0"/>
              </a:rPr>
              <a:t>o </a:t>
            </a:r>
            <a:r>
              <a:rPr lang="es-ES" sz="1800" dirty="0" smtClean="0">
                <a:solidFill>
                  <a:srgbClr val="00B0F0"/>
                </a:solidFill>
                <a:latin typeface="Arial" panose="020B0604020202020204" pitchFamily="34" charset="0"/>
                <a:cs typeface="Arial" panose="020B0604020202020204" pitchFamily="34" charset="0"/>
              </a:rPr>
              <a:t>agotamiento €</a:t>
            </a:r>
            <a:endParaRPr lang="es-ES" sz="1800" dirty="0">
              <a:solidFill>
                <a:srgbClr val="00B0F0"/>
              </a:solidFill>
              <a:latin typeface="Arial" panose="020B0604020202020204" pitchFamily="34" charset="0"/>
              <a:cs typeface="Arial" panose="020B0604020202020204" pitchFamily="34" charset="0"/>
            </a:endParaRPr>
          </a:p>
          <a:p>
            <a:pPr marL="742950" lvl="1" indent="-285750" algn="l">
              <a:buFont typeface="Arial" panose="020B0604020202020204" pitchFamily="34" charset="0"/>
              <a:buChar char="•"/>
            </a:pPr>
            <a:r>
              <a:rPr lang="es-ES_tradnl" sz="1800" dirty="0" smtClean="0">
                <a:solidFill>
                  <a:schemeClr val="tx1"/>
                </a:solidFill>
                <a:latin typeface="Arial" panose="020B0604020202020204" pitchFamily="34" charset="0"/>
                <a:cs typeface="Arial" panose="020B0604020202020204" pitchFamily="34" charset="0"/>
              </a:rPr>
              <a:t>Envío </a:t>
            </a:r>
            <a:r>
              <a:rPr lang="es-ES_tradnl" sz="1800" dirty="0">
                <a:solidFill>
                  <a:schemeClr val="tx1"/>
                </a:solidFill>
                <a:latin typeface="Arial" panose="020B0604020202020204" pitchFamily="34" charset="0"/>
                <a:cs typeface="Arial" panose="020B0604020202020204" pitchFamily="34" charset="0"/>
              </a:rPr>
              <a:t>cartas de subsanación: </a:t>
            </a:r>
            <a:r>
              <a:rPr lang="es-ES_tradnl" sz="1800" dirty="0" smtClean="0">
                <a:solidFill>
                  <a:srgbClr val="00B0F0"/>
                </a:solidFill>
                <a:latin typeface="Arial" panose="020B0604020202020204" pitchFamily="34" charset="0"/>
                <a:cs typeface="Arial" panose="020B0604020202020204" pitchFamily="34" charset="0"/>
              </a:rPr>
              <a:t>Abril-cuando proceda</a:t>
            </a:r>
            <a:endParaRPr lang="es-ES_tradnl" sz="1800" dirty="0">
              <a:solidFill>
                <a:srgbClr val="00B0F0"/>
              </a:solidFill>
              <a:latin typeface="Arial" panose="020B0604020202020204" pitchFamily="34" charset="0"/>
              <a:cs typeface="Arial" panose="020B0604020202020204" pitchFamily="34" charset="0"/>
            </a:endParaRPr>
          </a:p>
          <a:p>
            <a:pPr marL="742950" lvl="1" indent="-285750" algn="l">
              <a:buFont typeface="Arial" panose="020B0604020202020204" pitchFamily="34" charset="0"/>
              <a:buChar char="•"/>
            </a:pPr>
            <a:r>
              <a:rPr lang="es-ES_tradnl" sz="1800" dirty="0">
                <a:solidFill>
                  <a:schemeClr val="tx1"/>
                </a:solidFill>
                <a:latin typeface="Arial" panose="020B0604020202020204" pitchFamily="34" charset="0"/>
                <a:cs typeface="Arial" panose="020B0604020202020204" pitchFamily="34" charset="0"/>
              </a:rPr>
              <a:t>Resolución concesión BOPV: </a:t>
            </a:r>
            <a:r>
              <a:rPr lang="es-ES_tradnl" sz="1800" dirty="0" smtClean="0">
                <a:solidFill>
                  <a:srgbClr val="00B0F0"/>
                </a:solidFill>
                <a:latin typeface="Arial" panose="020B0604020202020204" pitchFamily="34" charset="0"/>
                <a:cs typeface="Arial" panose="020B0604020202020204" pitchFamily="34" charset="0"/>
              </a:rPr>
              <a:t>Mayo-cuando proceda</a:t>
            </a:r>
            <a:endParaRPr lang="es-ES_tradnl" sz="1800" dirty="0">
              <a:solidFill>
                <a:srgbClr val="00B0F0"/>
              </a:solidFill>
              <a:latin typeface="Arial" panose="020B0604020202020204" pitchFamily="34" charset="0"/>
              <a:cs typeface="Arial" panose="020B0604020202020204" pitchFamily="34" charset="0"/>
            </a:endParaRPr>
          </a:p>
          <a:p>
            <a:pPr algn="l"/>
            <a:endParaRPr lang="es-ES" sz="1800" dirty="0" smtClean="0">
              <a:solidFill>
                <a:schemeClr val="tx1"/>
              </a:solidFill>
              <a:latin typeface="Arial" panose="020B0604020202020204" pitchFamily="34" charset="0"/>
              <a:cs typeface="Arial" panose="020B0604020202020204" pitchFamily="34" charset="0"/>
            </a:endParaRPr>
          </a:p>
          <a:p>
            <a:pPr algn="l"/>
            <a:r>
              <a:rPr lang="es-ES" sz="1800" b="1" dirty="0" smtClean="0">
                <a:solidFill>
                  <a:schemeClr val="tx1"/>
                </a:solidFill>
                <a:latin typeface="Arial" panose="020B0604020202020204" pitchFamily="34" charset="0"/>
                <a:cs typeface="Arial" panose="020B0604020202020204" pitchFamily="34" charset="0"/>
              </a:rPr>
              <a:t>EHE</a:t>
            </a:r>
          </a:p>
          <a:p>
            <a:pPr marL="742950" lvl="1" indent="-285750" algn="l">
              <a:buFont typeface="Arial" panose="020B0604020202020204" pitchFamily="34" charset="0"/>
              <a:buChar char="•"/>
            </a:pPr>
            <a:r>
              <a:rPr lang="es-ES" sz="1800" dirty="0">
                <a:solidFill>
                  <a:schemeClr val="tx1"/>
                </a:solidFill>
                <a:latin typeface="Arial" panose="020B0604020202020204" pitchFamily="34" charset="0"/>
                <a:cs typeface="Arial" panose="020B0604020202020204" pitchFamily="34" charset="0"/>
              </a:rPr>
              <a:t>Publicación en el BOPV</a:t>
            </a:r>
            <a:r>
              <a:rPr lang="es-ES" sz="1800" dirty="0" smtClean="0">
                <a:solidFill>
                  <a:schemeClr val="tx1"/>
                </a:solidFill>
                <a:latin typeface="Arial" panose="020B0604020202020204" pitchFamily="34" charset="0"/>
                <a:cs typeface="Arial" panose="020B0604020202020204" pitchFamily="34" charset="0"/>
              </a:rPr>
              <a:t>: </a:t>
            </a:r>
            <a:r>
              <a:rPr lang="es-ES" sz="1800" dirty="0" smtClean="0">
                <a:solidFill>
                  <a:srgbClr val="00B0F0"/>
                </a:solidFill>
                <a:latin typeface="Arial" panose="020B0604020202020204" pitchFamily="34" charset="0"/>
                <a:cs typeface="Arial" panose="020B0604020202020204" pitchFamily="34" charset="0"/>
              </a:rPr>
              <a:t>septiembre</a:t>
            </a:r>
          </a:p>
          <a:p>
            <a:pPr marL="742950" lvl="1" indent="-285750" algn="l">
              <a:buFont typeface="Arial" panose="020B0604020202020204" pitchFamily="34" charset="0"/>
              <a:buChar char="•"/>
            </a:pPr>
            <a:r>
              <a:rPr lang="es-ES" sz="1800" dirty="0" smtClean="0">
                <a:solidFill>
                  <a:schemeClr val="tx1"/>
                </a:solidFill>
                <a:latin typeface="Arial" panose="020B0604020202020204" pitchFamily="34" charset="0"/>
                <a:cs typeface="Arial" panose="020B0604020202020204" pitchFamily="34" charset="0"/>
              </a:rPr>
              <a:t>Plazo </a:t>
            </a:r>
            <a:r>
              <a:rPr lang="es-ES" sz="1800" dirty="0">
                <a:solidFill>
                  <a:schemeClr val="tx1"/>
                </a:solidFill>
                <a:latin typeface="Arial" panose="020B0604020202020204" pitchFamily="34" charset="0"/>
                <a:cs typeface="Arial" panose="020B0604020202020204" pitchFamily="34" charset="0"/>
              </a:rPr>
              <a:t>de presentación solicitudes: </a:t>
            </a:r>
            <a:r>
              <a:rPr lang="es-ES" sz="1800" dirty="0" smtClean="0">
                <a:solidFill>
                  <a:srgbClr val="00B0F0"/>
                </a:solidFill>
                <a:latin typeface="Arial" panose="020B0604020202020204" pitchFamily="34" charset="0"/>
                <a:cs typeface="Arial" panose="020B0604020202020204" pitchFamily="34" charset="0"/>
              </a:rPr>
              <a:t>1 mes</a:t>
            </a:r>
            <a:endParaRPr lang="es-ES" sz="1800" dirty="0">
              <a:solidFill>
                <a:srgbClr val="00B0F0"/>
              </a:solidFill>
              <a:latin typeface="Arial" panose="020B0604020202020204" pitchFamily="34" charset="0"/>
              <a:cs typeface="Arial" panose="020B0604020202020204" pitchFamily="34" charset="0"/>
            </a:endParaRPr>
          </a:p>
          <a:p>
            <a:pPr marL="742950" lvl="1" indent="-285750" algn="l">
              <a:buFont typeface="Arial" panose="020B0604020202020204" pitchFamily="34" charset="0"/>
              <a:buChar char="•"/>
            </a:pPr>
            <a:r>
              <a:rPr lang="es-ES_tradnl" sz="1800" dirty="0" smtClean="0">
                <a:solidFill>
                  <a:schemeClr val="tx1"/>
                </a:solidFill>
                <a:latin typeface="Arial" panose="020B0604020202020204" pitchFamily="34" charset="0"/>
                <a:cs typeface="Arial" panose="020B0604020202020204" pitchFamily="34" charset="0"/>
              </a:rPr>
              <a:t>Envío cartas de subsanación: </a:t>
            </a:r>
            <a:r>
              <a:rPr lang="es-ES_tradnl" sz="1800" dirty="0" smtClean="0">
                <a:solidFill>
                  <a:srgbClr val="00B0F0"/>
                </a:solidFill>
                <a:latin typeface="Arial" panose="020B0604020202020204" pitchFamily="34" charset="0"/>
                <a:cs typeface="Arial" panose="020B0604020202020204" pitchFamily="34" charset="0"/>
              </a:rPr>
              <a:t>Octubre-Noviembre</a:t>
            </a:r>
            <a:endParaRPr lang="es-ES_tradnl" sz="1800" dirty="0">
              <a:solidFill>
                <a:srgbClr val="00B0F0"/>
              </a:solidFill>
              <a:latin typeface="Arial" panose="020B0604020202020204" pitchFamily="34" charset="0"/>
              <a:cs typeface="Arial" panose="020B0604020202020204" pitchFamily="34" charset="0"/>
            </a:endParaRPr>
          </a:p>
          <a:p>
            <a:pPr marL="742950" lvl="1" indent="-285750" algn="l">
              <a:buFont typeface="Arial" panose="020B0604020202020204" pitchFamily="34" charset="0"/>
              <a:buChar char="•"/>
            </a:pPr>
            <a:r>
              <a:rPr lang="es-ES_tradnl" sz="1800" dirty="0" smtClean="0">
                <a:solidFill>
                  <a:schemeClr val="tx1"/>
                </a:solidFill>
                <a:latin typeface="Arial" panose="020B0604020202020204" pitchFamily="34" charset="0"/>
                <a:cs typeface="Arial" panose="020B0604020202020204" pitchFamily="34" charset="0"/>
              </a:rPr>
              <a:t>Resolución concesión BOPV: </a:t>
            </a:r>
            <a:r>
              <a:rPr lang="es-ES_tradnl" sz="1800" dirty="0" smtClean="0">
                <a:solidFill>
                  <a:srgbClr val="00B0F0"/>
                </a:solidFill>
                <a:latin typeface="Arial" panose="020B0604020202020204" pitchFamily="34" charset="0"/>
                <a:cs typeface="Arial" panose="020B0604020202020204" pitchFamily="34" charset="0"/>
              </a:rPr>
              <a:t>Noviembre-Diciembre</a:t>
            </a:r>
          </a:p>
          <a:p>
            <a:pPr algn="l"/>
            <a:endParaRPr lang="es-ES_tradnl" sz="1800" dirty="0" smtClean="0">
              <a:solidFill>
                <a:schemeClr val="tx1"/>
              </a:solidFill>
              <a:latin typeface="Arial" panose="020B0604020202020204" pitchFamily="34" charset="0"/>
              <a:cs typeface="Arial" panose="020B0604020202020204" pitchFamily="34" charset="0"/>
            </a:endParaRPr>
          </a:p>
          <a:p>
            <a:pPr algn="l"/>
            <a:endParaRPr lang="es-ES_tradnl" sz="600" dirty="0" smtClean="0">
              <a:solidFill>
                <a:schemeClr val="tx1"/>
              </a:solidFill>
              <a:latin typeface="Arial" panose="020B0604020202020204" pitchFamily="34" charset="0"/>
              <a:cs typeface="Arial" panose="020B0604020202020204" pitchFamily="34" charset="0"/>
            </a:endParaRPr>
          </a:p>
          <a:p>
            <a:pPr algn="l"/>
            <a:endParaRPr lang="es-ES_tradnl" sz="600" dirty="0" smtClean="0">
              <a:solidFill>
                <a:schemeClr val="tx1"/>
              </a:solidFill>
              <a:latin typeface="Arial" panose="020B0604020202020204" pitchFamily="34" charset="0"/>
              <a:cs typeface="Arial" panose="020B0604020202020204" pitchFamily="34" charset="0"/>
            </a:endParaRPr>
          </a:p>
          <a:p>
            <a:pPr marL="0" lvl="1" algn="l"/>
            <a:endParaRPr lang="es-ES_tradnl" dirty="0" smtClean="0">
              <a:solidFill>
                <a:schemeClr val="tx1"/>
              </a:solidFill>
            </a:endParaRPr>
          </a:p>
          <a:p>
            <a:pPr marL="457200" indent="-457200" algn="l">
              <a:buFont typeface="Arial" panose="020B0604020202020204" pitchFamily="34" charset="0"/>
              <a:buChar char="•"/>
            </a:pPr>
            <a:endParaRPr lang="es-ES_tradnl" sz="2800" dirty="0" smtClean="0">
              <a:solidFill>
                <a:schemeClr val="tx1"/>
              </a:solidFill>
            </a:endParaRPr>
          </a:p>
          <a:p>
            <a:pPr marL="457200" indent="-457200" algn="l">
              <a:buFont typeface="Arial" panose="020B0604020202020204" pitchFamily="34" charset="0"/>
              <a:buChar char="•"/>
            </a:pPr>
            <a:endParaRPr lang="es-ES_tradnl" sz="2800" dirty="0" smtClean="0">
              <a:solidFill>
                <a:schemeClr val="tx1"/>
              </a:solidFill>
            </a:endParaRPr>
          </a:p>
        </p:txBody>
      </p:sp>
      <p:pic>
        <p:nvPicPr>
          <p:cNvPr id="7"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
        <p:nvSpPr>
          <p:cNvPr id="11" name="1 Título"/>
          <p:cNvSpPr txBox="1">
            <a:spLocks/>
          </p:cNvSpPr>
          <p:nvPr/>
        </p:nvSpPr>
        <p:spPr>
          <a:xfrm>
            <a:off x="1289100" y="593067"/>
            <a:ext cx="6921549" cy="792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000" b="1" dirty="0" smtClean="0">
                <a:solidFill>
                  <a:srgbClr val="0099CC"/>
                </a:solidFill>
                <a:latin typeface="Arial" panose="020B0604020202020204" pitchFamily="34" charset="0"/>
                <a:cs typeface="Arial" panose="020B0604020202020204" pitchFamily="34" charset="0"/>
              </a:rPr>
              <a:t>Elementos principales (iii)</a:t>
            </a:r>
          </a:p>
        </p:txBody>
      </p:sp>
    </p:spTree>
    <p:extLst>
      <p:ext uri="{BB962C8B-B14F-4D97-AF65-F5344CB8AC3E}">
        <p14:creationId xmlns:p14="http://schemas.microsoft.com/office/powerpoint/2010/main" val="2936437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332656"/>
            <a:ext cx="6921549" cy="1080120"/>
          </a:xfrm>
        </p:spPr>
        <p:txBody>
          <a:bodyPr>
            <a:normAutofit fontScale="90000"/>
          </a:bodyPr>
          <a:lstStyle/>
          <a:p>
            <a:pPr algn="l"/>
            <a:r>
              <a:rPr lang="es-ES" sz="3600" b="1" dirty="0" smtClean="0">
                <a:solidFill>
                  <a:srgbClr val="0099CC"/>
                </a:solidFill>
                <a:latin typeface="Arial" panose="020B0604020202020204" pitchFamily="34" charset="0"/>
                <a:cs typeface="Arial" panose="020B0604020202020204" pitchFamily="34" charset="0"/>
              </a:rPr>
              <a:t/>
            </a:r>
            <a:br>
              <a:rPr lang="es-ES" sz="3600" b="1" dirty="0" smtClean="0">
                <a:solidFill>
                  <a:srgbClr val="0099CC"/>
                </a:solidFill>
                <a:latin typeface="Arial" panose="020B0604020202020204" pitchFamily="34" charset="0"/>
                <a:cs typeface="Arial" panose="020B0604020202020204" pitchFamily="34" charset="0"/>
              </a:rPr>
            </a:br>
            <a:r>
              <a:rPr lang="es-ES" sz="3300" b="1" dirty="0" smtClean="0">
                <a:solidFill>
                  <a:srgbClr val="0099CC"/>
                </a:solidFill>
                <a:latin typeface="Arial" panose="020B0604020202020204" pitchFamily="34" charset="0"/>
                <a:cs typeface="Arial" panose="020B0604020202020204" pitchFamily="34" charset="0"/>
              </a:rPr>
              <a:t>Solicitud: instancia normalizada (i)</a:t>
            </a:r>
            <a:r>
              <a:rPr lang="es-ES" sz="2000" dirty="0">
                <a:latin typeface="Arial" panose="020B0604020202020204" pitchFamily="34" charset="0"/>
                <a:cs typeface="Arial" panose="020B0604020202020204" pitchFamily="34" charset="0"/>
              </a:rPr>
              <a:t/>
            </a:r>
            <a:br>
              <a:rPr lang="es-ES" sz="2000" dirty="0">
                <a:latin typeface="Arial" panose="020B0604020202020204" pitchFamily="34" charset="0"/>
                <a:cs typeface="Arial" panose="020B0604020202020204" pitchFamily="34" charset="0"/>
              </a:rPr>
            </a:br>
            <a:endParaRPr lang="es-ES" sz="2200" b="1" dirty="0">
              <a:solidFill>
                <a:srgbClr val="0099CC"/>
              </a:solidFill>
              <a:latin typeface="Arial" panose="020B0604020202020204" pitchFamily="34" charset="0"/>
              <a:cs typeface="Arial" panose="020B0604020202020204" pitchFamily="34" charset="0"/>
            </a:endParaRPr>
          </a:p>
        </p:txBody>
      </p:sp>
      <p:sp>
        <p:nvSpPr>
          <p:cNvPr id="3" name="2 Subtítulo"/>
          <p:cNvSpPr>
            <a:spLocks noGrp="1"/>
          </p:cNvSpPr>
          <p:nvPr>
            <p:ph type="subTitle" idx="1"/>
          </p:nvPr>
        </p:nvSpPr>
        <p:spPr>
          <a:xfrm>
            <a:off x="179512" y="1340768"/>
            <a:ext cx="9001000" cy="5517232"/>
          </a:xfrm>
        </p:spPr>
        <p:txBody>
          <a:bodyPr>
            <a:normAutofit fontScale="92500" lnSpcReduction="10000"/>
          </a:bodyPr>
          <a:lstStyle/>
          <a:p>
            <a:pPr marL="342900" indent="-342900" algn="l">
              <a:buFont typeface="Arial" panose="020B0604020202020204" pitchFamily="34" charset="0"/>
              <a:buChar char="•"/>
            </a:pPr>
            <a:r>
              <a:rPr lang="es-ES" sz="1700" b="1" dirty="0" smtClean="0">
                <a:solidFill>
                  <a:schemeClr val="tx1"/>
                </a:solidFill>
                <a:latin typeface="Arial" panose="020B0604020202020204" pitchFamily="34" charset="0"/>
                <a:cs typeface="Arial" panose="020B0604020202020204" pitchFamily="34" charset="0"/>
              </a:rPr>
              <a:t>Dónde se hace a solicitud: </a:t>
            </a:r>
            <a:r>
              <a:rPr lang="es-ES" sz="1700" dirty="0" smtClean="0">
                <a:solidFill>
                  <a:schemeClr val="tx1"/>
                </a:solidFill>
                <a:latin typeface="Arial" panose="020B0604020202020204" pitchFamily="34" charset="0"/>
                <a:cs typeface="Arial" panose="020B0604020202020204" pitchFamily="34" charset="0"/>
              </a:rPr>
              <a:t>a </a:t>
            </a:r>
            <a:r>
              <a:rPr lang="es-ES" sz="1700" dirty="0">
                <a:solidFill>
                  <a:schemeClr val="tx1"/>
                </a:solidFill>
                <a:latin typeface="Arial" panose="020B0604020202020204" pitchFamily="34" charset="0"/>
                <a:cs typeface="Arial" panose="020B0604020202020204" pitchFamily="34" charset="0"/>
              </a:rPr>
              <a:t>través de la sede electrónica</a:t>
            </a:r>
          </a:p>
          <a:p>
            <a:endParaRPr lang="es-ES" sz="1700" dirty="0" smtClean="0">
              <a:solidFill>
                <a:schemeClr val="tx1"/>
              </a:solidFill>
              <a:latin typeface="Arial" panose="020B0604020202020204" pitchFamily="34" charset="0"/>
              <a:cs typeface="Arial" panose="020B0604020202020204" pitchFamily="34" charset="0"/>
            </a:endParaRPr>
          </a:p>
          <a:p>
            <a:r>
              <a:rPr lang="es-ES" sz="1700" dirty="0" smtClean="0">
                <a:solidFill>
                  <a:schemeClr val="tx1"/>
                </a:solidFill>
                <a:latin typeface="Arial" panose="020B0604020202020204" pitchFamily="34" charset="0"/>
                <a:cs typeface="Arial" panose="020B0604020202020204" pitchFamily="34" charset="0"/>
              </a:rPr>
              <a:t>https</a:t>
            </a:r>
            <a:r>
              <a:rPr lang="es-ES" sz="1700" dirty="0">
                <a:solidFill>
                  <a:schemeClr val="tx1"/>
                </a:solidFill>
                <a:latin typeface="Arial" panose="020B0604020202020204" pitchFamily="34" charset="0"/>
                <a:cs typeface="Arial" panose="020B0604020202020204" pitchFamily="34" charset="0"/>
              </a:rPr>
              <a:t>://</a:t>
            </a:r>
            <a:r>
              <a:rPr lang="es-ES" sz="1700" dirty="0" smtClean="0">
                <a:solidFill>
                  <a:schemeClr val="tx1"/>
                </a:solidFill>
                <a:latin typeface="Arial" panose="020B0604020202020204" pitchFamily="34" charset="0"/>
                <a:cs typeface="Arial" panose="020B0604020202020204" pitchFamily="34" charset="0"/>
              </a:rPr>
              <a:t>www.euskadi.eus/                  “Ayudas y subvenciones”</a:t>
            </a:r>
            <a:endParaRPr lang="es-ES" sz="1700" dirty="0">
              <a:solidFill>
                <a:schemeClr val="tx1"/>
              </a:solidFill>
              <a:latin typeface="Arial" panose="020B0604020202020204" pitchFamily="34" charset="0"/>
              <a:cs typeface="Arial" panose="020B0604020202020204" pitchFamily="34" charset="0"/>
            </a:endParaRPr>
          </a:p>
          <a:p>
            <a:r>
              <a:rPr lang="es-ES" sz="1700" dirty="0">
                <a:solidFill>
                  <a:schemeClr val="tx1"/>
                </a:solidFill>
                <a:latin typeface="Arial" panose="020B0604020202020204" pitchFamily="34" charset="0"/>
                <a:cs typeface="Arial" panose="020B0604020202020204" pitchFamily="34" charset="0"/>
              </a:rPr>
              <a:t>http://</a:t>
            </a:r>
            <a:r>
              <a:rPr lang="es-ES" sz="1700" dirty="0" smtClean="0">
                <a:solidFill>
                  <a:schemeClr val="tx1"/>
                </a:solidFill>
                <a:latin typeface="Arial" panose="020B0604020202020204" pitchFamily="34" charset="0"/>
                <a:cs typeface="Arial" panose="020B0604020202020204" pitchFamily="34" charset="0"/>
              </a:rPr>
              <a:t>www.elankidetza.euskadi.eus/               “Convocatorias”</a:t>
            </a:r>
            <a:endParaRPr lang="es-ES" sz="1700" dirty="0">
              <a:solidFill>
                <a:schemeClr val="tx1"/>
              </a:solidFill>
              <a:latin typeface="Arial" panose="020B0604020202020204" pitchFamily="34" charset="0"/>
              <a:cs typeface="Arial" panose="020B0604020202020204" pitchFamily="34" charset="0"/>
            </a:endParaRPr>
          </a:p>
          <a:p>
            <a:pPr algn="l"/>
            <a:endParaRPr lang="es-ES" sz="17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1800" b="1" dirty="0">
                <a:solidFill>
                  <a:schemeClr val="tx1"/>
                </a:solidFill>
                <a:latin typeface="Arial" panose="020B0604020202020204" pitchFamily="34" charset="0"/>
                <a:cs typeface="Arial" panose="020B0604020202020204" pitchFamily="34" charset="0"/>
              </a:rPr>
              <a:t>Datos principales de la entidad solicitante, de la socia local y de la intervención.</a:t>
            </a:r>
          </a:p>
          <a:p>
            <a:pPr marL="342900" indent="-342900" algn="l">
              <a:buFont typeface="Arial" panose="020B0604020202020204" pitchFamily="34" charset="0"/>
              <a:buChar char="•"/>
            </a:pPr>
            <a:endParaRPr lang="es-ES" sz="1800" b="1" dirty="0" smtClean="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1800" b="1" dirty="0" smtClean="0">
                <a:solidFill>
                  <a:schemeClr val="tx1"/>
                </a:solidFill>
                <a:latin typeface="Arial" panose="020B0604020202020204" pitchFamily="34" charset="0"/>
                <a:cs typeface="Arial" panose="020B0604020202020204" pitchFamily="34" charset="0"/>
              </a:rPr>
              <a:t>Entidad solicitante: quién hace y firma </a:t>
            </a:r>
            <a:r>
              <a:rPr lang="es-ES" sz="1800" b="1" dirty="0">
                <a:solidFill>
                  <a:schemeClr val="tx1"/>
                </a:solidFill>
                <a:latin typeface="Arial" panose="020B0604020202020204" pitchFamily="34" charset="0"/>
                <a:cs typeface="Arial" panose="020B0604020202020204" pitchFamily="34" charset="0"/>
              </a:rPr>
              <a:t>la </a:t>
            </a:r>
            <a:r>
              <a:rPr lang="es-ES" sz="1800" b="1" dirty="0" smtClean="0">
                <a:solidFill>
                  <a:schemeClr val="tx1"/>
                </a:solidFill>
                <a:latin typeface="Arial" panose="020B0604020202020204" pitchFamily="34" charset="0"/>
                <a:cs typeface="Arial" panose="020B0604020202020204" pitchFamily="34" charset="0"/>
              </a:rPr>
              <a:t>solicitud: Pestaña “Identificación”</a:t>
            </a:r>
            <a:endParaRPr lang="es-ES" sz="1800" b="1"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endParaRPr lang="es-ES" sz="1800" b="1" dirty="0">
              <a:solidFill>
                <a:schemeClr val="tx1"/>
              </a:solidFill>
              <a:latin typeface="Arial" panose="020B0604020202020204" pitchFamily="34" charset="0"/>
              <a:cs typeface="Arial" panose="020B0604020202020204" pitchFamily="34" charset="0"/>
            </a:endParaRPr>
          </a:p>
          <a:p>
            <a:pPr algn="l"/>
            <a:r>
              <a:rPr lang="es-ES" sz="1800" dirty="0">
                <a:solidFill>
                  <a:schemeClr val="tx1"/>
                </a:solidFill>
                <a:latin typeface="Arial" panose="020B0604020202020204" pitchFamily="34" charset="0"/>
                <a:cs typeface="Arial" panose="020B0604020202020204" pitchFamily="34" charset="0"/>
              </a:rPr>
              <a:t> </a:t>
            </a:r>
            <a:r>
              <a:rPr lang="es-ES" sz="1800" dirty="0" smtClean="0">
                <a:solidFill>
                  <a:schemeClr val="tx1"/>
                </a:solidFill>
                <a:latin typeface="Arial" panose="020B0604020202020204" pitchFamily="34" charset="0"/>
                <a:cs typeface="Arial" panose="020B0604020202020204" pitchFamily="34" charset="0"/>
              </a:rPr>
              <a:t>	1</a:t>
            </a:r>
            <a:r>
              <a:rPr lang="es-ES" sz="1800" dirty="0">
                <a:solidFill>
                  <a:schemeClr val="tx1"/>
                </a:solidFill>
                <a:latin typeface="Arial" panose="020B0604020202020204" pitchFamily="34" charset="0"/>
                <a:cs typeface="Arial" panose="020B0604020202020204" pitchFamily="34" charset="0"/>
              </a:rPr>
              <a:t>) Una </a:t>
            </a:r>
            <a:r>
              <a:rPr lang="es-ES" sz="1800" b="1" dirty="0">
                <a:solidFill>
                  <a:schemeClr val="tx1"/>
                </a:solidFill>
                <a:latin typeface="Arial" panose="020B0604020202020204" pitchFamily="34" charset="0"/>
                <a:cs typeface="Arial" panose="020B0604020202020204" pitchFamily="34" charset="0"/>
              </a:rPr>
              <a:t>entidad</a:t>
            </a:r>
            <a:r>
              <a:rPr lang="es-ES" sz="1800" dirty="0">
                <a:solidFill>
                  <a:schemeClr val="tx1"/>
                </a:solidFill>
                <a:latin typeface="Arial" panose="020B0604020202020204" pitchFamily="34" charset="0"/>
                <a:cs typeface="Arial" panose="020B0604020202020204" pitchFamily="34" charset="0"/>
              </a:rPr>
              <a:t> (CIF): “Persona/entidad interesada del expediente”</a:t>
            </a:r>
          </a:p>
          <a:p>
            <a:pPr algn="l"/>
            <a:r>
              <a:rPr lang="es-ES" sz="1800" dirty="0" smtClean="0">
                <a:solidFill>
                  <a:schemeClr val="tx1"/>
                </a:solidFill>
                <a:latin typeface="Arial" panose="020B0604020202020204" pitchFamily="34" charset="0"/>
                <a:cs typeface="Arial" panose="020B0604020202020204" pitchFamily="34" charset="0"/>
              </a:rPr>
              <a:t>	Tiene </a:t>
            </a:r>
            <a:r>
              <a:rPr lang="es-ES" sz="1800" dirty="0">
                <a:solidFill>
                  <a:schemeClr val="tx1"/>
                </a:solidFill>
                <a:latin typeface="Arial" panose="020B0604020202020204" pitchFamily="34" charset="0"/>
                <a:cs typeface="Arial" panose="020B0604020202020204" pitchFamily="34" charset="0"/>
              </a:rPr>
              <a:t>que estar dada de alta en el Registro de Agentes de </a:t>
            </a:r>
            <a:r>
              <a:rPr lang="es-ES" sz="1800" dirty="0" smtClean="0">
                <a:solidFill>
                  <a:schemeClr val="tx1"/>
                </a:solidFill>
                <a:latin typeface="Arial" panose="020B0604020202020204" pitchFamily="34" charset="0"/>
                <a:cs typeface="Arial" panose="020B0604020202020204" pitchFamily="34" charset="0"/>
              </a:rPr>
              <a:t>Cooperación de 	</a:t>
            </a:r>
            <a:r>
              <a:rPr lang="es-ES" sz="1800" dirty="0" err="1" smtClean="0">
                <a:solidFill>
                  <a:schemeClr val="tx1"/>
                </a:solidFill>
                <a:latin typeface="Arial" panose="020B0604020202020204" pitchFamily="34" charset="0"/>
                <a:cs typeface="Arial" panose="020B0604020202020204" pitchFamily="34" charset="0"/>
              </a:rPr>
              <a:t>eLankidetza</a:t>
            </a:r>
            <a:r>
              <a:rPr lang="es-ES" sz="1800" dirty="0" smtClean="0">
                <a:solidFill>
                  <a:schemeClr val="tx1"/>
                </a:solidFill>
                <a:latin typeface="Arial" panose="020B0604020202020204" pitchFamily="34" charset="0"/>
                <a:cs typeface="Arial" panose="020B0604020202020204" pitchFamily="34" charset="0"/>
              </a:rPr>
              <a:t> (RAC</a:t>
            </a:r>
            <a:r>
              <a:rPr lang="es-ES" sz="1800" dirty="0">
                <a:solidFill>
                  <a:schemeClr val="tx1"/>
                </a:solidFill>
                <a:latin typeface="Arial" panose="020B0604020202020204" pitchFamily="34" charset="0"/>
                <a:cs typeface="Arial" panose="020B0604020202020204" pitchFamily="34" charset="0"/>
              </a:rPr>
              <a:t>). Si no está en el RAC, no podrá realizar la </a:t>
            </a:r>
            <a:r>
              <a:rPr lang="es-ES" sz="1800" dirty="0" smtClean="0">
                <a:solidFill>
                  <a:schemeClr val="tx1"/>
                </a:solidFill>
                <a:latin typeface="Arial" panose="020B0604020202020204" pitchFamily="34" charset="0"/>
                <a:cs typeface="Arial" panose="020B0604020202020204" pitchFamily="34" charset="0"/>
              </a:rPr>
              <a:t>solicitud</a:t>
            </a:r>
            <a:r>
              <a:rPr lang="es-ES" sz="1800" dirty="0">
                <a:solidFill>
                  <a:schemeClr val="tx1"/>
                </a:solidFill>
                <a:latin typeface="Arial" panose="020B0604020202020204" pitchFamily="34" charset="0"/>
                <a:cs typeface="Arial" panose="020B0604020202020204" pitchFamily="34" charset="0"/>
              </a:rPr>
              <a:t>.</a:t>
            </a:r>
          </a:p>
          <a:p>
            <a:pPr algn="l"/>
            <a:endParaRPr lang="es-ES" sz="1800" dirty="0">
              <a:solidFill>
                <a:schemeClr val="tx1"/>
              </a:solidFill>
              <a:latin typeface="Arial" panose="020B0604020202020204" pitchFamily="34" charset="0"/>
              <a:cs typeface="Arial" panose="020B0604020202020204" pitchFamily="34" charset="0"/>
            </a:endParaRPr>
          </a:p>
          <a:p>
            <a:pPr algn="l"/>
            <a:r>
              <a:rPr lang="es-ES" sz="1800" dirty="0" smtClean="0">
                <a:solidFill>
                  <a:schemeClr val="tx1"/>
                </a:solidFill>
                <a:latin typeface="Arial" panose="020B0604020202020204" pitchFamily="34" charset="0"/>
                <a:cs typeface="Arial" panose="020B0604020202020204" pitchFamily="34" charset="0"/>
              </a:rPr>
              <a:t>	2</a:t>
            </a:r>
            <a:r>
              <a:rPr lang="es-ES" sz="1800" dirty="0">
                <a:solidFill>
                  <a:schemeClr val="tx1"/>
                </a:solidFill>
                <a:latin typeface="Arial" panose="020B0604020202020204" pitchFamily="34" charset="0"/>
                <a:cs typeface="Arial" panose="020B0604020202020204" pitchFamily="34" charset="0"/>
              </a:rPr>
              <a:t>) Una </a:t>
            </a:r>
            <a:r>
              <a:rPr lang="es-ES" sz="1800" b="1" dirty="0">
                <a:solidFill>
                  <a:schemeClr val="tx1"/>
                </a:solidFill>
                <a:latin typeface="Arial" panose="020B0604020202020204" pitchFamily="34" charset="0"/>
                <a:cs typeface="Arial" panose="020B0604020202020204" pitchFamily="34" charset="0"/>
              </a:rPr>
              <a:t>persona</a:t>
            </a:r>
            <a:r>
              <a:rPr lang="es-ES" sz="1800" dirty="0">
                <a:solidFill>
                  <a:schemeClr val="tx1"/>
                </a:solidFill>
                <a:latin typeface="Arial" panose="020B0604020202020204" pitchFamily="34" charset="0"/>
                <a:cs typeface="Arial" panose="020B0604020202020204" pitchFamily="34" charset="0"/>
              </a:rPr>
              <a:t> </a:t>
            </a:r>
            <a:r>
              <a:rPr lang="es-ES" sz="1800" b="1" dirty="0">
                <a:solidFill>
                  <a:schemeClr val="tx1"/>
                </a:solidFill>
                <a:latin typeface="Arial" panose="020B0604020202020204" pitchFamily="34" charset="0"/>
                <a:cs typeface="Arial" panose="020B0604020202020204" pitchFamily="34" charset="0"/>
              </a:rPr>
              <a:t>física</a:t>
            </a:r>
            <a:r>
              <a:rPr lang="es-ES" sz="1800" dirty="0">
                <a:solidFill>
                  <a:schemeClr val="tx1"/>
                </a:solidFill>
                <a:latin typeface="Arial" panose="020B0604020202020204" pitchFamily="34" charset="0"/>
                <a:cs typeface="Arial" panose="020B0604020202020204" pitchFamily="34" charset="0"/>
              </a:rPr>
              <a:t> (DNI): “Representante</a:t>
            </a:r>
            <a:r>
              <a:rPr lang="es-ES" sz="1800" dirty="0" smtClean="0">
                <a:solidFill>
                  <a:schemeClr val="tx1"/>
                </a:solidFill>
                <a:latin typeface="Arial" panose="020B0604020202020204" pitchFamily="34" charset="0"/>
                <a:cs typeface="Arial" panose="020B0604020202020204" pitchFamily="34" charset="0"/>
              </a:rPr>
              <a:t>” de una entidad que,</a:t>
            </a:r>
            <a:endParaRPr lang="es-ES" sz="1800" dirty="0">
              <a:solidFill>
                <a:schemeClr val="tx1"/>
              </a:solidFill>
              <a:latin typeface="Arial" panose="020B0604020202020204" pitchFamily="34" charset="0"/>
              <a:cs typeface="Arial" panose="020B0604020202020204" pitchFamily="34" charset="0"/>
            </a:endParaRPr>
          </a:p>
          <a:p>
            <a:pPr algn="l"/>
            <a:r>
              <a:rPr lang="es-ES" sz="1800" dirty="0">
                <a:solidFill>
                  <a:schemeClr val="tx1"/>
                </a:solidFill>
                <a:latin typeface="Arial" panose="020B0604020202020204" pitchFamily="34" charset="0"/>
                <a:cs typeface="Arial" panose="020B0604020202020204" pitchFamily="34" charset="0"/>
              </a:rPr>
              <a:t>	</a:t>
            </a:r>
            <a:r>
              <a:rPr lang="es-ES" sz="1800" dirty="0" smtClean="0">
                <a:solidFill>
                  <a:schemeClr val="tx1"/>
                </a:solidFill>
                <a:latin typeface="Arial" panose="020B0604020202020204" pitchFamily="34" charset="0"/>
                <a:cs typeface="Arial" panose="020B0604020202020204" pitchFamily="34" charset="0"/>
              </a:rPr>
              <a:t>	- Está dada de alta en el RAC </a:t>
            </a:r>
          </a:p>
          <a:p>
            <a:pPr algn="l"/>
            <a:r>
              <a:rPr lang="es-ES" sz="1800" dirty="0">
                <a:solidFill>
                  <a:schemeClr val="tx1"/>
                </a:solidFill>
                <a:latin typeface="Arial" panose="020B0604020202020204" pitchFamily="34" charset="0"/>
                <a:cs typeface="Arial" panose="020B0604020202020204" pitchFamily="34" charset="0"/>
              </a:rPr>
              <a:t>	</a:t>
            </a:r>
            <a:r>
              <a:rPr lang="es-ES" sz="1800" dirty="0" smtClean="0">
                <a:solidFill>
                  <a:schemeClr val="tx1"/>
                </a:solidFill>
                <a:latin typeface="Arial" panose="020B0604020202020204" pitchFamily="34" charset="0"/>
                <a:cs typeface="Arial" panose="020B0604020202020204" pitchFamily="34" charset="0"/>
              </a:rPr>
              <a:t>	- Está dada de alta en el Registro de Apoderamiento del GV</a:t>
            </a:r>
          </a:p>
          <a:p>
            <a:pPr algn="l"/>
            <a:r>
              <a:rPr lang="es-ES" sz="1800" dirty="0" smtClean="0">
                <a:solidFill>
                  <a:schemeClr val="tx1"/>
                </a:solidFill>
                <a:latin typeface="Arial" panose="020B0604020202020204" pitchFamily="34" charset="0"/>
                <a:cs typeface="Arial" panose="020B0604020202020204" pitchFamily="34" charset="0"/>
              </a:rPr>
              <a:t>		- NO está dada de alta ni en uno ni en otro: debe presentar junto con la   		solicitud sus poderes </a:t>
            </a:r>
            <a:r>
              <a:rPr lang="es-ES" sz="1800" dirty="0">
                <a:solidFill>
                  <a:schemeClr val="tx1"/>
                </a:solidFill>
                <a:latin typeface="Arial" panose="020B0604020202020204" pitchFamily="34" charset="0"/>
                <a:cs typeface="Arial" panose="020B0604020202020204" pitchFamily="34" charset="0"/>
              </a:rPr>
              <a:t>de </a:t>
            </a:r>
            <a:r>
              <a:rPr lang="es-ES" sz="1800" dirty="0" smtClean="0">
                <a:solidFill>
                  <a:schemeClr val="tx1"/>
                </a:solidFill>
                <a:latin typeface="Arial" panose="020B0604020202020204" pitchFamily="34" charset="0"/>
                <a:cs typeface="Arial" panose="020B0604020202020204" pitchFamily="34" charset="0"/>
              </a:rPr>
              <a:t>representación junto con la solicitud </a:t>
            </a:r>
            <a:r>
              <a:rPr lang="es-ES" sz="1800" dirty="0">
                <a:solidFill>
                  <a:schemeClr val="tx1"/>
                </a:solidFill>
                <a:latin typeface="Arial" panose="020B0604020202020204" pitchFamily="34" charset="0"/>
                <a:cs typeface="Arial" panose="020B0604020202020204" pitchFamily="34" charset="0"/>
              </a:rPr>
              <a:t>(modelo en </a:t>
            </a:r>
            <a:r>
              <a:rPr lang="es-ES" sz="1800" dirty="0" smtClean="0">
                <a:solidFill>
                  <a:schemeClr val="tx1"/>
                </a:solidFill>
                <a:latin typeface="Arial" panose="020B0604020202020204" pitchFamily="34" charset="0"/>
                <a:cs typeface="Arial" panose="020B0604020202020204" pitchFamily="34" charset="0"/>
              </a:rPr>
              <a:t>		la web). Hay que incluir el nombre de la entidad a la que representa. </a:t>
            </a:r>
          </a:p>
          <a:p>
            <a:pPr algn="l"/>
            <a:endParaRPr lang="es-ES" dirty="0" smtClean="0">
              <a:solidFill>
                <a:schemeClr val="tx1"/>
              </a:solidFill>
            </a:endParaRPr>
          </a:p>
        </p:txBody>
      </p:sp>
      <p:pic>
        <p:nvPicPr>
          <p:cNvPr id="10"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98794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332656"/>
            <a:ext cx="6921549" cy="1080120"/>
          </a:xfrm>
        </p:spPr>
        <p:txBody>
          <a:bodyPr>
            <a:normAutofit fontScale="90000"/>
          </a:bodyPr>
          <a:lstStyle/>
          <a:p>
            <a:pPr algn="l"/>
            <a:r>
              <a:rPr lang="es-ES" sz="3600" b="1" dirty="0" smtClean="0">
                <a:solidFill>
                  <a:srgbClr val="0099CC"/>
                </a:solidFill>
                <a:latin typeface="Arial" panose="020B0604020202020204" pitchFamily="34" charset="0"/>
                <a:cs typeface="Arial" panose="020B0604020202020204" pitchFamily="34" charset="0"/>
              </a:rPr>
              <a:t/>
            </a:r>
            <a:br>
              <a:rPr lang="es-ES" sz="3600" b="1" dirty="0" smtClean="0">
                <a:solidFill>
                  <a:srgbClr val="0099CC"/>
                </a:solidFill>
                <a:latin typeface="Arial" panose="020B0604020202020204" pitchFamily="34" charset="0"/>
                <a:cs typeface="Arial" panose="020B0604020202020204" pitchFamily="34" charset="0"/>
              </a:rPr>
            </a:br>
            <a:r>
              <a:rPr lang="es-ES" sz="3300" b="1" dirty="0" smtClean="0">
                <a:solidFill>
                  <a:srgbClr val="0099CC"/>
                </a:solidFill>
                <a:latin typeface="Arial" panose="020B0604020202020204" pitchFamily="34" charset="0"/>
                <a:cs typeface="Arial" panose="020B0604020202020204" pitchFamily="34" charset="0"/>
              </a:rPr>
              <a:t>Solicitud: instancia normalizada (ii)</a:t>
            </a:r>
            <a:r>
              <a:rPr lang="es-ES" sz="2000" dirty="0">
                <a:latin typeface="Arial" panose="020B0604020202020204" pitchFamily="34" charset="0"/>
                <a:cs typeface="Arial" panose="020B0604020202020204" pitchFamily="34" charset="0"/>
              </a:rPr>
              <a:t/>
            </a:r>
            <a:br>
              <a:rPr lang="es-ES" sz="2000" dirty="0">
                <a:latin typeface="Arial" panose="020B0604020202020204" pitchFamily="34" charset="0"/>
                <a:cs typeface="Arial" panose="020B0604020202020204" pitchFamily="34" charset="0"/>
              </a:rPr>
            </a:br>
            <a:endParaRPr lang="es-ES" sz="2200" b="1" dirty="0">
              <a:solidFill>
                <a:srgbClr val="0099CC"/>
              </a:solidFill>
              <a:latin typeface="Arial" panose="020B0604020202020204" pitchFamily="34" charset="0"/>
              <a:cs typeface="Arial" panose="020B0604020202020204" pitchFamily="34" charset="0"/>
            </a:endParaRPr>
          </a:p>
        </p:txBody>
      </p:sp>
      <p:sp>
        <p:nvSpPr>
          <p:cNvPr id="3" name="2 Subtítulo"/>
          <p:cNvSpPr>
            <a:spLocks noGrp="1"/>
          </p:cNvSpPr>
          <p:nvPr>
            <p:ph type="subTitle" idx="1"/>
          </p:nvPr>
        </p:nvSpPr>
        <p:spPr>
          <a:xfrm>
            <a:off x="179512" y="1628800"/>
            <a:ext cx="9001000" cy="5517232"/>
          </a:xfrm>
        </p:spPr>
        <p:txBody>
          <a:bodyPr>
            <a:normAutofit lnSpcReduction="10000"/>
          </a:bodyPr>
          <a:lstStyle/>
          <a:p>
            <a:pPr marL="342900" indent="-342900" algn="l">
              <a:buFont typeface="Arial" panose="020B0604020202020204" pitchFamily="34" charset="0"/>
              <a:buChar char="•"/>
            </a:pPr>
            <a:r>
              <a:rPr lang="es-ES" sz="1700" b="1" dirty="0" smtClean="0">
                <a:solidFill>
                  <a:srgbClr val="00B0F0"/>
                </a:solidFill>
                <a:latin typeface="Arial" panose="020B0604020202020204" pitchFamily="34" charset="0"/>
                <a:cs typeface="Arial" panose="020B0604020202020204" pitchFamily="34" charset="0"/>
              </a:rPr>
              <a:t>Entidad solicitante: OJO: incluir el código de agente AG-XXXX (2 letras-guion y 4 dígitos con ese formato, sin espacios) que está publicado en la web</a:t>
            </a:r>
          </a:p>
          <a:p>
            <a:pPr marL="342900" indent="-342900" algn="l">
              <a:buFont typeface="Arial" panose="020B0604020202020204" pitchFamily="34" charset="0"/>
              <a:buChar char="•"/>
            </a:pPr>
            <a:endParaRPr lang="es-ES" sz="1700" b="1"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1700" b="1" dirty="0" smtClean="0">
                <a:solidFill>
                  <a:schemeClr val="tx1"/>
                </a:solidFill>
                <a:latin typeface="Arial" panose="020B0604020202020204" pitchFamily="34" charset="0"/>
                <a:cs typeface="Arial" panose="020B0604020202020204" pitchFamily="34" charset="0"/>
              </a:rPr>
              <a:t>Entidad solicitante: dónde se envían los avisos y notificaciones</a:t>
            </a:r>
          </a:p>
          <a:p>
            <a:pPr marL="342900" indent="-342900" algn="l">
              <a:buFont typeface="Arial" panose="020B0604020202020204" pitchFamily="34" charset="0"/>
              <a:buChar char="•"/>
            </a:pPr>
            <a:endParaRPr lang="es-ES" sz="1700" b="1" dirty="0">
              <a:solidFill>
                <a:schemeClr val="tx1"/>
              </a:solidFill>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s-ES" sz="1700" dirty="0" smtClean="0">
                <a:solidFill>
                  <a:schemeClr val="tx1"/>
                </a:solidFill>
                <a:latin typeface="Arial" panose="020B0604020202020204" pitchFamily="34" charset="0"/>
                <a:cs typeface="Arial" panose="020B0604020202020204" pitchFamily="34" charset="0"/>
              </a:rPr>
              <a:t>Los avisos son mensajes al correo electrónico y </a:t>
            </a:r>
            <a:r>
              <a:rPr lang="es-ES" sz="1700" dirty="0" err="1" smtClean="0">
                <a:solidFill>
                  <a:schemeClr val="tx1"/>
                </a:solidFill>
                <a:latin typeface="Arial" panose="020B0604020202020204" pitchFamily="34" charset="0"/>
                <a:cs typeface="Arial" panose="020B0604020202020204" pitchFamily="34" charset="0"/>
              </a:rPr>
              <a:t>sms</a:t>
            </a:r>
            <a:r>
              <a:rPr lang="es-ES" sz="1700" dirty="0" smtClean="0">
                <a:solidFill>
                  <a:schemeClr val="tx1"/>
                </a:solidFill>
                <a:latin typeface="Arial" panose="020B0604020202020204" pitchFamily="34" charset="0"/>
                <a:cs typeface="Arial" panose="020B0604020202020204" pitchFamily="34" charset="0"/>
              </a:rPr>
              <a:t> al móvil que informan que hay una notificación (hay que entrar a verla)</a:t>
            </a:r>
          </a:p>
          <a:p>
            <a:pPr marL="800100" lvl="1" indent="-342900" algn="l">
              <a:buFont typeface="Arial" panose="020B0604020202020204" pitchFamily="34" charset="0"/>
              <a:buChar char="•"/>
            </a:pPr>
            <a:r>
              <a:rPr lang="es-ES" sz="1700" dirty="0" smtClean="0">
                <a:solidFill>
                  <a:schemeClr val="tx1"/>
                </a:solidFill>
                <a:latin typeface="Arial" panose="020B0604020202020204" pitchFamily="34" charset="0"/>
                <a:cs typeface="Arial" panose="020B0604020202020204" pitchFamily="34" charset="0"/>
              </a:rPr>
              <a:t>Se envían a los datos que constan en el Registro de Apoderamiento del GV (no del RAC, ni de la persona de contacto de la solicitud) y se cargan directamente en la solicitud</a:t>
            </a:r>
          </a:p>
          <a:p>
            <a:pPr marL="800100" lvl="1" indent="-342900" algn="l">
              <a:buFont typeface="Arial" panose="020B0604020202020204" pitchFamily="34" charset="0"/>
              <a:buChar char="•"/>
            </a:pPr>
            <a:r>
              <a:rPr lang="es-ES" sz="1700" dirty="0" smtClean="0">
                <a:solidFill>
                  <a:schemeClr val="tx1"/>
                </a:solidFill>
                <a:latin typeface="Arial" panose="020B0604020202020204" pitchFamily="34" charset="0"/>
                <a:cs typeface="Arial" panose="020B0604020202020204" pitchFamily="34" charset="0"/>
              </a:rPr>
              <a:t>Si no está dada de alta en el Registro de Apoderamiento del GV, hay que introducir los datos en la solicitud. Pueden ser sólo para ese expediente o para todas las solicitudes a partir de ese momento (</a:t>
            </a:r>
            <a:r>
              <a:rPr lang="es-ES" sz="1700" dirty="0" err="1" smtClean="0">
                <a:solidFill>
                  <a:schemeClr val="tx1"/>
                </a:solidFill>
                <a:latin typeface="Arial" panose="020B0604020202020204" pitchFamily="34" charset="0"/>
                <a:cs typeface="Arial" panose="020B0604020202020204" pitchFamily="34" charset="0"/>
              </a:rPr>
              <a:t>click</a:t>
            </a:r>
            <a:r>
              <a:rPr lang="es-ES" sz="1700" dirty="0" smtClean="0">
                <a:solidFill>
                  <a:schemeClr val="tx1"/>
                </a:solidFill>
                <a:latin typeface="Arial" panose="020B0604020202020204" pitchFamily="34" charset="0"/>
                <a:cs typeface="Arial" panose="020B0604020202020204" pitchFamily="34" charset="0"/>
              </a:rPr>
              <a:t>). </a:t>
            </a:r>
          </a:p>
          <a:p>
            <a:pPr marL="800100" lvl="1" indent="-342900" algn="l">
              <a:buFont typeface="Arial" panose="020B0604020202020204" pitchFamily="34" charset="0"/>
              <a:buChar char="•"/>
            </a:pPr>
            <a:r>
              <a:rPr lang="es-ES" sz="1700" dirty="0" smtClean="0">
                <a:solidFill>
                  <a:schemeClr val="tx1"/>
                </a:solidFill>
                <a:latin typeface="Arial" panose="020B0604020202020204" pitchFamily="34" charset="0"/>
                <a:cs typeface="Arial" panose="020B0604020202020204" pitchFamily="34" charset="0"/>
              </a:rPr>
              <a:t>En cualquier momento se puede acceder a “MI PERFIL” y cambiar los datos. Se puede ver el historial</a:t>
            </a:r>
            <a:r>
              <a:rPr lang="es-ES" sz="1700" dirty="0">
                <a:solidFill>
                  <a:schemeClr val="tx1"/>
                </a:solidFill>
                <a:latin typeface="Arial" panose="020B0604020202020204" pitchFamily="34" charset="0"/>
                <a:cs typeface="Arial" panose="020B0604020202020204" pitchFamily="34" charset="0"/>
              </a:rPr>
              <a:t> </a:t>
            </a:r>
            <a:r>
              <a:rPr lang="es-ES" sz="1700" dirty="0" smtClean="0">
                <a:solidFill>
                  <a:schemeClr val="tx1"/>
                </a:solidFill>
                <a:latin typeface="Arial" panose="020B0604020202020204" pitchFamily="34" charset="0"/>
                <a:cs typeface="Arial" panose="020B0604020202020204" pitchFamily="34" charset="0"/>
              </a:rPr>
              <a:t>de los cambios.</a:t>
            </a:r>
          </a:p>
          <a:p>
            <a:pPr marL="800100" lvl="1" indent="-342900" algn="l">
              <a:buFont typeface="Arial" panose="020B0604020202020204" pitchFamily="34" charset="0"/>
              <a:buChar char="•"/>
            </a:pPr>
            <a:r>
              <a:rPr lang="es-ES" sz="1700" dirty="0">
                <a:solidFill>
                  <a:schemeClr val="tx1"/>
                </a:solidFill>
                <a:latin typeface="Arial" panose="020B0604020202020204" pitchFamily="34" charset="0"/>
                <a:cs typeface="Arial" panose="020B0604020202020204" pitchFamily="34" charset="0"/>
              </a:rPr>
              <a:t>El contacto puede ser distinto para los avisos y para las </a:t>
            </a:r>
            <a:r>
              <a:rPr lang="es-ES" sz="1700" dirty="0" smtClean="0">
                <a:solidFill>
                  <a:schemeClr val="tx1"/>
                </a:solidFill>
                <a:latin typeface="Arial" panose="020B0604020202020204" pitchFamily="34" charset="0"/>
                <a:cs typeface="Arial" panose="020B0604020202020204" pitchFamily="34" charset="0"/>
              </a:rPr>
              <a:t>notificaciones.</a:t>
            </a:r>
            <a:endParaRPr lang="es-ES" sz="1700" dirty="0">
              <a:solidFill>
                <a:schemeClr val="tx1"/>
              </a:solidFill>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endParaRPr lang="es-ES" sz="1700" dirty="0" smtClean="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1700" b="1" dirty="0" smtClean="0">
                <a:solidFill>
                  <a:schemeClr val="tx1"/>
                </a:solidFill>
                <a:latin typeface="Arial" panose="020B0604020202020204" pitchFamily="34" charset="0"/>
                <a:cs typeface="Arial" panose="020B0604020202020204" pitchFamily="34" charset="0"/>
              </a:rPr>
              <a:t>Entidad local: Incluir el código de XXXX (4 dígitos) que está publicado en la web. Actualizar la información en la solicitud si fuera necesario. </a:t>
            </a:r>
            <a:endParaRPr lang="es-ES" dirty="0" smtClean="0">
              <a:solidFill>
                <a:schemeClr val="tx1"/>
              </a:solidFill>
            </a:endParaRPr>
          </a:p>
        </p:txBody>
      </p:sp>
      <p:pic>
        <p:nvPicPr>
          <p:cNvPr id="10"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7080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332656"/>
            <a:ext cx="7056784" cy="1080120"/>
          </a:xfrm>
        </p:spPr>
        <p:txBody>
          <a:bodyPr>
            <a:normAutofit fontScale="90000"/>
          </a:bodyPr>
          <a:lstStyle/>
          <a:p>
            <a:pPr algn="l"/>
            <a:r>
              <a:rPr lang="es-ES" sz="3600" b="1" dirty="0" smtClean="0">
                <a:solidFill>
                  <a:srgbClr val="0099CC"/>
                </a:solidFill>
                <a:latin typeface="Arial" panose="020B0604020202020204" pitchFamily="34" charset="0"/>
                <a:cs typeface="Arial" panose="020B0604020202020204" pitchFamily="34" charset="0"/>
              </a:rPr>
              <a:t/>
            </a:r>
            <a:br>
              <a:rPr lang="es-ES" sz="3600" b="1" dirty="0" smtClean="0">
                <a:solidFill>
                  <a:srgbClr val="0099CC"/>
                </a:solidFill>
                <a:latin typeface="Arial" panose="020B0604020202020204" pitchFamily="34" charset="0"/>
                <a:cs typeface="Arial" panose="020B0604020202020204" pitchFamily="34" charset="0"/>
              </a:rPr>
            </a:br>
            <a:r>
              <a:rPr lang="es-ES" sz="3300" b="1" dirty="0">
                <a:solidFill>
                  <a:srgbClr val="0099CC"/>
                </a:solidFill>
                <a:latin typeface="Arial" panose="020B0604020202020204" pitchFamily="34" charset="0"/>
                <a:cs typeface="Arial" panose="020B0604020202020204" pitchFamily="34" charset="0"/>
              </a:rPr>
              <a:t>Solicitud: instancia normalizada (</a:t>
            </a:r>
            <a:r>
              <a:rPr lang="es-ES" sz="3300" b="1" dirty="0" smtClean="0">
                <a:solidFill>
                  <a:srgbClr val="0099CC"/>
                </a:solidFill>
                <a:latin typeface="Arial" panose="020B0604020202020204" pitchFamily="34" charset="0"/>
                <a:cs typeface="Arial" panose="020B0604020202020204" pitchFamily="34" charset="0"/>
              </a:rPr>
              <a:t>iii)</a:t>
            </a:r>
            <a:r>
              <a:rPr lang="es-ES" sz="2000" dirty="0">
                <a:latin typeface="Arial" panose="020B0604020202020204" pitchFamily="34" charset="0"/>
                <a:cs typeface="Arial" panose="020B0604020202020204" pitchFamily="34" charset="0"/>
              </a:rPr>
              <a:t/>
            </a:r>
            <a:br>
              <a:rPr lang="es-ES" sz="2000" dirty="0">
                <a:latin typeface="Arial" panose="020B0604020202020204" pitchFamily="34" charset="0"/>
                <a:cs typeface="Arial" panose="020B0604020202020204" pitchFamily="34" charset="0"/>
              </a:rPr>
            </a:br>
            <a:endParaRPr lang="es-ES" sz="2200" b="1" dirty="0">
              <a:solidFill>
                <a:srgbClr val="0099CC"/>
              </a:solidFill>
              <a:latin typeface="Arial" panose="020B0604020202020204" pitchFamily="34" charset="0"/>
              <a:cs typeface="Arial" panose="020B0604020202020204" pitchFamily="34" charset="0"/>
            </a:endParaRPr>
          </a:p>
        </p:txBody>
      </p:sp>
      <p:sp>
        <p:nvSpPr>
          <p:cNvPr id="3" name="2 Subtítulo"/>
          <p:cNvSpPr>
            <a:spLocks noGrp="1"/>
          </p:cNvSpPr>
          <p:nvPr>
            <p:ph type="subTitle" idx="1"/>
          </p:nvPr>
        </p:nvSpPr>
        <p:spPr>
          <a:xfrm>
            <a:off x="179512" y="1124744"/>
            <a:ext cx="9001000" cy="5688632"/>
          </a:xfrm>
        </p:spPr>
        <p:txBody>
          <a:bodyPr>
            <a:normAutofit fontScale="25000" lnSpcReduction="20000"/>
          </a:bodyPr>
          <a:lstStyle/>
          <a:p>
            <a:pPr marL="457200" indent="-457200" algn="l">
              <a:buFont typeface="Arial" panose="020B0604020202020204" pitchFamily="34" charset="0"/>
              <a:buChar char="•"/>
            </a:pPr>
            <a:endParaRPr lang="es-ES" sz="6800" dirty="0" smtClean="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s-ES" sz="6800" b="1" dirty="0" smtClean="0">
                <a:solidFill>
                  <a:schemeClr val="tx1"/>
                </a:solidFill>
                <a:latin typeface="Arial" panose="020B0604020202020204" pitchFamily="34" charset="0"/>
                <a:cs typeface="Arial" panose="020B0604020202020204" pitchFamily="34" charset="0"/>
              </a:rPr>
              <a:t>Datos de la intervención</a:t>
            </a:r>
          </a:p>
          <a:p>
            <a:pPr lvl="2" algn="l"/>
            <a:r>
              <a:rPr lang="es-ES" sz="6800" dirty="0" smtClean="0">
                <a:solidFill>
                  <a:srgbClr val="00B0F0"/>
                </a:solidFill>
                <a:latin typeface="Arial" panose="020B0604020202020204" pitchFamily="34" charset="0"/>
                <a:cs typeface="Arial" panose="020B0604020202020204" pitchFamily="34" charset="0"/>
              </a:rPr>
              <a:t>OJO: la persona de contacto es sólo para consultar sobre el proyecto, no para recibir notificaciones (MI PERFIL)</a:t>
            </a:r>
          </a:p>
          <a:p>
            <a:pPr algn="l"/>
            <a:r>
              <a:rPr lang="es-ES" sz="6800" dirty="0" smtClean="0">
                <a:solidFill>
                  <a:schemeClr val="tx1"/>
                </a:solidFill>
                <a:latin typeface="Arial" panose="020B0604020202020204" pitchFamily="34" charset="0"/>
                <a:cs typeface="Arial" panose="020B0604020202020204" pitchFamily="34" charset="0"/>
              </a:rPr>
              <a:t>	</a:t>
            </a:r>
          </a:p>
          <a:p>
            <a:pPr algn="l"/>
            <a:r>
              <a:rPr lang="es-ES" sz="6800" dirty="0">
                <a:solidFill>
                  <a:schemeClr val="tx1"/>
                </a:solidFill>
                <a:latin typeface="Arial" panose="020B0604020202020204" pitchFamily="34" charset="0"/>
                <a:cs typeface="Arial" panose="020B0604020202020204" pitchFamily="34" charset="0"/>
              </a:rPr>
              <a:t>	</a:t>
            </a:r>
            <a:r>
              <a:rPr lang="es-ES" sz="6800" dirty="0" smtClean="0">
                <a:solidFill>
                  <a:schemeClr val="tx1"/>
                </a:solidFill>
                <a:latin typeface="Arial" panose="020B0604020202020204" pitchFamily="34" charset="0"/>
                <a:cs typeface="Arial" panose="020B0604020202020204" pitchFamily="34" charset="0"/>
              </a:rPr>
              <a:t>Cambios 2021:</a:t>
            </a:r>
          </a:p>
          <a:p>
            <a:pPr lvl="2" algn="l"/>
            <a:r>
              <a:rPr lang="es-ES" sz="6800" dirty="0">
                <a:solidFill>
                  <a:schemeClr val="tx1"/>
                </a:solidFill>
                <a:latin typeface="Arial" panose="020B0604020202020204" pitchFamily="34" charset="0"/>
                <a:cs typeface="Arial" panose="020B0604020202020204" pitchFamily="34" charset="0"/>
              </a:rPr>
              <a:t>- Población sujeto </a:t>
            </a:r>
            <a:r>
              <a:rPr lang="es-ES" sz="6800" dirty="0">
                <a:solidFill>
                  <a:srgbClr val="FF0000"/>
                </a:solidFill>
                <a:latin typeface="Arial" panose="020B0604020202020204" pitchFamily="34" charset="0"/>
                <a:cs typeface="Arial" panose="020B0604020202020204" pitchFamily="34" charset="0"/>
              </a:rPr>
              <a:t>total (H y M)</a:t>
            </a:r>
            <a:r>
              <a:rPr lang="es-ES" sz="6800" dirty="0">
                <a:solidFill>
                  <a:schemeClr val="tx1"/>
                </a:solidFill>
                <a:latin typeface="Arial" panose="020B0604020202020204" pitchFamily="34" charset="0"/>
                <a:cs typeface="Arial" panose="020B0604020202020204" pitchFamily="34" charset="0"/>
              </a:rPr>
              <a:t>       </a:t>
            </a:r>
            <a:r>
              <a:rPr lang="es-ES" sz="6800" dirty="0">
                <a:solidFill>
                  <a:srgbClr val="00B0F0"/>
                </a:solidFill>
                <a:latin typeface="Arial" panose="020B0604020202020204" pitchFamily="34" charset="0"/>
                <a:cs typeface="Arial" panose="020B0604020202020204" pitchFamily="34" charset="0"/>
              </a:rPr>
              <a:t>directa total, en terreno y en CAE</a:t>
            </a:r>
          </a:p>
          <a:p>
            <a:pPr lvl="2" algn="l"/>
            <a:r>
              <a:rPr lang="es-ES" sz="6800" dirty="0">
                <a:solidFill>
                  <a:srgbClr val="FF0000"/>
                </a:solidFill>
                <a:latin typeface="Arial" panose="020B0604020202020204" pitchFamily="34" charset="0"/>
                <a:cs typeface="Arial" panose="020B0604020202020204" pitchFamily="34" charset="0"/>
              </a:rPr>
              <a:t>- CAD (CRS)</a:t>
            </a:r>
            <a:r>
              <a:rPr lang="es-ES" sz="6800" dirty="0">
                <a:solidFill>
                  <a:srgbClr val="00B0F0"/>
                </a:solidFill>
                <a:latin typeface="Arial" panose="020B0604020202020204" pitchFamily="34" charset="0"/>
                <a:cs typeface="Arial" panose="020B0604020202020204" pitchFamily="34" charset="0"/>
              </a:rPr>
              <a:t>         CRS en el que se enmarca (listado en web) </a:t>
            </a:r>
            <a:r>
              <a:rPr lang="es-ES" sz="6800" dirty="0" smtClean="0">
                <a:solidFill>
                  <a:srgbClr val="00B0F0"/>
                </a:solidFill>
                <a:latin typeface="Arial" panose="020B0604020202020204" pitchFamily="34" charset="0"/>
                <a:cs typeface="Arial" panose="020B0604020202020204" pitchFamily="34" charset="0"/>
              </a:rPr>
              <a:t>Sólo UNO.</a:t>
            </a:r>
            <a:endParaRPr lang="es-ES" sz="6800" dirty="0">
              <a:solidFill>
                <a:srgbClr val="00B0F0"/>
              </a:solidFill>
              <a:latin typeface="Arial" panose="020B0604020202020204" pitchFamily="34" charset="0"/>
              <a:cs typeface="Arial" panose="020B0604020202020204" pitchFamily="34" charset="0"/>
            </a:endParaRPr>
          </a:p>
          <a:p>
            <a:pPr lvl="2" algn="l"/>
            <a:r>
              <a:rPr lang="es-ES" sz="6800" dirty="0">
                <a:solidFill>
                  <a:srgbClr val="00B0F0"/>
                </a:solidFill>
                <a:latin typeface="Arial" panose="020B0604020202020204" pitchFamily="34" charset="0"/>
                <a:cs typeface="Arial" panose="020B0604020202020204" pitchFamily="34" charset="0"/>
              </a:rPr>
              <a:t>- Contribución a ODS (listado en web). Sólo UNO.</a:t>
            </a:r>
          </a:p>
          <a:p>
            <a:pPr lvl="2" algn="l"/>
            <a:r>
              <a:rPr lang="es-ES" sz="6800" dirty="0" smtClean="0">
                <a:solidFill>
                  <a:srgbClr val="00B0F0"/>
                </a:solidFill>
                <a:latin typeface="Arial" panose="020B0604020202020204" pitchFamily="34" charset="0"/>
                <a:cs typeface="Arial" panose="020B0604020202020204" pitchFamily="34" charset="0"/>
              </a:rPr>
              <a:t>- </a:t>
            </a:r>
            <a:r>
              <a:rPr lang="es-ES" sz="6800" dirty="0">
                <a:solidFill>
                  <a:srgbClr val="00B0F0"/>
                </a:solidFill>
                <a:latin typeface="Arial" panose="020B0604020202020204" pitchFamily="34" charset="0"/>
                <a:cs typeface="Arial" panose="020B0604020202020204" pitchFamily="34" charset="0"/>
              </a:rPr>
              <a:t>Meta ODS-relación </a:t>
            </a:r>
            <a:r>
              <a:rPr lang="es-ES" sz="6800" dirty="0" smtClean="0">
                <a:solidFill>
                  <a:srgbClr val="00B0F0"/>
                </a:solidFill>
                <a:latin typeface="Arial" panose="020B0604020202020204" pitchFamily="34" charset="0"/>
                <a:cs typeface="Arial" panose="020B0604020202020204" pitchFamily="34" charset="0"/>
              </a:rPr>
              <a:t>CRS-ODS </a:t>
            </a:r>
            <a:r>
              <a:rPr lang="es-ES" sz="6800" dirty="0">
                <a:solidFill>
                  <a:srgbClr val="00B0F0"/>
                </a:solidFill>
                <a:latin typeface="Arial" panose="020B0604020202020204" pitchFamily="34" charset="0"/>
                <a:cs typeface="Arial" panose="020B0604020202020204" pitchFamily="34" charset="0"/>
              </a:rPr>
              <a:t>(listado web). Sólo UNO.</a:t>
            </a:r>
          </a:p>
          <a:p>
            <a:pPr marL="457200" indent="-457200" algn="l">
              <a:buFont typeface="Arial" panose="020B0604020202020204" pitchFamily="34" charset="0"/>
              <a:buChar char="•"/>
            </a:pPr>
            <a:endParaRPr lang="es-ES" sz="6800" dirty="0" smtClean="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s-ES" sz="6800" b="1" dirty="0" smtClean="0">
                <a:solidFill>
                  <a:schemeClr val="tx1"/>
                </a:solidFill>
                <a:latin typeface="Arial" panose="020B0604020202020204" pitchFamily="34" charset="0"/>
                <a:cs typeface="Arial" panose="020B0604020202020204" pitchFamily="34" charset="0"/>
              </a:rPr>
              <a:t>Datos presupuestarios</a:t>
            </a:r>
            <a:r>
              <a:rPr lang="es-ES" sz="6800" dirty="0" smtClean="0">
                <a:solidFill>
                  <a:schemeClr val="tx1"/>
                </a:solidFill>
                <a:latin typeface="Arial" panose="020B0604020202020204" pitchFamily="34" charset="0"/>
                <a:cs typeface="Arial" panose="020B0604020202020204" pitchFamily="34" charset="0"/>
              </a:rPr>
              <a:t>. </a:t>
            </a:r>
            <a:r>
              <a:rPr lang="es-ES" sz="6800" dirty="0" smtClean="0">
                <a:solidFill>
                  <a:srgbClr val="00B0F0"/>
                </a:solidFill>
                <a:latin typeface="Arial" panose="020B0604020202020204" pitchFamily="34" charset="0"/>
                <a:cs typeface="Arial" panose="020B0604020202020204" pitchFamily="34" charset="0"/>
              </a:rPr>
              <a:t>(OJO: sólo 2 decimales // usar coma, no punto)</a:t>
            </a:r>
            <a:endParaRPr lang="es-ES" sz="6800" dirty="0">
              <a:solidFill>
                <a:srgbClr val="00B0F0"/>
              </a:solidFill>
              <a:latin typeface="Arial" panose="020B0604020202020204" pitchFamily="34" charset="0"/>
              <a:cs typeface="Arial" panose="020B0604020202020204" pitchFamily="34" charset="0"/>
            </a:endParaRPr>
          </a:p>
          <a:p>
            <a:pPr lvl="2" algn="l"/>
            <a:r>
              <a:rPr lang="es-ES" sz="6800" dirty="0">
                <a:solidFill>
                  <a:schemeClr val="tx1"/>
                </a:solidFill>
                <a:latin typeface="Arial" panose="020B0604020202020204" pitchFamily="34" charset="0"/>
                <a:cs typeface="Arial" panose="020B0604020202020204" pitchFamily="34" charset="0"/>
              </a:rPr>
              <a:t>- Monto solicitado total</a:t>
            </a:r>
          </a:p>
          <a:p>
            <a:pPr lvl="1" algn="l"/>
            <a:r>
              <a:rPr lang="es-ES" sz="6800" dirty="0">
                <a:solidFill>
                  <a:schemeClr val="tx1"/>
                </a:solidFill>
                <a:latin typeface="Arial" panose="020B0604020202020204" pitchFamily="34" charset="0"/>
                <a:cs typeface="Arial" panose="020B0604020202020204" pitchFamily="34" charset="0"/>
              </a:rPr>
              <a:t>	- Montos solicitados por partidas y % sobre el total</a:t>
            </a:r>
          </a:p>
          <a:p>
            <a:pPr lvl="1" algn="l"/>
            <a:r>
              <a:rPr lang="es-ES" sz="6800" dirty="0">
                <a:solidFill>
                  <a:schemeClr val="tx1"/>
                </a:solidFill>
                <a:latin typeface="Arial" panose="020B0604020202020204" pitchFamily="34" charset="0"/>
                <a:cs typeface="Arial" panose="020B0604020202020204" pitchFamily="34" charset="0"/>
              </a:rPr>
              <a:t>	- TC utilizado, día y </a:t>
            </a:r>
            <a:r>
              <a:rPr lang="es-ES" sz="6800" dirty="0" smtClean="0">
                <a:solidFill>
                  <a:schemeClr val="tx1"/>
                </a:solidFill>
                <a:latin typeface="Arial" panose="020B0604020202020204" pitchFamily="34" charset="0"/>
                <a:cs typeface="Arial" panose="020B0604020202020204" pitchFamily="34" charset="0"/>
              </a:rPr>
              <a:t>fuente. PRE día de la formulación (</a:t>
            </a:r>
            <a:r>
              <a:rPr lang="es-ES" sz="6800" dirty="0" err="1" smtClean="0">
                <a:solidFill>
                  <a:schemeClr val="tx1"/>
                </a:solidFill>
                <a:latin typeface="Arial" panose="020B0604020202020204" pitchFamily="34" charset="0"/>
                <a:cs typeface="Arial" panose="020B0604020202020204" pitchFamily="34" charset="0"/>
              </a:rPr>
              <a:t>máx</a:t>
            </a:r>
            <a:r>
              <a:rPr lang="es-ES" sz="6800" dirty="0" smtClean="0">
                <a:solidFill>
                  <a:schemeClr val="tx1"/>
                </a:solidFill>
                <a:latin typeface="Arial" panose="020B0604020202020204" pitchFamily="34" charset="0"/>
                <a:cs typeface="Arial" panose="020B0604020202020204" pitchFamily="34" charset="0"/>
              </a:rPr>
              <a:t> 1 mes antes); EHE 	día de la convocatoria</a:t>
            </a:r>
          </a:p>
          <a:p>
            <a:pPr lvl="1" algn="l"/>
            <a:r>
              <a:rPr lang="es-ES" sz="6800" dirty="0">
                <a:solidFill>
                  <a:schemeClr val="tx1"/>
                </a:solidFill>
                <a:latin typeface="Arial" panose="020B0604020202020204" pitchFamily="34" charset="0"/>
                <a:cs typeface="Arial" panose="020B0604020202020204" pitchFamily="34" charset="0"/>
              </a:rPr>
              <a:t>	- </a:t>
            </a:r>
            <a:r>
              <a:rPr lang="es-ES" sz="6800" dirty="0" smtClean="0">
                <a:solidFill>
                  <a:schemeClr val="tx1"/>
                </a:solidFill>
                <a:latin typeface="Arial" panose="020B0604020202020204" pitchFamily="34" charset="0"/>
                <a:cs typeface="Arial" panose="020B0604020202020204" pitchFamily="34" charset="0"/>
              </a:rPr>
              <a:t>Agrupaciones: % </a:t>
            </a:r>
            <a:r>
              <a:rPr lang="es-ES" sz="6800" dirty="0">
                <a:solidFill>
                  <a:schemeClr val="tx1"/>
                </a:solidFill>
                <a:latin typeface="Arial" panose="020B0604020202020204" pitchFamily="34" charset="0"/>
                <a:cs typeface="Arial" panose="020B0604020202020204" pitchFamily="34" charset="0"/>
              </a:rPr>
              <a:t>a ejecutar </a:t>
            </a:r>
            <a:r>
              <a:rPr lang="es-ES" sz="6800" dirty="0" smtClean="0">
                <a:solidFill>
                  <a:schemeClr val="tx1"/>
                </a:solidFill>
                <a:latin typeface="Arial" panose="020B0604020202020204" pitchFamily="34" charset="0"/>
                <a:cs typeface="Arial" panose="020B0604020202020204" pitchFamily="34" charset="0"/>
              </a:rPr>
              <a:t>en el cuadro de la entidad/socia local (no </a:t>
            </a:r>
            <a:r>
              <a:rPr lang="es-ES" sz="6800" dirty="0">
                <a:solidFill>
                  <a:schemeClr val="tx1"/>
                </a:solidFill>
                <a:latin typeface="Arial" panose="020B0604020202020204" pitchFamily="34" charset="0"/>
                <a:cs typeface="Arial" panose="020B0604020202020204" pitchFamily="34" charset="0"/>
              </a:rPr>
              <a:t>convenio)</a:t>
            </a:r>
          </a:p>
          <a:p>
            <a:pPr lvl="1" algn="l"/>
            <a:r>
              <a:rPr lang="es-ES" sz="6800" dirty="0">
                <a:solidFill>
                  <a:schemeClr val="tx1"/>
                </a:solidFill>
                <a:latin typeface="Arial" panose="020B0604020202020204" pitchFamily="34" charset="0"/>
                <a:cs typeface="Arial" panose="020B0604020202020204" pitchFamily="34" charset="0"/>
              </a:rPr>
              <a:t>	- Uso de recibos: rubros (alimentación, transporte y otros) y monto (no 	memoria</a:t>
            </a:r>
            <a:r>
              <a:rPr lang="es-ES" sz="6800" dirty="0" smtClean="0">
                <a:solidFill>
                  <a:schemeClr val="tx1"/>
                </a:solidFill>
                <a:latin typeface="Arial" panose="020B0604020202020204" pitchFamily="34" charset="0"/>
                <a:cs typeface="Arial" panose="020B0604020202020204" pitchFamily="34" charset="0"/>
              </a:rPr>
              <a:t>). </a:t>
            </a:r>
            <a:r>
              <a:rPr lang="es-ES" sz="6800" dirty="0" smtClean="0">
                <a:solidFill>
                  <a:srgbClr val="00B0F0"/>
                </a:solidFill>
                <a:latin typeface="Arial" panose="020B0604020202020204" pitchFamily="34" charset="0"/>
                <a:cs typeface="Arial" panose="020B0604020202020204" pitchFamily="34" charset="0"/>
              </a:rPr>
              <a:t>OJO: “Otros”: escribir el concepto, monto y %</a:t>
            </a:r>
            <a:endParaRPr lang="es-ES" sz="6800" dirty="0">
              <a:solidFill>
                <a:srgbClr val="00B0F0"/>
              </a:solidFill>
              <a:latin typeface="Arial" panose="020B0604020202020204" pitchFamily="34" charset="0"/>
              <a:cs typeface="Arial" panose="020B0604020202020204" pitchFamily="34" charset="0"/>
            </a:endParaRPr>
          </a:p>
          <a:p>
            <a:pPr lvl="1" algn="l"/>
            <a:r>
              <a:rPr lang="es-ES" sz="6800" dirty="0">
                <a:solidFill>
                  <a:schemeClr val="tx1"/>
                </a:solidFill>
                <a:latin typeface="Arial" panose="020B0604020202020204" pitchFamily="34" charset="0"/>
                <a:cs typeface="Arial" panose="020B0604020202020204" pitchFamily="34" charset="0"/>
              </a:rPr>
              <a:t>	- </a:t>
            </a:r>
            <a:r>
              <a:rPr lang="es-ES" sz="6800" dirty="0" smtClean="0">
                <a:solidFill>
                  <a:schemeClr val="tx1"/>
                </a:solidFill>
                <a:latin typeface="Arial" panose="020B0604020202020204" pitchFamily="34" charset="0"/>
                <a:cs typeface="Arial" panose="020B0604020202020204" pitchFamily="34" charset="0"/>
              </a:rPr>
              <a:t>Evaluación (posible) y auditoría (obligatorio)</a:t>
            </a:r>
            <a:r>
              <a:rPr lang="es-ES" sz="6800" dirty="0">
                <a:solidFill>
                  <a:schemeClr val="tx1"/>
                </a:solidFill>
                <a:latin typeface="Arial" panose="020B0604020202020204" pitchFamily="34" charset="0"/>
                <a:cs typeface="Arial" panose="020B0604020202020204" pitchFamily="34" charset="0"/>
              </a:rPr>
              <a:t>				</a:t>
            </a:r>
          </a:p>
          <a:p>
            <a:pPr marL="457200" indent="-457200" algn="l">
              <a:buFont typeface="Arial" panose="020B0604020202020204" pitchFamily="34" charset="0"/>
              <a:buChar char="•"/>
            </a:pPr>
            <a:endParaRPr lang="es-ES" sz="6800" b="1" dirty="0" smtClean="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s-ES" sz="6800" b="1" dirty="0" smtClean="0">
                <a:solidFill>
                  <a:schemeClr val="tx1"/>
                </a:solidFill>
                <a:latin typeface="Arial" panose="020B0604020202020204" pitchFamily="34" charset="0"/>
                <a:cs typeface="Arial" panose="020B0604020202020204" pitchFamily="34" charset="0"/>
              </a:rPr>
              <a:t>Declaraciones </a:t>
            </a:r>
            <a:r>
              <a:rPr lang="es-ES" sz="6800" b="1" dirty="0">
                <a:solidFill>
                  <a:schemeClr val="tx1"/>
                </a:solidFill>
                <a:latin typeface="Arial" panose="020B0604020202020204" pitchFamily="34" charset="0"/>
                <a:cs typeface="Arial" panose="020B0604020202020204" pitchFamily="34" charset="0"/>
              </a:rPr>
              <a:t>responsables y </a:t>
            </a:r>
            <a:r>
              <a:rPr lang="es-ES" sz="6800" b="1" dirty="0" smtClean="0">
                <a:solidFill>
                  <a:schemeClr val="tx1"/>
                </a:solidFill>
                <a:latin typeface="Arial" panose="020B0604020202020204" pitchFamily="34" charset="0"/>
                <a:cs typeface="Arial" panose="020B0604020202020204" pitchFamily="34" charset="0"/>
              </a:rPr>
              <a:t>compromisos</a:t>
            </a:r>
          </a:p>
          <a:p>
            <a:pPr marL="457200" indent="-457200" algn="l">
              <a:buFont typeface="Arial" panose="020B0604020202020204" pitchFamily="34" charset="0"/>
              <a:buChar char="•"/>
            </a:pPr>
            <a:endParaRPr lang="es-ES" sz="6800" dirty="0">
              <a:solidFill>
                <a:schemeClr val="tx1"/>
              </a:solidFill>
              <a:latin typeface="Arial" panose="020B0604020202020204" pitchFamily="34" charset="0"/>
              <a:cs typeface="Arial" panose="020B0604020202020204" pitchFamily="34" charset="0"/>
            </a:endParaRPr>
          </a:p>
        </p:txBody>
      </p:sp>
      <p:pic>
        <p:nvPicPr>
          <p:cNvPr id="10"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
        <p:nvSpPr>
          <p:cNvPr id="4" name="Flecha derecha 3"/>
          <p:cNvSpPr/>
          <p:nvPr/>
        </p:nvSpPr>
        <p:spPr>
          <a:xfrm>
            <a:off x="2555776" y="2967964"/>
            <a:ext cx="216024"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Flecha derecha 6"/>
          <p:cNvSpPr/>
          <p:nvPr/>
        </p:nvSpPr>
        <p:spPr>
          <a:xfrm>
            <a:off x="4211960" y="2708920"/>
            <a:ext cx="216024"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62637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79512" y="1872209"/>
            <a:ext cx="8784976" cy="5085183"/>
          </a:xfrm>
        </p:spPr>
        <p:txBody>
          <a:bodyPr>
            <a:normAutofit/>
          </a:bodyPr>
          <a:lstStyle/>
          <a:p>
            <a:pPr marL="457200" indent="-457200" algn="l">
              <a:buFont typeface="Arial" panose="020B0604020202020204" pitchFamily="34" charset="0"/>
              <a:buChar char="•"/>
            </a:pPr>
            <a:r>
              <a:rPr lang="es-ES" sz="2000" b="1" dirty="0" smtClean="0">
                <a:solidFill>
                  <a:schemeClr val="tx1"/>
                </a:solidFill>
                <a:latin typeface="Arial" panose="020B0604020202020204" pitchFamily="34" charset="0"/>
                <a:cs typeface="Arial" panose="020B0604020202020204" pitchFamily="34" charset="0"/>
              </a:rPr>
              <a:t>Anexos en la pestaña </a:t>
            </a:r>
            <a:r>
              <a:rPr lang="es-ES" sz="2000" b="1" dirty="0" smtClean="0">
                <a:solidFill>
                  <a:srgbClr val="00B0F0"/>
                </a:solidFill>
                <a:latin typeface="Arial" panose="020B0604020202020204" pitchFamily="34" charset="0"/>
                <a:cs typeface="Arial" panose="020B0604020202020204" pitchFamily="34" charset="0"/>
              </a:rPr>
              <a:t>“Adjuntar </a:t>
            </a:r>
            <a:r>
              <a:rPr lang="es-ES" sz="2000" b="1" dirty="0">
                <a:solidFill>
                  <a:srgbClr val="00B0F0"/>
                </a:solidFill>
                <a:latin typeface="Arial" panose="020B0604020202020204" pitchFamily="34" charset="0"/>
                <a:cs typeface="Arial" panose="020B0604020202020204" pitchFamily="34" charset="0"/>
              </a:rPr>
              <a:t>los documentos</a:t>
            </a:r>
            <a:r>
              <a:rPr lang="es-ES" sz="2000" b="1" dirty="0" smtClean="0">
                <a:solidFill>
                  <a:srgbClr val="00B0F0"/>
                </a:solidFill>
                <a:latin typeface="Arial" panose="020B0604020202020204" pitchFamily="34" charset="0"/>
                <a:cs typeface="Arial" panose="020B0604020202020204" pitchFamily="34" charset="0"/>
              </a:rPr>
              <a:t>”</a:t>
            </a:r>
            <a:endParaRPr lang="es-ES" sz="2000" b="1" dirty="0" smtClean="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s-ES" sz="2400" b="1" dirty="0">
              <a:solidFill>
                <a:schemeClr val="tx1"/>
              </a:solidFill>
              <a:latin typeface="Arial" panose="020B0604020202020204" pitchFamily="34" charset="0"/>
              <a:cs typeface="Arial" panose="020B0604020202020204" pitchFamily="34" charset="0"/>
            </a:endParaRPr>
          </a:p>
          <a:p>
            <a:pPr marL="914400" lvl="1" indent="-457200" algn="l">
              <a:buFont typeface="Arial" panose="020B0604020202020204" pitchFamily="34" charset="0"/>
              <a:buChar char="•"/>
            </a:pPr>
            <a:r>
              <a:rPr lang="es-ES" sz="2000" b="1" dirty="0" smtClean="0">
                <a:solidFill>
                  <a:schemeClr val="tx1"/>
                </a:solidFill>
                <a:latin typeface="Arial" panose="020B0604020202020204" pitchFamily="34" charset="0"/>
                <a:cs typeface="Arial" panose="020B0604020202020204" pitchFamily="34" charset="0"/>
              </a:rPr>
              <a:t>Obligatorios: </a:t>
            </a:r>
            <a:r>
              <a:rPr lang="es-ES" sz="2000" dirty="0" smtClean="0">
                <a:solidFill>
                  <a:schemeClr val="tx1"/>
                </a:solidFill>
                <a:latin typeface="Arial" panose="020B0604020202020204" pitchFamily="34" charset="0"/>
                <a:cs typeface="Arial" panose="020B0604020202020204" pitchFamily="34" charset="0"/>
              </a:rPr>
              <a:t>acreditan requisitos. SÍ se subsanan si </a:t>
            </a:r>
            <a:r>
              <a:rPr lang="es-ES" sz="2000" dirty="0">
                <a:solidFill>
                  <a:schemeClr val="tx1"/>
                </a:solidFill>
                <a:latin typeface="Arial" panose="020B0604020202020204" pitchFamily="34" charset="0"/>
                <a:cs typeface="Arial" panose="020B0604020202020204" pitchFamily="34" charset="0"/>
              </a:rPr>
              <a:t>no se presentan o hay </a:t>
            </a:r>
            <a:r>
              <a:rPr lang="es-ES" sz="2000" dirty="0" smtClean="0">
                <a:solidFill>
                  <a:schemeClr val="tx1"/>
                </a:solidFill>
                <a:latin typeface="Arial" panose="020B0604020202020204" pitchFamily="34" charset="0"/>
                <a:cs typeface="Arial" panose="020B0604020202020204" pitchFamily="34" charset="0"/>
              </a:rPr>
              <a:t>errores.</a:t>
            </a:r>
          </a:p>
          <a:p>
            <a:pPr marL="914400" lvl="1" indent="-457200" algn="l">
              <a:buFont typeface="Arial" panose="020B0604020202020204" pitchFamily="34" charset="0"/>
              <a:buChar char="•"/>
            </a:pPr>
            <a:r>
              <a:rPr lang="es-ES" sz="2000" b="1" dirty="0" smtClean="0">
                <a:solidFill>
                  <a:schemeClr val="tx1"/>
                </a:solidFill>
                <a:latin typeface="Arial" panose="020B0604020202020204" pitchFamily="34" charset="0"/>
                <a:cs typeface="Arial" panose="020B0604020202020204" pitchFamily="34" charset="0"/>
              </a:rPr>
              <a:t>Complementarios: </a:t>
            </a:r>
            <a:r>
              <a:rPr lang="es-ES" sz="2000" dirty="0" smtClean="0">
                <a:solidFill>
                  <a:schemeClr val="tx1"/>
                </a:solidFill>
                <a:latin typeface="Arial" panose="020B0604020202020204" pitchFamily="34" charset="0"/>
                <a:cs typeface="Arial" panose="020B0604020202020204" pitchFamily="34" charset="0"/>
              </a:rPr>
              <a:t>para su valoración. NO se subsanan si </a:t>
            </a:r>
            <a:r>
              <a:rPr lang="es-ES" sz="2000" dirty="0">
                <a:solidFill>
                  <a:schemeClr val="tx1"/>
                </a:solidFill>
                <a:latin typeface="Arial" panose="020B0604020202020204" pitchFamily="34" charset="0"/>
                <a:cs typeface="Arial" panose="020B0604020202020204" pitchFamily="34" charset="0"/>
              </a:rPr>
              <a:t>no se presentan o hay </a:t>
            </a:r>
            <a:r>
              <a:rPr lang="es-ES" sz="2000" dirty="0" smtClean="0">
                <a:solidFill>
                  <a:schemeClr val="tx1"/>
                </a:solidFill>
                <a:latin typeface="Arial" panose="020B0604020202020204" pitchFamily="34" charset="0"/>
                <a:cs typeface="Arial" panose="020B0604020202020204" pitchFamily="34" charset="0"/>
              </a:rPr>
              <a:t>errores. Sólo “Viabilidad técnica, material y metodológica” y planes (</a:t>
            </a:r>
            <a:r>
              <a:rPr lang="es-ES" sz="2000" dirty="0" smtClean="0">
                <a:solidFill>
                  <a:srgbClr val="FF0000"/>
                </a:solidFill>
                <a:latin typeface="Arial" panose="020B0604020202020204" pitchFamily="34" charset="0"/>
                <a:cs typeface="Arial" panose="020B0604020202020204" pitchFamily="34" charset="0"/>
              </a:rPr>
              <a:t>OJO</a:t>
            </a:r>
            <a:r>
              <a:rPr lang="es-ES" sz="2000" dirty="0" smtClean="0">
                <a:solidFill>
                  <a:schemeClr val="tx1"/>
                </a:solidFill>
                <a:latin typeface="Arial" panose="020B0604020202020204" pitchFamily="34" charset="0"/>
                <a:cs typeface="Arial" panose="020B0604020202020204" pitchFamily="34" charset="0"/>
              </a:rPr>
              <a:t>, el PEAH en las EHE es obligatorio). </a:t>
            </a:r>
            <a:endParaRPr lang="es-ES" sz="2000" dirty="0">
              <a:solidFill>
                <a:schemeClr val="tx1"/>
              </a:solidFill>
              <a:latin typeface="Arial" panose="020B0604020202020204" pitchFamily="34" charset="0"/>
              <a:cs typeface="Arial" panose="020B0604020202020204" pitchFamily="34" charset="0"/>
            </a:endParaRPr>
          </a:p>
          <a:p>
            <a:pPr marL="914400" lvl="1" indent="-457200" algn="l">
              <a:buFont typeface="Arial" panose="020B0604020202020204" pitchFamily="34" charset="0"/>
              <a:buChar char="•"/>
            </a:pPr>
            <a:endParaRPr lang="es-ES" sz="2000" b="1" dirty="0" smtClean="0">
              <a:solidFill>
                <a:srgbClr val="FF0000"/>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2000" dirty="0" smtClean="0">
                <a:solidFill>
                  <a:schemeClr val="tx1"/>
                </a:solidFill>
                <a:uFill>
                  <a:solidFill>
                    <a:srgbClr val="FFFF00"/>
                  </a:solidFill>
                </a:uFill>
                <a:latin typeface="Arial" panose="020B0604020202020204" pitchFamily="34" charset="0"/>
                <a:cs typeface="Arial" panose="020B0604020202020204" pitchFamily="34" charset="0"/>
              </a:rPr>
              <a:t>Nº máximo de archivos: 15 ZIP (1 ZIP=5 MB)</a:t>
            </a:r>
          </a:p>
          <a:p>
            <a:pPr algn="l"/>
            <a:endParaRPr lang="es-ES" sz="2000" b="1" dirty="0" smtClean="0">
              <a:solidFill>
                <a:schemeClr val="tx1"/>
              </a:solidFill>
              <a:uFill>
                <a:solidFill>
                  <a:srgbClr val="FFFF00"/>
                </a:solidFill>
              </a:uFill>
              <a:latin typeface="Arial" panose="020B0604020202020204" pitchFamily="34" charset="0"/>
              <a:cs typeface="Arial" panose="020B0604020202020204" pitchFamily="34" charset="0"/>
            </a:endParaRPr>
          </a:p>
          <a:p>
            <a:pPr algn="l"/>
            <a:r>
              <a:rPr lang="es-ES" sz="2000" b="1" dirty="0" smtClean="0">
                <a:solidFill>
                  <a:srgbClr val="FF0000"/>
                </a:solidFill>
                <a:uFill>
                  <a:solidFill>
                    <a:srgbClr val="FFFF00"/>
                  </a:solidFill>
                </a:uFill>
                <a:latin typeface="Arial" panose="020B0604020202020204" pitchFamily="34" charset="0"/>
                <a:cs typeface="Arial" panose="020B0604020202020204" pitchFamily="34" charset="0"/>
              </a:rPr>
              <a:t>Importante</a:t>
            </a:r>
            <a:r>
              <a:rPr lang="es-ES" sz="2000" dirty="0">
                <a:solidFill>
                  <a:schemeClr val="tx1"/>
                </a:solidFill>
                <a:uFill>
                  <a:solidFill>
                    <a:srgbClr val="FFFF00"/>
                  </a:solidFill>
                </a:uFill>
                <a:latin typeface="Arial" panose="020B0604020202020204" pitchFamily="34" charset="0"/>
                <a:cs typeface="Arial" panose="020B0604020202020204" pitchFamily="34" charset="0"/>
              </a:rPr>
              <a:t>: comprimir los </a:t>
            </a:r>
            <a:r>
              <a:rPr lang="es-ES" sz="2000" dirty="0" smtClean="0">
                <a:solidFill>
                  <a:schemeClr val="tx1"/>
                </a:solidFill>
                <a:uFill>
                  <a:solidFill>
                    <a:srgbClr val="FFFF00"/>
                  </a:solidFill>
                </a:uFill>
                <a:latin typeface="Arial" panose="020B0604020202020204" pitchFamily="34" charset="0"/>
                <a:cs typeface="Arial" panose="020B0604020202020204" pitchFamily="34" charset="0"/>
              </a:rPr>
              <a:t>archivos</a:t>
            </a:r>
            <a:endParaRPr lang="es-ES" sz="2000" dirty="0">
              <a:solidFill>
                <a:schemeClr val="tx1"/>
              </a:solidFill>
              <a:uFill>
                <a:solidFill>
                  <a:srgbClr val="FFFF00"/>
                </a:solidFill>
              </a:uFill>
              <a:latin typeface="Arial" panose="020B0604020202020204" pitchFamily="34" charset="0"/>
              <a:cs typeface="Arial" panose="020B0604020202020204" pitchFamily="34" charset="0"/>
            </a:endParaRPr>
          </a:p>
          <a:p>
            <a:pPr algn="l"/>
            <a:r>
              <a:rPr lang="es-ES" sz="2000" dirty="0" smtClean="0">
                <a:solidFill>
                  <a:schemeClr val="tx1"/>
                </a:solidFill>
                <a:uFill>
                  <a:solidFill>
                    <a:srgbClr val="FFFF00"/>
                  </a:solidFill>
                </a:uFill>
                <a:latin typeface="Arial" panose="020B0604020202020204" pitchFamily="34" charset="0"/>
                <a:cs typeface="Arial" panose="020B0604020202020204" pitchFamily="34" charset="0"/>
              </a:rPr>
              <a:t>	</a:t>
            </a:r>
          </a:p>
          <a:p>
            <a:r>
              <a:rPr lang="es-ES" sz="2000" dirty="0" smtClean="0">
                <a:solidFill>
                  <a:schemeClr val="tx1"/>
                </a:solidFill>
                <a:uFill>
                  <a:solidFill>
                    <a:srgbClr val="FFFF00"/>
                  </a:solidFill>
                </a:uFill>
                <a:latin typeface="Arial" panose="020B0604020202020204" pitchFamily="34" charset="0"/>
                <a:cs typeface="Arial" panose="020B0604020202020204" pitchFamily="34" charset="0"/>
              </a:rPr>
              <a:t>Ver </a:t>
            </a:r>
            <a:r>
              <a:rPr lang="es-ES" sz="2000" b="1" dirty="0" smtClean="0">
                <a:solidFill>
                  <a:srgbClr val="7030A0"/>
                </a:solidFill>
                <a:uFill>
                  <a:solidFill>
                    <a:srgbClr val="FFFF00"/>
                  </a:solidFill>
                </a:uFill>
                <a:latin typeface="Arial" panose="020B0604020202020204" pitchFamily="34" charset="0"/>
                <a:cs typeface="Arial" panose="020B0604020202020204" pitchFamily="34" charset="0"/>
              </a:rPr>
              <a:t>listado de documentación</a:t>
            </a:r>
            <a:endParaRPr lang="es-ES" sz="2000" b="1" dirty="0">
              <a:solidFill>
                <a:srgbClr val="7030A0"/>
              </a:solidFill>
              <a:uFill>
                <a:solidFill>
                  <a:srgbClr val="FFFF00"/>
                </a:solidFill>
              </a:u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s-ES" sz="2600" b="1" dirty="0" smtClean="0">
              <a:solidFill>
                <a:srgbClr val="FF0000"/>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s-ES" sz="2600" b="1" dirty="0">
              <a:solidFill>
                <a:srgbClr val="FF0000"/>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s-ES" sz="2600" b="1" dirty="0" smtClean="0">
              <a:solidFill>
                <a:srgbClr val="FF0000"/>
              </a:solidFill>
              <a:latin typeface="Arial" panose="020B0604020202020204" pitchFamily="34" charset="0"/>
              <a:cs typeface="Arial" panose="020B0604020202020204" pitchFamily="34" charset="0"/>
            </a:endParaRPr>
          </a:p>
          <a:p>
            <a:pPr algn="l"/>
            <a:endParaRPr lang="es-ES" sz="2600" b="1" u="sng" dirty="0" smtClean="0">
              <a:solidFill>
                <a:schemeClr val="tx1"/>
              </a:solidFill>
              <a:latin typeface="Arial" panose="020B0604020202020204" pitchFamily="34" charset="0"/>
              <a:cs typeface="Arial" panose="020B0604020202020204" pitchFamily="34" charset="0"/>
            </a:endParaRPr>
          </a:p>
          <a:p>
            <a:pPr algn="l"/>
            <a:endParaRPr lang="es-ES" dirty="0" smtClean="0">
              <a:solidFill>
                <a:srgbClr val="FF0000"/>
              </a:solidFill>
              <a:latin typeface="Arial" panose="020B0604020202020204" pitchFamily="34" charset="0"/>
              <a:cs typeface="Arial" panose="020B0604020202020204" pitchFamily="34" charset="0"/>
            </a:endParaRPr>
          </a:p>
          <a:p>
            <a:pPr algn="l"/>
            <a:endParaRPr lang="es-ES" dirty="0" smtClean="0">
              <a:solidFill>
                <a:srgbClr val="FF0000"/>
              </a:solidFill>
              <a:latin typeface="Arial" panose="020B0604020202020204" pitchFamily="34" charset="0"/>
              <a:cs typeface="Arial" panose="020B0604020202020204" pitchFamily="34" charset="0"/>
            </a:endParaRPr>
          </a:p>
          <a:p>
            <a:pPr algn="l"/>
            <a:endParaRPr lang="es-ES" dirty="0">
              <a:solidFill>
                <a:schemeClr val="tx1"/>
              </a:solidFill>
              <a:latin typeface="Arial" panose="020B0604020202020204" pitchFamily="34" charset="0"/>
              <a:cs typeface="Arial" panose="020B0604020202020204" pitchFamily="34" charset="0"/>
            </a:endParaRPr>
          </a:p>
          <a:p>
            <a:pPr algn="l"/>
            <a:endParaRPr lang="es-ES" dirty="0" smtClean="0">
              <a:solidFill>
                <a:schemeClr val="tx1"/>
              </a:solidFill>
              <a:latin typeface="Arial" panose="020B0604020202020204" pitchFamily="34" charset="0"/>
              <a:cs typeface="Arial" panose="020B0604020202020204" pitchFamily="34" charset="0"/>
            </a:endParaRPr>
          </a:p>
          <a:p>
            <a:pPr algn="l"/>
            <a:endParaRPr lang="es-ES" dirty="0" smtClean="0">
              <a:solidFill>
                <a:schemeClr val="tx1"/>
              </a:solidFill>
              <a:latin typeface="Arial" panose="020B0604020202020204" pitchFamily="34" charset="0"/>
              <a:cs typeface="Arial" panose="020B0604020202020204" pitchFamily="34" charset="0"/>
            </a:endParaRPr>
          </a:p>
          <a:p>
            <a:pPr algn="l"/>
            <a:endParaRPr lang="es-ES" dirty="0" smtClean="0">
              <a:solidFill>
                <a:schemeClr val="tx1"/>
              </a:solidFill>
            </a:endParaRPr>
          </a:p>
          <a:p>
            <a:pPr algn="l"/>
            <a:endParaRPr lang="es-ES" dirty="0" smtClean="0">
              <a:solidFill>
                <a:schemeClr val="tx1"/>
              </a:solidFill>
            </a:endParaRPr>
          </a:p>
          <a:p>
            <a:pPr algn="l"/>
            <a:endParaRPr lang="es-ES" b="1" dirty="0">
              <a:solidFill>
                <a:schemeClr val="tx1"/>
              </a:solidFill>
            </a:endParaRPr>
          </a:p>
          <a:p>
            <a:pPr algn="l"/>
            <a:endParaRPr lang="es-ES" dirty="0" smtClean="0">
              <a:solidFill>
                <a:schemeClr val="tx1"/>
              </a:solidFill>
            </a:endParaRPr>
          </a:p>
          <a:p>
            <a:pPr algn="l"/>
            <a:endParaRPr lang="es-ES" dirty="0" smtClean="0">
              <a:solidFill>
                <a:schemeClr val="tx1"/>
              </a:solidFill>
            </a:endParaRPr>
          </a:p>
        </p:txBody>
      </p:sp>
      <p:pic>
        <p:nvPicPr>
          <p:cNvPr id="7"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
        <p:nvSpPr>
          <p:cNvPr id="9" name="1 Título"/>
          <p:cNvSpPr txBox="1">
            <a:spLocks/>
          </p:cNvSpPr>
          <p:nvPr/>
        </p:nvSpPr>
        <p:spPr>
          <a:xfrm>
            <a:off x="1403648" y="476672"/>
            <a:ext cx="7128792" cy="1080120"/>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ES" sz="3600" b="1" dirty="0" smtClean="0">
                <a:solidFill>
                  <a:srgbClr val="0099CC"/>
                </a:solidFill>
                <a:latin typeface="Arial" panose="020B0604020202020204" pitchFamily="34" charset="0"/>
                <a:cs typeface="Arial" panose="020B0604020202020204" pitchFamily="34" charset="0"/>
              </a:rPr>
              <a:t/>
            </a:r>
            <a:br>
              <a:rPr lang="es-ES" sz="3600" b="1" dirty="0" smtClean="0">
                <a:solidFill>
                  <a:srgbClr val="0099CC"/>
                </a:solidFill>
                <a:latin typeface="Arial" panose="020B0604020202020204" pitchFamily="34" charset="0"/>
                <a:cs typeface="Arial" panose="020B0604020202020204" pitchFamily="34" charset="0"/>
              </a:rPr>
            </a:br>
            <a:r>
              <a:rPr lang="es-ES" sz="3600" b="1" dirty="0" smtClean="0">
                <a:solidFill>
                  <a:srgbClr val="0099CC"/>
                </a:solidFill>
                <a:latin typeface="Arial" panose="020B0604020202020204" pitchFamily="34" charset="0"/>
                <a:cs typeface="Arial" panose="020B0604020202020204" pitchFamily="34" charset="0"/>
              </a:rPr>
              <a:t>Solicitud: instancia normalizada (iv)</a:t>
            </a:r>
            <a:r>
              <a:rPr lang="es-ES" sz="2000" dirty="0" smtClean="0">
                <a:latin typeface="Arial" panose="020B0604020202020204" pitchFamily="34" charset="0"/>
                <a:cs typeface="Arial" panose="020B0604020202020204" pitchFamily="34" charset="0"/>
              </a:rPr>
              <a:t/>
            </a:r>
            <a:br>
              <a:rPr lang="es-ES" sz="2000" dirty="0" smtClean="0">
                <a:latin typeface="Arial" panose="020B0604020202020204" pitchFamily="34" charset="0"/>
                <a:cs typeface="Arial" panose="020B0604020202020204" pitchFamily="34" charset="0"/>
              </a:rPr>
            </a:br>
            <a:endParaRPr lang="es-ES" sz="2200" b="1" dirty="0">
              <a:solidFill>
                <a:srgbClr val="0099C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8281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476672"/>
            <a:ext cx="7128792" cy="1080120"/>
          </a:xfrm>
        </p:spPr>
        <p:txBody>
          <a:bodyPr>
            <a:normAutofit fontScale="90000"/>
          </a:bodyPr>
          <a:lstStyle/>
          <a:p>
            <a:pPr algn="l"/>
            <a:r>
              <a:rPr lang="es-ES" sz="3600" b="1" dirty="0" smtClean="0">
                <a:solidFill>
                  <a:srgbClr val="0099CC"/>
                </a:solidFill>
                <a:latin typeface="Arial" panose="020B0604020202020204" pitchFamily="34" charset="0"/>
                <a:cs typeface="Arial" panose="020B0604020202020204" pitchFamily="34" charset="0"/>
              </a:rPr>
              <a:t/>
            </a:r>
            <a:br>
              <a:rPr lang="es-ES" sz="3600" b="1" dirty="0" smtClean="0">
                <a:solidFill>
                  <a:srgbClr val="0099CC"/>
                </a:solidFill>
                <a:latin typeface="Arial" panose="020B0604020202020204" pitchFamily="34" charset="0"/>
                <a:cs typeface="Arial" panose="020B0604020202020204" pitchFamily="34" charset="0"/>
              </a:rPr>
            </a:br>
            <a:r>
              <a:rPr lang="es-ES" sz="3600" b="1" dirty="0" smtClean="0">
                <a:solidFill>
                  <a:srgbClr val="0099CC"/>
                </a:solidFill>
                <a:latin typeface="Arial" panose="020B0604020202020204" pitchFamily="34" charset="0"/>
                <a:cs typeface="Arial" panose="020B0604020202020204" pitchFamily="34" charset="0"/>
              </a:rPr>
              <a:t>Solicitud: instancia normalizada (v)</a:t>
            </a:r>
            <a:r>
              <a:rPr lang="es-ES" sz="2000" dirty="0">
                <a:latin typeface="Arial" panose="020B0604020202020204" pitchFamily="34" charset="0"/>
                <a:cs typeface="Arial" panose="020B0604020202020204" pitchFamily="34" charset="0"/>
              </a:rPr>
              <a:t/>
            </a:r>
            <a:br>
              <a:rPr lang="es-ES" sz="2000" dirty="0">
                <a:latin typeface="Arial" panose="020B0604020202020204" pitchFamily="34" charset="0"/>
                <a:cs typeface="Arial" panose="020B0604020202020204" pitchFamily="34" charset="0"/>
              </a:rPr>
            </a:br>
            <a:endParaRPr lang="es-ES" sz="2200" b="1" dirty="0">
              <a:solidFill>
                <a:srgbClr val="0099CC"/>
              </a:solidFill>
              <a:latin typeface="Arial" panose="020B0604020202020204" pitchFamily="34" charset="0"/>
              <a:cs typeface="Arial" panose="020B0604020202020204" pitchFamily="34" charset="0"/>
            </a:endParaRPr>
          </a:p>
        </p:txBody>
      </p:sp>
      <p:sp>
        <p:nvSpPr>
          <p:cNvPr id="3" name="2 Subtítulo"/>
          <p:cNvSpPr>
            <a:spLocks noGrp="1"/>
          </p:cNvSpPr>
          <p:nvPr>
            <p:ph type="subTitle" idx="1"/>
          </p:nvPr>
        </p:nvSpPr>
        <p:spPr>
          <a:xfrm>
            <a:off x="179512" y="1340768"/>
            <a:ext cx="9001000" cy="5616624"/>
          </a:xfrm>
        </p:spPr>
        <p:txBody>
          <a:bodyPr>
            <a:normAutofit/>
          </a:bodyPr>
          <a:lstStyle/>
          <a:p>
            <a:pPr marL="342900" indent="-342900" algn="l">
              <a:buFont typeface="Arial" panose="020B0604020202020204" pitchFamily="34" charset="0"/>
              <a:buChar char="•"/>
            </a:pPr>
            <a:endParaRPr lang="es-ES" sz="1700" b="1" dirty="0" smtClean="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s-ES" sz="1700" b="1" dirty="0" smtClean="0">
                <a:solidFill>
                  <a:schemeClr val="tx1"/>
                </a:solidFill>
                <a:latin typeface="Arial" panose="020B0604020202020204" pitchFamily="34" charset="0"/>
                <a:cs typeface="Arial" panose="020B0604020202020204" pitchFamily="34" charset="0"/>
              </a:rPr>
              <a:t>Firmar </a:t>
            </a:r>
            <a:r>
              <a:rPr lang="es-ES" sz="1700" b="1" dirty="0">
                <a:solidFill>
                  <a:schemeClr val="tx1"/>
                </a:solidFill>
                <a:latin typeface="Arial" panose="020B0604020202020204" pitchFamily="34" charset="0"/>
                <a:cs typeface="Arial" panose="020B0604020202020204" pitchFamily="34" charset="0"/>
              </a:rPr>
              <a:t>la </a:t>
            </a:r>
            <a:r>
              <a:rPr lang="es-ES" sz="1700" b="1" dirty="0" smtClean="0">
                <a:solidFill>
                  <a:schemeClr val="tx1"/>
                </a:solidFill>
                <a:latin typeface="Arial" panose="020B0604020202020204" pitchFamily="34" charset="0"/>
                <a:cs typeface="Arial" panose="020B0604020202020204" pitchFamily="34" charset="0"/>
              </a:rPr>
              <a:t>solicitud y enviar</a:t>
            </a:r>
          </a:p>
          <a:p>
            <a:pPr marL="342900" indent="-342900" algn="l">
              <a:buFont typeface="Arial" panose="020B0604020202020204" pitchFamily="34" charset="0"/>
              <a:buChar char="•"/>
            </a:pPr>
            <a:endParaRPr lang="es-ES" sz="1700" b="1" dirty="0">
              <a:solidFill>
                <a:schemeClr val="tx1"/>
              </a:solidFill>
              <a:latin typeface="Arial" panose="020B0604020202020204" pitchFamily="34" charset="0"/>
              <a:cs typeface="Arial" panose="020B0604020202020204" pitchFamily="34" charset="0"/>
            </a:endParaRPr>
          </a:p>
          <a:p>
            <a:pPr algn="l"/>
            <a:r>
              <a:rPr lang="es-ES" sz="1700" dirty="0">
                <a:solidFill>
                  <a:schemeClr val="tx1"/>
                </a:solidFill>
                <a:latin typeface="Arial" panose="020B0604020202020204" pitchFamily="34" charset="0"/>
                <a:cs typeface="Arial" panose="020B0604020202020204" pitchFamily="34" charset="0"/>
              </a:rPr>
              <a:t> </a:t>
            </a:r>
            <a:r>
              <a:rPr lang="es-ES" sz="1700" dirty="0" smtClean="0">
                <a:solidFill>
                  <a:schemeClr val="tx1"/>
                </a:solidFill>
                <a:latin typeface="Arial" panose="020B0604020202020204" pitchFamily="34" charset="0"/>
                <a:cs typeface="Arial" panose="020B0604020202020204" pitchFamily="34" charset="0"/>
              </a:rPr>
              <a:t>- Antes de enviar la solicitud se puede revisar y corregir en el resumen final.</a:t>
            </a:r>
          </a:p>
          <a:p>
            <a:pPr algn="l"/>
            <a:endParaRPr lang="es-ES" sz="1700" dirty="0" smtClean="0">
              <a:solidFill>
                <a:schemeClr val="tx1"/>
              </a:solidFill>
              <a:latin typeface="Arial" panose="020B0604020202020204" pitchFamily="34" charset="0"/>
              <a:cs typeface="Arial" panose="020B0604020202020204" pitchFamily="34" charset="0"/>
            </a:endParaRPr>
          </a:p>
          <a:p>
            <a:pPr algn="l"/>
            <a:r>
              <a:rPr lang="es-ES" sz="1800" dirty="0">
                <a:solidFill>
                  <a:srgbClr val="FF0000"/>
                </a:solidFill>
                <a:latin typeface="Arial" panose="020B0604020202020204" pitchFamily="34" charset="0"/>
                <a:cs typeface="Arial" panose="020B0604020202020204" pitchFamily="34" charset="0"/>
              </a:rPr>
              <a:t>RECOMENDACIONES</a:t>
            </a:r>
            <a:endParaRPr lang="es-ES" sz="1800" dirty="0">
              <a:solidFill>
                <a:schemeClr val="tx1"/>
              </a:solidFill>
              <a:latin typeface="Arial" panose="020B0604020202020204" pitchFamily="34" charset="0"/>
              <a:cs typeface="Arial" panose="020B0604020202020204" pitchFamily="34" charset="0"/>
            </a:endParaRPr>
          </a:p>
          <a:p>
            <a:pPr algn="l"/>
            <a:endParaRPr lang="es-ES" sz="1800" dirty="0">
              <a:solidFill>
                <a:schemeClr val="tx1"/>
              </a:solidFill>
              <a:latin typeface="Arial" panose="020B0604020202020204" pitchFamily="34" charset="0"/>
              <a:cs typeface="Arial" panose="020B0604020202020204" pitchFamily="34" charset="0"/>
            </a:endParaRPr>
          </a:p>
          <a:p>
            <a:pPr marL="457200" indent="-457200" algn="l">
              <a:buAutoNum type="arabicPeriod"/>
            </a:pPr>
            <a:r>
              <a:rPr lang="es-ES" sz="1800" dirty="0">
                <a:solidFill>
                  <a:schemeClr val="tx1"/>
                </a:solidFill>
                <a:latin typeface="Arial" panose="020B0604020202020204" pitchFamily="34" charset="0"/>
                <a:cs typeface="Arial" panose="020B0604020202020204" pitchFamily="34" charset="0"/>
              </a:rPr>
              <a:t>Consultar </a:t>
            </a:r>
            <a:r>
              <a:rPr lang="es-ES" sz="1800" dirty="0" smtClean="0">
                <a:solidFill>
                  <a:schemeClr val="tx1"/>
                </a:solidFill>
                <a:latin typeface="Arial" panose="020B0604020202020204" pitchFamily="34" charset="0"/>
                <a:cs typeface="Arial" panose="020B0604020202020204" pitchFamily="34" charset="0"/>
              </a:rPr>
              <a:t>con anterioridad a la convocatoria los </a:t>
            </a:r>
            <a:r>
              <a:rPr lang="es-ES" sz="1800" dirty="0">
                <a:solidFill>
                  <a:schemeClr val="tx1"/>
                </a:solidFill>
                <a:latin typeface="Arial" panose="020B0604020202020204" pitchFamily="34" charset="0"/>
                <a:cs typeface="Arial" panose="020B0604020202020204" pitchFamily="34" charset="0"/>
              </a:rPr>
              <a:t>datos para los avisos y </a:t>
            </a:r>
            <a:r>
              <a:rPr lang="es-ES" sz="1800" dirty="0" smtClean="0">
                <a:solidFill>
                  <a:schemeClr val="tx1"/>
                </a:solidFill>
                <a:latin typeface="Arial" panose="020B0604020202020204" pitchFamily="34" charset="0"/>
                <a:cs typeface="Arial" panose="020B0604020202020204" pitchFamily="34" charset="0"/>
              </a:rPr>
              <a:t>notificaciones en “MI </a:t>
            </a:r>
            <a:r>
              <a:rPr lang="es-ES" sz="1800" dirty="0">
                <a:solidFill>
                  <a:schemeClr val="tx1"/>
                </a:solidFill>
                <a:latin typeface="Arial" panose="020B0604020202020204" pitchFamily="34" charset="0"/>
                <a:cs typeface="Arial" panose="020B0604020202020204" pitchFamily="34" charset="0"/>
              </a:rPr>
              <a:t>PERFIL</a:t>
            </a:r>
            <a:r>
              <a:rPr lang="es-ES" sz="1800" dirty="0" smtClean="0">
                <a:solidFill>
                  <a:schemeClr val="tx1"/>
                </a:solidFill>
                <a:latin typeface="Arial" panose="020B0604020202020204" pitchFamily="34" charset="0"/>
                <a:cs typeface="Arial" panose="020B0604020202020204" pitchFamily="34" charset="0"/>
              </a:rPr>
              <a:t>” (“Mi carpeta”) y cambiarlos, si es necesario.</a:t>
            </a:r>
            <a:endParaRPr lang="es-ES" sz="1800" dirty="0">
              <a:solidFill>
                <a:schemeClr val="tx1"/>
              </a:solidFill>
              <a:latin typeface="Arial" panose="020B0604020202020204" pitchFamily="34" charset="0"/>
              <a:cs typeface="Arial" panose="020B0604020202020204" pitchFamily="34" charset="0"/>
            </a:endParaRPr>
          </a:p>
          <a:p>
            <a:pPr marL="457200" indent="-457200" algn="l">
              <a:buAutoNum type="arabicPeriod"/>
            </a:pPr>
            <a:r>
              <a:rPr lang="es-ES" sz="1800" dirty="0" smtClean="0">
                <a:solidFill>
                  <a:schemeClr val="tx1"/>
                </a:solidFill>
                <a:latin typeface="Arial" panose="020B0604020202020204" pitchFamily="34" charset="0"/>
                <a:cs typeface="Arial" panose="020B0604020202020204" pitchFamily="34" charset="0"/>
              </a:rPr>
              <a:t>Imprimir la solicitud</a:t>
            </a:r>
          </a:p>
          <a:p>
            <a:pPr marL="457200" indent="-457200" algn="l">
              <a:buFont typeface="Arial" panose="020B0604020202020204" pitchFamily="34" charset="0"/>
              <a:buAutoNum type="arabicPeriod"/>
            </a:pPr>
            <a:r>
              <a:rPr lang="es-ES" sz="1800" dirty="0">
                <a:solidFill>
                  <a:schemeClr val="tx1"/>
                </a:solidFill>
                <a:latin typeface="Arial" panose="020B0604020202020204" pitchFamily="34" charset="0"/>
                <a:cs typeface="Arial" panose="020B0604020202020204" pitchFamily="34" charset="0"/>
              </a:rPr>
              <a:t>Acceder periódicamente a </a:t>
            </a:r>
            <a:r>
              <a:rPr lang="es-ES" sz="1800" dirty="0" smtClean="0">
                <a:solidFill>
                  <a:schemeClr val="tx1"/>
                </a:solidFill>
                <a:latin typeface="Arial" panose="020B0604020202020204" pitchFamily="34" charset="0"/>
                <a:cs typeface="Arial" panose="020B0604020202020204" pitchFamily="34" charset="0"/>
              </a:rPr>
              <a:t>“Mi carpeta” para </a:t>
            </a:r>
            <a:r>
              <a:rPr lang="es-ES" sz="1800" dirty="0">
                <a:solidFill>
                  <a:schemeClr val="tx1"/>
                </a:solidFill>
                <a:latin typeface="Arial" panose="020B0604020202020204" pitchFamily="34" charset="0"/>
                <a:cs typeface="Arial" panose="020B0604020202020204" pitchFamily="34" charset="0"/>
              </a:rPr>
              <a:t>el seguimiento de las solicitudes, informes... El envío del aviso es cortesía, no obligación.  </a:t>
            </a:r>
          </a:p>
          <a:p>
            <a:pPr algn="l"/>
            <a:endParaRPr lang="es-ES" sz="1800" dirty="0" smtClean="0">
              <a:solidFill>
                <a:schemeClr val="tx1"/>
              </a:solidFill>
              <a:latin typeface="Arial" panose="020B0604020202020204" pitchFamily="34" charset="0"/>
              <a:cs typeface="Arial" panose="020B0604020202020204" pitchFamily="34" charset="0"/>
            </a:endParaRPr>
          </a:p>
          <a:p>
            <a:pPr algn="l"/>
            <a:r>
              <a:rPr lang="es-ES" sz="1800" dirty="0" smtClean="0">
                <a:solidFill>
                  <a:srgbClr val="FF0000"/>
                </a:solidFill>
                <a:latin typeface="Arial" panose="020B0604020202020204" pitchFamily="34" charset="0"/>
                <a:cs typeface="Arial" panose="020B0604020202020204" pitchFamily="34" charset="0"/>
              </a:rPr>
              <a:t>RECORDATORIO</a:t>
            </a:r>
          </a:p>
          <a:p>
            <a:pPr algn="l"/>
            <a:endParaRPr lang="es-ES" sz="1800" dirty="0">
              <a:solidFill>
                <a:schemeClr val="tx1"/>
              </a:solidFill>
              <a:latin typeface="Arial" panose="020B0604020202020204" pitchFamily="34" charset="0"/>
              <a:cs typeface="Arial" panose="020B0604020202020204" pitchFamily="34" charset="0"/>
            </a:endParaRPr>
          </a:p>
          <a:p>
            <a:pPr algn="l"/>
            <a:r>
              <a:rPr lang="es-ES" sz="1800" dirty="0" smtClean="0">
                <a:solidFill>
                  <a:schemeClr val="tx1"/>
                </a:solidFill>
                <a:latin typeface="Arial" panose="020B0604020202020204" pitchFamily="34" charset="0"/>
                <a:cs typeface="Arial" panose="020B0604020202020204" pitchFamily="34" charset="0"/>
              </a:rPr>
              <a:t>Utilizar la misma tarjeta tanto para hacer la solicitud como para su seguimiento.</a:t>
            </a:r>
            <a:endParaRPr lang="es-ES" sz="1800" dirty="0">
              <a:solidFill>
                <a:schemeClr val="tx1"/>
              </a:solidFill>
              <a:latin typeface="Arial" panose="020B0604020202020204" pitchFamily="34" charset="0"/>
              <a:cs typeface="Arial" panose="020B0604020202020204" pitchFamily="34" charset="0"/>
            </a:endParaRPr>
          </a:p>
          <a:p>
            <a:pPr algn="l"/>
            <a:endParaRPr lang="es-ES" sz="1700" dirty="0">
              <a:solidFill>
                <a:srgbClr val="FF0000"/>
              </a:solidFill>
              <a:latin typeface="Arial" panose="020B0604020202020204" pitchFamily="34" charset="0"/>
              <a:cs typeface="Arial" panose="020B0604020202020204" pitchFamily="34" charset="0"/>
            </a:endParaRPr>
          </a:p>
          <a:p>
            <a:pPr algn="l"/>
            <a:endParaRPr lang="es-ES" sz="1700" dirty="0">
              <a:solidFill>
                <a:schemeClr val="tx1"/>
              </a:solidFill>
              <a:latin typeface="Arial" panose="020B0604020202020204" pitchFamily="34" charset="0"/>
              <a:cs typeface="Arial" panose="020B0604020202020204" pitchFamily="34" charset="0"/>
            </a:endParaRPr>
          </a:p>
          <a:p>
            <a:pPr algn="l"/>
            <a:endParaRPr lang="es-ES" sz="1700" dirty="0">
              <a:solidFill>
                <a:schemeClr val="tx1"/>
              </a:solidFill>
              <a:latin typeface="Arial" panose="020B0604020202020204" pitchFamily="34" charset="0"/>
              <a:cs typeface="Arial" panose="020B0604020202020204" pitchFamily="34" charset="0"/>
            </a:endParaRPr>
          </a:p>
          <a:p>
            <a:pPr algn="l"/>
            <a:endParaRPr lang="es-ES" sz="1700" dirty="0">
              <a:solidFill>
                <a:schemeClr val="tx1"/>
              </a:solidFill>
              <a:latin typeface="Arial" panose="020B0604020202020204" pitchFamily="34" charset="0"/>
              <a:cs typeface="Arial" panose="020B0604020202020204" pitchFamily="34" charset="0"/>
            </a:endParaRPr>
          </a:p>
          <a:p>
            <a:pPr algn="l"/>
            <a:endParaRPr lang="es-ES" sz="8000" dirty="0">
              <a:solidFill>
                <a:schemeClr val="tx1"/>
              </a:solidFill>
            </a:endParaRPr>
          </a:p>
          <a:p>
            <a:pPr algn="l"/>
            <a:endParaRPr lang="es-ES" sz="8000" dirty="0">
              <a:solidFill>
                <a:schemeClr val="tx1"/>
              </a:solidFill>
            </a:endParaRPr>
          </a:p>
          <a:p>
            <a:pPr algn="l"/>
            <a:endParaRPr lang="es-ES" sz="8000" b="1" dirty="0">
              <a:solidFill>
                <a:schemeClr val="tx1"/>
              </a:solidFill>
            </a:endParaRPr>
          </a:p>
          <a:p>
            <a:pPr algn="l"/>
            <a:endParaRPr lang="es-ES" sz="8800" b="1" u="sng" dirty="0" smtClean="0">
              <a:solidFill>
                <a:schemeClr val="tx1"/>
              </a:solidFill>
              <a:latin typeface="Arial" panose="020B0604020202020204" pitchFamily="34" charset="0"/>
              <a:cs typeface="Arial" panose="020B0604020202020204" pitchFamily="34" charset="0"/>
            </a:endParaRPr>
          </a:p>
          <a:p>
            <a:pPr algn="l"/>
            <a:endParaRPr lang="es-ES" dirty="0" smtClean="0">
              <a:solidFill>
                <a:schemeClr val="tx1"/>
              </a:solidFill>
            </a:endParaRPr>
          </a:p>
          <a:p>
            <a:pPr algn="l"/>
            <a:endParaRPr lang="es-ES" dirty="0" smtClean="0">
              <a:solidFill>
                <a:schemeClr val="tx1"/>
              </a:solidFill>
            </a:endParaRPr>
          </a:p>
        </p:txBody>
      </p:sp>
      <p:pic>
        <p:nvPicPr>
          <p:cNvPr id="10" name="Picture 2" descr="Logo AGENCIA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56245"/>
            <a:ext cx="1285875" cy="7524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 descr="Logo Gobierno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254546"/>
            <a:ext cx="1304925" cy="43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7778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50D696BFB61F2A4C923B29AEB5433D24" ma:contentTypeVersion="12" ma:contentTypeDescription="Crear nuevo documento." ma:contentTypeScope="" ma:versionID="6d30ce4871c334289c7ef0eaa55f333a">
  <xsd:schema xmlns:xsd="http://www.w3.org/2001/XMLSchema" xmlns:xs="http://www.w3.org/2001/XMLSchema" xmlns:p="http://schemas.microsoft.com/office/2006/metadata/properties" xmlns:ns2="c002d875-307d-469b-9986-65423d9021f8" xmlns:ns3="12dddb1f-620d-4c43-a991-5e5d1189bd4b" targetNamespace="http://schemas.microsoft.com/office/2006/metadata/properties" ma:root="true" ma:fieldsID="49ac1231bd3b8fd4d89cdb84648693ba" ns2:_="" ns3:_="">
    <xsd:import namespace="c002d875-307d-469b-9986-65423d9021f8"/>
    <xsd:import namespace="12dddb1f-620d-4c43-a991-5e5d1189bd4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02d875-307d-469b-9986-65423d9021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2dddb1f-620d-4c43-a991-5e5d1189bd4b" elementFormDefault="qualified">
    <xsd:import namespace="http://schemas.microsoft.com/office/2006/documentManagement/types"/>
    <xsd:import namespace="http://schemas.microsoft.com/office/infopath/2007/PartnerControls"/>
    <xsd:element name="SharedWithUsers" ma:index="1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BFEF79-5C42-441B-8B4E-4D3EFD32531B}">
  <ds:schemaRefs>
    <ds:schemaRef ds:uri="http://purl.org/dc/terms/"/>
    <ds:schemaRef ds:uri="http://schemas.openxmlformats.org/package/2006/metadata/core-properties"/>
    <ds:schemaRef ds:uri="http://purl.org/dc/dcmitype/"/>
    <ds:schemaRef ds:uri="c002d875-307d-469b-9986-65423d9021f8"/>
    <ds:schemaRef ds:uri="http://purl.org/dc/elements/1.1/"/>
    <ds:schemaRef ds:uri="http://schemas.microsoft.com/office/2006/metadata/properties"/>
    <ds:schemaRef ds:uri="http://schemas.microsoft.com/office/2006/documentManagement/types"/>
    <ds:schemaRef ds:uri="http://schemas.microsoft.com/office/infopath/2007/PartnerControls"/>
    <ds:schemaRef ds:uri="12dddb1f-620d-4c43-a991-5e5d1189bd4b"/>
    <ds:schemaRef ds:uri="http://www.w3.org/XML/1998/namespace"/>
  </ds:schemaRefs>
</ds:datastoreItem>
</file>

<file path=customXml/itemProps2.xml><?xml version="1.0" encoding="utf-8"?>
<ds:datastoreItem xmlns:ds="http://schemas.openxmlformats.org/officeDocument/2006/customXml" ds:itemID="{8B5925DB-BA4B-4BDD-840A-2B48D84A0942}">
  <ds:schemaRefs>
    <ds:schemaRef ds:uri="http://schemas.microsoft.com/sharepoint/v3/contenttype/forms"/>
  </ds:schemaRefs>
</ds:datastoreItem>
</file>

<file path=customXml/itemProps3.xml><?xml version="1.0" encoding="utf-8"?>
<ds:datastoreItem xmlns:ds="http://schemas.openxmlformats.org/officeDocument/2006/customXml" ds:itemID="{EC1F242C-5A40-4F56-A8E9-EA209BC64A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02d875-307d-469b-9986-65423d9021f8"/>
    <ds:schemaRef ds:uri="12dddb1f-620d-4c43-a991-5e5d1189bd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6981</TotalTime>
  <Words>3719</Words>
  <Application>Microsoft Office PowerPoint</Application>
  <PresentationFormat>Presentación en pantalla (4:3)</PresentationFormat>
  <Paragraphs>395</Paragraphs>
  <Slides>26</Slides>
  <Notes>26</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26</vt:i4>
      </vt:variant>
    </vt:vector>
  </HeadingPairs>
  <TitlesOfParts>
    <vt:vector size="29" baseType="lpstr">
      <vt:lpstr>Arial</vt:lpstr>
      <vt:lpstr>Calibri</vt:lpstr>
      <vt:lpstr>Tema de Office</vt:lpstr>
      <vt:lpstr>2021ko AH DEIALDIA CONVOCATORIA de AH 2021 </vt:lpstr>
      <vt:lpstr>Presentación de PowerPoint</vt:lpstr>
      <vt:lpstr>Presentación de PowerPoint</vt:lpstr>
      <vt:lpstr>Presentación de PowerPoint</vt:lpstr>
      <vt:lpstr> Solicitud: instancia normalizada (i) </vt:lpstr>
      <vt:lpstr> Solicitud: instancia normalizada (ii) </vt:lpstr>
      <vt:lpstr> Solicitud: instancia normalizada (iii) </vt:lpstr>
      <vt:lpstr>Presentación de PowerPoint</vt:lpstr>
      <vt:lpstr> Solicitud: instancia normalizada (v) </vt:lpstr>
      <vt:lpstr>Presentación de PowerPoint</vt:lpstr>
      <vt:lpstr>Propuesta técnica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Presupuesto</vt:lpstr>
      <vt:lpstr>Presupuesto (ii)</vt:lpstr>
      <vt:lpstr>Presupuesto (iii)</vt:lpstr>
      <vt:lpstr>Presentación de PowerPoint</vt:lpstr>
      <vt:lpstr>Presentación de PowerPoint</vt:lpstr>
    </vt:vector>
  </TitlesOfParts>
  <Company>EJIE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CONVOCATORIA PRO 2016 2016ko PRO DEIALDIA</dc:title>
  <dc:creator>Díez Arregui, María Pilar</dc:creator>
  <cp:lastModifiedBy>Díez Arregui, María Pilar</cp:lastModifiedBy>
  <cp:revision>378</cp:revision>
  <cp:lastPrinted>2021-02-26T07:23:32Z</cp:lastPrinted>
  <dcterms:created xsi:type="dcterms:W3CDTF">2016-05-29T18:01:15Z</dcterms:created>
  <dcterms:modified xsi:type="dcterms:W3CDTF">2021-03-02T08:01:34Z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0x01010050D696BFB61F2A4C923B29AEB5433D24</vt:lpwstr>
  </property>
</Properties>
</file>