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6" r:id="rId10"/>
    <p:sldId id="268" r:id="rId11"/>
    <p:sldId id="269" r:id="rId12"/>
    <p:sldId id="273" r:id="rId13"/>
    <p:sldId id="274" r:id="rId14"/>
    <p:sldId id="276" r:id="rId15"/>
    <p:sldId id="293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94" r:id="rId25"/>
    <p:sldId id="287" r:id="rId26"/>
    <p:sldId id="288" r:id="rId27"/>
    <p:sldId id="289" r:id="rId28"/>
    <p:sldId id="290" r:id="rId29"/>
    <p:sldId id="292" r:id="rId30"/>
  </p:sldIdLst>
  <p:sldSz cx="10693400" cy="7562850"/>
  <p:notesSz cx="10693400" cy="756285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594"/>
    <a:srgbClr val="007EAF"/>
    <a:srgbClr val="EFEF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96"/>
    <p:restoredTop sz="94629"/>
  </p:normalViewPr>
  <p:slideViewPr>
    <p:cSldViewPr>
      <p:cViewPr varScale="1">
        <p:scale>
          <a:sx n="92" d="100"/>
          <a:sy n="92" d="100"/>
        </p:scale>
        <p:origin x="63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142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633913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6057900" y="0"/>
            <a:ext cx="4632325" cy="3794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0DE3C5-776A-4905-97E8-3E57871758DB}" type="datetimeFigureOut">
              <a:rPr lang="es-ES" smtClean="0"/>
              <a:t>01/07/2022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7183438"/>
            <a:ext cx="4633913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6057900" y="7183438"/>
            <a:ext cx="4632325" cy="379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01DDF2-8EFE-440A-810A-7085AB6D3FC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4985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rgbClr val="004594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rgbClr val="004594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rgbClr val="004594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8" name="Marcador de fecha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7/1/2022</a:t>
            </a:fld>
            <a:endParaRPr lang="en-US" dirty="0"/>
          </a:p>
        </p:txBody>
      </p:sp>
      <p:sp>
        <p:nvSpPr>
          <p:cNvPr id="9" name="Marcador de pie de página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10" name="Marcador de número de diapositiva 9"/>
          <p:cNvSpPr>
            <a:spLocks noGrp="1"/>
          </p:cNvSpPr>
          <p:nvPr>
            <p:ph type="sldNum" sz="quarter" idx="12"/>
          </p:nvPr>
        </p:nvSpPr>
        <p:spPr>
          <a:xfrm>
            <a:off x="7853853" y="7033449"/>
            <a:ext cx="2459482" cy="276999"/>
          </a:xfrm>
        </p:spPr>
        <p:txBody>
          <a:bodyPr/>
          <a:lstStyle/>
          <a:p>
            <a:fld id="{B6F15528-21DE-4FAA-801E-634DDDAF4B2B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1" i="0">
                <a:solidFill>
                  <a:srgbClr val="004594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7/1/2022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57899" y="1061136"/>
            <a:ext cx="7826375" cy="2219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44500" y="2813926"/>
            <a:ext cx="8240395" cy="17659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cs typeface="Century Gothic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 b="1" i="0">
                <a:solidFill>
                  <a:schemeClr val="tx1">
                    <a:tint val="75000"/>
                  </a:schemeClr>
                </a:solidFill>
                <a:latin typeface="Century Gothic Bold"/>
              </a:defRPr>
            </a:lvl1pPr>
          </a:lstStyle>
          <a:p>
            <a:endParaRPr lang="es-ES"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 b="1" i="0">
                <a:solidFill>
                  <a:schemeClr val="tx1">
                    <a:tint val="75000"/>
                  </a:schemeClr>
                </a:solidFill>
                <a:latin typeface="Century Gothic Bold"/>
              </a:defRPr>
            </a:lvl1pPr>
          </a:lstStyle>
          <a:p>
            <a:fld id="{1D8BD707-D9CF-40AE-B4C6-C98DA3205C09}" type="datetimeFigureOut">
              <a:rPr lang="en-US" smtClean="0"/>
              <a:pPr/>
              <a:t>7/1/2022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 b="1" i="0">
                <a:solidFill>
                  <a:schemeClr val="tx1">
                    <a:tint val="75000"/>
                  </a:schemeClr>
                </a:solidFill>
                <a:latin typeface="Century Gothic Bold"/>
              </a:defRPr>
            </a:lvl1pPr>
          </a:lstStyle>
          <a:p>
            <a:fld id="{B6F15528-21DE-4FAA-801E-634DDDAF4B2B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7" name="Holder 5">
            <a:extLst>
              <a:ext uri="{FF2B5EF4-FFF2-40B4-BE49-F238E27FC236}">
                <a16:creationId xmlns:a16="http://schemas.microsoft.com/office/drawing/2014/main" id="{4BD54203-FAD1-FE44-9A3F-066FDF5857EF}"/>
              </a:ext>
            </a:extLst>
          </p:cNvPr>
          <p:cNvSpPr txBox="1">
            <a:spLocks/>
          </p:cNvSpPr>
          <p:nvPr userDrawn="1"/>
        </p:nvSpPr>
        <p:spPr>
          <a:xfrm>
            <a:off x="7785100" y="6981825"/>
            <a:ext cx="2519045" cy="15388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lang="es-ES"/>
            </a:defPPr>
            <a:lvl1pPr marL="0" algn="r" defTabSz="914400" rtl="0" eaLnBrk="1" latinLnBrk="0" hangingPunct="1">
              <a:defRPr sz="1000" b="1" i="0" kern="1200">
                <a:solidFill>
                  <a:srgbClr val="004594"/>
                </a:solidFill>
                <a:latin typeface="Century Gothic"/>
                <a:ea typeface="+mn-ea"/>
                <a:cs typeface="Century Gothic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700">
              <a:spcBef>
                <a:spcPts val="95"/>
              </a:spcBef>
            </a:pPr>
            <a:r>
              <a:rPr lang="es-ES" spc="-5" dirty="0" smtClean="0"/>
              <a:t> </a:t>
            </a:r>
            <a:r>
              <a:rPr lang="es-ES" b="0" spc="200" dirty="0" smtClean="0"/>
              <a:t> </a:t>
            </a:r>
            <a:fld id="{81D60167-4931-47E6-BA6A-407CBD079E47}" type="slidenum">
              <a:rPr sz="950" b="0" spc="10" smtClean="0">
                <a:solidFill>
                  <a:srgbClr val="000000"/>
                </a:solidFill>
              </a:rPr>
              <a:pPr marL="12700">
                <a:spcBef>
                  <a:spcPts val="95"/>
                </a:spcBef>
              </a:pPr>
              <a:t>‹Nº›</a:t>
            </a:fld>
            <a:endParaRPr sz="9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3.png"/><Relationship Id="rId7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3.png"/><Relationship Id="rId7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3.png"/><Relationship Id="rId7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anbide.euskadi.eus/" TargetMode="External"/><Relationship Id="rId3" Type="http://schemas.openxmlformats.org/officeDocument/2006/relationships/image" Target="../media/image13.png"/><Relationship Id="rId7" Type="http://schemas.openxmlformats.org/officeDocument/2006/relationships/image" Target="../media/image1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10" Type="http://schemas.openxmlformats.org/officeDocument/2006/relationships/image" Target="../media/image17.jpeg"/><Relationship Id="rId4" Type="http://schemas.openxmlformats.org/officeDocument/2006/relationships/hyperlink" Target="http://www.lanbide.euskadi.eus/" TargetMode="External"/><Relationship Id="rId9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3.png"/><Relationship Id="rId7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3.png"/><Relationship Id="rId7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3.png"/><Relationship Id="rId7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3.png"/><Relationship Id="rId7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3.png"/><Relationship Id="rId7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3.png"/><Relationship Id="rId7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3.png"/><Relationship Id="rId7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3.png"/><Relationship Id="rId7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3.png"/><Relationship Id="rId7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3.png"/><Relationship Id="rId7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3.png"/><Relationship Id="rId7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jpeg"/><Relationship Id="rId3" Type="http://schemas.openxmlformats.org/officeDocument/2006/relationships/image" Target="../media/image13.png"/><Relationship Id="rId7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Imagen 3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056247" cy="7562850"/>
          </a:xfrm>
          <a:prstGeom prst="rect">
            <a:avLst/>
          </a:prstGeom>
        </p:spPr>
      </p:pic>
      <p:sp>
        <p:nvSpPr>
          <p:cNvPr id="18" name="object 18"/>
          <p:cNvSpPr/>
          <p:nvPr/>
        </p:nvSpPr>
        <p:spPr>
          <a:xfrm>
            <a:off x="9915573" y="6479913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59">
                <a:moveTo>
                  <a:pt x="18405" y="0"/>
                </a:moveTo>
                <a:lnTo>
                  <a:pt x="14087" y="13487"/>
                </a:lnTo>
                <a:lnTo>
                  <a:pt x="0" y="13487"/>
                </a:lnTo>
                <a:lnTo>
                  <a:pt x="11420" y="21691"/>
                </a:lnTo>
                <a:lnTo>
                  <a:pt x="7140" y="35013"/>
                </a:lnTo>
                <a:lnTo>
                  <a:pt x="18405" y="26784"/>
                </a:lnTo>
                <a:lnTo>
                  <a:pt x="27026" y="26784"/>
                </a:lnTo>
                <a:lnTo>
                  <a:pt x="25390" y="21691"/>
                </a:lnTo>
                <a:lnTo>
                  <a:pt x="36797" y="13487"/>
                </a:lnTo>
                <a:lnTo>
                  <a:pt x="14087" y="13487"/>
                </a:lnTo>
                <a:lnTo>
                  <a:pt x="22723" y="13462"/>
                </a:lnTo>
                <a:lnTo>
                  <a:pt x="18405" y="0"/>
                </a:lnTo>
                <a:close/>
              </a:path>
              <a:path w="36829" h="35559">
                <a:moveTo>
                  <a:pt x="27026" y="26784"/>
                </a:moveTo>
                <a:lnTo>
                  <a:pt x="18405" y="26784"/>
                </a:lnTo>
                <a:lnTo>
                  <a:pt x="29669" y="35013"/>
                </a:lnTo>
                <a:lnTo>
                  <a:pt x="27026" y="26784"/>
                </a:lnTo>
                <a:close/>
              </a:path>
            </a:pathLst>
          </a:custGeom>
          <a:solidFill>
            <a:srgbClr val="FFEC00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9814530" y="6495580"/>
            <a:ext cx="79524" cy="7780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9798889" y="6596641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59">
                <a:moveTo>
                  <a:pt x="18392" y="0"/>
                </a:moveTo>
                <a:lnTo>
                  <a:pt x="14074" y="13500"/>
                </a:lnTo>
                <a:lnTo>
                  <a:pt x="0" y="13500"/>
                </a:lnTo>
                <a:lnTo>
                  <a:pt x="11407" y="21704"/>
                </a:lnTo>
                <a:lnTo>
                  <a:pt x="7114" y="35001"/>
                </a:lnTo>
                <a:lnTo>
                  <a:pt x="18392" y="26771"/>
                </a:lnTo>
                <a:lnTo>
                  <a:pt x="27000" y="26771"/>
                </a:lnTo>
                <a:lnTo>
                  <a:pt x="25364" y="21704"/>
                </a:lnTo>
                <a:lnTo>
                  <a:pt x="36784" y="13500"/>
                </a:lnTo>
                <a:lnTo>
                  <a:pt x="14074" y="13500"/>
                </a:lnTo>
                <a:lnTo>
                  <a:pt x="22723" y="13474"/>
                </a:lnTo>
                <a:lnTo>
                  <a:pt x="18392" y="0"/>
                </a:lnTo>
                <a:close/>
              </a:path>
              <a:path w="36829" h="35559">
                <a:moveTo>
                  <a:pt x="27000" y="26771"/>
                </a:moveTo>
                <a:lnTo>
                  <a:pt x="18392" y="26771"/>
                </a:lnTo>
                <a:lnTo>
                  <a:pt x="29657" y="35001"/>
                </a:lnTo>
                <a:lnTo>
                  <a:pt x="27000" y="26771"/>
                </a:lnTo>
                <a:close/>
              </a:path>
            </a:pathLst>
          </a:custGeom>
          <a:solidFill>
            <a:srgbClr val="FFEC00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9814511" y="6655074"/>
            <a:ext cx="79587" cy="778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9915600" y="6713352"/>
            <a:ext cx="36830" cy="35560"/>
          </a:xfrm>
          <a:custGeom>
            <a:avLst/>
            <a:gdLst/>
            <a:ahLst/>
            <a:cxnLst/>
            <a:rect l="l" t="t" r="r" b="b"/>
            <a:pathLst>
              <a:path w="36829" h="35559">
                <a:moveTo>
                  <a:pt x="18374" y="0"/>
                </a:moveTo>
                <a:lnTo>
                  <a:pt x="14069" y="13512"/>
                </a:lnTo>
                <a:lnTo>
                  <a:pt x="0" y="13512"/>
                </a:lnTo>
                <a:lnTo>
                  <a:pt x="11402" y="21717"/>
                </a:lnTo>
                <a:lnTo>
                  <a:pt x="7109" y="35026"/>
                </a:lnTo>
                <a:lnTo>
                  <a:pt x="18387" y="26771"/>
                </a:lnTo>
                <a:lnTo>
                  <a:pt x="26997" y="26771"/>
                </a:lnTo>
                <a:lnTo>
                  <a:pt x="25372" y="21717"/>
                </a:lnTo>
                <a:lnTo>
                  <a:pt x="36762" y="13512"/>
                </a:lnTo>
                <a:lnTo>
                  <a:pt x="14069" y="13512"/>
                </a:lnTo>
                <a:lnTo>
                  <a:pt x="22705" y="13474"/>
                </a:lnTo>
                <a:lnTo>
                  <a:pt x="18374" y="0"/>
                </a:lnTo>
                <a:close/>
              </a:path>
              <a:path w="36829" h="35559">
                <a:moveTo>
                  <a:pt x="26997" y="26771"/>
                </a:moveTo>
                <a:lnTo>
                  <a:pt x="18387" y="26771"/>
                </a:lnTo>
                <a:lnTo>
                  <a:pt x="29652" y="35026"/>
                </a:lnTo>
                <a:lnTo>
                  <a:pt x="26997" y="26771"/>
                </a:lnTo>
                <a:close/>
              </a:path>
            </a:pathLst>
          </a:custGeom>
          <a:solidFill>
            <a:srgbClr val="FFEC00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9973891" y="6655074"/>
            <a:ext cx="79569" cy="778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10032109" y="6596464"/>
            <a:ext cx="37465" cy="35560"/>
          </a:xfrm>
          <a:custGeom>
            <a:avLst/>
            <a:gdLst/>
            <a:ahLst/>
            <a:cxnLst/>
            <a:rect l="l" t="t" r="r" b="b"/>
            <a:pathLst>
              <a:path w="37465" h="35559">
                <a:moveTo>
                  <a:pt x="18397" y="0"/>
                </a:moveTo>
                <a:lnTo>
                  <a:pt x="14092" y="13512"/>
                </a:lnTo>
                <a:lnTo>
                  <a:pt x="0" y="13512"/>
                </a:lnTo>
                <a:lnTo>
                  <a:pt x="11425" y="21716"/>
                </a:lnTo>
                <a:lnTo>
                  <a:pt x="7145" y="35026"/>
                </a:lnTo>
                <a:lnTo>
                  <a:pt x="18397" y="26784"/>
                </a:lnTo>
                <a:lnTo>
                  <a:pt x="27024" y="26784"/>
                </a:lnTo>
                <a:lnTo>
                  <a:pt x="25395" y="21716"/>
                </a:lnTo>
                <a:lnTo>
                  <a:pt x="36845" y="13512"/>
                </a:lnTo>
                <a:lnTo>
                  <a:pt x="14092" y="13512"/>
                </a:lnTo>
                <a:lnTo>
                  <a:pt x="22740" y="13500"/>
                </a:lnTo>
                <a:lnTo>
                  <a:pt x="18397" y="0"/>
                </a:lnTo>
                <a:close/>
              </a:path>
              <a:path w="37465" h="35559">
                <a:moveTo>
                  <a:pt x="27024" y="26784"/>
                </a:moveTo>
                <a:lnTo>
                  <a:pt x="18397" y="26784"/>
                </a:lnTo>
                <a:lnTo>
                  <a:pt x="29674" y="35026"/>
                </a:lnTo>
                <a:lnTo>
                  <a:pt x="27024" y="26784"/>
                </a:lnTo>
                <a:close/>
              </a:path>
            </a:pathLst>
          </a:custGeom>
          <a:solidFill>
            <a:srgbClr val="FFEC00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9974027" y="6495597"/>
            <a:ext cx="79414" cy="7760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67344" y="1419225"/>
            <a:ext cx="7688903" cy="258211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42545" rIns="0" bIns="0" rtlCol="0">
            <a:spAutoFit/>
          </a:bodyPr>
          <a:lstStyle/>
          <a:p>
            <a:pPr marR="412750">
              <a:lnSpc>
                <a:spcPts val="3300"/>
              </a:lnSpc>
              <a:spcBef>
                <a:spcPts val="335"/>
              </a:spcBef>
            </a:pPr>
            <a:r>
              <a:rPr lang="es-ES" sz="38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Euskal</a:t>
            </a:r>
            <a:r>
              <a:rPr lang="es-ES" sz="38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38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Autonomia</a:t>
            </a:r>
            <a:r>
              <a:rPr lang="es-ES" sz="38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38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Erkidegoko</a:t>
            </a:r>
            <a:r>
              <a:rPr lang="es-ES" sz="38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 2021-2027ko EGF Plus Programa </a:t>
            </a:r>
            <a:r>
              <a:rPr lang="es-ES" sz="38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Operatiboaren</a:t>
            </a:r>
            <a:r>
              <a:rPr lang="es-ES" sz="38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38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esparruan</a:t>
            </a:r>
            <a:r>
              <a:rPr lang="es-ES" sz="38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38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toki-erakundeetan</a:t>
            </a:r>
            <a:r>
              <a:rPr lang="es-ES" sz="38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38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gazteak</a:t>
            </a:r>
            <a:r>
              <a:rPr lang="es-ES" sz="38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38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kontratatzeko</a:t>
            </a:r>
            <a:r>
              <a:rPr lang="es-ES" sz="38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38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dirulaguntzen</a:t>
            </a:r>
            <a:r>
              <a:rPr lang="es-ES" sz="38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38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deialdia</a:t>
            </a:r>
            <a:endParaRPr sz="3800" b="1" spc="-30" dirty="0">
              <a:solidFill>
                <a:srgbClr val="004594"/>
              </a:solidFill>
              <a:latin typeface="Century Gothic"/>
              <a:cs typeface="Century Gothic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93626" y="5546860"/>
            <a:ext cx="3931915" cy="1821396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12700" marR="5080">
              <a:lnSpc>
                <a:spcPct val="85400"/>
              </a:lnSpc>
              <a:spcBef>
                <a:spcPts val="755"/>
              </a:spcBef>
            </a:pPr>
            <a:r>
              <a:rPr lang="es-ES" sz="24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EGF+ Programaren </a:t>
            </a:r>
            <a:r>
              <a:rPr lang="es-ES" sz="24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esparruan</a:t>
            </a:r>
            <a:r>
              <a:rPr lang="es-ES" sz="24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24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toki-erakundeetan</a:t>
            </a:r>
            <a:r>
              <a:rPr lang="es-ES" sz="24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24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gazteak</a:t>
            </a:r>
            <a:r>
              <a:rPr lang="es-ES" sz="24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2400" b="1" spc="-30" dirty="0" err="1" smtClean="0">
                <a:solidFill>
                  <a:srgbClr val="004594"/>
                </a:solidFill>
                <a:latin typeface="Century Gothic"/>
                <a:cs typeface="Century Gothic"/>
              </a:rPr>
              <a:t>kontratatzea</a:t>
            </a:r>
            <a:endParaRPr lang="es-ES" sz="2400" b="1" spc="-30" dirty="0" smtClean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 marR="5080">
              <a:lnSpc>
                <a:spcPct val="85400"/>
              </a:lnSpc>
              <a:spcBef>
                <a:spcPts val="755"/>
              </a:spcBef>
            </a:pPr>
            <a:r>
              <a:rPr sz="2800" spc="-10" dirty="0" smtClean="0">
                <a:solidFill>
                  <a:srgbClr val="004594"/>
                </a:solidFill>
                <a:latin typeface="Century Gothic"/>
                <a:cs typeface="Century Gothic"/>
              </a:rPr>
              <a:t>20</a:t>
            </a:r>
            <a:r>
              <a:rPr lang="es-ES" sz="2800" spc="-10" dirty="0" smtClean="0">
                <a:solidFill>
                  <a:srgbClr val="004594"/>
                </a:solidFill>
                <a:latin typeface="Century Gothic"/>
                <a:cs typeface="Century Gothic"/>
              </a:rPr>
              <a:t>22 </a:t>
            </a:r>
            <a:r>
              <a:rPr lang="es-ES" sz="1600" spc="-10" dirty="0" smtClean="0">
                <a:solidFill>
                  <a:srgbClr val="004594"/>
                </a:solidFill>
                <a:latin typeface="Century Gothic"/>
                <a:cs typeface="Century Gothic"/>
              </a:rPr>
              <a:t>(</a:t>
            </a:r>
            <a:r>
              <a:rPr lang="es-ES" sz="1600" spc="-10" dirty="0">
                <a:solidFill>
                  <a:srgbClr val="004594"/>
                </a:solidFill>
                <a:latin typeface="Century Gothic"/>
                <a:cs typeface="Century Gothic"/>
              </a:rPr>
              <a:t>EHAA, </a:t>
            </a:r>
            <a:r>
              <a:rPr lang="es-ES" sz="1600" spc="-10" dirty="0" smtClean="0">
                <a:solidFill>
                  <a:srgbClr val="004594"/>
                </a:solidFill>
                <a:latin typeface="Century Gothic"/>
                <a:cs typeface="Century Gothic"/>
              </a:rPr>
              <a:t>2022/06/22)</a:t>
            </a:r>
            <a:endParaRPr sz="1600" dirty="0">
              <a:latin typeface="Century Gothic"/>
              <a:cs typeface="Century Gothic"/>
            </a:endParaRPr>
          </a:p>
        </p:txBody>
      </p:sp>
      <p:sp>
        <p:nvSpPr>
          <p:cNvPr id="37" name="object 19"/>
          <p:cNvSpPr/>
          <p:nvPr/>
        </p:nvSpPr>
        <p:spPr>
          <a:xfrm>
            <a:off x="9814530" y="6495580"/>
            <a:ext cx="79524" cy="7780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8" name="object 21"/>
          <p:cNvSpPr/>
          <p:nvPr/>
        </p:nvSpPr>
        <p:spPr>
          <a:xfrm>
            <a:off x="9814511" y="6655074"/>
            <a:ext cx="79587" cy="778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9" name="object 23"/>
          <p:cNvSpPr/>
          <p:nvPr/>
        </p:nvSpPr>
        <p:spPr>
          <a:xfrm>
            <a:off x="9973891" y="6655074"/>
            <a:ext cx="79569" cy="77800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0" name="object 25"/>
          <p:cNvSpPr/>
          <p:nvPr/>
        </p:nvSpPr>
        <p:spPr>
          <a:xfrm>
            <a:off x="9974027" y="6495597"/>
            <a:ext cx="79414" cy="7760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220" b="10108"/>
          <a:stretch/>
        </p:blipFill>
        <p:spPr>
          <a:xfrm>
            <a:off x="8854271" y="3686024"/>
            <a:ext cx="1248966" cy="1008000"/>
          </a:xfrm>
          <a:prstGeom prst="rect">
            <a:avLst/>
          </a:prstGeom>
        </p:spPr>
      </p:pic>
      <p:pic>
        <p:nvPicPr>
          <p:cNvPr id="35" name="Imagen 3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2950" y="733425"/>
            <a:ext cx="1890746" cy="756000"/>
          </a:xfrm>
          <a:prstGeom prst="rect">
            <a:avLst/>
          </a:prstGeom>
        </p:spPr>
      </p:pic>
      <p:sp>
        <p:nvSpPr>
          <p:cNvPr id="36" name="object 27"/>
          <p:cNvSpPr/>
          <p:nvPr/>
        </p:nvSpPr>
        <p:spPr>
          <a:xfrm>
            <a:off x="8653526" y="2486025"/>
            <a:ext cx="1560170" cy="408215"/>
          </a:xfrm>
          <a:prstGeom prst="rect">
            <a:avLst/>
          </a:prstGeom>
          <a:blipFill>
            <a:blip r:embed="rId9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1" name="object 28"/>
          <p:cNvSpPr/>
          <p:nvPr/>
        </p:nvSpPr>
        <p:spPr>
          <a:xfrm>
            <a:off x="9414508" y="2200756"/>
            <a:ext cx="775233" cy="146363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2" name="object 29"/>
          <p:cNvSpPr/>
          <p:nvPr/>
        </p:nvSpPr>
        <p:spPr>
          <a:xfrm>
            <a:off x="8766706" y="2202605"/>
            <a:ext cx="590143" cy="179682"/>
          </a:xfrm>
          <a:prstGeom prst="rect">
            <a:avLst/>
          </a:prstGeom>
          <a:blipFill>
            <a:blip r:embed="rId11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270300" y="986855"/>
            <a:ext cx="8265795" cy="1000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Oro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har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erakunde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onuradunaren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betebehar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izango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dira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Dirulaguntzei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buruzko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azaroaren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17ko 38/2003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Lege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Orokorraren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14. eta 46.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artikuluetan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ezarritakoak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baita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Euskadiko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ogasun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nagusiaren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antolarauei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buruzko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legearen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testu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bateginaren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(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azaroaren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11ko 1/1997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Legegintzako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Dekretuaren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bidez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onetsia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) 50.2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artikuluan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80" dirty="0" err="1">
                <a:solidFill>
                  <a:srgbClr val="004594"/>
                </a:solidFill>
                <a:latin typeface="Century Gothic"/>
                <a:cs typeface="Century Gothic"/>
              </a:rPr>
              <a:t>jasotakoak</a:t>
            </a:r>
            <a:r>
              <a:rPr lang="es-ES" sz="1600" spc="-80" dirty="0">
                <a:solidFill>
                  <a:srgbClr val="004594"/>
                </a:solidFill>
                <a:latin typeface="Century Gothic"/>
                <a:cs typeface="Century Gothic"/>
              </a:rPr>
              <a:t> ere.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013147" y="2038534"/>
            <a:ext cx="8776335" cy="44242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4160">
              <a:lnSpc>
                <a:spcPct val="100000"/>
              </a:lnSpc>
              <a:spcBef>
                <a:spcPts val="400"/>
              </a:spcBef>
            </a:pPr>
            <a:r>
              <a:rPr lang="es-ES" sz="1300" spc="-55" dirty="0" err="1">
                <a:solidFill>
                  <a:srgbClr val="3D3D3F"/>
                </a:solidFill>
                <a:latin typeface="Century Gothic"/>
                <a:cs typeface="Century Gothic"/>
              </a:rPr>
              <a:t>Bereziki</a:t>
            </a:r>
            <a:r>
              <a:rPr lang="es-ES" sz="1300" spc="-5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55" dirty="0" err="1">
                <a:solidFill>
                  <a:srgbClr val="3D3D3F"/>
                </a:solidFill>
                <a:latin typeface="Century Gothic"/>
                <a:cs typeface="Century Gothic"/>
              </a:rPr>
              <a:t>honako</a:t>
            </a:r>
            <a:r>
              <a:rPr lang="es-ES" sz="1300" spc="-5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err="1">
                <a:solidFill>
                  <a:srgbClr val="3D3D3F"/>
                </a:solidFill>
                <a:latin typeface="Century Gothic"/>
                <a:cs typeface="Century Gothic"/>
              </a:rPr>
              <a:t>hauek</a:t>
            </a:r>
            <a:r>
              <a:rPr lang="es-ES" sz="1300" spc="-55" dirty="0" smtClean="0">
                <a:solidFill>
                  <a:srgbClr val="3D3D3F"/>
                </a:solidFill>
                <a:latin typeface="Century Gothic"/>
                <a:cs typeface="Century Gothic"/>
              </a:rPr>
              <a:t>:</a:t>
            </a:r>
          </a:p>
          <a:p>
            <a:pPr marL="298800" indent="-298800">
              <a:lnSpc>
                <a:spcPct val="100000"/>
              </a:lnSpc>
              <a:spcBef>
                <a:spcPts val="400"/>
              </a:spcBef>
              <a:buClr>
                <a:srgbClr val="004594"/>
              </a:buClr>
              <a:buSzPct val="135000"/>
              <a:buFont typeface="+mj-lt"/>
              <a:buAutoNum type="alphaLcPeriod"/>
            </a:pP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Enplegu-eskaintzak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kudeatzeko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eskabideak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aurkeztea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Lanbide-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Euskal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Enplegu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Zerbitzuari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endParaRPr lang="es-ES" sz="1300" spc="-40" dirty="0" smtClean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98800" indent="-298800">
              <a:lnSpc>
                <a:spcPct val="100000"/>
              </a:lnSpc>
              <a:spcBef>
                <a:spcPts val="400"/>
              </a:spcBef>
              <a:buClr>
                <a:srgbClr val="004594"/>
              </a:buClr>
              <a:buSzPct val="135000"/>
              <a:buFont typeface="+mj-lt"/>
              <a:buAutoNum type="alphaLcPeriod"/>
            </a:pP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11.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artikuluko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1.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apartatuan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adierazten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den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dokumentazioa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aurkeztea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diruz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lagundutako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azken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kontratua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abiatu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ondorengo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7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eguneko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epean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lang="es-ES" sz="1300" spc="-40" dirty="0" smtClean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98800" indent="-298800">
              <a:lnSpc>
                <a:spcPct val="100000"/>
              </a:lnSpc>
              <a:spcBef>
                <a:spcPts val="400"/>
              </a:spcBef>
              <a:buClr>
                <a:srgbClr val="004594"/>
              </a:buClr>
              <a:buSzPct val="135000"/>
              <a:buFont typeface="+mj-lt"/>
              <a:buAutoNum type="alphaLcPeriod"/>
            </a:pPr>
            <a:r>
              <a:rPr lang="es-ES" sz="1300" spc="-4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Egiaztatzea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laguntza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emateko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eta hura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baliatzeko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bide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eman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duten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betebeharrak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baldintzak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betetzen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dituztela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jarduera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gauzatu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dutela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lang="es-ES" sz="1300" spc="-4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98800" indent="-298800">
              <a:lnSpc>
                <a:spcPct val="100000"/>
              </a:lnSpc>
              <a:spcBef>
                <a:spcPts val="400"/>
              </a:spcBef>
              <a:buClr>
                <a:srgbClr val="004594"/>
              </a:buClr>
              <a:buSzPct val="135000"/>
              <a:buFont typeface="+mj-lt"/>
              <a:buAutoNum type="alphaLcPeriod"/>
            </a:pP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Lanbide-</a:t>
            </a:r>
            <a:r>
              <a:rPr lang="es-ES" sz="1300" spc="-4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Euskal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Enplegu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Zerbitzuaren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Lan eta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Enplegu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Sailaren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Ekonomia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Ogasun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Saileko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Kontrol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Ekonomikoko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Bulegoaren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Herri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Kontuen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Euskal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Epaitegiaren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egiaztatze-jardunei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kontrol-jardunei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men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egitea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lang="es-ES" sz="1300" spc="-4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98800" indent="-298800">
              <a:lnSpc>
                <a:spcPct val="100000"/>
              </a:lnSpc>
              <a:spcBef>
                <a:spcPts val="400"/>
              </a:spcBef>
              <a:buClr>
                <a:srgbClr val="004594"/>
              </a:buClr>
              <a:buSzPct val="135000"/>
              <a:buFont typeface="+mj-lt"/>
              <a:buAutoNum type="alphaLcPeriod"/>
            </a:pPr>
            <a:r>
              <a:rPr lang="es-ES" sz="1300" spc="-4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Beste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administrazio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erakunde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publiko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pribaturen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batek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xede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bererako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emandako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laguntza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diru-sarrera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baliabideren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bat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jasoz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gero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horren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berri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jakinaraztea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Lanbide-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Euskal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Enplegu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Zerbitzuari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lang="es-ES" sz="1300" spc="-4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98800" indent="-298800">
              <a:lnSpc>
                <a:spcPct val="100000"/>
              </a:lnSpc>
              <a:spcBef>
                <a:spcPts val="400"/>
              </a:spcBef>
              <a:buClr>
                <a:srgbClr val="004594"/>
              </a:buClr>
              <a:buSzPct val="135000"/>
              <a:buFont typeface="+mj-lt"/>
              <a:buAutoNum type="alphaLcPeriod"/>
            </a:pPr>
            <a:r>
              <a:rPr lang="es-ES" sz="1300" spc="-4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Dirulaguntza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ematerakoan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kontuan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hartutako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egoeraren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bat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objektiboa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subjektiboa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aldatu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bada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Lanbide-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Euskal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Enplegu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Zerbitzuari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jakinaraztea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lang="es-ES" sz="1300" spc="-4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98800" indent="-298800">
              <a:lnSpc>
                <a:spcPct val="100000"/>
              </a:lnSpc>
              <a:spcBef>
                <a:spcPts val="400"/>
              </a:spcBef>
              <a:buClr>
                <a:srgbClr val="004594"/>
              </a:buClr>
              <a:buSzPct val="135000"/>
              <a:buFont typeface="+mj-lt"/>
              <a:buAutoNum type="alphaLcPeriod"/>
            </a:pP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Euskal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Autonomia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Erkidegoko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Administrazio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Orokorrak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haren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erakunde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autonomoek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zuzenbide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pribatuko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erakunde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publikoek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sozietate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publikoek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emandako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laguntzen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esparruan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hasi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oraindik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izapidetzen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ari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den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edozein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itzultze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-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zehapen-prozedura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jakinaraztea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98800" indent="-298800">
              <a:lnSpc>
                <a:spcPct val="100000"/>
              </a:lnSpc>
              <a:spcBef>
                <a:spcPts val="400"/>
              </a:spcBef>
              <a:buClr>
                <a:srgbClr val="004594"/>
              </a:buClr>
              <a:buSzPct val="135000"/>
              <a:buFont typeface="+mj-lt"/>
              <a:buAutoNum type="alphaLcPeriod"/>
            </a:pP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Honako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hauen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egiaztatze-jarduketei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baiezkoa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ematea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: Lanbide-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Euskal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Enplegu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Zerbitzua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Lan eta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Enplegu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Saila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Ekonomia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Ogasun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Saileko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Kontrol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Ekonomikoko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Bulegoa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Herri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Kontuen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Euskal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Epaitegia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eta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Europako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funtsen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kontrol-instantziak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lang="es-ES" sz="1300" spc="-40" dirty="0">
              <a:solidFill>
                <a:srgbClr val="3D3D3F"/>
              </a:solidFill>
              <a:latin typeface="Century Gothic"/>
              <a:cs typeface="Century Gothic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22300" y="473855"/>
            <a:ext cx="4370600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600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Entitate</a:t>
            </a:r>
            <a:r>
              <a:rPr lang="es-ES" sz="1600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onuradunen</a:t>
            </a:r>
            <a:r>
              <a:rPr lang="es-ES" sz="1600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betebeharrak</a:t>
            </a:r>
            <a:r>
              <a:rPr lang="es-ES" sz="1600" spc="-50" dirty="0">
                <a:solidFill>
                  <a:srgbClr val="004594"/>
                </a:solidFill>
                <a:latin typeface="Century Gothic"/>
                <a:cs typeface="Century Gothic"/>
              </a:rPr>
              <a:t>: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28" name="object 2">
            <a:extLst>
              <a:ext uri="{FF2B5EF4-FFF2-40B4-BE49-F238E27FC236}">
                <a16:creationId xmlns:a16="http://schemas.microsoft.com/office/drawing/2014/main" id="{97967C09-668A-364A-8F21-E47ECD493F70}"/>
              </a:ext>
            </a:extLst>
          </p:cNvPr>
          <p:cNvSpPr txBox="1"/>
          <p:nvPr/>
        </p:nvSpPr>
        <p:spPr>
          <a:xfrm>
            <a:off x="7126859" y="6958266"/>
            <a:ext cx="3280004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Gazteen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kontratazioa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EGF+ programaren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esparruan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950" spc="10" dirty="0" smtClean="0">
                <a:latin typeface="Century Gothic"/>
                <a:cs typeface="Century Gothic"/>
              </a:rPr>
              <a:t>10</a:t>
            </a:r>
            <a:endParaRPr lang="es-ES" sz="950" dirty="0">
              <a:latin typeface="Century Gothic"/>
              <a:cs typeface="Century Gothic"/>
            </a:endParaRPr>
          </a:p>
        </p:txBody>
      </p:sp>
      <p:pic>
        <p:nvPicPr>
          <p:cNvPr id="25" name="Imagen 24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220" b="10108"/>
          <a:stretch/>
        </p:blipFill>
        <p:spPr>
          <a:xfrm>
            <a:off x="6011710" y="6506208"/>
            <a:ext cx="1115148" cy="900000"/>
          </a:xfrm>
          <a:prstGeom prst="rect">
            <a:avLst/>
          </a:prstGeom>
        </p:spPr>
      </p:pic>
      <p:pic>
        <p:nvPicPr>
          <p:cNvPr id="27" name="Picture 5" descr="OK Tira azul_oscuro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31" name="object 2">
            <a:extLst>
              <a:ext uri="{FF2B5EF4-FFF2-40B4-BE49-F238E27FC236}">
                <a16:creationId xmlns:a16="http://schemas.microsoft.com/office/drawing/2014/main" id="{F50D26D4-129E-684C-BEEC-FAF4CC2BBA4A}"/>
              </a:ext>
            </a:extLst>
          </p:cNvPr>
          <p:cNvSpPr txBox="1"/>
          <p:nvPr/>
        </p:nvSpPr>
        <p:spPr>
          <a:xfrm>
            <a:off x="7126858" y="6958266"/>
            <a:ext cx="3214544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Gazteen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kontratazioa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EGF+ programaren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esparruan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950" spc="10" dirty="0" smtClean="0">
                <a:latin typeface="Century Gothic"/>
                <a:cs typeface="Century Gothic"/>
              </a:rPr>
              <a:t>11</a:t>
            </a: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30" name="object 24"/>
          <p:cNvSpPr txBox="1"/>
          <p:nvPr/>
        </p:nvSpPr>
        <p:spPr>
          <a:xfrm>
            <a:off x="1011600" y="787150"/>
            <a:ext cx="8776800" cy="327012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88000" indent="-288000">
              <a:lnSpc>
                <a:spcPct val="100000"/>
              </a:lnSpc>
              <a:spcBef>
                <a:spcPts val="100"/>
              </a:spcBef>
              <a:buClr>
                <a:srgbClr val="004594"/>
              </a:buClr>
              <a:buSzPct val="135000"/>
              <a:buFont typeface="+mj-lt"/>
              <a:buAutoNum type="alphaLcPeriod" startAt="9"/>
            </a:pPr>
            <a:r>
              <a:rPr lang="nn-NO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Gastuaren kontularitza-erregistro bat izan behar dute erakunde onuradunek, eta kontularitza-kode espezifiko baten bidez kontabilizatu behar dute dirulaguntza eman zaiela eta kobratu dutela, hain zuzen ere diruz lagundutako gastuek Europako Gizarte Funtsaren hautagarritasun-eskakizunak bete ditzaten</a:t>
            </a:r>
            <a:r>
              <a:rPr lang="nn-NO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88000" indent="-288000">
              <a:lnSpc>
                <a:spcPct val="100000"/>
              </a:lnSpc>
              <a:spcBef>
                <a:spcPts val="400"/>
              </a:spcBef>
              <a:buClr>
                <a:srgbClr val="004594"/>
              </a:buClr>
              <a:buSzPct val="135000"/>
              <a:buFont typeface="+mj-lt"/>
              <a:buAutoNum type="alphaLcPeriod" startAt="9"/>
            </a:pPr>
            <a:r>
              <a:rPr lang="nn-NO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Laguntza hauek Europako Gizarte Funtsaren kofinantzaketa duten aldetik, Europako Parlamentuak eta Kontseiluak 2021eko ekainaren 24ko bilkuran onartu zuen 2021/1060 (EB) Erregelamenduaren 82.1 artikuluak araututako epean gordeko dira egiaztagiriak (eta dokumentu elektronikoak), hau da, 2030. urtera arte. </a:t>
            </a:r>
            <a:endParaRPr lang="nn-NO" sz="1300" spc="-45" dirty="0" smtClean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88000" indent="-288000">
              <a:lnSpc>
                <a:spcPct val="100000"/>
              </a:lnSpc>
              <a:spcBef>
                <a:spcPts val="400"/>
              </a:spcBef>
              <a:buClr>
                <a:srgbClr val="004594"/>
              </a:buClr>
              <a:buSzPct val="135000"/>
              <a:buFont typeface="+mj-lt"/>
              <a:buAutoNum type="alphaLcPeriod" startAt="11"/>
            </a:pPr>
            <a:r>
              <a:rPr lang="nn-NO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Emakumeen </a:t>
            </a:r>
            <a:r>
              <a:rPr lang="nn-NO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eta gizonen arteko tratu- eta aukera-berdintasunari buruzko betebeharrak</a:t>
            </a:r>
            <a:r>
              <a:rPr lang="nn-NO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:</a:t>
            </a:r>
          </a:p>
          <a:p>
            <a:pPr marL="540000" indent="-216000">
              <a:lnSpc>
                <a:spcPct val="100000"/>
              </a:lnSpc>
              <a:spcBef>
                <a:spcPts val="400"/>
              </a:spcBef>
            </a:pPr>
            <a:r>
              <a:rPr sz="1300" dirty="0" smtClean="0">
                <a:solidFill>
                  <a:srgbClr val="3D3D3F"/>
                </a:solidFill>
                <a:latin typeface="Century Gothic"/>
                <a:cs typeface="Century Gothic"/>
              </a:rPr>
              <a:t>— </a:t>
            </a:r>
            <a:r>
              <a:rPr lang="es-ES" sz="1300" spc="-6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Probetan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elkarrizketetan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lanpostuetarako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hautaketak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egitean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tratu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- eta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aukera-berdintasunaren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emakumeen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gizonen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arteko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diskriminaziorik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ezaren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printzipioa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aplikatzen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dela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bermatzea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540000" indent="-216000">
              <a:lnSpc>
                <a:spcPct val="100000"/>
              </a:lnSpc>
              <a:spcBef>
                <a:spcPts val="400"/>
              </a:spcBef>
            </a:pP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—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Zer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hautagai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aukeratu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erabaki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behar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denean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gutxienez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emakume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batek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parte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hartu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behar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du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erabakia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hartzeko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prozesuan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.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Ezinezkoa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bada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justifikatu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egin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b="1" i="1" spc="-50" dirty="0" err="1">
                <a:solidFill>
                  <a:srgbClr val="004594"/>
                </a:solidFill>
                <a:latin typeface="Century Gothic"/>
                <a:cs typeface="Century Gothic"/>
              </a:rPr>
              <a:t>beharko</a:t>
            </a:r>
            <a:r>
              <a:rPr lang="es-ES" sz="1300" b="1" i="1" spc="-50" dirty="0">
                <a:solidFill>
                  <a:srgbClr val="004594"/>
                </a:solidFill>
                <a:latin typeface="Century Gothic"/>
                <a:cs typeface="Century Gothic"/>
              </a:rPr>
              <a:t> da.</a:t>
            </a:r>
          </a:p>
          <a:p>
            <a:pPr marL="540000" indent="-216000">
              <a:lnSpc>
                <a:spcPct val="100000"/>
              </a:lnSpc>
              <a:spcBef>
                <a:spcPts val="400"/>
              </a:spcBef>
            </a:pP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— </a:t>
            </a:r>
            <a:r>
              <a:rPr lang="es-ES" sz="1300" spc="-6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Dokumentazio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publizitate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irudi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material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guztietan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hizkuntza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sexista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erabili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beharko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dute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saihestu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beharko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dute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emakumeen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irudi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diskriminatzaile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estereotipo sexista oro, eta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irudi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jakin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bat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sustatu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beharko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dute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balio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hauek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izango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dituena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: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berdintasuna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emakume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gizonen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presentzia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orekatu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bat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aniztasuna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, ardura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partekatua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, eta rol eta genero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identitate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plurala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</p:txBody>
      </p:sp>
      <p:pic>
        <p:nvPicPr>
          <p:cNvPr id="24" name="Imagen 23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220" b="10108"/>
          <a:stretch/>
        </p:blipFill>
        <p:spPr>
          <a:xfrm>
            <a:off x="6011710" y="6506208"/>
            <a:ext cx="1115148" cy="900000"/>
          </a:xfrm>
          <a:prstGeom prst="rect">
            <a:avLst/>
          </a:prstGeom>
        </p:spPr>
      </p:pic>
      <p:pic>
        <p:nvPicPr>
          <p:cNvPr id="25" name="Picture 5" descr="OK Tira azul_oscuro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7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8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object 3">
            <a:extLst>
              <a:ext uri="{FF2B5EF4-FFF2-40B4-BE49-F238E27FC236}">
                <a16:creationId xmlns:a16="http://schemas.microsoft.com/office/drawing/2014/main" id="{DBD472A9-1BA0-EF40-9BCB-DB009F474294}"/>
              </a:ext>
            </a:extLst>
          </p:cNvPr>
          <p:cNvSpPr txBox="1">
            <a:spLocks/>
          </p:cNvSpPr>
          <p:nvPr/>
        </p:nvSpPr>
        <p:spPr>
          <a:xfrm>
            <a:off x="385797" y="2751309"/>
            <a:ext cx="8077200" cy="11669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pPr>
              <a:lnSpc>
                <a:spcPts val="4500"/>
              </a:lnSpc>
            </a:pPr>
            <a:r>
              <a:rPr lang="es-ES" kern="0" dirty="0" err="1">
                <a:solidFill>
                  <a:schemeClr val="bg1">
                    <a:lumMod val="95000"/>
                  </a:schemeClr>
                </a:solidFill>
              </a:rPr>
              <a:t>Kontratatutako</a:t>
            </a:r>
            <a:r>
              <a:rPr lang="es-ES" kern="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kern="0" dirty="0" err="1">
                <a:solidFill>
                  <a:schemeClr val="bg1">
                    <a:lumMod val="95000"/>
                  </a:schemeClr>
                </a:solidFill>
              </a:rPr>
              <a:t>pertsonek</a:t>
            </a:r>
            <a:r>
              <a:rPr lang="es-ES" kern="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kern="0" dirty="0" err="1">
                <a:solidFill>
                  <a:schemeClr val="bg1">
                    <a:lumMod val="95000"/>
                  </a:schemeClr>
                </a:solidFill>
              </a:rPr>
              <a:t>bete</a:t>
            </a:r>
            <a:r>
              <a:rPr lang="es-ES" kern="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kern="0" dirty="0" err="1">
                <a:solidFill>
                  <a:schemeClr val="bg1">
                    <a:lumMod val="95000"/>
                  </a:schemeClr>
                </a:solidFill>
              </a:rPr>
              <a:t>beharreko</a:t>
            </a:r>
            <a:r>
              <a:rPr lang="es-ES" kern="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kern="0" dirty="0" err="1">
                <a:solidFill>
                  <a:schemeClr val="bg1">
                    <a:lumMod val="95000"/>
                  </a:schemeClr>
                </a:solidFill>
              </a:rPr>
              <a:t>baldintzak</a:t>
            </a:r>
            <a:endParaRPr lang="es-ES" kern="0" spc="-45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A028940-9239-0343-B885-1A1F7D31027D}"/>
              </a:ext>
            </a:extLst>
          </p:cNvPr>
          <p:cNvSpPr/>
          <p:nvPr/>
        </p:nvSpPr>
        <p:spPr>
          <a:xfrm>
            <a:off x="317500" y="1190625"/>
            <a:ext cx="2362200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5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04</a:t>
            </a:r>
            <a:endParaRPr lang="es-ES" sz="20000" b="1" spc="-15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029198" y="1973519"/>
            <a:ext cx="8737101" cy="2199705"/>
          </a:xfrm>
          <a:prstGeom prst="rect">
            <a:avLst/>
          </a:prstGeom>
        </p:spPr>
        <p:txBody>
          <a:bodyPr vert="horz" wrap="square" lIns="0" tIns="0" rIns="0" bIns="0" spcCol="0" rtlCol="0">
            <a:normAutofit/>
          </a:bodyPr>
          <a:lstStyle/>
          <a:p>
            <a:pPr marL="338455" indent="-288290">
              <a:spcBef>
                <a:spcPts val="1200"/>
              </a:spcBef>
              <a:buClr>
                <a:srgbClr val="004594"/>
              </a:buClr>
              <a:buSzPct val="134615"/>
              <a:buAutoNum type="alphaLcPeriod"/>
              <a:tabLst>
                <a:tab pos="339090" algn="l"/>
              </a:tabLst>
            </a:pPr>
            <a:r>
              <a:rPr lang="es-ES" sz="1300" spc="-4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Kontratatutako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pertsona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dirulaguntzaren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eskarian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aipatzen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den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eremu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geografikoan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bizi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izatea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338455" indent="-288290">
              <a:spcBef>
                <a:spcPts val="1200"/>
              </a:spcBef>
              <a:buClr>
                <a:srgbClr val="004594"/>
              </a:buClr>
              <a:buSzPct val="134615"/>
              <a:buAutoNum type="alphaLcPeriod"/>
              <a:tabLst>
                <a:tab pos="339090" algn="l"/>
              </a:tabLst>
            </a:pP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Lanbide-</a:t>
            </a:r>
            <a:r>
              <a:rPr lang="es-ES" sz="1300" spc="-4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Euskal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Enplegu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Zerbitzuan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lan-eskatzaile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gisa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izena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emanda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altan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egotea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eta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kontratua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hasteko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egunaren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aurreko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egunean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langabea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izatea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338455" indent="-288290">
              <a:spcBef>
                <a:spcPts val="1200"/>
              </a:spcBef>
              <a:buClr>
                <a:srgbClr val="004594"/>
              </a:buClr>
              <a:buSzPct val="134615"/>
              <a:buAutoNum type="alphaLcPeriod"/>
              <a:tabLst>
                <a:tab pos="339090" algn="l"/>
              </a:tabLst>
            </a:pPr>
            <a:r>
              <a:rPr lang="es-ES" sz="1300" spc="-4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Gazte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Bermerako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Sistemaren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Fitxategian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inskribatuta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egotea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eta,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kontratazioari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ekintzailetzari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laguntzeko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jarduketa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baterako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hautatua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izateko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onuradun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izatea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18/2014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Legean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xedatutakoaren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arabera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338455" indent="-288290">
              <a:spcBef>
                <a:spcPts val="1200"/>
              </a:spcBef>
              <a:buClr>
                <a:srgbClr val="004594"/>
              </a:buClr>
              <a:buSzPct val="134615"/>
              <a:buAutoNum type="alphaLcPeriod"/>
              <a:tabLst>
                <a:tab pos="339090" algn="l"/>
              </a:tabLst>
            </a:pPr>
            <a:r>
              <a:rPr lang="es-ES" sz="1300" spc="-4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Toki-erakunde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berak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kontratatua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izatea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enplegua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sustatzeko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toki-ekintzetarako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2021eko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ekitaldirako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laguntzen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deialdian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Gazte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Enpleguko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2014-2020 programa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operatiboaren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esparruan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toki-erakundeetan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gazteak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kontratatzeko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2021eko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ekitaldirako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laguntzen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deialdian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338455" indent="-288290">
              <a:buClr>
                <a:srgbClr val="004594"/>
              </a:buClr>
              <a:buSzPct val="134615"/>
              <a:buAutoNum type="alphaLcPeriod"/>
              <a:tabLst>
                <a:tab pos="339090" algn="l"/>
              </a:tabLst>
            </a:pPr>
            <a:endParaRPr lang="es-ES" sz="1300" spc="-40" dirty="0">
              <a:solidFill>
                <a:srgbClr val="3D3D3F"/>
              </a:solidFill>
              <a:latin typeface="Century Gothic"/>
              <a:cs typeface="Century Gothic"/>
            </a:endParaRPr>
          </a:p>
        </p:txBody>
      </p:sp>
      <p:sp>
        <p:nvSpPr>
          <p:cNvPr id="27" name="object 2">
            <a:extLst>
              <a:ext uri="{FF2B5EF4-FFF2-40B4-BE49-F238E27FC236}">
                <a16:creationId xmlns:a16="http://schemas.microsoft.com/office/drawing/2014/main" id="{0356DB9D-2042-4D4B-93A2-FA0EF2038704}"/>
              </a:ext>
            </a:extLst>
          </p:cNvPr>
          <p:cNvSpPr txBox="1"/>
          <p:nvPr/>
        </p:nvSpPr>
        <p:spPr>
          <a:xfrm>
            <a:off x="7126858" y="6958266"/>
            <a:ext cx="3214544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Gazteen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kontratazioa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EGF+ programaren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esparruan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950" spc="10" dirty="0" smtClean="0">
                <a:latin typeface="Century Gothic"/>
                <a:cs typeface="Century Gothic"/>
              </a:rPr>
              <a:t>13</a:t>
            </a:r>
            <a:endParaRPr lang="es-ES" sz="950" dirty="0">
              <a:latin typeface="Century Gothic"/>
              <a:cs typeface="Century Gothic"/>
            </a:endParaRPr>
          </a:p>
        </p:txBody>
      </p:sp>
      <p:pic>
        <p:nvPicPr>
          <p:cNvPr id="31" name="Imagen 30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220" b="10108"/>
          <a:stretch/>
        </p:blipFill>
        <p:spPr>
          <a:xfrm>
            <a:off x="6011710" y="6506208"/>
            <a:ext cx="1115148" cy="900000"/>
          </a:xfrm>
          <a:prstGeom prst="rect">
            <a:avLst/>
          </a:prstGeom>
        </p:spPr>
      </p:pic>
      <p:sp>
        <p:nvSpPr>
          <p:cNvPr id="32" name="object 23"/>
          <p:cNvSpPr txBox="1"/>
          <p:nvPr/>
        </p:nvSpPr>
        <p:spPr>
          <a:xfrm>
            <a:off x="1319300" y="899354"/>
            <a:ext cx="7725409" cy="543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700" spc="-85" dirty="0" err="1">
                <a:solidFill>
                  <a:srgbClr val="004594"/>
                </a:solidFill>
                <a:latin typeface="Century Gothic"/>
                <a:cs typeface="Century Gothic"/>
              </a:rPr>
              <a:t>Pertsona</a:t>
            </a:r>
            <a:r>
              <a:rPr lang="es-ES" sz="1700" spc="-8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700" spc="-85" dirty="0" err="1">
                <a:solidFill>
                  <a:srgbClr val="004594"/>
                </a:solidFill>
                <a:latin typeface="Century Gothic"/>
                <a:cs typeface="Century Gothic"/>
              </a:rPr>
              <a:t>gazteak</a:t>
            </a:r>
            <a:r>
              <a:rPr lang="es-ES" sz="1700" spc="-85" dirty="0">
                <a:solidFill>
                  <a:srgbClr val="004594"/>
                </a:solidFill>
                <a:latin typeface="Century Gothic"/>
                <a:cs typeface="Century Gothic"/>
              </a:rPr>
              <a:t>, 16 </a:t>
            </a:r>
            <a:r>
              <a:rPr lang="es-ES" sz="1700" spc="-85" dirty="0" err="1">
                <a:solidFill>
                  <a:srgbClr val="004594"/>
                </a:solidFill>
                <a:latin typeface="Century Gothic"/>
                <a:cs typeface="Century Gothic"/>
              </a:rPr>
              <a:t>urtetik</a:t>
            </a:r>
            <a:r>
              <a:rPr lang="es-ES" sz="1700" spc="-8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700" spc="-85" dirty="0" err="1">
                <a:solidFill>
                  <a:srgbClr val="004594"/>
                </a:solidFill>
                <a:latin typeface="Century Gothic"/>
                <a:cs typeface="Century Gothic"/>
              </a:rPr>
              <a:t>gorakoak</a:t>
            </a:r>
            <a:r>
              <a:rPr lang="es-ES" sz="1700" spc="-85" dirty="0">
                <a:solidFill>
                  <a:srgbClr val="004594"/>
                </a:solidFill>
                <a:latin typeface="Century Gothic"/>
                <a:cs typeface="Century Gothic"/>
              </a:rPr>
              <a:t> eta 30 </a:t>
            </a:r>
            <a:r>
              <a:rPr lang="es-ES" sz="1700" spc="-85" dirty="0" err="1">
                <a:solidFill>
                  <a:srgbClr val="004594"/>
                </a:solidFill>
                <a:latin typeface="Century Gothic"/>
                <a:cs typeface="Century Gothic"/>
              </a:rPr>
              <a:t>urtetik</a:t>
            </a:r>
            <a:r>
              <a:rPr lang="es-ES" sz="1700" spc="-8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700" spc="-85" dirty="0" err="1">
                <a:solidFill>
                  <a:srgbClr val="004594"/>
                </a:solidFill>
                <a:latin typeface="Century Gothic"/>
                <a:cs typeface="Century Gothic"/>
              </a:rPr>
              <a:t>beherakoak</a:t>
            </a:r>
            <a:r>
              <a:rPr lang="es-ES" sz="1700" spc="-85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700" spc="-85" dirty="0" err="1">
                <a:solidFill>
                  <a:srgbClr val="004594"/>
                </a:solidFill>
                <a:latin typeface="Century Gothic"/>
                <a:cs typeface="Century Gothic"/>
              </a:rPr>
              <a:t>honako</a:t>
            </a:r>
            <a:r>
              <a:rPr lang="es-ES" sz="1700" spc="-8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700" spc="-85" dirty="0" err="1">
                <a:solidFill>
                  <a:srgbClr val="004594"/>
                </a:solidFill>
                <a:latin typeface="Century Gothic"/>
                <a:cs typeface="Century Gothic"/>
              </a:rPr>
              <a:t>baldintza</a:t>
            </a:r>
            <a:r>
              <a:rPr lang="es-ES" sz="1700" spc="-8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700" spc="-85" dirty="0" err="1">
                <a:solidFill>
                  <a:srgbClr val="004594"/>
                </a:solidFill>
                <a:latin typeface="Century Gothic"/>
                <a:cs typeface="Century Gothic"/>
              </a:rPr>
              <a:t>hauek</a:t>
            </a:r>
            <a:r>
              <a:rPr lang="es-ES" sz="1700" spc="-8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700" spc="-85" dirty="0" err="1">
                <a:solidFill>
                  <a:srgbClr val="004594"/>
                </a:solidFill>
                <a:latin typeface="Century Gothic"/>
                <a:cs typeface="Century Gothic"/>
              </a:rPr>
              <a:t>betetzen</a:t>
            </a:r>
            <a:r>
              <a:rPr lang="es-ES" sz="1700" spc="-8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700" spc="-85" dirty="0" err="1">
                <a:solidFill>
                  <a:srgbClr val="004594"/>
                </a:solidFill>
                <a:latin typeface="Century Gothic"/>
                <a:cs typeface="Century Gothic"/>
              </a:rPr>
              <a:t>dituztenak</a:t>
            </a:r>
            <a:r>
              <a:rPr lang="es-ES" sz="1700" spc="-85" dirty="0">
                <a:solidFill>
                  <a:srgbClr val="004594"/>
                </a:solidFill>
                <a:latin typeface="Century Gothic"/>
                <a:cs typeface="Century Gothic"/>
              </a:rPr>
              <a:t>:</a:t>
            </a:r>
            <a:endParaRPr lang="es-ES" sz="1700" dirty="0">
              <a:latin typeface="Century Gothic"/>
              <a:cs typeface="Century Gothic"/>
            </a:endParaRPr>
          </a:p>
        </p:txBody>
      </p:sp>
      <p:pic>
        <p:nvPicPr>
          <p:cNvPr id="26" name="Picture 5" descr="OK Tira azul_oscuro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6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8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444500" y="2409825"/>
            <a:ext cx="8240395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dirty="0">
                <a:solidFill>
                  <a:schemeClr val="bg1">
                    <a:lumMod val="95000"/>
                  </a:schemeClr>
                </a:solidFill>
              </a:rPr>
              <a:t>Parte </a:t>
            </a:r>
            <a:r>
              <a:rPr lang="es-ES" dirty="0" err="1">
                <a:solidFill>
                  <a:schemeClr val="bg1">
                    <a:lumMod val="95000"/>
                  </a:schemeClr>
                </a:solidFill>
              </a:rPr>
              <a:t>hartzaileak</a:t>
            </a:r>
            <a:r>
              <a:rPr lang="es-ES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dirty="0" err="1">
                <a:solidFill>
                  <a:schemeClr val="bg1">
                    <a:lumMod val="95000"/>
                  </a:schemeClr>
                </a:solidFill>
              </a:rPr>
              <a:t>hautatzeko</a:t>
            </a:r>
            <a:r>
              <a:rPr lang="es-ES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dirty="0" err="1">
                <a:solidFill>
                  <a:schemeClr val="bg1">
                    <a:lumMod val="95000"/>
                  </a:schemeClr>
                </a:solidFill>
              </a:rPr>
              <a:t>prozedura</a:t>
            </a:r>
            <a:endParaRPr lang="es-ES" sz="1800" dirty="0">
              <a:latin typeface="Century Gothic"/>
              <a:cs typeface="Century Gothic"/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4E419B06-B5B2-1643-9822-6D16569B6A27}"/>
              </a:ext>
            </a:extLst>
          </p:cNvPr>
          <p:cNvSpPr/>
          <p:nvPr/>
        </p:nvSpPr>
        <p:spPr>
          <a:xfrm>
            <a:off x="399698" y="759644"/>
            <a:ext cx="2362200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5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05</a:t>
            </a:r>
            <a:endParaRPr lang="es-ES" sz="20000" b="1" spc="-15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3671830" y="6972023"/>
            <a:ext cx="1466215" cy="17399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25" dirty="0">
                <a:solidFill>
                  <a:srgbClr val="004594"/>
                </a:solidFill>
                <a:latin typeface="Century Gothic"/>
                <a:cs typeface="Century Gothic"/>
                <a:hlinkClick r:id="rId4"/>
              </a:rPr>
              <a:t>www.lanbide.euskadi.eus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594173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209893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dirty="0">
              <a:latin typeface="Century Gothic Regular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138045" y="526684"/>
            <a:ext cx="4835525" cy="5792611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230504" marR="5080" indent="-218440">
              <a:lnSpc>
                <a:spcPct val="100000"/>
              </a:lnSpc>
              <a:spcBef>
                <a:spcPts val="100"/>
              </a:spcBef>
              <a:buChar char="—"/>
              <a:tabLst>
                <a:tab pos="231140" algn="l"/>
              </a:tabLst>
            </a:pPr>
            <a:r>
              <a:rPr lang="es-ES" sz="1300" spc="-8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Hautaketa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horretarako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eskaintza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kudeatzeko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eskaera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bat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aurkeztu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beharko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da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bete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beharreko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lanpostuaren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profil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bakoitzeko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30504" marR="5080" indent="-218440">
              <a:lnSpc>
                <a:spcPct val="100000"/>
              </a:lnSpc>
              <a:spcBef>
                <a:spcPts val="100"/>
              </a:spcBef>
              <a:buChar char="—"/>
              <a:tabLst>
                <a:tab pos="231140" algn="l"/>
              </a:tabLst>
            </a:pPr>
            <a:r>
              <a:rPr lang="es-ES" sz="1300" spc="-8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Eskaintza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kudeatzeko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eskaera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bakoitza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eskaintza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hori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jasotzen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duen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bulegoak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erregistratuko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du, eta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eskaintza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horren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erreferentzia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erakundeari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jakinaraziko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zaio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30504" marR="5080" indent="-218440">
              <a:lnSpc>
                <a:spcPct val="100000"/>
              </a:lnSpc>
              <a:spcBef>
                <a:spcPts val="100"/>
              </a:spcBef>
              <a:buChar char="—"/>
              <a:tabLst>
                <a:tab pos="231140" algn="l"/>
              </a:tabLst>
            </a:pPr>
            <a:r>
              <a:rPr lang="es-ES" sz="1300" spc="-8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Eskaintzak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hautagaien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parekatze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automatikoaren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bidez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kudeatuko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, eta 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  <a:hlinkClick r:id="rId8"/>
              </a:rPr>
              <a:t>https://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  <a:hlinkClick r:id="rId8"/>
              </a:rPr>
              <a:t>www.lanbide.euskadi.eus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webgunean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argitaratuko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30504" marR="5080" indent="-218440">
              <a:lnSpc>
                <a:spcPct val="100000"/>
              </a:lnSpc>
              <a:spcBef>
                <a:spcPts val="100"/>
              </a:spcBef>
              <a:buChar char="—"/>
              <a:tabLst>
                <a:tab pos="231140" algn="l"/>
              </a:tabLst>
            </a:pPr>
            <a:r>
              <a:rPr lang="es-ES" sz="1300" spc="-8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Curriculumaren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eta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hautagaien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balorazioa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curriculum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vitae "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itsuen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"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anonimoen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bidez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egingo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da.</a:t>
            </a:r>
          </a:p>
          <a:p>
            <a:pPr marL="230504" marR="5080" indent="-218440">
              <a:lnSpc>
                <a:spcPct val="100000"/>
              </a:lnSpc>
              <a:spcBef>
                <a:spcPts val="100"/>
              </a:spcBef>
              <a:buChar char="—"/>
              <a:tabLst>
                <a:tab pos="231140" algn="l"/>
              </a:tabLst>
            </a:pP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T</a:t>
            </a:r>
            <a:r>
              <a:rPr lang="es-ES" sz="1300" spc="-8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oki-erakundeak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honako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lehentasun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-ordena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hau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aplikatuko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du: a)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DSBEaren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hartzaileak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: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titularrak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onuradunak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; 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b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) 30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urte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betetzetik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gertuen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daudenak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; eta c)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gainerakoak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30504" marR="5080" indent="-218440">
              <a:lnSpc>
                <a:spcPct val="100000"/>
              </a:lnSpc>
              <a:spcBef>
                <a:spcPts val="100"/>
              </a:spcBef>
              <a:buChar char="—"/>
              <a:tabLst>
                <a:tab pos="231140" algn="l"/>
              </a:tabLst>
            </a:pPr>
            <a:r>
              <a:rPr lang="es-ES" sz="1300" spc="-8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Hautaketa-prozesuaren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akta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egingo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da, eta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ahalegina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egin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beharko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da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prozesuan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emakume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batek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parte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har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dezan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;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lortu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ezean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arrazoiak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azaldu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beharko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30504" marR="5080" indent="-218440">
              <a:lnSpc>
                <a:spcPct val="100000"/>
              </a:lnSpc>
              <a:spcBef>
                <a:spcPts val="100"/>
              </a:spcBef>
              <a:buChar char="—"/>
              <a:tabLst>
                <a:tab pos="231140" algn="l"/>
              </a:tabLst>
            </a:pPr>
            <a:r>
              <a:rPr lang="es-ES" sz="1300" spc="-8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Eskaintza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bat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kudeatu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ondoren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hautagai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gisa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bideratu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pertsonei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egindako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kontratuak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baino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diruz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lagunduko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30504" marR="5080" indent="-218440">
              <a:lnSpc>
                <a:spcPct val="100000"/>
              </a:lnSpc>
              <a:spcBef>
                <a:spcPts val="100"/>
              </a:spcBef>
              <a:buChar char="—"/>
              <a:tabLst>
                <a:tab pos="231140" algn="l"/>
              </a:tabLst>
            </a:pPr>
            <a:r>
              <a:rPr lang="es-ES" sz="1300" spc="-8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Erakunde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kontratatzaileak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egiaztatuko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du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hautagaiak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direla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kontratatuak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izan EGF+ programaren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esparruan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gazteak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kontratatzeko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aurreko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deialdietan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gazteak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toki-erakundeetan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kontratatzeko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laguntzen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deialdian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, 2021eko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ekitaldirako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Gazte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Enpleguko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2014-2020 programa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operatiboaren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esparruan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30504" marR="5080" indent="-218440">
              <a:lnSpc>
                <a:spcPct val="100000"/>
              </a:lnSpc>
              <a:spcBef>
                <a:spcPts val="100"/>
              </a:spcBef>
              <a:buChar char="—"/>
              <a:tabLst>
                <a:tab pos="231140" algn="l"/>
              </a:tabLst>
            </a:pPr>
            <a:r>
              <a:rPr lang="es-ES" sz="1300" spc="-8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Kontratuak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2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hilabeteko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epean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hasiko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dira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dirulaguntza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emateko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ebazpena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jakinarazi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eta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hurrengo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egunetik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hasita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behar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bezala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arrazoitutako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kausarik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badago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</p:txBody>
      </p:sp>
      <p:sp>
        <p:nvSpPr>
          <p:cNvPr id="23" name="object 23"/>
          <p:cNvSpPr txBox="1"/>
          <p:nvPr/>
        </p:nvSpPr>
        <p:spPr>
          <a:xfrm>
            <a:off x="859374" y="990937"/>
            <a:ext cx="3681165" cy="4212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5080" indent="-684530" algn="just">
              <a:lnSpc>
                <a:spcPts val="1680"/>
              </a:lnSpc>
              <a:spcBef>
                <a:spcPts val="100"/>
              </a:spcBef>
            </a:pP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Lanbide-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Euskal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Enplegu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Zerbitzuaren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bidez</a:t>
            </a:r>
            <a:r>
              <a:rPr lang="es-ES" sz="1400" b="1" spc="-55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gazte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langabetuak</a:t>
            </a:r>
            <a:r>
              <a:rPr lang="es-ES" sz="14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4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kontratatzeko</a:t>
            </a:r>
            <a:endParaRPr lang="es-ES" sz="1400" spc="-55" dirty="0">
              <a:solidFill>
                <a:srgbClr val="004594"/>
              </a:solidFill>
              <a:latin typeface="Century Gothic"/>
              <a:cs typeface="Century Gothic"/>
            </a:endParaRPr>
          </a:p>
        </p:txBody>
      </p:sp>
      <p:sp>
        <p:nvSpPr>
          <p:cNvPr id="24" name="object 24"/>
          <p:cNvSpPr txBox="1">
            <a:spLocks noGrp="1"/>
          </p:cNvSpPr>
          <p:nvPr>
            <p:ph type="title"/>
          </p:nvPr>
        </p:nvSpPr>
        <p:spPr>
          <a:xfrm>
            <a:off x="859374" y="433642"/>
            <a:ext cx="3819355" cy="3312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720"/>
              </a:lnSpc>
              <a:spcBef>
                <a:spcPts val="100"/>
              </a:spcBef>
            </a:pPr>
            <a:r>
              <a:rPr lang="es-ES" sz="2100" spc="-50" dirty="0">
                <a:cs typeface="Calibri"/>
              </a:rPr>
              <a:t>Lan-</a:t>
            </a:r>
            <a:r>
              <a:rPr lang="es-ES" sz="2100" spc="-50" dirty="0" err="1">
                <a:cs typeface="Calibri"/>
              </a:rPr>
              <a:t>eskaintzen</a:t>
            </a:r>
            <a:r>
              <a:rPr lang="es-ES" sz="2100" spc="-50" dirty="0">
                <a:cs typeface="Calibri"/>
              </a:rPr>
              <a:t> </a:t>
            </a:r>
            <a:r>
              <a:rPr lang="es-ES" sz="2100" spc="-50" dirty="0" err="1">
                <a:cs typeface="Calibri"/>
              </a:rPr>
              <a:t>kudeaketa</a:t>
            </a:r>
            <a:endParaRPr sz="2100" spc="-50" dirty="0">
              <a:cs typeface="Calibri"/>
            </a:endParaRPr>
          </a:p>
        </p:txBody>
      </p:sp>
      <p:sp>
        <p:nvSpPr>
          <p:cNvPr id="27" name="object 2">
            <a:extLst>
              <a:ext uri="{FF2B5EF4-FFF2-40B4-BE49-F238E27FC236}">
                <a16:creationId xmlns:a16="http://schemas.microsoft.com/office/drawing/2014/main" id="{0356DB9D-2042-4D4B-93A2-FA0EF2038704}"/>
              </a:ext>
            </a:extLst>
          </p:cNvPr>
          <p:cNvSpPr txBox="1"/>
          <p:nvPr/>
        </p:nvSpPr>
        <p:spPr>
          <a:xfrm>
            <a:off x="7140918" y="6957189"/>
            <a:ext cx="3383574" cy="32508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Gazteen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kontratazioa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EGF+ programaren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esparruan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dirty="0">
                <a:solidFill>
                  <a:srgbClr val="004594"/>
                </a:solidFill>
                <a:latin typeface="Century Gothic Bold"/>
                <a:cs typeface="Calibri"/>
              </a:rPr>
              <a:t>	</a:t>
            </a:r>
            <a:endParaRPr lang="es-ES" sz="950" dirty="0">
              <a:latin typeface="Century Gothic"/>
              <a:cs typeface="Century Gothic"/>
            </a:endParaRPr>
          </a:p>
        </p:txBody>
      </p:sp>
      <p:pic>
        <p:nvPicPr>
          <p:cNvPr id="26" name="Imagen 25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220" b="10108"/>
          <a:stretch/>
        </p:blipFill>
        <p:spPr>
          <a:xfrm>
            <a:off x="6122951" y="6555257"/>
            <a:ext cx="1115148" cy="900000"/>
          </a:xfrm>
          <a:prstGeom prst="rect">
            <a:avLst/>
          </a:prstGeom>
        </p:spPr>
      </p:pic>
      <p:pic>
        <p:nvPicPr>
          <p:cNvPr id="28" name="Picture 5" descr="OK Tira azul_oscuro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6111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5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6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object 3">
            <a:extLst>
              <a:ext uri="{FF2B5EF4-FFF2-40B4-BE49-F238E27FC236}">
                <a16:creationId xmlns:a16="http://schemas.microsoft.com/office/drawing/2014/main" id="{EAF8CE91-9106-B34C-B03B-E428C8C5812A}"/>
              </a:ext>
            </a:extLst>
          </p:cNvPr>
          <p:cNvSpPr txBox="1">
            <a:spLocks/>
          </p:cNvSpPr>
          <p:nvPr/>
        </p:nvSpPr>
        <p:spPr>
          <a:xfrm>
            <a:off x="393700" y="2612206"/>
            <a:ext cx="8077200" cy="7053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r>
              <a:rPr lang="es-ES" dirty="0" err="1">
                <a:solidFill>
                  <a:schemeClr val="bg1">
                    <a:lumMod val="95000"/>
                  </a:schemeClr>
                </a:solidFill>
              </a:rPr>
              <a:t>Kontratua</a:t>
            </a:r>
            <a:r>
              <a:rPr lang="es-ES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dirty="0" err="1">
                <a:solidFill>
                  <a:schemeClr val="bg1">
                    <a:lumMod val="95000"/>
                  </a:schemeClr>
                </a:solidFill>
              </a:rPr>
              <a:t>amaitzea</a:t>
            </a:r>
            <a:endParaRPr lang="es-E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799E4779-DEBC-F24F-8752-3189CDA61D6E}"/>
              </a:ext>
            </a:extLst>
          </p:cNvPr>
          <p:cNvSpPr/>
          <p:nvPr/>
        </p:nvSpPr>
        <p:spPr>
          <a:xfrm>
            <a:off x="325402" y="1190625"/>
            <a:ext cx="3421097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0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06</a:t>
            </a:r>
            <a:endParaRPr lang="es-ES" sz="20000" b="1" spc="-10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08353" y="4078271"/>
            <a:ext cx="900000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Lan-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harremana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lehen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aurreikusi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den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beste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kausaren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batengatik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azkendu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bada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oso-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osorik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itzuliko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da.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04896" y="4704459"/>
            <a:ext cx="9000000" cy="6129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da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itzuli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beharko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baldin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eta, 15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eguneko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epean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azkendutako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kontratuaren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titularraren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ordez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kontratatua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izateko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baldintzak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betetzen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dituen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pertsona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bat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kontratatzen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bada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betiere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kontratazio-aldien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batura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hasierako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kontratuarena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bada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gutxienez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, eta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kontratu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berria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gutxienez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6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hilabetekoa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bada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382100" y="3098308"/>
            <a:ext cx="126809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254760" algn="l"/>
              </a:tabLst>
            </a:pPr>
            <a:r>
              <a:rPr lang="es-ES" sz="1600" b="1" u="heavy" spc="25" smtClean="0">
                <a:solidFill>
                  <a:srgbClr val="004594"/>
                </a:solidFill>
                <a:uFill>
                  <a:solidFill>
                    <a:srgbClr val="004594"/>
                  </a:solidFill>
                </a:uFill>
                <a:latin typeface="Century Gothic"/>
                <a:cs typeface="Century Gothic"/>
              </a:rPr>
              <a:t> </a:t>
            </a:r>
            <a:endParaRPr lang="es-ES" sz="1600">
              <a:latin typeface="Century Gothic"/>
              <a:cs typeface="Century Gothic"/>
            </a:endParaRPr>
          </a:p>
        </p:txBody>
      </p:sp>
      <p:sp>
        <p:nvSpPr>
          <p:cNvPr id="33" name="object 2">
            <a:extLst>
              <a:ext uri="{FF2B5EF4-FFF2-40B4-BE49-F238E27FC236}">
                <a16:creationId xmlns:a16="http://schemas.microsoft.com/office/drawing/2014/main" id="{604C5EE6-AC23-DE48-8415-929B67A284C2}"/>
              </a:ext>
            </a:extLst>
          </p:cNvPr>
          <p:cNvSpPr txBox="1"/>
          <p:nvPr/>
        </p:nvSpPr>
        <p:spPr>
          <a:xfrm>
            <a:off x="7148396" y="6958266"/>
            <a:ext cx="3214544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Gazteen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kontratazioa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EGF+ programaren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esparruan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950" spc="10" dirty="0" smtClean="0">
                <a:latin typeface="Century Gothic"/>
                <a:cs typeface="Calibri"/>
              </a:rPr>
              <a:t>17</a:t>
            </a: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44" name="object 23"/>
          <p:cNvSpPr/>
          <p:nvPr/>
        </p:nvSpPr>
        <p:spPr>
          <a:xfrm>
            <a:off x="692988" y="1854009"/>
            <a:ext cx="9126220" cy="1998345"/>
          </a:xfrm>
          <a:custGeom>
            <a:avLst/>
            <a:gdLst/>
            <a:ahLst/>
            <a:cxnLst/>
            <a:rect l="l" t="t" r="r" b="b"/>
            <a:pathLst>
              <a:path w="9126220" h="1998345">
                <a:moveTo>
                  <a:pt x="0" y="1998002"/>
                </a:moveTo>
                <a:lnTo>
                  <a:pt x="9126004" y="1998002"/>
                </a:lnTo>
                <a:lnTo>
                  <a:pt x="9126004" y="0"/>
                </a:lnTo>
                <a:lnTo>
                  <a:pt x="0" y="0"/>
                </a:lnTo>
                <a:lnTo>
                  <a:pt x="0" y="1998002"/>
                </a:lnTo>
                <a:close/>
              </a:path>
            </a:pathLst>
          </a:custGeom>
          <a:solidFill>
            <a:srgbClr val="000000">
              <a:alpha val="2999"/>
            </a:srgbClr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45" name="object 24"/>
          <p:cNvSpPr txBox="1"/>
          <p:nvPr/>
        </p:nvSpPr>
        <p:spPr>
          <a:xfrm>
            <a:off x="806075" y="1000185"/>
            <a:ext cx="876935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Kontratuen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gutxieneko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iraupena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diruz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lagundutakoa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izango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da.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46" name="object 27"/>
          <p:cNvSpPr txBox="1"/>
          <p:nvPr/>
        </p:nvSpPr>
        <p:spPr>
          <a:xfrm>
            <a:off x="869299" y="2072351"/>
            <a:ext cx="845820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600" spc="-65" dirty="0" err="1">
                <a:solidFill>
                  <a:srgbClr val="004594"/>
                </a:solidFill>
                <a:latin typeface="Century Gothic"/>
                <a:cs typeface="Century Gothic"/>
              </a:rPr>
              <a:t>Honako</a:t>
            </a:r>
            <a:r>
              <a:rPr lang="es-ES" sz="1600" spc="-6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65" dirty="0" err="1">
                <a:solidFill>
                  <a:srgbClr val="004594"/>
                </a:solidFill>
                <a:latin typeface="Century Gothic"/>
                <a:cs typeface="Century Gothic"/>
              </a:rPr>
              <a:t>arrazoi</a:t>
            </a:r>
            <a:r>
              <a:rPr lang="es-ES" sz="1600" spc="-6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65" dirty="0" err="1">
                <a:solidFill>
                  <a:srgbClr val="004594"/>
                </a:solidFill>
                <a:latin typeface="Century Gothic"/>
                <a:cs typeface="Century Gothic"/>
              </a:rPr>
              <a:t>hauetako</a:t>
            </a:r>
            <a:r>
              <a:rPr lang="es-ES" sz="1600" spc="-6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65" dirty="0" err="1">
                <a:solidFill>
                  <a:srgbClr val="004594"/>
                </a:solidFill>
                <a:latin typeface="Century Gothic"/>
                <a:cs typeface="Century Gothic"/>
              </a:rPr>
              <a:t>bat</a:t>
            </a:r>
            <a:r>
              <a:rPr lang="es-ES" sz="1600" spc="-65" dirty="0">
                <a:solidFill>
                  <a:srgbClr val="004594"/>
                </a:solidFill>
                <a:latin typeface="Century Gothic"/>
                <a:cs typeface="Century Gothic"/>
              </a:rPr>
              <a:t> dela medio: </a:t>
            </a:r>
            <a:r>
              <a:rPr lang="es-ES" sz="1600" spc="-65" dirty="0" err="1">
                <a:solidFill>
                  <a:srgbClr val="004594"/>
                </a:solidFill>
                <a:latin typeface="Century Gothic"/>
                <a:cs typeface="Century Gothic"/>
              </a:rPr>
              <a:t>probaldia</a:t>
            </a:r>
            <a:r>
              <a:rPr lang="es-ES" sz="1600" spc="-6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65" dirty="0" err="1">
                <a:solidFill>
                  <a:srgbClr val="004594"/>
                </a:solidFill>
                <a:latin typeface="Century Gothic"/>
                <a:cs typeface="Century Gothic"/>
              </a:rPr>
              <a:t>gainditu</a:t>
            </a:r>
            <a:r>
              <a:rPr lang="es-ES" sz="1600" spc="-6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65" dirty="0" err="1">
                <a:solidFill>
                  <a:srgbClr val="004594"/>
                </a:solidFill>
                <a:latin typeface="Century Gothic"/>
                <a:cs typeface="Century Gothic"/>
              </a:rPr>
              <a:t>ez</a:t>
            </a:r>
            <a:r>
              <a:rPr lang="es-ES" sz="1600" spc="-6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65" dirty="0" err="1">
                <a:solidFill>
                  <a:srgbClr val="004594"/>
                </a:solidFill>
                <a:latin typeface="Century Gothic"/>
                <a:cs typeface="Century Gothic"/>
              </a:rPr>
              <a:t>izana</a:t>
            </a:r>
            <a:r>
              <a:rPr lang="es-ES" sz="1600" spc="-65" dirty="0">
                <a:solidFill>
                  <a:srgbClr val="004594"/>
                </a:solidFill>
                <a:latin typeface="Century Gothic"/>
                <a:cs typeface="Century Gothic"/>
              </a:rPr>
              <a:t>, lana </a:t>
            </a:r>
            <a:r>
              <a:rPr lang="es-ES" sz="1600" spc="-65" dirty="0" err="1">
                <a:solidFill>
                  <a:srgbClr val="004594"/>
                </a:solidFill>
                <a:latin typeface="Century Gothic"/>
                <a:cs typeface="Century Gothic"/>
              </a:rPr>
              <a:t>bere</a:t>
            </a:r>
            <a:r>
              <a:rPr lang="es-ES" sz="1600" spc="-6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65" dirty="0" err="1">
                <a:solidFill>
                  <a:srgbClr val="004594"/>
                </a:solidFill>
                <a:latin typeface="Century Gothic"/>
                <a:cs typeface="Century Gothic"/>
              </a:rPr>
              <a:t>borondatez</a:t>
            </a:r>
            <a:r>
              <a:rPr lang="es-ES" sz="1600" spc="-6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65" dirty="0" err="1">
                <a:solidFill>
                  <a:srgbClr val="004594"/>
                </a:solidFill>
                <a:latin typeface="Century Gothic"/>
                <a:cs typeface="Century Gothic"/>
              </a:rPr>
              <a:t>uztea</a:t>
            </a:r>
            <a:r>
              <a:rPr lang="es-ES" sz="1600" spc="-65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600" spc="-65" dirty="0" err="1">
                <a:solidFill>
                  <a:srgbClr val="004594"/>
                </a:solidFill>
                <a:latin typeface="Century Gothic"/>
                <a:cs typeface="Century Gothic"/>
              </a:rPr>
              <a:t>bidezkotzat</a:t>
            </a:r>
            <a:r>
              <a:rPr lang="es-ES" sz="1600" spc="-6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65" dirty="0" err="1">
                <a:solidFill>
                  <a:srgbClr val="004594"/>
                </a:solidFill>
                <a:latin typeface="Century Gothic"/>
                <a:cs typeface="Century Gothic"/>
              </a:rPr>
              <a:t>jotako</a:t>
            </a:r>
            <a:r>
              <a:rPr lang="es-ES" sz="1600" spc="-6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65" dirty="0" err="1">
                <a:solidFill>
                  <a:srgbClr val="004594"/>
                </a:solidFill>
                <a:latin typeface="Century Gothic"/>
                <a:cs typeface="Century Gothic"/>
              </a:rPr>
              <a:t>kaleratzea</a:t>
            </a:r>
            <a:r>
              <a:rPr lang="es-ES" sz="1600" spc="-65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600" spc="-65" dirty="0" err="1">
                <a:solidFill>
                  <a:srgbClr val="004594"/>
                </a:solidFill>
                <a:latin typeface="Century Gothic"/>
                <a:cs typeface="Century Gothic"/>
              </a:rPr>
              <a:t>kontratatutako</a:t>
            </a:r>
            <a:r>
              <a:rPr lang="es-ES" sz="1600" spc="-6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65" dirty="0" err="1">
                <a:solidFill>
                  <a:srgbClr val="004594"/>
                </a:solidFill>
                <a:latin typeface="Century Gothic"/>
                <a:cs typeface="Century Gothic"/>
              </a:rPr>
              <a:t>pertsonaren</a:t>
            </a:r>
            <a:r>
              <a:rPr lang="es-ES" sz="1600" spc="-6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65" dirty="0" err="1">
                <a:solidFill>
                  <a:srgbClr val="004594"/>
                </a:solidFill>
                <a:latin typeface="Century Gothic"/>
                <a:cs typeface="Century Gothic"/>
              </a:rPr>
              <a:t>baliaezintasuna</a:t>
            </a:r>
            <a:r>
              <a:rPr lang="es-ES" sz="1600" spc="-6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65" dirty="0" err="1">
                <a:solidFill>
                  <a:srgbClr val="004594"/>
                </a:solidFill>
                <a:latin typeface="Century Gothic"/>
                <a:cs typeface="Century Gothic"/>
              </a:rPr>
              <a:t>edo</a:t>
            </a:r>
            <a:r>
              <a:rPr lang="es-ES" sz="1600" spc="-6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65" dirty="0" err="1">
                <a:solidFill>
                  <a:srgbClr val="004594"/>
                </a:solidFill>
                <a:latin typeface="Century Gothic"/>
                <a:cs typeface="Century Gothic"/>
              </a:rPr>
              <a:t>heriotza</a:t>
            </a:r>
            <a:r>
              <a:rPr lang="es-ES" sz="1600" spc="-65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600" spc="-65" dirty="0" err="1">
                <a:solidFill>
                  <a:srgbClr val="004594"/>
                </a:solidFill>
                <a:latin typeface="Century Gothic"/>
                <a:cs typeface="Century Gothic"/>
              </a:rPr>
              <a:t>lan-kontratua</a:t>
            </a:r>
            <a:r>
              <a:rPr lang="es-ES" sz="1600" spc="-6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65" dirty="0" err="1">
                <a:solidFill>
                  <a:srgbClr val="004594"/>
                </a:solidFill>
                <a:latin typeface="Century Gothic"/>
                <a:cs typeface="Century Gothic"/>
              </a:rPr>
              <a:t>amaitzen</a:t>
            </a:r>
            <a:r>
              <a:rPr lang="es-ES" sz="1600" spc="-6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65" dirty="0" err="1">
                <a:solidFill>
                  <a:srgbClr val="004594"/>
                </a:solidFill>
                <a:latin typeface="Century Gothic"/>
                <a:cs typeface="Century Gothic"/>
              </a:rPr>
              <a:t>bada</a:t>
            </a:r>
            <a:r>
              <a:rPr lang="es-ES" sz="1600" spc="-65" dirty="0">
                <a:solidFill>
                  <a:srgbClr val="004594"/>
                </a:solidFill>
                <a:latin typeface="Century Gothic"/>
                <a:cs typeface="Century Gothic"/>
              </a:rPr>
              <a:t>: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47" name="object 29"/>
          <p:cNvSpPr txBox="1"/>
          <p:nvPr/>
        </p:nvSpPr>
        <p:spPr>
          <a:xfrm>
            <a:off x="851215" y="3098308"/>
            <a:ext cx="2204085" cy="48514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de-DE" sz="1600" b="1" spc="55" dirty="0">
                <a:solidFill>
                  <a:srgbClr val="004594"/>
                </a:solidFill>
                <a:latin typeface="Century Gothic"/>
                <a:cs typeface="Century Gothic"/>
              </a:rPr>
              <a:t>7 egun, kontratua azkentzen denetik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48" name="object 30"/>
          <p:cNvSpPr txBox="1"/>
          <p:nvPr/>
        </p:nvSpPr>
        <p:spPr>
          <a:xfrm>
            <a:off x="4938020" y="3005525"/>
            <a:ext cx="463740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259"/>
              </a:spcBef>
            </a:pPr>
            <a:r>
              <a:rPr lang="es-ES" sz="145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Lanbideri</a:t>
            </a:r>
            <a:r>
              <a:rPr lang="es-ES" sz="1450" b="1" spc="-20" dirty="0">
                <a:solidFill>
                  <a:srgbClr val="004594"/>
                </a:solidFill>
                <a:latin typeface="Century Gothic Bold"/>
                <a:cs typeface="Calibri"/>
              </a:rPr>
              <a:t> horren </a:t>
            </a:r>
            <a:r>
              <a:rPr lang="es-ES" sz="145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berri</a:t>
            </a:r>
            <a:r>
              <a:rPr lang="es-ES" sz="145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45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emateko</a:t>
            </a:r>
            <a:r>
              <a:rPr lang="es-ES" sz="1450" b="1" spc="-20" dirty="0">
                <a:solidFill>
                  <a:srgbClr val="004594"/>
                </a:solidFill>
                <a:latin typeface="Century Gothic Bold"/>
                <a:cs typeface="Calibri"/>
              </a:rPr>
              <a:t>, </a:t>
            </a:r>
            <a:r>
              <a:rPr lang="es-ES" sz="145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kontratatutakoak</a:t>
            </a:r>
            <a:r>
              <a:rPr lang="es-ES" sz="145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45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lan</a:t>
            </a:r>
            <a:r>
              <a:rPr lang="es-ES" sz="145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45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egindako</a:t>
            </a:r>
            <a:r>
              <a:rPr lang="es-ES" sz="145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45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aldiaren</a:t>
            </a:r>
            <a:r>
              <a:rPr lang="es-ES" sz="145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45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zati</a:t>
            </a:r>
            <a:r>
              <a:rPr lang="es-ES" sz="145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45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proportzionalaren</a:t>
            </a:r>
            <a:r>
              <a:rPr lang="es-ES" sz="145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45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arabera</a:t>
            </a:r>
            <a:r>
              <a:rPr lang="es-ES" sz="145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45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dirulaguntza</a:t>
            </a:r>
            <a:r>
              <a:rPr lang="es-ES" sz="145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45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doi</a:t>
            </a:r>
            <a:r>
              <a:rPr lang="es-ES" sz="145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45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dezan</a:t>
            </a:r>
            <a:r>
              <a:rPr lang="es-ES" sz="1450" b="1" spc="-20" dirty="0" smtClean="0">
                <a:solidFill>
                  <a:srgbClr val="004594"/>
                </a:solidFill>
                <a:latin typeface="Century Gothic Bold"/>
                <a:cs typeface="Calibri"/>
              </a:rPr>
              <a:t>.</a:t>
            </a:r>
            <a:endParaRPr lang="es-ES" sz="1450" b="1" spc="-20" dirty="0">
              <a:latin typeface="Century Gothic Bold"/>
              <a:cs typeface="Calibri"/>
            </a:endParaRPr>
          </a:p>
        </p:txBody>
      </p:sp>
      <p:cxnSp>
        <p:nvCxnSpPr>
          <p:cNvPr id="49" name="Conector recto de flecha 48">
            <a:extLst>
              <a:ext uri="{FF2B5EF4-FFF2-40B4-BE49-F238E27FC236}">
                <a16:creationId xmlns:a16="http://schemas.microsoft.com/office/drawing/2014/main" id="{8FDD2567-67C0-D947-9958-BC20180F3074}"/>
              </a:ext>
            </a:extLst>
          </p:cNvPr>
          <p:cNvCxnSpPr/>
          <p:nvPr/>
        </p:nvCxnSpPr>
        <p:spPr>
          <a:xfrm>
            <a:off x="3365500" y="3324225"/>
            <a:ext cx="1219200" cy="0"/>
          </a:xfrm>
          <a:prstGeom prst="straightConnector1">
            <a:avLst/>
          </a:prstGeom>
          <a:ln w="28575">
            <a:solidFill>
              <a:srgbClr val="00459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bject 25"/>
          <p:cNvSpPr txBox="1"/>
          <p:nvPr/>
        </p:nvSpPr>
        <p:spPr>
          <a:xfrm>
            <a:off x="791121" y="5458522"/>
            <a:ext cx="9000000" cy="2128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Kontratatutako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gazteak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ordezteak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du,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inolaz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ere,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emandako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handituko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lang="es-ES" sz="1300" dirty="0">
              <a:latin typeface="Century Gothic"/>
              <a:cs typeface="Century Gothic"/>
            </a:endParaRPr>
          </a:p>
        </p:txBody>
      </p:sp>
      <p:pic>
        <p:nvPicPr>
          <p:cNvPr id="52" name="Imagen 5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220" b="10108"/>
          <a:stretch/>
        </p:blipFill>
        <p:spPr>
          <a:xfrm>
            <a:off x="6033248" y="6555257"/>
            <a:ext cx="1115148" cy="900000"/>
          </a:xfrm>
          <a:prstGeom prst="rect">
            <a:avLst/>
          </a:prstGeom>
        </p:spPr>
      </p:pic>
      <p:pic>
        <p:nvPicPr>
          <p:cNvPr id="34" name="Picture 5" descr="OK Tira azul_oscuro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5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8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object 3">
            <a:extLst>
              <a:ext uri="{FF2B5EF4-FFF2-40B4-BE49-F238E27FC236}">
                <a16:creationId xmlns:a16="http://schemas.microsoft.com/office/drawing/2014/main" id="{D0D4F166-61BA-374B-995C-592E824921F2}"/>
              </a:ext>
            </a:extLst>
          </p:cNvPr>
          <p:cNvSpPr txBox="1">
            <a:spLocks/>
          </p:cNvSpPr>
          <p:nvPr/>
        </p:nvSpPr>
        <p:spPr>
          <a:xfrm>
            <a:off x="385798" y="2612206"/>
            <a:ext cx="8077200" cy="7053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r>
              <a:rPr lang="es-ES" spc="-100" dirty="0" err="1">
                <a:solidFill>
                  <a:schemeClr val="bg1">
                    <a:lumMod val="95000"/>
                  </a:schemeClr>
                </a:solidFill>
              </a:rPr>
              <a:t>Dirulaguntzaren</a:t>
            </a:r>
            <a:r>
              <a:rPr lang="es-ES" spc="-1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spc="-100" dirty="0" err="1">
                <a:solidFill>
                  <a:schemeClr val="bg1">
                    <a:lumMod val="95000"/>
                  </a:schemeClr>
                </a:solidFill>
              </a:rPr>
              <a:t>zenbatekoa</a:t>
            </a:r>
            <a:endParaRPr lang="es-ES" spc="-1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22865F5-F5F1-5748-A66F-A5907784DB1A}"/>
              </a:ext>
            </a:extLst>
          </p:cNvPr>
          <p:cNvSpPr/>
          <p:nvPr/>
        </p:nvSpPr>
        <p:spPr>
          <a:xfrm>
            <a:off x="317500" y="1190625"/>
            <a:ext cx="3421097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0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07</a:t>
            </a:r>
            <a:endParaRPr lang="es-ES" sz="20000" b="1" spc="-10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 dirty="0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39" name="object 2">
            <a:extLst>
              <a:ext uri="{FF2B5EF4-FFF2-40B4-BE49-F238E27FC236}">
                <a16:creationId xmlns:a16="http://schemas.microsoft.com/office/drawing/2014/main" id="{D878B474-2CF8-6241-9FFE-3F8166EB10BB}"/>
              </a:ext>
            </a:extLst>
          </p:cNvPr>
          <p:cNvSpPr txBox="1"/>
          <p:nvPr/>
        </p:nvSpPr>
        <p:spPr>
          <a:xfrm>
            <a:off x="7175500" y="6958266"/>
            <a:ext cx="3193640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Gazteen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kontratazioa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EGF+ programaren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esparruan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950" spc="10" dirty="0" smtClean="0">
                <a:latin typeface="Century Gothic"/>
                <a:cs typeface="Calibri"/>
              </a:rPr>
              <a:t>19</a:t>
            </a:r>
            <a:endParaRPr lang="es-ES" sz="950" dirty="0">
              <a:latin typeface="Century Gothic"/>
              <a:cs typeface="Century Gothic"/>
            </a:endParaRPr>
          </a:p>
        </p:txBody>
      </p:sp>
      <p:pic>
        <p:nvPicPr>
          <p:cNvPr id="28" name="Imagen 2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220" b="10108"/>
          <a:stretch/>
        </p:blipFill>
        <p:spPr>
          <a:xfrm>
            <a:off x="5973988" y="6522023"/>
            <a:ext cx="1115148" cy="900000"/>
          </a:xfrm>
          <a:prstGeom prst="rect">
            <a:avLst/>
          </a:prstGeom>
        </p:spPr>
      </p:pic>
      <p:graphicFrame>
        <p:nvGraphicFramePr>
          <p:cNvPr id="35" name="object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80355990"/>
              </p:ext>
            </p:extLst>
          </p:nvPr>
        </p:nvGraphicFramePr>
        <p:xfrm>
          <a:off x="412068" y="1863668"/>
          <a:ext cx="9582832" cy="36604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3236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609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69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1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60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57628">
                <a:tc>
                  <a:txBody>
                    <a:bodyPr/>
                    <a:lstStyle/>
                    <a:p>
                      <a:pPr marL="136525" marR="465455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ES" sz="1100" b="1" dirty="0" err="1" smtClean="0">
                          <a:solidFill>
                            <a:srgbClr val="004594"/>
                          </a:solidFill>
                          <a:latin typeface="Century Gothic"/>
                          <a:ea typeface="+mn-ea"/>
                          <a:cs typeface="Century Gothic"/>
                        </a:rPr>
                        <a:t>Kualifikazio</a:t>
                      </a:r>
                      <a:r>
                        <a:rPr lang="es-ES" sz="1100" b="1" dirty="0" smtClean="0">
                          <a:solidFill>
                            <a:srgbClr val="004594"/>
                          </a:solidFill>
                          <a:latin typeface="Century Gothic"/>
                          <a:ea typeface="+mn-ea"/>
                          <a:cs typeface="Century Gothic"/>
                        </a:rPr>
                        <a:t> </a:t>
                      </a:r>
                      <a:r>
                        <a:rPr lang="es-ES" sz="1100" b="1" dirty="0" err="1" smtClean="0">
                          <a:solidFill>
                            <a:srgbClr val="004594"/>
                          </a:solidFill>
                          <a:latin typeface="Century Gothic"/>
                          <a:ea typeface="+mn-ea"/>
                          <a:cs typeface="Century Gothic"/>
                        </a:rPr>
                        <a:t>maila</a:t>
                      </a:r>
                      <a:endParaRPr sz="1100" b="1" dirty="0">
                        <a:solidFill>
                          <a:srgbClr val="004594"/>
                        </a:solidFill>
                        <a:latin typeface="Century Gothic"/>
                        <a:ea typeface="+mn-ea"/>
                        <a:cs typeface="Century Gothic"/>
                      </a:endParaRPr>
                    </a:p>
                  </a:txBody>
                  <a:tcPr marL="0" marR="0" marT="55880" marB="0" anchor="ctr">
                    <a:lnT w="19050">
                      <a:solidFill>
                        <a:srgbClr val="004594"/>
                      </a:solidFill>
                      <a:prstDash val="solid"/>
                    </a:lnT>
                    <a:lnB w="19050" cap="flat" cmpd="sng" algn="ctr">
                      <a:solidFill>
                        <a:srgbClr val="0045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36525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ES" sz="1100" b="1" dirty="0" err="1" smtClean="0">
                          <a:solidFill>
                            <a:srgbClr val="004594"/>
                          </a:solidFill>
                          <a:latin typeface="Century Gothic"/>
                          <a:cs typeface="Century Gothic"/>
                        </a:rPr>
                        <a:t>Modulua</a:t>
                      </a:r>
                      <a:r>
                        <a:rPr lang="es-ES" sz="1100" b="1" dirty="0" smtClean="0">
                          <a:solidFill>
                            <a:srgbClr val="004594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1100" b="1" dirty="0" err="1" smtClean="0">
                          <a:solidFill>
                            <a:srgbClr val="004594"/>
                          </a:solidFill>
                          <a:latin typeface="Century Gothic"/>
                          <a:cs typeface="Century Gothic"/>
                        </a:rPr>
                        <a:t>pertsonako</a:t>
                      </a:r>
                      <a:endParaRPr sz="1100" dirty="0">
                        <a:latin typeface="Century Gothic"/>
                        <a:cs typeface="Century Gothic"/>
                      </a:endParaRPr>
                    </a:p>
                  </a:txBody>
                  <a:tcPr marL="0" marR="0" marT="119380" marB="0" anchor="ctr">
                    <a:lnT w="19050">
                      <a:solidFill>
                        <a:srgbClr val="004594"/>
                      </a:solidFill>
                      <a:prstDash val="solid"/>
                    </a:lnT>
                    <a:lnB w="19050">
                      <a:solidFill>
                        <a:srgbClr val="004594"/>
                      </a:solidFill>
                      <a:prstDash val="solid"/>
                    </a:lnB>
                    <a:solidFill>
                      <a:srgbClr val="004594">
                        <a:alpha val="9999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eu-ES" sz="1000" dirty="0">
                          <a:effectLst/>
                          <a:latin typeface="Century Gothic" panose="020B050202020202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s-ES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131445" algn="ctr">
                        <a:spcAft>
                          <a:spcPts val="0"/>
                        </a:spcAft>
                      </a:pPr>
                      <a:r>
                        <a:rPr lang="eu-ES" sz="1000" b="1" dirty="0">
                          <a:solidFill>
                            <a:srgbClr val="004593"/>
                          </a:solidFill>
                          <a:effectLst/>
                          <a:latin typeface="Century Gothic" panose="020B050202020202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Ordainsariak</a:t>
                      </a:r>
                      <a:endParaRPr lang="es-ES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0" marB="0" anchor="ctr">
                    <a:lnT w="19050">
                      <a:solidFill>
                        <a:srgbClr val="004594"/>
                      </a:solidFill>
                      <a:prstDash val="solid"/>
                    </a:lnT>
                    <a:lnB w="19050">
                      <a:solidFill>
                        <a:srgbClr val="00459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5"/>
                        </a:spcBef>
                        <a:spcAft>
                          <a:spcPts val="0"/>
                        </a:spcAft>
                      </a:pPr>
                      <a:r>
                        <a:rPr lang="eu-ES" sz="1000" dirty="0">
                          <a:effectLst/>
                          <a:latin typeface="Century Gothic" panose="020B050202020202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s-ES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239395" marR="207010" indent="635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u-ES" sz="1000" b="1" dirty="0">
                          <a:solidFill>
                            <a:srgbClr val="004593"/>
                          </a:solidFill>
                          <a:effectLst/>
                          <a:latin typeface="Century Gothic" panose="020B050202020202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Gizarte Segurantzaren kostua</a:t>
                      </a:r>
                      <a:endParaRPr lang="es-ES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0" marB="0" anchor="ctr">
                    <a:lnT w="19050">
                      <a:solidFill>
                        <a:srgbClr val="004594"/>
                      </a:solidFill>
                      <a:prstDash val="solid"/>
                    </a:lnT>
                    <a:lnB w="19050">
                      <a:solidFill>
                        <a:srgbClr val="00459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u-ES" sz="1000" dirty="0">
                          <a:effectLst/>
                          <a:latin typeface="Century Gothic" panose="020B050202020202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s-ES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194310" algn="ctr">
                        <a:spcBef>
                          <a:spcPts val="865"/>
                        </a:spcBef>
                        <a:spcAft>
                          <a:spcPts val="0"/>
                        </a:spcAft>
                      </a:pPr>
                      <a:r>
                        <a:rPr lang="eu-ES" sz="1000" b="1" dirty="0">
                          <a:solidFill>
                            <a:srgbClr val="004593"/>
                          </a:solidFill>
                          <a:effectLst/>
                          <a:latin typeface="Century Gothic" panose="020B050202020202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Kotizazio-tasa</a:t>
                      </a:r>
                      <a:endParaRPr lang="es-ES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0" marB="0" anchor="ctr">
                    <a:lnT w="19050" cap="flat" cmpd="sng" algn="ctr">
                      <a:solidFill>
                        <a:srgbClr val="0045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45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55"/>
                        </a:spcBef>
                        <a:spcAft>
                          <a:spcPts val="0"/>
                        </a:spcAft>
                      </a:pPr>
                      <a:r>
                        <a:rPr lang="eu-ES" sz="1000" dirty="0">
                          <a:effectLst/>
                          <a:latin typeface="Century Gothic" panose="020B050202020202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s-ES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85725" algn="ctr">
                        <a:lnSpc>
                          <a:spcPct val="90000"/>
                        </a:lnSpc>
                        <a:spcAft>
                          <a:spcPts val="0"/>
                        </a:spcAft>
                      </a:pPr>
                      <a:r>
                        <a:rPr lang="eu-ES" sz="1000" b="1" dirty="0">
                          <a:solidFill>
                            <a:srgbClr val="004593"/>
                          </a:solidFill>
                          <a:effectLst/>
                          <a:latin typeface="Century Gothic" panose="020B050202020202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Laneko istripuak eta gaixotasun profesionalak (kotizazioa)</a:t>
                      </a:r>
                      <a:endParaRPr lang="es-ES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0" marB="0" anchor="ctr">
                    <a:lnT w="19050">
                      <a:solidFill>
                        <a:srgbClr val="004594"/>
                      </a:solidFill>
                      <a:prstDash val="solid"/>
                    </a:lnT>
                    <a:lnB w="19050" cap="flat" cmpd="sng" algn="ctr">
                      <a:solidFill>
                        <a:srgbClr val="0045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538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u-ES" sz="1400">
                          <a:effectLst/>
                          <a:latin typeface="Century Gothic" panose="020B050202020202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s-ES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>
                        <a:spcBef>
                          <a:spcPts val="40"/>
                        </a:spcBef>
                        <a:spcAft>
                          <a:spcPts val="0"/>
                        </a:spcAft>
                      </a:pPr>
                      <a:r>
                        <a:rPr lang="eu-ES" sz="1800">
                          <a:effectLst/>
                          <a:latin typeface="Century Gothic" panose="020B050202020202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endParaRPr lang="es-ES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  <a:p>
                      <a:pPr marL="80645" marR="313690">
                        <a:lnSpc>
                          <a:spcPct val="98000"/>
                        </a:lnSpc>
                        <a:spcAft>
                          <a:spcPts val="0"/>
                        </a:spcAft>
                      </a:pPr>
                      <a:r>
                        <a:rPr lang="eu-ES" sz="1200">
                          <a:solidFill>
                            <a:srgbClr val="3C3C3E"/>
                          </a:solidFill>
                          <a:effectLst/>
                          <a:latin typeface="Century Gothic" panose="020B050202020202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Lizentzia, ingeniaritza, arkitektura, unibertsitate-masterra, unibertsitate-gradua, unibertsitate-diplomatura, ingeniaritza teknikoa, arkitektura teknikoa</a:t>
                      </a:r>
                      <a:endParaRPr lang="es-ES" sz="110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0" marB="0">
                    <a:lnT w="19050">
                      <a:solidFill>
                        <a:srgbClr val="00459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6040" marR="140335" algn="ctr">
                        <a:lnSpc>
                          <a:spcPts val="1000"/>
                        </a:lnSpc>
                        <a:spcBef>
                          <a:spcPts val="830"/>
                        </a:spcBef>
                      </a:pPr>
                      <a:r>
                        <a:rPr lang="es-ES" sz="900" b="1" spc="-30" dirty="0" smtClean="0">
                          <a:solidFill>
                            <a:srgbClr val="004594"/>
                          </a:solidFill>
                          <a:latin typeface="Century Gothic"/>
                          <a:cs typeface="Century Gothic"/>
                        </a:rPr>
                        <a:t>12 </a:t>
                      </a:r>
                      <a:r>
                        <a:rPr lang="es-ES" sz="900" b="1" spc="-30" dirty="0" err="1" smtClean="0">
                          <a:solidFill>
                            <a:srgbClr val="004594"/>
                          </a:solidFill>
                          <a:latin typeface="Century Gothic"/>
                          <a:cs typeface="Century Gothic"/>
                        </a:rPr>
                        <a:t>hilabeteko</a:t>
                      </a:r>
                      <a:r>
                        <a:rPr lang="es-ES" sz="900" b="1" spc="-30" dirty="0" smtClean="0">
                          <a:solidFill>
                            <a:srgbClr val="004594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900" b="1" spc="-30" dirty="0" err="1" smtClean="0">
                          <a:solidFill>
                            <a:srgbClr val="004594"/>
                          </a:solidFill>
                          <a:latin typeface="Century Gothic"/>
                          <a:cs typeface="Century Gothic"/>
                        </a:rPr>
                        <a:t>kontraturako</a:t>
                      </a:r>
                      <a:r>
                        <a:rPr lang="es-ES" sz="900" b="1" spc="-30" dirty="0" smtClean="0">
                          <a:solidFill>
                            <a:srgbClr val="004594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900" b="1" spc="-30" dirty="0" err="1" smtClean="0">
                          <a:solidFill>
                            <a:srgbClr val="004594"/>
                          </a:solidFill>
                          <a:latin typeface="Century Gothic"/>
                          <a:cs typeface="Century Gothic"/>
                        </a:rPr>
                        <a:t>dirulaguntza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125730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s-ES" sz="900" spc="10" dirty="0" smtClean="0">
                          <a:latin typeface="Century Gothic"/>
                          <a:cs typeface="Century Gothic"/>
                        </a:rPr>
                        <a:t>39,159,56 </a:t>
                      </a:r>
                      <a:r>
                        <a:rPr lang="es-ES" sz="900" spc="10" dirty="0" smtClean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Arial Black"/>
                        </a:rPr>
                        <a:t>€</a:t>
                      </a:r>
                      <a:endParaRPr sz="900" spc="10" dirty="0">
                        <a:solidFill>
                          <a:schemeClr val="tx1"/>
                        </a:solidFill>
                        <a:latin typeface="Century Gothic"/>
                        <a:ea typeface="+mn-ea"/>
                        <a:cs typeface="Arial Black"/>
                      </a:endParaRPr>
                    </a:p>
                  </a:txBody>
                  <a:tcPr marL="0" marR="0" marT="105410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00459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4594">
                        <a:alpha val="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65405" marR="153035" algn="ctr">
                        <a:lnSpc>
                          <a:spcPts val="1000"/>
                        </a:lnSpc>
                        <a:spcBef>
                          <a:spcPts val="830"/>
                        </a:spcBef>
                      </a:pPr>
                      <a:r>
                        <a:rPr lang="es-ES" sz="900" b="1" spc="-30" dirty="0" smtClean="0">
                          <a:solidFill>
                            <a:srgbClr val="004594"/>
                          </a:solidFill>
                          <a:latin typeface="Century Gothic"/>
                          <a:cs typeface="Century Gothic"/>
                        </a:rPr>
                        <a:t>8 </a:t>
                      </a:r>
                      <a:r>
                        <a:rPr lang="es-ES" sz="900" b="1" spc="-30" dirty="0" err="1" smtClean="0">
                          <a:solidFill>
                            <a:srgbClr val="004594"/>
                          </a:solidFill>
                          <a:latin typeface="Century Gothic"/>
                          <a:cs typeface="Century Gothic"/>
                        </a:rPr>
                        <a:t>hilabeteko</a:t>
                      </a:r>
                      <a:r>
                        <a:rPr lang="es-ES" sz="900" b="1" spc="-30" dirty="0" smtClean="0">
                          <a:solidFill>
                            <a:srgbClr val="004594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900" b="1" spc="-30" dirty="0" err="1" smtClean="0">
                          <a:solidFill>
                            <a:srgbClr val="004594"/>
                          </a:solidFill>
                          <a:latin typeface="Century Gothic"/>
                          <a:cs typeface="Century Gothic"/>
                        </a:rPr>
                        <a:t>kontraturako</a:t>
                      </a:r>
                      <a:r>
                        <a:rPr lang="es-ES" sz="900" b="1" spc="-30" dirty="0" smtClean="0">
                          <a:solidFill>
                            <a:srgbClr val="004594"/>
                          </a:solidFill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900" b="1" spc="-30" dirty="0" err="1" smtClean="0">
                          <a:solidFill>
                            <a:srgbClr val="004594"/>
                          </a:solidFill>
                          <a:latin typeface="Century Gothic"/>
                          <a:cs typeface="Century Gothic"/>
                        </a:rPr>
                        <a:t>dirulaguntza</a:t>
                      </a: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40"/>
                        </a:spcBef>
                      </a:pPr>
                      <a:endParaRPr sz="1050" dirty="0">
                        <a:latin typeface="Times New Roman"/>
                        <a:cs typeface="Times New Roman"/>
                      </a:endParaRPr>
                    </a:p>
                    <a:p>
                      <a:pPr marL="12509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lang="es-ES" sz="900" spc="10" dirty="0" smtClean="0">
                          <a:latin typeface="Century Gothic"/>
                          <a:cs typeface="Century Gothic"/>
                        </a:rPr>
                        <a:t>26,106,38 </a:t>
                      </a:r>
                      <a:r>
                        <a:rPr lang="es-ES" sz="900" spc="10" dirty="0" smtClean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Arial Black"/>
                        </a:rPr>
                        <a:t>€</a:t>
                      </a:r>
                      <a:endParaRPr sz="900" dirty="0">
                        <a:latin typeface="Arial Black"/>
                        <a:cs typeface="Arial Black"/>
                      </a:endParaRPr>
                    </a:p>
                  </a:txBody>
                  <a:tcPr marL="0" marR="0" marT="105410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9050">
                      <a:solidFill>
                        <a:srgbClr val="004594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4594">
                        <a:alpha val="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1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endParaRPr sz="1300" dirty="0" smtClean="0">
                        <a:latin typeface="Times New Roman"/>
                        <a:cs typeface="Times New Roman"/>
                      </a:endParaRPr>
                    </a:p>
                    <a:p>
                      <a:pPr marL="170815">
                        <a:lnSpc>
                          <a:spcPct val="100000"/>
                        </a:lnSpc>
                      </a:pPr>
                      <a:r>
                        <a:rPr lang="es-ES" sz="900" spc="10" dirty="0" smtClean="0">
                          <a:latin typeface="Century Gothic"/>
                          <a:cs typeface="Century Gothic"/>
                        </a:rPr>
                        <a:t>29,532,10</a:t>
                      </a:r>
                      <a:r>
                        <a:rPr lang="es-ES" sz="900" spc="-55" dirty="0" smtClean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900" spc="10" dirty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Arial Black"/>
                        </a:rPr>
                        <a:t>€</a:t>
                      </a:r>
                      <a:endParaRPr sz="900" dirty="0">
                        <a:latin typeface="Arial Black"/>
                        <a:cs typeface="Arial Black"/>
                      </a:endParaRPr>
                    </a:p>
                  </a:txBody>
                  <a:tcPr marL="0" marR="0" marT="0" marB="0">
                    <a:lnT w="19050" cap="flat" cmpd="sng" algn="ctr">
                      <a:solidFill>
                        <a:srgbClr val="0045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endParaRPr lang="es-ES" sz="1250" dirty="0">
                        <a:latin typeface="Times New Roman"/>
                        <a:cs typeface="Times New Roman"/>
                      </a:endParaRPr>
                    </a:p>
                    <a:p>
                      <a:pPr marL="113030" algn="ctr">
                        <a:lnSpc>
                          <a:spcPct val="100000"/>
                        </a:lnSpc>
                      </a:pPr>
                      <a:r>
                        <a:rPr lang="es-ES" sz="900" spc="10" dirty="0" smtClean="0">
                          <a:latin typeface="Century Gothic"/>
                          <a:cs typeface="Century Gothic"/>
                        </a:rPr>
                        <a:t>9.627,46 €</a:t>
                      </a:r>
                    </a:p>
                  </a:txBody>
                  <a:tcPr marL="0" marR="0" marT="45085" marB="0" anchor="ctr">
                    <a:lnR w="19050">
                      <a:solidFill>
                        <a:srgbClr val="FFFFFF"/>
                      </a:solidFill>
                      <a:prstDash val="solid"/>
                    </a:lnR>
                    <a:lnT w="19050" cap="flat" cmpd="sng" algn="ctr">
                      <a:solidFill>
                        <a:srgbClr val="0045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800" spc="-50" baseline="0" dirty="0">
                        <a:solidFill>
                          <a:srgbClr val="004594"/>
                        </a:solidFill>
                        <a:latin typeface="Century Gothic"/>
                        <a:ea typeface="+mn-ea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1400" spc="-50" baseline="0" dirty="0">
                        <a:solidFill>
                          <a:srgbClr val="004594"/>
                        </a:solidFill>
                        <a:latin typeface="Century Gothic"/>
                        <a:ea typeface="+mn-ea"/>
                        <a:cs typeface="Times New Roman"/>
                      </a:endParaRPr>
                    </a:p>
                    <a:p>
                      <a:pPr marL="113030" algn="ctr">
                        <a:lnSpc>
                          <a:spcPct val="100000"/>
                        </a:lnSpc>
                      </a:pPr>
                      <a:endParaRPr lang="es-ES" sz="900" spc="10" dirty="0" smtClean="0">
                        <a:solidFill>
                          <a:schemeClr val="tx1"/>
                        </a:solidFill>
                        <a:latin typeface="Century Gothic"/>
                        <a:ea typeface="+mn-ea"/>
                        <a:cs typeface="Century Gothic"/>
                      </a:endParaRPr>
                    </a:p>
                    <a:p>
                      <a:pPr marL="113030" algn="ctr">
                        <a:lnSpc>
                          <a:spcPct val="100000"/>
                        </a:lnSpc>
                      </a:pPr>
                      <a:r>
                        <a:rPr lang="es-ES" sz="900" spc="10" dirty="0" smtClean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Century Gothic"/>
                        </a:rPr>
                        <a:t>  32,6</a:t>
                      </a:r>
                    </a:p>
                  </a:txBody>
                  <a:tcPr marL="0" marR="0" marT="45085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T w="19050" cap="flat" cmpd="sng" algn="ctr">
                      <a:solidFill>
                        <a:srgbClr val="0045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51460" marR="258445" algn="ctr">
                        <a:lnSpc>
                          <a:spcPts val="900"/>
                        </a:lnSpc>
                        <a:spcBef>
                          <a:spcPts val="635"/>
                        </a:spcBef>
                      </a:pPr>
                      <a:endParaRPr sz="900" dirty="0">
                        <a:latin typeface="Century Gothic" panose="020B0502020202020204" pitchFamily="34" charset="0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900" dirty="0">
                        <a:latin typeface="Century Gothic" panose="020B0502020202020204" pitchFamily="34" charset="0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sz="900" dirty="0">
                        <a:latin typeface="Century Gothic" panose="020B0502020202020204" pitchFamily="34" charset="0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900" dirty="0">
                        <a:latin typeface="Century Gothic" panose="020B0502020202020204" pitchFamily="34" charset="0"/>
                        <a:cs typeface="Times New Roman"/>
                      </a:endParaRPr>
                    </a:p>
                    <a:p>
                      <a:pPr marL="0" algn="ctr" font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es-E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1,5</a:t>
                      </a:r>
                    </a:p>
                  </a:txBody>
                  <a:tcPr marL="0" marR="0" marT="0" marB="0" anchor="ctr">
                    <a:lnT w="19050" cap="flat" cmpd="sng" algn="ctr">
                      <a:solidFill>
                        <a:srgbClr val="00459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8276">
                <a:tc>
                  <a:txBody>
                    <a:bodyPr/>
                    <a:lstStyle/>
                    <a:p>
                      <a:pPr marL="80645">
                        <a:lnSpc>
                          <a:spcPts val="1440"/>
                        </a:lnSpc>
                        <a:spcBef>
                          <a:spcPts val="635"/>
                        </a:spcBef>
                        <a:spcAft>
                          <a:spcPts val="0"/>
                        </a:spcAft>
                      </a:pPr>
                      <a:r>
                        <a:rPr lang="eu-ES" sz="1200" dirty="0">
                          <a:solidFill>
                            <a:srgbClr val="3C3C3E"/>
                          </a:solidFill>
                          <a:effectLst/>
                          <a:latin typeface="Century Gothic" panose="020B050202020202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Erdi- edo goi-mailako heziketa-zikloak, Batxilergoa</a:t>
                      </a:r>
                      <a:endParaRPr lang="es-ES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0" marB="0" anchor="ctr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 marR="2095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es-ES" sz="900" spc="10" dirty="0" smtClean="0">
                          <a:latin typeface="Century Gothic"/>
                          <a:cs typeface="Century Gothic"/>
                        </a:rPr>
                        <a:t>29,135,31</a:t>
                      </a:r>
                      <a:r>
                        <a:rPr lang="es-ES" sz="900" spc="-55" dirty="0" smtClean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900" spc="10" dirty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Arial Black"/>
                        </a:rPr>
                        <a:t>€</a:t>
                      </a:r>
                      <a:endParaRPr sz="900" dirty="0">
                        <a:latin typeface="Arial Black"/>
                        <a:cs typeface="Arial Black"/>
                      </a:endParaRPr>
                    </a:p>
                  </a:txBody>
                  <a:tcPr marL="0" marR="0" marT="2540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4594">
                        <a:alpha val="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 marL="12509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es-ES" sz="900" spc="10" dirty="0" smtClean="0">
                          <a:latin typeface="Century Gothic"/>
                          <a:cs typeface="Century Gothic"/>
                        </a:rPr>
                        <a:t>19,423,54</a:t>
                      </a:r>
                      <a:r>
                        <a:rPr lang="es-ES" sz="900" spc="-55" dirty="0" smtClean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900" spc="10" dirty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Arial Black"/>
                        </a:rPr>
                        <a:t>€</a:t>
                      </a:r>
                      <a:endParaRPr sz="900" dirty="0">
                        <a:latin typeface="Arial Black"/>
                        <a:cs typeface="Arial Black"/>
                      </a:endParaRPr>
                    </a:p>
                  </a:txBody>
                  <a:tcPr marL="0" marR="0" marT="2540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004594">
                        <a:alpha val="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 marL="1708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es-ES" sz="900" spc="10" dirty="0" smtClean="0">
                          <a:latin typeface="Century Gothic"/>
                          <a:cs typeface="Century Gothic"/>
                        </a:rPr>
                        <a:t>21,972,33 </a:t>
                      </a:r>
                      <a:r>
                        <a:rPr lang="es-ES" sz="900" spc="10" dirty="0" smtClean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Arial Black"/>
                        </a:rPr>
                        <a:t>€</a:t>
                      </a:r>
                      <a:endParaRPr sz="900" dirty="0">
                        <a:latin typeface="Arial Black"/>
                        <a:cs typeface="Arial Black"/>
                      </a:endParaRPr>
                    </a:p>
                  </a:txBody>
                  <a:tcPr marL="0" marR="0" marT="254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00" dirty="0" smtClean="0">
                        <a:latin typeface="Times New Roman"/>
                        <a:cs typeface="Times New Roman"/>
                      </a:endParaRPr>
                    </a:p>
                    <a:p>
                      <a:pPr marL="113030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es-ES" sz="900" spc="10" dirty="0" smtClean="0">
                          <a:latin typeface="Century Gothic"/>
                          <a:cs typeface="Century Gothic"/>
                        </a:rPr>
                        <a:t>7.162,98 €</a:t>
                      </a:r>
                    </a:p>
                  </a:txBody>
                  <a:tcPr marL="0" marR="0" marT="2540" marB="0"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00" dirty="0">
                        <a:latin typeface="Times New Roman"/>
                        <a:cs typeface="Times New Roman"/>
                      </a:endParaRPr>
                    </a:p>
                    <a:p>
                      <a:pPr marL="206375" 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es-ES" sz="900" spc="10" dirty="0" smtClean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Century Gothic"/>
                        </a:rPr>
                        <a:t> 32,6</a:t>
                      </a:r>
                      <a:endParaRPr sz="900" dirty="0">
                        <a:latin typeface="Arial Black"/>
                        <a:cs typeface="Arial Black"/>
                      </a:endParaRPr>
                    </a:p>
                  </a:txBody>
                  <a:tcPr marL="0" marR="0" marT="2540" marB="0">
                    <a:lnL w="1905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900" dirty="0">
                        <a:latin typeface="Century Gothic" panose="020B0502020202020204" pitchFamily="34" charset="0"/>
                        <a:cs typeface="Times New Roman"/>
                      </a:endParaRPr>
                    </a:p>
                    <a:p>
                      <a:pPr marL="0" algn="ctr" fontAlgn="ctr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lang="es-ES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1,5</a:t>
                      </a:r>
                    </a:p>
                  </a:txBody>
                  <a:tcPr marL="0" marR="0" marT="0" marB="0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7697">
                <a:tc>
                  <a:txBody>
                    <a:bodyPr/>
                    <a:lstStyle/>
                    <a:p>
                      <a:pPr marL="80645" marR="125095">
                        <a:lnSpc>
                          <a:spcPts val="144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eu-ES" sz="1200" dirty="0">
                          <a:solidFill>
                            <a:srgbClr val="3C3C3E"/>
                          </a:solidFill>
                          <a:effectLst/>
                          <a:latin typeface="Century Gothic" panose="020B050202020202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Oinarrizko Lanbide Heziketa, profesionaltasun-ziurtagiriak, DBHko graduatua</a:t>
                      </a:r>
                      <a:endParaRPr lang="es-ES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</a:pPr>
                      <a:r>
                        <a:rPr lang="es-ES" sz="900" spc="10" dirty="0" smtClean="0">
                          <a:latin typeface="Century Gothic"/>
                          <a:cs typeface="Century Gothic"/>
                        </a:rPr>
                        <a:t>26,419,77 </a:t>
                      </a:r>
                      <a:r>
                        <a:rPr lang="es-ES" sz="900" spc="10" dirty="0" smtClean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Arial Black"/>
                        </a:rPr>
                        <a:t>€</a:t>
                      </a:r>
                      <a:endParaRPr sz="900" dirty="0">
                        <a:latin typeface="Arial Black"/>
                        <a:cs typeface="Arial Black"/>
                      </a:endParaRPr>
                    </a:p>
                  </a:txBody>
                  <a:tcPr marL="0" marR="0" marT="0" marB="0" anchor="ctr"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94">
                        <a:alpha val="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</a:pPr>
                      <a:r>
                        <a:rPr lang="es-ES" sz="900" spc="10" dirty="0" smtClean="0">
                          <a:latin typeface="Century Gothic"/>
                          <a:cs typeface="Century Gothic"/>
                        </a:rPr>
                        <a:t>17,613,18</a:t>
                      </a:r>
                      <a:r>
                        <a:rPr lang="es-ES" sz="900" spc="-55" dirty="0" smtClean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900" spc="10" dirty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Arial Black"/>
                        </a:rPr>
                        <a:t>€</a:t>
                      </a:r>
                      <a:endParaRPr sz="900" dirty="0">
                        <a:latin typeface="Arial Black"/>
                        <a:cs typeface="Arial Black"/>
                      </a:endParaRPr>
                    </a:p>
                  </a:txBody>
                  <a:tcPr marL="0" marR="0" marT="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4594">
                        <a:alpha val="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0815">
                        <a:lnSpc>
                          <a:spcPct val="100000"/>
                        </a:lnSpc>
                      </a:pPr>
                      <a:r>
                        <a:rPr lang="es-ES" sz="900" spc="10" dirty="0" smtClean="0">
                          <a:latin typeface="Century Gothic"/>
                          <a:cs typeface="Century Gothic"/>
                        </a:rPr>
                        <a:t>19.172.55</a:t>
                      </a:r>
                      <a:r>
                        <a:rPr lang="es-ES" sz="900" spc="-55" dirty="0" smtClean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900" spc="10" dirty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Arial Black"/>
                        </a:rPr>
                        <a:t>€</a:t>
                      </a:r>
                      <a:endParaRPr sz="900" dirty="0">
                        <a:latin typeface="Arial Black"/>
                        <a:cs typeface="Arial Black"/>
                      </a:endParaRPr>
                    </a:p>
                  </a:txBody>
                  <a:tcPr marL="0" marR="0" marT="0" marB="0" anchor="ctr"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3030" algn="ctr">
                        <a:lnSpc>
                          <a:spcPct val="100000"/>
                        </a:lnSpc>
                      </a:pPr>
                      <a:r>
                        <a:rPr lang="es-ES" sz="900" spc="10" dirty="0" smtClean="0">
                          <a:latin typeface="Century Gothic"/>
                          <a:cs typeface="Century Gothic"/>
                        </a:rPr>
                        <a:t>7.247,22 €</a:t>
                      </a:r>
                    </a:p>
                  </a:txBody>
                  <a:tcPr marL="0" marR="0" marT="0" marB="0" anchor="ctr">
                    <a:lnR w="190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06375" algn="ctr">
                        <a:lnSpc>
                          <a:spcPct val="100000"/>
                        </a:lnSpc>
                      </a:pPr>
                      <a:r>
                        <a:rPr lang="es-ES" sz="900" spc="10" dirty="0" smtClean="0">
                          <a:latin typeface="Century Gothic"/>
                          <a:cs typeface="Century Gothic"/>
                        </a:rPr>
                        <a:t>37,8</a:t>
                      </a:r>
                    </a:p>
                  </a:txBody>
                  <a:tcPr marL="0" marR="0" marT="0" marB="0" anchor="ctr">
                    <a:lnL w="1905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6,7</a:t>
                      </a:r>
                    </a:p>
                  </a:txBody>
                  <a:tcPr marL="0" marR="0" marT="0" marB="0" anchor="ctr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945">
                <a:tc>
                  <a:txBody>
                    <a:bodyPr/>
                    <a:lstStyle/>
                    <a:p>
                      <a:pPr marL="82800">
                        <a:spcAft>
                          <a:spcPts val="0"/>
                        </a:spcAft>
                      </a:pPr>
                      <a:r>
                        <a:rPr lang="eu-ES" sz="1150" dirty="0">
                          <a:effectLst/>
                          <a:latin typeface="Century Gothic" panose="020B050202020202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 </a:t>
                      </a:r>
                      <a:r>
                        <a:rPr lang="eu-ES" sz="1200" dirty="0" smtClean="0">
                          <a:solidFill>
                            <a:srgbClr val="3C3C3E"/>
                          </a:solidFill>
                          <a:effectLst/>
                          <a:latin typeface="Century Gothic" panose="020B050202020202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Eskola-ziurtagiria</a:t>
                      </a:r>
                      <a:r>
                        <a:rPr lang="eu-ES" sz="1200" dirty="0">
                          <a:solidFill>
                            <a:srgbClr val="3C3C3E"/>
                          </a:solidFill>
                          <a:effectLst/>
                          <a:latin typeface="Century Gothic" panose="020B050202020202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, kualifikaziorik gabeak</a:t>
                      </a:r>
                      <a:endParaRPr lang="es-ES" sz="1100" dirty="0"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marL="0" marR="0" marT="0" marB="0" anchor="ctr"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459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20955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ES" sz="900" spc="10" dirty="0" smtClean="0">
                          <a:latin typeface="Century Gothic"/>
                          <a:cs typeface="Century Gothic"/>
                        </a:rPr>
                        <a:t>22,636,69 </a:t>
                      </a:r>
                      <a:r>
                        <a:rPr lang="es-ES" sz="900" spc="10" dirty="0" smtClean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Arial Black"/>
                        </a:rPr>
                        <a:t>€</a:t>
                      </a:r>
                      <a:endParaRPr sz="900" dirty="0">
                        <a:latin typeface="Arial Black"/>
                        <a:cs typeface="Arial Black"/>
                      </a:endParaRPr>
                    </a:p>
                  </a:txBody>
                  <a:tcPr marL="0" marR="0" marT="0" marB="0" anchor="ctr"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4594"/>
                      </a:solidFill>
                      <a:prstDash val="solid"/>
                    </a:lnB>
                    <a:solidFill>
                      <a:srgbClr val="004594">
                        <a:alpha val="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25095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ES" sz="900" spc="10" dirty="0" smtClean="0">
                          <a:latin typeface="Century Gothic"/>
                          <a:cs typeface="Century Gothic"/>
                        </a:rPr>
                        <a:t>15,091,13</a:t>
                      </a:r>
                      <a:r>
                        <a:rPr lang="es-ES" sz="900" spc="10" baseline="0" dirty="0" smtClean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900" spc="10" dirty="0" smtClean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Arial Black"/>
                        </a:rPr>
                        <a:t>€</a:t>
                      </a:r>
                      <a:endParaRPr sz="900" dirty="0">
                        <a:latin typeface="Arial Black"/>
                        <a:cs typeface="Arial Black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4594"/>
                      </a:solidFill>
                      <a:prstDash val="solid"/>
                    </a:lnB>
                    <a:solidFill>
                      <a:srgbClr val="004594">
                        <a:alpha val="9999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170815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900" spc="10" dirty="0" smtClean="0">
                          <a:latin typeface="Century Gothic"/>
                          <a:cs typeface="Century Gothic"/>
                        </a:rPr>
                        <a:t>16,471.21</a:t>
                      </a:r>
                      <a:r>
                        <a:rPr lang="es-ES" sz="900" spc="-55" dirty="0" smtClean="0">
                          <a:latin typeface="Century Gothic"/>
                          <a:cs typeface="Century Gothic"/>
                        </a:rPr>
                        <a:t> </a:t>
                      </a:r>
                      <a:r>
                        <a:rPr lang="es-ES" sz="900" spc="10" dirty="0" smtClean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Arial Black"/>
                        </a:rPr>
                        <a:t>€</a:t>
                      </a:r>
                      <a:endParaRPr sz="900" dirty="0">
                        <a:latin typeface="Arial Black"/>
                        <a:cs typeface="Arial Black"/>
                      </a:endParaRPr>
                    </a:p>
                  </a:txBody>
                  <a:tcPr marL="0" marR="0" marT="0" marB="0" anchor="ctr"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459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1303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ES" sz="900" spc="10" dirty="0" smtClean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Century Gothic"/>
                        </a:rPr>
                        <a:t>6.209,48 €</a:t>
                      </a:r>
                      <a:endParaRPr sz="900" spc="10" dirty="0">
                        <a:solidFill>
                          <a:schemeClr val="tx1"/>
                        </a:solidFill>
                        <a:latin typeface="Century Gothic"/>
                        <a:ea typeface="+mn-ea"/>
                        <a:cs typeface="Century Gothic"/>
                      </a:endParaRPr>
                    </a:p>
                  </a:txBody>
                  <a:tcPr marL="0" marR="0" marT="0" marB="0" anchor="ctr">
                    <a:lnR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459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06375" algn="ctr">
                        <a:lnSpc>
                          <a:spcPct val="100000"/>
                        </a:lnSpc>
                      </a:pPr>
                      <a:endParaRPr lang="es-ES" sz="900" spc="10" dirty="0" smtClean="0">
                        <a:solidFill>
                          <a:schemeClr val="tx1"/>
                        </a:solidFill>
                        <a:latin typeface="Century Gothic"/>
                        <a:ea typeface="+mn-ea"/>
                        <a:cs typeface="Century Gothic"/>
                      </a:endParaRPr>
                    </a:p>
                    <a:p>
                      <a:pPr marL="206375" algn="ctr">
                        <a:lnSpc>
                          <a:spcPct val="100000"/>
                        </a:lnSpc>
                      </a:pPr>
                      <a:r>
                        <a:rPr lang="es-ES" sz="900" spc="10" dirty="0" smtClean="0">
                          <a:solidFill>
                            <a:schemeClr val="tx1"/>
                          </a:solidFill>
                          <a:latin typeface="Century Gothic"/>
                          <a:ea typeface="+mn-ea"/>
                          <a:cs typeface="Century Gothic"/>
                        </a:rPr>
                        <a:t>37,8</a:t>
                      </a:r>
                    </a:p>
                    <a:p>
                      <a:pPr marL="206375" algn="ctr">
                        <a:lnSpc>
                          <a:spcPct val="100000"/>
                        </a:lnSpc>
                      </a:pPr>
                      <a:endParaRPr sz="900" spc="10" dirty="0">
                        <a:solidFill>
                          <a:schemeClr val="tx1"/>
                        </a:solidFill>
                        <a:latin typeface="Century Gothic"/>
                        <a:ea typeface="+mn-ea"/>
                        <a:cs typeface="Century Gothic"/>
                      </a:endParaRPr>
                    </a:p>
                  </a:txBody>
                  <a:tcPr marL="0" marR="0" marT="0" marB="0" anchor="ctr">
                    <a:lnL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>
                      <a:solidFill>
                        <a:srgbClr val="000000"/>
                      </a:solidFill>
                      <a:prstDash val="solid"/>
                    </a:lnT>
                    <a:lnB w="19050">
                      <a:solidFill>
                        <a:srgbClr val="004594"/>
                      </a:solidFill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entury Gothic" panose="020B0502020202020204" pitchFamily="34" charset="0"/>
                        </a:rPr>
                        <a:t>6,7</a:t>
                      </a:r>
                    </a:p>
                  </a:txBody>
                  <a:tcPr marL="9525" marR="9525" marT="0" marB="0" anchor="ctr"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>
                      <a:solidFill>
                        <a:srgbClr val="004594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2720248"/>
                  </a:ext>
                </a:extLst>
              </a:tr>
            </a:tbl>
          </a:graphicData>
        </a:graphic>
      </p:graphicFrame>
      <p:sp>
        <p:nvSpPr>
          <p:cNvPr id="37" name="object 25"/>
          <p:cNvSpPr txBox="1"/>
          <p:nvPr/>
        </p:nvSpPr>
        <p:spPr>
          <a:xfrm>
            <a:off x="631810" y="962025"/>
            <a:ext cx="9000000" cy="6258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Dirulaguntzaren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zenbatekoa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soldatako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kostuak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Gizarte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Segurantzako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kontzeptu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guztien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kotizazioa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honako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modulu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hauen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zenbatekoa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–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eskatzen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den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kualifikazio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mailaren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arabera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–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ordaintzeko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25" dirty="0" err="1">
                <a:solidFill>
                  <a:srgbClr val="3D3D3F"/>
                </a:solidFill>
                <a:latin typeface="Century Gothic"/>
                <a:cs typeface="Century Gothic"/>
              </a:rPr>
              <a:t>izango</a:t>
            </a:r>
            <a:r>
              <a:rPr lang="es-ES" sz="1300" spc="-25" dirty="0">
                <a:solidFill>
                  <a:srgbClr val="3D3D3F"/>
                </a:solidFill>
                <a:latin typeface="Century Gothic"/>
                <a:cs typeface="Century Gothic"/>
              </a:rPr>
              <a:t> da: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es-ES" sz="1300" spc="-25" dirty="0">
              <a:solidFill>
                <a:srgbClr val="3D3D3F"/>
              </a:solidFill>
              <a:latin typeface="Century Gothic"/>
              <a:cs typeface="Century Gothic"/>
            </a:endParaRPr>
          </a:p>
        </p:txBody>
      </p:sp>
      <p:pic>
        <p:nvPicPr>
          <p:cNvPr id="25" name="Picture 5" descr="OK Tira azul_oscuro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8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9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object 4"/>
          <p:cNvSpPr txBox="1"/>
          <p:nvPr/>
        </p:nvSpPr>
        <p:spPr>
          <a:xfrm>
            <a:off x="545299" y="3200356"/>
            <a:ext cx="8760460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73100">
              <a:lnSpc>
                <a:spcPct val="100000"/>
              </a:lnSpc>
              <a:spcBef>
                <a:spcPts val="100"/>
              </a:spcBef>
            </a:pP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Euskal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Autonomia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Erkidegoko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toki-erakundeei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Lanbide-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Euskal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Enplegu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Zerbitzuan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eta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Gazteen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Bermeko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Sisteman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izena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emanda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dauden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gazte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langabeak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kontratatzeagatik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emango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zaizkien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laguntzen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oinarriak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ezartzea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eta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laguntza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horiek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arautzea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,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lanbide-eskarmentua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eskuratu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eta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gazte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horien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enplegagarritasuna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sustatzeko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neurriak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baitira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 </a:t>
            </a:r>
            <a:r>
              <a:rPr lang="es-ES" spc="-45" dirty="0" err="1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kontratazioak</a:t>
            </a:r>
            <a:r>
              <a:rPr lang="es-ES" spc="-45" dirty="0">
                <a:solidFill>
                  <a:schemeClr val="bg1">
                    <a:lumMod val="95000"/>
                  </a:schemeClr>
                </a:solidFill>
                <a:latin typeface="Century Gothic"/>
                <a:cs typeface="Century Gothic"/>
              </a:rPr>
              <a:t>.</a:t>
            </a:r>
            <a:endParaRPr sz="1800" dirty="0">
              <a:solidFill>
                <a:schemeClr val="bg1">
                  <a:lumMod val="95000"/>
                </a:schemeClr>
              </a:solidFill>
              <a:latin typeface="Century Gothic"/>
              <a:cs typeface="Century Gothic"/>
            </a:endParaRPr>
          </a:p>
        </p:txBody>
      </p:sp>
      <p:sp>
        <p:nvSpPr>
          <p:cNvPr id="5" name="object 3">
            <a:extLst>
              <a:ext uri="{FF2B5EF4-FFF2-40B4-BE49-F238E27FC236}">
                <a16:creationId xmlns:a16="http://schemas.microsoft.com/office/drawing/2014/main" id="{5DD9DBC1-4376-D048-A64B-1DDFD8F90C33}"/>
              </a:ext>
            </a:extLst>
          </p:cNvPr>
          <p:cNvSpPr txBox="1">
            <a:spLocks/>
          </p:cNvSpPr>
          <p:nvPr/>
        </p:nvSpPr>
        <p:spPr>
          <a:xfrm>
            <a:off x="546100" y="2486025"/>
            <a:ext cx="4802505" cy="7053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r>
              <a:rPr lang="es-ES" kern="0" dirty="0" err="1">
                <a:solidFill>
                  <a:schemeClr val="bg1">
                    <a:lumMod val="95000"/>
                  </a:schemeClr>
                </a:solidFill>
              </a:rPr>
              <a:t>Xedea</a:t>
            </a:r>
            <a:endParaRPr lang="es-ES" kern="0" spc="-45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3ABCE35-B57B-3447-8CCB-4CF4F5B689B5}"/>
              </a:ext>
            </a:extLst>
          </p:cNvPr>
          <p:cNvSpPr/>
          <p:nvPr/>
        </p:nvSpPr>
        <p:spPr>
          <a:xfrm>
            <a:off x="469900" y="962025"/>
            <a:ext cx="2362200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5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00</a:t>
            </a:r>
            <a:endParaRPr lang="es-ES" sz="20000" b="1" spc="-15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5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8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object 3">
            <a:extLst>
              <a:ext uri="{FF2B5EF4-FFF2-40B4-BE49-F238E27FC236}">
                <a16:creationId xmlns:a16="http://schemas.microsoft.com/office/drawing/2014/main" id="{381A6636-3B21-1542-9FE5-BE9B31E702C8}"/>
              </a:ext>
            </a:extLst>
          </p:cNvPr>
          <p:cNvSpPr txBox="1">
            <a:spLocks/>
          </p:cNvSpPr>
          <p:nvPr/>
        </p:nvSpPr>
        <p:spPr>
          <a:xfrm>
            <a:off x="385798" y="2612206"/>
            <a:ext cx="8077200" cy="7053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r>
              <a:rPr lang="es-ES" dirty="0" err="1">
                <a:solidFill>
                  <a:schemeClr val="bg1">
                    <a:lumMod val="95000"/>
                  </a:schemeClr>
                </a:solidFill>
              </a:rPr>
              <a:t>Eskaerak</a:t>
            </a:r>
            <a:r>
              <a:rPr lang="es-ES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dirty="0" err="1">
                <a:solidFill>
                  <a:schemeClr val="bg1">
                    <a:lumMod val="95000"/>
                  </a:schemeClr>
                </a:solidFill>
              </a:rPr>
              <a:t>aurkeztea</a:t>
            </a:r>
            <a:endParaRPr lang="es-E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56397F9E-047C-B847-9929-4F6D7C58C3F8}"/>
              </a:ext>
            </a:extLst>
          </p:cNvPr>
          <p:cNvSpPr/>
          <p:nvPr/>
        </p:nvSpPr>
        <p:spPr>
          <a:xfrm>
            <a:off x="317500" y="1190625"/>
            <a:ext cx="3421097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0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08</a:t>
            </a:r>
            <a:endParaRPr lang="es-ES" sz="20000" b="1" spc="-10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671300" y="2866841"/>
            <a:ext cx="9126220" cy="1296035"/>
          </a:xfrm>
          <a:custGeom>
            <a:avLst/>
            <a:gdLst/>
            <a:ahLst/>
            <a:cxnLst/>
            <a:rect l="l" t="t" r="r" b="b"/>
            <a:pathLst>
              <a:path w="9126220" h="1296035">
                <a:moveTo>
                  <a:pt x="0" y="1295996"/>
                </a:moveTo>
                <a:lnTo>
                  <a:pt x="9126004" y="1295996"/>
                </a:lnTo>
                <a:lnTo>
                  <a:pt x="9126004" y="0"/>
                </a:lnTo>
                <a:lnTo>
                  <a:pt x="0" y="0"/>
                </a:lnTo>
                <a:lnTo>
                  <a:pt x="0" y="1295996"/>
                </a:lnTo>
                <a:close/>
              </a:path>
            </a:pathLst>
          </a:custGeom>
          <a:solidFill>
            <a:srgbClr val="000000">
              <a:alpha val="2999"/>
            </a:srgbClr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5" name="object 25"/>
          <p:cNvSpPr txBox="1">
            <a:spLocks noGrp="1"/>
          </p:cNvSpPr>
          <p:nvPr>
            <p:ph type="title"/>
          </p:nvPr>
        </p:nvSpPr>
        <p:spPr>
          <a:xfrm>
            <a:off x="769742" y="962037"/>
            <a:ext cx="6100957" cy="397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2500" dirty="0" err="1"/>
              <a:t>Dirulaguntza</a:t>
            </a:r>
            <a:r>
              <a:rPr lang="es-ES" sz="2500" dirty="0"/>
              <a:t> </a:t>
            </a:r>
            <a:r>
              <a:rPr lang="es-ES" sz="2500" dirty="0" err="1"/>
              <a:t>eskatzeko</a:t>
            </a:r>
            <a:r>
              <a:rPr lang="es-ES" sz="2500" dirty="0"/>
              <a:t> </a:t>
            </a:r>
            <a:r>
              <a:rPr lang="es-ES" sz="2500" dirty="0" err="1"/>
              <a:t>epeak</a:t>
            </a:r>
            <a:endParaRPr sz="2500" dirty="0">
              <a:latin typeface="Century Gothic Bold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271266" y="3395820"/>
            <a:ext cx="5190233" cy="192360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lang="es-ES" sz="11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EHAAn</a:t>
            </a:r>
            <a:r>
              <a:rPr lang="es-ES" sz="11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1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argitaratu</a:t>
            </a:r>
            <a:r>
              <a:rPr lang="es-ES" sz="1100" spc="-35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1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hurrengo</a:t>
            </a:r>
            <a:r>
              <a:rPr lang="es-ES" sz="11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1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egunetik</a:t>
            </a:r>
            <a:r>
              <a:rPr lang="es-ES" sz="1100" spc="-35" dirty="0">
                <a:solidFill>
                  <a:srgbClr val="3D3D3F"/>
                </a:solidFill>
                <a:latin typeface="Century Gothic"/>
                <a:cs typeface="Century Gothic"/>
              </a:rPr>
              <a:t> 2022ko </a:t>
            </a:r>
            <a:r>
              <a:rPr lang="es-ES" sz="11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irailaren</a:t>
            </a:r>
            <a:r>
              <a:rPr lang="es-ES" sz="1100" spc="-35" dirty="0">
                <a:solidFill>
                  <a:srgbClr val="3D3D3F"/>
                </a:solidFill>
                <a:latin typeface="Century Gothic"/>
                <a:cs typeface="Century Gothic"/>
              </a:rPr>
              <a:t> 30era arte</a:t>
            </a:r>
            <a:endParaRPr lang="es-ES" sz="1100" spc="-90" dirty="0" smtClean="0">
              <a:solidFill>
                <a:srgbClr val="3D3D3F"/>
              </a:solidFill>
              <a:latin typeface="Century Gothic"/>
              <a:cs typeface="Century Gothic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3935245" y="3477476"/>
            <a:ext cx="125013" cy="45719"/>
          </a:xfrm>
          <a:custGeom>
            <a:avLst/>
            <a:gdLst/>
            <a:ahLst/>
            <a:cxnLst/>
            <a:rect l="l" t="t" r="r" b="b"/>
            <a:pathLst>
              <a:path w="114300" h="83185">
                <a:moveTo>
                  <a:pt x="0" y="0"/>
                </a:moveTo>
                <a:lnTo>
                  <a:pt x="0" y="82880"/>
                </a:lnTo>
                <a:lnTo>
                  <a:pt x="113868" y="41440"/>
                </a:lnTo>
                <a:lnTo>
                  <a:pt x="0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4" name="object 2">
            <a:extLst>
              <a:ext uri="{FF2B5EF4-FFF2-40B4-BE49-F238E27FC236}">
                <a16:creationId xmlns:a16="http://schemas.microsoft.com/office/drawing/2014/main" id="{C5BC7340-9264-0A45-B61D-250B25750426}"/>
              </a:ext>
            </a:extLst>
          </p:cNvPr>
          <p:cNvSpPr txBox="1"/>
          <p:nvPr/>
        </p:nvSpPr>
        <p:spPr>
          <a:xfrm>
            <a:off x="7089136" y="6958266"/>
            <a:ext cx="3286764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Gazteen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kontratazioa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EGF+ programaren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esparruan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950" spc="10" dirty="0" smtClean="0">
                <a:latin typeface="Century Gothic"/>
                <a:cs typeface="Century Gothic"/>
              </a:rPr>
              <a:t>21</a:t>
            </a: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50330" y="1294820"/>
            <a:ext cx="912622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8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2700"/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Dirulaguntzaren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eskaera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guztiak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20" dirty="0" err="1">
                <a:solidFill>
                  <a:schemeClr val="tx2"/>
                </a:solidFill>
                <a:latin typeface="Century Gothic"/>
                <a:cs typeface="Century Gothic"/>
              </a:rPr>
              <a:t>egoitza</a:t>
            </a:r>
            <a:r>
              <a:rPr lang="es-ES" sz="1400" b="1" spc="-20" dirty="0">
                <a:solidFill>
                  <a:schemeClr val="tx2"/>
                </a:solidFill>
                <a:latin typeface="Century Gothic"/>
                <a:cs typeface="Century Gothic"/>
              </a:rPr>
              <a:t> </a:t>
            </a:r>
            <a:r>
              <a:rPr lang="es-ES" sz="1400" b="1" spc="-20" dirty="0" err="1">
                <a:solidFill>
                  <a:schemeClr val="tx2"/>
                </a:solidFill>
                <a:latin typeface="Century Gothic"/>
                <a:cs typeface="Century Gothic"/>
              </a:rPr>
              <a:t>elektronikoaren</a:t>
            </a:r>
            <a:r>
              <a:rPr lang="es-ES" sz="1400" b="1" spc="-20" dirty="0">
                <a:solidFill>
                  <a:schemeClr val="tx2"/>
                </a:solidFill>
                <a:latin typeface="Century Gothic"/>
                <a:cs typeface="Century Gothic"/>
              </a:rPr>
              <a:t>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bidez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aurkeztu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behar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dira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webgune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honetan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: https://www.euskadi.eus/egoitza-elektronikoa/.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Webgune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horretara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sartzeko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esteka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bat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egongo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 da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Lanbideren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webgunean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400" spc="-20" dirty="0" err="1">
                <a:solidFill>
                  <a:srgbClr val="3D3D3F"/>
                </a:solidFill>
                <a:latin typeface="Century Gothic"/>
                <a:cs typeface="Century Gothic"/>
              </a:rPr>
              <a:t>bertan</a:t>
            </a:r>
            <a:r>
              <a:rPr lang="es-ES" sz="1400" spc="-2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</p:txBody>
      </p:sp>
      <p:sp>
        <p:nvSpPr>
          <p:cNvPr id="33" name="object 29"/>
          <p:cNvSpPr txBox="1"/>
          <p:nvPr/>
        </p:nvSpPr>
        <p:spPr>
          <a:xfrm>
            <a:off x="1156902" y="3193842"/>
            <a:ext cx="1377161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b="1" spc="35" dirty="0" smtClean="0">
                <a:solidFill>
                  <a:srgbClr val="004594"/>
                </a:solidFill>
                <a:latin typeface="Century Gothic Bold"/>
                <a:cs typeface="Calibri"/>
              </a:rPr>
              <a:t>ESKAERA </a:t>
            </a:r>
            <a:r>
              <a:rPr lang="es-ES" sz="1300" b="1" spc="35" dirty="0">
                <a:solidFill>
                  <a:srgbClr val="004594"/>
                </a:solidFill>
                <a:latin typeface="Century Gothic Bold"/>
                <a:cs typeface="Calibri"/>
              </a:rPr>
              <a:t>TOKI-ERAKUNDEAK</a:t>
            </a:r>
            <a:endParaRPr lang="es-ES" sz="1300" b="1" spc="-50" dirty="0">
              <a:latin typeface="Century Gothic Bold"/>
              <a:cs typeface="Calibri"/>
            </a:endParaRPr>
          </a:p>
        </p:txBody>
      </p:sp>
      <p:sp>
        <p:nvSpPr>
          <p:cNvPr id="35" name="object 31"/>
          <p:cNvSpPr/>
          <p:nvPr/>
        </p:nvSpPr>
        <p:spPr>
          <a:xfrm>
            <a:off x="2508747" y="3500335"/>
            <a:ext cx="1426498" cy="0"/>
          </a:xfrm>
          <a:custGeom>
            <a:avLst/>
            <a:gdLst/>
            <a:ahLst/>
            <a:cxnLst/>
            <a:rect l="l" t="t" r="r" b="b"/>
            <a:pathLst>
              <a:path w="1469389">
                <a:moveTo>
                  <a:pt x="0" y="0"/>
                </a:moveTo>
                <a:lnTo>
                  <a:pt x="1469351" y="0"/>
                </a:lnTo>
              </a:path>
            </a:pathLst>
          </a:custGeom>
          <a:ln w="190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pic>
        <p:nvPicPr>
          <p:cNvPr id="29" name="Imagen 2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220" b="10108"/>
          <a:stretch/>
        </p:blipFill>
        <p:spPr>
          <a:xfrm>
            <a:off x="5973988" y="6522023"/>
            <a:ext cx="1115148" cy="900000"/>
          </a:xfrm>
          <a:prstGeom prst="rect">
            <a:avLst/>
          </a:prstGeom>
        </p:spPr>
      </p:pic>
      <p:pic>
        <p:nvPicPr>
          <p:cNvPr id="30" name="Picture 5" descr="OK Tira azul_oscuro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5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6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7" name="object 3">
            <a:extLst>
              <a:ext uri="{FF2B5EF4-FFF2-40B4-BE49-F238E27FC236}">
                <a16:creationId xmlns:a16="http://schemas.microsoft.com/office/drawing/2014/main" id="{2A924746-A17B-8444-9542-D1B190713E33}"/>
              </a:ext>
            </a:extLst>
          </p:cNvPr>
          <p:cNvSpPr txBox="1">
            <a:spLocks/>
          </p:cNvSpPr>
          <p:nvPr/>
        </p:nvSpPr>
        <p:spPr>
          <a:xfrm>
            <a:off x="385798" y="2612206"/>
            <a:ext cx="8077200" cy="7053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r>
              <a:rPr lang="es-ES" spc="-100" dirty="0" err="1">
                <a:solidFill>
                  <a:schemeClr val="bg1">
                    <a:lumMod val="95000"/>
                  </a:schemeClr>
                </a:solidFill>
              </a:rPr>
              <a:t>Dirulaguntzaren</a:t>
            </a:r>
            <a:r>
              <a:rPr lang="es-ES" spc="-1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spc="-100" dirty="0" err="1">
                <a:solidFill>
                  <a:schemeClr val="bg1">
                    <a:lumMod val="95000"/>
                  </a:schemeClr>
                </a:solidFill>
              </a:rPr>
              <a:t>ordainketa</a:t>
            </a:r>
            <a:endParaRPr lang="es-ES" spc="-1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AF6448C7-FFC7-3A40-A44F-49C42FF42BEE}"/>
              </a:ext>
            </a:extLst>
          </p:cNvPr>
          <p:cNvSpPr/>
          <p:nvPr/>
        </p:nvSpPr>
        <p:spPr>
          <a:xfrm>
            <a:off x="317500" y="1190625"/>
            <a:ext cx="3421097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0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09</a:t>
            </a:r>
            <a:endParaRPr lang="es-ES" sz="20000" b="1" spc="-10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1037044" y="732611"/>
            <a:ext cx="9059825" cy="1344295"/>
          </a:xfrm>
          <a:custGeom>
            <a:avLst/>
            <a:gdLst/>
            <a:ahLst/>
            <a:cxnLst/>
            <a:rect l="l" t="t" r="r" b="b"/>
            <a:pathLst>
              <a:path w="9162415" h="1344295">
                <a:moveTo>
                  <a:pt x="0" y="1343698"/>
                </a:moveTo>
                <a:lnTo>
                  <a:pt x="9161995" y="1343698"/>
                </a:lnTo>
                <a:lnTo>
                  <a:pt x="9161995" y="0"/>
                </a:lnTo>
                <a:lnTo>
                  <a:pt x="0" y="0"/>
                </a:lnTo>
                <a:lnTo>
                  <a:pt x="0" y="1343698"/>
                </a:lnTo>
                <a:close/>
              </a:path>
            </a:pathLst>
          </a:custGeom>
          <a:solidFill>
            <a:srgbClr val="000000">
              <a:alpha val="2999"/>
            </a:srgbClr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400427" y="2399339"/>
            <a:ext cx="4330700" cy="30444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4154" marR="92075" algn="just">
              <a:lnSpc>
                <a:spcPct val="100000"/>
              </a:lnSpc>
              <a:spcBef>
                <a:spcPts val="100"/>
              </a:spcBef>
            </a:pPr>
            <a:r>
              <a:rPr lang="es-ES" sz="1200" spc="-20" dirty="0">
                <a:solidFill>
                  <a:srgbClr val="004594"/>
                </a:solidFill>
                <a:latin typeface="Century Gothic"/>
                <a:cs typeface="Century Gothic"/>
              </a:rPr>
              <a:t>(**) </a:t>
            </a:r>
            <a:r>
              <a:rPr lang="es-ES" sz="1200" spc="-20" dirty="0" err="1">
                <a:solidFill>
                  <a:srgbClr val="004594"/>
                </a:solidFill>
                <a:latin typeface="Century Gothic"/>
                <a:cs typeface="Century Gothic"/>
              </a:rPr>
              <a:t>Diruz</a:t>
            </a:r>
            <a:r>
              <a:rPr lang="es-ES" sz="1200" spc="-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20" dirty="0" err="1">
                <a:solidFill>
                  <a:srgbClr val="004594"/>
                </a:solidFill>
                <a:latin typeface="Century Gothic"/>
                <a:cs typeface="Century Gothic"/>
              </a:rPr>
              <a:t>lagundutako</a:t>
            </a:r>
            <a:r>
              <a:rPr lang="es-ES" sz="1200" spc="-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20" dirty="0" err="1">
                <a:solidFill>
                  <a:srgbClr val="004594"/>
                </a:solidFill>
                <a:latin typeface="Century Gothic"/>
                <a:cs typeface="Century Gothic"/>
              </a:rPr>
              <a:t>kontratazioetako</a:t>
            </a:r>
            <a:r>
              <a:rPr lang="es-ES" sz="1200" spc="-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20" dirty="0" err="1">
                <a:solidFill>
                  <a:srgbClr val="004594"/>
                </a:solidFill>
                <a:latin typeface="Century Gothic"/>
                <a:cs typeface="Century Gothic"/>
              </a:rPr>
              <a:t>azkena</a:t>
            </a:r>
            <a:r>
              <a:rPr lang="es-ES" sz="1200" spc="-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20" dirty="0" err="1">
                <a:solidFill>
                  <a:srgbClr val="004594"/>
                </a:solidFill>
                <a:latin typeface="Century Gothic"/>
                <a:cs typeface="Century Gothic"/>
              </a:rPr>
              <a:t>hasten</a:t>
            </a:r>
            <a:r>
              <a:rPr lang="es-ES" sz="1200" spc="-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20" dirty="0" err="1">
                <a:solidFill>
                  <a:srgbClr val="004594"/>
                </a:solidFill>
                <a:latin typeface="Century Gothic"/>
                <a:cs typeface="Century Gothic"/>
              </a:rPr>
              <a:t>denetik</a:t>
            </a:r>
            <a:r>
              <a:rPr lang="es-ES" sz="1200" spc="-20" dirty="0">
                <a:solidFill>
                  <a:srgbClr val="004594"/>
                </a:solidFill>
                <a:latin typeface="Century Gothic"/>
                <a:cs typeface="Century Gothic"/>
              </a:rPr>
              <a:t> 7 </a:t>
            </a:r>
            <a:r>
              <a:rPr lang="es-ES" sz="1200" spc="-20" dirty="0" err="1">
                <a:solidFill>
                  <a:srgbClr val="004594"/>
                </a:solidFill>
                <a:latin typeface="Century Gothic"/>
                <a:cs typeface="Century Gothic"/>
              </a:rPr>
              <a:t>eguneko</a:t>
            </a:r>
            <a:r>
              <a:rPr lang="es-ES" sz="1200" spc="-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20" dirty="0" err="1">
                <a:solidFill>
                  <a:srgbClr val="004594"/>
                </a:solidFill>
                <a:latin typeface="Century Gothic"/>
                <a:cs typeface="Century Gothic"/>
              </a:rPr>
              <a:t>epean</a:t>
            </a:r>
            <a:r>
              <a:rPr lang="es-ES" sz="1200" spc="-20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200" spc="-20" dirty="0" err="1">
                <a:solidFill>
                  <a:srgbClr val="004594"/>
                </a:solidFill>
                <a:latin typeface="Century Gothic"/>
                <a:cs typeface="Century Gothic"/>
              </a:rPr>
              <a:t>justifikatu</a:t>
            </a:r>
            <a:r>
              <a:rPr lang="es-ES" sz="1200" spc="-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20" dirty="0" err="1">
                <a:solidFill>
                  <a:srgbClr val="004594"/>
                </a:solidFill>
                <a:latin typeface="Century Gothic"/>
                <a:cs typeface="Century Gothic"/>
              </a:rPr>
              <a:t>beharko</a:t>
            </a:r>
            <a:r>
              <a:rPr lang="es-ES" sz="1200" spc="-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20" dirty="0" err="1">
                <a:solidFill>
                  <a:srgbClr val="004594"/>
                </a:solidFill>
                <a:latin typeface="Century Gothic"/>
                <a:cs typeface="Century Gothic"/>
              </a:rPr>
              <a:t>dira</a:t>
            </a:r>
            <a:r>
              <a:rPr lang="es-ES" sz="1200" spc="-20" dirty="0">
                <a:solidFill>
                  <a:srgbClr val="004594"/>
                </a:solidFill>
                <a:latin typeface="Century Gothic"/>
                <a:cs typeface="Century Gothic"/>
              </a:rPr>
              <a:t>:</a:t>
            </a:r>
          </a:p>
          <a:p>
            <a:pPr marL="224154" marR="92075" algn="just">
              <a:lnSpc>
                <a:spcPct val="100000"/>
              </a:lnSpc>
              <a:spcBef>
                <a:spcPts val="100"/>
              </a:spcBef>
            </a:pPr>
            <a:r>
              <a:rPr lang="es-ES" sz="1200" spc="-20" dirty="0" smtClean="0">
                <a:solidFill>
                  <a:srgbClr val="004594"/>
                </a:solidFill>
                <a:latin typeface="Century Gothic"/>
                <a:cs typeface="Century Gothic"/>
              </a:rPr>
              <a:t>a) </a:t>
            </a:r>
            <a:r>
              <a:rPr lang="es-ES" sz="1200" spc="-3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Kontratatutako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langileen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zerrenda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24154" marR="92075" algn="just">
              <a:lnSpc>
                <a:spcPct val="100000"/>
              </a:lnSpc>
              <a:spcBef>
                <a:spcPts val="100"/>
              </a:spcBef>
            </a:pP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b) Lan-</a:t>
            </a:r>
            <a:r>
              <a:rPr lang="es-ES" sz="1200" spc="-3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kontratuen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kopia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24154" marR="92075" algn="just">
              <a:lnSpc>
                <a:spcPct val="100000"/>
              </a:lnSpc>
              <a:spcBef>
                <a:spcPts val="100"/>
              </a:spcBef>
            </a:pP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c) </a:t>
            </a:r>
            <a:r>
              <a:rPr lang="es-ES" sz="1200" spc="-3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Kontratatutako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pertsonen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hautaketari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dagokion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akta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Lanbidek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emandako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zerrenda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.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Aktak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egiaztatu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behar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du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hautaketa-prozesuan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gutxienez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emakume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batek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parte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hartu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duela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ezinezkoa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izan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bada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, horren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arrazoia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24154" marR="92075" algn="just">
              <a:lnSpc>
                <a:spcPct val="100000"/>
              </a:lnSpc>
              <a:spcBef>
                <a:spcPts val="100"/>
              </a:spcBef>
            </a:pP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d) </a:t>
            </a:r>
            <a:r>
              <a:rPr lang="es-ES" sz="1200" spc="-3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Europako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Gizarte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Funtsaren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bidezko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kofinantzaketaren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berri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kontratatutako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pertsonari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ematea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24154" marR="92075" algn="just">
              <a:lnSpc>
                <a:spcPct val="100000"/>
              </a:lnSpc>
              <a:spcBef>
                <a:spcPts val="100"/>
              </a:spcBef>
            </a:pP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e) </a:t>
            </a:r>
            <a:r>
              <a:rPr lang="es-ES" sz="1200" spc="-3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Ordezkariaren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adierazpena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kontratazioek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3.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artikuluko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2.a) eta 3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apartatuetan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araututako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baztertze-kausarik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dutela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azaltzen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duena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24154" marR="92075" algn="just">
              <a:lnSpc>
                <a:spcPct val="100000"/>
              </a:lnSpc>
              <a:spcBef>
                <a:spcPts val="100"/>
              </a:spcBef>
            </a:pP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f) </a:t>
            </a:r>
            <a:r>
              <a:rPr lang="es-ES" sz="1200" spc="-3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Kontratatutako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pertsona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bakoitzaren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Kotizazio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Datuen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Txostena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</p:txBody>
      </p:sp>
      <p:sp>
        <p:nvSpPr>
          <p:cNvPr id="25" name="object 25"/>
          <p:cNvSpPr txBox="1"/>
          <p:nvPr/>
        </p:nvSpPr>
        <p:spPr>
          <a:xfrm>
            <a:off x="671302" y="2431801"/>
            <a:ext cx="3954145" cy="1911742"/>
          </a:xfrm>
          <a:prstGeom prst="rect">
            <a:avLst/>
          </a:prstGeom>
        </p:spPr>
        <p:txBody>
          <a:bodyPr vert="horz" wrap="square" lIns="0" tIns="5080" rIns="0" bIns="0" rtlCol="0">
            <a:spAutoFit/>
          </a:bodyPr>
          <a:lstStyle/>
          <a:p>
            <a:pPr marL="224154" marR="5080" indent="-212090" algn="just">
              <a:lnSpc>
                <a:spcPct val="104200"/>
              </a:lnSpc>
              <a:spcBef>
                <a:spcPts val="40"/>
              </a:spcBef>
            </a:pPr>
            <a:r>
              <a:rPr lang="es-ES" sz="1200" spc="-45" dirty="0">
                <a:solidFill>
                  <a:srgbClr val="004594"/>
                </a:solidFill>
                <a:latin typeface="Century Gothic"/>
                <a:cs typeface="Century Gothic"/>
              </a:rPr>
              <a:t>(*) </a:t>
            </a:r>
            <a:r>
              <a:rPr lang="es-ES" sz="1200" spc="-45" dirty="0" err="1">
                <a:solidFill>
                  <a:srgbClr val="004594"/>
                </a:solidFill>
                <a:latin typeface="Century Gothic"/>
                <a:cs typeface="Century Gothic"/>
              </a:rPr>
              <a:t>Eskaerarekin</a:t>
            </a:r>
            <a:r>
              <a:rPr lang="es-ES" sz="1200" spc="-45" dirty="0">
                <a:solidFill>
                  <a:srgbClr val="004594"/>
                </a:solidFill>
                <a:latin typeface="Century Gothic"/>
                <a:cs typeface="Century Gothic"/>
              </a:rPr>
              <a:t> batera, </a:t>
            </a:r>
            <a:r>
              <a:rPr lang="es-ES" sz="1200" spc="-45" dirty="0" err="1">
                <a:solidFill>
                  <a:srgbClr val="004594"/>
                </a:solidFill>
                <a:latin typeface="Century Gothic"/>
                <a:cs typeface="Century Gothic"/>
              </a:rPr>
              <a:t>honako</a:t>
            </a:r>
            <a:r>
              <a:rPr lang="es-ES" sz="1200" spc="-4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45" dirty="0" err="1">
                <a:solidFill>
                  <a:srgbClr val="004594"/>
                </a:solidFill>
                <a:latin typeface="Century Gothic"/>
                <a:cs typeface="Century Gothic"/>
              </a:rPr>
              <a:t>dokumentu</a:t>
            </a:r>
            <a:r>
              <a:rPr lang="es-ES" sz="1200" spc="-4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45" dirty="0" err="1">
                <a:solidFill>
                  <a:srgbClr val="004594"/>
                </a:solidFill>
                <a:latin typeface="Century Gothic"/>
                <a:cs typeface="Century Gothic"/>
              </a:rPr>
              <a:t>hauek</a:t>
            </a:r>
            <a:r>
              <a:rPr lang="es-ES" sz="1200" spc="-4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45" dirty="0" err="1">
                <a:solidFill>
                  <a:srgbClr val="004594"/>
                </a:solidFill>
                <a:latin typeface="Century Gothic"/>
                <a:cs typeface="Century Gothic"/>
              </a:rPr>
              <a:t>aurkeztu</a:t>
            </a:r>
            <a:r>
              <a:rPr lang="es-ES" sz="1200" spc="-4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45" dirty="0" err="1">
                <a:solidFill>
                  <a:srgbClr val="004594"/>
                </a:solidFill>
                <a:latin typeface="Century Gothic"/>
                <a:cs typeface="Century Gothic"/>
              </a:rPr>
              <a:t>behar</a:t>
            </a:r>
            <a:r>
              <a:rPr lang="es-ES" sz="1200" spc="-4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45" dirty="0" err="1">
                <a:solidFill>
                  <a:srgbClr val="004594"/>
                </a:solidFill>
                <a:latin typeface="Century Gothic"/>
                <a:cs typeface="Century Gothic"/>
              </a:rPr>
              <a:t>dira</a:t>
            </a:r>
            <a:r>
              <a:rPr lang="es-ES" sz="1200" spc="-45" dirty="0">
                <a:solidFill>
                  <a:srgbClr val="004594"/>
                </a:solidFill>
                <a:latin typeface="Century Gothic"/>
                <a:cs typeface="Century Gothic"/>
              </a:rPr>
              <a:t>:</a:t>
            </a:r>
          </a:p>
          <a:p>
            <a:pPr marL="224154" marR="5080" indent="-212090" algn="just">
              <a:lnSpc>
                <a:spcPct val="104200"/>
              </a:lnSpc>
              <a:spcBef>
                <a:spcPts val="40"/>
              </a:spcBef>
            </a:pP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a)	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Toki-eremuko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kontratazio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-plana.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Baldintzak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betetzen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direla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egiaztatzeko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aski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informazio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eskaini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beharko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du, 3.2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artikuluko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a) eta b)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letretako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aurreikuspenak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betetzen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direla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esanbidez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aipatuko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du, eta genero-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ikuspegia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txertatzeari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buruzko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memoria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labur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bat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jasoko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du.</a:t>
            </a:r>
          </a:p>
          <a:p>
            <a:pPr marL="224154" marR="5080" indent="-212090" algn="just">
              <a:lnSpc>
                <a:spcPct val="104200"/>
              </a:lnSpc>
              <a:spcBef>
                <a:spcPts val="40"/>
              </a:spcBef>
            </a:pP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b)	Memoria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ekonomikoa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Kontratazio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Planari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dagozkion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gastuen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aurreikuspena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jasotzen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duena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</p:txBody>
      </p:sp>
      <p:sp>
        <p:nvSpPr>
          <p:cNvPr id="27" name="object 27"/>
          <p:cNvSpPr/>
          <p:nvPr/>
        </p:nvSpPr>
        <p:spPr>
          <a:xfrm>
            <a:off x="1636481" y="979789"/>
            <a:ext cx="0" cy="887094"/>
          </a:xfrm>
          <a:custGeom>
            <a:avLst/>
            <a:gdLst/>
            <a:ahLst/>
            <a:cxnLst/>
            <a:rect l="l" t="t" r="r" b="b"/>
            <a:pathLst>
              <a:path h="887094">
                <a:moveTo>
                  <a:pt x="0" y="0"/>
                </a:moveTo>
                <a:lnTo>
                  <a:pt x="0" y="886713"/>
                </a:lnTo>
              </a:path>
            </a:pathLst>
          </a:custGeom>
          <a:ln w="27432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400428" y="979789"/>
            <a:ext cx="4213472" cy="686136"/>
          </a:xfrm>
          <a:prstGeom prst="rect">
            <a:avLst/>
          </a:prstGeom>
        </p:spPr>
        <p:txBody>
          <a:bodyPr vert="horz" wrap="square" lIns="0" tIns="108000" rIns="0" bIns="0" rtlCol="0" anchor="t" anchorCtr="0">
            <a:spAutoFit/>
          </a:bodyPr>
          <a:lstStyle/>
          <a:p>
            <a:pPr marL="12700" marR="5080">
              <a:lnSpc>
                <a:spcPts val="1510"/>
              </a:lnSpc>
              <a:spcBef>
                <a:spcPts val="185"/>
              </a:spcBef>
            </a:pPr>
            <a:r>
              <a:rPr lang="es-ES" sz="13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Dirulaguntza</a:t>
            </a:r>
            <a:r>
              <a:rPr lang="es-ES" sz="13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behin</a:t>
            </a:r>
            <a:r>
              <a:rPr lang="es-ES" sz="13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emanda</a:t>
            </a:r>
            <a:r>
              <a:rPr lang="es-ES" sz="1300" spc="-55" dirty="0">
                <a:solidFill>
                  <a:srgbClr val="004594"/>
                </a:solidFill>
                <a:latin typeface="Century Gothic"/>
                <a:cs typeface="Century Gothic"/>
              </a:rPr>
              <a:t> (*), </a:t>
            </a:r>
            <a:r>
              <a:rPr lang="es-ES" sz="13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kontratazioetako</a:t>
            </a:r>
            <a:r>
              <a:rPr lang="es-ES" sz="13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azkena</a:t>
            </a:r>
            <a:r>
              <a:rPr lang="es-ES" sz="13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hasi</a:t>
            </a:r>
            <a:r>
              <a:rPr lang="es-ES" sz="1300" spc="-55" dirty="0">
                <a:solidFill>
                  <a:srgbClr val="004594"/>
                </a:solidFill>
                <a:latin typeface="Century Gothic"/>
                <a:cs typeface="Century Gothic"/>
              </a:rPr>
              <a:t> eta </a:t>
            </a:r>
            <a:r>
              <a:rPr lang="es-ES" sz="13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hurrengo</a:t>
            </a:r>
            <a:r>
              <a:rPr lang="es-ES" sz="13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egunetik</a:t>
            </a:r>
            <a:r>
              <a:rPr lang="es-ES" sz="13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hasita</a:t>
            </a:r>
            <a:r>
              <a:rPr lang="es-ES" sz="1300" spc="-55" dirty="0">
                <a:solidFill>
                  <a:srgbClr val="004594"/>
                </a:solidFill>
                <a:latin typeface="Century Gothic"/>
                <a:cs typeface="Century Gothic"/>
              </a:rPr>
              <a:t> 7 </a:t>
            </a:r>
            <a:r>
              <a:rPr lang="es-ES" sz="13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eguneko</a:t>
            </a:r>
            <a:r>
              <a:rPr lang="es-ES" sz="13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epean</a:t>
            </a:r>
            <a:r>
              <a:rPr lang="es-ES" sz="13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aurkeztu</a:t>
            </a:r>
            <a:r>
              <a:rPr lang="es-ES" sz="1300" spc="-5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err="1">
                <a:solidFill>
                  <a:srgbClr val="004594"/>
                </a:solidFill>
                <a:latin typeface="Century Gothic"/>
                <a:cs typeface="Century Gothic"/>
              </a:rPr>
              <a:t>ondoren</a:t>
            </a:r>
            <a:r>
              <a:rPr lang="es-ES" sz="1300" spc="-55" dirty="0">
                <a:solidFill>
                  <a:srgbClr val="004594"/>
                </a:solidFill>
                <a:latin typeface="Century Gothic"/>
                <a:cs typeface="Century Gothic"/>
              </a:rPr>
              <a:t> (**)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29" name="object 29"/>
          <p:cNvSpPr txBox="1">
            <a:spLocks noGrp="1"/>
          </p:cNvSpPr>
          <p:nvPr>
            <p:ph type="title"/>
          </p:nvPr>
        </p:nvSpPr>
        <p:spPr>
          <a:xfrm>
            <a:off x="2185083" y="974819"/>
            <a:ext cx="1934845" cy="75341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lang="es-ES" sz="2400" b="0" spc="-180" dirty="0" err="1"/>
              <a:t>Ordainketa</a:t>
            </a:r>
            <a:r>
              <a:rPr lang="es-ES" sz="2400" b="0" spc="-180" dirty="0"/>
              <a:t> </a:t>
            </a:r>
            <a:r>
              <a:rPr lang="es-ES" sz="2400" b="0" spc="-180" dirty="0" err="1"/>
              <a:t>bakarra</a:t>
            </a:r>
            <a:endParaRPr lang="es-ES" sz="2400" b="0" dirty="0"/>
          </a:p>
        </p:txBody>
      </p:sp>
      <p:sp>
        <p:nvSpPr>
          <p:cNvPr id="30" name="object 30"/>
          <p:cNvSpPr/>
          <p:nvPr/>
        </p:nvSpPr>
        <p:spPr>
          <a:xfrm>
            <a:off x="4521220" y="1365504"/>
            <a:ext cx="556260" cy="0"/>
          </a:xfrm>
          <a:custGeom>
            <a:avLst/>
            <a:gdLst/>
            <a:ahLst/>
            <a:cxnLst/>
            <a:rect l="l" t="t" r="r" b="b"/>
            <a:pathLst>
              <a:path w="556260">
                <a:moveTo>
                  <a:pt x="0" y="0"/>
                </a:moveTo>
                <a:lnTo>
                  <a:pt x="555929" y="0"/>
                </a:lnTo>
              </a:path>
            </a:pathLst>
          </a:custGeom>
          <a:ln w="17145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5097220" y="1326654"/>
            <a:ext cx="107314" cy="78105"/>
          </a:xfrm>
          <a:custGeom>
            <a:avLst/>
            <a:gdLst/>
            <a:ahLst/>
            <a:cxnLst/>
            <a:rect l="l" t="t" r="r" b="b"/>
            <a:pathLst>
              <a:path w="107314" h="78105">
                <a:moveTo>
                  <a:pt x="0" y="0"/>
                </a:moveTo>
                <a:lnTo>
                  <a:pt x="0" y="77698"/>
                </a:lnTo>
                <a:lnTo>
                  <a:pt x="106756" y="38849"/>
                </a:lnTo>
                <a:lnTo>
                  <a:pt x="0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41" name="object 2">
            <a:extLst>
              <a:ext uri="{FF2B5EF4-FFF2-40B4-BE49-F238E27FC236}">
                <a16:creationId xmlns:a16="http://schemas.microsoft.com/office/drawing/2014/main" id="{63C8EAC6-38DC-214F-8805-84AB9E6EC79B}"/>
              </a:ext>
            </a:extLst>
          </p:cNvPr>
          <p:cNvSpPr txBox="1"/>
          <p:nvPr/>
        </p:nvSpPr>
        <p:spPr>
          <a:xfrm>
            <a:off x="7045828" y="6958266"/>
            <a:ext cx="333007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Gazteen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kontratazioa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EGF+ programaren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esparruan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950" spc="10" dirty="0" smtClean="0">
                <a:latin typeface="Century Gothic"/>
                <a:cs typeface="Calibri"/>
              </a:rPr>
              <a:t>23</a:t>
            </a:r>
            <a:endParaRPr lang="es-ES" sz="950" dirty="0">
              <a:latin typeface="Century Gothic"/>
              <a:cs typeface="Century Gothic"/>
            </a:endParaRPr>
          </a:p>
        </p:txBody>
      </p:sp>
      <p:pic>
        <p:nvPicPr>
          <p:cNvPr id="34" name="Imagen 33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220" b="10108"/>
          <a:stretch/>
        </p:blipFill>
        <p:spPr>
          <a:xfrm>
            <a:off x="5973988" y="6522023"/>
            <a:ext cx="1115148" cy="900000"/>
          </a:xfrm>
          <a:prstGeom prst="rect">
            <a:avLst/>
          </a:prstGeom>
        </p:spPr>
      </p:pic>
      <p:pic>
        <p:nvPicPr>
          <p:cNvPr id="32" name="Picture 5" descr="OK Tira azul_oscuro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1147527" y="751188"/>
            <a:ext cx="9059825" cy="1344295"/>
          </a:xfrm>
          <a:custGeom>
            <a:avLst/>
            <a:gdLst/>
            <a:ahLst/>
            <a:cxnLst/>
            <a:rect l="l" t="t" r="r" b="b"/>
            <a:pathLst>
              <a:path w="9162415" h="1344295">
                <a:moveTo>
                  <a:pt x="0" y="1343698"/>
                </a:moveTo>
                <a:lnTo>
                  <a:pt x="9161995" y="1343698"/>
                </a:lnTo>
                <a:lnTo>
                  <a:pt x="9161995" y="0"/>
                </a:lnTo>
                <a:lnTo>
                  <a:pt x="0" y="0"/>
                </a:lnTo>
                <a:lnTo>
                  <a:pt x="0" y="1343698"/>
                </a:lnTo>
                <a:close/>
              </a:path>
            </a:pathLst>
          </a:custGeom>
          <a:solidFill>
            <a:srgbClr val="000000">
              <a:alpha val="2999"/>
            </a:srgbClr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079527" y="2562225"/>
            <a:ext cx="4330700" cy="1897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4154" marR="92075" algn="just">
              <a:lnSpc>
                <a:spcPct val="100000"/>
              </a:lnSpc>
              <a:spcBef>
                <a:spcPts val="100"/>
              </a:spcBef>
            </a:pPr>
            <a:r>
              <a:rPr lang="es-ES" sz="1200" spc="-35" dirty="0" err="1">
                <a:solidFill>
                  <a:srgbClr val="004594"/>
                </a:solidFill>
                <a:latin typeface="Century Gothic"/>
                <a:cs typeface="Century Gothic"/>
              </a:rPr>
              <a:t>Egindako</a:t>
            </a:r>
            <a:r>
              <a:rPr lang="es-ES" sz="1200" spc="-3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004594"/>
                </a:solidFill>
                <a:latin typeface="Century Gothic"/>
                <a:cs typeface="Century Gothic"/>
              </a:rPr>
              <a:t>kontratu</a:t>
            </a:r>
            <a:r>
              <a:rPr lang="es-ES" sz="1200" spc="-3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004594"/>
                </a:solidFill>
                <a:latin typeface="Century Gothic"/>
                <a:cs typeface="Century Gothic"/>
              </a:rPr>
              <a:t>guztiak</a:t>
            </a:r>
            <a:r>
              <a:rPr lang="es-ES" sz="1200" spc="-3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004594"/>
                </a:solidFill>
                <a:latin typeface="Century Gothic"/>
                <a:cs typeface="Century Gothic"/>
              </a:rPr>
              <a:t>amaitzen</a:t>
            </a:r>
            <a:r>
              <a:rPr lang="es-ES" sz="1200" spc="-3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004594"/>
                </a:solidFill>
                <a:latin typeface="Century Gothic"/>
                <a:cs typeface="Century Gothic"/>
              </a:rPr>
              <a:t>direnetik</a:t>
            </a:r>
            <a:r>
              <a:rPr lang="es-ES" sz="1200" spc="-3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004594"/>
                </a:solidFill>
                <a:latin typeface="Century Gothic"/>
                <a:cs typeface="Century Gothic"/>
              </a:rPr>
              <a:t>gehienez</a:t>
            </a:r>
            <a:r>
              <a:rPr lang="es-ES" sz="1200" spc="-3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004594"/>
                </a:solidFill>
                <a:latin typeface="Century Gothic"/>
                <a:cs typeface="Century Gothic"/>
              </a:rPr>
              <a:t>hilabeteko</a:t>
            </a:r>
            <a:r>
              <a:rPr lang="es-ES" sz="1200" spc="-3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004594"/>
                </a:solidFill>
                <a:latin typeface="Century Gothic"/>
                <a:cs typeface="Century Gothic"/>
              </a:rPr>
              <a:t>epean</a:t>
            </a:r>
            <a:r>
              <a:rPr lang="es-ES" sz="1200" spc="-35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200" spc="-35" dirty="0" err="1">
                <a:solidFill>
                  <a:srgbClr val="004594"/>
                </a:solidFill>
                <a:latin typeface="Century Gothic"/>
                <a:cs typeface="Century Gothic"/>
              </a:rPr>
              <a:t>beranduenez</a:t>
            </a:r>
            <a:r>
              <a:rPr lang="es-ES" sz="1200" spc="-35" dirty="0">
                <a:solidFill>
                  <a:srgbClr val="004594"/>
                </a:solidFill>
                <a:latin typeface="Century Gothic"/>
                <a:cs typeface="Century Gothic"/>
              </a:rPr>
              <a:t> 2023ko </a:t>
            </a:r>
            <a:r>
              <a:rPr lang="es-ES" sz="1200" spc="-35" dirty="0" err="1">
                <a:solidFill>
                  <a:srgbClr val="004594"/>
                </a:solidFill>
                <a:latin typeface="Century Gothic"/>
                <a:cs typeface="Century Gothic"/>
              </a:rPr>
              <a:t>abenduaren</a:t>
            </a:r>
            <a:r>
              <a:rPr lang="es-ES" sz="1200" spc="-35" dirty="0">
                <a:solidFill>
                  <a:srgbClr val="004594"/>
                </a:solidFill>
                <a:latin typeface="Century Gothic"/>
                <a:cs typeface="Century Gothic"/>
              </a:rPr>
              <a:t> 15era arte, </a:t>
            </a:r>
            <a:r>
              <a:rPr lang="es-ES" sz="1200" spc="-35" dirty="0" err="1">
                <a:solidFill>
                  <a:srgbClr val="004594"/>
                </a:solidFill>
                <a:latin typeface="Century Gothic"/>
                <a:cs typeface="Century Gothic"/>
              </a:rPr>
              <a:t>justifikazio</a:t>
            </a:r>
            <a:r>
              <a:rPr lang="es-ES" sz="1200" spc="-3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004594"/>
                </a:solidFill>
                <a:latin typeface="Century Gothic"/>
                <a:cs typeface="Century Gothic"/>
              </a:rPr>
              <a:t>gisa</a:t>
            </a:r>
            <a:r>
              <a:rPr lang="es-ES" sz="1200" spc="-3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004594"/>
                </a:solidFill>
                <a:latin typeface="Century Gothic"/>
                <a:cs typeface="Century Gothic"/>
              </a:rPr>
              <a:t>aurkeztuko</a:t>
            </a:r>
            <a:r>
              <a:rPr lang="es-ES" sz="1200" spc="-3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004594"/>
                </a:solidFill>
                <a:latin typeface="Century Gothic"/>
                <a:cs typeface="Century Gothic"/>
              </a:rPr>
              <a:t>dira</a:t>
            </a:r>
            <a:r>
              <a:rPr lang="es-ES" sz="1200" spc="-35" dirty="0" smtClean="0">
                <a:solidFill>
                  <a:srgbClr val="004594"/>
                </a:solidFill>
                <a:latin typeface="Century Gothic"/>
                <a:cs typeface="Century Gothic"/>
              </a:rPr>
              <a:t>:</a:t>
            </a:r>
          </a:p>
          <a:p>
            <a:pPr marL="224154" marR="92075" algn="just">
              <a:lnSpc>
                <a:spcPct val="100000"/>
              </a:lnSpc>
              <a:spcBef>
                <a:spcPts val="100"/>
              </a:spcBef>
            </a:pPr>
            <a:endParaRPr lang="es-ES" sz="1200" spc="-35" dirty="0" smtClean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452754" marR="92075" indent="-228600" algn="just">
              <a:lnSpc>
                <a:spcPct val="100000"/>
              </a:lnSpc>
              <a:spcBef>
                <a:spcPts val="100"/>
              </a:spcBef>
              <a:buAutoNum type="alphaLcParenR"/>
            </a:pPr>
            <a:r>
              <a:rPr lang="es-ES" sz="1200" spc="-3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Jardueraren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amaierako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memoria,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kontratatutako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pertsonek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egindako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ekintzak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horien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xehetasunak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deskribatzen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dituena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452754" marR="92075" indent="-228600" algn="just">
              <a:lnSpc>
                <a:spcPct val="100000"/>
              </a:lnSpc>
              <a:spcBef>
                <a:spcPts val="100"/>
              </a:spcBef>
              <a:buAutoNum type="alphaLcParenR"/>
            </a:pPr>
            <a:r>
              <a:rPr lang="es-ES" sz="1200" spc="-3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Idazkariaren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/</a:t>
            </a:r>
            <a:r>
              <a:rPr lang="es-ES" sz="1200" spc="-3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ikuskatzailearen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egiaztagiria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eragindako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gastuak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egiaz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ordaindutakoak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justifikatzen</a:t>
            </a:r>
            <a:r>
              <a:rPr lang="es-ES" sz="12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200" spc="-3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dituena</a:t>
            </a:r>
            <a:r>
              <a:rPr lang="es-ES" sz="12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lang="es-ES" sz="1200" dirty="0">
              <a:latin typeface="Century Gothic"/>
              <a:cs typeface="Century Gothic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1636481" y="979789"/>
            <a:ext cx="0" cy="887094"/>
          </a:xfrm>
          <a:custGeom>
            <a:avLst/>
            <a:gdLst/>
            <a:ahLst/>
            <a:cxnLst/>
            <a:rect l="l" t="t" r="r" b="b"/>
            <a:pathLst>
              <a:path h="887094">
                <a:moveTo>
                  <a:pt x="0" y="0"/>
                </a:moveTo>
                <a:lnTo>
                  <a:pt x="0" y="886713"/>
                </a:lnTo>
              </a:path>
            </a:pathLst>
          </a:custGeom>
          <a:ln w="27432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9" name="object 29"/>
          <p:cNvSpPr txBox="1">
            <a:spLocks noGrp="1"/>
          </p:cNvSpPr>
          <p:nvPr>
            <p:ph type="title"/>
          </p:nvPr>
        </p:nvSpPr>
        <p:spPr>
          <a:xfrm>
            <a:off x="1706115" y="1011410"/>
            <a:ext cx="2746825" cy="707244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114"/>
              </a:spcBef>
            </a:pPr>
            <a:r>
              <a:rPr lang="es-ES" sz="2250" dirty="0" err="1"/>
              <a:t>Justifikazioa</a:t>
            </a:r>
            <a:r>
              <a:rPr lang="es-ES" sz="2250" dirty="0"/>
              <a:t> eta</a:t>
            </a:r>
            <a:br>
              <a:rPr lang="es-ES" sz="2250" dirty="0"/>
            </a:br>
            <a:r>
              <a:rPr lang="es-ES" sz="2250" dirty="0" err="1"/>
              <a:t>azken</a:t>
            </a:r>
            <a:r>
              <a:rPr lang="es-ES" sz="2250" dirty="0"/>
              <a:t> </a:t>
            </a:r>
            <a:r>
              <a:rPr lang="es-ES" sz="2250" dirty="0" err="1"/>
              <a:t>likidazioa</a:t>
            </a:r>
            <a:endParaRPr lang="es-ES" sz="2250" dirty="0"/>
          </a:p>
        </p:txBody>
      </p:sp>
      <p:sp>
        <p:nvSpPr>
          <p:cNvPr id="41" name="object 2">
            <a:extLst>
              <a:ext uri="{FF2B5EF4-FFF2-40B4-BE49-F238E27FC236}">
                <a16:creationId xmlns:a16="http://schemas.microsoft.com/office/drawing/2014/main" id="{63C8EAC6-38DC-214F-8805-84AB9E6EC79B}"/>
              </a:ext>
            </a:extLst>
          </p:cNvPr>
          <p:cNvSpPr txBox="1"/>
          <p:nvPr/>
        </p:nvSpPr>
        <p:spPr>
          <a:xfrm>
            <a:off x="7089136" y="6958266"/>
            <a:ext cx="3214544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Gazteen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kontratazioa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EGF+ programaren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esparruan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950" spc="10" dirty="0" smtClean="0">
                <a:latin typeface="Century Gothic"/>
                <a:cs typeface="Calibri"/>
              </a:rPr>
              <a:t>24</a:t>
            </a:r>
            <a:endParaRPr lang="es-ES" sz="950" dirty="0">
              <a:latin typeface="Century Gothic"/>
              <a:cs typeface="Century Gothic"/>
            </a:endParaRPr>
          </a:p>
        </p:txBody>
      </p:sp>
      <p:pic>
        <p:nvPicPr>
          <p:cNvPr id="34" name="Imagen 33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220" b="10108"/>
          <a:stretch/>
        </p:blipFill>
        <p:spPr>
          <a:xfrm>
            <a:off x="5973988" y="6522023"/>
            <a:ext cx="1115148" cy="900000"/>
          </a:xfrm>
          <a:prstGeom prst="rect">
            <a:avLst/>
          </a:prstGeom>
        </p:spPr>
      </p:pic>
      <p:pic>
        <p:nvPicPr>
          <p:cNvPr id="28" name="Picture 5" descr="OK Tira azul_oscuro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966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5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8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object 3">
            <a:extLst>
              <a:ext uri="{FF2B5EF4-FFF2-40B4-BE49-F238E27FC236}">
                <a16:creationId xmlns:a16="http://schemas.microsoft.com/office/drawing/2014/main" id="{5BB37A96-4DB9-F741-9633-F08A5A20DC7B}"/>
              </a:ext>
            </a:extLst>
          </p:cNvPr>
          <p:cNvSpPr txBox="1">
            <a:spLocks/>
          </p:cNvSpPr>
          <p:nvPr/>
        </p:nvSpPr>
        <p:spPr>
          <a:xfrm>
            <a:off x="385798" y="2612206"/>
            <a:ext cx="8077200" cy="7053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r>
              <a:rPr lang="es-ES" spc="-100" dirty="0" err="1">
                <a:solidFill>
                  <a:schemeClr val="bg1">
                    <a:lumMod val="95000"/>
                  </a:schemeClr>
                </a:solidFill>
              </a:rPr>
              <a:t>Prozedura</a:t>
            </a:r>
            <a:r>
              <a:rPr lang="es-ES" spc="-100" dirty="0">
                <a:solidFill>
                  <a:schemeClr val="bg1">
                    <a:lumMod val="95000"/>
                  </a:schemeClr>
                </a:solidFill>
              </a:rPr>
              <a:t> eta </a:t>
            </a:r>
            <a:r>
              <a:rPr lang="es-ES" spc="-100" dirty="0" err="1">
                <a:solidFill>
                  <a:schemeClr val="bg1">
                    <a:lumMod val="95000"/>
                  </a:schemeClr>
                </a:solidFill>
              </a:rPr>
              <a:t>izapidetzea</a:t>
            </a:r>
            <a:endParaRPr lang="es-ES" spc="-1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07E8DD3-E56B-3641-9615-F079C8E6E396}"/>
              </a:ext>
            </a:extLst>
          </p:cNvPr>
          <p:cNvSpPr/>
          <p:nvPr/>
        </p:nvSpPr>
        <p:spPr>
          <a:xfrm>
            <a:off x="317500" y="1190625"/>
            <a:ext cx="3421097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0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10</a:t>
            </a:r>
            <a:endParaRPr lang="es-ES" sz="20000" b="1" spc="-10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69743" y="2305949"/>
            <a:ext cx="227203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600" b="1" spc="-10" dirty="0" err="1">
                <a:solidFill>
                  <a:srgbClr val="004594"/>
                </a:solidFill>
                <a:latin typeface="Century Gothic"/>
                <a:cs typeface="Century Gothic"/>
              </a:rPr>
              <a:t>Eskaerak</a:t>
            </a:r>
            <a:r>
              <a:rPr lang="es-ES" sz="1600" b="1" spc="-1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b="1" spc="-10" dirty="0" err="1" smtClean="0">
                <a:solidFill>
                  <a:srgbClr val="004594"/>
                </a:solidFill>
                <a:latin typeface="Century Gothic"/>
                <a:cs typeface="Century Gothic"/>
              </a:rPr>
              <a:t>izapidetzea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541300" y="2032301"/>
            <a:ext cx="4920200" cy="6129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Aurkezten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diren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hurrenkeran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eta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hurrenkera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horretan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emango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zaizkie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dirulaguntzak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deialdiko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eskakizunak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betetzen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dituzten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guztiei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harik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finantzaketarako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funtsak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amaitu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arte.</a:t>
            </a:r>
          </a:p>
        </p:txBody>
      </p:sp>
      <p:sp>
        <p:nvSpPr>
          <p:cNvPr id="32" name="object 32"/>
          <p:cNvSpPr txBox="1"/>
          <p:nvPr/>
        </p:nvSpPr>
        <p:spPr>
          <a:xfrm>
            <a:off x="810955" y="3516349"/>
            <a:ext cx="2230818" cy="697627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es-ES" sz="16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Organo</a:t>
            </a:r>
            <a:r>
              <a:rPr lang="es-ES" sz="16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eskuduna</a:t>
            </a:r>
            <a:r>
              <a:rPr lang="es-ES" sz="16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Kudeaketa</a:t>
            </a:r>
            <a:r>
              <a:rPr lang="es-ES" sz="16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, </a:t>
            </a:r>
            <a:r>
              <a:rPr lang="es-ES" sz="16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izapideak</a:t>
            </a:r>
            <a:r>
              <a:rPr lang="es-ES" sz="1600" b="1" spc="-30" dirty="0">
                <a:solidFill>
                  <a:srgbClr val="004594"/>
                </a:solidFill>
                <a:latin typeface="Century Gothic"/>
                <a:cs typeface="Century Gothic"/>
              </a:rPr>
              <a:t> eta </a:t>
            </a:r>
            <a:r>
              <a:rPr lang="es-ES" sz="1600" b="1" spc="-30" dirty="0" err="1">
                <a:solidFill>
                  <a:srgbClr val="004594"/>
                </a:solidFill>
                <a:latin typeface="Century Gothic"/>
                <a:cs typeface="Century Gothic"/>
              </a:rPr>
              <a:t>ebazpena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4599956" y="3639353"/>
            <a:ext cx="2956544" cy="4257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Laneratzea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Aktibatzeko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Zuzendaritza</a:t>
            </a:r>
            <a:r>
              <a:rPr lang="es-ES" sz="1300" spc="-15" dirty="0" smtClean="0">
                <a:solidFill>
                  <a:srgbClr val="20529C"/>
                </a:solidFill>
                <a:latin typeface="Century Gothic"/>
                <a:cs typeface="Century Gothic"/>
              </a:rPr>
              <a:t>.</a:t>
            </a:r>
            <a:endParaRPr lang="es-ES" sz="1300" dirty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61300" y="4943351"/>
            <a:ext cx="108712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600" b="1" spc="-10" dirty="0" err="1">
                <a:solidFill>
                  <a:srgbClr val="004594"/>
                </a:solidFill>
                <a:latin typeface="Century Gothic"/>
                <a:cs typeface="Century Gothic"/>
              </a:rPr>
              <a:t>Ebazpena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541300" y="4870358"/>
            <a:ext cx="4691600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Gehieneko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epea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: 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6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hilabete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eskaintza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aurkezten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den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egunetik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hasita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. Ez du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bide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administratiboa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amaitzen</a:t>
            </a:r>
            <a:r>
              <a:rPr lang="es-ES" sz="1300" spc="-3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761300" y="5904505"/>
            <a:ext cx="1087120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600" b="1" spc="-15" dirty="0" err="1">
                <a:solidFill>
                  <a:srgbClr val="004594"/>
                </a:solidFill>
                <a:latin typeface="Century Gothic"/>
                <a:cs typeface="Century Gothic"/>
              </a:rPr>
              <a:t>Errekurtsoa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4572000" y="5797965"/>
            <a:ext cx="4660900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55" dirty="0" err="1">
                <a:solidFill>
                  <a:srgbClr val="3D3D3F"/>
                </a:solidFill>
                <a:latin typeface="Century Gothic"/>
                <a:cs typeface="Century Gothic"/>
              </a:rPr>
              <a:t>Gora</a:t>
            </a:r>
            <a:r>
              <a:rPr lang="es-ES" sz="1300" spc="-5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err="1">
                <a:solidFill>
                  <a:srgbClr val="3D3D3F"/>
                </a:solidFill>
                <a:latin typeface="Century Gothic"/>
                <a:cs typeface="Century Gothic"/>
              </a:rPr>
              <a:t>jotzeko</a:t>
            </a:r>
            <a:r>
              <a:rPr lang="es-ES" sz="1300" spc="-5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err="1">
                <a:solidFill>
                  <a:srgbClr val="3D3D3F"/>
                </a:solidFill>
                <a:latin typeface="Century Gothic"/>
                <a:cs typeface="Century Gothic"/>
              </a:rPr>
              <a:t>aukerako</a:t>
            </a:r>
            <a:r>
              <a:rPr lang="es-ES" sz="1300" spc="-5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err="1">
                <a:solidFill>
                  <a:srgbClr val="3D3D3F"/>
                </a:solidFill>
                <a:latin typeface="Century Gothic"/>
                <a:cs typeface="Century Gothic"/>
              </a:rPr>
              <a:t>errekurtsoa</a:t>
            </a:r>
            <a:r>
              <a:rPr lang="es-ES" sz="1300" spc="-5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55" dirty="0" err="1">
                <a:solidFill>
                  <a:srgbClr val="3D3D3F"/>
                </a:solidFill>
                <a:latin typeface="Century Gothic"/>
                <a:cs typeface="Century Gothic"/>
              </a:rPr>
              <a:t>Lanbideko</a:t>
            </a:r>
            <a:r>
              <a:rPr lang="es-ES" sz="1300" spc="-5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err="1">
                <a:solidFill>
                  <a:srgbClr val="3D3D3F"/>
                </a:solidFill>
                <a:latin typeface="Century Gothic"/>
                <a:cs typeface="Century Gothic"/>
              </a:rPr>
              <a:t>zuzendari</a:t>
            </a:r>
            <a:r>
              <a:rPr lang="es-ES" sz="1300" spc="-5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err="1">
                <a:solidFill>
                  <a:srgbClr val="3D3D3F"/>
                </a:solidFill>
                <a:latin typeface="Century Gothic"/>
                <a:cs typeface="Century Gothic"/>
              </a:rPr>
              <a:t>nagusiaren</a:t>
            </a:r>
            <a:r>
              <a:rPr lang="es-ES" sz="1300" spc="-5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5" dirty="0" err="1">
                <a:solidFill>
                  <a:srgbClr val="3D3D3F"/>
                </a:solidFill>
                <a:latin typeface="Century Gothic"/>
                <a:cs typeface="Century Gothic"/>
              </a:rPr>
              <a:t>aurrean</a:t>
            </a:r>
            <a:r>
              <a:rPr lang="es-ES" sz="1300" spc="-5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hilabeteko</a:t>
            </a:r>
            <a:r>
              <a:rPr lang="es-ES" sz="1300" spc="-2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20" dirty="0" err="1">
                <a:solidFill>
                  <a:srgbClr val="20529C"/>
                </a:solidFill>
                <a:latin typeface="Century Gothic"/>
                <a:cs typeface="Century Gothic"/>
              </a:rPr>
              <a:t>epean</a:t>
            </a:r>
            <a:endParaRPr lang="es-ES" sz="1300" spc="-20" dirty="0">
              <a:solidFill>
                <a:srgbClr val="20529C"/>
              </a:solidFill>
              <a:latin typeface="Century Gothic"/>
              <a:cs typeface="Century Gothic"/>
            </a:endParaRPr>
          </a:p>
        </p:txBody>
      </p:sp>
      <p:sp>
        <p:nvSpPr>
          <p:cNvPr id="43" name="object 43"/>
          <p:cNvSpPr txBox="1">
            <a:spLocks noGrp="1"/>
          </p:cNvSpPr>
          <p:nvPr>
            <p:ph type="title"/>
          </p:nvPr>
        </p:nvSpPr>
        <p:spPr>
          <a:xfrm>
            <a:off x="727100" y="730778"/>
            <a:ext cx="4377690" cy="4095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s-ES" sz="2500" spc="-15" dirty="0" err="1"/>
              <a:t>Prozedura</a:t>
            </a:r>
            <a:r>
              <a:rPr lang="es-ES" sz="2500" spc="-15" dirty="0"/>
              <a:t> eta </a:t>
            </a:r>
            <a:r>
              <a:rPr lang="es-ES" sz="2500" spc="-15" dirty="0" err="1"/>
              <a:t>izapidetzea</a:t>
            </a:r>
            <a:endParaRPr sz="2500" dirty="0"/>
          </a:p>
        </p:txBody>
      </p:sp>
      <p:sp>
        <p:nvSpPr>
          <p:cNvPr id="45" name="object 2">
            <a:extLst>
              <a:ext uri="{FF2B5EF4-FFF2-40B4-BE49-F238E27FC236}">
                <a16:creationId xmlns:a16="http://schemas.microsoft.com/office/drawing/2014/main" id="{4DA28FE2-4EC1-6541-9DE4-E26CD2FA3B83}"/>
              </a:ext>
            </a:extLst>
          </p:cNvPr>
          <p:cNvSpPr txBox="1"/>
          <p:nvPr/>
        </p:nvSpPr>
        <p:spPr>
          <a:xfrm>
            <a:off x="7175500" y="6958266"/>
            <a:ext cx="3200400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Gazteen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kontratazioa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EGF+ programaren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esparruan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950" spc="10" dirty="0" smtClean="0">
                <a:latin typeface="Century Gothic"/>
                <a:cs typeface="Calibri"/>
              </a:rPr>
              <a:t>26</a:t>
            </a:r>
            <a:endParaRPr lang="es-ES" sz="950" dirty="0">
              <a:latin typeface="Century Gothic"/>
              <a:cs typeface="Century Gothic"/>
            </a:endParaRPr>
          </a:p>
        </p:txBody>
      </p: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6496BCF1-8862-2446-BBDE-76425E3D8F6E}"/>
              </a:ext>
            </a:extLst>
          </p:cNvPr>
          <p:cNvCxnSpPr>
            <a:cxnSpLocks/>
          </p:cNvCxnSpPr>
          <p:nvPr/>
        </p:nvCxnSpPr>
        <p:spPr>
          <a:xfrm>
            <a:off x="3324743" y="2438823"/>
            <a:ext cx="990600" cy="0"/>
          </a:xfrm>
          <a:prstGeom prst="straightConnector1">
            <a:avLst/>
          </a:prstGeom>
          <a:ln w="25400">
            <a:solidFill>
              <a:srgbClr val="00459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>
            <a:extLst>
              <a:ext uri="{FF2B5EF4-FFF2-40B4-BE49-F238E27FC236}">
                <a16:creationId xmlns:a16="http://schemas.microsoft.com/office/drawing/2014/main" id="{94915298-729F-6A4C-B8EA-B06E42B147C3}"/>
              </a:ext>
            </a:extLst>
          </p:cNvPr>
          <p:cNvCxnSpPr>
            <a:cxnSpLocks/>
          </p:cNvCxnSpPr>
          <p:nvPr/>
        </p:nvCxnSpPr>
        <p:spPr>
          <a:xfrm>
            <a:off x="3347956" y="3753023"/>
            <a:ext cx="990600" cy="0"/>
          </a:xfrm>
          <a:prstGeom prst="straightConnector1">
            <a:avLst/>
          </a:prstGeom>
          <a:ln w="25400">
            <a:solidFill>
              <a:srgbClr val="00459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>
            <a:extLst>
              <a:ext uri="{FF2B5EF4-FFF2-40B4-BE49-F238E27FC236}">
                <a16:creationId xmlns:a16="http://schemas.microsoft.com/office/drawing/2014/main" id="{7FAFC994-4D42-2649-9FED-D704D64AF26A}"/>
              </a:ext>
            </a:extLst>
          </p:cNvPr>
          <p:cNvCxnSpPr>
            <a:cxnSpLocks/>
          </p:cNvCxnSpPr>
          <p:nvPr/>
        </p:nvCxnSpPr>
        <p:spPr>
          <a:xfrm>
            <a:off x="3289300" y="5076825"/>
            <a:ext cx="990600" cy="0"/>
          </a:xfrm>
          <a:prstGeom prst="straightConnector1">
            <a:avLst/>
          </a:prstGeom>
          <a:ln w="25400">
            <a:solidFill>
              <a:srgbClr val="00459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06CE06DE-296C-F145-A446-8D74DFA96DBF}"/>
              </a:ext>
            </a:extLst>
          </p:cNvPr>
          <p:cNvCxnSpPr>
            <a:cxnSpLocks/>
          </p:cNvCxnSpPr>
          <p:nvPr/>
        </p:nvCxnSpPr>
        <p:spPr>
          <a:xfrm>
            <a:off x="3289300" y="5991225"/>
            <a:ext cx="990600" cy="0"/>
          </a:xfrm>
          <a:prstGeom prst="straightConnector1">
            <a:avLst/>
          </a:prstGeom>
          <a:ln w="25400">
            <a:solidFill>
              <a:srgbClr val="00459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Imagen 34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220" b="10108"/>
          <a:stretch/>
        </p:blipFill>
        <p:spPr>
          <a:xfrm>
            <a:off x="5973988" y="6522023"/>
            <a:ext cx="1115148" cy="900000"/>
          </a:xfrm>
          <a:prstGeom prst="rect">
            <a:avLst/>
          </a:prstGeom>
        </p:spPr>
      </p:pic>
      <p:pic>
        <p:nvPicPr>
          <p:cNvPr id="38" name="Picture 5" descr="OK Tira azul_oscuro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15299" y="1101586"/>
            <a:ext cx="1521006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600" b="1" spc="30" dirty="0" err="1">
                <a:solidFill>
                  <a:srgbClr val="004594"/>
                </a:solidFill>
                <a:latin typeface="Century Gothic"/>
                <a:cs typeface="Century Gothic"/>
              </a:rPr>
              <a:t>Publikotasuna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815299" y="2970772"/>
            <a:ext cx="1564640" cy="48514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es-ES" sz="1600" b="1" spc="-45" dirty="0" err="1">
                <a:solidFill>
                  <a:srgbClr val="004594"/>
                </a:solidFill>
                <a:latin typeface="Century Gothic"/>
                <a:cs typeface="Century Gothic"/>
              </a:rPr>
              <a:t>Dirulaguntza</a:t>
            </a:r>
            <a:r>
              <a:rPr lang="es-ES" sz="1600" b="1" spc="-45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b="1" spc="-45" dirty="0" err="1">
                <a:solidFill>
                  <a:srgbClr val="004594"/>
                </a:solidFill>
                <a:latin typeface="Century Gothic"/>
                <a:cs typeface="Century Gothic"/>
              </a:rPr>
              <a:t>aldatzea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859239" y="2104880"/>
            <a:ext cx="1241386" cy="48514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es-ES" sz="1600" b="1" spc="-10" dirty="0" err="1">
                <a:solidFill>
                  <a:srgbClr val="004594"/>
                </a:solidFill>
                <a:latin typeface="Century Gothic"/>
                <a:cs typeface="Century Gothic"/>
              </a:rPr>
              <a:t>Jarraipena</a:t>
            </a:r>
            <a:r>
              <a:rPr lang="es-ES" sz="1600" b="1" spc="-10" dirty="0">
                <a:solidFill>
                  <a:srgbClr val="004594"/>
                </a:solidFill>
                <a:latin typeface="Century Gothic"/>
                <a:cs typeface="Century Gothic"/>
              </a:rPr>
              <a:t> eta </a:t>
            </a:r>
            <a:r>
              <a:rPr lang="es-ES" sz="1600" b="1" spc="-10" dirty="0" err="1">
                <a:solidFill>
                  <a:srgbClr val="004594"/>
                </a:solidFill>
                <a:latin typeface="Century Gothic"/>
                <a:cs typeface="Century Gothic"/>
              </a:rPr>
              <a:t>kontrola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815299" y="5139576"/>
            <a:ext cx="136398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600" b="1" spc="-15" dirty="0" err="1">
                <a:solidFill>
                  <a:srgbClr val="004594"/>
                </a:solidFill>
                <a:latin typeface="Century Gothic"/>
                <a:cs typeface="Century Gothic"/>
              </a:rPr>
              <a:t>Konkurrentzia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965299" y="965343"/>
            <a:ext cx="6120000" cy="619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Enpresa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onuradunen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zerrenda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ematen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diren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kopuruak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EHAAn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argitaratuko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dira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.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Nolanahi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ere,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emateko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ebazpena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berariaz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banaka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ere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jakinaraziko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da.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982339" y="1880146"/>
            <a:ext cx="6120000" cy="8130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Lanbidek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, Lan eta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Enplegu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Sailak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Ogasun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Finantza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Sailaren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Kontrol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Ekonomikoko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Bulegoak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Herri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Kontuen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Euskal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Epaitegiak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beharrezkoak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diren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ikuskaritza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- eta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kontrol-jarduerak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egin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ahal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izango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dituzte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erdietsi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nahi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diren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helburuak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betetzen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direla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bermatzeko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,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982339" y="3049369"/>
            <a:ext cx="6120000" cy="41293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Baldintzen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aldaketa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horren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ondorioz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osoa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zati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bat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itzuli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behar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bada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hasiera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emango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zaio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itzulketa-prozedurari</a:t>
            </a:r>
            <a:r>
              <a:rPr lang="es-ES" sz="1300" spc="-45" dirty="0" smtClean="0">
                <a:solidFill>
                  <a:srgbClr val="3D3D3F"/>
                </a:solidFill>
                <a:latin typeface="Century Gothic"/>
                <a:cs typeface="Century Gothic"/>
              </a:rPr>
              <a:t>,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958715" y="4982566"/>
            <a:ext cx="6120000" cy="6129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Dirulaguntzak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bateraezinak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izango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dira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kontzeptu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xede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bererako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emandako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beste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edozein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motatako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laguntza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diru-sarrerarekin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Gizarte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Segurantzak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emandako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hobariak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0" dirty="0" err="1">
                <a:solidFill>
                  <a:srgbClr val="3D3D3F"/>
                </a:solidFill>
                <a:latin typeface="Century Gothic"/>
                <a:cs typeface="Century Gothic"/>
              </a:rPr>
              <a:t>salbu</a:t>
            </a:r>
            <a:r>
              <a:rPr lang="es-ES" sz="1300" spc="-3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2430000" y="1250927"/>
            <a:ext cx="1242695" cy="0"/>
          </a:xfrm>
          <a:custGeom>
            <a:avLst/>
            <a:gdLst/>
            <a:ahLst/>
            <a:cxnLst/>
            <a:rect l="l" t="t" r="r" b="b"/>
            <a:pathLst>
              <a:path w="1242695">
                <a:moveTo>
                  <a:pt x="0" y="0"/>
                </a:moveTo>
                <a:lnTo>
                  <a:pt x="1242542" y="0"/>
                </a:lnTo>
              </a:path>
            </a:pathLst>
          </a:custGeom>
          <a:ln w="190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3637332" y="1209487"/>
            <a:ext cx="114300" cy="83185"/>
          </a:xfrm>
          <a:custGeom>
            <a:avLst/>
            <a:gdLst/>
            <a:ahLst/>
            <a:cxnLst/>
            <a:rect l="l" t="t" r="r" b="b"/>
            <a:pathLst>
              <a:path w="114300" h="83184">
                <a:moveTo>
                  <a:pt x="0" y="0"/>
                </a:moveTo>
                <a:lnTo>
                  <a:pt x="0" y="82880"/>
                </a:lnTo>
                <a:lnTo>
                  <a:pt x="113868" y="41440"/>
                </a:lnTo>
                <a:lnTo>
                  <a:pt x="0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33" name="object 33"/>
          <p:cNvSpPr/>
          <p:nvPr/>
        </p:nvSpPr>
        <p:spPr>
          <a:xfrm>
            <a:off x="2473894" y="2279029"/>
            <a:ext cx="1249687" cy="0"/>
          </a:xfrm>
          <a:custGeom>
            <a:avLst/>
            <a:gdLst/>
            <a:ahLst/>
            <a:cxnLst/>
            <a:rect l="l" t="t" r="r" b="b"/>
            <a:pathLst>
              <a:path w="1242695">
                <a:moveTo>
                  <a:pt x="0" y="0"/>
                </a:moveTo>
                <a:lnTo>
                  <a:pt x="1242542" y="0"/>
                </a:lnTo>
              </a:path>
            </a:pathLst>
          </a:custGeom>
          <a:ln w="190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34" name="object 34"/>
          <p:cNvSpPr/>
          <p:nvPr/>
        </p:nvSpPr>
        <p:spPr>
          <a:xfrm>
            <a:off x="3687575" y="2237589"/>
            <a:ext cx="114943" cy="83185"/>
          </a:xfrm>
          <a:custGeom>
            <a:avLst/>
            <a:gdLst/>
            <a:ahLst/>
            <a:cxnLst/>
            <a:rect l="l" t="t" r="r" b="b"/>
            <a:pathLst>
              <a:path w="114300" h="83185">
                <a:moveTo>
                  <a:pt x="0" y="0"/>
                </a:moveTo>
                <a:lnTo>
                  <a:pt x="0" y="82880"/>
                </a:lnTo>
                <a:lnTo>
                  <a:pt x="113868" y="41440"/>
                </a:lnTo>
                <a:lnTo>
                  <a:pt x="0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35" name="object 35"/>
          <p:cNvSpPr/>
          <p:nvPr/>
        </p:nvSpPr>
        <p:spPr>
          <a:xfrm>
            <a:off x="2430000" y="3297276"/>
            <a:ext cx="1242695" cy="0"/>
          </a:xfrm>
          <a:custGeom>
            <a:avLst/>
            <a:gdLst/>
            <a:ahLst/>
            <a:cxnLst/>
            <a:rect l="l" t="t" r="r" b="b"/>
            <a:pathLst>
              <a:path w="1242695">
                <a:moveTo>
                  <a:pt x="0" y="0"/>
                </a:moveTo>
                <a:lnTo>
                  <a:pt x="1242542" y="0"/>
                </a:lnTo>
              </a:path>
            </a:pathLst>
          </a:custGeom>
          <a:ln w="190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36" name="object 36"/>
          <p:cNvSpPr/>
          <p:nvPr/>
        </p:nvSpPr>
        <p:spPr>
          <a:xfrm>
            <a:off x="3637332" y="3255836"/>
            <a:ext cx="114300" cy="83185"/>
          </a:xfrm>
          <a:custGeom>
            <a:avLst/>
            <a:gdLst/>
            <a:ahLst/>
            <a:cxnLst/>
            <a:rect l="l" t="t" r="r" b="b"/>
            <a:pathLst>
              <a:path w="114300" h="83185">
                <a:moveTo>
                  <a:pt x="0" y="0"/>
                </a:moveTo>
                <a:lnTo>
                  <a:pt x="0" y="82880"/>
                </a:lnTo>
                <a:lnTo>
                  <a:pt x="113868" y="41440"/>
                </a:lnTo>
                <a:lnTo>
                  <a:pt x="0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2430000" y="5289060"/>
            <a:ext cx="1242695" cy="0"/>
          </a:xfrm>
          <a:custGeom>
            <a:avLst/>
            <a:gdLst/>
            <a:ahLst/>
            <a:cxnLst/>
            <a:rect l="l" t="t" r="r" b="b"/>
            <a:pathLst>
              <a:path w="1242695">
                <a:moveTo>
                  <a:pt x="0" y="0"/>
                </a:moveTo>
                <a:lnTo>
                  <a:pt x="1242542" y="0"/>
                </a:lnTo>
              </a:path>
            </a:pathLst>
          </a:custGeom>
          <a:ln w="190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38" name="object 38"/>
          <p:cNvSpPr/>
          <p:nvPr/>
        </p:nvSpPr>
        <p:spPr>
          <a:xfrm>
            <a:off x="3637332" y="5247620"/>
            <a:ext cx="114300" cy="83185"/>
          </a:xfrm>
          <a:custGeom>
            <a:avLst/>
            <a:gdLst/>
            <a:ahLst/>
            <a:cxnLst/>
            <a:rect l="l" t="t" r="r" b="b"/>
            <a:pathLst>
              <a:path w="114300" h="83185">
                <a:moveTo>
                  <a:pt x="0" y="0"/>
                </a:moveTo>
                <a:lnTo>
                  <a:pt x="0" y="82880"/>
                </a:lnTo>
                <a:lnTo>
                  <a:pt x="113868" y="41440"/>
                </a:lnTo>
                <a:lnTo>
                  <a:pt x="0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40" name="object 2">
            <a:extLst>
              <a:ext uri="{FF2B5EF4-FFF2-40B4-BE49-F238E27FC236}">
                <a16:creationId xmlns:a16="http://schemas.microsoft.com/office/drawing/2014/main" id="{9324681D-8506-7C4E-834E-789969FCACE6}"/>
              </a:ext>
            </a:extLst>
          </p:cNvPr>
          <p:cNvSpPr txBox="1"/>
          <p:nvPr/>
        </p:nvSpPr>
        <p:spPr>
          <a:xfrm>
            <a:off x="7089136" y="6958266"/>
            <a:ext cx="3286764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Gazteen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kontratazioa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EGF+ programaren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esparruan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950" spc="10" dirty="0" smtClean="0">
                <a:latin typeface="Century Gothic"/>
                <a:cs typeface="Calibri"/>
              </a:rPr>
              <a:t>27</a:t>
            </a: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39" name="object 24"/>
          <p:cNvSpPr txBox="1"/>
          <p:nvPr/>
        </p:nvSpPr>
        <p:spPr>
          <a:xfrm>
            <a:off x="769743" y="4092867"/>
            <a:ext cx="1566562" cy="261610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5080">
              <a:lnSpc>
                <a:spcPts val="1700"/>
              </a:lnSpc>
              <a:spcBef>
                <a:spcPts val="340"/>
              </a:spcBef>
            </a:pPr>
            <a:r>
              <a:rPr lang="es-ES" sz="1600" b="1" spc="-45" dirty="0" err="1">
                <a:solidFill>
                  <a:srgbClr val="004594"/>
                </a:solidFill>
                <a:latin typeface="Century Gothic"/>
                <a:cs typeface="Century Gothic"/>
              </a:rPr>
              <a:t>Babesletza</a:t>
            </a:r>
            <a:endParaRPr lang="es-ES" sz="1600" dirty="0">
              <a:latin typeface="Century Gothic"/>
              <a:cs typeface="Century Gothic"/>
            </a:endParaRPr>
          </a:p>
        </p:txBody>
      </p:sp>
      <p:sp>
        <p:nvSpPr>
          <p:cNvPr id="41" name="object 29"/>
          <p:cNvSpPr txBox="1"/>
          <p:nvPr/>
        </p:nvSpPr>
        <p:spPr>
          <a:xfrm>
            <a:off x="3965299" y="3817150"/>
            <a:ext cx="6120000" cy="8130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Erakunde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onuradunek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esanbidez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adierazi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beharko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dute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Lanbideren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babesletza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diruz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lagundutako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jarduerak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zabaldu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iragarri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argitara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ematean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.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Baldintza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hori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betetzeak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berekin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ekar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dezake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emandako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laguntzaren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% 10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itzuli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beharra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laguntza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osoa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itzuli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beharra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ez-betetzea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berriz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gertatzen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5" dirty="0" err="1">
                <a:solidFill>
                  <a:srgbClr val="3D3D3F"/>
                </a:solidFill>
                <a:latin typeface="Century Gothic"/>
                <a:cs typeface="Century Gothic"/>
              </a:rPr>
              <a:t>bada</a:t>
            </a:r>
            <a:r>
              <a:rPr lang="es-ES" sz="1300" spc="-45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42" name="object 35"/>
          <p:cNvSpPr/>
          <p:nvPr/>
        </p:nvSpPr>
        <p:spPr>
          <a:xfrm>
            <a:off x="2390775" y="4239811"/>
            <a:ext cx="1242695" cy="0"/>
          </a:xfrm>
          <a:custGeom>
            <a:avLst/>
            <a:gdLst/>
            <a:ahLst/>
            <a:cxnLst/>
            <a:rect l="l" t="t" r="r" b="b"/>
            <a:pathLst>
              <a:path w="1242695">
                <a:moveTo>
                  <a:pt x="0" y="0"/>
                </a:moveTo>
                <a:lnTo>
                  <a:pt x="1242542" y="0"/>
                </a:lnTo>
              </a:path>
            </a:pathLst>
          </a:custGeom>
          <a:ln w="190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43" name="object 36"/>
          <p:cNvSpPr/>
          <p:nvPr/>
        </p:nvSpPr>
        <p:spPr>
          <a:xfrm>
            <a:off x="3598107" y="4198371"/>
            <a:ext cx="114300" cy="83185"/>
          </a:xfrm>
          <a:custGeom>
            <a:avLst/>
            <a:gdLst/>
            <a:ahLst/>
            <a:cxnLst/>
            <a:rect l="l" t="t" r="r" b="b"/>
            <a:pathLst>
              <a:path w="114300" h="83185">
                <a:moveTo>
                  <a:pt x="0" y="0"/>
                </a:moveTo>
                <a:lnTo>
                  <a:pt x="0" y="82880"/>
                </a:lnTo>
                <a:lnTo>
                  <a:pt x="113868" y="41440"/>
                </a:lnTo>
                <a:lnTo>
                  <a:pt x="0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pic>
        <p:nvPicPr>
          <p:cNvPr id="44" name="Imagen 43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220" b="10108"/>
          <a:stretch/>
        </p:blipFill>
        <p:spPr>
          <a:xfrm>
            <a:off x="5973988" y="6522023"/>
            <a:ext cx="1115148" cy="900000"/>
          </a:xfrm>
          <a:prstGeom prst="rect">
            <a:avLst/>
          </a:prstGeom>
        </p:spPr>
      </p:pic>
      <p:pic>
        <p:nvPicPr>
          <p:cNvPr id="45" name="Picture 5" descr="OK Tira azul_oscuro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xfrm>
            <a:off x="727100" y="730778"/>
            <a:ext cx="2411095" cy="4095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s-ES" sz="2500" spc="-10" dirty="0"/>
              <a:t>Ez-</a:t>
            </a:r>
            <a:r>
              <a:rPr lang="es-ES" sz="2500" spc="-10" dirty="0" err="1"/>
              <a:t>betetzea</a:t>
            </a:r>
            <a:endParaRPr lang="es-ES" sz="2500" dirty="0"/>
          </a:p>
        </p:txBody>
      </p:sp>
      <p:sp>
        <p:nvSpPr>
          <p:cNvPr id="24" name="object 24"/>
          <p:cNvSpPr txBox="1"/>
          <p:nvPr/>
        </p:nvSpPr>
        <p:spPr>
          <a:xfrm>
            <a:off x="727100" y="3241812"/>
            <a:ext cx="1494790" cy="40957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s-ES" sz="2500" b="1" spc="25" dirty="0" err="1">
                <a:solidFill>
                  <a:srgbClr val="004594"/>
                </a:solidFill>
                <a:latin typeface="Century Gothic"/>
                <a:cs typeface="Century Gothic"/>
              </a:rPr>
              <a:t>Itzulketa</a:t>
            </a:r>
            <a:endParaRPr lang="es-ES" sz="2500" dirty="0">
              <a:latin typeface="Century Gothic"/>
              <a:cs typeface="Century Gothic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83996" y="1460671"/>
            <a:ext cx="9360535" cy="1403589"/>
          </a:xfrm>
          <a:prstGeom prst="rect">
            <a:avLst/>
          </a:prstGeom>
          <a:solidFill>
            <a:srgbClr val="000000">
              <a:alpha val="2999"/>
            </a:srgbClr>
          </a:solidFill>
        </p:spPr>
        <p:txBody>
          <a:bodyPr vert="horz" wrap="square" lIns="0" tIns="3175" rIns="0" bIns="0" rtlCol="0" anchor="ctr" anchorCtr="0">
            <a:spAutoFit/>
          </a:bodyPr>
          <a:lstStyle/>
          <a:p>
            <a:pPr marL="73660" marR="470534">
              <a:lnSpc>
                <a:spcPct val="100000"/>
              </a:lnSpc>
            </a:pP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Entitate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onuradunek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Dirulaguntzei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buruzko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Lege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Orokorraren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14.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artikuluak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Euskadiko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ogasun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nagusiaren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antolarauei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buruzko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legearen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testu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bateginaren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50.2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artikuluak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ezarritako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betebeharrak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deialdian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berariaz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ezarritakoak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betetzen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dituztenean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Dirulaguntzei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buruzko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Lege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Orokorraren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37.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artikuluan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Euskadiko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ogasun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nagusiaren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antolarauei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buruzko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legearen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testu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bateginaren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53.1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artikuluan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aipatutako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itzulketa-kasuetako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bat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direnean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Lanbideko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Laneratzea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Aktibatzeko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zuzendariak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ebazpen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bidez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jasotako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zenbateko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guztiak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batzuk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itzultzeko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betebeharra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adieraziko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du, hala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badagokio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arloan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aplikatzen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diren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berandutze-interesak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barne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ordaindu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denetik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aurrera</a:t>
            </a:r>
            <a:r>
              <a:rPr lang="es-ES" sz="1300" spc="-5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683996" y="3778462"/>
            <a:ext cx="9360535" cy="2603918"/>
          </a:xfrm>
          <a:prstGeom prst="rect">
            <a:avLst/>
          </a:prstGeom>
          <a:solidFill>
            <a:srgbClr val="000000">
              <a:alpha val="2999"/>
            </a:srgbClr>
          </a:solidFill>
        </p:spPr>
        <p:txBody>
          <a:bodyPr vert="horz" wrap="square" lIns="0" tIns="3175" rIns="0" bIns="0" rtlCol="0" anchor="ctr" anchorCtr="0">
            <a:spAutoFit/>
          </a:bodyPr>
          <a:lstStyle/>
          <a:p>
            <a:pPr marL="73660">
              <a:lnSpc>
                <a:spcPct val="100000"/>
              </a:lnSpc>
            </a:pPr>
            <a:r>
              <a:rPr lang="es-ES" sz="1300" spc="-10" dirty="0">
                <a:solidFill>
                  <a:srgbClr val="20529C"/>
                </a:solidFill>
                <a:latin typeface="Century Gothic"/>
                <a:cs typeface="Century Gothic"/>
              </a:rPr>
              <a:t>15 </a:t>
            </a:r>
            <a:r>
              <a:rPr lang="es-ES" sz="1300" spc="-10" dirty="0" err="1">
                <a:solidFill>
                  <a:srgbClr val="20529C"/>
                </a:solidFill>
                <a:latin typeface="Century Gothic"/>
                <a:cs typeface="Century Gothic"/>
              </a:rPr>
              <a:t>eguneko</a:t>
            </a:r>
            <a:r>
              <a:rPr lang="es-ES" sz="1300" spc="-1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epea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emango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da </a:t>
            </a:r>
            <a:r>
              <a:rPr lang="es-ES" sz="1300" spc="-10" dirty="0" err="1">
                <a:solidFill>
                  <a:srgbClr val="20529C"/>
                </a:solidFill>
                <a:latin typeface="Century Gothic"/>
                <a:cs typeface="Century Gothic"/>
              </a:rPr>
              <a:t>alegazioak</a:t>
            </a:r>
            <a:r>
              <a:rPr lang="es-ES" sz="1300" spc="-1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10" dirty="0" err="1">
                <a:solidFill>
                  <a:srgbClr val="20529C"/>
                </a:solidFill>
                <a:latin typeface="Century Gothic"/>
                <a:cs typeface="Century Gothic"/>
              </a:rPr>
              <a:t>aurkezteko</a:t>
            </a:r>
            <a:r>
              <a:rPr lang="es-ES" sz="1300" spc="-10" dirty="0">
                <a:solidFill>
                  <a:srgbClr val="20529C"/>
                </a:solidFill>
                <a:latin typeface="Century Gothic"/>
                <a:cs typeface="Century Gothic"/>
              </a:rPr>
              <a:t>.</a:t>
            </a:r>
          </a:p>
          <a:p>
            <a:pPr marL="73660">
              <a:lnSpc>
                <a:spcPct val="100000"/>
              </a:lnSpc>
            </a:pPr>
            <a:endParaRPr lang="es-ES" sz="1300" spc="-4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73660">
              <a:lnSpc>
                <a:spcPct val="100000"/>
              </a:lnSpc>
            </a:pP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Itzultzeko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prozedura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Lanbideko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Laneratzea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Aktibatzeko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zuzendariak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abiaraziko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du, eta,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horrela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badagokio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egiteke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dauden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ordainketak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etengo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ditu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73660">
              <a:lnSpc>
                <a:spcPct val="100000"/>
              </a:lnSpc>
            </a:pPr>
            <a:endParaRPr lang="es-ES" sz="1300" spc="-4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73660">
              <a:lnSpc>
                <a:spcPct val="100000"/>
              </a:lnSpc>
            </a:pP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Alegazioak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aurkezteko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epea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igarota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halakorik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aurkeztu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bada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onartu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badira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Lanbideko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Laneratzea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Aktibatzeko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zuzendariak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ebazpena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emango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du. </a:t>
            </a:r>
            <a:r>
              <a:rPr lang="es-ES" sz="1300" spc="-10" dirty="0" err="1">
                <a:solidFill>
                  <a:srgbClr val="20529C"/>
                </a:solidFill>
                <a:latin typeface="Century Gothic"/>
                <a:cs typeface="Century Gothic"/>
              </a:rPr>
              <a:t>Ebazteko</a:t>
            </a:r>
            <a:r>
              <a:rPr lang="es-ES" sz="1300" spc="-1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gehieneko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epea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10" dirty="0">
                <a:solidFill>
                  <a:srgbClr val="20529C"/>
                </a:solidFill>
                <a:latin typeface="Century Gothic"/>
                <a:cs typeface="Century Gothic"/>
              </a:rPr>
              <a:t>12 </a:t>
            </a:r>
            <a:r>
              <a:rPr lang="es-ES" sz="1300" spc="-10" dirty="0" err="1">
                <a:solidFill>
                  <a:srgbClr val="20529C"/>
                </a:solidFill>
                <a:latin typeface="Century Gothic"/>
                <a:cs typeface="Century Gothic"/>
              </a:rPr>
              <a:t>hilabetekoa</a:t>
            </a:r>
            <a:r>
              <a:rPr lang="es-ES" sz="1300" spc="-1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izango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da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73660">
              <a:lnSpc>
                <a:spcPct val="100000"/>
              </a:lnSpc>
            </a:pPr>
            <a:endParaRPr lang="es-ES" sz="1300" spc="-4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73660">
              <a:lnSpc>
                <a:spcPct val="100000"/>
              </a:lnSpc>
            </a:pP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Ebazpenaren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arabera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ez-betetzerik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izan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bada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interesdunak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10" dirty="0" err="1">
                <a:solidFill>
                  <a:srgbClr val="20529C"/>
                </a:solidFill>
                <a:latin typeface="Century Gothic"/>
                <a:cs typeface="Century Gothic"/>
              </a:rPr>
              <a:t>bi</a:t>
            </a:r>
            <a:r>
              <a:rPr lang="es-ES" sz="1300" spc="-1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10" dirty="0" err="1">
                <a:solidFill>
                  <a:srgbClr val="20529C"/>
                </a:solidFill>
                <a:latin typeface="Century Gothic"/>
                <a:cs typeface="Century Gothic"/>
              </a:rPr>
              <a:t>hilabeteko</a:t>
            </a:r>
            <a:r>
              <a:rPr lang="es-ES" sz="1300" spc="-1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gehieneko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epean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itzuli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beharko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dizkio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dagozkion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kopuruak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Lanbideri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10" dirty="0" err="1">
                <a:solidFill>
                  <a:srgbClr val="20529C"/>
                </a:solidFill>
                <a:latin typeface="Century Gothic"/>
                <a:cs typeface="Century Gothic"/>
              </a:rPr>
              <a:t>ebazpena</a:t>
            </a:r>
            <a:r>
              <a:rPr lang="es-ES" sz="1300" spc="-1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10" dirty="0" err="1">
                <a:solidFill>
                  <a:srgbClr val="20529C"/>
                </a:solidFill>
                <a:latin typeface="Century Gothic"/>
                <a:cs typeface="Century Gothic"/>
              </a:rPr>
              <a:t>jakinarazten</a:t>
            </a:r>
            <a:r>
              <a:rPr lang="es-ES" sz="1300" spc="-1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10" dirty="0" err="1">
                <a:solidFill>
                  <a:srgbClr val="20529C"/>
                </a:solidFill>
                <a:latin typeface="Century Gothic"/>
                <a:cs typeface="Century Gothic"/>
              </a:rPr>
              <a:t>denetik</a:t>
            </a:r>
            <a:r>
              <a:rPr lang="es-ES" sz="1300" spc="-1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10" dirty="0" err="1">
                <a:solidFill>
                  <a:srgbClr val="20529C"/>
                </a:solidFill>
                <a:latin typeface="Century Gothic"/>
                <a:cs typeface="Century Gothic"/>
              </a:rPr>
              <a:t>zenbatzen</a:t>
            </a:r>
            <a:r>
              <a:rPr lang="es-ES" sz="1300" spc="-10" dirty="0">
                <a:solidFill>
                  <a:srgbClr val="20529C"/>
                </a:solidFill>
                <a:latin typeface="Century Gothic"/>
                <a:cs typeface="Century Gothic"/>
              </a:rPr>
              <a:t> </a:t>
            </a:r>
            <a:r>
              <a:rPr lang="es-ES" sz="1300" spc="-10" dirty="0" err="1">
                <a:solidFill>
                  <a:srgbClr val="20529C"/>
                </a:solidFill>
                <a:latin typeface="Century Gothic"/>
                <a:cs typeface="Century Gothic"/>
              </a:rPr>
              <a:t>hasita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.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Epe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hori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borondatezko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epea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izango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da</a:t>
            </a:r>
            <a:r>
              <a:rPr lang="es-ES" sz="1300" spc="-4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73660">
              <a:lnSpc>
                <a:spcPct val="100000"/>
              </a:lnSpc>
            </a:pPr>
            <a:endParaRPr lang="es-ES" sz="1300" spc="-4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73660">
              <a:lnSpc>
                <a:spcPct val="100000"/>
              </a:lnSpc>
            </a:pP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Borondatezko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epearen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barruan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ordaindu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ezean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premiamendu-bideari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ekingo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zaio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</p:txBody>
      </p:sp>
      <p:sp>
        <p:nvSpPr>
          <p:cNvPr id="31" name="object 2">
            <a:extLst>
              <a:ext uri="{FF2B5EF4-FFF2-40B4-BE49-F238E27FC236}">
                <a16:creationId xmlns:a16="http://schemas.microsoft.com/office/drawing/2014/main" id="{66690FB8-2244-8745-9BE3-F4A54CD7BD07}"/>
              </a:ext>
            </a:extLst>
          </p:cNvPr>
          <p:cNvSpPr txBox="1"/>
          <p:nvPr/>
        </p:nvSpPr>
        <p:spPr>
          <a:xfrm>
            <a:off x="7089136" y="6958266"/>
            <a:ext cx="3286764" cy="330219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Gazteen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kontratazioa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EGF+ programaren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esparruan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950" spc="10" dirty="0" smtClean="0">
                <a:latin typeface="Century Gothic"/>
                <a:cs typeface="Calibri"/>
              </a:rPr>
              <a:t>28</a:t>
            </a:r>
            <a:endParaRPr lang="es-ES" sz="950" spc="10" dirty="0" smtClean="0"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endParaRPr lang="es-ES" sz="950" dirty="0">
              <a:latin typeface="Century Gothic"/>
              <a:cs typeface="Century Gothic"/>
            </a:endParaRPr>
          </a:p>
        </p:txBody>
      </p:sp>
      <p:pic>
        <p:nvPicPr>
          <p:cNvPr id="27" name="Imagen 26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220" b="10108"/>
          <a:stretch/>
        </p:blipFill>
        <p:spPr>
          <a:xfrm>
            <a:off x="5973988" y="6522023"/>
            <a:ext cx="1115148" cy="900000"/>
          </a:xfrm>
          <a:prstGeom prst="rect">
            <a:avLst/>
          </a:prstGeom>
        </p:spPr>
      </p:pic>
      <p:pic>
        <p:nvPicPr>
          <p:cNvPr id="28" name="Picture 5" descr="OK Tira azul_oscuro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Imagen 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0693400" cy="7562850"/>
          </a:xfrm>
          <a:prstGeom prst="rect">
            <a:avLst/>
          </a:prstGeom>
        </p:spPr>
      </p:pic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9299" y="1108778"/>
            <a:ext cx="4751070" cy="756682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ts val="2950"/>
              </a:lnSpc>
              <a:spcBef>
                <a:spcPts val="120"/>
              </a:spcBef>
            </a:pPr>
            <a:r>
              <a:rPr lang="es-ES" sz="2500" spc="-15" smtClean="0"/>
              <a:t>Lan </a:t>
            </a:r>
            <a:r>
              <a:rPr lang="es-ES" sz="2500" spc="-55" smtClean="0"/>
              <a:t>Aktibazioko</a:t>
            </a:r>
            <a:r>
              <a:rPr lang="es-ES" sz="2500" spc="100" smtClean="0"/>
              <a:t> </a:t>
            </a:r>
            <a:r>
              <a:rPr lang="es-ES" sz="2500" spc="-5" smtClean="0"/>
              <a:t>Zuzendaritza</a:t>
            </a:r>
            <a:endParaRPr lang="es-ES" sz="2500" smtClean="0"/>
          </a:p>
          <a:p>
            <a:pPr marL="12700">
              <a:lnSpc>
                <a:spcPts val="2950"/>
              </a:lnSpc>
            </a:pPr>
            <a:r>
              <a:rPr lang="es-ES" sz="2400" b="0" spc="-65" smtClean="0">
                <a:latin typeface="Century Gothic"/>
                <a:cs typeface="Century Gothic"/>
              </a:rPr>
              <a:t>Dirección </a:t>
            </a:r>
            <a:r>
              <a:rPr lang="es-ES" sz="2400" b="0" spc="-95" smtClean="0">
                <a:latin typeface="Century Gothic"/>
                <a:cs typeface="Century Gothic"/>
              </a:rPr>
              <a:t>de </a:t>
            </a:r>
            <a:r>
              <a:rPr lang="es-ES" sz="2400" b="0" spc="-105" smtClean="0">
                <a:latin typeface="Century Gothic"/>
                <a:cs typeface="Century Gothic"/>
              </a:rPr>
              <a:t>Activación</a:t>
            </a:r>
            <a:r>
              <a:rPr lang="es-ES" sz="2400" b="0" spc="204" smtClean="0">
                <a:latin typeface="Century Gothic"/>
                <a:cs typeface="Century Gothic"/>
              </a:rPr>
              <a:t> </a:t>
            </a:r>
            <a:r>
              <a:rPr lang="es-ES" sz="2400" b="0" spc="-75" smtClean="0">
                <a:latin typeface="Century Gothic"/>
                <a:cs typeface="Century Gothic"/>
              </a:rPr>
              <a:t>Laboral</a:t>
            </a:r>
            <a:endParaRPr lang="es-ES" sz="2400">
              <a:latin typeface="Century Gothic"/>
              <a:cs typeface="Century Gothic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8933" y="2486025"/>
            <a:ext cx="7936230" cy="1635704"/>
          </a:xfrm>
          <a:prstGeom prst="rect">
            <a:avLst/>
          </a:prstGeom>
          <a:solidFill>
            <a:srgbClr val="69AF22"/>
          </a:solidFill>
        </p:spPr>
        <p:txBody>
          <a:bodyPr vert="horz" wrap="square" lIns="0" tIns="6985" rIns="0" bIns="0" rtlCol="0">
            <a:spAutoFit/>
          </a:bodyPr>
          <a:lstStyle>
            <a:defPPr>
              <a:defRPr lang="es-ES"/>
            </a:defPPr>
            <a:lvl1pPr>
              <a:lnSpc>
                <a:spcPct val="100000"/>
              </a:lnSpc>
              <a:spcBef>
                <a:spcPts val="55"/>
              </a:spcBef>
              <a:defRPr sz="1250">
                <a:latin typeface="Times New Roman"/>
                <a:cs typeface="Times New Roman"/>
              </a:defRPr>
            </a:lvl1pPr>
          </a:lstStyle>
          <a:p>
            <a:endParaRPr dirty="0"/>
          </a:p>
          <a:p>
            <a:pPr marL="284400"/>
            <a:r>
              <a:rPr lang="es-ES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DIRULAGUNTZAREN ESKAERAK</a:t>
            </a:r>
          </a:p>
          <a:p>
            <a:pPr marL="284400"/>
            <a:r>
              <a:rPr lang="es-ES" dirty="0" err="1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Enplegua</a:t>
            </a:r>
            <a:r>
              <a:rPr lang="es-ES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Sustatzeko</a:t>
            </a:r>
            <a:r>
              <a:rPr lang="es-ES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lang="es-ES" dirty="0" err="1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Zerbitzua</a:t>
            </a:r>
            <a:r>
              <a:rPr lang="es-ES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: </a:t>
            </a:r>
            <a:endParaRPr lang="es-ES" dirty="0" smtClean="0">
              <a:solidFill>
                <a:schemeClr val="bg1">
                  <a:lumMod val="95000"/>
                </a:schemeClr>
              </a:solidFill>
              <a:latin typeface="Century Gothic" panose="020B0502020202020204" pitchFamily="34" charset="0"/>
            </a:endParaRPr>
          </a:p>
          <a:p>
            <a:pPr marL="284400"/>
            <a:endParaRPr dirty="0">
              <a:solidFill>
                <a:schemeClr val="bg1">
                  <a:lumMod val="95000"/>
                </a:schemeClr>
              </a:solidFill>
              <a:latin typeface="Century Gothic" panose="020B0502020202020204" pitchFamily="34" charset="0"/>
            </a:endParaRPr>
          </a:p>
          <a:p>
            <a:pPr marL="284400"/>
            <a:r>
              <a:rPr lang="es-ES" dirty="0" err="1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tokikolaguntzak</a:t>
            </a:r>
            <a:r>
              <a:rPr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@</a:t>
            </a:r>
            <a:r>
              <a:rPr dirty="0" err="1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lanbide.eus</a:t>
            </a:r>
            <a:endParaRPr dirty="0">
              <a:solidFill>
                <a:schemeClr val="bg1">
                  <a:lumMod val="95000"/>
                </a:schemeClr>
              </a:solidFill>
              <a:latin typeface="Century Gothic" panose="020B0502020202020204" pitchFamily="34" charset="0"/>
            </a:endParaRPr>
          </a:p>
          <a:p>
            <a:pPr marL="284400"/>
            <a:endParaRPr dirty="0">
              <a:solidFill>
                <a:schemeClr val="bg1">
                  <a:lumMod val="95000"/>
                </a:schemeClr>
              </a:solidFill>
              <a:latin typeface="Century Gothic" panose="020B0502020202020204" pitchFamily="34" charset="0"/>
            </a:endParaRPr>
          </a:p>
          <a:p>
            <a:pPr marL="284400"/>
            <a:r>
              <a:rPr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945</a:t>
            </a:r>
            <a:r>
              <a:rPr lang="es-ES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062 399</a:t>
            </a:r>
            <a:r>
              <a:rPr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/ </a:t>
            </a:r>
            <a:r>
              <a:rPr lang="es-ES_tradnl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94</a:t>
            </a:r>
            <a:r>
              <a:rPr lang="es-ES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4 985 700</a:t>
            </a:r>
            <a:r>
              <a:rPr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/ </a:t>
            </a:r>
            <a:r>
              <a:rPr lang="es-ES_tradnl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 </a:t>
            </a:r>
            <a:r>
              <a:rPr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94</a:t>
            </a:r>
            <a:r>
              <a:rPr lang="es-ES" dirty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3 596 </a:t>
            </a:r>
            <a:r>
              <a:rPr lang="es-ES" dirty="0" smtClean="0">
                <a:solidFill>
                  <a:schemeClr val="bg1">
                    <a:lumMod val="95000"/>
                  </a:schemeClr>
                </a:solidFill>
                <a:latin typeface="Century Gothic" panose="020B0502020202020204" pitchFamily="34" charset="0"/>
              </a:rPr>
              <a:t>200</a:t>
            </a:r>
          </a:p>
          <a:p>
            <a:pPr marL="284400"/>
            <a:endParaRPr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251445" y="6985140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083212" y="7021690"/>
            <a:ext cx="126720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4903307" y="7021693"/>
            <a:ext cx="126623" cy="126733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5263538" y="7021696"/>
            <a:ext cx="126746" cy="12672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137789" y="7032307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/>
          <p:nvPr/>
        </p:nvSpPr>
        <p:spPr>
          <a:xfrm>
            <a:off x="4744509" y="7032307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id="{66690FB8-2244-8745-9BE3-F4A54CD7BD07}"/>
              </a:ext>
            </a:extLst>
          </p:cNvPr>
          <p:cNvSpPr txBox="1"/>
          <p:nvPr/>
        </p:nvSpPr>
        <p:spPr>
          <a:xfrm>
            <a:off x="6916577" y="6958266"/>
            <a:ext cx="342145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Gazteen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kontratazioa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EGF+ programaren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esparruan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950" spc="10" dirty="0" smtClean="0">
                <a:latin typeface="Century Gothic"/>
                <a:cs typeface="Calibri"/>
              </a:rPr>
              <a:t>29</a:t>
            </a:r>
            <a:endParaRPr lang="es-ES" sz="950" dirty="0">
              <a:latin typeface="Century Gothic"/>
              <a:cs typeface="Century Gothic"/>
            </a:endParaRPr>
          </a:p>
        </p:txBody>
      </p:sp>
      <p:pic>
        <p:nvPicPr>
          <p:cNvPr id="25" name="Imagen 24"/>
          <p:cNvPicPr>
            <a:picLocks noChangeAspect="1"/>
          </p:cNvPicPr>
          <p:nvPr/>
        </p:nvPicPr>
        <p:blipFill rotWithShape="1"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220" b="10108"/>
          <a:stretch/>
        </p:blipFill>
        <p:spPr>
          <a:xfrm>
            <a:off x="5620369" y="6522023"/>
            <a:ext cx="1115148" cy="900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5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6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8" name="object 3">
            <a:extLst>
              <a:ext uri="{FF2B5EF4-FFF2-40B4-BE49-F238E27FC236}">
                <a16:creationId xmlns:a16="http://schemas.microsoft.com/office/drawing/2014/main" id="{E48ABBCE-A13E-4548-AB8F-881683E51E12}"/>
              </a:ext>
            </a:extLst>
          </p:cNvPr>
          <p:cNvSpPr txBox="1">
            <a:spLocks/>
          </p:cNvSpPr>
          <p:nvPr/>
        </p:nvSpPr>
        <p:spPr>
          <a:xfrm>
            <a:off x="393700" y="2486025"/>
            <a:ext cx="8839200" cy="96693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r>
              <a:rPr lang="es-ES" sz="6200" kern="0" spc="-150" dirty="0" err="1">
                <a:solidFill>
                  <a:schemeClr val="bg1">
                    <a:lumMod val="95000"/>
                  </a:schemeClr>
                </a:solidFill>
              </a:rPr>
              <a:t>Baliabide</a:t>
            </a:r>
            <a:r>
              <a:rPr lang="es-ES" sz="6200" kern="0" spc="-15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sz="6200" kern="0" spc="-150" dirty="0" err="1">
                <a:solidFill>
                  <a:schemeClr val="bg1">
                    <a:lumMod val="95000"/>
                  </a:schemeClr>
                </a:solidFill>
              </a:rPr>
              <a:t>ekonomikoak</a:t>
            </a:r>
            <a:endParaRPr lang="es-ES" sz="6200" kern="0" spc="-15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1734B350-5B3C-0549-90A7-FD2B8D8890EE}"/>
              </a:ext>
            </a:extLst>
          </p:cNvPr>
          <p:cNvSpPr/>
          <p:nvPr/>
        </p:nvSpPr>
        <p:spPr>
          <a:xfrm>
            <a:off x="325403" y="1190625"/>
            <a:ext cx="2362200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5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01</a:t>
            </a:r>
            <a:endParaRPr lang="es-ES" sz="20000" b="1" spc="-15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098628" y="6958267"/>
            <a:ext cx="3241394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Gazteen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kontratazioa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EGF+ programaren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esparruan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sz="950" spc="10" dirty="0" smtClean="0">
                <a:latin typeface="Century Gothic"/>
                <a:cs typeface="Century Gothic"/>
              </a:rPr>
              <a:t>4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10080000" y="7012805"/>
            <a:ext cx="0" cy="100965"/>
          </a:xfrm>
          <a:custGeom>
            <a:avLst/>
            <a:gdLst/>
            <a:ahLst/>
            <a:cxnLst/>
            <a:rect l="l" t="t" r="r" b="b"/>
            <a:pathLst>
              <a:path h="100965">
                <a:moveTo>
                  <a:pt x="0" y="0"/>
                </a:moveTo>
                <a:lnTo>
                  <a:pt x="0" y="100799"/>
                </a:lnTo>
              </a:path>
            </a:pathLst>
          </a:custGeom>
          <a:ln w="1270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25" dirty="0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sz="950" dirty="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3" name="object 23"/>
          <p:cNvSpPr txBox="1">
            <a:spLocks noGrp="1"/>
          </p:cNvSpPr>
          <p:nvPr>
            <p:ph type="title"/>
          </p:nvPr>
        </p:nvSpPr>
        <p:spPr>
          <a:xfrm>
            <a:off x="671300" y="1103392"/>
            <a:ext cx="4294400" cy="4744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3000" spc="-70" dirty="0" err="1"/>
              <a:t>Baliabide</a:t>
            </a:r>
            <a:r>
              <a:rPr lang="es-ES" sz="3000" spc="-70" dirty="0"/>
              <a:t> </a:t>
            </a:r>
            <a:r>
              <a:rPr lang="es-ES" sz="3000" spc="-70" dirty="0" err="1"/>
              <a:t>ekonomikoak</a:t>
            </a:r>
            <a:endParaRPr sz="3000" spc="-70" dirty="0"/>
          </a:p>
        </p:txBody>
      </p:sp>
      <p:sp>
        <p:nvSpPr>
          <p:cNvPr id="25" name="object 25"/>
          <p:cNvSpPr txBox="1"/>
          <p:nvPr/>
        </p:nvSpPr>
        <p:spPr>
          <a:xfrm>
            <a:off x="1534344" y="3028043"/>
            <a:ext cx="3060065" cy="1607491"/>
          </a:xfrm>
          <a:prstGeom prst="rect">
            <a:avLst/>
          </a:prstGeom>
          <a:solidFill>
            <a:srgbClr val="000000">
              <a:alpha val="2000"/>
            </a:srgbClr>
          </a:solidFill>
        </p:spPr>
        <p:txBody>
          <a:bodyPr vert="horz" wrap="square" lIns="0" tIns="444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35"/>
              </a:spcBef>
            </a:pPr>
            <a:endParaRPr sz="1550" dirty="0">
              <a:latin typeface="Times New Roman"/>
              <a:cs typeface="Times New Roman"/>
            </a:endParaRPr>
          </a:p>
          <a:p>
            <a:pPr marL="262255">
              <a:lnSpc>
                <a:spcPct val="100000"/>
              </a:lnSpc>
            </a:pP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2022.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urterako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40" dirty="0" err="1">
                <a:solidFill>
                  <a:srgbClr val="3D3D3F"/>
                </a:solidFill>
                <a:latin typeface="Century Gothic"/>
                <a:cs typeface="Century Gothic"/>
              </a:rPr>
              <a:t>ordainketa-kreditua</a:t>
            </a:r>
            <a:r>
              <a:rPr lang="es-ES" sz="1300" spc="-40" dirty="0">
                <a:solidFill>
                  <a:srgbClr val="3D3D3F"/>
                </a:solidFill>
                <a:latin typeface="Century Gothic"/>
                <a:cs typeface="Century Gothic"/>
              </a:rPr>
              <a:t>: </a:t>
            </a:r>
            <a:r>
              <a:rPr lang="es-ES" sz="1300" spc="20" dirty="0" smtClean="0">
                <a:solidFill>
                  <a:srgbClr val="3D3D3F"/>
                </a:solidFill>
                <a:latin typeface="Century Gothic"/>
                <a:cs typeface="Century Gothic"/>
              </a:rPr>
              <a:t>6.500.000</a:t>
            </a:r>
            <a:r>
              <a:rPr lang="es-ES" sz="1300" spc="20" dirty="0" smtClean="0">
                <a:solidFill>
                  <a:srgbClr val="3D3D3F"/>
                </a:solidFill>
                <a:latin typeface="Century Gothic"/>
              </a:rPr>
              <a:t>€</a:t>
            </a:r>
            <a:endParaRPr sz="1300" spc="20" dirty="0">
              <a:solidFill>
                <a:srgbClr val="3D3D3F"/>
              </a:solidFill>
              <a:latin typeface="Century Gothic"/>
            </a:endParaRPr>
          </a:p>
          <a:p>
            <a:pPr>
              <a:lnSpc>
                <a:spcPct val="100000"/>
              </a:lnSpc>
            </a:pPr>
            <a:endParaRPr sz="16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900" dirty="0">
              <a:latin typeface="Times New Roman"/>
              <a:cs typeface="Times New Roman"/>
            </a:endParaRPr>
          </a:p>
          <a:p>
            <a:pPr marL="262255"/>
            <a:r>
              <a:rPr lang="es-ES" sz="1300" b="1" spc="25" dirty="0" err="1" smtClean="0">
                <a:solidFill>
                  <a:srgbClr val="3D3D3F"/>
                </a:solidFill>
                <a:latin typeface="Century Gothic Bold"/>
                <a:cs typeface="Calibri"/>
              </a:rPr>
              <a:t>Guztira</a:t>
            </a:r>
            <a:r>
              <a:rPr sz="1300" b="1" spc="25" dirty="0" smtClean="0">
                <a:solidFill>
                  <a:srgbClr val="3D3D3F"/>
                </a:solidFill>
                <a:latin typeface="Century Gothic Bold"/>
                <a:cs typeface="Calibri"/>
              </a:rPr>
              <a:t>: </a:t>
            </a:r>
            <a:r>
              <a:rPr lang="es-ES" sz="1300" b="1" spc="25" dirty="0" smtClean="0">
                <a:solidFill>
                  <a:srgbClr val="3D3D3F"/>
                </a:solidFill>
                <a:latin typeface="Century Gothic Bold"/>
                <a:cs typeface="Calibri"/>
              </a:rPr>
              <a:t>6.5000.000</a:t>
            </a:r>
            <a:r>
              <a:rPr lang="es-ES" sz="1300" spc="-9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b="1" spc="20" dirty="0">
                <a:solidFill>
                  <a:srgbClr val="3D3D3F"/>
                </a:solidFill>
                <a:latin typeface="Century Gothic"/>
              </a:rPr>
              <a:t>€</a:t>
            </a:r>
          </a:p>
          <a:p>
            <a:pPr marL="262255">
              <a:lnSpc>
                <a:spcPct val="100000"/>
              </a:lnSpc>
            </a:pPr>
            <a:endParaRPr sz="1300" dirty="0">
              <a:latin typeface="Segoe Script"/>
              <a:cs typeface="Segoe Script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4801076" y="3937859"/>
            <a:ext cx="882650" cy="0"/>
          </a:xfrm>
          <a:custGeom>
            <a:avLst/>
            <a:gdLst/>
            <a:ahLst/>
            <a:cxnLst/>
            <a:rect l="l" t="t" r="r" b="b"/>
            <a:pathLst>
              <a:path w="882650">
                <a:moveTo>
                  <a:pt x="0" y="0"/>
                </a:moveTo>
                <a:lnTo>
                  <a:pt x="882357" y="0"/>
                </a:lnTo>
              </a:path>
            </a:pathLst>
          </a:custGeom>
          <a:ln w="6350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5579706" y="3847842"/>
            <a:ext cx="247650" cy="180340"/>
          </a:xfrm>
          <a:custGeom>
            <a:avLst/>
            <a:gdLst/>
            <a:ahLst/>
            <a:cxnLst/>
            <a:rect l="l" t="t" r="r" b="b"/>
            <a:pathLst>
              <a:path w="247650" h="180339">
                <a:moveTo>
                  <a:pt x="0" y="0"/>
                </a:moveTo>
                <a:lnTo>
                  <a:pt x="0" y="180035"/>
                </a:lnTo>
                <a:lnTo>
                  <a:pt x="247370" y="90017"/>
                </a:lnTo>
                <a:lnTo>
                  <a:pt x="0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b="1" dirty="0">
              <a:latin typeface="Century Gothic Bold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895376" y="3301732"/>
            <a:ext cx="3413724" cy="1403333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19050">
              <a:lnSpc>
                <a:spcPct val="100600"/>
              </a:lnSpc>
              <a:spcBef>
                <a:spcPts val="95"/>
              </a:spcBef>
            </a:pPr>
            <a:r>
              <a:rPr lang="es-ES" sz="1700" b="1" spc="-40" dirty="0">
                <a:solidFill>
                  <a:srgbClr val="20529C"/>
                </a:solidFill>
                <a:latin typeface="Century Gothic"/>
                <a:cs typeface="Century Gothic"/>
              </a:rPr>
              <a:t>EGF+ PROGRAMAREN ESPARRUAN, TOKI-ERAKUNDEETAN GAZTEAK KONTRATATZEKO DIRULAGUNTZA, </a:t>
            </a:r>
            <a:r>
              <a:rPr lang="es-ES" sz="1700" b="1" spc="-40" dirty="0" smtClean="0">
                <a:solidFill>
                  <a:srgbClr val="20529C"/>
                </a:solidFill>
                <a:latin typeface="Century Gothic"/>
                <a:cs typeface="Century Gothic"/>
              </a:rPr>
              <a:t>GUZTIRA: </a:t>
            </a:r>
            <a:r>
              <a:rPr lang="es-ES" sz="2150" spc="35" dirty="0" smtClean="0">
                <a:solidFill>
                  <a:srgbClr val="20529C"/>
                </a:solidFill>
                <a:latin typeface="Century Gothic"/>
                <a:cs typeface="Century Gothic"/>
              </a:rPr>
              <a:t>6.500.000 </a:t>
            </a:r>
            <a:r>
              <a:rPr lang="es-ES" sz="2150" spc="35" dirty="0" smtClean="0">
                <a:solidFill>
                  <a:srgbClr val="20529C"/>
                </a:solidFill>
                <a:latin typeface="Century Gothic"/>
              </a:rPr>
              <a:t>€</a:t>
            </a:r>
            <a:endParaRPr sz="2150" spc="35" dirty="0">
              <a:solidFill>
                <a:srgbClr val="20529C"/>
              </a:solidFill>
              <a:latin typeface="Century Gothic"/>
            </a:endParaRPr>
          </a:p>
        </p:txBody>
      </p:sp>
      <p:sp>
        <p:nvSpPr>
          <p:cNvPr id="31" name="object 22"/>
          <p:cNvSpPr txBox="1"/>
          <p:nvPr/>
        </p:nvSpPr>
        <p:spPr>
          <a:xfrm>
            <a:off x="2002055" y="7016817"/>
            <a:ext cx="150246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9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45  160 601</a:t>
            </a: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sz="950" dirty="0">
              <a:latin typeface="Century Gothic"/>
              <a:cs typeface="Century Gothic"/>
            </a:endParaRPr>
          </a:p>
        </p:txBody>
      </p:sp>
      <p:pic>
        <p:nvPicPr>
          <p:cNvPr id="32" name="Imagen 3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220" b="10108"/>
          <a:stretch/>
        </p:blipFill>
        <p:spPr>
          <a:xfrm>
            <a:off x="5983480" y="6522023"/>
            <a:ext cx="1115148" cy="900000"/>
          </a:xfrm>
          <a:prstGeom prst="rect">
            <a:avLst/>
          </a:prstGeom>
        </p:spPr>
      </p:pic>
      <p:pic>
        <p:nvPicPr>
          <p:cNvPr id="33" name="Picture 5" descr="OK Tira azul_oscuro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-27934" y="0"/>
            <a:ext cx="10680700" cy="7562850"/>
            <a:chOff x="0" y="981"/>
            <a:chExt cx="5760" cy="2319"/>
          </a:xfrm>
        </p:grpSpPr>
        <p:sp>
          <p:nvSpPr>
            <p:cNvPr id="7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8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object 3">
            <a:extLst>
              <a:ext uri="{FF2B5EF4-FFF2-40B4-BE49-F238E27FC236}">
                <a16:creationId xmlns:a16="http://schemas.microsoft.com/office/drawing/2014/main" id="{F86C4ABF-F726-DD4B-9A26-2A8DBF9E448C}"/>
              </a:ext>
            </a:extLst>
          </p:cNvPr>
          <p:cNvSpPr txBox="1">
            <a:spLocks/>
          </p:cNvSpPr>
          <p:nvPr/>
        </p:nvSpPr>
        <p:spPr>
          <a:xfrm>
            <a:off x="385797" y="2751309"/>
            <a:ext cx="5951503" cy="11669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pPr>
              <a:lnSpc>
                <a:spcPts val="4500"/>
              </a:lnSpc>
            </a:pPr>
            <a:r>
              <a:rPr lang="es-ES" kern="0" dirty="0" err="1">
                <a:solidFill>
                  <a:schemeClr val="bg1">
                    <a:lumMod val="95000"/>
                  </a:schemeClr>
                </a:solidFill>
              </a:rPr>
              <a:t>Dirulaguntza</a:t>
            </a:r>
            <a:r>
              <a:rPr lang="es-ES" kern="0" dirty="0">
                <a:solidFill>
                  <a:schemeClr val="bg1">
                    <a:lumMod val="95000"/>
                  </a:schemeClr>
                </a:solidFill>
              </a:rPr>
              <a:t> jaso </a:t>
            </a:r>
            <a:r>
              <a:rPr lang="es-ES" kern="0" dirty="0" err="1">
                <a:solidFill>
                  <a:schemeClr val="bg1">
                    <a:lumMod val="95000"/>
                  </a:schemeClr>
                </a:solidFill>
              </a:rPr>
              <a:t>dezaketen</a:t>
            </a:r>
            <a:r>
              <a:rPr lang="es-ES" kern="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kern="0" dirty="0" err="1">
                <a:solidFill>
                  <a:schemeClr val="bg1">
                    <a:lumMod val="95000"/>
                  </a:schemeClr>
                </a:solidFill>
              </a:rPr>
              <a:t>jarduerak</a:t>
            </a:r>
            <a:endParaRPr lang="es-ES" kern="0" spc="-45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1A0962E7-296F-314F-B070-C67F1B2AB94A}"/>
              </a:ext>
            </a:extLst>
          </p:cNvPr>
          <p:cNvSpPr/>
          <p:nvPr/>
        </p:nvSpPr>
        <p:spPr>
          <a:xfrm>
            <a:off x="317500" y="1190625"/>
            <a:ext cx="2362200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5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02</a:t>
            </a:r>
            <a:endParaRPr lang="es-ES" sz="20000" b="1" spc="-15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400500" y="2288343"/>
            <a:ext cx="4518200" cy="39036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2250" marR="5080" indent="-210185">
              <a:lnSpc>
                <a:spcPct val="100000"/>
              </a:lnSpc>
              <a:spcBef>
                <a:spcPts val="100"/>
              </a:spcBef>
            </a:pPr>
            <a:r>
              <a:rPr lang="es-ES" sz="1300" dirty="0" smtClean="0">
                <a:solidFill>
                  <a:srgbClr val="3D3D3F"/>
                </a:solidFill>
                <a:latin typeface="Century Gothic"/>
                <a:cs typeface="Century Gothic"/>
              </a:rPr>
              <a:t>— </a:t>
            </a:r>
            <a:r>
              <a:rPr lang="es-ES" sz="1300" spc="-8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Toki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mailako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onura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publikoko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edota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gizarte-intereseko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jarduerekin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lotuta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egotea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22250" marR="5080" indent="-210185">
              <a:lnSpc>
                <a:spcPct val="100000"/>
              </a:lnSpc>
              <a:spcBef>
                <a:spcPts val="100"/>
              </a:spcBef>
            </a:pPr>
            <a:endParaRPr lang="es-ES" sz="1300" spc="-8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22250" marR="5080" indent="-210185">
              <a:lnSpc>
                <a:spcPct val="100000"/>
              </a:lnSpc>
              <a:spcBef>
                <a:spcPts val="100"/>
              </a:spcBef>
            </a:pP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—	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Kontratazio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horien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bidez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ordeztuko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erakundeen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egiturazko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lana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egiten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duten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langileak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22250" marR="5080" indent="-210185">
              <a:lnSpc>
                <a:spcPct val="100000"/>
              </a:lnSpc>
              <a:spcBef>
                <a:spcPts val="100"/>
              </a:spcBef>
            </a:pPr>
            <a:endParaRPr lang="es-ES" sz="1300" spc="-8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22250" marR="5080" indent="-210185">
              <a:lnSpc>
                <a:spcPct val="100000"/>
              </a:lnSpc>
              <a:spcBef>
                <a:spcPts val="100"/>
              </a:spcBef>
            </a:pP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—	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Toki-erakundeek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ezingo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dituzte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kontratatu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erakunde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berak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aurretik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hots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EGF+ programaren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esparruan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gazteak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kontratatzeko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2021eko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ekitaldirako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laguntzen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deialdian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Gazte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Enpleguko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2014-2020 programa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operatiboaren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esparruan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toki-erakundeetan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gazteak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kontratatzeko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2021eko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ekitaldirako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laguntzen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deialdian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kontratatu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dituen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pertsonak</a:t>
            </a:r>
            <a:r>
              <a:rPr lang="es-ES" sz="1300" spc="-8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22250" marR="5080" indent="-210185">
              <a:lnSpc>
                <a:spcPct val="100000"/>
              </a:lnSpc>
              <a:spcBef>
                <a:spcPts val="100"/>
              </a:spcBef>
            </a:pPr>
            <a:endParaRPr lang="es-ES" sz="1300" spc="-8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22250" marR="5080" indent="-210185">
              <a:lnSpc>
                <a:spcPct val="100000"/>
              </a:lnSpc>
              <a:spcBef>
                <a:spcPts val="100"/>
              </a:spcBef>
            </a:pP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—	Lanbide-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Euskal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Enplegu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Zerbitzuak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egindako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edozein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deialditako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helburu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deialdi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horien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esparruan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diruz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lagunduta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dauden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jarduerei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lotu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gabeak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80" dirty="0" err="1">
                <a:solidFill>
                  <a:srgbClr val="3D3D3F"/>
                </a:solidFill>
                <a:latin typeface="Century Gothic"/>
                <a:cs typeface="Century Gothic"/>
              </a:rPr>
              <a:t>izatea</a:t>
            </a:r>
            <a:r>
              <a:rPr lang="es-ES" sz="1300" spc="-8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22250" marR="5080" indent="-210185">
              <a:lnSpc>
                <a:spcPct val="100000"/>
              </a:lnSpc>
              <a:spcBef>
                <a:spcPts val="100"/>
              </a:spcBef>
            </a:pP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71376" y="2288343"/>
            <a:ext cx="4218124" cy="41165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7329" marR="5080" indent="-215265">
              <a:lnSpc>
                <a:spcPct val="100000"/>
              </a:lnSpc>
              <a:spcBef>
                <a:spcPts val="100"/>
              </a:spcBef>
            </a:pPr>
            <a:r>
              <a:rPr lang="es-ES" sz="1300" dirty="0" smtClean="0">
                <a:solidFill>
                  <a:srgbClr val="3D3D3F"/>
                </a:solidFill>
                <a:latin typeface="Century Gothic"/>
                <a:cs typeface="Century Gothic"/>
              </a:rPr>
              <a:t>— 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	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Okupagarritasuna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laneratze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maila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hobetzeko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8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12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hilabeteko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kontratuak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enplegu-eskatzaile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gisa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Lanbide-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EEZn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Gazteen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Bermeko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Sisteman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izena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emanda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dauden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dirulaguntzaren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eskaeran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aipatutako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eremu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geografikoan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bizi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diren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gazte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langabeen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enplegagarritasuna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hobetzea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helburu</a:t>
            </a:r>
            <a:r>
              <a:rPr lang="es-ES" sz="1300" spc="-6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60" dirty="0" err="1">
                <a:solidFill>
                  <a:srgbClr val="3D3D3F"/>
                </a:solidFill>
                <a:latin typeface="Century Gothic"/>
                <a:cs typeface="Century Gothic"/>
              </a:rPr>
              <a:t>dutenak</a:t>
            </a:r>
            <a:r>
              <a:rPr lang="es-ES" sz="1300" spc="-6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27329" marR="5080" indent="-215265">
              <a:lnSpc>
                <a:spcPct val="100000"/>
              </a:lnSpc>
              <a:spcBef>
                <a:spcPts val="100"/>
              </a:spcBef>
            </a:pPr>
            <a:endParaRPr lang="es-ES" sz="1300" spc="-60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27329" marR="5080" indent="-215265">
              <a:lnSpc>
                <a:spcPct val="100000"/>
              </a:lnSpc>
              <a:spcBef>
                <a:spcPts val="100"/>
              </a:spcBef>
            </a:pPr>
            <a:r>
              <a:rPr lang="es-ES" sz="1300" dirty="0" smtClean="0">
                <a:solidFill>
                  <a:srgbClr val="3D3D3F"/>
                </a:solidFill>
                <a:latin typeface="Century Gothic"/>
                <a:cs typeface="Century Gothic"/>
              </a:rPr>
              <a:t>— </a:t>
            </a:r>
            <a:r>
              <a:rPr lang="es-ES" sz="1300" spc="-3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Hasiera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ematea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2022ko </a:t>
            </a:r>
            <a:r>
              <a:rPr lang="es-ES" sz="1300" b="1" spc="-50" dirty="0" err="1">
                <a:solidFill>
                  <a:srgbClr val="004594"/>
                </a:solidFill>
                <a:latin typeface="Century Gothic Bold"/>
                <a:cs typeface="Calibri"/>
              </a:rPr>
              <a:t>azaroaren</a:t>
            </a:r>
            <a:r>
              <a:rPr lang="es-ES" sz="1300" b="1" spc="-50" dirty="0">
                <a:solidFill>
                  <a:srgbClr val="004594"/>
                </a:solidFill>
                <a:latin typeface="Century Gothic Bold"/>
                <a:cs typeface="Calibri"/>
              </a:rPr>
              <a:t> 30ean, </a:t>
            </a:r>
            <a:r>
              <a:rPr lang="es-ES" sz="13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beranduenez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27329" marR="5080" indent="-215265">
              <a:lnSpc>
                <a:spcPct val="100000"/>
              </a:lnSpc>
              <a:spcBef>
                <a:spcPts val="100"/>
              </a:spcBef>
            </a:pPr>
            <a:endParaRPr lang="es-ES" sz="1300" spc="-35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27329" marR="5080" indent="-215265">
              <a:lnSpc>
                <a:spcPct val="100000"/>
              </a:lnSpc>
              <a:spcBef>
                <a:spcPts val="100"/>
              </a:spcBef>
            </a:pP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—	</a:t>
            </a:r>
            <a:r>
              <a:rPr lang="es-ES" sz="13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Lanaldi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osoa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27329" marR="5080" indent="-215265">
              <a:lnSpc>
                <a:spcPct val="100000"/>
              </a:lnSpc>
              <a:spcBef>
                <a:spcPts val="100"/>
              </a:spcBef>
            </a:pPr>
            <a:endParaRPr lang="es-ES" sz="1300" spc="-35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27329" marR="5080" indent="-215265">
              <a:lnSpc>
                <a:spcPct val="100000"/>
              </a:lnSpc>
              <a:spcBef>
                <a:spcPts val="100"/>
              </a:spcBef>
            </a:pP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—	</a:t>
            </a:r>
            <a:r>
              <a:rPr lang="es-ES" sz="13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Kontratatutako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pertsonaren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kualifikazio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mailaren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araberako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lanpostuak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</a:p>
          <a:p>
            <a:pPr marL="227329" marR="5080" indent="-215265">
              <a:lnSpc>
                <a:spcPct val="100000"/>
              </a:lnSpc>
              <a:spcBef>
                <a:spcPts val="100"/>
              </a:spcBef>
            </a:pPr>
            <a:endParaRPr lang="es-ES" sz="1300" spc="-35" dirty="0">
              <a:solidFill>
                <a:srgbClr val="3D3D3F"/>
              </a:solidFill>
              <a:latin typeface="Century Gothic"/>
              <a:cs typeface="Century Gothic"/>
            </a:endParaRPr>
          </a:p>
          <a:p>
            <a:pPr marL="227329" marR="5080" indent="-215265">
              <a:lnSpc>
                <a:spcPct val="100000"/>
              </a:lnSpc>
              <a:spcBef>
                <a:spcPts val="100"/>
              </a:spcBef>
            </a:pP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—	</a:t>
            </a:r>
            <a:r>
              <a:rPr lang="es-ES" sz="13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Kontratuak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Contrat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@ </a:t>
            </a:r>
            <a:r>
              <a:rPr lang="es-ES" sz="13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sistemaren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bidez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komunikatzea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hasten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direnetik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 15 </a:t>
            </a:r>
            <a:r>
              <a:rPr lang="es-ES" sz="13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egun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balioduneko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epean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3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honako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hau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300" spc="-35" dirty="0" err="1">
                <a:solidFill>
                  <a:srgbClr val="3D3D3F"/>
                </a:solidFill>
                <a:latin typeface="Century Gothic"/>
                <a:cs typeface="Century Gothic"/>
              </a:rPr>
              <a:t>adierazita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: “</a:t>
            </a:r>
            <a:r>
              <a:rPr lang="es-ES" sz="1300" spc="-35" dirty="0">
                <a:solidFill>
                  <a:srgbClr val="3D3D3F"/>
                </a:solidFill>
                <a:latin typeface="Century Gothic"/>
                <a:cs typeface="Century Gothic"/>
              </a:rPr>
              <a:t>GEL-2022</a:t>
            </a:r>
            <a:r>
              <a:rPr lang="es-ES" sz="1300" spc="-35" dirty="0" smtClean="0">
                <a:solidFill>
                  <a:srgbClr val="3D3D3F"/>
                </a:solidFill>
                <a:latin typeface="Century Gothic"/>
                <a:cs typeface="Century Gothic"/>
              </a:rPr>
              <a:t>”.</a:t>
            </a:r>
            <a:endParaRPr lang="es-ES" sz="1300" dirty="0">
              <a:latin typeface="Century Gothic"/>
              <a:cs typeface="Century Gothic"/>
            </a:endParaRPr>
          </a:p>
        </p:txBody>
      </p:sp>
      <p:sp>
        <p:nvSpPr>
          <p:cNvPr id="27" name="object 2">
            <a:extLst>
              <a:ext uri="{FF2B5EF4-FFF2-40B4-BE49-F238E27FC236}">
                <a16:creationId xmlns:a16="http://schemas.microsoft.com/office/drawing/2014/main" id="{AE5B7E5E-A389-6A4E-B3CF-3A5A6D99B670}"/>
              </a:ext>
            </a:extLst>
          </p:cNvPr>
          <p:cNvSpPr txBox="1"/>
          <p:nvPr/>
        </p:nvSpPr>
        <p:spPr>
          <a:xfrm>
            <a:off x="7089818" y="6958266"/>
            <a:ext cx="328608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Gazteen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kontratazioa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EGF+ programaren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esparruan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950" spc="10" dirty="0" smtClean="0">
                <a:latin typeface="Century Gothic"/>
                <a:cs typeface="Century Gothic"/>
              </a:rPr>
              <a:t>6</a:t>
            </a: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32" name="object 30"/>
          <p:cNvSpPr txBox="1"/>
          <p:nvPr/>
        </p:nvSpPr>
        <p:spPr>
          <a:xfrm>
            <a:off x="731108" y="618767"/>
            <a:ext cx="4294400" cy="843821"/>
          </a:xfrm>
          <a:prstGeom prst="rect">
            <a:avLst/>
          </a:prstGeom>
        </p:spPr>
        <p:txBody>
          <a:bodyPr vert="horz" wrap="square" lIns="0" tIns="99060" rIns="0" bIns="0" rtlCol="0">
            <a:spAutoFit/>
          </a:bodyPr>
          <a:lstStyle/>
          <a:p>
            <a:pPr marL="12700" marR="5080">
              <a:lnSpc>
                <a:spcPts val="2900"/>
              </a:lnSpc>
              <a:spcBef>
                <a:spcPts val="780"/>
              </a:spcBef>
            </a:pPr>
            <a:r>
              <a:rPr lang="es-ES" sz="30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Gazteei</a:t>
            </a:r>
            <a:r>
              <a:rPr lang="es-ES" sz="30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30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egindako</a:t>
            </a:r>
            <a:r>
              <a:rPr lang="es-ES" sz="30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30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aldi</a:t>
            </a:r>
            <a:r>
              <a:rPr lang="es-ES" sz="30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30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baterako</a:t>
            </a:r>
            <a:r>
              <a:rPr lang="es-ES" sz="3000" b="1" spc="2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3000" b="1" spc="20" dirty="0" err="1">
                <a:solidFill>
                  <a:srgbClr val="004594"/>
                </a:solidFill>
                <a:latin typeface="Century Gothic"/>
                <a:cs typeface="Century Gothic"/>
              </a:rPr>
              <a:t>kontratuak</a:t>
            </a:r>
            <a:endParaRPr sz="3000" dirty="0">
              <a:latin typeface="Century Gothic"/>
              <a:cs typeface="Century Gothic"/>
            </a:endParaRPr>
          </a:p>
        </p:txBody>
      </p:sp>
      <p:pic>
        <p:nvPicPr>
          <p:cNvPr id="33" name="Imagen 32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220" b="10108"/>
          <a:stretch/>
        </p:blipFill>
        <p:spPr>
          <a:xfrm>
            <a:off x="5892669" y="6506208"/>
            <a:ext cx="1115148" cy="900000"/>
          </a:xfrm>
          <a:prstGeom prst="rect">
            <a:avLst/>
          </a:prstGeom>
        </p:spPr>
      </p:pic>
      <p:pic>
        <p:nvPicPr>
          <p:cNvPr id="26" name="Picture 5" descr="OK Tira azul_oscuro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9"/>
          <p:cNvGrpSpPr>
            <a:grpSpLocks/>
          </p:cNvGrpSpPr>
          <p:nvPr/>
        </p:nvGrpSpPr>
        <p:grpSpPr bwMode="auto">
          <a:xfrm>
            <a:off x="8255" y="-2127"/>
            <a:ext cx="10680700" cy="7562850"/>
            <a:chOff x="0" y="981"/>
            <a:chExt cx="5760" cy="2319"/>
          </a:xfrm>
        </p:grpSpPr>
        <p:sp>
          <p:nvSpPr>
            <p:cNvPr id="7" name="2 Rectángulo"/>
            <p:cNvSpPr>
              <a:spLocks noChangeArrowheads="1"/>
            </p:cNvSpPr>
            <p:nvPr/>
          </p:nvSpPr>
          <p:spPr bwMode="auto">
            <a:xfrm>
              <a:off x="0" y="981"/>
              <a:ext cx="5760" cy="2086"/>
            </a:xfrm>
            <a:prstGeom prst="rect">
              <a:avLst/>
            </a:prstGeom>
            <a:solidFill>
              <a:srgbClr val="00459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4595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endParaRPr lang="es-ES" dirty="0">
                <a:solidFill>
                  <a:schemeClr val="lt1"/>
                </a:solidFill>
                <a:latin typeface="+mn-lt"/>
              </a:endParaRPr>
            </a:p>
          </p:txBody>
        </p:sp>
        <p:pic>
          <p:nvPicPr>
            <p:cNvPr id="8" name="Picture 4" descr="OK Tira verde_oscuro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067"/>
              <a:ext cx="5760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object 3">
            <a:extLst>
              <a:ext uri="{FF2B5EF4-FFF2-40B4-BE49-F238E27FC236}">
                <a16:creationId xmlns:a16="http://schemas.microsoft.com/office/drawing/2014/main" id="{BBC63293-A1FE-A74B-8632-3024BA9EF3F3}"/>
              </a:ext>
            </a:extLst>
          </p:cNvPr>
          <p:cNvSpPr txBox="1">
            <a:spLocks/>
          </p:cNvSpPr>
          <p:nvPr/>
        </p:nvSpPr>
        <p:spPr>
          <a:xfrm>
            <a:off x="393700" y="2867025"/>
            <a:ext cx="7284755" cy="589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500" b="1" i="0">
                <a:solidFill>
                  <a:srgbClr val="004594"/>
                </a:solidFill>
                <a:latin typeface="Century Gothic"/>
                <a:ea typeface="+mj-ea"/>
                <a:cs typeface="Century Gothic"/>
              </a:defRPr>
            </a:lvl1pPr>
          </a:lstStyle>
          <a:p>
            <a:pPr>
              <a:lnSpc>
                <a:spcPts val="4500"/>
              </a:lnSpc>
            </a:pPr>
            <a:r>
              <a:rPr lang="es-ES" kern="0" dirty="0" err="1">
                <a:solidFill>
                  <a:schemeClr val="bg1">
                    <a:lumMod val="95000"/>
                  </a:schemeClr>
                </a:solidFill>
              </a:rPr>
              <a:t>Erakunde</a:t>
            </a:r>
            <a:r>
              <a:rPr lang="es-ES" kern="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kern="0" dirty="0" err="1">
                <a:solidFill>
                  <a:schemeClr val="bg1">
                    <a:lumMod val="95000"/>
                  </a:schemeClr>
                </a:solidFill>
              </a:rPr>
              <a:t>onuradunak</a:t>
            </a:r>
            <a:endParaRPr lang="es-ES" kern="0" spc="-45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BDCC24A9-7666-1A40-9772-911B18A10263}"/>
              </a:ext>
            </a:extLst>
          </p:cNvPr>
          <p:cNvSpPr/>
          <p:nvPr/>
        </p:nvSpPr>
        <p:spPr>
          <a:xfrm>
            <a:off x="325403" y="1190625"/>
            <a:ext cx="2362200" cy="21441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0" spc="-1500" baseline="7000" dirty="0">
                <a:solidFill>
                  <a:schemeClr val="bg1">
                    <a:lumMod val="95000"/>
                    <a:alpha val="36000"/>
                  </a:schemeClr>
                </a:solidFill>
                <a:latin typeface="Century Gothic"/>
                <a:cs typeface="Century Gothic"/>
              </a:rPr>
              <a:t>03</a:t>
            </a:r>
            <a:endParaRPr lang="es-ES" sz="20000" b="1" spc="-1500" baseline="7000" dirty="0">
              <a:solidFill>
                <a:schemeClr val="bg1">
                  <a:lumMod val="95000"/>
                  <a:alpha val="36000"/>
                </a:schemeClr>
              </a:solidFill>
              <a:latin typeface="Century Gothic Bold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658600" y="1451352"/>
            <a:ext cx="869188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400" marR="17780">
              <a:lnSpc>
                <a:spcPct val="100000"/>
              </a:lnSpc>
              <a:spcBef>
                <a:spcPts val="100"/>
              </a:spcBef>
            </a:pP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EAEko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mankomunitateak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,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kuadrillak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edo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udalerriak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,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baita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haien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menpe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dauden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 eta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nortasun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juridikoa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duten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tokiko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garapenerako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600" b="1" spc="50" dirty="0" err="1">
                <a:solidFill>
                  <a:srgbClr val="004594"/>
                </a:solidFill>
                <a:latin typeface="Century Gothic Bold"/>
                <a:cs typeface="Calibri"/>
              </a:rPr>
              <a:t>agentziak</a:t>
            </a:r>
            <a:r>
              <a:rPr lang="es-ES" sz="1600" b="1" spc="50" dirty="0">
                <a:solidFill>
                  <a:srgbClr val="004594"/>
                </a:solidFill>
                <a:latin typeface="Century Gothic Bold"/>
                <a:cs typeface="Calibri"/>
              </a:rPr>
              <a:t> ere.</a:t>
            </a:r>
            <a:endParaRPr lang="es-ES" sz="1500" dirty="0">
              <a:latin typeface="Century Gothic"/>
              <a:cs typeface="Century Gothic"/>
            </a:endParaRPr>
          </a:p>
        </p:txBody>
      </p:sp>
      <p:sp>
        <p:nvSpPr>
          <p:cNvPr id="30" name="object 2">
            <a:extLst>
              <a:ext uri="{FF2B5EF4-FFF2-40B4-BE49-F238E27FC236}">
                <a16:creationId xmlns:a16="http://schemas.microsoft.com/office/drawing/2014/main" id="{3F9C3BE7-EBAB-7148-A2B8-A67F8872AC02}"/>
              </a:ext>
            </a:extLst>
          </p:cNvPr>
          <p:cNvSpPr txBox="1"/>
          <p:nvPr/>
        </p:nvSpPr>
        <p:spPr>
          <a:xfrm>
            <a:off x="7221274" y="6958266"/>
            <a:ext cx="3337200" cy="17598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Gazteen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kontratazioa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EGF+ programaren </a:t>
            </a:r>
            <a:r>
              <a:rPr lang="es-ES" sz="1000" b="1" spc="-20" dirty="0" err="1" smtClean="0">
                <a:solidFill>
                  <a:srgbClr val="004594"/>
                </a:solidFill>
                <a:latin typeface="Century Gothic Bold"/>
                <a:cs typeface="Calibri"/>
              </a:rPr>
              <a:t>esparruan</a:t>
            </a:r>
            <a:r>
              <a:rPr lang="es-ES" sz="1000" b="1" spc="-20" dirty="0" smtClean="0">
                <a:solidFill>
                  <a:srgbClr val="004594"/>
                </a:solidFill>
                <a:latin typeface="Century Gothic Bold"/>
                <a:cs typeface="Calibri"/>
              </a:rPr>
              <a:t>  </a:t>
            </a:r>
            <a:r>
              <a:rPr lang="es-ES" sz="950" spc="10" dirty="0" smtClean="0">
                <a:latin typeface="Century Gothic"/>
                <a:cs typeface="Calibri"/>
              </a:rPr>
              <a:t>8</a:t>
            </a: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658600" y="2340045"/>
            <a:ext cx="8690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indent="-360045">
              <a:spcBef>
                <a:spcPts val="100"/>
              </a:spcBef>
            </a:pP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Aipatutako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erakundeetako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batek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eskaera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bakar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bat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aurkeztuko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du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eremu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geografiko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berean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egin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nahi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diren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kontratazio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70" dirty="0" err="1">
                <a:solidFill>
                  <a:srgbClr val="004594"/>
                </a:solidFill>
                <a:latin typeface="Century Gothic"/>
                <a:cs typeface="Century Gothic"/>
              </a:rPr>
              <a:t>guztietarako</a:t>
            </a:r>
            <a:r>
              <a:rPr lang="es-ES" sz="1600" spc="-70" dirty="0">
                <a:solidFill>
                  <a:srgbClr val="004594"/>
                </a:solidFill>
                <a:latin typeface="Century Gothic"/>
                <a:cs typeface="Century Gothic"/>
              </a:rPr>
              <a:t>.</a:t>
            </a:r>
            <a:endParaRPr lang="es-ES" sz="1500" spc="-70" dirty="0">
              <a:solidFill>
                <a:srgbClr val="3D3D3F"/>
              </a:solidFill>
              <a:latin typeface="Century Gothic"/>
              <a:cs typeface="Century Gothic"/>
            </a:endParaRPr>
          </a:p>
        </p:txBody>
      </p:sp>
      <p:sp>
        <p:nvSpPr>
          <p:cNvPr id="27" name="object 22"/>
          <p:cNvSpPr txBox="1"/>
          <p:nvPr/>
        </p:nvSpPr>
        <p:spPr>
          <a:xfrm>
            <a:off x="2047195" y="6972023"/>
            <a:ext cx="847843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pic>
        <p:nvPicPr>
          <p:cNvPr id="28" name="Imagen 2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220" b="10108"/>
          <a:stretch/>
        </p:blipFill>
        <p:spPr>
          <a:xfrm>
            <a:off x="6011710" y="6506208"/>
            <a:ext cx="1115148" cy="900000"/>
          </a:xfrm>
          <a:prstGeom prst="rect">
            <a:avLst/>
          </a:prstGeom>
        </p:spPr>
      </p:pic>
      <p:pic>
        <p:nvPicPr>
          <p:cNvPr id="26" name="Picture 5" descr="OK Tira azul_oscuro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/>
          <p:nvPr/>
        </p:nvSpPr>
        <p:spPr>
          <a:xfrm>
            <a:off x="457198" y="6732004"/>
            <a:ext cx="351155" cy="351155"/>
          </a:xfrm>
          <a:custGeom>
            <a:avLst/>
            <a:gdLst/>
            <a:ahLst/>
            <a:cxnLst/>
            <a:rect l="l" t="t" r="r" b="b"/>
            <a:pathLst>
              <a:path w="351155" h="351154">
                <a:moveTo>
                  <a:pt x="175323" y="0"/>
                </a:moveTo>
                <a:lnTo>
                  <a:pt x="128712" y="6260"/>
                </a:lnTo>
                <a:lnTo>
                  <a:pt x="86830" y="23927"/>
                </a:lnTo>
                <a:lnTo>
                  <a:pt x="51347" y="51331"/>
                </a:lnTo>
                <a:lnTo>
                  <a:pt x="23934" y="86804"/>
                </a:lnTo>
                <a:lnTo>
                  <a:pt x="6262" y="128674"/>
                </a:lnTo>
                <a:lnTo>
                  <a:pt x="0" y="175272"/>
                </a:lnTo>
                <a:lnTo>
                  <a:pt x="6262" y="221892"/>
                </a:lnTo>
                <a:lnTo>
                  <a:pt x="23934" y="263777"/>
                </a:lnTo>
                <a:lnTo>
                  <a:pt x="51347" y="299258"/>
                </a:lnTo>
                <a:lnTo>
                  <a:pt x="86830" y="326667"/>
                </a:lnTo>
                <a:lnTo>
                  <a:pt x="128712" y="344335"/>
                </a:lnTo>
                <a:lnTo>
                  <a:pt x="175323" y="350596"/>
                </a:lnTo>
                <a:lnTo>
                  <a:pt x="221923" y="344335"/>
                </a:lnTo>
                <a:lnTo>
                  <a:pt x="263798" y="326667"/>
                </a:lnTo>
                <a:lnTo>
                  <a:pt x="299277" y="299258"/>
                </a:lnTo>
                <a:lnTo>
                  <a:pt x="326687" y="263777"/>
                </a:lnTo>
                <a:lnTo>
                  <a:pt x="344359" y="221892"/>
                </a:lnTo>
                <a:lnTo>
                  <a:pt x="350621" y="175272"/>
                </a:lnTo>
                <a:lnTo>
                  <a:pt x="344359" y="128674"/>
                </a:lnTo>
                <a:lnTo>
                  <a:pt x="326687" y="86804"/>
                </a:lnTo>
                <a:lnTo>
                  <a:pt x="299277" y="51331"/>
                </a:lnTo>
                <a:lnTo>
                  <a:pt x="263798" y="23927"/>
                </a:lnTo>
                <a:lnTo>
                  <a:pt x="221923" y="6260"/>
                </a:lnTo>
                <a:lnTo>
                  <a:pt x="17532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93877" y="6737677"/>
            <a:ext cx="275866" cy="3285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887719" y="7021132"/>
            <a:ext cx="134620" cy="0"/>
          </a:xfrm>
          <a:custGeom>
            <a:avLst/>
            <a:gdLst/>
            <a:ahLst/>
            <a:cxnLst/>
            <a:rect l="l" t="t" r="r" b="b"/>
            <a:pathLst>
              <a:path w="134619">
                <a:moveTo>
                  <a:pt x="0" y="0"/>
                </a:moveTo>
                <a:lnTo>
                  <a:pt x="134569" y="0"/>
                </a:lnTo>
              </a:path>
            </a:pathLst>
          </a:custGeom>
          <a:ln w="31750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903550" y="6812217"/>
            <a:ext cx="0" cy="193040"/>
          </a:xfrm>
          <a:custGeom>
            <a:avLst/>
            <a:gdLst/>
            <a:ahLst/>
            <a:cxnLst/>
            <a:rect l="l" t="t" r="r" b="b"/>
            <a:pathLst>
              <a:path h="193040">
                <a:moveTo>
                  <a:pt x="0" y="0"/>
                </a:moveTo>
                <a:lnTo>
                  <a:pt x="0" y="193039"/>
                </a:lnTo>
              </a:path>
            </a:pathLst>
          </a:custGeom>
          <a:ln w="31661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026092" y="6875253"/>
            <a:ext cx="130810" cy="161925"/>
          </a:xfrm>
          <a:custGeom>
            <a:avLst/>
            <a:gdLst/>
            <a:ahLst/>
            <a:cxnLst/>
            <a:rect l="l" t="t" r="r" b="b"/>
            <a:pathLst>
              <a:path w="130809" h="161925">
                <a:moveTo>
                  <a:pt x="127364" y="31356"/>
                </a:moveTo>
                <a:lnTo>
                  <a:pt x="65163" y="31356"/>
                </a:lnTo>
                <a:lnTo>
                  <a:pt x="75338" y="31737"/>
                </a:lnTo>
                <a:lnTo>
                  <a:pt x="83651" y="32878"/>
                </a:lnTo>
                <a:lnTo>
                  <a:pt x="90102" y="34779"/>
                </a:lnTo>
                <a:lnTo>
                  <a:pt x="94691" y="37439"/>
                </a:lnTo>
                <a:lnTo>
                  <a:pt x="97535" y="39687"/>
                </a:lnTo>
                <a:lnTo>
                  <a:pt x="98958" y="43230"/>
                </a:lnTo>
                <a:lnTo>
                  <a:pt x="98958" y="52768"/>
                </a:lnTo>
                <a:lnTo>
                  <a:pt x="65163" y="64541"/>
                </a:lnTo>
                <a:lnTo>
                  <a:pt x="47749" y="65627"/>
                </a:lnTo>
                <a:lnTo>
                  <a:pt x="11264" y="81902"/>
                </a:lnTo>
                <a:lnTo>
                  <a:pt x="0" y="112953"/>
                </a:lnTo>
                <a:lnTo>
                  <a:pt x="704" y="121973"/>
                </a:lnTo>
                <a:lnTo>
                  <a:pt x="32961" y="157024"/>
                </a:lnTo>
                <a:lnTo>
                  <a:pt x="65163" y="161366"/>
                </a:lnTo>
                <a:lnTo>
                  <a:pt x="93800" y="158339"/>
                </a:lnTo>
                <a:lnTo>
                  <a:pt x="114255" y="149261"/>
                </a:lnTo>
                <a:lnTo>
                  <a:pt x="126528" y="134132"/>
                </a:lnTo>
                <a:lnTo>
                  <a:pt x="127324" y="130009"/>
                </a:lnTo>
                <a:lnTo>
                  <a:pt x="65163" y="130009"/>
                </a:lnTo>
                <a:lnTo>
                  <a:pt x="55114" y="129624"/>
                </a:lnTo>
                <a:lnTo>
                  <a:pt x="31661" y="108191"/>
                </a:lnTo>
                <a:lnTo>
                  <a:pt x="33083" y="104609"/>
                </a:lnTo>
                <a:lnTo>
                  <a:pt x="74691" y="96204"/>
                </a:lnTo>
                <a:lnTo>
                  <a:pt x="83499" y="95294"/>
                </a:lnTo>
                <a:lnTo>
                  <a:pt x="91588" y="93774"/>
                </a:lnTo>
                <a:lnTo>
                  <a:pt x="98958" y="91643"/>
                </a:lnTo>
                <a:lnTo>
                  <a:pt x="130619" y="91643"/>
                </a:lnTo>
                <a:lnTo>
                  <a:pt x="130619" y="48107"/>
                </a:lnTo>
                <a:lnTo>
                  <a:pt x="127364" y="31356"/>
                </a:lnTo>
                <a:close/>
              </a:path>
              <a:path w="130809" h="161925">
                <a:moveTo>
                  <a:pt x="130619" y="91643"/>
                </a:moveTo>
                <a:lnTo>
                  <a:pt x="98958" y="91643"/>
                </a:lnTo>
                <a:lnTo>
                  <a:pt x="98958" y="118033"/>
                </a:lnTo>
                <a:lnTo>
                  <a:pt x="97535" y="121615"/>
                </a:lnTo>
                <a:lnTo>
                  <a:pt x="65163" y="130009"/>
                </a:lnTo>
                <a:lnTo>
                  <a:pt x="127324" y="130009"/>
                </a:lnTo>
                <a:lnTo>
                  <a:pt x="130587" y="113118"/>
                </a:lnTo>
                <a:lnTo>
                  <a:pt x="130619" y="91643"/>
                </a:lnTo>
                <a:close/>
              </a:path>
              <a:path w="130809" h="161925">
                <a:moveTo>
                  <a:pt x="65163" y="0"/>
                </a:moveTo>
                <a:lnTo>
                  <a:pt x="20799" y="9702"/>
                </a:lnTo>
                <a:lnTo>
                  <a:pt x="0" y="48107"/>
                </a:lnTo>
                <a:lnTo>
                  <a:pt x="31661" y="48107"/>
                </a:lnTo>
                <a:lnTo>
                  <a:pt x="31661" y="43230"/>
                </a:lnTo>
                <a:lnTo>
                  <a:pt x="33083" y="39687"/>
                </a:lnTo>
                <a:lnTo>
                  <a:pt x="65163" y="31356"/>
                </a:lnTo>
                <a:lnTo>
                  <a:pt x="127364" y="31356"/>
                </a:lnTo>
                <a:lnTo>
                  <a:pt x="126528" y="27056"/>
                </a:lnTo>
                <a:lnTo>
                  <a:pt x="114255" y="12023"/>
                </a:lnTo>
                <a:lnTo>
                  <a:pt x="93800" y="3005"/>
                </a:lnTo>
                <a:lnTo>
                  <a:pt x="65163" y="0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1167560" y="6875250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18876" y="20210"/>
                </a:lnTo>
                <a:lnTo>
                  <a:pt x="20" y="80683"/>
                </a:lnTo>
                <a:lnTo>
                  <a:pt x="0" y="161366"/>
                </a:lnTo>
                <a:lnTo>
                  <a:pt x="31661" y="161366"/>
                </a:lnTo>
                <a:lnTo>
                  <a:pt x="31661" y="80683"/>
                </a:lnTo>
                <a:lnTo>
                  <a:pt x="32175" y="69205"/>
                </a:lnTo>
                <a:lnTo>
                  <a:pt x="53967" y="34783"/>
                </a:lnTo>
                <a:lnTo>
                  <a:pt x="75501" y="31356"/>
                </a:lnTo>
                <a:lnTo>
                  <a:pt x="138130" y="31356"/>
                </a:lnTo>
                <a:lnTo>
                  <a:pt x="131908" y="20210"/>
                </a:lnTo>
                <a:lnTo>
                  <a:pt x="108405" y="5052"/>
                </a:lnTo>
                <a:lnTo>
                  <a:pt x="75501" y="0"/>
                </a:lnTo>
                <a:close/>
              </a:path>
              <a:path w="151130" h="161925">
                <a:moveTo>
                  <a:pt x="138130" y="31356"/>
                </a:moveTo>
                <a:lnTo>
                  <a:pt x="75501" y="31356"/>
                </a:lnTo>
                <a:lnTo>
                  <a:pt x="87188" y="32213"/>
                </a:lnTo>
                <a:lnTo>
                  <a:pt x="96970" y="34783"/>
                </a:lnTo>
                <a:lnTo>
                  <a:pt x="118535" y="69205"/>
                </a:lnTo>
                <a:lnTo>
                  <a:pt x="119049" y="80683"/>
                </a:lnTo>
                <a:lnTo>
                  <a:pt x="119049" y="161366"/>
                </a:lnTo>
                <a:lnTo>
                  <a:pt x="150710" y="161366"/>
                </a:lnTo>
                <a:lnTo>
                  <a:pt x="150690" y="80683"/>
                </a:lnTo>
                <a:lnTo>
                  <a:pt x="146010" y="45471"/>
                </a:lnTo>
                <a:lnTo>
                  <a:pt x="138130" y="31356"/>
                </a:lnTo>
                <a:close/>
              </a:path>
            </a:pathLst>
          </a:custGeom>
          <a:solidFill>
            <a:srgbClr val="004594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328802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31661" y="0"/>
                </a:moveTo>
                <a:lnTo>
                  <a:pt x="0" y="0"/>
                </a:lnTo>
                <a:lnTo>
                  <a:pt x="20" y="144475"/>
                </a:lnTo>
                <a:lnTo>
                  <a:pt x="4700" y="179625"/>
                </a:lnTo>
                <a:lnTo>
                  <a:pt x="18800" y="204838"/>
                </a:lnTo>
                <a:lnTo>
                  <a:pt x="42299" y="219964"/>
                </a:lnTo>
                <a:lnTo>
                  <a:pt x="75196" y="225005"/>
                </a:lnTo>
                <a:lnTo>
                  <a:pt x="108249" y="219964"/>
                </a:lnTo>
                <a:lnTo>
                  <a:pt x="131832" y="204876"/>
                </a:lnTo>
                <a:lnTo>
                  <a:pt x="138148" y="193649"/>
                </a:lnTo>
                <a:lnTo>
                  <a:pt x="75196" y="193649"/>
                </a:lnTo>
                <a:lnTo>
                  <a:pt x="63516" y="192790"/>
                </a:lnTo>
                <a:lnTo>
                  <a:pt x="33718" y="165554"/>
                </a:lnTo>
                <a:lnTo>
                  <a:pt x="31661" y="144475"/>
                </a:lnTo>
                <a:lnTo>
                  <a:pt x="31661" y="94995"/>
                </a:lnTo>
                <a:lnTo>
                  <a:pt x="138079" y="94995"/>
                </a:lnTo>
                <a:lnTo>
                  <a:pt x="131832" y="83850"/>
                </a:lnTo>
                <a:lnTo>
                  <a:pt x="108234" y="68692"/>
                </a:lnTo>
                <a:lnTo>
                  <a:pt x="75196" y="63639"/>
                </a:lnTo>
                <a:lnTo>
                  <a:pt x="31661" y="63639"/>
                </a:lnTo>
                <a:lnTo>
                  <a:pt x="31661" y="0"/>
                </a:lnTo>
                <a:close/>
              </a:path>
              <a:path w="151130" h="225425">
                <a:moveTo>
                  <a:pt x="138079" y="94995"/>
                </a:moveTo>
                <a:lnTo>
                  <a:pt x="75196" y="94995"/>
                </a:lnTo>
                <a:lnTo>
                  <a:pt x="86902" y="95855"/>
                </a:lnTo>
                <a:lnTo>
                  <a:pt x="96742" y="98432"/>
                </a:lnTo>
                <a:lnTo>
                  <a:pt x="118535" y="132968"/>
                </a:lnTo>
                <a:lnTo>
                  <a:pt x="119049" y="144475"/>
                </a:lnTo>
                <a:lnTo>
                  <a:pt x="118535" y="155855"/>
                </a:lnTo>
                <a:lnTo>
                  <a:pt x="96742" y="190212"/>
                </a:lnTo>
                <a:lnTo>
                  <a:pt x="75196" y="193649"/>
                </a:lnTo>
                <a:lnTo>
                  <a:pt x="138148" y="193649"/>
                </a:lnTo>
                <a:lnTo>
                  <a:pt x="145880" y="179908"/>
                </a:lnTo>
                <a:lnTo>
                  <a:pt x="146002" y="179625"/>
                </a:lnTo>
                <a:lnTo>
                  <a:pt x="150710" y="144475"/>
                </a:lnTo>
                <a:lnTo>
                  <a:pt x="145991" y="109111"/>
                </a:lnTo>
                <a:lnTo>
                  <a:pt x="138079" y="94995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491056" y="6811619"/>
            <a:ext cx="31750" cy="31750"/>
          </a:xfrm>
          <a:custGeom>
            <a:avLst/>
            <a:gdLst/>
            <a:ahLst/>
            <a:cxnLst/>
            <a:rect l="l" t="t" r="r" b="b"/>
            <a:pathLst>
              <a:path w="31750" h="31750">
                <a:moveTo>
                  <a:pt x="31661" y="0"/>
                </a:moveTo>
                <a:lnTo>
                  <a:pt x="0" y="0"/>
                </a:lnTo>
                <a:lnTo>
                  <a:pt x="0" y="31356"/>
                </a:lnTo>
                <a:lnTo>
                  <a:pt x="31661" y="31356"/>
                </a:lnTo>
                <a:lnTo>
                  <a:pt x="31661" y="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506886" y="6875246"/>
            <a:ext cx="0" cy="161925"/>
          </a:xfrm>
          <a:custGeom>
            <a:avLst/>
            <a:gdLst/>
            <a:ahLst/>
            <a:cxnLst/>
            <a:rect l="l" t="t" r="r" b="b"/>
            <a:pathLst>
              <a:path h="161925">
                <a:moveTo>
                  <a:pt x="0" y="0"/>
                </a:moveTo>
                <a:lnTo>
                  <a:pt x="0" y="161366"/>
                </a:lnTo>
              </a:path>
            </a:pathLst>
          </a:custGeom>
          <a:ln w="31661">
            <a:solidFill>
              <a:srgbClr val="69AF22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4344" y="6811612"/>
            <a:ext cx="151130" cy="225425"/>
          </a:xfrm>
          <a:custGeom>
            <a:avLst/>
            <a:gdLst/>
            <a:ahLst/>
            <a:cxnLst/>
            <a:rect l="l" t="t" r="r" b="b"/>
            <a:pathLst>
              <a:path w="151130" h="225425">
                <a:moveTo>
                  <a:pt x="150710" y="0"/>
                </a:moveTo>
                <a:lnTo>
                  <a:pt x="119049" y="0"/>
                </a:lnTo>
                <a:lnTo>
                  <a:pt x="119049" y="63639"/>
                </a:lnTo>
                <a:lnTo>
                  <a:pt x="75501" y="63639"/>
                </a:lnTo>
                <a:lnTo>
                  <a:pt x="42471" y="68682"/>
                </a:lnTo>
                <a:lnTo>
                  <a:pt x="18876" y="83812"/>
                </a:lnTo>
                <a:lnTo>
                  <a:pt x="4719" y="109025"/>
                </a:lnTo>
                <a:lnTo>
                  <a:pt x="0" y="144322"/>
                </a:lnTo>
                <a:lnTo>
                  <a:pt x="4719" y="179758"/>
                </a:lnTo>
                <a:lnTo>
                  <a:pt x="18876" y="205066"/>
                </a:lnTo>
                <a:lnTo>
                  <a:pt x="42471" y="220250"/>
                </a:lnTo>
                <a:lnTo>
                  <a:pt x="75501" y="225310"/>
                </a:lnTo>
                <a:lnTo>
                  <a:pt x="108405" y="220250"/>
                </a:lnTo>
                <a:lnTo>
                  <a:pt x="131908" y="205066"/>
                </a:lnTo>
                <a:lnTo>
                  <a:pt x="138744" y="192798"/>
                </a:lnTo>
                <a:lnTo>
                  <a:pt x="75577" y="192798"/>
                </a:lnTo>
                <a:lnTo>
                  <a:pt x="63892" y="191936"/>
                </a:lnTo>
                <a:lnTo>
                  <a:pt x="34097" y="164539"/>
                </a:lnTo>
                <a:lnTo>
                  <a:pt x="32042" y="143167"/>
                </a:lnTo>
                <a:lnTo>
                  <a:pt x="32556" y="131625"/>
                </a:lnTo>
                <a:lnTo>
                  <a:pt x="54113" y="97212"/>
                </a:lnTo>
                <a:lnTo>
                  <a:pt x="150710" y="93840"/>
                </a:lnTo>
                <a:lnTo>
                  <a:pt x="150710" y="0"/>
                </a:lnTo>
                <a:close/>
              </a:path>
              <a:path w="151130" h="225425">
                <a:moveTo>
                  <a:pt x="150710" y="93840"/>
                </a:moveTo>
                <a:lnTo>
                  <a:pt x="119113" y="93840"/>
                </a:lnTo>
                <a:lnTo>
                  <a:pt x="119062" y="144322"/>
                </a:lnTo>
                <a:lnTo>
                  <a:pt x="118600" y="154715"/>
                </a:lnTo>
                <a:lnTo>
                  <a:pt x="97047" y="189350"/>
                </a:lnTo>
                <a:lnTo>
                  <a:pt x="75577" y="192798"/>
                </a:lnTo>
                <a:lnTo>
                  <a:pt x="138744" y="192798"/>
                </a:lnTo>
                <a:lnTo>
                  <a:pt x="146010" y="179758"/>
                </a:lnTo>
                <a:lnTo>
                  <a:pt x="150710" y="144322"/>
                </a:lnTo>
                <a:lnTo>
                  <a:pt x="150710" y="93840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690453" y="6875246"/>
            <a:ext cx="151130" cy="161925"/>
          </a:xfrm>
          <a:custGeom>
            <a:avLst/>
            <a:gdLst/>
            <a:ahLst/>
            <a:cxnLst/>
            <a:rect l="l" t="t" r="r" b="b"/>
            <a:pathLst>
              <a:path w="151130" h="161925">
                <a:moveTo>
                  <a:pt x="75501" y="0"/>
                </a:moveTo>
                <a:lnTo>
                  <a:pt x="42466" y="5052"/>
                </a:lnTo>
                <a:lnTo>
                  <a:pt x="18872" y="20210"/>
                </a:lnTo>
                <a:lnTo>
                  <a:pt x="4717" y="45471"/>
                </a:lnTo>
                <a:lnTo>
                  <a:pt x="0" y="80835"/>
                </a:lnTo>
                <a:lnTo>
                  <a:pt x="4717" y="116071"/>
                </a:lnTo>
                <a:lnTo>
                  <a:pt x="18872" y="141236"/>
                </a:lnTo>
                <a:lnTo>
                  <a:pt x="42466" y="156334"/>
                </a:lnTo>
                <a:lnTo>
                  <a:pt x="75501" y="161366"/>
                </a:lnTo>
                <a:lnTo>
                  <a:pt x="150710" y="161366"/>
                </a:lnTo>
                <a:lnTo>
                  <a:pt x="150710" y="130009"/>
                </a:lnTo>
                <a:lnTo>
                  <a:pt x="75501" y="130009"/>
                </a:lnTo>
                <a:lnTo>
                  <a:pt x="58544" y="127916"/>
                </a:lnTo>
                <a:lnTo>
                  <a:pt x="45737" y="121637"/>
                </a:lnTo>
                <a:lnTo>
                  <a:pt x="37080" y="111171"/>
                </a:lnTo>
                <a:lnTo>
                  <a:pt x="32575" y="96520"/>
                </a:lnTo>
                <a:lnTo>
                  <a:pt x="150710" y="96520"/>
                </a:lnTo>
                <a:lnTo>
                  <a:pt x="150710" y="80733"/>
                </a:lnTo>
                <a:lnTo>
                  <a:pt x="148638" y="65163"/>
                </a:lnTo>
                <a:lnTo>
                  <a:pt x="32575" y="65163"/>
                </a:lnTo>
                <a:lnTo>
                  <a:pt x="37080" y="50378"/>
                </a:lnTo>
                <a:lnTo>
                  <a:pt x="45737" y="39817"/>
                </a:lnTo>
                <a:lnTo>
                  <a:pt x="58544" y="33481"/>
                </a:lnTo>
                <a:lnTo>
                  <a:pt x="75501" y="31369"/>
                </a:lnTo>
                <a:lnTo>
                  <a:pt x="138160" y="31369"/>
                </a:lnTo>
                <a:lnTo>
                  <a:pt x="131908" y="20183"/>
                </a:lnTo>
                <a:lnTo>
                  <a:pt x="108405" y="5045"/>
                </a:lnTo>
                <a:lnTo>
                  <a:pt x="75501" y="0"/>
                </a:lnTo>
                <a:close/>
              </a:path>
              <a:path w="151130" h="161925">
                <a:moveTo>
                  <a:pt x="138160" y="31369"/>
                </a:moveTo>
                <a:lnTo>
                  <a:pt x="75501" y="31369"/>
                </a:lnTo>
                <a:lnTo>
                  <a:pt x="92325" y="33481"/>
                </a:lnTo>
                <a:lnTo>
                  <a:pt x="105038" y="39817"/>
                </a:lnTo>
                <a:lnTo>
                  <a:pt x="113641" y="50378"/>
                </a:lnTo>
                <a:lnTo>
                  <a:pt x="118135" y="65163"/>
                </a:lnTo>
                <a:lnTo>
                  <a:pt x="148638" y="65163"/>
                </a:lnTo>
                <a:lnTo>
                  <a:pt x="146010" y="45412"/>
                </a:lnTo>
                <a:lnTo>
                  <a:pt x="138160" y="31369"/>
                </a:lnTo>
                <a:close/>
              </a:path>
            </a:pathLst>
          </a:custGeom>
          <a:solidFill>
            <a:srgbClr val="69AF22"/>
          </a:solid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879849" y="7122655"/>
            <a:ext cx="946471" cy="1702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671830" y="6972023"/>
            <a:ext cx="1466215" cy="162224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s-ES" sz="950" b="1" spc="-25">
                <a:solidFill>
                  <a:srgbClr val="004594"/>
                </a:solidFill>
                <a:latin typeface="Century Gothic"/>
                <a:cs typeface="Century Gothic"/>
              </a:rPr>
              <a:t>www.lanbide.euskadi.eus</a:t>
            </a:r>
            <a:endParaRPr lang="es-ES" sz="950">
              <a:latin typeface="Century Gothic"/>
              <a:cs typeface="Century Gothic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5503597" y="7008573"/>
            <a:ext cx="126720" cy="12673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5323692" y="7008576"/>
            <a:ext cx="126623" cy="126733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5683923" y="7008579"/>
            <a:ext cx="126746" cy="126720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0" name="object 20"/>
          <p:cNvSpPr/>
          <p:nvPr/>
        </p:nvSpPr>
        <p:spPr>
          <a:xfrm>
            <a:off x="355817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5164894" y="7019190"/>
            <a:ext cx="0" cy="95250"/>
          </a:xfrm>
          <a:custGeom>
            <a:avLst/>
            <a:gdLst/>
            <a:ahLst/>
            <a:cxnLst/>
            <a:rect l="l" t="t" r="r" b="b"/>
            <a:pathLst>
              <a:path h="95250">
                <a:moveTo>
                  <a:pt x="0" y="0"/>
                </a:moveTo>
                <a:lnTo>
                  <a:pt x="0" y="94716"/>
                </a:lnTo>
              </a:path>
            </a:pathLst>
          </a:custGeom>
          <a:ln w="12369">
            <a:solidFill>
              <a:srgbClr val="004594"/>
            </a:solidFill>
          </a:ln>
        </p:spPr>
        <p:txBody>
          <a:bodyPr wrap="square" lIns="0" tIns="0" rIns="0" bIns="0" rtlCol="0"/>
          <a:lstStyle/>
          <a:p>
            <a:endParaRPr lang="es-ES" b="1">
              <a:latin typeface="Century Gothic Bold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2047195" y="6972023"/>
            <a:ext cx="1457325" cy="321242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spcBef>
                <a:spcPts val="125"/>
              </a:spcBef>
            </a:pPr>
            <a:r>
              <a:rPr lang="es-ES" sz="950" b="1" spc="-5" dirty="0">
                <a:solidFill>
                  <a:srgbClr val="004594"/>
                </a:solidFill>
                <a:latin typeface="Century Gothic"/>
                <a:cs typeface="Century Gothic"/>
              </a:rPr>
              <a:t>945  </a:t>
            </a:r>
            <a:r>
              <a:rPr lang="es-ES" sz="950" b="1" spc="-5" dirty="0" smtClean="0">
                <a:solidFill>
                  <a:srgbClr val="004594"/>
                </a:solidFill>
                <a:latin typeface="Century Gothic"/>
                <a:cs typeface="Century Gothic"/>
              </a:rPr>
              <a:t>160 601</a:t>
            </a:r>
            <a:endParaRPr lang="es-ES" sz="950" b="1" spc="-5" dirty="0">
              <a:solidFill>
                <a:srgbClr val="004594"/>
              </a:solidFill>
              <a:latin typeface="Century Gothic"/>
              <a:cs typeface="Century Gothic"/>
            </a:endParaRPr>
          </a:p>
          <a:p>
            <a:pPr marL="12700">
              <a:lnSpc>
                <a:spcPct val="100000"/>
              </a:lnSpc>
              <a:spcBef>
                <a:spcPts val="125"/>
              </a:spcBef>
            </a:pPr>
            <a:endParaRPr lang="es-ES" sz="950" dirty="0">
              <a:latin typeface="Century Gothic"/>
              <a:cs typeface="Century Gothic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049299" y="1760348"/>
            <a:ext cx="837565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500" spc="-5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Zerga-betebeharrak</a:t>
            </a:r>
            <a:r>
              <a:rPr lang="es-ES" sz="15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eta </a:t>
            </a:r>
            <a:r>
              <a:rPr lang="es-ES" sz="15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Gizarte</a:t>
            </a:r>
            <a:r>
              <a:rPr lang="es-ES"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Segurantzakoak</a:t>
            </a:r>
            <a:r>
              <a:rPr lang="es-ES"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egunean</a:t>
            </a:r>
            <a:r>
              <a:rPr lang="es-ES"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izatea</a:t>
            </a:r>
            <a:r>
              <a:rPr lang="es-ES"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sz="1500" dirty="0">
              <a:latin typeface="Century Gothic"/>
              <a:cs typeface="Century Gothic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049299" y="2204975"/>
            <a:ext cx="797877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500" spc="-50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Dirulaguntzak</a:t>
            </a:r>
            <a:r>
              <a:rPr lang="es-ES" sz="15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itzultzeko</a:t>
            </a:r>
            <a:r>
              <a:rPr lang="es-ES"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ordainketa</a:t>
            </a:r>
            <a:r>
              <a:rPr lang="es-ES"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guztiak</a:t>
            </a:r>
            <a:r>
              <a:rPr lang="es-ES"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egunean</a:t>
            </a:r>
            <a:r>
              <a:rPr lang="es-ES" sz="1500" spc="-50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50" dirty="0" err="1">
                <a:solidFill>
                  <a:srgbClr val="3D3D3F"/>
                </a:solidFill>
                <a:latin typeface="Century Gothic"/>
                <a:cs typeface="Century Gothic"/>
              </a:rPr>
              <a:t>izatea</a:t>
            </a:r>
            <a:r>
              <a:rPr lang="es-ES" sz="1500" spc="-50" dirty="0" smtClean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sz="1500" dirty="0">
              <a:latin typeface="Century Gothic"/>
              <a:cs typeface="Century Gothic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049299" y="2649602"/>
            <a:ext cx="8458200" cy="116698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es-ES" sz="1500" spc="-85" dirty="0" err="1" smtClean="0">
                <a:solidFill>
                  <a:srgbClr val="3D3D3F"/>
                </a:solidFill>
                <a:latin typeface="Century Gothic"/>
                <a:cs typeface="Century Gothic"/>
              </a:rPr>
              <a:t>Zigor</a:t>
            </a:r>
            <a:r>
              <a:rPr lang="es-ES" sz="1500" spc="-85" dirty="0" smtClean="0">
                <a:solidFill>
                  <a:srgbClr val="3D3D3F"/>
                </a:solidFill>
                <a:latin typeface="Century Gothic"/>
                <a:cs typeface="Century Gothic"/>
              </a:rPr>
              <a:t>-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administrazio-arloan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laguntza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publikoak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lortzeko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aukera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galtzeko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zigorrik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jaso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izana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, eta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horretarako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ezgaitzen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duen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legezko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debekurik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ez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jaso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izana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,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Emakumeen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Gizonen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Berdintasunerako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otsailaren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18ko 4/2005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Legearen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arabera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edo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emakumeen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eta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gizonen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benetako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berdintasunerako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martxoaren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30eko 3/2007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Lege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Organikoaren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arabera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sexu-diskriminazioarengatik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gertatutakoak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1500" spc="-85" dirty="0" err="1">
                <a:solidFill>
                  <a:srgbClr val="3D3D3F"/>
                </a:solidFill>
                <a:latin typeface="Century Gothic"/>
                <a:cs typeface="Century Gothic"/>
              </a:rPr>
              <a:t>barne</a:t>
            </a:r>
            <a:r>
              <a:rPr lang="es-ES" sz="1500" spc="-85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sz="1500" dirty="0">
              <a:latin typeface="Century Gothic"/>
              <a:cs typeface="Century Gothic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671300" y="854678"/>
            <a:ext cx="7007859" cy="2590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sz="1600" spc="-40" dirty="0" err="1">
                <a:solidFill>
                  <a:srgbClr val="004594"/>
                </a:solidFill>
                <a:latin typeface="Century Gothic"/>
                <a:cs typeface="Century Gothic"/>
              </a:rPr>
              <a:t>Erakunde</a:t>
            </a:r>
            <a:r>
              <a:rPr lang="es-ES" sz="1600" spc="-4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40" dirty="0" err="1">
                <a:solidFill>
                  <a:srgbClr val="004594"/>
                </a:solidFill>
                <a:latin typeface="Century Gothic"/>
                <a:cs typeface="Century Gothic"/>
              </a:rPr>
              <a:t>onuradunek</a:t>
            </a:r>
            <a:r>
              <a:rPr lang="es-ES" sz="1600" spc="-4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40" dirty="0" err="1">
                <a:solidFill>
                  <a:srgbClr val="004594"/>
                </a:solidFill>
                <a:latin typeface="Century Gothic"/>
                <a:cs typeface="Century Gothic"/>
              </a:rPr>
              <a:t>bete</a:t>
            </a:r>
            <a:r>
              <a:rPr lang="es-ES" sz="1600" spc="-4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40" dirty="0" err="1">
                <a:solidFill>
                  <a:srgbClr val="004594"/>
                </a:solidFill>
                <a:latin typeface="Century Gothic"/>
                <a:cs typeface="Century Gothic"/>
              </a:rPr>
              <a:t>beharreko</a:t>
            </a:r>
            <a:r>
              <a:rPr lang="es-ES" sz="1600" spc="-4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40" dirty="0" err="1">
                <a:solidFill>
                  <a:srgbClr val="004594"/>
                </a:solidFill>
                <a:latin typeface="Century Gothic"/>
                <a:cs typeface="Century Gothic"/>
              </a:rPr>
              <a:t>baldintza</a:t>
            </a:r>
            <a:r>
              <a:rPr lang="es-ES" sz="1600" spc="-40" dirty="0">
                <a:solidFill>
                  <a:srgbClr val="004594"/>
                </a:solidFill>
                <a:latin typeface="Century Gothic"/>
                <a:cs typeface="Century Gothic"/>
              </a:rPr>
              <a:t> </a:t>
            </a:r>
            <a:r>
              <a:rPr lang="es-ES" sz="1600" spc="-40" dirty="0" err="1">
                <a:solidFill>
                  <a:srgbClr val="004594"/>
                </a:solidFill>
                <a:latin typeface="Century Gothic"/>
                <a:cs typeface="Century Gothic"/>
              </a:rPr>
              <a:t>orokorrak</a:t>
            </a:r>
            <a:r>
              <a:rPr lang="es-ES" sz="1600" spc="-40" dirty="0" smtClean="0">
                <a:solidFill>
                  <a:srgbClr val="004594"/>
                </a:solidFill>
                <a:latin typeface="Century Gothic"/>
                <a:cs typeface="Century Gothic"/>
              </a:rPr>
              <a:t>:</a:t>
            </a:r>
            <a:endParaRPr lang="es-ES" sz="1600" spc="-40" dirty="0">
              <a:solidFill>
                <a:srgbClr val="004594"/>
              </a:solidFill>
              <a:latin typeface="Century Gothic"/>
              <a:cs typeface="Century Gothic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71300" y="1716431"/>
            <a:ext cx="249554" cy="1221740"/>
          </a:xfrm>
          <a:prstGeom prst="rect">
            <a:avLst/>
          </a:prstGeom>
        </p:spPr>
        <p:txBody>
          <a:bodyPr vert="horz" wrap="square" lIns="0" tIns="14605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115"/>
              </a:spcBef>
            </a:pPr>
            <a:r>
              <a:rPr sz="1750" spc="-75" dirty="0" smtClean="0">
                <a:solidFill>
                  <a:srgbClr val="004594"/>
                </a:solidFill>
                <a:latin typeface="Century Gothic"/>
                <a:cs typeface="Century Gothic"/>
              </a:rPr>
              <a:t>a</a:t>
            </a:r>
            <a:r>
              <a:rPr sz="1750" spc="-75" dirty="0">
                <a:solidFill>
                  <a:srgbClr val="004594"/>
                </a:solidFill>
                <a:latin typeface="Century Gothic"/>
                <a:cs typeface="Century Gothic"/>
              </a:rPr>
              <a:t>.</a:t>
            </a:r>
            <a:endParaRPr sz="1750" dirty="0">
              <a:latin typeface="Century Gothic"/>
              <a:cs typeface="Century Gothic"/>
            </a:endParaRPr>
          </a:p>
          <a:p>
            <a:pPr marL="48260">
              <a:lnSpc>
                <a:spcPct val="100000"/>
              </a:lnSpc>
              <a:spcBef>
                <a:spcPts val="1585"/>
              </a:spcBef>
            </a:pPr>
            <a:r>
              <a:rPr sz="1750" spc="-105" dirty="0">
                <a:solidFill>
                  <a:srgbClr val="004594"/>
                </a:solidFill>
                <a:latin typeface="Century Gothic"/>
                <a:cs typeface="Century Gothic"/>
              </a:rPr>
              <a:t>b.</a:t>
            </a:r>
            <a:endParaRPr sz="1750" dirty="0">
              <a:latin typeface="Century Gothic"/>
              <a:cs typeface="Century Gothic"/>
            </a:endParaRPr>
          </a:p>
          <a:p>
            <a:pPr marL="48260">
              <a:lnSpc>
                <a:spcPct val="100000"/>
              </a:lnSpc>
              <a:spcBef>
                <a:spcPts val="1515"/>
              </a:spcBef>
            </a:pPr>
            <a:r>
              <a:rPr sz="1750" spc="-100" dirty="0">
                <a:solidFill>
                  <a:srgbClr val="004594"/>
                </a:solidFill>
                <a:latin typeface="Century Gothic"/>
                <a:cs typeface="Century Gothic"/>
              </a:rPr>
              <a:t>c.</a:t>
            </a:r>
            <a:endParaRPr sz="1750" dirty="0">
              <a:latin typeface="Century Gothic"/>
              <a:cs typeface="Century Gothic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687291" y="4179433"/>
            <a:ext cx="8632190" cy="491673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354330" marR="5080" indent="-342265">
              <a:lnSpc>
                <a:spcPts val="1770"/>
              </a:lnSpc>
              <a:spcBef>
                <a:spcPts val="185"/>
              </a:spcBef>
              <a:tabLst>
                <a:tab pos="354330" algn="l"/>
              </a:tabLst>
            </a:pPr>
            <a:r>
              <a:rPr lang="es-ES" sz="1750" spc="-65" dirty="0">
                <a:solidFill>
                  <a:srgbClr val="004594"/>
                </a:solidFill>
                <a:latin typeface="Century Gothic"/>
                <a:cs typeface="Century Gothic"/>
              </a:rPr>
              <a:t>d</a:t>
            </a:r>
            <a:r>
              <a:rPr sz="1750" spc="-65" dirty="0" smtClean="0">
                <a:solidFill>
                  <a:srgbClr val="004594"/>
                </a:solidFill>
                <a:latin typeface="Century Gothic"/>
                <a:cs typeface="Century Gothic"/>
              </a:rPr>
              <a:t>.</a:t>
            </a:r>
            <a:r>
              <a:rPr sz="1750" spc="-65" dirty="0">
                <a:solidFill>
                  <a:srgbClr val="004594"/>
                </a:solidFill>
                <a:latin typeface="Century Gothic"/>
                <a:cs typeface="Century Gothic"/>
              </a:rPr>
              <a:t>	</a:t>
            </a:r>
            <a:r>
              <a:rPr lang="es-ES" sz="2250" spc="-127" baseline="1851" dirty="0" smtClean="0">
                <a:solidFill>
                  <a:srgbClr val="3D3D3F"/>
                </a:solidFill>
                <a:latin typeface="Century Gothic"/>
                <a:cs typeface="Century Gothic"/>
              </a:rPr>
              <a:t>Ez </a:t>
            </a:r>
            <a:r>
              <a:rPr lang="es-ES" sz="2250" spc="-127" baseline="1851" dirty="0" err="1">
                <a:solidFill>
                  <a:srgbClr val="3D3D3F"/>
                </a:solidFill>
                <a:latin typeface="Century Gothic"/>
                <a:cs typeface="Century Gothic"/>
              </a:rPr>
              <a:t>egotea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2250" spc="-127" baseline="1851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Dirulaguntzei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2250" spc="-127" baseline="1851" dirty="0" err="1">
                <a:solidFill>
                  <a:srgbClr val="3D3D3F"/>
                </a:solidFill>
                <a:latin typeface="Century Gothic"/>
                <a:cs typeface="Century Gothic"/>
              </a:rPr>
              <a:t>buruzko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2250" spc="-127" baseline="1851" dirty="0" err="1">
                <a:solidFill>
                  <a:srgbClr val="3D3D3F"/>
                </a:solidFill>
                <a:latin typeface="Century Gothic"/>
                <a:cs typeface="Century Gothic"/>
              </a:rPr>
              <a:t>azaroaren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 17ko 38/2003 </a:t>
            </a:r>
            <a:r>
              <a:rPr lang="es-ES" sz="2250" spc="-127" baseline="1851" dirty="0" err="1">
                <a:solidFill>
                  <a:srgbClr val="3D3D3F"/>
                </a:solidFill>
                <a:latin typeface="Century Gothic"/>
                <a:cs typeface="Century Gothic"/>
              </a:rPr>
              <a:t>Lege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2250" spc="-127" baseline="1851" dirty="0" err="1">
                <a:solidFill>
                  <a:srgbClr val="3D3D3F"/>
                </a:solidFill>
                <a:latin typeface="Century Gothic"/>
                <a:cs typeface="Century Gothic"/>
              </a:rPr>
              <a:t>Orokorraren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 13an </a:t>
            </a:r>
            <a:r>
              <a:rPr lang="es-ES" sz="2250" spc="-127" baseline="1851" dirty="0" err="1">
                <a:solidFill>
                  <a:srgbClr val="3D3D3F"/>
                </a:solidFill>
                <a:latin typeface="Century Gothic"/>
                <a:cs typeface="Century Gothic"/>
              </a:rPr>
              <a:t>artikuluan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2250" spc="-127" baseline="1851" dirty="0" err="1">
                <a:solidFill>
                  <a:srgbClr val="3D3D3F"/>
                </a:solidFill>
                <a:latin typeface="Century Gothic"/>
                <a:cs typeface="Century Gothic"/>
              </a:rPr>
              <a:t>dirulaguntzak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2250" spc="-127" baseline="1851" dirty="0" err="1">
                <a:solidFill>
                  <a:srgbClr val="3D3D3F"/>
                </a:solidFill>
                <a:latin typeface="Century Gothic"/>
                <a:cs typeface="Century Gothic"/>
              </a:rPr>
              <a:t>eskuratzeari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2250" spc="-127" baseline="1851" dirty="0" err="1">
                <a:solidFill>
                  <a:srgbClr val="3D3D3F"/>
                </a:solidFill>
                <a:latin typeface="Century Gothic"/>
                <a:cs typeface="Century Gothic"/>
              </a:rPr>
              <a:t>dagokionez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2250" spc="-127" baseline="1851" dirty="0" err="1">
                <a:solidFill>
                  <a:srgbClr val="3D3D3F"/>
                </a:solidFill>
                <a:latin typeface="Century Gothic"/>
                <a:cs typeface="Century Gothic"/>
              </a:rPr>
              <a:t>aurreikusitako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2250" spc="-127" baseline="1851" dirty="0" err="1">
                <a:solidFill>
                  <a:srgbClr val="3D3D3F"/>
                </a:solidFill>
                <a:latin typeface="Century Gothic"/>
                <a:cs typeface="Century Gothic"/>
              </a:rPr>
              <a:t>ezein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 </a:t>
            </a:r>
            <a:r>
              <a:rPr lang="es-ES" sz="2250" spc="-127" baseline="1851" dirty="0" err="1">
                <a:solidFill>
                  <a:srgbClr val="3D3D3F"/>
                </a:solidFill>
                <a:latin typeface="Century Gothic"/>
                <a:cs typeface="Century Gothic"/>
              </a:rPr>
              <a:t>debeku-egoeratan</a:t>
            </a:r>
            <a:r>
              <a:rPr lang="es-ES" sz="2250" spc="-127" baseline="1851" dirty="0">
                <a:solidFill>
                  <a:srgbClr val="3D3D3F"/>
                </a:solidFill>
                <a:latin typeface="Century Gothic"/>
                <a:cs typeface="Century Gothic"/>
              </a:rPr>
              <a:t>.</a:t>
            </a:r>
            <a:endParaRPr sz="1500" dirty="0">
              <a:latin typeface="Century Gothic"/>
              <a:cs typeface="Century Gothic"/>
            </a:endParaRPr>
          </a:p>
        </p:txBody>
      </p:sp>
      <p:sp>
        <p:nvSpPr>
          <p:cNvPr id="31" name="object 2">
            <a:extLst>
              <a:ext uri="{FF2B5EF4-FFF2-40B4-BE49-F238E27FC236}">
                <a16:creationId xmlns:a16="http://schemas.microsoft.com/office/drawing/2014/main" id="{9FC9872F-62E7-5C44-846A-29E390C10800}"/>
              </a:ext>
            </a:extLst>
          </p:cNvPr>
          <p:cNvSpPr txBox="1"/>
          <p:nvPr/>
        </p:nvSpPr>
        <p:spPr>
          <a:xfrm>
            <a:off x="7083550" y="6958266"/>
            <a:ext cx="3323312" cy="171201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  <a:tabLst>
                <a:tab pos="1693545" algn="l"/>
              </a:tabLst>
            </a:pP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Gazteen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kontratazioa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EGF+ programaren </a:t>
            </a:r>
            <a:r>
              <a:rPr lang="es-ES" sz="1000" b="1" spc="-20" dirty="0" err="1">
                <a:solidFill>
                  <a:srgbClr val="004594"/>
                </a:solidFill>
                <a:latin typeface="Century Gothic Bold"/>
                <a:cs typeface="Calibri"/>
              </a:rPr>
              <a:t>esparruan</a:t>
            </a:r>
            <a:r>
              <a:rPr lang="es-ES" sz="1000" b="1" spc="-20" dirty="0">
                <a:solidFill>
                  <a:srgbClr val="004594"/>
                </a:solidFill>
                <a:latin typeface="Century Gothic Bold"/>
                <a:cs typeface="Calibri"/>
              </a:rPr>
              <a:t> </a:t>
            </a:r>
            <a:r>
              <a:rPr lang="es-ES" sz="950" spc="10" dirty="0" smtClean="0">
                <a:latin typeface="Century Gothic"/>
                <a:cs typeface="Calibri"/>
              </a:rPr>
              <a:t>9</a:t>
            </a:r>
            <a:endParaRPr lang="es-ES" sz="950" dirty="0">
              <a:latin typeface="Century Gothic"/>
              <a:cs typeface="Century Gothic"/>
            </a:endParaRPr>
          </a:p>
        </p:txBody>
      </p:sp>
      <p:pic>
        <p:nvPicPr>
          <p:cNvPr id="32" name="Imagen 3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220" b="10108"/>
          <a:stretch/>
        </p:blipFill>
        <p:spPr>
          <a:xfrm>
            <a:off x="6011710" y="6506208"/>
            <a:ext cx="1115148" cy="900000"/>
          </a:xfrm>
          <a:prstGeom prst="rect">
            <a:avLst/>
          </a:prstGeom>
        </p:spPr>
      </p:pic>
      <p:pic>
        <p:nvPicPr>
          <p:cNvPr id="29" name="Picture 5" descr="OK Tira azul_oscuro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685" r="-47"/>
          <a:stretch>
            <a:fillRect/>
          </a:stretch>
        </p:blipFill>
        <p:spPr bwMode="auto">
          <a:xfrm>
            <a:off x="184334" y="87568"/>
            <a:ext cx="10191566" cy="1328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1509</TotalTime>
  <Words>2373</Words>
  <Application>Microsoft Office PowerPoint</Application>
  <PresentationFormat>Personalizado</PresentationFormat>
  <Paragraphs>283</Paragraphs>
  <Slides>29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29</vt:i4>
      </vt:variant>
    </vt:vector>
  </HeadingPairs>
  <TitlesOfParts>
    <vt:vector size="39" baseType="lpstr">
      <vt:lpstr>Arial</vt:lpstr>
      <vt:lpstr>Arial Black</vt:lpstr>
      <vt:lpstr>Calibri</vt:lpstr>
      <vt:lpstr>Century Gothic</vt:lpstr>
      <vt:lpstr>Century Gothic Bold</vt:lpstr>
      <vt:lpstr>Century Gothic Regular</vt:lpstr>
      <vt:lpstr>Segoe Script</vt:lpstr>
      <vt:lpstr>Times New Roman</vt:lpstr>
      <vt:lpstr>Verdana</vt:lpstr>
      <vt:lpstr>Office Theme</vt:lpstr>
      <vt:lpstr>Presentación de PowerPoint</vt:lpstr>
      <vt:lpstr>Presentación de PowerPoint</vt:lpstr>
      <vt:lpstr>Presentación de PowerPoint</vt:lpstr>
      <vt:lpstr>Baliabide ekonomikoak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Lan-eskaintzen kudeaketa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Dirulaguntza eskatzeko epeak</vt:lpstr>
      <vt:lpstr>Presentación de PowerPoint</vt:lpstr>
      <vt:lpstr>Ordainketa bakarra</vt:lpstr>
      <vt:lpstr>Justifikazioa eta azken likidazioa</vt:lpstr>
      <vt:lpstr>Presentación de PowerPoint</vt:lpstr>
      <vt:lpstr>Prozedura eta izapidetzea</vt:lpstr>
      <vt:lpstr>Presentación de PowerPoint</vt:lpstr>
      <vt:lpstr>Ez-betetzea</vt:lpstr>
      <vt:lpstr>Lan Aktibazioko Zuzendaritza Dirección de Activación Laboral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Zarandona De La Torre, Koldo</dc:creator>
  <cp:lastModifiedBy>Prieto Ibarrondo, Itziar</cp:lastModifiedBy>
  <cp:revision>207</cp:revision>
  <dcterms:created xsi:type="dcterms:W3CDTF">2019-06-24T14:44:08Z</dcterms:created>
  <dcterms:modified xsi:type="dcterms:W3CDTF">2022-07-01T10:48:37Z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2019-05-31T00:00:00Z</vt:filetime>
  </property>
  <property fmtid="{D5CDD505-2E9C-101B-9397-08002B2CF9AE}" pid="3" name="Creator">
    <vt:lpwstr>Adobe InDesign CS5.5 (7.5.1)</vt:lpwstr>
  </property>
  <property fmtid="{D5CDD505-2E9C-101B-9397-08002B2CF9AE}" pid="4" name="LastSaved">
    <vt:filetime>2019-06-24T00:00:00Z</vt:filetime>
  </property>
</Properties>
</file>