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1"/>
  </p:handoutMasterIdLst>
  <p:sldIdLst>
    <p:sldId id="256" r:id="rId2"/>
    <p:sldId id="257" r:id="rId3"/>
    <p:sldId id="258" r:id="rId4"/>
    <p:sldId id="259" r:id="rId5"/>
    <p:sldId id="260" r:id="rId6"/>
    <p:sldId id="261" r:id="rId7"/>
    <p:sldId id="264" r:id="rId8"/>
    <p:sldId id="265" r:id="rId9"/>
    <p:sldId id="266" r:id="rId10"/>
    <p:sldId id="268" r:id="rId11"/>
    <p:sldId id="269" r:id="rId12"/>
    <p:sldId id="273" r:id="rId13"/>
    <p:sldId id="274" r:id="rId14"/>
    <p:sldId id="276" r:id="rId15"/>
    <p:sldId id="293" r:id="rId16"/>
    <p:sldId id="279" r:id="rId17"/>
    <p:sldId id="280" r:id="rId18"/>
    <p:sldId id="281" r:id="rId19"/>
    <p:sldId id="282" r:id="rId20"/>
    <p:sldId id="283" r:id="rId21"/>
    <p:sldId id="284" r:id="rId22"/>
    <p:sldId id="285" r:id="rId23"/>
    <p:sldId id="286" r:id="rId24"/>
    <p:sldId id="294" r:id="rId25"/>
    <p:sldId id="287" r:id="rId26"/>
    <p:sldId id="288" r:id="rId27"/>
    <p:sldId id="289" r:id="rId28"/>
    <p:sldId id="290" r:id="rId29"/>
    <p:sldId id="292" r:id="rId30"/>
  </p:sldIdLst>
  <p:sldSz cx="10693400" cy="7562850"/>
  <p:notesSz cx="10693400" cy="756285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594"/>
    <a:srgbClr val="007EAF"/>
    <a:srgbClr val="EFEF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96"/>
    <p:restoredTop sz="94629"/>
  </p:normalViewPr>
  <p:slideViewPr>
    <p:cSldViewPr>
      <p:cViewPr varScale="1">
        <p:scale>
          <a:sx n="92" d="100"/>
          <a:sy n="92" d="100"/>
        </p:scale>
        <p:origin x="636" y="78"/>
      </p:cViewPr>
      <p:guideLst>
        <p:guide orient="horz" pos="2880"/>
        <p:guide pos="2160"/>
      </p:guideLst>
    </p:cSldViewPr>
  </p:slideViewPr>
  <p:notesTextViewPr>
    <p:cViewPr>
      <p:scale>
        <a:sx n="100" d="100"/>
        <a:sy n="100" d="100"/>
      </p:scale>
      <p:origin x="0" y="0"/>
    </p:cViewPr>
  </p:notesTextViewPr>
  <p:notesViewPr>
    <p:cSldViewPr>
      <p:cViewPr varScale="1">
        <p:scale>
          <a:sx n="78" d="100"/>
          <a:sy n="78" d="100"/>
        </p:scale>
        <p:origin x="142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4633913" cy="379413"/>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6057900" y="0"/>
            <a:ext cx="4632325" cy="379413"/>
          </a:xfrm>
          <a:prstGeom prst="rect">
            <a:avLst/>
          </a:prstGeom>
        </p:spPr>
        <p:txBody>
          <a:bodyPr vert="horz" lIns="91440" tIns="45720" rIns="91440" bIns="45720" rtlCol="0"/>
          <a:lstStyle>
            <a:lvl1pPr algn="r">
              <a:defRPr sz="1200"/>
            </a:lvl1pPr>
          </a:lstStyle>
          <a:p>
            <a:fld id="{3F0DE3C5-776A-4905-97E8-3E57871758DB}" type="datetimeFigureOut">
              <a:rPr lang="es-ES" smtClean="0"/>
              <a:t>01/07/2022</a:t>
            </a:fld>
            <a:endParaRPr lang="es-ES"/>
          </a:p>
        </p:txBody>
      </p:sp>
      <p:sp>
        <p:nvSpPr>
          <p:cNvPr id="4" name="Marcador de pie de página 3"/>
          <p:cNvSpPr>
            <a:spLocks noGrp="1"/>
          </p:cNvSpPr>
          <p:nvPr>
            <p:ph type="ftr" sz="quarter" idx="2"/>
          </p:nvPr>
        </p:nvSpPr>
        <p:spPr>
          <a:xfrm>
            <a:off x="0" y="7183438"/>
            <a:ext cx="4633913" cy="379412"/>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6057900" y="7183438"/>
            <a:ext cx="4632325" cy="379412"/>
          </a:xfrm>
          <a:prstGeom prst="rect">
            <a:avLst/>
          </a:prstGeom>
        </p:spPr>
        <p:txBody>
          <a:bodyPr vert="horz" lIns="91440" tIns="45720" rIns="91440" bIns="45720" rtlCol="0" anchor="b"/>
          <a:lstStyle>
            <a:lvl1pPr algn="r">
              <a:defRPr sz="1200"/>
            </a:lvl1pPr>
          </a:lstStyle>
          <a:p>
            <a:fld id="{DB01DDF2-8EFE-440A-810A-7085AB6D3FC5}" type="slidenum">
              <a:rPr lang="es-ES" smtClean="0"/>
              <a:t>‹Nº›</a:t>
            </a:fld>
            <a:endParaRPr lang="es-ES"/>
          </a:p>
        </p:txBody>
      </p:sp>
    </p:spTree>
    <p:extLst>
      <p:ext uri="{BB962C8B-B14F-4D97-AF65-F5344CB8AC3E}">
        <p14:creationId xmlns:p14="http://schemas.microsoft.com/office/powerpoint/2010/main" val="327498540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7/1/2022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500" b="1" i="0">
                <a:solidFill>
                  <a:srgbClr val="004594"/>
                </a:solidFill>
                <a:latin typeface="Century Gothic"/>
                <a:cs typeface="Century Gothic"/>
              </a:defRPr>
            </a:lvl1pPr>
          </a:lstStyle>
          <a:p>
            <a:endParaRPr/>
          </a:p>
        </p:txBody>
      </p:sp>
      <p:sp>
        <p:nvSpPr>
          <p:cNvPr id="3" name="Holder 3"/>
          <p:cNvSpPr>
            <a:spLocks noGrp="1"/>
          </p:cNvSpPr>
          <p:nvPr>
            <p:ph type="body" idx="1"/>
          </p:nvPr>
        </p:nvSpPr>
        <p:spPr/>
        <p:txBody>
          <a:bodyPr lIns="0" tIns="0" rIns="0" bIns="0"/>
          <a:lstStyle>
            <a:lvl1pPr>
              <a:defRPr sz="4500" b="1" i="0">
                <a:solidFill>
                  <a:srgbClr val="004594"/>
                </a:solidFill>
                <a:latin typeface="Century Gothic"/>
                <a:cs typeface="Century Gothic"/>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7/1/2022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500" b="1" i="0">
                <a:solidFill>
                  <a:srgbClr val="004594"/>
                </a:solidFill>
                <a:latin typeface="Century Gothic"/>
                <a:cs typeface="Century Gothic"/>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8" name="Marcador de fecha 7"/>
          <p:cNvSpPr>
            <a:spLocks noGrp="1"/>
          </p:cNvSpPr>
          <p:nvPr>
            <p:ph type="dt" sz="half" idx="10"/>
          </p:nvPr>
        </p:nvSpPr>
        <p:spPr/>
        <p:txBody>
          <a:bodyPr/>
          <a:lstStyle/>
          <a:p>
            <a:fld id="{1D8BD707-D9CF-40AE-B4C6-C98DA3205C09}" type="datetimeFigureOut">
              <a:rPr lang="en-US" smtClean="0"/>
              <a:pPr/>
              <a:t>7/1/2022</a:t>
            </a:fld>
            <a:endParaRPr lang="en-US" dirty="0"/>
          </a:p>
        </p:txBody>
      </p:sp>
      <p:sp>
        <p:nvSpPr>
          <p:cNvPr id="9" name="Marcador de pie de página 8"/>
          <p:cNvSpPr>
            <a:spLocks noGrp="1"/>
          </p:cNvSpPr>
          <p:nvPr>
            <p:ph type="ftr" sz="quarter" idx="11"/>
          </p:nvPr>
        </p:nvSpPr>
        <p:spPr/>
        <p:txBody>
          <a:bodyPr/>
          <a:lstStyle/>
          <a:p>
            <a:endParaRPr lang="es-ES" dirty="0"/>
          </a:p>
        </p:txBody>
      </p:sp>
      <p:sp>
        <p:nvSpPr>
          <p:cNvPr id="10" name="Marcador de número de diapositiva 9"/>
          <p:cNvSpPr>
            <a:spLocks noGrp="1"/>
          </p:cNvSpPr>
          <p:nvPr>
            <p:ph type="sldNum" sz="quarter" idx="12"/>
          </p:nvPr>
        </p:nvSpPr>
        <p:spPr>
          <a:xfrm>
            <a:off x="7853853" y="7033449"/>
            <a:ext cx="2459482" cy="276999"/>
          </a:xfrm>
        </p:spPr>
        <p:txBody>
          <a:bodyPr/>
          <a:lstStyle/>
          <a:p>
            <a:fld id="{B6F15528-21DE-4FAA-801E-634DDDAF4B2B}"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500" b="1" i="0">
                <a:solidFill>
                  <a:srgbClr val="004594"/>
                </a:solidFill>
                <a:latin typeface="Century Gothic"/>
                <a:cs typeface="Century Gothic"/>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7/1/2022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7/1/2022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57899" y="1061136"/>
            <a:ext cx="7826375" cy="2219960"/>
          </a:xfrm>
          <a:prstGeom prst="rect">
            <a:avLst/>
          </a:prstGeom>
        </p:spPr>
        <p:txBody>
          <a:bodyPr wrap="square" lIns="0" tIns="0" rIns="0" bIns="0">
            <a:spAutoFit/>
          </a:bodyPr>
          <a:lstStyle>
            <a:lvl1pPr>
              <a:defRPr sz="4500" b="1" i="0">
                <a:solidFill>
                  <a:srgbClr val="004594"/>
                </a:solidFill>
                <a:latin typeface="Century Gothic"/>
                <a:cs typeface="Century Gothic"/>
              </a:defRPr>
            </a:lvl1pPr>
          </a:lstStyle>
          <a:p>
            <a:endParaRPr/>
          </a:p>
        </p:txBody>
      </p:sp>
      <p:sp>
        <p:nvSpPr>
          <p:cNvPr id="3" name="Holder 3"/>
          <p:cNvSpPr>
            <a:spLocks noGrp="1"/>
          </p:cNvSpPr>
          <p:nvPr>
            <p:ph type="body" idx="1"/>
          </p:nvPr>
        </p:nvSpPr>
        <p:spPr>
          <a:xfrm>
            <a:off x="444500" y="2813926"/>
            <a:ext cx="8240395" cy="1765935"/>
          </a:xfrm>
          <a:prstGeom prst="rect">
            <a:avLst/>
          </a:prstGeom>
        </p:spPr>
        <p:txBody>
          <a:bodyPr wrap="square" lIns="0" tIns="0" rIns="0" bIns="0">
            <a:spAutoFit/>
          </a:bodyPr>
          <a:lstStyle>
            <a:lvl1pPr>
              <a:defRPr sz="4500" b="1" i="0">
                <a:solidFill>
                  <a:srgbClr val="004594"/>
                </a:solidFill>
                <a:latin typeface="Century Gothic"/>
                <a:cs typeface="Century Gothic"/>
              </a:defRPr>
            </a:lvl1pPr>
          </a:lstStyle>
          <a:p>
            <a:endParaRPr/>
          </a:p>
        </p:txBody>
      </p:sp>
      <p:sp>
        <p:nvSpPr>
          <p:cNvPr id="4" name="Holder 4"/>
          <p:cNvSpPr>
            <a:spLocks noGrp="1"/>
          </p:cNvSpPr>
          <p:nvPr>
            <p:ph type="ftr" sz="quarter" idx="5"/>
          </p:nvPr>
        </p:nvSpPr>
        <p:spPr>
          <a:xfrm>
            <a:off x="3635756" y="7033450"/>
            <a:ext cx="3421888" cy="276999"/>
          </a:xfrm>
          <a:prstGeom prst="rect">
            <a:avLst/>
          </a:prstGeom>
        </p:spPr>
        <p:txBody>
          <a:bodyPr wrap="square" lIns="0" tIns="0" rIns="0" bIns="0">
            <a:spAutoFit/>
          </a:bodyPr>
          <a:lstStyle>
            <a:lvl1pPr algn="ctr">
              <a:defRPr b="1" i="0">
                <a:solidFill>
                  <a:schemeClr val="tx1">
                    <a:tint val="75000"/>
                  </a:schemeClr>
                </a:solidFill>
                <a:latin typeface="Century Gothic Bold"/>
              </a:defRPr>
            </a:lvl1pPr>
          </a:lstStyle>
          <a:p>
            <a:endParaRPr lang="es-ES" dirty="0"/>
          </a:p>
        </p:txBody>
      </p:sp>
      <p:sp>
        <p:nvSpPr>
          <p:cNvPr id="5" name="Holder 5"/>
          <p:cNvSpPr>
            <a:spLocks noGrp="1"/>
          </p:cNvSpPr>
          <p:nvPr>
            <p:ph type="dt" sz="half" idx="6"/>
          </p:nvPr>
        </p:nvSpPr>
        <p:spPr>
          <a:xfrm>
            <a:off x="534670" y="7033450"/>
            <a:ext cx="2459482" cy="276999"/>
          </a:xfrm>
          <a:prstGeom prst="rect">
            <a:avLst/>
          </a:prstGeom>
        </p:spPr>
        <p:txBody>
          <a:bodyPr wrap="square" lIns="0" tIns="0" rIns="0" bIns="0">
            <a:spAutoFit/>
          </a:bodyPr>
          <a:lstStyle>
            <a:lvl1pPr algn="l">
              <a:defRPr b="1" i="0">
                <a:solidFill>
                  <a:schemeClr val="tx1">
                    <a:tint val="75000"/>
                  </a:schemeClr>
                </a:solidFill>
                <a:latin typeface="Century Gothic Bold"/>
              </a:defRPr>
            </a:lvl1pPr>
          </a:lstStyle>
          <a:p>
            <a:fld id="{1D8BD707-D9CF-40AE-B4C6-C98DA3205C09}" type="datetimeFigureOut">
              <a:rPr lang="en-US" smtClean="0"/>
              <a:pPr/>
              <a:t>7/1/2022</a:t>
            </a:fld>
            <a:endParaRPr lang="en-US" dirty="0"/>
          </a:p>
        </p:txBody>
      </p:sp>
      <p:sp>
        <p:nvSpPr>
          <p:cNvPr id="6" name="Holder 6"/>
          <p:cNvSpPr>
            <a:spLocks noGrp="1"/>
          </p:cNvSpPr>
          <p:nvPr>
            <p:ph type="sldNum" sz="quarter" idx="7"/>
          </p:nvPr>
        </p:nvSpPr>
        <p:spPr>
          <a:xfrm>
            <a:off x="7699248" y="7033450"/>
            <a:ext cx="2459482" cy="276999"/>
          </a:xfrm>
          <a:prstGeom prst="rect">
            <a:avLst/>
          </a:prstGeom>
        </p:spPr>
        <p:txBody>
          <a:bodyPr wrap="square" lIns="0" tIns="0" rIns="0" bIns="0">
            <a:spAutoFit/>
          </a:bodyPr>
          <a:lstStyle>
            <a:lvl1pPr algn="r">
              <a:defRPr b="1" i="0">
                <a:solidFill>
                  <a:schemeClr val="tx1">
                    <a:tint val="75000"/>
                  </a:schemeClr>
                </a:solidFill>
                <a:latin typeface="Century Gothic Bold"/>
              </a:defRPr>
            </a:lvl1pPr>
          </a:lstStyle>
          <a:p>
            <a:fld id="{B6F15528-21DE-4FAA-801E-634DDDAF4B2B}" type="slidenum">
              <a:rPr lang="es-ES" smtClean="0"/>
              <a:pPr/>
              <a:t>‹Nº›</a:t>
            </a:fld>
            <a:endParaRPr lang="es-ES" dirty="0"/>
          </a:p>
        </p:txBody>
      </p:sp>
      <p:sp>
        <p:nvSpPr>
          <p:cNvPr id="7" name="Holder 5">
            <a:extLst>
              <a:ext uri="{FF2B5EF4-FFF2-40B4-BE49-F238E27FC236}">
                <a16:creationId xmlns:a16="http://schemas.microsoft.com/office/drawing/2014/main" id="{4BD54203-FAD1-FE44-9A3F-066FDF5857EF}"/>
              </a:ext>
            </a:extLst>
          </p:cNvPr>
          <p:cNvSpPr txBox="1">
            <a:spLocks/>
          </p:cNvSpPr>
          <p:nvPr userDrawn="1"/>
        </p:nvSpPr>
        <p:spPr>
          <a:xfrm>
            <a:off x="7785100" y="6981825"/>
            <a:ext cx="2519045" cy="153888"/>
          </a:xfrm>
          <a:prstGeom prst="rect">
            <a:avLst/>
          </a:prstGeom>
        </p:spPr>
        <p:txBody>
          <a:bodyPr wrap="square" lIns="0" tIns="0" rIns="0" bIns="0">
            <a:spAutoFit/>
          </a:bodyPr>
          <a:lstStyle>
            <a:defPPr>
              <a:defRPr lang="es-ES"/>
            </a:defPPr>
            <a:lvl1pPr marL="0" algn="r" defTabSz="914400" rtl="0" eaLnBrk="1" latinLnBrk="0" hangingPunct="1">
              <a:defRPr sz="1000" b="1" i="0" kern="1200">
                <a:solidFill>
                  <a:srgbClr val="004594"/>
                </a:solidFill>
                <a:latin typeface="Century Gothic"/>
                <a:ea typeface="+mn-ea"/>
                <a:cs typeface="Century Gothic"/>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95"/>
              </a:spcBef>
            </a:pPr>
            <a:r>
              <a:rPr lang="es-ES" spc="-5" dirty="0" smtClean="0"/>
              <a:t> </a:t>
            </a:r>
            <a:r>
              <a:rPr lang="es-ES" b="0" spc="200" dirty="0" smtClean="0"/>
              <a:t> </a:t>
            </a:r>
            <a:fld id="{81D60167-4931-47E6-BA6A-407CBD079E47}" type="slidenum">
              <a:rPr sz="950" b="0" spc="10" smtClean="0">
                <a:solidFill>
                  <a:srgbClr val="000000"/>
                </a:solidFill>
              </a:rPr>
              <a:pPr marL="12700">
                <a:spcBef>
                  <a:spcPts val="95"/>
                </a:spcBef>
              </a:pPr>
              <a:t>‹Nº›</a:t>
            </a:fld>
            <a:endParaRPr sz="9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10.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3.png"/><Relationship Id="rId7"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5.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3.png"/><Relationship Id="rId7"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5.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3.png"/><Relationship Id="rId7"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www.lanbide.euskadi.eus/" TargetMode="External"/><Relationship Id="rId3" Type="http://schemas.openxmlformats.org/officeDocument/2006/relationships/image" Target="../media/image13.png"/><Relationship Id="rId7" Type="http://schemas.openxmlformats.org/officeDocument/2006/relationships/image" Target="../media/image16.png"/><Relationship Id="rId2" Type="http://schemas.openxmlformats.org/officeDocument/2006/relationships/image" Target="../media/image12.png"/><Relationship Id="rId1" Type="http://schemas.openxmlformats.org/officeDocument/2006/relationships/slideLayout" Target="../slideLayouts/slideLayout3.xml"/><Relationship Id="rId6" Type="http://schemas.openxmlformats.org/officeDocument/2006/relationships/image" Target="../media/image15.png"/><Relationship Id="rId5" Type="http://schemas.openxmlformats.org/officeDocument/2006/relationships/image" Target="../media/image14.png"/><Relationship Id="rId10" Type="http://schemas.openxmlformats.org/officeDocument/2006/relationships/image" Target="../media/image17.jpeg"/><Relationship Id="rId4" Type="http://schemas.openxmlformats.org/officeDocument/2006/relationships/hyperlink" Target="http://www.lanbide.euskadi.eus/" TargetMode="External"/><Relationship Id="rId9" Type="http://schemas.openxmlformats.org/officeDocument/2006/relationships/image" Target="../media/image6.png"/></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3.png"/><Relationship Id="rId7"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5.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3.png"/><Relationship Id="rId7"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5.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3.png"/><Relationship Id="rId7"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3.png"/><Relationship Id="rId7"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3.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24.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3.png"/><Relationship Id="rId7"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3.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2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3.png"/><Relationship Id="rId7"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27.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3.png"/><Relationship Id="rId7"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5.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28.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3.png"/><Relationship Id="rId7"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29.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3.png"/><Relationship Id="rId7"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3.png"/><Relationship Id="rId7"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3.png"/><Relationship Id="rId7"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3.png"/><Relationship Id="rId7" Type="http://schemas.openxmlformats.org/officeDocument/2006/relationships/image" Target="../media/image6.png"/><Relationship Id="rId2" Type="http://schemas.openxmlformats.org/officeDocument/2006/relationships/image" Target="../media/image12.png"/><Relationship Id="rId1" Type="http://schemas.openxmlformats.org/officeDocument/2006/relationships/slideLayout" Target="../slideLayouts/slideLayout5.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4" name="Imagen 3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8056247" cy="7562850"/>
          </a:xfrm>
          <a:prstGeom prst="rect">
            <a:avLst/>
          </a:prstGeom>
        </p:spPr>
      </p:pic>
      <p:sp>
        <p:nvSpPr>
          <p:cNvPr id="18" name="object 18"/>
          <p:cNvSpPr/>
          <p:nvPr/>
        </p:nvSpPr>
        <p:spPr>
          <a:xfrm>
            <a:off x="9915573" y="6479913"/>
            <a:ext cx="36830" cy="35560"/>
          </a:xfrm>
          <a:custGeom>
            <a:avLst/>
            <a:gdLst/>
            <a:ahLst/>
            <a:cxnLst/>
            <a:rect l="l" t="t" r="r" b="b"/>
            <a:pathLst>
              <a:path w="36829" h="35559">
                <a:moveTo>
                  <a:pt x="18405" y="0"/>
                </a:moveTo>
                <a:lnTo>
                  <a:pt x="14087" y="13487"/>
                </a:lnTo>
                <a:lnTo>
                  <a:pt x="0" y="13487"/>
                </a:lnTo>
                <a:lnTo>
                  <a:pt x="11420" y="21691"/>
                </a:lnTo>
                <a:lnTo>
                  <a:pt x="7140" y="35013"/>
                </a:lnTo>
                <a:lnTo>
                  <a:pt x="18405" y="26784"/>
                </a:lnTo>
                <a:lnTo>
                  <a:pt x="27026" y="26784"/>
                </a:lnTo>
                <a:lnTo>
                  <a:pt x="25390" y="21691"/>
                </a:lnTo>
                <a:lnTo>
                  <a:pt x="36797" y="13487"/>
                </a:lnTo>
                <a:lnTo>
                  <a:pt x="14087" y="13487"/>
                </a:lnTo>
                <a:lnTo>
                  <a:pt x="22723" y="13462"/>
                </a:lnTo>
                <a:lnTo>
                  <a:pt x="18405" y="0"/>
                </a:lnTo>
                <a:close/>
              </a:path>
              <a:path w="36829" h="35559">
                <a:moveTo>
                  <a:pt x="27026" y="26784"/>
                </a:moveTo>
                <a:lnTo>
                  <a:pt x="18405" y="26784"/>
                </a:lnTo>
                <a:lnTo>
                  <a:pt x="29669" y="35013"/>
                </a:lnTo>
                <a:lnTo>
                  <a:pt x="27026" y="26784"/>
                </a:lnTo>
                <a:close/>
              </a:path>
            </a:pathLst>
          </a:custGeom>
          <a:solidFill>
            <a:srgbClr val="FFEC00"/>
          </a:solidFill>
        </p:spPr>
        <p:txBody>
          <a:bodyPr wrap="square" lIns="0" tIns="0" rIns="0" bIns="0" rtlCol="0"/>
          <a:lstStyle/>
          <a:p>
            <a:endParaRPr b="1" dirty="0">
              <a:latin typeface="Century Gothic Bold"/>
            </a:endParaRPr>
          </a:p>
        </p:txBody>
      </p:sp>
      <p:sp>
        <p:nvSpPr>
          <p:cNvPr id="19" name="object 19"/>
          <p:cNvSpPr/>
          <p:nvPr/>
        </p:nvSpPr>
        <p:spPr>
          <a:xfrm>
            <a:off x="9814530" y="6495580"/>
            <a:ext cx="79524" cy="77801"/>
          </a:xfrm>
          <a:prstGeom prst="rect">
            <a:avLst/>
          </a:prstGeom>
          <a:blipFill>
            <a:blip r:embed="rId3" cstate="print"/>
            <a:stretch>
              <a:fillRect/>
            </a:stretch>
          </a:blipFill>
        </p:spPr>
        <p:txBody>
          <a:bodyPr wrap="square" lIns="0" tIns="0" rIns="0" bIns="0" rtlCol="0"/>
          <a:lstStyle/>
          <a:p>
            <a:endParaRPr b="1" dirty="0">
              <a:latin typeface="Century Gothic Bold"/>
            </a:endParaRPr>
          </a:p>
        </p:txBody>
      </p:sp>
      <p:sp>
        <p:nvSpPr>
          <p:cNvPr id="20" name="object 20"/>
          <p:cNvSpPr/>
          <p:nvPr/>
        </p:nvSpPr>
        <p:spPr>
          <a:xfrm>
            <a:off x="9798889" y="6596641"/>
            <a:ext cx="36830" cy="35560"/>
          </a:xfrm>
          <a:custGeom>
            <a:avLst/>
            <a:gdLst/>
            <a:ahLst/>
            <a:cxnLst/>
            <a:rect l="l" t="t" r="r" b="b"/>
            <a:pathLst>
              <a:path w="36829" h="35559">
                <a:moveTo>
                  <a:pt x="18392" y="0"/>
                </a:moveTo>
                <a:lnTo>
                  <a:pt x="14074" y="13500"/>
                </a:lnTo>
                <a:lnTo>
                  <a:pt x="0" y="13500"/>
                </a:lnTo>
                <a:lnTo>
                  <a:pt x="11407" y="21704"/>
                </a:lnTo>
                <a:lnTo>
                  <a:pt x="7114" y="35001"/>
                </a:lnTo>
                <a:lnTo>
                  <a:pt x="18392" y="26771"/>
                </a:lnTo>
                <a:lnTo>
                  <a:pt x="27000" y="26771"/>
                </a:lnTo>
                <a:lnTo>
                  <a:pt x="25364" y="21704"/>
                </a:lnTo>
                <a:lnTo>
                  <a:pt x="36784" y="13500"/>
                </a:lnTo>
                <a:lnTo>
                  <a:pt x="14074" y="13500"/>
                </a:lnTo>
                <a:lnTo>
                  <a:pt x="22723" y="13474"/>
                </a:lnTo>
                <a:lnTo>
                  <a:pt x="18392" y="0"/>
                </a:lnTo>
                <a:close/>
              </a:path>
              <a:path w="36829" h="35559">
                <a:moveTo>
                  <a:pt x="27000" y="26771"/>
                </a:moveTo>
                <a:lnTo>
                  <a:pt x="18392" y="26771"/>
                </a:lnTo>
                <a:lnTo>
                  <a:pt x="29657" y="35001"/>
                </a:lnTo>
                <a:lnTo>
                  <a:pt x="27000" y="26771"/>
                </a:lnTo>
                <a:close/>
              </a:path>
            </a:pathLst>
          </a:custGeom>
          <a:solidFill>
            <a:srgbClr val="FFEC00"/>
          </a:solidFill>
        </p:spPr>
        <p:txBody>
          <a:bodyPr wrap="square" lIns="0" tIns="0" rIns="0" bIns="0" rtlCol="0"/>
          <a:lstStyle/>
          <a:p>
            <a:endParaRPr b="1" dirty="0">
              <a:latin typeface="Century Gothic Bold"/>
            </a:endParaRPr>
          </a:p>
        </p:txBody>
      </p:sp>
      <p:sp>
        <p:nvSpPr>
          <p:cNvPr id="21" name="object 21"/>
          <p:cNvSpPr/>
          <p:nvPr/>
        </p:nvSpPr>
        <p:spPr>
          <a:xfrm>
            <a:off x="9814511" y="6655074"/>
            <a:ext cx="79587" cy="77800"/>
          </a:xfrm>
          <a:prstGeom prst="rect">
            <a:avLst/>
          </a:prstGeom>
          <a:blipFill>
            <a:blip r:embed="rId4" cstate="print"/>
            <a:stretch>
              <a:fillRect/>
            </a:stretch>
          </a:blipFill>
        </p:spPr>
        <p:txBody>
          <a:bodyPr wrap="square" lIns="0" tIns="0" rIns="0" bIns="0" rtlCol="0"/>
          <a:lstStyle/>
          <a:p>
            <a:endParaRPr b="1" dirty="0">
              <a:latin typeface="Century Gothic Bold"/>
            </a:endParaRPr>
          </a:p>
        </p:txBody>
      </p:sp>
      <p:sp>
        <p:nvSpPr>
          <p:cNvPr id="22" name="object 22"/>
          <p:cNvSpPr/>
          <p:nvPr/>
        </p:nvSpPr>
        <p:spPr>
          <a:xfrm>
            <a:off x="9915600" y="6713352"/>
            <a:ext cx="36830" cy="35560"/>
          </a:xfrm>
          <a:custGeom>
            <a:avLst/>
            <a:gdLst/>
            <a:ahLst/>
            <a:cxnLst/>
            <a:rect l="l" t="t" r="r" b="b"/>
            <a:pathLst>
              <a:path w="36829" h="35559">
                <a:moveTo>
                  <a:pt x="18374" y="0"/>
                </a:moveTo>
                <a:lnTo>
                  <a:pt x="14069" y="13512"/>
                </a:lnTo>
                <a:lnTo>
                  <a:pt x="0" y="13512"/>
                </a:lnTo>
                <a:lnTo>
                  <a:pt x="11402" y="21717"/>
                </a:lnTo>
                <a:lnTo>
                  <a:pt x="7109" y="35026"/>
                </a:lnTo>
                <a:lnTo>
                  <a:pt x="18387" y="26771"/>
                </a:lnTo>
                <a:lnTo>
                  <a:pt x="26997" y="26771"/>
                </a:lnTo>
                <a:lnTo>
                  <a:pt x="25372" y="21717"/>
                </a:lnTo>
                <a:lnTo>
                  <a:pt x="36762" y="13512"/>
                </a:lnTo>
                <a:lnTo>
                  <a:pt x="14069" y="13512"/>
                </a:lnTo>
                <a:lnTo>
                  <a:pt x="22705" y="13474"/>
                </a:lnTo>
                <a:lnTo>
                  <a:pt x="18374" y="0"/>
                </a:lnTo>
                <a:close/>
              </a:path>
              <a:path w="36829" h="35559">
                <a:moveTo>
                  <a:pt x="26997" y="26771"/>
                </a:moveTo>
                <a:lnTo>
                  <a:pt x="18387" y="26771"/>
                </a:lnTo>
                <a:lnTo>
                  <a:pt x="29652" y="35026"/>
                </a:lnTo>
                <a:lnTo>
                  <a:pt x="26997" y="26771"/>
                </a:lnTo>
                <a:close/>
              </a:path>
            </a:pathLst>
          </a:custGeom>
          <a:solidFill>
            <a:srgbClr val="FFEC00"/>
          </a:solidFill>
        </p:spPr>
        <p:txBody>
          <a:bodyPr wrap="square" lIns="0" tIns="0" rIns="0" bIns="0" rtlCol="0"/>
          <a:lstStyle/>
          <a:p>
            <a:endParaRPr b="1" dirty="0">
              <a:latin typeface="Century Gothic Bold"/>
            </a:endParaRPr>
          </a:p>
        </p:txBody>
      </p:sp>
      <p:sp>
        <p:nvSpPr>
          <p:cNvPr id="23" name="object 23"/>
          <p:cNvSpPr/>
          <p:nvPr/>
        </p:nvSpPr>
        <p:spPr>
          <a:xfrm>
            <a:off x="9973891" y="6655074"/>
            <a:ext cx="79569" cy="77800"/>
          </a:xfrm>
          <a:prstGeom prst="rect">
            <a:avLst/>
          </a:prstGeom>
          <a:blipFill>
            <a:blip r:embed="rId5" cstate="print"/>
            <a:stretch>
              <a:fillRect/>
            </a:stretch>
          </a:blipFill>
        </p:spPr>
        <p:txBody>
          <a:bodyPr wrap="square" lIns="0" tIns="0" rIns="0" bIns="0" rtlCol="0"/>
          <a:lstStyle/>
          <a:p>
            <a:endParaRPr b="1" dirty="0">
              <a:latin typeface="Century Gothic Bold"/>
            </a:endParaRPr>
          </a:p>
        </p:txBody>
      </p:sp>
      <p:sp>
        <p:nvSpPr>
          <p:cNvPr id="24" name="object 24"/>
          <p:cNvSpPr/>
          <p:nvPr/>
        </p:nvSpPr>
        <p:spPr>
          <a:xfrm>
            <a:off x="10032109" y="6596464"/>
            <a:ext cx="37465" cy="35560"/>
          </a:xfrm>
          <a:custGeom>
            <a:avLst/>
            <a:gdLst/>
            <a:ahLst/>
            <a:cxnLst/>
            <a:rect l="l" t="t" r="r" b="b"/>
            <a:pathLst>
              <a:path w="37465" h="35559">
                <a:moveTo>
                  <a:pt x="18397" y="0"/>
                </a:moveTo>
                <a:lnTo>
                  <a:pt x="14092" y="13512"/>
                </a:lnTo>
                <a:lnTo>
                  <a:pt x="0" y="13512"/>
                </a:lnTo>
                <a:lnTo>
                  <a:pt x="11425" y="21716"/>
                </a:lnTo>
                <a:lnTo>
                  <a:pt x="7145" y="35026"/>
                </a:lnTo>
                <a:lnTo>
                  <a:pt x="18397" y="26784"/>
                </a:lnTo>
                <a:lnTo>
                  <a:pt x="27024" y="26784"/>
                </a:lnTo>
                <a:lnTo>
                  <a:pt x="25395" y="21716"/>
                </a:lnTo>
                <a:lnTo>
                  <a:pt x="36845" y="13512"/>
                </a:lnTo>
                <a:lnTo>
                  <a:pt x="14092" y="13512"/>
                </a:lnTo>
                <a:lnTo>
                  <a:pt x="22740" y="13500"/>
                </a:lnTo>
                <a:lnTo>
                  <a:pt x="18397" y="0"/>
                </a:lnTo>
                <a:close/>
              </a:path>
              <a:path w="37465" h="35559">
                <a:moveTo>
                  <a:pt x="27024" y="26784"/>
                </a:moveTo>
                <a:lnTo>
                  <a:pt x="18397" y="26784"/>
                </a:lnTo>
                <a:lnTo>
                  <a:pt x="29674" y="35026"/>
                </a:lnTo>
                <a:lnTo>
                  <a:pt x="27024" y="26784"/>
                </a:lnTo>
                <a:close/>
              </a:path>
            </a:pathLst>
          </a:custGeom>
          <a:solidFill>
            <a:srgbClr val="FFEC00"/>
          </a:solidFill>
        </p:spPr>
        <p:txBody>
          <a:bodyPr wrap="square" lIns="0" tIns="0" rIns="0" bIns="0" rtlCol="0"/>
          <a:lstStyle/>
          <a:p>
            <a:endParaRPr b="1" dirty="0">
              <a:latin typeface="Century Gothic Bold"/>
            </a:endParaRPr>
          </a:p>
        </p:txBody>
      </p:sp>
      <p:sp>
        <p:nvSpPr>
          <p:cNvPr id="25" name="object 25"/>
          <p:cNvSpPr/>
          <p:nvPr/>
        </p:nvSpPr>
        <p:spPr>
          <a:xfrm>
            <a:off x="9974027" y="6495597"/>
            <a:ext cx="79414" cy="77605"/>
          </a:xfrm>
          <a:prstGeom prst="rect">
            <a:avLst/>
          </a:prstGeom>
          <a:blipFill>
            <a:blip r:embed="rId6" cstate="print"/>
            <a:stretch>
              <a:fillRect/>
            </a:stretch>
          </a:blipFill>
        </p:spPr>
        <p:txBody>
          <a:bodyPr wrap="square" lIns="0" tIns="0" rIns="0" bIns="0" rtlCol="0"/>
          <a:lstStyle/>
          <a:p>
            <a:endParaRPr b="1" dirty="0">
              <a:latin typeface="Century Gothic Bold"/>
            </a:endParaRPr>
          </a:p>
        </p:txBody>
      </p:sp>
      <p:sp>
        <p:nvSpPr>
          <p:cNvPr id="30" name="object 30"/>
          <p:cNvSpPr txBox="1"/>
          <p:nvPr/>
        </p:nvSpPr>
        <p:spPr>
          <a:xfrm>
            <a:off x="367344" y="1419225"/>
            <a:ext cx="7688903" cy="2582117"/>
          </a:xfrm>
          <a:prstGeom prst="rect">
            <a:avLst/>
          </a:prstGeom>
          <a:noFill/>
          <a:ln>
            <a:noFill/>
          </a:ln>
        </p:spPr>
        <p:txBody>
          <a:bodyPr vert="horz" wrap="square" lIns="0" tIns="42545" rIns="0" bIns="0" rtlCol="0">
            <a:spAutoFit/>
          </a:bodyPr>
          <a:lstStyle/>
          <a:p>
            <a:pPr marR="412750">
              <a:lnSpc>
                <a:spcPts val="3300"/>
              </a:lnSpc>
              <a:spcBef>
                <a:spcPts val="335"/>
              </a:spcBef>
            </a:pPr>
            <a:r>
              <a:rPr sz="3800" b="1" spc="-30" dirty="0">
                <a:solidFill>
                  <a:srgbClr val="004594"/>
                </a:solidFill>
                <a:latin typeface="Century Gothic"/>
                <a:cs typeface="Century Gothic"/>
              </a:rPr>
              <a:t>Convocatoria  de </a:t>
            </a:r>
            <a:r>
              <a:rPr sz="3800" b="1" spc="-30" dirty="0" err="1" smtClean="0">
                <a:solidFill>
                  <a:srgbClr val="004594"/>
                </a:solidFill>
                <a:latin typeface="Century Gothic"/>
                <a:cs typeface="Century Gothic"/>
              </a:rPr>
              <a:t>Ayudas</a:t>
            </a:r>
            <a:r>
              <a:rPr lang="es-ES" sz="3800" b="1" spc="-30" dirty="0" smtClean="0">
                <a:solidFill>
                  <a:srgbClr val="004594"/>
                </a:solidFill>
                <a:latin typeface="Century Gothic"/>
                <a:cs typeface="Century Gothic"/>
              </a:rPr>
              <a:t> para la contratación de personas jóvenes por entidades locales en el marco del Programa Operativo FSE PLUS del País Vasco 2021-2027</a:t>
            </a:r>
            <a:endParaRPr sz="3800" b="1" spc="-30" dirty="0">
              <a:solidFill>
                <a:srgbClr val="004594"/>
              </a:solidFill>
              <a:latin typeface="Century Gothic"/>
              <a:cs typeface="Century Gothic"/>
            </a:endParaRPr>
          </a:p>
        </p:txBody>
      </p:sp>
      <p:sp>
        <p:nvSpPr>
          <p:cNvPr id="31" name="object 31"/>
          <p:cNvSpPr txBox="1"/>
          <p:nvPr/>
        </p:nvSpPr>
        <p:spPr>
          <a:xfrm>
            <a:off x="493626" y="5546860"/>
            <a:ext cx="3931915" cy="1821396"/>
          </a:xfrm>
          <a:prstGeom prst="rect">
            <a:avLst/>
          </a:prstGeom>
        </p:spPr>
        <p:txBody>
          <a:bodyPr vert="horz" wrap="square" lIns="0" tIns="95885" rIns="0" bIns="0" rtlCol="0">
            <a:spAutoFit/>
          </a:bodyPr>
          <a:lstStyle/>
          <a:p>
            <a:pPr marL="12700" marR="5080">
              <a:lnSpc>
                <a:spcPct val="85400"/>
              </a:lnSpc>
              <a:spcBef>
                <a:spcPts val="755"/>
              </a:spcBef>
            </a:pPr>
            <a:r>
              <a:rPr lang="es-ES" sz="2400" b="1" spc="-30" dirty="0" smtClean="0">
                <a:solidFill>
                  <a:srgbClr val="004594"/>
                </a:solidFill>
                <a:latin typeface="Century Gothic"/>
                <a:cs typeface="Century Gothic"/>
              </a:rPr>
              <a:t>Contratación de personas jóvenes por entidades locales en el marco del Programa FSE+</a:t>
            </a:r>
            <a:r>
              <a:rPr sz="2400" b="1" spc="-140" dirty="0" smtClean="0">
                <a:solidFill>
                  <a:srgbClr val="004594"/>
                </a:solidFill>
                <a:latin typeface="Century Gothic"/>
                <a:cs typeface="Century Gothic"/>
              </a:rPr>
              <a:t>  </a:t>
            </a:r>
            <a:endParaRPr lang="es-ES" sz="2400" b="1" spc="-140" dirty="0" smtClean="0">
              <a:solidFill>
                <a:srgbClr val="004594"/>
              </a:solidFill>
              <a:latin typeface="Century Gothic"/>
              <a:cs typeface="Century Gothic"/>
            </a:endParaRPr>
          </a:p>
          <a:p>
            <a:pPr marL="12700" marR="5080">
              <a:lnSpc>
                <a:spcPct val="85400"/>
              </a:lnSpc>
              <a:spcBef>
                <a:spcPts val="755"/>
              </a:spcBef>
            </a:pPr>
            <a:r>
              <a:rPr sz="2800" spc="-10" dirty="0" smtClean="0">
                <a:solidFill>
                  <a:srgbClr val="004594"/>
                </a:solidFill>
                <a:latin typeface="Century Gothic"/>
                <a:cs typeface="Century Gothic"/>
              </a:rPr>
              <a:t>20</a:t>
            </a:r>
            <a:r>
              <a:rPr lang="es-ES" sz="2800" spc="-10" dirty="0" smtClean="0">
                <a:solidFill>
                  <a:srgbClr val="004594"/>
                </a:solidFill>
                <a:latin typeface="Century Gothic"/>
                <a:cs typeface="Century Gothic"/>
              </a:rPr>
              <a:t>22 </a:t>
            </a:r>
            <a:r>
              <a:rPr lang="es-ES" sz="1600" spc="-10" dirty="0" smtClean="0">
                <a:solidFill>
                  <a:srgbClr val="004594"/>
                </a:solidFill>
                <a:latin typeface="Century Gothic"/>
                <a:cs typeface="Century Gothic"/>
              </a:rPr>
              <a:t>(BOPV **/**/2022)</a:t>
            </a:r>
            <a:endParaRPr sz="1600" dirty="0">
              <a:latin typeface="Century Gothic"/>
              <a:cs typeface="Century Gothic"/>
            </a:endParaRPr>
          </a:p>
        </p:txBody>
      </p:sp>
      <p:sp>
        <p:nvSpPr>
          <p:cNvPr id="37" name="object 19"/>
          <p:cNvSpPr/>
          <p:nvPr/>
        </p:nvSpPr>
        <p:spPr>
          <a:xfrm>
            <a:off x="9814530" y="6495580"/>
            <a:ext cx="79524" cy="77801"/>
          </a:xfrm>
          <a:prstGeom prst="rect">
            <a:avLst/>
          </a:prstGeom>
          <a:blipFill>
            <a:blip r:embed="rId3" cstate="print"/>
            <a:stretch>
              <a:fillRect/>
            </a:stretch>
          </a:blipFill>
        </p:spPr>
        <p:txBody>
          <a:bodyPr wrap="square" lIns="0" tIns="0" rIns="0" bIns="0" rtlCol="0"/>
          <a:lstStyle/>
          <a:p>
            <a:endParaRPr b="1" dirty="0">
              <a:latin typeface="Century Gothic Bold"/>
            </a:endParaRPr>
          </a:p>
        </p:txBody>
      </p:sp>
      <p:sp>
        <p:nvSpPr>
          <p:cNvPr id="38" name="object 21"/>
          <p:cNvSpPr/>
          <p:nvPr/>
        </p:nvSpPr>
        <p:spPr>
          <a:xfrm>
            <a:off x="9814511" y="6655074"/>
            <a:ext cx="79587" cy="77800"/>
          </a:xfrm>
          <a:prstGeom prst="rect">
            <a:avLst/>
          </a:prstGeom>
          <a:blipFill>
            <a:blip r:embed="rId4" cstate="print"/>
            <a:stretch>
              <a:fillRect/>
            </a:stretch>
          </a:blipFill>
        </p:spPr>
        <p:txBody>
          <a:bodyPr wrap="square" lIns="0" tIns="0" rIns="0" bIns="0" rtlCol="0"/>
          <a:lstStyle/>
          <a:p>
            <a:endParaRPr b="1" dirty="0">
              <a:latin typeface="Century Gothic Bold"/>
            </a:endParaRPr>
          </a:p>
        </p:txBody>
      </p:sp>
      <p:sp>
        <p:nvSpPr>
          <p:cNvPr id="39" name="object 23"/>
          <p:cNvSpPr/>
          <p:nvPr/>
        </p:nvSpPr>
        <p:spPr>
          <a:xfrm>
            <a:off x="9973891" y="6655074"/>
            <a:ext cx="79569" cy="77800"/>
          </a:xfrm>
          <a:prstGeom prst="rect">
            <a:avLst/>
          </a:prstGeom>
          <a:blipFill>
            <a:blip r:embed="rId5" cstate="print"/>
            <a:stretch>
              <a:fillRect/>
            </a:stretch>
          </a:blipFill>
        </p:spPr>
        <p:txBody>
          <a:bodyPr wrap="square" lIns="0" tIns="0" rIns="0" bIns="0" rtlCol="0"/>
          <a:lstStyle/>
          <a:p>
            <a:endParaRPr b="1" dirty="0">
              <a:latin typeface="Century Gothic Bold"/>
            </a:endParaRPr>
          </a:p>
        </p:txBody>
      </p:sp>
      <p:sp>
        <p:nvSpPr>
          <p:cNvPr id="40" name="object 25"/>
          <p:cNvSpPr/>
          <p:nvPr/>
        </p:nvSpPr>
        <p:spPr>
          <a:xfrm>
            <a:off x="9974027" y="6495597"/>
            <a:ext cx="79414" cy="77605"/>
          </a:xfrm>
          <a:prstGeom prst="rect">
            <a:avLst/>
          </a:prstGeom>
          <a:blipFill>
            <a:blip r:embed="rId6" cstate="print"/>
            <a:stretch>
              <a:fillRect/>
            </a:stretch>
          </a:blipFill>
        </p:spPr>
        <p:txBody>
          <a:bodyPr wrap="square" lIns="0" tIns="0" rIns="0" bIns="0" rtlCol="0"/>
          <a:lstStyle/>
          <a:p>
            <a:endParaRPr b="1" dirty="0">
              <a:latin typeface="Century Gothic Bold"/>
            </a:endParaRPr>
          </a:p>
        </p:txBody>
      </p:sp>
      <p:pic>
        <p:nvPicPr>
          <p:cNvPr id="2" name="Imagen 1"/>
          <p:cNvPicPr>
            <a:picLocks noChangeAspect="1"/>
          </p:cNvPicPr>
          <p:nvPr/>
        </p:nvPicPr>
        <p:blipFill rotWithShape="1">
          <a:blip r:embed="rId7" cstate="print">
            <a:extLst>
              <a:ext uri="{28A0092B-C50C-407E-A947-70E740481C1C}">
                <a14:useLocalDpi xmlns:a14="http://schemas.microsoft.com/office/drawing/2010/main" val="0"/>
              </a:ext>
            </a:extLst>
          </a:blip>
          <a:srcRect r="14220" b="10108"/>
          <a:stretch/>
        </p:blipFill>
        <p:spPr>
          <a:xfrm>
            <a:off x="8854271" y="3686024"/>
            <a:ext cx="1248966" cy="1008000"/>
          </a:xfrm>
          <a:prstGeom prst="rect">
            <a:avLst/>
          </a:prstGeom>
        </p:spPr>
      </p:pic>
      <p:pic>
        <p:nvPicPr>
          <p:cNvPr id="35" name="Imagen 3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322950" y="733425"/>
            <a:ext cx="1890746" cy="756000"/>
          </a:xfrm>
          <a:prstGeom prst="rect">
            <a:avLst/>
          </a:prstGeom>
        </p:spPr>
      </p:pic>
      <p:sp>
        <p:nvSpPr>
          <p:cNvPr id="36" name="object 27"/>
          <p:cNvSpPr/>
          <p:nvPr/>
        </p:nvSpPr>
        <p:spPr>
          <a:xfrm>
            <a:off x="8653526" y="2486025"/>
            <a:ext cx="1560170" cy="408215"/>
          </a:xfrm>
          <a:prstGeom prst="rect">
            <a:avLst/>
          </a:prstGeom>
          <a:blipFill>
            <a:blip r:embed="rId9" cstate="print"/>
            <a:stretch>
              <a:fillRect/>
            </a:stretch>
          </a:blipFill>
        </p:spPr>
        <p:txBody>
          <a:bodyPr wrap="square" lIns="0" tIns="0" rIns="0" bIns="0" rtlCol="0"/>
          <a:lstStyle/>
          <a:p>
            <a:endParaRPr b="1" dirty="0">
              <a:latin typeface="Century Gothic Bold"/>
            </a:endParaRPr>
          </a:p>
        </p:txBody>
      </p:sp>
      <p:sp>
        <p:nvSpPr>
          <p:cNvPr id="41" name="object 28"/>
          <p:cNvSpPr/>
          <p:nvPr/>
        </p:nvSpPr>
        <p:spPr>
          <a:xfrm>
            <a:off x="9414508" y="2200756"/>
            <a:ext cx="775233" cy="146363"/>
          </a:xfrm>
          <a:prstGeom prst="rect">
            <a:avLst/>
          </a:prstGeom>
          <a:blipFill>
            <a:blip r:embed="rId10" cstate="print"/>
            <a:stretch>
              <a:fillRect/>
            </a:stretch>
          </a:blipFill>
        </p:spPr>
        <p:txBody>
          <a:bodyPr wrap="square" lIns="0" tIns="0" rIns="0" bIns="0" rtlCol="0"/>
          <a:lstStyle/>
          <a:p>
            <a:endParaRPr b="1" dirty="0">
              <a:latin typeface="Century Gothic Bold"/>
            </a:endParaRPr>
          </a:p>
        </p:txBody>
      </p:sp>
      <p:sp>
        <p:nvSpPr>
          <p:cNvPr id="42" name="object 29"/>
          <p:cNvSpPr/>
          <p:nvPr/>
        </p:nvSpPr>
        <p:spPr>
          <a:xfrm>
            <a:off x="8766706" y="2202605"/>
            <a:ext cx="590143" cy="179682"/>
          </a:xfrm>
          <a:prstGeom prst="rect">
            <a:avLst/>
          </a:prstGeom>
          <a:blipFill>
            <a:blip r:embed="rId11" cstate="print"/>
            <a:stretch>
              <a:fillRect/>
            </a:stretch>
          </a:blipFill>
        </p:spPr>
        <p:txBody>
          <a:bodyPr wrap="square" lIns="0" tIns="0" rIns="0" bIns="0" rtlCol="0"/>
          <a:lstStyle/>
          <a:p>
            <a:endParaRPr b="1" dirty="0">
              <a:latin typeface="Century Gothic Bold"/>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3" name="object 23"/>
          <p:cNvSpPr txBox="1"/>
          <p:nvPr/>
        </p:nvSpPr>
        <p:spPr>
          <a:xfrm>
            <a:off x="1270300" y="986855"/>
            <a:ext cx="8265795" cy="1000760"/>
          </a:xfrm>
          <a:prstGeom prst="rect">
            <a:avLst/>
          </a:prstGeom>
        </p:spPr>
        <p:txBody>
          <a:bodyPr vert="horz" wrap="square" lIns="0" tIns="12700" rIns="0" bIns="0" rtlCol="0">
            <a:spAutoFit/>
          </a:bodyPr>
          <a:lstStyle/>
          <a:p>
            <a:pPr marL="12700" marR="5080">
              <a:lnSpc>
                <a:spcPct val="100000"/>
              </a:lnSpc>
              <a:spcBef>
                <a:spcPts val="100"/>
              </a:spcBef>
            </a:pPr>
            <a:r>
              <a:rPr lang="es-ES" sz="1600" spc="-80" dirty="0" smtClean="0">
                <a:solidFill>
                  <a:srgbClr val="004594"/>
                </a:solidFill>
                <a:latin typeface="Century Gothic"/>
                <a:cs typeface="Century Gothic"/>
              </a:rPr>
              <a:t>Con </a:t>
            </a:r>
            <a:r>
              <a:rPr lang="es-ES" sz="1600" spc="-70" dirty="0" smtClean="0">
                <a:solidFill>
                  <a:srgbClr val="004594"/>
                </a:solidFill>
                <a:latin typeface="Century Gothic"/>
                <a:cs typeface="Century Gothic"/>
              </a:rPr>
              <a:t>carácter </a:t>
            </a:r>
            <a:r>
              <a:rPr lang="es-ES" sz="1600" spc="-55" dirty="0" smtClean="0">
                <a:solidFill>
                  <a:srgbClr val="004594"/>
                </a:solidFill>
                <a:latin typeface="Century Gothic"/>
                <a:cs typeface="Century Gothic"/>
              </a:rPr>
              <a:t>general, </a:t>
            </a:r>
            <a:r>
              <a:rPr lang="es-ES" sz="1600" spc="-30" dirty="0" smtClean="0">
                <a:solidFill>
                  <a:srgbClr val="004594"/>
                </a:solidFill>
                <a:latin typeface="Century Gothic"/>
                <a:cs typeface="Century Gothic"/>
              </a:rPr>
              <a:t>las </a:t>
            </a:r>
            <a:r>
              <a:rPr lang="es-ES" sz="1600" spc="-70" dirty="0" smtClean="0">
                <a:solidFill>
                  <a:srgbClr val="004594"/>
                </a:solidFill>
                <a:latin typeface="Century Gothic"/>
                <a:cs typeface="Century Gothic"/>
              </a:rPr>
              <a:t>que </a:t>
            </a:r>
            <a:r>
              <a:rPr lang="es-ES" sz="1600" spc="-30" dirty="0" smtClean="0">
                <a:solidFill>
                  <a:srgbClr val="004594"/>
                </a:solidFill>
                <a:latin typeface="Century Gothic"/>
                <a:cs typeface="Century Gothic"/>
              </a:rPr>
              <a:t>se </a:t>
            </a:r>
            <a:r>
              <a:rPr lang="es-ES" sz="1600" spc="-55" dirty="0" smtClean="0">
                <a:solidFill>
                  <a:srgbClr val="004594"/>
                </a:solidFill>
                <a:latin typeface="Century Gothic"/>
                <a:cs typeface="Century Gothic"/>
              </a:rPr>
              <a:t>establecen </a:t>
            </a:r>
            <a:r>
              <a:rPr lang="es-ES" sz="1600" spc="-70" dirty="0" smtClean="0">
                <a:solidFill>
                  <a:srgbClr val="004594"/>
                </a:solidFill>
                <a:latin typeface="Century Gothic"/>
                <a:cs typeface="Century Gothic"/>
              </a:rPr>
              <a:t>en </a:t>
            </a:r>
            <a:r>
              <a:rPr lang="es-ES" sz="1600" spc="-45" dirty="0" smtClean="0">
                <a:solidFill>
                  <a:srgbClr val="004594"/>
                </a:solidFill>
                <a:latin typeface="Century Gothic"/>
                <a:cs typeface="Century Gothic"/>
              </a:rPr>
              <a:t>el </a:t>
            </a:r>
            <a:r>
              <a:rPr lang="es-ES" sz="1600" spc="-60" dirty="0" smtClean="0">
                <a:solidFill>
                  <a:srgbClr val="004594"/>
                </a:solidFill>
                <a:latin typeface="Century Gothic"/>
                <a:cs typeface="Century Gothic"/>
              </a:rPr>
              <a:t>artículo </a:t>
            </a:r>
            <a:r>
              <a:rPr lang="es-ES" sz="1600" spc="20" dirty="0" smtClean="0">
                <a:solidFill>
                  <a:srgbClr val="004594"/>
                </a:solidFill>
                <a:latin typeface="Century Gothic"/>
                <a:cs typeface="Century Gothic"/>
              </a:rPr>
              <a:t>14 </a:t>
            </a:r>
            <a:r>
              <a:rPr lang="es-ES" sz="1600" spc="-125" dirty="0" smtClean="0">
                <a:solidFill>
                  <a:srgbClr val="004594"/>
                </a:solidFill>
                <a:latin typeface="Century Gothic"/>
                <a:cs typeface="Century Gothic"/>
              </a:rPr>
              <a:t>y </a:t>
            </a:r>
            <a:r>
              <a:rPr lang="es-ES" sz="1600" spc="20" dirty="0" smtClean="0">
                <a:solidFill>
                  <a:srgbClr val="004594"/>
                </a:solidFill>
                <a:latin typeface="Century Gothic"/>
                <a:cs typeface="Century Gothic"/>
              </a:rPr>
              <a:t>46 </a:t>
            </a:r>
            <a:r>
              <a:rPr lang="es-ES" sz="1600" spc="-75" dirty="0" smtClean="0">
                <a:solidFill>
                  <a:srgbClr val="004594"/>
                </a:solidFill>
                <a:latin typeface="Century Gothic"/>
                <a:cs typeface="Century Gothic"/>
              </a:rPr>
              <a:t>de </a:t>
            </a:r>
            <a:r>
              <a:rPr lang="es-ES" sz="1600" spc="-55" dirty="0" smtClean="0">
                <a:solidFill>
                  <a:srgbClr val="004594"/>
                </a:solidFill>
                <a:latin typeface="Century Gothic"/>
                <a:cs typeface="Century Gothic"/>
              </a:rPr>
              <a:t>la </a:t>
            </a:r>
            <a:r>
              <a:rPr lang="es-ES" sz="1600" spc="-100" dirty="0" smtClean="0">
                <a:solidFill>
                  <a:srgbClr val="004594"/>
                </a:solidFill>
                <a:latin typeface="Century Gothic"/>
                <a:cs typeface="Century Gothic"/>
              </a:rPr>
              <a:t>Ley </a:t>
            </a:r>
            <a:r>
              <a:rPr lang="es-ES" sz="1600" spc="-5" dirty="0" smtClean="0">
                <a:solidFill>
                  <a:srgbClr val="004594"/>
                </a:solidFill>
                <a:latin typeface="Century Gothic"/>
                <a:cs typeface="Century Gothic"/>
              </a:rPr>
              <a:t>38/2003,  </a:t>
            </a:r>
            <a:r>
              <a:rPr lang="es-ES" sz="1600" spc="-75" dirty="0" smtClean="0">
                <a:solidFill>
                  <a:srgbClr val="004594"/>
                </a:solidFill>
                <a:latin typeface="Century Gothic"/>
                <a:cs typeface="Century Gothic"/>
              </a:rPr>
              <a:t>de </a:t>
            </a:r>
            <a:r>
              <a:rPr lang="es-ES" sz="1600" spc="20" dirty="0" smtClean="0">
                <a:solidFill>
                  <a:srgbClr val="004594"/>
                </a:solidFill>
                <a:latin typeface="Century Gothic"/>
                <a:cs typeface="Century Gothic"/>
              </a:rPr>
              <a:t>17 </a:t>
            </a:r>
            <a:r>
              <a:rPr lang="es-ES" sz="1600" spc="-75" dirty="0" smtClean="0">
                <a:solidFill>
                  <a:srgbClr val="004594"/>
                </a:solidFill>
                <a:latin typeface="Century Gothic"/>
                <a:cs typeface="Century Gothic"/>
              </a:rPr>
              <a:t>de </a:t>
            </a:r>
            <a:r>
              <a:rPr lang="es-ES" sz="1600" spc="-55" dirty="0" smtClean="0">
                <a:solidFill>
                  <a:srgbClr val="004594"/>
                </a:solidFill>
                <a:latin typeface="Century Gothic"/>
                <a:cs typeface="Century Gothic"/>
              </a:rPr>
              <a:t>noviembre, </a:t>
            </a:r>
            <a:r>
              <a:rPr lang="es-ES" sz="1600" spc="-70" dirty="0" smtClean="0">
                <a:solidFill>
                  <a:srgbClr val="004594"/>
                </a:solidFill>
                <a:latin typeface="Century Gothic"/>
                <a:cs typeface="Century Gothic"/>
              </a:rPr>
              <a:t>General </a:t>
            </a:r>
            <a:r>
              <a:rPr lang="es-ES" sz="1600" spc="-75" dirty="0" smtClean="0">
                <a:solidFill>
                  <a:srgbClr val="004594"/>
                </a:solidFill>
                <a:latin typeface="Century Gothic"/>
                <a:cs typeface="Century Gothic"/>
              </a:rPr>
              <a:t>de </a:t>
            </a:r>
            <a:r>
              <a:rPr lang="es-ES" sz="1600" spc="-55" dirty="0" smtClean="0">
                <a:solidFill>
                  <a:srgbClr val="004594"/>
                </a:solidFill>
                <a:latin typeface="Century Gothic"/>
                <a:cs typeface="Century Gothic"/>
              </a:rPr>
              <a:t>Subvenciones </a:t>
            </a:r>
            <a:r>
              <a:rPr lang="es-ES" sz="1600" spc="-125" dirty="0" smtClean="0">
                <a:solidFill>
                  <a:srgbClr val="004594"/>
                </a:solidFill>
                <a:latin typeface="Century Gothic"/>
                <a:cs typeface="Century Gothic"/>
              </a:rPr>
              <a:t>y </a:t>
            </a:r>
            <a:r>
              <a:rPr lang="es-ES" sz="1600" spc="-45" dirty="0" smtClean="0">
                <a:solidFill>
                  <a:srgbClr val="004594"/>
                </a:solidFill>
                <a:latin typeface="Century Gothic"/>
                <a:cs typeface="Century Gothic"/>
              </a:rPr>
              <a:t>el </a:t>
            </a:r>
            <a:r>
              <a:rPr lang="es-ES" sz="1600" spc="-60" dirty="0" smtClean="0">
                <a:solidFill>
                  <a:srgbClr val="004594"/>
                </a:solidFill>
                <a:latin typeface="Century Gothic"/>
                <a:cs typeface="Century Gothic"/>
              </a:rPr>
              <a:t>artículo </a:t>
            </a:r>
            <a:r>
              <a:rPr lang="es-ES" sz="1600" spc="25" dirty="0" smtClean="0">
                <a:solidFill>
                  <a:srgbClr val="004594"/>
                </a:solidFill>
                <a:latin typeface="Century Gothic"/>
                <a:cs typeface="Century Gothic"/>
              </a:rPr>
              <a:t>50.2 </a:t>
            </a:r>
            <a:r>
              <a:rPr lang="es-ES" sz="1600" spc="-55" dirty="0" smtClean="0">
                <a:solidFill>
                  <a:srgbClr val="004594"/>
                </a:solidFill>
                <a:latin typeface="Century Gothic"/>
                <a:cs typeface="Century Gothic"/>
              </a:rPr>
              <a:t>del </a:t>
            </a:r>
            <a:r>
              <a:rPr lang="es-ES" sz="1600" spc="-95" dirty="0" smtClean="0">
                <a:solidFill>
                  <a:srgbClr val="004594"/>
                </a:solidFill>
                <a:latin typeface="Century Gothic"/>
                <a:cs typeface="Century Gothic"/>
              </a:rPr>
              <a:t>Texto </a:t>
            </a:r>
            <a:r>
              <a:rPr lang="es-ES" sz="1600" spc="-65" dirty="0" smtClean="0">
                <a:solidFill>
                  <a:srgbClr val="004594"/>
                </a:solidFill>
                <a:latin typeface="Century Gothic"/>
                <a:cs typeface="Century Gothic"/>
              </a:rPr>
              <a:t>Refundido de  </a:t>
            </a:r>
            <a:r>
              <a:rPr lang="es-ES" sz="1600" spc="-55" dirty="0" smtClean="0">
                <a:solidFill>
                  <a:srgbClr val="004594"/>
                </a:solidFill>
                <a:latin typeface="Century Gothic"/>
                <a:cs typeface="Century Gothic"/>
              </a:rPr>
              <a:t>la </a:t>
            </a:r>
            <a:r>
              <a:rPr lang="es-ES" sz="1600" spc="-100" dirty="0" smtClean="0">
                <a:solidFill>
                  <a:srgbClr val="004594"/>
                </a:solidFill>
                <a:latin typeface="Century Gothic"/>
                <a:cs typeface="Century Gothic"/>
              </a:rPr>
              <a:t>Ley </a:t>
            </a:r>
            <a:r>
              <a:rPr lang="es-ES" sz="1600" spc="-75" dirty="0" smtClean="0">
                <a:solidFill>
                  <a:srgbClr val="004594"/>
                </a:solidFill>
                <a:latin typeface="Century Gothic"/>
                <a:cs typeface="Century Gothic"/>
              </a:rPr>
              <a:t>de </a:t>
            </a:r>
            <a:r>
              <a:rPr lang="es-ES" sz="1600" spc="-55" dirty="0" smtClean="0">
                <a:solidFill>
                  <a:srgbClr val="004594"/>
                </a:solidFill>
                <a:latin typeface="Century Gothic"/>
                <a:cs typeface="Century Gothic"/>
              </a:rPr>
              <a:t>Principios </a:t>
            </a:r>
            <a:r>
              <a:rPr lang="es-ES" sz="1600" spc="-65" dirty="0" smtClean="0">
                <a:solidFill>
                  <a:srgbClr val="004594"/>
                </a:solidFill>
                <a:latin typeface="Century Gothic"/>
                <a:cs typeface="Century Gothic"/>
              </a:rPr>
              <a:t>Ordenadores </a:t>
            </a:r>
            <a:r>
              <a:rPr lang="es-ES" sz="1600" spc="-75" dirty="0" smtClean="0">
                <a:solidFill>
                  <a:srgbClr val="004594"/>
                </a:solidFill>
                <a:latin typeface="Century Gothic"/>
                <a:cs typeface="Century Gothic"/>
              </a:rPr>
              <a:t>de </a:t>
            </a:r>
            <a:r>
              <a:rPr lang="es-ES" sz="1600" spc="-55" dirty="0" smtClean="0">
                <a:solidFill>
                  <a:srgbClr val="004594"/>
                </a:solidFill>
                <a:latin typeface="Century Gothic"/>
                <a:cs typeface="Century Gothic"/>
              </a:rPr>
              <a:t>la </a:t>
            </a:r>
            <a:r>
              <a:rPr lang="es-ES" sz="1600" spc="-65" dirty="0" smtClean="0">
                <a:solidFill>
                  <a:srgbClr val="004594"/>
                </a:solidFill>
                <a:latin typeface="Century Gothic"/>
                <a:cs typeface="Century Gothic"/>
              </a:rPr>
              <a:t>Hacienda </a:t>
            </a:r>
            <a:r>
              <a:rPr lang="es-ES" sz="1600" spc="-70" dirty="0" smtClean="0">
                <a:solidFill>
                  <a:srgbClr val="004594"/>
                </a:solidFill>
                <a:latin typeface="Century Gothic"/>
                <a:cs typeface="Century Gothic"/>
              </a:rPr>
              <a:t>General </a:t>
            </a:r>
            <a:r>
              <a:rPr lang="es-ES" sz="1600" spc="-55" dirty="0" smtClean="0">
                <a:solidFill>
                  <a:srgbClr val="004594"/>
                </a:solidFill>
                <a:latin typeface="Century Gothic"/>
                <a:cs typeface="Century Gothic"/>
              </a:rPr>
              <a:t>del </a:t>
            </a:r>
            <a:r>
              <a:rPr lang="es-ES" sz="1600" spc="-75" dirty="0" smtClean="0">
                <a:solidFill>
                  <a:srgbClr val="004594"/>
                </a:solidFill>
                <a:latin typeface="Century Gothic"/>
                <a:cs typeface="Century Gothic"/>
              </a:rPr>
              <a:t>País </a:t>
            </a:r>
            <a:r>
              <a:rPr lang="es-ES" sz="1600" spc="-90" dirty="0" smtClean="0">
                <a:solidFill>
                  <a:srgbClr val="004594"/>
                </a:solidFill>
                <a:latin typeface="Century Gothic"/>
                <a:cs typeface="Century Gothic"/>
              </a:rPr>
              <a:t>Vasco, </a:t>
            </a:r>
            <a:r>
              <a:rPr lang="es-ES" sz="1600" spc="-70" dirty="0" smtClean="0">
                <a:solidFill>
                  <a:srgbClr val="004594"/>
                </a:solidFill>
                <a:latin typeface="Century Gothic"/>
                <a:cs typeface="Century Gothic"/>
              </a:rPr>
              <a:t>aprobado por   </a:t>
            </a:r>
            <a:r>
              <a:rPr lang="es-ES" sz="1600" spc="-45" dirty="0" smtClean="0">
                <a:solidFill>
                  <a:srgbClr val="004594"/>
                </a:solidFill>
                <a:latin typeface="Century Gothic"/>
                <a:cs typeface="Century Gothic"/>
              </a:rPr>
              <a:t>el </a:t>
            </a:r>
            <a:r>
              <a:rPr lang="es-ES" sz="1600" spc="-75" dirty="0" smtClean="0">
                <a:solidFill>
                  <a:srgbClr val="004594"/>
                </a:solidFill>
                <a:latin typeface="Century Gothic"/>
                <a:cs typeface="Century Gothic"/>
              </a:rPr>
              <a:t>Decreto </a:t>
            </a:r>
            <a:r>
              <a:rPr lang="es-ES" sz="1600" spc="-60" dirty="0" smtClean="0">
                <a:solidFill>
                  <a:srgbClr val="004594"/>
                </a:solidFill>
                <a:latin typeface="Century Gothic"/>
                <a:cs typeface="Century Gothic"/>
              </a:rPr>
              <a:t>Legislativo </a:t>
            </a:r>
            <a:r>
              <a:rPr lang="es-ES" sz="1600" spc="-10" dirty="0" smtClean="0">
                <a:solidFill>
                  <a:srgbClr val="004594"/>
                </a:solidFill>
                <a:latin typeface="Century Gothic"/>
                <a:cs typeface="Century Gothic"/>
              </a:rPr>
              <a:t>1/1997, </a:t>
            </a:r>
            <a:r>
              <a:rPr lang="es-ES" sz="1600" spc="-75" dirty="0" smtClean="0">
                <a:solidFill>
                  <a:srgbClr val="004594"/>
                </a:solidFill>
                <a:latin typeface="Century Gothic"/>
                <a:cs typeface="Century Gothic"/>
              </a:rPr>
              <a:t>de </a:t>
            </a:r>
            <a:r>
              <a:rPr lang="es-ES" sz="1600" spc="20" dirty="0" smtClean="0">
                <a:solidFill>
                  <a:srgbClr val="004594"/>
                </a:solidFill>
                <a:latin typeface="Century Gothic"/>
                <a:cs typeface="Century Gothic"/>
              </a:rPr>
              <a:t>11 </a:t>
            </a:r>
            <a:r>
              <a:rPr lang="es-ES" sz="1600" spc="-75" dirty="0" smtClean="0">
                <a:solidFill>
                  <a:srgbClr val="004594"/>
                </a:solidFill>
                <a:latin typeface="Century Gothic"/>
                <a:cs typeface="Century Gothic"/>
              </a:rPr>
              <a:t>de</a:t>
            </a:r>
            <a:r>
              <a:rPr lang="es-ES" sz="1600" spc="-215" dirty="0" smtClean="0">
                <a:solidFill>
                  <a:srgbClr val="004594"/>
                </a:solidFill>
                <a:latin typeface="Century Gothic"/>
                <a:cs typeface="Century Gothic"/>
              </a:rPr>
              <a:t> </a:t>
            </a:r>
            <a:r>
              <a:rPr lang="es-ES" sz="1600" spc="-55" dirty="0" smtClean="0">
                <a:solidFill>
                  <a:srgbClr val="004594"/>
                </a:solidFill>
                <a:latin typeface="Century Gothic"/>
                <a:cs typeface="Century Gothic"/>
              </a:rPr>
              <a:t>noviembre.</a:t>
            </a:r>
            <a:endParaRPr lang="es-ES" sz="1600" dirty="0">
              <a:latin typeface="Century Gothic"/>
              <a:cs typeface="Century Gothic"/>
            </a:endParaRPr>
          </a:p>
        </p:txBody>
      </p:sp>
      <p:sp>
        <p:nvSpPr>
          <p:cNvPr id="24" name="object 24"/>
          <p:cNvSpPr txBox="1"/>
          <p:nvPr/>
        </p:nvSpPr>
        <p:spPr>
          <a:xfrm>
            <a:off x="1013147" y="2038534"/>
            <a:ext cx="8776335" cy="4424288"/>
          </a:xfrm>
          <a:prstGeom prst="rect">
            <a:avLst/>
          </a:prstGeom>
        </p:spPr>
        <p:txBody>
          <a:bodyPr vert="horz" wrap="square" lIns="0" tIns="12700" rIns="0" bIns="0" rtlCol="0">
            <a:spAutoFit/>
          </a:bodyPr>
          <a:lstStyle/>
          <a:p>
            <a:pPr marL="264160">
              <a:lnSpc>
                <a:spcPct val="100000"/>
              </a:lnSpc>
              <a:spcBef>
                <a:spcPts val="100"/>
              </a:spcBef>
            </a:pPr>
            <a:r>
              <a:rPr lang="es-ES" sz="1300" spc="-55" dirty="0" smtClean="0">
                <a:solidFill>
                  <a:srgbClr val="3D3D3F"/>
                </a:solidFill>
                <a:latin typeface="Century Gothic"/>
                <a:cs typeface="Century Gothic"/>
              </a:rPr>
              <a:t>En particular, </a:t>
            </a:r>
            <a:r>
              <a:rPr lang="es-ES" sz="1300" spc="-25" dirty="0" smtClean="0">
                <a:solidFill>
                  <a:srgbClr val="3D3D3F"/>
                </a:solidFill>
                <a:latin typeface="Century Gothic"/>
                <a:cs typeface="Century Gothic"/>
              </a:rPr>
              <a:t>las</a:t>
            </a:r>
            <a:r>
              <a:rPr lang="es-ES" sz="1300" spc="195" dirty="0" smtClean="0">
                <a:solidFill>
                  <a:srgbClr val="3D3D3F"/>
                </a:solidFill>
                <a:latin typeface="Century Gothic"/>
                <a:cs typeface="Century Gothic"/>
              </a:rPr>
              <a:t> </a:t>
            </a:r>
            <a:r>
              <a:rPr lang="es-ES" sz="1300" spc="-30" dirty="0" smtClean="0">
                <a:solidFill>
                  <a:srgbClr val="3D3D3F"/>
                </a:solidFill>
                <a:latin typeface="Century Gothic"/>
                <a:cs typeface="Century Gothic"/>
              </a:rPr>
              <a:t>siguientes</a:t>
            </a:r>
            <a:r>
              <a:rPr lang="es-ES" sz="1300" spc="-30" dirty="0" smtClean="0">
                <a:solidFill>
                  <a:srgbClr val="3D3D3F"/>
                </a:solidFill>
                <a:latin typeface="Century Gothic"/>
                <a:cs typeface="Century Gothic"/>
              </a:rPr>
              <a:t>:</a:t>
            </a:r>
          </a:p>
          <a:p>
            <a:pPr marL="288000" indent="-288000">
              <a:lnSpc>
                <a:spcPct val="100000"/>
              </a:lnSpc>
              <a:spcBef>
                <a:spcPts val="400"/>
              </a:spcBef>
              <a:buClr>
                <a:srgbClr val="004594"/>
              </a:buClr>
              <a:buSzPct val="135000"/>
              <a:buFont typeface="+mj-lt"/>
              <a:buAutoNum type="alphaLcPeriod"/>
            </a:pPr>
            <a:r>
              <a:rPr lang="es-ES" sz="1300" spc="-40" dirty="0" smtClean="0">
                <a:solidFill>
                  <a:srgbClr val="3D3D3F"/>
                </a:solidFill>
                <a:latin typeface="Century Gothic"/>
                <a:cs typeface="Century Gothic"/>
              </a:rPr>
              <a:t>Presentar la solicitud de gestión de las ofertas de empleo en Lanbide-Servicio Vasco de Empleo</a:t>
            </a:r>
          </a:p>
          <a:p>
            <a:pPr marL="288000" indent="-288000">
              <a:lnSpc>
                <a:spcPct val="100000"/>
              </a:lnSpc>
              <a:spcBef>
                <a:spcPts val="400"/>
              </a:spcBef>
              <a:buClr>
                <a:srgbClr val="004594"/>
              </a:buClr>
              <a:buSzPct val="135000"/>
              <a:buFont typeface="+mj-lt"/>
              <a:buAutoNum type="alphaLcPeriod"/>
            </a:pPr>
            <a:r>
              <a:rPr lang="es-ES" sz="1300" spc="-40" dirty="0" smtClean="0">
                <a:solidFill>
                  <a:srgbClr val="3D3D3F"/>
                </a:solidFill>
                <a:latin typeface="Century Gothic"/>
                <a:cs typeface="Century Gothic"/>
              </a:rPr>
              <a:t>Presentar en el plazo de 7 días a contar desde el siguiente al del inicio de la última de las contrataciones subvencionadas, la documentación referida en el artículo 11.1</a:t>
            </a:r>
          </a:p>
          <a:p>
            <a:pPr marL="288000" indent="-288000">
              <a:spcBef>
                <a:spcPts val="400"/>
              </a:spcBef>
              <a:buClr>
                <a:srgbClr val="004594"/>
              </a:buClr>
              <a:buSzPct val="135000"/>
              <a:buFont typeface="+mj-lt"/>
              <a:buAutoNum type="alphaLcPeriod"/>
            </a:pPr>
            <a:r>
              <a:rPr lang="es-ES" sz="1300" spc="-40" dirty="0">
                <a:solidFill>
                  <a:srgbClr val="3D3D3F"/>
                </a:solidFill>
                <a:latin typeface="Century Gothic"/>
                <a:cs typeface="Century Gothic"/>
              </a:rPr>
              <a:t>Justificar el cumplimiento de los requisitos y condiciones, así como la realización de la actividad, que determinen la concesión y disfrute de la ayuda,</a:t>
            </a:r>
          </a:p>
          <a:p>
            <a:pPr marL="288000" indent="-288000">
              <a:lnSpc>
                <a:spcPct val="100000"/>
              </a:lnSpc>
              <a:spcBef>
                <a:spcPts val="400"/>
              </a:spcBef>
              <a:buClr>
                <a:srgbClr val="004594"/>
              </a:buClr>
              <a:buSzPct val="135000"/>
              <a:buFont typeface="+mj-lt"/>
              <a:buAutoNum type="alphaLcPeriod"/>
            </a:pPr>
            <a:r>
              <a:rPr lang="es-ES" sz="1300" spc="-40" dirty="0" smtClean="0">
                <a:solidFill>
                  <a:srgbClr val="3D3D3F"/>
                </a:solidFill>
                <a:latin typeface="Century Gothic"/>
                <a:cs typeface="Century Gothic"/>
              </a:rPr>
              <a:t>Someterse </a:t>
            </a:r>
            <a:r>
              <a:rPr lang="es-ES" sz="1300" spc="-70" dirty="0">
                <a:solidFill>
                  <a:srgbClr val="3D3D3F"/>
                </a:solidFill>
                <a:latin typeface="Century Gothic"/>
                <a:cs typeface="Century Gothic"/>
              </a:rPr>
              <a:t>a </a:t>
            </a:r>
            <a:r>
              <a:rPr lang="es-ES" sz="1300" spc="-25" dirty="0">
                <a:solidFill>
                  <a:srgbClr val="3D3D3F"/>
                </a:solidFill>
                <a:latin typeface="Century Gothic"/>
                <a:cs typeface="Century Gothic"/>
              </a:rPr>
              <a:t>las </a:t>
            </a:r>
            <a:r>
              <a:rPr lang="es-ES" sz="1300" spc="-50" dirty="0">
                <a:solidFill>
                  <a:srgbClr val="3D3D3F"/>
                </a:solidFill>
                <a:latin typeface="Century Gothic"/>
                <a:cs typeface="Century Gothic"/>
              </a:rPr>
              <a:t>actuaciones </a:t>
            </a:r>
            <a:r>
              <a:rPr lang="es-ES" sz="1300" spc="-60" dirty="0">
                <a:solidFill>
                  <a:srgbClr val="3D3D3F"/>
                </a:solidFill>
                <a:latin typeface="Century Gothic"/>
                <a:cs typeface="Century Gothic"/>
              </a:rPr>
              <a:t>de </a:t>
            </a:r>
            <a:r>
              <a:rPr lang="es-ES" sz="1300" spc="-50" dirty="0">
                <a:solidFill>
                  <a:srgbClr val="3D3D3F"/>
                </a:solidFill>
                <a:latin typeface="Century Gothic"/>
                <a:cs typeface="Century Gothic"/>
              </a:rPr>
              <a:t>comprobación y control a efectuar por Lanbide-Servicio Vasco de </a:t>
            </a:r>
            <a:r>
              <a:rPr lang="es-ES" sz="1300" spc="-50" dirty="0" smtClean="0">
                <a:solidFill>
                  <a:srgbClr val="3D3D3F"/>
                </a:solidFill>
                <a:latin typeface="Century Gothic"/>
                <a:cs typeface="Century Gothic"/>
              </a:rPr>
              <a:t>Empleo</a:t>
            </a:r>
            <a:r>
              <a:rPr lang="es-ES" sz="1300" spc="-50" dirty="0">
                <a:solidFill>
                  <a:srgbClr val="3D3D3F"/>
                </a:solidFill>
                <a:latin typeface="Century Gothic"/>
                <a:cs typeface="Century Gothic"/>
              </a:rPr>
              <a:t>, del Departamento  de Trabajo y Empleo, la Oficina de Control Económico del Departamento de Economía y Hacienda, el Tribunal Vasco de Cuentas Públicas</a:t>
            </a:r>
          </a:p>
          <a:p>
            <a:pPr marL="288000" indent="-288000">
              <a:lnSpc>
                <a:spcPct val="100000"/>
              </a:lnSpc>
              <a:spcBef>
                <a:spcPts val="400"/>
              </a:spcBef>
              <a:buClr>
                <a:srgbClr val="004594"/>
              </a:buClr>
              <a:buSzPct val="134615"/>
              <a:buAutoNum type="alphaLcPeriod"/>
              <a:tabLst>
                <a:tab pos="300990" algn="l"/>
              </a:tabLst>
            </a:pPr>
            <a:r>
              <a:rPr lang="es-ES" sz="1300" spc="-50" dirty="0">
                <a:solidFill>
                  <a:srgbClr val="3D3D3F"/>
                </a:solidFill>
                <a:latin typeface="Century Gothic"/>
                <a:cs typeface="Century Gothic"/>
              </a:rPr>
              <a:t>Comunicar a </a:t>
            </a:r>
            <a:r>
              <a:rPr lang="es-ES" sz="1300" spc="-50" dirty="0" err="1">
                <a:solidFill>
                  <a:srgbClr val="3D3D3F"/>
                </a:solidFill>
                <a:latin typeface="Century Gothic"/>
                <a:cs typeface="Century Gothic"/>
              </a:rPr>
              <a:t>Lanbide</a:t>
            </a:r>
            <a:r>
              <a:rPr lang="es-ES" sz="1300" spc="-50" dirty="0">
                <a:solidFill>
                  <a:srgbClr val="3D3D3F"/>
                </a:solidFill>
                <a:latin typeface="Century Gothic"/>
                <a:cs typeface="Century Gothic"/>
              </a:rPr>
              <a:t>-Servicio Vasco de Empleo la obtención de subvenciones o </a:t>
            </a:r>
            <a:r>
              <a:rPr lang="es-ES" sz="1300" spc="-50" dirty="0" smtClean="0">
                <a:solidFill>
                  <a:srgbClr val="3D3D3F"/>
                </a:solidFill>
                <a:latin typeface="Century Gothic"/>
                <a:cs typeface="Century Gothic"/>
              </a:rPr>
              <a:t>ayudas, ingresos o recursos para la misma finalidad procedente de cualquier administración o ente, tanto público como privado</a:t>
            </a:r>
            <a:endParaRPr lang="es-ES" sz="1300" spc="-50" dirty="0">
              <a:solidFill>
                <a:srgbClr val="3D3D3F"/>
              </a:solidFill>
              <a:latin typeface="Century Gothic"/>
              <a:cs typeface="Century Gothic"/>
            </a:endParaRPr>
          </a:p>
          <a:p>
            <a:pPr marL="288000" indent="-288000">
              <a:lnSpc>
                <a:spcPct val="100000"/>
              </a:lnSpc>
              <a:spcBef>
                <a:spcPts val="400"/>
              </a:spcBef>
              <a:buClr>
                <a:srgbClr val="004594"/>
              </a:buClr>
              <a:buSzPct val="134615"/>
              <a:buAutoNum type="alphaLcPeriod"/>
              <a:tabLst>
                <a:tab pos="300990" algn="l"/>
              </a:tabLst>
            </a:pPr>
            <a:r>
              <a:rPr lang="es-ES" sz="1300" spc="-50" dirty="0" smtClean="0">
                <a:solidFill>
                  <a:srgbClr val="3D3D3F"/>
                </a:solidFill>
                <a:latin typeface="Century Gothic"/>
                <a:cs typeface="Century Gothic"/>
              </a:rPr>
              <a:t>Comunicar a Lanbide-Servicio Vasco de Empleo la modificación de cualquier circunstancia, tanto objetiva como subjetiva, que hubiese  sido tenida en cuenta para la concesión de la ayuda.</a:t>
            </a:r>
          </a:p>
          <a:p>
            <a:pPr marL="288000" indent="-288000">
              <a:spcBef>
                <a:spcPts val="400"/>
              </a:spcBef>
              <a:buClr>
                <a:srgbClr val="004594"/>
              </a:buClr>
              <a:buSzPct val="134615"/>
              <a:buFontTx/>
              <a:buAutoNum type="alphaLcPeriod"/>
              <a:tabLst>
                <a:tab pos="300990" algn="l"/>
              </a:tabLst>
            </a:pPr>
            <a:r>
              <a:rPr lang="es-ES" sz="1300" spc="-50" dirty="0">
                <a:solidFill>
                  <a:srgbClr val="3D3D3F"/>
                </a:solidFill>
                <a:latin typeface="Century Gothic"/>
                <a:cs typeface="Century Gothic"/>
              </a:rPr>
              <a:t>Comunicar los procedimientos de reintegro o sancionadores que,  habiéndose iniciado en el marco de ayudas o subvenciones de la misma naturaleza concedidas por  la Administración General de la Comunidad Autónoma de Euskadi y sus Organismos autónomos, Entes  públicos de derecho privado y Sociedades públicas, se hallen aún en tramitación.</a:t>
            </a:r>
          </a:p>
          <a:p>
            <a:pPr marL="288000" indent="-288000">
              <a:lnSpc>
                <a:spcPct val="100000"/>
              </a:lnSpc>
              <a:spcBef>
                <a:spcPts val="400"/>
              </a:spcBef>
              <a:buClr>
                <a:srgbClr val="004594"/>
              </a:buClr>
              <a:buSzPct val="134615"/>
              <a:buAutoNum type="alphaLcPeriod"/>
              <a:tabLst>
                <a:tab pos="300990" algn="l"/>
              </a:tabLst>
            </a:pPr>
            <a:r>
              <a:rPr lang="es-ES" sz="1300" spc="-50" dirty="0" smtClean="0">
                <a:solidFill>
                  <a:srgbClr val="3D3D3F"/>
                </a:solidFill>
                <a:latin typeface="Century Gothic"/>
                <a:cs typeface="Century Gothic"/>
              </a:rPr>
              <a:t>Someterse a las actuaciones de comprobación de Lanbide-Servicio Vasco de Empleo, del Departamento de Trabajo </a:t>
            </a:r>
            <a:r>
              <a:rPr lang="es-ES" sz="1300" spc="-50" dirty="0">
                <a:solidFill>
                  <a:srgbClr val="3D3D3F"/>
                </a:solidFill>
                <a:latin typeface="Century Gothic"/>
                <a:cs typeface="Century Gothic"/>
              </a:rPr>
              <a:t>y </a:t>
            </a:r>
            <a:r>
              <a:rPr lang="es-ES" sz="1300" spc="-50" dirty="0" smtClean="0">
                <a:solidFill>
                  <a:srgbClr val="3D3D3F"/>
                </a:solidFill>
                <a:latin typeface="Century Gothic"/>
                <a:cs typeface="Century Gothic"/>
              </a:rPr>
              <a:t>Empleo, </a:t>
            </a:r>
            <a:r>
              <a:rPr lang="es-ES" sz="1300" spc="-50" dirty="0">
                <a:solidFill>
                  <a:srgbClr val="3D3D3F"/>
                </a:solidFill>
                <a:latin typeface="Century Gothic"/>
                <a:cs typeface="Century Gothic"/>
              </a:rPr>
              <a:t>la Oficina de Control Económico del Departamento de Economía y Hacienda, el Tribunal Vasco de Cuentas Públicas y las instancias de control de los fondos europeos</a:t>
            </a:r>
            <a:r>
              <a:rPr lang="es-ES" sz="1300" spc="-50" dirty="0" smtClean="0">
                <a:solidFill>
                  <a:srgbClr val="3D3D3F"/>
                </a:solidFill>
                <a:latin typeface="Century Gothic"/>
                <a:cs typeface="Century Gothic"/>
              </a:rPr>
              <a:t>. </a:t>
            </a:r>
            <a:endParaRPr lang="es-ES" sz="1300" dirty="0" smtClean="0">
              <a:latin typeface="Century Gothic"/>
              <a:cs typeface="Century Gothic"/>
            </a:endParaRPr>
          </a:p>
        </p:txBody>
      </p:sp>
      <p:sp>
        <p:nvSpPr>
          <p:cNvPr id="26" name="object 26"/>
          <p:cNvSpPr txBox="1"/>
          <p:nvPr/>
        </p:nvSpPr>
        <p:spPr>
          <a:xfrm>
            <a:off x="622300" y="473855"/>
            <a:ext cx="4370600" cy="259045"/>
          </a:xfrm>
          <a:prstGeom prst="rect">
            <a:avLst/>
          </a:prstGeom>
        </p:spPr>
        <p:txBody>
          <a:bodyPr vert="horz" wrap="square" lIns="0" tIns="12700" rIns="0" bIns="0" rtlCol="0">
            <a:spAutoFit/>
          </a:bodyPr>
          <a:lstStyle/>
          <a:p>
            <a:pPr marL="12700">
              <a:lnSpc>
                <a:spcPct val="100000"/>
              </a:lnSpc>
              <a:spcBef>
                <a:spcPts val="100"/>
              </a:spcBef>
            </a:pPr>
            <a:r>
              <a:rPr lang="es-ES" sz="1600" spc="-50" dirty="0" smtClean="0">
                <a:solidFill>
                  <a:srgbClr val="004594"/>
                </a:solidFill>
                <a:latin typeface="Century Gothic"/>
                <a:cs typeface="Century Gothic"/>
              </a:rPr>
              <a:t>Obligaciones </a:t>
            </a:r>
            <a:r>
              <a:rPr lang="es-ES" sz="1600" spc="-75" dirty="0" smtClean="0">
                <a:solidFill>
                  <a:srgbClr val="004594"/>
                </a:solidFill>
                <a:latin typeface="Century Gothic"/>
                <a:cs typeface="Century Gothic"/>
              </a:rPr>
              <a:t>de </a:t>
            </a:r>
            <a:r>
              <a:rPr lang="es-ES" sz="1600" spc="-30" dirty="0" smtClean="0">
                <a:solidFill>
                  <a:srgbClr val="004594"/>
                </a:solidFill>
                <a:latin typeface="Century Gothic"/>
                <a:cs typeface="Century Gothic"/>
              </a:rPr>
              <a:t>las </a:t>
            </a:r>
            <a:r>
              <a:rPr lang="es-ES" sz="1600" spc="-40" dirty="0" smtClean="0">
                <a:solidFill>
                  <a:srgbClr val="004594"/>
                </a:solidFill>
                <a:latin typeface="Century Gothic"/>
                <a:cs typeface="Century Gothic"/>
              </a:rPr>
              <a:t>entidades</a:t>
            </a:r>
            <a:r>
              <a:rPr lang="es-ES" sz="1600" spc="280" dirty="0" smtClean="0">
                <a:solidFill>
                  <a:srgbClr val="004594"/>
                </a:solidFill>
                <a:latin typeface="Century Gothic"/>
                <a:cs typeface="Century Gothic"/>
              </a:rPr>
              <a:t> </a:t>
            </a:r>
            <a:r>
              <a:rPr lang="es-ES" sz="1600" spc="-40" dirty="0" smtClean="0">
                <a:solidFill>
                  <a:srgbClr val="004594"/>
                </a:solidFill>
                <a:latin typeface="Century Gothic"/>
                <a:cs typeface="Century Gothic"/>
              </a:rPr>
              <a:t>beneficiarias:</a:t>
            </a:r>
            <a:endParaRPr lang="es-ES" sz="1600" dirty="0">
              <a:latin typeface="Century Gothic"/>
              <a:cs typeface="Century Gothic"/>
            </a:endParaRPr>
          </a:p>
        </p:txBody>
      </p:sp>
      <p:sp>
        <p:nvSpPr>
          <p:cNvPr id="28" name="object 2">
            <a:extLst>
              <a:ext uri="{FF2B5EF4-FFF2-40B4-BE49-F238E27FC236}">
                <a16:creationId xmlns:a16="http://schemas.microsoft.com/office/drawing/2014/main" id="{97967C09-668A-364A-8F21-E47ECD493F70}"/>
              </a:ext>
            </a:extLst>
          </p:cNvPr>
          <p:cNvSpPr txBox="1"/>
          <p:nvPr/>
        </p:nvSpPr>
        <p:spPr>
          <a:xfrm>
            <a:off x="7269488"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Contratación de jóvenes en el marco del FSE+ </a:t>
            </a:r>
            <a:r>
              <a:rPr lang="es-ES" sz="1000" b="1" dirty="0">
                <a:solidFill>
                  <a:srgbClr val="004594"/>
                </a:solidFill>
                <a:latin typeface="Century Gothic Bold"/>
                <a:cs typeface="Calibri"/>
              </a:rPr>
              <a:t>	</a:t>
            </a:r>
            <a:r>
              <a:rPr lang="es-ES" sz="950" spc="10" dirty="0" smtClean="0">
                <a:latin typeface="Century Gothic"/>
                <a:cs typeface="Century Gothic"/>
              </a:rPr>
              <a:t>10</a:t>
            </a:r>
            <a:endParaRPr lang="es-ES" sz="950" dirty="0">
              <a:latin typeface="Century Gothic"/>
              <a:cs typeface="Century Gothic"/>
            </a:endParaRPr>
          </a:p>
        </p:txBody>
      </p:sp>
      <p:pic>
        <p:nvPicPr>
          <p:cNvPr id="25" name="Imagen 24"/>
          <p:cNvPicPr>
            <a:picLocks noChangeAspect="1"/>
          </p:cNvPicPr>
          <p:nvPr/>
        </p:nvPicPr>
        <p:blipFill rotWithShape="1">
          <a:blip r:embed="rId7" cstate="print">
            <a:extLst>
              <a:ext uri="{28A0092B-C50C-407E-A947-70E740481C1C}">
                <a14:useLocalDpi xmlns:a14="http://schemas.microsoft.com/office/drawing/2010/main" val="0"/>
              </a:ext>
            </a:extLst>
          </a:blip>
          <a:srcRect r="14220" b="10108"/>
          <a:stretch/>
        </p:blipFill>
        <p:spPr>
          <a:xfrm>
            <a:off x="6011710" y="6506208"/>
            <a:ext cx="1115148" cy="900000"/>
          </a:xfrm>
          <a:prstGeom prst="rect">
            <a:avLst/>
          </a:prstGeom>
        </p:spPr>
      </p:pic>
      <p:pic>
        <p:nvPicPr>
          <p:cNvPr id="27" name="Picture 5" descr="OK Tira azul_oscuro"/>
          <p:cNvPicPr>
            <a:picLocks noChangeArrowheads="1"/>
          </p:cNvPicPr>
          <p:nvPr/>
        </p:nvPicPr>
        <p:blipFill>
          <a:blip r:embed="rId8"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31" name="object 2">
            <a:extLst>
              <a:ext uri="{FF2B5EF4-FFF2-40B4-BE49-F238E27FC236}">
                <a16:creationId xmlns:a16="http://schemas.microsoft.com/office/drawing/2014/main" id="{F50D26D4-129E-684C-BEEC-FAF4CC2BBA4A}"/>
              </a:ext>
            </a:extLst>
          </p:cNvPr>
          <p:cNvSpPr txBox="1"/>
          <p:nvPr/>
        </p:nvSpPr>
        <p:spPr>
          <a:xfrm>
            <a:off x="7327900" y="6958266"/>
            <a:ext cx="2894859"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Contratación de jóvenes en el marco del FSE+ </a:t>
            </a:r>
            <a:r>
              <a:rPr lang="es-ES" sz="1000" b="1" dirty="0">
                <a:solidFill>
                  <a:srgbClr val="004594"/>
                </a:solidFill>
                <a:latin typeface="Century Gothic Bold"/>
                <a:cs typeface="Calibri"/>
              </a:rPr>
              <a:t>	</a:t>
            </a:r>
            <a:r>
              <a:rPr lang="es-ES" sz="950" spc="10" dirty="0" smtClean="0">
                <a:latin typeface="Century Gothic"/>
                <a:cs typeface="Century Gothic"/>
              </a:rPr>
              <a:t>11</a:t>
            </a:r>
            <a:endParaRPr lang="es-ES" sz="950" dirty="0">
              <a:latin typeface="Century Gothic"/>
              <a:cs typeface="Century Gothic"/>
            </a:endParaRPr>
          </a:p>
        </p:txBody>
      </p:sp>
      <p:sp>
        <p:nvSpPr>
          <p:cNvPr id="30" name="object 24"/>
          <p:cNvSpPr txBox="1"/>
          <p:nvPr/>
        </p:nvSpPr>
        <p:spPr>
          <a:xfrm>
            <a:off x="1011600" y="787150"/>
            <a:ext cx="8769600" cy="3470181"/>
          </a:xfrm>
          <a:prstGeom prst="rect">
            <a:avLst/>
          </a:prstGeom>
        </p:spPr>
        <p:txBody>
          <a:bodyPr vert="horz" wrap="square" lIns="0" tIns="12700" rIns="0" bIns="0" rtlCol="0">
            <a:spAutoFit/>
          </a:bodyPr>
          <a:lstStyle/>
          <a:p>
            <a:pPr marL="288000" indent="-288000">
              <a:lnSpc>
                <a:spcPct val="100000"/>
              </a:lnSpc>
              <a:spcBef>
                <a:spcPts val="100"/>
              </a:spcBef>
              <a:buClr>
                <a:srgbClr val="004594"/>
              </a:buClr>
              <a:buSzPct val="135000"/>
              <a:buFont typeface="+mj-lt"/>
              <a:buAutoNum type="alphaLcPeriod" startAt="9"/>
            </a:pPr>
            <a:r>
              <a:rPr lang="es-ES" sz="1300" spc="-45" dirty="0" smtClean="0">
                <a:solidFill>
                  <a:srgbClr val="3D3D3F"/>
                </a:solidFill>
                <a:latin typeface="Century Gothic"/>
                <a:cs typeface="Century Gothic"/>
              </a:rPr>
              <a:t>En </a:t>
            </a:r>
            <a:r>
              <a:rPr lang="es-ES" sz="1300" spc="-45" dirty="0">
                <a:solidFill>
                  <a:srgbClr val="3D3D3F"/>
                </a:solidFill>
                <a:latin typeface="Century Gothic"/>
                <a:cs typeface="Century Gothic"/>
              </a:rPr>
              <a:t>las entidades beneficiarias debe existir un registro contable del gasto, contabilizando la concesión y el cobro de la subvención a través de un código contable específico, con objeto de que los gastos subvencionables cumplan con los requisitos de elegibilidad para el Fondo Social Europeo</a:t>
            </a:r>
          </a:p>
          <a:p>
            <a:pPr marL="288000" indent="-288000">
              <a:lnSpc>
                <a:spcPct val="100000"/>
              </a:lnSpc>
              <a:spcBef>
                <a:spcPts val="400"/>
              </a:spcBef>
              <a:buClr>
                <a:srgbClr val="004594"/>
              </a:buClr>
              <a:buSzPct val="135000"/>
              <a:buFont typeface="+mj-lt"/>
              <a:buAutoNum type="alphaLcPeriod" startAt="9"/>
            </a:pPr>
            <a:r>
              <a:rPr lang="es-ES" sz="1300" spc="-45" dirty="0">
                <a:solidFill>
                  <a:srgbClr val="3D3D3F"/>
                </a:solidFill>
                <a:latin typeface="Century Gothic"/>
                <a:cs typeface="Century Gothic"/>
              </a:rPr>
              <a:t>En tanto que estas ayudas están cofinanciadas por el Fondo Social Europeo la documentación justificativa (incluidos los documentos electrónicos) estarán disponibles durante el plazo previsto en el artículo 82.1 del Reglamento (UE) 2021/1060, del Parlamento Europeo y del Consejo, de 24 de junio de 2021, esto es, hasta el año 2030 </a:t>
            </a:r>
            <a:endParaRPr lang="es-ES" sz="1300" spc="-45" dirty="0" smtClean="0">
              <a:solidFill>
                <a:srgbClr val="3D3D3F"/>
              </a:solidFill>
              <a:latin typeface="Century Gothic"/>
              <a:cs typeface="Century Gothic"/>
            </a:endParaRPr>
          </a:p>
          <a:p>
            <a:pPr marL="288000" indent="-288000">
              <a:lnSpc>
                <a:spcPct val="100000"/>
              </a:lnSpc>
              <a:spcBef>
                <a:spcPts val="400"/>
              </a:spcBef>
              <a:buClr>
                <a:srgbClr val="004594"/>
              </a:buClr>
              <a:buSzPct val="135000"/>
              <a:buFont typeface="+mj-lt"/>
              <a:buAutoNum type="alphaLcPeriod" startAt="9"/>
            </a:pPr>
            <a:r>
              <a:rPr sz="1300" spc="-45" dirty="0" err="1" smtClean="0">
                <a:solidFill>
                  <a:srgbClr val="3D3D3F"/>
                </a:solidFill>
                <a:latin typeface="Century Gothic"/>
                <a:cs typeface="Century Gothic"/>
              </a:rPr>
              <a:t>Obligaciones</a:t>
            </a:r>
            <a:r>
              <a:rPr sz="1300" spc="30" dirty="0" smtClean="0">
                <a:solidFill>
                  <a:srgbClr val="3D3D3F"/>
                </a:solidFill>
                <a:latin typeface="Century Gothic"/>
                <a:cs typeface="Century Gothic"/>
              </a:rPr>
              <a:t> </a:t>
            </a:r>
            <a:r>
              <a:rPr sz="1300" spc="-60" dirty="0">
                <a:solidFill>
                  <a:srgbClr val="3D3D3F"/>
                </a:solidFill>
                <a:latin typeface="Century Gothic"/>
                <a:cs typeface="Century Gothic"/>
              </a:rPr>
              <a:t>en</a:t>
            </a:r>
            <a:r>
              <a:rPr sz="1300" spc="30" dirty="0">
                <a:solidFill>
                  <a:srgbClr val="3D3D3F"/>
                </a:solidFill>
                <a:latin typeface="Century Gothic"/>
                <a:cs typeface="Century Gothic"/>
              </a:rPr>
              <a:t> </a:t>
            </a:r>
            <a:r>
              <a:rPr sz="1300" spc="-50" dirty="0">
                <a:solidFill>
                  <a:srgbClr val="3D3D3F"/>
                </a:solidFill>
                <a:latin typeface="Century Gothic"/>
                <a:cs typeface="Century Gothic"/>
              </a:rPr>
              <a:t>materia</a:t>
            </a:r>
            <a:r>
              <a:rPr sz="1300" spc="35" dirty="0">
                <a:solidFill>
                  <a:srgbClr val="3D3D3F"/>
                </a:solidFill>
                <a:latin typeface="Century Gothic"/>
                <a:cs typeface="Century Gothic"/>
              </a:rPr>
              <a:t> </a:t>
            </a:r>
            <a:r>
              <a:rPr sz="1300" spc="-60" dirty="0">
                <a:solidFill>
                  <a:srgbClr val="3D3D3F"/>
                </a:solidFill>
                <a:latin typeface="Century Gothic"/>
                <a:cs typeface="Century Gothic"/>
              </a:rPr>
              <a:t>de</a:t>
            </a:r>
            <a:r>
              <a:rPr sz="1300" spc="30" dirty="0">
                <a:solidFill>
                  <a:srgbClr val="3D3D3F"/>
                </a:solidFill>
                <a:latin typeface="Century Gothic"/>
                <a:cs typeface="Century Gothic"/>
              </a:rPr>
              <a:t> </a:t>
            </a:r>
            <a:r>
              <a:rPr sz="1300" spc="-50" dirty="0">
                <a:solidFill>
                  <a:srgbClr val="3D3D3F"/>
                </a:solidFill>
                <a:latin typeface="Century Gothic"/>
                <a:cs typeface="Century Gothic"/>
              </a:rPr>
              <a:t>igualdad</a:t>
            </a:r>
            <a:r>
              <a:rPr sz="1300" spc="35" dirty="0">
                <a:solidFill>
                  <a:srgbClr val="3D3D3F"/>
                </a:solidFill>
                <a:latin typeface="Century Gothic"/>
                <a:cs typeface="Century Gothic"/>
              </a:rPr>
              <a:t> </a:t>
            </a:r>
            <a:r>
              <a:rPr sz="1300" spc="-60" dirty="0">
                <a:solidFill>
                  <a:srgbClr val="3D3D3F"/>
                </a:solidFill>
                <a:latin typeface="Century Gothic"/>
                <a:cs typeface="Century Gothic"/>
              </a:rPr>
              <a:t>de</a:t>
            </a:r>
            <a:r>
              <a:rPr sz="1300" spc="30" dirty="0">
                <a:solidFill>
                  <a:srgbClr val="3D3D3F"/>
                </a:solidFill>
                <a:latin typeface="Century Gothic"/>
                <a:cs typeface="Century Gothic"/>
              </a:rPr>
              <a:t> </a:t>
            </a:r>
            <a:r>
              <a:rPr sz="1300" spc="-70" dirty="0">
                <a:solidFill>
                  <a:srgbClr val="3D3D3F"/>
                </a:solidFill>
                <a:latin typeface="Century Gothic"/>
                <a:cs typeface="Century Gothic"/>
              </a:rPr>
              <a:t>trato</a:t>
            </a:r>
            <a:r>
              <a:rPr sz="1300" spc="30" dirty="0">
                <a:solidFill>
                  <a:srgbClr val="3D3D3F"/>
                </a:solidFill>
                <a:latin typeface="Century Gothic"/>
                <a:cs typeface="Century Gothic"/>
              </a:rPr>
              <a:t> </a:t>
            </a:r>
            <a:r>
              <a:rPr sz="1300" spc="-100" dirty="0">
                <a:solidFill>
                  <a:srgbClr val="3D3D3F"/>
                </a:solidFill>
                <a:latin typeface="Century Gothic"/>
                <a:cs typeface="Century Gothic"/>
              </a:rPr>
              <a:t>y</a:t>
            </a:r>
            <a:r>
              <a:rPr sz="1300" spc="35" dirty="0">
                <a:solidFill>
                  <a:srgbClr val="3D3D3F"/>
                </a:solidFill>
                <a:latin typeface="Century Gothic"/>
                <a:cs typeface="Century Gothic"/>
              </a:rPr>
              <a:t> </a:t>
            </a:r>
            <a:r>
              <a:rPr sz="1300" spc="-55" dirty="0">
                <a:solidFill>
                  <a:srgbClr val="3D3D3F"/>
                </a:solidFill>
                <a:latin typeface="Century Gothic"/>
                <a:cs typeface="Century Gothic"/>
              </a:rPr>
              <a:t>oportunidades</a:t>
            </a:r>
            <a:r>
              <a:rPr sz="1300" spc="30" dirty="0">
                <a:solidFill>
                  <a:srgbClr val="3D3D3F"/>
                </a:solidFill>
                <a:latin typeface="Century Gothic"/>
                <a:cs typeface="Century Gothic"/>
              </a:rPr>
              <a:t> </a:t>
            </a:r>
            <a:r>
              <a:rPr sz="1300" spc="-60" dirty="0">
                <a:solidFill>
                  <a:srgbClr val="3D3D3F"/>
                </a:solidFill>
                <a:latin typeface="Century Gothic"/>
                <a:cs typeface="Century Gothic"/>
              </a:rPr>
              <a:t>de</a:t>
            </a:r>
            <a:r>
              <a:rPr sz="1300" spc="35" dirty="0">
                <a:solidFill>
                  <a:srgbClr val="3D3D3F"/>
                </a:solidFill>
                <a:latin typeface="Century Gothic"/>
                <a:cs typeface="Century Gothic"/>
              </a:rPr>
              <a:t> </a:t>
            </a:r>
            <a:r>
              <a:rPr sz="1300" spc="-35" dirty="0">
                <a:solidFill>
                  <a:srgbClr val="3D3D3F"/>
                </a:solidFill>
                <a:latin typeface="Century Gothic"/>
                <a:cs typeface="Century Gothic"/>
              </a:rPr>
              <a:t>mujeres</a:t>
            </a:r>
            <a:r>
              <a:rPr sz="1300" spc="30" dirty="0">
                <a:solidFill>
                  <a:srgbClr val="3D3D3F"/>
                </a:solidFill>
                <a:latin typeface="Century Gothic"/>
                <a:cs typeface="Century Gothic"/>
              </a:rPr>
              <a:t> </a:t>
            </a:r>
            <a:r>
              <a:rPr sz="1300" spc="-100" dirty="0">
                <a:solidFill>
                  <a:srgbClr val="3D3D3F"/>
                </a:solidFill>
                <a:latin typeface="Century Gothic"/>
                <a:cs typeface="Century Gothic"/>
              </a:rPr>
              <a:t>y</a:t>
            </a:r>
            <a:r>
              <a:rPr sz="1300" spc="30" dirty="0">
                <a:solidFill>
                  <a:srgbClr val="3D3D3F"/>
                </a:solidFill>
                <a:latin typeface="Century Gothic"/>
                <a:cs typeface="Century Gothic"/>
              </a:rPr>
              <a:t> </a:t>
            </a:r>
            <a:r>
              <a:rPr sz="1300" spc="-30" dirty="0">
                <a:solidFill>
                  <a:srgbClr val="3D3D3F"/>
                </a:solidFill>
                <a:latin typeface="Century Gothic"/>
                <a:cs typeface="Century Gothic"/>
              </a:rPr>
              <a:t>hombres:</a:t>
            </a:r>
            <a:endParaRPr sz="1300" dirty="0">
              <a:latin typeface="Century Gothic"/>
              <a:cs typeface="Century Gothic"/>
            </a:endParaRPr>
          </a:p>
          <a:p>
            <a:pPr marL="540000" marR="5080" indent="-215265">
              <a:lnSpc>
                <a:spcPct val="100000"/>
              </a:lnSpc>
              <a:spcBef>
                <a:spcPts val="400"/>
              </a:spcBef>
            </a:pPr>
            <a:r>
              <a:rPr sz="1300" dirty="0">
                <a:solidFill>
                  <a:srgbClr val="3D3D3F"/>
                </a:solidFill>
                <a:latin typeface="Century Gothic"/>
                <a:cs typeface="Century Gothic"/>
              </a:rPr>
              <a:t>— </a:t>
            </a:r>
            <a:r>
              <a:rPr sz="1300" spc="-60" dirty="0">
                <a:solidFill>
                  <a:srgbClr val="3D3D3F"/>
                </a:solidFill>
                <a:latin typeface="Century Gothic"/>
                <a:cs typeface="Century Gothic"/>
              </a:rPr>
              <a:t>Garantizar </a:t>
            </a:r>
            <a:r>
              <a:rPr sz="1300" spc="-45" dirty="0">
                <a:solidFill>
                  <a:srgbClr val="3D3D3F"/>
                </a:solidFill>
                <a:latin typeface="Century Gothic"/>
                <a:cs typeface="Century Gothic"/>
              </a:rPr>
              <a:t>la aplicación del principio </a:t>
            </a:r>
            <a:r>
              <a:rPr sz="1300" spc="-60" dirty="0">
                <a:solidFill>
                  <a:srgbClr val="3D3D3F"/>
                </a:solidFill>
                <a:latin typeface="Century Gothic"/>
                <a:cs typeface="Century Gothic"/>
              </a:rPr>
              <a:t>de </a:t>
            </a:r>
            <a:r>
              <a:rPr sz="1300" spc="-50" dirty="0">
                <a:solidFill>
                  <a:srgbClr val="3D3D3F"/>
                </a:solidFill>
                <a:latin typeface="Century Gothic"/>
                <a:cs typeface="Century Gothic"/>
              </a:rPr>
              <a:t>igualdad </a:t>
            </a:r>
            <a:r>
              <a:rPr sz="1300" spc="-70" dirty="0">
                <a:solidFill>
                  <a:srgbClr val="3D3D3F"/>
                </a:solidFill>
                <a:latin typeface="Century Gothic"/>
                <a:cs typeface="Century Gothic"/>
              </a:rPr>
              <a:t>trato </a:t>
            </a:r>
            <a:r>
              <a:rPr sz="1300" spc="-100" dirty="0">
                <a:solidFill>
                  <a:srgbClr val="3D3D3F"/>
                </a:solidFill>
                <a:latin typeface="Century Gothic"/>
                <a:cs typeface="Century Gothic"/>
              </a:rPr>
              <a:t>y </a:t>
            </a:r>
            <a:r>
              <a:rPr sz="1300" spc="-55" dirty="0">
                <a:solidFill>
                  <a:srgbClr val="3D3D3F"/>
                </a:solidFill>
                <a:latin typeface="Century Gothic"/>
                <a:cs typeface="Century Gothic"/>
              </a:rPr>
              <a:t>oportunidades </a:t>
            </a:r>
            <a:r>
              <a:rPr sz="1300" spc="-100" dirty="0">
                <a:solidFill>
                  <a:srgbClr val="3D3D3F"/>
                </a:solidFill>
                <a:latin typeface="Century Gothic"/>
                <a:cs typeface="Century Gothic"/>
              </a:rPr>
              <a:t>y </a:t>
            </a:r>
            <a:r>
              <a:rPr sz="1300" spc="-65" dirty="0">
                <a:solidFill>
                  <a:srgbClr val="3D3D3F"/>
                </a:solidFill>
                <a:latin typeface="Century Gothic"/>
                <a:cs typeface="Century Gothic"/>
              </a:rPr>
              <a:t>no </a:t>
            </a:r>
            <a:r>
              <a:rPr sz="1300" spc="-35" dirty="0">
                <a:solidFill>
                  <a:srgbClr val="3D3D3F"/>
                </a:solidFill>
                <a:latin typeface="Century Gothic"/>
                <a:cs typeface="Century Gothic"/>
              </a:rPr>
              <a:t>discriminación </a:t>
            </a:r>
            <a:r>
              <a:rPr sz="1300" spc="-60" dirty="0">
                <a:solidFill>
                  <a:srgbClr val="3D3D3F"/>
                </a:solidFill>
                <a:latin typeface="Century Gothic"/>
                <a:cs typeface="Century Gothic"/>
              </a:rPr>
              <a:t>entre </a:t>
            </a:r>
            <a:r>
              <a:rPr sz="1300" spc="-35" dirty="0">
                <a:solidFill>
                  <a:srgbClr val="3D3D3F"/>
                </a:solidFill>
                <a:latin typeface="Century Gothic"/>
                <a:cs typeface="Century Gothic"/>
              </a:rPr>
              <a:t>mujeres  </a:t>
            </a:r>
            <a:r>
              <a:rPr sz="1300" spc="-100" dirty="0">
                <a:solidFill>
                  <a:srgbClr val="3D3D3F"/>
                </a:solidFill>
                <a:latin typeface="Century Gothic"/>
                <a:cs typeface="Century Gothic"/>
              </a:rPr>
              <a:t>y</a:t>
            </a:r>
            <a:r>
              <a:rPr sz="1300" spc="30" dirty="0">
                <a:solidFill>
                  <a:srgbClr val="3D3D3F"/>
                </a:solidFill>
                <a:latin typeface="Century Gothic"/>
                <a:cs typeface="Century Gothic"/>
              </a:rPr>
              <a:t> </a:t>
            </a:r>
            <a:r>
              <a:rPr sz="1300" spc="-40" dirty="0">
                <a:solidFill>
                  <a:srgbClr val="3D3D3F"/>
                </a:solidFill>
                <a:latin typeface="Century Gothic"/>
                <a:cs typeface="Century Gothic"/>
              </a:rPr>
              <a:t>hombres</a:t>
            </a:r>
            <a:r>
              <a:rPr sz="1300" spc="35" dirty="0">
                <a:solidFill>
                  <a:srgbClr val="3D3D3F"/>
                </a:solidFill>
                <a:latin typeface="Century Gothic"/>
                <a:cs typeface="Century Gothic"/>
              </a:rPr>
              <a:t> </a:t>
            </a:r>
            <a:r>
              <a:rPr sz="1300" spc="-60" dirty="0">
                <a:solidFill>
                  <a:srgbClr val="3D3D3F"/>
                </a:solidFill>
                <a:latin typeface="Century Gothic"/>
                <a:cs typeface="Century Gothic"/>
              </a:rPr>
              <a:t>en</a:t>
            </a:r>
            <a:r>
              <a:rPr sz="1300" spc="30" dirty="0">
                <a:solidFill>
                  <a:srgbClr val="3D3D3F"/>
                </a:solidFill>
                <a:latin typeface="Century Gothic"/>
                <a:cs typeface="Century Gothic"/>
              </a:rPr>
              <a:t> </a:t>
            </a:r>
            <a:r>
              <a:rPr sz="1300" spc="-45" dirty="0">
                <a:solidFill>
                  <a:srgbClr val="3D3D3F"/>
                </a:solidFill>
                <a:latin typeface="Century Gothic"/>
                <a:cs typeface="Century Gothic"/>
              </a:rPr>
              <a:t>la</a:t>
            </a:r>
            <a:r>
              <a:rPr sz="1300" spc="35" dirty="0">
                <a:solidFill>
                  <a:srgbClr val="3D3D3F"/>
                </a:solidFill>
                <a:latin typeface="Century Gothic"/>
                <a:cs typeface="Century Gothic"/>
              </a:rPr>
              <a:t> </a:t>
            </a:r>
            <a:r>
              <a:rPr sz="1300" spc="-45" dirty="0">
                <a:solidFill>
                  <a:srgbClr val="3D3D3F"/>
                </a:solidFill>
                <a:latin typeface="Century Gothic"/>
                <a:cs typeface="Century Gothic"/>
              </a:rPr>
              <a:t>realización</a:t>
            </a:r>
            <a:r>
              <a:rPr sz="1300" spc="30" dirty="0">
                <a:solidFill>
                  <a:srgbClr val="3D3D3F"/>
                </a:solidFill>
                <a:latin typeface="Century Gothic"/>
                <a:cs typeface="Century Gothic"/>
              </a:rPr>
              <a:t> </a:t>
            </a:r>
            <a:r>
              <a:rPr sz="1300" spc="-60" dirty="0">
                <a:solidFill>
                  <a:srgbClr val="3D3D3F"/>
                </a:solidFill>
                <a:latin typeface="Century Gothic"/>
                <a:cs typeface="Century Gothic"/>
              </a:rPr>
              <a:t>de</a:t>
            </a:r>
            <a:r>
              <a:rPr sz="1300" spc="35" dirty="0">
                <a:solidFill>
                  <a:srgbClr val="3D3D3F"/>
                </a:solidFill>
                <a:latin typeface="Century Gothic"/>
                <a:cs typeface="Century Gothic"/>
              </a:rPr>
              <a:t> </a:t>
            </a:r>
            <a:r>
              <a:rPr sz="1300" spc="-50" dirty="0">
                <a:solidFill>
                  <a:srgbClr val="3D3D3F"/>
                </a:solidFill>
                <a:latin typeface="Century Gothic"/>
                <a:cs typeface="Century Gothic"/>
              </a:rPr>
              <a:t>pruebas</a:t>
            </a:r>
            <a:r>
              <a:rPr sz="1300" spc="30" dirty="0">
                <a:solidFill>
                  <a:srgbClr val="3D3D3F"/>
                </a:solidFill>
                <a:latin typeface="Century Gothic"/>
                <a:cs typeface="Century Gothic"/>
              </a:rPr>
              <a:t> </a:t>
            </a:r>
            <a:r>
              <a:rPr sz="1300" spc="-65" dirty="0">
                <a:solidFill>
                  <a:srgbClr val="3D3D3F"/>
                </a:solidFill>
                <a:latin typeface="Century Gothic"/>
                <a:cs typeface="Century Gothic"/>
              </a:rPr>
              <a:t>o</a:t>
            </a:r>
            <a:r>
              <a:rPr sz="1300" spc="35" dirty="0">
                <a:solidFill>
                  <a:srgbClr val="3D3D3F"/>
                </a:solidFill>
                <a:latin typeface="Century Gothic"/>
                <a:cs typeface="Century Gothic"/>
              </a:rPr>
              <a:t> </a:t>
            </a:r>
            <a:r>
              <a:rPr sz="1300" spc="-50" dirty="0">
                <a:solidFill>
                  <a:srgbClr val="3D3D3F"/>
                </a:solidFill>
                <a:latin typeface="Century Gothic"/>
                <a:cs typeface="Century Gothic"/>
              </a:rPr>
              <a:t>entrevistas</a:t>
            </a:r>
            <a:r>
              <a:rPr sz="1300" spc="30" dirty="0">
                <a:solidFill>
                  <a:srgbClr val="3D3D3F"/>
                </a:solidFill>
                <a:latin typeface="Century Gothic"/>
                <a:cs typeface="Century Gothic"/>
              </a:rPr>
              <a:t> </a:t>
            </a:r>
            <a:r>
              <a:rPr sz="1300" spc="-100" dirty="0">
                <a:solidFill>
                  <a:srgbClr val="3D3D3F"/>
                </a:solidFill>
                <a:latin typeface="Century Gothic"/>
                <a:cs typeface="Century Gothic"/>
              </a:rPr>
              <a:t>y</a:t>
            </a:r>
            <a:r>
              <a:rPr sz="1300" spc="35" dirty="0">
                <a:solidFill>
                  <a:srgbClr val="3D3D3F"/>
                </a:solidFill>
                <a:latin typeface="Century Gothic"/>
                <a:cs typeface="Century Gothic"/>
              </a:rPr>
              <a:t> </a:t>
            </a:r>
            <a:r>
              <a:rPr sz="1300" spc="-40" dirty="0" err="1">
                <a:solidFill>
                  <a:srgbClr val="3D3D3F"/>
                </a:solidFill>
                <a:latin typeface="Century Gothic"/>
                <a:cs typeface="Century Gothic"/>
              </a:rPr>
              <a:t>selección</a:t>
            </a:r>
            <a:r>
              <a:rPr sz="1300" spc="30" dirty="0">
                <a:solidFill>
                  <a:srgbClr val="3D3D3F"/>
                </a:solidFill>
                <a:latin typeface="Century Gothic"/>
                <a:cs typeface="Century Gothic"/>
              </a:rPr>
              <a:t> </a:t>
            </a:r>
            <a:r>
              <a:rPr lang="es-ES" sz="1300" spc="-60" dirty="0" smtClean="0">
                <a:solidFill>
                  <a:srgbClr val="3D3D3F"/>
                </a:solidFill>
                <a:latin typeface="Century Gothic"/>
                <a:cs typeface="Century Gothic"/>
              </a:rPr>
              <a:t>para</a:t>
            </a:r>
            <a:r>
              <a:rPr sz="1300" spc="35" dirty="0" smtClean="0">
                <a:solidFill>
                  <a:srgbClr val="3D3D3F"/>
                </a:solidFill>
                <a:latin typeface="Century Gothic"/>
                <a:cs typeface="Century Gothic"/>
              </a:rPr>
              <a:t> </a:t>
            </a:r>
            <a:r>
              <a:rPr sz="1300" spc="-25" dirty="0">
                <a:solidFill>
                  <a:srgbClr val="3D3D3F"/>
                </a:solidFill>
                <a:latin typeface="Century Gothic"/>
                <a:cs typeface="Century Gothic"/>
              </a:rPr>
              <a:t>los</a:t>
            </a:r>
            <a:r>
              <a:rPr sz="1300" spc="35" dirty="0">
                <a:solidFill>
                  <a:srgbClr val="3D3D3F"/>
                </a:solidFill>
                <a:latin typeface="Century Gothic"/>
                <a:cs typeface="Century Gothic"/>
              </a:rPr>
              <a:t> </a:t>
            </a:r>
            <a:r>
              <a:rPr sz="1300" spc="-40" dirty="0">
                <a:solidFill>
                  <a:srgbClr val="3D3D3F"/>
                </a:solidFill>
                <a:latin typeface="Century Gothic"/>
                <a:cs typeface="Century Gothic"/>
              </a:rPr>
              <a:t>puestos</a:t>
            </a:r>
            <a:r>
              <a:rPr sz="1300" spc="30" dirty="0">
                <a:solidFill>
                  <a:srgbClr val="3D3D3F"/>
                </a:solidFill>
                <a:latin typeface="Century Gothic"/>
                <a:cs typeface="Century Gothic"/>
              </a:rPr>
              <a:t> </a:t>
            </a:r>
            <a:r>
              <a:rPr sz="1300" spc="-60" dirty="0">
                <a:solidFill>
                  <a:srgbClr val="3D3D3F"/>
                </a:solidFill>
                <a:latin typeface="Century Gothic"/>
                <a:cs typeface="Century Gothic"/>
              </a:rPr>
              <a:t>de</a:t>
            </a:r>
            <a:r>
              <a:rPr sz="1300" spc="35" dirty="0">
                <a:solidFill>
                  <a:srgbClr val="3D3D3F"/>
                </a:solidFill>
                <a:latin typeface="Century Gothic"/>
                <a:cs typeface="Century Gothic"/>
              </a:rPr>
              <a:t> </a:t>
            </a:r>
            <a:r>
              <a:rPr sz="1300" spc="-55" dirty="0" err="1">
                <a:solidFill>
                  <a:srgbClr val="3D3D3F"/>
                </a:solidFill>
                <a:latin typeface="Century Gothic"/>
                <a:cs typeface="Century Gothic"/>
              </a:rPr>
              <a:t>trabajo</a:t>
            </a:r>
            <a:r>
              <a:rPr sz="1300" spc="-55" dirty="0" smtClean="0">
                <a:solidFill>
                  <a:srgbClr val="3D3D3F"/>
                </a:solidFill>
                <a:latin typeface="Century Gothic"/>
                <a:cs typeface="Century Gothic"/>
              </a:rPr>
              <a:t>.</a:t>
            </a:r>
            <a:endParaRPr lang="es-ES" sz="1300" spc="-55" dirty="0" smtClean="0">
              <a:solidFill>
                <a:srgbClr val="3D3D3F"/>
              </a:solidFill>
              <a:latin typeface="Century Gothic"/>
              <a:cs typeface="Century Gothic"/>
            </a:endParaRPr>
          </a:p>
          <a:p>
            <a:pPr marL="540000" marR="5080" indent="-215265">
              <a:lnSpc>
                <a:spcPct val="100000"/>
              </a:lnSpc>
              <a:spcBef>
                <a:spcPts val="400"/>
              </a:spcBef>
            </a:pPr>
            <a:r>
              <a:rPr lang="es-ES" sz="1300" dirty="0" smtClean="0">
                <a:solidFill>
                  <a:srgbClr val="3D3D3F"/>
                </a:solidFill>
                <a:latin typeface="Century Gothic"/>
                <a:cs typeface="Century Gothic"/>
              </a:rPr>
              <a:t>—</a:t>
            </a:r>
            <a:r>
              <a:rPr lang="es-ES" sz="1300" b="1" i="1" spc="-50" dirty="0">
                <a:solidFill>
                  <a:srgbClr val="004594"/>
                </a:solidFill>
                <a:latin typeface="Century Gothic"/>
                <a:cs typeface="Century Gothic"/>
              </a:rPr>
              <a:t> E</a:t>
            </a:r>
            <a:r>
              <a:rPr lang="es-ES" sz="1300" b="1" i="1" spc="-50" dirty="0" smtClean="0">
                <a:solidFill>
                  <a:srgbClr val="004594"/>
                </a:solidFill>
                <a:latin typeface="Century Gothic"/>
                <a:cs typeface="Century Gothic"/>
              </a:rPr>
              <a:t>n </a:t>
            </a:r>
            <a:r>
              <a:rPr lang="es-ES" sz="1300" b="1" i="1" spc="-50" dirty="0">
                <a:solidFill>
                  <a:srgbClr val="004594"/>
                </a:solidFill>
                <a:latin typeface="Century Gothic"/>
                <a:cs typeface="Century Gothic"/>
              </a:rPr>
              <a:t>el ámbito de toma de decisiones para la selección de personas candidatas deberá formar para al menos una mujer, salvo que exista imposibilidad para ello, lo cual deberá justificarse</a:t>
            </a:r>
            <a:r>
              <a:rPr lang="es-ES" sz="1300" dirty="0" smtClean="0">
                <a:solidFill>
                  <a:srgbClr val="3D3D3F"/>
                </a:solidFill>
                <a:latin typeface="Century Gothic"/>
                <a:cs typeface="Century Gothic"/>
              </a:rPr>
              <a:t>.</a:t>
            </a:r>
            <a:endParaRPr sz="1300" dirty="0">
              <a:latin typeface="Century Gothic"/>
              <a:cs typeface="Century Gothic"/>
            </a:endParaRPr>
          </a:p>
          <a:p>
            <a:pPr marL="540000" marR="122555" indent="-216000">
              <a:lnSpc>
                <a:spcPct val="100000"/>
              </a:lnSpc>
              <a:spcBef>
                <a:spcPts val="400"/>
              </a:spcBef>
            </a:pPr>
            <a:r>
              <a:rPr lang="es-ES" sz="1300" spc="-60" dirty="0">
                <a:solidFill>
                  <a:srgbClr val="3D3D3F"/>
                </a:solidFill>
                <a:latin typeface="Century Gothic"/>
                <a:cs typeface="Century Gothic"/>
              </a:rPr>
              <a:t>— </a:t>
            </a:r>
            <a:r>
              <a:rPr sz="1300" spc="-60" dirty="0" smtClean="0">
                <a:solidFill>
                  <a:srgbClr val="3D3D3F"/>
                </a:solidFill>
                <a:latin typeface="Century Gothic"/>
                <a:cs typeface="Century Gothic"/>
              </a:rPr>
              <a:t>Toda </a:t>
            </a:r>
            <a:r>
              <a:rPr sz="1300" spc="-60" dirty="0">
                <a:solidFill>
                  <a:srgbClr val="3D3D3F"/>
                </a:solidFill>
                <a:latin typeface="Century Gothic"/>
                <a:cs typeface="Century Gothic"/>
              </a:rPr>
              <a:t>la documentación, publicidad, imagen o materiales deberán emplear un uso no sexista del  lenguaje, evitar cualquier imagen discriminatoria de las mujeres o estereotipos sexistas y fomentar una  imagen con valores de igualdad, presencia equilibrada, diversidad, corresponsabilidad, y pluralidad  de roles e identidades de género</a:t>
            </a:r>
            <a:r>
              <a:rPr sz="1300" b="1" i="1" spc="-30" dirty="0">
                <a:solidFill>
                  <a:srgbClr val="004594"/>
                </a:solidFill>
                <a:latin typeface="Century Gothic"/>
                <a:cs typeface="Century Gothic"/>
              </a:rPr>
              <a:t>.</a:t>
            </a:r>
            <a:endParaRPr sz="1300" b="1" i="1" dirty="0">
              <a:latin typeface="Century Gothic"/>
              <a:cs typeface="Century Gothic"/>
            </a:endParaRPr>
          </a:p>
        </p:txBody>
      </p:sp>
      <p:pic>
        <p:nvPicPr>
          <p:cNvPr id="24" name="Imagen 23"/>
          <p:cNvPicPr>
            <a:picLocks noChangeAspect="1"/>
          </p:cNvPicPr>
          <p:nvPr/>
        </p:nvPicPr>
        <p:blipFill rotWithShape="1">
          <a:blip r:embed="rId7" cstate="print">
            <a:extLst>
              <a:ext uri="{28A0092B-C50C-407E-A947-70E740481C1C}">
                <a14:useLocalDpi xmlns:a14="http://schemas.microsoft.com/office/drawing/2010/main" val="0"/>
              </a:ext>
            </a:extLst>
          </a:blip>
          <a:srcRect r="14220" b="10108"/>
          <a:stretch/>
        </p:blipFill>
        <p:spPr>
          <a:xfrm>
            <a:off x="6011710" y="6506208"/>
            <a:ext cx="1115148" cy="900000"/>
          </a:xfrm>
          <a:prstGeom prst="rect">
            <a:avLst/>
          </a:prstGeom>
        </p:spPr>
      </p:pic>
      <p:pic>
        <p:nvPicPr>
          <p:cNvPr id="25" name="Picture 5" descr="OK Tira azul_oscuro"/>
          <p:cNvPicPr>
            <a:picLocks noChangeArrowheads="1"/>
          </p:cNvPicPr>
          <p:nvPr/>
        </p:nvPicPr>
        <p:blipFill>
          <a:blip r:embed="rId8"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 name="Group 9"/>
          <p:cNvGrpSpPr>
            <a:grpSpLocks/>
          </p:cNvGrpSpPr>
          <p:nvPr/>
        </p:nvGrpSpPr>
        <p:grpSpPr bwMode="auto">
          <a:xfrm>
            <a:off x="8255" y="-2127"/>
            <a:ext cx="10680700" cy="7562850"/>
            <a:chOff x="0" y="981"/>
            <a:chExt cx="5760" cy="2319"/>
          </a:xfrm>
        </p:grpSpPr>
        <p:sp>
          <p:nvSpPr>
            <p:cNvPr id="7"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8"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 name="object 3">
            <a:extLst>
              <a:ext uri="{FF2B5EF4-FFF2-40B4-BE49-F238E27FC236}">
                <a16:creationId xmlns:a16="http://schemas.microsoft.com/office/drawing/2014/main" id="{DBD472A9-1BA0-EF40-9BCB-DB009F474294}"/>
              </a:ext>
            </a:extLst>
          </p:cNvPr>
          <p:cNvSpPr txBox="1">
            <a:spLocks/>
          </p:cNvSpPr>
          <p:nvPr/>
        </p:nvSpPr>
        <p:spPr>
          <a:xfrm>
            <a:off x="385797" y="2751309"/>
            <a:ext cx="8077200" cy="1166986"/>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pPr>
              <a:lnSpc>
                <a:spcPts val="4500"/>
              </a:lnSpc>
            </a:pPr>
            <a:r>
              <a:rPr lang="es-ES" kern="0" dirty="0">
                <a:solidFill>
                  <a:schemeClr val="bg1">
                    <a:lumMod val="95000"/>
                  </a:schemeClr>
                </a:solidFill>
              </a:rPr>
              <a:t>Requisitos de las personas</a:t>
            </a:r>
          </a:p>
          <a:p>
            <a:pPr>
              <a:lnSpc>
                <a:spcPts val="4500"/>
              </a:lnSpc>
            </a:pPr>
            <a:r>
              <a:rPr lang="es-ES" kern="0" spc="-45" dirty="0" smtClean="0">
                <a:solidFill>
                  <a:schemeClr val="bg1">
                    <a:lumMod val="95000"/>
                  </a:schemeClr>
                </a:solidFill>
              </a:rPr>
              <a:t>contratadas</a:t>
            </a:r>
            <a:endParaRPr lang="es-ES" kern="0" spc="-45" dirty="0">
              <a:solidFill>
                <a:schemeClr val="bg1">
                  <a:lumMod val="95000"/>
                </a:schemeClr>
              </a:solidFill>
            </a:endParaRPr>
          </a:p>
        </p:txBody>
      </p:sp>
      <p:sp>
        <p:nvSpPr>
          <p:cNvPr id="5" name="Rectángulo 4">
            <a:extLst>
              <a:ext uri="{FF2B5EF4-FFF2-40B4-BE49-F238E27FC236}">
                <a16:creationId xmlns:a16="http://schemas.microsoft.com/office/drawing/2014/main" id="{1A028940-9239-0343-B885-1A1F7D31027D}"/>
              </a:ext>
            </a:extLst>
          </p:cNvPr>
          <p:cNvSpPr/>
          <p:nvPr/>
        </p:nvSpPr>
        <p:spPr>
          <a:xfrm>
            <a:off x="317500" y="1190625"/>
            <a:ext cx="2362200" cy="2144177"/>
          </a:xfrm>
          <a:prstGeom prst="rect">
            <a:avLst/>
          </a:prstGeom>
        </p:spPr>
        <p:txBody>
          <a:bodyPr wrap="square">
            <a:spAutoFit/>
          </a:bodyPr>
          <a:lstStyle/>
          <a:p>
            <a:r>
              <a:rPr lang="es-ES" sz="20000" spc="-1500" baseline="7000" dirty="0">
                <a:solidFill>
                  <a:schemeClr val="bg1">
                    <a:lumMod val="95000"/>
                    <a:alpha val="36000"/>
                  </a:schemeClr>
                </a:solidFill>
                <a:latin typeface="Century Gothic"/>
                <a:cs typeface="Century Gothic"/>
              </a:rPr>
              <a:t>04</a:t>
            </a:r>
            <a:endParaRPr lang="es-ES" sz="20000" b="1" spc="-15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5" name="object 25"/>
          <p:cNvSpPr txBox="1"/>
          <p:nvPr/>
        </p:nvSpPr>
        <p:spPr>
          <a:xfrm>
            <a:off x="1029198" y="1973519"/>
            <a:ext cx="8737101" cy="2199705"/>
          </a:xfrm>
          <a:prstGeom prst="rect">
            <a:avLst/>
          </a:prstGeom>
        </p:spPr>
        <p:txBody>
          <a:bodyPr vert="horz" wrap="square" lIns="0" tIns="0" rIns="0" bIns="0" spcCol="0" rtlCol="0">
            <a:normAutofit/>
          </a:bodyPr>
          <a:lstStyle/>
          <a:p>
            <a:pPr marL="338455" indent="-288290">
              <a:buClr>
                <a:srgbClr val="004594"/>
              </a:buClr>
              <a:buSzPct val="134615"/>
              <a:buAutoNum type="alphaLcPeriod"/>
              <a:tabLst>
                <a:tab pos="339090" algn="l"/>
              </a:tabLst>
            </a:pPr>
            <a:r>
              <a:rPr lang="es-ES" sz="1300" spc="-40" dirty="0" smtClean="0">
                <a:solidFill>
                  <a:srgbClr val="3D3D3F"/>
                </a:solidFill>
                <a:latin typeface="Century Gothic"/>
                <a:cs typeface="Century Gothic"/>
              </a:rPr>
              <a:t>Residir </a:t>
            </a:r>
            <a:r>
              <a:rPr lang="es-ES" sz="1300" spc="-60" dirty="0" smtClean="0">
                <a:solidFill>
                  <a:srgbClr val="3D3D3F"/>
                </a:solidFill>
                <a:latin typeface="Century Gothic"/>
                <a:cs typeface="Century Gothic"/>
              </a:rPr>
              <a:t>en </a:t>
            </a:r>
            <a:r>
              <a:rPr lang="es-ES" sz="1300" spc="-45" dirty="0" smtClean="0">
                <a:solidFill>
                  <a:srgbClr val="3D3D3F"/>
                </a:solidFill>
                <a:latin typeface="Century Gothic"/>
                <a:cs typeface="Century Gothic"/>
              </a:rPr>
              <a:t>la zona geográfica a la que se refiere la solicitud de subvención</a:t>
            </a:r>
            <a:r>
              <a:rPr lang="es-ES" sz="1300" spc="-70" dirty="0" smtClean="0">
                <a:solidFill>
                  <a:srgbClr val="3D3D3F"/>
                </a:solidFill>
                <a:latin typeface="Century Gothic"/>
                <a:cs typeface="Century Gothic"/>
              </a:rPr>
              <a:t>.</a:t>
            </a:r>
          </a:p>
          <a:p>
            <a:pPr marL="338455" indent="-288290">
              <a:spcBef>
                <a:spcPts val="1200"/>
              </a:spcBef>
              <a:buClr>
                <a:srgbClr val="004594"/>
              </a:buClr>
              <a:buSzPct val="134615"/>
              <a:buAutoNum type="alphaLcPeriod"/>
              <a:tabLst>
                <a:tab pos="339090" algn="l"/>
              </a:tabLst>
            </a:pPr>
            <a:r>
              <a:rPr lang="es-ES" sz="1300" spc="-45" dirty="0" smtClean="0">
                <a:solidFill>
                  <a:srgbClr val="3D3D3F"/>
                </a:solidFill>
                <a:latin typeface="Century Gothic"/>
                <a:cs typeface="Century Gothic"/>
              </a:rPr>
              <a:t>Estar </a:t>
            </a:r>
            <a:r>
              <a:rPr lang="es-ES" sz="1300" spc="-40" dirty="0" smtClean="0">
                <a:solidFill>
                  <a:srgbClr val="3D3D3F"/>
                </a:solidFill>
                <a:latin typeface="Century Gothic"/>
                <a:cs typeface="Century Gothic"/>
              </a:rPr>
              <a:t>inscrita </a:t>
            </a:r>
            <a:r>
              <a:rPr lang="es-ES" sz="1300" spc="-100" dirty="0" smtClean="0">
                <a:solidFill>
                  <a:srgbClr val="3D3D3F"/>
                </a:solidFill>
                <a:latin typeface="Century Gothic"/>
                <a:cs typeface="Century Gothic"/>
              </a:rPr>
              <a:t>y </a:t>
            </a:r>
            <a:r>
              <a:rPr lang="es-ES" sz="1300" spc="-60" dirty="0" smtClean="0">
                <a:solidFill>
                  <a:srgbClr val="3D3D3F"/>
                </a:solidFill>
                <a:latin typeface="Century Gothic"/>
                <a:cs typeface="Century Gothic"/>
              </a:rPr>
              <a:t>de </a:t>
            </a:r>
            <a:r>
              <a:rPr lang="es-ES" sz="1300" spc="-55" dirty="0" smtClean="0">
                <a:solidFill>
                  <a:srgbClr val="3D3D3F"/>
                </a:solidFill>
                <a:latin typeface="Century Gothic"/>
                <a:cs typeface="Century Gothic"/>
              </a:rPr>
              <a:t>alta </a:t>
            </a:r>
            <a:r>
              <a:rPr lang="es-ES" sz="1300" spc="-40" dirty="0" smtClean="0">
                <a:solidFill>
                  <a:srgbClr val="3D3D3F"/>
                </a:solidFill>
                <a:latin typeface="Century Gothic"/>
                <a:cs typeface="Century Gothic"/>
              </a:rPr>
              <a:t>como </a:t>
            </a:r>
            <a:r>
              <a:rPr lang="es-ES" sz="1300" spc="-55" dirty="0" smtClean="0">
                <a:solidFill>
                  <a:srgbClr val="3D3D3F"/>
                </a:solidFill>
                <a:latin typeface="Century Gothic"/>
                <a:cs typeface="Century Gothic"/>
              </a:rPr>
              <a:t>demandante </a:t>
            </a:r>
            <a:r>
              <a:rPr lang="es-ES" sz="1300" spc="-60"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empleo </a:t>
            </a:r>
            <a:r>
              <a:rPr lang="es-ES" sz="1300" spc="-60" dirty="0" smtClean="0">
                <a:solidFill>
                  <a:srgbClr val="3D3D3F"/>
                </a:solidFill>
                <a:latin typeface="Century Gothic"/>
                <a:cs typeface="Century Gothic"/>
              </a:rPr>
              <a:t>en </a:t>
            </a:r>
            <a:r>
              <a:rPr lang="es-ES" sz="1950" spc="-52" baseline="2136" dirty="0">
                <a:solidFill>
                  <a:srgbClr val="3D3D3F"/>
                </a:solidFill>
                <a:latin typeface="Century Gothic"/>
                <a:cs typeface="Century Gothic"/>
              </a:rPr>
              <a:t>Lanbide-SVE y </a:t>
            </a:r>
            <a:r>
              <a:rPr lang="es-ES" sz="1950" spc="-52" baseline="2136" dirty="0" smtClean="0">
                <a:solidFill>
                  <a:srgbClr val="3D3D3F"/>
                </a:solidFill>
                <a:latin typeface="Century Gothic"/>
                <a:cs typeface="Century Gothic"/>
              </a:rPr>
              <a:t>desempleada</a:t>
            </a:r>
            <a:r>
              <a:rPr lang="es-ES" sz="1950" spc="-52" dirty="0" smtClean="0">
                <a:solidFill>
                  <a:srgbClr val="3D3D3F"/>
                </a:solidFill>
                <a:latin typeface="Century Gothic"/>
                <a:cs typeface="Century Gothic"/>
              </a:rPr>
              <a:t> </a:t>
            </a:r>
            <a:r>
              <a:rPr lang="es-ES" sz="1950" spc="-52" baseline="2136" dirty="0" smtClean="0">
                <a:solidFill>
                  <a:srgbClr val="3D3D3F"/>
                </a:solidFill>
                <a:latin typeface="Century Gothic"/>
                <a:cs typeface="Century Gothic"/>
              </a:rPr>
              <a:t>el día</a:t>
            </a:r>
            <a:r>
              <a:rPr lang="es-ES" sz="1950" spc="-52" dirty="0" smtClean="0">
                <a:solidFill>
                  <a:srgbClr val="3D3D3F"/>
                </a:solidFill>
                <a:latin typeface="Century Gothic"/>
                <a:cs typeface="Century Gothic"/>
              </a:rPr>
              <a:t> </a:t>
            </a:r>
            <a:r>
              <a:rPr lang="es-ES" sz="1950" spc="-52" baseline="2136" dirty="0" smtClean="0">
                <a:solidFill>
                  <a:srgbClr val="3D3D3F"/>
                </a:solidFill>
                <a:latin typeface="Century Gothic"/>
                <a:cs typeface="Century Gothic"/>
              </a:rPr>
              <a:t>anterior al </a:t>
            </a:r>
            <a:r>
              <a:rPr lang="es-ES" sz="1950" spc="-52" baseline="2136" dirty="0">
                <a:solidFill>
                  <a:srgbClr val="3D3D3F"/>
                </a:solidFill>
                <a:latin typeface="Century Gothic"/>
                <a:cs typeface="Century Gothic"/>
              </a:rPr>
              <a:t>del inicio del </a:t>
            </a:r>
            <a:r>
              <a:rPr lang="es-ES" sz="1950" spc="-52" baseline="2136" dirty="0" smtClean="0">
                <a:solidFill>
                  <a:srgbClr val="3D3D3F"/>
                </a:solidFill>
                <a:latin typeface="Century Gothic"/>
                <a:cs typeface="Century Gothic"/>
              </a:rPr>
              <a:t>contrato.</a:t>
            </a:r>
          </a:p>
          <a:p>
            <a:pPr marL="338455" indent="-288290">
              <a:spcBef>
                <a:spcPts val="1200"/>
              </a:spcBef>
              <a:buClr>
                <a:srgbClr val="004594"/>
              </a:buClr>
              <a:buSzPct val="134615"/>
              <a:buAutoNum type="alphaLcPeriod"/>
              <a:tabLst>
                <a:tab pos="339090" algn="l"/>
              </a:tabLst>
            </a:pPr>
            <a:r>
              <a:rPr lang="es-ES" sz="1300" spc="-45" dirty="0" smtClean="0">
                <a:solidFill>
                  <a:srgbClr val="3D3D3F"/>
                </a:solidFill>
                <a:latin typeface="Century Gothic"/>
                <a:cs typeface="Century Gothic"/>
              </a:rPr>
              <a:t>Estar </a:t>
            </a:r>
            <a:r>
              <a:rPr lang="es-ES" sz="1300" spc="-40" dirty="0" smtClean="0">
                <a:solidFill>
                  <a:srgbClr val="3D3D3F"/>
                </a:solidFill>
                <a:latin typeface="Century Gothic"/>
                <a:cs typeface="Century Gothic"/>
              </a:rPr>
              <a:t>inscrita en el Fichero del Sistema de </a:t>
            </a:r>
            <a:r>
              <a:rPr lang="es-ES" sz="1300" spc="-50" dirty="0" smtClean="0">
                <a:solidFill>
                  <a:srgbClr val="3D3D3F"/>
                </a:solidFill>
                <a:latin typeface="Century Gothic"/>
                <a:cs typeface="Century Gothic"/>
              </a:rPr>
              <a:t>Garantía Juvenil y ser beneficiaria de cara a ser seleccionada para una actuación de apoyo </a:t>
            </a:r>
            <a:r>
              <a:rPr lang="es-ES" sz="1300" spc="-40" dirty="0" smtClean="0">
                <a:solidFill>
                  <a:srgbClr val="3D3D3F"/>
                </a:solidFill>
                <a:latin typeface="Century Gothic"/>
                <a:cs typeface="Century Gothic"/>
              </a:rPr>
              <a:t>a la contratación y al emprendimiento, conforme a lo dispuesto en la Ley 18/2014</a:t>
            </a:r>
            <a:r>
              <a:rPr lang="es-ES" sz="1950" spc="-52" baseline="2136" dirty="0" smtClean="0">
                <a:solidFill>
                  <a:srgbClr val="3D3D3F"/>
                </a:solidFill>
                <a:latin typeface="Century Gothic"/>
                <a:cs typeface="Century Gothic"/>
              </a:rPr>
              <a:t>.</a:t>
            </a:r>
            <a:endParaRPr lang="es-ES" sz="1950" spc="-52" baseline="2136" dirty="0">
              <a:solidFill>
                <a:srgbClr val="3D3D3F"/>
              </a:solidFill>
              <a:latin typeface="Century Gothic"/>
              <a:cs typeface="Century Gothic"/>
            </a:endParaRPr>
          </a:p>
          <a:p>
            <a:pPr marL="338455" indent="-288290">
              <a:spcBef>
                <a:spcPts val="1200"/>
              </a:spcBef>
              <a:buClr>
                <a:srgbClr val="004594"/>
              </a:buClr>
              <a:buSzPct val="134615"/>
              <a:buAutoNum type="alphaLcPeriod"/>
              <a:tabLst>
                <a:tab pos="339090" algn="l"/>
              </a:tabLst>
            </a:pPr>
            <a:r>
              <a:rPr lang="es-ES" sz="1300" spc="-60" baseline="2136" dirty="0" smtClean="0">
                <a:solidFill>
                  <a:srgbClr val="3D3D3F"/>
                </a:solidFill>
                <a:latin typeface="Century Gothic"/>
                <a:cs typeface="Century Gothic"/>
              </a:rPr>
              <a:t> </a:t>
            </a:r>
            <a:r>
              <a:rPr lang="es-ES" sz="1950" spc="-52" baseline="2136" dirty="0">
                <a:solidFill>
                  <a:srgbClr val="3D3D3F"/>
                </a:solidFill>
                <a:latin typeface="Century Gothic"/>
                <a:cs typeface="Century Gothic"/>
              </a:rPr>
              <a:t>No </a:t>
            </a:r>
            <a:r>
              <a:rPr lang="es-ES" sz="1300" spc="-40" dirty="0">
                <a:solidFill>
                  <a:srgbClr val="3D3D3F"/>
                </a:solidFill>
                <a:latin typeface="Century Gothic"/>
                <a:cs typeface="Century Gothic"/>
              </a:rPr>
              <a:t>haber sido contratada por la misma entidad en las convocatorias de ayudas para Contratación de jóvenes en el marco del FSE+ para el ejercicio </a:t>
            </a:r>
            <a:r>
              <a:rPr lang="es-ES" sz="1950" spc="-52" baseline="2136" dirty="0">
                <a:solidFill>
                  <a:srgbClr val="3D3D3F"/>
                </a:solidFill>
                <a:latin typeface="Century Gothic"/>
                <a:cs typeface="Century Gothic"/>
              </a:rPr>
              <a:t>2021 o de ayudas para la contratación de personas jóvenes por entidades locales en el marco del POEJ 2014-2020  para el </a:t>
            </a:r>
            <a:r>
              <a:rPr lang="es-ES" sz="1950" spc="-52" baseline="2136" dirty="0" smtClean="0">
                <a:solidFill>
                  <a:srgbClr val="3D3D3F"/>
                </a:solidFill>
                <a:latin typeface="Century Gothic"/>
                <a:cs typeface="Century Gothic"/>
              </a:rPr>
              <a:t>ejercicio 2021</a:t>
            </a:r>
            <a:endParaRPr lang="es-ES" sz="1950" baseline="2136" dirty="0" smtClean="0">
              <a:latin typeface="Century Gothic"/>
              <a:cs typeface="Century Gothic"/>
            </a:endParaRPr>
          </a:p>
        </p:txBody>
      </p:sp>
      <p:sp>
        <p:nvSpPr>
          <p:cNvPr id="27" name="object 2">
            <a:extLst>
              <a:ext uri="{FF2B5EF4-FFF2-40B4-BE49-F238E27FC236}">
                <a16:creationId xmlns:a16="http://schemas.microsoft.com/office/drawing/2014/main" id="{0356DB9D-2042-4D4B-93A2-FA0EF2038704}"/>
              </a:ext>
            </a:extLst>
          </p:cNvPr>
          <p:cNvSpPr txBox="1"/>
          <p:nvPr/>
        </p:nvSpPr>
        <p:spPr>
          <a:xfrm>
            <a:off x="7289074" y="6958266"/>
            <a:ext cx="2933686"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Contratación de jóvenes en el marco del FSE+ </a:t>
            </a:r>
            <a:r>
              <a:rPr lang="es-ES" sz="1000" b="1" dirty="0">
                <a:solidFill>
                  <a:srgbClr val="004594"/>
                </a:solidFill>
                <a:latin typeface="Century Gothic Bold"/>
                <a:cs typeface="Calibri"/>
              </a:rPr>
              <a:t>	</a:t>
            </a:r>
            <a:r>
              <a:rPr lang="es-ES" sz="950" spc="10" dirty="0" smtClean="0">
                <a:latin typeface="Century Gothic"/>
                <a:cs typeface="Century Gothic"/>
              </a:rPr>
              <a:t>13</a:t>
            </a:r>
            <a:endParaRPr lang="es-ES" sz="950" dirty="0">
              <a:latin typeface="Century Gothic"/>
              <a:cs typeface="Century Gothic"/>
            </a:endParaRPr>
          </a:p>
        </p:txBody>
      </p:sp>
      <p:pic>
        <p:nvPicPr>
          <p:cNvPr id="31" name="Imagen 30"/>
          <p:cNvPicPr>
            <a:picLocks noChangeAspect="1"/>
          </p:cNvPicPr>
          <p:nvPr/>
        </p:nvPicPr>
        <p:blipFill rotWithShape="1">
          <a:blip r:embed="rId7" cstate="print">
            <a:extLst>
              <a:ext uri="{28A0092B-C50C-407E-A947-70E740481C1C}">
                <a14:useLocalDpi xmlns:a14="http://schemas.microsoft.com/office/drawing/2010/main" val="0"/>
              </a:ext>
            </a:extLst>
          </a:blip>
          <a:srcRect r="14220" b="10108"/>
          <a:stretch/>
        </p:blipFill>
        <p:spPr>
          <a:xfrm>
            <a:off x="6011710" y="6506208"/>
            <a:ext cx="1115148" cy="900000"/>
          </a:xfrm>
          <a:prstGeom prst="rect">
            <a:avLst/>
          </a:prstGeom>
        </p:spPr>
      </p:pic>
      <p:sp>
        <p:nvSpPr>
          <p:cNvPr id="32" name="object 23"/>
          <p:cNvSpPr txBox="1"/>
          <p:nvPr/>
        </p:nvSpPr>
        <p:spPr>
          <a:xfrm>
            <a:off x="1319300" y="899354"/>
            <a:ext cx="7725409" cy="543560"/>
          </a:xfrm>
          <a:prstGeom prst="rect">
            <a:avLst/>
          </a:prstGeom>
        </p:spPr>
        <p:txBody>
          <a:bodyPr vert="horz" wrap="square" lIns="0" tIns="12700" rIns="0" bIns="0" rtlCol="0">
            <a:spAutoFit/>
          </a:bodyPr>
          <a:lstStyle/>
          <a:p>
            <a:pPr marL="12700" marR="5080">
              <a:lnSpc>
                <a:spcPct val="100000"/>
              </a:lnSpc>
              <a:spcBef>
                <a:spcPts val="100"/>
              </a:spcBef>
            </a:pPr>
            <a:r>
              <a:rPr lang="es-ES" sz="1700" spc="-85" dirty="0" smtClean="0">
                <a:solidFill>
                  <a:srgbClr val="004594"/>
                </a:solidFill>
                <a:latin typeface="Century Gothic"/>
                <a:cs typeface="Century Gothic"/>
              </a:rPr>
              <a:t>Personas </a:t>
            </a:r>
            <a:r>
              <a:rPr lang="es-ES" sz="1700" spc="-70" dirty="0" smtClean="0">
                <a:solidFill>
                  <a:srgbClr val="004594"/>
                </a:solidFill>
                <a:latin typeface="Century Gothic"/>
                <a:cs typeface="Century Gothic"/>
              </a:rPr>
              <a:t>jóvenes mayores </a:t>
            </a:r>
            <a:r>
              <a:rPr lang="es-ES" sz="1700" spc="-85" dirty="0" smtClean="0">
                <a:solidFill>
                  <a:srgbClr val="004594"/>
                </a:solidFill>
                <a:latin typeface="Century Gothic"/>
                <a:cs typeface="Century Gothic"/>
              </a:rPr>
              <a:t>de </a:t>
            </a:r>
            <a:r>
              <a:rPr lang="es-ES" sz="1700" spc="15" dirty="0" smtClean="0">
                <a:solidFill>
                  <a:srgbClr val="004594"/>
                </a:solidFill>
                <a:latin typeface="Century Gothic"/>
                <a:cs typeface="Century Gothic"/>
              </a:rPr>
              <a:t>16 </a:t>
            </a:r>
            <a:r>
              <a:rPr lang="es-ES" sz="1700" spc="-65" dirty="0" smtClean="0">
                <a:solidFill>
                  <a:srgbClr val="004594"/>
                </a:solidFill>
                <a:latin typeface="Century Gothic"/>
                <a:cs typeface="Century Gothic"/>
              </a:rPr>
              <a:t>años </a:t>
            </a:r>
            <a:r>
              <a:rPr lang="es-ES" sz="1700" spc="-130" dirty="0" smtClean="0">
                <a:solidFill>
                  <a:srgbClr val="004594"/>
                </a:solidFill>
                <a:latin typeface="Century Gothic"/>
                <a:cs typeface="Century Gothic"/>
              </a:rPr>
              <a:t>y </a:t>
            </a:r>
            <a:r>
              <a:rPr lang="es-ES" sz="1700" spc="-60" dirty="0" smtClean="0">
                <a:solidFill>
                  <a:srgbClr val="004594"/>
                </a:solidFill>
                <a:latin typeface="Century Gothic"/>
                <a:cs typeface="Century Gothic"/>
              </a:rPr>
              <a:t>menores </a:t>
            </a:r>
            <a:r>
              <a:rPr lang="es-ES" sz="1700" spc="-85" dirty="0" smtClean="0">
                <a:solidFill>
                  <a:srgbClr val="004594"/>
                </a:solidFill>
                <a:latin typeface="Century Gothic"/>
                <a:cs typeface="Century Gothic"/>
              </a:rPr>
              <a:t>de </a:t>
            </a:r>
            <a:r>
              <a:rPr lang="es-ES" sz="1700" spc="15" dirty="0" smtClean="0">
                <a:solidFill>
                  <a:srgbClr val="004594"/>
                </a:solidFill>
                <a:latin typeface="Century Gothic"/>
                <a:cs typeface="Century Gothic"/>
              </a:rPr>
              <a:t>30 </a:t>
            </a:r>
            <a:r>
              <a:rPr lang="es-ES" sz="1700" spc="-65" dirty="0" smtClean="0">
                <a:solidFill>
                  <a:srgbClr val="004594"/>
                </a:solidFill>
                <a:latin typeface="Century Gothic"/>
                <a:cs typeface="Century Gothic"/>
              </a:rPr>
              <a:t>años, </a:t>
            </a:r>
            <a:r>
              <a:rPr lang="es-ES" sz="1700" spc="-85" dirty="0" smtClean="0">
                <a:solidFill>
                  <a:srgbClr val="004594"/>
                </a:solidFill>
                <a:latin typeface="Century Gothic"/>
                <a:cs typeface="Century Gothic"/>
              </a:rPr>
              <a:t>que </a:t>
            </a:r>
            <a:r>
              <a:rPr lang="es-ES" sz="1700" spc="-70" dirty="0" smtClean="0">
                <a:solidFill>
                  <a:srgbClr val="004594"/>
                </a:solidFill>
                <a:latin typeface="Century Gothic"/>
                <a:cs typeface="Century Gothic"/>
              </a:rPr>
              <a:t>cumplan </a:t>
            </a:r>
            <a:r>
              <a:rPr lang="es-ES" sz="1700" spc="-40" dirty="0" smtClean="0">
                <a:solidFill>
                  <a:srgbClr val="004594"/>
                </a:solidFill>
                <a:latin typeface="Century Gothic"/>
                <a:cs typeface="Century Gothic"/>
              </a:rPr>
              <a:t>los  </a:t>
            </a:r>
            <a:r>
              <a:rPr lang="es-ES" sz="1700" spc="-60" dirty="0" smtClean="0">
                <a:solidFill>
                  <a:srgbClr val="004594"/>
                </a:solidFill>
                <a:latin typeface="Century Gothic"/>
                <a:cs typeface="Century Gothic"/>
              </a:rPr>
              <a:t>siguientes</a:t>
            </a:r>
            <a:r>
              <a:rPr lang="es-ES" sz="1700" dirty="0" smtClean="0">
                <a:solidFill>
                  <a:srgbClr val="004594"/>
                </a:solidFill>
                <a:latin typeface="Century Gothic"/>
                <a:cs typeface="Century Gothic"/>
              </a:rPr>
              <a:t> </a:t>
            </a:r>
            <a:r>
              <a:rPr lang="es-ES" sz="1700" spc="-55" dirty="0" smtClean="0">
                <a:solidFill>
                  <a:srgbClr val="004594"/>
                </a:solidFill>
                <a:latin typeface="Century Gothic"/>
                <a:cs typeface="Century Gothic"/>
              </a:rPr>
              <a:t>requisitos:</a:t>
            </a:r>
            <a:endParaRPr lang="es-ES" sz="1700" dirty="0">
              <a:latin typeface="Century Gothic"/>
              <a:cs typeface="Century Gothic"/>
            </a:endParaRPr>
          </a:p>
        </p:txBody>
      </p:sp>
      <p:pic>
        <p:nvPicPr>
          <p:cNvPr id="26" name="Picture 5" descr="OK Tira azul_oscuro"/>
          <p:cNvPicPr>
            <a:picLocks noChangeArrowheads="1"/>
          </p:cNvPicPr>
          <p:nvPr/>
        </p:nvPicPr>
        <p:blipFill>
          <a:blip r:embed="rId8"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5" name="Group 9"/>
          <p:cNvGrpSpPr>
            <a:grpSpLocks/>
          </p:cNvGrpSpPr>
          <p:nvPr/>
        </p:nvGrpSpPr>
        <p:grpSpPr bwMode="auto">
          <a:xfrm>
            <a:off x="8255" y="-2127"/>
            <a:ext cx="10680700" cy="7562850"/>
            <a:chOff x="0" y="981"/>
            <a:chExt cx="5760" cy="2319"/>
          </a:xfrm>
        </p:grpSpPr>
        <p:sp>
          <p:nvSpPr>
            <p:cNvPr id="6"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8"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 name="object 4"/>
          <p:cNvSpPr txBox="1">
            <a:spLocks noGrp="1"/>
          </p:cNvSpPr>
          <p:nvPr>
            <p:ph type="body" idx="1"/>
          </p:nvPr>
        </p:nvSpPr>
        <p:spPr>
          <a:xfrm>
            <a:off x="444500" y="2409825"/>
            <a:ext cx="8240395" cy="1572225"/>
          </a:xfrm>
          <a:prstGeom prst="rect">
            <a:avLst/>
          </a:prstGeom>
        </p:spPr>
        <p:txBody>
          <a:bodyPr vert="horz" wrap="square" lIns="0" tIns="12700" rIns="0" bIns="0" rtlCol="0">
            <a:spAutoFit/>
          </a:bodyPr>
          <a:lstStyle/>
          <a:p>
            <a:pPr marL="12700">
              <a:spcBef>
                <a:spcPts val="100"/>
              </a:spcBef>
            </a:pPr>
            <a:r>
              <a:rPr lang="es-ES" dirty="0">
                <a:solidFill>
                  <a:schemeClr val="bg1">
                    <a:lumMod val="95000"/>
                  </a:schemeClr>
                </a:solidFill>
              </a:rPr>
              <a:t>Procedimiento de selección</a:t>
            </a:r>
            <a:endParaRPr lang="es-ES" spc="-45" dirty="0">
              <a:solidFill>
                <a:schemeClr val="bg1">
                  <a:lumMod val="95000"/>
                </a:schemeClr>
              </a:solidFill>
            </a:endParaRPr>
          </a:p>
          <a:p>
            <a:pPr marL="12700">
              <a:lnSpc>
                <a:spcPts val="4500"/>
              </a:lnSpc>
              <a:spcBef>
                <a:spcPts val="100"/>
              </a:spcBef>
            </a:pPr>
            <a:r>
              <a:rPr lang="es-ES" spc="-100" dirty="0" smtClean="0">
                <a:solidFill>
                  <a:schemeClr val="bg1">
                    <a:lumMod val="95000"/>
                  </a:schemeClr>
                </a:solidFill>
              </a:rPr>
              <a:t>de </a:t>
            </a:r>
            <a:r>
              <a:rPr lang="es-ES" spc="85" dirty="0" smtClean="0">
                <a:solidFill>
                  <a:schemeClr val="bg1">
                    <a:lumMod val="95000"/>
                  </a:schemeClr>
                </a:solidFill>
              </a:rPr>
              <a:t>las </a:t>
            </a:r>
            <a:r>
              <a:rPr lang="es-ES" spc="-5" dirty="0" smtClean="0">
                <a:solidFill>
                  <a:schemeClr val="bg1">
                    <a:lumMod val="95000"/>
                  </a:schemeClr>
                </a:solidFill>
              </a:rPr>
              <a:t>personas</a:t>
            </a:r>
            <a:r>
              <a:rPr lang="es-ES" spc="235" dirty="0" smtClean="0">
                <a:solidFill>
                  <a:schemeClr val="bg1">
                    <a:lumMod val="95000"/>
                  </a:schemeClr>
                </a:solidFill>
              </a:rPr>
              <a:t> </a:t>
            </a:r>
            <a:r>
              <a:rPr lang="es-ES" spc="20" dirty="0" smtClean="0">
                <a:solidFill>
                  <a:schemeClr val="bg1">
                    <a:lumMod val="95000"/>
                  </a:schemeClr>
                </a:solidFill>
              </a:rPr>
              <a:t>participantes</a:t>
            </a:r>
          </a:p>
          <a:p>
            <a:pPr marL="50165">
              <a:lnSpc>
                <a:spcPct val="100000"/>
              </a:lnSpc>
            </a:pPr>
            <a:endParaRPr lang="es-ES" sz="1800" dirty="0">
              <a:latin typeface="Century Gothic"/>
              <a:cs typeface="Century Gothic"/>
            </a:endParaRPr>
          </a:p>
        </p:txBody>
      </p:sp>
      <p:sp>
        <p:nvSpPr>
          <p:cNvPr id="7" name="Rectángulo 6">
            <a:extLst>
              <a:ext uri="{FF2B5EF4-FFF2-40B4-BE49-F238E27FC236}">
                <a16:creationId xmlns:a16="http://schemas.microsoft.com/office/drawing/2014/main" id="{4E419B06-B5B2-1643-9822-6D16569B6A27}"/>
              </a:ext>
            </a:extLst>
          </p:cNvPr>
          <p:cNvSpPr/>
          <p:nvPr/>
        </p:nvSpPr>
        <p:spPr>
          <a:xfrm>
            <a:off x="399698" y="759644"/>
            <a:ext cx="2362200" cy="2144177"/>
          </a:xfrm>
          <a:prstGeom prst="rect">
            <a:avLst/>
          </a:prstGeom>
        </p:spPr>
        <p:txBody>
          <a:bodyPr wrap="square">
            <a:spAutoFit/>
          </a:bodyPr>
          <a:lstStyle/>
          <a:p>
            <a:r>
              <a:rPr lang="es-ES" sz="20000" spc="-1500" baseline="7000" dirty="0">
                <a:solidFill>
                  <a:schemeClr val="bg1">
                    <a:lumMod val="95000"/>
                    <a:alpha val="36000"/>
                  </a:schemeClr>
                </a:solidFill>
                <a:latin typeface="Century Gothic"/>
                <a:cs typeface="Century Gothic"/>
              </a:rPr>
              <a:t>05</a:t>
            </a:r>
            <a:endParaRPr lang="es-ES" sz="20000" b="1" spc="-15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dirty="0">
              <a:latin typeface="Century Gothic Regular"/>
            </a:endParaRPr>
          </a:p>
        </p:txBody>
      </p:sp>
      <p:sp>
        <p:nvSpPr>
          <p:cNvPr id="4" name="object 4"/>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dirty="0">
              <a:latin typeface="Century Gothic Regular"/>
            </a:endParaRPr>
          </a:p>
        </p:txBody>
      </p:sp>
      <p:sp>
        <p:nvSpPr>
          <p:cNvPr id="5" name="object 5"/>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dirty="0">
              <a:latin typeface="Century Gothic Regular"/>
            </a:endParaRPr>
          </a:p>
        </p:txBody>
      </p:sp>
      <p:sp>
        <p:nvSpPr>
          <p:cNvPr id="6" name="object 6"/>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dirty="0">
              <a:latin typeface="Century Gothic Regular"/>
            </a:endParaRPr>
          </a:p>
        </p:txBody>
      </p:sp>
      <p:sp>
        <p:nvSpPr>
          <p:cNvPr id="7" name="object 7"/>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dirty="0">
              <a:latin typeface="Century Gothic Regular"/>
            </a:endParaRPr>
          </a:p>
        </p:txBody>
      </p:sp>
      <p:sp>
        <p:nvSpPr>
          <p:cNvPr id="8" name="object 8"/>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dirty="0">
              <a:latin typeface="Century Gothic Regular"/>
            </a:endParaRPr>
          </a:p>
        </p:txBody>
      </p:sp>
      <p:sp>
        <p:nvSpPr>
          <p:cNvPr id="9" name="object 9"/>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dirty="0">
              <a:latin typeface="Century Gothic Regular"/>
            </a:endParaRPr>
          </a:p>
        </p:txBody>
      </p:sp>
      <p:sp>
        <p:nvSpPr>
          <p:cNvPr id="10" name="object 10"/>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dirty="0">
              <a:latin typeface="Century Gothic Regular"/>
            </a:endParaRPr>
          </a:p>
        </p:txBody>
      </p:sp>
      <p:sp>
        <p:nvSpPr>
          <p:cNvPr id="11" name="object 11"/>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dirty="0">
              <a:latin typeface="Century Gothic Regular"/>
            </a:endParaRPr>
          </a:p>
        </p:txBody>
      </p:sp>
      <p:sp>
        <p:nvSpPr>
          <p:cNvPr id="12" name="object 12"/>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dirty="0">
              <a:latin typeface="Century Gothic Regular"/>
            </a:endParaRPr>
          </a:p>
        </p:txBody>
      </p:sp>
      <p:sp>
        <p:nvSpPr>
          <p:cNvPr id="13" name="object 13"/>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dirty="0">
              <a:latin typeface="Century Gothic Regular"/>
            </a:endParaRPr>
          </a:p>
        </p:txBody>
      </p:sp>
      <p:sp>
        <p:nvSpPr>
          <p:cNvPr id="14" name="object 14"/>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dirty="0">
              <a:latin typeface="Century Gothic Regular"/>
            </a:endParaRPr>
          </a:p>
        </p:txBody>
      </p:sp>
      <p:sp>
        <p:nvSpPr>
          <p:cNvPr id="15" name="object 15"/>
          <p:cNvSpPr txBox="1"/>
          <p:nvPr/>
        </p:nvSpPr>
        <p:spPr>
          <a:xfrm>
            <a:off x="3671830" y="6972023"/>
            <a:ext cx="1466215" cy="173990"/>
          </a:xfrm>
          <a:prstGeom prst="rect">
            <a:avLst/>
          </a:prstGeom>
        </p:spPr>
        <p:txBody>
          <a:bodyPr vert="horz" wrap="square" lIns="0" tIns="15875" rIns="0" bIns="0" rtlCol="0">
            <a:spAutoFit/>
          </a:bodyPr>
          <a:lstStyle/>
          <a:p>
            <a:pPr marL="12700">
              <a:lnSpc>
                <a:spcPct val="100000"/>
              </a:lnSpc>
              <a:spcBef>
                <a:spcPts val="125"/>
              </a:spcBef>
            </a:pPr>
            <a:r>
              <a:rPr sz="950" b="1" spc="-25" dirty="0">
                <a:solidFill>
                  <a:srgbClr val="004594"/>
                </a:solidFill>
                <a:latin typeface="Century Gothic"/>
                <a:cs typeface="Century Gothic"/>
                <a:hlinkClick r:id="rId4"/>
              </a:rPr>
              <a:t>www.lanbide.euskadi.eus</a:t>
            </a:r>
            <a:endParaRPr sz="950" dirty="0">
              <a:latin typeface="Century Gothic"/>
              <a:cs typeface="Century Gothic"/>
            </a:endParaRPr>
          </a:p>
        </p:txBody>
      </p:sp>
      <p:sp>
        <p:nvSpPr>
          <p:cNvPr id="16" name="object 16"/>
          <p:cNvSpPr/>
          <p:nvPr/>
        </p:nvSpPr>
        <p:spPr>
          <a:xfrm>
            <a:off x="5503597" y="7008573"/>
            <a:ext cx="126720" cy="126733"/>
          </a:xfrm>
          <a:prstGeom prst="rect">
            <a:avLst/>
          </a:prstGeom>
          <a:blipFill>
            <a:blip r:embed="rId5" cstate="print"/>
            <a:stretch>
              <a:fillRect/>
            </a:stretch>
          </a:blipFill>
        </p:spPr>
        <p:txBody>
          <a:bodyPr wrap="square" lIns="0" tIns="0" rIns="0" bIns="0" rtlCol="0"/>
          <a:lstStyle/>
          <a:p>
            <a:endParaRPr dirty="0">
              <a:latin typeface="Century Gothic Regular"/>
            </a:endParaRPr>
          </a:p>
        </p:txBody>
      </p:sp>
      <p:sp>
        <p:nvSpPr>
          <p:cNvPr id="17" name="object 17"/>
          <p:cNvSpPr/>
          <p:nvPr/>
        </p:nvSpPr>
        <p:spPr>
          <a:xfrm>
            <a:off x="5323692" y="7008576"/>
            <a:ext cx="126623" cy="126733"/>
          </a:xfrm>
          <a:prstGeom prst="rect">
            <a:avLst/>
          </a:prstGeom>
          <a:blipFill>
            <a:blip r:embed="rId6" cstate="print"/>
            <a:stretch>
              <a:fillRect/>
            </a:stretch>
          </a:blipFill>
        </p:spPr>
        <p:txBody>
          <a:bodyPr wrap="square" lIns="0" tIns="0" rIns="0" bIns="0" rtlCol="0"/>
          <a:lstStyle/>
          <a:p>
            <a:endParaRPr dirty="0">
              <a:latin typeface="Century Gothic Regular"/>
            </a:endParaRPr>
          </a:p>
        </p:txBody>
      </p:sp>
      <p:sp>
        <p:nvSpPr>
          <p:cNvPr id="18" name="object 18"/>
          <p:cNvSpPr/>
          <p:nvPr/>
        </p:nvSpPr>
        <p:spPr>
          <a:xfrm>
            <a:off x="5683923" y="7008579"/>
            <a:ext cx="126746" cy="126720"/>
          </a:xfrm>
          <a:prstGeom prst="rect">
            <a:avLst/>
          </a:prstGeom>
          <a:blipFill>
            <a:blip r:embed="rId7" cstate="print"/>
            <a:stretch>
              <a:fillRect/>
            </a:stretch>
          </a:blipFill>
        </p:spPr>
        <p:txBody>
          <a:bodyPr wrap="square" lIns="0" tIns="0" rIns="0" bIns="0" rtlCol="0"/>
          <a:lstStyle/>
          <a:p>
            <a:endParaRPr dirty="0">
              <a:latin typeface="Century Gothic Regular"/>
            </a:endParaRPr>
          </a:p>
        </p:txBody>
      </p:sp>
      <p:sp>
        <p:nvSpPr>
          <p:cNvPr id="19" name="object 19"/>
          <p:cNvSpPr/>
          <p:nvPr/>
        </p:nvSpPr>
        <p:spPr>
          <a:xfrm>
            <a:off x="3594173"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dirty="0">
              <a:latin typeface="Century Gothic Regular"/>
            </a:endParaRPr>
          </a:p>
        </p:txBody>
      </p:sp>
      <p:sp>
        <p:nvSpPr>
          <p:cNvPr id="20" name="object 20"/>
          <p:cNvSpPr/>
          <p:nvPr/>
        </p:nvSpPr>
        <p:spPr>
          <a:xfrm>
            <a:off x="5209893"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dirty="0">
              <a:latin typeface="Century Gothic Regular"/>
            </a:endParaRPr>
          </a:p>
        </p:txBody>
      </p:sp>
      <p:sp>
        <p:nvSpPr>
          <p:cNvPr id="21" name="object 21"/>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sz="950" dirty="0">
              <a:latin typeface="Century Gothic"/>
              <a:cs typeface="Century Gothic"/>
            </a:endParaRPr>
          </a:p>
        </p:txBody>
      </p:sp>
      <p:sp>
        <p:nvSpPr>
          <p:cNvPr id="22" name="object 22"/>
          <p:cNvSpPr txBox="1"/>
          <p:nvPr/>
        </p:nvSpPr>
        <p:spPr>
          <a:xfrm>
            <a:off x="5138045" y="526684"/>
            <a:ext cx="4835525" cy="6028573"/>
          </a:xfrm>
          <a:prstGeom prst="rect">
            <a:avLst/>
          </a:prstGeom>
        </p:spPr>
        <p:txBody>
          <a:bodyPr vert="horz" wrap="square" lIns="0" tIns="11430" rIns="0" bIns="0" rtlCol="0">
            <a:spAutoFit/>
          </a:bodyPr>
          <a:lstStyle/>
          <a:p>
            <a:pPr marL="230504" marR="5080" indent="-218440">
              <a:lnSpc>
                <a:spcPct val="100000"/>
              </a:lnSpc>
              <a:spcBef>
                <a:spcPts val="100"/>
              </a:spcBef>
              <a:buChar char="—"/>
              <a:tabLst>
                <a:tab pos="231140" algn="l"/>
              </a:tabLst>
            </a:pPr>
            <a:r>
              <a:rPr lang="es-ES" sz="1300" spc="-80" dirty="0">
                <a:solidFill>
                  <a:srgbClr val="3D3D3F"/>
                </a:solidFill>
                <a:latin typeface="Century Gothic"/>
                <a:cs typeface="Century Gothic"/>
              </a:rPr>
              <a:t>Para </a:t>
            </a:r>
            <a:r>
              <a:rPr lang="es-ES" sz="1300" spc="-35" dirty="0">
                <a:solidFill>
                  <a:srgbClr val="3D3D3F"/>
                </a:solidFill>
                <a:latin typeface="Century Gothic"/>
                <a:cs typeface="Century Gothic"/>
              </a:rPr>
              <a:t>esta </a:t>
            </a:r>
            <a:r>
              <a:rPr lang="es-ES" sz="1300" spc="-25" dirty="0">
                <a:solidFill>
                  <a:srgbClr val="3D3D3F"/>
                </a:solidFill>
                <a:latin typeface="Century Gothic"/>
                <a:cs typeface="Century Gothic"/>
              </a:rPr>
              <a:t>selección </a:t>
            </a:r>
            <a:r>
              <a:rPr lang="es-ES" sz="1300" spc="-20" dirty="0">
                <a:solidFill>
                  <a:srgbClr val="3D3D3F"/>
                </a:solidFill>
                <a:latin typeface="Century Gothic"/>
                <a:cs typeface="Century Gothic"/>
              </a:rPr>
              <a:t>se </a:t>
            </a:r>
            <a:r>
              <a:rPr lang="es-ES" sz="1300" spc="-40" dirty="0">
                <a:solidFill>
                  <a:srgbClr val="3D3D3F"/>
                </a:solidFill>
                <a:latin typeface="Century Gothic"/>
                <a:cs typeface="Century Gothic"/>
              </a:rPr>
              <a:t>presentará </a:t>
            </a:r>
            <a:r>
              <a:rPr lang="es-ES" sz="1300" spc="-55" dirty="0">
                <a:solidFill>
                  <a:srgbClr val="3D3D3F"/>
                </a:solidFill>
                <a:latin typeface="Century Gothic"/>
                <a:cs typeface="Century Gothic"/>
              </a:rPr>
              <a:t>una </a:t>
            </a:r>
            <a:r>
              <a:rPr lang="es-ES" sz="1300" spc="-10" dirty="0">
                <a:solidFill>
                  <a:srgbClr val="004594"/>
                </a:solidFill>
                <a:latin typeface="Century Gothic"/>
                <a:cs typeface="Century Gothic"/>
              </a:rPr>
              <a:t>solicitud </a:t>
            </a:r>
            <a:r>
              <a:rPr lang="es-ES" sz="1300" spc="-45" dirty="0">
                <a:solidFill>
                  <a:srgbClr val="004594"/>
                </a:solidFill>
                <a:latin typeface="Century Gothic"/>
                <a:cs typeface="Century Gothic"/>
              </a:rPr>
              <a:t>de </a:t>
            </a:r>
            <a:r>
              <a:rPr lang="es-ES" sz="1300" spc="-15" dirty="0">
                <a:solidFill>
                  <a:srgbClr val="004594"/>
                </a:solidFill>
                <a:latin typeface="Century Gothic"/>
                <a:cs typeface="Century Gothic"/>
              </a:rPr>
              <a:t>gestión  </a:t>
            </a:r>
            <a:r>
              <a:rPr lang="es-ES" sz="1300" spc="-45" dirty="0">
                <a:solidFill>
                  <a:srgbClr val="004594"/>
                </a:solidFill>
                <a:latin typeface="Century Gothic"/>
                <a:cs typeface="Century Gothic"/>
              </a:rPr>
              <a:t>de </a:t>
            </a:r>
            <a:r>
              <a:rPr lang="es-ES" sz="1300" spc="-30" dirty="0">
                <a:solidFill>
                  <a:srgbClr val="004594"/>
                </a:solidFill>
                <a:latin typeface="Century Gothic"/>
                <a:cs typeface="Century Gothic"/>
              </a:rPr>
              <a:t>oferta </a:t>
            </a:r>
            <a:r>
              <a:rPr lang="es-ES" sz="1300" spc="-50" dirty="0">
                <a:solidFill>
                  <a:srgbClr val="3D3D3F"/>
                </a:solidFill>
                <a:latin typeface="Century Gothic"/>
                <a:cs typeface="Century Gothic"/>
              </a:rPr>
              <a:t>por cada </a:t>
            </a:r>
            <a:r>
              <a:rPr lang="es-ES" sz="1300" spc="-25" dirty="0">
                <a:solidFill>
                  <a:srgbClr val="3D3D3F"/>
                </a:solidFill>
                <a:latin typeface="Century Gothic"/>
                <a:cs typeface="Century Gothic"/>
              </a:rPr>
              <a:t>perfil </a:t>
            </a:r>
            <a:r>
              <a:rPr lang="es-ES" sz="1300" spc="-55" dirty="0">
                <a:solidFill>
                  <a:srgbClr val="3D3D3F"/>
                </a:solidFill>
                <a:latin typeface="Century Gothic"/>
                <a:cs typeface="Century Gothic"/>
              </a:rPr>
              <a:t>de </a:t>
            </a:r>
            <a:r>
              <a:rPr lang="es-ES" sz="1300" spc="-40" dirty="0">
                <a:solidFill>
                  <a:srgbClr val="3D3D3F"/>
                </a:solidFill>
                <a:latin typeface="Century Gothic"/>
                <a:cs typeface="Century Gothic"/>
              </a:rPr>
              <a:t>puesto </a:t>
            </a:r>
            <a:r>
              <a:rPr lang="es-ES" sz="1300" spc="-55" dirty="0">
                <a:solidFill>
                  <a:srgbClr val="3D3D3F"/>
                </a:solidFill>
                <a:latin typeface="Century Gothic"/>
                <a:cs typeface="Century Gothic"/>
              </a:rPr>
              <a:t>de </a:t>
            </a:r>
            <a:r>
              <a:rPr lang="es-ES" sz="1300" spc="-45" dirty="0">
                <a:solidFill>
                  <a:srgbClr val="3D3D3F"/>
                </a:solidFill>
                <a:latin typeface="Century Gothic"/>
                <a:cs typeface="Century Gothic"/>
              </a:rPr>
              <a:t>trabajo </a:t>
            </a:r>
            <a:r>
              <a:rPr lang="es-ES" sz="1300" spc="-70" dirty="0">
                <a:solidFill>
                  <a:srgbClr val="3D3D3F"/>
                </a:solidFill>
                <a:latin typeface="Century Gothic"/>
                <a:cs typeface="Century Gothic"/>
              </a:rPr>
              <a:t>a </a:t>
            </a:r>
            <a:r>
              <a:rPr lang="es-ES" sz="1300" spc="-45" dirty="0">
                <a:solidFill>
                  <a:srgbClr val="3D3D3F"/>
                </a:solidFill>
                <a:latin typeface="Century Gothic"/>
                <a:cs typeface="Century Gothic"/>
              </a:rPr>
              <a:t>cubrir. </a:t>
            </a:r>
            <a:endParaRPr lang="es-ES" sz="1300" dirty="0" smtClean="0">
              <a:latin typeface="Century Gothic"/>
              <a:cs typeface="Century Gothic"/>
            </a:endParaRPr>
          </a:p>
          <a:p>
            <a:pPr marL="230504" marR="29845" indent="-218440">
              <a:lnSpc>
                <a:spcPct val="100000"/>
              </a:lnSpc>
              <a:spcBef>
                <a:spcPts val="600"/>
              </a:spcBef>
              <a:buClr>
                <a:srgbClr val="000000"/>
              </a:buClr>
              <a:buChar char="—"/>
              <a:tabLst>
                <a:tab pos="231140" algn="l"/>
              </a:tabLst>
            </a:pPr>
            <a:r>
              <a:rPr lang="es-ES" sz="1300" spc="-55" dirty="0" smtClean="0">
                <a:solidFill>
                  <a:srgbClr val="3D3D3F"/>
                </a:solidFill>
                <a:latin typeface="Century Gothic"/>
                <a:cs typeface="Century Gothic"/>
              </a:rPr>
              <a:t>Cada </a:t>
            </a:r>
            <a:r>
              <a:rPr lang="es-ES" sz="1300" spc="-25" dirty="0" smtClean="0">
                <a:solidFill>
                  <a:srgbClr val="3D3D3F"/>
                </a:solidFill>
                <a:latin typeface="Century Gothic"/>
                <a:cs typeface="Century Gothic"/>
              </a:rPr>
              <a:t>solicitud </a:t>
            </a:r>
            <a:r>
              <a:rPr lang="es-ES" sz="1300" spc="-55" dirty="0" smtClean="0">
                <a:solidFill>
                  <a:srgbClr val="3D3D3F"/>
                </a:solidFill>
                <a:latin typeface="Century Gothic"/>
                <a:cs typeface="Century Gothic"/>
              </a:rPr>
              <a:t>de </a:t>
            </a:r>
            <a:r>
              <a:rPr lang="es-ES" sz="1300" spc="-30" dirty="0" smtClean="0">
                <a:solidFill>
                  <a:srgbClr val="3D3D3F"/>
                </a:solidFill>
                <a:latin typeface="Century Gothic"/>
                <a:cs typeface="Century Gothic"/>
              </a:rPr>
              <a:t>gestión </a:t>
            </a:r>
            <a:r>
              <a:rPr lang="es-ES" sz="1300" spc="-55" dirty="0" smtClean="0">
                <a:solidFill>
                  <a:srgbClr val="3D3D3F"/>
                </a:solidFill>
                <a:latin typeface="Century Gothic"/>
                <a:cs typeface="Century Gothic"/>
              </a:rPr>
              <a:t>de </a:t>
            </a:r>
            <a:r>
              <a:rPr lang="es-ES" sz="1300" spc="-45" dirty="0" smtClean="0">
                <a:solidFill>
                  <a:srgbClr val="3D3D3F"/>
                </a:solidFill>
                <a:latin typeface="Century Gothic"/>
                <a:cs typeface="Century Gothic"/>
              </a:rPr>
              <a:t>oferta </a:t>
            </a:r>
            <a:r>
              <a:rPr lang="es-ES" sz="1300" spc="-30" dirty="0" smtClean="0">
                <a:solidFill>
                  <a:srgbClr val="3D3D3F"/>
                </a:solidFill>
                <a:latin typeface="Century Gothic"/>
                <a:cs typeface="Century Gothic"/>
              </a:rPr>
              <a:t>será </a:t>
            </a:r>
            <a:r>
              <a:rPr lang="es-ES" sz="1300" spc="-35" dirty="0" smtClean="0">
                <a:solidFill>
                  <a:srgbClr val="3D3D3F"/>
                </a:solidFill>
                <a:latin typeface="Century Gothic"/>
                <a:cs typeface="Century Gothic"/>
              </a:rPr>
              <a:t>registrada </a:t>
            </a:r>
            <a:r>
              <a:rPr lang="es-ES" sz="1300" spc="-50" dirty="0" smtClean="0">
                <a:solidFill>
                  <a:srgbClr val="3D3D3F"/>
                </a:solidFill>
                <a:latin typeface="Century Gothic"/>
                <a:cs typeface="Century Gothic"/>
              </a:rPr>
              <a:t>por </a:t>
            </a:r>
            <a:r>
              <a:rPr lang="es-ES" sz="1300" spc="-25" dirty="0" smtClean="0">
                <a:solidFill>
                  <a:srgbClr val="3D3D3F"/>
                </a:solidFill>
                <a:latin typeface="Century Gothic"/>
                <a:cs typeface="Century Gothic"/>
              </a:rPr>
              <a:t>la  </a:t>
            </a:r>
            <a:r>
              <a:rPr lang="es-ES" sz="1300" spc="-35" dirty="0" smtClean="0">
                <a:solidFill>
                  <a:srgbClr val="3D3D3F"/>
                </a:solidFill>
                <a:latin typeface="Century Gothic"/>
                <a:cs typeface="Century Gothic"/>
              </a:rPr>
              <a:t>oficina </a:t>
            </a:r>
            <a:r>
              <a:rPr lang="es-ES" sz="1300" spc="-50" dirty="0" smtClean="0">
                <a:solidFill>
                  <a:srgbClr val="3D3D3F"/>
                </a:solidFill>
                <a:latin typeface="Century Gothic"/>
                <a:cs typeface="Century Gothic"/>
              </a:rPr>
              <a:t>que </a:t>
            </a:r>
            <a:r>
              <a:rPr lang="es-ES" sz="1300" spc="-35" dirty="0" smtClean="0">
                <a:solidFill>
                  <a:srgbClr val="3D3D3F"/>
                </a:solidFill>
                <a:latin typeface="Century Gothic"/>
                <a:cs typeface="Century Gothic"/>
              </a:rPr>
              <a:t>la </a:t>
            </a:r>
            <a:r>
              <a:rPr lang="es-ES" sz="1300" spc="-40" dirty="0" smtClean="0">
                <a:solidFill>
                  <a:srgbClr val="3D3D3F"/>
                </a:solidFill>
                <a:latin typeface="Century Gothic"/>
                <a:cs typeface="Century Gothic"/>
              </a:rPr>
              <a:t>reciba </a:t>
            </a:r>
            <a:r>
              <a:rPr lang="es-ES" sz="1300" spc="-100" dirty="0" smtClean="0">
                <a:solidFill>
                  <a:srgbClr val="3D3D3F"/>
                </a:solidFill>
                <a:latin typeface="Century Gothic"/>
                <a:cs typeface="Century Gothic"/>
              </a:rPr>
              <a:t>y </a:t>
            </a:r>
            <a:r>
              <a:rPr lang="es-ES" sz="1300" spc="-20" dirty="0" smtClean="0">
                <a:solidFill>
                  <a:srgbClr val="3D3D3F"/>
                </a:solidFill>
                <a:latin typeface="Century Gothic"/>
                <a:cs typeface="Century Gothic"/>
              </a:rPr>
              <a:t>se </a:t>
            </a:r>
            <a:r>
              <a:rPr lang="es-ES" sz="1300" spc="-25" dirty="0" smtClean="0">
                <a:solidFill>
                  <a:srgbClr val="3D3D3F"/>
                </a:solidFill>
                <a:latin typeface="Century Gothic"/>
                <a:cs typeface="Century Gothic"/>
              </a:rPr>
              <a:t>comu</a:t>
            </a:r>
            <a:r>
              <a:rPr lang="es-ES" sz="1300" spc="-40" dirty="0" smtClean="0">
                <a:solidFill>
                  <a:srgbClr val="3D3D3F"/>
                </a:solidFill>
                <a:latin typeface="Century Gothic"/>
                <a:cs typeface="Century Gothic"/>
              </a:rPr>
              <a:t>nicará </a:t>
            </a:r>
            <a:r>
              <a:rPr lang="es-ES" sz="1300" spc="-70" dirty="0" smtClean="0">
                <a:solidFill>
                  <a:srgbClr val="3D3D3F"/>
                </a:solidFill>
                <a:latin typeface="Century Gothic"/>
                <a:cs typeface="Century Gothic"/>
              </a:rPr>
              <a:t>a </a:t>
            </a:r>
            <a:r>
              <a:rPr lang="es-ES" sz="1300" spc="-35" dirty="0" smtClean="0">
                <a:solidFill>
                  <a:srgbClr val="3D3D3F"/>
                </a:solidFill>
                <a:latin typeface="Century Gothic"/>
                <a:cs typeface="Century Gothic"/>
              </a:rPr>
              <a:t>la </a:t>
            </a:r>
            <a:r>
              <a:rPr lang="es-ES" sz="1300" spc="-25" dirty="0" smtClean="0">
                <a:solidFill>
                  <a:srgbClr val="3D3D3F"/>
                </a:solidFill>
                <a:latin typeface="Century Gothic"/>
                <a:cs typeface="Century Gothic"/>
              </a:rPr>
              <a:t>entidad </a:t>
            </a:r>
            <a:r>
              <a:rPr lang="es-ES" sz="1300" spc="-35" dirty="0" smtClean="0">
                <a:solidFill>
                  <a:srgbClr val="3D3D3F"/>
                </a:solidFill>
                <a:latin typeface="Century Gothic"/>
                <a:cs typeface="Century Gothic"/>
              </a:rPr>
              <a:t>la referencia </a:t>
            </a:r>
            <a:r>
              <a:rPr lang="es-ES" sz="1300" spc="-55" dirty="0" smtClean="0">
                <a:solidFill>
                  <a:srgbClr val="3D3D3F"/>
                </a:solidFill>
                <a:latin typeface="Century Gothic"/>
                <a:cs typeface="Century Gothic"/>
              </a:rPr>
              <a:t>de </a:t>
            </a:r>
            <a:r>
              <a:rPr lang="es-ES" sz="1300" spc="-35" dirty="0" smtClean="0">
                <a:solidFill>
                  <a:srgbClr val="3D3D3F"/>
                </a:solidFill>
                <a:latin typeface="Century Gothic"/>
                <a:cs typeface="Century Gothic"/>
              </a:rPr>
              <a:t>la</a:t>
            </a:r>
            <a:r>
              <a:rPr lang="es-ES" sz="1300" spc="125" dirty="0" smtClean="0">
                <a:solidFill>
                  <a:srgbClr val="3D3D3F"/>
                </a:solidFill>
                <a:latin typeface="Century Gothic"/>
                <a:cs typeface="Century Gothic"/>
              </a:rPr>
              <a:t> </a:t>
            </a:r>
            <a:r>
              <a:rPr lang="es-ES" sz="1300" spc="-5" dirty="0" smtClean="0">
                <a:solidFill>
                  <a:srgbClr val="3D3D3F"/>
                </a:solidFill>
                <a:latin typeface="Century Gothic"/>
                <a:cs typeface="Century Gothic"/>
              </a:rPr>
              <a:t>misma.</a:t>
            </a:r>
          </a:p>
          <a:p>
            <a:pPr marL="230504" marR="29845" indent="-218440">
              <a:lnSpc>
                <a:spcPct val="100000"/>
              </a:lnSpc>
              <a:spcBef>
                <a:spcPts val="600"/>
              </a:spcBef>
              <a:buClr>
                <a:srgbClr val="000000"/>
              </a:buClr>
              <a:buChar char="—"/>
              <a:tabLst>
                <a:tab pos="231140" algn="l"/>
              </a:tabLst>
            </a:pPr>
            <a:r>
              <a:rPr lang="es-ES" sz="1300" spc="-5" dirty="0" smtClean="0">
                <a:solidFill>
                  <a:srgbClr val="3D3D3F"/>
                </a:solidFill>
                <a:latin typeface="Century Gothic"/>
                <a:cs typeface="Century Gothic"/>
              </a:rPr>
              <a:t>Las ofertas se gestionarán vía emparejamiento automático de candidaturas y a través de difusión de las mismas en </a:t>
            </a:r>
            <a:r>
              <a:rPr lang="es-ES" sz="1300" spc="-5" dirty="0" smtClean="0">
                <a:solidFill>
                  <a:srgbClr val="3D3D3F"/>
                </a:solidFill>
                <a:latin typeface="Century Gothic"/>
                <a:cs typeface="Century Gothic"/>
                <a:hlinkClick r:id="rId8"/>
              </a:rPr>
              <a:t>https://www.lanbide.euskadi.eus</a:t>
            </a:r>
            <a:endParaRPr lang="es-ES" sz="1300" spc="-5" dirty="0" smtClean="0">
              <a:solidFill>
                <a:srgbClr val="3D3D3F"/>
              </a:solidFill>
              <a:latin typeface="Century Gothic"/>
              <a:cs typeface="Century Gothic"/>
            </a:endParaRPr>
          </a:p>
          <a:p>
            <a:pPr marL="230504" marR="29845" indent="-218440">
              <a:lnSpc>
                <a:spcPct val="100000"/>
              </a:lnSpc>
              <a:spcBef>
                <a:spcPts val="600"/>
              </a:spcBef>
              <a:buClr>
                <a:srgbClr val="000000"/>
              </a:buClr>
              <a:buChar char="—"/>
              <a:tabLst>
                <a:tab pos="231140" algn="l"/>
              </a:tabLst>
            </a:pPr>
            <a:r>
              <a:rPr lang="es-ES" sz="1300" spc="-5" dirty="0" smtClean="0">
                <a:solidFill>
                  <a:srgbClr val="3D3D3F"/>
                </a:solidFill>
                <a:latin typeface="Century Gothic"/>
                <a:cs typeface="Century Gothic"/>
              </a:rPr>
              <a:t>La valoración curricular y de las personas candidatas se hará mediante </a:t>
            </a:r>
            <a:r>
              <a:rPr lang="es-ES" sz="1300" spc="-5" dirty="0" err="1" smtClean="0">
                <a:solidFill>
                  <a:srgbClr val="3D3D3F"/>
                </a:solidFill>
                <a:latin typeface="Century Gothic"/>
                <a:cs typeface="Century Gothic"/>
              </a:rPr>
              <a:t>curriculum</a:t>
            </a:r>
            <a:r>
              <a:rPr lang="es-ES" sz="1300" spc="-5" dirty="0" smtClean="0">
                <a:solidFill>
                  <a:srgbClr val="3D3D3F"/>
                </a:solidFill>
                <a:latin typeface="Century Gothic"/>
                <a:cs typeface="Century Gothic"/>
              </a:rPr>
              <a:t>-vitae ciego</a:t>
            </a:r>
          </a:p>
          <a:p>
            <a:pPr marL="230504" marR="29845" indent="-218440">
              <a:lnSpc>
                <a:spcPct val="100000"/>
              </a:lnSpc>
              <a:spcBef>
                <a:spcPts val="600"/>
              </a:spcBef>
              <a:buClr>
                <a:srgbClr val="000000"/>
              </a:buClr>
              <a:buChar char="—"/>
              <a:tabLst>
                <a:tab pos="231140" algn="l"/>
              </a:tabLst>
            </a:pPr>
            <a:r>
              <a:rPr lang="es-ES" sz="1300" spc="-5" dirty="0" smtClean="0">
                <a:solidFill>
                  <a:srgbClr val="3D3D3F"/>
                </a:solidFill>
                <a:latin typeface="Century Gothic"/>
                <a:cs typeface="Century Gothic"/>
              </a:rPr>
              <a:t>La entidad local aplicará como orden de prioridad: a)personas perceptoras titulares o beneficiarias de RGI, b)más próximas a cumplir 30 años y c) el resto</a:t>
            </a:r>
          </a:p>
          <a:p>
            <a:pPr marL="230504" marR="29845" indent="-218440">
              <a:lnSpc>
                <a:spcPct val="100000"/>
              </a:lnSpc>
              <a:spcBef>
                <a:spcPts val="600"/>
              </a:spcBef>
              <a:buClr>
                <a:srgbClr val="000000"/>
              </a:buClr>
              <a:buChar char="—"/>
              <a:tabLst>
                <a:tab pos="231140" algn="l"/>
              </a:tabLst>
            </a:pPr>
            <a:r>
              <a:rPr lang="es-ES" sz="1300" spc="-5" dirty="0" smtClean="0">
                <a:solidFill>
                  <a:srgbClr val="3D3D3F"/>
                </a:solidFill>
                <a:latin typeface="Century Gothic"/>
                <a:cs typeface="Century Gothic"/>
              </a:rPr>
              <a:t>Se levantará acta del proceso de selección procurando la participación de una mujer o justificar las razones que lo han impedido,</a:t>
            </a:r>
            <a:endParaRPr lang="es-ES" sz="1300" dirty="0" smtClean="0">
              <a:latin typeface="Century Gothic"/>
              <a:cs typeface="Century Gothic"/>
            </a:endParaRPr>
          </a:p>
          <a:p>
            <a:pPr marL="230504" marR="29845" indent="-218440">
              <a:lnSpc>
                <a:spcPct val="100000"/>
              </a:lnSpc>
              <a:spcBef>
                <a:spcPts val="600"/>
              </a:spcBef>
              <a:buChar char="—"/>
              <a:tabLst>
                <a:tab pos="231140" algn="l"/>
              </a:tabLst>
            </a:pPr>
            <a:r>
              <a:rPr lang="es-ES" sz="1300" spc="-30" dirty="0" smtClean="0">
                <a:solidFill>
                  <a:srgbClr val="3D3D3F"/>
                </a:solidFill>
                <a:latin typeface="Century Gothic"/>
                <a:cs typeface="Century Gothic"/>
              </a:rPr>
              <a:t>Solo </a:t>
            </a:r>
            <a:r>
              <a:rPr lang="es-ES" sz="1300" spc="-35" dirty="0">
                <a:solidFill>
                  <a:srgbClr val="3D3D3F"/>
                </a:solidFill>
                <a:latin typeface="Century Gothic"/>
                <a:cs typeface="Century Gothic"/>
              </a:rPr>
              <a:t>serán </a:t>
            </a:r>
            <a:r>
              <a:rPr lang="es-ES" sz="1300" spc="-30" dirty="0">
                <a:solidFill>
                  <a:srgbClr val="3D3D3F"/>
                </a:solidFill>
                <a:latin typeface="Century Gothic"/>
                <a:cs typeface="Century Gothic"/>
              </a:rPr>
              <a:t>subvencionables </a:t>
            </a:r>
            <a:r>
              <a:rPr lang="es-ES" sz="1300" spc="-15" dirty="0">
                <a:solidFill>
                  <a:srgbClr val="3D3D3F"/>
                </a:solidFill>
                <a:latin typeface="Century Gothic"/>
                <a:cs typeface="Century Gothic"/>
              </a:rPr>
              <a:t>los </a:t>
            </a:r>
            <a:r>
              <a:rPr lang="es-ES" sz="1300" spc="-40" dirty="0">
                <a:solidFill>
                  <a:srgbClr val="3D3D3F"/>
                </a:solidFill>
                <a:latin typeface="Century Gothic"/>
                <a:cs typeface="Century Gothic"/>
              </a:rPr>
              <a:t>contratos </a:t>
            </a:r>
            <a:r>
              <a:rPr lang="es-ES" sz="1300" spc="-25" dirty="0">
                <a:solidFill>
                  <a:srgbClr val="3D3D3F"/>
                </a:solidFill>
                <a:latin typeface="Century Gothic"/>
                <a:cs typeface="Century Gothic"/>
              </a:rPr>
              <a:t>realizados </a:t>
            </a:r>
            <a:r>
              <a:rPr lang="es-ES" sz="1300" spc="-70" dirty="0">
                <a:solidFill>
                  <a:srgbClr val="3D3D3F"/>
                </a:solidFill>
                <a:latin typeface="Century Gothic"/>
                <a:cs typeface="Century Gothic"/>
              </a:rPr>
              <a:t>a </a:t>
            </a:r>
            <a:r>
              <a:rPr lang="es-ES" sz="1300" spc="-40" dirty="0" smtClean="0">
                <a:solidFill>
                  <a:srgbClr val="3D3D3F"/>
                </a:solidFill>
                <a:latin typeface="Century Gothic"/>
                <a:cs typeface="Century Gothic"/>
              </a:rPr>
              <a:t>personas</a:t>
            </a:r>
            <a:r>
              <a:rPr lang="es-ES" sz="1300" spc="-20" dirty="0" smtClean="0">
                <a:solidFill>
                  <a:srgbClr val="3D3D3F"/>
                </a:solidFill>
                <a:latin typeface="Century Gothic"/>
                <a:cs typeface="Century Gothic"/>
              </a:rPr>
              <a:t> </a:t>
            </a:r>
            <a:r>
              <a:rPr lang="es-ES" sz="1300" spc="-50" dirty="0">
                <a:solidFill>
                  <a:srgbClr val="3D3D3F"/>
                </a:solidFill>
                <a:latin typeface="Century Gothic"/>
                <a:cs typeface="Century Gothic"/>
              </a:rPr>
              <a:t>que </a:t>
            </a:r>
            <a:r>
              <a:rPr lang="es-ES" sz="1300" spc="-55" dirty="0">
                <a:solidFill>
                  <a:srgbClr val="3D3D3F"/>
                </a:solidFill>
                <a:latin typeface="Century Gothic"/>
                <a:cs typeface="Century Gothic"/>
              </a:rPr>
              <a:t>hayan </a:t>
            </a:r>
            <a:r>
              <a:rPr lang="es-ES" sz="1300" spc="-25" dirty="0">
                <a:solidFill>
                  <a:srgbClr val="3D3D3F"/>
                </a:solidFill>
                <a:latin typeface="Century Gothic"/>
                <a:cs typeface="Century Gothic"/>
              </a:rPr>
              <a:t>sido remitidas </a:t>
            </a:r>
            <a:r>
              <a:rPr lang="es-ES" sz="1300" spc="-30" dirty="0">
                <a:solidFill>
                  <a:srgbClr val="3D3D3F"/>
                </a:solidFill>
                <a:latin typeface="Century Gothic"/>
                <a:cs typeface="Century Gothic"/>
              </a:rPr>
              <a:t>como </a:t>
            </a:r>
            <a:r>
              <a:rPr lang="es-ES" sz="1300" spc="-40" dirty="0">
                <a:solidFill>
                  <a:srgbClr val="3D3D3F"/>
                </a:solidFill>
                <a:latin typeface="Century Gothic"/>
                <a:cs typeface="Century Gothic"/>
              </a:rPr>
              <a:t>candidatas tras </a:t>
            </a:r>
            <a:r>
              <a:rPr lang="es-ES" sz="1300" spc="-25" dirty="0">
                <a:solidFill>
                  <a:srgbClr val="3D3D3F"/>
                </a:solidFill>
                <a:latin typeface="Century Gothic"/>
                <a:cs typeface="Century Gothic"/>
              </a:rPr>
              <a:t>la  </a:t>
            </a:r>
            <a:r>
              <a:rPr lang="es-ES" sz="1300" spc="-30" dirty="0">
                <a:solidFill>
                  <a:srgbClr val="3D3D3F"/>
                </a:solidFill>
                <a:latin typeface="Century Gothic"/>
                <a:cs typeface="Century Gothic"/>
              </a:rPr>
              <a:t>gestión </a:t>
            </a:r>
            <a:r>
              <a:rPr lang="es-ES" sz="1300" spc="-55" dirty="0">
                <a:solidFill>
                  <a:srgbClr val="3D3D3F"/>
                </a:solidFill>
                <a:latin typeface="Century Gothic"/>
                <a:cs typeface="Century Gothic"/>
              </a:rPr>
              <a:t>de una</a:t>
            </a:r>
            <a:r>
              <a:rPr lang="es-ES" sz="1300" spc="-60" dirty="0">
                <a:solidFill>
                  <a:srgbClr val="3D3D3F"/>
                </a:solidFill>
                <a:latin typeface="Century Gothic"/>
                <a:cs typeface="Century Gothic"/>
              </a:rPr>
              <a:t> </a:t>
            </a:r>
            <a:r>
              <a:rPr lang="es-ES" sz="1300" spc="-40" dirty="0">
                <a:solidFill>
                  <a:srgbClr val="3D3D3F"/>
                </a:solidFill>
                <a:latin typeface="Century Gothic"/>
                <a:cs typeface="Century Gothic"/>
              </a:rPr>
              <a:t>oferta.</a:t>
            </a:r>
            <a:endParaRPr lang="es-ES" sz="1300" dirty="0">
              <a:latin typeface="Century Gothic"/>
              <a:cs typeface="Century Gothic"/>
            </a:endParaRPr>
          </a:p>
          <a:p>
            <a:pPr marL="280670" marR="143510" indent="-218440">
              <a:lnSpc>
                <a:spcPct val="100000"/>
              </a:lnSpc>
              <a:spcBef>
                <a:spcPts val="600"/>
              </a:spcBef>
              <a:buChar char="—"/>
              <a:tabLst>
                <a:tab pos="281305" algn="l"/>
              </a:tabLst>
            </a:pPr>
            <a:r>
              <a:rPr lang="es-ES" sz="1300" spc="-45" dirty="0" smtClean="0">
                <a:solidFill>
                  <a:srgbClr val="3D3D3F"/>
                </a:solidFill>
                <a:latin typeface="Century Gothic"/>
                <a:cs typeface="Century Gothic"/>
              </a:rPr>
              <a:t>La entidad contratante verificará que las personas candidatas no han sido contratadas en las convocatorias de ayudas para Contratación de jóvenes en el marco del FSE+ y para contratación de jóvenes por entidades locales en el marco del POEJ 2014-2020 para el ejercicio 2021.</a:t>
            </a:r>
          </a:p>
          <a:p>
            <a:pPr marL="280670" marR="143510" indent="-218440">
              <a:lnSpc>
                <a:spcPct val="100000"/>
              </a:lnSpc>
              <a:spcBef>
                <a:spcPts val="600"/>
              </a:spcBef>
              <a:buChar char="—"/>
              <a:tabLst>
                <a:tab pos="281305" algn="l"/>
              </a:tabLst>
            </a:pPr>
            <a:r>
              <a:rPr lang="es-ES" sz="1300" spc="-45" dirty="0" smtClean="0">
                <a:solidFill>
                  <a:srgbClr val="3D3D3F"/>
                </a:solidFill>
                <a:latin typeface="Century Gothic"/>
                <a:cs typeface="Century Gothic"/>
              </a:rPr>
              <a:t>Los contratos </a:t>
            </a:r>
            <a:r>
              <a:rPr lang="es-ES" sz="1300" spc="-10" dirty="0">
                <a:solidFill>
                  <a:srgbClr val="004594"/>
                </a:solidFill>
                <a:latin typeface="Century Gothic"/>
                <a:cs typeface="Century Gothic"/>
              </a:rPr>
              <a:t>se iniciarán en el plazo de 2 meses desde el día siguiente al de notificación de la resolución de concesión</a:t>
            </a:r>
            <a:r>
              <a:rPr lang="es-ES" sz="1300" spc="-45" dirty="0" smtClean="0">
                <a:solidFill>
                  <a:srgbClr val="3D3D3F"/>
                </a:solidFill>
                <a:latin typeface="Century Gothic"/>
                <a:cs typeface="Century Gothic"/>
              </a:rPr>
              <a:t>, salvo causas debidamente justificadas</a:t>
            </a:r>
          </a:p>
        </p:txBody>
      </p:sp>
      <p:sp>
        <p:nvSpPr>
          <p:cNvPr id="23" name="object 23"/>
          <p:cNvSpPr txBox="1"/>
          <p:nvPr/>
        </p:nvSpPr>
        <p:spPr>
          <a:xfrm>
            <a:off x="859374" y="990937"/>
            <a:ext cx="3681165" cy="654025"/>
          </a:xfrm>
          <a:prstGeom prst="rect">
            <a:avLst/>
          </a:prstGeom>
        </p:spPr>
        <p:txBody>
          <a:bodyPr vert="horz" wrap="square" lIns="0" tIns="0" rIns="0" bIns="0" rtlCol="0">
            <a:spAutoFit/>
          </a:bodyPr>
          <a:lstStyle/>
          <a:p>
            <a:pPr marR="5080" indent="-684530" algn="just">
              <a:lnSpc>
                <a:spcPts val="1680"/>
              </a:lnSpc>
              <a:spcBef>
                <a:spcPts val="100"/>
              </a:spcBef>
            </a:pPr>
            <a:r>
              <a:rPr lang="es-ES" sz="1400" b="1" spc="-55" dirty="0" smtClean="0">
                <a:solidFill>
                  <a:srgbClr val="004594"/>
                </a:solidFill>
                <a:latin typeface="Century Gothic"/>
                <a:cs typeface="Century Gothic"/>
              </a:rPr>
              <a:t>A </a:t>
            </a:r>
            <a:r>
              <a:rPr lang="es-ES" sz="1400" b="1" spc="-55" dirty="0">
                <a:solidFill>
                  <a:srgbClr val="004594"/>
                </a:solidFill>
                <a:latin typeface="Century Gothic"/>
                <a:cs typeface="Century Gothic"/>
              </a:rPr>
              <a:t>través de Lanbide-Servicio  Vasco de </a:t>
            </a:r>
            <a:r>
              <a:rPr lang="es-ES" sz="1400" b="1" spc="-55" dirty="0" smtClean="0">
                <a:solidFill>
                  <a:srgbClr val="004594"/>
                </a:solidFill>
                <a:latin typeface="Century Gothic"/>
                <a:cs typeface="Century Gothic"/>
              </a:rPr>
              <a:t>Empleo </a:t>
            </a:r>
            <a:r>
              <a:rPr lang="es-ES" sz="1400" spc="-55" dirty="0">
                <a:solidFill>
                  <a:srgbClr val="004594"/>
                </a:solidFill>
                <a:latin typeface="Century Gothic"/>
                <a:cs typeface="Century Gothic"/>
              </a:rPr>
              <a:t>para  contratar a </a:t>
            </a:r>
            <a:r>
              <a:rPr lang="es-ES" sz="1400" spc="-55" dirty="0" smtClean="0">
                <a:solidFill>
                  <a:srgbClr val="004594"/>
                </a:solidFill>
                <a:latin typeface="Century Gothic"/>
                <a:cs typeface="Century Gothic"/>
              </a:rPr>
              <a:t>personas jóvenes desempleadas</a:t>
            </a:r>
            <a:endParaRPr lang="es-ES" sz="1400" spc="-55" dirty="0">
              <a:solidFill>
                <a:srgbClr val="004594"/>
              </a:solidFill>
              <a:latin typeface="Century Gothic"/>
              <a:cs typeface="Century Gothic"/>
            </a:endParaRPr>
          </a:p>
        </p:txBody>
      </p:sp>
      <p:sp>
        <p:nvSpPr>
          <p:cNvPr id="24" name="object 24"/>
          <p:cNvSpPr txBox="1">
            <a:spLocks noGrp="1"/>
          </p:cNvSpPr>
          <p:nvPr>
            <p:ph type="title"/>
          </p:nvPr>
        </p:nvSpPr>
        <p:spPr>
          <a:xfrm>
            <a:off x="859374" y="433642"/>
            <a:ext cx="3819355" cy="359073"/>
          </a:xfrm>
          <a:prstGeom prst="rect">
            <a:avLst/>
          </a:prstGeom>
        </p:spPr>
        <p:txBody>
          <a:bodyPr vert="horz" wrap="square" lIns="0" tIns="12700" rIns="0" bIns="0" rtlCol="0">
            <a:spAutoFit/>
          </a:bodyPr>
          <a:lstStyle/>
          <a:p>
            <a:pPr marL="12700">
              <a:lnSpc>
                <a:spcPts val="2720"/>
              </a:lnSpc>
              <a:spcBef>
                <a:spcPts val="100"/>
              </a:spcBef>
            </a:pPr>
            <a:r>
              <a:rPr sz="2100" spc="-50" dirty="0" err="1" smtClean="0">
                <a:cs typeface="Calibri"/>
              </a:rPr>
              <a:t>Gestión</a:t>
            </a:r>
            <a:r>
              <a:rPr sz="2100" spc="-50" dirty="0" smtClean="0">
                <a:cs typeface="Calibri"/>
              </a:rPr>
              <a:t> </a:t>
            </a:r>
            <a:r>
              <a:rPr sz="2100" spc="-50" dirty="0">
                <a:cs typeface="Calibri"/>
              </a:rPr>
              <a:t>de </a:t>
            </a:r>
            <a:r>
              <a:rPr sz="2100" spc="-50" dirty="0" err="1" smtClean="0">
                <a:cs typeface="Calibri"/>
              </a:rPr>
              <a:t>ofertas</a:t>
            </a:r>
            <a:r>
              <a:rPr lang="es-ES" sz="2100" spc="-50" dirty="0">
                <a:cs typeface="Calibri"/>
              </a:rPr>
              <a:t> </a:t>
            </a:r>
            <a:r>
              <a:rPr sz="2100" spc="-50" dirty="0" smtClean="0">
                <a:cs typeface="Calibri"/>
              </a:rPr>
              <a:t>de</a:t>
            </a:r>
            <a:r>
              <a:rPr lang="es-ES" sz="2100" spc="-50" dirty="0" smtClean="0">
                <a:cs typeface="Calibri"/>
              </a:rPr>
              <a:t> </a:t>
            </a:r>
            <a:r>
              <a:rPr sz="2100" spc="-50" dirty="0" err="1" smtClean="0">
                <a:cs typeface="Calibri"/>
              </a:rPr>
              <a:t>empleo</a:t>
            </a:r>
            <a:endParaRPr sz="2100" spc="-50" dirty="0">
              <a:cs typeface="Calibri"/>
            </a:endParaRPr>
          </a:p>
        </p:txBody>
      </p:sp>
      <p:sp>
        <p:nvSpPr>
          <p:cNvPr id="27" name="object 2">
            <a:extLst>
              <a:ext uri="{FF2B5EF4-FFF2-40B4-BE49-F238E27FC236}">
                <a16:creationId xmlns:a16="http://schemas.microsoft.com/office/drawing/2014/main" id="{0356DB9D-2042-4D4B-93A2-FA0EF2038704}"/>
              </a:ext>
            </a:extLst>
          </p:cNvPr>
          <p:cNvSpPr txBox="1"/>
          <p:nvPr/>
        </p:nvSpPr>
        <p:spPr>
          <a:xfrm>
            <a:off x="7442214" y="6957189"/>
            <a:ext cx="2933686"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Contratación de jóvenes en el marco del FSE+ </a:t>
            </a:r>
            <a:r>
              <a:rPr lang="es-ES" sz="1000" b="1" dirty="0">
                <a:solidFill>
                  <a:srgbClr val="004594"/>
                </a:solidFill>
                <a:latin typeface="Century Gothic Bold"/>
                <a:cs typeface="Calibri"/>
              </a:rPr>
              <a:t>	</a:t>
            </a:r>
            <a:endParaRPr lang="es-ES" sz="950" dirty="0">
              <a:latin typeface="Century Gothic"/>
              <a:cs typeface="Century Gothic"/>
            </a:endParaRPr>
          </a:p>
        </p:txBody>
      </p:sp>
      <p:pic>
        <p:nvPicPr>
          <p:cNvPr id="26" name="Imagen 25"/>
          <p:cNvPicPr>
            <a:picLocks noChangeAspect="1"/>
          </p:cNvPicPr>
          <p:nvPr/>
        </p:nvPicPr>
        <p:blipFill rotWithShape="1">
          <a:blip r:embed="rId9" cstate="print">
            <a:extLst>
              <a:ext uri="{28A0092B-C50C-407E-A947-70E740481C1C}">
                <a14:useLocalDpi xmlns:a14="http://schemas.microsoft.com/office/drawing/2010/main" val="0"/>
              </a:ext>
            </a:extLst>
          </a:blip>
          <a:srcRect r="14220" b="10108"/>
          <a:stretch/>
        </p:blipFill>
        <p:spPr>
          <a:xfrm>
            <a:off x="6122951" y="6555257"/>
            <a:ext cx="1115148" cy="900000"/>
          </a:xfrm>
          <a:prstGeom prst="rect">
            <a:avLst/>
          </a:prstGeom>
        </p:spPr>
      </p:pic>
      <p:pic>
        <p:nvPicPr>
          <p:cNvPr id="28" name="Picture 5" descr="OK Tira azul_oscuro"/>
          <p:cNvPicPr>
            <a:picLocks noChangeArrowheads="1"/>
          </p:cNvPicPr>
          <p:nvPr/>
        </p:nvPicPr>
        <p:blipFill>
          <a:blip r:embed="rId10"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761114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Group 9"/>
          <p:cNvGrpSpPr>
            <a:grpSpLocks/>
          </p:cNvGrpSpPr>
          <p:nvPr/>
        </p:nvGrpSpPr>
        <p:grpSpPr bwMode="auto">
          <a:xfrm>
            <a:off x="8255" y="-2127"/>
            <a:ext cx="10680700" cy="7562850"/>
            <a:chOff x="0" y="981"/>
            <a:chExt cx="5760" cy="2319"/>
          </a:xfrm>
        </p:grpSpPr>
        <p:sp>
          <p:nvSpPr>
            <p:cNvPr id="5"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6"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object 3">
            <a:extLst>
              <a:ext uri="{FF2B5EF4-FFF2-40B4-BE49-F238E27FC236}">
                <a16:creationId xmlns:a16="http://schemas.microsoft.com/office/drawing/2014/main" id="{EAF8CE91-9106-B34C-B03B-E428C8C5812A}"/>
              </a:ext>
            </a:extLst>
          </p:cNvPr>
          <p:cNvSpPr txBox="1">
            <a:spLocks/>
          </p:cNvSpPr>
          <p:nvPr/>
        </p:nvSpPr>
        <p:spPr>
          <a:xfrm>
            <a:off x="393700" y="2612206"/>
            <a:ext cx="8077200" cy="705321"/>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r>
              <a:rPr lang="es-ES" dirty="0">
                <a:solidFill>
                  <a:schemeClr val="bg1">
                    <a:lumMod val="95000"/>
                  </a:schemeClr>
                </a:solidFill>
              </a:rPr>
              <a:t>Extinción del contrato</a:t>
            </a:r>
          </a:p>
        </p:txBody>
      </p:sp>
      <p:sp>
        <p:nvSpPr>
          <p:cNvPr id="12" name="Rectángulo 11">
            <a:extLst>
              <a:ext uri="{FF2B5EF4-FFF2-40B4-BE49-F238E27FC236}">
                <a16:creationId xmlns:a16="http://schemas.microsoft.com/office/drawing/2014/main" id="{799E4779-DEBC-F24F-8752-3189CDA61D6E}"/>
              </a:ext>
            </a:extLst>
          </p:cNvPr>
          <p:cNvSpPr/>
          <p:nvPr/>
        </p:nvSpPr>
        <p:spPr>
          <a:xfrm>
            <a:off x="325402" y="1190625"/>
            <a:ext cx="3421097" cy="2144177"/>
          </a:xfrm>
          <a:prstGeom prst="rect">
            <a:avLst/>
          </a:prstGeom>
        </p:spPr>
        <p:txBody>
          <a:bodyPr wrap="square">
            <a:spAutoFit/>
          </a:bodyPr>
          <a:lstStyle/>
          <a:p>
            <a:r>
              <a:rPr lang="es-ES" sz="20000" spc="-1000" baseline="7000" dirty="0">
                <a:solidFill>
                  <a:schemeClr val="bg1">
                    <a:lumMod val="95000"/>
                    <a:alpha val="36000"/>
                  </a:schemeClr>
                </a:solidFill>
                <a:latin typeface="Century Gothic"/>
                <a:cs typeface="Century Gothic"/>
              </a:rPr>
              <a:t>06</a:t>
            </a:r>
            <a:endParaRPr lang="es-ES" sz="20000" b="1" spc="-10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5" name="object 25"/>
          <p:cNvSpPr txBox="1"/>
          <p:nvPr/>
        </p:nvSpPr>
        <p:spPr>
          <a:xfrm>
            <a:off x="808353" y="4078271"/>
            <a:ext cx="9000000" cy="421640"/>
          </a:xfrm>
          <a:prstGeom prst="rect">
            <a:avLst/>
          </a:prstGeom>
        </p:spPr>
        <p:txBody>
          <a:bodyPr vert="horz" wrap="square" lIns="0" tIns="12700" rIns="0" bIns="0" rtlCol="0">
            <a:spAutoFit/>
          </a:bodyPr>
          <a:lstStyle/>
          <a:p>
            <a:pPr marL="12700" marR="5080">
              <a:lnSpc>
                <a:spcPct val="100000"/>
              </a:lnSpc>
              <a:spcBef>
                <a:spcPts val="100"/>
              </a:spcBef>
            </a:pPr>
            <a:r>
              <a:rPr lang="es-ES" sz="1300" spc="-25" dirty="0" smtClean="0">
                <a:solidFill>
                  <a:srgbClr val="3D3D3F"/>
                </a:solidFill>
                <a:latin typeface="Century Gothic"/>
                <a:cs typeface="Century Gothic"/>
              </a:rPr>
              <a:t>Si </a:t>
            </a:r>
            <a:r>
              <a:rPr lang="es-ES" sz="1300" spc="-35" dirty="0" smtClean="0">
                <a:solidFill>
                  <a:srgbClr val="3D3D3F"/>
                </a:solidFill>
                <a:latin typeface="Century Gothic"/>
                <a:cs typeface="Century Gothic"/>
              </a:rPr>
              <a:t>la </a:t>
            </a:r>
            <a:r>
              <a:rPr lang="es-ES" sz="1300" spc="-40" dirty="0" smtClean="0">
                <a:solidFill>
                  <a:srgbClr val="3D3D3F"/>
                </a:solidFill>
                <a:latin typeface="Century Gothic"/>
                <a:cs typeface="Century Gothic"/>
              </a:rPr>
              <a:t>extinción </a:t>
            </a:r>
            <a:r>
              <a:rPr lang="es-ES" sz="1300" spc="-55" dirty="0" smtClean="0">
                <a:solidFill>
                  <a:srgbClr val="3D3D3F"/>
                </a:solidFill>
                <a:latin typeface="Century Gothic"/>
                <a:cs typeface="Century Gothic"/>
              </a:rPr>
              <a:t>de </a:t>
            </a:r>
            <a:r>
              <a:rPr lang="es-ES" sz="1300" spc="-35" dirty="0" smtClean="0">
                <a:solidFill>
                  <a:srgbClr val="3D3D3F"/>
                </a:solidFill>
                <a:latin typeface="Century Gothic"/>
                <a:cs typeface="Century Gothic"/>
              </a:rPr>
              <a:t>la relación laboral está </a:t>
            </a:r>
            <a:r>
              <a:rPr lang="es-ES" sz="1300" spc="-40" dirty="0" smtClean="0">
                <a:solidFill>
                  <a:srgbClr val="3D3D3F"/>
                </a:solidFill>
                <a:latin typeface="Century Gothic"/>
                <a:cs typeface="Century Gothic"/>
              </a:rPr>
              <a:t>motivada </a:t>
            </a:r>
            <a:r>
              <a:rPr lang="es-ES" sz="1300" spc="-50" dirty="0" smtClean="0">
                <a:solidFill>
                  <a:srgbClr val="3D3D3F"/>
                </a:solidFill>
                <a:latin typeface="Century Gothic"/>
                <a:cs typeface="Century Gothic"/>
              </a:rPr>
              <a:t>por </a:t>
            </a:r>
            <a:r>
              <a:rPr lang="es-ES" sz="1300" spc="-25" dirty="0" smtClean="0">
                <a:solidFill>
                  <a:srgbClr val="3D3D3F"/>
                </a:solidFill>
                <a:latin typeface="Century Gothic"/>
                <a:cs typeface="Century Gothic"/>
              </a:rPr>
              <a:t>causas </a:t>
            </a:r>
            <a:r>
              <a:rPr lang="es-ES" sz="1300" spc="-30" dirty="0" smtClean="0">
                <a:solidFill>
                  <a:srgbClr val="3D3D3F"/>
                </a:solidFill>
                <a:latin typeface="Century Gothic"/>
                <a:cs typeface="Century Gothic"/>
              </a:rPr>
              <a:t>distintas </a:t>
            </a:r>
            <a:r>
              <a:rPr lang="es-ES" sz="1300" spc="-70" dirty="0" smtClean="0">
                <a:solidFill>
                  <a:srgbClr val="3D3D3F"/>
                </a:solidFill>
                <a:latin typeface="Century Gothic"/>
                <a:cs typeface="Century Gothic"/>
              </a:rPr>
              <a:t>a </a:t>
            </a:r>
            <a:r>
              <a:rPr lang="es-ES" sz="1300" spc="-15" dirty="0" smtClean="0">
                <a:solidFill>
                  <a:srgbClr val="3D3D3F"/>
                </a:solidFill>
                <a:latin typeface="Century Gothic"/>
                <a:cs typeface="Century Gothic"/>
              </a:rPr>
              <a:t>las </a:t>
            </a:r>
            <a:r>
              <a:rPr lang="es-ES" sz="1300" spc="-30" dirty="0" smtClean="0">
                <a:solidFill>
                  <a:srgbClr val="3D3D3F"/>
                </a:solidFill>
                <a:latin typeface="Century Gothic"/>
                <a:cs typeface="Century Gothic"/>
              </a:rPr>
              <a:t>previstas </a:t>
            </a:r>
            <a:r>
              <a:rPr lang="es-ES" sz="1300" spc="-40" dirty="0" smtClean="0">
                <a:solidFill>
                  <a:srgbClr val="3D3D3F"/>
                </a:solidFill>
                <a:latin typeface="Century Gothic"/>
                <a:cs typeface="Century Gothic"/>
              </a:rPr>
              <a:t>anteriormente, procederá  </a:t>
            </a:r>
            <a:r>
              <a:rPr lang="es-ES" sz="1300" spc="-30" dirty="0" smtClean="0">
                <a:solidFill>
                  <a:srgbClr val="3D3D3F"/>
                </a:solidFill>
                <a:latin typeface="Century Gothic"/>
                <a:cs typeface="Century Gothic"/>
              </a:rPr>
              <a:t>el</a:t>
            </a:r>
            <a:r>
              <a:rPr lang="es-ES" sz="1300" spc="55" dirty="0" smtClean="0">
                <a:solidFill>
                  <a:srgbClr val="3D3D3F"/>
                </a:solidFill>
                <a:latin typeface="Century Gothic"/>
                <a:cs typeface="Century Gothic"/>
              </a:rPr>
              <a:t> </a:t>
            </a:r>
            <a:r>
              <a:rPr lang="es-ES" sz="1300" spc="-40" dirty="0" smtClean="0">
                <a:solidFill>
                  <a:srgbClr val="3D3D3F"/>
                </a:solidFill>
                <a:latin typeface="Century Gothic"/>
                <a:cs typeface="Century Gothic"/>
              </a:rPr>
              <a:t>reintegro</a:t>
            </a:r>
            <a:r>
              <a:rPr lang="es-ES" sz="1300" spc="60" dirty="0" smtClean="0">
                <a:solidFill>
                  <a:srgbClr val="3D3D3F"/>
                </a:solidFill>
                <a:latin typeface="Century Gothic"/>
                <a:cs typeface="Century Gothic"/>
              </a:rPr>
              <a:t> </a:t>
            </a:r>
            <a:r>
              <a:rPr lang="es-ES" sz="1300" spc="-50" dirty="0" smtClean="0">
                <a:solidFill>
                  <a:srgbClr val="3D3D3F"/>
                </a:solidFill>
                <a:latin typeface="Century Gothic"/>
                <a:cs typeface="Century Gothic"/>
              </a:rPr>
              <a:t>total</a:t>
            </a:r>
            <a:r>
              <a:rPr lang="es-ES" sz="1300" spc="55" dirty="0" smtClean="0">
                <a:solidFill>
                  <a:srgbClr val="3D3D3F"/>
                </a:solidFill>
                <a:latin typeface="Century Gothic"/>
                <a:cs typeface="Century Gothic"/>
              </a:rPr>
              <a:t> </a:t>
            </a:r>
            <a:r>
              <a:rPr lang="es-ES" sz="1300" spc="-55" dirty="0" smtClean="0">
                <a:solidFill>
                  <a:srgbClr val="3D3D3F"/>
                </a:solidFill>
                <a:latin typeface="Century Gothic"/>
                <a:cs typeface="Century Gothic"/>
              </a:rPr>
              <a:t>de</a:t>
            </a:r>
            <a:r>
              <a:rPr lang="es-ES" sz="1300" spc="60" dirty="0" smtClean="0">
                <a:solidFill>
                  <a:srgbClr val="3D3D3F"/>
                </a:solidFill>
                <a:latin typeface="Century Gothic"/>
                <a:cs typeface="Century Gothic"/>
              </a:rPr>
              <a:t> </a:t>
            </a:r>
            <a:r>
              <a:rPr lang="es-ES" sz="1300" spc="-35" dirty="0" smtClean="0">
                <a:solidFill>
                  <a:srgbClr val="3D3D3F"/>
                </a:solidFill>
                <a:latin typeface="Century Gothic"/>
                <a:cs typeface="Century Gothic"/>
              </a:rPr>
              <a:t>la</a:t>
            </a:r>
            <a:r>
              <a:rPr lang="es-ES" sz="1300" spc="60" dirty="0" smtClean="0">
                <a:solidFill>
                  <a:srgbClr val="3D3D3F"/>
                </a:solidFill>
                <a:latin typeface="Century Gothic"/>
                <a:cs typeface="Century Gothic"/>
              </a:rPr>
              <a:t> </a:t>
            </a:r>
            <a:r>
              <a:rPr lang="es-ES" sz="1300" spc="-35" dirty="0" smtClean="0">
                <a:solidFill>
                  <a:srgbClr val="3D3D3F"/>
                </a:solidFill>
                <a:latin typeface="Century Gothic"/>
                <a:cs typeface="Century Gothic"/>
              </a:rPr>
              <a:t>subvención</a:t>
            </a:r>
            <a:r>
              <a:rPr lang="es-ES" sz="1300" spc="-40" dirty="0" smtClean="0">
                <a:solidFill>
                  <a:srgbClr val="3D3D3F"/>
                </a:solidFill>
                <a:latin typeface="Century Gothic"/>
                <a:cs typeface="Century Gothic"/>
              </a:rPr>
              <a:t>.</a:t>
            </a:r>
            <a:endParaRPr lang="es-ES" sz="1300" dirty="0">
              <a:latin typeface="Century Gothic"/>
              <a:cs typeface="Century Gothic"/>
            </a:endParaRPr>
          </a:p>
        </p:txBody>
      </p:sp>
      <p:sp>
        <p:nvSpPr>
          <p:cNvPr id="26" name="object 26"/>
          <p:cNvSpPr txBox="1"/>
          <p:nvPr/>
        </p:nvSpPr>
        <p:spPr>
          <a:xfrm>
            <a:off x="804896" y="4704459"/>
            <a:ext cx="9000000" cy="612988"/>
          </a:xfrm>
          <a:prstGeom prst="rect">
            <a:avLst/>
          </a:prstGeom>
        </p:spPr>
        <p:txBody>
          <a:bodyPr vert="horz" wrap="square" lIns="0" tIns="12700" rIns="0" bIns="0" rtlCol="0">
            <a:spAutoFit/>
          </a:bodyPr>
          <a:lstStyle/>
          <a:p>
            <a:pPr marL="12700" marR="5080">
              <a:lnSpc>
                <a:spcPct val="100000"/>
              </a:lnSpc>
              <a:spcBef>
                <a:spcPts val="100"/>
              </a:spcBef>
            </a:pPr>
            <a:r>
              <a:rPr lang="es-ES" sz="1300" spc="-25" dirty="0" smtClean="0">
                <a:solidFill>
                  <a:srgbClr val="3D3D3F"/>
                </a:solidFill>
                <a:latin typeface="Century Gothic"/>
                <a:cs typeface="Century Gothic"/>
              </a:rPr>
              <a:t>No procederá el reintegro cuando se sustituya  a la persona cuyo contrato se ha extinguido en un plazo de 15 días  por otra que cumpla los requisitos  y siempre que la suma de los periodos de contratación sea como mínimo la del contrato inicial, siendo el nuevo contrato como mínimo de 6 meses,</a:t>
            </a:r>
            <a:endParaRPr lang="es-ES" sz="1300" dirty="0">
              <a:latin typeface="Century Gothic"/>
              <a:cs typeface="Century Gothic"/>
            </a:endParaRPr>
          </a:p>
        </p:txBody>
      </p:sp>
      <p:sp>
        <p:nvSpPr>
          <p:cNvPr id="28" name="object 28"/>
          <p:cNvSpPr txBox="1"/>
          <p:nvPr/>
        </p:nvSpPr>
        <p:spPr>
          <a:xfrm>
            <a:off x="3382100" y="3098308"/>
            <a:ext cx="1268095" cy="269240"/>
          </a:xfrm>
          <a:prstGeom prst="rect">
            <a:avLst/>
          </a:prstGeom>
        </p:spPr>
        <p:txBody>
          <a:bodyPr vert="horz" wrap="square" lIns="0" tIns="12700" rIns="0" bIns="0" rtlCol="0">
            <a:spAutoFit/>
          </a:bodyPr>
          <a:lstStyle/>
          <a:p>
            <a:pPr marL="12700">
              <a:lnSpc>
                <a:spcPct val="100000"/>
              </a:lnSpc>
              <a:spcBef>
                <a:spcPts val="100"/>
              </a:spcBef>
              <a:tabLst>
                <a:tab pos="1254760" algn="l"/>
              </a:tabLst>
            </a:pPr>
            <a:r>
              <a:rPr lang="es-ES" sz="1600" b="1" u="heavy" spc="25" smtClean="0">
                <a:solidFill>
                  <a:srgbClr val="004594"/>
                </a:solidFill>
                <a:uFill>
                  <a:solidFill>
                    <a:srgbClr val="004594"/>
                  </a:solidFill>
                </a:uFill>
                <a:latin typeface="Century Gothic"/>
                <a:cs typeface="Century Gothic"/>
              </a:rPr>
              <a:t> </a:t>
            </a:r>
            <a:endParaRPr lang="es-ES" sz="1600">
              <a:latin typeface="Century Gothic"/>
              <a:cs typeface="Century Gothic"/>
            </a:endParaRPr>
          </a:p>
        </p:txBody>
      </p:sp>
      <p:sp>
        <p:nvSpPr>
          <p:cNvPr id="33" name="object 2">
            <a:extLst>
              <a:ext uri="{FF2B5EF4-FFF2-40B4-BE49-F238E27FC236}">
                <a16:creationId xmlns:a16="http://schemas.microsoft.com/office/drawing/2014/main" id="{604C5EE6-AC23-DE48-8415-929B67A284C2}"/>
              </a:ext>
            </a:extLst>
          </p:cNvPr>
          <p:cNvSpPr txBox="1"/>
          <p:nvPr/>
        </p:nvSpPr>
        <p:spPr>
          <a:xfrm>
            <a:off x="7327900" y="6958266"/>
            <a:ext cx="2894859"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Contratación de jóvenes en el marco del FSE+ </a:t>
            </a:r>
            <a:r>
              <a:rPr lang="es-ES" sz="1000" b="1" dirty="0">
                <a:solidFill>
                  <a:srgbClr val="004594"/>
                </a:solidFill>
                <a:latin typeface="Century Gothic Bold"/>
                <a:cs typeface="Calibri"/>
              </a:rPr>
              <a:t>	</a:t>
            </a:r>
            <a:r>
              <a:rPr lang="es-ES" sz="950" spc="10" dirty="0" smtClean="0">
                <a:latin typeface="Century Gothic"/>
                <a:cs typeface="Calibri"/>
              </a:rPr>
              <a:t>17</a:t>
            </a:r>
            <a:endParaRPr lang="es-ES" sz="950" dirty="0">
              <a:latin typeface="Century Gothic"/>
              <a:cs typeface="Century Gothic"/>
            </a:endParaRPr>
          </a:p>
        </p:txBody>
      </p:sp>
      <p:sp>
        <p:nvSpPr>
          <p:cNvPr id="44" name="object 23"/>
          <p:cNvSpPr/>
          <p:nvPr/>
        </p:nvSpPr>
        <p:spPr>
          <a:xfrm>
            <a:off x="692988" y="1854009"/>
            <a:ext cx="9126220" cy="1998345"/>
          </a:xfrm>
          <a:custGeom>
            <a:avLst/>
            <a:gdLst/>
            <a:ahLst/>
            <a:cxnLst/>
            <a:rect l="l" t="t" r="r" b="b"/>
            <a:pathLst>
              <a:path w="9126220" h="1998345">
                <a:moveTo>
                  <a:pt x="0" y="1998002"/>
                </a:moveTo>
                <a:lnTo>
                  <a:pt x="9126004" y="1998002"/>
                </a:lnTo>
                <a:lnTo>
                  <a:pt x="9126004" y="0"/>
                </a:lnTo>
                <a:lnTo>
                  <a:pt x="0" y="0"/>
                </a:lnTo>
                <a:lnTo>
                  <a:pt x="0" y="1998002"/>
                </a:lnTo>
                <a:close/>
              </a:path>
            </a:pathLst>
          </a:custGeom>
          <a:solidFill>
            <a:srgbClr val="000000">
              <a:alpha val="2999"/>
            </a:srgbClr>
          </a:solidFill>
        </p:spPr>
        <p:txBody>
          <a:bodyPr wrap="square" lIns="0" tIns="0" rIns="0" bIns="0" rtlCol="0"/>
          <a:lstStyle/>
          <a:p>
            <a:endParaRPr lang="es-ES" b="1">
              <a:latin typeface="Century Gothic Bold"/>
            </a:endParaRPr>
          </a:p>
        </p:txBody>
      </p:sp>
      <p:sp>
        <p:nvSpPr>
          <p:cNvPr id="45" name="object 24"/>
          <p:cNvSpPr txBox="1"/>
          <p:nvPr/>
        </p:nvSpPr>
        <p:spPr>
          <a:xfrm>
            <a:off x="806075" y="1000185"/>
            <a:ext cx="8769350" cy="212879"/>
          </a:xfrm>
          <a:prstGeom prst="rect">
            <a:avLst/>
          </a:prstGeom>
        </p:spPr>
        <p:txBody>
          <a:bodyPr vert="horz" wrap="square" lIns="0" tIns="12700" rIns="0" bIns="0" rtlCol="0">
            <a:spAutoFit/>
          </a:bodyPr>
          <a:lstStyle/>
          <a:p>
            <a:pPr marL="12700" marR="5080">
              <a:lnSpc>
                <a:spcPct val="100000"/>
              </a:lnSpc>
              <a:spcBef>
                <a:spcPts val="100"/>
              </a:spcBef>
            </a:pPr>
            <a:r>
              <a:rPr lang="es-ES" sz="1300" spc="-80" dirty="0" smtClean="0">
                <a:solidFill>
                  <a:srgbClr val="3D3D3F"/>
                </a:solidFill>
                <a:latin typeface="Century Gothic"/>
                <a:cs typeface="Century Gothic"/>
              </a:rPr>
              <a:t>La </a:t>
            </a:r>
            <a:r>
              <a:rPr lang="es-ES" sz="1300" spc="-40" dirty="0" smtClean="0">
                <a:solidFill>
                  <a:srgbClr val="3D3D3F"/>
                </a:solidFill>
                <a:latin typeface="Century Gothic"/>
                <a:cs typeface="Century Gothic"/>
              </a:rPr>
              <a:t>duración </a:t>
            </a:r>
            <a:r>
              <a:rPr lang="es-ES" sz="1300" spc="-15" dirty="0" smtClean="0">
                <a:solidFill>
                  <a:srgbClr val="3D3D3F"/>
                </a:solidFill>
                <a:latin typeface="Century Gothic"/>
                <a:cs typeface="Century Gothic"/>
              </a:rPr>
              <a:t>mínima </a:t>
            </a:r>
            <a:r>
              <a:rPr lang="es-ES" sz="1300" spc="-55" dirty="0" smtClean="0">
                <a:solidFill>
                  <a:srgbClr val="3D3D3F"/>
                </a:solidFill>
                <a:latin typeface="Century Gothic"/>
                <a:cs typeface="Century Gothic"/>
              </a:rPr>
              <a:t>de </a:t>
            </a:r>
            <a:r>
              <a:rPr lang="es-ES" sz="1300" spc="-15" dirty="0" smtClean="0">
                <a:solidFill>
                  <a:srgbClr val="3D3D3F"/>
                </a:solidFill>
                <a:latin typeface="Century Gothic"/>
                <a:cs typeface="Century Gothic"/>
              </a:rPr>
              <a:t>los </a:t>
            </a:r>
            <a:r>
              <a:rPr lang="es-ES" sz="1300" spc="-40" dirty="0" smtClean="0">
                <a:solidFill>
                  <a:srgbClr val="3D3D3F"/>
                </a:solidFill>
                <a:latin typeface="Century Gothic"/>
                <a:cs typeface="Century Gothic"/>
              </a:rPr>
              <a:t>contratos </a:t>
            </a:r>
            <a:r>
              <a:rPr lang="es-ES" sz="1300" spc="-60" dirty="0" smtClean="0">
                <a:solidFill>
                  <a:srgbClr val="3D3D3F"/>
                </a:solidFill>
                <a:latin typeface="Century Gothic"/>
                <a:cs typeface="Century Gothic"/>
              </a:rPr>
              <a:t>ha </a:t>
            </a:r>
            <a:r>
              <a:rPr lang="es-ES" sz="1300" spc="-55" dirty="0" smtClean="0">
                <a:solidFill>
                  <a:srgbClr val="3D3D3F"/>
                </a:solidFill>
                <a:latin typeface="Century Gothic"/>
                <a:cs typeface="Century Gothic"/>
              </a:rPr>
              <a:t>de </a:t>
            </a:r>
            <a:r>
              <a:rPr lang="es-ES" sz="1300" spc="-25" dirty="0" smtClean="0">
                <a:solidFill>
                  <a:srgbClr val="3D3D3F"/>
                </a:solidFill>
                <a:latin typeface="Century Gothic"/>
                <a:cs typeface="Century Gothic"/>
              </a:rPr>
              <a:t>ser </a:t>
            </a:r>
            <a:r>
              <a:rPr lang="es-ES" sz="1300" spc="-35" dirty="0" smtClean="0">
                <a:solidFill>
                  <a:srgbClr val="3D3D3F"/>
                </a:solidFill>
                <a:latin typeface="Century Gothic"/>
                <a:cs typeface="Century Gothic"/>
              </a:rPr>
              <a:t>la </a:t>
            </a:r>
            <a:r>
              <a:rPr lang="es-ES" sz="1300" spc="-40" dirty="0" smtClean="0">
                <a:solidFill>
                  <a:srgbClr val="3D3D3F"/>
                </a:solidFill>
                <a:latin typeface="Century Gothic"/>
                <a:cs typeface="Century Gothic"/>
              </a:rPr>
              <a:t>subvencionada</a:t>
            </a:r>
            <a:endParaRPr lang="es-ES" sz="1300" dirty="0">
              <a:latin typeface="Century Gothic"/>
              <a:cs typeface="Century Gothic"/>
            </a:endParaRPr>
          </a:p>
        </p:txBody>
      </p:sp>
      <p:sp>
        <p:nvSpPr>
          <p:cNvPr id="46" name="object 27"/>
          <p:cNvSpPr txBox="1"/>
          <p:nvPr/>
        </p:nvSpPr>
        <p:spPr>
          <a:xfrm>
            <a:off x="869299" y="2072351"/>
            <a:ext cx="8458200" cy="513080"/>
          </a:xfrm>
          <a:prstGeom prst="rect">
            <a:avLst/>
          </a:prstGeom>
        </p:spPr>
        <p:txBody>
          <a:bodyPr vert="horz" wrap="square" lIns="0" tIns="12700" rIns="0" bIns="0" rtlCol="0">
            <a:spAutoFit/>
          </a:bodyPr>
          <a:lstStyle/>
          <a:p>
            <a:pPr marL="12700" marR="5080">
              <a:lnSpc>
                <a:spcPct val="100000"/>
              </a:lnSpc>
              <a:spcBef>
                <a:spcPts val="100"/>
              </a:spcBef>
            </a:pPr>
            <a:r>
              <a:rPr lang="es-ES" sz="1600" spc="-65" smtClean="0">
                <a:solidFill>
                  <a:srgbClr val="004594"/>
                </a:solidFill>
                <a:latin typeface="Century Gothic"/>
                <a:cs typeface="Century Gothic"/>
              </a:rPr>
              <a:t>En </a:t>
            </a:r>
            <a:r>
              <a:rPr lang="es-ES" sz="1600" spc="-30" smtClean="0">
                <a:solidFill>
                  <a:srgbClr val="004594"/>
                </a:solidFill>
                <a:latin typeface="Century Gothic"/>
                <a:cs typeface="Century Gothic"/>
              </a:rPr>
              <a:t>los </a:t>
            </a:r>
            <a:r>
              <a:rPr lang="es-ES" sz="1600" spc="-45" smtClean="0">
                <a:solidFill>
                  <a:srgbClr val="004594"/>
                </a:solidFill>
                <a:latin typeface="Century Gothic"/>
                <a:cs typeface="Century Gothic"/>
              </a:rPr>
              <a:t>supuestos </a:t>
            </a:r>
            <a:r>
              <a:rPr lang="es-ES" sz="1600" spc="-75" smtClean="0">
                <a:solidFill>
                  <a:srgbClr val="004594"/>
                </a:solidFill>
                <a:latin typeface="Century Gothic"/>
                <a:cs typeface="Century Gothic"/>
              </a:rPr>
              <a:t>de </a:t>
            </a:r>
            <a:r>
              <a:rPr lang="es-ES" sz="1600" spc="-60" smtClean="0">
                <a:solidFill>
                  <a:srgbClr val="004594"/>
                </a:solidFill>
                <a:latin typeface="Century Gothic"/>
                <a:cs typeface="Century Gothic"/>
              </a:rPr>
              <a:t>extinción </a:t>
            </a:r>
            <a:r>
              <a:rPr lang="es-ES" sz="1600" spc="-55" smtClean="0">
                <a:solidFill>
                  <a:srgbClr val="004594"/>
                </a:solidFill>
                <a:latin typeface="Century Gothic"/>
                <a:cs typeface="Century Gothic"/>
              </a:rPr>
              <a:t>del </a:t>
            </a:r>
            <a:r>
              <a:rPr lang="es-ES" sz="1600" spc="-75" smtClean="0">
                <a:solidFill>
                  <a:srgbClr val="004594"/>
                </a:solidFill>
                <a:latin typeface="Century Gothic"/>
                <a:cs typeface="Century Gothic"/>
              </a:rPr>
              <a:t>contrato por no </a:t>
            </a:r>
            <a:r>
              <a:rPr lang="es-ES" sz="1600" spc="-55" smtClean="0">
                <a:solidFill>
                  <a:srgbClr val="004594"/>
                </a:solidFill>
                <a:latin typeface="Century Gothic"/>
                <a:cs typeface="Century Gothic"/>
              </a:rPr>
              <a:t>superación del </a:t>
            </a:r>
            <a:r>
              <a:rPr lang="es-ES" sz="1600" spc="-60" smtClean="0">
                <a:solidFill>
                  <a:srgbClr val="004594"/>
                </a:solidFill>
                <a:latin typeface="Century Gothic"/>
                <a:cs typeface="Century Gothic"/>
              </a:rPr>
              <a:t>periodo </a:t>
            </a:r>
            <a:r>
              <a:rPr lang="es-ES" sz="1600" spc="-75" smtClean="0">
                <a:solidFill>
                  <a:srgbClr val="004594"/>
                </a:solidFill>
                <a:latin typeface="Century Gothic"/>
                <a:cs typeface="Century Gothic"/>
              </a:rPr>
              <a:t>de </a:t>
            </a:r>
            <a:r>
              <a:rPr lang="es-ES" sz="1600" spc="-60" smtClean="0">
                <a:solidFill>
                  <a:srgbClr val="004594"/>
                </a:solidFill>
                <a:latin typeface="Century Gothic"/>
                <a:cs typeface="Century Gothic"/>
              </a:rPr>
              <a:t>prueba, </a:t>
            </a:r>
            <a:r>
              <a:rPr lang="es-ES" sz="1600" spc="-40" smtClean="0">
                <a:solidFill>
                  <a:srgbClr val="004594"/>
                </a:solidFill>
                <a:latin typeface="Century Gothic"/>
                <a:cs typeface="Century Gothic"/>
              </a:rPr>
              <a:t>cese  </a:t>
            </a:r>
            <a:r>
              <a:rPr lang="es-ES" sz="1600" spc="-65" smtClean="0">
                <a:solidFill>
                  <a:srgbClr val="004594"/>
                </a:solidFill>
                <a:latin typeface="Century Gothic"/>
                <a:cs typeface="Century Gothic"/>
              </a:rPr>
              <a:t>voluntario,</a:t>
            </a:r>
            <a:r>
              <a:rPr lang="es-ES" sz="1600" spc="50" smtClean="0">
                <a:solidFill>
                  <a:srgbClr val="004594"/>
                </a:solidFill>
                <a:latin typeface="Century Gothic"/>
                <a:cs typeface="Century Gothic"/>
              </a:rPr>
              <a:t> </a:t>
            </a:r>
            <a:r>
              <a:rPr lang="es-ES" sz="1600" spc="-50" smtClean="0">
                <a:solidFill>
                  <a:srgbClr val="004594"/>
                </a:solidFill>
                <a:latin typeface="Century Gothic"/>
                <a:cs typeface="Century Gothic"/>
              </a:rPr>
              <a:t>despido</a:t>
            </a:r>
            <a:r>
              <a:rPr lang="es-ES" sz="1600" spc="50" smtClean="0">
                <a:solidFill>
                  <a:srgbClr val="004594"/>
                </a:solidFill>
                <a:latin typeface="Century Gothic"/>
                <a:cs typeface="Century Gothic"/>
              </a:rPr>
              <a:t> </a:t>
            </a:r>
            <a:r>
              <a:rPr lang="es-ES" sz="1600" spc="-65" smtClean="0">
                <a:solidFill>
                  <a:srgbClr val="004594"/>
                </a:solidFill>
                <a:latin typeface="Century Gothic"/>
                <a:cs typeface="Century Gothic"/>
              </a:rPr>
              <a:t>declarado</a:t>
            </a:r>
            <a:r>
              <a:rPr lang="es-ES" sz="1600" spc="50" smtClean="0">
                <a:solidFill>
                  <a:srgbClr val="004594"/>
                </a:solidFill>
                <a:latin typeface="Century Gothic"/>
                <a:cs typeface="Century Gothic"/>
              </a:rPr>
              <a:t> </a:t>
            </a:r>
            <a:r>
              <a:rPr lang="es-ES" sz="1600" spc="-65" smtClean="0">
                <a:solidFill>
                  <a:srgbClr val="004594"/>
                </a:solidFill>
                <a:latin typeface="Century Gothic"/>
                <a:cs typeface="Century Gothic"/>
              </a:rPr>
              <a:t>procedente,</a:t>
            </a:r>
            <a:r>
              <a:rPr lang="es-ES" sz="1600" spc="50" smtClean="0">
                <a:solidFill>
                  <a:srgbClr val="004594"/>
                </a:solidFill>
                <a:latin typeface="Century Gothic"/>
                <a:cs typeface="Century Gothic"/>
              </a:rPr>
              <a:t> </a:t>
            </a:r>
            <a:r>
              <a:rPr lang="es-ES" sz="1600" spc="-60" smtClean="0">
                <a:solidFill>
                  <a:srgbClr val="004594"/>
                </a:solidFill>
                <a:latin typeface="Century Gothic"/>
                <a:cs typeface="Century Gothic"/>
              </a:rPr>
              <a:t>muerte</a:t>
            </a:r>
            <a:r>
              <a:rPr lang="es-ES" sz="1600" spc="55" smtClean="0">
                <a:solidFill>
                  <a:srgbClr val="004594"/>
                </a:solidFill>
                <a:latin typeface="Century Gothic"/>
                <a:cs typeface="Century Gothic"/>
              </a:rPr>
              <a:t> </a:t>
            </a:r>
            <a:r>
              <a:rPr lang="es-ES" sz="1600" spc="-80" smtClean="0">
                <a:solidFill>
                  <a:srgbClr val="004594"/>
                </a:solidFill>
                <a:latin typeface="Century Gothic"/>
                <a:cs typeface="Century Gothic"/>
              </a:rPr>
              <a:t>o</a:t>
            </a:r>
            <a:r>
              <a:rPr lang="es-ES" sz="1600" spc="50" smtClean="0">
                <a:solidFill>
                  <a:srgbClr val="004594"/>
                </a:solidFill>
                <a:latin typeface="Century Gothic"/>
                <a:cs typeface="Century Gothic"/>
              </a:rPr>
              <a:t> </a:t>
            </a:r>
            <a:r>
              <a:rPr lang="es-ES" sz="1600" spc="-55" smtClean="0">
                <a:solidFill>
                  <a:srgbClr val="004594"/>
                </a:solidFill>
                <a:latin typeface="Century Gothic"/>
                <a:cs typeface="Century Gothic"/>
              </a:rPr>
              <a:t>invalidez</a:t>
            </a:r>
            <a:r>
              <a:rPr lang="es-ES" sz="1600" spc="50" smtClean="0">
                <a:solidFill>
                  <a:srgbClr val="004594"/>
                </a:solidFill>
                <a:latin typeface="Century Gothic"/>
                <a:cs typeface="Century Gothic"/>
              </a:rPr>
              <a:t> </a:t>
            </a:r>
            <a:r>
              <a:rPr lang="es-ES" sz="1600" spc="-75" smtClean="0">
                <a:solidFill>
                  <a:srgbClr val="004594"/>
                </a:solidFill>
                <a:latin typeface="Century Gothic"/>
                <a:cs typeface="Century Gothic"/>
              </a:rPr>
              <a:t>de</a:t>
            </a:r>
            <a:r>
              <a:rPr lang="es-ES" sz="1600" spc="50" smtClean="0">
                <a:solidFill>
                  <a:srgbClr val="004594"/>
                </a:solidFill>
                <a:latin typeface="Century Gothic"/>
                <a:cs typeface="Century Gothic"/>
              </a:rPr>
              <a:t> </a:t>
            </a:r>
            <a:r>
              <a:rPr lang="es-ES" sz="1600" spc="-55" smtClean="0">
                <a:solidFill>
                  <a:srgbClr val="004594"/>
                </a:solidFill>
                <a:latin typeface="Century Gothic"/>
                <a:cs typeface="Century Gothic"/>
              </a:rPr>
              <a:t>la</a:t>
            </a:r>
            <a:r>
              <a:rPr lang="es-ES" sz="1600" spc="55" smtClean="0">
                <a:solidFill>
                  <a:srgbClr val="004594"/>
                </a:solidFill>
                <a:latin typeface="Century Gothic"/>
                <a:cs typeface="Century Gothic"/>
              </a:rPr>
              <a:t> </a:t>
            </a:r>
            <a:r>
              <a:rPr lang="es-ES" sz="1600" spc="-60" smtClean="0">
                <a:solidFill>
                  <a:srgbClr val="004594"/>
                </a:solidFill>
                <a:latin typeface="Century Gothic"/>
                <a:cs typeface="Century Gothic"/>
              </a:rPr>
              <a:t>persona</a:t>
            </a:r>
            <a:r>
              <a:rPr lang="es-ES" sz="1600" spc="50" smtClean="0">
                <a:solidFill>
                  <a:srgbClr val="004594"/>
                </a:solidFill>
                <a:latin typeface="Century Gothic"/>
                <a:cs typeface="Century Gothic"/>
              </a:rPr>
              <a:t> </a:t>
            </a:r>
            <a:r>
              <a:rPr lang="es-ES" sz="1600" spc="-65" smtClean="0">
                <a:solidFill>
                  <a:srgbClr val="004594"/>
                </a:solidFill>
                <a:latin typeface="Century Gothic"/>
                <a:cs typeface="Century Gothic"/>
              </a:rPr>
              <a:t>contratada:</a:t>
            </a:r>
            <a:endParaRPr lang="es-ES" sz="1600">
              <a:latin typeface="Century Gothic"/>
              <a:cs typeface="Century Gothic"/>
            </a:endParaRPr>
          </a:p>
        </p:txBody>
      </p:sp>
      <p:sp>
        <p:nvSpPr>
          <p:cNvPr id="47" name="object 29"/>
          <p:cNvSpPr txBox="1"/>
          <p:nvPr/>
        </p:nvSpPr>
        <p:spPr>
          <a:xfrm>
            <a:off x="851215" y="3098308"/>
            <a:ext cx="2204085" cy="485140"/>
          </a:xfrm>
          <a:prstGeom prst="rect">
            <a:avLst/>
          </a:prstGeom>
        </p:spPr>
        <p:txBody>
          <a:bodyPr vert="horz" wrap="square" lIns="0" tIns="43180" rIns="0" bIns="0" rtlCol="0">
            <a:spAutoFit/>
          </a:bodyPr>
          <a:lstStyle/>
          <a:p>
            <a:pPr marL="12700" marR="5080">
              <a:lnSpc>
                <a:spcPts val="1700"/>
              </a:lnSpc>
              <a:spcBef>
                <a:spcPts val="340"/>
              </a:spcBef>
            </a:pPr>
            <a:r>
              <a:rPr lang="es-ES" sz="1600" b="1" spc="55" dirty="0" smtClean="0">
                <a:solidFill>
                  <a:srgbClr val="004594"/>
                </a:solidFill>
                <a:latin typeface="Century Gothic"/>
                <a:cs typeface="Century Gothic"/>
              </a:rPr>
              <a:t>7 </a:t>
            </a:r>
            <a:r>
              <a:rPr lang="es-ES" sz="1600" b="1" spc="20" dirty="0">
                <a:solidFill>
                  <a:srgbClr val="004594"/>
                </a:solidFill>
                <a:latin typeface="Century Gothic"/>
                <a:cs typeface="Century Gothic"/>
              </a:rPr>
              <a:t>d</a:t>
            </a:r>
            <a:r>
              <a:rPr lang="es-ES" sz="1600" b="1" spc="20" dirty="0" smtClean="0">
                <a:solidFill>
                  <a:srgbClr val="004594"/>
                </a:solidFill>
                <a:latin typeface="Century Gothic"/>
                <a:cs typeface="Century Gothic"/>
              </a:rPr>
              <a:t>ías </a:t>
            </a:r>
            <a:r>
              <a:rPr lang="es-ES" sz="1600" b="1" spc="-20" dirty="0" smtClean="0">
                <a:solidFill>
                  <a:srgbClr val="004594"/>
                </a:solidFill>
                <a:latin typeface="Century Gothic"/>
                <a:cs typeface="Century Gothic"/>
              </a:rPr>
              <a:t>desde </a:t>
            </a:r>
            <a:r>
              <a:rPr lang="es-ES" sz="1600" b="1" spc="20" dirty="0" smtClean="0">
                <a:solidFill>
                  <a:srgbClr val="004594"/>
                </a:solidFill>
                <a:latin typeface="Century Gothic"/>
                <a:cs typeface="Century Gothic"/>
              </a:rPr>
              <a:t>la  </a:t>
            </a:r>
            <a:r>
              <a:rPr lang="es-ES" sz="1600" b="1" spc="-15" dirty="0" smtClean="0">
                <a:solidFill>
                  <a:srgbClr val="004594"/>
                </a:solidFill>
                <a:latin typeface="Century Gothic"/>
                <a:cs typeface="Century Gothic"/>
              </a:rPr>
              <a:t>extinción </a:t>
            </a:r>
            <a:r>
              <a:rPr lang="es-ES" sz="1600" b="1" spc="-5" dirty="0" smtClean="0">
                <a:solidFill>
                  <a:srgbClr val="004594"/>
                </a:solidFill>
                <a:latin typeface="Century Gothic"/>
                <a:cs typeface="Century Gothic"/>
              </a:rPr>
              <a:t>del</a:t>
            </a:r>
            <a:r>
              <a:rPr lang="es-ES" sz="1600" b="1" spc="10" dirty="0" smtClean="0">
                <a:solidFill>
                  <a:srgbClr val="004594"/>
                </a:solidFill>
                <a:latin typeface="Century Gothic"/>
                <a:cs typeface="Century Gothic"/>
              </a:rPr>
              <a:t> </a:t>
            </a:r>
            <a:r>
              <a:rPr lang="es-ES" sz="1600" b="1" spc="-10" dirty="0">
                <a:solidFill>
                  <a:srgbClr val="004594"/>
                </a:solidFill>
                <a:latin typeface="Century Gothic"/>
                <a:cs typeface="Century Gothic"/>
              </a:rPr>
              <a:t>c</a:t>
            </a:r>
            <a:r>
              <a:rPr lang="es-ES" sz="1600" b="1" spc="-10" dirty="0" smtClean="0">
                <a:solidFill>
                  <a:srgbClr val="004594"/>
                </a:solidFill>
                <a:latin typeface="Century Gothic"/>
                <a:cs typeface="Century Gothic"/>
              </a:rPr>
              <a:t>ontrato</a:t>
            </a:r>
            <a:endParaRPr lang="es-ES" sz="1600" dirty="0">
              <a:latin typeface="Century Gothic"/>
              <a:cs typeface="Century Gothic"/>
            </a:endParaRPr>
          </a:p>
        </p:txBody>
      </p:sp>
      <p:sp>
        <p:nvSpPr>
          <p:cNvPr id="48" name="object 30"/>
          <p:cNvSpPr txBox="1"/>
          <p:nvPr/>
        </p:nvSpPr>
        <p:spPr>
          <a:xfrm>
            <a:off x="4938020" y="3005525"/>
            <a:ext cx="4637405" cy="648895"/>
          </a:xfrm>
          <a:prstGeom prst="rect">
            <a:avLst/>
          </a:prstGeom>
        </p:spPr>
        <p:txBody>
          <a:bodyPr vert="horz" wrap="square" lIns="0" tIns="33019" rIns="0" bIns="0" rtlCol="0">
            <a:spAutoFit/>
          </a:bodyPr>
          <a:lstStyle/>
          <a:p>
            <a:pPr marL="12700" marR="5080">
              <a:lnSpc>
                <a:spcPts val="1600"/>
              </a:lnSpc>
              <a:spcBef>
                <a:spcPts val="259"/>
              </a:spcBef>
            </a:pPr>
            <a:r>
              <a:rPr lang="es-ES" sz="1450" b="1" spc="-20" dirty="0" smtClean="0">
                <a:solidFill>
                  <a:srgbClr val="004594"/>
                </a:solidFill>
                <a:latin typeface="Century Gothic Bold"/>
                <a:cs typeface="Calibri"/>
              </a:rPr>
              <a:t>Para comunicar a Lanbide dicha circunstancia para  ajustar la subvención final a la parte proporcional del  periodo trabajado por la persona contratada.</a:t>
            </a:r>
            <a:endParaRPr lang="es-ES" sz="1450" b="1" spc="-20" dirty="0">
              <a:latin typeface="Century Gothic Bold"/>
              <a:cs typeface="Calibri"/>
            </a:endParaRPr>
          </a:p>
        </p:txBody>
      </p:sp>
      <p:cxnSp>
        <p:nvCxnSpPr>
          <p:cNvPr id="49" name="Conector recto de flecha 48">
            <a:extLst>
              <a:ext uri="{FF2B5EF4-FFF2-40B4-BE49-F238E27FC236}">
                <a16:creationId xmlns:a16="http://schemas.microsoft.com/office/drawing/2014/main" id="{8FDD2567-67C0-D947-9958-BC20180F3074}"/>
              </a:ext>
            </a:extLst>
          </p:cNvPr>
          <p:cNvCxnSpPr/>
          <p:nvPr/>
        </p:nvCxnSpPr>
        <p:spPr>
          <a:xfrm>
            <a:off x="3365500" y="3324225"/>
            <a:ext cx="1219200" cy="0"/>
          </a:xfrm>
          <a:prstGeom prst="straightConnector1">
            <a:avLst/>
          </a:prstGeom>
          <a:ln w="28575">
            <a:solidFill>
              <a:srgbClr val="004594"/>
            </a:solidFill>
            <a:tailEnd type="triangle"/>
          </a:ln>
        </p:spPr>
        <p:style>
          <a:lnRef idx="1">
            <a:schemeClr val="accent1"/>
          </a:lnRef>
          <a:fillRef idx="0">
            <a:schemeClr val="accent1"/>
          </a:fillRef>
          <a:effectRef idx="0">
            <a:schemeClr val="accent1"/>
          </a:effectRef>
          <a:fontRef idx="minor">
            <a:schemeClr val="tx1"/>
          </a:fontRef>
        </p:style>
      </p:cxnSp>
      <p:sp>
        <p:nvSpPr>
          <p:cNvPr id="51" name="object 25"/>
          <p:cNvSpPr txBox="1"/>
          <p:nvPr/>
        </p:nvSpPr>
        <p:spPr>
          <a:xfrm>
            <a:off x="791121" y="5458522"/>
            <a:ext cx="9000000" cy="412934"/>
          </a:xfrm>
          <a:prstGeom prst="rect">
            <a:avLst/>
          </a:prstGeom>
        </p:spPr>
        <p:txBody>
          <a:bodyPr vert="horz" wrap="square" lIns="0" tIns="12700" rIns="0" bIns="0" rtlCol="0">
            <a:spAutoFit/>
          </a:bodyPr>
          <a:lstStyle/>
          <a:p>
            <a:pPr marL="12700" marR="5080">
              <a:lnSpc>
                <a:spcPct val="100000"/>
              </a:lnSpc>
              <a:spcBef>
                <a:spcPts val="100"/>
              </a:spcBef>
            </a:pPr>
            <a:r>
              <a:rPr lang="es-ES" sz="1300" spc="-25" dirty="0" smtClean="0">
                <a:solidFill>
                  <a:srgbClr val="3D3D3F"/>
                </a:solidFill>
                <a:latin typeface="Century Gothic"/>
                <a:cs typeface="Century Gothic"/>
              </a:rPr>
              <a:t>La sustitución de las personas jóvenes contratadas no implicará, en ningún caso, el incremento de la subvención concedida</a:t>
            </a:r>
            <a:endParaRPr lang="es-ES" sz="1300" dirty="0">
              <a:latin typeface="Century Gothic"/>
              <a:cs typeface="Century Gothic"/>
            </a:endParaRPr>
          </a:p>
        </p:txBody>
      </p:sp>
      <p:pic>
        <p:nvPicPr>
          <p:cNvPr id="52" name="Imagen 51"/>
          <p:cNvPicPr>
            <a:picLocks noChangeAspect="1"/>
          </p:cNvPicPr>
          <p:nvPr/>
        </p:nvPicPr>
        <p:blipFill rotWithShape="1">
          <a:blip r:embed="rId7" cstate="print">
            <a:extLst>
              <a:ext uri="{28A0092B-C50C-407E-A947-70E740481C1C}">
                <a14:useLocalDpi xmlns:a14="http://schemas.microsoft.com/office/drawing/2010/main" val="0"/>
              </a:ext>
            </a:extLst>
          </a:blip>
          <a:srcRect r="14220" b="10108"/>
          <a:stretch/>
        </p:blipFill>
        <p:spPr>
          <a:xfrm>
            <a:off x="6033248" y="6555257"/>
            <a:ext cx="1115148" cy="900000"/>
          </a:xfrm>
          <a:prstGeom prst="rect">
            <a:avLst/>
          </a:prstGeom>
        </p:spPr>
      </p:pic>
      <p:pic>
        <p:nvPicPr>
          <p:cNvPr id="34" name="Picture 5" descr="OK Tira azul_oscuro"/>
          <p:cNvPicPr>
            <a:picLocks noChangeArrowheads="1"/>
          </p:cNvPicPr>
          <p:nvPr/>
        </p:nvPicPr>
        <p:blipFill>
          <a:blip r:embed="rId8"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Group 9"/>
          <p:cNvGrpSpPr>
            <a:grpSpLocks/>
          </p:cNvGrpSpPr>
          <p:nvPr/>
        </p:nvGrpSpPr>
        <p:grpSpPr bwMode="auto">
          <a:xfrm>
            <a:off x="8255" y="-2127"/>
            <a:ext cx="10680700" cy="7562850"/>
            <a:chOff x="0" y="981"/>
            <a:chExt cx="5760" cy="2319"/>
          </a:xfrm>
        </p:grpSpPr>
        <p:sp>
          <p:nvSpPr>
            <p:cNvPr id="5"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8"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object 3">
            <a:extLst>
              <a:ext uri="{FF2B5EF4-FFF2-40B4-BE49-F238E27FC236}">
                <a16:creationId xmlns:a16="http://schemas.microsoft.com/office/drawing/2014/main" id="{D0D4F166-61BA-374B-995C-592E824921F2}"/>
              </a:ext>
            </a:extLst>
          </p:cNvPr>
          <p:cNvSpPr txBox="1">
            <a:spLocks/>
          </p:cNvSpPr>
          <p:nvPr/>
        </p:nvSpPr>
        <p:spPr>
          <a:xfrm>
            <a:off x="385798" y="2612206"/>
            <a:ext cx="8077200" cy="705321"/>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r>
              <a:rPr lang="es-ES" spc="-100" dirty="0">
                <a:solidFill>
                  <a:schemeClr val="bg1">
                    <a:lumMod val="95000"/>
                  </a:schemeClr>
                </a:solidFill>
              </a:rPr>
              <a:t>Cuantía de la subvención</a:t>
            </a:r>
          </a:p>
        </p:txBody>
      </p:sp>
      <p:sp>
        <p:nvSpPr>
          <p:cNvPr id="7" name="Rectángulo 6">
            <a:extLst>
              <a:ext uri="{FF2B5EF4-FFF2-40B4-BE49-F238E27FC236}">
                <a16:creationId xmlns:a16="http://schemas.microsoft.com/office/drawing/2014/main" id="{522865F5-F5F1-5748-A66F-A5907784DB1A}"/>
              </a:ext>
            </a:extLst>
          </p:cNvPr>
          <p:cNvSpPr/>
          <p:nvPr/>
        </p:nvSpPr>
        <p:spPr>
          <a:xfrm>
            <a:off x="317500" y="1190625"/>
            <a:ext cx="3421097" cy="2144177"/>
          </a:xfrm>
          <a:prstGeom prst="rect">
            <a:avLst/>
          </a:prstGeom>
        </p:spPr>
        <p:txBody>
          <a:bodyPr wrap="square">
            <a:spAutoFit/>
          </a:bodyPr>
          <a:lstStyle/>
          <a:p>
            <a:r>
              <a:rPr lang="es-ES" sz="20000" spc="-1000" baseline="7000" dirty="0">
                <a:solidFill>
                  <a:schemeClr val="bg1">
                    <a:lumMod val="95000"/>
                    <a:alpha val="36000"/>
                  </a:schemeClr>
                </a:solidFill>
                <a:latin typeface="Century Gothic"/>
                <a:cs typeface="Century Gothic"/>
              </a:rPr>
              <a:t>07</a:t>
            </a:r>
            <a:endParaRPr lang="es-ES" sz="20000" b="1" spc="-10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dirty="0">
                <a:solidFill>
                  <a:srgbClr val="004594"/>
                </a:solidFill>
                <a:latin typeface="Century Gothic"/>
                <a:cs typeface="Century Gothic"/>
              </a:rPr>
              <a:t>www.lanbide.euskadi.eus</a:t>
            </a:r>
            <a:endParaRPr lang="es-ES" sz="950" dirty="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39" name="object 2">
            <a:extLst>
              <a:ext uri="{FF2B5EF4-FFF2-40B4-BE49-F238E27FC236}">
                <a16:creationId xmlns:a16="http://schemas.microsoft.com/office/drawing/2014/main" id="{D878B474-2CF8-6241-9FFE-3F8166EB10BB}"/>
              </a:ext>
            </a:extLst>
          </p:cNvPr>
          <p:cNvSpPr txBox="1"/>
          <p:nvPr/>
        </p:nvSpPr>
        <p:spPr>
          <a:xfrm>
            <a:off x="7269488"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Contratación de jóvenes en el marco del FSE+ </a:t>
            </a:r>
            <a:r>
              <a:rPr lang="es-ES" sz="1000" b="1" dirty="0">
                <a:solidFill>
                  <a:srgbClr val="004594"/>
                </a:solidFill>
                <a:latin typeface="Century Gothic Bold"/>
                <a:cs typeface="Calibri"/>
              </a:rPr>
              <a:t>	</a:t>
            </a:r>
            <a:r>
              <a:rPr lang="es-ES" sz="950" spc="10" dirty="0" smtClean="0">
                <a:latin typeface="Century Gothic"/>
                <a:cs typeface="Calibri"/>
              </a:rPr>
              <a:t>19</a:t>
            </a:r>
            <a:endParaRPr lang="es-ES" sz="950" dirty="0">
              <a:latin typeface="Century Gothic"/>
              <a:cs typeface="Century Gothic"/>
            </a:endParaRPr>
          </a:p>
        </p:txBody>
      </p:sp>
      <p:pic>
        <p:nvPicPr>
          <p:cNvPr id="28" name="Imagen 27"/>
          <p:cNvPicPr>
            <a:picLocks noChangeAspect="1"/>
          </p:cNvPicPr>
          <p:nvPr/>
        </p:nvPicPr>
        <p:blipFill rotWithShape="1">
          <a:blip r:embed="rId7" cstate="print">
            <a:extLst>
              <a:ext uri="{28A0092B-C50C-407E-A947-70E740481C1C}">
                <a14:useLocalDpi xmlns:a14="http://schemas.microsoft.com/office/drawing/2010/main" val="0"/>
              </a:ext>
            </a:extLst>
          </a:blip>
          <a:srcRect r="14220" b="10108"/>
          <a:stretch/>
        </p:blipFill>
        <p:spPr>
          <a:xfrm>
            <a:off x="5973988" y="6522023"/>
            <a:ext cx="1115148" cy="900000"/>
          </a:xfrm>
          <a:prstGeom prst="rect">
            <a:avLst/>
          </a:prstGeom>
        </p:spPr>
      </p:pic>
      <p:graphicFrame>
        <p:nvGraphicFramePr>
          <p:cNvPr id="35" name="object 29"/>
          <p:cNvGraphicFramePr>
            <a:graphicFrameLocks noGrp="1"/>
          </p:cNvGraphicFramePr>
          <p:nvPr>
            <p:extLst>
              <p:ext uri="{D42A27DB-BD31-4B8C-83A1-F6EECF244321}">
                <p14:modId xmlns:p14="http://schemas.microsoft.com/office/powerpoint/2010/main" val="197439742"/>
              </p:ext>
            </p:extLst>
          </p:nvPr>
        </p:nvGraphicFramePr>
        <p:xfrm>
          <a:off x="412068" y="1863668"/>
          <a:ext cx="9582832" cy="3407952"/>
        </p:xfrm>
        <a:graphic>
          <a:graphicData uri="http://schemas.openxmlformats.org/drawingml/2006/table">
            <a:tbl>
              <a:tblPr firstRow="1" bandRow="1">
                <a:tableStyleId>{2D5ABB26-0587-4C30-8999-92F81FD0307C}</a:tableStyleId>
              </a:tblPr>
              <a:tblGrid>
                <a:gridCol w="3323602">
                  <a:extLst>
                    <a:ext uri="{9D8B030D-6E8A-4147-A177-3AD203B41FA5}">
                      <a16:colId xmlns:a16="http://schemas.microsoft.com/office/drawing/2014/main" val="20000"/>
                    </a:ext>
                  </a:extLst>
                </a:gridCol>
                <a:gridCol w="976098">
                  <a:extLst>
                    <a:ext uri="{9D8B030D-6E8A-4147-A177-3AD203B41FA5}">
                      <a16:colId xmlns:a16="http://schemas.microsoft.com/office/drawing/2014/main" val="20001"/>
                    </a:ext>
                  </a:extLst>
                </a:gridCol>
                <a:gridCol w="926973">
                  <a:extLst>
                    <a:ext uri="{9D8B030D-6E8A-4147-A177-3AD203B41FA5}">
                      <a16:colId xmlns:a16="http://schemas.microsoft.com/office/drawing/2014/main" val="20002"/>
                    </a:ext>
                  </a:extLst>
                </a:gridCol>
                <a:gridCol w="1081352">
                  <a:extLst>
                    <a:ext uri="{9D8B030D-6E8A-4147-A177-3AD203B41FA5}">
                      <a16:colId xmlns:a16="http://schemas.microsoft.com/office/drawing/2014/main" val="20003"/>
                    </a:ext>
                  </a:extLst>
                </a:gridCol>
                <a:gridCol w="1063519">
                  <a:extLst>
                    <a:ext uri="{9D8B030D-6E8A-4147-A177-3AD203B41FA5}">
                      <a16:colId xmlns:a16="http://schemas.microsoft.com/office/drawing/2014/main" val="20004"/>
                    </a:ext>
                  </a:extLst>
                </a:gridCol>
                <a:gridCol w="1293561">
                  <a:extLst>
                    <a:ext uri="{9D8B030D-6E8A-4147-A177-3AD203B41FA5}">
                      <a16:colId xmlns:a16="http://schemas.microsoft.com/office/drawing/2014/main" val="20005"/>
                    </a:ext>
                  </a:extLst>
                </a:gridCol>
                <a:gridCol w="917727">
                  <a:extLst>
                    <a:ext uri="{9D8B030D-6E8A-4147-A177-3AD203B41FA5}">
                      <a16:colId xmlns:a16="http://schemas.microsoft.com/office/drawing/2014/main" val="20006"/>
                    </a:ext>
                  </a:extLst>
                </a:gridCol>
              </a:tblGrid>
              <a:tr h="657628">
                <a:tc>
                  <a:txBody>
                    <a:bodyPr/>
                    <a:lstStyle/>
                    <a:p>
                      <a:pPr marL="136525" marR="465455" algn="ctr">
                        <a:lnSpc>
                          <a:spcPct val="100000"/>
                        </a:lnSpc>
                        <a:spcBef>
                          <a:spcPts val="0"/>
                        </a:spcBef>
                      </a:pPr>
                      <a:r>
                        <a:rPr lang="es-ES" sz="1100" b="1" dirty="0" smtClean="0">
                          <a:solidFill>
                            <a:srgbClr val="004594"/>
                          </a:solidFill>
                          <a:latin typeface="Century Gothic"/>
                          <a:ea typeface="+mn-ea"/>
                          <a:cs typeface="Century Gothic"/>
                        </a:rPr>
                        <a:t>Nivel de cualificación</a:t>
                      </a:r>
                      <a:endParaRPr sz="1100" b="1" dirty="0">
                        <a:solidFill>
                          <a:srgbClr val="004594"/>
                        </a:solidFill>
                        <a:latin typeface="Century Gothic"/>
                        <a:ea typeface="+mn-ea"/>
                        <a:cs typeface="Century Gothic"/>
                      </a:endParaRPr>
                    </a:p>
                  </a:txBody>
                  <a:tcPr marL="0" marR="0" marT="55880" marB="0" anchor="ctr">
                    <a:lnT w="19050">
                      <a:solidFill>
                        <a:srgbClr val="004594"/>
                      </a:solidFill>
                      <a:prstDash val="solid"/>
                    </a:lnT>
                    <a:lnB w="19050">
                      <a:solidFill>
                        <a:srgbClr val="004594"/>
                      </a:solidFill>
                      <a:prstDash val="solid"/>
                    </a:lnB>
                  </a:tcPr>
                </a:tc>
                <a:tc gridSpan="2">
                  <a:txBody>
                    <a:bodyPr/>
                    <a:lstStyle/>
                    <a:p>
                      <a:pPr marL="136525" algn="ctr">
                        <a:lnSpc>
                          <a:spcPct val="100000"/>
                        </a:lnSpc>
                        <a:spcBef>
                          <a:spcPts val="0"/>
                        </a:spcBef>
                      </a:pPr>
                      <a:r>
                        <a:rPr lang="es-ES" sz="1100" b="1" dirty="0" smtClean="0">
                          <a:solidFill>
                            <a:srgbClr val="004594"/>
                          </a:solidFill>
                          <a:latin typeface="Century Gothic"/>
                          <a:cs typeface="Century Gothic"/>
                        </a:rPr>
                        <a:t>Módulo por persona</a:t>
                      </a:r>
                      <a:endParaRPr sz="1100" dirty="0">
                        <a:latin typeface="Century Gothic"/>
                        <a:cs typeface="Century Gothic"/>
                      </a:endParaRPr>
                    </a:p>
                  </a:txBody>
                  <a:tcPr marL="0" marR="0" marT="119380" marB="0" anchor="ctr">
                    <a:lnT w="19050">
                      <a:solidFill>
                        <a:srgbClr val="004594"/>
                      </a:solidFill>
                      <a:prstDash val="solid"/>
                    </a:lnT>
                    <a:lnB w="19050">
                      <a:solidFill>
                        <a:srgbClr val="004594"/>
                      </a:solidFill>
                      <a:prstDash val="solid"/>
                    </a:lnB>
                    <a:solidFill>
                      <a:srgbClr val="004594">
                        <a:alpha val="9999"/>
                      </a:srgbClr>
                    </a:solidFill>
                  </a:tcPr>
                </a:tc>
                <a:tc hMerge="1">
                  <a:txBody>
                    <a:bodyPr/>
                    <a:lstStyle/>
                    <a:p>
                      <a:endParaRPr/>
                    </a:p>
                  </a:txBody>
                  <a:tcPr marL="0" marR="0" marT="0" marB="0"/>
                </a:tc>
                <a:tc>
                  <a:txBody>
                    <a:bodyPr/>
                    <a:lstStyle/>
                    <a:p>
                      <a:pPr marL="130810" marR="123189">
                        <a:lnSpc>
                          <a:spcPts val="1100"/>
                        </a:lnSpc>
                        <a:spcBef>
                          <a:spcPts val="550"/>
                        </a:spcBef>
                      </a:pPr>
                      <a:r>
                        <a:rPr lang="es-ES" sz="1000" b="1" dirty="0" smtClean="0">
                          <a:solidFill>
                            <a:srgbClr val="004594"/>
                          </a:solidFill>
                          <a:latin typeface="Century Gothic"/>
                          <a:cs typeface="Century Gothic"/>
                        </a:rPr>
                        <a:t>Retribución</a:t>
                      </a:r>
                      <a:endParaRPr sz="1000" dirty="0">
                        <a:latin typeface="Century Gothic"/>
                        <a:cs typeface="Century Gothic"/>
                      </a:endParaRPr>
                    </a:p>
                  </a:txBody>
                  <a:tcPr marL="0" marR="0" marT="69850" marB="0" anchor="ctr">
                    <a:lnT w="19050">
                      <a:solidFill>
                        <a:srgbClr val="004594"/>
                      </a:solidFill>
                      <a:prstDash val="solid"/>
                    </a:lnT>
                    <a:lnB w="19050">
                      <a:solidFill>
                        <a:srgbClr val="004594"/>
                      </a:solidFill>
                      <a:prstDash val="solid"/>
                    </a:lnB>
                  </a:tcPr>
                </a:tc>
                <a:tc>
                  <a:txBody>
                    <a:bodyPr/>
                    <a:lstStyle/>
                    <a:p>
                      <a:pPr marL="130810" marR="123189" algn="ctr">
                        <a:lnSpc>
                          <a:spcPts val="1100"/>
                        </a:lnSpc>
                        <a:spcBef>
                          <a:spcPts val="0"/>
                        </a:spcBef>
                      </a:pPr>
                      <a:r>
                        <a:rPr lang="es-ES" sz="1000" b="1" dirty="0" smtClean="0">
                          <a:solidFill>
                            <a:srgbClr val="004594"/>
                          </a:solidFill>
                          <a:latin typeface="Century Gothic"/>
                          <a:ea typeface="+mn-ea"/>
                          <a:cs typeface="Century Gothic"/>
                        </a:rPr>
                        <a:t>Coste Seguridad Social</a:t>
                      </a:r>
                      <a:endParaRPr sz="1000" b="1" dirty="0">
                        <a:solidFill>
                          <a:srgbClr val="004594"/>
                        </a:solidFill>
                        <a:latin typeface="Century Gothic"/>
                        <a:ea typeface="+mn-ea"/>
                        <a:cs typeface="Century Gothic"/>
                      </a:endParaRPr>
                    </a:p>
                  </a:txBody>
                  <a:tcPr marL="0" marR="0" marT="119380" marB="0" anchor="ctr">
                    <a:lnT w="19050">
                      <a:solidFill>
                        <a:srgbClr val="004594"/>
                      </a:solidFill>
                      <a:prstDash val="solid"/>
                    </a:lnT>
                    <a:lnB w="19050">
                      <a:solidFill>
                        <a:srgbClr val="004594"/>
                      </a:solidFill>
                      <a:prstDash val="solid"/>
                    </a:lnB>
                    <a:noFill/>
                  </a:tcPr>
                </a:tc>
                <a:tc>
                  <a:txBody>
                    <a:bodyPr/>
                    <a:lstStyle/>
                    <a:p>
                      <a:pPr marL="130810" marR="123189" algn="ctr">
                        <a:lnSpc>
                          <a:spcPts val="1100"/>
                        </a:lnSpc>
                        <a:spcBef>
                          <a:spcPts val="0"/>
                        </a:spcBef>
                      </a:pPr>
                      <a:r>
                        <a:rPr lang="es-ES" sz="1000" b="1" dirty="0" smtClean="0">
                          <a:solidFill>
                            <a:srgbClr val="004594"/>
                          </a:solidFill>
                          <a:latin typeface="Century Gothic"/>
                          <a:ea typeface="+mn-ea"/>
                          <a:cs typeface="Century Gothic"/>
                        </a:rPr>
                        <a:t>Tipo cotización</a:t>
                      </a:r>
                      <a:endParaRPr sz="1000" b="1" dirty="0">
                        <a:solidFill>
                          <a:srgbClr val="004594"/>
                        </a:solidFill>
                        <a:latin typeface="Century Gothic"/>
                        <a:ea typeface="+mn-ea"/>
                        <a:cs typeface="Century Gothic"/>
                      </a:endParaRPr>
                    </a:p>
                  </a:txBody>
                  <a:tcPr marL="0" marR="0" marT="119380" marB="0" anchor="ctr">
                    <a:lnT w="19050" cap="flat" cmpd="sng" algn="ctr">
                      <a:solidFill>
                        <a:srgbClr val="004594"/>
                      </a:solidFill>
                      <a:prstDash val="solid"/>
                      <a:round/>
                      <a:headEnd type="none" w="med" len="med"/>
                      <a:tailEnd type="none" w="med" len="med"/>
                    </a:lnT>
                    <a:lnB w="19050" cap="flat" cmpd="sng" algn="ctr">
                      <a:solidFill>
                        <a:srgbClr val="004594"/>
                      </a:solidFill>
                      <a:prstDash val="solid"/>
                      <a:round/>
                      <a:headEnd type="none" w="med" len="med"/>
                      <a:tailEnd type="none" w="med" len="med"/>
                    </a:lnB>
                    <a:noFill/>
                  </a:tcPr>
                </a:tc>
                <a:tc>
                  <a:txBody>
                    <a:bodyPr/>
                    <a:lstStyle/>
                    <a:p>
                      <a:pPr marL="130810" marR="123189" lvl="0" algn="ctr">
                        <a:lnSpc>
                          <a:spcPts val="1100"/>
                        </a:lnSpc>
                        <a:spcBef>
                          <a:spcPts val="550"/>
                        </a:spcBef>
                      </a:pPr>
                      <a:r>
                        <a:rPr lang="es-ES" sz="1000" b="1" dirty="0" smtClean="0">
                          <a:solidFill>
                            <a:srgbClr val="004594"/>
                          </a:solidFill>
                          <a:latin typeface="Century Gothic"/>
                          <a:ea typeface="+mn-ea"/>
                          <a:cs typeface="Century Gothic"/>
                        </a:rPr>
                        <a:t>Cotización    AT y EP</a:t>
                      </a:r>
                      <a:endParaRPr sz="1000" b="1" dirty="0">
                        <a:solidFill>
                          <a:srgbClr val="004594"/>
                        </a:solidFill>
                        <a:latin typeface="Century Gothic"/>
                        <a:ea typeface="+mn-ea"/>
                        <a:cs typeface="Century Gothic"/>
                      </a:endParaRPr>
                    </a:p>
                  </a:txBody>
                  <a:tcPr marL="0" marR="0" marT="0" marB="0" anchor="ctr">
                    <a:lnT w="19050">
                      <a:solidFill>
                        <a:srgbClr val="004594"/>
                      </a:solidFill>
                      <a:prstDash val="solid"/>
                    </a:lnT>
                    <a:lnB w="19050" cap="flat" cmpd="sng" algn="ctr">
                      <a:solidFill>
                        <a:srgbClr val="004594"/>
                      </a:solidFill>
                      <a:prstDash val="solid"/>
                      <a:round/>
                      <a:headEnd type="none" w="med" len="med"/>
                      <a:tailEnd type="none" w="med" len="med"/>
                    </a:lnB>
                  </a:tcPr>
                </a:tc>
                <a:extLst>
                  <a:ext uri="{0D108BD9-81ED-4DB2-BD59-A6C34878D82A}">
                    <a16:rowId xmlns:a16="http://schemas.microsoft.com/office/drawing/2014/main" val="10000"/>
                  </a:ext>
                </a:extLst>
              </a:tr>
              <a:tr h="1353877">
                <a:tc>
                  <a:txBody>
                    <a:bodyPr/>
                    <a:lstStyle/>
                    <a:p>
                      <a:pPr>
                        <a:lnSpc>
                          <a:spcPct val="100000"/>
                        </a:lnSpc>
                      </a:pPr>
                      <a:endParaRPr sz="1400" dirty="0">
                        <a:latin typeface="Times New Roman"/>
                        <a:cs typeface="Times New Roman"/>
                      </a:endParaRPr>
                    </a:p>
                    <a:p>
                      <a:pPr>
                        <a:lnSpc>
                          <a:spcPct val="100000"/>
                        </a:lnSpc>
                        <a:spcBef>
                          <a:spcPts val="35"/>
                        </a:spcBef>
                      </a:pPr>
                      <a:endParaRPr sz="1950" dirty="0">
                        <a:latin typeface="Times New Roman"/>
                        <a:cs typeface="Times New Roman"/>
                      </a:endParaRPr>
                    </a:p>
                    <a:p>
                      <a:pPr marL="80645" marR="535940">
                        <a:lnSpc>
                          <a:spcPct val="100000"/>
                        </a:lnSpc>
                      </a:pPr>
                      <a:r>
                        <a:rPr sz="1200" spc="-45" dirty="0">
                          <a:solidFill>
                            <a:srgbClr val="3D3D3F"/>
                          </a:solidFill>
                          <a:latin typeface="Century Gothic"/>
                          <a:cs typeface="Century Gothic"/>
                        </a:rPr>
                        <a:t>Licenciatura, </a:t>
                      </a:r>
                      <a:r>
                        <a:rPr sz="1200" spc="-40" dirty="0">
                          <a:solidFill>
                            <a:srgbClr val="3D3D3F"/>
                          </a:solidFill>
                          <a:latin typeface="Century Gothic"/>
                          <a:cs typeface="Century Gothic"/>
                        </a:rPr>
                        <a:t>Ingeniería, </a:t>
                      </a:r>
                      <a:r>
                        <a:rPr sz="1200" spc="-60" dirty="0" err="1" smtClean="0">
                          <a:solidFill>
                            <a:srgbClr val="3D3D3F"/>
                          </a:solidFill>
                          <a:latin typeface="Century Gothic"/>
                          <a:cs typeface="Century Gothic"/>
                        </a:rPr>
                        <a:t>Arquitectura</a:t>
                      </a:r>
                      <a:r>
                        <a:rPr lang="es-ES" sz="1200" spc="-60" dirty="0" smtClean="0">
                          <a:solidFill>
                            <a:srgbClr val="3D3D3F"/>
                          </a:solidFill>
                          <a:latin typeface="Century Gothic"/>
                          <a:cs typeface="Century Gothic"/>
                        </a:rPr>
                        <a:t>,</a:t>
                      </a:r>
                      <a:r>
                        <a:rPr sz="1200" spc="-60" dirty="0" smtClean="0">
                          <a:solidFill>
                            <a:srgbClr val="3D3D3F"/>
                          </a:solidFill>
                          <a:latin typeface="Century Gothic"/>
                          <a:cs typeface="Century Gothic"/>
                        </a:rPr>
                        <a:t> </a:t>
                      </a:r>
                      <a:r>
                        <a:rPr sz="1200" spc="-55" dirty="0" err="1" smtClean="0">
                          <a:solidFill>
                            <a:srgbClr val="3D3D3F"/>
                          </a:solidFill>
                          <a:latin typeface="Century Gothic"/>
                          <a:cs typeface="Century Gothic"/>
                        </a:rPr>
                        <a:t>Máster</a:t>
                      </a:r>
                      <a:r>
                        <a:rPr lang="es-ES" sz="1200" spc="-55" dirty="0" smtClean="0">
                          <a:solidFill>
                            <a:srgbClr val="3D3D3F"/>
                          </a:solidFill>
                          <a:latin typeface="Century Gothic"/>
                          <a:cs typeface="Century Gothic"/>
                        </a:rPr>
                        <a:t> Universitario,</a:t>
                      </a:r>
                      <a:r>
                        <a:rPr lang="es-ES" sz="1200" spc="-55" baseline="0" dirty="0" smtClean="0">
                          <a:solidFill>
                            <a:srgbClr val="3D3D3F"/>
                          </a:solidFill>
                          <a:latin typeface="Century Gothic"/>
                          <a:cs typeface="Century Gothic"/>
                        </a:rPr>
                        <a:t> Grado Universitario</a:t>
                      </a:r>
                      <a:r>
                        <a:rPr sz="1200" spc="-40" dirty="0" smtClean="0">
                          <a:solidFill>
                            <a:srgbClr val="3D3D3F"/>
                          </a:solidFill>
                          <a:latin typeface="Century Gothic"/>
                          <a:cs typeface="Century Gothic"/>
                        </a:rPr>
                        <a:t>,</a:t>
                      </a:r>
                      <a:r>
                        <a:rPr sz="1200" spc="-90" dirty="0" smtClean="0">
                          <a:solidFill>
                            <a:srgbClr val="3D3D3F"/>
                          </a:solidFill>
                          <a:latin typeface="Century Gothic"/>
                          <a:cs typeface="Century Gothic"/>
                        </a:rPr>
                        <a:t> </a:t>
                      </a:r>
                      <a:r>
                        <a:rPr sz="1200" spc="-45" dirty="0" err="1" smtClean="0">
                          <a:solidFill>
                            <a:srgbClr val="3D3D3F"/>
                          </a:solidFill>
                          <a:latin typeface="Century Gothic"/>
                          <a:cs typeface="Century Gothic"/>
                        </a:rPr>
                        <a:t>Diplomatura</a:t>
                      </a:r>
                      <a:r>
                        <a:rPr lang="es-ES" sz="1200" spc="-45" dirty="0" smtClean="0">
                          <a:solidFill>
                            <a:srgbClr val="3D3D3F"/>
                          </a:solidFill>
                          <a:latin typeface="Century Gothic"/>
                          <a:cs typeface="Century Gothic"/>
                        </a:rPr>
                        <a:t> </a:t>
                      </a:r>
                      <a:r>
                        <a:rPr sz="1200" spc="-70" dirty="0" err="1" smtClean="0">
                          <a:solidFill>
                            <a:srgbClr val="3D3D3F"/>
                          </a:solidFill>
                          <a:latin typeface="Century Gothic"/>
                          <a:cs typeface="Century Gothic"/>
                        </a:rPr>
                        <a:t>Universitaria</a:t>
                      </a:r>
                      <a:r>
                        <a:rPr sz="1200" spc="-70" dirty="0">
                          <a:solidFill>
                            <a:srgbClr val="3D3D3F"/>
                          </a:solidFill>
                          <a:latin typeface="Century Gothic"/>
                          <a:cs typeface="Century Gothic"/>
                        </a:rPr>
                        <a:t>, </a:t>
                      </a:r>
                      <a:r>
                        <a:rPr sz="1200" spc="-65" dirty="0" err="1">
                          <a:solidFill>
                            <a:srgbClr val="3D3D3F"/>
                          </a:solidFill>
                          <a:latin typeface="Century Gothic"/>
                          <a:cs typeface="Century Gothic"/>
                        </a:rPr>
                        <a:t>Ingeniería</a:t>
                      </a:r>
                      <a:r>
                        <a:rPr sz="1200" spc="-65" dirty="0">
                          <a:solidFill>
                            <a:srgbClr val="3D3D3F"/>
                          </a:solidFill>
                          <a:latin typeface="Century Gothic"/>
                          <a:cs typeface="Century Gothic"/>
                        </a:rPr>
                        <a:t> </a:t>
                      </a:r>
                      <a:r>
                        <a:rPr lang="es-ES" sz="1200" spc="-65" dirty="0" smtClean="0">
                          <a:solidFill>
                            <a:srgbClr val="3D3D3F"/>
                          </a:solidFill>
                          <a:latin typeface="Century Gothic"/>
                          <a:cs typeface="Century Gothic"/>
                        </a:rPr>
                        <a:t>T</a:t>
                      </a:r>
                      <a:r>
                        <a:rPr sz="1200" spc="-65" dirty="0" err="1" smtClean="0">
                          <a:solidFill>
                            <a:srgbClr val="3D3D3F"/>
                          </a:solidFill>
                          <a:latin typeface="Century Gothic"/>
                          <a:cs typeface="Century Gothic"/>
                        </a:rPr>
                        <a:t>écnica</a:t>
                      </a:r>
                      <a:r>
                        <a:rPr sz="1200" spc="-65" dirty="0">
                          <a:solidFill>
                            <a:srgbClr val="3D3D3F"/>
                          </a:solidFill>
                          <a:latin typeface="Century Gothic"/>
                          <a:cs typeface="Century Gothic"/>
                        </a:rPr>
                        <a:t>, </a:t>
                      </a:r>
                      <a:r>
                        <a:rPr sz="1200" spc="-85" dirty="0">
                          <a:solidFill>
                            <a:srgbClr val="3D3D3F"/>
                          </a:solidFill>
                          <a:latin typeface="Century Gothic"/>
                          <a:cs typeface="Century Gothic"/>
                        </a:rPr>
                        <a:t>Arquitectura  </a:t>
                      </a:r>
                      <a:r>
                        <a:rPr sz="1200" spc="-45" dirty="0" err="1">
                          <a:solidFill>
                            <a:srgbClr val="3D3D3F"/>
                          </a:solidFill>
                          <a:latin typeface="Century Gothic"/>
                          <a:cs typeface="Century Gothic"/>
                        </a:rPr>
                        <a:t>Técnica</a:t>
                      </a:r>
                      <a:r>
                        <a:rPr sz="1200" spc="-45" dirty="0">
                          <a:solidFill>
                            <a:srgbClr val="3D3D3F"/>
                          </a:solidFill>
                          <a:latin typeface="Century Gothic"/>
                          <a:cs typeface="Century Gothic"/>
                        </a:rPr>
                        <a:t> </a:t>
                      </a:r>
                      <a:endParaRPr sz="1200" dirty="0">
                        <a:latin typeface="Century Gothic"/>
                        <a:cs typeface="Century Gothic"/>
                      </a:endParaRPr>
                    </a:p>
                  </a:txBody>
                  <a:tcPr marL="0" marR="0" marT="0" marB="0" anchor="ctr">
                    <a:lnT w="19050">
                      <a:solidFill>
                        <a:srgbClr val="004594"/>
                      </a:solidFill>
                      <a:prstDash val="solid"/>
                    </a:lnT>
                    <a:lnB w="12700">
                      <a:solidFill>
                        <a:srgbClr val="000000"/>
                      </a:solidFill>
                      <a:prstDash val="solid"/>
                    </a:lnB>
                  </a:tcPr>
                </a:tc>
                <a:tc>
                  <a:txBody>
                    <a:bodyPr/>
                    <a:lstStyle/>
                    <a:p>
                      <a:pPr marL="66040" marR="140335" algn="ctr">
                        <a:lnSpc>
                          <a:spcPts val="1000"/>
                        </a:lnSpc>
                        <a:spcBef>
                          <a:spcPts val="830"/>
                        </a:spcBef>
                      </a:pPr>
                      <a:r>
                        <a:rPr sz="900" b="1" spc="-30" dirty="0">
                          <a:solidFill>
                            <a:srgbClr val="004594"/>
                          </a:solidFill>
                          <a:latin typeface="Century Gothic"/>
                          <a:cs typeface="Century Gothic"/>
                        </a:rPr>
                        <a:t>Subvención  </a:t>
                      </a:r>
                      <a:r>
                        <a:rPr sz="900" b="1" spc="-30" dirty="0" err="1">
                          <a:solidFill>
                            <a:srgbClr val="004594"/>
                          </a:solidFill>
                          <a:latin typeface="Century Gothic"/>
                          <a:cs typeface="Century Gothic"/>
                        </a:rPr>
                        <a:t>por</a:t>
                      </a:r>
                      <a:r>
                        <a:rPr sz="900" b="1" spc="-30" dirty="0">
                          <a:solidFill>
                            <a:srgbClr val="004594"/>
                          </a:solidFill>
                          <a:latin typeface="Century Gothic"/>
                          <a:cs typeface="Century Gothic"/>
                        </a:rPr>
                        <a:t> </a:t>
                      </a:r>
                      <a:r>
                        <a:rPr lang="es-ES" sz="900" b="1" spc="15" dirty="0" smtClean="0">
                          <a:solidFill>
                            <a:srgbClr val="004594"/>
                          </a:solidFill>
                          <a:latin typeface="Century Gothic"/>
                          <a:cs typeface="Century Gothic"/>
                        </a:rPr>
                        <a:t>12</a:t>
                      </a:r>
                      <a:r>
                        <a:rPr sz="900" b="1" spc="5" dirty="0" smtClean="0">
                          <a:solidFill>
                            <a:srgbClr val="004594"/>
                          </a:solidFill>
                          <a:latin typeface="Century Gothic"/>
                          <a:cs typeface="Century Gothic"/>
                        </a:rPr>
                        <a:t> </a:t>
                      </a:r>
                      <a:r>
                        <a:rPr sz="900" b="1" spc="-25" dirty="0">
                          <a:solidFill>
                            <a:srgbClr val="004594"/>
                          </a:solidFill>
                          <a:latin typeface="Century Gothic"/>
                          <a:cs typeface="Century Gothic"/>
                        </a:rPr>
                        <a:t>meses</a:t>
                      </a:r>
                      <a:endParaRPr sz="900" b="1" dirty="0">
                        <a:latin typeface="Century Gothic"/>
                        <a:cs typeface="Century Gothic"/>
                      </a:endParaRPr>
                    </a:p>
                    <a:p>
                      <a:pPr>
                        <a:lnSpc>
                          <a:spcPct val="100000"/>
                        </a:lnSpc>
                      </a:pPr>
                      <a:endParaRPr lang="es-ES" sz="1100" dirty="0" smtClean="0">
                        <a:latin typeface="Times New Roman"/>
                        <a:cs typeface="Times New Roman"/>
                      </a:endParaRPr>
                    </a:p>
                    <a:p>
                      <a:pPr>
                        <a:lnSpc>
                          <a:spcPct val="100000"/>
                        </a:lnSpc>
                      </a:pPr>
                      <a:endParaRPr sz="1100" dirty="0">
                        <a:latin typeface="Times New Roman"/>
                        <a:cs typeface="Times New Roman"/>
                      </a:endParaRPr>
                    </a:p>
                    <a:p>
                      <a:pPr>
                        <a:lnSpc>
                          <a:spcPct val="100000"/>
                        </a:lnSpc>
                        <a:spcBef>
                          <a:spcPts val="40"/>
                        </a:spcBef>
                      </a:pPr>
                      <a:endParaRPr sz="1050" dirty="0">
                        <a:latin typeface="Times New Roman"/>
                        <a:cs typeface="Times New Roman"/>
                      </a:endParaRPr>
                    </a:p>
                    <a:p>
                      <a:pPr marL="125730">
                        <a:lnSpc>
                          <a:spcPct val="100000"/>
                        </a:lnSpc>
                      </a:pPr>
                      <a:r>
                        <a:rPr lang="es-ES" sz="900" spc="10" dirty="0" smtClean="0">
                          <a:latin typeface="Century Gothic"/>
                          <a:cs typeface="Century Gothic"/>
                        </a:rPr>
                        <a:t>39,159,56 </a:t>
                      </a:r>
                      <a:r>
                        <a:rPr lang="es-ES" sz="900" spc="10" dirty="0" smtClean="0">
                          <a:solidFill>
                            <a:schemeClr val="tx1"/>
                          </a:solidFill>
                          <a:latin typeface="Century Gothic"/>
                          <a:ea typeface="+mn-ea"/>
                          <a:cs typeface="Arial Black"/>
                        </a:rPr>
                        <a:t>€</a:t>
                      </a:r>
                      <a:endParaRPr sz="900" spc="10" dirty="0">
                        <a:solidFill>
                          <a:schemeClr val="tx1"/>
                        </a:solidFill>
                        <a:latin typeface="Century Gothic"/>
                        <a:ea typeface="+mn-ea"/>
                        <a:cs typeface="Arial Black"/>
                      </a:endParaRPr>
                    </a:p>
                  </a:txBody>
                  <a:tcPr marL="0" marR="0" marT="105410" marB="0">
                    <a:lnR w="19050">
                      <a:solidFill>
                        <a:srgbClr val="FFFFFF"/>
                      </a:solidFill>
                      <a:prstDash val="solid"/>
                    </a:lnR>
                    <a:lnT w="19050">
                      <a:solidFill>
                        <a:srgbClr val="004594"/>
                      </a:solidFill>
                      <a:prstDash val="solid"/>
                    </a:lnT>
                    <a:lnB w="12700">
                      <a:solidFill>
                        <a:srgbClr val="000000"/>
                      </a:solidFill>
                      <a:prstDash val="solid"/>
                    </a:lnB>
                    <a:solidFill>
                      <a:srgbClr val="004594">
                        <a:alpha val="9999"/>
                      </a:srgbClr>
                    </a:solidFill>
                  </a:tcPr>
                </a:tc>
                <a:tc>
                  <a:txBody>
                    <a:bodyPr/>
                    <a:lstStyle/>
                    <a:p>
                      <a:pPr marL="65405" marR="153035" algn="ctr">
                        <a:lnSpc>
                          <a:spcPts val="1000"/>
                        </a:lnSpc>
                        <a:spcBef>
                          <a:spcPts val="830"/>
                        </a:spcBef>
                      </a:pPr>
                      <a:r>
                        <a:rPr sz="900" b="1" spc="-30" dirty="0">
                          <a:solidFill>
                            <a:srgbClr val="004594"/>
                          </a:solidFill>
                          <a:latin typeface="Century Gothic"/>
                          <a:cs typeface="Century Gothic"/>
                        </a:rPr>
                        <a:t>Subvención  </a:t>
                      </a:r>
                      <a:r>
                        <a:rPr sz="900" b="1" spc="-30" dirty="0" err="1">
                          <a:solidFill>
                            <a:srgbClr val="004594"/>
                          </a:solidFill>
                          <a:latin typeface="Century Gothic"/>
                          <a:cs typeface="Century Gothic"/>
                        </a:rPr>
                        <a:t>por</a:t>
                      </a:r>
                      <a:r>
                        <a:rPr sz="900" b="1" spc="-30" dirty="0">
                          <a:solidFill>
                            <a:srgbClr val="004594"/>
                          </a:solidFill>
                          <a:latin typeface="Century Gothic"/>
                          <a:cs typeface="Century Gothic"/>
                        </a:rPr>
                        <a:t> </a:t>
                      </a:r>
                      <a:r>
                        <a:rPr lang="es-ES" sz="900" b="1" spc="15" dirty="0" smtClean="0">
                          <a:solidFill>
                            <a:srgbClr val="004594"/>
                          </a:solidFill>
                          <a:latin typeface="Century Gothic"/>
                          <a:cs typeface="Century Gothic"/>
                        </a:rPr>
                        <a:t>8</a:t>
                      </a:r>
                      <a:r>
                        <a:rPr sz="900" b="1" spc="15" dirty="0" smtClean="0">
                          <a:solidFill>
                            <a:srgbClr val="004594"/>
                          </a:solidFill>
                          <a:latin typeface="Century Gothic"/>
                          <a:cs typeface="Century Gothic"/>
                        </a:rPr>
                        <a:t> </a:t>
                      </a:r>
                      <a:r>
                        <a:rPr sz="900" b="1" spc="-25" dirty="0">
                          <a:solidFill>
                            <a:srgbClr val="004594"/>
                          </a:solidFill>
                          <a:latin typeface="Century Gothic"/>
                          <a:cs typeface="Century Gothic"/>
                        </a:rPr>
                        <a:t>meses</a:t>
                      </a:r>
                      <a:endParaRPr sz="900" b="1" dirty="0">
                        <a:latin typeface="Century Gothic"/>
                        <a:cs typeface="Century Gothic"/>
                      </a:endParaRPr>
                    </a:p>
                    <a:p>
                      <a:pPr>
                        <a:lnSpc>
                          <a:spcPct val="100000"/>
                        </a:lnSpc>
                      </a:pPr>
                      <a:endParaRPr sz="1100" dirty="0">
                        <a:latin typeface="Times New Roman"/>
                        <a:cs typeface="Times New Roman"/>
                      </a:endParaRPr>
                    </a:p>
                    <a:p>
                      <a:pPr>
                        <a:lnSpc>
                          <a:spcPct val="100000"/>
                        </a:lnSpc>
                      </a:pPr>
                      <a:endParaRPr sz="1100" dirty="0">
                        <a:latin typeface="Times New Roman"/>
                        <a:cs typeface="Times New Roman"/>
                      </a:endParaRPr>
                    </a:p>
                    <a:p>
                      <a:pPr>
                        <a:lnSpc>
                          <a:spcPct val="100000"/>
                        </a:lnSpc>
                        <a:spcBef>
                          <a:spcPts val="40"/>
                        </a:spcBef>
                      </a:pPr>
                      <a:endParaRPr sz="1050" dirty="0">
                        <a:latin typeface="Times New Roman"/>
                        <a:cs typeface="Times New Roman"/>
                      </a:endParaRPr>
                    </a:p>
                    <a:p>
                      <a:pPr marL="125095">
                        <a:lnSpc>
                          <a:spcPct val="100000"/>
                        </a:lnSpc>
                      </a:pPr>
                      <a:r>
                        <a:rPr lang="es-ES" sz="900" spc="10" dirty="0" smtClean="0">
                          <a:latin typeface="Century Gothic"/>
                          <a:cs typeface="Century Gothic"/>
                        </a:rPr>
                        <a:t>26,106,38 </a:t>
                      </a:r>
                      <a:r>
                        <a:rPr lang="es-ES" sz="900" spc="10" dirty="0" smtClean="0">
                          <a:solidFill>
                            <a:schemeClr val="tx1"/>
                          </a:solidFill>
                          <a:latin typeface="Century Gothic"/>
                          <a:ea typeface="+mn-ea"/>
                          <a:cs typeface="Arial Black"/>
                        </a:rPr>
                        <a:t>€</a:t>
                      </a:r>
                      <a:endParaRPr sz="900" dirty="0">
                        <a:latin typeface="Arial Black"/>
                        <a:cs typeface="Arial Black"/>
                      </a:endParaRPr>
                    </a:p>
                  </a:txBody>
                  <a:tcPr marL="0" marR="0" marT="105410" marB="0">
                    <a:lnL w="19050">
                      <a:solidFill>
                        <a:srgbClr val="FFFFFF"/>
                      </a:solidFill>
                      <a:prstDash val="solid"/>
                    </a:lnL>
                    <a:lnT w="19050">
                      <a:solidFill>
                        <a:srgbClr val="004594"/>
                      </a:solidFill>
                      <a:prstDash val="solid"/>
                    </a:lnT>
                    <a:lnB w="12700">
                      <a:solidFill>
                        <a:srgbClr val="000000"/>
                      </a:solidFill>
                      <a:prstDash val="solid"/>
                    </a:lnB>
                    <a:solidFill>
                      <a:srgbClr val="004594">
                        <a:alpha val="9999"/>
                      </a:srgbClr>
                    </a:solidFill>
                  </a:tcPr>
                </a:tc>
                <a:tc>
                  <a:txBody>
                    <a:bodyPr/>
                    <a:lstStyle/>
                    <a:p>
                      <a:pPr>
                        <a:lnSpc>
                          <a:spcPct val="100000"/>
                        </a:lnSpc>
                      </a:pPr>
                      <a:endParaRPr sz="1100" dirty="0">
                        <a:latin typeface="Times New Roman"/>
                        <a:cs typeface="Times New Roman"/>
                      </a:endParaRPr>
                    </a:p>
                    <a:p>
                      <a:pPr>
                        <a:lnSpc>
                          <a:spcPct val="100000"/>
                        </a:lnSpc>
                      </a:pPr>
                      <a:endParaRPr sz="1100" dirty="0">
                        <a:latin typeface="Times New Roman"/>
                        <a:cs typeface="Times New Roman"/>
                      </a:endParaRPr>
                    </a:p>
                    <a:p>
                      <a:pPr>
                        <a:lnSpc>
                          <a:spcPct val="100000"/>
                        </a:lnSpc>
                      </a:pPr>
                      <a:endParaRPr sz="1100" dirty="0">
                        <a:latin typeface="Times New Roman"/>
                        <a:cs typeface="Times New Roman"/>
                      </a:endParaRPr>
                    </a:p>
                    <a:p>
                      <a:pPr marL="170815">
                        <a:lnSpc>
                          <a:spcPct val="100000"/>
                        </a:lnSpc>
                      </a:pPr>
                      <a:r>
                        <a:rPr lang="es-ES" sz="900" spc="10" dirty="0" smtClean="0">
                          <a:latin typeface="Century Gothic"/>
                          <a:cs typeface="Century Gothic"/>
                        </a:rPr>
                        <a:t>29,532,10</a:t>
                      </a:r>
                      <a:r>
                        <a:rPr lang="es-ES" sz="900" spc="-55" dirty="0" smtClean="0">
                          <a:latin typeface="Century Gothic"/>
                          <a:cs typeface="Century Gothic"/>
                        </a:rPr>
                        <a:t> </a:t>
                      </a:r>
                      <a:r>
                        <a:rPr lang="es-ES" sz="900" spc="10" dirty="0">
                          <a:solidFill>
                            <a:schemeClr val="tx1"/>
                          </a:solidFill>
                          <a:latin typeface="Century Gothic"/>
                          <a:ea typeface="+mn-ea"/>
                          <a:cs typeface="Arial Black"/>
                        </a:rPr>
                        <a:t>€</a:t>
                      </a:r>
                      <a:endParaRPr sz="900" dirty="0">
                        <a:latin typeface="Arial Black"/>
                        <a:cs typeface="Arial Black"/>
                      </a:endParaRPr>
                    </a:p>
                  </a:txBody>
                  <a:tcPr marL="0" marR="0" marT="0" marB="0" anchor="ctr">
                    <a:lnT w="19050">
                      <a:solidFill>
                        <a:srgbClr val="004594"/>
                      </a:solidFill>
                      <a:prstDash val="solid"/>
                    </a:lnT>
                    <a:lnB w="12700">
                      <a:solidFill>
                        <a:srgbClr val="000000"/>
                      </a:solidFill>
                      <a:prstDash val="solid"/>
                    </a:lnB>
                  </a:tcPr>
                </a:tc>
                <a:tc>
                  <a:txBody>
                    <a:bodyPr/>
                    <a:lstStyle/>
                    <a:p>
                      <a:pPr algn="ctr">
                        <a:lnSpc>
                          <a:spcPct val="100000"/>
                        </a:lnSpc>
                      </a:pPr>
                      <a:endParaRPr sz="900" dirty="0">
                        <a:latin typeface="Times New Roman"/>
                        <a:cs typeface="Times New Roman"/>
                      </a:endParaRPr>
                    </a:p>
                    <a:p>
                      <a:pPr algn="ctr">
                        <a:lnSpc>
                          <a:spcPct val="100000"/>
                        </a:lnSpc>
                      </a:pPr>
                      <a:endParaRPr sz="900" dirty="0">
                        <a:latin typeface="Times New Roman"/>
                        <a:cs typeface="Times New Roman"/>
                      </a:endParaRPr>
                    </a:p>
                    <a:p>
                      <a:pPr algn="ctr">
                        <a:lnSpc>
                          <a:spcPct val="100000"/>
                        </a:lnSpc>
                        <a:spcBef>
                          <a:spcPts val="45"/>
                        </a:spcBef>
                      </a:pPr>
                      <a:endParaRPr lang="es-ES" sz="1250" dirty="0">
                        <a:latin typeface="Times New Roman"/>
                        <a:cs typeface="Times New Roman"/>
                      </a:endParaRPr>
                    </a:p>
                    <a:p>
                      <a:pPr marL="113030" algn="ctr">
                        <a:lnSpc>
                          <a:spcPct val="100000"/>
                        </a:lnSpc>
                      </a:pPr>
                      <a:r>
                        <a:rPr lang="es-ES" sz="900" spc="10" dirty="0" smtClean="0">
                          <a:latin typeface="Century Gothic"/>
                          <a:cs typeface="Century Gothic"/>
                        </a:rPr>
                        <a:t>9.627,46 €</a:t>
                      </a:r>
                    </a:p>
                  </a:txBody>
                  <a:tcPr marL="0" marR="0" marT="45085" marB="0" anchor="ctr">
                    <a:lnR w="19050">
                      <a:solidFill>
                        <a:srgbClr val="FFFFFF"/>
                      </a:solidFill>
                      <a:prstDash val="solid"/>
                    </a:lnR>
                    <a:lnT w="19050">
                      <a:solidFill>
                        <a:srgbClr val="004594"/>
                      </a:solidFill>
                      <a:prstDash val="solid"/>
                    </a:lnT>
                    <a:lnB w="12700">
                      <a:solidFill>
                        <a:srgbClr val="000000"/>
                      </a:solidFill>
                      <a:prstDash val="solid"/>
                    </a:lnB>
                    <a:noFill/>
                  </a:tcPr>
                </a:tc>
                <a:tc>
                  <a:txBody>
                    <a:bodyPr/>
                    <a:lstStyle/>
                    <a:p>
                      <a:pPr algn="ctr">
                        <a:lnSpc>
                          <a:spcPct val="100000"/>
                        </a:lnSpc>
                      </a:pPr>
                      <a:endParaRPr sz="800" spc="-50" baseline="0" dirty="0">
                        <a:solidFill>
                          <a:srgbClr val="004594"/>
                        </a:solidFill>
                        <a:latin typeface="Century Gothic"/>
                        <a:ea typeface="+mn-ea"/>
                        <a:cs typeface="Times New Roman"/>
                      </a:endParaRPr>
                    </a:p>
                    <a:p>
                      <a:pPr algn="ctr">
                        <a:lnSpc>
                          <a:spcPct val="100000"/>
                        </a:lnSpc>
                      </a:pPr>
                      <a:endParaRPr sz="1400" spc="-50" baseline="0" dirty="0">
                        <a:solidFill>
                          <a:srgbClr val="004594"/>
                        </a:solidFill>
                        <a:latin typeface="Century Gothic"/>
                        <a:ea typeface="+mn-ea"/>
                        <a:cs typeface="Times New Roman"/>
                      </a:endParaRPr>
                    </a:p>
                    <a:p>
                      <a:pPr marL="113030" algn="ctr">
                        <a:lnSpc>
                          <a:spcPct val="100000"/>
                        </a:lnSpc>
                      </a:pPr>
                      <a:endParaRPr lang="es-ES" sz="900" spc="10" dirty="0" smtClean="0">
                        <a:solidFill>
                          <a:schemeClr val="tx1"/>
                        </a:solidFill>
                        <a:latin typeface="Century Gothic"/>
                        <a:ea typeface="+mn-ea"/>
                        <a:cs typeface="Century Gothic"/>
                      </a:endParaRPr>
                    </a:p>
                    <a:p>
                      <a:pPr marL="113030" algn="ctr">
                        <a:lnSpc>
                          <a:spcPct val="100000"/>
                        </a:lnSpc>
                      </a:pPr>
                      <a:r>
                        <a:rPr lang="es-ES" sz="900" spc="10" dirty="0" smtClean="0">
                          <a:solidFill>
                            <a:schemeClr val="tx1"/>
                          </a:solidFill>
                          <a:latin typeface="Century Gothic"/>
                          <a:ea typeface="+mn-ea"/>
                          <a:cs typeface="Century Gothic"/>
                        </a:rPr>
                        <a:t>  32,6</a:t>
                      </a:r>
                    </a:p>
                  </a:txBody>
                  <a:tcPr marL="0" marR="0" marT="45085" marB="0" anchor="ctr">
                    <a:lnL w="19050">
                      <a:solidFill>
                        <a:srgbClr val="FFFFFF"/>
                      </a:solidFill>
                      <a:prstDash val="solid"/>
                    </a:lnL>
                    <a:lnT w="19050" cap="flat" cmpd="sng" algn="ctr">
                      <a:solidFill>
                        <a:srgbClr val="004594"/>
                      </a:solidFill>
                      <a:prstDash val="solid"/>
                      <a:round/>
                      <a:headEnd type="none" w="med" len="med"/>
                      <a:tailEnd type="none" w="med" len="med"/>
                    </a:lnT>
                    <a:lnB w="12700">
                      <a:solidFill>
                        <a:srgbClr val="000000"/>
                      </a:solidFill>
                      <a:prstDash val="solid"/>
                    </a:lnB>
                    <a:noFill/>
                  </a:tcPr>
                </a:tc>
                <a:tc>
                  <a:txBody>
                    <a:bodyPr/>
                    <a:lstStyle/>
                    <a:p>
                      <a:pPr marL="251460" marR="258445" algn="ctr">
                        <a:lnSpc>
                          <a:spcPts val="900"/>
                        </a:lnSpc>
                        <a:spcBef>
                          <a:spcPts val="635"/>
                        </a:spcBef>
                      </a:pPr>
                      <a:endParaRPr sz="900" dirty="0">
                        <a:latin typeface="Century Gothic" panose="020B0502020202020204" pitchFamily="34" charset="0"/>
                        <a:cs typeface="Times New Roman"/>
                      </a:endParaRPr>
                    </a:p>
                    <a:p>
                      <a:pPr algn="ctr">
                        <a:lnSpc>
                          <a:spcPct val="100000"/>
                        </a:lnSpc>
                      </a:pPr>
                      <a:endParaRPr sz="900" dirty="0">
                        <a:latin typeface="Century Gothic" panose="020B0502020202020204" pitchFamily="34" charset="0"/>
                        <a:cs typeface="Times New Roman"/>
                      </a:endParaRPr>
                    </a:p>
                    <a:p>
                      <a:pPr algn="ctr">
                        <a:lnSpc>
                          <a:spcPct val="100000"/>
                        </a:lnSpc>
                      </a:pPr>
                      <a:endParaRPr sz="900" dirty="0">
                        <a:latin typeface="Century Gothic" panose="020B0502020202020204" pitchFamily="34" charset="0"/>
                        <a:cs typeface="Times New Roman"/>
                      </a:endParaRPr>
                    </a:p>
                    <a:p>
                      <a:pPr algn="ctr">
                        <a:lnSpc>
                          <a:spcPct val="100000"/>
                        </a:lnSpc>
                        <a:spcBef>
                          <a:spcPts val="30"/>
                        </a:spcBef>
                      </a:pPr>
                      <a:endParaRPr sz="900" dirty="0">
                        <a:latin typeface="Century Gothic" panose="020B0502020202020204" pitchFamily="34" charset="0"/>
                        <a:cs typeface="Times New Roman"/>
                      </a:endParaRPr>
                    </a:p>
                    <a:p>
                      <a:pPr marL="0" algn="ctr" fontAlgn="ctr">
                        <a:lnSpc>
                          <a:spcPct val="100000"/>
                        </a:lnSpc>
                        <a:spcBef>
                          <a:spcPts val="5"/>
                        </a:spcBef>
                      </a:pPr>
                      <a:r>
                        <a:rPr lang="es-ES" sz="900" b="0" i="0" u="none" strike="noStrike" dirty="0" smtClean="0">
                          <a:solidFill>
                            <a:srgbClr val="000000"/>
                          </a:solidFill>
                          <a:effectLst/>
                          <a:latin typeface="Century Gothic" panose="020B0502020202020204" pitchFamily="34" charset="0"/>
                          <a:ea typeface="+mn-ea"/>
                          <a:cs typeface="+mn-cs"/>
                        </a:rPr>
                        <a:t>1,5</a:t>
                      </a:r>
                    </a:p>
                  </a:txBody>
                  <a:tcPr marL="0" marR="0" marT="0" marB="0" anchor="ctr">
                    <a:lnT w="19050" cap="flat" cmpd="sng" algn="ctr">
                      <a:solidFill>
                        <a:srgbClr val="004594"/>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48276">
                <a:tc>
                  <a:txBody>
                    <a:bodyPr/>
                    <a:lstStyle/>
                    <a:p>
                      <a:pPr marL="80645">
                        <a:lnSpc>
                          <a:spcPct val="100000"/>
                        </a:lnSpc>
                        <a:spcBef>
                          <a:spcPts val="0"/>
                        </a:spcBef>
                      </a:pPr>
                      <a:r>
                        <a:rPr sz="1200" spc="-30" dirty="0">
                          <a:solidFill>
                            <a:srgbClr val="3D3D3F"/>
                          </a:solidFill>
                          <a:latin typeface="Century Gothic"/>
                          <a:cs typeface="Century Gothic"/>
                        </a:rPr>
                        <a:t>Ciclos </a:t>
                      </a:r>
                      <a:r>
                        <a:rPr sz="1200" spc="-40" dirty="0">
                          <a:solidFill>
                            <a:srgbClr val="3D3D3F"/>
                          </a:solidFill>
                          <a:latin typeface="Century Gothic"/>
                          <a:cs typeface="Century Gothic"/>
                        </a:rPr>
                        <a:t>Formativos </a:t>
                      </a:r>
                      <a:r>
                        <a:rPr sz="1200" spc="-55" dirty="0">
                          <a:solidFill>
                            <a:srgbClr val="3D3D3F"/>
                          </a:solidFill>
                          <a:latin typeface="Century Gothic"/>
                          <a:cs typeface="Century Gothic"/>
                        </a:rPr>
                        <a:t>de </a:t>
                      </a:r>
                      <a:r>
                        <a:rPr sz="1200" spc="-65" dirty="0" err="1">
                          <a:solidFill>
                            <a:srgbClr val="3D3D3F"/>
                          </a:solidFill>
                          <a:latin typeface="Century Gothic"/>
                          <a:cs typeface="Century Gothic"/>
                        </a:rPr>
                        <a:t>Grado</a:t>
                      </a:r>
                      <a:r>
                        <a:rPr sz="1200" spc="-65" dirty="0">
                          <a:solidFill>
                            <a:srgbClr val="3D3D3F"/>
                          </a:solidFill>
                          <a:latin typeface="Century Gothic"/>
                          <a:cs typeface="Century Gothic"/>
                        </a:rPr>
                        <a:t> </a:t>
                      </a:r>
                      <a:r>
                        <a:rPr sz="1200" spc="-45" dirty="0" smtClean="0">
                          <a:solidFill>
                            <a:srgbClr val="3D3D3F"/>
                          </a:solidFill>
                          <a:latin typeface="Century Gothic"/>
                          <a:cs typeface="Century Gothic"/>
                        </a:rPr>
                        <a:t>Superior</a:t>
                      </a:r>
                      <a:r>
                        <a:rPr lang="es-ES" sz="1200" spc="-45" dirty="0" smtClean="0">
                          <a:solidFill>
                            <a:srgbClr val="3D3D3F"/>
                          </a:solidFill>
                          <a:latin typeface="Century Gothic"/>
                          <a:cs typeface="Century Gothic"/>
                        </a:rPr>
                        <a:t> o Medio, Bachillerato</a:t>
                      </a:r>
                      <a:r>
                        <a:rPr sz="1200" spc="-45" dirty="0" smtClean="0">
                          <a:solidFill>
                            <a:srgbClr val="3D3D3F"/>
                          </a:solidFill>
                          <a:latin typeface="Century Gothic"/>
                          <a:cs typeface="Century Gothic"/>
                        </a:rPr>
                        <a:t> </a:t>
                      </a:r>
                      <a:endParaRPr sz="1200" dirty="0">
                        <a:latin typeface="Century Gothic"/>
                        <a:cs typeface="Century Gothic"/>
                      </a:endParaRPr>
                    </a:p>
                  </a:txBody>
                  <a:tcPr marL="0" marR="0" marT="106045" marB="0" anchor="ctr">
                    <a:lnT w="12700">
                      <a:solidFill>
                        <a:srgbClr val="000000"/>
                      </a:solidFill>
                      <a:prstDash val="solid"/>
                    </a:lnT>
                    <a:lnB w="12700">
                      <a:solidFill>
                        <a:srgbClr val="000000"/>
                      </a:solidFill>
                      <a:prstDash val="solid"/>
                    </a:lnB>
                  </a:tcPr>
                </a:tc>
                <a:tc>
                  <a:txBody>
                    <a:bodyPr/>
                    <a:lstStyle/>
                    <a:p>
                      <a:pPr marR="20955" algn="ctr">
                        <a:lnSpc>
                          <a:spcPct val="100000"/>
                        </a:lnSpc>
                        <a:spcBef>
                          <a:spcPts val="5"/>
                        </a:spcBef>
                      </a:pPr>
                      <a:r>
                        <a:rPr lang="es-ES" sz="900" spc="10" dirty="0" smtClean="0">
                          <a:latin typeface="Century Gothic"/>
                          <a:cs typeface="Century Gothic"/>
                        </a:rPr>
                        <a:t>29,135,31</a:t>
                      </a:r>
                      <a:r>
                        <a:rPr lang="es-ES" sz="900" spc="-55" dirty="0" smtClean="0">
                          <a:latin typeface="Century Gothic"/>
                          <a:cs typeface="Century Gothic"/>
                        </a:rPr>
                        <a:t> </a:t>
                      </a:r>
                      <a:r>
                        <a:rPr lang="es-ES" sz="900" spc="10" dirty="0">
                          <a:solidFill>
                            <a:schemeClr val="tx1"/>
                          </a:solidFill>
                          <a:latin typeface="Century Gothic"/>
                          <a:ea typeface="+mn-ea"/>
                          <a:cs typeface="Arial Black"/>
                        </a:rPr>
                        <a:t>€</a:t>
                      </a:r>
                      <a:endParaRPr sz="900" dirty="0">
                        <a:latin typeface="Arial Black"/>
                        <a:cs typeface="Arial Black"/>
                      </a:endParaRPr>
                    </a:p>
                  </a:txBody>
                  <a:tcPr marL="0" marR="0" marT="2540" marB="0" anchor="ctr">
                    <a:lnR w="19050">
                      <a:solidFill>
                        <a:srgbClr val="FFFFFF"/>
                      </a:solidFill>
                      <a:prstDash val="solid"/>
                    </a:lnR>
                    <a:lnT w="12700">
                      <a:solidFill>
                        <a:srgbClr val="000000"/>
                      </a:solidFill>
                      <a:prstDash val="solid"/>
                    </a:lnT>
                    <a:lnB w="12700">
                      <a:solidFill>
                        <a:srgbClr val="000000"/>
                      </a:solidFill>
                      <a:prstDash val="solid"/>
                    </a:lnB>
                    <a:solidFill>
                      <a:srgbClr val="004594">
                        <a:alpha val="9999"/>
                      </a:srgbClr>
                    </a:solidFill>
                  </a:tcPr>
                </a:tc>
                <a:tc>
                  <a:txBody>
                    <a:bodyPr/>
                    <a:lstStyle/>
                    <a:p>
                      <a:pPr marL="125095">
                        <a:lnSpc>
                          <a:spcPct val="100000"/>
                        </a:lnSpc>
                        <a:spcBef>
                          <a:spcPts val="5"/>
                        </a:spcBef>
                      </a:pPr>
                      <a:r>
                        <a:rPr lang="es-ES" sz="900" spc="10" dirty="0" smtClean="0">
                          <a:latin typeface="Century Gothic"/>
                          <a:cs typeface="Century Gothic"/>
                        </a:rPr>
                        <a:t>19,423,54</a:t>
                      </a:r>
                      <a:r>
                        <a:rPr lang="es-ES" sz="900" spc="-55" dirty="0" smtClean="0">
                          <a:latin typeface="Century Gothic"/>
                          <a:cs typeface="Century Gothic"/>
                        </a:rPr>
                        <a:t> </a:t>
                      </a:r>
                      <a:r>
                        <a:rPr lang="es-ES" sz="900" spc="10" dirty="0">
                          <a:solidFill>
                            <a:schemeClr val="tx1"/>
                          </a:solidFill>
                          <a:latin typeface="Century Gothic"/>
                          <a:ea typeface="+mn-ea"/>
                          <a:cs typeface="Arial Black"/>
                        </a:rPr>
                        <a:t>€</a:t>
                      </a:r>
                      <a:endParaRPr sz="900" dirty="0">
                        <a:latin typeface="Arial Black"/>
                        <a:cs typeface="Arial Black"/>
                      </a:endParaRPr>
                    </a:p>
                  </a:txBody>
                  <a:tcPr marL="0" marR="0" marT="2540" marB="0" anchor="ctr">
                    <a:lnL w="19050">
                      <a:solidFill>
                        <a:srgbClr val="FFFFFF"/>
                      </a:solidFill>
                      <a:prstDash val="solid"/>
                    </a:lnL>
                    <a:lnT w="12700">
                      <a:solidFill>
                        <a:srgbClr val="000000"/>
                      </a:solidFill>
                      <a:prstDash val="solid"/>
                    </a:lnT>
                    <a:lnB w="12700">
                      <a:solidFill>
                        <a:srgbClr val="000000"/>
                      </a:solidFill>
                      <a:prstDash val="solid"/>
                    </a:lnB>
                    <a:solidFill>
                      <a:srgbClr val="004594">
                        <a:alpha val="9999"/>
                      </a:srgbClr>
                    </a:solidFill>
                  </a:tcPr>
                </a:tc>
                <a:tc>
                  <a:txBody>
                    <a:bodyPr/>
                    <a:lstStyle/>
                    <a:p>
                      <a:pPr marL="170815">
                        <a:lnSpc>
                          <a:spcPct val="100000"/>
                        </a:lnSpc>
                        <a:spcBef>
                          <a:spcPts val="5"/>
                        </a:spcBef>
                      </a:pPr>
                      <a:r>
                        <a:rPr lang="es-ES" sz="900" spc="10" dirty="0" smtClean="0">
                          <a:latin typeface="Century Gothic"/>
                          <a:cs typeface="Century Gothic"/>
                        </a:rPr>
                        <a:t>21,972,33 </a:t>
                      </a:r>
                      <a:r>
                        <a:rPr lang="es-ES" sz="900" spc="10" dirty="0" smtClean="0">
                          <a:solidFill>
                            <a:schemeClr val="tx1"/>
                          </a:solidFill>
                          <a:latin typeface="Century Gothic"/>
                          <a:ea typeface="+mn-ea"/>
                          <a:cs typeface="Arial Black"/>
                        </a:rPr>
                        <a:t>€</a:t>
                      </a:r>
                      <a:endParaRPr sz="900" dirty="0">
                        <a:latin typeface="Arial Black"/>
                        <a:cs typeface="Arial Black"/>
                      </a:endParaRPr>
                    </a:p>
                  </a:txBody>
                  <a:tcPr marL="0" marR="0" marT="2540" marB="0" anchor="ctr">
                    <a:lnT w="12700">
                      <a:solidFill>
                        <a:srgbClr val="000000"/>
                      </a:solidFill>
                      <a:prstDash val="solid"/>
                    </a:lnT>
                    <a:lnB w="12700">
                      <a:solidFill>
                        <a:srgbClr val="000000"/>
                      </a:solidFill>
                      <a:prstDash val="solid"/>
                    </a:lnB>
                  </a:tcPr>
                </a:tc>
                <a:tc>
                  <a:txBody>
                    <a:bodyPr/>
                    <a:lstStyle/>
                    <a:p>
                      <a:pPr marL="113030" algn="ctr">
                        <a:lnSpc>
                          <a:spcPct val="100000"/>
                        </a:lnSpc>
                        <a:spcBef>
                          <a:spcPts val="5"/>
                        </a:spcBef>
                      </a:pPr>
                      <a:r>
                        <a:rPr lang="es-ES" sz="900" spc="10" dirty="0" smtClean="0">
                          <a:latin typeface="Century Gothic"/>
                          <a:cs typeface="Century Gothic"/>
                        </a:rPr>
                        <a:t>7.162,98 </a:t>
                      </a:r>
                      <a:r>
                        <a:rPr lang="es-ES" sz="900" spc="10" dirty="0" smtClean="0">
                          <a:latin typeface="Century Gothic"/>
                          <a:cs typeface="Century Gothic"/>
                        </a:rPr>
                        <a:t>€</a:t>
                      </a:r>
                    </a:p>
                  </a:txBody>
                  <a:tcPr marL="0" marR="0" marT="2540" marB="0" anchor="ctr">
                    <a:lnR w="19050">
                      <a:solidFill>
                        <a:srgbClr val="FFFFFF"/>
                      </a:solidFill>
                      <a:prstDash val="solid"/>
                    </a:lnR>
                    <a:lnT w="12700">
                      <a:solidFill>
                        <a:srgbClr val="000000"/>
                      </a:solidFill>
                      <a:prstDash val="solid"/>
                    </a:lnT>
                    <a:lnB w="12700">
                      <a:solidFill>
                        <a:srgbClr val="000000"/>
                      </a:solidFill>
                      <a:prstDash val="solid"/>
                    </a:lnB>
                    <a:noFill/>
                  </a:tcPr>
                </a:tc>
                <a:tc>
                  <a:txBody>
                    <a:bodyPr/>
                    <a:lstStyle/>
                    <a:p>
                      <a:pPr marL="206375" algn="ctr">
                        <a:lnSpc>
                          <a:spcPct val="100000"/>
                        </a:lnSpc>
                        <a:spcBef>
                          <a:spcPts val="5"/>
                        </a:spcBef>
                      </a:pPr>
                      <a:r>
                        <a:rPr lang="es-ES" sz="900" spc="10" dirty="0" smtClean="0">
                          <a:solidFill>
                            <a:schemeClr val="tx1"/>
                          </a:solidFill>
                          <a:latin typeface="Century Gothic"/>
                          <a:ea typeface="+mn-ea"/>
                          <a:cs typeface="Century Gothic"/>
                        </a:rPr>
                        <a:t> </a:t>
                      </a:r>
                      <a:r>
                        <a:rPr lang="es-ES" sz="900" spc="10" dirty="0" smtClean="0">
                          <a:solidFill>
                            <a:schemeClr val="tx1"/>
                          </a:solidFill>
                          <a:latin typeface="Century Gothic"/>
                          <a:ea typeface="+mn-ea"/>
                          <a:cs typeface="Century Gothic"/>
                        </a:rPr>
                        <a:t>32,6</a:t>
                      </a:r>
                      <a:endParaRPr sz="900" dirty="0">
                        <a:latin typeface="Arial Black"/>
                        <a:cs typeface="Arial Black"/>
                      </a:endParaRPr>
                    </a:p>
                  </a:txBody>
                  <a:tcPr marL="0" marR="0" marT="2540" marB="0" anchor="ctr">
                    <a:lnL w="19050">
                      <a:solidFill>
                        <a:srgbClr val="FFFFFF"/>
                      </a:solidFill>
                      <a:prstDash val="solid"/>
                    </a:lnL>
                    <a:lnT w="12700">
                      <a:solidFill>
                        <a:srgbClr val="000000"/>
                      </a:solidFill>
                      <a:prstDash val="solid"/>
                    </a:lnT>
                    <a:lnB w="12700">
                      <a:solidFill>
                        <a:srgbClr val="000000"/>
                      </a:solidFill>
                      <a:prstDash val="solid"/>
                    </a:lnB>
                    <a:noFill/>
                  </a:tcPr>
                </a:tc>
                <a:tc>
                  <a:txBody>
                    <a:bodyPr/>
                    <a:lstStyle/>
                    <a:p>
                      <a:pPr marL="0" algn="ctr" fontAlgn="ctr">
                        <a:lnSpc>
                          <a:spcPct val="100000"/>
                        </a:lnSpc>
                        <a:spcBef>
                          <a:spcPts val="5"/>
                        </a:spcBef>
                      </a:pPr>
                      <a:r>
                        <a:rPr lang="es-ES" sz="900" b="0" i="0" u="none" strike="noStrike" dirty="0" smtClean="0">
                          <a:solidFill>
                            <a:srgbClr val="000000"/>
                          </a:solidFill>
                          <a:effectLst/>
                          <a:latin typeface="Century Gothic" panose="020B0502020202020204" pitchFamily="34" charset="0"/>
                          <a:ea typeface="+mn-ea"/>
                          <a:cs typeface="+mn-cs"/>
                        </a:rPr>
                        <a:t>1,5</a:t>
                      </a:r>
                      <a:endParaRPr lang="es-ES" sz="900" b="0" i="0" u="none" strike="noStrike" dirty="0" smtClean="0">
                        <a:solidFill>
                          <a:srgbClr val="000000"/>
                        </a:solidFill>
                        <a:effectLst/>
                        <a:latin typeface="Century Gothic" panose="020B0502020202020204" pitchFamily="34" charset="0"/>
                        <a:ea typeface="+mn-ea"/>
                        <a:cs typeface="+mn-cs"/>
                      </a:endParaRPr>
                    </a:p>
                  </a:txBody>
                  <a:tcPr marL="0" marR="0" marT="0" marB="0" anchor="ct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67697">
                <a:tc>
                  <a:txBody>
                    <a:bodyPr/>
                    <a:lstStyle/>
                    <a:p>
                      <a:pPr marL="80645" marR="74295" algn="l">
                        <a:lnSpc>
                          <a:spcPct val="100000"/>
                        </a:lnSpc>
                        <a:spcBef>
                          <a:spcPts val="0"/>
                        </a:spcBef>
                      </a:pPr>
                      <a:r>
                        <a:rPr sz="1200" spc="-50" dirty="0" err="1" smtClean="0">
                          <a:solidFill>
                            <a:srgbClr val="3D3D3F"/>
                          </a:solidFill>
                          <a:latin typeface="Century Gothic"/>
                          <a:cs typeface="Century Gothic"/>
                        </a:rPr>
                        <a:t>Formación</a:t>
                      </a:r>
                      <a:r>
                        <a:rPr sz="1200" spc="-50" dirty="0" smtClean="0">
                          <a:solidFill>
                            <a:srgbClr val="3D3D3F"/>
                          </a:solidFill>
                          <a:latin typeface="Century Gothic"/>
                          <a:cs typeface="Century Gothic"/>
                        </a:rPr>
                        <a:t> </a:t>
                      </a:r>
                      <a:r>
                        <a:rPr sz="1200" spc="-55" dirty="0">
                          <a:solidFill>
                            <a:srgbClr val="3D3D3F"/>
                          </a:solidFill>
                          <a:latin typeface="Century Gothic"/>
                          <a:cs typeface="Century Gothic"/>
                        </a:rPr>
                        <a:t>Profesional </a:t>
                      </a:r>
                      <a:r>
                        <a:rPr sz="1200" spc="-50" dirty="0">
                          <a:solidFill>
                            <a:srgbClr val="3D3D3F"/>
                          </a:solidFill>
                          <a:latin typeface="Century Gothic"/>
                          <a:cs typeface="Century Gothic"/>
                        </a:rPr>
                        <a:t>Básica </a:t>
                      </a:r>
                      <a:r>
                        <a:rPr sz="1200" spc="-95" dirty="0">
                          <a:solidFill>
                            <a:srgbClr val="3D3D3F"/>
                          </a:solidFill>
                          <a:latin typeface="Century Gothic"/>
                          <a:cs typeface="Century Gothic"/>
                        </a:rPr>
                        <a:t>y </a:t>
                      </a:r>
                      <a:r>
                        <a:rPr lang="es-ES" sz="1200" spc="-95" dirty="0" smtClean="0">
                          <a:solidFill>
                            <a:srgbClr val="3D3D3F"/>
                          </a:solidFill>
                          <a:latin typeface="Century Gothic"/>
                          <a:cs typeface="Century Gothic"/>
                        </a:rPr>
                        <a:t> </a:t>
                      </a:r>
                      <a:r>
                        <a:rPr sz="1200" spc="-50" dirty="0" err="1" smtClean="0">
                          <a:solidFill>
                            <a:srgbClr val="3D3D3F"/>
                          </a:solidFill>
                          <a:latin typeface="Century Gothic"/>
                          <a:cs typeface="Century Gothic"/>
                        </a:rPr>
                        <a:t>Certificados</a:t>
                      </a:r>
                      <a:r>
                        <a:rPr sz="1200" spc="-50" dirty="0" smtClean="0">
                          <a:solidFill>
                            <a:srgbClr val="3D3D3F"/>
                          </a:solidFill>
                          <a:latin typeface="Century Gothic"/>
                          <a:cs typeface="Century Gothic"/>
                        </a:rPr>
                        <a:t>  </a:t>
                      </a:r>
                      <a:r>
                        <a:rPr sz="1200" spc="-55" dirty="0">
                          <a:solidFill>
                            <a:srgbClr val="3D3D3F"/>
                          </a:solidFill>
                          <a:latin typeface="Century Gothic"/>
                          <a:cs typeface="Century Gothic"/>
                        </a:rPr>
                        <a:t>de</a:t>
                      </a:r>
                      <a:r>
                        <a:rPr sz="1200" spc="25" dirty="0">
                          <a:solidFill>
                            <a:srgbClr val="3D3D3F"/>
                          </a:solidFill>
                          <a:latin typeface="Century Gothic"/>
                          <a:cs typeface="Century Gothic"/>
                        </a:rPr>
                        <a:t> </a:t>
                      </a:r>
                      <a:r>
                        <a:rPr sz="1200" spc="-45" dirty="0" err="1" smtClean="0">
                          <a:solidFill>
                            <a:srgbClr val="3D3D3F"/>
                          </a:solidFill>
                          <a:latin typeface="Century Gothic"/>
                          <a:cs typeface="Century Gothic"/>
                        </a:rPr>
                        <a:t>Profesionalida</a:t>
                      </a:r>
                      <a:r>
                        <a:rPr lang="es-ES" sz="1200" spc="-45" dirty="0" smtClean="0">
                          <a:solidFill>
                            <a:srgbClr val="3D3D3F"/>
                          </a:solidFill>
                          <a:latin typeface="Century Gothic"/>
                          <a:cs typeface="Century Gothic"/>
                        </a:rPr>
                        <a:t>d,</a:t>
                      </a:r>
                      <a:r>
                        <a:rPr lang="es-ES" sz="1200" spc="-45" baseline="0" dirty="0" smtClean="0">
                          <a:solidFill>
                            <a:srgbClr val="3D3D3F"/>
                          </a:solidFill>
                          <a:latin typeface="Century Gothic"/>
                          <a:cs typeface="Century Gothic"/>
                        </a:rPr>
                        <a:t> Graduado en ESO</a:t>
                      </a:r>
                      <a:endParaRPr sz="1200" dirty="0">
                        <a:latin typeface="Century Gothic"/>
                        <a:cs typeface="Century Gothic"/>
                      </a:endParaRPr>
                    </a:p>
                  </a:txBody>
                  <a:tcPr marL="0" marR="0" marT="99695" marB="0" anchor="ct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R="20955" algn="ctr">
                        <a:lnSpc>
                          <a:spcPct val="100000"/>
                        </a:lnSpc>
                      </a:pPr>
                      <a:r>
                        <a:rPr lang="es-ES" sz="900" spc="10" dirty="0" smtClean="0">
                          <a:latin typeface="Century Gothic"/>
                          <a:cs typeface="Century Gothic"/>
                        </a:rPr>
                        <a:t>26,419,77 </a:t>
                      </a:r>
                      <a:r>
                        <a:rPr lang="es-ES" sz="900" spc="10" dirty="0" smtClean="0">
                          <a:solidFill>
                            <a:schemeClr val="tx1"/>
                          </a:solidFill>
                          <a:latin typeface="Century Gothic"/>
                          <a:ea typeface="+mn-ea"/>
                          <a:cs typeface="Arial Black"/>
                        </a:rPr>
                        <a:t>€</a:t>
                      </a:r>
                      <a:endParaRPr sz="900" dirty="0">
                        <a:latin typeface="Arial Black"/>
                        <a:cs typeface="Arial Black"/>
                      </a:endParaRPr>
                    </a:p>
                  </a:txBody>
                  <a:tcPr marL="0" marR="0" marT="0" marB="0" anchor="ctr">
                    <a:lnR w="19050">
                      <a:solidFill>
                        <a:srgbClr val="FFFFFF"/>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solidFill>
                      <a:srgbClr val="004594">
                        <a:alpha val="9999"/>
                      </a:srgbClr>
                    </a:solidFill>
                  </a:tcPr>
                </a:tc>
                <a:tc>
                  <a:txBody>
                    <a:bodyPr/>
                    <a:lstStyle/>
                    <a:p>
                      <a:pPr marL="125095">
                        <a:lnSpc>
                          <a:spcPct val="100000"/>
                        </a:lnSpc>
                      </a:pPr>
                      <a:r>
                        <a:rPr lang="es-ES" sz="900" spc="10" dirty="0" smtClean="0">
                          <a:latin typeface="Century Gothic"/>
                          <a:cs typeface="Century Gothic"/>
                        </a:rPr>
                        <a:t>17,613,18</a:t>
                      </a:r>
                      <a:r>
                        <a:rPr lang="es-ES" sz="900" spc="-55" dirty="0" smtClean="0">
                          <a:latin typeface="Century Gothic"/>
                          <a:cs typeface="Century Gothic"/>
                        </a:rPr>
                        <a:t> </a:t>
                      </a:r>
                      <a:r>
                        <a:rPr lang="es-ES" sz="900" spc="10" dirty="0">
                          <a:solidFill>
                            <a:schemeClr val="tx1"/>
                          </a:solidFill>
                          <a:latin typeface="Century Gothic"/>
                          <a:ea typeface="+mn-ea"/>
                          <a:cs typeface="Arial Black"/>
                        </a:rPr>
                        <a:t>€</a:t>
                      </a:r>
                      <a:endParaRPr sz="900" dirty="0">
                        <a:latin typeface="Arial Black"/>
                        <a:cs typeface="Arial Black"/>
                      </a:endParaRPr>
                    </a:p>
                  </a:txBody>
                  <a:tcPr marL="0" marR="0" marT="0" marB="0" anchor="ctr">
                    <a:lnL w="19050">
                      <a:solidFill>
                        <a:srgbClr val="FFFFFF"/>
                      </a:solidFill>
                      <a:prstDash val="solid"/>
                    </a:lnL>
                    <a:lnT w="12700">
                      <a:solidFill>
                        <a:srgbClr val="000000"/>
                      </a:solidFill>
                      <a:prstDash val="solid"/>
                    </a:lnT>
                    <a:lnB w="12700" cap="flat" cmpd="sng" algn="ctr">
                      <a:solidFill>
                        <a:srgbClr val="000000"/>
                      </a:solidFill>
                      <a:prstDash val="solid"/>
                      <a:round/>
                      <a:headEnd type="none" w="med" len="med"/>
                      <a:tailEnd type="none" w="med" len="med"/>
                    </a:lnB>
                    <a:solidFill>
                      <a:srgbClr val="004594">
                        <a:alpha val="9999"/>
                      </a:srgbClr>
                    </a:solidFill>
                  </a:tcPr>
                </a:tc>
                <a:tc>
                  <a:txBody>
                    <a:bodyPr/>
                    <a:lstStyle/>
                    <a:p>
                      <a:pPr marL="170815">
                        <a:lnSpc>
                          <a:spcPct val="100000"/>
                        </a:lnSpc>
                      </a:pPr>
                      <a:r>
                        <a:rPr lang="es-ES" sz="900" spc="10" dirty="0" smtClean="0">
                          <a:latin typeface="Century Gothic"/>
                          <a:cs typeface="Century Gothic"/>
                        </a:rPr>
                        <a:t>19.172.55</a:t>
                      </a:r>
                      <a:r>
                        <a:rPr lang="es-ES" sz="900" spc="-55" dirty="0" smtClean="0">
                          <a:latin typeface="Century Gothic"/>
                          <a:cs typeface="Century Gothic"/>
                        </a:rPr>
                        <a:t> </a:t>
                      </a:r>
                      <a:r>
                        <a:rPr lang="es-ES" sz="900" spc="10" dirty="0">
                          <a:solidFill>
                            <a:schemeClr val="tx1"/>
                          </a:solidFill>
                          <a:latin typeface="Century Gothic"/>
                          <a:ea typeface="+mn-ea"/>
                          <a:cs typeface="Arial Black"/>
                        </a:rPr>
                        <a:t>€</a:t>
                      </a:r>
                      <a:endParaRPr sz="900" dirty="0">
                        <a:latin typeface="Arial Black"/>
                        <a:cs typeface="Arial Black"/>
                      </a:endParaRPr>
                    </a:p>
                  </a:txBody>
                  <a:tcPr marL="0" marR="0" marT="0" marB="0" anchor="ctr">
                    <a:lnT w="12700">
                      <a:solidFill>
                        <a:srgbClr val="000000"/>
                      </a:solidFill>
                      <a:prstDash val="solid"/>
                    </a:lnT>
                    <a:lnB w="12700" cap="flat" cmpd="sng" algn="ctr">
                      <a:solidFill>
                        <a:srgbClr val="000000"/>
                      </a:solidFill>
                      <a:prstDash val="solid"/>
                      <a:round/>
                      <a:headEnd type="none" w="med" len="med"/>
                      <a:tailEnd type="none" w="med" len="med"/>
                    </a:lnB>
                  </a:tcPr>
                </a:tc>
                <a:tc>
                  <a:txBody>
                    <a:bodyPr/>
                    <a:lstStyle/>
                    <a:p>
                      <a:pPr marL="113030" algn="ctr">
                        <a:lnSpc>
                          <a:spcPct val="100000"/>
                        </a:lnSpc>
                      </a:pPr>
                      <a:r>
                        <a:rPr lang="es-ES" sz="900" spc="10" dirty="0" smtClean="0">
                          <a:latin typeface="Century Gothic"/>
                          <a:cs typeface="Century Gothic"/>
                        </a:rPr>
                        <a:t>7.247,22 </a:t>
                      </a:r>
                      <a:r>
                        <a:rPr lang="es-ES" sz="900" spc="10" dirty="0" smtClean="0">
                          <a:latin typeface="Century Gothic"/>
                          <a:cs typeface="Century Gothic"/>
                        </a:rPr>
                        <a:t>€</a:t>
                      </a:r>
                    </a:p>
                  </a:txBody>
                  <a:tcPr marL="0" marR="0" marT="0" marB="0" anchor="ctr">
                    <a:lnR w="19050">
                      <a:solidFill>
                        <a:srgbClr val="FFFFFF"/>
                      </a:solidFill>
                      <a:prstDash val="solid"/>
                    </a:lnR>
                    <a:lnT w="12700">
                      <a:solidFill>
                        <a:srgbClr val="000000"/>
                      </a:solidFill>
                      <a:prstDash val="solid"/>
                    </a:lnT>
                    <a:lnB w="12700" cap="flat" cmpd="sng" algn="ctr">
                      <a:solidFill>
                        <a:srgbClr val="000000"/>
                      </a:solidFill>
                      <a:prstDash val="solid"/>
                      <a:round/>
                      <a:headEnd type="none" w="med" len="med"/>
                      <a:tailEnd type="none" w="med" len="med"/>
                    </a:lnB>
                    <a:noFill/>
                  </a:tcPr>
                </a:tc>
                <a:tc>
                  <a:txBody>
                    <a:bodyPr/>
                    <a:lstStyle/>
                    <a:p>
                      <a:pPr marL="206375" algn="ctr">
                        <a:lnSpc>
                          <a:spcPct val="100000"/>
                        </a:lnSpc>
                      </a:pPr>
                      <a:r>
                        <a:rPr lang="es-ES" sz="900" spc="10" dirty="0" smtClean="0">
                          <a:latin typeface="Century Gothic"/>
                          <a:cs typeface="Century Gothic"/>
                        </a:rPr>
                        <a:t>37,8</a:t>
                      </a:r>
                      <a:endParaRPr lang="es-ES" sz="900" spc="10" dirty="0" smtClean="0">
                        <a:latin typeface="Century Gothic"/>
                        <a:cs typeface="Century Gothic"/>
                      </a:endParaRPr>
                    </a:p>
                  </a:txBody>
                  <a:tcPr marL="0" marR="0" marT="0" marB="0" anchor="ctr">
                    <a:lnL w="19050">
                      <a:solidFill>
                        <a:srgbClr val="FFFFFF"/>
                      </a:solidFill>
                      <a:prstDash val="solid"/>
                    </a:lnL>
                    <a:lnT w="12700">
                      <a:solidFill>
                        <a:srgbClr val="000000"/>
                      </a:solidFill>
                      <a:prstDash val="solid"/>
                    </a:lnT>
                    <a:lnB w="12700" cap="flat" cmpd="sng" algn="ctr">
                      <a:solidFill>
                        <a:srgbClr val="000000"/>
                      </a:solidFill>
                      <a:prstDash val="solid"/>
                      <a:round/>
                      <a:headEnd type="none" w="med" len="med"/>
                      <a:tailEnd type="none" w="med" len="med"/>
                    </a:lnB>
                    <a:noFill/>
                  </a:tcPr>
                </a:tc>
                <a:tc>
                  <a:txBody>
                    <a:bodyPr/>
                    <a:lstStyle/>
                    <a:p>
                      <a:pPr algn="ctr" fontAlgn="ctr"/>
                      <a:r>
                        <a:rPr lang="es-ES" sz="900" b="0" i="0" u="none" strike="noStrike" dirty="0">
                          <a:solidFill>
                            <a:srgbClr val="000000"/>
                          </a:solidFill>
                          <a:effectLst/>
                          <a:latin typeface="Century Gothic" panose="020B0502020202020204" pitchFamily="34" charset="0"/>
                        </a:rPr>
                        <a:t>6,7</a:t>
                      </a:r>
                    </a:p>
                  </a:txBody>
                  <a:tcPr marL="0" marR="0" marT="0" marB="0" anchor="ct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56945">
                <a:tc>
                  <a:txBody>
                    <a:bodyPr/>
                    <a:lstStyle/>
                    <a:p>
                      <a:pPr marL="80645" marR="74295">
                        <a:lnSpc>
                          <a:spcPct val="100000"/>
                        </a:lnSpc>
                        <a:spcBef>
                          <a:spcPts val="0"/>
                        </a:spcBef>
                      </a:pPr>
                      <a:r>
                        <a:rPr lang="es-ES" sz="1200" spc="-50" dirty="0" smtClean="0">
                          <a:solidFill>
                            <a:srgbClr val="3D3D3F"/>
                          </a:solidFill>
                          <a:latin typeface="Century Gothic"/>
                          <a:cs typeface="Century Gothic"/>
                        </a:rPr>
                        <a:t>Certificado</a:t>
                      </a:r>
                      <a:r>
                        <a:rPr lang="es-ES" sz="1200" spc="-50" baseline="0" dirty="0" smtClean="0">
                          <a:solidFill>
                            <a:srgbClr val="3D3D3F"/>
                          </a:solidFill>
                          <a:latin typeface="Century Gothic"/>
                          <a:cs typeface="Century Gothic"/>
                        </a:rPr>
                        <a:t> Escolaridad, no cualificados</a:t>
                      </a:r>
                      <a:endParaRPr sz="1200" dirty="0">
                        <a:latin typeface="Century Gothic"/>
                        <a:cs typeface="Century Gothic"/>
                      </a:endParaRPr>
                    </a:p>
                  </a:txBody>
                  <a:tcPr marL="0" marR="0" marT="99695" marB="0">
                    <a:lnT w="12700">
                      <a:solidFill>
                        <a:srgbClr val="000000"/>
                      </a:solidFill>
                      <a:prstDash val="solid"/>
                    </a:lnT>
                    <a:lnB w="19050">
                      <a:solidFill>
                        <a:srgbClr val="004594"/>
                      </a:solidFill>
                      <a:prstDash val="solid"/>
                    </a:lnB>
                  </a:tcPr>
                </a:tc>
                <a:tc>
                  <a:txBody>
                    <a:bodyPr/>
                    <a:lstStyle/>
                    <a:p>
                      <a:pPr marR="20955" algn="ctr">
                        <a:lnSpc>
                          <a:spcPct val="100000"/>
                        </a:lnSpc>
                        <a:spcBef>
                          <a:spcPts val="0"/>
                        </a:spcBef>
                      </a:pPr>
                      <a:r>
                        <a:rPr lang="es-ES" sz="900" spc="10" dirty="0" smtClean="0">
                          <a:latin typeface="Century Gothic"/>
                          <a:cs typeface="Century Gothic"/>
                        </a:rPr>
                        <a:t>22,636,69 </a:t>
                      </a:r>
                      <a:r>
                        <a:rPr lang="es-ES" sz="900" spc="10" dirty="0" smtClean="0">
                          <a:solidFill>
                            <a:schemeClr val="tx1"/>
                          </a:solidFill>
                          <a:latin typeface="Century Gothic"/>
                          <a:ea typeface="+mn-ea"/>
                          <a:cs typeface="Arial Black"/>
                        </a:rPr>
                        <a:t>€</a:t>
                      </a:r>
                      <a:endParaRPr sz="900" dirty="0">
                        <a:latin typeface="Arial Black"/>
                        <a:cs typeface="Arial Black"/>
                      </a:endParaRPr>
                    </a:p>
                  </a:txBody>
                  <a:tcPr marL="0" marR="0" marT="0" marB="0" anchor="ctr">
                    <a:lnR w="19050" cap="flat" cmpd="sng" algn="ctr">
                      <a:solidFill>
                        <a:srgbClr val="FFFFFF"/>
                      </a:solidFill>
                      <a:prstDash val="solid"/>
                      <a:round/>
                      <a:headEnd type="none" w="med" len="med"/>
                      <a:tailEnd type="none" w="med" len="med"/>
                    </a:lnR>
                    <a:lnT w="12700">
                      <a:solidFill>
                        <a:srgbClr val="000000"/>
                      </a:solidFill>
                      <a:prstDash val="solid"/>
                    </a:lnT>
                    <a:lnB w="19050">
                      <a:solidFill>
                        <a:srgbClr val="004594"/>
                      </a:solidFill>
                      <a:prstDash val="solid"/>
                    </a:lnB>
                    <a:solidFill>
                      <a:srgbClr val="004594">
                        <a:alpha val="9999"/>
                      </a:srgbClr>
                    </a:solidFill>
                  </a:tcPr>
                </a:tc>
                <a:tc>
                  <a:txBody>
                    <a:bodyPr/>
                    <a:lstStyle/>
                    <a:p>
                      <a:pPr marL="125095">
                        <a:lnSpc>
                          <a:spcPct val="100000"/>
                        </a:lnSpc>
                        <a:spcBef>
                          <a:spcPts val="0"/>
                        </a:spcBef>
                      </a:pPr>
                      <a:r>
                        <a:rPr lang="es-ES" sz="900" spc="10" dirty="0" smtClean="0">
                          <a:latin typeface="Century Gothic"/>
                          <a:cs typeface="Century Gothic"/>
                        </a:rPr>
                        <a:t>15,091,13</a:t>
                      </a:r>
                      <a:r>
                        <a:rPr lang="es-ES" sz="900" spc="10" baseline="0" dirty="0" smtClean="0">
                          <a:latin typeface="Century Gothic"/>
                          <a:cs typeface="Century Gothic"/>
                        </a:rPr>
                        <a:t> </a:t>
                      </a:r>
                      <a:r>
                        <a:rPr lang="es-ES" sz="900" spc="10" dirty="0" smtClean="0">
                          <a:solidFill>
                            <a:schemeClr val="tx1"/>
                          </a:solidFill>
                          <a:latin typeface="Century Gothic"/>
                          <a:ea typeface="+mn-ea"/>
                          <a:cs typeface="Arial Black"/>
                        </a:rPr>
                        <a:t>€</a:t>
                      </a:r>
                      <a:endParaRPr sz="900" dirty="0">
                        <a:latin typeface="Arial Black"/>
                        <a:cs typeface="Arial Black"/>
                      </a:endParaRPr>
                    </a:p>
                  </a:txBody>
                  <a:tcPr marL="0" marR="0" marT="0" marB="0" anchor="ctr">
                    <a:lnL w="19050" cap="flat" cmpd="sng" algn="ctr">
                      <a:solidFill>
                        <a:srgbClr val="FFFFFF"/>
                      </a:solidFill>
                      <a:prstDash val="solid"/>
                      <a:round/>
                      <a:headEnd type="none" w="med" len="med"/>
                      <a:tailEnd type="none" w="med" len="med"/>
                    </a:lnL>
                    <a:lnT w="12700">
                      <a:solidFill>
                        <a:srgbClr val="000000"/>
                      </a:solidFill>
                      <a:prstDash val="solid"/>
                    </a:lnT>
                    <a:lnB w="19050">
                      <a:solidFill>
                        <a:srgbClr val="004594"/>
                      </a:solidFill>
                      <a:prstDash val="solid"/>
                    </a:lnB>
                    <a:solidFill>
                      <a:srgbClr val="004594">
                        <a:alpha val="9999"/>
                      </a:srgbClr>
                    </a:solidFill>
                  </a:tcPr>
                </a:tc>
                <a:tc>
                  <a:txBody>
                    <a:bodyPr/>
                    <a:lstStyle/>
                    <a:p>
                      <a:pPr marL="170815" marR="0" lvl="0" indent="0" defTabSz="914400" eaLnBrk="1" fontAlgn="auto" latinLnBrk="0" hangingPunct="1">
                        <a:lnSpc>
                          <a:spcPct val="100000"/>
                        </a:lnSpc>
                        <a:spcBef>
                          <a:spcPts val="0"/>
                        </a:spcBef>
                        <a:spcAft>
                          <a:spcPts val="0"/>
                        </a:spcAft>
                        <a:buClrTx/>
                        <a:buSzTx/>
                        <a:buFontTx/>
                        <a:buNone/>
                        <a:tabLst/>
                        <a:defRPr/>
                      </a:pPr>
                      <a:r>
                        <a:rPr lang="es-ES" sz="900" spc="10" dirty="0" smtClean="0">
                          <a:latin typeface="Century Gothic"/>
                          <a:cs typeface="Century Gothic"/>
                        </a:rPr>
                        <a:t>16,471.21</a:t>
                      </a:r>
                      <a:r>
                        <a:rPr lang="es-ES" sz="900" spc="-55" dirty="0" smtClean="0">
                          <a:latin typeface="Century Gothic"/>
                          <a:cs typeface="Century Gothic"/>
                        </a:rPr>
                        <a:t> </a:t>
                      </a:r>
                      <a:r>
                        <a:rPr lang="es-ES" sz="900" spc="10" dirty="0" smtClean="0">
                          <a:solidFill>
                            <a:schemeClr val="tx1"/>
                          </a:solidFill>
                          <a:latin typeface="Century Gothic"/>
                          <a:ea typeface="+mn-ea"/>
                          <a:cs typeface="Arial Black"/>
                        </a:rPr>
                        <a:t>€</a:t>
                      </a:r>
                      <a:endParaRPr sz="900" dirty="0">
                        <a:latin typeface="Arial Black"/>
                        <a:cs typeface="Arial Black"/>
                      </a:endParaRPr>
                    </a:p>
                  </a:txBody>
                  <a:tcPr marL="0" marR="0" marT="0" marB="0" anchor="ctr">
                    <a:lnT w="12700">
                      <a:solidFill>
                        <a:srgbClr val="000000"/>
                      </a:solidFill>
                      <a:prstDash val="solid"/>
                    </a:lnT>
                    <a:lnB w="19050">
                      <a:solidFill>
                        <a:srgbClr val="004594"/>
                      </a:solidFill>
                      <a:prstDash val="solid"/>
                    </a:lnB>
                  </a:tcPr>
                </a:tc>
                <a:tc>
                  <a:txBody>
                    <a:bodyPr/>
                    <a:lstStyle/>
                    <a:p>
                      <a:pPr marL="113030" algn="ctr">
                        <a:lnSpc>
                          <a:spcPct val="100000"/>
                        </a:lnSpc>
                        <a:spcBef>
                          <a:spcPts val="0"/>
                        </a:spcBef>
                      </a:pPr>
                      <a:r>
                        <a:rPr lang="es-ES" sz="900" spc="10" dirty="0" smtClean="0">
                          <a:solidFill>
                            <a:schemeClr val="tx1"/>
                          </a:solidFill>
                          <a:latin typeface="Century Gothic"/>
                          <a:ea typeface="+mn-ea"/>
                          <a:cs typeface="Century Gothic"/>
                        </a:rPr>
                        <a:t>6.209,48 €</a:t>
                      </a:r>
                      <a:endParaRPr sz="900" spc="10" dirty="0">
                        <a:solidFill>
                          <a:schemeClr val="tx1"/>
                        </a:solidFill>
                        <a:latin typeface="Century Gothic"/>
                        <a:ea typeface="+mn-ea"/>
                        <a:cs typeface="Century Gothic"/>
                      </a:endParaRPr>
                    </a:p>
                  </a:txBody>
                  <a:tcPr marL="0" marR="0" marT="0" marB="0" anchor="ctr">
                    <a:lnR w="19050" cap="flat" cmpd="sng" algn="ctr">
                      <a:solidFill>
                        <a:srgbClr val="FFFFFF"/>
                      </a:solidFill>
                      <a:prstDash val="solid"/>
                      <a:round/>
                      <a:headEnd type="none" w="med" len="med"/>
                      <a:tailEnd type="none" w="med" len="med"/>
                    </a:lnR>
                    <a:lnT w="12700">
                      <a:solidFill>
                        <a:srgbClr val="000000"/>
                      </a:solidFill>
                      <a:prstDash val="solid"/>
                    </a:lnT>
                    <a:lnB w="19050">
                      <a:solidFill>
                        <a:srgbClr val="004594"/>
                      </a:solidFill>
                      <a:prstDash val="solid"/>
                    </a:lnB>
                    <a:noFill/>
                  </a:tcPr>
                </a:tc>
                <a:tc>
                  <a:txBody>
                    <a:bodyPr/>
                    <a:lstStyle/>
                    <a:p>
                      <a:pPr marL="206375" algn="ctr">
                        <a:lnSpc>
                          <a:spcPct val="100000"/>
                        </a:lnSpc>
                      </a:pPr>
                      <a:endParaRPr lang="es-ES" sz="900" spc="10" dirty="0" smtClean="0">
                        <a:solidFill>
                          <a:schemeClr val="tx1"/>
                        </a:solidFill>
                        <a:latin typeface="Century Gothic"/>
                        <a:ea typeface="+mn-ea"/>
                        <a:cs typeface="Century Gothic"/>
                      </a:endParaRPr>
                    </a:p>
                    <a:p>
                      <a:pPr marL="206375" algn="ctr">
                        <a:lnSpc>
                          <a:spcPct val="100000"/>
                        </a:lnSpc>
                      </a:pPr>
                      <a:r>
                        <a:rPr lang="es-ES" sz="900" spc="10" dirty="0" smtClean="0">
                          <a:solidFill>
                            <a:schemeClr val="tx1"/>
                          </a:solidFill>
                          <a:latin typeface="Century Gothic"/>
                          <a:ea typeface="+mn-ea"/>
                          <a:cs typeface="Century Gothic"/>
                        </a:rPr>
                        <a:t>37,8</a:t>
                      </a:r>
                    </a:p>
                    <a:p>
                      <a:pPr marL="206375" algn="ctr">
                        <a:lnSpc>
                          <a:spcPct val="100000"/>
                        </a:lnSpc>
                      </a:pPr>
                      <a:endParaRPr sz="900" spc="10" dirty="0">
                        <a:solidFill>
                          <a:schemeClr val="tx1"/>
                        </a:solidFill>
                        <a:latin typeface="Century Gothic"/>
                        <a:ea typeface="+mn-ea"/>
                        <a:cs typeface="Century Gothic"/>
                      </a:endParaRPr>
                    </a:p>
                  </a:txBody>
                  <a:tcPr marL="0" marR="0" marT="0" marB="0" anchor="ctr">
                    <a:lnL w="19050" cap="flat" cmpd="sng" algn="ctr">
                      <a:solidFill>
                        <a:srgbClr val="FFFFFF"/>
                      </a:solidFill>
                      <a:prstDash val="solid"/>
                      <a:round/>
                      <a:headEnd type="none" w="med" len="med"/>
                      <a:tailEnd type="none" w="med" len="med"/>
                    </a:lnL>
                    <a:lnT w="12700">
                      <a:solidFill>
                        <a:srgbClr val="000000"/>
                      </a:solidFill>
                      <a:prstDash val="solid"/>
                    </a:lnT>
                    <a:lnB w="19050">
                      <a:solidFill>
                        <a:srgbClr val="004594"/>
                      </a:solidFill>
                      <a:prstDash val="solid"/>
                    </a:lnB>
                    <a:noFill/>
                  </a:tcPr>
                </a:tc>
                <a:tc>
                  <a:txBody>
                    <a:bodyPr/>
                    <a:lstStyle/>
                    <a:p>
                      <a:pPr algn="ctr" fontAlgn="ctr"/>
                      <a:r>
                        <a:rPr lang="es-ES" sz="900" b="0" i="0" u="none" strike="noStrike" dirty="0">
                          <a:solidFill>
                            <a:srgbClr val="000000"/>
                          </a:solidFill>
                          <a:effectLst/>
                          <a:latin typeface="Century Gothic" panose="020B0502020202020204" pitchFamily="34" charset="0"/>
                        </a:rPr>
                        <a:t>6,7</a:t>
                      </a:r>
                    </a:p>
                  </a:txBody>
                  <a:tcPr marL="9525" marR="9525" marT="0" marB="0" anchor="ctr">
                    <a:lnT w="12700" cap="flat" cmpd="sng" algn="ctr">
                      <a:solidFill>
                        <a:srgbClr val="000000"/>
                      </a:solidFill>
                      <a:prstDash val="solid"/>
                      <a:round/>
                      <a:headEnd type="none" w="med" len="med"/>
                      <a:tailEnd type="none" w="med" len="med"/>
                    </a:lnT>
                    <a:lnB w="19050">
                      <a:solidFill>
                        <a:srgbClr val="004594"/>
                      </a:solidFill>
                      <a:prstDash val="solid"/>
                    </a:lnB>
                  </a:tcPr>
                </a:tc>
                <a:extLst>
                  <a:ext uri="{0D108BD9-81ED-4DB2-BD59-A6C34878D82A}">
                    <a16:rowId xmlns:a16="http://schemas.microsoft.com/office/drawing/2014/main" val="4272720248"/>
                  </a:ext>
                </a:extLst>
              </a:tr>
            </a:tbl>
          </a:graphicData>
        </a:graphic>
      </p:graphicFrame>
      <p:sp>
        <p:nvSpPr>
          <p:cNvPr id="37" name="object 25"/>
          <p:cNvSpPr txBox="1"/>
          <p:nvPr/>
        </p:nvSpPr>
        <p:spPr>
          <a:xfrm>
            <a:off x="631810" y="962025"/>
            <a:ext cx="9000000" cy="412934"/>
          </a:xfrm>
          <a:prstGeom prst="rect">
            <a:avLst/>
          </a:prstGeom>
        </p:spPr>
        <p:txBody>
          <a:bodyPr vert="horz" wrap="square" lIns="0" tIns="12700" rIns="0" bIns="0" rtlCol="0">
            <a:spAutoFit/>
          </a:bodyPr>
          <a:lstStyle/>
          <a:p>
            <a:pPr marL="12700" marR="5080">
              <a:lnSpc>
                <a:spcPct val="100000"/>
              </a:lnSpc>
              <a:spcBef>
                <a:spcPts val="100"/>
              </a:spcBef>
            </a:pPr>
            <a:r>
              <a:rPr lang="es-ES" sz="1300" spc="-25" dirty="0" smtClean="0">
                <a:solidFill>
                  <a:srgbClr val="3D3D3F"/>
                </a:solidFill>
                <a:latin typeface="Century Gothic"/>
                <a:cs typeface="Century Gothic"/>
              </a:rPr>
              <a:t>El importe de la subvención se concederá por los costes salariales, incluyendo la cotización por todos los conceptos a la Seguridad Social y por el importe de los siguientes módulos según el nivel de cualificación requerido</a:t>
            </a:r>
            <a:endParaRPr lang="es-ES" sz="1300" dirty="0">
              <a:latin typeface="Century Gothic"/>
              <a:cs typeface="Century Gothic"/>
            </a:endParaRPr>
          </a:p>
        </p:txBody>
      </p:sp>
      <p:pic>
        <p:nvPicPr>
          <p:cNvPr id="25" name="Picture 5" descr="OK Tira azul_oscuro"/>
          <p:cNvPicPr>
            <a:picLocks noChangeArrowheads="1"/>
          </p:cNvPicPr>
          <p:nvPr/>
        </p:nvPicPr>
        <p:blipFill>
          <a:blip r:embed="rId8"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7" name="Group 9"/>
          <p:cNvGrpSpPr>
            <a:grpSpLocks/>
          </p:cNvGrpSpPr>
          <p:nvPr/>
        </p:nvGrpSpPr>
        <p:grpSpPr bwMode="auto">
          <a:xfrm>
            <a:off x="8255" y="-2127"/>
            <a:ext cx="10680700" cy="7562850"/>
            <a:chOff x="0" y="981"/>
            <a:chExt cx="5760" cy="2319"/>
          </a:xfrm>
        </p:grpSpPr>
        <p:sp>
          <p:nvSpPr>
            <p:cNvPr id="8"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9"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 name="object 4"/>
          <p:cNvSpPr txBox="1"/>
          <p:nvPr/>
        </p:nvSpPr>
        <p:spPr>
          <a:xfrm>
            <a:off x="545299" y="3200356"/>
            <a:ext cx="8760460" cy="1397819"/>
          </a:xfrm>
          <a:prstGeom prst="rect">
            <a:avLst/>
          </a:prstGeom>
        </p:spPr>
        <p:txBody>
          <a:bodyPr vert="horz" wrap="square" lIns="0" tIns="12700" rIns="0" bIns="0" rtlCol="0">
            <a:spAutoFit/>
          </a:bodyPr>
          <a:lstStyle/>
          <a:p>
            <a:pPr marL="12700" marR="673100">
              <a:lnSpc>
                <a:spcPct val="100000"/>
              </a:lnSpc>
              <a:spcBef>
                <a:spcPts val="100"/>
              </a:spcBef>
            </a:pPr>
            <a:r>
              <a:rPr lang="es-ES" spc="-45" dirty="0" smtClean="0">
                <a:solidFill>
                  <a:schemeClr val="bg1">
                    <a:lumMod val="95000"/>
                  </a:schemeClr>
                </a:solidFill>
                <a:latin typeface="Century Gothic"/>
                <a:cs typeface="Century Gothic"/>
              </a:rPr>
              <a:t>Establecer las bases y regular las ayudas a conceder</a:t>
            </a:r>
            <a:r>
              <a:rPr lang="es-ES" sz="1800" spc="-45" dirty="0" smtClean="0">
                <a:solidFill>
                  <a:schemeClr val="bg1">
                    <a:lumMod val="95000"/>
                  </a:schemeClr>
                </a:solidFill>
                <a:latin typeface="Century Gothic"/>
                <a:cs typeface="Century Gothic"/>
              </a:rPr>
              <a:t> a las entidades locales municipales de la Comunidad Autónoma de Euskadi por la contratación de personas jóvenes desempleadas inscritas en Lanbide-Servicio Vasco de Empleo y en el Sistema de Garantía Juvenil, como medida para favorecer su empleabilidad, a través de la adquisición de experiencia profesional</a:t>
            </a:r>
            <a:r>
              <a:rPr lang="es-ES" spc="-45" dirty="0" smtClean="0">
                <a:solidFill>
                  <a:schemeClr val="bg1">
                    <a:lumMod val="95000"/>
                  </a:schemeClr>
                </a:solidFill>
                <a:latin typeface="Century Gothic"/>
                <a:cs typeface="Century Gothic"/>
              </a:rPr>
              <a:t>.</a:t>
            </a:r>
            <a:endParaRPr sz="1800" dirty="0">
              <a:solidFill>
                <a:schemeClr val="bg1">
                  <a:lumMod val="95000"/>
                </a:schemeClr>
              </a:solidFill>
              <a:latin typeface="Century Gothic"/>
              <a:cs typeface="Century Gothic"/>
            </a:endParaRPr>
          </a:p>
        </p:txBody>
      </p:sp>
      <p:sp>
        <p:nvSpPr>
          <p:cNvPr id="5" name="object 3">
            <a:extLst>
              <a:ext uri="{FF2B5EF4-FFF2-40B4-BE49-F238E27FC236}">
                <a16:creationId xmlns:a16="http://schemas.microsoft.com/office/drawing/2014/main" id="{5DD9DBC1-4376-D048-A64B-1DDFD8F90C33}"/>
              </a:ext>
            </a:extLst>
          </p:cNvPr>
          <p:cNvSpPr txBox="1">
            <a:spLocks/>
          </p:cNvSpPr>
          <p:nvPr/>
        </p:nvSpPr>
        <p:spPr>
          <a:xfrm>
            <a:off x="546100" y="2486025"/>
            <a:ext cx="4802505" cy="705321"/>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r>
              <a:rPr lang="es-ES" kern="0" dirty="0">
                <a:solidFill>
                  <a:schemeClr val="bg1">
                    <a:lumMod val="95000"/>
                  </a:schemeClr>
                </a:solidFill>
              </a:rPr>
              <a:t>Objeto</a:t>
            </a:r>
            <a:endParaRPr lang="es-ES" kern="0" spc="-45" dirty="0">
              <a:solidFill>
                <a:schemeClr val="bg1">
                  <a:lumMod val="95000"/>
                </a:schemeClr>
              </a:solidFill>
            </a:endParaRPr>
          </a:p>
        </p:txBody>
      </p:sp>
      <p:sp>
        <p:nvSpPr>
          <p:cNvPr id="6" name="Rectángulo 5">
            <a:extLst>
              <a:ext uri="{FF2B5EF4-FFF2-40B4-BE49-F238E27FC236}">
                <a16:creationId xmlns:a16="http://schemas.microsoft.com/office/drawing/2014/main" id="{C3ABCE35-B57B-3447-8CCB-4CF4F5B689B5}"/>
              </a:ext>
            </a:extLst>
          </p:cNvPr>
          <p:cNvSpPr/>
          <p:nvPr/>
        </p:nvSpPr>
        <p:spPr>
          <a:xfrm>
            <a:off x="469900" y="962025"/>
            <a:ext cx="2362200" cy="2144177"/>
          </a:xfrm>
          <a:prstGeom prst="rect">
            <a:avLst/>
          </a:prstGeom>
        </p:spPr>
        <p:txBody>
          <a:bodyPr wrap="square">
            <a:spAutoFit/>
          </a:bodyPr>
          <a:lstStyle/>
          <a:p>
            <a:r>
              <a:rPr lang="es-ES" sz="20000" spc="-1500" baseline="7000" dirty="0">
                <a:solidFill>
                  <a:schemeClr val="bg1">
                    <a:lumMod val="95000"/>
                    <a:alpha val="36000"/>
                  </a:schemeClr>
                </a:solidFill>
                <a:latin typeface="Century Gothic"/>
                <a:cs typeface="Century Gothic"/>
              </a:rPr>
              <a:t>00</a:t>
            </a:r>
            <a:endParaRPr lang="es-ES" sz="20000" b="1" spc="-15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Group 9"/>
          <p:cNvGrpSpPr>
            <a:grpSpLocks/>
          </p:cNvGrpSpPr>
          <p:nvPr/>
        </p:nvGrpSpPr>
        <p:grpSpPr bwMode="auto">
          <a:xfrm>
            <a:off x="8255" y="-2127"/>
            <a:ext cx="10680700" cy="7562850"/>
            <a:chOff x="0" y="981"/>
            <a:chExt cx="5760" cy="2319"/>
          </a:xfrm>
        </p:grpSpPr>
        <p:sp>
          <p:nvSpPr>
            <p:cNvPr id="5"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8"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object 3">
            <a:extLst>
              <a:ext uri="{FF2B5EF4-FFF2-40B4-BE49-F238E27FC236}">
                <a16:creationId xmlns:a16="http://schemas.microsoft.com/office/drawing/2014/main" id="{381A6636-3B21-1542-9FE5-BE9B31E702C8}"/>
              </a:ext>
            </a:extLst>
          </p:cNvPr>
          <p:cNvSpPr txBox="1">
            <a:spLocks/>
          </p:cNvSpPr>
          <p:nvPr/>
        </p:nvSpPr>
        <p:spPr>
          <a:xfrm>
            <a:off x="385798" y="2612206"/>
            <a:ext cx="8077200" cy="705321"/>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r>
              <a:rPr lang="es-ES" dirty="0">
                <a:solidFill>
                  <a:schemeClr val="bg1">
                    <a:lumMod val="95000"/>
                  </a:schemeClr>
                </a:solidFill>
              </a:rPr>
              <a:t>Presentación de solicitudes</a:t>
            </a:r>
          </a:p>
        </p:txBody>
      </p:sp>
      <p:sp>
        <p:nvSpPr>
          <p:cNvPr id="7" name="Rectángulo 6">
            <a:extLst>
              <a:ext uri="{FF2B5EF4-FFF2-40B4-BE49-F238E27FC236}">
                <a16:creationId xmlns:a16="http://schemas.microsoft.com/office/drawing/2014/main" id="{56397F9E-047C-B847-9929-4F6D7C58C3F8}"/>
              </a:ext>
            </a:extLst>
          </p:cNvPr>
          <p:cNvSpPr/>
          <p:nvPr/>
        </p:nvSpPr>
        <p:spPr>
          <a:xfrm>
            <a:off x="317500" y="1190625"/>
            <a:ext cx="3421097" cy="2144177"/>
          </a:xfrm>
          <a:prstGeom prst="rect">
            <a:avLst/>
          </a:prstGeom>
        </p:spPr>
        <p:txBody>
          <a:bodyPr wrap="square">
            <a:spAutoFit/>
          </a:bodyPr>
          <a:lstStyle/>
          <a:p>
            <a:r>
              <a:rPr lang="es-ES" sz="20000" spc="-1000" baseline="7000" dirty="0">
                <a:solidFill>
                  <a:schemeClr val="bg1">
                    <a:lumMod val="95000"/>
                    <a:alpha val="36000"/>
                  </a:schemeClr>
                </a:solidFill>
                <a:latin typeface="Century Gothic"/>
                <a:cs typeface="Century Gothic"/>
              </a:rPr>
              <a:t>08</a:t>
            </a:r>
            <a:endParaRPr lang="es-ES" sz="20000" b="1" spc="-10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3" name="object 23"/>
          <p:cNvSpPr/>
          <p:nvPr/>
        </p:nvSpPr>
        <p:spPr>
          <a:xfrm>
            <a:off x="671300" y="2866841"/>
            <a:ext cx="9126220" cy="1296035"/>
          </a:xfrm>
          <a:custGeom>
            <a:avLst/>
            <a:gdLst/>
            <a:ahLst/>
            <a:cxnLst/>
            <a:rect l="l" t="t" r="r" b="b"/>
            <a:pathLst>
              <a:path w="9126220" h="1296035">
                <a:moveTo>
                  <a:pt x="0" y="1295996"/>
                </a:moveTo>
                <a:lnTo>
                  <a:pt x="9126004" y="1295996"/>
                </a:lnTo>
                <a:lnTo>
                  <a:pt x="9126004" y="0"/>
                </a:lnTo>
                <a:lnTo>
                  <a:pt x="0" y="0"/>
                </a:lnTo>
                <a:lnTo>
                  <a:pt x="0" y="1295996"/>
                </a:lnTo>
                <a:close/>
              </a:path>
            </a:pathLst>
          </a:custGeom>
          <a:solidFill>
            <a:srgbClr val="000000">
              <a:alpha val="2999"/>
            </a:srgbClr>
          </a:solidFill>
        </p:spPr>
        <p:txBody>
          <a:bodyPr wrap="square" lIns="0" tIns="0" rIns="0" bIns="0" rtlCol="0"/>
          <a:lstStyle/>
          <a:p>
            <a:endParaRPr b="1" dirty="0">
              <a:latin typeface="Century Gothic Bold"/>
            </a:endParaRPr>
          </a:p>
        </p:txBody>
      </p:sp>
      <p:sp>
        <p:nvSpPr>
          <p:cNvPr id="25" name="object 25"/>
          <p:cNvSpPr txBox="1">
            <a:spLocks noGrp="1"/>
          </p:cNvSpPr>
          <p:nvPr>
            <p:ph type="title"/>
          </p:nvPr>
        </p:nvSpPr>
        <p:spPr>
          <a:xfrm>
            <a:off x="769742" y="962037"/>
            <a:ext cx="6100957" cy="397545"/>
          </a:xfrm>
          <a:prstGeom prst="rect">
            <a:avLst/>
          </a:prstGeom>
        </p:spPr>
        <p:txBody>
          <a:bodyPr vert="horz" wrap="square" lIns="0" tIns="12700" rIns="0" bIns="0" rtlCol="0">
            <a:spAutoFit/>
          </a:bodyPr>
          <a:lstStyle/>
          <a:p>
            <a:pPr marL="12700">
              <a:lnSpc>
                <a:spcPct val="100000"/>
              </a:lnSpc>
              <a:spcBef>
                <a:spcPts val="100"/>
              </a:spcBef>
            </a:pPr>
            <a:r>
              <a:rPr lang="es-ES" sz="2500" dirty="0"/>
              <a:t>Plazos para la solicitud de subvención</a:t>
            </a:r>
            <a:endParaRPr sz="2500" dirty="0">
              <a:latin typeface="Century Gothic Bold"/>
              <a:cs typeface="Calibri"/>
            </a:endParaRPr>
          </a:p>
        </p:txBody>
      </p:sp>
      <p:sp>
        <p:nvSpPr>
          <p:cNvPr id="27" name="object 27"/>
          <p:cNvSpPr txBox="1"/>
          <p:nvPr/>
        </p:nvSpPr>
        <p:spPr>
          <a:xfrm>
            <a:off x="4271266" y="3395820"/>
            <a:ext cx="5190233" cy="192360"/>
          </a:xfrm>
          <a:prstGeom prst="rect">
            <a:avLst/>
          </a:prstGeom>
        </p:spPr>
        <p:txBody>
          <a:bodyPr vert="horz" wrap="square" lIns="0" tIns="22860" rIns="0" bIns="0" rtlCol="0">
            <a:spAutoFit/>
          </a:bodyPr>
          <a:lstStyle/>
          <a:p>
            <a:pPr marL="12700">
              <a:lnSpc>
                <a:spcPct val="100000"/>
              </a:lnSpc>
              <a:spcBef>
                <a:spcPts val="80"/>
              </a:spcBef>
            </a:pPr>
            <a:r>
              <a:rPr lang="es-ES" sz="1100" spc="-35" dirty="0" smtClean="0">
                <a:solidFill>
                  <a:srgbClr val="3D3D3F"/>
                </a:solidFill>
                <a:latin typeface="Century Gothic"/>
                <a:cs typeface="Century Gothic"/>
              </a:rPr>
              <a:t>Desde el día </a:t>
            </a:r>
            <a:r>
              <a:rPr sz="1100" spc="-20" dirty="0" err="1" smtClean="0">
                <a:solidFill>
                  <a:srgbClr val="3D3D3F"/>
                </a:solidFill>
                <a:latin typeface="Century Gothic"/>
                <a:cs typeface="Century Gothic"/>
              </a:rPr>
              <a:t>siguiente</a:t>
            </a:r>
            <a:r>
              <a:rPr sz="1100" spc="30" dirty="0" smtClean="0">
                <a:solidFill>
                  <a:srgbClr val="3D3D3F"/>
                </a:solidFill>
                <a:latin typeface="Century Gothic"/>
                <a:cs typeface="Century Gothic"/>
              </a:rPr>
              <a:t> </a:t>
            </a:r>
            <a:r>
              <a:rPr sz="1100" spc="-45" dirty="0">
                <a:solidFill>
                  <a:srgbClr val="3D3D3F"/>
                </a:solidFill>
                <a:latin typeface="Century Gothic"/>
                <a:cs typeface="Century Gothic"/>
              </a:rPr>
              <a:t>a</a:t>
            </a:r>
            <a:r>
              <a:rPr sz="1100" spc="30" dirty="0">
                <a:solidFill>
                  <a:srgbClr val="3D3D3F"/>
                </a:solidFill>
                <a:latin typeface="Century Gothic"/>
                <a:cs typeface="Century Gothic"/>
              </a:rPr>
              <a:t> </a:t>
            </a:r>
            <a:r>
              <a:rPr sz="1100" spc="-15" dirty="0">
                <a:solidFill>
                  <a:srgbClr val="3D3D3F"/>
                </a:solidFill>
                <a:latin typeface="Century Gothic"/>
                <a:cs typeface="Century Gothic"/>
              </a:rPr>
              <a:t>la</a:t>
            </a:r>
            <a:r>
              <a:rPr sz="1100" spc="30" dirty="0">
                <a:solidFill>
                  <a:srgbClr val="3D3D3F"/>
                </a:solidFill>
                <a:latin typeface="Century Gothic"/>
                <a:cs typeface="Century Gothic"/>
              </a:rPr>
              <a:t> </a:t>
            </a:r>
            <a:r>
              <a:rPr sz="1100" spc="-25" dirty="0">
                <a:solidFill>
                  <a:srgbClr val="3D3D3F"/>
                </a:solidFill>
                <a:latin typeface="Century Gothic"/>
                <a:cs typeface="Century Gothic"/>
              </a:rPr>
              <a:t>publicación</a:t>
            </a:r>
            <a:r>
              <a:rPr sz="1100" spc="30" dirty="0">
                <a:solidFill>
                  <a:srgbClr val="3D3D3F"/>
                </a:solidFill>
                <a:latin typeface="Century Gothic"/>
                <a:cs typeface="Century Gothic"/>
              </a:rPr>
              <a:t> </a:t>
            </a:r>
            <a:r>
              <a:rPr sz="1100" spc="-40" dirty="0">
                <a:solidFill>
                  <a:srgbClr val="3D3D3F"/>
                </a:solidFill>
                <a:latin typeface="Century Gothic"/>
                <a:cs typeface="Century Gothic"/>
              </a:rPr>
              <a:t>en</a:t>
            </a:r>
            <a:r>
              <a:rPr sz="1100" spc="30" dirty="0">
                <a:solidFill>
                  <a:srgbClr val="3D3D3F"/>
                </a:solidFill>
                <a:latin typeface="Century Gothic"/>
                <a:cs typeface="Century Gothic"/>
              </a:rPr>
              <a:t> </a:t>
            </a:r>
            <a:r>
              <a:rPr sz="1100" spc="-15" dirty="0">
                <a:solidFill>
                  <a:srgbClr val="3D3D3F"/>
                </a:solidFill>
                <a:latin typeface="Century Gothic"/>
                <a:cs typeface="Century Gothic"/>
              </a:rPr>
              <a:t>el</a:t>
            </a:r>
            <a:r>
              <a:rPr sz="1100" spc="30" dirty="0">
                <a:solidFill>
                  <a:srgbClr val="3D3D3F"/>
                </a:solidFill>
                <a:latin typeface="Century Gothic"/>
                <a:cs typeface="Century Gothic"/>
              </a:rPr>
              <a:t> </a:t>
            </a:r>
            <a:r>
              <a:rPr sz="1100" spc="-90" dirty="0" smtClean="0">
                <a:solidFill>
                  <a:srgbClr val="3D3D3F"/>
                </a:solidFill>
                <a:latin typeface="Century Gothic"/>
                <a:cs typeface="Century Gothic"/>
              </a:rPr>
              <a:t>BOPV</a:t>
            </a:r>
            <a:r>
              <a:rPr lang="es-ES" sz="1100" spc="-90" dirty="0" smtClean="0">
                <a:solidFill>
                  <a:srgbClr val="3D3D3F"/>
                </a:solidFill>
                <a:latin typeface="Century Gothic"/>
                <a:cs typeface="Century Gothic"/>
              </a:rPr>
              <a:t> hasta el 30 de setiembre de 2022</a:t>
            </a:r>
          </a:p>
        </p:txBody>
      </p:sp>
      <p:sp>
        <p:nvSpPr>
          <p:cNvPr id="28" name="object 28"/>
          <p:cNvSpPr/>
          <p:nvPr/>
        </p:nvSpPr>
        <p:spPr>
          <a:xfrm>
            <a:off x="3935245" y="3477476"/>
            <a:ext cx="125013" cy="45719"/>
          </a:xfrm>
          <a:custGeom>
            <a:avLst/>
            <a:gdLst/>
            <a:ahLst/>
            <a:cxnLst/>
            <a:rect l="l" t="t" r="r" b="b"/>
            <a:pathLst>
              <a:path w="114300" h="83185">
                <a:moveTo>
                  <a:pt x="0" y="0"/>
                </a:moveTo>
                <a:lnTo>
                  <a:pt x="0" y="82880"/>
                </a:lnTo>
                <a:lnTo>
                  <a:pt x="113868" y="41440"/>
                </a:lnTo>
                <a:lnTo>
                  <a:pt x="0" y="0"/>
                </a:lnTo>
                <a:close/>
              </a:path>
            </a:pathLst>
          </a:custGeom>
          <a:solidFill>
            <a:srgbClr val="004594"/>
          </a:solidFill>
        </p:spPr>
        <p:txBody>
          <a:bodyPr wrap="square" lIns="0" tIns="0" rIns="0" bIns="0" rtlCol="0"/>
          <a:lstStyle/>
          <a:p>
            <a:endParaRPr b="1" dirty="0">
              <a:latin typeface="Century Gothic Bold"/>
            </a:endParaRPr>
          </a:p>
        </p:txBody>
      </p:sp>
      <p:sp>
        <p:nvSpPr>
          <p:cNvPr id="34" name="object 2">
            <a:extLst>
              <a:ext uri="{FF2B5EF4-FFF2-40B4-BE49-F238E27FC236}">
                <a16:creationId xmlns:a16="http://schemas.microsoft.com/office/drawing/2014/main" id="{C5BC7340-9264-0A45-B61D-250B25750426}"/>
              </a:ext>
            </a:extLst>
          </p:cNvPr>
          <p:cNvSpPr txBox="1"/>
          <p:nvPr/>
        </p:nvSpPr>
        <p:spPr>
          <a:xfrm>
            <a:off x="7269488"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Contratación de jóvenes en el marco del FSE+ </a:t>
            </a:r>
            <a:r>
              <a:rPr lang="es-ES" sz="1000" b="1" dirty="0">
                <a:solidFill>
                  <a:srgbClr val="004594"/>
                </a:solidFill>
                <a:latin typeface="Century Gothic Bold"/>
                <a:cs typeface="Calibri"/>
              </a:rPr>
              <a:t>	</a:t>
            </a:r>
            <a:r>
              <a:rPr lang="es-ES" sz="950" spc="10" dirty="0" smtClean="0">
                <a:latin typeface="Century Gothic"/>
                <a:cs typeface="Century Gothic"/>
              </a:rPr>
              <a:t>21</a:t>
            </a:r>
            <a:endParaRPr lang="es-ES" sz="950" dirty="0">
              <a:latin typeface="Century Gothic"/>
              <a:cs typeface="Century Gothic"/>
            </a:endParaRPr>
          </a:p>
        </p:txBody>
      </p:sp>
      <p:sp>
        <p:nvSpPr>
          <p:cNvPr id="3" name="Rectángulo 2"/>
          <p:cNvSpPr/>
          <p:nvPr/>
        </p:nvSpPr>
        <p:spPr>
          <a:xfrm>
            <a:off x="650330" y="1294820"/>
            <a:ext cx="9126220" cy="1169551"/>
          </a:xfrm>
          <a:prstGeom prst="rect">
            <a:avLst/>
          </a:prstGeom>
        </p:spPr>
        <p:txBody>
          <a:bodyPr wrap="square">
            <a:spAutoFit/>
          </a:bodyPr>
          <a:lstStyle/>
          <a:p>
            <a:endParaRPr lang="es-ES" sz="2800" dirty="0">
              <a:solidFill>
                <a:srgbClr val="000000"/>
              </a:solidFill>
              <a:latin typeface="Arial" panose="020B0604020202020204" pitchFamily="34" charset="0"/>
            </a:endParaRPr>
          </a:p>
          <a:p>
            <a:pPr marL="12700"/>
            <a:r>
              <a:rPr lang="es-ES" sz="1400" spc="-20" dirty="0">
                <a:solidFill>
                  <a:srgbClr val="3D3D3F"/>
                </a:solidFill>
                <a:latin typeface="Century Gothic"/>
                <a:cs typeface="Century Gothic"/>
              </a:rPr>
              <a:t>Todas las solicitudes de subvenciones deberán presentarse </a:t>
            </a:r>
            <a:r>
              <a:rPr lang="es-ES" sz="1400" b="1" spc="-20" dirty="0">
                <a:solidFill>
                  <a:schemeClr val="tx2"/>
                </a:solidFill>
                <a:latin typeface="Century Gothic"/>
                <a:cs typeface="Century Gothic"/>
              </a:rPr>
              <a:t>a través de </a:t>
            </a:r>
            <a:r>
              <a:rPr lang="es-ES" sz="1400" b="1" spc="-20" dirty="0" smtClean="0">
                <a:solidFill>
                  <a:schemeClr val="tx2"/>
                </a:solidFill>
                <a:latin typeface="Century Gothic"/>
                <a:cs typeface="Century Gothic"/>
              </a:rPr>
              <a:t> </a:t>
            </a:r>
            <a:r>
              <a:rPr lang="es-ES" sz="1400" b="1" spc="-20" dirty="0">
                <a:solidFill>
                  <a:schemeClr val="tx2"/>
                </a:solidFill>
                <a:latin typeface="Century Gothic"/>
                <a:cs typeface="Century Gothic"/>
              </a:rPr>
              <a:t>sede </a:t>
            </a:r>
            <a:r>
              <a:rPr lang="es-ES" sz="1400" b="1" spc="-20" dirty="0" smtClean="0">
                <a:solidFill>
                  <a:schemeClr val="tx2"/>
                </a:solidFill>
                <a:latin typeface="Century Gothic"/>
                <a:cs typeface="Century Gothic"/>
              </a:rPr>
              <a:t>electrónica, </a:t>
            </a:r>
            <a:r>
              <a:rPr lang="es-ES" sz="1400" spc="-20" dirty="0">
                <a:solidFill>
                  <a:srgbClr val="3D3D3F"/>
                </a:solidFill>
                <a:latin typeface="Century Gothic"/>
                <a:cs typeface="Century Gothic"/>
              </a:rPr>
              <a:t>a la que se accederá desde: https://</a:t>
            </a:r>
            <a:r>
              <a:rPr lang="es-ES" sz="1400" spc="-20" dirty="0" smtClean="0">
                <a:solidFill>
                  <a:srgbClr val="3D3D3F"/>
                </a:solidFill>
                <a:latin typeface="Century Gothic"/>
                <a:cs typeface="Century Gothic"/>
              </a:rPr>
              <a:t>euskadi.eus/sede </a:t>
            </a:r>
            <a:r>
              <a:rPr lang="es-ES" sz="1400" spc="-20" dirty="0">
                <a:solidFill>
                  <a:srgbClr val="3D3D3F"/>
                </a:solidFill>
                <a:latin typeface="Century Gothic"/>
                <a:cs typeface="Century Gothic"/>
              </a:rPr>
              <a:t>y se dispondrá de un enlace de acceso a la misma en la página web de Lanbide. </a:t>
            </a:r>
          </a:p>
        </p:txBody>
      </p:sp>
      <p:sp>
        <p:nvSpPr>
          <p:cNvPr id="33" name="object 29"/>
          <p:cNvSpPr txBox="1"/>
          <p:nvPr/>
        </p:nvSpPr>
        <p:spPr>
          <a:xfrm>
            <a:off x="1318690" y="3193842"/>
            <a:ext cx="1215373" cy="612988"/>
          </a:xfrm>
          <a:prstGeom prst="rect">
            <a:avLst/>
          </a:prstGeom>
        </p:spPr>
        <p:txBody>
          <a:bodyPr vert="horz" wrap="square" lIns="0" tIns="12700" rIns="0" bIns="0" rtlCol="0">
            <a:spAutoFit/>
          </a:bodyPr>
          <a:lstStyle/>
          <a:p>
            <a:pPr marL="12700" marR="5080">
              <a:lnSpc>
                <a:spcPct val="100000"/>
              </a:lnSpc>
              <a:spcBef>
                <a:spcPts val="100"/>
              </a:spcBef>
            </a:pPr>
            <a:r>
              <a:rPr lang="es-ES" sz="1300" b="1" spc="35" dirty="0" smtClean="0">
                <a:solidFill>
                  <a:srgbClr val="004594"/>
                </a:solidFill>
                <a:latin typeface="Century Gothic Bold"/>
                <a:cs typeface="Calibri"/>
              </a:rPr>
              <a:t>SOLICITUD ENTIDADES  LOCALES</a:t>
            </a:r>
            <a:endParaRPr lang="es-ES" sz="1300" b="1" spc="-50" dirty="0">
              <a:latin typeface="Century Gothic Bold"/>
              <a:cs typeface="Calibri"/>
            </a:endParaRPr>
          </a:p>
        </p:txBody>
      </p:sp>
      <p:sp>
        <p:nvSpPr>
          <p:cNvPr id="35" name="object 31"/>
          <p:cNvSpPr/>
          <p:nvPr/>
        </p:nvSpPr>
        <p:spPr>
          <a:xfrm>
            <a:off x="2508747" y="3500335"/>
            <a:ext cx="1426498" cy="0"/>
          </a:xfrm>
          <a:custGeom>
            <a:avLst/>
            <a:gdLst/>
            <a:ahLst/>
            <a:cxnLst/>
            <a:rect l="l" t="t" r="r" b="b"/>
            <a:pathLst>
              <a:path w="1469389">
                <a:moveTo>
                  <a:pt x="0" y="0"/>
                </a:moveTo>
                <a:lnTo>
                  <a:pt x="1469351" y="0"/>
                </a:lnTo>
              </a:path>
            </a:pathLst>
          </a:custGeom>
          <a:ln w="19050">
            <a:solidFill>
              <a:srgbClr val="004594"/>
            </a:solidFill>
          </a:ln>
        </p:spPr>
        <p:txBody>
          <a:bodyPr wrap="square" lIns="0" tIns="0" rIns="0" bIns="0" rtlCol="0"/>
          <a:lstStyle/>
          <a:p>
            <a:endParaRPr b="1" dirty="0">
              <a:latin typeface="Century Gothic Bold"/>
            </a:endParaRPr>
          </a:p>
        </p:txBody>
      </p:sp>
      <p:pic>
        <p:nvPicPr>
          <p:cNvPr id="29" name="Imagen 28"/>
          <p:cNvPicPr>
            <a:picLocks noChangeAspect="1"/>
          </p:cNvPicPr>
          <p:nvPr/>
        </p:nvPicPr>
        <p:blipFill rotWithShape="1">
          <a:blip r:embed="rId7" cstate="print">
            <a:extLst>
              <a:ext uri="{28A0092B-C50C-407E-A947-70E740481C1C}">
                <a14:useLocalDpi xmlns:a14="http://schemas.microsoft.com/office/drawing/2010/main" val="0"/>
              </a:ext>
            </a:extLst>
          </a:blip>
          <a:srcRect r="14220" b="10108"/>
          <a:stretch/>
        </p:blipFill>
        <p:spPr>
          <a:xfrm>
            <a:off x="5973988" y="6522023"/>
            <a:ext cx="1115148" cy="900000"/>
          </a:xfrm>
          <a:prstGeom prst="rect">
            <a:avLst/>
          </a:prstGeom>
        </p:spPr>
      </p:pic>
      <p:pic>
        <p:nvPicPr>
          <p:cNvPr id="30" name="Picture 5" descr="OK Tira azul_oscuro"/>
          <p:cNvPicPr>
            <a:picLocks noChangeArrowheads="1"/>
          </p:cNvPicPr>
          <p:nvPr/>
        </p:nvPicPr>
        <p:blipFill>
          <a:blip r:embed="rId8"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Group 9"/>
          <p:cNvGrpSpPr>
            <a:grpSpLocks/>
          </p:cNvGrpSpPr>
          <p:nvPr/>
        </p:nvGrpSpPr>
        <p:grpSpPr bwMode="auto">
          <a:xfrm>
            <a:off x="8255" y="-2127"/>
            <a:ext cx="10680700" cy="7562850"/>
            <a:chOff x="0" y="981"/>
            <a:chExt cx="5760" cy="2319"/>
          </a:xfrm>
        </p:grpSpPr>
        <p:sp>
          <p:nvSpPr>
            <p:cNvPr id="5"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6"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object 3">
            <a:extLst>
              <a:ext uri="{FF2B5EF4-FFF2-40B4-BE49-F238E27FC236}">
                <a16:creationId xmlns:a16="http://schemas.microsoft.com/office/drawing/2014/main" id="{2A924746-A17B-8444-9542-D1B190713E33}"/>
              </a:ext>
            </a:extLst>
          </p:cNvPr>
          <p:cNvSpPr txBox="1">
            <a:spLocks/>
          </p:cNvSpPr>
          <p:nvPr/>
        </p:nvSpPr>
        <p:spPr>
          <a:xfrm>
            <a:off x="385798" y="2612206"/>
            <a:ext cx="8077200" cy="705321"/>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r>
              <a:rPr lang="es-ES" spc="-100" dirty="0">
                <a:solidFill>
                  <a:schemeClr val="bg1">
                    <a:lumMod val="95000"/>
                  </a:schemeClr>
                </a:solidFill>
              </a:rPr>
              <a:t>Pago de la subvención</a:t>
            </a:r>
          </a:p>
        </p:txBody>
      </p:sp>
      <p:sp>
        <p:nvSpPr>
          <p:cNvPr id="8" name="Rectángulo 7">
            <a:extLst>
              <a:ext uri="{FF2B5EF4-FFF2-40B4-BE49-F238E27FC236}">
                <a16:creationId xmlns:a16="http://schemas.microsoft.com/office/drawing/2014/main" id="{AF6448C7-FFC7-3A40-A44F-49C42FF42BEE}"/>
              </a:ext>
            </a:extLst>
          </p:cNvPr>
          <p:cNvSpPr/>
          <p:nvPr/>
        </p:nvSpPr>
        <p:spPr>
          <a:xfrm>
            <a:off x="317500" y="1190625"/>
            <a:ext cx="3421097" cy="2144177"/>
          </a:xfrm>
          <a:prstGeom prst="rect">
            <a:avLst/>
          </a:prstGeom>
        </p:spPr>
        <p:txBody>
          <a:bodyPr wrap="square">
            <a:spAutoFit/>
          </a:bodyPr>
          <a:lstStyle/>
          <a:p>
            <a:r>
              <a:rPr lang="es-ES" sz="20000" spc="-1000" baseline="7000" dirty="0">
                <a:solidFill>
                  <a:schemeClr val="bg1">
                    <a:lumMod val="95000"/>
                    <a:alpha val="36000"/>
                  </a:schemeClr>
                </a:solidFill>
                <a:latin typeface="Century Gothic"/>
                <a:cs typeface="Century Gothic"/>
              </a:rPr>
              <a:t>09</a:t>
            </a:r>
            <a:endParaRPr lang="es-ES" sz="20000" b="1" spc="-10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3" name="object 23"/>
          <p:cNvSpPr/>
          <p:nvPr/>
        </p:nvSpPr>
        <p:spPr>
          <a:xfrm>
            <a:off x="1037044" y="732611"/>
            <a:ext cx="9059825" cy="1344295"/>
          </a:xfrm>
          <a:custGeom>
            <a:avLst/>
            <a:gdLst/>
            <a:ahLst/>
            <a:cxnLst/>
            <a:rect l="l" t="t" r="r" b="b"/>
            <a:pathLst>
              <a:path w="9162415" h="1344295">
                <a:moveTo>
                  <a:pt x="0" y="1343698"/>
                </a:moveTo>
                <a:lnTo>
                  <a:pt x="9161995" y="1343698"/>
                </a:lnTo>
                <a:lnTo>
                  <a:pt x="9161995" y="0"/>
                </a:lnTo>
                <a:lnTo>
                  <a:pt x="0" y="0"/>
                </a:lnTo>
                <a:lnTo>
                  <a:pt x="0" y="1343698"/>
                </a:lnTo>
                <a:close/>
              </a:path>
            </a:pathLst>
          </a:custGeom>
          <a:solidFill>
            <a:srgbClr val="000000">
              <a:alpha val="2999"/>
            </a:srgbClr>
          </a:solidFill>
        </p:spPr>
        <p:txBody>
          <a:bodyPr wrap="square" lIns="0" tIns="0" rIns="0" bIns="0" rtlCol="0"/>
          <a:lstStyle/>
          <a:p>
            <a:endParaRPr lang="es-ES" b="1">
              <a:latin typeface="Century Gothic Bold"/>
            </a:endParaRPr>
          </a:p>
        </p:txBody>
      </p:sp>
      <p:sp>
        <p:nvSpPr>
          <p:cNvPr id="24" name="object 24"/>
          <p:cNvSpPr txBox="1"/>
          <p:nvPr/>
        </p:nvSpPr>
        <p:spPr>
          <a:xfrm>
            <a:off x="5400427" y="2399339"/>
            <a:ext cx="4330700" cy="2859757"/>
          </a:xfrm>
          <a:prstGeom prst="rect">
            <a:avLst/>
          </a:prstGeom>
        </p:spPr>
        <p:txBody>
          <a:bodyPr vert="horz" wrap="square" lIns="0" tIns="12700" rIns="0" bIns="0" rtlCol="0">
            <a:spAutoFit/>
          </a:bodyPr>
          <a:lstStyle/>
          <a:p>
            <a:pPr marL="224154" marR="92075" algn="just">
              <a:lnSpc>
                <a:spcPct val="100000"/>
              </a:lnSpc>
              <a:spcBef>
                <a:spcPts val="100"/>
              </a:spcBef>
            </a:pPr>
            <a:r>
              <a:rPr lang="es-ES" sz="1200" spc="-20" dirty="0" smtClean="0">
                <a:solidFill>
                  <a:srgbClr val="004594"/>
                </a:solidFill>
                <a:latin typeface="Century Gothic"/>
                <a:cs typeface="Century Gothic"/>
              </a:rPr>
              <a:t>(**) </a:t>
            </a:r>
            <a:r>
              <a:rPr lang="es-ES" sz="1200" spc="-35" dirty="0" smtClean="0">
                <a:solidFill>
                  <a:srgbClr val="004594"/>
                </a:solidFill>
                <a:latin typeface="Century Gothic"/>
                <a:cs typeface="Century Gothic"/>
              </a:rPr>
              <a:t>Justificación en el plazo de 7 días desde el inicio de la última de las contrataciones subvencionadas</a:t>
            </a:r>
            <a:r>
              <a:rPr lang="es-ES" sz="1200" spc="20" dirty="0" smtClean="0">
                <a:solidFill>
                  <a:srgbClr val="004594"/>
                </a:solidFill>
                <a:latin typeface="Century Gothic"/>
                <a:cs typeface="Century Gothic"/>
              </a:rPr>
              <a:t>:</a:t>
            </a:r>
          </a:p>
          <a:p>
            <a:pPr marL="452754" marR="92075" indent="-228600" algn="just">
              <a:lnSpc>
                <a:spcPct val="100000"/>
              </a:lnSpc>
              <a:spcBef>
                <a:spcPts val="100"/>
              </a:spcBef>
              <a:buAutoNum type="alphaLcParenR"/>
            </a:pPr>
            <a:r>
              <a:rPr lang="es-ES" sz="1200" spc="-35" dirty="0" smtClean="0">
                <a:solidFill>
                  <a:srgbClr val="3D3D3F"/>
                </a:solidFill>
                <a:latin typeface="Century Gothic"/>
                <a:cs typeface="Century Gothic"/>
              </a:rPr>
              <a:t>Relación de personas trabajadoras contratadas</a:t>
            </a:r>
          </a:p>
          <a:p>
            <a:pPr marL="452754" marR="92075" indent="-228600" algn="just">
              <a:lnSpc>
                <a:spcPct val="100000"/>
              </a:lnSpc>
              <a:spcBef>
                <a:spcPts val="100"/>
              </a:spcBef>
              <a:buAutoNum type="alphaLcParenR"/>
            </a:pPr>
            <a:r>
              <a:rPr lang="es-ES" sz="1200" spc="-35" dirty="0" smtClean="0">
                <a:solidFill>
                  <a:srgbClr val="3D3D3F"/>
                </a:solidFill>
                <a:latin typeface="Century Gothic"/>
                <a:cs typeface="Century Gothic"/>
              </a:rPr>
              <a:t>Copia de los contratos de trabajo</a:t>
            </a:r>
            <a:endParaRPr lang="es-ES" sz="1200" spc="-35" dirty="0">
              <a:solidFill>
                <a:srgbClr val="3D3D3F"/>
              </a:solidFill>
              <a:latin typeface="Century Gothic"/>
              <a:cs typeface="Century Gothic"/>
            </a:endParaRPr>
          </a:p>
          <a:p>
            <a:pPr marL="452754" marR="92075" indent="-228600" algn="just">
              <a:lnSpc>
                <a:spcPct val="100000"/>
              </a:lnSpc>
              <a:spcBef>
                <a:spcPts val="100"/>
              </a:spcBef>
              <a:buAutoNum type="alphaLcParenR"/>
            </a:pPr>
            <a:r>
              <a:rPr lang="es-ES" sz="1200" spc="-35" dirty="0" smtClean="0">
                <a:solidFill>
                  <a:srgbClr val="3D3D3F"/>
                </a:solidFill>
                <a:latin typeface="Century Gothic"/>
                <a:cs typeface="Century Gothic"/>
              </a:rPr>
              <a:t>Acta de selección  de las personas contratadas y listado de remitido por Lanbide. En el acta quedará acreditada la participación de al menos una mujer en el proceso de selección o justificación de su imposibilidad</a:t>
            </a:r>
          </a:p>
          <a:p>
            <a:pPr marL="452754" marR="92075" indent="-228600" algn="just">
              <a:lnSpc>
                <a:spcPct val="100000"/>
              </a:lnSpc>
              <a:spcBef>
                <a:spcPts val="100"/>
              </a:spcBef>
              <a:buAutoNum type="alphaLcParenR"/>
            </a:pPr>
            <a:r>
              <a:rPr lang="es-ES" sz="1200" spc="-35" dirty="0" smtClean="0">
                <a:solidFill>
                  <a:srgbClr val="3D3D3F"/>
                </a:solidFill>
                <a:latin typeface="Century Gothic"/>
                <a:cs typeface="Century Gothic"/>
              </a:rPr>
              <a:t>Comunicación a la persona contratada de la cofinanciación por el Fondo Social Europeo</a:t>
            </a:r>
          </a:p>
          <a:p>
            <a:pPr marL="452754" marR="92075" indent="-228600" algn="just">
              <a:spcBef>
                <a:spcPts val="100"/>
              </a:spcBef>
              <a:buFontTx/>
              <a:buAutoNum type="alphaLcParenR"/>
            </a:pPr>
            <a:r>
              <a:rPr lang="es-ES" sz="1200" spc="-35" dirty="0">
                <a:solidFill>
                  <a:srgbClr val="3D3D3F"/>
                </a:solidFill>
                <a:latin typeface="Century Gothic"/>
                <a:cs typeface="Century Gothic"/>
              </a:rPr>
              <a:t>Declaración del representante de que las contrataciones no incurren en la causa de exclusión del artículo </a:t>
            </a:r>
            <a:r>
              <a:rPr lang="es-ES" sz="1200" spc="-35" dirty="0" smtClean="0">
                <a:solidFill>
                  <a:srgbClr val="3D3D3F"/>
                </a:solidFill>
                <a:latin typeface="Century Gothic"/>
                <a:cs typeface="Century Gothic"/>
              </a:rPr>
              <a:t>3 apartados </a:t>
            </a:r>
            <a:r>
              <a:rPr lang="es-ES" sz="1200" spc="-35" dirty="0">
                <a:solidFill>
                  <a:srgbClr val="3D3D3F"/>
                </a:solidFill>
                <a:latin typeface="Century Gothic"/>
                <a:cs typeface="Century Gothic"/>
              </a:rPr>
              <a:t>2.c) y </a:t>
            </a:r>
            <a:r>
              <a:rPr lang="es-ES" sz="1200" spc="-35" dirty="0" smtClean="0">
                <a:solidFill>
                  <a:srgbClr val="3D3D3F"/>
                </a:solidFill>
                <a:latin typeface="Century Gothic"/>
                <a:cs typeface="Century Gothic"/>
              </a:rPr>
              <a:t>3</a:t>
            </a:r>
          </a:p>
          <a:p>
            <a:pPr marL="452754" marR="92075" indent="-228600" algn="just">
              <a:spcBef>
                <a:spcPts val="100"/>
              </a:spcBef>
              <a:buFontTx/>
              <a:buAutoNum type="alphaLcParenR"/>
            </a:pPr>
            <a:r>
              <a:rPr lang="es-ES" sz="1200" spc="-35" dirty="0" smtClean="0">
                <a:solidFill>
                  <a:srgbClr val="3D3D3F"/>
                </a:solidFill>
                <a:latin typeface="Century Gothic"/>
                <a:cs typeface="Century Gothic"/>
              </a:rPr>
              <a:t>IDC </a:t>
            </a:r>
            <a:r>
              <a:rPr lang="es-ES" sz="1200" spc="-35" dirty="0" smtClean="0">
                <a:solidFill>
                  <a:srgbClr val="3D3D3F"/>
                </a:solidFill>
                <a:latin typeface="Century Gothic"/>
                <a:cs typeface="Century Gothic"/>
              </a:rPr>
              <a:t>de cada persona contratada</a:t>
            </a:r>
            <a:endParaRPr lang="es-ES" sz="1200" dirty="0">
              <a:latin typeface="Century Gothic"/>
              <a:cs typeface="Century Gothic"/>
            </a:endParaRPr>
          </a:p>
        </p:txBody>
      </p:sp>
      <p:sp>
        <p:nvSpPr>
          <p:cNvPr id="25" name="object 25"/>
          <p:cNvSpPr txBox="1"/>
          <p:nvPr/>
        </p:nvSpPr>
        <p:spPr>
          <a:xfrm>
            <a:off x="671302" y="2431801"/>
            <a:ext cx="3954145" cy="2117567"/>
          </a:xfrm>
          <a:prstGeom prst="rect">
            <a:avLst/>
          </a:prstGeom>
        </p:spPr>
        <p:txBody>
          <a:bodyPr vert="horz" wrap="square" lIns="0" tIns="5080" rIns="0" bIns="0" rtlCol="0">
            <a:spAutoFit/>
          </a:bodyPr>
          <a:lstStyle/>
          <a:p>
            <a:pPr marL="224154" marR="5080" indent="-212090" algn="just">
              <a:lnSpc>
                <a:spcPct val="104200"/>
              </a:lnSpc>
              <a:spcBef>
                <a:spcPts val="40"/>
              </a:spcBef>
            </a:pPr>
            <a:r>
              <a:rPr lang="es-ES" sz="1200" spc="-45" dirty="0" smtClean="0">
                <a:solidFill>
                  <a:srgbClr val="004594"/>
                </a:solidFill>
                <a:latin typeface="Century Gothic"/>
                <a:cs typeface="Century Gothic"/>
              </a:rPr>
              <a:t>(*)</a:t>
            </a:r>
            <a:r>
              <a:rPr lang="es-ES" sz="1200" spc="45" dirty="0" smtClean="0">
                <a:solidFill>
                  <a:srgbClr val="004594"/>
                </a:solidFill>
                <a:latin typeface="Century Gothic"/>
                <a:cs typeface="Century Gothic"/>
              </a:rPr>
              <a:t> </a:t>
            </a:r>
            <a:r>
              <a:rPr lang="es-ES" sz="1200" spc="-45" dirty="0" smtClean="0">
                <a:solidFill>
                  <a:srgbClr val="004594"/>
                </a:solidFill>
                <a:latin typeface="Century Gothic"/>
                <a:cs typeface="Century Gothic"/>
              </a:rPr>
              <a:t>Junto</a:t>
            </a:r>
            <a:r>
              <a:rPr lang="es-ES" sz="1200" spc="50" dirty="0" smtClean="0">
                <a:solidFill>
                  <a:srgbClr val="004594"/>
                </a:solidFill>
                <a:latin typeface="Century Gothic"/>
                <a:cs typeface="Century Gothic"/>
              </a:rPr>
              <a:t> a la</a:t>
            </a:r>
            <a:r>
              <a:rPr lang="es-ES" sz="1200" spc="-45" dirty="0">
                <a:solidFill>
                  <a:srgbClr val="004594"/>
                </a:solidFill>
                <a:latin typeface="Century Gothic"/>
                <a:cs typeface="Century Gothic"/>
              </a:rPr>
              <a:t> </a:t>
            </a:r>
            <a:r>
              <a:rPr lang="es-ES" sz="1200" spc="-25" dirty="0" smtClean="0">
                <a:solidFill>
                  <a:srgbClr val="004594"/>
                </a:solidFill>
                <a:latin typeface="Century Gothic"/>
                <a:cs typeface="Century Gothic"/>
              </a:rPr>
              <a:t>solicitud</a:t>
            </a:r>
            <a:r>
              <a:rPr lang="es-ES" sz="1200" spc="50" dirty="0" smtClean="0">
                <a:solidFill>
                  <a:srgbClr val="004594"/>
                </a:solidFill>
                <a:latin typeface="Century Gothic"/>
                <a:cs typeface="Century Gothic"/>
              </a:rPr>
              <a:t> </a:t>
            </a:r>
            <a:r>
              <a:rPr lang="es-ES" sz="1200" spc="-50" dirty="0" smtClean="0">
                <a:solidFill>
                  <a:srgbClr val="004594"/>
                </a:solidFill>
                <a:latin typeface="Century Gothic"/>
                <a:cs typeface="Century Gothic"/>
              </a:rPr>
              <a:t>de</a:t>
            </a:r>
            <a:r>
              <a:rPr lang="es-ES" sz="1200" spc="50" dirty="0" smtClean="0">
                <a:solidFill>
                  <a:srgbClr val="004594"/>
                </a:solidFill>
                <a:latin typeface="Century Gothic"/>
                <a:cs typeface="Century Gothic"/>
              </a:rPr>
              <a:t> </a:t>
            </a:r>
            <a:r>
              <a:rPr lang="es-ES" sz="1200" spc="-35" dirty="0" smtClean="0">
                <a:solidFill>
                  <a:srgbClr val="004594"/>
                </a:solidFill>
                <a:latin typeface="Century Gothic"/>
                <a:cs typeface="Century Gothic"/>
              </a:rPr>
              <a:t>subvención</a:t>
            </a:r>
            <a:r>
              <a:rPr lang="es-ES" sz="1200" spc="5" dirty="0" smtClean="0">
                <a:solidFill>
                  <a:srgbClr val="004594"/>
                </a:solidFill>
                <a:latin typeface="Century Gothic"/>
                <a:cs typeface="Century Gothic"/>
              </a:rPr>
              <a:t>, </a:t>
            </a:r>
            <a:r>
              <a:rPr lang="es-ES" sz="1200" spc="-35" dirty="0" smtClean="0">
                <a:solidFill>
                  <a:srgbClr val="004594"/>
                </a:solidFill>
                <a:latin typeface="Century Gothic"/>
                <a:cs typeface="Century Gothic"/>
              </a:rPr>
              <a:t>debe</a:t>
            </a:r>
            <a:r>
              <a:rPr lang="es-ES" sz="1200" spc="-55" dirty="0" smtClean="0">
                <a:solidFill>
                  <a:srgbClr val="004594"/>
                </a:solidFill>
                <a:latin typeface="Century Gothic"/>
                <a:cs typeface="Century Gothic"/>
              </a:rPr>
              <a:t>rá  </a:t>
            </a:r>
            <a:r>
              <a:rPr lang="es-ES" sz="1200" spc="-35" dirty="0" smtClean="0">
                <a:solidFill>
                  <a:srgbClr val="004594"/>
                </a:solidFill>
                <a:latin typeface="Century Gothic"/>
                <a:cs typeface="Century Gothic"/>
              </a:rPr>
              <a:t>presentarse la </a:t>
            </a:r>
            <a:r>
              <a:rPr lang="es-ES" sz="1200" spc="-30" dirty="0" smtClean="0">
                <a:solidFill>
                  <a:srgbClr val="004594"/>
                </a:solidFill>
                <a:latin typeface="Century Gothic"/>
                <a:cs typeface="Century Gothic"/>
              </a:rPr>
              <a:t>siguiente documentación:</a:t>
            </a:r>
          </a:p>
          <a:p>
            <a:pPr marL="240664" marR="5080" indent="-228600" algn="just">
              <a:lnSpc>
                <a:spcPct val="104200"/>
              </a:lnSpc>
              <a:spcBef>
                <a:spcPts val="40"/>
              </a:spcBef>
              <a:buAutoNum type="alphaLcParenR"/>
            </a:pPr>
            <a:r>
              <a:rPr lang="es-ES" sz="1200" spc="-35" dirty="0" smtClean="0">
                <a:solidFill>
                  <a:srgbClr val="3D3D3F"/>
                </a:solidFill>
                <a:latin typeface="Century Gothic"/>
                <a:cs typeface="Century Gothic"/>
              </a:rPr>
              <a:t>Plan de contratación en el ámbito local. Deberá </a:t>
            </a:r>
            <a:r>
              <a:rPr lang="es-ES" sz="1200" spc="-35" dirty="0">
                <a:solidFill>
                  <a:srgbClr val="3D3D3F"/>
                </a:solidFill>
                <a:latin typeface="Century Gothic"/>
                <a:cs typeface="Century Gothic"/>
              </a:rPr>
              <a:t>incluir  información suficiente para verificar el cumplimiento de los </a:t>
            </a:r>
            <a:r>
              <a:rPr lang="es-ES" sz="1200" spc="-35" dirty="0" smtClean="0">
                <a:solidFill>
                  <a:srgbClr val="3D3D3F"/>
                </a:solidFill>
                <a:latin typeface="Century Gothic"/>
                <a:cs typeface="Century Gothic"/>
              </a:rPr>
              <a:t>requisitos, hará </a:t>
            </a:r>
            <a:r>
              <a:rPr lang="es-ES" sz="1200" spc="-35" dirty="0">
                <a:solidFill>
                  <a:srgbClr val="3D3D3F"/>
                </a:solidFill>
                <a:latin typeface="Century Gothic"/>
                <a:cs typeface="Century Gothic"/>
              </a:rPr>
              <a:t>mención expresa de que se cumple con las previsiones del artículo 3.2 letras a) y b</a:t>
            </a:r>
            <a:r>
              <a:rPr lang="es-ES" sz="1200" spc="-35" dirty="0" smtClean="0">
                <a:solidFill>
                  <a:srgbClr val="3D3D3F"/>
                </a:solidFill>
                <a:latin typeface="Century Gothic"/>
                <a:cs typeface="Century Gothic"/>
              </a:rPr>
              <a:t>). así como una breve memoria sobre incorporación de la perspectiva de género </a:t>
            </a:r>
          </a:p>
          <a:p>
            <a:pPr marL="240664" marR="5080" indent="-228600" algn="just">
              <a:lnSpc>
                <a:spcPct val="104200"/>
              </a:lnSpc>
              <a:spcBef>
                <a:spcPts val="40"/>
              </a:spcBef>
              <a:buAutoNum type="alphaLcParenR"/>
            </a:pPr>
            <a:r>
              <a:rPr lang="es-ES" sz="1200" spc="-35" dirty="0" smtClean="0">
                <a:solidFill>
                  <a:srgbClr val="3D3D3F"/>
                </a:solidFill>
                <a:latin typeface="Century Gothic"/>
                <a:cs typeface="Century Gothic"/>
              </a:rPr>
              <a:t>Memoria económica que contenga las previsiones de gastos relativos al Plan de Contratación</a:t>
            </a:r>
            <a:endParaRPr lang="es-ES" sz="1200" dirty="0">
              <a:latin typeface="Century Gothic"/>
              <a:cs typeface="Century Gothic"/>
            </a:endParaRPr>
          </a:p>
        </p:txBody>
      </p:sp>
      <p:sp>
        <p:nvSpPr>
          <p:cNvPr id="27" name="object 27"/>
          <p:cNvSpPr/>
          <p:nvPr/>
        </p:nvSpPr>
        <p:spPr>
          <a:xfrm>
            <a:off x="1636481" y="979789"/>
            <a:ext cx="0" cy="887094"/>
          </a:xfrm>
          <a:custGeom>
            <a:avLst/>
            <a:gdLst/>
            <a:ahLst/>
            <a:cxnLst/>
            <a:rect l="l" t="t" r="r" b="b"/>
            <a:pathLst>
              <a:path h="887094">
                <a:moveTo>
                  <a:pt x="0" y="0"/>
                </a:moveTo>
                <a:lnTo>
                  <a:pt x="0" y="886713"/>
                </a:lnTo>
              </a:path>
            </a:pathLst>
          </a:custGeom>
          <a:ln w="27432">
            <a:solidFill>
              <a:srgbClr val="004594"/>
            </a:solidFill>
          </a:ln>
        </p:spPr>
        <p:txBody>
          <a:bodyPr wrap="square" lIns="0" tIns="0" rIns="0" bIns="0" rtlCol="0"/>
          <a:lstStyle/>
          <a:p>
            <a:endParaRPr lang="es-ES" b="1">
              <a:latin typeface="Century Gothic Bold"/>
            </a:endParaRPr>
          </a:p>
        </p:txBody>
      </p:sp>
      <p:sp>
        <p:nvSpPr>
          <p:cNvPr id="28" name="object 28"/>
          <p:cNvSpPr txBox="1"/>
          <p:nvPr/>
        </p:nvSpPr>
        <p:spPr>
          <a:xfrm>
            <a:off x="5400428" y="979789"/>
            <a:ext cx="4213472" cy="686136"/>
          </a:xfrm>
          <a:prstGeom prst="rect">
            <a:avLst/>
          </a:prstGeom>
        </p:spPr>
        <p:txBody>
          <a:bodyPr vert="horz" wrap="square" lIns="0" tIns="108000" rIns="0" bIns="0" rtlCol="0" anchor="t" anchorCtr="0">
            <a:spAutoFit/>
          </a:bodyPr>
          <a:lstStyle/>
          <a:p>
            <a:pPr marL="12700" marR="5080">
              <a:lnSpc>
                <a:spcPts val="1510"/>
              </a:lnSpc>
              <a:spcBef>
                <a:spcPts val="185"/>
              </a:spcBef>
            </a:pPr>
            <a:r>
              <a:rPr lang="es-ES" sz="1300" spc="-55" dirty="0" smtClean="0">
                <a:solidFill>
                  <a:srgbClr val="004594"/>
                </a:solidFill>
                <a:latin typeface="Century Gothic"/>
                <a:cs typeface="Century Gothic"/>
              </a:rPr>
              <a:t>Una vez concedida la subvención (*), previa presentación en el plazo de 7 días a contar dese el siguientes al inicio de la última de las contrataciones</a:t>
            </a:r>
            <a:r>
              <a:rPr lang="es-ES" sz="1300" spc="110" dirty="0" smtClean="0">
                <a:solidFill>
                  <a:srgbClr val="004594"/>
                </a:solidFill>
                <a:latin typeface="Century Gothic"/>
                <a:cs typeface="Century Gothic"/>
              </a:rPr>
              <a:t> </a:t>
            </a:r>
            <a:r>
              <a:rPr lang="es-ES" sz="1300" spc="-50" dirty="0" smtClean="0">
                <a:solidFill>
                  <a:srgbClr val="004594"/>
                </a:solidFill>
                <a:latin typeface="Century Gothic"/>
                <a:cs typeface="Century Gothic"/>
              </a:rPr>
              <a:t>(**)</a:t>
            </a:r>
            <a:r>
              <a:rPr lang="es-ES" sz="1300" spc="-70" dirty="0" smtClean="0">
                <a:solidFill>
                  <a:srgbClr val="004594"/>
                </a:solidFill>
                <a:latin typeface="Century Gothic"/>
                <a:cs typeface="Century Gothic"/>
              </a:rPr>
              <a:t> </a:t>
            </a:r>
            <a:endParaRPr lang="es-ES" sz="1300" dirty="0">
              <a:latin typeface="Century Gothic"/>
              <a:cs typeface="Century Gothic"/>
            </a:endParaRPr>
          </a:p>
        </p:txBody>
      </p:sp>
      <p:sp>
        <p:nvSpPr>
          <p:cNvPr id="29" name="object 29"/>
          <p:cNvSpPr txBox="1">
            <a:spLocks noGrp="1"/>
          </p:cNvSpPr>
          <p:nvPr>
            <p:ph type="title"/>
          </p:nvPr>
        </p:nvSpPr>
        <p:spPr>
          <a:xfrm>
            <a:off x="2142399" y="1156390"/>
            <a:ext cx="1934845" cy="384078"/>
          </a:xfrm>
          <a:prstGeom prst="rect">
            <a:avLst/>
          </a:prstGeom>
        </p:spPr>
        <p:txBody>
          <a:bodyPr vert="horz" wrap="square" lIns="0" tIns="14604" rIns="0" bIns="0" rtlCol="0">
            <a:spAutoFit/>
          </a:bodyPr>
          <a:lstStyle/>
          <a:p>
            <a:pPr>
              <a:lnSpc>
                <a:spcPct val="100000"/>
              </a:lnSpc>
              <a:spcBef>
                <a:spcPts val="120"/>
              </a:spcBef>
            </a:pPr>
            <a:r>
              <a:rPr lang="es-ES" sz="2400" b="0" spc="-180" dirty="0"/>
              <a:t>Único</a:t>
            </a:r>
            <a:r>
              <a:rPr lang="es-ES" sz="2400" b="0" spc="-210" dirty="0"/>
              <a:t> </a:t>
            </a:r>
            <a:r>
              <a:rPr lang="es-ES" sz="2400" b="0" spc="-195" dirty="0"/>
              <a:t>pago</a:t>
            </a:r>
            <a:endParaRPr lang="es-ES" sz="2400" b="0" dirty="0"/>
          </a:p>
        </p:txBody>
      </p:sp>
      <p:sp>
        <p:nvSpPr>
          <p:cNvPr id="30" name="object 30"/>
          <p:cNvSpPr/>
          <p:nvPr/>
        </p:nvSpPr>
        <p:spPr>
          <a:xfrm>
            <a:off x="4521220" y="1365504"/>
            <a:ext cx="556260" cy="0"/>
          </a:xfrm>
          <a:custGeom>
            <a:avLst/>
            <a:gdLst/>
            <a:ahLst/>
            <a:cxnLst/>
            <a:rect l="l" t="t" r="r" b="b"/>
            <a:pathLst>
              <a:path w="556260">
                <a:moveTo>
                  <a:pt x="0" y="0"/>
                </a:moveTo>
                <a:lnTo>
                  <a:pt x="555929" y="0"/>
                </a:lnTo>
              </a:path>
            </a:pathLst>
          </a:custGeom>
          <a:ln w="17145">
            <a:solidFill>
              <a:srgbClr val="004594"/>
            </a:solidFill>
          </a:ln>
        </p:spPr>
        <p:txBody>
          <a:bodyPr wrap="square" lIns="0" tIns="0" rIns="0" bIns="0" rtlCol="0"/>
          <a:lstStyle/>
          <a:p>
            <a:endParaRPr lang="es-ES" b="1">
              <a:latin typeface="Century Gothic Bold"/>
            </a:endParaRPr>
          </a:p>
        </p:txBody>
      </p:sp>
      <p:sp>
        <p:nvSpPr>
          <p:cNvPr id="31" name="object 31"/>
          <p:cNvSpPr/>
          <p:nvPr/>
        </p:nvSpPr>
        <p:spPr>
          <a:xfrm>
            <a:off x="5097220" y="1326654"/>
            <a:ext cx="107314" cy="78105"/>
          </a:xfrm>
          <a:custGeom>
            <a:avLst/>
            <a:gdLst/>
            <a:ahLst/>
            <a:cxnLst/>
            <a:rect l="l" t="t" r="r" b="b"/>
            <a:pathLst>
              <a:path w="107314" h="78105">
                <a:moveTo>
                  <a:pt x="0" y="0"/>
                </a:moveTo>
                <a:lnTo>
                  <a:pt x="0" y="77698"/>
                </a:lnTo>
                <a:lnTo>
                  <a:pt x="106756" y="38849"/>
                </a:lnTo>
                <a:lnTo>
                  <a:pt x="0" y="0"/>
                </a:lnTo>
                <a:close/>
              </a:path>
            </a:pathLst>
          </a:custGeom>
          <a:solidFill>
            <a:srgbClr val="004594"/>
          </a:solidFill>
        </p:spPr>
        <p:txBody>
          <a:bodyPr wrap="square" lIns="0" tIns="0" rIns="0" bIns="0" rtlCol="0"/>
          <a:lstStyle/>
          <a:p>
            <a:endParaRPr lang="es-ES" b="1">
              <a:latin typeface="Century Gothic Bold"/>
            </a:endParaRPr>
          </a:p>
        </p:txBody>
      </p:sp>
      <p:sp>
        <p:nvSpPr>
          <p:cNvPr id="41" name="object 2">
            <a:extLst>
              <a:ext uri="{FF2B5EF4-FFF2-40B4-BE49-F238E27FC236}">
                <a16:creationId xmlns:a16="http://schemas.microsoft.com/office/drawing/2014/main" id="{63C8EAC6-38DC-214F-8805-84AB9E6EC79B}"/>
              </a:ext>
            </a:extLst>
          </p:cNvPr>
          <p:cNvSpPr txBox="1"/>
          <p:nvPr/>
        </p:nvSpPr>
        <p:spPr>
          <a:xfrm>
            <a:off x="7269488"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Contratación de jóvenes en el marco del FSE+ </a:t>
            </a:r>
            <a:r>
              <a:rPr lang="es-ES" sz="1000" b="1" dirty="0">
                <a:solidFill>
                  <a:srgbClr val="004594"/>
                </a:solidFill>
                <a:latin typeface="Century Gothic Bold"/>
                <a:cs typeface="Calibri"/>
              </a:rPr>
              <a:t>	</a:t>
            </a:r>
            <a:r>
              <a:rPr lang="es-ES" sz="950" spc="10" dirty="0" smtClean="0">
                <a:latin typeface="Century Gothic"/>
                <a:cs typeface="Calibri"/>
              </a:rPr>
              <a:t>23</a:t>
            </a:r>
            <a:endParaRPr lang="es-ES" sz="950" dirty="0">
              <a:latin typeface="Century Gothic"/>
              <a:cs typeface="Century Gothic"/>
            </a:endParaRPr>
          </a:p>
        </p:txBody>
      </p:sp>
      <p:pic>
        <p:nvPicPr>
          <p:cNvPr id="34" name="Imagen 33"/>
          <p:cNvPicPr>
            <a:picLocks noChangeAspect="1"/>
          </p:cNvPicPr>
          <p:nvPr/>
        </p:nvPicPr>
        <p:blipFill rotWithShape="1">
          <a:blip r:embed="rId7" cstate="print">
            <a:extLst>
              <a:ext uri="{28A0092B-C50C-407E-A947-70E740481C1C}">
                <a14:useLocalDpi xmlns:a14="http://schemas.microsoft.com/office/drawing/2010/main" val="0"/>
              </a:ext>
            </a:extLst>
          </a:blip>
          <a:srcRect r="14220" b="10108"/>
          <a:stretch/>
        </p:blipFill>
        <p:spPr>
          <a:xfrm>
            <a:off x="5973988" y="6522023"/>
            <a:ext cx="1115148" cy="900000"/>
          </a:xfrm>
          <a:prstGeom prst="rect">
            <a:avLst/>
          </a:prstGeom>
        </p:spPr>
      </p:pic>
      <p:pic>
        <p:nvPicPr>
          <p:cNvPr id="32" name="Picture 5" descr="OK Tira azul_oscuro"/>
          <p:cNvPicPr>
            <a:picLocks noChangeArrowheads="1"/>
          </p:cNvPicPr>
          <p:nvPr/>
        </p:nvPicPr>
        <p:blipFill>
          <a:blip r:embed="rId8"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3" name="object 23"/>
          <p:cNvSpPr/>
          <p:nvPr/>
        </p:nvSpPr>
        <p:spPr>
          <a:xfrm>
            <a:off x="1147527" y="751188"/>
            <a:ext cx="9059825" cy="1344295"/>
          </a:xfrm>
          <a:custGeom>
            <a:avLst/>
            <a:gdLst/>
            <a:ahLst/>
            <a:cxnLst/>
            <a:rect l="l" t="t" r="r" b="b"/>
            <a:pathLst>
              <a:path w="9162415" h="1344295">
                <a:moveTo>
                  <a:pt x="0" y="1343698"/>
                </a:moveTo>
                <a:lnTo>
                  <a:pt x="9161995" y="1343698"/>
                </a:lnTo>
                <a:lnTo>
                  <a:pt x="9161995" y="0"/>
                </a:lnTo>
                <a:lnTo>
                  <a:pt x="0" y="0"/>
                </a:lnTo>
                <a:lnTo>
                  <a:pt x="0" y="1343698"/>
                </a:lnTo>
                <a:close/>
              </a:path>
            </a:pathLst>
          </a:custGeom>
          <a:solidFill>
            <a:srgbClr val="000000">
              <a:alpha val="2999"/>
            </a:srgbClr>
          </a:solidFill>
        </p:spPr>
        <p:txBody>
          <a:bodyPr wrap="square" lIns="0" tIns="0" rIns="0" bIns="0" rtlCol="0"/>
          <a:lstStyle/>
          <a:p>
            <a:endParaRPr lang="es-ES" b="1">
              <a:latin typeface="Century Gothic Bold"/>
            </a:endParaRPr>
          </a:p>
        </p:txBody>
      </p:sp>
      <p:sp>
        <p:nvSpPr>
          <p:cNvPr id="24" name="object 24"/>
          <p:cNvSpPr txBox="1"/>
          <p:nvPr/>
        </p:nvSpPr>
        <p:spPr>
          <a:xfrm>
            <a:off x="3079527" y="2562225"/>
            <a:ext cx="4330700" cy="1713290"/>
          </a:xfrm>
          <a:prstGeom prst="rect">
            <a:avLst/>
          </a:prstGeom>
        </p:spPr>
        <p:txBody>
          <a:bodyPr vert="horz" wrap="square" lIns="0" tIns="12700" rIns="0" bIns="0" rtlCol="0">
            <a:spAutoFit/>
          </a:bodyPr>
          <a:lstStyle/>
          <a:p>
            <a:pPr marL="224154" marR="92075" algn="just">
              <a:lnSpc>
                <a:spcPct val="100000"/>
              </a:lnSpc>
              <a:spcBef>
                <a:spcPts val="100"/>
              </a:spcBef>
            </a:pPr>
            <a:r>
              <a:rPr lang="es-ES" sz="1200" spc="-35" dirty="0" smtClean="0">
                <a:solidFill>
                  <a:srgbClr val="004594"/>
                </a:solidFill>
                <a:latin typeface="Century Gothic"/>
                <a:cs typeface="Century Gothic"/>
              </a:rPr>
              <a:t>Justificación en el plazo de máximo de 1 mes desde la finalización de todos los contratos realizados y como máximo hasta el 15 de diciembre 2023</a:t>
            </a:r>
          </a:p>
          <a:p>
            <a:pPr marL="224154" marR="92075" algn="just">
              <a:lnSpc>
                <a:spcPct val="100000"/>
              </a:lnSpc>
              <a:spcBef>
                <a:spcPts val="100"/>
              </a:spcBef>
            </a:pPr>
            <a:endParaRPr lang="es-ES" sz="1200" spc="-35" dirty="0" smtClean="0">
              <a:solidFill>
                <a:srgbClr val="3D3D3F"/>
              </a:solidFill>
              <a:latin typeface="Century Gothic"/>
              <a:cs typeface="Century Gothic"/>
            </a:endParaRPr>
          </a:p>
          <a:p>
            <a:pPr marL="452754" marR="92075" indent="-228600" algn="just">
              <a:lnSpc>
                <a:spcPct val="100000"/>
              </a:lnSpc>
              <a:spcBef>
                <a:spcPts val="100"/>
              </a:spcBef>
              <a:buAutoNum type="alphaLcParenR"/>
            </a:pPr>
            <a:r>
              <a:rPr lang="es-ES" sz="1200" spc="-35" dirty="0" smtClean="0">
                <a:solidFill>
                  <a:srgbClr val="3D3D3F"/>
                </a:solidFill>
                <a:latin typeface="Century Gothic"/>
                <a:cs typeface="Century Gothic"/>
              </a:rPr>
              <a:t>Memoria final de actividad que describirá las actuaciones desarrollas por las personas contratadas, y el detalle de las mismas.</a:t>
            </a:r>
            <a:endParaRPr lang="es-ES" sz="1200" spc="-35" dirty="0">
              <a:solidFill>
                <a:srgbClr val="3D3D3F"/>
              </a:solidFill>
              <a:latin typeface="Century Gothic"/>
              <a:cs typeface="Century Gothic"/>
            </a:endParaRPr>
          </a:p>
          <a:p>
            <a:pPr marL="452754" marR="92075" indent="-228600" algn="just">
              <a:lnSpc>
                <a:spcPct val="100000"/>
              </a:lnSpc>
              <a:spcBef>
                <a:spcPts val="100"/>
              </a:spcBef>
              <a:buAutoNum type="alphaLcParenR"/>
            </a:pPr>
            <a:r>
              <a:rPr lang="es-ES" sz="1200" spc="-35" dirty="0">
                <a:solidFill>
                  <a:srgbClr val="3D3D3F"/>
                </a:solidFill>
                <a:latin typeface="Century Gothic"/>
                <a:cs typeface="Century Gothic"/>
              </a:rPr>
              <a:t>Certificación del secretario/interventor justificando los gastos generados y efectivamente abonados</a:t>
            </a:r>
            <a:r>
              <a:rPr lang="es-ES" sz="1200" spc="-35" dirty="0" smtClean="0">
                <a:solidFill>
                  <a:srgbClr val="3D3D3F"/>
                </a:solidFill>
                <a:latin typeface="Century Gothic"/>
                <a:cs typeface="Century Gothic"/>
              </a:rPr>
              <a:t>.</a:t>
            </a:r>
            <a:endParaRPr lang="es-ES" sz="1200" dirty="0">
              <a:latin typeface="Century Gothic"/>
              <a:cs typeface="Century Gothic"/>
            </a:endParaRPr>
          </a:p>
        </p:txBody>
      </p:sp>
      <p:sp>
        <p:nvSpPr>
          <p:cNvPr id="27" name="object 27"/>
          <p:cNvSpPr/>
          <p:nvPr/>
        </p:nvSpPr>
        <p:spPr>
          <a:xfrm>
            <a:off x="1636481" y="979789"/>
            <a:ext cx="0" cy="887094"/>
          </a:xfrm>
          <a:custGeom>
            <a:avLst/>
            <a:gdLst/>
            <a:ahLst/>
            <a:cxnLst/>
            <a:rect l="l" t="t" r="r" b="b"/>
            <a:pathLst>
              <a:path h="887094">
                <a:moveTo>
                  <a:pt x="0" y="0"/>
                </a:moveTo>
                <a:lnTo>
                  <a:pt x="0" y="886713"/>
                </a:lnTo>
              </a:path>
            </a:pathLst>
          </a:custGeom>
          <a:ln w="27432">
            <a:solidFill>
              <a:srgbClr val="004594"/>
            </a:solidFill>
          </a:ln>
        </p:spPr>
        <p:txBody>
          <a:bodyPr wrap="square" lIns="0" tIns="0" rIns="0" bIns="0" rtlCol="0"/>
          <a:lstStyle/>
          <a:p>
            <a:endParaRPr lang="es-ES" b="1">
              <a:latin typeface="Century Gothic Bold"/>
            </a:endParaRPr>
          </a:p>
        </p:txBody>
      </p:sp>
      <p:sp>
        <p:nvSpPr>
          <p:cNvPr id="29" name="object 29"/>
          <p:cNvSpPr txBox="1">
            <a:spLocks noGrp="1"/>
          </p:cNvSpPr>
          <p:nvPr>
            <p:ph type="title"/>
          </p:nvPr>
        </p:nvSpPr>
        <p:spPr>
          <a:xfrm>
            <a:off x="1706115" y="1011410"/>
            <a:ext cx="2746825" cy="707244"/>
          </a:xfrm>
          <a:prstGeom prst="rect">
            <a:avLst/>
          </a:prstGeom>
        </p:spPr>
        <p:txBody>
          <a:bodyPr vert="horz" wrap="square" lIns="0" tIns="14604" rIns="0" bIns="0" rtlCol="0">
            <a:spAutoFit/>
          </a:bodyPr>
          <a:lstStyle/>
          <a:p>
            <a:pPr marL="38100">
              <a:lnSpc>
                <a:spcPct val="100000"/>
              </a:lnSpc>
              <a:spcBef>
                <a:spcPts val="114"/>
              </a:spcBef>
            </a:pPr>
            <a:r>
              <a:rPr lang="es-ES" sz="2250" dirty="0" smtClean="0">
                <a:latin typeface="Century Gothic"/>
                <a:cs typeface="Century Gothic"/>
              </a:rPr>
              <a:t>Justificación y liquidación final</a:t>
            </a:r>
            <a:endParaRPr lang="es-ES" sz="2250" dirty="0">
              <a:latin typeface="Century Gothic"/>
              <a:cs typeface="Century Gothic"/>
            </a:endParaRPr>
          </a:p>
        </p:txBody>
      </p:sp>
      <p:sp>
        <p:nvSpPr>
          <p:cNvPr id="41" name="object 2">
            <a:extLst>
              <a:ext uri="{FF2B5EF4-FFF2-40B4-BE49-F238E27FC236}">
                <a16:creationId xmlns:a16="http://schemas.microsoft.com/office/drawing/2014/main" id="{63C8EAC6-38DC-214F-8805-84AB9E6EC79B}"/>
              </a:ext>
            </a:extLst>
          </p:cNvPr>
          <p:cNvSpPr txBox="1"/>
          <p:nvPr/>
        </p:nvSpPr>
        <p:spPr>
          <a:xfrm>
            <a:off x="7269488"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Contratación de jóvenes en el marco del FSE+ </a:t>
            </a:r>
            <a:r>
              <a:rPr lang="es-ES" sz="1000" b="1" dirty="0">
                <a:solidFill>
                  <a:srgbClr val="004594"/>
                </a:solidFill>
                <a:latin typeface="Century Gothic Bold"/>
                <a:cs typeface="Calibri"/>
              </a:rPr>
              <a:t>	</a:t>
            </a:r>
            <a:r>
              <a:rPr lang="es-ES" sz="950" spc="10" dirty="0" smtClean="0">
                <a:latin typeface="Century Gothic"/>
                <a:cs typeface="Calibri"/>
              </a:rPr>
              <a:t>24</a:t>
            </a:r>
            <a:endParaRPr lang="es-ES" sz="950" dirty="0">
              <a:latin typeface="Century Gothic"/>
              <a:cs typeface="Century Gothic"/>
            </a:endParaRPr>
          </a:p>
        </p:txBody>
      </p:sp>
      <p:pic>
        <p:nvPicPr>
          <p:cNvPr id="34" name="Imagen 33"/>
          <p:cNvPicPr>
            <a:picLocks noChangeAspect="1"/>
          </p:cNvPicPr>
          <p:nvPr/>
        </p:nvPicPr>
        <p:blipFill rotWithShape="1">
          <a:blip r:embed="rId7" cstate="print">
            <a:extLst>
              <a:ext uri="{28A0092B-C50C-407E-A947-70E740481C1C}">
                <a14:useLocalDpi xmlns:a14="http://schemas.microsoft.com/office/drawing/2010/main" val="0"/>
              </a:ext>
            </a:extLst>
          </a:blip>
          <a:srcRect r="14220" b="10108"/>
          <a:stretch/>
        </p:blipFill>
        <p:spPr>
          <a:xfrm>
            <a:off x="5973988" y="6522023"/>
            <a:ext cx="1115148" cy="900000"/>
          </a:xfrm>
          <a:prstGeom prst="rect">
            <a:avLst/>
          </a:prstGeom>
        </p:spPr>
      </p:pic>
      <p:pic>
        <p:nvPicPr>
          <p:cNvPr id="28" name="Picture 5" descr="OK Tira azul_oscuro"/>
          <p:cNvPicPr>
            <a:picLocks noChangeArrowheads="1"/>
          </p:cNvPicPr>
          <p:nvPr/>
        </p:nvPicPr>
        <p:blipFill>
          <a:blip r:embed="rId8"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96658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Group 9"/>
          <p:cNvGrpSpPr>
            <a:grpSpLocks/>
          </p:cNvGrpSpPr>
          <p:nvPr/>
        </p:nvGrpSpPr>
        <p:grpSpPr bwMode="auto">
          <a:xfrm>
            <a:off x="8255" y="-2127"/>
            <a:ext cx="10680700" cy="7562850"/>
            <a:chOff x="0" y="981"/>
            <a:chExt cx="5760" cy="2319"/>
          </a:xfrm>
        </p:grpSpPr>
        <p:sp>
          <p:nvSpPr>
            <p:cNvPr id="5"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8"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object 3">
            <a:extLst>
              <a:ext uri="{FF2B5EF4-FFF2-40B4-BE49-F238E27FC236}">
                <a16:creationId xmlns:a16="http://schemas.microsoft.com/office/drawing/2014/main" id="{5BB37A96-4DB9-F741-9633-F08A5A20DC7B}"/>
              </a:ext>
            </a:extLst>
          </p:cNvPr>
          <p:cNvSpPr txBox="1">
            <a:spLocks/>
          </p:cNvSpPr>
          <p:nvPr/>
        </p:nvSpPr>
        <p:spPr>
          <a:xfrm>
            <a:off x="385798" y="2612206"/>
            <a:ext cx="8077200" cy="705321"/>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r>
              <a:rPr lang="es-ES" spc="-100" dirty="0">
                <a:solidFill>
                  <a:schemeClr val="bg1">
                    <a:lumMod val="95000"/>
                  </a:schemeClr>
                </a:solidFill>
              </a:rPr>
              <a:t>Procedimiento y tramitación</a:t>
            </a:r>
          </a:p>
        </p:txBody>
      </p:sp>
      <p:sp>
        <p:nvSpPr>
          <p:cNvPr id="7" name="Rectángulo 6">
            <a:extLst>
              <a:ext uri="{FF2B5EF4-FFF2-40B4-BE49-F238E27FC236}">
                <a16:creationId xmlns:a16="http://schemas.microsoft.com/office/drawing/2014/main" id="{307E8DD3-E56B-3641-9615-F079C8E6E396}"/>
              </a:ext>
            </a:extLst>
          </p:cNvPr>
          <p:cNvSpPr/>
          <p:nvPr/>
        </p:nvSpPr>
        <p:spPr>
          <a:xfrm>
            <a:off x="317500" y="1190625"/>
            <a:ext cx="3421097" cy="2144177"/>
          </a:xfrm>
          <a:prstGeom prst="rect">
            <a:avLst/>
          </a:prstGeom>
        </p:spPr>
        <p:txBody>
          <a:bodyPr wrap="square">
            <a:spAutoFit/>
          </a:bodyPr>
          <a:lstStyle/>
          <a:p>
            <a:r>
              <a:rPr lang="es-ES" sz="20000" spc="-1000" baseline="7000" dirty="0">
                <a:solidFill>
                  <a:schemeClr val="bg1">
                    <a:lumMod val="95000"/>
                    <a:alpha val="36000"/>
                  </a:schemeClr>
                </a:solidFill>
                <a:latin typeface="Century Gothic"/>
                <a:cs typeface="Century Gothic"/>
              </a:rPr>
              <a:t>10</a:t>
            </a:r>
            <a:endParaRPr lang="es-ES" sz="20000" b="1" spc="-10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3" name="object 23"/>
          <p:cNvSpPr txBox="1"/>
          <p:nvPr/>
        </p:nvSpPr>
        <p:spPr>
          <a:xfrm>
            <a:off x="769743" y="2305949"/>
            <a:ext cx="2272030" cy="269240"/>
          </a:xfrm>
          <a:prstGeom prst="rect">
            <a:avLst/>
          </a:prstGeom>
        </p:spPr>
        <p:txBody>
          <a:bodyPr vert="horz" wrap="square" lIns="0" tIns="12700" rIns="0" bIns="0" rtlCol="0">
            <a:spAutoFit/>
          </a:bodyPr>
          <a:lstStyle/>
          <a:p>
            <a:pPr marL="12700">
              <a:lnSpc>
                <a:spcPct val="100000"/>
              </a:lnSpc>
              <a:spcBef>
                <a:spcPts val="100"/>
              </a:spcBef>
            </a:pPr>
            <a:r>
              <a:rPr lang="es-ES" sz="1600" b="1" spc="-10" dirty="0" smtClean="0">
                <a:solidFill>
                  <a:srgbClr val="004594"/>
                </a:solidFill>
                <a:latin typeface="Century Gothic"/>
                <a:cs typeface="Century Gothic"/>
              </a:rPr>
              <a:t>Tramitación</a:t>
            </a:r>
            <a:r>
              <a:rPr lang="es-ES" sz="1600" b="1" spc="-35" dirty="0" smtClean="0">
                <a:solidFill>
                  <a:srgbClr val="004594"/>
                </a:solidFill>
                <a:latin typeface="Century Gothic"/>
                <a:cs typeface="Century Gothic"/>
              </a:rPr>
              <a:t> </a:t>
            </a:r>
            <a:r>
              <a:rPr lang="es-ES" sz="1600" b="1" spc="10" dirty="0" smtClean="0">
                <a:solidFill>
                  <a:srgbClr val="004594"/>
                </a:solidFill>
                <a:latin typeface="Century Gothic"/>
                <a:cs typeface="Century Gothic"/>
              </a:rPr>
              <a:t>solicitudes</a:t>
            </a:r>
            <a:endParaRPr lang="es-ES" sz="1600" dirty="0">
              <a:latin typeface="Century Gothic"/>
              <a:cs typeface="Century Gothic"/>
            </a:endParaRPr>
          </a:p>
        </p:txBody>
      </p:sp>
      <p:sp>
        <p:nvSpPr>
          <p:cNvPr id="24" name="object 24"/>
          <p:cNvSpPr txBox="1"/>
          <p:nvPr/>
        </p:nvSpPr>
        <p:spPr>
          <a:xfrm>
            <a:off x="4541300" y="2032301"/>
            <a:ext cx="4920200" cy="813043"/>
          </a:xfrm>
          <a:prstGeom prst="rect">
            <a:avLst/>
          </a:prstGeom>
        </p:spPr>
        <p:txBody>
          <a:bodyPr vert="horz" wrap="square" lIns="0" tIns="12700" rIns="0" bIns="0" rtlCol="0">
            <a:spAutoFit/>
          </a:bodyPr>
          <a:lstStyle/>
          <a:p>
            <a:pPr marL="12700" marR="5080">
              <a:spcBef>
                <a:spcPts val="100"/>
              </a:spcBef>
            </a:pPr>
            <a:r>
              <a:rPr lang="es-ES" sz="1300" spc="-45" dirty="0">
                <a:solidFill>
                  <a:srgbClr val="3D3D3F"/>
                </a:solidFill>
                <a:latin typeface="Century Gothic"/>
                <a:cs typeface="Century Gothic"/>
              </a:rPr>
              <a:t>Serán </a:t>
            </a:r>
            <a:r>
              <a:rPr lang="es-ES" sz="1300" spc="-30" dirty="0">
                <a:solidFill>
                  <a:srgbClr val="3D3D3F"/>
                </a:solidFill>
                <a:latin typeface="Century Gothic"/>
                <a:cs typeface="Century Gothic"/>
              </a:rPr>
              <a:t>estudiadas </a:t>
            </a:r>
            <a:r>
              <a:rPr lang="es-ES" sz="1300" spc="-30" dirty="0">
                <a:solidFill>
                  <a:srgbClr val="20529C"/>
                </a:solidFill>
                <a:latin typeface="Century Gothic"/>
                <a:cs typeface="Century Gothic"/>
              </a:rPr>
              <a:t>por orden </a:t>
            </a:r>
            <a:r>
              <a:rPr lang="es-ES" sz="1300" spc="-45" dirty="0">
                <a:solidFill>
                  <a:srgbClr val="20529C"/>
                </a:solidFill>
                <a:latin typeface="Century Gothic"/>
                <a:cs typeface="Century Gothic"/>
              </a:rPr>
              <a:t>de </a:t>
            </a:r>
            <a:r>
              <a:rPr lang="es-ES" sz="1300" spc="-20" dirty="0">
                <a:solidFill>
                  <a:srgbClr val="20529C"/>
                </a:solidFill>
                <a:latin typeface="Century Gothic"/>
                <a:cs typeface="Century Gothic"/>
              </a:rPr>
              <a:t>presentación </a:t>
            </a:r>
            <a:r>
              <a:rPr lang="es-ES" sz="1300" spc="-100" dirty="0">
                <a:solidFill>
                  <a:srgbClr val="3D3D3F"/>
                </a:solidFill>
                <a:latin typeface="Century Gothic"/>
                <a:cs typeface="Century Gothic"/>
              </a:rPr>
              <a:t>y  </a:t>
            </a:r>
            <a:r>
              <a:rPr lang="es-ES" sz="1300" spc="-5" dirty="0">
                <a:solidFill>
                  <a:srgbClr val="3D3D3F"/>
                </a:solidFill>
                <a:latin typeface="Century Gothic"/>
                <a:cs typeface="Century Gothic"/>
              </a:rPr>
              <a:t>se  </a:t>
            </a:r>
            <a:r>
              <a:rPr lang="es-ES" sz="1300" spc="-45" dirty="0">
                <a:solidFill>
                  <a:srgbClr val="3D3D3F"/>
                </a:solidFill>
                <a:latin typeface="Century Gothic"/>
                <a:cs typeface="Century Gothic"/>
              </a:rPr>
              <a:t>concederán </a:t>
            </a:r>
            <a:r>
              <a:rPr lang="es-ES" sz="1300" spc="-50" dirty="0">
                <a:solidFill>
                  <a:srgbClr val="3D3D3F"/>
                </a:solidFill>
                <a:latin typeface="Century Gothic"/>
                <a:cs typeface="Century Gothic"/>
              </a:rPr>
              <a:t>en </a:t>
            </a:r>
            <a:r>
              <a:rPr lang="es-ES" sz="1300" spc="-30" dirty="0">
                <a:solidFill>
                  <a:srgbClr val="3D3D3F"/>
                </a:solidFill>
                <a:latin typeface="Century Gothic"/>
                <a:cs typeface="Century Gothic"/>
              </a:rPr>
              <a:t>el </a:t>
            </a:r>
            <a:r>
              <a:rPr lang="es-ES" sz="1300" spc="-5" dirty="0">
                <a:solidFill>
                  <a:srgbClr val="3D3D3F"/>
                </a:solidFill>
                <a:latin typeface="Century Gothic"/>
                <a:cs typeface="Century Gothic"/>
              </a:rPr>
              <a:t>mismo </a:t>
            </a:r>
            <a:r>
              <a:rPr lang="es-ES" sz="1300" spc="-50" dirty="0">
                <a:solidFill>
                  <a:srgbClr val="3D3D3F"/>
                </a:solidFill>
                <a:latin typeface="Century Gothic"/>
                <a:cs typeface="Century Gothic"/>
              </a:rPr>
              <a:t>orden </a:t>
            </a:r>
            <a:r>
              <a:rPr lang="es-ES" sz="1300" spc="-70" dirty="0">
                <a:solidFill>
                  <a:srgbClr val="3D3D3F"/>
                </a:solidFill>
                <a:latin typeface="Century Gothic"/>
                <a:cs typeface="Century Gothic"/>
              </a:rPr>
              <a:t>a </a:t>
            </a:r>
            <a:r>
              <a:rPr lang="es-ES" sz="1300" spc="-40" dirty="0">
                <a:solidFill>
                  <a:srgbClr val="3D3D3F"/>
                </a:solidFill>
                <a:latin typeface="Century Gothic"/>
                <a:cs typeface="Century Gothic"/>
              </a:rPr>
              <a:t>todas </a:t>
            </a:r>
            <a:r>
              <a:rPr lang="es-ES" sz="1300" spc="-30" dirty="0">
                <a:solidFill>
                  <a:srgbClr val="3D3D3F"/>
                </a:solidFill>
                <a:latin typeface="Century Gothic"/>
                <a:cs typeface="Century Gothic"/>
              </a:rPr>
              <a:t>aquellas </a:t>
            </a:r>
            <a:r>
              <a:rPr lang="es-ES" sz="1300" spc="-40" dirty="0">
                <a:solidFill>
                  <a:srgbClr val="3D3D3F"/>
                </a:solidFill>
                <a:latin typeface="Century Gothic"/>
                <a:cs typeface="Century Gothic"/>
              </a:rPr>
              <a:t>que  </a:t>
            </a:r>
            <a:r>
              <a:rPr lang="es-ES" sz="1300" spc="-30" dirty="0">
                <a:solidFill>
                  <a:srgbClr val="3D3D3F"/>
                </a:solidFill>
                <a:latin typeface="Century Gothic"/>
                <a:cs typeface="Century Gothic"/>
              </a:rPr>
              <a:t>cumplan </a:t>
            </a:r>
            <a:r>
              <a:rPr lang="es-ES" sz="1300" spc="-15" dirty="0">
                <a:solidFill>
                  <a:srgbClr val="3D3D3F"/>
                </a:solidFill>
                <a:latin typeface="Century Gothic"/>
                <a:cs typeface="Century Gothic"/>
              </a:rPr>
              <a:t>los </a:t>
            </a:r>
            <a:r>
              <a:rPr lang="es-ES" sz="1300" spc="-25" dirty="0">
                <a:solidFill>
                  <a:srgbClr val="3D3D3F"/>
                </a:solidFill>
                <a:latin typeface="Century Gothic"/>
                <a:cs typeface="Century Gothic"/>
              </a:rPr>
              <a:t>requisitos </a:t>
            </a:r>
            <a:r>
              <a:rPr lang="es-ES" sz="1300" spc="-30" dirty="0">
                <a:solidFill>
                  <a:srgbClr val="3D3D3F"/>
                </a:solidFill>
                <a:latin typeface="Century Gothic"/>
                <a:cs typeface="Century Gothic"/>
              </a:rPr>
              <a:t>previstos </a:t>
            </a:r>
            <a:r>
              <a:rPr lang="es-ES" sz="1300" spc="-50" dirty="0">
                <a:solidFill>
                  <a:srgbClr val="3D3D3F"/>
                </a:solidFill>
                <a:latin typeface="Century Gothic"/>
                <a:cs typeface="Century Gothic"/>
              </a:rPr>
              <a:t>en </a:t>
            </a:r>
            <a:r>
              <a:rPr lang="es-ES" sz="1300" spc="-35" dirty="0">
                <a:solidFill>
                  <a:srgbClr val="3D3D3F"/>
                </a:solidFill>
                <a:latin typeface="Century Gothic"/>
                <a:cs typeface="Century Gothic"/>
              </a:rPr>
              <a:t>la </a:t>
            </a:r>
            <a:r>
              <a:rPr lang="es-ES" sz="1300" spc="-40" dirty="0">
                <a:solidFill>
                  <a:srgbClr val="3D3D3F"/>
                </a:solidFill>
                <a:latin typeface="Century Gothic"/>
                <a:cs typeface="Century Gothic"/>
              </a:rPr>
              <a:t>convocatoria  hasta </a:t>
            </a:r>
            <a:r>
              <a:rPr lang="es-ES" sz="1300" spc="-30" dirty="0">
                <a:solidFill>
                  <a:srgbClr val="3D3D3F"/>
                </a:solidFill>
                <a:latin typeface="Century Gothic"/>
                <a:cs typeface="Century Gothic"/>
              </a:rPr>
              <a:t>el </a:t>
            </a:r>
            <a:r>
              <a:rPr lang="es-ES" sz="1300" spc="-35" dirty="0">
                <a:solidFill>
                  <a:srgbClr val="20529C"/>
                </a:solidFill>
                <a:latin typeface="Century Gothic"/>
                <a:cs typeface="Century Gothic"/>
              </a:rPr>
              <a:t>agotamiento </a:t>
            </a:r>
            <a:r>
              <a:rPr lang="es-ES" sz="1300" spc="-45" dirty="0">
                <a:solidFill>
                  <a:srgbClr val="20529C"/>
                </a:solidFill>
                <a:latin typeface="Century Gothic"/>
                <a:cs typeface="Century Gothic"/>
              </a:rPr>
              <a:t>de </a:t>
            </a:r>
            <a:r>
              <a:rPr lang="es-ES" sz="1300" dirty="0">
                <a:solidFill>
                  <a:srgbClr val="20529C"/>
                </a:solidFill>
                <a:latin typeface="Century Gothic"/>
                <a:cs typeface="Century Gothic"/>
              </a:rPr>
              <a:t>los </a:t>
            </a:r>
            <a:r>
              <a:rPr lang="es-ES" sz="1300" spc="-25" dirty="0">
                <a:solidFill>
                  <a:srgbClr val="20529C"/>
                </a:solidFill>
                <a:latin typeface="Century Gothic"/>
                <a:cs typeface="Century Gothic"/>
              </a:rPr>
              <a:t>fondos </a:t>
            </a:r>
            <a:r>
              <a:rPr lang="es-ES" sz="1300" spc="-30" dirty="0">
                <a:solidFill>
                  <a:srgbClr val="3D3D3F"/>
                </a:solidFill>
                <a:latin typeface="Century Gothic"/>
                <a:cs typeface="Century Gothic"/>
              </a:rPr>
              <a:t>destinados </a:t>
            </a:r>
            <a:r>
              <a:rPr lang="es-ES" sz="1300" spc="-70" dirty="0">
                <a:solidFill>
                  <a:srgbClr val="3D3D3F"/>
                </a:solidFill>
                <a:latin typeface="Century Gothic"/>
                <a:cs typeface="Century Gothic"/>
              </a:rPr>
              <a:t>a </a:t>
            </a:r>
            <a:r>
              <a:rPr lang="es-ES" sz="1300" spc="-10" dirty="0">
                <a:solidFill>
                  <a:srgbClr val="3D3D3F"/>
                </a:solidFill>
                <a:latin typeface="Century Gothic"/>
                <a:cs typeface="Century Gothic"/>
              </a:rPr>
              <a:t>su  </a:t>
            </a:r>
            <a:r>
              <a:rPr lang="es-ES" sz="1300" spc="-30" dirty="0">
                <a:solidFill>
                  <a:srgbClr val="3D3D3F"/>
                </a:solidFill>
                <a:latin typeface="Century Gothic"/>
                <a:cs typeface="Century Gothic"/>
              </a:rPr>
              <a:t>financiación</a:t>
            </a:r>
            <a:r>
              <a:rPr lang="es-ES" sz="1300" spc="-30" dirty="0" smtClean="0">
                <a:solidFill>
                  <a:srgbClr val="3D3D3F"/>
                </a:solidFill>
                <a:latin typeface="Century Gothic"/>
                <a:cs typeface="Century Gothic"/>
              </a:rPr>
              <a:t>.</a:t>
            </a:r>
            <a:endParaRPr lang="es-ES" sz="1300" dirty="0">
              <a:latin typeface="Century Gothic"/>
              <a:cs typeface="Century Gothic"/>
            </a:endParaRPr>
          </a:p>
        </p:txBody>
      </p:sp>
      <p:sp>
        <p:nvSpPr>
          <p:cNvPr id="32" name="object 32"/>
          <p:cNvSpPr txBox="1"/>
          <p:nvPr/>
        </p:nvSpPr>
        <p:spPr>
          <a:xfrm>
            <a:off x="810955" y="3516349"/>
            <a:ext cx="2030730" cy="697627"/>
          </a:xfrm>
          <a:prstGeom prst="rect">
            <a:avLst/>
          </a:prstGeom>
        </p:spPr>
        <p:txBody>
          <a:bodyPr vert="horz" wrap="square" lIns="0" tIns="43180" rIns="0" bIns="0" rtlCol="0">
            <a:spAutoFit/>
          </a:bodyPr>
          <a:lstStyle/>
          <a:p>
            <a:pPr marL="12700" marR="5080">
              <a:lnSpc>
                <a:spcPts val="1700"/>
              </a:lnSpc>
              <a:spcBef>
                <a:spcPts val="340"/>
              </a:spcBef>
            </a:pPr>
            <a:r>
              <a:rPr lang="es-ES" sz="1600" b="1" spc="-30" dirty="0" smtClean="0">
                <a:solidFill>
                  <a:srgbClr val="004594"/>
                </a:solidFill>
                <a:latin typeface="Century Gothic"/>
                <a:cs typeface="Century Gothic"/>
              </a:rPr>
              <a:t>Órgano</a:t>
            </a:r>
            <a:r>
              <a:rPr lang="es-ES" sz="1600" b="1" spc="-60" dirty="0" smtClean="0">
                <a:solidFill>
                  <a:srgbClr val="004594"/>
                </a:solidFill>
                <a:latin typeface="Century Gothic"/>
                <a:cs typeface="Century Gothic"/>
              </a:rPr>
              <a:t> </a:t>
            </a:r>
            <a:r>
              <a:rPr lang="es-ES" sz="1600" b="1" spc="-30" dirty="0" smtClean="0">
                <a:solidFill>
                  <a:srgbClr val="004594"/>
                </a:solidFill>
                <a:latin typeface="Century Gothic"/>
                <a:cs typeface="Century Gothic"/>
              </a:rPr>
              <a:t>Competente  Gestión, Tramitación y </a:t>
            </a:r>
            <a:r>
              <a:rPr lang="es-ES" sz="1600" b="1" spc="-10" dirty="0" smtClean="0">
                <a:solidFill>
                  <a:srgbClr val="004594"/>
                </a:solidFill>
                <a:latin typeface="Century Gothic"/>
                <a:cs typeface="Century Gothic"/>
              </a:rPr>
              <a:t>Resolución</a:t>
            </a:r>
            <a:endParaRPr lang="es-ES" sz="1600" dirty="0">
              <a:latin typeface="Century Gothic"/>
              <a:cs typeface="Century Gothic"/>
            </a:endParaRPr>
          </a:p>
        </p:txBody>
      </p:sp>
      <p:sp>
        <p:nvSpPr>
          <p:cNvPr id="33" name="object 33"/>
          <p:cNvSpPr txBox="1"/>
          <p:nvPr/>
        </p:nvSpPr>
        <p:spPr>
          <a:xfrm>
            <a:off x="4599956" y="3639353"/>
            <a:ext cx="2728188" cy="425758"/>
          </a:xfrm>
          <a:prstGeom prst="rect">
            <a:avLst/>
          </a:prstGeom>
        </p:spPr>
        <p:txBody>
          <a:bodyPr vert="horz" wrap="square" lIns="0" tIns="12700" rIns="0" bIns="0" rtlCol="0">
            <a:spAutoFit/>
          </a:bodyPr>
          <a:lstStyle/>
          <a:p>
            <a:pPr marL="12700">
              <a:spcBef>
                <a:spcPts val="100"/>
              </a:spcBef>
            </a:pPr>
            <a:r>
              <a:rPr lang="es-ES" sz="1300" spc="-20" dirty="0">
                <a:solidFill>
                  <a:srgbClr val="20529C"/>
                </a:solidFill>
                <a:latin typeface="Century Gothic"/>
                <a:cs typeface="Century Gothic"/>
              </a:rPr>
              <a:t>Dirección </a:t>
            </a:r>
            <a:r>
              <a:rPr lang="es-ES" sz="1300" spc="-45" dirty="0">
                <a:solidFill>
                  <a:srgbClr val="20529C"/>
                </a:solidFill>
                <a:latin typeface="Century Gothic"/>
                <a:cs typeface="Century Gothic"/>
              </a:rPr>
              <a:t>de </a:t>
            </a:r>
            <a:r>
              <a:rPr lang="es-ES" sz="1300" spc="-40" dirty="0">
                <a:solidFill>
                  <a:srgbClr val="20529C"/>
                </a:solidFill>
                <a:latin typeface="Century Gothic"/>
                <a:cs typeface="Century Gothic"/>
              </a:rPr>
              <a:t>Activación</a:t>
            </a:r>
            <a:r>
              <a:rPr lang="es-ES" sz="1300" spc="-50" dirty="0">
                <a:solidFill>
                  <a:srgbClr val="20529C"/>
                </a:solidFill>
                <a:latin typeface="Century Gothic"/>
                <a:cs typeface="Century Gothic"/>
              </a:rPr>
              <a:t> </a:t>
            </a:r>
            <a:r>
              <a:rPr lang="es-ES" sz="1300" spc="-15" dirty="0">
                <a:solidFill>
                  <a:srgbClr val="20529C"/>
                </a:solidFill>
                <a:latin typeface="Century Gothic"/>
                <a:cs typeface="Century Gothic"/>
              </a:rPr>
              <a:t>Laboral.</a:t>
            </a:r>
            <a:endParaRPr lang="es-ES" sz="1300" dirty="0">
              <a:latin typeface="Century Gothic"/>
              <a:cs typeface="Century Gothic"/>
            </a:endParaRPr>
          </a:p>
          <a:p>
            <a:pPr marL="12700">
              <a:lnSpc>
                <a:spcPct val="100000"/>
              </a:lnSpc>
              <a:spcBef>
                <a:spcPts val="100"/>
              </a:spcBef>
            </a:pPr>
            <a:endParaRPr lang="es-ES" sz="1300" dirty="0">
              <a:latin typeface="Century Gothic"/>
              <a:cs typeface="Century Gothic"/>
            </a:endParaRPr>
          </a:p>
        </p:txBody>
      </p:sp>
      <p:sp>
        <p:nvSpPr>
          <p:cNvPr id="34" name="object 34"/>
          <p:cNvSpPr txBox="1"/>
          <p:nvPr/>
        </p:nvSpPr>
        <p:spPr>
          <a:xfrm>
            <a:off x="761300" y="4943351"/>
            <a:ext cx="1087120" cy="269240"/>
          </a:xfrm>
          <a:prstGeom prst="rect">
            <a:avLst/>
          </a:prstGeom>
        </p:spPr>
        <p:txBody>
          <a:bodyPr vert="horz" wrap="square" lIns="0" tIns="12700" rIns="0" bIns="0" rtlCol="0">
            <a:spAutoFit/>
          </a:bodyPr>
          <a:lstStyle/>
          <a:p>
            <a:pPr marL="12700">
              <a:lnSpc>
                <a:spcPct val="100000"/>
              </a:lnSpc>
              <a:spcBef>
                <a:spcPts val="100"/>
              </a:spcBef>
            </a:pPr>
            <a:r>
              <a:rPr lang="es-ES" sz="1600" b="1" spc="-10" smtClean="0">
                <a:solidFill>
                  <a:srgbClr val="004594"/>
                </a:solidFill>
                <a:latin typeface="Century Gothic"/>
                <a:cs typeface="Century Gothic"/>
              </a:rPr>
              <a:t>Resolución</a:t>
            </a:r>
            <a:endParaRPr lang="es-ES" sz="1600">
              <a:latin typeface="Century Gothic"/>
              <a:cs typeface="Century Gothic"/>
            </a:endParaRPr>
          </a:p>
        </p:txBody>
      </p:sp>
      <p:sp>
        <p:nvSpPr>
          <p:cNvPr id="36" name="object 36"/>
          <p:cNvSpPr txBox="1"/>
          <p:nvPr/>
        </p:nvSpPr>
        <p:spPr>
          <a:xfrm>
            <a:off x="4541300" y="4870358"/>
            <a:ext cx="4691600" cy="412934"/>
          </a:xfrm>
          <a:prstGeom prst="rect">
            <a:avLst/>
          </a:prstGeom>
        </p:spPr>
        <p:txBody>
          <a:bodyPr vert="horz" wrap="square" lIns="0" tIns="12700" rIns="0" bIns="0" rtlCol="0">
            <a:spAutoFit/>
          </a:bodyPr>
          <a:lstStyle/>
          <a:p>
            <a:pPr marL="12700" marR="5080">
              <a:lnSpc>
                <a:spcPct val="100000"/>
              </a:lnSpc>
              <a:spcBef>
                <a:spcPts val="100"/>
              </a:spcBef>
            </a:pPr>
            <a:r>
              <a:rPr lang="es-ES" sz="1300" spc="-40" dirty="0" smtClean="0">
                <a:solidFill>
                  <a:srgbClr val="3D3D3F"/>
                </a:solidFill>
                <a:latin typeface="Century Gothic"/>
                <a:cs typeface="Century Gothic"/>
              </a:rPr>
              <a:t>Plazo </a:t>
            </a:r>
            <a:r>
              <a:rPr lang="es-ES" sz="1300" spc="-20" dirty="0" smtClean="0">
                <a:solidFill>
                  <a:srgbClr val="3D3D3F"/>
                </a:solidFill>
                <a:latin typeface="Century Gothic"/>
                <a:cs typeface="Century Gothic"/>
              </a:rPr>
              <a:t>máximo: </a:t>
            </a:r>
            <a:r>
              <a:rPr lang="es-ES" sz="1300" spc="20" dirty="0" smtClean="0">
                <a:solidFill>
                  <a:srgbClr val="20529C"/>
                </a:solidFill>
                <a:latin typeface="Century Gothic"/>
                <a:cs typeface="Century Gothic"/>
              </a:rPr>
              <a:t>6 </a:t>
            </a:r>
            <a:r>
              <a:rPr lang="es-ES" sz="1300" spc="-20" dirty="0" smtClean="0">
                <a:solidFill>
                  <a:srgbClr val="20529C"/>
                </a:solidFill>
                <a:latin typeface="Century Gothic"/>
                <a:cs typeface="Century Gothic"/>
              </a:rPr>
              <a:t>meses </a:t>
            </a:r>
            <a:r>
              <a:rPr lang="es-ES" sz="1300" spc="-35" dirty="0" smtClean="0">
                <a:solidFill>
                  <a:srgbClr val="3D3D3F"/>
                </a:solidFill>
                <a:latin typeface="Century Gothic"/>
                <a:cs typeface="Century Gothic"/>
              </a:rPr>
              <a:t>desde presentación  </a:t>
            </a:r>
            <a:r>
              <a:rPr lang="es-ES" sz="1300" spc="-55" dirty="0" smtClean="0">
                <a:solidFill>
                  <a:srgbClr val="3D3D3F"/>
                </a:solidFill>
                <a:latin typeface="Century Gothic"/>
                <a:cs typeface="Century Gothic"/>
              </a:rPr>
              <a:t>de </a:t>
            </a:r>
            <a:r>
              <a:rPr lang="es-ES" sz="1300" spc="-25" dirty="0" smtClean="0">
                <a:solidFill>
                  <a:srgbClr val="3D3D3F"/>
                </a:solidFill>
                <a:latin typeface="Century Gothic"/>
                <a:cs typeface="Century Gothic"/>
              </a:rPr>
              <a:t>solicitud.  No</a:t>
            </a:r>
            <a:r>
              <a:rPr lang="es-ES" sz="1300" spc="-75" dirty="0">
                <a:solidFill>
                  <a:srgbClr val="3D3D3F"/>
                </a:solidFill>
                <a:latin typeface="Century Gothic"/>
                <a:cs typeface="Century Gothic"/>
              </a:rPr>
              <a:t> </a:t>
            </a:r>
            <a:r>
              <a:rPr lang="es-ES" sz="1300" spc="-75" dirty="0" smtClean="0">
                <a:solidFill>
                  <a:srgbClr val="3D3D3F"/>
                </a:solidFill>
                <a:latin typeface="Century Gothic"/>
                <a:cs typeface="Century Gothic"/>
              </a:rPr>
              <a:t>pone </a:t>
            </a:r>
            <a:r>
              <a:rPr lang="es-ES" sz="1300" spc="-40" dirty="0" smtClean="0">
                <a:solidFill>
                  <a:srgbClr val="3D3D3F"/>
                </a:solidFill>
                <a:latin typeface="Century Gothic"/>
                <a:cs typeface="Century Gothic"/>
              </a:rPr>
              <a:t>fin </a:t>
            </a:r>
            <a:r>
              <a:rPr lang="es-ES" sz="1300" spc="-70" dirty="0" smtClean="0">
                <a:solidFill>
                  <a:srgbClr val="3D3D3F"/>
                </a:solidFill>
                <a:latin typeface="Century Gothic"/>
                <a:cs typeface="Century Gothic"/>
              </a:rPr>
              <a:t>a </a:t>
            </a:r>
            <a:r>
              <a:rPr lang="es-ES" sz="1300" spc="-35" dirty="0" smtClean="0">
                <a:solidFill>
                  <a:srgbClr val="3D3D3F"/>
                </a:solidFill>
                <a:latin typeface="Century Gothic"/>
                <a:cs typeface="Century Gothic"/>
              </a:rPr>
              <a:t>la </a:t>
            </a:r>
            <a:r>
              <a:rPr lang="es-ES" sz="1300" spc="-50" dirty="0" smtClean="0">
                <a:solidFill>
                  <a:srgbClr val="3D3D3F"/>
                </a:solidFill>
                <a:latin typeface="Century Gothic"/>
                <a:cs typeface="Century Gothic"/>
              </a:rPr>
              <a:t>vía</a:t>
            </a:r>
            <a:r>
              <a:rPr lang="es-ES" sz="1300" spc="-200" dirty="0" smtClean="0">
                <a:solidFill>
                  <a:srgbClr val="3D3D3F"/>
                </a:solidFill>
                <a:latin typeface="Century Gothic"/>
                <a:cs typeface="Century Gothic"/>
              </a:rPr>
              <a:t> </a:t>
            </a:r>
            <a:r>
              <a:rPr lang="es-ES" sz="1300" spc="-30" dirty="0" smtClean="0">
                <a:solidFill>
                  <a:srgbClr val="3D3D3F"/>
                </a:solidFill>
                <a:latin typeface="Century Gothic"/>
                <a:cs typeface="Century Gothic"/>
              </a:rPr>
              <a:t>administrativa.</a:t>
            </a:r>
            <a:endParaRPr lang="es-ES" sz="1300" dirty="0">
              <a:latin typeface="Century Gothic"/>
              <a:cs typeface="Century Gothic"/>
            </a:endParaRPr>
          </a:p>
        </p:txBody>
      </p:sp>
      <p:sp>
        <p:nvSpPr>
          <p:cNvPr id="37" name="object 37"/>
          <p:cNvSpPr txBox="1"/>
          <p:nvPr/>
        </p:nvSpPr>
        <p:spPr>
          <a:xfrm>
            <a:off x="761300" y="5904505"/>
            <a:ext cx="802005" cy="269240"/>
          </a:xfrm>
          <a:prstGeom prst="rect">
            <a:avLst/>
          </a:prstGeom>
        </p:spPr>
        <p:txBody>
          <a:bodyPr vert="horz" wrap="square" lIns="0" tIns="12700" rIns="0" bIns="0" rtlCol="0">
            <a:spAutoFit/>
          </a:bodyPr>
          <a:lstStyle/>
          <a:p>
            <a:pPr marL="12700">
              <a:lnSpc>
                <a:spcPct val="100000"/>
              </a:lnSpc>
              <a:spcBef>
                <a:spcPts val="100"/>
              </a:spcBef>
            </a:pPr>
            <a:r>
              <a:rPr lang="es-ES" sz="1600" b="1" spc="-15" smtClean="0">
                <a:solidFill>
                  <a:srgbClr val="004594"/>
                </a:solidFill>
                <a:latin typeface="Century Gothic"/>
                <a:cs typeface="Century Gothic"/>
              </a:rPr>
              <a:t>Recurso</a:t>
            </a:r>
            <a:endParaRPr lang="es-ES" sz="1600">
              <a:latin typeface="Century Gothic"/>
              <a:cs typeface="Century Gothic"/>
            </a:endParaRPr>
          </a:p>
        </p:txBody>
      </p:sp>
      <p:sp>
        <p:nvSpPr>
          <p:cNvPr id="39" name="object 39"/>
          <p:cNvSpPr txBox="1"/>
          <p:nvPr/>
        </p:nvSpPr>
        <p:spPr>
          <a:xfrm>
            <a:off x="4541300" y="5797965"/>
            <a:ext cx="4691600" cy="412934"/>
          </a:xfrm>
          <a:prstGeom prst="rect">
            <a:avLst/>
          </a:prstGeom>
        </p:spPr>
        <p:txBody>
          <a:bodyPr vert="horz" wrap="square" lIns="0" tIns="12700" rIns="0" bIns="0" rtlCol="0">
            <a:spAutoFit/>
          </a:bodyPr>
          <a:lstStyle/>
          <a:p>
            <a:pPr marL="12700" marR="5080">
              <a:lnSpc>
                <a:spcPct val="100000"/>
              </a:lnSpc>
              <a:spcBef>
                <a:spcPts val="100"/>
              </a:spcBef>
            </a:pPr>
            <a:r>
              <a:rPr lang="es-ES" sz="1300" spc="-55" dirty="0" smtClean="0">
                <a:solidFill>
                  <a:srgbClr val="3D3D3F"/>
                </a:solidFill>
                <a:latin typeface="Century Gothic"/>
                <a:cs typeface="Century Gothic"/>
              </a:rPr>
              <a:t>Potestativo de </a:t>
            </a:r>
            <a:r>
              <a:rPr lang="es-ES" sz="1300" spc="-30" dirty="0" smtClean="0">
                <a:solidFill>
                  <a:srgbClr val="3D3D3F"/>
                </a:solidFill>
                <a:latin typeface="Century Gothic"/>
                <a:cs typeface="Century Gothic"/>
              </a:rPr>
              <a:t>alzada ante la Directora General de </a:t>
            </a:r>
            <a:r>
              <a:rPr lang="es-ES" sz="1300" spc="-30" dirty="0" err="1" smtClean="0">
                <a:solidFill>
                  <a:srgbClr val="3D3D3F"/>
                </a:solidFill>
                <a:latin typeface="Century Gothic"/>
                <a:cs typeface="Century Gothic"/>
              </a:rPr>
              <a:t>Lanbide</a:t>
            </a:r>
            <a:r>
              <a:rPr lang="es-ES" sz="1300" spc="-30" dirty="0" smtClean="0">
                <a:solidFill>
                  <a:srgbClr val="3D3D3F"/>
                </a:solidFill>
                <a:latin typeface="Century Gothic"/>
                <a:cs typeface="Century Gothic"/>
              </a:rPr>
              <a:t> </a:t>
            </a:r>
            <a:r>
              <a:rPr lang="es-ES" sz="1300" spc="-50" dirty="0" smtClean="0">
                <a:solidFill>
                  <a:srgbClr val="3D3D3F"/>
                </a:solidFill>
                <a:latin typeface="Century Gothic"/>
                <a:cs typeface="Century Gothic"/>
              </a:rPr>
              <a:t>en </a:t>
            </a:r>
            <a:r>
              <a:rPr lang="es-ES" sz="1300" spc="-30" dirty="0" smtClean="0">
                <a:solidFill>
                  <a:srgbClr val="3D3D3F"/>
                </a:solidFill>
                <a:latin typeface="Century Gothic"/>
                <a:cs typeface="Century Gothic"/>
              </a:rPr>
              <a:t>el </a:t>
            </a:r>
            <a:r>
              <a:rPr lang="es-ES" sz="1300" spc="-35" dirty="0" smtClean="0">
                <a:solidFill>
                  <a:srgbClr val="3D3D3F"/>
                </a:solidFill>
                <a:latin typeface="Century Gothic"/>
                <a:cs typeface="Century Gothic"/>
              </a:rPr>
              <a:t>plazo </a:t>
            </a:r>
            <a:r>
              <a:rPr lang="es-ES" sz="1300" spc="-55" dirty="0" smtClean="0">
                <a:solidFill>
                  <a:srgbClr val="3D3D3F"/>
                </a:solidFill>
                <a:latin typeface="Century Gothic"/>
                <a:cs typeface="Century Gothic"/>
              </a:rPr>
              <a:t>de </a:t>
            </a:r>
            <a:r>
              <a:rPr lang="es-ES" sz="1300" spc="-40" dirty="0" smtClean="0">
                <a:solidFill>
                  <a:srgbClr val="20529C"/>
                </a:solidFill>
                <a:latin typeface="Century Gothic"/>
                <a:cs typeface="Century Gothic"/>
              </a:rPr>
              <a:t>un </a:t>
            </a:r>
            <a:r>
              <a:rPr lang="es-ES" sz="1300" spc="-25" dirty="0" smtClean="0">
                <a:solidFill>
                  <a:srgbClr val="20529C"/>
                </a:solidFill>
                <a:latin typeface="Century Gothic"/>
                <a:cs typeface="Century Gothic"/>
              </a:rPr>
              <a:t>mes</a:t>
            </a:r>
            <a:endParaRPr lang="es-ES" sz="1300" dirty="0">
              <a:latin typeface="Century Gothic"/>
              <a:cs typeface="Century Gothic"/>
            </a:endParaRPr>
          </a:p>
        </p:txBody>
      </p:sp>
      <p:sp>
        <p:nvSpPr>
          <p:cNvPr id="43" name="object 43"/>
          <p:cNvSpPr txBox="1">
            <a:spLocks noGrp="1"/>
          </p:cNvSpPr>
          <p:nvPr>
            <p:ph type="title"/>
          </p:nvPr>
        </p:nvSpPr>
        <p:spPr>
          <a:xfrm>
            <a:off x="727100" y="730778"/>
            <a:ext cx="4377690" cy="409575"/>
          </a:xfrm>
          <a:prstGeom prst="rect">
            <a:avLst/>
          </a:prstGeom>
        </p:spPr>
        <p:txBody>
          <a:bodyPr vert="horz" wrap="square" lIns="0" tIns="15240" rIns="0" bIns="0" rtlCol="0">
            <a:spAutoFit/>
          </a:bodyPr>
          <a:lstStyle/>
          <a:p>
            <a:pPr marL="12700">
              <a:lnSpc>
                <a:spcPct val="100000"/>
              </a:lnSpc>
              <a:spcBef>
                <a:spcPts val="120"/>
              </a:spcBef>
            </a:pPr>
            <a:r>
              <a:rPr sz="2500" spc="-15" dirty="0"/>
              <a:t>Procedimiento </a:t>
            </a:r>
            <a:r>
              <a:rPr sz="2500" spc="-110" dirty="0"/>
              <a:t>y</a:t>
            </a:r>
            <a:r>
              <a:rPr sz="2500" spc="75" dirty="0"/>
              <a:t> </a:t>
            </a:r>
            <a:r>
              <a:rPr sz="2500" spc="5" dirty="0"/>
              <a:t>tramitación</a:t>
            </a:r>
            <a:endParaRPr sz="2500"/>
          </a:p>
        </p:txBody>
      </p:sp>
      <p:sp>
        <p:nvSpPr>
          <p:cNvPr id="45" name="object 2">
            <a:extLst>
              <a:ext uri="{FF2B5EF4-FFF2-40B4-BE49-F238E27FC236}">
                <a16:creationId xmlns:a16="http://schemas.microsoft.com/office/drawing/2014/main" id="{4DA28FE2-4EC1-6541-9DE4-E26CD2FA3B83}"/>
              </a:ext>
            </a:extLst>
          </p:cNvPr>
          <p:cNvSpPr txBox="1"/>
          <p:nvPr/>
        </p:nvSpPr>
        <p:spPr>
          <a:xfrm>
            <a:off x="7269488"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Contratación de jóvenes en el marco del FSE+ </a:t>
            </a:r>
            <a:r>
              <a:rPr lang="es-ES" sz="1000" b="1" dirty="0">
                <a:solidFill>
                  <a:srgbClr val="004594"/>
                </a:solidFill>
                <a:latin typeface="Century Gothic Bold"/>
                <a:cs typeface="Calibri"/>
              </a:rPr>
              <a:t>	</a:t>
            </a:r>
            <a:r>
              <a:rPr lang="es-ES" sz="950" spc="10" dirty="0" smtClean="0">
                <a:latin typeface="Century Gothic"/>
                <a:cs typeface="Calibri"/>
              </a:rPr>
              <a:t>26</a:t>
            </a:r>
            <a:endParaRPr lang="es-ES" sz="950" dirty="0">
              <a:latin typeface="Century Gothic"/>
              <a:cs typeface="Century Gothic"/>
            </a:endParaRPr>
          </a:p>
        </p:txBody>
      </p:sp>
      <p:cxnSp>
        <p:nvCxnSpPr>
          <p:cNvPr id="47" name="Conector recto de flecha 46">
            <a:extLst>
              <a:ext uri="{FF2B5EF4-FFF2-40B4-BE49-F238E27FC236}">
                <a16:creationId xmlns:a16="http://schemas.microsoft.com/office/drawing/2014/main" id="{6496BCF1-8862-2446-BBDE-76425E3D8F6E}"/>
              </a:ext>
            </a:extLst>
          </p:cNvPr>
          <p:cNvCxnSpPr>
            <a:cxnSpLocks/>
          </p:cNvCxnSpPr>
          <p:nvPr/>
        </p:nvCxnSpPr>
        <p:spPr>
          <a:xfrm>
            <a:off x="3324743" y="2438823"/>
            <a:ext cx="990600" cy="0"/>
          </a:xfrm>
          <a:prstGeom prst="straightConnector1">
            <a:avLst/>
          </a:prstGeom>
          <a:ln w="25400">
            <a:solidFill>
              <a:srgbClr val="004594"/>
            </a:solidFill>
            <a:tailEnd type="triangle"/>
          </a:ln>
        </p:spPr>
        <p:style>
          <a:lnRef idx="1">
            <a:schemeClr val="accent1"/>
          </a:lnRef>
          <a:fillRef idx="0">
            <a:schemeClr val="accent1"/>
          </a:fillRef>
          <a:effectRef idx="0">
            <a:schemeClr val="accent1"/>
          </a:effectRef>
          <a:fontRef idx="minor">
            <a:schemeClr val="tx1"/>
          </a:fontRef>
        </p:style>
      </p:cxnSp>
      <p:cxnSp>
        <p:nvCxnSpPr>
          <p:cNvPr id="50" name="Conector recto de flecha 49">
            <a:extLst>
              <a:ext uri="{FF2B5EF4-FFF2-40B4-BE49-F238E27FC236}">
                <a16:creationId xmlns:a16="http://schemas.microsoft.com/office/drawing/2014/main" id="{94915298-729F-6A4C-B8EA-B06E42B147C3}"/>
              </a:ext>
            </a:extLst>
          </p:cNvPr>
          <p:cNvCxnSpPr>
            <a:cxnSpLocks/>
          </p:cNvCxnSpPr>
          <p:nvPr/>
        </p:nvCxnSpPr>
        <p:spPr>
          <a:xfrm>
            <a:off x="3347956" y="3753023"/>
            <a:ext cx="990600" cy="0"/>
          </a:xfrm>
          <a:prstGeom prst="straightConnector1">
            <a:avLst/>
          </a:prstGeom>
          <a:ln w="25400">
            <a:solidFill>
              <a:srgbClr val="004594"/>
            </a:solidFill>
            <a:tailEnd type="triangle"/>
          </a:ln>
        </p:spPr>
        <p:style>
          <a:lnRef idx="1">
            <a:schemeClr val="accent1"/>
          </a:lnRef>
          <a:fillRef idx="0">
            <a:schemeClr val="accent1"/>
          </a:fillRef>
          <a:effectRef idx="0">
            <a:schemeClr val="accent1"/>
          </a:effectRef>
          <a:fontRef idx="minor">
            <a:schemeClr val="tx1"/>
          </a:fontRef>
        </p:style>
      </p:cxnSp>
      <p:cxnSp>
        <p:nvCxnSpPr>
          <p:cNvPr id="51" name="Conector recto de flecha 50">
            <a:extLst>
              <a:ext uri="{FF2B5EF4-FFF2-40B4-BE49-F238E27FC236}">
                <a16:creationId xmlns:a16="http://schemas.microsoft.com/office/drawing/2014/main" id="{7FAFC994-4D42-2649-9FED-D704D64AF26A}"/>
              </a:ext>
            </a:extLst>
          </p:cNvPr>
          <p:cNvCxnSpPr>
            <a:cxnSpLocks/>
          </p:cNvCxnSpPr>
          <p:nvPr/>
        </p:nvCxnSpPr>
        <p:spPr>
          <a:xfrm>
            <a:off x="3289300" y="5076825"/>
            <a:ext cx="990600" cy="0"/>
          </a:xfrm>
          <a:prstGeom prst="straightConnector1">
            <a:avLst/>
          </a:prstGeom>
          <a:ln w="25400">
            <a:solidFill>
              <a:srgbClr val="004594"/>
            </a:solidFill>
            <a:tailEnd type="triangle"/>
          </a:ln>
        </p:spPr>
        <p:style>
          <a:lnRef idx="1">
            <a:schemeClr val="accent1"/>
          </a:lnRef>
          <a:fillRef idx="0">
            <a:schemeClr val="accent1"/>
          </a:fillRef>
          <a:effectRef idx="0">
            <a:schemeClr val="accent1"/>
          </a:effectRef>
          <a:fontRef idx="minor">
            <a:schemeClr val="tx1"/>
          </a:fontRef>
        </p:style>
      </p:cxnSp>
      <p:cxnSp>
        <p:nvCxnSpPr>
          <p:cNvPr id="52" name="Conector recto de flecha 51">
            <a:extLst>
              <a:ext uri="{FF2B5EF4-FFF2-40B4-BE49-F238E27FC236}">
                <a16:creationId xmlns:a16="http://schemas.microsoft.com/office/drawing/2014/main" id="{06CE06DE-296C-F145-A446-8D74DFA96DBF}"/>
              </a:ext>
            </a:extLst>
          </p:cNvPr>
          <p:cNvCxnSpPr>
            <a:cxnSpLocks/>
          </p:cNvCxnSpPr>
          <p:nvPr/>
        </p:nvCxnSpPr>
        <p:spPr>
          <a:xfrm>
            <a:off x="3289300" y="5991225"/>
            <a:ext cx="990600" cy="0"/>
          </a:xfrm>
          <a:prstGeom prst="straightConnector1">
            <a:avLst/>
          </a:prstGeom>
          <a:ln w="25400">
            <a:solidFill>
              <a:srgbClr val="004594"/>
            </a:solidFill>
            <a:tailEnd type="triangle"/>
          </a:ln>
        </p:spPr>
        <p:style>
          <a:lnRef idx="1">
            <a:schemeClr val="accent1"/>
          </a:lnRef>
          <a:fillRef idx="0">
            <a:schemeClr val="accent1"/>
          </a:fillRef>
          <a:effectRef idx="0">
            <a:schemeClr val="accent1"/>
          </a:effectRef>
          <a:fontRef idx="minor">
            <a:schemeClr val="tx1"/>
          </a:fontRef>
        </p:style>
      </p:cxnSp>
      <p:pic>
        <p:nvPicPr>
          <p:cNvPr id="35" name="Imagen 34"/>
          <p:cNvPicPr>
            <a:picLocks noChangeAspect="1"/>
          </p:cNvPicPr>
          <p:nvPr/>
        </p:nvPicPr>
        <p:blipFill rotWithShape="1">
          <a:blip r:embed="rId7" cstate="print">
            <a:extLst>
              <a:ext uri="{28A0092B-C50C-407E-A947-70E740481C1C}">
                <a14:useLocalDpi xmlns:a14="http://schemas.microsoft.com/office/drawing/2010/main" val="0"/>
              </a:ext>
            </a:extLst>
          </a:blip>
          <a:srcRect r="14220" b="10108"/>
          <a:stretch/>
        </p:blipFill>
        <p:spPr>
          <a:xfrm>
            <a:off x="5973988" y="6522023"/>
            <a:ext cx="1115148" cy="900000"/>
          </a:xfrm>
          <a:prstGeom prst="rect">
            <a:avLst/>
          </a:prstGeom>
        </p:spPr>
      </p:pic>
      <p:pic>
        <p:nvPicPr>
          <p:cNvPr id="38" name="Picture 5" descr="OK Tira azul_oscuro"/>
          <p:cNvPicPr>
            <a:picLocks noChangeArrowheads="1"/>
          </p:cNvPicPr>
          <p:nvPr/>
        </p:nvPicPr>
        <p:blipFill>
          <a:blip r:embed="rId8"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3" name="object 23"/>
          <p:cNvSpPr txBox="1"/>
          <p:nvPr/>
        </p:nvSpPr>
        <p:spPr>
          <a:xfrm>
            <a:off x="815299" y="1101586"/>
            <a:ext cx="1082675" cy="269240"/>
          </a:xfrm>
          <a:prstGeom prst="rect">
            <a:avLst/>
          </a:prstGeom>
        </p:spPr>
        <p:txBody>
          <a:bodyPr vert="horz" wrap="square" lIns="0" tIns="12700" rIns="0" bIns="0" rtlCol="0">
            <a:spAutoFit/>
          </a:bodyPr>
          <a:lstStyle/>
          <a:p>
            <a:pPr marL="12700">
              <a:lnSpc>
                <a:spcPct val="100000"/>
              </a:lnSpc>
              <a:spcBef>
                <a:spcPts val="100"/>
              </a:spcBef>
            </a:pPr>
            <a:r>
              <a:rPr lang="es-ES" sz="1600" b="1" spc="30" smtClean="0">
                <a:solidFill>
                  <a:srgbClr val="004594"/>
                </a:solidFill>
                <a:latin typeface="Century Gothic"/>
                <a:cs typeface="Century Gothic"/>
              </a:rPr>
              <a:t>P</a:t>
            </a:r>
            <a:r>
              <a:rPr lang="es-ES" sz="1600" b="1" smtClean="0">
                <a:solidFill>
                  <a:srgbClr val="004594"/>
                </a:solidFill>
                <a:latin typeface="Century Gothic"/>
                <a:cs typeface="Century Gothic"/>
              </a:rPr>
              <a:t>ublicidad</a:t>
            </a:r>
            <a:endParaRPr lang="es-ES" sz="1600">
              <a:latin typeface="Century Gothic"/>
              <a:cs typeface="Century Gothic"/>
            </a:endParaRPr>
          </a:p>
        </p:txBody>
      </p:sp>
      <p:sp>
        <p:nvSpPr>
          <p:cNvPr id="24" name="object 24"/>
          <p:cNvSpPr txBox="1"/>
          <p:nvPr/>
        </p:nvSpPr>
        <p:spPr>
          <a:xfrm>
            <a:off x="815299" y="2970772"/>
            <a:ext cx="1564640" cy="485140"/>
          </a:xfrm>
          <a:prstGeom prst="rect">
            <a:avLst/>
          </a:prstGeom>
        </p:spPr>
        <p:txBody>
          <a:bodyPr vert="horz" wrap="square" lIns="0" tIns="43180" rIns="0" bIns="0" rtlCol="0">
            <a:spAutoFit/>
          </a:bodyPr>
          <a:lstStyle/>
          <a:p>
            <a:pPr marL="12700" marR="5080">
              <a:lnSpc>
                <a:spcPts val="1700"/>
              </a:lnSpc>
              <a:spcBef>
                <a:spcPts val="340"/>
              </a:spcBef>
            </a:pPr>
            <a:r>
              <a:rPr lang="es-ES" sz="1600" b="1" spc="-45" dirty="0" smtClean="0">
                <a:solidFill>
                  <a:srgbClr val="004594"/>
                </a:solidFill>
                <a:latin typeface="Century Gothic"/>
                <a:cs typeface="Century Gothic"/>
              </a:rPr>
              <a:t>Modificación </a:t>
            </a:r>
            <a:r>
              <a:rPr lang="es-ES" sz="1600" b="1" spc="-70" dirty="0" smtClean="0">
                <a:solidFill>
                  <a:srgbClr val="004594"/>
                </a:solidFill>
                <a:latin typeface="Century Gothic"/>
                <a:cs typeface="Century Gothic"/>
              </a:rPr>
              <a:t>de  </a:t>
            </a:r>
            <a:r>
              <a:rPr lang="es-ES" sz="1600" b="1" spc="20" dirty="0" smtClean="0">
                <a:solidFill>
                  <a:srgbClr val="004594"/>
                </a:solidFill>
                <a:latin typeface="Century Gothic"/>
                <a:cs typeface="Century Gothic"/>
              </a:rPr>
              <a:t>la</a:t>
            </a:r>
            <a:r>
              <a:rPr lang="es-ES" sz="1600" b="1" spc="10" dirty="0" smtClean="0">
                <a:solidFill>
                  <a:srgbClr val="004594"/>
                </a:solidFill>
                <a:latin typeface="Century Gothic"/>
                <a:cs typeface="Century Gothic"/>
              </a:rPr>
              <a:t> </a:t>
            </a:r>
            <a:r>
              <a:rPr lang="es-ES" sz="1600" b="1" spc="-25" dirty="0" smtClean="0">
                <a:solidFill>
                  <a:srgbClr val="004594"/>
                </a:solidFill>
                <a:latin typeface="Century Gothic"/>
                <a:cs typeface="Century Gothic"/>
              </a:rPr>
              <a:t>subvención</a:t>
            </a:r>
            <a:endParaRPr lang="es-ES" sz="1600" dirty="0">
              <a:latin typeface="Century Gothic"/>
              <a:cs typeface="Century Gothic"/>
            </a:endParaRPr>
          </a:p>
        </p:txBody>
      </p:sp>
      <p:sp>
        <p:nvSpPr>
          <p:cNvPr id="25" name="object 25"/>
          <p:cNvSpPr txBox="1"/>
          <p:nvPr/>
        </p:nvSpPr>
        <p:spPr>
          <a:xfrm>
            <a:off x="859239" y="2104880"/>
            <a:ext cx="1241386" cy="485140"/>
          </a:xfrm>
          <a:prstGeom prst="rect">
            <a:avLst/>
          </a:prstGeom>
        </p:spPr>
        <p:txBody>
          <a:bodyPr vert="horz" wrap="square" lIns="0" tIns="43180" rIns="0" bIns="0" rtlCol="0">
            <a:spAutoFit/>
          </a:bodyPr>
          <a:lstStyle/>
          <a:p>
            <a:pPr marL="12700" marR="5080">
              <a:lnSpc>
                <a:spcPts val="1700"/>
              </a:lnSpc>
              <a:spcBef>
                <a:spcPts val="340"/>
              </a:spcBef>
            </a:pPr>
            <a:r>
              <a:rPr lang="es-ES" sz="1600" b="1" spc="-10" dirty="0" smtClean="0">
                <a:solidFill>
                  <a:srgbClr val="004594"/>
                </a:solidFill>
                <a:latin typeface="Century Gothic"/>
                <a:cs typeface="Century Gothic"/>
              </a:rPr>
              <a:t>Seguimiento  </a:t>
            </a:r>
            <a:r>
              <a:rPr lang="es-ES" sz="1600" b="1" spc="-80" dirty="0" smtClean="0">
                <a:solidFill>
                  <a:srgbClr val="004594"/>
                </a:solidFill>
                <a:latin typeface="Century Gothic"/>
                <a:cs typeface="Century Gothic"/>
              </a:rPr>
              <a:t>y</a:t>
            </a:r>
            <a:r>
              <a:rPr lang="es-ES" sz="1600" b="1" spc="10" dirty="0" smtClean="0">
                <a:solidFill>
                  <a:srgbClr val="004594"/>
                </a:solidFill>
                <a:latin typeface="Century Gothic"/>
                <a:cs typeface="Century Gothic"/>
              </a:rPr>
              <a:t> </a:t>
            </a:r>
            <a:r>
              <a:rPr lang="es-ES" sz="1600" b="1" spc="-10" dirty="0" smtClean="0">
                <a:solidFill>
                  <a:srgbClr val="004594"/>
                </a:solidFill>
                <a:latin typeface="Century Gothic"/>
                <a:cs typeface="Century Gothic"/>
              </a:rPr>
              <a:t>control</a:t>
            </a:r>
            <a:endParaRPr lang="es-ES" sz="1600" dirty="0">
              <a:latin typeface="Century Gothic"/>
              <a:cs typeface="Century Gothic"/>
            </a:endParaRPr>
          </a:p>
        </p:txBody>
      </p:sp>
      <p:sp>
        <p:nvSpPr>
          <p:cNvPr id="26" name="object 26"/>
          <p:cNvSpPr txBox="1"/>
          <p:nvPr/>
        </p:nvSpPr>
        <p:spPr>
          <a:xfrm>
            <a:off x="815299" y="5139576"/>
            <a:ext cx="1363980" cy="269240"/>
          </a:xfrm>
          <a:prstGeom prst="rect">
            <a:avLst/>
          </a:prstGeom>
        </p:spPr>
        <p:txBody>
          <a:bodyPr vert="horz" wrap="square" lIns="0" tIns="12700" rIns="0" bIns="0" rtlCol="0">
            <a:spAutoFit/>
          </a:bodyPr>
          <a:lstStyle/>
          <a:p>
            <a:pPr marL="12700">
              <a:lnSpc>
                <a:spcPct val="100000"/>
              </a:lnSpc>
              <a:spcBef>
                <a:spcPts val="100"/>
              </a:spcBef>
            </a:pPr>
            <a:r>
              <a:rPr lang="es-ES" sz="1600" b="1" spc="-15" smtClean="0">
                <a:solidFill>
                  <a:srgbClr val="004594"/>
                </a:solidFill>
                <a:latin typeface="Century Gothic"/>
                <a:cs typeface="Century Gothic"/>
              </a:rPr>
              <a:t>Concurrencia</a:t>
            </a:r>
            <a:endParaRPr lang="es-ES" sz="1600">
              <a:latin typeface="Century Gothic"/>
              <a:cs typeface="Century Gothic"/>
            </a:endParaRPr>
          </a:p>
        </p:txBody>
      </p:sp>
      <p:sp>
        <p:nvSpPr>
          <p:cNvPr id="27" name="object 27"/>
          <p:cNvSpPr txBox="1"/>
          <p:nvPr/>
        </p:nvSpPr>
        <p:spPr>
          <a:xfrm>
            <a:off x="3965299" y="965343"/>
            <a:ext cx="6120000" cy="619760"/>
          </a:xfrm>
          <a:prstGeom prst="rect">
            <a:avLst/>
          </a:prstGeom>
        </p:spPr>
        <p:txBody>
          <a:bodyPr vert="horz" wrap="square" lIns="0" tIns="12700" rIns="0" bIns="0" rtlCol="0">
            <a:spAutoFit/>
          </a:bodyPr>
          <a:lstStyle/>
          <a:p>
            <a:pPr marL="12700" marR="5080">
              <a:lnSpc>
                <a:spcPct val="100000"/>
              </a:lnSpc>
              <a:spcBef>
                <a:spcPts val="100"/>
              </a:spcBef>
            </a:pPr>
            <a:r>
              <a:rPr lang="es-ES" sz="1300" spc="-40" dirty="0" smtClean="0">
                <a:solidFill>
                  <a:srgbClr val="3D3D3F"/>
                </a:solidFill>
                <a:latin typeface="Century Gothic"/>
                <a:cs typeface="Century Gothic"/>
              </a:rPr>
              <a:t>Se </a:t>
            </a:r>
            <a:r>
              <a:rPr lang="es-ES" sz="1300" spc="-35" dirty="0" smtClean="0">
                <a:solidFill>
                  <a:srgbClr val="3D3D3F"/>
                </a:solidFill>
                <a:latin typeface="Century Gothic"/>
                <a:cs typeface="Century Gothic"/>
              </a:rPr>
              <a:t>publicará </a:t>
            </a:r>
            <a:r>
              <a:rPr lang="es-ES" sz="1300" spc="-50" dirty="0" smtClean="0">
                <a:solidFill>
                  <a:srgbClr val="3D3D3F"/>
                </a:solidFill>
                <a:latin typeface="Century Gothic"/>
                <a:cs typeface="Century Gothic"/>
              </a:rPr>
              <a:t>en </a:t>
            </a:r>
            <a:r>
              <a:rPr lang="es-ES" sz="1300" spc="-30" dirty="0" smtClean="0">
                <a:solidFill>
                  <a:srgbClr val="3D3D3F"/>
                </a:solidFill>
                <a:latin typeface="Century Gothic"/>
                <a:cs typeface="Century Gothic"/>
              </a:rPr>
              <a:t>el </a:t>
            </a:r>
            <a:r>
              <a:rPr lang="es-ES" sz="1300" spc="-105" dirty="0" smtClean="0">
                <a:solidFill>
                  <a:srgbClr val="3D3D3F"/>
                </a:solidFill>
                <a:latin typeface="Century Gothic"/>
                <a:cs typeface="Century Gothic"/>
              </a:rPr>
              <a:t>BOPV </a:t>
            </a:r>
            <a:r>
              <a:rPr lang="es-ES" sz="1300" spc="-35" dirty="0" smtClean="0">
                <a:solidFill>
                  <a:srgbClr val="3D3D3F"/>
                </a:solidFill>
                <a:latin typeface="Century Gothic"/>
                <a:cs typeface="Century Gothic"/>
              </a:rPr>
              <a:t>relación </a:t>
            </a:r>
            <a:r>
              <a:rPr lang="es-ES" sz="1300" spc="-55" dirty="0" smtClean="0">
                <a:solidFill>
                  <a:srgbClr val="3D3D3F"/>
                </a:solidFill>
                <a:latin typeface="Century Gothic"/>
                <a:cs typeface="Century Gothic"/>
              </a:rPr>
              <a:t>de </a:t>
            </a:r>
            <a:r>
              <a:rPr lang="es-ES" sz="1300" spc="-20" dirty="0" smtClean="0">
                <a:solidFill>
                  <a:srgbClr val="3D3D3F"/>
                </a:solidFill>
                <a:latin typeface="Century Gothic"/>
                <a:cs typeface="Century Gothic"/>
              </a:rPr>
              <a:t>empresas </a:t>
            </a:r>
            <a:r>
              <a:rPr lang="es-ES" sz="1300" spc="-30" dirty="0" smtClean="0">
                <a:solidFill>
                  <a:srgbClr val="3D3D3F"/>
                </a:solidFill>
                <a:latin typeface="Century Gothic"/>
                <a:cs typeface="Century Gothic"/>
              </a:rPr>
              <a:t>beneficiarias </a:t>
            </a:r>
            <a:r>
              <a:rPr lang="es-ES" sz="1300" spc="-100" dirty="0" smtClean="0">
                <a:solidFill>
                  <a:srgbClr val="3D3D3F"/>
                </a:solidFill>
                <a:latin typeface="Century Gothic"/>
                <a:cs typeface="Century Gothic"/>
              </a:rPr>
              <a:t>y </a:t>
            </a:r>
            <a:r>
              <a:rPr lang="es-ES" sz="1300" spc="-30" dirty="0" smtClean="0">
                <a:solidFill>
                  <a:srgbClr val="3D3D3F"/>
                </a:solidFill>
                <a:latin typeface="Century Gothic"/>
                <a:cs typeface="Century Gothic"/>
              </a:rPr>
              <a:t>cuantías  percibidas </a:t>
            </a:r>
            <a:r>
              <a:rPr lang="es-ES" sz="1300" spc="-100" dirty="0" smtClean="0">
                <a:solidFill>
                  <a:srgbClr val="3D3D3F"/>
                </a:solidFill>
                <a:latin typeface="Century Gothic"/>
                <a:cs typeface="Century Gothic"/>
              </a:rPr>
              <a:t>y </a:t>
            </a:r>
            <a:r>
              <a:rPr lang="es-ES" sz="1300" spc="-15" dirty="0" smtClean="0">
                <a:solidFill>
                  <a:srgbClr val="3D3D3F"/>
                </a:solidFill>
                <a:latin typeface="Century Gothic"/>
                <a:cs typeface="Century Gothic"/>
              </a:rPr>
              <a:t>sin </a:t>
            </a:r>
            <a:r>
              <a:rPr lang="es-ES" sz="1300" spc="-30" dirty="0" smtClean="0">
                <a:solidFill>
                  <a:srgbClr val="3D3D3F"/>
                </a:solidFill>
                <a:latin typeface="Century Gothic"/>
                <a:cs typeface="Century Gothic"/>
              </a:rPr>
              <a:t>perjuicio </a:t>
            </a:r>
            <a:r>
              <a:rPr lang="es-ES" sz="1300" spc="-55" dirty="0" smtClean="0">
                <a:solidFill>
                  <a:srgbClr val="3D3D3F"/>
                </a:solidFill>
                <a:latin typeface="Century Gothic"/>
                <a:cs typeface="Century Gothic"/>
              </a:rPr>
              <a:t>de </a:t>
            </a:r>
            <a:r>
              <a:rPr lang="es-ES" sz="1300" spc="-35" dirty="0" smtClean="0">
                <a:solidFill>
                  <a:srgbClr val="3D3D3F"/>
                </a:solidFill>
                <a:latin typeface="Century Gothic"/>
                <a:cs typeface="Century Gothic"/>
              </a:rPr>
              <a:t>la notificación </a:t>
            </a:r>
            <a:r>
              <a:rPr lang="es-ES" sz="1300" spc="-40" dirty="0" smtClean="0">
                <a:solidFill>
                  <a:srgbClr val="3D3D3F"/>
                </a:solidFill>
                <a:latin typeface="Century Gothic"/>
                <a:cs typeface="Century Gothic"/>
              </a:rPr>
              <a:t>expresa </a:t>
            </a:r>
            <a:r>
              <a:rPr lang="es-ES" sz="1300" spc="-60" dirty="0" smtClean="0">
                <a:solidFill>
                  <a:srgbClr val="3D3D3F"/>
                </a:solidFill>
                <a:latin typeface="Century Gothic"/>
                <a:cs typeface="Century Gothic"/>
              </a:rPr>
              <a:t>e </a:t>
            </a:r>
            <a:r>
              <a:rPr lang="es-ES" sz="1300" spc="-30" dirty="0" smtClean="0">
                <a:solidFill>
                  <a:srgbClr val="3D3D3F"/>
                </a:solidFill>
                <a:latin typeface="Century Gothic"/>
                <a:cs typeface="Century Gothic"/>
              </a:rPr>
              <a:t>individualizadas </a:t>
            </a:r>
            <a:r>
              <a:rPr lang="es-ES" sz="1300" spc="-40" dirty="0" smtClean="0">
                <a:solidFill>
                  <a:srgbClr val="3D3D3F"/>
                </a:solidFill>
                <a:latin typeface="Century Gothic"/>
                <a:cs typeface="Century Gothic"/>
              </a:rPr>
              <a:t>de  </a:t>
            </a:r>
            <a:r>
              <a:rPr lang="es-ES" sz="1300" spc="-15" dirty="0" smtClean="0">
                <a:solidFill>
                  <a:srgbClr val="3D3D3F"/>
                </a:solidFill>
                <a:latin typeface="Century Gothic"/>
                <a:cs typeface="Century Gothic"/>
              </a:rPr>
              <a:t>las </a:t>
            </a:r>
            <a:r>
              <a:rPr lang="es-ES" sz="1300" spc="-25" dirty="0" smtClean="0">
                <a:solidFill>
                  <a:srgbClr val="3D3D3F"/>
                </a:solidFill>
                <a:latin typeface="Century Gothic"/>
                <a:cs typeface="Century Gothic"/>
              </a:rPr>
              <a:t>resoluciones </a:t>
            </a:r>
            <a:r>
              <a:rPr lang="es-ES" sz="1300" spc="-55" dirty="0" smtClean="0">
                <a:solidFill>
                  <a:srgbClr val="3D3D3F"/>
                </a:solidFill>
                <a:latin typeface="Century Gothic"/>
                <a:cs typeface="Century Gothic"/>
              </a:rPr>
              <a:t>de</a:t>
            </a:r>
            <a:r>
              <a:rPr lang="es-ES" sz="1300" spc="200" dirty="0" smtClean="0">
                <a:solidFill>
                  <a:srgbClr val="3D3D3F"/>
                </a:solidFill>
                <a:latin typeface="Century Gothic"/>
                <a:cs typeface="Century Gothic"/>
              </a:rPr>
              <a:t> </a:t>
            </a:r>
            <a:r>
              <a:rPr lang="es-ES" sz="1300" spc="-25" dirty="0" smtClean="0">
                <a:solidFill>
                  <a:srgbClr val="3D3D3F"/>
                </a:solidFill>
                <a:latin typeface="Century Gothic"/>
                <a:cs typeface="Century Gothic"/>
              </a:rPr>
              <a:t>concesión.</a:t>
            </a:r>
            <a:endParaRPr lang="es-ES" sz="1300" dirty="0">
              <a:latin typeface="Century Gothic"/>
              <a:cs typeface="Century Gothic"/>
            </a:endParaRPr>
          </a:p>
        </p:txBody>
      </p:sp>
      <p:sp>
        <p:nvSpPr>
          <p:cNvPr id="28" name="object 28"/>
          <p:cNvSpPr txBox="1"/>
          <p:nvPr/>
        </p:nvSpPr>
        <p:spPr>
          <a:xfrm>
            <a:off x="3982339" y="1880146"/>
            <a:ext cx="6120000" cy="813043"/>
          </a:xfrm>
          <a:prstGeom prst="rect">
            <a:avLst/>
          </a:prstGeom>
        </p:spPr>
        <p:txBody>
          <a:bodyPr vert="horz" wrap="square" lIns="0" tIns="12700" rIns="0" bIns="0" rtlCol="0">
            <a:spAutoFit/>
          </a:bodyPr>
          <a:lstStyle/>
          <a:p>
            <a:pPr marL="12700" marR="5080">
              <a:lnSpc>
                <a:spcPct val="100000"/>
              </a:lnSpc>
              <a:spcBef>
                <a:spcPts val="100"/>
              </a:spcBef>
            </a:pPr>
            <a:r>
              <a:rPr lang="es-ES" sz="1300" spc="-45" dirty="0" smtClean="0">
                <a:solidFill>
                  <a:srgbClr val="3D3D3F"/>
                </a:solidFill>
                <a:latin typeface="Century Gothic"/>
                <a:cs typeface="Century Gothic"/>
              </a:rPr>
              <a:t>Lanbide, </a:t>
            </a:r>
            <a:r>
              <a:rPr lang="es-ES" sz="1300" spc="-30" dirty="0" smtClean="0">
                <a:solidFill>
                  <a:srgbClr val="3D3D3F"/>
                </a:solidFill>
                <a:latin typeface="Century Gothic"/>
                <a:cs typeface="Century Gothic"/>
              </a:rPr>
              <a:t>el </a:t>
            </a:r>
            <a:r>
              <a:rPr lang="es-ES" sz="1300" spc="-45" dirty="0" smtClean="0">
                <a:solidFill>
                  <a:srgbClr val="3D3D3F"/>
                </a:solidFill>
                <a:latin typeface="Century Gothic"/>
                <a:cs typeface="Century Gothic"/>
              </a:rPr>
              <a:t>Departamento </a:t>
            </a:r>
            <a:r>
              <a:rPr lang="es-ES" sz="1300" spc="-55" dirty="0" smtClean="0">
                <a:solidFill>
                  <a:srgbClr val="3D3D3F"/>
                </a:solidFill>
                <a:latin typeface="Century Gothic"/>
                <a:cs typeface="Century Gothic"/>
              </a:rPr>
              <a:t>de Trabajo y </a:t>
            </a:r>
            <a:r>
              <a:rPr lang="es-ES" sz="1300" spc="-25" dirty="0" smtClean="0">
                <a:solidFill>
                  <a:srgbClr val="3D3D3F"/>
                </a:solidFill>
                <a:latin typeface="Century Gothic"/>
                <a:cs typeface="Century Gothic"/>
              </a:rPr>
              <a:t>Empleo,</a:t>
            </a:r>
            <a:r>
              <a:rPr lang="es-ES" sz="1300" spc="-20" dirty="0" smtClean="0">
                <a:solidFill>
                  <a:srgbClr val="3D3D3F"/>
                </a:solidFill>
                <a:latin typeface="Century Gothic"/>
                <a:cs typeface="Century Gothic"/>
              </a:rPr>
              <a:t> </a:t>
            </a:r>
            <a:r>
              <a:rPr lang="es-ES" sz="1300" spc="-35" dirty="0" smtClean="0">
                <a:solidFill>
                  <a:srgbClr val="3D3D3F"/>
                </a:solidFill>
                <a:latin typeface="Century Gothic"/>
                <a:cs typeface="Century Gothic"/>
              </a:rPr>
              <a:t>la </a:t>
            </a:r>
            <a:r>
              <a:rPr lang="es-ES" sz="1300" spc="-40" dirty="0" smtClean="0">
                <a:solidFill>
                  <a:srgbClr val="3D3D3F"/>
                </a:solidFill>
                <a:latin typeface="Century Gothic"/>
                <a:cs typeface="Century Gothic"/>
              </a:rPr>
              <a:t>Oficina de  </a:t>
            </a:r>
            <a:r>
              <a:rPr lang="es-ES" sz="1300" spc="-45" dirty="0" smtClean="0">
                <a:solidFill>
                  <a:srgbClr val="3D3D3F"/>
                </a:solidFill>
                <a:latin typeface="Century Gothic"/>
                <a:cs typeface="Century Gothic"/>
              </a:rPr>
              <a:t>Control </a:t>
            </a:r>
            <a:r>
              <a:rPr lang="es-ES" sz="1300" spc="-30" dirty="0" smtClean="0">
                <a:solidFill>
                  <a:srgbClr val="3D3D3F"/>
                </a:solidFill>
                <a:latin typeface="Century Gothic"/>
                <a:cs typeface="Century Gothic"/>
              </a:rPr>
              <a:t>Económico </a:t>
            </a:r>
            <a:r>
              <a:rPr lang="es-ES" sz="1300" spc="-35" dirty="0" smtClean="0">
                <a:solidFill>
                  <a:srgbClr val="3D3D3F"/>
                </a:solidFill>
                <a:latin typeface="Century Gothic"/>
                <a:cs typeface="Century Gothic"/>
              </a:rPr>
              <a:t>del </a:t>
            </a:r>
            <a:r>
              <a:rPr lang="es-ES" sz="1300" spc="-45" dirty="0" smtClean="0">
                <a:solidFill>
                  <a:srgbClr val="3D3D3F"/>
                </a:solidFill>
                <a:latin typeface="Century Gothic"/>
                <a:cs typeface="Century Gothic"/>
              </a:rPr>
              <a:t>Departamento </a:t>
            </a:r>
            <a:r>
              <a:rPr lang="es-ES" sz="1300" spc="-55" dirty="0" smtClean="0">
                <a:solidFill>
                  <a:srgbClr val="3D3D3F"/>
                </a:solidFill>
                <a:latin typeface="Century Gothic"/>
                <a:cs typeface="Century Gothic"/>
              </a:rPr>
              <a:t>de Economía y </a:t>
            </a:r>
            <a:r>
              <a:rPr lang="es-ES" sz="1300" spc="-45" dirty="0" smtClean="0">
                <a:solidFill>
                  <a:srgbClr val="3D3D3F"/>
                </a:solidFill>
                <a:latin typeface="Century Gothic"/>
                <a:cs typeface="Century Gothic"/>
              </a:rPr>
              <a:t>Hacienda </a:t>
            </a:r>
            <a:r>
              <a:rPr lang="es-ES" sz="1300" spc="-100" dirty="0">
                <a:solidFill>
                  <a:srgbClr val="3D3D3F"/>
                </a:solidFill>
                <a:latin typeface="Century Gothic"/>
                <a:cs typeface="Century Gothic"/>
              </a:rPr>
              <a:t> </a:t>
            </a:r>
            <a:r>
              <a:rPr lang="es-ES" sz="1300" spc="-100" dirty="0" smtClean="0">
                <a:solidFill>
                  <a:srgbClr val="3D3D3F"/>
                </a:solidFill>
                <a:latin typeface="Century Gothic"/>
                <a:cs typeface="Century Gothic"/>
              </a:rPr>
              <a:t>y</a:t>
            </a:r>
            <a:r>
              <a:rPr lang="es-ES" sz="1300" spc="-25" dirty="0" smtClean="0">
                <a:solidFill>
                  <a:srgbClr val="3D3D3F"/>
                </a:solidFill>
                <a:latin typeface="Century Gothic"/>
                <a:cs typeface="Century Gothic"/>
              </a:rPr>
              <a:t> </a:t>
            </a:r>
            <a:r>
              <a:rPr lang="es-ES" sz="1300" spc="-30" dirty="0" smtClean="0">
                <a:solidFill>
                  <a:srgbClr val="3D3D3F"/>
                </a:solidFill>
                <a:latin typeface="Century Gothic"/>
                <a:cs typeface="Century Gothic"/>
              </a:rPr>
              <a:t>el </a:t>
            </a:r>
            <a:r>
              <a:rPr lang="es-ES" sz="1300" spc="-40" dirty="0" smtClean="0">
                <a:solidFill>
                  <a:srgbClr val="3D3D3F"/>
                </a:solidFill>
                <a:latin typeface="Century Gothic"/>
                <a:cs typeface="Century Gothic"/>
              </a:rPr>
              <a:t>Tribunal  </a:t>
            </a:r>
            <a:r>
              <a:rPr lang="es-ES" sz="1300" spc="-70" dirty="0" smtClean="0">
                <a:solidFill>
                  <a:srgbClr val="3D3D3F"/>
                </a:solidFill>
                <a:latin typeface="Century Gothic"/>
                <a:cs typeface="Century Gothic"/>
              </a:rPr>
              <a:t>Vasco </a:t>
            </a:r>
            <a:r>
              <a:rPr lang="es-ES" sz="1300" spc="-55"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Cuentas </a:t>
            </a:r>
            <a:r>
              <a:rPr lang="es-ES" sz="1300" spc="-35" dirty="0" smtClean="0">
                <a:solidFill>
                  <a:srgbClr val="3D3D3F"/>
                </a:solidFill>
                <a:latin typeface="Century Gothic"/>
                <a:cs typeface="Century Gothic"/>
              </a:rPr>
              <a:t>Públicas </a:t>
            </a:r>
            <a:r>
              <a:rPr lang="es-ES" sz="1300" spc="-50" dirty="0" smtClean="0">
                <a:solidFill>
                  <a:srgbClr val="3D3D3F"/>
                </a:solidFill>
                <a:latin typeface="Century Gothic"/>
                <a:cs typeface="Century Gothic"/>
              </a:rPr>
              <a:t>podrán </a:t>
            </a:r>
            <a:r>
              <a:rPr lang="es-ES" sz="1300" spc="-30" dirty="0" smtClean="0">
                <a:solidFill>
                  <a:srgbClr val="3D3D3F"/>
                </a:solidFill>
                <a:latin typeface="Century Gothic"/>
                <a:cs typeface="Century Gothic"/>
              </a:rPr>
              <a:t>realizar </a:t>
            </a:r>
            <a:r>
              <a:rPr lang="es-ES" sz="1300" spc="-15" dirty="0" smtClean="0">
                <a:solidFill>
                  <a:srgbClr val="3D3D3F"/>
                </a:solidFill>
                <a:latin typeface="Century Gothic"/>
                <a:cs typeface="Century Gothic"/>
              </a:rPr>
              <a:t>las </a:t>
            </a:r>
            <a:r>
              <a:rPr lang="es-ES" sz="1300" spc="-30" dirty="0" smtClean="0">
                <a:solidFill>
                  <a:srgbClr val="3D3D3F"/>
                </a:solidFill>
                <a:latin typeface="Century Gothic"/>
                <a:cs typeface="Century Gothic"/>
              </a:rPr>
              <a:t>acciones </a:t>
            </a:r>
            <a:r>
              <a:rPr lang="es-ES" sz="1300" spc="-55" dirty="0" smtClean="0">
                <a:solidFill>
                  <a:srgbClr val="3D3D3F"/>
                </a:solidFill>
                <a:latin typeface="Century Gothic"/>
                <a:cs typeface="Century Gothic"/>
              </a:rPr>
              <a:t>de </a:t>
            </a:r>
            <a:r>
              <a:rPr lang="es-ES" sz="1300" spc="-30" dirty="0" smtClean="0">
                <a:solidFill>
                  <a:srgbClr val="3D3D3F"/>
                </a:solidFill>
                <a:latin typeface="Century Gothic"/>
                <a:cs typeface="Century Gothic"/>
              </a:rPr>
              <a:t>inspección </a:t>
            </a:r>
            <a:r>
              <a:rPr lang="es-ES" sz="1300" spc="-100" dirty="0" smtClean="0">
                <a:solidFill>
                  <a:srgbClr val="3D3D3F"/>
                </a:solidFill>
                <a:latin typeface="Century Gothic"/>
                <a:cs typeface="Century Gothic"/>
              </a:rPr>
              <a:t>y </a:t>
            </a:r>
            <a:r>
              <a:rPr lang="es-ES" sz="1300" spc="-40" dirty="0" smtClean="0">
                <a:solidFill>
                  <a:srgbClr val="3D3D3F"/>
                </a:solidFill>
                <a:latin typeface="Century Gothic"/>
                <a:cs typeface="Century Gothic"/>
              </a:rPr>
              <a:t>control </a:t>
            </a:r>
            <a:r>
              <a:rPr lang="es-ES" sz="1300" spc="-25" dirty="0" smtClean="0">
                <a:solidFill>
                  <a:srgbClr val="3D3D3F"/>
                </a:solidFill>
                <a:latin typeface="Century Gothic"/>
                <a:cs typeface="Century Gothic"/>
              </a:rPr>
              <a:t>necesarias </a:t>
            </a:r>
            <a:r>
              <a:rPr lang="es-ES" sz="1300" spc="-45" dirty="0" smtClean="0">
                <a:solidFill>
                  <a:srgbClr val="3D3D3F"/>
                </a:solidFill>
                <a:latin typeface="Century Gothic"/>
                <a:cs typeface="Century Gothic"/>
              </a:rPr>
              <a:t>para  </a:t>
            </a:r>
            <a:r>
              <a:rPr lang="es-ES" sz="1300" spc="-40" dirty="0" smtClean="0">
                <a:solidFill>
                  <a:srgbClr val="3D3D3F"/>
                </a:solidFill>
                <a:latin typeface="Century Gothic"/>
                <a:cs typeface="Century Gothic"/>
              </a:rPr>
              <a:t>garantizar </a:t>
            </a:r>
            <a:r>
              <a:rPr lang="es-ES" sz="1300" spc="-30" dirty="0" smtClean="0">
                <a:solidFill>
                  <a:srgbClr val="3D3D3F"/>
                </a:solidFill>
                <a:latin typeface="Century Gothic"/>
                <a:cs typeface="Century Gothic"/>
              </a:rPr>
              <a:t>el </a:t>
            </a:r>
            <a:r>
              <a:rPr lang="es-ES" sz="1300" spc="-25" dirty="0" smtClean="0">
                <a:solidFill>
                  <a:srgbClr val="3D3D3F"/>
                </a:solidFill>
                <a:latin typeface="Century Gothic"/>
                <a:cs typeface="Century Gothic"/>
              </a:rPr>
              <a:t>cumplimiento </a:t>
            </a:r>
            <a:r>
              <a:rPr lang="es-ES" sz="1300" spc="-55" dirty="0" smtClean="0">
                <a:solidFill>
                  <a:srgbClr val="3D3D3F"/>
                </a:solidFill>
                <a:latin typeface="Century Gothic"/>
                <a:cs typeface="Century Gothic"/>
              </a:rPr>
              <a:t>de </a:t>
            </a:r>
            <a:r>
              <a:rPr lang="es-ES" sz="1300" spc="-15" dirty="0" smtClean="0">
                <a:solidFill>
                  <a:srgbClr val="3D3D3F"/>
                </a:solidFill>
                <a:latin typeface="Century Gothic"/>
                <a:cs typeface="Century Gothic"/>
              </a:rPr>
              <a:t>las </a:t>
            </a:r>
            <a:r>
              <a:rPr lang="es-ES" sz="1300" spc="-30" dirty="0" smtClean="0">
                <a:solidFill>
                  <a:srgbClr val="3D3D3F"/>
                </a:solidFill>
                <a:latin typeface="Century Gothic"/>
                <a:cs typeface="Century Gothic"/>
              </a:rPr>
              <a:t>finalidades perseguidas. </a:t>
            </a:r>
            <a:endParaRPr lang="es-ES" sz="1300" dirty="0">
              <a:latin typeface="Century Gothic"/>
              <a:cs typeface="Century Gothic"/>
            </a:endParaRPr>
          </a:p>
        </p:txBody>
      </p:sp>
      <p:sp>
        <p:nvSpPr>
          <p:cNvPr id="29" name="object 29"/>
          <p:cNvSpPr txBox="1"/>
          <p:nvPr/>
        </p:nvSpPr>
        <p:spPr>
          <a:xfrm>
            <a:off x="3965299" y="2997749"/>
            <a:ext cx="6120000" cy="619760"/>
          </a:xfrm>
          <a:prstGeom prst="rect">
            <a:avLst/>
          </a:prstGeom>
        </p:spPr>
        <p:txBody>
          <a:bodyPr vert="horz" wrap="square" lIns="0" tIns="12700" rIns="0" bIns="0" rtlCol="0">
            <a:spAutoFit/>
          </a:bodyPr>
          <a:lstStyle/>
          <a:p>
            <a:pPr marL="12700" marR="5080">
              <a:lnSpc>
                <a:spcPct val="100000"/>
              </a:lnSpc>
              <a:spcBef>
                <a:spcPts val="100"/>
              </a:spcBef>
            </a:pPr>
            <a:r>
              <a:rPr lang="es-ES" sz="1300" spc="-45" dirty="0" smtClean="0">
                <a:solidFill>
                  <a:srgbClr val="3D3D3F"/>
                </a:solidFill>
                <a:latin typeface="Century Gothic"/>
                <a:cs typeface="Century Gothic"/>
              </a:rPr>
              <a:t>En </a:t>
            </a:r>
            <a:r>
              <a:rPr lang="es-ES" sz="1300" spc="-30" dirty="0" smtClean="0">
                <a:solidFill>
                  <a:srgbClr val="3D3D3F"/>
                </a:solidFill>
                <a:latin typeface="Century Gothic"/>
                <a:cs typeface="Century Gothic"/>
              </a:rPr>
              <a:t>el supuesto </a:t>
            </a:r>
            <a:r>
              <a:rPr lang="es-ES" sz="1300" spc="-55" dirty="0" smtClean="0">
                <a:solidFill>
                  <a:srgbClr val="3D3D3F"/>
                </a:solidFill>
                <a:latin typeface="Century Gothic"/>
                <a:cs typeface="Century Gothic"/>
              </a:rPr>
              <a:t>de </a:t>
            </a:r>
            <a:r>
              <a:rPr lang="es-ES" sz="1300" spc="-50" dirty="0" smtClean="0">
                <a:solidFill>
                  <a:srgbClr val="3D3D3F"/>
                </a:solidFill>
                <a:latin typeface="Century Gothic"/>
                <a:cs typeface="Century Gothic"/>
              </a:rPr>
              <a:t>que </a:t>
            </a:r>
            <a:r>
              <a:rPr lang="es-ES" sz="1300" spc="-55" dirty="0" smtClean="0">
                <a:solidFill>
                  <a:srgbClr val="3D3D3F"/>
                </a:solidFill>
                <a:latin typeface="Century Gothic"/>
                <a:cs typeface="Century Gothic"/>
              </a:rPr>
              <a:t>de </a:t>
            </a:r>
            <a:r>
              <a:rPr lang="es-ES" sz="1300" spc="-35" dirty="0" smtClean="0">
                <a:solidFill>
                  <a:srgbClr val="3D3D3F"/>
                </a:solidFill>
                <a:latin typeface="Century Gothic"/>
                <a:cs typeface="Century Gothic"/>
              </a:rPr>
              <a:t>la </a:t>
            </a:r>
            <a:r>
              <a:rPr lang="es-ES" sz="1300" spc="-40" dirty="0" smtClean="0">
                <a:solidFill>
                  <a:srgbClr val="3D3D3F"/>
                </a:solidFill>
                <a:latin typeface="Century Gothic"/>
                <a:cs typeface="Century Gothic"/>
              </a:rPr>
              <a:t>alteración </a:t>
            </a:r>
            <a:r>
              <a:rPr lang="es-ES" sz="1300" spc="-55" dirty="0" smtClean="0">
                <a:solidFill>
                  <a:srgbClr val="3D3D3F"/>
                </a:solidFill>
                <a:latin typeface="Century Gothic"/>
                <a:cs typeface="Century Gothic"/>
              </a:rPr>
              <a:t>de </a:t>
            </a:r>
            <a:r>
              <a:rPr lang="es-ES" sz="1300" spc="-15" dirty="0" smtClean="0">
                <a:solidFill>
                  <a:srgbClr val="3D3D3F"/>
                </a:solidFill>
                <a:latin typeface="Century Gothic"/>
                <a:cs typeface="Century Gothic"/>
              </a:rPr>
              <a:t>las </a:t>
            </a:r>
            <a:r>
              <a:rPr lang="es-ES" sz="1300" spc="-30" dirty="0" smtClean="0">
                <a:solidFill>
                  <a:srgbClr val="3D3D3F"/>
                </a:solidFill>
                <a:latin typeface="Century Gothic"/>
                <a:cs typeface="Century Gothic"/>
              </a:rPr>
              <a:t>condiciones </a:t>
            </a:r>
            <a:r>
              <a:rPr lang="es-ES" sz="1300" spc="-40" dirty="0" smtClean="0">
                <a:solidFill>
                  <a:srgbClr val="3D3D3F"/>
                </a:solidFill>
                <a:latin typeface="Century Gothic"/>
                <a:cs typeface="Century Gothic"/>
              </a:rPr>
              <a:t>pudiera  </a:t>
            </a:r>
            <a:r>
              <a:rPr lang="es-ES" sz="1300" spc="-35" dirty="0" smtClean="0">
                <a:solidFill>
                  <a:srgbClr val="3D3D3F"/>
                </a:solidFill>
                <a:latin typeface="Century Gothic"/>
                <a:cs typeface="Century Gothic"/>
              </a:rPr>
              <a:t>derivarse la </a:t>
            </a:r>
            <a:r>
              <a:rPr lang="es-ES" sz="1300" spc="-40" dirty="0" smtClean="0">
                <a:solidFill>
                  <a:srgbClr val="3D3D3F"/>
                </a:solidFill>
                <a:latin typeface="Century Gothic"/>
                <a:cs typeface="Century Gothic"/>
              </a:rPr>
              <a:t>devolución </a:t>
            </a:r>
            <a:r>
              <a:rPr lang="es-ES" sz="1300" spc="-55" dirty="0" smtClean="0">
                <a:solidFill>
                  <a:srgbClr val="3D3D3F"/>
                </a:solidFill>
                <a:latin typeface="Century Gothic"/>
                <a:cs typeface="Century Gothic"/>
              </a:rPr>
              <a:t>de </a:t>
            </a:r>
            <a:r>
              <a:rPr lang="es-ES" sz="1300" spc="-35" dirty="0" smtClean="0">
                <a:solidFill>
                  <a:srgbClr val="3D3D3F"/>
                </a:solidFill>
                <a:latin typeface="Century Gothic"/>
                <a:cs typeface="Century Gothic"/>
              </a:rPr>
              <a:t>la </a:t>
            </a:r>
            <a:r>
              <a:rPr lang="es-ES" sz="1300" spc="-45" dirty="0" smtClean="0">
                <a:solidFill>
                  <a:srgbClr val="3D3D3F"/>
                </a:solidFill>
                <a:latin typeface="Century Gothic"/>
                <a:cs typeface="Century Gothic"/>
              </a:rPr>
              <a:t>totalidad </a:t>
            </a:r>
            <a:r>
              <a:rPr lang="es-ES" sz="1300" spc="-65" dirty="0" smtClean="0">
                <a:solidFill>
                  <a:srgbClr val="3D3D3F"/>
                </a:solidFill>
                <a:latin typeface="Century Gothic"/>
                <a:cs typeface="Century Gothic"/>
              </a:rPr>
              <a:t>o </a:t>
            </a:r>
            <a:r>
              <a:rPr lang="es-ES" sz="1300" spc="-50" dirty="0" smtClean="0">
                <a:solidFill>
                  <a:srgbClr val="3D3D3F"/>
                </a:solidFill>
                <a:latin typeface="Century Gothic"/>
                <a:cs typeface="Century Gothic"/>
              </a:rPr>
              <a:t>parte </a:t>
            </a:r>
            <a:r>
              <a:rPr lang="es-ES" sz="1300" spc="-55" dirty="0" smtClean="0">
                <a:solidFill>
                  <a:srgbClr val="3D3D3F"/>
                </a:solidFill>
                <a:latin typeface="Century Gothic"/>
                <a:cs typeface="Century Gothic"/>
              </a:rPr>
              <a:t>de </a:t>
            </a:r>
            <a:r>
              <a:rPr lang="es-ES" sz="1300" spc="-35" dirty="0" smtClean="0">
                <a:solidFill>
                  <a:srgbClr val="3D3D3F"/>
                </a:solidFill>
                <a:latin typeface="Century Gothic"/>
                <a:cs typeface="Century Gothic"/>
              </a:rPr>
              <a:t>la subvención  concedida, </a:t>
            </a:r>
            <a:r>
              <a:rPr lang="es-ES" sz="1300" spc="-20" dirty="0" smtClean="0">
                <a:solidFill>
                  <a:srgbClr val="3D3D3F"/>
                </a:solidFill>
                <a:latin typeface="Century Gothic"/>
                <a:cs typeface="Century Gothic"/>
              </a:rPr>
              <a:t>se </a:t>
            </a:r>
            <a:r>
              <a:rPr lang="es-ES" sz="1300" spc="-30" dirty="0" smtClean="0">
                <a:solidFill>
                  <a:srgbClr val="3D3D3F"/>
                </a:solidFill>
                <a:latin typeface="Century Gothic"/>
                <a:cs typeface="Century Gothic"/>
              </a:rPr>
              <a:t>iniciará el </a:t>
            </a:r>
            <a:r>
              <a:rPr lang="es-ES" sz="1300" spc="-35" dirty="0" smtClean="0">
                <a:solidFill>
                  <a:srgbClr val="3D3D3F"/>
                </a:solidFill>
                <a:latin typeface="Century Gothic"/>
                <a:cs typeface="Century Gothic"/>
              </a:rPr>
              <a:t>correspondiente procedimiento</a:t>
            </a:r>
            <a:r>
              <a:rPr lang="es-ES" sz="1300" dirty="0" smtClean="0">
                <a:solidFill>
                  <a:srgbClr val="3D3D3F"/>
                </a:solidFill>
                <a:latin typeface="Century Gothic"/>
                <a:cs typeface="Century Gothic"/>
              </a:rPr>
              <a:t> </a:t>
            </a:r>
            <a:r>
              <a:rPr lang="es-ES" sz="1300" spc="-55"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reintegro.</a:t>
            </a:r>
            <a:endParaRPr lang="es-ES" sz="1300" dirty="0">
              <a:latin typeface="Century Gothic"/>
              <a:cs typeface="Century Gothic"/>
            </a:endParaRPr>
          </a:p>
        </p:txBody>
      </p:sp>
      <p:sp>
        <p:nvSpPr>
          <p:cNvPr id="30" name="object 30"/>
          <p:cNvSpPr txBox="1"/>
          <p:nvPr/>
        </p:nvSpPr>
        <p:spPr>
          <a:xfrm>
            <a:off x="3958715" y="4982566"/>
            <a:ext cx="6120000" cy="612988"/>
          </a:xfrm>
          <a:prstGeom prst="rect">
            <a:avLst/>
          </a:prstGeom>
        </p:spPr>
        <p:txBody>
          <a:bodyPr vert="horz" wrap="square" lIns="0" tIns="12700" rIns="0" bIns="0" rtlCol="0">
            <a:spAutoFit/>
          </a:bodyPr>
          <a:lstStyle/>
          <a:p>
            <a:pPr marL="12700" marR="5080" algn="just">
              <a:lnSpc>
                <a:spcPct val="100000"/>
              </a:lnSpc>
              <a:spcBef>
                <a:spcPts val="100"/>
              </a:spcBef>
            </a:pPr>
            <a:r>
              <a:rPr lang="es-ES" sz="1300" spc="-30" dirty="0" smtClean="0">
                <a:solidFill>
                  <a:srgbClr val="3D3D3F"/>
                </a:solidFill>
                <a:latin typeface="Century Gothic"/>
                <a:cs typeface="Century Gothic"/>
              </a:rPr>
              <a:t>Las subvenciones serán incompatibles </a:t>
            </a:r>
            <a:r>
              <a:rPr lang="es-ES" sz="1300" spc="-45" dirty="0" smtClean="0">
                <a:solidFill>
                  <a:srgbClr val="3D3D3F"/>
                </a:solidFill>
                <a:latin typeface="Century Gothic"/>
                <a:cs typeface="Century Gothic"/>
              </a:rPr>
              <a:t>con </a:t>
            </a:r>
            <a:r>
              <a:rPr lang="es-ES" sz="1300" spc="-35" dirty="0" smtClean="0">
                <a:solidFill>
                  <a:srgbClr val="3D3D3F"/>
                </a:solidFill>
                <a:latin typeface="Century Gothic"/>
                <a:cs typeface="Century Gothic"/>
              </a:rPr>
              <a:t>la </a:t>
            </a:r>
            <a:r>
              <a:rPr lang="es-ES" sz="1300" spc="-40" dirty="0" smtClean="0">
                <a:solidFill>
                  <a:srgbClr val="3D3D3F"/>
                </a:solidFill>
                <a:latin typeface="Century Gothic"/>
                <a:cs typeface="Century Gothic"/>
              </a:rPr>
              <a:t>obtención </a:t>
            </a:r>
            <a:r>
              <a:rPr lang="es-ES" sz="1300" spc="-55" dirty="0" smtClean="0">
                <a:solidFill>
                  <a:srgbClr val="3D3D3F"/>
                </a:solidFill>
                <a:latin typeface="Century Gothic"/>
                <a:cs typeface="Century Gothic"/>
              </a:rPr>
              <a:t>de </a:t>
            </a:r>
            <a:r>
              <a:rPr lang="es-ES" sz="1300" spc="-35" dirty="0" smtClean="0">
                <a:solidFill>
                  <a:srgbClr val="3D3D3F"/>
                </a:solidFill>
                <a:latin typeface="Century Gothic"/>
                <a:cs typeface="Century Gothic"/>
              </a:rPr>
              <a:t>cualquier </a:t>
            </a:r>
            <a:r>
              <a:rPr lang="es-ES" sz="1300" spc="-55" dirty="0" smtClean="0">
                <a:solidFill>
                  <a:srgbClr val="3D3D3F"/>
                </a:solidFill>
                <a:latin typeface="Century Gothic"/>
                <a:cs typeface="Century Gothic"/>
              </a:rPr>
              <a:t>otro </a:t>
            </a:r>
            <a:r>
              <a:rPr lang="es-ES" sz="1300" spc="-45" dirty="0" smtClean="0">
                <a:solidFill>
                  <a:srgbClr val="3D3D3F"/>
                </a:solidFill>
                <a:latin typeface="Century Gothic"/>
                <a:cs typeface="Century Gothic"/>
              </a:rPr>
              <a:t>tipo </a:t>
            </a:r>
            <a:r>
              <a:rPr lang="es-ES" sz="1300" spc="-55" dirty="0" smtClean="0">
                <a:solidFill>
                  <a:srgbClr val="3D3D3F"/>
                </a:solidFill>
                <a:latin typeface="Century Gothic"/>
                <a:cs typeface="Century Gothic"/>
              </a:rPr>
              <a:t>de </a:t>
            </a:r>
            <a:r>
              <a:rPr lang="es-ES" sz="1300" spc="-35" dirty="0" smtClean="0">
                <a:solidFill>
                  <a:srgbClr val="3D3D3F"/>
                </a:solidFill>
                <a:latin typeface="Century Gothic"/>
                <a:cs typeface="Century Gothic"/>
              </a:rPr>
              <a:t>subvención,  </a:t>
            </a:r>
            <a:r>
              <a:rPr lang="es-ES" sz="1300" spc="-55" dirty="0" smtClean="0">
                <a:solidFill>
                  <a:srgbClr val="3D3D3F"/>
                </a:solidFill>
                <a:latin typeface="Century Gothic"/>
                <a:cs typeface="Century Gothic"/>
              </a:rPr>
              <a:t>ayuda </a:t>
            </a:r>
            <a:r>
              <a:rPr lang="es-ES" sz="1300" spc="-65" dirty="0" smtClean="0">
                <a:solidFill>
                  <a:srgbClr val="3D3D3F"/>
                </a:solidFill>
                <a:latin typeface="Century Gothic"/>
                <a:cs typeface="Century Gothic"/>
              </a:rPr>
              <a:t>o </a:t>
            </a:r>
            <a:r>
              <a:rPr lang="es-ES" sz="1300" spc="-30" dirty="0" smtClean="0">
                <a:solidFill>
                  <a:srgbClr val="3D3D3F"/>
                </a:solidFill>
                <a:latin typeface="Century Gothic"/>
                <a:cs typeface="Century Gothic"/>
              </a:rPr>
              <a:t>ingreso </a:t>
            </a:r>
            <a:r>
              <a:rPr lang="es-ES" sz="1300" spc="-50" dirty="0" smtClean="0">
                <a:solidFill>
                  <a:srgbClr val="3D3D3F"/>
                </a:solidFill>
                <a:latin typeface="Century Gothic"/>
                <a:cs typeface="Century Gothic"/>
              </a:rPr>
              <a:t>por </a:t>
            </a:r>
            <a:r>
              <a:rPr lang="es-ES" sz="1300" spc="-30" dirty="0" smtClean="0">
                <a:solidFill>
                  <a:srgbClr val="3D3D3F"/>
                </a:solidFill>
                <a:latin typeface="Century Gothic"/>
                <a:cs typeface="Century Gothic"/>
              </a:rPr>
              <a:t>el </a:t>
            </a:r>
            <a:r>
              <a:rPr lang="es-ES" sz="1300" spc="-5" dirty="0" smtClean="0">
                <a:solidFill>
                  <a:srgbClr val="3D3D3F"/>
                </a:solidFill>
                <a:latin typeface="Century Gothic"/>
                <a:cs typeface="Century Gothic"/>
              </a:rPr>
              <a:t>mismo </a:t>
            </a:r>
            <a:r>
              <a:rPr lang="es-ES" sz="1300" spc="-40" dirty="0" smtClean="0">
                <a:solidFill>
                  <a:srgbClr val="3D3D3F"/>
                </a:solidFill>
                <a:latin typeface="Century Gothic"/>
                <a:cs typeface="Century Gothic"/>
              </a:rPr>
              <a:t>concepto y finalidad, </a:t>
            </a:r>
            <a:r>
              <a:rPr lang="es-ES" sz="1300" spc="-50" dirty="0" smtClean="0">
                <a:solidFill>
                  <a:srgbClr val="3D3D3F"/>
                </a:solidFill>
                <a:latin typeface="Century Gothic"/>
                <a:cs typeface="Century Gothic"/>
              </a:rPr>
              <a:t>excepto </a:t>
            </a:r>
            <a:r>
              <a:rPr lang="es-ES" sz="1300" spc="-45" dirty="0" smtClean="0">
                <a:solidFill>
                  <a:srgbClr val="3D3D3F"/>
                </a:solidFill>
                <a:latin typeface="Century Gothic"/>
                <a:cs typeface="Century Gothic"/>
              </a:rPr>
              <a:t>con </a:t>
            </a:r>
            <a:r>
              <a:rPr lang="es-ES" sz="1300" spc="-15" dirty="0" smtClean="0">
                <a:solidFill>
                  <a:srgbClr val="3D3D3F"/>
                </a:solidFill>
                <a:latin typeface="Century Gothic"/>
                <a:cs typeface="Century Gothic"/>
              </a:rPr>
              <a:t>las </a:t>
            </a:r>
            <a:r>
              <a:rPr lang="es-ES" sz="1300" spc="-30" dirty="0" smtClean="0">
                <a:solidFill>
                  <a:srgbClr val="3D3D3F"/>
                </a:solidFill>
                <a:latin typeface="Century Gothic"/>
                <a:cs typeface="Century Gothic"/>
              </a:rPr>
              <a:t>bonificaciones  otorgadas por l</a:t>
            </a:r>
            <a:r>
              <a:rPr lang="es-ES" sz="1300" spc="-35" dirty="0" smtClean="0">
                <a:solidFill>
                  <a:srgbClr val="3D3D3F"/>
                </a:solidFill>
                <a:latin typeface="Century Gothic"/>
                <a:cs typeface="Century Gothic"/>
              </a:rPr>
              <a:t>a </a:t>
            </a:r>
            <a:r>
              <a:rPr lang="es-ES" sz="1300" spc="-40" dirty="0" smtClean="0">
                <a:solidFill>
                  <a:srgbClr val="3D3D3F"/>
                </a:solidFill>
                <a:latin typeface="Century Gothic"/>
                <a:cs typeface="Century Gothic"/>
              </a:rPr>
              <a:t>Seguridad Social.</a:t>
            </a:r>
            <a:endParaRPr lang="es-ES" sz="1300" dirty="0">
              <a:latin typeface="Century Gothic"/>
              <a:cs typeface="Century Gothic"/>
            </a:endParaRPr>
          </a:p>
        </p:txBody>
      </p:sp>
      <p:sp>
        <p:nvSpPr>
          <p:cNvPr id="31" name="object 31"/>
          <p:cNvSpPr/>
          <p:nvPr/>
        </p:nvSpPr>
        <p:spPr>
          <a:xfrm>
            <a:off x="2430000" y="1250927"/>
            <a:ext cx="1242695" cy="0"/>
          </a:xfrm>
          <a:custGeom>
            <a:avLst/>
            <a:gdLst/>
            <a:ahLst/>
            <a:cxnLst/>
            <a:rect l="l" t="t" r="r" b="b"/>
            <a:pathLst>
              <a:path w="1242695">
                <a:moveTo>
                  <a:pt x="0" y="0"/>
                </a:moveTo>
                <a:lnTo>
                  <a:pt x="1242542" y="0"/>
                </a:lnTo>
              </a:path>
            </a:pathLst>
          </a:custGeom>
          <a:ln w="19050">
            <a:solidFill>
              <a:srgbClr val="004594"/>
            </a:solidFill>
          </a:ln>
        </p:spPr>
        <p:txBody>
          <a:bodyPr wrap="square" lIns="0" tIns="0" rIns="0" bIns="0" rtlCol="0"/>
          <a:lstStyle/>
          <a:p>
            <a:endParaRPr lang="es-ES" b="1">
              <a:latin typeface="Century Gothic Bold"/>
            </a:endParaRPr>
          </a:p>
        </p:txBody>
      </p:sp>
      <p:sp>
        <p:nvSpPr>
          <p:cNvPr id="32" name="object 32"/>
          <p:cNvSpPr/>
          <p:nvPr/>
        </p:nvSpPr>
        <p:spPr>
          <a:xfrm>
            <a:off x="3637332" y="1209487"/>
            <a:ext cx="114300" cy="83185"/>
          </a:xfrm>
          <a:custGeom>
            <a:avLst/>
            <a:gdLst/>
            <a:ahLst/>
            <a:cxnLst/>
            <a:rect l="l" t="t" r="r" b="b"/>
            <a:pathLst>
              <a:path w="114300" h="83184">
                <a:moveTo>
                  <a:pt x="0" y="0"/>
                </a:moveTo>
                <a:lnTo>
                  <a:pt x="0" y="82880"/>
                </a:lnTo>
                <a:lnTo>
                  <a:pt x="113868" y="41440"/>
                </a:lnTo>
                <a:lnTo>
                  <a:pt x="0" y="0"/>
                </a:lnTo>
                <a:close/>
              </a:path>
            </a:pathLst>
          </a:custGeom>
          <a:solidFill>
            <a:srgbClr val="004594"/>
          </a:solidFill>
        </p:spPr>
        <p:txBody>
          <a:bodyPr wrap="square" lIns="0" tIns="0" rIns="0" bIns="0" rtlCol="0"/>
          <a:lstStyle/>
          <a:p>
            <a:endParaRPr lang="es-ES" b="1">
              <a:latin typeface="Century Gothic Bold"/>
            </a:endParaRPr>
          </a:p>
        </p:txBody>
      </p:sp>
      <p:sp>
        <p:nvSpPr>
          <p:cNvPr id="33" name="object 33"/>
          <p:cNvSpPr/>
          <p:nvPr/>
        </p:nvSpPr>
        <p:spPr>
          <a:xfrm>
            <a:off x="2473894" y="2279029"/>
            <a:ext cx="1249687" cy="0"/>
          </a:xfrm>
          <a:custGeom>
            <a:avLst/>
            <a:gdLst/>
            <a:ahLst/>
            <a:cxnLst/>
            <a:rect l="l" t="t" r="r" b="b"/>
            <a:pathLst>
              <a:path w="1242695">
                <a:moveTo>
                  <a:pt x="0" y="0"/>
                </a:moveTo>
                <a:lnTo>
                  <a:pt x="1242542" y="0"/>
                </a:lnTo>
              </a:path>
            </a:pathLst>
          </a:custGeom>
          <a:ln w="19050">
            <a:solidFill>
              <a:srgbClr val="004594"/>
            </a:solidFill>
          </a:ln>
        </p:spPr>
        <p:txBody>
          <a:bodyPr wrap="square" lIns="0" tIns="0" rIns="0" bIns="0" rtlCol="0"/>
          <a:lstStyle/>
          <a:p>
            <a:endParaRPr lang="es-ES" b="1">
              <a:latin typeface="Century Gothic Bold"/>
            </a:endParaRPr>
          </a:p>
        </p:txBody>
      </p:sp>
      <p:sp>
        <p:nvSpPr>
          <p:cNvPr id="34" name="object 34"/>
          <p:cNvSpPr/>
          <p:nvPr/>
        </p:nvSpPr>
        <p:spPr>
          <a:xfrm>
            <a:off x="3687575" y="2237589"/>
            <a:ext cx="114943" cy="83185"/>
          </a:xfrm>
          <a:custGeom>
            <a:avLst/>
            <a:gdLst/>
            <a:ahLst/>
            <a:cxnLst/>
            <a:rect l="l" t="t" r="r" b="b"/>
            <a:pathLst>
              <a:path w="114300" h="83185">
                <a:moveTo>
                  <a:pt x="0" y="0"/>
                </a:moveTo>
                <a:lnTo>
                  <a:pt x="0" y="82880"/>
                </a:lnTo>
                <a:lnTo>
                  <a:pt x="113868" y="41440"/>
                </a:lnTo>
                <a:lnTo>
                  <a:pt x="0" y="0"/>
                </a:lnTo>
                <a:close/>
              </a:path>
            </a:pathLst>
          </a:custGeom>
          <a:solidFill>
            <a:srgbClr val="004594"/>
          </a:solidFill>
        </p:spPr>
        <p:txBody>
          <a:bodyPr wrap="square" lIns="0" tIns="0" rIns="0" bIns="0" rtlCol="0"/>
          <a:lstStyle/>
          <a:p>
            <a:endParaRPr lang="es-ES" b="1">
              <a:latin typeface="Century Gothic Bold"/>
            </a:endParaRPr>
          </a:p>
        </p:txBody>
      </p:sp>
      <p:sp>
        <p:nvSpPr>
          <p:cNvPr id="35" name="object 35"/>
          <p:cNvSpPr/>
          <p:nvPr/>
        </p:nvSpPr>
        <p:spPr>
          <a:xfrm>
            <a:off x="2430000" y="3297276"/>
            <a:ext cx="1242695" cy="0"/>
          </a:xfrm>
          <a:custGeom>
            <a:avLst/>
            <a:gdLst/>
            <a:ahLst/>
            <a:cxnLst/>
            <a:rect l="l" t="t" r="r" b="b"/>
            <a:pathLst>
              <a:path w="1242695">
                <a:moveTo>
                  <a:pt x="0" y="0"/>
                </a:moveTo>
                <a:lnTo>
                  <a:pt x="1242542" y="0"/>
                </a:lnTo>
              </a:path>
            </a:pathLst>
          </a:custGeom>
          <a:ln w="19050">
            <a:solidFill>
              <a:srgbClr val="004594"/>
            </a:solidFill>
          </a:ln>
        </p:spPr>
        <p:txBody>
          <a:bodyPr wrap="square" lIns="0" tIns="0" rIns="0" bIns="0" rtlCol="0"/>
          <a:lstStyle/>
          <a:p>
            <a:endParaRPr lang="es-ES" b="1">
              <a:latin typeface="Century Gothic Bold"/>
            </a:endParaRPr>
          </a:p>
        </p:txBody>
      </p:sp>
      <p:sp>
        <p:nvSpPr>
          <p:cNvPr id="36" name="object 36"/>
          <p:cNvSpPr/>
          <p:nvPr/>
        </p:nvSpPr>
        <p:spPr>
          <a:xfrm>
            <a:off x="3637332" y="3255836"/>
            <a:ext cx="114300" cy="83185"/>
          </a:xfrm>
          <a:custGeom>
            <a:avLst/>
            <a:gdLst/>
            <a:ahLst/>
            <a:cxnLst/>
            <a:rect l="l" t="t" r="r" b="b"/>
            <a:pathLst>
              <a:path w="114300" h="83185">
                <a:moveTo>
                  <a:pt x="0" y="0"/>
                </a:moveTo>
                <a:lnTo>
                  <a:pt x="0" y="82880"/>
                </a:lnTo>
                <a:lnTo>
                  <a:pt x="113868" y="41440"/>
                </a:lnTo>
                <a:lnTo>
                  <a:pt x="0" y="0"/>
                </a:lnTo>
                <a:close/>
              </a:path>
            </a:pathLst>
          </a:custGeom>
          <a:solidFill>
            <a:srgbClr val="004594"/>
          </a:solidFill>
        </p:spPr>
        <p:txBody>
          <a:bodyPr wrap="square" lIns="0" tIns="0" rIns="0" bIns="0" rtlCol="0"/>
          <a:lstStyle/>
          <a:p>
            <a:endParaRPr lang="es-ES" b="1">
              <a:latin typeface="Century Gothic Bold"/>
            </a:endParaRPr>
          </a:p>
        </p:txBody>
      </p:sp>
      <p:sp>
        <p:nvSpPr>
          <p:cNvPr id="37" name="object 37"/>
          <p:cNvSpPr/>
          <p:nvPr/>
        </p:nvSpPr>
        <p:spPr>
          <a:xfrm>
            <a:off x="2430000" y="5289060"/>
            <a:ext cx="1242695" cy="0"/>
          </a:xfrm>
          <a:custGeom>
            <a:avLst/>
            <a:gdLst/>
            <a:ahLst/>
            <a:cxnLst/>
            <a:rect l="l" t="t" r="r" b="b"/>
            <a:pathLst>
              <a:path w="1242695">
                <a:moveTo>
                  <a:pt x="0" y="0"/>
                </a:moveTo>
                <a:lnTo>
                  <a:pt x="1242542" y="0"/>
                </a:lnTo>
              </a:path>
            </a:pathLst>
          </a:custGeom>
          <a:ln w="19050">
            <a:solidFill>
              <a:srgbClr val="004594"/>
            </a:solidFill>
          </a:ln>
        </p:spPr>
        <p:txBody>
          <a:bodyPr wrap="square" lIns="0" tIns="0" rIns="0" bIns="0" rtlCol="0"/>
          <a:lstStyle/>
          <a:p>
            <a:endParaRPr lang="es-ES" b="1">
              <a:latin typeface="Century Gothic Bold"/>
            </a:endParaRPr>
          </a:p>
        </p:txBody>
      </p:sp>
      <p:sp>
        <p:nvSpPr>
          <p:cNvPr id="38" name="object 38"/>
          <p:cNvSpPr/>
          <p:nvPr/>
        </p:nvSpPr>
        <p:spPr>
          <a:xfrm>
            <a:off x="3637332" y="5247620"/>
            <a:ext cx="114300" cy="83185"/>
          </a:xfrm>
          <a:custGeom>
            <a:avLst/>
            <a:gdLst/>
            <a:ahLst/>
            <a:cxnLst/>
            <a:rect l="l" t="t" r="r" b="b"/>
            <a:pathLst>
              <a:path w="114300" h="83185">
                <a:moveTo>
                  <a:pt x="0" y="0"/>
                </a:moveTo>
                <a:lnTo>
                  <a:pt x="0" y="82880"/>
                </a:lnTo>
                <a:lnTo>
                  <a:pt x="113868" y="41440"/>
                </a:lnTo>
                <a:lnTo>
                  <a:pt x="0" y="0"/>
                </a:lnTo>
                <a:close/>
              </a:path>
            </a:pathLst>
          </a:custGeom>
          <a:solidFill>
            <a:srgbClr val="004594"/>
          </a:solidFill>
        </p:spPr>
        <p:txBody>
          <a:bodyPr wrap="square" lIns="0" tIns="0" rIns="0" bIns="0" rtlCol="0"/>
          <a:lstStyle/>
          <a:p>
            <a:endParaRPr lang="es-ES" b="1">
              <a:latin typeface="Century Gothic Bold"/>
            </a:endParaRPr>
          </a:p>
        </p:txBody>
      </p:sp>
      <p:sp>
        <p:nvSpPr>
          <p:cNvPr id="40" name="object 2">
            <a:extLst>
              <a:ext uri="{FF2B5EF4-FFF2-40B4-BE49-F238E27FC236}">
                <a16:creationId xmlns:a16="http://schemas.microsoft.com/office/drawing/2014/main" id="{9324681D-8506-7C4E-834E-789969FCACE6}"/>
              </a:ext>
            </a:extLst>
          </p:cNvPr>
          <p:cNvSpPr txBox="1"/>
          <p:nvPr/>
        </p:nvSpPr>
        <p:spPr>
          <a:xfrm>
            <a:off x="7269488"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Contratación de jóvenes en el marco del FSE+ </a:t>
            </a:r>
            <a:r>
              <a:rPr lang="es-ES" sz="1000" b="1" dirty="0">
                <a:solidFill>
                  <a:srgbClr val="004594"/>
                </a:solidFill>
                <a:latin typeface="Century Gothic Bold"/>
                <a:cs typeface="Calibri"/>
              </a:rPr>
              <a:t>	</a:t>
            </a:r>
            <a:r>
              <a:rPr lang="es-ES" sz="950" spc="10" dirty="0" smtClean="0">
                <a:latin typeface="Century Gothic"/>
                <a:cs typeface="Calibri"/>
              </a:rPr>
              <a:t>27</a:t>
            </a:r>
            <a:endParaRPr lang="es-ES" sz="950" dirty="0">
              <a:latin typeface="Century Gothic"/>
              <a:cs typeface="Century Gothic"/>
            </a:endParaRPr>
          </a:p>
        </p:txBody>
      </p:sp>
      <p:sp>
        <p:nvSpPr>
          <p:cNvPr id="39" name="object 24"/>
          <p:cNvSpPr txBox="1"/>
          <p:nvPr/>
        </p:nvSpPr>
        <p:spPr>
          <a:xfrm>
            <a:off x="769743" y="4092867"/>
            <a:ext cx="1566562" cy="261610"/>
          </a:xfrm>
          <a:prstGeom prst="rect">
            <a:avLst/>
          </a:prstGeom>
        </p:spPr>
        <p:txBody>
          <a:bodyPr vert="horz" wrap="square" lIns="0" tIns="43180" rIns="0" bIns="0" rtlCol="0">
            <a:spAutoFit/>
          </a:bodyPr>
          <a:lstStyle/>
          <a:p>
            <a:pPr marL="12700" marR="5080">
              <a:lnSpc>
                <a:spcPts val="1700"/>
              </a:lnSpc>
              <a:spcBef>
                <a:spcPts val="340"/>
              </a:spcBef>
            </a:pPr>
            <a:r>
              <a:rPr lang="es-ES" sz="1600" b="1" spc="-45" dirty="0" smtClean="0">
                <a:solidFill>
                  <a:srgbClr val="004594"/>
                </a:solidFill>
                <a:latin typeface="Century Gothic"/>
                <a:cs typeface="Century Gothic"/>
              </a:rPr>
              <a:t>Patrocinio</a:t>
            </a:r>
            <a:endParaRPr lang="es-ES" sz="1600" dirty="0">
              <a:latin typeface="Century Gothic"/>
              <a:cs typeface="Century Gothic"/>
            </a:endParaRPr>
          </a:p>
        </p:txBody>
      </p:sp>
      <p:sp>
        <p:nvSpPr>
          <p:cNvPr id="41" name="object 29"/>
          <p:cNvSpPr txBox="1"/>
          <p:nvPr/>
        </p:nvSpPr>
        <p:spPr>
          <a:xfrm>
            <a:off x="3965299" y="3817150"/>
            <a:ext cx="6120000" cy="813043"/>
          </a:xfrm>
          <a:prstGeom prst="rect">
            <a:avLst/>
          </a:prstGeom>
        </p:spPr>
        <p:txBody>
          <a:bodyPr vert="horz" wrap="square" lIns="0" tIns="12700" rIns="0" bIns="0" rtlCol="0">
            <a:spAutoFit/>
          </a:bodyPr>
          <a:lstStyle/>
          <a:p>
            <a:pPr marL="12700" marR="5080">
              <a:lnSpc>
                <a:spcPct val="100000"/>
              </a:lnSpc>
              <a:spcBef>
                <a:spcPts val="100"/>
              </a:spcBef>
            </a:pPr>
            <a:r>
              <a:rPr lang="es-ES" sz="1300" spc="-45" dirty="0" smtClean="0">
                <a:solidFill>
                  <a:srgbClr val="3D3D3F"/>
                </a:solidFill>
                <a:latin typeface="Century Gothic"/>
                <a:cs typeface="Century Gothic"/>
              </a:rPr>
              <a:t>Las entidades beneficiarias deberán hacer constar expresamente el patrocinio de </a:t>
            </a:r>
            <a:r>
              <a:rPr lang="es-ES" sz="1300" spc="-45" dirty="0" err="1" smtClean="0">
                <a:solidFill>
                  <a:srgbClr val="3D3D3F"/>
                </a:solidFill>
                <a:latin typeface="Century Gothic"/>
                <a:cs typeface="Century Gothic"/>
              </a:rPr>
              <a:t>Lanbide</a:t>
            </a:r>
            <a:r>
              <a:rPr lang="es-ES" sz="1300" spc="-45" dirty="0" smtClean="0">
                <a:solidFill>
                  <a:srgbClr val="3D3D3F"/>
                </a:solidFill>
                <a:latin typeface="Century Gothic"/>
                <a:cs typeface="Century Gothic"/>
              </a:rPr>
              <a:t> en la divulgación, difusión o publicación de las actividades subvencionadas. El incumplimiento podría ser causa del reintegro del 10% de la subvención concedida o de la totalidad en caso de reincidencia.</a:t>
            </a:r>
            <a:endParaRPr lang="es-ES" sz="1300" dirty="0">
              <a:latin typeface="Century Gothic"/>
              <a:cs typeface="Century Gothic"/>
            </a:endParaRPr>
          </a:p>
        </p:txBody>
      </p:sp>
      <p:sp>
        <p:nvSpPr>
          <p:cNvPr id="42" name="object 35"/>
          <p:cNvSpPr/>
          <p:nvPr/>
        </p:nvSpPr>
        <p:spPr>
          <a:xfrm>
            <a:off x="2390775" y="4239811"/>
            <a:ext cx="1242695" cy="0"/>
          </a:xfrm>
          <a:custGeom>
            <a:avLst/>
            <a:gdLst/>
            <a:ahLst/>
            <a:cxnLst/>
            <a:rect l="l" t="t" r="r" b="b"/>
            <a:pathLst>
              <a:path w="1242695">
                <a:moveTo>
                  <a:pt x="0" y="0"/>
                </a:moveTo>
                <a:lnTo>
                  <a:pt x="1242542" y="0"/>
                </a:lnTo>
              </a:path>
            </a:pathLst>
          </a:custGeom>
          <a:ln w="19050">
            <a:solidFill>
              <a:srgbClr val="004594"/>
            </a:solidFill>
          </a:ln>
        </p:spPr>
        <p:txBody>
          <a:bodyPr wrap="square" lIns="0" tIns="0" rIns="0" bIns="0" rtlCol="0"/>
          <a:lstStyle/>
          <a:p>
            <a:endParaRPr lang="es-ES" b="1">
              <a:latin typeface="Century Gothic Bold"/>
            </a:endParaRPr>
          </a:p>
        </p:txBody>
      </p:sp>
      <p:sp>
        <p:nvSpPr>
          <p:cNvPr id="43" name="object 36"/>
          <p:cNvSpPr/>
          <p:nvPr/>
        </p:nvSpPr>
        <p:spPr>
          <a:xfrm>
            <a:off x="3598107" y="4198371"/>
            <a:ext cx="114300" cy="83185"/>
          </a:xfrm>
          <a:custGeom>
            <a:avLst/>
            <a:gdLst/>
            <a:ahLst/>
            <a:cxnLst/>
            <a:rect l="l" t="t" r="r" b="b"/>
            <a:pathLst>
              <a:path w="114300" h="83185">
                <a:moveTo>
                  <a:pt x="0" y="0"/>
                </a:moveTo>
                <a:lnTo>
                  <a:pt x="0" y="82880"/>
                </a:lnTo>
                <a:lnTo>
                  <a:pt x="113868" y="41440"/>
                </a:lnTo>
                <a:lnTo>
                  <a:pt x="0" y="0"/>
                </a:lnTo>
                <a:close/>
              </a:path>
            </a:pathLst>
          </a:custGeom>
          <a:solidFill>
            <a:srgbClr val="004594"/>
          </a:solidFill>
        </p:spPr>
        <p:txBody>
          <a:bodyPr wrap="square" lIns="0" tIns="0" rIns="0" bIns="0" rtlCol="0"/>
          <a:lstStyle/>
          <a:p>
            <a:endParaRPr lang="es-ES" b="1">
              <a:latin typeface="Century Gothic Bold"/>
            </a:endParaRPr>
          </a:p>
        </p:txBody>
      </p:sp>
      <p:pic>
        <p:nvPicPr>
          <p:cNvPr id="44" name="Imagen 43"/>
          <p:cNvPicPr>
            <a:picLocks noChangeAspect="1"/>
          </p:cNvPicPr>
          <p:nvPr/>
        </p:nvPicPr>
        <p:blipFill rotWithShape="1">
          <a:blip r:embed="rId7" cstate="print">
            <a:extLst>
              <a:ext uri="{28A0092B-C50C-407E-A947-70E740481C1C}">
                <a14:useLocalDpi xmlns:a14="http://schemas.microsoft.com/office/drawing/2010/main" val="0"/>
              </a:ext>
            </a:extLst>
          </a:blip>
          <a:srcRect r="14220" b="10108"/>
          <a:stretch/>
        </p:blipFill>
        <p:spPr>
          <a:xfrm>
            <a:off x="5973988" y="6522023"/>
            <a:ext cx="1115148" cy="900000"/>
          </a:xfrm>
          <a:prstGeom prst="rect">
            <a:avLst/>
          </a:prstGeom>
        </p:spPr>
      </p:pic>
      <p:pic>
        <p:nvPicPr>
          <p:cNvPr id="45" name="Picture 5" descr="OK Tira azul_oscuro"/>
          <p:cNvPicPr>
            <a:picLocks noChangeArrowheads="1"/>
          </p:cNvPicPr>
          <p:nvPr/>
        </p:nvPicPr>
        <p:blipFill>
          <a:blip r:embed="rId8"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3" name="object 23"/>
          <p:cNvSpPr txBox="1">
            <a:spLocks noGrp="1"/>
          </p:cNvSpPr>
          <p:nvPr>
            <p:ph type="title"/>
          </p:nvPr>
        </p:nvSpPr>
        <p:spPr>
          <a:xfrm>
            <a:off x="727100" y="730778"/>
            <a:ext cx="2411095" cy="409575"/>
          </a:xfrm>
          <a:prstGeom prst="rect">
            <a:avLst/>
          </a:prstGeom>
        </p:spPr>
        <p:txBody>
          <a:bodyPr vert="horz" wrap="square" lIns="0" tIns="15240" rIns="0" bIns="0" rtlCol="0">
            <a:spAutoFit/>
          </a:bodyPr>
          <a:lstStyle/>
          <a:p>
            <a:pPr marL="12700">
              <a:lnSpc>
                <a:spcPct val="100000"/>
              </a:lnSpc>
              <a:spcBef>
                <a:spcPts val="120"/>
              </a:spcBef>
            </a:pPr>
            <a:r>
              <a:rPr lang="es-ES" sz="2500" spc="-10" smtClean="0"/>
              <a:t>Incumplimiento</a:t>
            </a:r>
            <a:endParaRPr lang="es-ES" sz="2500"/>
          </a:p>
        </p:txBody>
      </p:sp>
      <p:sp>
        <p:nvSpPr>
          <p:cNvPr id="24" name="object 24"/>
          <p:cNvSpPr txBox="1"/>
          <p:nvPr/>
        </p:nvSpPr>
        <p:spPr>
          <a:xfrm>
            <a:off x="727100" y="3241812"/>
            <a:ext cx="1494790" cy="409575"/>
          </a:xfrm>
          <a:prstGeom prst="rect">
            <a:avLst/>
          </a:prstGeom>
        </p:spPr>
        <p:txBody>
          <a:bodyPr vert="horz" wrap="square" lIns="0" tIns="15240" rIns="0" bIns="0" rtlCol="0">
            <a:spAutoFit/>
          </a:bodyPr>
          <a:lstStyle/>
          <a:p>
            <a:pPr marL="12700">
              <a:lnSpc>
                <a:spcPct val="100000"/>
              </a:lnSpc>
              <a:spcBef>
                <a:spcPts val="120"/>
              </a:spcBef>
            </a:pPr>
            <a:r>
              <a:rPr lang="es-ES" sz="2500" b="1" spc="25" smtClean="0">
                <a:solidFill>
                  <a:srgbClr val="004594"/>
                </a:solidFill>
                <a:latin typeface="Century Gothic"/>
                <a:cs typeface="Century Gothic"/>
              </a:rPr>
              <a:t>R</a:t>
            </a:r>
            <a:r>
              <a:rPr lang="es-ES" sz="2500" b="1" spc="-5" smtClean="0">
                <a:solidFill>
                  <a:srgbClr val="004594"/>
                </a:solidFill>
                <a:latin typeface="Century Gothic"/>
                <a:cs typeface="Century Gothic"/>
              </a:rPr>
              <a:t>eintegro</a:t>
            </a:r>
            <a:endParaRPr lang="es-ES" sz="2500">
              <a:latin typeface="Century Gothic"/>
              <a:cs typeface="Century Gothic"/>
            </a:endParaRPr>
          </a:p>
        </p:txBody>
      </p:sp>
      <p:sp>
        <p:nvSpPr>
          <p:cNvPr id="25" name="object 25"/>
          <p:cNvSpPr txBox="1"/>
          <p:nvPr/>
        </p:nvSpPr>
        <p:spPr>
          <a:xfrm>
            <a:off x="683996" y="1460671"/>
            <a:ext cx="9360535" cy="1403589"/>
          </a:xfrm>
          <a:prstGeom prst="rect">
            <a:avLst/>
          </a:prstGeom>
          <a:solidFill>
            <a:srgbClr val="000000">
              <a:alpha val="2999"/>
            </a:srgbClr>
          </a:solidFill>
        </p:spPr>
        <p:txBody>
          <a:bodyPr vert="horz" wrap="square" lIns="0" tIns="3175" rIns="0" bIns="0" rtlCol="0" anchor="ctr" anchorCtr="0">
            <a:spAutoFit/>
          </a:bodyPr>
          <a:lstStyle/>
          <a:p>
            <a:pPr marL="73660" marR="470534">
              <a:lnSpc>
                <a:spcPct val="100000"/>
              </a:lnSpc>
            </a:pPr>
            <a:r>
              <a:rPr lang="es-ES" sz="1300" spc="-50" dirty="0" smtClean="0">
                <a:solidFill>
                  <a:srgbClr val="3D3D3F"/>
                </a:solidFill>
                <a:latin typeface="Century Gothic"/>
                <a:cs typeface="Century Gothic"/>
              </a:rPr>
              <a:t>En </a:t>
            </a:r>
            <a:r>
              <a:rPr lang="es-ES" sz="1300" spc="-35" dirty="0" smtClean="0">
                <a:solidFill>
                  <a:srgbClr val="3D3D3F"/>
                </a:solidFill>
                <a:latin typeface="Century Gothic"/>
                <a:cs typeface="Century Gothic"/>
              </a:rPr>
              <a:t>el </a:t>
            </a:r>
            <a:r>
              <a:rPr lang="es-ES" sz="1300" spc="-40" dirty="0" smtClean="0">
                <a:solidFill>
                  <a:srgbClr val="3D3D3F"/>
                </a:solidFill>
                <a:latin typeface="Century Gothic"/>
                <a:cs typeface="Century Gothic"/>
              </a:rPr>
              <a:t>supuesto </a:t>
            </a:r>
            <a:r>
              <a:rPr lang="es-ES" sz="1300" spc="-60" dirty="0" smtClean="0">
                <a:solidFill>
                  <a:srgbClr val="3D3D3F"/>
                </a:solidFill>
                <a:latin typeface="Century Gothic"/>
                <a:cs typeface="Century Gothic"/>
              </a:rPr>
              <a:t>de </a:t>
            </a:r>
            <a:r>
              <a:rPr lang="es-ES" sz="1300" spc="-55" dirty="0" smtClean="0">
                <a:solidFill>
                  <a:srgbClr val="3D3D3F"/>
                </a:solidFill>
                <a:latin typeface="Century Gothic"/>
                <a:cs typeface="Century Gothic"/>
              </a:rPr>
              <a:t>que </a:t>
            </a:r>
            <a:r>
              <a:rPr lang="es-ES" sz="1300" spc="-25" dirty="0" smtClean="0">
                <a:solidFill>
                  <a:srgbClr val="3D3D3F"/>
                </a:solidFill>
                <a:latin typeface="Century Gothic"/>
                <a:cs typeface="Century Gothic"/>
              </a:rPr>
              <a:t>las </a:t>
            </a:r>
            <a:r>
              <a:rPr lang="es-ES" sz="1300" spc="-45" dirty="0" smtClean="0">
                <a:solidFill>
                  <a:srgbClr val="3D3D3F"/>
                </a:solidFill>
                <a:latin typeface="Century Gothic"/>
                <a:cs typeface="Century Gothic"/>
              </a:rPr>
              <a:t>entidades </a:t>
            </a:r>
            <a:r>
              <a:rPr lang="es-ES" sz="1300" spc="-40" dirty="0" smtClean="0">
                <a:solidFill>
                  <a:srgbClr val="3D3D3F"/>
                </a:solidFill>
                <a:latin typeface="Century Gothic"/>
                <a:cs typeface="Century Gothic"/>
              </a:rPr>
              <a:t>beneficiarias incumplan </a:t>
            </a:r>
            <a:r>
              <a:rPr lang="es-ES" sz="1300" spc="-25" dirty="0" smtClean="0">
                <a:solidFill>
                  <a:srgbClr val="3D3D3F"/>
                </a:solidFill>
                <a:latin typeface="Century Gothic"/>
                <a:cs typeface="Century Gothic"/>
              </a:rPr>
              <a:t>las </a:t>
            </a:r>
            <a:r>
              <a:rPr lang="es-ES" sz="1300" spc="-35" dirty="0" smtClean="0">
                <a:solidFill>
                  <a:srgbClr val="3D3D3F"/>
                </a:solidFill>
                <a:latin typeface="Century Gothic"/>
                <a:cs typeface="Century Gothic"/>
              </a:rPr>
              <a:t>obligaciones </a:t>
            </a:r>
            <a:r>
              <a:rPr lang="es-ES" sz="1300" spc="-45" dirty="0" smtClean="0">
                <a:solidFill>
                  <a:srgbClr val="3D3D3F"/>
                </a:solidFill>
                <a:latin typeface="Century Gothic"/>
                <a:cs typeface="Century Gothic"/>
              </a:rPr>
              <a:t>del artículo </a:t>
            </a:r>
            <a:r>
              <a:rPr lang="es-ES" sz="1300" spc="20" dirty="0" smtClean="0">
                <a:solidFill>
                  <a:srgbClr val="3D3D3F"/>
                </a:solidFill>
                <a:latin typeface="Century Gothic"/>
                <a:cs typeface="Century Gothic"/>
              </a:rPr>
              <a:t>14 </a:t>
            </a:r>
            <a:r>
              <a:rPr lang="es-ES" sz="1300" spc="-60"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la </a:t>
            </a:r>
            <a:r>
              <a:rPr lang="es-ES" sz="1300" spc="-80" dirty="0" smtClean="0">
                <a:solidFill>
                  <a:srgbClr val="3D3D3F"/>
                </a:solidFill>
                <a:latin typeface="Century Gothic"/>
                <a:cs typeface="Century Gothic"/>
              </a:rPr>
              <a:t>Ley </a:t>
            </a:r>
            <a:r>
              <a:rPr lang="es-ES" sz="1300" spc="-55" dirty="0" smtClean="0">
                <a:solidFill>
                  <a:srgbClr val="3D3D3F"/>
                </a:solidFill>
                <a:latin typeface="Century Gothic"/>
                <a:cs typeface="Century Gothic"/>
              </a:rPr>
              <a:t>General </a:t>
            </a:r>
            <a:r>
              <a:rPr lang="es-ES" sz="1300" spc="-50" dirty="0" smtClean="0">
                <a:solidFill>
                  <a:srgbClr val="3D3D3F"/>
                </a:solidFill>
                <a:latin typeface="Century Gothic"/>
                <a:cs typeface="Century Gothic"/>
              </a:rPr>
              <a:t>de  </a:t>
            </a:r>
            <a:r>
              <a:rPr lang="es-ES" sz="1300" spc="-45" dirty="0" smtClean="0">
                <a:solidFill>
                  <a:srgbClr val="3D3D3F"/>
                </a:solidFill>
                <a:latin typeface="Century Gothic"/>
                <a:cs typeface="Century Gothic"/>
              </a:rPr>
              <a:t>Subvenciones </a:t>
            </a:r>
            <a:r>
              <a:rPr lang="es-ES" sz="1300" spc="-100" dirty="0" smtClean="0">
                <a:solidFill>
                  <a:srgbClr val="3D3D3F"/>
                </a:solidFill>
                <a:latin typeface="Century Gothic"/>
                <a:cs typeface="Century Gothic"/>
              </a:rPr>
              <a:t>y </a:t>
            </a:r>
            <a:r>
              <a:rPr lang="es-ES" sz="1300" spc="-45" dirty="0" smtClean="0">
                <a:solidFill>
                  <a:srgbClr val="3D3D3F"/>
                </a:solidFill>
                <a:latin typeface="Century Gothic"/>
                <a:cs typeface="Century Gothic"/>
              </a:rPr>
              <a:t>del artículo </a:t>
            </a:r>
            <a:r>
              <a:rPr lang="es-ES" sz="1300" spc="20" dirty="0" smtClean="0">
                <a:solidFill>
                  <a:srgbClr val="3D3D3F"/>
                </a:solidFill>
                <a:latin typeface="Century Gothic"/>
                <a:cs typeface="Century Gothic"/>
              </a:rPr>
              <a:t>50.2 </a:t>
            </a:r>
            <a:r>
              <a:rPr lang="es-ES" sz="1300" spc="-45" dirty="0" smtClean="0">
                <a:solidFill>
                  <a:srgbClr val="3D3D3F"/>
                </a:solidFill>
                <a:latin typeface="Century Gothic"/>
                <a:cs typeface="Century Gothic"/>
              </a:rPr>
              <a:t>del </a:t>
            </a:r>
            <a:r>
              <a:rPr lang="es-ES" sz="1300" spc="-75" dirty="0" smtClean="0">
                <a:solidFill>
                  <a:srgbClr val="3D3D3F"/>
                </a:solidFill>
                <a:latin typeface="Century Gothic"/>
                <a:cs typeface="Century Gothic"/>
              </a:rPr>
              <a:t>Texto </a:t>
            </a:r>
            <a:r>
              <a:rPr lang="es-ES" sz="1300" spc="-50" dirty="0" smtClean="0">
                <a:solidFill>
                  <a:srgbClr val="3D3D3F"/>
                </a:solidFill>
                <a:latin typeface="Century Gothic"/>
                <a:cs typeface="Century Gothic"/>
              </a:rPr>
              <a:t>Refundido </a:t>
            </a:r>
            <a:r>
              <a:rPr lang="es-ES" sz="1300" spc="-60"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la </a:t>
            </a:r>
            <a:r>
              <a:rPr lang="es-ES" sz="1300" spc="-80" dirty="0" smtClean="0">
                <a:solidFill>
                  <a:srgbClr val="3D3D3F"/>
                </a:solidFill>
                <a:latin typeface="Century Gothic"/>
                <a:cs typeface="Century Gothic"/>
              </a:rPr>
              <a:t>Ley </a:t>
            </a:r>
            <a:r>
              <a:rPr lang="es-ES" sz="1300" spc="-60"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Principios </a:t>
            </a:r>
            <a:r>
              <a:rPr lang="es-ES" sz="1300" spc="-50" dirty="0" smtClean="0">
                <a:solidFill>
                  <a:srgbClr val="3D3D3F"/>
                </a:solidFill>
                <a:latin typeface="Century Gothic"/>
                <a:cs typeface="Century Gothic"/>
              </a:rPr>
              <a:t>Ordenadores </a:t>
            </a:r>
            <a:r>
              <a:rPr lang="es-ES" sz="1300" spc="-60"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la </a:t>
            </a:r>
            <a:r>
              <a:rPr lang="es-ES" sz="1300" spc="-55" dirty="0" smtClean="0">
                <a:solidFill>
                  <a:srgbClr val="3D3D3F"/>
                </a:solidFill>
                <a:latin typeface="Century Gothic"/>
                <a:cs typeface="Century Gothic"/>
              </a:rPr>
              <a:t>Hacienda </a:t>
            </a:r>
            <a:r>
              <a:rPr lang="es-ES" sz="1300" spc="-50" dirty="0" smtClean="0">
                <a:solidFill>
                  <a:srgbClr val="3D3D3F"/>
                </a:solidFill>
                <a:latin typeface="Century Gothic"/>
                <a:cs typeface="Century Gothic"/>
              </a:rPr>
              <a:t>General  </a:t>
            </a:r>
            <a:r>
              <a:rPr lang="es-ES" sz="1300" spc="-45" dirty="0" smtClean="0">
                <a:solidFill>
                  <a:srgbClr val="3D3D3F"/>
                </a:solidFill>
                <a:latin typeface="Century Gothic"/>
                <a:cs typeface="Century Gothic"/>
              </a:rPr>
              <a:t>del </a:t>
            </a:r>
            <a:r>
              <a:rPr lang="es-ES" sz="1300" spc="-60" dirty="0" smtClean="0">
                <a:solidFill>
                  <a:srgbClr val="3D3D3F"/>
                </a:solidFill>
                <a:latin typeface="Century Gothic"/>
                <a:cs typeface="Century Gothic"/>
              </a:rPr>
              <a:t>País </a:t>
            </a:r>
            <a:r>
              <a:rPr lang="es-ES" sz="1300" spc="-80" dirty="0" smtClean="0">
                <a:solidFill>
                  <a:srgbClr val="3D3D3F"/>
                </a:solidFill>
                <a:latin typeface="Century Gothic"/>
                <a:cs typeface="Century Gothic"/>
              </a:rPr>
              <a:t>Vasco </a:t>
            </a:r>
            <a:r>
              <a:rPr lang="es-ES" sz="1300" spc="-65" dirty="0" smtClean="0">
                <a:solidFill>
                  <a:srgbClr val="3D3D3F"/>
                </a:solidFill>
                <a:latin typeface="Century Gothic"/>
                <a:cs typeface="Century Gothic"/>
              </a:rPr>
              <a:t>o </a:t>
            </a:r>
            <a:r>
              <a:rPr lang="es-ES" sz="1300" spc="-25" dirty="0" smtClean="0">
                <a:solidFill>
                  <a:srgbClr val="3D3D3F"/>
                </a:solidFill>
                <a:latin typeface="Century Gothic"/>
                <a:cs typeface="Century Gothic"/>
              </a:rPr>
              <a:t>las </a:t>
            </a:r>
            <a:r>
              <a:rPr lang="es-ES" sz="1300" spc="-40" dirty="0" smtClean="0">
                <a:solidFill>
                  <a:srgbClr val="3D3D3F"/>
                </a:solidFill>
                <a:latin typeface="Century Gothic"/>
                <a:cs typeface="Century Gothic"/>
              </a:rPr>
              <a:t>previstas </a:t>
            </a:r>
            <a:r>
              <a:rPr lang="es-ES" sz="1300" spc="-55" dirty="0" smtClean="0">
                <a:solidFill>
                  <a:srgbClr val="3D3D3F"/>
                </a:solidFill>
                <a:latin typeface="Century Gothic"/>
                <a:cs typeface="Century Gothic"/>
              </a:rPr>
              <a:t>con carácter </a:t>
            </a:r>
            <a:r>
              <a:rPr lang="es-ES" sz="1300" spc="-35" dirty="0" smtClean="0">
                <a:solidFill>
                  <a:srgbClr val="3D3D3F"/>
                </a:solidFill>
                <a:latin typeface="Century Gothic"/>
                <a:cs typeface="Century Gothic"/>
              </a:rPr>
              <a:t>específico </a:t>
            </a:r>
            <a:r>
              <a:rPr lang="es-ES" sz="1300" spc="-55" dirty="0" smtClean="0">
                <a:solidFill>
                  <a:srgbClr val="3D3D3F"/>
                </a:solidFill>
                <a:latin typeface="Century Gothic"/>
                <a:cs typeface="Century Gothic"/>
              </a:rPr>
              <a:t>en </a:t>
            </a:r>
            <a:r>
              <a:rPr lang="es-ES" sz="1300" spc="-40" dirty="0" smtClean="0">
                <a:solidFill>
                  <a:srgbClr val="3D3D3F"/>
                </a:solidFill>
                <a:latin typeface="Century Gothic"/>
                <a:cs typeface="Century Gothic"/>
              </a:rPr>
              <a:t>la </a:t>
            </a:r>
            <a:r>
              <a:rPr lang="es-ES" sz="1300" spc="-50" dirty="0" smtClean="0">
                <a:solidFill>
                  <a:srgbClr val="3D3D3F"/>
                </a:solidFill>
                <a:latin typeface="Century Gothic"/>
                <a:cs typeface="Century Gothic"/>
              </a:rPr>
              <a:t>convocatoria, </a:t>
            </a:r>
            <a:r>
              <a:rPr lang="es-ES" sz="1300" spc="-65" dirty="0" smtClean="0">
                <a:solidFill>
                  <a:srgbClr val="3D3D3F"/>
                </a:solidFill>
                <a:latin typeface="Century Gothic"/>
                <a:cs typeface="Century Gothic"/>
              </a:rPr>
              <a:t>o </a:t>
            </a:r>
            <a:r>
              <a:rPr lang="es-ES" sz="1300" spc="-50" dirty="0" smtClean="0">
                <a:solidFill>
                  <a:srgbClr val="3D3D3F"/>
                </a:solidFill>
                <a:latin typeface="Century Gothic"/>
                <a:cs typeface="Century Gothic"/>
              </a:rPr>
              <a:t>incurran </a:t>
            </a:r>
            <a:r>
              <a:rPr lang="es-ES" sz="1300" spc="-55" dirty="0" smtClean="0">
                <a:solidFill>
                  <a:srgbClr val="3D3D3F"/>
                </a:solidFill>
                <a:latin typeface="Century Gothic"/>
                <a:cs typeface="Century Gothic"/>
              </a:rPr>
              <a:t>en </a:t>
            </a:r>
            <a:r>
              <a:rPr lang="es-ES" sz="1300" spc="-50" dirty="0" smtClean="0">
                <a:solidFill>
                  <a:srgbClr val="3D3D3F"/>
                </a:solidFill>
                <a:latin typeface="Century Gothic"/>
                <a:cs typeface="Century Gothic"/>
              </a:rPr>
              <a:t>alguno </a:t>
            </a:r>
            <a:r>
              <a:rPr lang="es-ES" sz="1300" spc="-60" dirty="0" smtClean="0">
                <a:solidFill>
                  <a:srgbClr val="3D3D3F"/>
                </a:solidFill>
                <a:latin typeface="Century Gothic"/>
                <a:cs typeface="Century Gothic"/>
              </a:rPr>
              <a:t>de </a:t>
            </a:r>
            <a:r>
              <a:rPr lang="es-ES" sz="1300" spc="-20" dirty="0" smtClean="0">
                <a:solidFill>
                  <a:srgbClr val="3D3D3F"/>
                </a:solidFill>
                <a:latin typeface="Century Gothic"/>
                <a:cs typeface="Century Gothic"/>
              </a:rPr>
              <a:t>los </a:t>
            </a:r>
            <a:r>
              <a:rPr lang="es-ES" sz="1300" spc="-30" dirty="0" smtClean="0">
                <a:solidFill>
                  <a:srgbClr val="3D3D3F"/>
                </a:solidFill>
                <a:latin typeface="Century Gothic"/>
                <a:cs typeface="Century Gothic"/>
              </a:rPr>
              <a:t>supuestos  </a:t>
            </a:r>
            <a:r>
              <a:rPr lang="es-ES" sz="1300" spc="-60" dirty="0" smtClean="0">
                <a:solidFill>
                  <a:srgbClr val="3D3D3F"/>
                </a:solidFill>
                <a:latin typeface="Century Gothic"/>
                <a:cs typeface="Century Gothic"/>
              </a:rPr>
              <a:t>de</a:t>
            </a:r>
            <a:r>
              <a:rPr lang="es-ES" sz="1300" spc="50" dirty="0" smtClean="0">
                <a:solidFill>
                  <a:srgbClr val="3D3D3F"/>
                </a:solidFill>
                <a:latin typeface="Century Gothic"/>
                <a:cs typeface="Century Gothic"/>
              </a:rPr>
              <a:t> </a:t>
            </a:r>
            <a:r>
              <a:rPr lang="es-ES" sz="1300" spc="-50" dirty="0" smtClean="0">
                <a:solidFill>
                  <a:srgbClr val="3D3D3F"/>
                </a:solidFill>
                <a:latin typeface="Century Gothic"/>
                <a:cs typeface="Century Gothic"/>
              </a:rPr>
              <a:t>reintegro</a:t>
            </a:r>
            <a:r>
              <a:rPr lang="es-ES" sz="1300" spc="50" dirty="0" smtClean="0">
                <a:solidFill>
                  <a:srgbClr val="3D3D3F"/>
                </a:solidFill>
                <a:latin typeface="Century Gothic"/>
                <a:cs typeface="Century Gothic"/>
              </a:rPr>
              <a:t> </a:t>
            </a:r>
            <a:r>
              <a:rPr lang="es-ES" sz="1300" spc="-45" dirty="0" smtClean="0">
                <a:solidFill>
                  <a:srgbClr val="3D3D3F"/>
                </a:solidFill>
                <a:latin typeface="Century Gothic"/>
                <a:cs typeface="Century Gothic"/>
              </a:rPr>
              <a:t>del</a:t>
            </a:r>
            <a:r>
              <a:rPr lang="es-ES" sz="1300" spc="50" dirty="0" smtClean="0">
                <a:solidFill>
                  <a:srgbClr val="3D3D3F"/>
                </a:solidFill>
                <a:latin typeface="Century Gothic"/>
                <a:cs typeface="Century Gothic"/>
              </a:rPr>
              <a:t> </a:t>
            </a:r>
            <a:r>
              <a:rPr lang="es-ES" sz="1300" spc="-45" dirty="0" smtClean="0">
                <a:solidFill>
                  <a:srgbClr val="3D3D3F"/>
                </a:solidFill>
                <a:latin typeface="Century Gothic"/>
                <a:cs typeface="Century Gothic"/>
              </a:rPr>
              <a:t>artículo</a:t>
            </a:r>
            <a:r>
              <a:rPr lang="es-ES" sz="1300" spc="50" dirty="0" smtClean="0">
                <a:solidFill>
                  <a:srgbClr val="3D3D3F"/>
                </a:solidFill>
                <a:latin typeface="Century Gothic"/>
                <a:cs typeface="Century Gothic"/>
              </a:rPr>
              <a:t> </a:t>
            </a:r>
            <a:r>
              <a:rPr lang="es-ES" sz="1300" spc="20" dirty="0" smtClean="0">
                <a:solidFill>
                  <a:srgbClr val="3D3D3F"/>
                </a:solidFill>
                <a:latin typeface="Century Gothic"/>
                <a:cs typeface="Century Gothic"/>
              </a:rPr>
              <a:t>37</a:t>
            </a:r>
            <a:r>
              <a:rPr lang="es-ES" sz="1300" spc="50" dirty="0" smtClean="0">
                <a:solidFill>
                  <a:srgbClr val="3D3D3F"/>
                </a:solidFill>
                <a:latin typeface="Century Gothic"/>
                <a:cs typeface="Century Gothic"/>
              </a:rPr>
              <a:t> </a:t>
            </a:r>
            <a:r>
              <a:rPr lang="es-ES" sz="1300" spc="-60" dirty="0" smtClean="0">
                <a:solidFill>
                  <a:srgbClr val="3D3D3F"/>
                </a:solidFill>
                <a:latin typeface="Century Gothic"/>
                <a:cs typeface="Century Gothic"/>
              </a:rPr>
              <a:t>de</a:t>
            </a:r>
            <a:r>
              <a:rPr lang="es-ES" sz="1300" spc="55" dirty="0" smtClean="0">
                <a:solidFill>
                  <a:srgbClr val="3D3D3F"/>
                </a:solidFill>
                <a:latin typeface="Century Gothic"/>
                <a:cs typeface="Century Gothic"/>
              </a:rPr>
              <a:t> </a:t>
            </a:r>
            <a:r>
              <a:rPr lang="es-ES" sz="1300" spc="-40" dirty="0" smtClean="0">
                <a:solidFill>
                  <a:srgbClr val="3D3D3F"/>
                </a:solidFill>
                <a:latin typeface="Century Gothic"/>
                <a:cs typeface="Century Gothic"/>
              </a:rPr>
              <a:t>la</a:t>
            </a:r>
            <a:r>
              <a:rPr lang="es-ES" sz="1300" spc="50" dirty="0" smtClean="0">
                <a:solidFill>
                  <a:srgbClr val="3D3D3F"/>
                </a:solidFill>
                <a:latin typeface="Century Gothic"/>
                <a:cs typeface="Century Gothic"/>
              </a:rPr>
              <a:t> </a:t>
            </a:r>
            <a:r>
              <a:rPr lang="es-ES" sz="1300" spc="-80" dirty="0" smtClean="0">
                <a:solidFill>
                  <a:srgbClr val="3D3D3F"/>
                </a:solidFill>
                <a:latin typeface="Century Gothic"/>
                <a:cs typeface="Century Gothic"/>
              </a:rPr>
              <a:t>Ley</a:t>
            </a:r>
            <a:r>
              <a:rPr lang="es-ES" sz="1300" spc="50" dirty="0" smtClean="0">
                <a:solidFill>
                  <a:srgbClr val="3D3D3F"/>
                </a:solidFill>
                <a:latin typeface="Century Gothic"/>
                <a:cs typeface="Century Gothic"/>
              </a:rPr>
              <a:t> </a:t>
            </a:r>
            <a:r>
              <a:rPr lang="es-ES" sz="1300" spc="-55" dirty="0" smtClean="0">
                <a:solidFill>
                  <a:srgbClr val="3D3D3F"/>
                </a:solidFill>
                <a:latin typeface="Century Gothic"/>
                <a:cs typeface="Century Gothic"/>
              </a:rPr>
              <a:t>General</a:t>
            </a:r>
            <a:r>
              <a:rPr lang="es-ES" sz="1300" spc="50" dirty="0" smtClean="0">
                <a:solidFill>
                  <a:srgbClr val="3D3D3F"/>
                </a:solidFill>
                <a:latin typeface="Century Gothic"/>
                <a:cs typeface="Century Gothic"/>
              </a:rPr>
              <a:t> </a:t>
            </a:r>
            <a:r>
              <a:rPr lang="es-ES" sz="1300" spc="-60" dirty="0" smtClean="0">
                <a:solidFill>
                  <a:srgbClr val="3D3D3F"/>
                </a:solidFill>
                <a:latin typeface="Century Gothic"/>
                <a:cs typeface="Century Gothic"/>
              </a:rPr>
              <a:t>de</a:t>
            </a:r>
            <a:r>
              <a:rPr lang="es-ES" sz="1300" spc="50" dirty="0" smtClean="0">
                <a:solidFill>
                  <a:srgbClr val="3D3D3F"/>
                </a:solidFill>
                <a:latin typeface="Century Gothic"/>
                <a:cs typeface="Century Gothic"/>
              </a:rPr>
              <a:t> </a:t>
            </a:r>
            <a:r>
              <a:rPr lang="es-ES" sz="1300" spc="-45" dirty="0" smtClean="0">
                <a:solidFill>
                  <a:srgbClr val="3D3D3F"/>
                </a:solidFill>
                <a:latin typeface="Century Gothic"/>
                <a:cs typeface="Century Gothic"/>
              </a:rPr>
              <a:t>Subvenciones</a:t>
            </a:r>
            <a:r>
              <a:rPr lang="es-ES" sz="1300" spc="50" dirty="0" smtClean="0">
                <a:solidFill>
                  <a:srgbClr val="3D3D3F"/>
                </a:solidFill>
                <a:latin typeface="Century Gothic"/>
                <a:cs typeface="Century Gothic"/>
              </a:rPr>
              <a:t> </a:t>
            </a:r>
            <a:r>
              <a:rPr lang="es-ES" sz="1300" spc="-100" dirty="0" smtClean="0">
                <a:solidFill>
                  <a:srgbClr val="3D3D3F"/>
                </a:solidFill>
                <a:latin typeface="Century Gothic"/>
                <a:cs typeface="Century Gothic"/>
              </a:rPr>
              <a:t>y</a:t>
            </a:r>
            <a:r>
              <a:rPr lang="es-ES" sz="1300" spc="55" dirty="0" smtClean="0">
                <a:solidFill>
                  <a:srgbClr val="3D3D3F"/>
                </a:solidFill>
                <a:latin typeface="Century Gothic"/>
                <a:cs typeface="Century Gothic"/>
              </a:rPr>
              <a:t> </a:t>
            </a:r>
            <a:r>
              <a:rPr lang="es-ES" sz="1300" spc="-45" dirty="0" smtClean="0">
                <a:solidFill>
                  <a:srgbClr val="3D3D3F"/>
                </a:solidFill>
                <a:latin typeface="Century Gothic"/>
                <a:cs typeface="Century Gothic"/>
              </a:rPr>
              <a:t>del</a:t>
            </a:r>
            <a:r>
              <a:rPr lang="es-ES" sz="1300" spc="50" dirty="0" smtClean="0">
                <a:solidFill>
                  <a:srgbClr val="3D3D3F"/>
                </a:solidFill>
                <a:latin typeface="Century Gothic"/>
                <a:cs typeface="Century Gothic"/>
              </a:rPr>
              <a:t> </a:t>
            </a:r>
            <a:r>
              <a:rPr lang="es-ES" sz="1300" spc="-45" dirty="0" smtClean="0">
                <a:solidFill>
                  <a:srgbClr val="3D3D3F"/>
                </a:solidFill>
                <a:latin typeface="Century Gothic"/>
                <a:cs typeface="Century Gothic"/>
              </a:rPr>
              <a:t>artículo</a:t>
            </a:r>
            <a:r>
              <a:rPr lang="es-ES" sz="1300" spc="50" dirty="0" smtClean="0">
                <a:solidFill>
                  <a:srgbClr val="3D3D3F"/>
                </a:solidFill>
                <a:latin typeface="Century Gothic"/>
                <a:cs typeface="Century Gothic"/>
              </a:rPr>
              <a:t> </a:t>
            </a:r>
            <a:r>
              <a:rPr lang="es-ES" sz="1300" spc="20" dirty="0" smtClean="0">
                <a:solidFill>
                  <a:srgbClr val="3D3D3F"/>
                </a:solidFill>
                <a:latin typeface="Century Gothic"/>
                <a:cs typeface="Century Gothic"/>
              </a:rPr>
              <a:t>53.1</a:t>
            </a:r>
            <a:r>
              <a:rPr lang="es-ES" sz="1300" spc="50" dirty="0" smtClean="0">
                <a:solidFill>
                  <a:srgbClr val="3D3D3F"/>
                </a:solidFill>
                <a:latin typeface="Century Gothic"/>
                <a:cs typeface="Century Gothic"/>
              </a:rPr>
              <a:t> </a:t>
            </a:r>
            <a:r>
              <a:rPr lang="es-ES" sz="1300" spc="-45" dirty="0" smtClean="0">
                <a:solidFill>
                  <a:srgbClr val="3D3D3F"/>
                </a:solidFill>
                <a:latin typeface="Century Gothic"/>
                <a:cs typeface="Century Gothic"/>
              </a:rPr>
              <a:t>del</a:t>
            </a:r>
            <a:r>
              <a:rPr lang="es-ES" sz="1300" spc="50" dirty="0" smtClean="0">
                <a:solidFill>
                  <a:srgbClr val="3D3D3F"/>
                </a:solidFill>
                <a:latin typeface="Century Gothic"/>
                <a:cs typeface="Century Gothic"/>
              </a:rPr>
              <a:t> </a:t>
            </a:r>
            <a:r>
              <a:rPr lang="es-ES" sz="1300" spc="-75" dirty="0" smtClean="0">
                <a:solidFill>
                  <a:srgbClr val="3D3D3F"/>
                </a:solidFill>
                <a:latin typeface="Century Gothic"/>
                <a:cs typeface="Century Gothic"/>
              </a:rPr>
              <a:t>Texto</a:t>
            </a:r>
            <a:r>
              <a:rPr lang="es-ES" sz="1300" spc="55" dirty="0" smtClean="0">
                <a:solidFill>
                  <a:srgbClr val="3D3D3F"/>
                </a:solidFill>
                <a:latin typeface="Century Gothic"/>
                <a:cs typeface="Century Gothic"/>
              </a:rPr>
              <a:t> </a:t>
            </a:r>
            <a:r>
              <a:rPr lang="es-ES" sz="1300" spc="-50" dirty="0" smtClean="0">
                <a:solidFill>
                  <a:srgbClr val="3D3D3F"/>
                </a:solidFill>
                <a:latin typeface="Century Gothic"/>
                <a:cs typeface="Century Gothic"/>
              </a:rPr>
              <a:t>Refundido</a:t>
            </a:r>
            <a:r>
              <a:rPr lang="es-ES" sz="1300" spc="50" dirty="0" smtClean="0">
                <a:solidFill>
                  <a:srgbClr val="3D3D3F"/>
                </a:solidFill>
                <a:latin typeface="Century Gothic"/>
                <a:cs typeface="Century Gothic"/>
              </a:rPr>
              <a:t> </a:t>
            </a:r>
            <a:r>
              <a:rPr lang="es-ES" sz="1300" spc="-60" dirty="0" smtClean="0">
                <a:solidFill>
                  <a:srgbClr val="3D3D3F"/>
                </a:solidFill>
                <a:latin typeface="Century Gothic"/>
                <a:cs typeface="Century Gothic"/>
              </a:rPr>
              <a:t>de</a:t>
            </a:r>
            <a:r>
              <a:rPr lang="es-ES" sz="1300" spc="50" dirty="0" smtClean="0">
                <a:solidFill>
                  <a:srgbClr val="3D3D3F"/>
                </a:solidFill>
                <a:latin typeface="Century Gothic"/>
                <a:cs typeface="Century Gothic"/>
              </a:rPr>
              <a:t> </a:t>
            </a:r>
            <a:r>
              <a:rPr lang="es-ES" sz="1300" spc="-40" dirty="0" smtClean="0">
                <a:solidFill>
                  <a:srgbClr val="3D3D3F"/>
                </a:solidFill>
                <a:latin typeface="Century Gothic"/>
                <a:cs typeface="Century Gothic"/>
              </a:rPr>
              <a:t>la</a:t>
            </a:r>
            <a:r>
              <a:rPr lang="es-ES" sz="1300" spc="50" dirty="0" smtClean="0">
                <a:solidFill>
                  <a:srgbClr val="3D3D3F"/>
                </a:solidFill>
                <a:latin typeface="Century Gothic"/>
                <a:cs typeface="Century Gothic"/>
              </a:rPr>
              <a:t> </a:t>
            </a:r>
            <a:r>
              <a:rPr lang="es-ES" sz="1300" spc="-80" dirty="0" smtClean="0">
                <a:solidFill>
                  <a:srgbClr val="3D3D3F"/>
                </a:solidFill>
                <a:latin typeface="Century Gothic"/>
                <a:cs typeface="Century Gothic"/>
              </a:rPr>
              <a:t>Ley</a:t>
            </a:r>
            <a:r>
              <a:rPr lang="es-ES" sz="1300" spc="50" dirty="0" smtClean="0">
                <a:solidFill>
                  <a:srgbClr val="3D3D3F"/>
                </a:solidFill>
                <a:latin typeface="Century Gothic"/>
                <a:cs typeface="Century Gothic"/>
              </a:rPr>
              <a:t> </a:t>
            </a:r>
            <a:r>
              <a:rPr lang="es-ES" sz="1300" spc="-50" dirty="0" smtClean="0">
                <a:solidFill>
                  <a:srgbClr val="3D3D3F"/>
                </a:solidFill>
                <a:latin typeface="Century Gothic"/>
                <a:cs typeface="Century Gothic"/>
              </a:rPr>
              <a:t>de</a:t>
            </a:r>
            <a:endParaRPr lang="es-ES" sz="1300" dirty="0" smtClean="0">
              <a:latin typeface="Century Gothic"/>
              <a:cs typeface="Century Gothic"/>
            </a:endParaRPr>
          </a:p>
          <a:p>
            <a:pPr marL="73660" marR="315595">
              <a:lnSpc>
                <a:spcPct val="100000"/>
              </a:lnSpc>
            </a:pPr>
            <a:r>
              <a:rPr lang="es-ES" sz="1300" spc="-40" dirty="0" smtClean="0">
                <a:solidFill>
                  <a:srgbClr val="3D3D3F"/>
                </a:solidFill>
                <a:latin typeface="Century Gothic"/>
                <a:cs typeface="Century Gothic"/>
              </a:rPr>
              <a:t>Principios </a:t>
            </a:r>
            <a:r>
              <a:rPr lang="es-ES" sz="1300" spc="-50" dirty="0" smtClean="0">
                <a:solidFill>
                  <a:srgbClr val="3D3D3F"/>
                </a:solidFill>
                <a:latin typeface="Century Gothic"/>
                <a:cs typeface="Century Gothic"/>
              </a:rPr>
              <a:t>Ordenadores </a:t>
            </a:r>
            <a:r>
              <a:rPr lang="es-ES" sz="1300" spc="-60"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la </a:t>
            </a:r>
            <a:r>
              <a:rPr lang="es-ES" sz="1300" spc="-55" dirty="0" smtClean="0">
                <a:solidFill>
                  <a:srgbClr val="3D3D3F"/>
                </a:solidFill>
                <a:latin typeface="Century Gothic"/>
                <a:cs typeface="Century Gothic"/>
              </a:rPr>
              <a:t>Hacienda General </a:t>
            </a:r>
            <a:r>
              <a:rPr lang="es-ES" sz="1300" spc="-45" dirty="0" smtClean="0">
                <a:solidFill>
                  <a:srgbClr val="3D3D3F"/>
                </a:solidFill>
                <a:latin typeface="Century Gothic"/>
                <a:cs typeface="Century Gothic"/>
              </a:rPr>
              <a:t>del </a:t>
            </a:r>
            <a:r>
              <a:rPr lang="es-ES" sz="1300" spc="-60" dirty="0" smtClean="0">
                <a:solidFill>
                  <a:srgbClr val="3D3D3F"/>
                </a:solidFill>
                <a:latin typeface="Century Gothic"/>
                <a:cs typeface="Century Gothic"/>
              </a:rPr>
              <a:t>País </a:t>
            </a:r>
            <a:r>
              <a:rPr lang="es-ES" sz="1300" spc="-70" dirty="0" smtClean="0">
                <a:solidFill>
                  <a:srgbClr val="3D3D3F"/>
                </a:solidFill>
                <a:latin typeface="Century Gothic"/>
                <a:cs typeface="Century Gothic"/>
              </a:rPr>
              <a:t>Vasco, </a:t>
            </a:r>
            <a:r>
              <a:rPr lang="es-ES" sz="1300" spc="-35" dirty="0" smtClean="0">
                <a:solidFill>
                  <a:srgbClr val="3D3D3F"/>
                </a:solidFill>
                <a:latin typeface="Century Gothic"/>
                <a:cs typeface="Century Gothic"/>
              </a:rPr>
              <a:t>la </a:t>
            </a:r>
            <a:r>
              <a:rPr lang="es-ES" sz="1300" spc="-55" dirty="0" smtClean="0">
                <a:solidFill>
                  <a:srgbClr val="3D3D3F"/>
                </a:solidFill>
                <a:latin typeface="Century Gothic"/>
                <a:cs typeface="Century Gothic"/>
              </a:rPr>
              <a:t>Directora de Activación Laboral </a:t>
            </a:r>
            <a:r>
              <a:rPr lang="es-ES" sz="1300" spc="-60" dirty="0" smtClean="0">
                <a:solidFill>
                  <a:srgbClr val="3D3D3F"/>
                </a:solidFill>
                <a:latin typeface="Century Gothic"/>
                <a:cs typeface="Century Gothic"/>
              </a:rPr>
              <a:t>de </a:t>
            </a:r>
            <a:r>
              <a:rPr lang="es-ES" sz="1300" spc="-50" dirty="0" smtClean="0">
                <a:solidFill>
                  <a:srgbClr val="3D3D3F"/>
                </a:solidFill>
                <a:latin typeface="Century Gothic"/>
                <a:cs typeface="Century Gothic"/>
              </a:rPr>
              <a:t>Lanbide, </a:t>
            </a:r>
            <a:r>
              <a:rPr lang="es-ES" sz="1300" spc="-45" dirty="0" smtClean="0">
                <a:solidFill>
                  <a:srgbClr val="3D3D3F"/>
                </a:solidFill>
                <a:latin typeface="Century Gothic"/>
                <a:cs typeface="Century Gothic"/>
              </a:rPr>
              <a:t>mediante </a:t>
            </a:r>
            <a:r>
              <a:rPr lang="es-ES" sz="1300" spc="-40" dirty="0" smtClean="0">
                <a:solidFill>
                  <a:srgbClr val="3D3D3F"/>
                </a:solidFill>
                <a:latin typeface="Century Gothic"/>
                <a:cs typeface="Century Gothic"/>
              </a:rPr>
              <a:t>Resolución  </a:t>
            </a:r>
            <a:r>
              <a:rPr lang="es-ES" sz="1300" spc="-45" dirty="0" smtClean="0">
                <a:solidFill>
                  <a:srgbClr val="3D3D3F"/>
                </a:solidFill>
                <a:latin typeface="Century Gothic"/>
                <a:cs typeface="Century Gothic"/>
              </a:rPr>
              <a:t>declarará, </a:t>
            </a:r>
            <a:r>
              <a:rPr lang="es-ES" sz="1300" spc="-55" dirty="0" smtClean="0">
                <a:solidFill>
                  <a:srgbClr val="3D3D3F"/>
                </a:solidFill>
                <a:latin typeface="Century Gothic"/>
                <a:cs typeface="Century Gothic"/>
              </a:rPr>
              <a:t>en </a:t>
            </a:r>
            <a:r>
              <a:rPr lang="es-ES" sz="1300" spc="-25" dirty="0" smtClean="0">
                <a:solidFill>
                  <a:srgbClr val="3D3D3F"/>
                </a:solidFill>
                <a:latin typeface="Century Gothic"/>
                <a:cs typeface="Century Gothic"/>
              </a:rPr>
              <a:t>su </a:t>
            </a:r>
            <a:r>
              <a:rPr lang="es-ES" sz="1300" spc="-35" dirty="0" smtClean="0">
                <a:solidFill>
                  <a:srgbClr val="3D3D3F"/>
                </a:solidFill>
                <a:latin typeface="Century Gothic"/>
                <a:cs typeface="Century Gothic"/>
              </a:rPr>
              <a:t>caso, </a:t>
            </a:r>
            <a:r>
              <a:rPr lang="es-ES" sz="1300" spc="-40" dirty="0" smtClean="0">
                <a:solidFill>
                  <a:srgbClr val="3D3D3F"/>
                </a:solidFill>
                <a:latin typeface="Century Gothic"/>
                <a:cs typeface="Century Gothic"/>
              </a:rPr>
              <a:t>la obligación </a:t>
            </a:r>
            <a:r>
              <a:rPr lang="es-ES" sz="1300" spc="-60" dirty="0" smtClean="0">
                <a:solidFill>
                  <a:srgbClr val="3D3D3F"/>
                </a:solidFill>
                <a:latin typeface="Century Gothic"/>
                <a:cs typeface="Century Gothic"/>
              </a:rPr>
              <a:t>de </a:t>
            </a:r>
            <a:r>
              <a:rPr lang="es-ES" sz="1300" spc="-50" dirty="0" smtClean="0">
                <a:solidFill>
                  <a:srgbClr val="3D3D3F"/>
                </a:solidFill>
                <a:latin typeface="Century Gothic"/>
                <a:cs typeface="Century Gothic"/>
              </a:rPr>
              <a:t>reintegrar </a:t>
            </a:r>
            <a:r>
              <a:rPr lang="es-ES" sz="1300" spc="-55" dirty="0" smtClean="0">
                <a:solidFill>
                  <a:srgbClr val="3D3D3F"/>
                </a:solidFill>
                <a:latin typeface="Century Gothic"/>
                <a:cs typeface="Century Gothic"/>
              </a:rPr>
              <a:t>total </a:t>
            </a:r>
            <a:r>
              <a:rPr lang="es-ES" sz="1300" spc="-65" dirty="0" smtClean="0">
                <a:solidFill>
                  <a:srgbClr val="3D3D3F"/>
                </a:solidFill>
                <a:latin typeface="Century Gothic"/>
                <a:cs typeface="Century Gothic"/>
              </a:rPr>
              <a:t>o </a:t>
            </a:r>
            <a:r>
              <a:rPr lang="es-ES" sz="1300" spc="-40" dirty="0" smtClean="0">
                <a:solidFill>
                  <a:srgbClr val="3D3D3F"/>
                </a:solidFill>
                <a:latin typeface="Century Gothic"/>
                <a:cs typeface="Century Gothic"/>
              </a:rPr>
              <a:t>parcialmente, </a:t>
            </a:r>
            <a:r>
              <a:rPr lang="es-ES" sz="1300" spc="-25" dirty="0" smtClean="0">
                <a:solidFill>
                  <a:srgbClr val="3D3D3F"/>
                </a:solidFill>
                <a:latin typeface="Century Gothic"/>
                <a:cs typeface="Century Gothic"/>
              </a:rPr>
              <a:t>las </a:t>
            </a:r>
            <a:r>
              <a:rPr lang="es-ES" sz="1300" spc="-45" dirty="0" smtClean="0">
                <a:solidFill>
                  <a:srgbClr val="3D3D3F"/>
                </a:solidFill>
                <a:latin typeface="Century Gothic"/>
                <a:cs typeface="Century Gothic"/>
              </a:rPr>
              <a:t>cantidades </a:t>
            </a:r>
            <a:r>
              <a:rPr lang="es-ES" sz="1300" spc="-40" dirty="0" smtClean="0">
                <a:solidFill>
                  <a:srgbClr val="3D3D3F"/>
                </a:solidFill>
                <a:latin typeface="Century Gothic"/>
                <a:cs typeface="Century Gothic"/>
              </a:rPr>
              <a:t>percibidas </a:t>
            </a:r>
            <a:r>
              <a:rPr lang="es-ES" sz="1300" spc="-20" dirty="0" smtClean="0">
                <a:solidFill>
                  <a:srgbClr val="3D3D3F"/>
                </a:solidFill>
                <a:latin typeface="Century Gothic"/>
                <a:cs typeface="Century Gothic"/>
              </a:rPr>
              <a:t>más los </a:t>
            </a:r>
            <a:r>
              <a:rPr lang="es-ES" sz="1300" spc="-35" dirty="0" smtClean="0">
                <a:solidFill>
                  <a:srgbClr val="3D3D3F"/>
                </a:solidFill>
                <a:latin typeface="Century Gothic"/>
                <a:cs typeface="Century Gothic"/>
              </a:rPr>
              <a:t>intereses  </a:t>
            </a:r>
            <a:r>
              <a:rPr lang="es-ES" sz="1300" spc="-60" dirty="0" smtClean="0">
                <a:solidFill>
                  <a:srgbClr val="3D3D3F"/>
                </a:solidFill>
                <a:latin typeface="Century Gothic"/>
                <a:cs typeface="Century Gothic"/>
              </a:rPr>
              <a:t>de </a:t>
            </a:r>
            <a:r>
              <a:rPr lang="es-ES" sz="1300" spc="-45" dirty="0" smtClean="0">
                <a:solidFill>
                  <a:srgbClr val="3D3D3F"/>
                </a:solidFill>
                <a:latin typeface="Century Gothic"/>
                <a:cs typeface="Century Gothic"/>
              </a:rPr>
              <a:t>demora aplicables en materia de subvenciones </a:t>
            </a:r>
            <a:r>
              <a:rPr lang="es-ES" sz="1300" spc="-40" dirty="0" smtClean="0">
                <a:solidFill>
                  <a:srgbClr val="3D3D3F"/>
                </a:solidFill>
                <a:latin typeface="Century Gothic"/>
                <a:cs typeface="Century Gothic"/>
              </a:rPr>
              <a:t>desde </a:t>
            </a:r>
            <a:r>
              <a:rPr lang="es-ES" sz="1300" spc="-35" dirty="0" smtClean="0">
                <a:solidFill>
                  <a:srgbClr val="3D3D3F"/>
                </a:solidFill>
                <a:latin typeface="Century Gothic"/>
                <a:cs typeface="Century Gothic"/>
              </a:rPr>
              <a:t>el </a:t>
            </a:r>
            <a:r>
              <a:rPr lang="es-ES" sz="1300" spc="-40" dirty="0" smtClean="0">
                <a:solidFill>
                  <a:srgbClr val="3D3D3F"/>
                </a:solidFill>
                <a:latin typeface="Century Gothic"/>
                <a:cs typeface="Century Gothic"/>
              </a:rPr>
              <a:t>momento </a:t>
            </a:r>
            <a:r>
              <a:rPr lang="es-ES" sz="1300" spc="-45" dirty="0" smtClean="0">
                <a:solidFill>
                  <a:srgbClr val="3D3D3F"/>
                </a:solidFill>
                <a:latin typeface="Century Gothic"/>
                <a:cs typeface="Century Gothic"/>
              </a:rPr>
              <a:t>del </a:t>
            </a:r>
            <a:r>
              <a:rPr lang="es-ES" sz="1300" spc="-55" dirty="0" smtClean="0">
                <a:solidFill>
                  <a:srgbClr val="3D3D3F"/>
                </a:solidFill>
                <a:latin typeface="Century Gothic"/>
                <a:cs typeface="Century Gothic"/>
              </a:rPr>
              <a:t>pago </a:t>
            </a:r>
            <a:r>
              <a:rPr lang="es-ES" sz="1300" spc="-60"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la subvención.</a:t>
            </a:r>
            <a:endParaRPr lang="es-ES" sz="1300" dirty="0">
              <a:latin typeface="Century Gothic"/>
              <a:cs typeface="Century Gothic"/>
            </a:endParaRPr>
          </a:p>
        </p:txBody>
      </p:sp>
      <p:sp>
        <p:nvSpPr>
          <p:cNvPr id="26" name="object 26"/>
          <p:cNvSpPr txBox="1"/>
          <p:nvPr/>
        </p:nvSpPr>
        <p:spPr>
          <a:xfrm>
            <a:off x="683996" y="3760624"/>
            <a:ext cx="9360535" cy="2162772"/>
          </a:xfrm>
          <a:prstGeom prst="rect">
            <a:avLst/>
          </a:prstGeom>
          <a:solidFill>
            <a:srgbClr val="000000">
              <a:alpha val="2999"/>
            </a:srgbClr>
          </a:solidFill>
        </p:spPr>
        <p:txBody>
          <a:bodyPr vert="horz" wrap="square" lIns="0" tIns="3175" rIns="0" bIns="0" rtlCol="0" anchor="ctr" anchorCtr="0">
            <a:spAutoFit/>
          </a:bodyPr>
          <a:lstStyle/>
          <a:p>
            <a:pPr marL="73660">
              <a:lnSpc>
                <a:spcPct val="100000"/>
              </a:lnSpc>
            </a:pPr>
            <a:r>
              <a:rPr lang="es-ES" sz="1300" spc="-40" dirty="0" smtClean="0">
                <a:solidFill>
                  <a:srgbClr val="3D3D3F"/>
                </a:solidFill>
                <a:latin typeface="Century Gothic"/>
                <a:cs typeface="Century Gothic"/>
              </a:rPr>
              <a:t>Se concederá </a:t>
            </a:r>
            <a:r>
              <a:rPr lang="es-ES" sz="1300" spc="-55" dirty="0" smtClean="0">
                <a:solidFill>
                  <a:srgbClr val="3D3D3F"/>
                </a:solidFill>
                <a:latin typeface="Century Gothic"/>
                <a:cs typeface="Century Gothic"/>
              </a:rPr>
              <a:t>un </a:t>
            </a:r>
            <a:r>
              <a:rPr lang="es-ES" sz="1300" spc="-35" dirty="0" smtClean="0">
                <a:solidFill>
                  <a:srgbClr val="3D3D3F"/>
                </a:solidFill>
                <a:latin typeface="Century Gothic"/>
                <a:cs typeface="Century Gothic"/>
              </a:rPr>
              <a:t>plazo </a:t>
            </a:r>
            <a:r>
              <a:rPr lang="es-ES" sz="1300" spc="-55" dirty="0" smtClean="0">
                <a:solidFill>
                  <a:srgbClr val="3D3D3F"/>
                </a:solidFill>
                <a:latin typeface="Century Gothic"/>
                <a:cs typeface="Century Gothic"/>
              </a:rPr>
              <a:t>de </a:t>
            </a:r>
            <a:r>
              <a:rPr lang="es-ES" sz="1300" spc="35" dirty="0" smtClean="0">
                <a:solidFill>
                  <a:srgbClr val="20529C"/>
                </a:solidFill>
                <a:latin typeface="Century Gothic"/>
                <a:cs typeface="Century Gothic"/>
              </a:rPr>
              <a:t>15 </a:t>
            </a:r>
            <a:r>
              <a:rPr lang="es-ES" sz="1300" spc="-5" dirty="0" smtClean="0">
                <a:solidFill>
                  <a:srgbClr val="20529C"/>
                </a:solidFill>
                <a:latin typeface="Century Gothic"/>
                <a:cs typeface="Century Gothic"/>
              </a:rPr>
              <a:t>días </a:t>
            </a:r>
            <a:r>
              <a:rPr lang="es-ES" sz="1300" spc="-50" dirty="0" smtClean="0">
                <a:solidFill>
                  <a:srgbClr val="3D3D3F"/>
                </a:solidFill>
                <a:latin typeface="Century Gothic"/>
                <a:cs typeface="Century Gothic"/>
              </a:rPr>
              <a:t>para </a:t>
            </a:r>
            <a:r>
              <a:rPr lang="es-ES" sz="1300" spc="-35" dirty="0" smtClean="0">
                <a:solidFill>
                  <a:srgbClr val="3D3D3F"/>
                </a:solidFill>
                <a:latin typeface="Century Gothic"/>
                <a:cs typeface="Century Gothic"/>
              </a:rPr>
              <a:t>presentación </a:t>
            </a:r>
            <a:r>
              <a:rPr lang="es-ES" sz="1300" spc="-55" dirty="0" smtClean="0">
                <a:solidFill>
                  <a:srgbClr val="3D3D3F"/>
                </a:solidFill>
                <a:latin typeface="Century Gothic"/>
                <a:cs typeface="Century Gothic"/>
              </a:rPr>
              <a:t>de</a:t>
            </a:r>
            <a:r>
              <a:rPr lang="es-ES" sz="1300" spc="-85" dirty="0" smtClean="0">
                <a:solidFill>
                  <a:srgbClr val="3D3D3F"/>
                </a:solidFill>
                <a:latin typeface="Century Gothic"/>
                <a:cs typeface="Century Gothic"/>
              </a:rPr>
              <a:t> </a:t>
            </a:r>
            <a:r>
              <a:rPr lang="es-ES" sz="1300" spc="-10" dirty="0" smtClean="0">
                <a:solidFill>
                  <a:srgbClr val="20529C"/>
                </a:solidFill>
                <a:latin typeface="Century Gothic"/>
                <a:cs typeface="Century Gothic"/>
              </a:rPr>
              <a:t>alegaciones.</a:t>
            </a:r>
          </a:p>
          <a:p>
            <a:pPr marL="73660">
              <a:lnSpc>
                <a:spcPct val="100000"/>
              </a:lnSpc>
              <a:spcBef>
                <a:spcPts val="700"/>
              </a:spcBef>
            </a:pPr>
            <a:r>
              <a:rPr lang="es-ES" sz="1300" spc="-25" dirty="0" smtClean="0">
                <a:solidFill>
                  <a:srgbClr val="3D3D3F"/>
                </a:solidFill>
                <a:latin typeface="Century Gothic"/>
                <a:cs typeface="Century Gothic"/>
              </a:rPr>
              <a:t>El </a:t>
            </a:r>
            <a:r>
              <a:rPr lang="es-ES" sz="1300" spc="-35" dirty="0" smtClean="0">
                <a:solidFill>
                  <a:srgbClr val="3D3D3F"/>
                </a:solidFill>
                <a:latin typeface="Century Gothic"/>
                <a:cs typeface="Century Gothic"/>
              </a:rPr>
              <a:t>procedimiento </a:t>
            </a:r>
            <a:r>
              <a:rPr lang="es-ES" sz="1300" spc="-55"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reintegro </a:t>
            </a:r>
            <a:r>
              <a:rPr lang="es-ES" sz="1300" spc="-20" dirty="0" smtClean="0">
                <a:solidFill>
                  <a:srgbClr val="3D3D3F"/>
                </a:solidFill>
                <a:latin typeface="Century Gothic"/>
                <a:cs typeface="Century Gothic"/>
              </a:rPr>
              <a:t>se </a:t>
            </a:r>
            <a:r>
              <a:rPr lang="es-ES" sz="1300" spc="-30" dirty="0" smtClean="0">
                <a:solidFill>
                  <a:srgbClr val="3D3D3F"/>
                </a:solidFill>
                <a:latin typeface="Century Gothic"/>
                <a:cs typeface="Century Gothic"/>
              </a:rPr>
              <a:t>iniciará </a:t>
            </a:r>
            <a:r>
              <a:rPr lang="es-ES" sz="1300" spc="-50" dirty="0" smtClean="0">
                <a:solidFill>
                  <a:srgbClr val="3D3D3F"/>
                </a:solidFill>
                <a:latin typeface="Century Gothic"/>
                <a:cs typeface="Century Gothic"/>
              </a:rPr>
              <a:t>por </a:t>
            </a:r>
            <a:r>
              <a:rPr lang="es-ES" sz="1300" spc="-30" dirty="0" smtClean="0">
                <a:solidFill>
                  <a:srgbClr val="3D3D3F"/>
                </a:solidFill>
                <a:latin typeface="Century Gothic"/>
                <a:cs typeface="Century Gothic"/>
              </a:rPr>
              <a:t>la </a:t>
            </a:r>
            <a:r>
              <a:rPr lang="es-ES" sz="1300" spc="-45" dirty="0" smtClean="0">
                <a:solidFill>
                  <a:srgbClr val="3D3D3F"/>
                </a:solidFill>
                <a:latin typeface="Century Gothic"/>
                <a:cs typeface="Century Gothic"/>
              </a:rPr>
              <a:t>Directora de Activación Laboral </a:t>
            </a:r>
            <a:r>
              <a:rPr lang="es-ES" sz="1300" spc="-55" dirty="0" smtClean="0">
                <a:solidFill>
                  <a:srgbClr val="3D3D3F"/>
                </a:solidFill>
                <a:latin typeface="Century Gothic"/>
                <a:cs typeface="Century Gothic"/>
              </a:rPr>
              <a:t>de </a:t>
            </a:r>
            <a:r>
              <a:rPr lang="es-ES" sz="1300" spc="-50" dirty="0" smtClean="0">
                <a:solidFill>
                  <a:srgbClr val="3D3D3F"/>
                </a:solidFill>
                <a:latin typeface="Century Gothic"/>
                <a:cs typeface="Century Gothic"/>
              </a:rPr>
              <a:t>Lanbide </a:t>
            </a:r>
            <a:r>
              <a:rPr lang="es-ES" sz="1300" spc="-100" dirty="0" smtClean="0">
                <a:solidFill>
                  <a:srgbClr val="3D3D3F"/>
                </a:solidFill>
                <a:latin typeface="Century Gothic"/>
                <a:cs typeface="Century Gothic"/>
              </a:rPr>
              <a:t>y </a:t>
            </a:r>
            <a:r>
              <a:rPr lang="es-ES" sz="1300" spc="-25" dirty="0" smtClean="0">
                <a:solidFill>
                  <a:srgbClr val="3D3D3F"/>
                </a:solidFill>
                <a:latin typeface="Century Gothic"/>
                <a:cs typeface="Century Gothic"/>
              </a:rPr>
              <a:t>suspenderá, </a:t>
            </a:r>
            <a:r>
              <a:rPr lang="es-ES" sz="1300" spc="-50" dirty="0" smtClean="0">
                <a:solidFill>
                  <a:srgbClr val="3D3D3F"/>
                </a:solidFill>
                <a:latin typeface="Century Gothic"/>
                <a:cs typeface="Century Gothic"/>
              </a:rPr>
              <a:t>en </a:t>
            </a:r>
            <a:r>
              <a:rPr lang="es-ES" sz="1300" spc="-20" dirty="0" smtClean="0">
                <a:solidFill>
                  <a:srgbClr val="3D3D3F"/>
                </a:solidFill>
                <a:latin typeface="Century Gothic"/>
                <a:cs typeface="Century Gothic"/>
              </a:rPr>
              <a:t>su </a:t>
            </a:r>
            <a:r>
              <a:rPr lang="es-ES" sz="1300" spc="-30" dirty="0" smtClean="0">
                <a:solidFill>
                  <a:srgbClr val="3D3D3F"/>
                </a:solidFill>
                <a:latin typeface="Century Gothic"/>
                <a:cs typeface="Century Gothic"/>
              </a:rPr>
              <a:t>caso, </a:t>
            </a:r>
            <a:r>
              <a:rPr lang="es-ES" sz="1300" spc="-15" dirty="0" smtClean="0">
                <a:solidFill>
                  <a:srgbClr val="3D3D3F"/>
                </a:solidFill>
                <a:latin typeface="Century Gothic"/>
                <a:cs typeface="Century Gothic"/>
              </a:rPr>
              <a:t>los </a:t>
            </a:r>
            <a:r>
              <a:rPr lang="es-ES" sz="1300" spc="-30" dirty="0" smtClean="0">
                <a:solidFill>
                  <a:srgbClr val="3D3D3F"/>
                </a:solidFill>
                <a:latin typeface="Century Gothic"/>
                <a:cs typeface="Century Gothic"/>
              </a:rPr>
              <a:t>pagos  </a:t>
            </a:r>
            <a:r>
              <a:rPr lang="es-ES" sz="1300" spc="-50" dirty="0" smtClean="0">
                <a:solidFill>
                  <a:srgbClr val="3D3D3F"/>
                </a:solidFill>
                <a:latin typeface="Century Gothic"/>
                <a:cs typeface="Century Gothic"/>
              </a:rPr>
              <a:t>que </a:t>
            </a:r>
            <a:r>
              <a:rPr lang="es-ES" sz="1300" spc="-55" dirty="0" smtClean="0">
                <a:solidFill>
                  <a:srgbClr val="3D3D3F"/>
                </a:solidFill>
                <a:latin typeface="Century Gothic"/>
                <a:cs typeface="Century Gothic"/>
              </a:rPr>
              <a:t>aún </a:t>
            </a:r>
            <a:r>
              <a:rPr lang="es-ES" sz="1300" spc="-45" dirty="0" smtClean="0">
                <a:solidFill>
                  <a:srgbClr val="3D3D3F"/>
                </a:solidFill>
                <a:latin typeface="Century Gothic"/>
                <a:cs typeface="Century Gothic"/>
              </a:rPr>
              <a:t>quedaran</a:t>
            </a:r>
            <a:r>
              <a:rPr lang="es-ES" sz="1300" spc="265" dirty="0" smtClean="0">
                <a:solidFill>
                  <a:srgbClr val="3D3D3F"/>
                </a:solidFill>
                <a:latin typeface="Century Gothic"/>
                <a:cs typeface="Century Gothic"/>
              </a:rPr>
              <a:t> </a:t>
            </a:r>
            <a:r>
              <a:rPr lang="es-ES" sz="1300" spc="-35" dirty="0" smtClean="0">
                <a:solidFill>
                  <a:srgbClr val="3D3D3F"/>
                </a:solidFill>
                <a:latin typeface="Century Gothic"/>
                <a:cs typeface="Century Gothic"/>
              </a:rPr>
              <a:t>pendientes.</a:t>
            </a:r>
          </a:p>
          <a:p>
            <a:pPr marL="73660">
              <a:lnSpc>
                <a:spcPct val="100000"/>
              </a:lnSpc>
              <a:spcBef>
                <a:spcPts val="700"/>
              </a:spcBef>
            </a:pPr>
            <a:r>
              <a:rPr lang="es-ES" sz="1300" spc="-40" dirty="0" smtClean="0">
                <a:solidFill>
                  <a:srgbClr val="3D3D3F"/>
                </a:solidFill>
                <a:latin typeface="Century Gothic"/>
                <a:cs typeface="Century Gothic"/>
              </a:rPr>
              <a:t>Transcurrido </a:t>
            </a:r>
            <a:r>
              <a:rPr lang="es-ES" sz="1300" spc="-30" dirty="0" smtClean="0">
                <a:solidFill>
                  <a:srgbClr val="3D3D3F"/>
                </a:solidFill>
                <a:latin typeface="Century Gothic"/>
                <a:cs typeface="Century Gothic"/>
              </a:rPr>
              <a:t>el </a:t>
            </a:r>
            <a:r>
              <a:rPr lang="es-ES" sz="1300" spc="-35" dirty="0" smtClean="0">
                <a:solidFill>
                  <a:srgbClr val="3D3D3F"/>
                </a:solidFill>
                <a:latin typeface="Century Gothic"/>
                <a:cs typeface="Century Gothic"/>
              </a:rPr>
              <a:t>plazo </a:t>
            </a:r>
            <a:r>
              <a:rPr lang="es-ES" sz="1300" spc="-15" dirty="0" smtClean="0">
                <a:solidFill>
                  <a:srgbClr val="3D3D3F"/>
                </a:solidFill>
                <a:latin typeface="Century Gothic"/>
                <a:cs typeface="Century Gothic"/>
              </a:rPr>
              <a:t>sin </a:t>
            </a:r>
            <a:r>
              <a:rPr lang="es-ES" sz="1300" spc="-50" dirty="0" smtClean="0">
                <a:solidFill>
                  <a:srgbClr val="3D3D3F"/>
                </a:solidFill>
                <a:latin typeface="Century Gothic"/>
                <a:cs typeface="Century Gothic"/>
              </a:rPr>
              <a:t>que </a:t>
            </a:r>
            <a:r>
              <a:rPr lang="es-ES" sz="1300" spc="-25" dirty="0" smtClean="0">
                <a:solidFill>
                  <a:srgbClr val="3D3D3F"/>
                </a:solidFill>
                <a:latin typeface="Century Gothic"/>
                <a:cs typeface="Century Gothic"/>
              </a:rPr>
              <a:t>éstas </a:t>
            </a:r>
            <a:r>
              <a:rPr lang="es-ES" sz="1300" spc="-20" dirty="0" smtClean="0">
                <a:solidFill>
                  <a:srgbClr val="3D3D3F"/>
                </a:solidFill>
                <a:latin typeface="Century Gothic"/>
                <a:cs typeface="Century Gothic"/>
              </a:rPr>
              <a:t>se </a:t>
            </a:r>
            <a:r>
              <a:rPr lang="es-ES" sz="1300" spc="-40" dirty="0" smtClean="0">
                <a:solidFill>
                  <a:srgbClr val="3D3D3F"/>
                </a:solidFill>
                <a:latin typeface="Century Gothic"/>
                <a:cs typeface="Century Gothic"/>
              </a:rPr>
              <a:t>hubieren producido </a:t>
            </a:r>
            <a:r>
              <a:rPr lang="es-ES" sz="1300" spc="-65" dirty="0" smtClean="0">
                <a:solidFill>
                  <a:srgbClr val="3D3D3F"/>
                </a:solidFill>
                <a:latin typeface="Century Gothic"/>
                <a:cs typeface="Century Gothic"/>
              </a:rPr>
              <a:t>o </a:t>
            </a:r>
            <a:r>
              <a:rPr lang="es-ES" sz="1300" spc="-20" dirty="0" smtClean="0">
                <a:solidFill>
                  <a:srgbClr val="3D3D3F"/>
                </a:solidFill>
                <a:latin typeface="Century Gothic"/>
                <a:cs typeface="Century Gothic"/>
              </a:rPr>
              <a:t>desestimadas </a:t>
            </a:r>
            <a:r>
              <a:rPr lang="es-ES" sz="1300" spc="-25" dirty="0" smtClean="0">
                <a:solidFill>
                  <a:srgbClr val="3D3D3F"/>
                </a:solidFill>
                <a:latin typeface="Century Gothic"/>
                <a:cs typeface="Century Gothic"/>
              </a:rPr>
              <a:t>éstas, </a:t>
            </a:r>
            <a:r>
              <a:rPr lang="es-ES" sz="1300" spc="-30" dirty="0" smtClean="0">
                <a:solidFill>
                  <a:srgbClr val="3D3D3F"/>
                </a:solidFill>
                <a:latin typeface="Century Gothic"/>
                <a:cs typeface="Century Gothic"/>
              </a:rPr>
              <a:t>la </a:t>
            </a:r>
            <a:r>
              <a:rPr lang="es-ES" sz="1300" spc="-45" dirty="0" smtClean="0">
                <a:solidFill>
                  <a:srgbClr val="3D3D3F"/>
                </a:solidFill>
                <a:latin typeface="Century Gothic"/>
                <a:cs typeface="Century Gothic"/>
              </a:rPr>
              <a:t>Directora de Activación  Laboral </a:t>
            </a:r>
            <a:r>
              <a:rPr lang="es-ES" sz="1300" spc="-55" dirty="0" smtClean="0">
                <a:solidFill>
                  <a:srgbClr val="3D3D3F"/>
                </a:solidFill>
                <a:latin typeface="Century Gothic"/>
                <a:cs typeface="Century Gothic"/>
              </a:rPr>
              <a:t>de </a:t>
            </a:r>
            <a:r>
              <a:rPr lang="es-ES" sz="1300" spc="-45" dirty="0" smtClean="0">
                <a:solidFill>
                  <a:srgbClr val="3D3D3F"/>
                </a:solidFill>
                <a:latin typeface="Century Gothic"/>
                <a:cs typeface="Century Gothic"/>
              </a:rPr>
              <a:t>Lanbide  dictará </a:t>
            </a:r>
            <a:r>
              <a:rPr lang="es-ES" sz="1300" spc="-25" dirty="0" smtClean="0">
                <a:solidFill>
                  <a:srgbClr val="3D3D3F"/>
                </a:solidFill>
                <a:latin typeface="Century Gothic"/>
                <a:cs typeface="Century Gothic"/>
              </a:rPr>
              <a:t>resolución. El </a:t>
            </a:r>
            <a:r>
              <a:rPr lang="es-ES" sz="1300" spc="-35" dirty="0" smtClean="0">
                <a:solidFill>
                  <a:srgbClr val="3D3D3F"/>
                </a:solidFill>
                <a:latin typeface="Century Gothic"/>
                <a:cs typeface="Century Gothic"/>
              </a:rPr>
              <a:t>plazo </a:t>
            </a:r>
            <a:r>
              <a:rPr lang="es-ES" sz="1300" spc="-25" dirty="0" smtClean="0">
                <a:solidFill>
                  <a:srgbClr val="3D3D3F"/>
                </a:solidFill>
                <a:latin typeface="Century Gothic"/>
                <a:cs typeface="Century Gothic"/>
              </a:rPr>
              <a:t>máximo </a:t>
            </a:r>
            <a:r>
              <a:rPr lang="es-ES" sz="1300" spc="-50" dirty="0" smtClean="0">
                <a:solidFill>
                  <a:srgbClr val="3D3D3F"/>
                </a:solidFill>
                <a:latin typeface="Century Gothic"/>
                <a:cs typeface="Century Gothic"/>
              </a:rPr>
              <a:t>para </a:t>
            </a:r>
            <a:r>
              <a:rPr lang="es-ES" sz="1300" spc="-15" dirty="0" smtClean="0">
                <a:solidFill>
                  <a:srgbClr val="20529C"/>
                </a:solidFill>
                <a:latin typeface="Century Gothic"/>
                <a:cs typeface="Century Gothic"/>
              </a:rPr>
              <a:t>resolver </a:t>
            </a:r>
            <a:r>
              <a:rPr lang="es-ES" sz="1300" spc="-30" dirty="0" smtClean="0">
                <a:solidFill>
                  <a:srgbClr val="3D3D3F"/>
                </a:solidFill>
                <a:latin typeface="Century Gothic"/>
                <a:cs typeface="Century Gothic"/>
              </a:rPr>
              <a:t>será </a:t>
            </a:r>
            <a:r>
              <a:rPr lang="es-ES" sz="1300" spc="-55" dirty="0" smtClean="0">
                <a:solidFill>
                  <a:srgbClr val="3D3D3F"/>
                </a:solidFill>
                <a:latin typeface="Century Gothic"/>
                <a:cs typeface="Century Gothic"/>
              </a:rPr>
              <a:t>de </a:t>
            </a:r>
            <a:r>
              <a:rPr lang="es-ES" sz="1300" spc="35" dirty="0" smtClean="0">
                <a:solidFill>
                  <a:srgbClr val="20529C"/>
                </a:solidFill>
                <a:latin typeface="Century Gothic"/>
                <a:cs typeface="Century Gothic"/>
              </a:rPr>
              <a:t>12</a:t>
            </a:r>
            <a:r>
              <a:rPr lang="es-ES" sz="1300" spc="-65" dirty="0" smtClean="0">
                <a:solidFill>
                  <a:srgbClr val="20529C"/>
                </a:solidFill>
                <a:latin typeface="Century Gothic"/>
                <a:cs typeface="Century Gothic"/>
              </a:rPr>
              <a:t> </a:t>
            </a:r>
            <a:r>
              <a:rPr lang="es-ES" sz="1300" spc="-10" dirty="0" smtClean="0">
                <a:solidFill>
                  <a:srgbClr val="20529C"/>
                </a:solidFill>
                <a:latin typeface="Century Gothic"/>
                <a:cs typeface="Century Gothic"/>
              </a:rPr>
              <a:t>meses.</a:t>
            </a:r>
          </a:p>
          <a:p>
            <a:pPr marL="73660">
              <a:lnSpc>
                <a:spcPct val="100000"/>
              </a:lnSpc>
              <a:spcBef>
                <a:spcPts val="700"/>
              </a:spcBef>
            </a:pPr>
            <a:r>
              <a:rPr lang="es-ES" sz="1300" spc="-25" dirty="0" smtClean="0">
                <a:solidFill>
                  <a:srgbClr val="3D3D3F"/>
                </a:solidFill>
                <a:latin typeface="Century Gothic"/>
                <a:cs typeface="Century Gothic"/>
              </a:rPr>
              <a:t>Si </a:t>
            </a:r>
            <a:r>
              <a:rPr lang="es-ES" sz="1300" spc="-35" dirty="0" smtClean="0">
                <a:solidFill>
                  <a:srgbClr val="3D3D3F"/>
                </a:solidFill>
                <a:latin typeface="Century Gothic"/>
                <a:cs typeface="Century Gothic"/>
              </a:rPr>
              <a:t>la </a:t>
            </a:r>
            <a:r>
              <a:rPr lang="es-ES" sz="1300" spc="-30" dirty="0" smtClean="0">
                <a:solidFill>
                  <a:srgbClr val="3D3D3F"/>
                </a:solidFill>
                <a:latin typeface="Century Gothic"/>
                <a:cs typeface="Century Gothic"/>
              </a:rPr>
              <a:t>Resolución </a:t>
            </a:r>
            <a:r>
              <a:rPr lang="es-ES" sz="1300" spc="-20" dirty="0" smtClean="0">
                <a:solidFill>
                  <a:srgbClr val="3D3D3F"/>
                </a:solidFill>
                <a:latin typeface="Century Gothic"/>
                <a:cs typeface="Century Gothic"/>
              </a:rPr>
              <a:t>estimase </a:t>
            </a:r>
            <a:r>
              <a:rPr lang="es-ES" sz="1300" spc="-35" dirty="0" smtClean="0">
                <a:solidFill>
                  <a:srgbClr val="3D3D3F"/>
                </a:solidFill>
                <a:latin typeface="Century Gothic"/>
                <a:cs typeface="Century Gothic"/>
              </a:rPr>
              <a:t>la </a:t>
            </a:r>
            <a:r>
              <a:rPr lang="es-ES" sz="1300" spc="-30" dirty="0" smtClean="0">
                <a:solidFill>
                  <a:srgbClr val="3D3D3F"/>
                </a:solidFill>
                <a:latin typeface="Century Gothic"/>
                <a:cs typeface="Century Gothic"/>
              </a:rPr>
              <a:t>existencia </a:t>
            </a:r>
            <a:r>
              <a:rPr lang="es-ES" sz="1300" spc="-55" dirty="0" smtClean="0">
                <a:solidFill>
                  <a:srgbClr val="3D3D3F"/>
                </a:solidFill>
                <a:latin typeface="Century Gothic"/>
                <a:cs typeface="Century Gothic"/>
              </a:rPr>
              <a:t>de </a:t>
            </a:r>
            <a:r>
              <a:rPr lang="es-ES" sz="1300" spc="-25" dirty="0" smtClean="0">
                <a:solidFill>
                  <a:srgbClr val="3D3D3F"/>
                </a:solidFill>
                <a:latin typeface="Century Gothic"/>
                <a:cs typeface="Century Gothic"/>
              </a:rPr>
              <a:t>incumplimiento, </a:t>
            </a:r>
            <a:r>
              <a:rPr lang="es-ES" sz="1300" spc="-30" dirty="0" smtClean="0">
                <a:solidFill>
                  <a:srgbClr val="3D3D3F"/>
                </a:solidFill>
                <a:latin typeface="Century Gothic"/>
                <a:cs typeface="Century Gothic"/>
              </a:rPr>
              <a:t>el </a:t>
            </a:r>
            <a:r>
              <a:rPr lang="es-ES" sz="1300" spc="-35" dirty="0" smtClean="0">
                <a:solidFill>
                  <a:srgbClr val="3D3D3F"/>
                </a:solidFill>
                <a:latin typeface="Century Gothic"/>
                <a:cs typeface="Century Gothic"/>
              </a:rPr>
              <a:t>interesado </a:t>
            </a:r>
            <a:r>
              <a:rPr lang="es-ES" sz="1300" spc="-45" dirty="0" smtClean="0">
                <a:solidFill>
                  <a:srgbClr val="3D3D3F"/>
                </a:solidFill>
                <a:latin typeface="Century Gothic"/>
                <a:cs typeface="Century Gothic"/>
              </a:rPr>
              <a:t>deberá </a:t>
            </a:r>
            <a:r>
              <a:rPr lang="es-ES" sz="1300" spc="-40" dirty="0" smtClean="0">
                <a:solidFill>
                  <a:srgbClr val="3D3D3F"/>
                </a:solidFill>
                <a:latin typeface="Century Gothic"/>
                <a:cs typeface="Century Gothic"/>
              </a:rPr>
              <a:t>reintegrar </a:t>
            </a:r>
            <a:r>
              <a:rPr lang="es-ES" sz="1300" spc="-70" dirty="0" smtClean="0">
                <a:solidFill>
                  <a:srgbClr val="3D3D3F"/>
                </a:solidFill>
                <a:latin typeface="Century Gothic"/>
                <a:cs typeface="Century Gothic"/>
              </a:rPr>
              <a:t>a </a:t>
            </a:r>
            <a:r>
              <a:rPr lang="es-ES" sz="1300" spc="-50" dirty="0" smtClean="0">
                <a:solidFill>
                  <a:srgbClr val="3D3D3F"/>
                </a:solidFill>
                <a:latin typeface="Century Gothic"/>
                <a:cs typeface="Century Gothic"/>
              </a:rPr>
              <a:t>Lanbide </a:t>
            </a:r>
            <a:r>
              <a:rPr lang="es-ES" sz="1300" spc="-15" dirty="0" smtClean="0">
                <a:solidFill>
                  <a:srgbClr val="3D3D3F"/>
                </a:solidFill>
                <a:latin typeface="Century Gothic"/>
                <a:cs typeface="Century Gothic"/>
              </a:rPr>
              <a:t>las </a:t>
            </a:r>
            <a:r>
              <a:rPr lang="es-ES" sz="1300" spc="-35" dirty="0" smtClean="0">
                <a:solidFill>
                  <a:srgbClr val="3D3D3F"/>
                </a:solidFill>
                <a:latin typeface="Century Gothic"/>
                <a:cs typeface="Century Gothic"/>
              </a:rPr>
              <a:t>cantidades  </a:t>
            </a:r>
            <a:r>
              <a:rPr lang="es-ES" sz="1300" spc="-50" dirty="0" smtClean="0">
                <a:solidFill>
                  <a:srgbClr val="3D3D3F"/>
                </a:solidFill>
                <a:latin typeface="Century Gothic"/>
                <a:cs typeface="Century Gothic"/>
              </a:rPr>
              <a:t>que </a:t>
            </a:r>
            <a:r>
              <a:rPr lang="es-ES" sz="1300" spc="-45" dirty="0" smtClean="0">
                <a:solidFill>
                  <a:srgbClr val="3D3D3F"/>
                </a:solidFill>
                <a:latin typeface="Century Gothic"/>
                <a:cs typeface="Century Gothic"/>
              </a:rPr>
              <a:t>procedan </a:t>
            </a:r>
            <a:r>
              <a:rPr lang="es-ES" sz="1300" spc="-50" dirty="0" smtClean="0">
                <a:solidFill>
                  <a:srgbClr val="3D3D3F"/>
                </a:solidFill>
                <a:latin typeface="Century Gothic"/>
                <a:cs typeface="Century Gothic"/>
              </a:rPr>
              <a:t>en </a:t>
            </a:r>
            <a:r>
              <a:rPr lang="es-ES" sz="1300" spc="-55" dirty="0" smtClean="0">
                <a:solidFill>
                  <a:srgbClr val="3D3D3F"/>
                </a:solidFill>
                <a:latin typeface="Century Gothic"/>
                <a:cs typeface="Century Gothic"/>
              </a:rPr>
              <a:t>un </a:t>
            </a:r>
            <a:r>
              <a:rPr lang="es-ES" sz="1300" spc="-35" dirty="0" smtClean="0">
                <a:solidFill>
                  <a:srgbClr val="3D3D3F"/>
                </a:solidFill>
                <a:latin typeface="Century Gothic"/>
                <a:cs typeface="Century Gothic"/>
              </a:rPr>
              <a:t>plazo </a:t>
            </a:r>
            <a:r>
              <a:rPr lang="es-ES" sz="1300" spc="-25" dirty="0" smtClean="0">
                <a:solidFill>
                  <a:srgbClr val="3D3D3F"/>
                </a:solidFill>
                <a:latin typeface="Century Gothic"/>
                <a:cs typeface="Century Gothic"/>
              </a:rPr>
              <a:t>máximo </a:t>
            </a:r>
            <a:r>
              <a:rPr lang="es-ES" sz="1300" spc="-55" dirty="0" smtClean="0">
                <a:solidFill>
                  <a:srgbClr val="3D3D3F"/>
                </a:solidFill>
                <a:latin typeface="Century Gothic"/>
                <a:cs typeface="Century Gothic"/>
              </a:rPr>
              <a:t>de </a:t>
            </a:r>
            <a:r>
              <a:rPr lang="es-ES" sz="1300" spc="-25" dirty="0" smtClean="0">
                <a:solidFill>
                  <a:srgbClr val="20529C"/>
                </a:solidFill>
                <a:latin typeface="Century Gothic"/>
                <a:cs typeface="Century Gothic"/>
              </a:rPr>
              <a:t>dos </a:t>
            </a:r>
            <a:r>
              <a:rPr lang="es-ES" sz="1300" spc="-20" dirty="0" smtClean="0">
                <a:solidFill>
                  <a:srgbClr val="20529C"/>
                </a:solidFill>
                <a:latin typeface="Century Gothic"/>
                <a:cs typeface="Century Gothic"/>
              </a:rPr>
              <a:t>meses </a:t>
            </a:r>
            <a:r>
              <a:rPr lang="es-ES" sz="1300" spc="-35" dirty="0" smtClean="0">
                <a:solidFill>
                  <a:srgbClr val="3D3D3F"/>
                </a:solidFill>
                <a:latin typeface="Century Gothic"/>
                <a:cs typeface="Century Gothic"/>
              </a:rPr>
              <a:t>desde la </a:t>
            </a:r>
            <a:r>
              <a:rPr lang="es-ES" sz="1300" spc="-20" dirty="0" smtClean="0">
                <a:solidFill>
                  <a:srgbClr val="20529C"/>
                </a:solidFill>
                <a:latin typeface="Century Gothic"/>
                <a:cs typeface="Century Gothic"/>
              </a:rPr>
              <a:t>notificación </a:t>
            </a:r>
            <a:r>
              <a:rPr lang="es-ES" sz="1300" spc="-45" dirty="0" smtClean="0">
                <a:solidFill>
                  <a:srgbClr val="20529C"/>
                </a:solidFill>
                <a:latin typeface="Century Gothic"/>
                <a:cs typeface="Century Gothic"/>
              </a:rPr>
              <a:t>de </a:t>
            </a:r>
            <a:r>
              <a:rPr lang="es-ES" sz="1300" spc="-10" dirty="0" smtClean="0">
                <a:solidFill>
                  <a:srgbClr val="20529C"/>
                </a:solidFill>
                <a:latin typeface="Century Gothic"/>
                <a:cs typeface="Century Gothic"/>
              </a:rPr>
              <a:t>la </a:t>
            </a:r>
            <a:r>
              <a:rPr lang="es-ES" sz="1300" spc="-15" dirty="0" smtClean="0">
                <a:solidFill>
                  <a:srgbClr val="20529C"/>
                </a:solidFill>
                <a:latin typeface="Century Gothic"/>
                <a:cs typeface="Century Gothic"/>
              </a:rPr>
              <a:t>Resolución. </a:t>
            </a:r>
            <a:r>
              <a:rPr lang="es-ES" sz="1300" spc="-30" dirty="0" smtClean="0">
                <a:solidFill>
                  <a:srgbClr val="3D3D3F"/>
                </a:solidFill>
                <a:latin typeface="Century Gothic"/>
                <a:cs typeface="Century Gothic"/>
              </a:rPr>
              <a:t>Este </a:t>
            </a:r>
            <a:r>
              <a:rPr lang="es-ES" sz="1300" spc="-35" dirty="0" smtClean="0">
                <a:solidFill>
                  <a:srgbClr val="3D3D3F"/>
                </a:solidFill>
                <a:latin typeface="Century Gothic"/>
                <a:cs typeface="Century Gothic"/>
              </a:rPr>
              <a:t>plazo </a:t>
            </a:r>
            <a:r>
              <a:rPr lang="es-ES" sz="1300" spc="-20" dirty="0" smtClean="0">
                <a:solidFill>
                  <a:srgbClr val="3D3D3F"/>
                </a:solidFill>
                <a:latin typeface="Century Gothic"/>
                <a:cs typeface="Century Gothic"/>
              </a:rPr>
              <a:t>se </a:t>
            </a:r>
            <a:r>
              <a:rPr lang="es-ES" sz="1300" spc="-35" dirty="0" smtClean="0">
                <a:solidFill>
                  <a:srgbClr val="3D3D3F"/>
                </a:solidFill>
                <a:latin typeface="Century Gothic"/>
                <a:cs typeface="Century Gothic"/>
              </a:rPr>
              <a:t>considerará  </a:t>
            </a:r>
            <a:r>
              <a:rPr lang="es-ES" sz="1300" spc="-30" dirty="0" smtClean="0">
                <a:solidFill>
                  <a:srgbClr val="3D3D3F"/>
                </a:solidFill>
                <a:latin typeface="Century Gothic"/>
                <a:cs typeface="Century Gothic"/>
              </a:rPr>
              <a:t>como </a:t>
            </a:r>
            <a:r>
              <a:rPr lang="es-ES" sz="1300" spc="-35" dirty="0" smtClean="0">
                <a:solidFill>
                  <a:srgbClr val="3D3D3F"/>
                </a:solidFill>
                <a:latin typeface="Century Gothic"/>
                <a:cs typeface="Century Gothic"/>
              </a:rPr>
              <a:t>plazo </a:t>
            </a:r>
            <a:r>
              <a:rPr lang="es-ES" sz="1300" spc="-55"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período</a:t>
            </a:r>
            <a:r>
              <a:rPr lang="es-ES" sz="1300" spc="30" dirty="0" smtClean="0">
                <a:solidFill>
                  <a:srgbClr val="3D3D3F"/>
                </a:solidFill>
                <a:latin typeface="Century Gothic"/>
                <a:cs typeface="Century Gothic"/>
              </a:rPr>
              <a:t> </a:t>
            </a:r>
            <a:r>
              <a:rPr lang="es-ES" sz="1300" spc="-40" dirty="0" smtClean="0">
                <a:solidFill>
                  <a:srgbClr val="3D3D3F"/>
                </a:solidFill>
                <a:latin typeface="Century Gothic"/>
                <a:cs typeface="Century Gothic"/>
              </a:rPr>
              <a:t>voluntario.</a:t>
            </a:r>
            <a:endParaRPr lang="es-ES" sz="1300" dirty="0" smtClean="0">
              <a:latin typeface="Century Gothic"/>
              <a:cs typeface="Century Gothic"/>
            </a:endParaRPr>
          </a:p>
          <a:p>
            <a:pPr marL="73660">
              <a:lnSpc>
                <a:spcPct val="100000"/>
              </a:lnSpc>
              <a:spcBef>
                <a:spcPts val="700"/>
              </a:spcBef>
            </a:pPr>
            <a:r>
              <a:rPr lang="es-ES" sz="1300" spc="-80" dirty="0" smtClean="0">
                <a:solidFill>
                  <a:srgbClr val="3D3D3F"/>
                </a:solidFill>
                <a:latin typeface="Century Gothic"/>
                <a:cs typeface="Century Gothic"/>
              </a:rPr>
              <a:t>La</a:t>
            </a:r>
            <a:r>
              <a:rPr lang="es-ES" sz="1300" spc="55" dirty="0" smtClean="0">
                <a:solidFill>
                  <a:srgbClr val="3D3D3F"/>
                </a:solidFill>
                <a:latin typeface="Century Gothic"/>
                <a:cs typeface="Century Gothic"/>
              </a:rPr>
              <a:t> </a:t>
            </a:r>
            <a:r>
              <a:rPr lang="es-ES" sz="1300" spc="-40" dirty="0" smtClean="0">
                <a:solidFill>
                  <a:srgbClr val="3D3D3F"/>
                </a:solidFill>
                <a:latin typeface="Century Gothic"/>
                <a:cs typeface="Century Gothic"/>
              </a:rPr>
              <a:t>falta</a:t>
            </a:r>
            <a:r>
              <a:rPr lang="es-ES" sz="1300" spc="55" dirty="0" smtClean="0">
                <a:solidFill>
                  <a:srgbClr val="3D3D3F"/>
                </a:solidFill>
                <a:latin typeface="Century Gothic"/>
                <a:cs typeface="Century Gothic"/>
              </a:rPr>
              <a:t> </a:t>
            </a:r>
            <a:r>
              <a:rPr lang="es-ES" sz="1300" spc="-55" dirty="0" smtClean="0">
                <a:solidFill>
                  <a:srgbClr val="3D3D3F"/>
                </a:solidFill>
                <a:latin typeface="Century Gothic"/>
                <a:cs typeface="Century Gothic"/>
              </a:rPr>
              <a:t>de</a:t>
            </a:r>
            <a:r>
              <a:rPr lang="es-ES" sz="1300" spc="55" dirty="0" smtClean="0">
                <a:solidFill>
                  <a:srgbClr val="3D3D3F"/>
                </a:solidFill>
                <a:latin typeface="Century Gothic"/>
                <a:cs typeface="Century Gothic"/>
              </a:rPr>
              <a:t> </a:t>
            </a:r>
            <a:r>
              <a:rPr lang="es-ES" sz="1300" spc="-30" dirty="0" smtClean="0">
                <a:solidFill>
                  <a:srgbClr val="3D3D3F"/>
                </a:solidFill>
                <a:latin typeface="Century Gothic"/>
                <a:cs typeface="Century Gothic"/>
              </a:rPr>
              <a:t>ingreso</a:t>
            </a:r>
            <a:r>
              <a:rPr lang="es-ES" sz="1300" spc="55" dirty="0" smtClean="0">
                <a:solidFill>
                  <a:srgbClr val="3D3D3F"/>
                </a:solidFill>
                <a:latin typeface="Century Gothic"/>
                <a:cs typeface="Century Gothic"/>
              </a:rPr>
              <a:t> </a:t>
            </a:r>
            <a:r>
              <a:rPr lang="es-ES" sz="1300" spc="-50" dirty="0" smtClean="0">
                <a:solidFill>
                  <a:srgbClr val="3D3D3F"/>
                </a:solidFill>
                <a:latin typeface="Century Gothic"/>
                <a:cs typeface="Century Gothic"/>
              </a:rPr>
              <a:t>en</a:t>
            </a:r>
            <a:r>
              <a:rPr lang="es-ES" sz="1300" spc="55" dirty="0" smtClean="0">
                <a:solidFill>
                  <a:srgbClr val="3D3D3F"/>
                </a:solidFill>
                <a:latin typeface="Century Gothic"/>
                <a:cs typeface="Century Gothic"/>
              </a:rPr>
              <a:t> </a:t>
            </a:r>
            <a:r>
              <a:rPr lang="es-ES" sz="1300" spc="-40" dirty="0" smtClean="0">
                <a:solidFill>
                  <a:srgbClr val="3D3D3F"/>
                </a:solidFill>
                <a:latin typeface="Century Gothic"/>
                <a:cs typeface="Century Gothic"/>
              </a:rPr>
              <a:t>periodo</a:t>
            </a:r>
            <a:r>
              <a:rPr lang="es-ES" sz="1300" spc="55" dirty="0" smtClean="0">
                <a:solidFill>
                  <a:srgbClr val="3D3D3F"/>
                </a:solidFill>
                <a:latin typeface="Century Gothic"/>
                <a:cs typeface="Century Gothic"/>
              </a:rPr>
              <a:t> </a:t>
            </a:r>
            <a:r>
              <a:rPr lang="es-ES" sz="1300" spc="-45" dirty="0" smtClean="0">
                <a:solidFill>
                  <a:srgbClr val="3D3D3F"/>
                </a:solidFill>
                <a:latin typeface="Century Gothic"/>
                <a:cs typeface="Century Gothic"/>
              </a:rPr>
              <a:t>voluntario</a:t>
            </a:r>
            <a:r>
              <a:rPr lang="es-ES" sz="1300" spc="60" dirty="0" smtClean="0">
                <a:solidFill>
                  <a:srgbClr val="3D3D3F"/>
                </a:solidFill>
                <a:latin typeface="Century Gothic"/>
                <a:cs typeface="Century Gothic"/>
              </a:rPr>
              <a:t> </a:t>
            </a:r>
            <a:r>
              <a:rPr lang="es-ES" sz="1300" spc="-55" dirty="0" smtClean="0">
                <a:solidFill>
                  <a:srgbClr val="3D3D3F"/>
                </a:solidFill>
                <a:latin typeface="Century Gothic"/>
                <a:cs typeface="Century Gothic"/>
              </a:rPr>
              <a:t>dará</a:t>
            </a:r>
            <a:r>
              <a:rPr lang="es-ES" sz="1300" spc="55" dirty="0" smtClean="0">
                <a:solidFill>
                  <a:srgbClr val="3D3D3F"/>
                </a:solidFill>
                <a:latin typeface="Century Gothic"/>
                <a:cs typeface="Century Gothic"/>
              </a:rPr>
              <a:t> </a:t>
            </a:r>
            <a:r>
              <a:rPr lang="es-ES" sz="1300" spc="-25" dirty="0" smtClean="0">
                <a:solidFill>
                  <a:srgbClr val="3D3D3F"/>
                </a:solidFill>
                <a:latin typeface="Century Gothic"/>
                <a:cs typeface="Century Gothic"/>
              </a:rPr>
              <a:t>inicio</a:t>
            </a:r>
            <a:r>
              <a:rPr lang="es-ES" sz="1300" spc="55" dirty="0" smtClean="0">
                <a:solidFill>
                  <a:srgbClr val="3D3D3F"/>
                </a:solidFill>
                <a:latin typeface="Century Gothic"/>
                <a:cs typeface="Century Gothic"/>
              </a:rPr>
              <a:t> </a:t>
            </a:r>
            <a:r>
              <a:rPr lang="es-ES" sz="1300" spc="-70" dirty="0" smtClean="0">
                <a:solidFill>
                  <a:srgbClr val="3D3D3F"/>
                </a:solidFill>
                <a:latin typeface="Century Gothic"/>
                <a:cs typeface="Century Gothic"/>
              </a:rPr>
              <a:t>a</a:t>
            </a:r>
            <a:r>
              <a:rPr lang="es-ES" sz="1300" spc="55" dirty="0" smtClean="0">
                <a:solidFill>
                  <a:srgbClr val="3D3D3F"/>
                </a:solidFill>
                <a:latin typeface="Century Gothic"/>
                <a:cs typeface="Century Gothic"/>
              </a:rPr>
              <a:t> </a:t>
            </a:r>
            <a:r>
              <a:rPr lang="es-ES" sz="1300" spc="-35" dirty="0" smtClean="0">
                <a:solidFill>
                  <a:srgbClr val="3D3D3F"/>
                </a:solidFill>
                <a:latin typeface="Century Gothic"/>
                <a:cs typeface="Century Gothic"/>
              </a:rPr>
              <a:t>la</a:t>
            </a:r>
            <a:r>
              <a:rPr lang="es-ES" sz="1300" spc="55" dirty="0" smtClean="0">
                <a:solidFill>
                  <a:srgbClr val="3D3D3F"/>
                </a:solidFill>
                <a:latin typeface="Century Gothic"/>
                <a:cs typeface="Century Gothic"/>
              </a:rPr>
              <a:t> </a:t>
            </a:r>
            <a:r>
              <a:rPr lang="es-ES" sz="1300" spc="-80" dirty="0" smtClean="0">
                <a:solidFill>
                  <a:srgbClr val="3D3D3F"/>
                </a:solidFill>
                <a:latin typeface="Century Gothic"/>
                <a:cs typeface="Century Gothic"/>
              </a:rPr>
              <a:t>Vía</a:t>
            </a:r>
            <a:r>
              <a:rPr lang="es-ES" sz="1300" spc="55" dirty="0" smtClean="0">
                <a:solidFill>
                  <a:srgbClr val="3D3D3F"/>
                </a:solidFill>
                <a:latin typeface="Century Gothic"/>
                <a:cs typeface="Century Gothic"/>
              </a:rPr>
              <a:t> </a:t>
            </a:r>
            <a:r>
              <a:rPr lang="es-ES" sz="1300" spc="-55" dirty="0" smtClean="0">
                <a:solidFill>
                  <a:srgbClr val="3D3D3F"/>
                </a:solidFill>
                <a:latin typeface="Century Gothic"/>
                <a:cs typeface="Century Gothic"/>
              </a:rPr>
              <a:t>de</a:t>
            </a:r>
            <a:r>
              <a:rPr lang="es-ES" sz="1300" spc="55" dirty="0" smtClean="0">
                <a:solidFill>
                  <a:srgbClr val="3D3D3F"/>
                </a:solidFill>
                <a:latin typeface="Century Gothic"/>
                <a:cs typeface="Century Gothic"/>
              </a:rPr>
              <a:t> </a:t>
            </a:r>
            <a:r>
              <a:rPr lang="es-ES" sz="1300" spc="-45" dirty="0" smtClean="0">
                <a:solidFill>
                  <a:srgbClr val="3D3D3F"/>
                </a:solidFill>
                <a:latin typeface="Century Gothic"/>
                <a:cs typeface="Century Gothic"/>
              </a:rPr>
              <a:t>Apremio.</a:t>
            </a:r>
            <a:endParaRPr lang="es-ES" sz="1300" dirty="0">
              <a:latin typeface="Century Gothic"/>
              <a:cs typeface="Century Gothic"/>
            </a:endParaRPr>
          </a:p>
        </p:txBody>
      </p:sp>
      <p:sp>
        <p:nvSpPr>
          <p:cNvPr id="31" name="object 2">
            <a:extLst>
              <a:ext uri="{FF2B5EF4-FFF2-40B4-BE49-F238E27FC236}">
                <a16:creationId xmlns:a16="http://schemas.microsoft.com/office/drawing/2014/main" id="{66690FB8-2244-8745-9BE3-F4A54CD7BD07}"/>
              </a:ext>
            </a:extLst>
          </p:cNvPr>
          <p:cNvSpPr txBox="1"/>
          <p:nvPr/>
        </p:nvSpPr>
        <p:spPr>
          <a:xfrm>
            <a:off x="7269488" y="6958266"/>
            <a:ext cx="2953272" cy="330219"/>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Contratación de jóvenes en el marco del FSE+ </a:t>
            </a:r>
            <a:r>
              <a:rPr lang="es-ES" sz="1000" b="1" dirty="0">
                <a:solidFill>
                  <a:srgbClr val="004594"/>
                </a:solidFill>
                <a:latin typeface="Century Gothic Bold"/>
                <a:cs typeface="Calibri"/>
              </a:rPr>
              <a:t>	</a:t>
            </a:r>
            <a:r>
              <a:rPr lang="es-ES" sz="950" spc="10" dirty="0" smtClean="0">
                <a:latin typeface="Century Gothic"/>
                <a:cs typeface="Calibri"/>
              </a:rPr>
              <a:t>28</a:t>
            </a:r>
            <a:endParaRPr lang="es-ES" sz="950" spc="10" dirty="0" smtClean="0">
              <a:latin typeface="Century Gothic"/>
              <a:cs typeface="Century Gothic"/>
            </a:endParaRPr>
          </a:p>
          <a:p>
            <a:pPr marL="12700">
              <a:lnSpc>
                <a:spcPct val="100000"/>
              </a:lnSpc>
              <a:spcBef>
                <a:spcPts val="135"/>
              </a:spcBef>
              <a:tabLst>
                <a:tab pos="1693545" algn="l"/>
              </a:tabLst>
            </a:pPr>
            <a:endParaRPr lang="es-ES" sz="950" dirty="0">
              <a:latin typeface="Century Gothic"/>
              <a:cs typeface="Century Gothic"/>
            </a:endParaRPr>
          </a:p>
        </p:txBody>
      </p:sp>
      <p:pic>
        <p:nvPicPr>
          <p:cNvPr id="27" name="Imagen 26"/>
          <p:cNvPicPr>
            <a:picLocks noChangeAspect="1"/>
          </p:cNvPicPr>
          <p:nvPr/>
        </p:nvPicPr>
        <p:blipFill rotWithShape="1">
          <a:blip r:embed="rId7" cstate="print">
            <a:extLst>
              <a:ext uri="{28A0092B-C50C-407E-A947-70E740481C1C}">
                <a14:useLocalDpi xmlns:a14="http://schemas.microsoft.com/office/drawing/2010/main" val="0"/>
              </a:ext>
            </a:extLst>
          </a:blip>
          <a:srcRect r="14220" b="10108"/>
          <a:stretch/>
        </p:blipFill>
        <p:spPr>
          <a:xfrm>
            <a:off x="5973988" y="6522023"/>
            <a:ext cx="1115148" cy="900000"/>
          </a:xfrm>
          <a:prstGeom prst="rect">
            <a:avLst/>
          </a:prstGeom>
        </p:spPr>
      </p:pic>
      <p:pic>
        <p:nvPicPr>
          <p:cNvPr id="28" name="Picture 5" descr="OK Tira azul_oscuro"/>
          <p:cNvPicPr>
            <a:picLocks noChangeArrowheads="1"/>
          </p:cNvPicPr>
          <p:nvPr/>
        </p:nvPicPr>
        <p:blipFill>
          <a:blip r:embed="rId8"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6" name="Imagen 25"/>
          <p:cNvPicPr>
            <a:picLocks noChangeAspect="1"/>
          </p:cNvPicPr>
          <p:nvPr/>
        </p:nvPicPr>
        <p:blipFill>
          <a:blip r:embed="rId2"/>
          <a:stretch>
            <a:fillRect/>
          </a:stretch>
        </p:blipFill>
        <p:spPr>
          <a:xfrm>
            <a:off x="0" y="0"/>
            <a:ext cx="10693400" cy="7562850"/>
          </a:xfrm>
          <a:prstGeom prst="rect">
            <a:avLst/>
          </a:prstGeom>
        </p:spPr>
      </p:pic>
      <p:sp>
        <p:nvSpPr>
          <p:cNvPr id="2" name="object 2"/>
          <p:cNvSpPr txBox="1">
            <a:spLocks noGrp="1"/>
          </p:cNvSpPr>
          <p:nvPr>
            <p:ph type="title"/>
          </p:nvPr>
        </p:nvSpPr>
        <p:spPr>
          <a:xfrm>
            <a:off x="869299" y="1108778"/>
            <a:ext cx="4751070" cy="756682"/>
          </a:xfrm>
          <a:prstGeom prst="rect">
            <a:avLst/>
          </a:prstGeom>
        </p:spPr>
        <p:txBody>
          <a:bodyPr vert="horz" wrap="square" lIns="0" tIns="15240" rIns="0" bIns="0" rtlCol="0">
            <a:spAutoFit/>
          </a:bodyPr>
          <a:lstStyle/>
          <a:p>
            <a:pPr marL="12700">
              <a:lnSpc>
                <a:spcPts val="2950"/>
              </a:lnSpc>
              <a:spcBef>
                <a:spcPts val="120"/>
              </a:spcBef>
            </a:pPr>
            <a:r>
              <a:rPr lang="es-ES" sz="2500" spc="-15" smtClean="0"/>
              <a:t>Lan </a:t>
            </a:r>
            <a:r>
              <a:rPr lang="es-ES" sz="2500" spc="-55" smtClean="0"/>
              <a:t>Aktibazioko</a:t>
            </a:r>
            <a:r>
              <a:rPr lang="es-ES" sz="2500" spc="100" smtClean="0"/>
              <a:t> </a:t>
            </a:r>
            <a:r>
              <a:rPr lang="es-ES" sz="2500" spc="-5" smtClean="0"/>
              <a:t>Zuzendaritza</a:t>
            </a:r>
            <a:endParaRPr lang="es-ES" sz="2500" smtClean="0"/>
          </a:p>
          <a:p>
            <a:pPr marL="12700">
              <a:lnSpc>
                <a:spcPts val="2950"/>
              </a:lnSpc>
            </a:pPr>
            <a:r>
              <a:rPr lang="es-ES" sz="2400" b="0" spc="-65" smtClean="0">
                <a:latin typeface="Century Gothic"/>
                <a:cs typeface="Century Gothic"/>
              </a:rPr>
              <a:t>Dirección </a:t>
            </a:r>
            <a:r>
              <a:rPr lang="es-ES" sz="2400" b="0" spc="-95" smtClean="0">
                <a:latin typeface="Century Gothic"/>
                <a:cs typeface="Century Gothic"/>
              </a:rPr>
              <a:t>de </a:t>
            </a:r>
            <a:r>
              <a:rPr lang="es-ES" sz="2400" b="0" spc="-105" smtClean="0">
                <a:latin typeface="Century Gothic"/>
                <a:cs typeface="Century Gothic"/>
              </a:rPr>
              <a:t>Activación</a:t>
            </a:r>
            <a:r>
              <a:rPr lang="es-ES" sz="2400" b="0" spc="204" smtClean="0">
                <a:latin typeface="Century Gothic"/>
                <a:cs typeface="Century Gothic"/>
              </a:rPr>
              <a:t> </a:t>
            </a:r>
            <a:r>
              <a:rPr lang="es-ES" sz="2400" b="0" spc="-75" smtClean="0">
                <a:latin typeface="Century Gothic"/>
                <a:cs typeface="Century Gothic"/>
              </a:rPr>
              <a:t>Laboral</a:t>
            </a:r>
            <a:endParaRPr lang="es-ES" sz="2400">
              <a:latin typeface="Century Gothic"/>
              <a:cs typeface="Century Gothic"/>
            </a:endParaRPr>
          </a:p>
        </p:txBody>
      </p:sp>
      <p:sp>
        <p:nvSpPr>
          <p:cNvPr id="4" name="object 4"/>
          <p:cNvSpPr txBox="1"/>
          <p:nvPr/>
        </p:nvSpPr>
        <p:spPr>
          <a:xfrm>
            <a:off x="788933" y="2486025"/>
            <a:ext cx="7936230" cy="1635704"/>
          </a:xfrm>
          <a:prstGeom prst="rect">
            <a:avLst/>
          </a:prstGeom>
          <a:solidFill>
            <a:srgbClr val="69AF22"/>
          </a:solidFill>
        </p:spPr>
        <p:txBody>
          <a:bodyPr vert="horz" wrap="square" lIns="0" tIns="6985" rIns="0" bIns="0" rtlCol="0">
            <a:spAutoFit/>
          </a:bodyPr>
          <a:lstStyle>
            <a:defPPr>
              <a:defRPr lang="es-ES"/>
            </a:defPPr>
            <a:lvl1pPr>
              <a:lnSpc>
                <a:spcPct val="100000"/>
              </a:lnSpc>
              <a:spcBef>
                <a:spcPts val="55"/>
              </a:spcBef>
              <a:defRPr sz="1250">
                <a:latin typeface="Times New Roman"/>
                <a:cs typeface="Times New Roman"/>
              </a:defRPr>
            </a:lvl1pPr>
          </a:lstStyle>
          <a:p>
            <a:endParaRPr dirty="0"/>
          </a:p>
          <a:p>
            <a:pPr marL="284400"/>
            <a:r>
              <a:rPr dirty="0">
                <a:solidFill>
                  <a:schemeClr val="bg1">
                    <a:lumMod val="95000"/>
                  </a:schemeClr>
                </a:solidFill>
                <a:latin typeface="Century Gothic" panose="020B0502020202020204" pitchFamily="34" charset="0"/>
              </a:rPr>
              <a:t>SOLICITUDES DE SUBVENCIÓN </a:t>
            </a:r>
            <a:endParaRPr lang="es-ES" dirty="0">
              <a:solidFill>
                <a:schemeClr val="bg1">
                  <a:lumMod val="95000"/>
                </a:schemeClr>
              </a:solidFill>
              <a:latin typeface="Century Gothic" panose="020B0502020202020204" pitchFamily="34" charset="0"/>
            </a:endParaRPr>
          </a:p>
          <a:p>
            <a:pPr marL="284400"/>
            <a:r>
              <a:rPr dirty="0">
                <a:solidFill>
                  <a:schemeClr val="bg1">
                    <a:lumMod val="95000"/>
                  </a:schemeClr>
                </a:solidFill>
                <a:latin typeface="Century Gothic" panose="020B0502020202020204" pitchFamily="34" charset="0"/>
              </a:rPr>
              <a:t>Servicio de </a:t>
            </a:r>
            <a:r>
              <a:rPr dirty="0" err="1">
                <a:solidFill>
                  <a:schemeClr val="bg1">
                    <a:lumMod val="95000"/>
                  </a:schemeClr>
                </a:solidFill>
                <a:latin typeface="Century Gothic" panose="020B0502020202020204" pitchFamily="34" charset="0"/>
              </a:rPr>
              <a:t>Fomento</a:t>
            </a:r>
            <a:r>
              <a:rPr dirty="0">
                <a:solidFill>
                  <a:schemeClr val="bg1">
                    <a:lumMod val="95000"/>
                  </a:schemeClr>
                </a:solidFill>
                <a:latin typeface="Century Gothic" panose="020B0502020202020204" pitchFamily="34" charset="0"/>
              </a:rPr>
              <a:t> de </a:t>
            </a:r>
            <a:r>
              <a:rPr dirty="0" err="1">
                <a:solidFill>
                  <a:schemeClr val="bg1">
                    <a:lumMod val="95000"/>
                  </a:schemeClr>
                </a:solidFill>
                <a:latin typeface="Century Gothic" panose="020B0502020202020204" pitchFamily="34" charset="0"/>
              </a:rPr>
              <a:t>Empleo</a:t>
            </a:r>
            <a:r>
              <a:rPr dirty="0">
                <a:solidFill>
                  <a:schemeClr val="bg1">
                    <a:lumMod val="95000"/>
                  </a:schemeClr>
                </a:solidFill>
                <a:latin typeface="Century Gothic" panose="020B0502020202020204" pitchFamily="34" charset="0"/>
              </a:rPr>
              <a:t>:</a:t>
            </a:r>
          </a:p>
          <a:p>
            <a:pPr marL="284400"/>
            <a:endParaRPr dirty="0">
              <a:solidFill>
                <a:schemeClr val="bg1">
                  <a:lumMod val="95000"/>
                </a:schemeClr>
              </a:solidFill>
              <a:latin typeface="Century Gothic" panose="020B0502020202020204" pitchFamily="34" charset="0"/>
            </a:endParaRPr>
          </a:p>
          <a:p>
            <a:pPr marL="284400"/>
            <a:r>
              <a:rPr lang="es-ES" dirty="0" err="1">
                <a:solidFill>
                  <a:schemeClr val="bg1">
                    <a:lumMod val="95000"/>
                  </a:schemeClr>
                </a:solidFill>
                <a:latin typeface="Century Gothic" panose="020B0502020202020204" pitchFamily="34" charset="0"/>
              </a:rPr>
              <a:t>tokikolaguntzak</a:t>
            </a:r>
            <a:r>
              <a:rPr dirty="0">
                <a:solidFill>
                  <a:schemeClr val="bg1">
                    <a:lumMod val="95000"/>
                  </a:schemeClr>
                </a:solidFill>
                <a:latin typeface="Century Gothic" panose="020B0502020202020204" pitchFamily="34" charset="0"/>
              </a:rPr>
              <a:t>@</a:t>
            </a:r>
            <a:r>
              <a:rPr dirty="0" err="1">
                <a:solidFill>
                  <a:schemeClr val="bg1">
                    <a:lumMod val="95000"/>
                  </a:schemeClr>
                </a:solidFill>
                <a:latin typeface="Century Gothic" panose="020B0502020202020204" pitchFamily="34" charset="0"/>
              </a:rPr>
              <a:t>lanbide.eus</a:t>
            </a:r>
            <a:endParaRPr dirty="0">
              <a:solidFill>
                <a:schemeClr val="bg1">
                  <a:lumMod val="95000"/>
                </a:schemeClr>
              </a:solidFill>
              <a:latin typeface="Century Gothic" panose="020B0502020202020204" pitchFamily="34" charset="0"/>
            </a:endParaRPr>
          </a:p>
          <a:p>
            <a:pPr marL="284400"/>
            <a:endParaRPr dirty="0">
              <a:solidFill>
                <a:schemeClr val="bg1">
                  <a:lumMod val="95000"/>
                </a:schemeClr>
              </a:solidFill>
              <a:latin typeface="Century Gothic" panose="020B0502020202020204" pitchFamily="34" charset="0"/>
            </a:endParaRPr>
          </a:p>
          <a:p>
            <a:pPr marL="284400"/>
            <a:r>
              <a:rPr dirty="0">
                <a:solidFill>
                  <a:schemeClr val="bg1">
                    <a:lumMod val="95000"/>
                  </a:schemeClr>
                </a:solidFill>
                <a:latin typeface="Century Gothic" panose="020B0502020202020204" pitchFamily="34" charset="0"/>
              </a:rPr>
              <a:t>945</a:t>
            </a:r>
            <a:r>
              <a:rPr lang="es-ES" dirty="0">
                <a:solidFill>
                  <a:schemeClr val="bg1">
                    <a:lumMod val="95000"/>
                  </a:schemeClr>
                </a:solidFill>
                <a:latin typeface="Century Gothic" panose="020B0502020202020204" pitchFamily="34" charset="0"/>
              </a:rPr>
              <a:t> 062 399</a:t>
            </a:r>
            <a:r>
              <a:rPr dirty="0">
                <a:solidFill>
                  <a:schemeClr val="bg1">
                    <a:lumMod val="95000"/>
                  </a:schemeClr>
                </a:solidFill>
                <a:latin typeface="Century Gothic" panose="020B0502020202020204" pitchFamily="34" charset="0"/>
              </a:rPr>
              <a:t> / </a:t>
            </a:r>
            <a:r>
              <a:rPr lang="es-ES_tradnl" dirty="0">
                <a:solidFill>
                  <a:schemeClr val="bg1">
                    <a:lumMod val="95000"/>
                  </a:schemeClr>
                </a:solidFill>
                <a:latin typeface="Century Gothic" panose="020B0502020202020204" pitchFamily="34" charset="0"/>
              </a:rPr>
              <a:t> </a:t>
            </a:r>
            <a:r>
              <a:rPr dirty="0">
                <a:solidFill>
                  <a:schemeClr val="bg1">
                    <a:lumMod val="95000"/>
                  </a:schemeClr>
                </a:solidFill>
                <a:latin typeface="Century Gothic" panose="020B0502020202020204" pitchFamily="34" charset="0"/>
              </a:rPr>
              <a:t>94</a:t>
            </a:r>
            <a:r>
              <a:rPr lang="es-ES" dirty="0">
                <a:solidFill>
                  <a:schemeClr val="bg1">
                    <a:lumMod val="95000"/>
                  </a:schemeClr>
                </a:solidFill>
                <a:latin typeface="Century Gothic" panose="020B0502020202020204" pitchFamily="34" charset="0"/>
              </a:rPr>
              <a:t>4 985 700</a:t>
            </a:r>
            <a:r>
              <a:rPr dirty="0">
                <a:solidFill>
                  <a:schemeClr val="bg1">
                    <a:lumMod val="95000"/>
                  </a:schemeClr>
                </a:solidFill>
                <a:latin typeface="Century Gothic" panose="020B0502020202020204" pitchFamily="34" charset="0"/>
              </a:rPr>
              <a:t> / </a:t>
            </a:r>
            <a:r>
              <a:rPr lang="es-ES_tradnl" dirty="0">
                <a:solidFill>
                  <a:schemeClr val="bg1">
                    <a:lumMod val="95000"/>
                  </a:schemeClr>
                </a:solidFill>
                <a:latin typeface="Century Gothic" panose="020B0502020202020204" pitchFamily="34" charset="0"/>
              </a:rPr>
              <a:t> </a:t>
            </a:r>
            <a:r>
              <a:rPr dirty="0">
                <a:solidFill>
                  <a:schemeClr val="bg1">
                    <a:lumMod val="95000"/>
                  </a:schemeClr>
                </a:solidFill>
                <a:latin typeface="Century Gothic" panose="020B0502020202020204" pitchFamily="34" charset="0"/>
              </a:rPr>
              <a:t>94</a:t>
            </a:r>
            <a:r>
              <a:rPr lang="es-ES" dirty="0">
                <a:solidFill>
                  <a:schemeClr val="bg1">
                    <a:lumMod val="95000"/>
                  </a:schemeClr>
                </a:solidFill>
                <a:latin typeface="Century Gothic" panose="020B0502020202020204" pitchFamily="34" charset="0"/>
              </a:rPr>
              <a:t>3 596 </a:t>
            </a:r>
            <a:r>
              <a:rPr lang="es-ES" dirty="0" smtClean="0">
                <a:solidFill>
                  <a:schemeClr val="bg1">
                    <a:lumMod val="95000"/>
                  </a:schemeClr>
                </a:solidFill>
                <a:latin typeface="Century Gothic" panose="020B0502020202020204" pitchFamily="34" charset="0"/>
              </a:rPr>
              <a:t>200</a:t>
            </a:r>
          </a:p>
          <a:p>
            <a:pPr marL="284400"/>
            <a:endParaRPr dirty="0">
              <a:solidFill>
                <a:schemeClr val="bg1"/>
              </a:solidFill>
              <a:latin typeface="Century Gothic" panose="020B0502020202020204" pitchFamily="34" charset="0"/>
            </a:endParaRPr>
          </a:p>
        </p:txBody>
      </p:sp>
      <p:sp>
        <p:nvSpPr>
          <p:cNvPr id="5" name="object 5"/>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6" name="object 6"/>
          <p:cNvSpPr/>
          <p:nvPr/>
        </p:nvSpPr>
        <p:spPr>
          <a:xfrm>
            <a:off x="493877" y="6737677"/>
            <a:ext cx="275866" cy="328575"/>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7" name="object 7"/>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9" name="object 9"/>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1" name="object 11"/>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3" name="object 13"/>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4" name="object 14"/>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6" name="object 16"/>
          <p:cNvSpPr/>
          <p:nvPr/>
        </p:nvSpPr>
        <p:spPr>
          <a:xfrm>
            <a:off x="879849" y="7122655"/>
            <a:ext cx="946471" cy="170242"/>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7" name="object 17"/>
          <p:cNvSpPr txBox="1"/>
          <p:nvPr/>
        </p:nvSpPr>
        <p:spPr>
          <a:xfrm>
            <a:off x="3251445" y="6985140"/>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8" name="object 18"/>
          <p:cNvSpPr/>
          <p:nvPr/>
        </p:nvSpPr>
        <p:spPr>
          <a:xfrm>
            <a:off x="5083212" y="7021690"/>
            <a:ext cx="126720"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4903307" y="7021693"/>
            <a:ext cx="126623" cy="126733"/>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5263538" y="7021696"/>
            <a:ext cx="126746" cy="126720"/>
          </a:xfrm>
          <a:prstGeom prst="rect">
            <a:avLst/>
          </a:prstGeom>
          <a:blipFill>
            <a:blip r:embed="rId7" cstate="print"/>
            <a:stretch>
              <a:fillRect/>
            </a:stretch>
          </a:blipFill>
        </p:spPr>
        <p:txBody>
          <a:bodyPr wrap="square" lIns="0" tIns="0" rIns="0" bIns="0" rtlCol="0"/>
          <a:lstStyle/>
          <a:p>
            <a:endParaRPr lang="es-ES" b="1">
              <a:latin typeface="Century Gothic Bold"/>
            </a:endParaRPr>
          </a:p>
        </p:txBody>
      </p:sp>
      <p:sp>
        <p:nvSpPr>
          <p:cNvPr id="21" name="object 21"/>
          <p:cNvSpPr/>
          <p:nvPr/>
        </p:nvSpPr>
        <p:spPr>
          <a:xfrm>
            <a:off x="3137789" y="7032307"/>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p:nvPr/>
        </p:nvSpPr>
        <p:spPr>
          <a:xfrm>
            <a:off x="4744509" y="7032307"/>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3" name="object 23"/>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4" name="object 2">
            <a:extLst>
              <a:ext uri="{FF2B5EF4-FFF2-40B4-BE49-F238E27FC236}">
                <a16:creationId xmlns:a16="http://schemas.microsoft.com/office/drawing/2014/main" id="{66690FB8-2244-8745-9BE3-F4A54CD7BD07}"/>
              </a:ext>
            </a:extLst>
          </p:cNvPr>
          <p:cNvSpPr txBox="1"/>
          <p:nvPr/>
        </p:nvSpPr>
        <p:spPr>
          <a:xfrm>
            <a:off x="7269488"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Contratación de jóvenes en el marco del FSE+ </a:t>
            </a:r>
            <a:r>
              <a:rPr lang="es-ES" sz="1000" b="1" dirty="0">
                <a:solidFill>
                  <a:srgbClr val="004594"/>
                </a:solidFill>
                <a:latin typeface="Century Gothic Bold"/>
                <a:cs typeface="Calibri"/>
              </a:rPr>
              <a:t>	</a:t>
            </a:r>
            <a:r>
              <a:rPr lang="es-ES" sz="950" spc="10" dirty="0" smtClean="0">
                <a:latin typeface="Century Gothic"/>
                <a:cs typeface="Calibri"/>
              </a:rPr>
              <a:t>29</a:t>
            </a:r>
            <a:endParaRPr lang="es-ES" sz="950" dirty="0">
              <a:latin typeface="Century Gothic"/>
              <a:cs typeface="Century Gothic"/>
            </a:endParaRPr>
          </a:p>
        </p:txBody>
      </p:sp>
      <p:pic>
        <p:nvPicPr>
          <p:cNvPr id="25" name="Imagen 24"/>
          <p:cNvPicPr>
            <a:picLocks noChangeAspect="1"/>
          </p:cNvPicPr>
          <p:nvPr/>
        </p:nvPicPr>
        <p:blipFill rotWithShape="1">
          <a:blip r:embed="rId8" cstate="print">
            <a:clrChange>
              <a:clrFrom>
                <a:srgbClr val="FFFFFF"/>
              </a:clrFrom>
              <a:clrTo>
                <a:srgbClr val="FFFFFF">
                  <a:alpha val="0"/>
                </a:srgbClr>
              </a:clrTo>
            </a:clrChange>
            <a:extLst>
              <a:ext uri="{28A0092B-C50C-407E-A947-70E740481C1C}">
                <a14:useLocalDpi xmlns:a14="http://schemas.microsoft.com/office/drawing/2010/main" val="0"/>
              </a:ext>
            </a:extLst>
          </a:blip>
          <a:srcRect r="14220" b="10108"/>
          <a:stretch/>
        </p:blipFill>
        <p:spPr>
          <a:xfrm>
            <a:off x="5620369" y="6522023"/>
            <a:ext cx="1115148" cy="900000"/>
          </a:xfrm>
          <a:prstGeom prst="rect">
            <a:avLst/>
          </a:prstGeom>
          <a:solidFill>
            <a:schemeClr val="accent1">
              <a:lumMod val="40000"/>
              <a:lumOff val="60000"/>
            </a:schemeClr>
          </a:solid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 name="Group 9"/>
          <p:cNvGrpSpPr>
            <a:grpSpLocks/>
          </p:cNvGrpSpPr>
          <p:nvPr/>
        </p:nvGrpSpPr>
        <p:grpSpPr bwMode="auto">
          <a:xfrm>
            <a:off x="8255" y="-2127"/>
            <a:ext cx="10680700" cy="7562850"/>
            <a:chOff x="0" y="981"/>
            <a:chExt cx="5760" cy="2319"/>
          </a:xfrm>
        </p:grpSpPr>
        <p:sp>
          <p:nvSpPr>
            <p:cNvPr id="5"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6"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object 3">
            <a:extLst>
              <a:ext uri="{FF2B5EF4-FFF2-40B4-BE49-F238E27FC236}">
                <a16:creationId xmlns:a16="http://schemas.microsoft.com/office/drawing/2014/main" id="{E48ABBCE-A13E-4548-AB8F-881683E51E12}"/>
              </a:ext>
            </a:extLst>
          </p:cNvPr>
          <p:cNvSpPr txBox="1">
            <a:spLocks/>
          </p:cNvSpPr>
          <p:nvPr/>
        </p:nvSpPr>
        <p:spPr>
          <a:xfrm>
            <a:off x="393700" y="2486025"/>
            <a:ext cx="8305800" cy="966931"/>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r>
              <a:rPr lang="es-ES" sz="6200" kern="0" spc="-150" dirty="0">
                <a:solidFill>
                  <a:schemeClr val="bg1">
                    <a:lumMod val="95000"/>
                  </a:schemeClr>
                </a:solidFill>
              </a:rPr>
              <a:t>Recursos económicos</a:t>
            </a:r>
          </a:p>
        </p:txBody>
      </p:sp>
      <p:sp>
        <p:nvSpPr>
          <p:cNvPr id="9" name="Rectángulo 8">
            <a:extLst>
              <a:ext uri="{FF2B5EF4-FFF2-40B4-BE49-F238E27FC236}">
                <a16:creationId xmlns:a16="http://schemas.microsoft.com/office/drawing/2014/main" id="{1734B350-5B3C-0549-90A7-FD2B8D8890EE}"/>
              </a:ext>
            </a:extLst>
          </p:cNvPr>
          <p:cNvSpPr/>
          <p:nvPr/>
        </p:nvSpPr>
        <p:spPr>
          <a:xfrm>
            <a:off x="325403" y="1190625"/>
            <a:ext cx="2362200" cy="2144177"/>
          </a:xfrm>
          <a:prstGeom prst="rect">
            <a:avLst/>
          </a:prstGeom>
        </p:spPr>
        <p:txBody>
          <a:bodyPr wrap="square">
            <a:spAutoFit/>
          </a:bodyPr>
          <a:lstStyle/>
          <a:p>
            <a:r>
              <a:rPr lang="es-ES" sz="20000" spc="-1500" baseline="7000" dirty="0">
                <a:solidFill>
                  <a:schemeClr val="bg1">
                    <a:lumMod val="95000"/>
                    <a:alpha val="36000"/>
                  </a:schemeClr>
                </a:solidFill>
                <a:latin typeface="Century Gothic"/>
                <a:cs typeface="Century Gothic"/>
              </a:rPr>
              <a:t>01</a:t>
            </a:r>
            <a:endParaRPr lang="es-ES" sz="20000" b="1" spc="-15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7269488" y="6958267"/>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Contratación de jóvenes en el marco del FSE+</a:t>
            </a:r>
            <a:r>
              <a:rPr sz="1000" b="1" dirty="0">
                <a:solidFill>
                  <a:srgbClr val="004594"/>
                </a:solidFill>
                <a:latin typeface="Century Gothic Bold"/>
                <a:cs typeface="Calibri"/>
              </a:rPr>
              <a:t>	</a:t>
            </a:r>
            <a:r>
              <a:rPr sz="950" spc="10" dirty="0">
                <a:latin typeface="Century Gothic"/>
                <a:cs typeface="Century Gothic"/>
              </a:rPr>
              <a:t>4</a:t>
            </a:r>
            <a:endParaRPr sz="950" dirty="0">
              <a:latin typeface="Century Gothic"/>
              <a:cs typeface="Century Gothic"/>
            </a:endParaRPr>
          </a:p>
        </p:txBody>
      </p:sp>
      <p:sp>
        <p:nvSpPr>
          <p:cNvPr id="3" name="object 3"/>
          <p:cNvSpPr/>
          <p:nvPr/>
        </p:nvSpPr>
        <p:spPr>
          <a:xfrm>
            <a:off x="10080000" y="7012805"/>
            <a:ext cx="0" cy="100965"/>
          </a:xfrm>
          <a:custGeom>
            <a:avLst/>
            <a:gdLst/>
            <a:ahLst/>
            <a:cxnLst/>
            <a:rect l="l" t="t" r="r" b="b"/>
            <a:pathLst>
              <a:path h="100965">
                <a:moveTo>
                  <a:pt x="0" y="0"/>
                </a:moveTo>
                <a:lnTo>
                  <a:pt x="0" y="100799"/>
                </a:lnTo>
              </a:path>
            </a:pathLst>
          </a:custGeom>
          <a:ln w="12700">
            <a:solidFill>
              <a:srgbClr val="004594"/>
            </a:solidFill>
          </a:ln>
        </p:spPr>
        <p:txBody>
          <a:bodyPr wrap="square" lIns="0" tIns="0" rIns="0" bIns="0" rtlCol="0"/>
          <a:lstStyle/>
          <a:p>
            <a:endParaRPr b="1" dirty="0">
              <a:latin typeface="Century Gothic Bold"/>
            </a:endParaRPr>
          </a:p>
        </p:txBody>
      </p:sp>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b="1" dirty="0">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b="1" dirty="0">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b="1" dirty="0">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b="1" dirty="0">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b="1" dirty="0">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b="1" dirty="0">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b="1" dirty="0">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b="1" dirty="0">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b="1" dirty="0">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b="1" dirty="0">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b="1" dirty="0">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b="1" dirty="0">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sz="950" b="1" spc="-25" dirty="0">
                <a:solidFill>
                  <a:srgbClr val="004594"/>
                </a:solidFill>
                <a:latin typeface="Century Gothic"/>
                <a:cs typeface="Century Gothic"/>
              </a:rPr>
              <a:t>www.lanbide.euskadi.eus</a:t>
            </a:r>
            <a:endParaRPr sz="950" dirty="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b="1" dirty="0">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b="1" dirty="0">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b="1" dirty="0">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b="1" dirty="0">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b="1" dirty="0">
              <a:latin typeface="Century Gothic Bold"/>
            </a:endParaRPr>
          </a:p>
        </p:txBody>
      </p:sp>
      <p:sp>
        <p:nvSpPr>
          <p:cNvPr id="23" name="object 23"/>
          <p:cNvSpPr txBox="1">
            <a:spLocks noGrp="1"/>
          </p:cNvSpPr>
          <p:nvPr>
            <p:ph type="title"/>
          </p:nvPr>
        </p:nvSpPr>
        <p:spPr>
          <a:xfrm>
            <a:off x="671300" y="1103392"/>
            <a:ext cx="4041140" cy="482600"/>
          </a:xfrm>
          <a:prstGeom prst="rect">
            <a:avLst/>
          </a:prstGeom>
        </p:spPr>
        <p:txBody>
          <a:bodyPr vert="horz" wrap="square" lIns="0" tIns="12700" rIns="0" bIns="0" rtlCol="0">
            <a:spAutoFit/>
          </a:bodyPr>
          <a:lstStyle/>
          <a:p>
            <a:pPr marL="12700">
              <a:lnSpc>
                <a:spcPct val="100000"/>
              </a:lnSpc>
              <a:spcBef>
                <a:spcPts val="100"/>
              </a:spcBef>
            </a:pPr>
            <a:r>
              <a:rPr sz="3000" spc="-70" dirty="0"/>
              <a:t>Recursos Económicos</a:t>
            </a:r>
          </a:p>
        </p:txBody>
      </p:sp>
      <p:sp>
        <p:nvSpPr>
          <p:cNvPr id="25" name="object 25"/>
          <p:cNvSpPr txBox="1"/>
          <p:nvPr/>
        </p:nvSpPr>
        <p:spPr>
          <a:xfrm>
            <a:off x="1534344" y="3028043"/>
            <a:ext cx="3060065" cy="1607491"/>
          </a:xfrm>
          <a:prstGeom prst="rect">
            <a:avLst/>
          </a:prstGeom>
          <a:solidFill>
            <a:srgbClr val="000000">
              <a:alpha val="2000"/>
            </a:srgbClr>
          </a:solidFill>
        </p:spPr>
        <p:txBody>
          <a:bodyPr vert="horz" wrap="square" lIns="0" tIns="4445" rIns="0" bIns="0" rtlCol="0">
            <a:spAutoFit/>
          </a:bodyPr>
          <a:lstStyle/>
          <a:p>
            <a:pPr>
              <a:lnSpc>
                <a:spcPct val="100000"/>
              </a:lnSpc>
              <a:spcBef>
                <a:spcPts val="35"/>
              </a:spcBef>
            </a:pPr>
            <a:endParaRPr sz="1550" dirty="0">
              <a:latin typeface="Times New Roman"/>
              <a:cs typeface="Times New Roman"/>
            </a:endParaRPr>
          </a:p>
          <a:p>
            <a:pPr marL="262255">
              <a:lnSpc>
                <a:spcPct val="100000"/>
              </a:lnSpc>
            </a:pPr>
            <a:r>
              <a:rPr sz="1300" spc="-40" dirty="0">
                <a:solidFill>
                  <a:srgbClr val="3D3D3F"/>
                </a:solidFill>
                <a:latin typeface="Century Gothic"/>
                <a:cs typeface="Century Gothic"/>
              </a:rPr>
              <a:t>Crédito </a:t>
            </a:r>
            <a:r>
              <a:rPr sz="1300" spc="-50" dirty="0">
                <a:solidFill>
                  <a:srgbClr val="3D3D3F"/>
                </a:solidFill>
                <a:latin typeface="Century Gothic"/>
                <a:cs typeface="Century Gothic"/>
              </a:rPr>
              <a:t>de </a:t>
            </a:r>
            <a:r>
              <a:rPr sz="1300" spc="-45" dirty="0">
                <a:solidFill>
                  <a:srgbClr val="3D3D3F"/>
                </a:solidFill>
                <a:latin typeface="Century Gothic"/>
                <a:cs typeface="Century Gothic"/>
              </a:rPr>
              <a:t>pago </a:t>
            </a:r>
            <a:r>
              <a:rPr sz="1300" spc="-50" dirty="0">
                <a:solidFill>
                  <a:srgbClr val="3D3D3F"/>
                </a:solidFill>
                <a:latin typeface="Century Gothic"/>
                <a:cs typeface="Century Gothic"/>
              </a:rPr>
              <a:t>de</a:t>
            </a:r>
            <a:r>
              <a:rPr sz="1300" spc="254" dirty="0">
                <a:solidFill>
                  <a:srgbClr val="3D3D3F"/>
                </a:solidFill>
                <a:latin typeface="Century Gothic"/>
                <a:cs typeface="Century Gothic"/>
              </a:rPr>
              <a:t> </a:t>
            </a:r>
            <a:r>
              <a:rPr sz="1300" spc="30" dirty="0" smtClean="0">
                <a:solidFill>
                  <a:srgbClr val="3D3D3F"/>
                </a:solidFill>
                <a:latin typeface="Century Gothic"/>
                <a:cs typeface="Century Gothic"/>
              </a:rPr>
              <a:t>20</a:t>
            </a:r>
            <a:r>
              <a:rPr lang="es-ES" sz="1300" spc="30" dirty="0" smtClean="0">
                <a:solidFill>
                  <a:srgbClr val="3D3D3F"/>
                </a:solidFill>
                <a:latin typeface="Century Gothic"/>
                <a:cs typeface="Century Gothic"/>
              </a:rPr>
              <a:t>22</a:t>
            </a:r>
            <a:r>
              <a:rPr sz="1300" spc="30" dirty="0" smtClean="0">
                <a:solidFill>
                  <a:srgbClr val="3D3D3F"/>
                </a:solidFill>
                <a:latin typeface="Century Gothic"/>
                <a:cs typeface="Century Gothic"/>
              </a:rPr>
              <a:t>:</a:t>
            </a:r>
            <a:endParaRPr sz="1300" dirty="0">
              <a:latin typeface="Century Gothic"/>
              <a:cs typeface="Century Gothic"/>
            </a:endParaRPr>
          </a:p>
          <a:p>
            <a:pPr marL="262255">
              <a:lnSpc>
                <a:spcPct val="100000"/>
              </a:lnSpc>
              <a:spcBef>
                <a:spcPts val="240"/>
              </a:spcBef>
            </a:pPr>
            <a:r>
              <a:rPr lang="es-ES" sz="1300" spc="20" dirty="0" smtClean="0">
                <a:solidFill>
                  <a:srgbClr val="3D3D3F"/>
                </a:solidFill>
                <a:latin typeface="Century Gothic"/>
                <a:cs typeface="Century Gothic"/>
              </a:rPr>
              <a:t>6.500.000</a:t>
            </a:r>
            <a:r>
              <a:rPr lang="es-ES" sz="1300" spc="20" dirty="0" smtClean="0">
                <a:solidFill>
                  <a:srgbClr val="3D3D3F"/>
                </a:solidFill>
                <a:latin typeface="Century Gothic"/>
              </a:rPr>
              <a:t>€</a:t>
            </a:r>
            <a:endParaRPr sz="1300" spc="20" dirty="0">
              <a:solidFill>
                <a:srgbClr val="3D3D3F"/>
              </a:solidFill>
              <a:latin typeface="Century Gothic"/>
            </a:endParaRPr>
          </a:p>
          <a:p>
            <a:pPr>
              <a:lnSpc>
                <a:spcPct val="100000"/>
              </a:lnSpc>
            </a:pPr>
            <a:endParaRPr sz="1600" dirty="0">
              <a:latin typeface="Times New Roman"/>
              <a:cs typeface="Times New Roman"/>
            </a:endParaRPr>
          </a:p>
          <a:p>
            <a:pPr>
              <a:lnSpc>
                <a:spcPct val="100000"/>
              </a:lnSpc>
              <a:spcBef>
                <a:spcPts val="40"/>
              </a:spcBef>
            </a:pPr>
            <a:endParaRPr sz="1900" dirty="0">
              <a:latin typeface="Times New Roman"/>
              <a:cs typeface="Times New Roman"/>
            </a:endParaRPr>
          </a:p>
          <a:p>
            <a:pPr marL="262255"/>
            <a:r>
              <a:rPr sz="1300" b="1" spc="25" dirty="0">
                <a:solidFill>
                  <a:srgbClr val="3D3D3F"/>
                </a:solidFill>
                <a:latin typeface="Century Gothic Bold"/>
                <a:cs typeface="Calibri"/>
              </a:rPr>
              <a:t>Total: </a:t>
            </a:r>
            <a:r>
              <a:rPr lang="es-ES" sz="1300" b="1" spc="25" dirty="0" smtClean="0">
                <a:solidFill>
                  <a:srgbClr val="3D3D3F"/>
                </a:solidFill>
                <a:latin typeface="Century Gothic Bold"/>
                <a:cs typeface="Calibri"/>
              </a:rPr>
              <a:t>6.5000.000</a:t>
            </a:r>
            <a:r>
              <a:rPr lang="es-ES" sz="1300" spc="-90" dirty="0" smtClean="0">
                <a:solidFill>
                  <a:srgbClr val="3D3D3F"/>
                </a:solidFill>
                <a:latin typeface="Century Gothic"/>
                <a:cs typeface="Century Gothic"/>
              </a:rPr>
              <a:t> </a:t>
            </a:r>
            <a:r>
              <a:rPr lang="es-ES" sz="1300" b="1" spc="20" dirty="0">
                <a:solidFill>
                  <a:srgbClr val="3D3D3F"/>
                </a:solidFill>
                <a:latin typeface="Century Gothic"/>
              </a:rPr>
              <a:t>€</a:t>
            </a:r>
          </a:p>
          <a:p>
            <a:pPr marL="262255">
              <a:lnSpc>
                <a:spcPct val="100000"/>
              </a:lnSpc>
            </a:pPr>
            <a:endParaRPr sz="1300" dirty="0">
              <a:latin typeface="Segoe Script"/>
              <a:cs typeface="Segoe Script"/>
            </a:endParaRPr>
          </a:p>
        </p:txBody>
      </p:sp>
      <p:sp>
        <p:nvSpPr>
          <p:cNvPr id="28" name="object 28"/>
          <p:cNvSpPr/>
          <p:nvPr/>
        </p:nvSpPr>
        <p:spPr>
          <a:xfrm>
            <a:off x="4801076" y="3937859"/>
            <a:ext cx="882650" cy="0"/>
          </a:xfrm>
          <a:custGeom>
            <a:avLst/>
            <a:gdLst/>
            <a:ahLst/>
            <a:cxnLst/>
            <a:rect l="l" t="t" r="r" b="b"/>
            <a:pathLst>
              <a:path w="882650">
                <a:moveTo>
                  <a:pt x="0" y="0"/>
                </a:moveTo>
                <a:lnTo>
                  <a:pt x="882357" y="0"/>
                </a:lnTo>
              </a:path>
            </a:pathLst>
          </a:custGeom>
          <a:ln w="63500">
            <a:solidFill>
              <a:srgbClr val="004594"/>
            </a:solidFill>
          </a:ln>
        </p:spPr>
        <p:txBody>
          <a:bodyPr wrap="square" lIns="0" tIns="0" rIns="0" bIns="0" rtlCol="0"/>
          <a:lstStyle/>
          <a:p>
            <a:endParaRPr b="1" dirty="0">
              <a:latin typeface="Century Gothic Bold"/>
            </a:endParaRPr>
          </a:p>
        </p:txBody>
      </p:sp>
      <p:sp>
        <p:nvSpPr>
          <p:cNvPr id="29" name="object 29"/>
          <p:cNvSpPr/>
          <p:nvPr/>
        </p:nvSpPr>
        <p:spPr>
          <a:xfrm>
            <a:off x="5579706" y="3847842"/>
            <a:ext cx="247650" cy="180340"/>
          </a:xfrm>
          <a:custGeom>
            <a:avLst/>
            <a:gdLst/>
            <a:ahLst/>
            <a:cxnLst/>
            <a:rect l="l" t="t" r="r" b="b"/>
            <a:pathLst>
              <a:path w="247650" h="180339">
                <a:moveTo>
                  <a:pt x="0" y="0"/>
                </a:moveTo>
                <a:lnTo>
                  <a:pt x="0" y="180035"/>
                </a:lnTo>
                <a:lnTo>
                  <a:pt x="247370" y="90017"/>
                </a:lnTo>
                <a:lnTo>
                  <a:pt x="0" y="0"/>
                </a:lnTo>
                <a:close/>
              </a:path>
            </a:pathLst>
          </a:custGeom>
          <a:solidFill>
            <a:srgbClr val="004594"/>
          </a:solidFill>
        </p:spPr>
        <p:txBody>
          <a:bodyPr wrap="square" lIns="0" tIns="0" rIns="0" bIns="0" rtlCol="0"/>
          <a:lstStyle/>
          <a:p>
            <a:endParaRPr b="1" dirty="0">
              <a:latin typeface="Century Gothic Bold"/>
            </a:endParaRPr>
          </a:p>
        </p:txBody>
      </p:sp>
      <p:sp>
        <p:nvSpPr>
          <p:cNvPr id="30" name="object 30"/>
          <p:cNvSpPr txBox="1"/>
          <p:nvPr/>
        </p:nvSpPr>
        <p:spPr>
          <a:xfrm>
            <a:off x="5895376" y="3301732"/>
            <a:ext cx="3261324" cy="1689886"/>
          </a:xfrm>
          <a:prstGeom prst="rect">
            <a:avLst/>
          </a:prstGeom>
        </p:spPr>
        <p:txBody>
          <a:bodyPr vert="horz" wrap="square" lIns="0" tIns="12065" rIns="0" bIns="0" rtlCol="0">
            <a:spAutoFit/>
          </a:bodyPr>
          <a:lstStyle/>
          <a:p>
            <a:pPr marL="12700" marR="19050">
              <a:lnSpc>
                <a:spcPct val="100600"/>
              </a:lnSpc>
              <a:spcBef>
                <a:spcPts val="95"/>
              </a:spcBef>
            </a:pPr>
            <a:r>
              <a:rPr sz="1700" b="1" spc="-40" dirty="0">
                <a:solidFill>
                  <a:srgbClr val="20529C"/>
                </a:solidFill>
                <a:latin typeface="Century Gothic"/>
                <a:cs typeface="Century Gothic"/>
              </a:rPr>
              <a:t>TOTAL  </a:t>
            </a:r>
            <a:r>
              <a:rPr sz="1700" b="1" spc="-25" dirty="0">
                <a:solidFill>
                  <a:srgbClr val="20529C"/>
                </a:solidFill>
                <a:latin typeface="Century Gothic"/>
                <a:cs typeface="Century Gothic"/>
              </a:rPr>
              <a:t>SUBVENCIÓN  </a:t>
            </a:r>
            <a:r>
              <a:rPr lang="es-ES" sz="1700" b="1" spc="-30" dirty="0" smtClean="0">
                <a:solidFill>
                  <a:srgbClr val="20529C"/>
                </a:solidFill>
                <a:latin typeface="Century Gothic"/>
                <a:cs typeface="Century Gothic"/>
              </a:rPr>
              <a:t>CONTRATACIÓN DE PERSONAS JÓVENES POR ENTIDADES LOCALES EN EL MARCO DEL PROGRAMA FSE+</a:t>
            </a:r>
            <a:r>
              <a:rPr sz="1700" b="1" spc="-40" dirty="0" smtClean="0">
                <a:solidFill>
                  <a:srgbClr val="20529C"/>
                </a:solidFill>
                <a:latin typeface="Century Gothic"/>
                <a:cs typeface="Century Gothic"/>
              </a:rPr>
              <a:t>:</a:t>
            </a:r>
            <a:endParaRPr sz="1700" dirty="0">
              <a:latin typeface="Century Gothic"/>
              <a:cs typeface="Century Gothic"/>
            </a:endParaRPr>
          </a:p>
          <a:p>
            <a:pPr marL="26670">
              <a:lnSpc>
                <a:spcPct val="100000"/>
              </a:lnSpc>
              <a:spcBef>
                <a:spcPts val="180"/>
              </a:spcBef>
            </a:pPr>
            <a:r>
              <a:rPr lang="es-ES" sz="2150" spc="35" dirty="0" smtClean="0">
                <a:solidFill>
                  <a:srgbClr val="20529C"/>
                </a:solidFill>
                <a:latin typeface="Century Gothic"/>
                <a:cs typeface="Century Gothic"/>
              </a:rPr>
              <a:t>6.500.000 </a:t>
            </a:r>
            <a:r>
              <a:rPr lang="es-ES" sz="2150" spc="35" dirty="0" smtClean="0">
                <a:solidFill>
                  <a:srgbClr val="20529C"/>
                </a:solidFill>
                <a:latin typeface="Century Gothic"/>
              </a:rPr>
              <a:t>€</a:t>
            </a:r>
            <a:endParaRPr sz="2150" spc="35" dirty="0">
              <a:solidFill>
                <a:srgbClr val="20529C"/>
              </a:solidFill>
              <a:latin typeface="Century Gothic"/>
            </a:endParaRPr>
          </a:p>
        </p:txBody>
      </p:sp>
      <p:sp>
        <p:nvSpPr>
          <p:cNvPr id="31" name="object 22"/>
          <p:cNvSpPr txBox="1"/>
          <p:nvPr/>
        </p:nvSpPr>
        <p:spPr>
          <a:xfrm>
            <a:off x="2002055" y="7016817"/>
            <a:ext cx="1502465" cy="321242"/>
          </a:xfrm>
          <a:prstGeom prst="rect">
            <a:avLst/>
          </a:prstGeom>
        </p:spPr>
        <p:txBody>
          <a:bodyPr vert="horz" wrap="square" lIns="0" tIns="15875" rIns="0" bIns="0" rtlCol="0">
            <a:spAutoFit/>
          </a:bodyPr>
          <a:lstStyle/>
          <a:p>
            <a:pPr marL="12700">
              <a:lnSpc>
                <a:spcPct val="100000"/>
              </a:lnSpc>
              <a:spcBef>
                <a:spcPts val="125"/>
              </a:spcBef>
            </a:pPr>
            <a:r>
              <a:rPr sz="950" b="1" spc="-5" dirty="0" smtClean="0">
                <a:solidFill>
                  <a:srgbClr val="004594"/>
                </a:solidFill>
                <a:latin typeface="Century Gothic"/>
                <a:cs typeface="Century Gothic"/>
              </a:rPr>
              <a:t>9</a:t>
            </a:r>
            <a:r>
              <a:rPr lang="es-ES" sz="950" b="1" spc="-5" dirty="0" smtClean="0">
                <a:solidFill>
                  <a:srgbClr val="004594"/>
                </a:solidFill>
                <a:latin typeface="Century Gothic"/>
                <a:cs typeface="Century Gothic"/>
              </a:rPr>
              <a:t>45  160 601</a:t>
            </a:r>
          </a:p>
          <a:p>
            <a:pPr marL="12700">
              <a:lnSpc>
                <a:spcPct val="100000"/>
              </a:lnSpc>
              <a:spcBef>
                <a:spcPts val="125"/>
              </a:spcBef>
            </a:pPr>
            <a:endParaRPr sz="950" dirty="0">
              <a:latin typeface="Century Gothic"/>
              <a:cs typeface="Century Gothic"/>
            </a:endParaRPr>
          </a:p>
        </p:txBody>
      </p:sp>
      <p:pic>
        <p:nvPicPr>
          <p:cNvPr id="32" name="Imagen 31"/>
          <p:cNvPicPr>
            <a:picLocks noChangeAspect="1"/>
          </p:cNvPicPr>
          <p:nvPr/>
        </p:nvPicPr>
        <p:blipFill rotWithShape="1">
          <a:blip r:embed="rId7" cstate="print">
            <a:extLst>
              <a:ext uri="{28A0092B-C50C-407E-A947-70E740481C1C}">
                <a14:useLocalDpi xmlns:a14="http://schemas.microsoft.com/office/drawing/2010/main" val="0"/>
              </a:ext>
            </a:extLst>
          </a:blip>
          <a:srcRect r="14220" b="10108"/>
          <a:stretch/>
        </p:blipFill>
        <p:spPr>
          <a:xfrm>
            <a:off x="5983480" y="6522023"/>
            <a:ext cx="1115148" cy="900000"/>
          </a:xfrm>
          <a:prstGeom prst="rect">
            <a:avLst/>
          </a:prstGeom>
        </p:spPr>
      </p:pic>
      <p:pic>
        <p:nvPicPr>
          <p:cNvPr id="33" name="Picture 5" descr="OK Tira azul_oscuro"/>
          <p:cNvPicPr>
            <a:picLocks noChangeArrowheads="1"/>
          </p:cNvPicPr>
          <p:nvPr/>
        </p:nvPicPr>
        <p:blipFill>
          <a:blip r:embed="rId8"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 name="Group 9"/>
          <p:cNvGrpSpPr>
            <a:grpSpLocks/>
          </p:cNvGrpSpPr>
          <p:nvPr/>
        </p:nvGrpSpPr>
        <p:grpSpPr bwMode="auto">
          <a:xfrm>
            <a:off x="8255" y="-2127"/>
            <a:ext cx="10680700" cy="7562850"/>
            <a:chOff x="0" y="981"/>
            <a:chExt cx="5760" cy="2319"/>
          </a:xfrm>
        </p:grpSpPr>
        <p:sp>
          <p:nvSpPr>
            <p:cNvPr id="7"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8"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 name="object 3">
            <a:extLst>
              <a:ext uri="{FF2B5EF4-FFF2-40B4-BE49-F238E27FC236}">
                <a16:creationId xmlns:a16="http://schemas.microsoft.com/office/drawing/2014/main" id="{F86C4ABF-F726-DD4B-9A26-2A8DBF9E448C}"/>
              </a:ext>
            </a:extLst>
          </p:cNvPr>
          <p:cNvSpPr txBox="1">
            <a:spLocks/>
          </p:cNvSpPr>
          <p:nvPr/>
        </p:nvSpPr>
        <p:spPr>
          <a:xfrm>
            <a:off x="385797" y="2751309"/>
            <a:ext cx="4802505" cy="1166986"/>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pPr>
              <a:lnSpc>
                <a:spcPts val="4500"/>
              </a:lnSpc>
            </a:pPr>
            <a:r>
              <a:rPr lang="es-ES" kern="0" dirty="0">
                <a:solidFill>
                  <a:schemeClr val="bg1">
                    <a:lumMod val="95000"/>
                  </a:schemeClr>
                </a:solidFill>
              </a:rPr>
              <a:t>Actuaciones</a:t>
            </a:r>
            <a:br>
              <a:rPr lang="es-ES" kern="0" dirty="0">
                <a:solidFill>
                  <a:schemeClr val="bg1">
                    <a:lumMod val="95000"/>
                  </a:schemeClr>
                </a:solidFill>
              </a:rPr>
            </a:br>
            <a:r>
              <a:rPr lang="es-ES" kern="0" spc="-45" dirty="0">
                <a:solidFill>
                  <a:schemeClr val="bg1">
                    <a:lumMod val="95000"/>
                  </a:schemeClr>
                </a:solidFill>
              </a:rPr>
              <a:t>Subvencionables</a:t>
            </a:r>
          </a:p>
        </p:txBody>
      </p:sp>
      <p:sp>
        <p:nvSpPr>
          <p:cNvPr id="5" name="Rectángulo 4">
            <a:extLst>
              <a:ext uri="{FF2B5EF4-FFF2-40B4-BE49-F238E27FC236}">
                <a16:creationId xmlns:a16="http://schemas.microsoft.com/office/drawing/2014/main" id="{1A0962E7-296F-314F-B070-C67F1B2AB94A}"/>
              </a:ext>
            </a:extLst>
          </p:cNvPr>
          <p:cNvSpPr/>
          <p:nvPr/>
        </p:nvSpPr>
        <p:spPr>
          <a:xfrm>
            <a:off x="317500" y="1190625"/>
            <a:ext cx="2362200" cy="2144177"/>
          </a:xfrm>
          <a:prstGeom prst="rect">
            <a:avLst/>
          </a:prstGeom>
        </p:spPr>
        <p:txBody>
          <a:bodyPr wrap="square">
            <a:spAutoFit/>
          </a:bodyPr>
          <a:lstStyle/>
          <a:p>
            <a:r>
              <a:rPr lang="es-ES" sz="20000" spc="-1500" baseline="7000" dirty="0">
                <a:solidFill>
                  <a:schemeClr val="bg1">
                    <a:lumMod val="95000"/>
                    <a:alpha val="36000"/>
                  </a:schemeClr>
                </a:solidFill>
                <a:latin typeface="Century Gothic"/>
                <a:cs typeface="Century Gothic"/>
              </a:rPr>
              <a:t>02</a:t>
            </a:r>
            <a:endParaRPr lang="es-ES" sz="20000" b="1" spc="-15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3" name="object 23"/>
          <p:cNvSpPr txBox="1"/>
          <p:nvPr/>
        </p:nvSpPr>
        <p:spPr>
          <a:xfrm>
            <a:off x="5400500" y="2288343"/>
            <a:ext cx="4518200" cy="3449662"/>
          </a:xfrm>
          <a:prstGeom prst="rect">
            <a:avLst/>
          </a:prstGeom>
        </p:spPr>
        <p:txBody>
          <a:bodyPr vert="horz" wrap="square" lIns="0" tIns="12700" rIns="0" bIns="0" rtlCol="0">
            <a:spAutoFit/>
          </a:bodyPr>
          <a:lstStyle/>
          <a:p>
            <a:pPr marL="222250" marR="5080" indent="-210185">
              <a:lnSpc>
                <a:spcPct val="100000"/>
              </a:lnSpc>
              <a:spcBef>
                <a:spcPts val="100"/>
              </a:spcBef>
            </a:pPr>
            <a:r>
              <a:rPr lang="es-ES" sz="1300" dirty="0" smtClean="0">
                <a:solidFill>
                  <a:srgbClr val="3D3D3F"/>
                </a:solidFill>
                <a:latin typeface="Century Gothic"/>
                <a:cs typeface="Century Gothic"/>
              </a:rPr>
              <a:t>— </a:t>
            </a:r>
            <a:r>
              <a:rPr lang="es-ES" sz="1300" spc="-80" dirty="0" smtClean="0">
                <a:solidFill>
                  <a:srgbClr val="3D3D3F"/>
                </a:solidFill>
                <a:latin typeface="Century Gothic"/>
                <a:cs typeface="Century Gothic"/>
              </a:rPr>
              <a:t>Deberán estar relacionados con actividades de utilidad pública o interés social en el ámbito local.</a:t>
            </a:r>
            <a:endParaRPr lang="es-ES" sz="1300" spc="-50" dirty="0">
              <a:solidFill>
                <a:srgbClr val="3D3D3F"/>
              </a:solidFill>
              <a:latin typeface="Century Gothic"/>
              <a:cs typeface="Century Gothic"/>
            </a:endParaRPr>
          </a:p>
          <a:p>
            <a:pPr marL="222250" indent="-210185">
              <a:lnSpc>
                <a:spcPct val="100000"/>
              </a:lnSpc>
              <a:spcBef>
                <a:spcPts val="1130"/>
              </a:spcBef>
              <a:buChar char="—"/>
              <a:tabLst>
                <a:tab pos="222885" algn="l"/>
              </a:tabLst>
            </a:pPr>
            <a:r>
              <a:rPr lang="es-ES" sz="1300" spc="-65" dirty="0" smtClean="0">
                <a:solidFill>
                  <a:srgbClr val="3D3D3F"/>
                </a:solidFill>
                <a:latin typeface="Century Gothic"/>
                <a:cs typeface="Century Gothic"/>
              </a:rPr>
              <a:t>No suponer la sustitución de personal al servicio de tareas estructurales de las entidades</a:t>
            </a:r>
            <a:r>
              <a:rPr lang="es-ES" sz="1300" spc="-65" dirty="0">
                <a:solidFill>
                  <a:srgbClr val="3D3D3F"/>
                </a:solidFill>
                <a:latin typeface="Century Gothic"/>
                <a:cs typeface="Century Gothic"/>
              </a:rPr>
              <a:t>.</a:t>
            </a:r>
            <a:endParaRPr lang="es-ES" sz="1300" dirty="0">
              <a:latin typeface="Century Gothic"/>
              <a:cs typeface="Century Gothic"/>
            </a:endParaRPr>
          </a:p>
          <a:p>
            <a:pPr marL="223520" marR="5080" indent="-211454">
              <a:lnSpc>
                <a:spcPct val="100000"/>
              </a:lnSpc>
              <a:spcBef>
                <a:spcPts val="1135"/>
              </a:spcBef>
              <a:buChar char="—"/>
              <a:tabLst>
                <a:tab pos="224154" algn="l"/>
              </a:tabLst>
            </a:pPr>
            <a:r>
              <a:rPr lang="es-ES" sz="1300" spc="-80" dirty="0" smtClean="0">
                <a:solidFill>
                  <a:srgbClr val="3D3D3F"/>
                </a:solidFill>
                <a:latin typeface="Century Gothic"/>
                <a:cs typeface="Century Gothic"/>
              </a:rPr>
              <a:t>No se podrán contratar personas que ya lo hayan sido por la misma entidad </a:t>
            </a:r>
            <a:r>
              <a:rPr lang="es-ES" sz="1300" spc="-80" dirty="0">
                <a:solidFill>
                  <a:srgbClr val="3D3D3F"/>
                </a:solidFill>
                <a:latin typeface="Century Gothic"/>
                <a:cs typeface="Century Gothic"/>
              </a:rPr>
              <a:t>en la </a:t>
            </a:r>
            <a:r>
              <a:rPr lang="es-ES" sz="1300" b="1" spc="-50" dirty="0">
                <a:solidFill>
                  <a:srgbClr val="004594"/>
                </a:solidFill>
                <a:latin typeface="Century Gothic Bold"/>
                <a:cs typeface="Calibri"/>
              </a:rPr>
              <a:t>convocatoria de ayudas para </a:t>
            </a:r>
            <a:r>
              <a:rPr lang="es-ES" sz="1300" b="1" spc="-50" dirty="0" smtClean="0">
                <a:solidFill>
                  <a:srgbClr val="004594"/>
                </a:solidFill>
                <a:latin typeface="Century Gothic Bold"/>
                <a:cs typeface="Calibri"/>
              </a:rPr>
              <a:t>Contratación de jóvenes en el marco del FSE+ </a:t>
            </a:r>
            <a:r>
              <a:rPr lang="es-ES" sz="1300" b="1" spc="-50" dirty="0">
                <a:solidFill>
                  <a:srgbClr val="004594"/>
                </a:solidFill>
                <a:latin typeface="Century Gothic Bold"/>
                <a:cs typeface="Calibri"/>
              </a:rPr>
              <a:t>para el ejercicio 2021</a:t>
            </a:r>
            <a:r>
              <a:rPr lang="es-ES" sz="1300" spc="-80" dirty="0" smtClean="0">
                <a:solidFill>
                  <a:srgbClr val="3D3D3F"/>
                </a:solidFill>
                <a:latin typeface="Century Gothic"/>
                <a:cs typeface="Century Gothic"/>
              </a:rPr>
              <a:t> ni en la </a:t>
            </a:r>
            <a:r>
              <a:rPr lang="es-ES" sz="1300" b="1" spc="-50" dirty="0">
                <a:solidFill>
                  <a:srgbClr val="004594"/>
                </a:solidFill>
                <a:latin typeface="Century Gothic Bold"/>
                <a:cs typeface="Calibri"/>
              </a:rPr>
              <a:t>convocatoria de ayudas para la contratación de personas jóvenes por entidades locales en el marco del POEJ 2014-2020  para el ejercicio 2021</a:t>
            </a:r>
            <a:r>
              <a:rPr lang="es-ES" sz="1300" spc="-80" dirty="0" smtClean="0">
                <a:solidFill>
                  <a:srgbClr val="3D3D3F"/>
                </a:solidFill>
                <a:latin typeface="Century Gothic"/>
                <a:cs typeface="Century Gothic"/>
              </a:rPr>
              <a:t>.</a:t>
            </a:r>
          </a:p>
          <a:p>
            <a:pPr marL="223520" marR="5080" indent="-211454">
              <a:lnSpc>
                <a:spcPct val="100000"/>
              </a:lnSpc>
              <a:spcBef>
                <a:spcPts val="1135"/>
              </a:spcBef>
              <a:buChar char="—"/>
              <a:tabLst>
                <a:tab pos="224154" algn="l"/>
              </a:tabLst>
            </a:pPr>
            <a:r>
              <a:rPr lang="es-ES" sz="1300" spc="-80" dirty="0">
                <a:solidFill>
                  <a:srgbClr val="3D3D3F"/>
                </a:solidFill>
                <a:latin typeface="Century Gothic"/>
                <a:cs typeface="Century Gothic"/>
              </a:rPr>
              <a:t>No </a:t>
            </a:r>
            <a:r>
              <a:rPr lang="es-ES" sz="1300" spc="-55" dirty="0">
                <a:solidFill>
                  <a:srgbClr val="3D3D3F"/>
                </a:solidFill>
                <a:latin typeface="Century Gothic"/>
                <a:cs typeface="Century Gothic"/>
              </a:rPr>
              <a:t>vinculados </a:t>
            </a:r>
            <a:r>
              <a:rPr lang="es-ES" sz="1300" spc="-70" dirty="0">
                <a:solidFill>
                  <a:srgbClr val="3D3D3F"/>
                </a:solidFill>
                <a:latin typeface="Century Gothic"/>
                <a:cs typeface="Century Gothic"/>
              </a:rPr>
              <a:t>a </a:t>
            </a:r>
            <a:r>
              <a:rPr lang="es-ES" sz="1300" spc="-60" dirty="0">
                <a:solidFill>
                  <a:srgbClr val="3D3D3F"/>
                </a:solidFill>
                <a:latin typeface="Century Gothic"/>
                <a:cs typeface="Century Gothic"/>
              </a:rPr>
              <a:t>actividades </a:t>
            </a:r>
            <a:r>
              <a:rPr lang="es-ES" sz="1300" spc="-55" dirty="0">
                <a:solidFill>
                  <a:srgbClr val="3D3D3F"/>
                </a:solidFill>
                <a:latin typeface="Century Gothic"/>
                <a:cs typeface="Century Gothic"/>
              </a:rPr>
              <a:t>acogidas </a:t>
            </a:r>
            <a:r>
              <a:rPr lang="es-ES" sz="1300" spc="-70" dirty="0">
                <a:solidFill>
                  <a:srgbClr val="3D3D3F"/>
                </a:solidFill>
                <a:latin typeface="Century Gothic"/>
                <a:cs typeface="Century Gothic"/>
              </a:rPr>
              <a:t>a </a:t>
            </a:r>
            <a:r>
              <a:rPr lang="es-ES" sz="1300" spc="-60" dirty="0">
                <a:solidFill>
                  <a:srgbClr val="3D3D3F"/>
                </a:solidFill>
                <a:latin typeface="Century Gothic"/>
                <a:cs typeface="Century Gothic"/>
              </a:rPr>
              <a:t>subvención </a:t>
            </a:r>
            <a:r>
              <a:rPr lang="es-ES" sz="1300" spc="-65" dirty="0">
                <a:solidFill>
                  <a:srgbClr val="3D3D3F"/>
                </a:solidFill>
                <a:latin typeface="Century Gothic"/>
                <a:cs typeface="Century Gothic"/>
              </a:rPr>
              <a:t>en  </a:t>
            </a:r>
            <a:r>
              <a:rPr lang="es-ES" sz="1300" spc="-45" dirty="0">
                <a:solidFill>
                  <a:srgbClr val="3D3D3F"/>
                </a:solidFill>
                <a:latin typeface="Century Gothic"/>
                <a:cs typeface="Century Gothic"/>
              </a:rPr>
              <a:t>cuales </a:t>
            </a:r>
            <a:r>
              <a:rPr lang="es-ES" sz="1300" spc="-60" dirty="0">
                <a:solidFill>
                  <a:srgbClr val="3D3D3F"/>
                </a:solidFill>
                <a:latin typeface="Century Gothic"/>
                <a:cs typeface="Century Gothic"/>
              </a:rPr>
              <a:t>quiera </a:t>
            </a:r>
            <a:r>
              <a:rPr lang="es-ES" sz="1300" spc="-65" dirty="0">
                <a:solidFill>
                  <a:srgbClr val="3D3D3F"/>
                </a:solidFill>
                <a:latin typeface="Century Gothic"/>
                <a:cs typeface="Century Gothic"/>
              </a:rPr>
              <a:t>de </a:t>
            </a:r>
            <a:r>
              <a:rPr lang="es-ES" sz="1300" spc="-35" dirty="0">
                <a:solidFill>
                  <a:srgbClr val="3D3D3F"/>
                </a:solidFill>
                <a:latin typeface="Century Gothic"/>
                <a:cs typeface="Century Gothic"/>
              </a:rPr>
              <a:t>las </a:t>
            </a:r>
            <a:r>
              <a:rPr lang="es-ES" sz="1300" spc="-60" dirty="0">
                <a:solidFill>
                  <a:srgbClr val="3D3D3F"/>
                </a:solidFill>
                <a:latin typeface="Century Gothic"/>
                <a:cs typeface="Century Gothic"/>
              </a:rPr>
              <a:t>convocatorias </a:t>
            </a:r>
            <a:r>
              <a:rPr lang="es-ES" sz="1300" spc="-50" dirty="0">
                <a:solidFill>
                  <a:srgbClr val="3D3D3F"/>
                </a:solidFill>
                <a:latin typeface="Century Gothic"/>
                <a:cs typeface="Century Gothic"/>
              </a:rPr>
              <a:t>realizadas </a:t>
            </a:r>
            <a:r>
              <a:rPr lang="es-ES" sz="1300" spc="-70" dirty="0">
                <a:solidFill>
                  <a:srgbClr val="3D3D3F"/>
                </a:solidFill>
                <a:latin typeface="Century Gothic"/>
                <a:cs typeface="Century Gothic"/>
              </a:rPr>
              <a:t>por </a:t>
            </a:r>
            <a:r>
              <a:rPr lang="es-ES" sz="1300" spc="-65" dirty="0" err="1">
                <a:solidFill>
                  <a:srgbClr val="3D3D3F"/>
                </a:solidFill>
                <a:latin typeface="Century Gothic"/>
                <a:cs typeface="Century Gothic"/>
              </a:rPr>
              <a:t>Lanbide</a:t>
            </a:r>
            <a:r>
              <a:rPr lang="es-ES" sz="1300" spc="-65" dirty="0">
                <a:solidFill>
                  <a:srgbClr val="3D3D3F"/>
                </a:solidFill>
                <a:latin typeface="Century Gothic"/>
                <a:cs typeface="Century Gothic"/>
              </a:rPr>
              <a:t>-  </a:t>
            </a:r>
            <a:r>
              <a:rPr lang="es-ES" sz="1300" spc="-50" dirty="0">
                <a:solidFill>
                  <a:srgbClr val="3D3D3F"/>
                </a:solidFill>
                <a:latin typeface="Century Gothic"/>
                <a:cs typeface="Century Gothic"/>
              </a:rPr>
              <a:t>Servicio </a:t>
            </a:r>
            <a:r>
              <a:rPr lang="es-ES" sz="1300" spc="-90" dirty="0">
                <a:solidFill>
                  <a:srgbClr val="3D3D3F"/>
                </a:solidFill>
                <a:latin typeface="Century Gothic"/>
                <a:cs typeface="Century Gothic"/>
              </a:rPr>
              <a:t>Vasco </a:t>
            </a:r>
            <a:r>
              <a:rPr lang="es-ES" sz="1300" spc="-65" dirty="0">
                <a:solidFill>
                  <a:srgbClr val="3D3D3F"/>
                </a:solidFill>
                <a:latin typeface="Century Gothic"/>
                <a:cs typeface="Century Gothic"/>
              </a:rPr>
              <a:t>de </a:t>
            </a:r>
            <a:r>
              <a:rPr lang="es-ES" sz="1300" spc="-45" dirty="0">
                <a:solidFill>
                  <a:srgbClr val="3D3D3F"/>
                </a:solidFill>
                <a:latin typeface="Century Gothic"/>
                <a:cs typeface="Century Gothic"/>
              </a:rPr>
              <a:t>Empleo </a:t>
            </a:r>
            <a:r>
              <a:rPr lang="es-ES" sz="1300" spc="-65" dirty="0">
                <a:solidFill>
                  <a:srgbClr val="3D3D3F"/>
                </a:solidFill>
                <a:latin typeface="Century Gothic"/>
                <a:cs typeface="Century Gothic"/>
              </a:rPr>
              <a:t>o </a:t>
            </a:r>
            <a:r>
              <a:rPr lang="es-ES" sz="1300" spc="-55" dirty="0">
                <a:solidFill>
                  <a:srgbClr val="3D3D3F"/>
                </a:solidFill>
                <a:latin typeface="Century Gothic"/>
                <a:cs typeface="Century Gothic"/>
              </a:rPr>
              <a:t>subvencionados </a:t>
            </a:r>
            <a:r>
              <a:rPr lang="es-ES" sz="1300" spc="-65" dirty="0">
                <a:solidFill>
                  <a:srgbClr val="3D3D3F"/>
                </a:solidFill>
                <a:latin typeface="Century Gothic"/>
                <a:cs typeface="Century Gothic"/>
              </a:rPr>
              <a:t>en </a:t>
            </a:r>
            <a:r>
              <a:rPr lang="es-ES" sz="1300" spc="-45" dirty="0">
                <a:solidFill>
                  <a:srgbClr val="3D3D3F"/>
                </a:solidFill>
                <a:latin typeface="Century Gothic"/>
                <a:cs typeface="Century Gothic"/>
              </a:rPr>
              <a:t>el </a:t>
            </a:r>
            <a:r>
              <a:rPr lang="es-ES" sz="1300" spc="-55" dirty="0">
                <a:solidFill>
                  <a:srgbClr val="3D3D3F"/>
                </a:solidFill>
                <a:latin typeface="Century Gothic"/>
                <a:cs typeface="Century Gothic"/>
              </a:rPr>
              <a:t>marco  </a:t>
            </a:r>
            <a:r>
              <a:rPr lang="es-ES" sz="1300" spc="-65" dirty="0">
                <a:solidFill>
                  <a:srgbClr val="3D3D3F"/>
                </a:solidFill>
                <a:latin typeface="Century Gothic"/>
                <a:cs typeface="Century Gothic"/>
              </a:rPr>
              <a:t>de </a:t>
            </a:r>
            <a:r>
              <a:rPr lang="es-ES" sz="1300" spc="-35" dirty="0">
                <a:solidFill>
                  <a:srgbClr val="3D3D3F"/>
                </a:solidFill>
                <a:latin typeface="Century Gothic"/>
                <a:cs typeface="Century Gothic"/>
              </a:rPr>
              <a:t>las</a:t>
            </a:r>
            <a:r>
              <a:rPr lang="es-ES" sz="1300" spc="70" dirty="0">
                <a:solidFill>
                  <a:srgbClr val="3D3D3F"/>
                </a:solidFill>
                <a:latin typeface="Century Gothic"/>
                <a:cs typeface="Century Gothic"/>
              </a:rPr>
              <a:t> </a:t>
            </a:r>
            <a:r>
              <a:rPr lang="es-ES" sz="1300" spc="-25" dirty="0">
                <a:solidFill>
                  <a:srgbClr val="3D3D3F"/>
                </a:solidFill>
                <a:latin typeface="Century Gothic"/>
                <a:cs typeface="Century Gothic"/>
              </a:rPr>
              <a:t>mismas.</a:t>
            </a:r>
            <a:endParaRPr lang="es-ES" sz="1300" dirty="0">
              <a:latin typeface="Century Gothic"/>
              <a:cs typeface="Century Gothic"/>
            </a:endParaRPr>
          </a:p>
          <a:p>
            <a:pPr marL="222250" marR="5080" indent="-210185">
              <a:lnSpc>
                <a:spcPct val="100000"/>
              </a:lnSpc>
              <a:spcBef>
                <a:spcPts val="100"/>
              </a:spcBef>
            </a:pPr>
            <a:endParaRPr lang="es-ES" sz="1300" dirty="0">
              <a:latin typeface="Century Gothic"/>
              <a:cs typeface="Century Gothic"/>
            </a:endParaRPr>
          </a:p>
        </p:txBody>
      </p:sp>
      <p:sp>
        <p:nvSpPr>
          <p:cNvPr id="25" name="object 25"/>
          <p:cNvSpPr txBox="1"/>
          <p:nvPr/>
        </p:nvSpPr>
        <p:spPr>
          <a:xfrm>
            <a:off x="671376" y="2288343"/>
            <a:ext cx="4218124" cy="4042132"/>
          </a:xfrm>
          <a:prstGeom prst="rect">
            <a:avLst/>
          </a:prstGeom>
        </p:spPr>
        <p:txBody>
          <a:bodyPr vert="horz" wrap="square" lIns="0" tIns="12700" rIns="0" bIns="0" rtlCol="0">
            <a:spAutoFit/>
          </a:bodyPr>
          <a:lstStyle/>
          <a:p>
            <a:pPr marL="227329" marR="5080" indent="-215265">
              <a:lnSpc>
                <a:spcPct val="100000"/>
              </a:lnSpc>
              <a:spcBef>
                <a:spcPts val="100"/>
              </a:spcBef>
            </a:pPr>
            <a:r>
              <a:rPr lang="es-ES" sz="1300" dirty="0" smtClean="0">
                <a:solidFill>
                  <a:srgbClr val="3D3D3F"/>
                </a:solidFill>
                <a:latin typeface="Century Gothic"/>
                <a:cs typeface="Century Gothic"/>
              </a:rPr>
              <a:t>— </a:t>
            </a:r>
            <a:r>
              <a:rPr lang="es-ES" sz="1300" spc="-60" dirty="0" smtClean="0">
                <a:solidFill>
                  <a:srgbClr val="3D3D3F"/>
                </a:solidFill>
                <a:latin typeface="Century Gothic"/>
                <a:cs typeface="Century Gothic"/>
              </a:rPr>
              <a:t>Contratos </a:t>
            </a:r>
            <a:r>
              <a:rPr lang="es-ES" sz="1300" spc="-40" dirty="0" smtClean="0">
                <a:solidFill>
                  <a:srgbClr val="3D3D3F"/>
                </a:solidFill>
                <a:latin typeface="Century Gothic"/>
                <a:cs typeface="Century Gothic"/>
              </a:rPr>
              <a:t>para la mejora de la </a:t>
            </a:r>
            <a:r>
              <a:rPr lang="es-ES" sz="1300" spc="-40" dirty="0" err="1" smtClean="0">
                <a:solidFill>
                  <a:srgbClr val="3D3D3F"/>
                </a:solidFill>
                <a:latin typeface="Century Gothic"/>
                <a:cs typeface="Century Gothic"/>
              </a:rPr>
              <a:t>ocupabilidad</a:t>
            </a:r>
            <a:r>
              <a:rPr lang="es-ES" sz="1300" spc="-40" dirty="0" smtClean="0">
                <a:solidFill>
                  <a:srgbClr val="3D3D3F"/>
                </a:solidFill>
                <a:latin typeface="Century Gothic"/>
                <a:cs typeface="Century Gothic"/>
              </a:rPr>
              <a:t> y la inserción laboral </a:t>
            </a:r>
            <a:r>
              <a:rPr lang="es-ES" sz="1300" spc="-60" dirty="0" smtClean="0">
                <a:solidFill>
                  <a:srgbClr val="3D3D3F"/>
                </a:solidFill>
                <a:latin typeface="Century Gothic"/>
                <a:cs typeface="Century Gothic"/>
              </a:rPr>
              <a:t>de </a:t>
            </a:r>
            <a:r>
              <a:rPr lang="es-ES" sz="1300" spc="10" dirty="0" smtClean="0">
                <a:solidFill>
                  <a:srgbClr val="3D3D3F"/>
                </a:solidFill>
                <a:latin typeface="Century Gothic"/>
                <a:cs typeface="Century Gothic"/>
              </a:rPr>
              <a:t>8 o de 12 </a:t>
            </a:r>
            <a:r>
              <a:rPr lang="es-ES" sz="1300" spc="-20" dirty="0" smtClean="0">
                <a:solidFill>
                  <a:srgbClr val="3D3D3F"/>
                </a:solidFill>
                <a:latin typeface="Century Gothic"/>
                <a:cs typeface="Century Gothic"/>
              </a:rPr>
              <a:t>meses </a:t>
            </a:r>
            <a:r>
              <a:rPr lang="es-ES" sz="1300" spc="-60" dirty="0" smtClean="0">
                <a:solidFill>
                  <a:srgbClr val="3D3D3F"/>
                </a:solidFill>
                <a:latin typeface="Century Gothic"/>
                <a:cs typeface="Century Gothic"/>
              </a:rPr>
              <a:t>de </a:t>
            </a:r>
            <a:r>
              <a:rPr lang="es-ES" sz="1300" spc="-50" dirty="0" smtClean="0">
                <a:solidFill>
                  <a:srgbClr val="3D3D3F"/>
                </a:solidFill>
                <a:latin typeface="Century Gothic"/>
                <a:cs typeface="Century Gothic"/>
              </a:rPr>
              <a:t>duración, </a:t>
            </a:r>
            <a:r>
              <a:rPr lang="es-ES" sz="1300" spc="-60" dirty="0" smtClean="0">
                <a:solidFill>
                  <a:srgbClr val="3D3D3F"/>
                </a:solidFill>
                <a:latin typeface="Century Gothic"/>
                <a:cs typeface="Century Gothic"/>
              </a:rPr>
              <a:t>cuyo  </a:t>
            </a:r>
            <a:r>
              <a:rPr lang="es-ES" sz="1300" spc="-55" dirty="0" smtClean="0">
                <a:solidFill>
                  <a:srgbClr val="3D3D3F"/>
                </a:solidFill>
                <a:latin typeface="Century Gothic"/>
                <a:cs typeface="Century Gothic"/>
              </a:rPr>
              <a:t>objeto es mejorar la empleabilidad de personas</a:t>
            </a:r>
            <a:r>
              <a:rPr lang="es-ES" sz="1300" spc="-45" dirty="0" smtClean="0">
                <a:solidFill>
                  <a:srgbClr val="3D3D3F"/>
                </a:solidFill>
                <a:latin typeface="Century Gothic"/>
                <a:cs typeface="Century Gothic"/>
              </a:rPr>
              <a:t> jóvenes </a:t>
            </a:r>
            <a:r>
              <a:rPr lang="es-ES" sz="1300" spc="-40" dirty="0" smtClean="0">
                <a:solidFill>
                  <a:srgbClr val="3D3D3F"/>
                </a:solidFill>
                <a:latin typeface="Century Gothic"/>
                <a:cs typeface="Century Gothic"/>
              </a:rPr>
              <a:t>desempleadas </a:t>
            </a:r>
            <a:r>
              <a:rPr lang="es-ES" sz="1300" spc="-60" dirty="0" smtClean="0">
                <a:solidFill>
                  <a:srgbClr val="3D3D3F"/>
                </a:solidFill>
                <a:latin typeface="Century Gothic"/>
                <a:cs typeface="Century Gothic"/>
              </a:rPr>
              <a:t>e </a:t>
            </a:r>
            <a:r>
              <a:rPr lang="es-ES" sz="1300" spc="-35" dirty="0" smtClean="0">
                <a:solidFill>
                  <a:srgbClr val="3D3D3F"/>
                </a:solidFill>
                <a:latin typeface="Century Gothic"/>
                <a:cs typeface="Century Gothic"/>
              </a:rPr>
              <a:t>inscritas </a:t>
            </a:r>
            <a:r>
              <a:rPr lang="es-ES" sz="1300" spc="-40" dirty="0" smtClean="0">
                <a:solidFill>
                  <a:srgbClr val="3D3D3F"/>
                </a:solidFill>
                <a:latin typeface="Century Gothic"/>
                <a:cs typeface="Century Gothic"/>
              </a:rPr>
              <a:t>como </a:t>
            </a:r>
            <a:r>
              <a:rPr lang="es-ES" sz="1300" spc="-50" dirty="0" smtClean="0">
                <a:solidFill>
                  <a:srgbClr val="3D3D3F"/>
                </a:solidFill>
                <a:latin typeface="Century Gothic"/>
                <a:cs typeface="Century Gothic"/>
              </a:rPr>
              <a:t>demandantes </a:t>
            </a:r>
            <a:r>
              <a:rPr lang="es-ES" sz="1300" spc="-60" dirty="0" smtClean="0">
                <a:solidFill>
                  <a:srgbClr val="3D3D3F"/>
                </a:solidFill>
                <a:latin typeface="Century Gothic"/>
                <a:cs typeface="Century Gothic"/>
              </a:rPr>
              <a:t>de </a:t>
            </a:r>
            <a:r>
              <a:rPr lang="es-ES" sz="1300" spc="-40" dirty="0" smtClean="0">
                <a:solidFill>
                  <a:srgbClr val="3D3D3F"/>
                </a:solidFill>
                <a:latin typeface="Century Gothic"/>
                <a:cs typeface="Century Gothic"/>
              </a:rPr>
              <a:t>empleo </a:t>
            </a:r>
            <a:r>
              <a:rPr lang="es-ES" sz="1300" spc="-60" dirty="0" smtClean="0">
                <a:solidFill>
                  <a:srgbClr val="3D3D3F"/>
                </a:solidFill>
                <a:latin typeface="Century Gothic"/>
                <a:cs typeface="Century Gothic"/>
              </a:rPr>
              <a:t>en</a:t>
            </a:r>
            <a:r>
              <a:rPr lang="es-ES" sz="1300" spc="15" dirty="0" smtClean="0">
                <a:solidFill>
                  <a:srgbClr val="3D3D3F"/>
                </a:solidFill>
                <a:latin typeface="Century Gothic"/>
                <a:cs typeface="Century Gothic"/>
              </a:rPr>
              <a:t> </a:t>
            </a:r>
            <a:r>
              <a:rPr lang="es-ES" sz="1300" spc="-60" dirty="0" smtClean="0">
                <a:solidFill>
                  <a:srgbClr val="3D3D3F"/>
                </a:solidFill>
                <a:latin typeface="Century Gothic"/>
                <a:cs typeface="Century Gothic"/>
              </a:rPr>
              <a:t>Lanbide-SVE e inscritas en el Sistema de Garantía Juvenil y residentes en la zona geográfica a la que se refiere la solicitud de subvención</a:t>
            </a:r>
            <a:r>
              <a:rPr lang="es-ES" sz="1300" spc="-60" dirty="0">
                <a:solidFill>
                  <a:srgbClr val="3D3D3F"/>
                </a:solidFill>
                <a:latin typeface="Century Gothic"/>
                <a:cs typeface="Century Gothic"/>
              </a:rPr>
              <a:t>,</a:t>
            </a:r>
          </a:p>
          <a:p>
            <a:pPr marL="227329" marR="5080" indent="-215265">
              <a:spcBef>
                <a:spcPts val="1200"/>
              </a:spcBef>
            </a:pPr>
            <a:r>
              <a:rPr lang="es-ES" sz="1300" dirty="0">
                <a:solidFill>
                  <a:srgbClr val="3D3D3F"/>
                </a:solidFill>
                <a:latin typeface="Century Gothic"/>
                <a:cs typeface="Century Gothic"/>
              </a:rPr>
              <a:t>— </a:t>
            </a:r>
            <a:r>
              <a:rPr lang="es-ES" sz="1300" spc="-35" dirty="0">
                <a:solidFill>
                  <a:srgbClr val="3D3D3F"/>
                </a:solidFill>
                <a:latin typeface="Century Gothic"/>
                <a:cs typeface="Century Gothic"/>
              </a:rPr>
              <a:t>Iniciarse </a:t>
            </a:r>
            <a:r>
              <a:rPr lang="es-ES" sz="1300" spc="-50" dirty="0">
                <a:solidFill>
                  <a:srgbClr val="3D3D3F"/>
                </a:solidFill>
                <a:latin typeface="Century Gothic"/>
                <a:cs typeface="Century Gothic"/>
              </a:rPr>
              <a:t>hasta </a:t>
            </a:r>
            <a:r>
              <a:rPr lang="es-ES" sz="1300" spc="-40" dirty="0">
                <a:solidFill>
                  <a:srgbClr val="3D3D3F"/>
                </a:solidFill>
                <a:latin typeface="Century Gothic"/>
                <a:cs typeface="Century Gothic"/>
              </a:rPr>
              <a:t>el </a:t>
            </a:r>
            <a:r>
              <a:rPr lang="es-ES" sz="1300" b="1" spc="-50" dirty="0" smtClean="0">
                <a:solidFill>
                  <a:srgbClr val="004594"/>
                </a:solidFill>
                <a:latin typeface="Century Gothic Bold"/>
                <a:cs typeface="Calibri"/>
              </a:rPr>
              <a:t>30 </a:t>
            </a:r>
            <a:r>
              <a:rPr lang="es-ES" sz="1300" b="1" spc="-50" dirty="0">
                <a:solidFill>
                  <a:srgbClr val="004594"/>
                </a:solidFill>
                <a:latin typeface="Century Gothic Bold"/>
                <a:cs typeface="Calibri"/>
              </a:rPr>
              <a:t>de </a:t>
            </a:r>
            <a:r>
              <a:rPr lang="es-ES" sz="1300" b="1" spc="-50" dirty="0" smtClean="0">
                <a:solidFill>
                  <a:srgbClr val="004594"/>
                </a:solidFill>
                <a:latin typeface="Century Gothic Bold"/>
                <a:cs typeface="Calibri"/>
              </a:rPr>
              <a:t>noviembre </a:t>
            </a:r>
            <a:r>
              <a:rPr lang="es-ES" sz="1300" b="1" spc="-50" dirty="0">
                <a:solidFill>
                  <a:srgbClr val="004594"/>
                </a:solidFill>
                <a:latin typeface="Century Gothic Bold"/>
                <a:cs typeface="Calibri"/>
              </a:rPr>
              <a:t>de </a:t>
            </a:r>
            <a:r>
              <a:rPr lang="es-ES" sz="1300" b="1" spc="-50" dirty="0" smtClean="0">
                <a:solidFill>
                  <a:srgbClr val="004594"/>
                </a:solidFill>
                <a:latin typeface="Century Gothic Bold"/>
                <a:cs typeface="Calibri"/>
              </a:rPr>
              <a:t>2022,</a:t>
            </a:r>
            <a:endParaRPr lang="es-ES" sz="1300" b="1" spc="-50" dirty="0">
              <a:solidFill>
                <a:srgbClr val="004594"/>
              </a:solidFill>
              <a:latin typeface="Century Gothic Bold"/>
              <a:cs typeface="Calibri"/>
            </a:endParaRPr>
          </a:p>
          <a:p>
            <a:pPr marL="227329" marR="5080" indent="-215265">
              <a:spcBef>
                <a:spcPts val="1200"/>
              </a:spcBef>
            </a:pPr>
            <a:r>
              <a:rPr lang="es-ES" sz="1300" dirty="0">
                <a:solidFill>
                  <a:srgbClr val="3D3D3F"/>
                </a:solidFill>
                <a:latin typeface="Century Gothic"/>
                <a:cs typeface="Century Gothic"/>
              </a:rPr>
              <a:t>— </a:t>
            </a:r>
            <a:r>
              <a:rPr lang="es-ES" sz="1300" spc="-60" dirty="0">
                <a:solidFill>
                  <a:srgbClr val="3D3D3F"/>
                </a:solidFill>
                <a:latin typeface="Century Gothic"/>
                <a:cs typeface="Century Gothic"/>
              </a:rPr>
              <a:t>Jornada </a:t>
            </a:r>
            <a:r>
              <a:rPr lang="es-ES" sz="1300" spc="-45" dirty="0" smtClean="0">
                <a:solidFill>
                  <a:srgbClr val="3D3D3F"/>
                </a:solidFill>
                <a:latin typeface="Century Gothic"/>
                <a:cs typeface="Century Gothic"/>
              </a:rPr>
              <a:t>completa.</a:t>
            </a:r>
          </a:p>
          <a:p>
            <a:pPr marL="227329" marR="5080" indent="-215265">
              <a:spcBef>
                <a:spcPts val="1200"/>
              </a:spcBef>
            </a:pPr>
            <a:r>
              <a:rPr lang="es-ES" sz="1300" dirty="0">
                <a:solidFill>
                  <a:srgbClr val="3D3D3F"/>
                </a:solidFill>
                <a:latin typeface="Century Gothic"/>
                <a:cs typeface="Century Gothic"/>
              </a:rPr>
              <a:t>— </a:t>
            </a:r>
            <a:r>
              <a:rPr lang="es-ES" sz="1300" spc="-50" dirty="0">
                <a:solidFill>
                  <a:srgbClr val="3D3D3F"/>
                </a:solidFill>
                <a:latin typeface="Century Gothic"/>
                <a:cs typeface="Century Gothic"/>
              </a:rPr>
              <a:t>Puestos </a:t>
            </a:r>
            <a:r>
              <a:rPr lang="es-ES" sz="1300" spc="-60" dirty="0">
                <a:solidFill>
                  <a:srgbClr val="3D3D3F"/>
                </a:solidFill>
                <a:latin typeface="Century Gothic"/>
                <a:cs typeface="Century Gothic"/>
              </a:rPr>
              <a:t>de trabajo </a:t>
            </a:r>
            <a:r>
              <a:rPr lang="es-ES" sz="1300" spc="-50" dirty="0" smtClean="0">
                <a:solidFill>
                  <a:srgbClr val="3D3D3F"/>
                </a:solidFill>
                <a:latin typeface="Century Gothic"/>
                <a:cs typeface="Century Gothic"/>
              </a:rPr>
              <a:t>acordes </a:t>
            </a:r>
            <a:r>
              <a:rPr lang="es-ES" sz="1300" spc="-45" dirty="0" smtClean="0">
                <a:solidFill>
                  <a:srgbClr val="3D3D3F"/>
                </a:solidFill>
                <a:latin typeface="Century Gothic"/>
                <a:cs typeface="Century Gothic"/>
              </a:rPr>
              <a:t>al </a:t>
            </a:r>
            <a:r>
              <a:rPr lang="es-ES" sz="1300" spc="-50" dirty="0">
                <a:solidFill>
                  <a:srgbClr val="3D3D3F"/>
                </a:solidFill>
                <a:latin typeface="Century Gothic"/>
                <a:cs typeface="Century Gothic"/>
              </a:rPr>
              <a:t>nivel </a:t>
            </a:r>
            <a:r>
              <a:rPr lang="es-ES" sz="1300" spc="-60" dirty="0">
                <a:solidFill>
                  <a:srgbClr val="3D3D3F"/>
                </a:solidFill>
                <a:latin typeface="Century Gothic"/>
                <a:cs typeface="Century Gothic"/>
              </a:rPr>
              <a:t>de </a:t>
            </a:r>
            <a:r>
              <a:rPr lang="es-ES" sz="1300" spc="-60" dirty="0" smtClean="0">
                <a:solidFill>
                  <a:srgbClr val="3D3D3F"/>
                </a:solidFill>
                <a:latin typeface="Century Gothic"/>
                <a:cs typeface="Century Gothic"/>
              </a:rPr>
              <a:t>cualificación</a:t>
            </a:r>
            <a:r>
              <a:rPr lang="es-ES" sz="1300" spc="-45" dirty="0" smtClean="0">
                <a:solidFill>
                  <a:srgbClr val="3D3D3F"/>
                </a:solidFill>
                <a:latin typeface="Century Gothic"/>
                <a:cs typeface="Century Gothic"/>
              </a:rPr>
              <a:t> </a:t>
            </a:r>
            <a:r>
              <a:rPr lang="es-ES" sz="1300" spc="-60" dirty="0">
                <a:solidFill>
                  <a:srgbClr val="3D3D3F"/>
                </a:solidFill>
                <a:latin typeface="Century Gothic"/>
                <a:cs typeface="Century Gothic"/>
              </a:rPr>
              <a:t>de </a:t>
            </a:r>
            <a:r>
              <a:rPr lang="es-ES" sz="1300" spc="-45" dirty="0">
                <a:solidFill>
                  <a:srgbClr val="3D3D3F"/>
                </a:solidFill>
                <a:latin typeface="Century Gothic"/>
                <a:cs typeface="Century Gothic"/>
              </a:rPr>
              <a:t>la </a:t>
            </a:r>
            <a:r>
              <a:rPr lang="es-ES" sz="1300" spc="-50" dirty="0">
                <a:solidFill>
                  <a:srgbClr val="3D3D3F"/>
                </a:solidFill>
                <a:latin typeface="Century Gothic"/>
                <a:cs typeface="Century Gothic"/>
              </a:rPr>
              <a:t>persona</a:t>
            </a:r>
            <a:r>
              <a:rPr lang="es-ES" sz="1300" spc="155" dirty="0">
                <a:solidFill>
                  <a:srgbClr val="3D3D3F"/>
                </a:solidFill>
                <a:latin typeface="Century Gothic"/>
                <a:cs typeface="Century Gothic"/>
              </a:rPr>
              <a:t> </a:t>
            </a:r>
            <a:r>
              <a:rPr lang="es-ES" sz="1300" spc="-60" dirty="0">
                <a:solidFill>
                  <a:srgbClr val="3D3D3F"/>
                </a:solidFill>
                <a:latin typeface="Century Gothic"/>
                <a:cs typeface="Century Gothic"/>
              </a:rPr>
              <a:t>contratada.</a:t>
            </a:r>
            <a:endParaRPr lang="es-ES" sz="1300" dirty="0">
              <a:latin typeface="Century Gothic"/>
              <a:cs typeface="Century Gothic"/>
            </a:endParaRPr>
          </a:p>
          <a:p>
            <a:pPr marL="227329" marR="5080" indent="-215265">
              <a:spcBef>
                <a:spcPts val="1200"/>
              </a:spcBef>
            </a:pPr>
            <a:r>
              <a:rPr lang="es-ES" sz="1300" dirty="0" smtClean="0">
                <a:solidFill>
                  <a:srgbClr val="3D3D3F"/>
                </a:solidFill>
                <a:latin typeface="Century Gothic"/>
                <a:cs typeface="Century Gothic"/>
              </a:rPr>
              <a:t>— Los contratos deberán ser comunicados a través de </a:t>
            </a:r>
            <a:r>
              <a:rPr lang="es-ES" sz="1300" dirty="0" err="1">
                <a:solidFill>
                  <a:srgbClr val="3D3D3F"/>
                </a:solidFill>
                <a:latin typeface="Century Gothic"/>
                <a:cs typeface="Century Gothic"/>
              </a:rPr>
              <a:t>C</a:t>
            </a:r>
            <a:r>
              <a:rPr lang="es-ES" sz="1300" dirty="0" err="1" smtClean="0">
                <a:solidFill>
                  <a:srgbClr val="3D3D3F"/>
                </a:solidFill>
                <a:latin typeface="Century Gothic"/>
                <a:cs typeface="Century Gothic"/>
              </a:rPr>
              <a:t>ontrat</a:t>
            </a:r>
            <a:r>
              <a:rPr lang="es-ES" sz="1300" dirty="0" smtClean="0">
                <a:solidFill>
                  <a:srgbClr val="3D3D3F"/>
                </a:solidFill>
                <a:latin typeface="Century Gothic"/>
                <a:cs typeface="Century Gothic"/>
              </a:rPr>
              <a:t>@ en un plazo de 15 días hábiles desde su inicio y deberán llevar la indicación “GEL-2022”</a:t>
            </a:r>
            <a:r>
              <a:rPr lang="es-ES" sz="1300" spc="-60" dirty="0" smtClean="0">
                <a:solidFill>
                  <a:srgbClr val="3D3D3F"/>
                </a:solidFill>
                <a:latin typeface="Century Gothic"/>
                <a:cs typeface="Century Gothic"/>
              </a:rPr>
              <a:t>.</a:t>
            </a:r>
            <a:endParaRPr lang="es-ES" sz="1300" dirty="0">
              <a:latin typeface="Century Gothic"/>
              <a:cs typeface="Century Gothic"/>
            </a:endParaRPr>
          </a:p>
          <a:p>
            <a:pPr marL="227329" marR="5080" indent="-215265">
              <a:lnSpc>
                <a:spcPct val="100000"/>
              </a:lnSpc>
              <a:spcBef>
                <a:spcPts val="100"/>
              </a:spcBef>
            </a:pPr>
            <a:endParaRPr lang="es-ES" sz="1300" dirty="0">
              <a:latin typeface="Century Gothic"/>
              <a:cs typeface="Century Gothic"/>
            </a:endParaRPr>
          </a:p>
        </p:txBody>
      </p:sp>
      <p:sp>
        <p:nvSpPr>
          <p:cNvPr id="27" name="object 2">
            <a:extLst>
              <a:ext uri="{FF2B5EF4-FFF2-40B4-BE49-F238E27FC236}">
                <a16:creationId xmlns:a16="http://schemas.microsoft.com/office/drawing/2014/main" id="{AE5B7E5E-A389-6A4E-B3CF-3A5A6D99B670}"/>
              </a:ext>
            </a:extLst>
          </p:cNvPr>
          <p:cNvSpPr txBox="1"/>
          <p:nvPr/>
        </p:nvSpPr>
        <p:spPr>
          <a:xfrm>
            <a:off x="7269487"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Contratación de jóvenes en el marco del FSE+ </a:t>
            </a:r>
            <a:r>
              <a:rPr lang="es-ES" sz="1000" b="1" dirty="0" smtClean="0">
                <a:solidFill>
                  <a:srgbClr val="004594"/>
                </a:solidFill>
                <a:latin typeface="Century Gothic Bold"/>
                <a:cs typeface="Calibri"/>
              </a:rPr>
              <a:t>	</a:t>
            </a:r>
            <a:r>
              <a:rPr lang="es-ES" sz="950" spc="10" dirty="0" smtClean="0">
                <a:latin typeface="Century Gothic"/>
                <a:cs typeface="Century Gothic"/>
              </a:rPr>
              <a:t>6</a:t>
            </a:r>
            <a:endParaRPr lang="es-ES" sz="950" dirty="0">
              <a:latin typeface="Century Gothic"/>
              <a:cs typeface="Century Gothic"/>
            </a:endParaRPr>
          </a:p>
        </p:txBody>
      </p:sp>
      <p:sp>
        <p:nvSpPr>
          <p:cNvPr id="32" name="object 30"/>
          <p:cNvSpPr txBox="1"/>
          <p:nvPr/>
        </p:nvSpPr>
        <p:spPr>
          <a:xfrm>
            <a:off x="731108" y="618767"/>
            <a:ext cx="4294400" cy="1215717"/>
          </a:xfrm>
          <a:prstGeom prst="rect">
            <a:avLst/>
          </a:prstGeom>
        </p:spPr>
        <p:txBody>
          <a:bodyPr vert="horz" wrap="square" lIns="0" tIns="99060" rIns="0" bIns="0" rtlCol="0">
            <a:spAutoFit/>
          </a:bodyPr>
          <a:lstStyle/>
          <a:p>
            <a:pPr marL="12700" marR="5080">
              <a:lnSpc>
                <a:spcPts val="2900"/>
              </a:lnSpc>
              <a:spcBef>
                <a:spcPts val="780"/>
              </a:spcBef>
            </a:pPr>
            <a:r>
              <a:rPr sz="3000" b="1" spc="20" dirty="0" err="1">
                <a:solidFill>
                  <a:srgbClr val="004594"/>
                </a:solidFill>
                <a:latin typeface="Century Gothic"/>
                <a:cs typeface="Century Gothic"/>
              </a:rPr>
              <a:t>Contratos</a:t>
            </a:r>
            <a:r>
              <a:rPr sz="3000" b="1" spc="20" dirty="0">
                <a:solidFill>
                  <a:srgbClr val="004594"/>
                </a:solidFill>
                <a:latin typeface="Century Gothic"/>
                <a:cs typeface="Century Gothic"/>
              </a:rPr>
              <a:t> </a:t>
            </a:r>
            <a:r>
              <a:rPr lang="es-ES" sz="3000" b="1" spc="20" dirty="0" smtClean="0">
                <a:solidFill>
                  <a:srgbClr val="004594"/>
                </a:solidFill>
                <a:latin typeface="Century Gothic"/>
                <a:cs typeface="Century Gothic"/>
              </a:rPr>
              <a:t>temporales realizados con personas jóvenes</a:t>
            </a:r>
            <a:endParaRPr sz="3000" dirty="0">
              <a:latin typeface="Century Gothic"/>
              <a:cs typeface="Century Gothic"/>
            </a:endParaRPr>
          </a:p>
        </p:txBody>
      </p:sp>
      <p:pic>
        <p:nvPicPr>
          <p:cNvPr id="33" name="Imagen 32"/>
          <p:cNvPicPr>
            <a:picLocks noChangeAspect="1"/>
          </p:cNvPicPr>
          <p:nvPr/>
        </p:nvPicPr>
        <p:blipFill rotWithShape="1">
          <a:blip r:embed="rId7" cstate="print">
            <a:extLst>
              <a:ext uri="{28A0092B-C50C-407E-A947-70E740481C1C}">
                <a14:useLocalDpi xmlns:a14="http://schemas.microsoft.com/office/drawing/2010/main" val="0"/>
              </a:ext>
            </a:extLst>
          </a:blip>
          <a:srcRect r="14220" b="10108"/>
          <a:stretch/>
        </p:blipFill>
        <p:spPr>
          <a:xfrm>
            <a:off x="5892669" y="6506208"/>
            <a:ext cx="1115148" cy="900000"/>
          </a:xfrm>
          <a:prstGeom prst="rect">
            <a:avLst/>
          </a:prstGeom>
        </p:spPr>
      </p:pic>
      <p:pic>
        <p:nvPicPr>
          <p:cNvPr id="26" name="Picture 5" descr="OK Tira azul_oscuro"/>
          <p:cNvPicPr>
            <a:picLocks noChangeArrowheads="1"/>
          </p:cNvPicPr>
          <p:nvPr/>
        </p:nvPicPr>
        <p:blipFill>
          <a:blip r:embed="rId8"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6" name="Group 9"/>
          <p:cNvGrpSpPr>
            <a:grpSpLocks/>
          </p:cNvGrpSpPr>
          <p:nvPr/>
        </p:nvGrpSpPr>
        <p:grpSpPr bwMode="auto">
          <a:xfrm>
            <a:off x="8255" y="-2127"/>
            <a:ext cx="10680700" cy="7562850"/>
            <a:chOff x="0" y="981"/>
            <a:chExt cx="5760" cy="2319"/>
          </a:xfrm>
        </p:grpSpPr>
        <p:sp>
          <p:nvSpPr>
            <p:cNvPr id="7" name="2 Rectángulo"/>
            <p:cNvSpPr>
              <a:spLocks noChangeArrowheads="1"/>
            </p:cNvSpPr>
            <p:nvPr/>
          </p:nvSpPr>
          <p:spPr bwMode="auto">
            <a:xfrm>
              <a:off x="0" y="981"/>
              <a:ext cx="5760" cy="2086"/>
            </a:xfrm>
            <a:prstGeom prst="rect">
              <a:avLst/>
            </a:prstGeom>
            <a:solidFill>
              <a:srgbClr val="004595"/>
            </a:solidFill>
            <a:ln>
              <a:noFill/>
            </a:ln>
            <a:extLst>
              <a:ext uri="{91240B29-F687-4F45-9708-019B960494DF}">
                <a14:hiddenLine xmlns:a14="http://schemas.microsoft.com/office/drawing/2010/main" w="25400" algn="ctr">
                  <a:solidFill>
                    <a:srgbClr val="004595"/>
                  </a:solidFill>
                  <a:miter lim="800000"/>
                  <a:headEnd/>
                  <a:tailEnd/>
                </a14:hiddenLine>
              </a:ext>
            </a:extLst>
          </p:spPr>
          <p:txBody>
            <a:bodyPr anchor="ctr"/>
            <a:lstStyle/>
            <a:p>
              <a:pPr algn="ctr">
                <a:defRPr/>
              </a:pPr>
              <a:endParaRPr lang="es-ES" dirty="0">
                <a:solidFill>
                  <a:schemeClr val="lt1"/>
                </a:solidFill>
                <a:latin typeface="+mn-lt"/>
              </a:endParaRPr>
            </a:p>
          </p:txBody>
        </p:sp>
        <p:pic>
          <p:nvPicPr>
            <p:cNvPr id="8" name="Picture 4" descr="OK Tira verde_oscu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67"/>
              <a:ext cx="576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 name="object 3">
            <a:extLst>
              <a:ext uri="{FF2B5EF4-FFF2-40B4-BE49-F238E27FC236}">
                <a16:creationId xmlns:a16="http://schemas.microsoft.com/office/drawing/2014/main" id="{BBC63293-A1FE-A74B-8632-3024BA9EF3F3}"/>
              </a:ext>
            </a:extLst>
          </p:cNvPr>
          <p:cNvSpPr txBox="1">
            <a:spLocks/>
          </p:cNvSpPr>
          <p:nvPr/>
        </p:nvSpPr>
        <p:spPr>
          <a:xfrm>
            <a:off x="393700" y="2867025"/>
            <a:ext cx="7284755" cy="1166986"/>
          </a:xfrm>
          <a:prstGeom prst="rect">
            <a:avLst/>
          </a:prstGeom>
        </p:spPr>
        <p:txBody>
          <a:bodyPr vert="horz" wrap="square" lIns="0" tIns="12700" rIns="0" bIns="0" rtlCol="0">
            <a:spAutoFit/>
          </a:bodyPr>
          <a:lstStyle>
            <a:lvl1pPr>
              <a:defRPr sz="4500" b="1" i="0">
                <a:solidFill>
                  <a:srgbClr val="004594"/>
                </a:solidFill>
                <a:latin typeface="Century Gothic"/>
                <a:ea typeface="+mj-ea"/>
                <a:cs typeface="Century Gothic"/>
              </a:defRPr>
            </a:lvl1pPr>
          </a:lstStyle>
          <a:p>
            <a:pPr>
              <a:lnSpc>
                <a:spcPts val="4500"/>
              </a:lnSpc>
            </a:pPr>
            <a:r>
              <a:rPr lang="es-ES" kern="0" dirty="0" smtClean="0">
                <a:solidFill>
                  <a:schemeClr val="bg1">
                    <a:lumMod val="95000"/>
                  </a:schemeClr>
                </a:solidFill>
              </a:rPr>
              <a:t>Entidades</a:t>
            </a:r>
            <a:endParaRPr lang="es-ES" kern="0" dirty="0">
              <a:solidFill>
                <a:schemeClr val="bg1">
                  <a:lumMod val="95000"/>
                </a:schemeClr>
              </a:solidFill>
            </a:endParaRPr>
          </a:p>
          <a:p>
            <a:pPr>
              <a:lnSpc>
                <a:spcPts val="4500"/>
              </a:lnSpc>
            </a:pPr>
            <a:r>
              <a:rPr lang="es-ES" kern="0" spc="-45" dirty="0">
                <a:solidFill>
                  <a:schemeClr val="bg1">
                    <a:lumMod val="95000"/>
                  </a:schemeClr>
                </a:solidFill>
              </a:rPr>
              <a:t>Beneficiarias</a:t>
            </a:r>
          </a:p>
        </p:txBody>
      </p:sp>
      <p:sp>
        <p:nvSpPr>
          <p:cNvPr id="5" name="Rectángulo 4">
            <a:extLst>
              <a:ext uri="{FF2B5EF4-FFF2-40B4-BE49-F238E27FC236}">
                <a16:creationId xmlns:a16="http://schemas.microsoft.com/office/drawing/2014/main" id="{BDCC24A9-7666-1A40-9772-911B18A10263}"/>
              </a:ext>
            </a:extLst>
          </p:cNvPr>
          <p:cNvSpPr/>
          <p:nvPr/>
        </p:nvSpPr>
        <p:spPr>
          <a:xfrm>
            <a:off x="325403" y="1190625"/>
            <a:ext cx="2362200" cy="2144177"/>
          </a:xfrm>
          <a:prstGeom prst="rect">
            <a:avLst/>
          </a:prstGeom>
        </p:spPr>
        <p:txBody>
          <a:bodyPr wrap="square">
            <a:spAutoFit/>
          </a:bodyPr>
          <a:lstStyle/>
          <a:p>
            <a:r>
              <a:rPr lang="es-ES" sz="20000" spc="-1500" baseline="7000" dirty="0">
                <a:solidFill>
                  <a:schemeClr val="bg1">
                    <a:lumMod val="95000"/>
                    <a:alpha val="36000"/>
                  </a:schemeClr>
                </a:solidFill>
                <a:latin typeface="Century Gothic"/>
                <a:cs typeface="Century Gothic"/>
              </a:rPr>
              <a:t>03</a:t>
            </a:r>
            <a:endParaRPr lang="es-ES" sz="20000" b="1" spc="-1500" baseline="7000" dirty="0">
              <a:solidFill>
                <a:schemeClr val="bg1">
                  <a:lumMod val="95000"/>
                  <a:alpha val="36000"/>
                </a:schemeClr>
              </a:solidFill>
              <a:latin typeface="Century Gothic Bold"/>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5" name="object 25"/>
          <p:cNvSpPr txBox="1"/>
          <p:nvPr/>
        </p:nvSpPr>
        <p:spPr>
          <a:xfrm>
            <a:off x="658600" y="1451352"/>
            <a:ext cx="8691880" cy="505267"/>
          </a:xfrm>
          <a:prstGeom prst="rect">
            <a:avLst/>
          </a:prstGeom>
        </p:spPr>
        <p:txBody>
          <a:bodyPr vert="horz" wrap="square" lIns="0" tIns="12700" rIns="0" bIns="0" rtlCol="0">
            <a:spAutoFit/>
          </a:bodyPr>
          <a:lstStyle/>
          <a:p>
            <a:pPr marL="25400" marR="17780">
              <a:lnSpc>
                <a:spcPct val="100000"/>
              </a:lnSpc>
              <a:spcBef>
                <a:spcPts val="100"/>
              </a:spcBef>
            </a:pPr>
            <a:r>
              <a:rPr lang="es-ES" sz="1600" b="1" spc="50" dirty="0" smtClean="0">
                <a:solidFill>
                  <a:srgbClr val="004594"/>
                </a:solidFill>
                <a:latin typeface="Century Gothic Bold"/>
                <a:cs typeface="Calibri"/>
              </a:rPr>
              <a:t>Las Mancomunidades, Cuadrillas o Municipios de la CAE, así como las agencias de desarrollo local con personalidad jurídica dependientes de los mismos</a:t>
            </a:r>
            <a:endParaRPr lang="es-ES" sz="1500" dirty="0">
              <a:latin typeface="Century Gothic"/>
              <a:cs typeface="Century Gothic"/>
            </a:endParaRPr>
          </a:p>
        </p:txBody>
      </p:sp>
      <p:sp>
        <p:nvSpPr>
          <p:cNvPr id="30" name="object 2">
            <a:extLst>
              <a:ext uri="{FF2B5EF4-FFF2-40B4-BE49-F238E27FC236}">
                <a16:creationId xmlns:a16="http://schemas.microsoft.com/office/drawing/2014/main" id="{3F9C3BE7-EBAB-7148-A2B8-A67F8872AC02}"/>
              </a:ext>
            </a:extLst>
          </p:cNvPr>
          <p:cNvSpPr txBox="1"/>
          <p:nvPr/>
        </p:nvSpPr>
        <p:spPr>
          <a:xfrm>
            <a:off x="7327900" y="6958266"/>
            <a:ext cx="2894859"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Contratación de jóvenes en el marco del FSE+ </a:t>
            </a:r>
            <a:r>
              <a:rPr lang="es-ES" sz="1000" b="1" dirty="0" smtClean="0">
                <a:solidFill>
                  <a:srgbClr val="004594"/>
                </a:solidFill>
                <a:latin typeface="Century Gothic Bold"/>
                <a:cs typeface="Calibri"/>
              </a:rPr>
              <a:t>	</a:t>
            </a:r>
            <a:r>
              <a:rPr lang="es-ES" sz="950" spc="10" dirty="0">
                <a:latin typeface="Century Gothic"/>
                <a:cs typeface="Calibri"/>
              </a:rPr>
              <a:t>8</a:t>
            </a:r>
            <a:endParaRPr lang="es-ES" sz="950" dirty="0">
              <a:latin typeface="Century Gothic"/>
              <a:cs typeface="Century Gothic"/>
            </a:endParaRPr>
          </a:p>
        </p:txBody>
      </p:sp>
      <p:sp>
        <p:nvSpPr>
          <p:cNvPr id="2" name="Rectángulo 1"/>
          <p:cNvSpPr/>
          <p:nvPr/>
        </p:nvSpPr>
        <p:spPr>
          <a:xfrm>
            <a:off x="658600" y="2340045"/>
            <a:ext cx="8690400" cy="584775"/>
          </a:xfrm>
          <a:prstGeom prst="rect">
            <a:avLst/>
          </a:prstGeom>
        </p:spPr>
        <p:txBody>
          <a:bodyPr wrap="square">
            <a:spAutoFit/>
          </a:bodyPr>
          <a:lstStyle/>
          <a:p>
            <a:pPr marL="12700" marR="5080" indent="-360045">
              <a:spcBef>
                <a:spcPts val="100"/>
              </a:spcBef>
            </a:pPr>
            <a:r>
              <a:rPr lang="es-ES" sz="1600" spc="-70" dirty="0" smtClean="0">
                <a:solidFill>
                  <a:srgbClr val="004594"/>
                </a:solidFill>
                <a:latin typeface="Century Gothic"/>
                <a:cs typeface="Century Gothic"/>
              </a:rPr>
              <a:t>Se presentará una única solicitud por parte de alguna de las entidades citadas para todas las contrataciones a realizar en un mismo ámbito geográfico</a:t>
            </a:r>
            <a:endParaRPr lang="es-ES" sz="1500" spc="-70" dirty="0">
              <a:solidFill>
                <a:srgbClr val="3D3D3F"/>
              </a:solidFill>
              <a:latin typeface="Century Gothic"/>
              <a:cs typeface="Century Gothic"/>
            </a:endParaRPr>
          </a:p>
        </p:txBody>
      </p:sp>
      <p:sp>
        <p:nvSpPr>
          <p:cNvPr id="27" name="object 22"/>
          <p:cNvSpPr txBox="1"/>
          <p:nvPr/>
        </p:nvSpPr>
        <p:spPr>
          <a:xfrm>
            <a:off x="2047195" y="6972023"/>
            <a:ext cx="847843"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pic>
        <p:nvPicPr>
          <p:cNvPr id="28" name="Imagen 27"/>
          <p:cNvPicPr>
            <a:picLocks noChangeAspect="1"/>
          </p:cNvPicPr>
          <p:nvPr/>
        </p:nvPicPr>
        <p:blipFill rotWithShape="1">
          <a:blip r:embed="rId7" cstate="print">
            <a:extLst>
              <a:ext uri="{28A0092B-C50C-407E-A947-70E740481C1C}">
                <a14:useLocalDpi xmlns:a14="http://schemas.microsoft.com/office/drawing/2010/main" val="0"/>
              </a:ext>
            </a:extLst>
          </a:blip>
          <a:srcRect r="14220" b="10108"/>
          <a:stretch/>
        </p:blipFill>
        <p:spPr>
          <a:xfrm>
            <a:off x="6011710" y="6506208"/>
            <a:ext cx="1115148" cy="900000"/>
          </a:xfrm>
          <a:prstGeom prst="rect">
            <a:avLst/>
          </a:prstGeom>
        </p:spPr>
      </p:pic>
      <p:pic>
        <p:nvPicPr>
          <p:cNvPr id="26" name="Picture 5" descr="OK Tira azul_oscuro"/>
          <p:cNvPicPr>
            <a:picLocks noChangeArrowheads="1"/>
          </p:cNvPicPr>
          <p:nvPr/>
        </p:nvPicPr>
        <p:blipFill>
          <a:blip r:embed="rId8"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457198" y="6732004"/>
            <a:ext cx="351155" cy="351155"/>
          </a:xfrm>
          <a:custGeom>
            <a:avLst/>
            <a:gdLst/>
            <a:ahLst/>
            <a:cxnLst/>
            <a:rect l="l" t="t" r="r" b="b"/>
            <a:pathLst>
              <a:path w="351155" h="351154">
                <a:moveTo>
                  <a:pt x="175323" y="0"/>
                </a:moveTo>
                <a:lnTo>
                  <a:pt x="128712" y="6260"/>
                </a:lnTo>
                <a:lnTo>
                  <a:pt x="86830" y="23927"/>
                </a:lnTo>
                <a:lnTo>
                  <a:pt x="51347" y="51331"/>
                </a:lnTo>
                <a:lnTo>
                  <a:pt x="23934" y="86804"/>
                </a:lnTo>
                <a:lnTo>
                  <a:pt x="6262" y="128674"/>
                </a:lnTo>
                <a:lnTo>
                  <a:pt x="0" y="175272"/>
                </a:lnTo>
                <a:lnTo>
                  <a:pt x="6262" y="221892"/>
                </a:lnTo>
                <a:lnTo>
                  <a:pt x="23934" y="263777"/>
                </a:lnTo>
                <a:lnTo>
                  <a:pt x="51347" y="299258"/>
                </a:lnTo>
                <a:lnTo>
                  <a:pt x="86830" y="326667"/>
                </a:lnTo>
                <a:lnTo>
                  <a:pt x="128712" y="344335"/>
                </a:lnTo>
                <a:lnTo>
                  <a:pt x="175323" y="350596"/>
                </a:lnTo>
                <a:lnTo>
                  <a:pt x="221923" y="344335"/>
                </a:lnTo>
                <a:lnTo>
                  <a:pt x="263798" y="326667"/>
                </a:lnTo>
                <a:lnTo>
                  <a:pt x="299277" y="299258"/>
                </a:lnTo>
                <a:lnTo>
                  <a:pt x="326687" y="263777"/>
                </a:lnTo>
                <a:lnTo>
                  <a:pt x="344359" y="221892"/>
                </a:lnTo>
                <a:lnTo>
                  <a:pt x="350621" y="175272"/>
                </a:lnTo>
                <a:lnTo>
                  <a:pt x="344359" y="128674"/>
                </a:lnTo>
                <a:lnTo>
                  <a:pt x="326687" y="86804"/>
                </a:lnTo>
                <a:lnTo>
                  <a:pt x="299277" y="51331"/>
                </a:lnTo>
                <a:lnTo>
                  <a:pt x="263798" y="23927"/>
                </a:lnTo>
                <a:lnTo>
                  <a:pt x="221923" y="6260"/>
                </a:lnTo>
                <a:lnTo>
                  <a:pt x="175323" y="0"/>
                </a:lnTo>
                <a:close/>
              </a:path>
            </a:pathLst>
          </a:custGeom>
          <a:solidFill>
            <a:srgbClr val="004594"/>
          </a:solidFill>
        </p:spPr>
        <p:txBody>
          <a:bodyPr wrap="square" lIns="0" tIns="0" rIns="0" bIns="0" rtlCol="0"/>
          <a:lstStyle/>
          <a:p>
            <a:endParaRPr lang="es-ES" b="1">
              <a:latin typeface="Century Gothic Bold"/>
            </a:endParaRPr>
          </a:p>
        </p:txBody>
      </p:sp>
      <p:sp>
        <p:nvSpPr>
          <p:cNvPr id="5" name="object 5"/>
          <p:cNvSpPr/>
          <p:nvPr/>
        </p:nvSpPr>
        <p:spPr>
          <a:xfrm>
            <a:off x="493877" y="6737677"/>
            <a:ext cx="275866" cy="328575"/>
          </a:xfrm>
          <a:prstGeom prst="rect">
            <a:avLst/>
          </a:prstGeom>
          <a:blipFill>
            <a:blip r:embed="rId2" cstate="print"/>
            <a:stretch>
              <a:fillRect/>
            </a:stretch>
          </a:blipFill>
        </p:spPr>
        <p:txBody>
          <a:bodyPr wrap="square" lIns="0" tIns="0" rIns="0" bIns="0" rtlCol="0"/>
          <a:lstStyle/>
          <a:p>
            <a:endParaRPr lang="es-ES" b="1">
              <a:latin typeface="Century Gothic Bold"/>
            </a:endParaRPr>
          </a:p>
        </p:txBody>
      </p:sp>
      <p:sp>
        <p:nvSpPr>
          <p:cNvPr id="6" name="object 6"/>
          <p:cNvSpPr/>
          <p:nvPr/>
        </p:nvSpPr>
        <p:spPr>
          <a:xfrm>
            <a:off x="887719" y="7021132"/>
            <a:ext cx="134620" cy="0"/>
          </a:xfrm>
          <a:custGeom>
            <a:avLst/>
            <a:gdLst/>
            <a:ahLst/>
            <a:cxnLst/>
            <a:rect l="l" t="t" r="r" b="b"/>
            <a:pathLst>
              <a:path w="134619">
                <a:moveTo>
                  <a:pt x="0" y="0"/>
                </a:moveTo>
                <a:lnTo>
                  <a:pt x="134569" y="0"/>
                </a:lnTo>
              </a:path>
            </a:pathLst>
          </a:custGeom>
          <a:ln w="31750">
            <a:solidFill>
              <a:srgbClr val="004594"/>
            </a:solidFill>
          </a:ln>
        </p:spPr>
        <p:txBody>
          <a:bodyPr wrap="square" lIns="0" tIns="0" rIns="0" bIns="0" rtlCol="0"/>
          <a:lstStyle/>
          <a:p>
            <a:endParaRPr lang="es-ES" b="1">
              <a:latin typeface="Century Gothic Bold"/>
            </a:endParaRPr>
          </a:p>
        </p:txBody>
      </p:sp>
      <p:sp>
        <p:nvSpPr>
          <p:cNvPr id="7" name="object 7"/>
          <p:cNvSpPr/>
          <p:nvPr/>
        </p:nvSpPr>
        <p:spPr>
          <a:xfrm>
            <a:off x="903550" y="6812217"/>
            <a:ext cx="0" cy="193040"/>
          </a:xfrm>
          <a:custGeom>
            <a:avLst/>
            <a:gdLst/>
            <a:ahLst/>
            <a:cxnLst/>
            <a:rect l="l" t="t" r="r" b="b"/>
            <a:pathLst>
              <a:path h="193040">
                <a:moveTo>
                  <a:pt x="0" y="0"/>
                </a:moveTo>
                <a:lnTo>
                  <a:pt x="0" y="193039"/>
                </a:lnTo>
              </a:path>
            </a:pathLst>
          </a:custGeom>
          <a:ln w="31661">
            <a:solidFill>
              <a:srgbClr val="004594"/>
            </a:solidFill>
          </a:ln>
        </p:spPr>
        <p:txBody>
          <a:bodyPr wrap="square" lIns="0" tIns="0" rIns="0" bIns="0" rtlCol="0"/>
          <a:lstStyle/>
          <a:p>
            <a:endParaRPr lang="es-ES" b="1">
              <a:latin typeface="Century Gothic Bold"/>
            </a:endParaRPr>
          </a:p>
        </p:txBody>
      </p:sp>
      <p:sp>
        <p:nvSpPr>
          <p:cNvPr id="8" name="object 8"/>
          <p:cNvSpPr/>
          <p:nvPr/>
        </p:nvSpPr>
        <p:spPr>
          <a:xfrm>
            <a:off x="1026092" y="6875253"/>
            <a:ext cx="130810" cy="161925"/>
          </a:xfrm>
          <a:custGeom>
            <a:avLst/>
            <a:gdLst/>
            <a:ahLst/>
            <a:cxnLst/>
            <a:rect l="l" t="t" r="r" b="b"/>
            <a:pathLst>
              <a:path w="130809" h="161925">
                <a:moveTo>
                  <a:pt x="127364" y="31356"/>
                </a:moveTo>
                <a:lnTo>
                  <a:pt x="65163" y="31356"/>
                </a:lnTo>
                <a:lnTo>
                  <a:pt x="75338" y="31737"/>
                </a:lnTo>
                <a:lnTo>
                  <a:pt x="83651" y="32878"/>
                </a:lnTo>
                <a:lnTo>
                  <a:pt x="90102" y="34779"/>
                </a:lnTo>
                <a:lnTo>
                  <a:pt x="94691" y="37439"/>
                </a:lnTo>
                <a:lnTo>
                  <a:pt x="97535" y="39687"/>
                </a:lnTo>
                <a:lnTo>
                  <a:pt x="98958" y="43230"/>
                </a:lnTo>
                <a:lnTo>
                  <a:pt x="98958" y="52768"/>
                </a:lnTo>
                <a:lnTo>
                  <a:pt x="65163" y="64541"/>
                </a:lnTo>
                <a:lnTo>
                  <a:pt x="47749" y="65627"/>
                </a:lnTo>
                <a:lnTo>
                  <a:pt x="11264" y="81902"/>
                </a:lnTo>
                <a:lnTo>
                  <a:pt x="0" y="112953"/>
                </a:lnTo>
                <a:lnTo>
                  <a:pt x="704" y="121973"/>
                </a:lnTo>
                <a:lnTo>
                  <a:pt x="32961" y="157024"/>
                </a:lnTo>
                <a:lnTo>
                  <a:pt x="65163" y="161366"/>
                </a:lnTo>
                <a:lnTo>
                  <a:pt x="93800" y="158339"/>
                </a:lnTo>
                <a:lnTo>
                  <a:pt x="114255" y="149261"/>
                </a:lnTo>
                <a:lnTo>
                  <a:pt x="126528" y="134132"/>
                </a:lnTo>
                <a:lnTo>
                  <a:pt x="127324" y="130009"/>
                </a:lnTo>
                <a:lnTo>
                  <a:pt x="65163" y="130009"/>
                </a:lnTo>
                <a:lnTo>
                  <a:pt x="55114" y="129624"/>
                </a:lnTo>
                <a:lnTo>
                  <a:pt x="31661" y="108191"/>
                </a:lnTo>
                <a:lnTo>
                  <a:pt x="33083" y="104609"/>
                </a:lnTo>
                <a:lnTo>
                  <a:pt x="74691" y="96204"/>
                </a:lnTo>
                <a:lnTo>
                  <a:pt x="83499" y="95294"/>
                </a:lnTo>
                <a:lnTo>
                  <a:pt x="91588" y="93774"/>
                </a:lnTo>
                <a:lnTo>
                  <a:pt x="98958" y="91643"/>
                </a:lnTo>
                <a:lnTo>
                  <a:pt x="130619" y="91643"/>
                </a:lnTo>
                <a:lnTo>
                  <a:pt x="130619" y="48107"/>
                </a:lnTo>
                <a:lnTo>
                  <a:pt x="127364" y="31356"/>
                </a:lnTo>
                <a:close/>
              </a:path>
              <a:path w="130809" h="161925">
                <a:moveTo>
                  <a:pt x="130619" y="91643"/>
                </a:moveTo>
                <a:lnTo>
                  <a:pt x="98958" y="91643"/>
                </a:lnTo>
                <a:lnTo>
                  <a:pt x="98958" y="118033"/>
                </a:lnTo>
                <a:lnTo>
                  <a:pt x="97535" y="121615"/>
                </a:lnTo>
                <a:lnTo>
                  <a:pt x="65163" y="130009"/>
                </a:lnTo>
                <a:lnTo>
                  <a:pt x="127324" y="130009"/>
                </a:lnTo>
                <a:lnTo>
                  <a:pt x="130587" y="113118"/>
                </a:lnTo>
                <a:lnTo>
                  <a:pt x="130619" y="91643"/>
                </a:lnTo>
                <a:close/>
              </a:path>
              <a:path w="130809" h="161925">
                <a:moveTo>
                  <a:pt x="65163" y="0"/>
                </a:moveTo>
                <a:lnTo>
                  <a:pt x="20799" y="9702"/>
                </a:lnTo>
                <a:lnTo>
                  <a:pt x="0" y="48107"/>
                </a:lnTo>
                <a:lnTo>
                  <a:pt x="31661" y="48107"/>
                </a:lnTo>
                <a:lnTo>
                  <a:pt x="31661" y="43230"/>
                </a:lnTo>
                <a:lnTo>
                  <a:pt x="33083" y="39687"/>
                </a:lnTo>
                <a:lnTo>
                  <a:pt x="65163" y="31356"/>
                </a:lnTo>
                <a:lnTo>
                  <a:pt x="127364" y="31356"/>
                </a:lnTo>
                <a:lnTo>
                  <a:pt x="126528" y="27056"/>
                </a:lnTo>
                <a:lnTo>
                  <a:pt x="114255" y="12023"/>
                </a:lnTo>
                <a:lnTo>
                  <a:pt x="93800" y="3005"/>
                </a:lnTo>
                <a:lnTo>
                  <a:pt x="65163" y="0"/>
                </a:lnTo>
                <a:close/>
              </a:path>
            </a:pathLst>
          </a:custGeom>
          <a:solidFill>
            <a:srgbClr val="004594"/>
          </a:solidFill>
        </p:spPr>
        <p:txBody>
          <a:bodyPr wrap="square" lIns="0" tIns="0" rIns="0" bIns="0" rtlCol="0"/>
          <a:lstStyle/>
          <a:p>
            <a:endParaRPr lang="es-ES" b="1">
              <a:latin typeface="Century Gothic Bold"/>
            </a:endParaRPr>
          </a:p>
        </p:txBody>
      </p:sp>
      <p:sp>
        <p:nvSpPr>
          <p:cNvPr id="9" name="object 9"/>
          <p:cNvSpPr/>
          <p:nvPr/>
        </p:nvSpPr>
        <p:spPr>
          <a:xfrm>
            <a:off x="1167560" y="6875250"/>
            <a:ext cx="151130" cy="161925"/>
          </a:xfrm>
          <a:custGeom>
            <a:avLst/>
            <a:gdLst/>
            <a:ahLst/>
            <a:cxnLst/>
            <a:rect l="l" t="t" r="r" b="b"/>
            <a:pathLst>
              <a:path w="151130" h="161925">
                <a:moveTo>
                  <a:pt x="75501" y="0"/>
                </a:moveTo>
                <a:lnTo>
                  <a:pt x="18876" y="20210"/>
                </a:lnTo>
                <a:lnTo>
                  <a:pt x="20" y="80683"/>
                </a:lnTo>
                <a:lnTo>
                  <a:pt x="0" y="161366"/>
                </a:lnTo>
                <a:lnTo>
                  <a:pt x="31661" y="161366"/>
                </a:lnTo>
                <a:lnTo>
                  <a:pt x="31661" y="80683"/>
                </a:lnTo>
                <a:lnTo>
                  <a:pt x="32175" y="69205"/>
                </a:lnTo>
                <a:lnTo>
                  <a:pt x="53967" y="34783"/>
                </a:lnTo>
                <a:lnTo>
                  <a:pt x="75501" y="31356"/>
                </a:lnTo>
                <a:lnTo>
                  <a:pt x="138130" y="31356"/>
                </a:lnTo>
                <a:lnTo>
                  <a:pt x="131908" y="20210"/>
                </a:lnTo>
                <a:lnTo>
                  <a:pt x="108405" y="5052"/>
                </a:lnTo>
                <a:lnTo>
                  <a:pt x="75501" y="0"/>
                </a:lnTo>
                <a:close/>
              </a:path>
              <a:path w="151130" h="161925">
                <a:moveTo>
                  <a:pt x="138130" y="31356"/>
                </a:moveTo>
                <a:lnTo>
                  <a:pt x="75501" y="31356"/>
                </a:lnTo>
                <a:lnTo>
                  <a:pt x="87188" y="32213"/>
                </a:lnTo>
                <a:lnTo>
                  <a:pt x="96970" y="34783"/>
                </a:lnTo>
                <a:lnTo>
                  <a:pt x="118535" y="69205"/>
                </a:lnTo>
                <a:lnTo>
                  <a:pt x="119049" y="80683"/>
                </a:lnTo>
                <a:lnTo>
                  <a:pt x="119049" y="161366"/>
                </a:lnTo>
                <a:lnTo>
                  <a:pt x="150710" y="161366"/>
                </a:lnTo>
                <a:lnTo>
                  <a:pt x="150690" y="80683"/>
                </a:lnTo>
                <a:lnTo>
                  <a:pt x="146010" y="45471"/>
                </a:lnTo>
                <a:lnTo>
                  <a:pt x="138130" y="31356"/>
                </a:lnTo>
                <a:close/>
              </a:path>
            </a:pathLst>
          </a:custGeom>
          <a:solidFill>
            <a:srgbClr val="004594"/>
          </a:solidFill>
        </p:spPr>
        <p:txBody>
          <a:bodyPr wrap="square" lIns="0" tIns="0" rIns="0" bIns="0" rtlCol="0"/>
          <a:lstStyle/>
          <a:p>
            <a:endParaRPr lang="es-ES" b="1">
              <a:latin typeface="Century Gothic Bold"/>
            </a:endParaRPr>
          </a:p>
        </p:txBody>
      </p:sp>
      <p:sp>
        <p:nvSpPr>
          <p:cNvPr id="10" name="object 10"/>
          <p:cNvSpPr/>
          <p:nvPr/>
        </p:nvSpPr>
        <p:spPr>
          <a:xfrm>
            <a:off x="1328802" y="6811612"/>
            <a:ext cx="151130" cy="225425"/>
          </a:xfrm>
          <a:custGeom>
            <a:avLst/>
            <a:gdLst/>
            <a:ahLst/>
            <a:cxnLst/>
            <a:rect l="l" t="t" r="r" b="b"/>
            <a:pathLst>
              <a:path w="151130" h="225425">
                <a:moveTo>
                  <a:pt x="31661" y="0"/>
                </a:moveTo>
                <a:lnTo>
                  <a:pt x="0" y="0"/>
                </a:lnTo>
                <a:lnTo>
                  <a:pt x="20" y="144475"/>
                </a:lnTo>
                <a:lnTo>
                  <a:pt x="4700" y="179625"/>
                </a:lnTo>
                <a:lnTo>
                  <a:pt x="18800" y="204838"/>
                </a:lnTo>
                <a:lnTo>
                  <a:pt x="42299" y="219964"/>
                </a:lnTo>
                <a:lnTo>
                  <a:pt x="75196" y="225005"/>
                </a:lnTo>
                <a:lnTo>
                  <a:pt x="108249" y="219964"/>
                </a:lnTo>
                <a:lnTo>
                  <a:pt x="131832" y="204876"/>
                </a:lnTo>
                <a:lnTo>
                  <a:pt x="138148" y="193649"/>
                </a:lnTo>
                <a:lnTo>
                  <a:pt x="75196" y="193649"/>
                </a:lnTo>
                <a:lnTo>
                  <a:pt x="63516" y="192790"/>
                </a:lnTo>
                <a:lnTo>
                  <a:pt x="33718" y="165554"/>
                </a:lnTo>
                <a:lnTo>
                  <a:pt x="31661" y="144475"/>
                </a:lnTo>
                <a:lnTo>
                  <a:pt x="31661" y="94995"/>
                </a:lnTo>
                <a:lnTo>
                  <a:pt x="138079" y="94995"/>
                </a:lnTo>
                <a:lnTo>
                  <a:pt x="131832" y="83850"/>
                </a:lnTo>
                <a:lnTo>
                  <a:pt x="108234" y="68692"/>
                </a:lnTo>
                <a:lnTo>
                  <a:pt x="75196" y="63639"/>
                </a:lnTo>
                <a:lnTo>
                  <a:pt x="31661" y="63639"/>
                </a:lnTo>
                <a:lnTo>
                  <a:pt x="31661" y="0"/>
                </a:lnTo>
                <a:close/>
              </a:path>
              <a:path w="151130" h="225425">
                <a:moveTo>
                  <a:pt x="138079" y="94995"/>
                </a:moveTo>
                <a:lnTo>
                  <a:pt x="75196" y="94995"/>
                </a:lnTo>
                <a:lnTo>
                  <a:pt x="86902" y="95855"/>
                </a:lnTo>
                <a:lnTo>
                  <a:pt x="96742" y="98432"/>
                </a:lnTo>
                <a:lnTo>
                  <a:pt x="118535" y="132968"/>
                </a:lnTo>
                <a:lnTo>
                  <a:pt x="119049" y="144475"/>
                </a:lnTo>
                <a:lnTo>
                  <a:pt x="118535" y="155855"/>
                </a:lnTo>
                <a:lnTo>
                  <a:pt x="96742" y="190212"/>
                </a:lnTo>
                <a:lnTo>
                  <a:pt x="75196" y="193649"/>
                </a:lnTo>
                <a:lnTo>
                  <a:pt x="138148" y="193649"/>
                </a:lnTo>
                <a:lnTo>
                  <a:pt x="145880" y="179908"/>
                </a:lnTo>
                <a:lnTo>
                  <a:pt x="146002" y="179625"/>
                </a:lnTo>
                <a:lnTo>
                  <a:pt x="150710" y="144475"/>
                </a:lnTo>
                <a:lnTo>
                  <a:pt x="145991" y="109111"/>
                </a:lnTo>
                <a:lnTo>
                  <a:pt x="138079" y="94995"/>
                </a:lnTo>
                <a:close/>
              </a:path>
            </a:pathLst>
          </a:custGeom>
          <a:solidFill>
            <a:srgbClr val="69AF22"/>
          </a:solidFill>
        </p:spPr>
        <p:txBody>
          <a:bodyPr wrap="square" lIns="0" tIns="0" rIns="0" bIns="0" rtlCol="0"/>
          <a:lstStyle/>
          <a:p>
            <a:endParaRPr lang="es-ES" b="1">
              <a:latin typeface="Century Gothic Bold"/>
            </a:endParaRPr>
          </a:p>
        </p:txBody>
      </p:sp>
      <p:sp>
        <p:nvSpPr>
          <p:cNvPr id="11" name="object 11"/>
          <p:cNvSpPr/>
          <p:nvPr/>
        </p:nvSpPr>
        <p:spPr>
          <a:xfrm>
            <a:off x="1491056" y="6811619"/>
            <a:ext cx="31750" cy="31750"/>
          </a:xfrm>
          <a:custGeom>
            <a:avLst/>
            <a:gdLst/>
            <a:ahLst/>
            <a:cxnLst/>
            <a:rect l="l" t="t" r="r" b="b"/>
            <a:pathLst>
              <a:path w="31750" h="31750">
                <a:moveTo>
                  <a:pt x="31661" y="0"/>
                </a:moveTo>
                <a:lnTo>
                  <a:pt x="0" y="0"/>
                </a:lnTo>
                <a:lnTo>
                  <a:pt x="0" y="31356"/>
                </a:lnTo>
                <a:lnTo>
                  <a:pt x="31661" y="31356"/>
                </a:lnTo>
                <a:lnTo>
                  <a:pt x="31661" y="0"/>
                </a:lnTo>
                <a:close/>
              </a:path>
            </a:pathLst>
          </a:custGeom>
          <a:solidFill>
            <a:srgbClr val="69AF22"/>
          </a:solidFill>
        </p:spPr>
        <p:txBody>
          <a:bodyPr wrap="square" lIns="0" tIns="0" rIns="0" bIns="0" rtlCol="0"/>
          <a:lstStyle/>
          <a:p>
            <a:endParaRPr lang="es-ES" b="1">
              <a:latin typeface="Century Gothic Bold"/>
            </a:endParaRPr>
          </a:p>
        </p:txBody>
      </p:sp>
      <p:sp>
        <p:nvSpPr>
          <p:cNvPr id="12" name="object 12"/>
          <p:cNvSpPr/>
          <p:nvPr/>
        </p:nvSpPr>
        <p:spPr>
          <a:xfrm>
            <a:off x="1506886" y="6875246"/>
            <a:ext cx="0" cy="161925"/>
          </a:xfrm>
          <a:custGeom>
            <a:avLst/>
            <a:gdLst/>
            <a:ahLst/>
            <a:cxnLst/>
            <a:rect l="l" t="t" r="r" b="b"/>
            <a:pathLst>
              <a:path h="161925">
                <a:moveTo>
                  <a:pt x="0" y="0"/>
                </a:moveTo>
                <a:lnTo>
                  <a:pt x="0" y="161366"/>
                </a:lnTo>
              </a:path>
            </a:pathLst>
          </a:custGeom>
          <a:ln w="31661">
            <a:solidFill>
              <a:srgbClr val="69AF22"/>
            </a:solidFill>
          </a:ln>
        </p:spPr>
        <p:txBody>
          <a:bodyPr wrap="square" lIns="0" tIns="0" rIns="0" bIns="0" rtlCol="0"/>
          <a:lstStyle/>
          <a:p>
            <a:endParaRPr lang="es-ES" b="1">
              <a:latin typeface="Century Gothic Bold"/>
            </a:endParaRPr>
          </a:p>
        </p:txBody>
      </p:sp>
      <p:sp>
        <p:nvSpPr>
          <p:cNvPr id="13" name="object 13"/>
          <p:cNvSpPr/>
          <p:nvPr/>
        </p:nvSpPr>
        <p:spPr>
          <a:xfrm>
            <a:off x="1534344" y="6811612"/>
            <a:ext cx="151130" cy="225425"/>
          </a:xfrm>
          <a:custGeom>
            <a:avLst/>
            <a:gdLst/>
            <a:ahLst/>
            <a:cxnLst/>
            <a:rect l="l" t="t" r="r" b="b"/>
            <a:pathLst>
              <a:path w="151130" h="225425">
                <a:moveTo>
                  <a:pt x="150710" y="0"/>
                </a:moveTo>
                <a:lnTo>
                  <a:pt x="119049" y="0"/>
                </a:lnTo>
                <a:lnTo>
                  <a:pt x="119049" y="63639"/>
                </a:lnTo>
                <a:lnTo>
                  <a:pt x="75501" y="63639"/>
                </a:lnTo>
                <a:lnTo>
                  <a:pt x="42471" y="68682"/>
                </a:lnTo>
                <a:lnTo>
                  <a:pt x="18876" y="83812"/>
                </a:lnTo>
                <a:lnTo>
                  <a:pt x="4719" y="109025"/>
                </a:lnTo>
                <a:lnTo>
                  <a:pt x="0" y="144322"/>
                </a:lnTo>
                <a:lnTo>
                  <a:pt x="4719" y="179758"/>
                </a:lnTo>
                <a:lnTo>
                  <a:pt x="18876" y="205066"/>
                </a:lnTo>
                <a:lnTo>
                  <a:pt x="42471" y="220250"/>
                </a:lnTo>
                <a:lnTo>
                  <a:pt x="75501" y="225310"/>
                </a:lnTo>
                <a:lnTo>
                  <a:pt x="108405" y="220250"/>
                </a:lnTo>
                <a:lnTo>
                  <a:pt x="131908" y="205066"/>
                </a:lnTo>
                <a:lnTo>
                  <a:pt x="138744" y="192798"/>
                </a:lnTo>
                <a:lnTo>
                  <a:pt x="75577" y="192798"/>
                </a:lnTo>
                <a:lnTo>
                  <a:pt x="63892" y="191936"/>
                </a:lnTo>
                <a:lnTo>
                  <a:pt x="34097" y="164539"/>
                </a:lnTo>
                <a:lnTo>
                  <a:pt x="32042" y="143167"/>
                </a:lnTo>
                <a:lnTo>
                  <a:pt x="32556" y="131625"/>
                </a:lnTo>
                <a:lnTo>
                  <a:pt x="54113" y="97212"/>
                </a:lnTo>
                <a:lnTo>
                  <a:pt x="150710" y="93840"/>
                </a:lnTo>
                <a:lnTo>
                  <a:pt x="150710" y="0"/>
                </a:lnTo>
                <a:close/>
              </a:path>
              <a:path w="151130" h="225425">
                <a:moveTo>
                  <a:pt x="150710" y="93840"/>
                </a:moveTo>
                <a:lnTo>
                  <a:pt x="119113" y="93840"/>
                </a:lnTo>
                <a:lnTo>
                  <a:pt x="119062" y="144322"/>
                </a:lnTo>
                <a:lnTo>
                  <a:pt x="118600" y="154715"/>
                </a:lnTo>
                <a:lnTo>
                  <a:pt x="97047" y="189350"/>
                </a:lnTo>
                <a:lnTo>
                  <a:pt x="75577" y="192798"/>
                </a:lnTo>
                <a:lnTo>
                  <a:pt x="138744" y="192798"/>
                </a:lnTo>
                <a:lnTo>
                  <a:pt x="146010" y="179758"/>
                </a:lnTo>
                <a:lnTo>
                  <a:pt x="150710" y="144322"/>
                </a:lnTo>
                <a:lnTo>
                  <a:pt x="150710" y="93840"/>
                </a:lnTo>
                <a:close/>
              </a:path>
            </a:pathLst>
          </a:custGeom>
          <a:solidFill>
            <a:srgbClr val="69AF22"/>
          </a:solidFill>
        </p:spPr>
        <p:txBody>
          <a:bodyPr wrap="square" lIns="0" tIns="0" rIns="0" bIns="0" rtlCol="0"/>
          <a:lstStyle/>
          <a:p>
            <a:endParaRPr lang="es-ES" b="1">
              <a:latin typeface="Century Gothic Bold"/>
            </a:endParaRPr>
          </a:p>
        </p:txBody>
      </p:sp>
      <p:sp>
        <p:nvSpPr>
          <p:cNvPr id="14" name="object 14"/>
          <p:cNvSpPr/>
          <p:nvPr/>
        </p:nvSpPr>
        <p:spPr>
          <a:xfrm>
            <a:off x="1690453" y="6875246"/>
            <a:ext cx="151130" cy="161925"/>
          </a:xfrm>
          <a:custGeom>
            <a:avLst/>
            <a:gdLst/>
            <a:ahLst/>
            <a:cxnLst/>
            <a:rect l="l" t="t" r="r" b="b"/>
            <a:pathLst>
              <a:path w="151130" h="161925">
                <a:moveTo>
                  <a:pt x="75501" y="0"/>
                </a:moveTo>
                <a:lnTo>
                  <a:pt x="42466" y="5052"/>
                </a:lnTo>
                <a:lnTo>
                  <a:pt x="18872" y="20210"/>
                </a:lnTo>
                <a:lnTo>
                  <a:pt x="4717" y="45471"/>
                </a:lnTo>
                <a:lnTo>
                  <a:pt x="0" y="80835"/>
                </a:lnTo>
                <a:lnTo>
                  <a:pt x="4717" y="116071"/>
                </a:lnTo>
                <a:lnTo>
                  <a:pt x="18872" y="141236"/>
                </a:lnTo>
                <a:lnTo>
                  <a:pt x="42466" y="156334"/>
                </a:lnTo>
                <a:lnTo>
                  <a:pt x="75501" y="161366"/>
                </a:lnTo>
                <a:lnTo>
                  <a:pt x="150710" y="161366"/>
                </a:lnTo>
                <a:lnTo>
                  <a:pt x="150710" y="130009"/>
                </a:lnTo>
                <a:lnTo>
                  <a:pt x="75501" y="130009"/>
                </a:lnTo>
                <a:lnTo>
                  <a:pt x="58544" y="127916"/>
                </a:lnTo>
                <a:lnTo>
                  <a:pt x="45737" y="121637"/>
                </a:lnTo>
                <a:lnTo>
                  <a:pt x="37080" y="111171"/>
                </a:lnTo>
                <a:lnTo>
                  <a:pt x="32575" y="96520"/>
                </a:lnTo>
                <a:lnTo>
                  <a:pt x="150710" y="96520"/>
                </a:lnTo>
                <a:lnTo>
                  <a:pt x="150710" y="80733"/>
                </a:lnTo>
                <a:lnTo>
                  <a:pt x="148638" y="65163"/>
                </a:lnTo>
                <a:lnTo>
                  <a:pt x="32575" y="65163"/>
                </a:lnTo>
                <a:lnTo>
                  <a:pt x="37080" y="50378"/>
                </a:lnTo>
                <a:lnTo>
                  <a:pt x="45737" y="39817"/>
                </a:lnTo>
                <a:lnTo>
                  <a:pt x="58544" y="33481"/>
                </a:lnTo>
                <a:lnTo>
                  <a:pt x="75501" y="31369"/>
                </a:lnTo>
                <a:lnTo>
                  <a:pt x="138160" y="31369"/>
                </a:lnTo>
                <a:lnTo>
                  <a:pt x="131908" y="20183"/>
                </a:lnTo>
                <a:lnTo>
                  <a:pt x="108405" y="5045"/>
                </a:lnTo>
                <a:lnTo>
                  <a:pt x="75501" y="0"/>
                </a:lnTo>
                <a:close/>
              </a:path>
              <a:path w="151130" h="161925">
                <a:moveTo>
                  <a:pt x="138160" y="31369"/>
                </a:moveTo>
                <a:lnTo>
                  <a:pt x="75501" y="31369"/>
                </a:lnTo>
                <a:lnTo>
                  <a:pt x="92325" y="33481"/>
                </a:lnTo>
                <a:lnTo>
                  <a:pt x="105038" y="39817"/>
                </a:lnTo>
                <a:lnTo>
                  <a:pt x="113641" y="50378"/>
                </a:lnTo>
                <a:lnTo>
                  <a:pt x="118135" y="65163"/>
                </a:lnTo>
                <a:lnTo>
                  <a:pt x="148638" y="65163"/>
                </a:lnTo>
                <a:lnTo>
                  <a:pt x="146010" y="45412"/>
                </a:lnTo>
                <a:lnTo>
                  <a:pt x="138160" y="31369"/>
                </a:lnTo>
                <a:close/>
              </a:path>
            </a:pathLst>
          </a:custGeom>
          <a:solidFill>
            <a:srgbClr val="69AF22"/>
          </a:solidFill>
        </p:spPr>
        <p:txBody>
          <a:bodyPr wrap="square" lIns="0" tIns="0" rIns="0" bIns="0" rtlCol="0"/>
          <a:lstStyle/>
          <a:p>
            <a:endParaRPr lang="es-ES" b="1">
              <a:latin typeface="Century Gothic Bold"/>
            </a:endParaRPr>
          </a:p>
        </p:txBody>
      </p:sp>
      <p:sp>
        <p:nvSpPr>
          <p:cNvPr id="15" name="object 15"/>
          <p:cNvSpPr/>
          <p:nvPr/>
        </p:nvSpPr>
        <p:spPr>
          <a:xfrm>
            <a:off x="879849" y="7122655"/>
            <a:ext cx="946471" cy="170242"/>
          </a:xfrm>
          <a:prstGeom prst="rect">
            <a:avLst/>
          </a:prstGeom>
          <a:blipFill>
            <a:blip r:embed="rId3" cstate="print"/>
            <a:stretch>
              <a:fillRect/>
            </a:stretch>
          </a:blipFill>
        </p:spPr>
        <p:txBody>
          <a:bodyPr wrap="square" lIns="0" tIns="0" rIns="0" bIns="0" rtlCol="0"/>
          <a:lstStyle/>
          <a:p>
            <a:endParaRPr lang="es-ES" b="1">
              <a:latin typeface="Century Gothic Bold"/>
            </a:endParaRPr>
          </a:p>
        </p:txBody>
      </p:sp>
      <p:sp>
        <p:nvSpPr>
          <p:cNvPr id="16" name="object 16"/>
          <p:cNvSpPr txBox="1"/>
          <p:nvPr/>
        </p:nvSpPr>
        <p:spPr>
          <a:xfrm>
            <a:off x="3671830" y="6972023"/>
            <a:ext cx="1466215" cy="162224"/>
          </a:xfrm>
          <a:prstGeom prst="rect">
            <a:avLst/>
          </a:prstGeom>
        </p:spPr>
        <p:txBody>
          <a:bodyPr vert="horz" wrap="square" lIns="0" tIns="15875" rIns="0" bIns="0" rtlCol="0">
            <a:spAutoFit/>
          </a:bodyPr>
          <a:lstStyle/>
          <a:p>
            <a:pPr marL="12700">
              <a:lnSpc>
                <a:spcPct val="100000"/>
              </a:lnSpc>
              <a:spcBef>
                <a:spcPts val="125"/>
              </a:spcBef>
            </a:pPr>
            <a:r>
              <a:rPr lang="es-ES" sz="950" b="1" spc="-25">
                <a:solidFill>
                  <a:srgbClr val="004594"/>
                </a:solidFill>
                <a:latin typeface="Century Gothic"/>
                <a:cs typeface="Century Gothic"/>
              </a:rPr>
              <a:t>www.lanbide.euskadi.eus</a:t>
            </a:r>
            <a:endParaRPr lang="es-ES" sz="950">
              <a:latin typeface="Century Gothic"/>
              <a:cs typeface="Century Gothic"/>
            </a:endParaRPr>
          </a:p>
        </p:txBody>
      </p:sp>
      <p:sp>
        <p:nvSpPr>
          <p:cNvPr id="17" name="object 17"/>
          <p:cNvSpPr/>
          <p:nvPr/>
        </p:nvSpPr>
        <p:spPr>
          <a:xfrm>
            <a:off x="5503597" y="7008573"/>
            <a:ext cx="126720" cy="126733"/>
          </a:xfrm>
          <a:prstGeom prst="rect">
            <a:avLst/>
          </a:prstGeom>
          <a:blipFill>
            <a:blip r:embed="rId4" cstate="print"/>
            <a:stretch>
              <a:fillRect/>
            </a:stretch>
          </a:blipFill>
        </p:spPr>
        <p:txBody>
          <a:bodyPr wrap="square" lIns="0" tIns="0" rIns="0" bIns="0" rtlCol="0"/>
          <a:lstStyle/>
          <a:p>
            <a:endParaRPr lang="es-ES" b="1">
              <a:latin typeface="Century Gothic Bold"/>
            </a:endParaRPr>
          </a:p>
        </p:txBody>
      </p:sp>
      <p:sp>
        <p:nvSpPr>
          <p:cNvPr id="18" name="object 18"/>
          <p:cNvSpPr/>
          <p:nvPr/>
        </p:nvSpPr>
        <p:spPr>
          <a:xfrm>
            <a:off x="5323692" y="7008576"/>
            <a:ext cx="126623" cy="126733"/>
          </a:xfrm>
          <a:prstGeom prst="rect">
            <a:avLst/>
          </a:prstGeom>
          <a:blipFill>
            <a:blip r:embed="rId5" cstate="print"/>
            <a:stretch>
              <a:fillRect/>
            </a:stretch>
          </a:blipFill>
        </p:spPr>
        <p:txBody>
          <a:bodyPr wrap="square" lIns="0" tIns="0" rIns="0" bIns="0" rtlCol="0"/>
          <a:lstStyle/>
          <a:p>
            <a:endParaRPr lang="es-ES" b="1">
              <a:latin typeface="Century Gothic Bold"/>
            </a:endParaRPr>
          </a:p>
        </p:txBody>
      </p:sp>
      <p:sp>
        <p:nvSpPr>
          <p:cNvPr id="19" name="object 19"/>
          <p:cNvSpPr/>
          <p:nvPr/>
        </p:nvSpPr>
        <p:spPr>
          <a:xfrm>
            <a:off x="5683923" y="7008579"/>
            <a:ext cx="126746" cy="126720"/>
          </a:xfrm>
          <a:prstGeom prst="rect">
            <a:avLst/>
          </a:prstGeom>
          <a:blipFill>
            <a:blip r:embed="rId6" cstate="print"/>
            <a:stretch>
              <a:fillRect/>
            </a:stretch>
          </a:blipFill>
        </p:spPr>
        <p:txBody>
          <a:bodyPr wrap="square" lIns="0" tIns="0" rIns="0" bIns="0" rtlCol="0"/>
          <a:lstStyle/>
          <a:p>
            <a:endParaRPr lang="es-ES" b="1">
              <a:latin typeface="Century Gothic Bold"/>
            </a:endParaRPr>
          </a:p>
        </p:txBody>
      </p:sp>
      <p:sp>
        <p:nvSpPr>
          <p:cNvPr id="20" name="object 20"/>
          <p:cNvSpPr/>
          <p:nvPr/>
        </p:nvSpPr>
        <p:spPr>
          <a:xfrm>
            <a:off x="355817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1" name="object 21"/>
          <p:cNvSpPr/>
          <p:nvPr/>
        </p:nvSpPr>
        <p:spPr>
          <a:xfrm>
            <a:off x="5164894" y="7019190"/>
            <a:ext cx="0" cy="95250"/>
          </a:xfrm>
          <a:custGeom>
            <a:avLst/>
            <a:gdLst/>
            <a:ahLst/>
            <a:cxnLst/>
            <a:rect l="l" t="t" r="r" b="b"/>
            <a:pathLst>
              <a:path h="95250">
                <a:moveTo>
                  <a:pt x="0" y="0"/>
                </a:moveTo>
                <a:lnTo>
                  <a:pt x="0" y="94716"/>
                </a:lnTo>
              </a:path>
            </a:pathLst>
          </a:custGeom>
          <a:ln w="12369">
            <a:solidFill>
              <a:srgbClr val="004594"/>
            </a:solidFill>
          </a:ln>
        </p:spPr>
        <p:txBody>
          <a:bodyPr wrap="square" lIns="0" tIns="0" rIns="0" bIns="0" rtlCol="0"/>
          <a:lstStyle/>
          <a:p>
            <a:endParaRPr lang="es-ES" b="1">
              <a:latin typeface="Century Gothic Bold"/>
            </a:endParaRPr>
          </a:p>
        </p:txBody>
      </p:sp>
      <p:sp>
        <p:nvSpPr>
          <p:cNvPr id="22" name="object 22"/>
          <p:cNvSpPr txBox="1"/>
          <p:nvPr/>
        </p:nvSpPr>
        <p:spPr>
          <a:xfrm>
            <a:off x="2047195" y="6972023"/>
            <a:ext cx="1457325" cy="321242"/>
          </a:xfrm>
          <a:prstGeom prst="rect">
            <a:avLst/>
          </a:prstGeom>
        </p:spPr>
        <p:txBody>
          <a:bodyPr vert="horz" wrap="square" lIns="0" tIns="15875" rIns="0" bIns="0" rtlCol="0">
            <a:spAutoFit/>
          </a:bodyPr>
          <a:lstStyle/>
          <a:p>
            <a:pPr marL="12700">
              <a:spcBef>
                <a:spcPts val="125"/>
              </a:spcBef>
            </a:pPr>
            <a:r>
              <a:rPr lang="es-ES" sz="950" b="1" spc="-5" dirty="0">
                <a:solidFill>
                  <a:srgbClr val="004594"/>
                </a:solidFill>
                <a:latin typeface="Century Gothic"/>
                <a:cs typeface="Century Gothic"/>
              </a:rPr>
              <a:t>945  </a:t>
            </a:r>
            <a:r>
              <a:rPr lang="es-ES" sz="950" b="1" spc="-5" dirty="0" smtClean="0">
                <a:solidFill>
                  <a:srgbClr val="004594"/>
                </a:solidFill>
                <a:latin typeface="Century Gothic"/>
                <a:cs typeface="Century Gothic"/>
              </a:rPr>
              <a:t>160 601</a:t>
            </a:r>
            <a:endParaRPr lang="es-ES" sz="950" b="1" spc="-5" dirty="0">
              <a:solidFill>
                <a:srgbClr val="004594"/>
              </a:solidFill>
              <a:latin typeface="Century Gothic"/>
              <a:cs typeface="Century Gothic"/>
            </a:endParaRPr>
          </a:p>
          <a:p>
            <a:pPr marL="12700">
              <a:lnSpc>
                <a:spcPct val="100000"/>
              </a:lnSpc>
              <a:spcBef>
                <a:spcPts val="125"/>
              </a:spcBef>
            </a:pPr>
            <a:endParaRPr lang="es-ES" sz="950" dirty="0">
              <a:latin typeface="Century Gothic"/>
              <a:cs typeface="Century Gothic"/>
            </a:endParaRPr>
          </a:p>
        </p:txBody>
      </p:sp>
      <p:sp>
        <p:nvSpPr>
          <p:cNvPr id="23" name="object 23"/>
          <p:cNvSpPr txBox="1"/>
          <p:nvPr/>
        </p:nvSpPr>
        <p:spPr>
          <a:xfrm>
            <a:off x="1049299" y="1760348"/>
            <a:ext cx="8375650" cy="254000"/>
          </a:xfrm>
          <a:prstGeom prst="rect">
            <a:avLst/>
          </a:prstGeom>
        </p:spPr>
        <p:txBody>
          <a:bodyPr vert="horz" wrap="square" lIns="0" tIns="12700" rIns="0" bIns="0" rtlCol="0">
            <a:spAutoFit/>
          </a:bodyPr>
          <a:lstStyle/>
          <a:p>
            <a:pPr marL="12700">
              <a:lnSpc>
                <a:spcPct val="100000"/>
              </a:lnSpc>
              <a:spcBef>
                <a:spcPts val="100"/>
              </a:spcBef>
            </a:pPr>
            <a:r>
              <a:rPr sz="1500" spc="-50" dirty="0">
                <a:solidFill>
                  <a:srgbClr val="3D3D3F"/>
                </a:solidFill>
                <a:latin typeface="Century Gothic"/>
                <a:cs typeface="Century Gothic"/>
              </a:rPr>
              <a:t>Hallarse al </a:t>
            </a:r>
            <a:r>
              <a:rPr sz="1500" spc="-60" dirty="0">
                <a:solidFill>
                  <a:srgbClr val="3D3D3F"/>
                </a:solidFill>
                <a:latin typeface="Century Gothic"/>
                <a:cs typeface="Century Gothic"/>
              </a:rPr>
              <a:t>corriente </a:t>
            </a:r>
            <a:r>
              <a:rPr sz="1500" spc="-65" dirty="0">
                <a:solidFill>
                  <a:srgbClr val="3D3D3F"/>
                </a:solidFill>
                <a:latin typeface="Century Gothic"/>
                <a:cs typeface="Century Gothic"/>
              </a:rPr>
              <a:t>en </a:t>
            </a:r>
            <a:r>
              <a:rPr sz="1500" spc="-40" dirty="0">
                <a:solidFill>
                  <a:srgbClr val="3D3D3F"/>
                </a:solidFill>
                <a:latin typeface="Century Gothic"/>
                <a:cs typeface="Century Gothic"/>
              </a:rPr>
              <a:t>el cumplimiento </a:t>
            </a:r>
            <a:r>
              <a:rPr sz="1500" spc="-70" dirty="0">
                <a:solidFill>
                  <a:srgbClr val="3D3D3F"/>
                </a:solidFill>
                <a:latin typeface="Century Gothic"/>
                <a:cs typeface="Century Gothic"/>
              </a:rPr>
              <a:t>de </a:t>
            </a:r>
            <a:r>
              <a:rPr sz="1500" spc="-30" dirty="0">
                <a:solidFill>
                  <a:srgbClr val="3D3D3F"/>
                </a:solidFill>
                <a:latin typeface="Century Gothic"/>
                <a:cs typeface="Century Gothic"/>
              </a:rPr>
              <a:t>las </a:t>
            </a:r>
            <a:r>
              <a:rPr sz="1500" spc="-45" dirty="0">
                <a:solidFill>
                  <a:srgbClr val="3D3D3F"/>
                </a:solidFill>
                <a:latin typeface="Century Gothic"/>
                <a:cs typeface="Century Gothic"/>
              </a:rPr>
              <a:t>obligaciones </a:t>
            </a:r>
            <a:r>
              <a:rPr sz="1500" spc="-55" dirty="0">
                <a:solidFill>
                  <a:srgbClr val="3D3D3F"/>
                </a:solidFill>
                <a:latin typeface="Century Gothic"/>
                <a:cs typeface="Century Gothic"/>
              </a:rPr>
              <a:t>tributarias </a:t>
            </a:r>
            <a:r>
              <a:rPr sz="1500" spc="-114" dirty="0">
                <a:solidFill>
                  <a:srgbClr val="3D3D3F"/>
                </a:solidFill>
                <a:latin typeface="Century Gothic"/>
                <a:cs typeface="Century Gothic"/>
              </a:rPr>
              <a:t>y </a:t>
            </a:r>
            <a:r>
              <a:rPr sz="1500" spc="-70" dirty="0">
                <a:solidFill>
                  <a:srgbClr val="3D3D3F"/>
                </a:solidFill>
                <a:latin typeface="Century Gothic"/>
                <a:cs typeface="Century Gothic"/>
              </a:rPr>
              <a:t>de </a:t>
            </a:r>
            <a:r>
              <a:rPr sz="1500" spc="-50" dirty="0">
                <a:solidFill>
                  <a:srgbClr val="3D3D3F"/>
                </a:solidFill>
                <a:latin typeface="Century Gothic"/>
                <a:cs typeface="Century Gothic"/>
              </a:rPr>
              <a:t>la </a:t>
            </a:r>
            <a:r>
              <a:rPr sz="1500" spc="-55" dirty="0">
                <a:solidFill>
                  <a:srgbClr val="3D3D3F"/>
                </a:solidFill>
                <a:latin typeface="Century Gothic"/>
                <a:cs typeface="Century Gothic"/>
              </a:rPr>
              <a:t>Seguridad</a:t>
            </a:r>
            <a:r>
              <a:rPr sz="1500" spc="15" dirty="0">
                <a:solidFill>
                  <a:srgbClr val="3D3D3F"/>
                </a:solidFill>
                <a:latin typeface="Century Gothic"/>
                <a:cs typeface="Century Gothic"/>
              </a:rPr>
              <a:t> </a:t>
            </a:r>
            <a:r>
              <a:rPr sz="1500" spc="-40" dirty="0">
                <a:solidFill>
                  <a:srgbClr val="3D3D3F"/>
                </a:solidFill>
                <a:latin typeface="Century Gothic"/>
                <a:cs typeface="Century Gothic"/>
              </a:rPr>
              <a:t>Social.</a:t>
            </a:r>
            <a:endParaRPr sz="1500">
              <a:latin typeface="Century Gothic"/>
              <a:cs typeface="Century Gothic"/>
            </a:endParaRPr>
          </a:p>
        </p:txBody>
      </p:sp>
      <p:sp>
        <p:nvSpPr>
          <p:cNvPr id="24" name="object 24"/>
          <p:cNvSpPr txBox="1"/>
          <p:nvPr/>
        </p:nvSpPr>
        <p:spPr>
          <a:xfrm>
            <a:off x="1049299" y="2204975"/>
            <a:ext cx="7978775" cy="254000"/>
          </a:xfrm>
          <a:prstGeom prst="rect">
            <a:avLst/>
          </a:prstGeom>
        </p:spPr>
        <p:txBody>
          <a:bodyPr vert="horz" wrap="square" lIns="0" tIns="12700" rIns="0" bIns="0" rtlCol="0">
            <a:spAutoFit/>
          </a:bodyPr>
          <a:lstStyle/>
          <a:p>
            <a:pPr marL="12700">
              <a:lnSpc>
                <a:spcPct val="100000"/>
              </a:lnSpc>
              <a:spcBef>
                <a:spcPts val="100"/>
              </a:spcBef>
            </a:pPr>
            <a:r>
              <a:rPr sz="1500" spc="-50" dirty="0">
                <a:solidFill>
                  <a:srgbClr val="3D3D3F"/>
                </a:solidFill>
                <a:latin typeface="Century Gothic"/>
                <a:cs typeface="Century Gothic"/>
              </a:rPr>
              <a:t>Hallarse</a:t>
            </a:r>
            <a:r>
              <a:rPr sz="1500" spc="40" dirty="0">
                <a:solidFill>
                  <a:srgbClr val="3D3D3F"/>
                </a:solidFill>
                <a:latin typeface="Century Gothic"/>
                <a:cs typeface="Century Gothic"/>
              </a:rPr>
              <a:t> </a:t>
            </a:r>
            <a:r>
              <a:rPr sz="1500" spc="-50" dirty="0">
                <a:solidFill>
                  <a:srgbClr val="3D3D3F"/>
                </a:solidFill>
                <a:latin typeface="Century Gothic"/>
                <a:cs typeface="Century Gothic"/>
              </a:rPr>
              <a:t>al</a:t>
            </a:r>
            <a:r>
              <a:rPr sz="1500" spc="45" dirty="0">
                <a:solidFill>
                  <a:srgbClr val="3D3D3F"/>
                </a:solidFill>
                <a:latin typeface="Century Gothic"/>
                <a:cs typeface="Century Gothic"/>
              </a:rPr>
              <a:t> </a:t>
            </a:r>
            <a:r>
              <a:rPr sz="1500" spc="-60" dirty="0">
                <a:solidFill>
                  <a:srgbClr val="3D3D3F"/>
                </a:solidFill>
                <a:latin typeface="Century Gothic"/>
                <a:cs typeface="Century Gothic"/>
              </a:rPr>
              <a:t>corriente</a:t>
            </a:r>
            <a:r>
              <a:rPr sz="1500" spc="45" dirty="0">
                <a:solidFill>
                  <a:srgbClr val="3D3D3F"/>
                </a:solidFill>
                <a:latin typeface="Century Gothic"/>
                <a:cs typeface="Century Gothic"/>
              </a:rPr>
              <a:t> </a:t>
            </a:r>
            <a:r>
              <a:rPr sz="1500" spc="-65" dirty="0">
                <a:solidFill>
                  <a:srgbClr val="3D3D3F"/>
                </a:solidFill>
                <a:latin typeface="Century Gothic"/>
                <a:cs typeface="Century Gothic"/>
              </a:rPr>
              <a:t>en</a:t>
            </a:r>
            <a:r>
              <a:rPr sz="1500" spc="45" dirty="0">
                <a:solidFill>
                  <a:srgbClr val="3D3D3F"/>
                </a:solidFill>
                <a:latin typeface="Century Gothic"/>
                <a:cs typeface="Century Gothic"/>
              </a:rPr>
              <a:t> </a:t>
            </a:r>
            <a:r>
              <a:rPr sz="1500" spc="-40" dirty="0">
                <a:solidFill>
                  <a:srgbClr val="3D3D3F"/>
                </a:solidFill>
                <a:latin typeface="Century Gothic"/>
                <a:cs typeface="Century Gothic"/>
              </a:rPr>
              <a:t>el</a:t>
            </a:r>
            <a:r>
              <a:rPr sz="1500" spc="45" dirty="0">
                <a:solidFill>
                  <a:srgbClr val="3D3D3F"/>
                </a:solidFill>
                <a:latin typeface="Century Gothic"/>
                <a:cs typeface="Century Gothic"/>
              </a:rPr>
              <a:t> </a:t>
            </a:r>
            <a:r>
              <a:rPr sz="1500" spc="-65" dirty="0">
                <a:solidFill>
                  <a:srgbClr val="3D3D3F"/>
                </a:solidFill>
                <a:latin typeface="Century Gothic"/>
                <a:cs typeface="Century Gothic"/>
              </a:rPr>
              <a:t>pago</a:t>
            </a:r>
            <a:r>
              <a:rPr sz="1500" spc="45" dirty="0">
                <a:solidFill>
                  <a:srgbClr val="3D3D3F"/>
                </a:solidFill>
                <a:latin typeface="Century Gothic"/>
                <a:cs typeface="Century Gothic"/>
              </a:rPr>
              <a:t> </a:t>
            </a:r>
            <a:r>
              <a:rPr sz="1500" spc="-70" dirty="0">
                <a:solidFill>
                  <a:srgbClr val="3D3D3F"/>
                </a:solidFill>
                <a:latin typeface="Century Gothic"/>
                <a:cs typeface="Century Gothic"/>
              </a:rPr>
              <a:t>de</a:t>
            </a:r>
            <a:r>
              <a:rPr sz="1500" spc="45" dirty="0">
                <a:solidFill>
                  <a:srgbClr val="3D3D3F"/>
                </a:solidFill>
                <a:latin typeface="Century Gothic"/>
                <a:cs typeface="Century Gothic"/>
              </a:rPr>
              <a:t> </a:t>
            </a:r>
            <a:r>
              <a:rPr sz="1500" spc="-45" dirty="0">
                <a:solidFill>
                  <a:srgbClr val="3D3D3F"/>
                </a:solidFill>
                <a:latin typeface="Century Gothic"/>
                <a:cs typeface="Century Gothic"/>
              </a:rPr>
              <a:t>obligaciones</a:t>
            </a:r>
            <a:r>
              <a:rPr sz="1500" spc="45" dirty="0">
                <a:solidFill>
                  <a:srgbClr val="3D3D3F"/>
                </a:solidFill>
                <a:latin typeface="Century Gothic"/>
                <a:cs typeface="Century Gothic"/>
              </a:rPr>
              <a:t> </a:t>
            </a:r>
            <a:r>
              <a:rPr sz="1500" spc="-70" dirty="0">
                <a:solidFill>
                  <a:srgbClr val="3D3D3F"/>
                </a:solidFill>
                <a:latin typeface="Century Gothic"/>
                <a:cs typeface="Century Gothic"/>
              </a:rPr>
              <a:t>de</a:t>
            </a:r>
            <a:r>
              <a:rPr sz="1500" spc="45" dirty="0">
                <a:solidFill>
                  <a:srgbClr val="3D3D3F"/>
                </a:solidFill>
                <a:latin typeface="Century Gothic"/>
                <a:cs typeface="Century Gothic"/>
              </a:rPr>
              <a:t> </a:t>
            </a:r>
            <a:r>
              <a:rPr sz="1500" spc="-60" dirty="0">
                <a:solidFill>
                  <a:srgbClr val="3D3D3F"/>
                </a:solidFill>
                <a:latin typeface="Century Gothic"/>
                <a:cs typeface="Century Gothic"/>
              </a:rPr>
              <a:t>reintegro</a:t>
            </a:r>
            <a:r>
              <a:rPr sz="1500" spc="45" dirty="0">
                <a:solidFill>
                  <a:srgbClr val="3D3D3F"/>
                </a:solidFill>
                <a:latin typeface="Century Gothic"/>
                <a:cs typeface="Century Gothic"/>
              </a:rPr>
              <a:t> </a:t>
            </a:r>
            <a:r>
              <a:rPr sz="1500" spc="-65" dirty="0">
                <a:solidFill>
                  <a:srgbClr val="3D3D3F"/>
                </a:solidFill>
                <a:latin typeface="Century Gothic"/>
                <a:cs typeface="Century Gothic"/>
              </a:rPr>
              <a:t>en</a:t>
            </a:r>
            <a:r>
              <a:rPr sz="1500" spc="45" dirty="0">
                <a:solidFill>
                  <a:srgbClr val="3D3D3F"/>
                </a:solidFill>
                <a:latin typeface="Century Gothic"/>
                <a:cs typeface="Century Gothic"/>
              </a:rPr>
              <a:t> </a:t>
            </a:r>
            <a:r>
              <a:rPr sz="1500" spc="-50" dirty="0">
                <a:solidFill>
                  <a:srgbClr val="3D3D3F"/>
                </a:solidFill>
                <a:latin typeface="Century Gothic"/>
                <a:cs typeface="Century Gothic"/>
              </a:rPr>
              <a:t>materia</a:t>
            </a:r>
            <a:r>
              <a:rPr sz="1500" spc="45" dirty="0">
                <a:solidFill>
                  <a:srgbClr val="3D3D3F"/>
                </a:solidFill>
                <a:latin typeface="Century Gothic"/>
                <a:cs typeface="Century Gothic"/>
              </a:rPr>
              <a:t> </a:t>
            </a:r>
            <a:r>
              <a:rPr sz="1500" spc="-70" dirty="0">
                <a:solidFill>
                  <a:srgbClr val="3D3D3F"/>
                </a:solidFill>
                <a:latin typeface="Century Gothic"/>
                <a:cs typeface="Century Gothic"/>
              </a:rPr>
              <a:t>de</a:t>
            </a:r>
            <a:r>
              <a:rPr sz="1500" spc="45" dirty="0">
                <a:solidFill>
                  <a:srgbClr val="3D3D3F"/>
                </a:solidFill>
                <a:latin typeface="Century Gothic"/>
                <a:cs typeface="Century Gothic"/>
              </a:rPr>
              <a:t> </a:t>
            </a:r>
            <a:r>
              <a:rPr sz="1500" spc="-50" dirty="0">
                <a:solidFill>
                  <a:srgbClr val="3D3D3F"/>
                </a:solidFill>
                <a:latin typeface="Century Gothic"/>
                <a:cs typeface="Century Gothic"/>
              </a:rPr>
              <a:t>subvenciones.</a:t>
            </a:r>
            <a:endParaRPr sz="1500">
              <a:latin typeface="Century Gothic"/>
              <a:cs typeface="Century Gothic"/>
            </a:endParaRPr>
          </a:p>
        </p:txBody>
      </p:sp>
      <p:sp>
        <p:nvSpPr>
          <p:cNvPr id="26" name="object 26"/>
          <p:cNvSpPr txBox="1"/>
          <p:nvPr/>
        </p:nvSpPr>
        <p:spPr>
          <a:xfrm>
            <a:off x="1049299" y="2649602"/>
            <a:ext cx="8458200" cy="1166986"/>
          </a:xfrm>
          <a:prstGeom prst="rect">
            <a:avLst/>
          </a:prstGeom>
        </p:spPr>
        <p:txBody>
          <a:bodyPr vert="horz" wrap="square" lIns="0" tIns="12700" rIns="0" bIns="0" rtlCol="0">
            <a:spAutoFit/>
          </a:bodyPr>
          <a:lstStyle/>
          <a:p>
            <a:pPr marL="12700" marR="5080">
              <a:lnSpc>
                <a:spcPct val="100000"/>
              </a:lnSpc>
              <a:spcBef>
                <a:spcPts val="100"/>
              </a:spcBef>
            </a:pPr>
            <a:r>
              <a:rPr sz="1500" spc="-85" dirty="0">
                <a:solidFill>
                  <a:srgbClr val="3D3D3F"/>
                </a:solidFill>
                <a:latin typeface="Century Gothic"/>
                <a:cs typeface="Century Gothic"/>
              </a:rPr>
              <a:t>No </a:t>
            </a:r>
            <a:r>
              <a:rPr sz="1500" spc="-55" dirty="0">
                <a:solidFill>
                  <a:srgbClr val="3D3D3F"/>
                </a:solidFill>
                <a:latin typeface="Century Gothic"/>
                <a:cs typeface="Century Gothic"/>
              </a:rPr>
              <a:t>estar sancionada </a:t>
            </a:r>
            <a:r>
              <a:rPr sz="1500" spc="-50" dirty="0">
                <a:solidFill>
                  <a:srgbClr val="3D3D3F"/>
                </a:solidFill>
                <a:latin typeface="Century Gothic"/>
                <a:cs typeface="Century Gothic"/>
              </a:rPr>
              <a:t>ni administrativa ni </a:t>
            </a:r>
            <a:r>
              <a:rPr sz="1500" spc="-55" dirty="0">
                <a:solidFill>
                  <a:srgbClr val="3D3D3F"/>
                </a:solidFill>
                <a:latin typeface="Century Gothic"/>
                <a:cs typeface="Century Gothic"/>
              </a:rPr>
              <a:t>penalmente </a:t>
            </a:r>
            <a:r>
              <a:rPr sz="1500" spc="-65" dirty="0">
                <a:solidFill>
                  <a:srgbClr val="3D3D3F"/>
                </a:solidFill>
                <a:latin typeface="Century Gothic"/>
                <a:cs typeface="Century Gothic"/>
              </a:rPr>
              <a:t>con </a:t>
            </a:r>
            <a:r>
              <a:rPr sz="1500" spc="-50" dirty="0">
                <a:solidFill>
                  <a:srgbClr val="3D3D3F"/>
                </a:solidFill>
                <a:latin typeface="Century Gothic"/>
                <a:cs typeface="Century Gothic"/>
              </a:rPr>
              <a:t>la </a:t>
            </a:r>
            <a:r>
              <a:rPr sz="1500" spc="-60" dirty="0">
                <a:solidFill>
                  <a:srgbClr val="3D3D3F"/>
                </a:solidFill>
                <a:latin typeface="Century Gothic"/>
                <a:cs typeface="Century Gothic"/>
              </a:rPr>
              <a:t>pérdida </a:t>
            </a:r>
            <a:r>
              <a:rPr sz="1500" spc="-70" dirty="0">
                <a:solidFill>
                  <a:srgbClr val="3D3D3F"/>
                </a:solidFill>
                <a:latin typeface="Century Gothic"/>
                <a:cs typeface="Century Gothic"/>
              </a:rPr>
              <a:t>de </a:t>
            </a:r>
            <a:r>
              <a:rPr sz="1500" spc="-50" dirty="0">
                <a:solidFill>
                  <a:srgbClr val="3D3D3F"/>
                </a:solidFill>
                <a:latin typeface="Century Gothic"/>
                <a:cs typeface="Century Gothic"/>
              </a:rPr>
              <a:t>la </a:t>
            </a:r>
            <a:r>
              <a:rPr sz="1500" spc="-40" dirty="0">
                <a:solidFill>
                  <a:srgbClr val="3D3D3F"/>
                </a:solidFill>
                <a:latin typeface="Century Gothic"/>
                <a:cs typeface="Century Gothic"/>
              </a:rPr>
              <a:t>posibilidad </a:t>
            </a:r>
            <a:r>
              <a:rPr sz="1500" spc="-60" dirty="0">
                <a:solidFill>
                  <a:srgbClr val="3D3D3F"/>
                </a:solidFill>
                <a:latin typeface="Century Gothic"/>
                <a:cs typeface="Century Gothic"/>
              </a:rPr>
              <a:t>de  obtención </a:t>
            </a:r>
            <a:r>
              <a:rPr sz="1500" spc="-70" dirty="0">
                <a:solidFill>
                  <a:srgbClr val="3D3D3F"/>
                </a:solidFill>
                <a:latin typeface="Century Gothic"/>
                <a:cs typeface="Century Gothic"/>
              </a:rPr>
              <a:t>de </a:t>
            </a:r>
            <a:r>
              <a:rPr sz="1500" spc="-50" dirty="0">
                <a:solidFill>
                  <a:srgbClr val="3D3D3F"/>
                </a:solidFill>
                <a:latin typeface="Century Gothic"/>
                <a:cs typeface="Century Gothic"/>
              </a:rPr>
              <a:t>subvenciones </a:t>
            </a:r>
            <a:r>
              <a:rPr sz="1500" spc="-75" dirty="0">
                <a:solidFill>
                  <a:srgbClr val="3D3D3F"/>
                </a:solidFill>
                <a:latin typeface="Century Gothic"/>
                <a:cs typeface="Century Gothic"/>
              </a:rPr>
              <a:t>o </a:t>
            </a:r>
            <a:r>
              <a:rPr sz="1500" spc="-60" dirty="0">
                <a:solidFill>
                  <a:srgbClr val="3D3D3F"/>
                </a:solidFill>
                <a:latin typeface="Century Gothic"/>
                <a:cs typeface="Century Gothic"/>
              </a:rPr>
              <a:t>ayudas </a:t>
            </a:r>
            <a:r>
              <a:rPr sz="1500" spc="-45" dirty="0">
                <a:solidFill>
                  <a:srgbClr val="3D3D3F"/>
                </a:solidFill>
                <a:latin typeface="Century Gothic"/>
                <a:cs typeface="Century Gothic"/>
              </a:rPr>
              <a:t>públicas, </a:t>
            </a:r>
            <a:r>
              <a:rPr sz="1500" spc="-50" dirty="0">
                <a:solidFill>
                  <a:srgbClr val="3D3D3F"/>
                </a:solidFill>
                <a:latin typeface="Century Gothic"/>
                <a:cs typeface="Century Gothic"/>
              </a:rPr>
              <a:t>ni </a:t>
            </a:r>
            <a:r>
              <a:rPr sz="1500" spc="-55" dirty="0">
                <a:solidFill>
                  <a:srgbClr val="3D3D3F"/>
                </a:solidFill>
                <a:latin typeface="Century Gothic"/>
                <a:cs typeface="Century Gothic"/>
              </a:rPr>
              <a:t>estar </a:t>
            </a:r>
            <a:r>
              <a:rPr sz="1500" spc="-45" dirty="0">
                <a:solidFill>
                  <a:srgbClr val="3D3D3F"/>
                </a:solidFill>
                <a:latin typeface="Century Gothic"/>
                <a:cs typeface="Century Gothic"/>
              </a:rPr>
              <a:t>incursa </a:t>
            </a:r>
            <a:r>
              <a:rPr sz="1500" spc="-65" dirty="0">
                <a:solidFill>
                  <a:srgbClr val="3D3D3F"/>
                </a:solidFill>
                <a:latin typeface="Century Gothic"/>
                <a:cs typeface="Century Gothic"/>
              </a:rPr>
              <a:t>en </a:t>
            </a:r>
            <a:r>
              <a:rPr sz="1500" spc="-50" dirty="0">
                <a:solidFill>
                  <a:srgbClr val="3D3D3F"/>
                </a:solidFill>
                <a:latin typeface="Century Gothic"/>
                <a:cs typeface="Century Gothic"/>
              </a:rPr>
              <a:t>prohibición </a:t>
            </a:r>
            <a:r>
              <a:rPr sz="1500" spc="-45" dirty="0">
                <a:solidFill>
                  <a:srgbClr val="3D3D3F"/>
                </a:solidFill>
                <a:latin typeface="Century Gothic"/>
                <a:cs typeface="Century Gothic"/>
              </a:rPr>
              <a:t>legal </a:t>
            </a:r>
            <a:r>
              <a:rPr sz="1500" spc="-60" dirty="0">
                <a:solidFill>
                  <a:srgbClr val="3D3D3F"/>
                </a:solidFill>
                <a:latin typeface="Century Gothic"/>
                <a:cs typeface="Century Gothic"/>
              </a:rPr>
              <a:t>alguna que  </a:t>
            </a:r>
            <a:r>
              <a:rPr sz="1500" spc="-40" dirty="0">
                <a:solidFill>
                  <a:srgbClr val="3D3D3F"/>
                </a:solidFill>
                <a:latin typeface="Century Gothic"/>
                <a:cs typeface="Century Gothic"/>
              </a:rPr>
              <a:t>le </a:t>
            </a:r>
            <a:r>
              <a:rPr sz="1500" spc="-50" dirty="0">
                <a:solidFill>
                  <a:srgbClr val="3D3D3F"/>
                </a:solidFill>
                <a:latin typeface="Century Gothic"/>
                <a:cs typeface="Century Gothic"/>
              </a:rPr>
              <a:t>inhabilite </a:t>
            </a:r>
            <a:r>
              <a:rPr sz="1500" spc="-70" dirty="0">
                <a:solidFill>
                  <a:srgbClr val="3D3D3F"/>
                </a:solidFill>
                <a:latin typeface="Century Gothic"/>
                <a:cs typeface="Century Gothic"/>
              </a:rPr>
              <a:t>para </a:t>
            </a:r>
            <a:r>
              <a:rPr sz="1500" spc="-40" dirty="0">
                <a:solidFill>
                  <a:srgbClr val="3D3D3F"/>
                </a:solidFill>
                <a:latin typeface="Century Gothic"/>
                <a:cs typeface="Century Gothic"/>
              </a:rPr>
              <a:t>ello, </a:t>
            </a:r>
            <a:r>
              <a:rPr sz="1500" spc="-65" dirty="0">
                <a:solidFill>
                  <a:srgbClr val="3D3D3F"/>
                </a:solidFill>
                <a:latin typeface="Century Gothic"/>
                <a:cs typeface="Century Gothic"/>
              </a:rPr>
              <a:t>con </a:t>
            </a:r>
            <a:r>
              <a:rPr sz="1500" spc="-40" dirty="0">
                <a:solidFill>
                  <a:srgbClr val="3D3D3F"/>
                </a:solidFill>
                <a:latin typeface="Century Gothic"/>
                <a:cs typeface="Century Gothic"/>
              </a:rPr>
              <a:t>inclusión </a:t>
            </a:r>
            <a:r>
              <a:rPr sz="1500" spc="-70" dirty="0">
                <a:solidFill>
                  <a:srgbClr val="3D3D3F"/>
                </a:solidFill>
                <a:latin typeface="Century Gothic"/>
                <a:cs typeface="Century Gothic"/>
              </a:rPr>
              <a:t>de </a:t>
            </a:r>
            <a:r>
              <a:rPr sz="1500" spc="-30" dirty="0">
                <a:solidFill>
                  <a:srgbClr val="3D3D3F"/>
                </a:solidFill>
                <a:latin typeface="Century Gothic"/>
                <a:cs typeface="Century Gothic"/>
              </a:rPr>
              <a:t>las </a:t>
            </a:r>
            <a:r>
              <a:rPr sz="1500" spc="-65" dirty="0">
                <a:solidFill>
                  <a:srgbClr val="3D3D3F"/>
                </a:solidFill>
                <a:latin typeface="Century Gothic"/>
                <a:cs typeface="Century Gothic"/>
              </a:rPr>
              <a:t>que </a:t>
            </a:r>
            <a:r>
              <a:rPr sz="1500" spc="-25" dirty="0">
                <a:solidFill>
                  <a:srgbClr val="3D3D3F"/>
                </a:solidFill>
                <a:latin typeface="Century Gothic"/>
                <a:cs typeface="Century Gothic"/>
              </a:rPr>
              <a:t>se </a:t>
            </a:r>
            <a:r>
              <a:rPr sz="1500" spc="-75" dirty="0">
                <a:solidFill>
                  <a:srgbClr val="3D3D3F"/>
                </a:solidFill>
                <a:latin typeface="Century Gothic"/>
                <a:cs typeface="Century Gothic"/>
              </a:rPr>
              <a:t>hayan </a:t>
            </a:r>
            <a:r>
              <a:rPr sz="1500" spc="-60" dirty="0">
                <a:solidFill>
                  <a:srgbClr val="3D3D3F"/>
                </a:solidFill>
                <a:latin typeface="Century Gothic"/>
                <a:cs typeface="Century Gothic"/>
              </a:rPr>
              <a:t>producido </a:t>
            </a:r>
            <a:r>
              <a:rPr sz="1500" spc="-70" dirty="0">
                <a:solidFill>
                  <a:srgbClr val="3D3D3F"/>
                </a:solidFill>
                <a:latin typeface="Century Gothic"/>
                <a:cs typeface="Century Gothic"/>
              </a:rPr>
              <a:t>por </a:t>
            </a:r>
            <a:r>
              <a:rPr sz="1500" spc="-50" dirty="0">
                <a:solidFill>
                  <a:srgbClr val="3D3D3F"/>
                </a:solidFill>
                <a:latin typeface="Century Gothic"/>
                <a:cs typeface="Century Gothic"/>
              </a:rPr>
              <a:t>incurrir </a:t>
            </a:r>
            <a:r>
              <a:rPr sz="1500" spc="-65" dirty="0">
                <a:solidFill>
                  <a:srgbClr val="3D3D3F"/>
                </a:solidFill>
                <a:latin typeface="Century Gothic"/>
                <a:cs typeface="Century Gothic"/>
              </a:rPr>
              <a:t>en </a:t>
            </a:r>
            <a:r>
              <a:rPr sz="1500" spc="-40" dirty="0">
                <a:solidFill>
                  <a:srgbClr val="3D3D3F"/>
                </a:solidFill>
                <a:latin typeface="Century Gothic"/>
                <a:cs typeface="Century Gothic"/>
              </a:rPr>
              <a:t>discriminación  </a:t>
            </a:r>
            <a:r>
              <a:rPr sz="1500" spc="-70" dirty="0">
                <a:solidFill>
                  <a:srgbClr val="3D3D3F"/>
                </a:solidFill>
                <a:latin typeface="Century Gothic"/>
                <a:cs typeface="Century Gothic"/>
              </a:rPr>
              <a:t>por </a:t>
            </a:r>
            <a:r>
              <a:rPr sz="1500" spc="-60" dirty="0">
                <a:solidFill>
                  <a:srgbClr val="3D3D3F"/>
                </a:solidFill>
                <a:latin typeface="Century Gothic"/>
                <a:cs typeface="Century Gothic"/>
              </a:rPr>
              <a:t>razón </a:t>
            </a:r>
            <a:r>
              <a:rPr sz="1500" spc="-70" dirty="0">
                <a:solidFill>
                  <a:srgbClr val="3D3D3F"/>
                </a:solidFill>
                <a:latin typeface="Century Gothic"/>
                <a:cs typeface="Century Gothic"/>
              </a:rPr>
              <a:t>de </a:t>
            </a:r>
            <a:r>
              <a:rPr sz="1500" spc="-50" dirty="0">
                <a:solidFill>
                  <a:srgbClr val="3D3D3F"/>
                </a:solidFill>
                <a:latin typeface="Century Gothic"/>
                <a:cs typeface="Century Gothic"/>
              </a:rPr>
              <a:t>sexo, </a:t>
            </a:r>
            <a:r>
              <a:rPr sz="1500" spc="-65" dirty="0">
                <a:solidFill>
                  <a:srgbClr val="3D3D3F"/>
                </a:solidFill>
                <a:latin typeface="Century Gothic"/>
                <a:cs typeface="Century Gothic"/>
              </a:rPr>
              <a:t>en </a:t>
            </a:r>
            <a:r>
              <a:rPr sz="1500" spc="-70" dirty="0">
                <a:solidFill>
                  <a:srgbClr val="3D3D3F"/>
                </a:solidFill>
                <a:latin typeface="Century Gothic"/>
                <a:cs typeface="Century Gothic"/>
              </a:rPr>
              <a:t>virtud de </a:t>
            </a:r>
            <a:r>
              <a:rPr sz="1500" spc="-50" dirty="0">
                <a:solidFill>
                  <a:srgbClr val="3D3D3F"/>
                </a:solidFill>
                <a:latin typeface="Century Gothic"/>
                <a:cs typeface="Century Gothic"/>
              </a:rPr>
              <a:t>la </a:t>
            </a:r>
            <a:r>
              <a:rPr sz="1500" spc="-60" dirty="0">
                <a:solidFill>
                  <a:srgbClr val="3D3D3F"/>
                </a:solidFill>
                <a:latin typeface="Century Gothic"/>
                <a:cs typeface="Century Gothic"/>
              </a:rPr>
              <a:t>ley </a:t>
            </a:r>
            <a:r>
              <a:rPr sz="1500" spc="-10" dirty="0">
                <a:solidFill>
                  <a:srgbClr val="3D3D3F"/>
                </a:solidFill>
                <a:latin typeface="Century Gothic"/>
                <a:cs typeface="Century Gothic"/>
              </a:rPr>
              <a:t>4/2005, </a:t>
            </a:r>
            <a:r>
              <a:rPr sz="1500" spc="-70" dirty="0" smtClean="0">
                <a:solidFill>
                  <a:srgbClr val="3D3D3F"/>
                </a:solidFill>
                <a:latin typeface="Century Gothic"/>
                <a:cs typeface="Century Gothic"/>
              </a:rPr>
              <a:t>de </a:t>
            </a:r>
            <a:r>
              <a:rPr sz="1500" spc="-60" dirty="0">
                <a:solidFill>
                  <a:srgbClr val="3D3D3F"/>
                </a:solidFill>
                <a:latin typeface="Century Gothic"/>
                <a:cs typeface="Century Gothic"/>
              </a:rPr>
              <a:t>febrero, </a:t>
            </a:r>
            <a:r>
              <a:rPr sz="1500" spc="-70" dirty="0">
                <a:solidFill>
                  <a:srgbClr val="3D3D3F"/>
                </a:solidFill>
                <a:latin typeface="Century Gothic"/>
                <a:cs typeface="Century Gothic"/>
              </a:rPr>
              <a:t>para </a:t>
            </a:r>
            <a:r>
              <a:rPr sz="1500" spc="-50" dirty="0">
                <a:solidFill>
                  <a:srgbClr val="3D3D3F"/>
                </a:solidFill>
                <a:latin typeface="Century Gothic"/>
                <a:cs typeface="Century Gothic"/>
              </a:rPr>
              <a:t>la </a:t>
            </a:r>
            <a:r>
              <a:rPr sz="1500" spc="-55" dirty="0">
                <a:solidFill>
                  <a:srgbClr val="3D3D3F"/>
                </a:solidFill>
                <a:latin typeface="Century Gothic"/>
                <a:cs typeface="Century Gothic"/>
              </a:rPr>
              <a:t>Igualdad </a:t>
            </a:r>
            <a:r>
              <a:rPr sz="1500" spc="-70" dirty="0">
                <a:solidFill>
                  <a:srgbClr val="3D3D3F"/>
                </a:solidFill>
                <a:latin typeface="Century Gothic"/>
                <a:cs typeface="Century Gothic"/>
              </a:rPr>
              <a:t>de </a:t>
            </a:r>
            <a:r>
              <a:rPr sz="1500" spc="-55" dirty="0">
                <a:solidFill>
                  <a:srgbClr val="3D3D3F"/>
                </a:solidFill>
                <a:latin typeface="Century Gothic"/>
                <a:cs typeface="Century Gothic"/>
              </a:rPr>
              <a:t>Mujeres </a:t>
            </a:r>
            <a:r>
              <a:rPr sz="1500" spc="-114" dirty="0">
                <a:solidFill>
                  <a:srgbClr val="3D3D3F"/>
                </a:solidFill>
                <a:latin typeface="Century Gothic"/>
                <a:cs typeface="Century Gothic"/>
              </a:rPr>
              <a:t>y  </a:t>
            </a:r>
            <a:r>
              <a:rPr sz="1500" spc="-45" dirty="0">
                <a:solidFill>
                  <a:srgbClr val="3D3D3F"/>
                </a:solidFill>
                <a:latin typeface="Century Gothic"/>
                <a:cs typeface="Century Gothic"/>
              </a:rPr>
              <a:t>Hombres, </a:t>
            </a:r>
            <a:r>
              <a:rPr sz="1500" spc="-75" dirty="0">
                <a:solidFill>
                  <a:srgbClr val="3D3D3F"/>
                </a:solidFill>
                <a:latin typeface="Century Gothic"/>
                <a:cs typeface="Century Gothic"/>
              </a:rPr>
              <a:t>o </a:t>
            </a:r>
            <a:r>
              <a:rPr sz="1500" spc="-70" dirty="0">
                <a:solidFill>
                  <a:srgbClr val="3D3D3F"/>
                </a:solidFill>
                <a:latin typeface="Century Gothic"/>
                <a:cs typeface="Century Gothic"/>
              </a:rPr>
              <a:t>de </a:t>
            </a:r>
            <a:r>
              <a:rPr sz="1500" spc="-50" dirty="0">
                <a:solidFill>
                  <a:srgbClr val="3D3D3F"/>
                </a:solidFill>
                <a:latin typeface="Century Gothic"/>
                <a:cs typeface="Century Gothic"/>
              </a:rPr>
              <a:t>la </a:t>
            </a:r>
            <a:r>
              <a:rPr sz="1500" spc="-95" dirty="0">
                <a:solidFill>
                  <a:srgbClr val="3D3D3F"/>
                </a:solidFill>
                <a:latin typeface="Century Gothic"/>
                <a:cs typeface="Century Gothic"/>
              </a:rPr>
              <a:t>Ley </a:t>
            </a:r>
            <a:r>
              <a:rPr sz="1500" spc="-65" dirty="0">
                <a:solidFill>
                  <a:srgbClr val="3D3D3F"/>
                </a:solidFill>
                <a:latin typeface="Century Gothic"/>
                <a:cs typeface="Century Gothic"/>
              </a:rPr>
              <a:t>Orgánica </a:t>
            </a:r>
            <a:r>
              <a:rPr sz="1500" spc="-10" dirty="0">
                <a:solidFill>
                  <a:srgbClr val="3D3D3F"/>
                </a:solidFill>
                <a:latin typeface="Century Gothic"/>
                <a:cs typeface="Century Gothic"/>
              </a:rPr>
              <a:t>3/2007, </a:t>
            </a:r>
            <a:r>
              <a:rPr sz="1500" spc="-70" dirty="0">
                <a:solidFill>
                  <a:srgbClr val="3D3D3F"/>
                </a:solidFill>
                <a:latin typeface="Century Gothic"/>
                <a:cs typeface="Century Gothic"/>
              </a:rPr>
              <a:t>de </a:t>
            </a:r>
            <a:r>
              <a:rPr sz="1500" spc="20" dirty="0">
                <a:solidFill>
                  <a:srgbClr val="3D3D3F"/>
                </a:solidFill>
                <a:latin typeface="Century Gothic"/>
                <a:cs typeface="Century Gothic"/>
              </a:rPr>
              <a:t>30 </a:t>
            </a:r>
            <a:r>
              <a:rPr sz="1500" spc="-70" dirty="0">
                <a:solidFill>
                  <a:srgbClr val="3D3D3F"/>
                </a:solidFill>
                <a:latin typeface="Century Gothic"/>
                <a:cs typeface="Century Gothic"/>
              </a:rPr>
              <a:t>de </a:t>
            </a:r>
            <a:r>
              <a:rPr sz="1500" spc="-40" dirty="0">
                <a:solidFill>
                  <a:srgbClr val="3D3D3F"/>
                </a:solidFill>
                <a:latin typeface="Century Gothic"/>
                <a:cs typeface="Century Gothic"/>
              </a:rPr>
              <a:t>marzo </a:t>
            </a:r>
            <a:r>
              <a:rPr sz="1500" spc="-70" dirty="0">
                <a:solidFill>
                  <a:srgbClr val="3D3D3F"/>
                </a:solidFill>
                <a:latin typeface="Century Gothic"/>
                <a:cs typeface="Century Gothic"/>
              </a:rPr>
              <a:t>para </a:t>
            </a:r>
            <a:r>
              <a:rPr sz="1500" spc="-50" dirty="0">
                <a:solidFill>
                  <a:srgbClr val="3D3D3F"/>
                </a:solidFill>
                <a:latin typeface="Century Gothic"/>
                <a:cs typeface="Century Gothic"/>
              </a:rPr>
              <a:t>la </a:t>
            </a:r>
            <a:r>
              <a:rPr sz="1500" spc="-55" dirty="0">
                <a:solidFill>
                  <a:srgbClr val="3D3D3F"/>
                </a:solidFill>
                <a:latin typeface="Century Gothic"/>
                <a:cs typeface="Century Gothic"/>
              </a:rPr>
              <a:t>Igualdad </a:t>
            </a:r>
            <a:r>
              <a:rPr sz="1500" spc="-60" dirty="0">
                <a:solidFill>
                  <a:srgbClr val="3D3D3F"/>
                </a:solidFill>
                <a:latin typeface="Century Gothic"/>
                <a:cs typeface="Century Gothic"/>
              </a:rPr>
              <a:t>Efectiva </a:t>
            </a:r>
            <a:r>
              <a:rPr sz="1500" spc="-70" dirty="0">
                <a:solidFill>
                  <a:srgbClr val="3D3D3F"/>
                </a:solidFill>
                <a:latin typeface="Century Gothic"/>
                <a:cs typeface="Century Gothic"/>
              </a:rPr>
              <a:t>de </a:t>
            </a:r>
            <a:r>
              <a:rPr sz="1500" spc="-55" dirty="0">
                <a:solidFill>
                  <a:srgbClr val="3D3D3F"/>
                </a:solidFill>
                <a:latin typeface="Century Gothic"/>
                <a:cs typeface="Century Gothic"/>
              </a:rPr>
              <a:t>Mujeres </a:t>
            </a:r>
            <a:r>
              <a:rPr sz="1500" spc="-114" dirty="0">
                <a:solidFill>
                  <a:srgbClr val="3D3D3F"/>
                </a:solidFill>
                <a:latin typeface="Century Gothic"/>
                <a:cs typeface="Century Gothic"/>
              </a:rPr>
              <a:t>y  </a:t>
            </a:r>
            <a:r>
              <a:rPr sz="1500" spc="-45" dirty="0">
                <a:solidFill>
                  <a:srgbClr val="3D3D3F"/>
                </a:solidFill>
                <a:latin typeface="Century Gothic"/>
                <a:cs typeface="Century Gothic"/>
              </a:rPr>
              <a:t>Hombres.</a:t>
            </a:r>
            <a:endParaRPr sz="1500" dirty="0">
              <a:latin typeface="Century Gothic"/>
              <a:cs typeface="Century Gothic"/>
            </a:endParaRPr>
          </a:p>
        </p:txBody>
      </p:sp>
      <p:sp>
        <p:nvSpPr>
          <p:cNvPr id="27" name="object 27"/>
          <p:cNvSpPr txBox="1"/>
          <p:nvPr/>
        </p:nvSpPr>
        <p:spPr>
          <a:xfrm>
            <a:off x="671300" y="854678"/>
            <a:ext cx="7007859" cy="269240"/>
          </a:xfrm>
          <a:prstGeom prst="rect">
            <a:avLst/>
          </a:prstGeom>
        </p:spPr>
        <p:txBody>
          <a:bodyPr vert="horz" wrap="square" lIns="0" tIns="12700" rIns="0" bIns="0" rtlCol="0">
            <a:spAutoFit/>
          </a:bodyPr>
          <a:lstStyle/>
          <a:p>
            <a:pPr marL="12700">
              <a:lnSpc>
                <a:spcPct val="100000"/>
              </a:lnSpc>
              <a:spcBef>
                <a:spcPts val="100"/>
              </a:spcBef>
            </a:pPr>
            <a:r>
              <a:rPr sz="1600" spc="-40" dirty="0">
                <a:solidFill>
                  <a:srgbClr val="004594"/>
                </a:solidFill>
                <a:latin typeface="Century Gothic"/>
                <a:cs typeface="Century Gothic"/>
              </a:rPr>
              <a:t>Condiciones generales </a:t>
            </a:r>
            <a:r>
              <a:rPr sz="1600" spc="-85" dirty="0">
                <a:solidFill>
                  <a:srgbClr val="004594"/>
                </a:solidFill>
                <a:latin typeface="Century Gothic"/>
                <a:cs typeface="Century Gothic"/>
              </a:rPr>
              <a:t>a </a:t>
            </a:r>
            <a:r>
              <a:rPr sz="1600" spc="-30" dirty="0">
                <a:solidFill>
                  <a:srgbClr val="004594"/>
                </a:solidFill>
                <a:latin typeface="Century Gothic"/>
                <a:cs typeface="Century Gothic"/>
              </a:rPr>
              <a:t>cumplir </a:t>
            </a:r>
            <a:r>
              <a:rPr sz="1600" spc="-20" dirty="0">
                <a:solidFill>
                  <a:srgbClr val="004594"/>
                </a:solidFill>
                <a:latin typeface="Century Gothic"/>
                <a:cs typeface="Century Gothic"/>
              </a:rPr>
              <a:t>las </a:t>
            </a:r>
            <a:r>
              <a:rPr sz="1600" spc="-125" dirty="0" smtClean="0">
                <a:solidFill>
                  <a:srgbClr val="004594"/>
                </a:solidFill>
                <a:latin typeface="Century Gothic"/>
                <a:cs typeface="Century Gothic"/>
              </a:rPr>
              <a:t> </a:t>
            </a:r>
            <a:r>
              <a:rPr sz="1600" spc="-45" dirty="0">
                <a:solidFill>
                  <a:srgbClr val="004594"/>
                </a:solidFill>
                <a:latin typeface="Century Gothic"/>
                <a:cs typeface="Century Gothic"/>
              </a:rPr>
              <a:t>entidades</a:t>
            </a:r>
            <a:r>
              <a:rPr sz="1600" spc="330" dirty="0">
                <a:solidFill>
                  <a:srgbClr val="004594"/>
                </a:solidFill>
                <a:latin typeface="Century Gothic"/>
                <a:cs typeface="Century Gothic"/>
              </a:rPr>
              <a:t> </a:t>
            </a:r>
            <a:r>
              <a:rPr sz="1600" spc="-30" dirty="0">
                <a:solidFill>
                  <a:srgbClr val="004594"/>
                </a:solidFill>
                <a:latin typeface="Century Gothic"/>
                <a:cs typeface="Century Gothic"/>
              </a:rPr>
              <a:t>beneficiarias:</a:t>
            </a:r>
            <a:endParaRPr sz="1600" dirty="0">
              <a:latin typeface="Century Gothic"/>
              <a:cs typeface="Century Gothic"/>
            </a:endParaRPr>
          </a:p>
        </p:txBody>
      </p:sp>
      <p:sp>
        <p:nvSpPr>
          <p:cNvPr id="28" name="object 28"/>
          <p:cNvSpPr txBox="1"/>
          <p:nvPr/>
        </p:nvSpPr>
        <p:spPr>
          <a:xfrm>
            <a:off x="671300" y="1716431"/>
            <a:ext cx="249554" cy="1221740"/>
          </a:xfrm>
          <a:prstGeom prst="rect">
            <a:avLst/>
          </a:prstGeom>
        </p:spPr>
        <p:txBody>
          <a:bodyPr vert="horz" wrap="square" lIns="0" tIns="14605" rIns="0" bIns="0" rtlCol="0">
            <a:spAutoFit/>
          </a:bodyPr>
          <a:lstStyle/>
          <a:p>
            <a:pPr marL="12700" algn="r">
              <a:lnSpc>
                <a:spcPct val="100000"/>
              </a:lnSpc>
              <a:spcBef>
                <a:spcPts val="115"/>
              </a:spcBef>
            </a:pPr>
            <a:r>
              <a:rPr sz="1750" spc="-75" dirty="0" smtClean="0">
                <a:solidFill>
                  <a:srgbClr val="004594"/>
                </a:solidFill>
                <a:latin typeface="Century Gothic"/>
                <a:cs typeface="Century Gothic"/>
              </a:rPr>
              <a:t>a</a:t>
            </a:r>
            <a:r>
              <a:rPr sz="1750" spc="-75" dirty="0">
                <a:solidFill>
                  <a:srgbClr val="004594"/>
                </a:solidFill>
                <a:latin typeface="Century Gothic"/>
                <a:cs typeface="Century Gothic"/>
              </a:rPr>
              <a:t>.</a:t>
            </a:r>
            <a:endParaRPr sz="1750" dirty="0">
              <a:latin typeface="Century Gothic"/>
              <a:cs typeface="Century Gothic"/>
            </a:endParaRPr>
          </a:p>
          <a:p>
            <a:pPr marL="48260">
              <a:lnSpc>
                <a:spcPct val="100000"/>
              </a:lnSpc>
              <a:spcBef>
                <a:spcPts val="1585"/>
              </a:spcBef>
            </a:pPr>
            <a:r>
              <a:rPr sz="1750" spc="-105" dirty="0">
                <a:solidFill>
                  <a:srgbClr val="004594"/>
                </a:solidFill>
                <a:latin typeface="Century Gothic"/>
                <a:cs typeface="Century Gothic"/>
              </a:rPr>
              <a:t>b.</a:t>
            </a:r>
            <a:endParaRPr sz="1750" dirty="0">
              <a:latin typeface="Century Gothic"/>
              <a:cs typeface="Century Gothic"/>
            </a:endParaRPr>
          </a:p>
          <a:p>
            <a:pPr marL="48260">
              <a:lnSpc>
                <a:spcPct val="100000"/>
              </a:lnSpc>
              <a:spcBef>
                <a:spcPts val="1515"/>
              </a:spcBef>
            </a:pPr>
            <a:r>
              <a:rPr sz="1750" spc="-100" dirty="0">
                <a:solidFill>
                  <a:srgbClr val="004594"/>
                </a:solidFill>
                <a:latin typeface="Century Gothic"/>
                <a:cs typeface="Century Gothic"/>
              </a:rPr>
              <a:t>c.</a:t>
            </a:r>
            <a:endParaRPr sz="1750" dirty="0">
              <a:latin typeface="Century Gothic"/>
              <a:cs typeface="Century Gothic"/>
            </a:endParaRPr>
          </a:p>
        </p:txBody>
      </p:sp>
      <p:sp>
        <p:nvSpPr>
          <p:cNvPr id="30" name="object 30"/>
          <p:cNvSpPr txBox="1"/>
          <p:nvPr/>
        </p:nvSpPr>
        <p:spPr>
          <a:xfrm>
            <a:off x="687291" y="4179433"/>
            <a:ext cx="8632190" cy="707390"/>
          </a:xfrm>
          <a:prstGeom prst="rect">
            <a:avLst/>
          </a:prstGeom>
        </p:spPr>
        <p:txBody>
          <a:bodyPr vert="horz" wrap="square" lIns="0" tIns="23495" rIns="0" bIns="0" rtlCol="0">
            <a:spAutoFit/>
          </a:bodyPr>
          <a:lstStyle/>
          <a:p>
            <a:pPr marL="354330" marR="5080" indent="-342265">
              <a:lnSpc>
                <a:spcPts val="1770"/>
              </a:lnSpc>
              <a:spcBef>
                <a:spcPts val="185"/>
              </a:spcBef>
              <a:tabLst>
                <a:tab pos="354330" algn="l"/>
              </a:tabLst>
            </a:pPr>
            <a:r>
              <a:rPr lang="es-ES" sz="1750" spc="-65" dirty="0">
                <a:solidFill>
                  <a:srgbClr val="004594"/>
                </a:solidFill>
                <a:latin typeface="Century Gothic"/>
                <a:cs typeface="Century Gothic"/>
              </a:rPr>
              <a:t>d</a:t>
            </a:r>
            <a:r>
              <a:rPr sz="1750" spc="-65" dirty="0" smtClean="0">
                <a:solidFill>
                  <a:srgbClr val="004594"/>
                </a:solidFill>
                <a:latin typeface="Century Gothic"/>
                <a:cs typeface="Century Gothic"/>
              </a:rPr>
              <a:t>.</a:t>
            </a:r>
            <a:r>
              <a:rPr sz="1750" spc="-65" dirty="0">
                <a:solidFill>
                  <a:srgbClr val="004594"/>
                </a:solidFill>
                <a:latin typeface="Century Gothic"/>
                <a:cs typeface="Century Gothic"/>
              </a:rPr>
              <a:t>	</a:t>
            </a:r>
            <a:r>
              <a:rPr sz="2250" spc="-127" baseline="1851" dirty="0">
                <a:solidFill>
                  <a:srgbClr val="3D3D3F"/>
                </a:solidFill>
                <a:latin typeface="Century Gothic"/>
                <a:cs typeface="Century Gothic"/>
              </a:rPr>
              <a:t>No </a:t>
            </a:r>
            <a:r>
              <a:rPr sz="2250" spc="-82" baseline="1851" dirty="0">
                <a:solidFill>
                  <a:srgbClr val="3D3D3F"/>
                </a:solidFill>
                <a:latin typeface="Century Gothic"/>
                <a:cs typeface="Century Gothic"/>
              </a:rPr>
              <a:t>estar </a:t>
            </a:r>
            <a:r>
              <a:rPr sz="2250" spc="-67" baseline="1851" dirty="0">
                <a:solidFill>
                  <a:srgbClr val="3D3D3F"/>
                </a:solidFill>
                <a:latin typeface="Century Gothic"/>
                <a:cs typeface="Century Gothic"/>
              </a:rPr>
              <a:t>incursa </a:t>
            </a:r>
            <a:r>
              <a:rPr sz="2250" spc="-97" baseline="1851" dirty="0">
                <a:solidFill>
                  <a:srgbClr val="3D3D3F"/>
                </a:solidFill>
                <a:latin typeface="Century Gothic"/>
                <a:cs typeface="Century Gothic"/>
              </a:rPr>
              <a:t>en </a:t>
            </a:r>
            <a:r>
              <a:rPr sz="2250" spc="-89" baseline="1851" dirty="0">
                <a:solidFill>
                  <a:srgbClr val="3D3D3F"/>
                </a:solidFill>
                <a:latin typeface="Century Gothic"/>
                <a:cs typeface="Century Gothic"/>
              </a:rPr>
              <a:t>ninguna </a:t>
            </a:r>
            <a:r>
              <a:rPr sz="2250" spc="-104" baseline="1851" dirty="0">
                <a:solidFill>
                  <a:srgbClr val="3D3D3F"/>
                </a:solidFill>
                <a:latin typeface="Century Gothic"/>
                <a:cs typeface="Century Gothic"/>
              </a:rPr>
              <a:t>de </a:t>
            </a:r>
            <a:r>
              <a:rPr sz="2250" spc="-44" baseline="1851" dirty="0">
                <a:solidFill>
                  <a:srgbClr val="3D3D3F"/>
                </a:solidFill>
                <a:latin typeface="Century Gothic"/>
                <a:cs typeface="Century Gothic"/>
              </a:rPr>
              <a:t>las </a:t>
            </a:r>
            <a:r>
              <a:rPr sz="2250" spc="-67" baseline="1851" dirty="0">
                <a:solidFill>
                  <a:srgbClr val="3D3D3F"/>
                </a:solidFill>
                <a:latin typeface="Century Gothic"/>
                <a:cs typeface="Century Gothic"/>
              </a:rPr>
              <a:t>circunstancias </a:t>
            </a:r>
            <a:r>
              <a:rPr sz="2250" spc="-75" baseline="1851" dirty="0">
                <a:solidFill>
                  <a:srgbClr val="3D3D3F"/>
                </a:solidFill>
                <a:latin typeface="Century Gothic"/>
                <a:cs typeface="Century Gothic"/>
              </a:rPr>
              <a:t>previstas </a:t>
            </a:r>
            <a:r>
              <a:rPr sz="2250" spc="-97" baseline="1851" dirty="0">
                <a:solidFill>
                  <a:srgbClr val="3D3D3F"/>
                </a:solidFill>
                <a:latin typeface="Century Gothic"/>
                <a:cs typeface="Century Gothic"/>
              </a:rPr>
              <a:t>en </a:t>
            </a:r>
            <a:r>
              <a:rPr sz="2250" spc="-60" baseline="1851" dirty="0">
                <a:solidFill>
                  <a:srgbClr val="3D3D3F"/>
                </a:solidFill>
                <a:latin typeface="Century Gothic"/>
                <a:cs typeface="Century Gothic"/>
              </a:rPr>
              <a:t>el </a:t>
            </a:r>
            <a:r>
              <a:rPr sz="2250" spc="-82" baseline="1851" dirty="0">
                <a:solidFill>
                  <a:srgbClr val="3D3D3F"/>
                </a:solidFill>
                <a:latin typeface="Century Gothic"/>
                <a:cs typeface="Century Gothic"/>
              </a:rPr>
              <a:t>artículo </a:t>
            </a:r>
            <a:r>
              <a:rPr sz="2250" spc="30" baseline="1851" dirty="0">
                <a:solidFill>
                  <a:srgbClr val="3D3D3F"/>
                </a:solidFill>
                <a:latin typeface="Century Gothic"/>
                <a:cs typeface="Century Gothic"/>
              </a:rPr>
              <a:t>13 </a:t>
            </a:r>
            <a:r>
              <a:rPr sz="2250" spc="-104" baseline="1851" dirty="0">
                <a:solidFill>
                  <a:srgbClr val="3D3D3F"/>
                </a:solidFill>
                <a:latin typeface="Century Gothic"/>
                <a:cs typeface="Century Gothic"/>
              </a:rPr>
              <a:t>de </a:t>
            </a:r>
            <a:r>
              <a:rPr sz="2250" spc="-75" baseline="1851" dirty="0">
                <a:solidFill>
                  <a:srgbClr val="3D3D3F"/>
                </a:solidFill>
                <a:latin typeface="Century Gothic"/>
                <a:cs typeface="Century Gothic"/>
              </a:rPr>
              <a:t>la </a:t>
            </a:r>
            <a:r>
              <a:rPr sz="2250" spc="-142" baseline="1851" dirty="0">
                <a:solidFill>
                  <a:srgbClr val="3D3D3F"/>
                </a:solidFill>
                <a:latin typeface="Century Gothic"/>
                <a:cs typeface="Century Gothic"/>
              </a:rPr>
              <a:t>Ley </a:t>
            </a:r>
            <a:r>
              <a:rPr sz="2250" spc="-7" baseline="1851" dirty="0">
                <a:solidFill>
                  <a:srgbClr val="3D3D3F"/>
                </a:solidFill>
                <a:latin typeface="Century Gothic"/>
                <a:cs typeface="Century Gothic"/>
              </a:rPr>
              <a:t>38/2003, </a:t>
            </a:r>
            <a:r>
              <a:rPr sz="1500" spc="-5" dirty="0">
                <a:solidFill>
                  <a:srgbClr val="3D3D3F"/>
                </a:solidFill>
                <a:latin typeface="Century Gothic"/>
                <a:cs typeface="Century Gothic"/>
              </a:rPr>
              <a:t> </a:t>
            </a:r>
            <a:r>
              <a:rPr sz="1500" spc="-70" dirty="0">
                <a:solidFill>
                  <a:srgbClr val="3D3D3F"/>
                </a:solidFill>
                <a:latin typeface="Century Gothic"/>
                <a:cs typeface="Century Gothic"/>
              </a:rPr>
              <a:t>de</a:t>
            </a:r>
            <a:r>
              <a:rPr sz="1500" spc="40" dirty="0">
                <a:solidFill>
                  <a:srgbClr val="3D3D3F"/>
                </a:solidFill>
                <a:latin typeface="Century Gothic"/>
                <a:cs typeface="Century Gothic"/>
              </a:rPr>
              <a:t> </a:t>
            </a:r>
            <a:r>
              <a:rPr sz="1500" spc="20" dirty="0">
                <a:solidFill>
                  <a:srgbClr val="3D3D3F"/>
                </a:solidFill>
                <a:latin typeface="Century Gothic"/>
                <a:cs typeface="Century Gothic"/>
              </a:rPr>
              <a:t>17</a:t>
            </a:r>
            <a:r>
              <a:rPr sz="1500" spc="40" dirty="0">
                <a:solidFill>
                  <a:srgbClr val="3D3D3F"/>
                </a:solidFill>
                <a:latin typeface="Century Gothic"/>
                <a:cs typeface="Century Gothic"/>
              </a:rPr>
              <a:t> </a:t>
            </a:r>
            <a:r>
              <a:rPr sz="1500" spc="-70" dirty="0">
                <a:solidFill>
                  <a:srgbClr val="3D3D3F"/>
                </a:solidFill>
                <a:latin typeface="Century Gothic"/>
                <a:cs typeface="Century Gothic"/>
              </a:rPr>
              <a:t>de</a:t>
            </a:r>
            <a:r>
              <a:rPr sz="1500" spc="45" dirty="0">
                <a:solidFill>
                  <a:srgbClr val="3D3D3F"/>
                </a:solidFill>
                <a:latin typeface="Century Gothic"/>
                <a:cs typeface="Century Gothic"/>
              </a:rPr>
              <a:t> </a:t>
            </a:r>
            <a:r>
              <a:rPr sz="1500" spc="-55" dirty="0">
                <a:solidFill>
                  <a:srgbClr val="3D3D3F"/>
                </a:solidFill>
                <a:latin typeface="Century Gothic"/>
                <a:cs typeface="Century Gothic"/>
              </a:rPr>
              <a:t>noviembre,</a:t>
            </a:r>
            <a:r>
              <a:rPr sz="1500" spc="40" dirty="0">
                <a:solidFill>
                  <a:srgbClr val="3D3D3F"/>
                </a:solidFill>
                <a:latin typeface="Century Gothic"/>
                <a:cs typeface="Century Gothic"/>
              </a:rPr>
              <a:t> </a:t>
            </a:r>
            <a:r>
              <a:rPr sz="1500" spc="-65" dirty="0">
                <a:solidFill>
                  <a:srgbClr val="3D3D3F"/>
                </a:solidFill>
                <a:latin typeface="Century Gothic"/>
                <a:cs typeface="Century Gothic"/>
              </a:rPr>
              <a:t>General</a:t>
            </a:r>
            <a:r>
              <a:rPr sz="1500" spc="45" dirty="0">
                <a:solidFill>
                  <a:srgbClr val="3D3D3F"/>
                </a:solidFill>
                <a:latin typeface="Century Gothic"/>
                <a:cs typeface="Century Gothic"/>
              </a:rPr>
              <a:t> </a:t>
            </a:r>
            <a:r>
              <a:rPr sz="1500" spc="-70" dirty="0">
                <a:solidFill>
                  <a:srgbClr val="3D3D3F"/>
                </a:solidFill>
                <a:latin typeface="Century Gothic"/>
                <a:cs typeface="Century Gothic"/>
              </a:rPr>
              <a:t>de</a:t>
            </a:r>
            <a:r>
              <a:rPr sz="1500" spc="40" dirty="0">
                <a:solidFill>
                  <a:srgbClr val="3D3D3F"/>
                </a:solidFill>
                <a:latin typeface="Century Gothic"/>
                <a:cs typeface="Century Gothic"/>
              </a:rPr>
              <a:t> </a:t>
            </a:r>
            <a:r>
              <a:rPr sz="1500" spc="-50" dirty="0">
                <a:solidFill>
                  <a:srgbClr val="3D3D3F"/>
                </a:solidFill>
                <a:latin typeface="Century Gothic"/>
                <a:cs typeface="Century Gothic"/>
              </a:rPr>
              <a:t>Subvenciones,</a:t>
            </a:r>
            <a:r>
              <a:rPr sz="1500" spc="45" dirty="0">
                <a:solidFill>
                  <a:srgbClr val="3D3D3F"/>
                </a:solidFill>
                <a:latin typeface="Century Gothic"/>
                <a:cs typeface="Century Gothic"/>
              </a:rPr>
              <a:t> </a:t>
            </a:r>
            <a:r>
              <a:rPr sz="1500" spc="-70" dirty="0">
                <a:solidFill>
                  <a:srgbClr val="3D3D3F"/>
                </a:solidFill>
                <a:latin typeface="Century Gothic"/>
                <a:cs typeface="Century Gothic"/>
              </a:rPr>
              <a:t>para</a:t>
            </a:r>
            <a:r>
              <a:rPr sz="1500" spc="40" dirty="0">
                <a:solidFill>
                  <a:srgbClr val="3D3D3F"/>
                </a:solidFill>
                <a:latin typeface="Century Gothic"/>
                <a:cs typeface="Century Gothic"/>
              </a:rPr>
              <a:t> </a:t>
            </a:r>
            <a:r>
              <a:rPr sz="1500" spc="-65" dirty="0">
                <a:solidFill>
                  <a:srgbClr val="3D3D3F"/>
                </a:solidFill>
                <a:latin typeface="Century Gothic"/>
                <a:cs typeface="Century Gothic"/>
              </a:rPr>
              <a:t>obtener</a:t>
            </a:r>
            <a:r>
              <a:rPr sz="1500" spc="45" dirty="0">
                <a:solidFill>
                  <a:srgbClr val="3D3D3F"/>
                </a:solidFill>
                <a:latin typeface="Century Gothic"/>
                <a:cs typeface="Century Gothic"/>
              </a:rPr>
              <a:t> </a:t>
            </a:r>
            <a:r>
              <a:rPr sz="1500" spc="-50" dirty="0">
                <a:solidFill>
                  <a:srgbClr val="3D3D3F"/>
                </a:solidFill>
                <a:latin typeface="Century Gothic"/>
                <a:cs typeface="Century Gothic"/>
              </a:rPr>
              <a:t>la</a:t>
            </a:r>
            <a:r>
              <a:rPr sz="1500" spc="40" dirty="0">
                <a:solidFill>
                  <a:srgbClr val="3D3D3F"/>
                </a:solidFill>
                <a:latin typeface="Century Gothic"/>
                <a:cs typeface="Century Gothic"/>
              </a:rPr>
              <a:t> </a:t>
            </a:r>
            <a:r>
              <a:rPr sz="1500" spc="-50" dirty="0">
                <a:solidFill>
                  <a:srgbClr val="3D3D3F"/>
                </a:solidFill>
                <a:latin typeface="Century Gothic"/>
                <a:cs typeface="Century Gothic"/>
              </a:rPr>
              <a:t>condición</a:t>
            </a:r>
            <a:r>
              <a:rPr sz="1500" spc="45" dirty="0">
                <a:solidFill>
                  <a:srgbClr val="3D3D3F"/>
                </a:solidFill>
                <a:latin typeface="Century Gothic"/>
                <a:cs typeface="Century Gothic"/>
              </a:rPr>
              <a:t> </a:t>
            </a:r>
            <a:r>
              <a:rPr sz="1500" spc="-70" dirty="0">
                <a:solidFill>
                  <a:srgbClr val="3D3D3F"/>
                </a:solidFill>
                <a:latin typeface="Century Gothic"/>
                <a:cs typeface="Century Gothic"/>
              </a:rPr>
              <a:t>de</a:t>
            </a:r>
            <a:r>
              <a:rPr sz="1500" spc="40" dirty="0">
                <a:solidFill>
                  <a:srgbClr val="3D3D3F"/>
                </a:solidFill>
                <a:latin typeface="Century Gothic"/>
                <a:cs typeface="Century Gothic"/>
              </a:rPr>
              <a:t> </a:t>
            </a:r>
            <a:r>
              <a:rPr sz="1500" spc="-50" dirty="0">
                <a:solidFill>
                  <a:srgbClr val="3D3D3F"/>
                </a:solidFill>
                <a:latin typeface="Century Gothic"/>
                <a:cs typeface="Century Gothic"/>
              </a:rPr>
              <a:t>beneficiario</a:t>
            </a:r>
            <a:r>
              <a:rPr sz="1500" spc="45" dirty="0">
                <a:solidFill>
                  <a:srgbClr val="3D3D3F"/>
                </a:solidFill>
                <a:latin typeface="Century Gothic"/>
                <a:cs typeface="Century Gothic"/>
              </a:rPr>
              <a:t> </a:t>
            </a:r>
            <a:r>
              <a:rPr sz="1500" spc="-60" dirty="0">
                <a:solidFill>
                  <a:srgbClr val="3D3D3F"/>
                </a:solidFill>
                <a:latin typeface="Century Gothic"/>
                <a:cs typeface="Century Gothic"/>
              </a:rPr>
              <a:t>de</a:t>
            </a:r>
            <a:endParaRPr sz="1500" dirty="0">
              <a:latin typeface="Century Gothic"/>
              <a:cs typeface="Century Gothic"/>
            </a:endParaRPr>
          </a:p>
          <a:p>
            <a:pPr marL="354330">
              <a:lnSpc>
                <a:spcPts val="1745"/>
              </a:lnSpc>
            </a:pPr>
            <a:r>
              <a:rPr sz="1500" spc="-50" dirty="0">
                <a:solidFill>
                  <a:srgbClr val="3D3D3F"/>
                </a:solidFill>
                <a:latin typeface="Century Gothic"/>
                <a:cs typeface="Century Gothic"/>
              </a:rPr>
              <a:t>subvenciones.</a:t>
            </a:r>
            <a:endParaRPr sz="1500" dirty="0">
              <a:latin typeface="Century Gothic"/>
              <a:cs typeface="Century Gothic"/>
            </a:endParaRPr>
          </a:p>
        </p:txBody>
      </p:sp>
      <p:sp>
        <p:nvSpPr>
          <p:cNvPr id="31" name="object 2">
            <a:extLst>
              <a:ext uri="{FF2B5EF4-FFF2-40B4-BE49-F238E27FC236}">
                <a16:creationId xmlns:a16="http://schemas.microsoft.com/office/drawing/2014/main" id="{9FC9872F-62E7-5C44-846A-29E390C10800}"/>
              </a:ext>
            </a:extLst>
          </p:cNvPr>
          <p:cNvSpPr txBox="1"/>
          <p:nvPr/>
        </p:nvSpPr>
        <p:spPr>
          <a:xfrm>
            <a:off x="7269488" y="6958266"/>
            <a:ext cx="2953272" cy="171201"/>
          </a:xfrm>
          <a:prstGeom prst="rect">
            <a:avLst/>
          </a:prstGeom>
        </p:spPr>
        <p:txBody>
          <a:bodyPr vert="horz" wrap="square" lIns="0" tIns="17145" rIns="0" bIns="0" rtlCol="0">
            <a:spAutoFit/>
          </a:bodyPr>
          <a:lstStyle/>
          <a:p>
            <a:pPr marL="12700">
              <a:lnSpc>
                <a:spcPct val="100000"/>
              </a:lnSpc>
              <a:spcBef>
                <a:spcPts val="135"/>
              </a:spcBef>
              <a:tabLst>
                <a:tab pos="1693545" algn="l"/>
              </a:tabLst>
            </a:pPr>
            <a:r>
              <a:rPr lang="es-ES" sz="1000" b="1" spc="-20" dirty="0" smtClean="0">
                <a:solidFill>
                  <a:srgbClr val="004594"/>
                </a:solidFill>
                <a:latin typeface="Century Gothic Bold"/>
                <a:cs typeface="Calibri"/>
              </a:rPr>
              <a:t>Contratación de jóvenes en el marco del FSE+ </a:t>
            </a:r>
            <a:r>
              <a:rPr lang="es-ES" sz="1000" b="1" dirty="0">
                <a:solidFill>
                  <a:srgbClr val="004594"/>
                </a:solidFill>
                <a:latin typeface="Century Gothic Bold"/>
                <a:cs typeface="Calibri"/>
              </a:rPr>
              <a:t>	</a:t>
            </a:r>
            <a:r>
              <a:rPr lang="es-ES" sz="950" spc="10" dirty="0">
                <a:latin typeface="Century Gothic"/>
                <a:cs typeface="Calibri"/>
              </a:rPr>
              <a:t>9</a:t>
            </a:r>
            <a:endParaRPr lang="es-ES" sz="950" dirty="0">
              <a:latin typeface="Century Gothic"/>
              <a:cs typeface="Century Gothic"/>
            </a:endParaRPr>
          </a:p>
        </p:txBody>
      </p:sp>
      <p:pic>
        <p:nvPicPr>
          <p:cNvPr id="32" name="Imagen 31"/>
          <p:cNvPicPr>
            <a:picLocks noChangeAspect="1"/>
          </p:cNvPicPr>
          <p:nvPr/>
        </p:nvPicPr>
        <p:blipFill rotWithShape="1">
          <a:blip r:embed="rId7" cstate="print">
            <a:extLst>
              <a:ext uri="{28A0092B-C50C-407E-A947-70E740481C1C}">
                <a14:useLocalDpi xmlns:a14="http://schemas.microsoft.com/office/drawing/2010/main" val="0"/>
              </a:ext>
            </a:extLst>
          </a:blip>
          <a:srcRect r="14220" b="10108"/>
          <a:stretch/>
        </p:blipFill>
        <p:spPr>
          <a:xfrm>
            <a:off x="6011710" y="6506208"/>
            <a:ext cx="1115148" cy="900000"/>
          </a:xfrm>
          <a:prstGeom prst="rect">
            <a:avLst/>
          </a:prstGeom>
        </p:spPr>
      </p:pic>
      <p:pic>
        <p:nvPicPr>
          <p:cNvPr id="29" name="Picture 5" descr="OK Tira azul_oscuro"/>
          <p:cNvPicPr>
            <a:picLocks noChangeArrowheads="1"/>
          </p:cNvPicPr>
          <p:nvPr/>
        </p:nvPicPr>
        <p:blipFill>
          <a:blip r:embed="rId8" cstate="print">
            <a:extLst>
              <a:ext uri="{28A0092B-C50C-407E-A947-70E740481C1C}">
                <a14:useLocalDpi xmlns:a14="http://schemas.microsoft.com/office/drawing/2010/main" val="0"/>
              </a:ext>
            </a:extLst>
          </a:blip>
          <a:srcRect t="65685" r="-47"/>
          <a:stretch>
            <a:fillRect/>
          </a:stretch>
        </p:blipFill>
        <p:spPr bwMode="auto">
          <a:xfrm>
            <a:off x="184334" y="87568"/>
            <a:ext cx="10191566" cy="13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1525</TotalTime>
  <Words>3126</Words>
  <Application>Microsoft Office PowerPoint</Application>
  <PresentationFormat>Personalizado</PresentationFormat>
  <Paragraphs>269</Paragraphs>
  <Slides>29</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29</vt:i4>
      </vt:variant>
    </vt:vector>
  </HeadingPairs>
  <TitlesOfParts>
    <vt:vector size="38" baseType="lpstr">
      <vt:lpstr>Arial</vt:lpstr>
      <vt:lpstr>Arial Black</vt:lpstr>
      <vt:lpstr>Calibri</vt:lpstr>
      <vt:lpstr>Century Gothic</vt:lpstr>
      <vt:lpstr>Century Gothic Bold</vt:lpstr>
      <vt:lpstr>Century Gothic Regular</vt:lpstr>
      <vt:lpstr>Segoe Script</vt:lpstr>
      <vt:lpstr>Times New Roman</vt:lpstr>
      <vt:lpstr>Office Theme</vt:lpstr>
      <vt:lpstr>Presentación de PowerPoint</vt:lpstr>
      <vt:lpstr>Presentación de PowerPoint</vt:lpstr>
      <vt:lpstr>Presentación de PowerPoint</vt:lpstr>
      <vt:lpstr>Recursos Económicos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Gestión de ofertas de empleo</vt:lpstr>
      <vt:lpstr>Presentación de PowerPoint</vt:lpstr>
      <vt:lpstr>Presentación de PowerPoint</vt:lpstr>
      <vt:lpstr>Presentación de PowerPoint</vt:lpstr>
      <vt:lpstr>Presentación de PowerPoint</vt:lpstr>
      <vt:lpstr>Presentación de PowerPoint</vt:lpstr>
      <vt:lpstr>Plazos para la solicitud de subvención</vt:lpstr>
      <vt:lpstr>Presentación de PowerPoint</vt:lpstr>
      <vt:lpstr>Único pago</vt:lpstr>
      <vt:lpstr>Justificación y liquidación final</vt:lpstr>
      <vt:lpstr>Presentación de PowerPoint</vt:lpstr>
      <vt:lpstr>Procedimiento y tramitación</vt:lpstr>
      <vt:lpstr>Presentación de PowerPoint</vt:lpstr>
      <vt:lpstr>Incumplimiento</vt:lpstr>
      <vt:lpstr>Lan Aktibazioko Zuzendaritza Dirección de Activación Laboral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Zarandona De La Torre, Koldo</dc:creator>
  <cp:lastModifiedBy>Prieto Ibarrondo, Itziar</cp:lastModifiedBy>
  <cp:revision>205</cp:revision>
  <dcterms:created xsi:type="dcterms:W3CDTF">2019-06-24T14:44:08Z</dcterms:created>
  <dcterms:modified xsi:type="dcterms:W3CDTF">2022-07-01T10:48:45Z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2019-05-31T00:00:00Z</vt:filetime>
  </property>
  <property fmtid="{D5CDD505-2E9C-101B-9397-08002B2CF9AE}" pid="3" name="Creator">
    <vt:lpwstr>Adobe InDesign CS5.5 (7.5.1)</vt:lpwstr>
  </property>
  <property fmtid="{D5CDD505-2E9C-101B-9397-08002B2CF9AE}" pid="4" name="LastSaved">
    <vt:filetime>2019-06-24T00:00:00Z</vt:filetime>
  </property>
</Properties>
</file>