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69" r:id="rId13"/>
    <p:sldId id="273" r:id="rId14"/>
    <p:sldId id="274" r:id="rId15"/>
    <p:sldId id="276" r:id="rId16"/>
    <p:sldId id="293" r:id="rId17"/>
    <p:sldId id="294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2" r:id="rId31"/>
  </p:sldIdLst>
  <p:sldSz cx="10693400" cy="7562850"/>
  <p:notesSz cx="10693400" cy="75628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594"/>
    <a:srgbClr val="007EAF"/>
    <a:srgbClr val="E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96"/>
    <p:restoredTop sz="94629"/>
  </p:normalViewPr>
  <p:slideViewPr>
    <p:cSldViewPr>
      <p:cViewPr varScale="1">
        <p:scale>
          <a:sx n="92" d="100"/>
          <a:sy n="92" d="100"/>
        </p:scale>
        <p:origin x="130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142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DE3C5-776A-4905-97E8-3E57871758DB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1DDF2-8EFE-440A-810A-7085AB6D3F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4985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8" name="Marcador de fech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6/30/2022</a:t>
            </a:fld>
            <a:endParaRPr lang="en-US" dirty="0"/>
          </a:p>
        </p:txBody>
      </p:sp>
      <p:sp>
        <p:nvSpPr>
          <p:cNvPr id="9" name="Marcador de pie de págin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0" name="Marcador de número de diapositiva 9"/>
          <p:cNvSpPr>
            <a:spLocks noGrp="1"/>
          </p:cNvSpPr>
          <p:nvPr>
            <p:ph type="sldNum" sz="quarter" idx="12"/>
          </p:nvPr>
        </p:nvSpPr>
        <p:spPr>
          <a:xfrm>
            <a:off x="7853853" y="7033449"/>
            <a:ext cx="2459482" cy="276999"/>
          </a:xfrm>
        </p:spPr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7899" y="1061136"/>
            <a:ext cx="7826375" cy="2219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4500" y="2813926"/>
            <a:ext cx="8240395" cy="176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b="1" i="0">
                <a:solidFill>
                  <a:schemeClr val="tx1">
                    <a:tint val="75000"/>
                  </a:schemeClr>
                </a:solidFill>
                <a:latin typeface="Century Gothic Bold"/>
              </a:defRPr>
            </a:lvl1pPr>
          </a:lstStyle>
          <a:p>
            <a:endParaRPr lang="es-ES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b="1" i="0">
                <a:solidFill>
                  <a:schemeClr val="tx1">
                    <a:tint val="75000"/>
                  </a:schemeClr>
                </a:solidFill>
                <a:latin typeface="Century Gothic Bold"/>
              </a:defRPr>
            </a:lvl1pPr>
          </a:lstStyle>
          <a:p>
            <a:fld id="{1D8BD707-D9CF-40AE-B4C6-C98DA3205C09}" type="datetimeFigureOut">
              <a:rPr lang="en-US" smtClean="0"/>
              <a:pPr/>
              <a:t>6/30/2022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b="1" i="0">
                <a:solidFill>
                  <a:schemeClr val="tx1">
                    <a:tint val="75000"/>
                  </a:schemeClr>
                </a:solidFill>
                <a:latin typeface="Century Gothic Bold"/>
              </a:defRPr>
            </a:lvl1pPr>
          </a:lstStyle>
          <a:p>
            <a:fld id="{B6F15528-21DE-4FAA-801E-634DDDAF4B2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Holder 5">
            <a:extLst>
              <a:ext uri="{FF2B5EF4-FFF2-40B4-BE49-F238E27FC236}">
                <a16:creationId xmlns:a16="http://schemas.microsoft.com/office/drawing/2014/main" id="{4BD54203-FAD1-FE44-9A3F-066FDF5857EF}"/>
              </a:ext>
            </a:extLst>
          </p:cNvPr>
          <p:cNvSpPr txBox="1">
            <a:spLocks/>
          </p:cNvSpPr>
          <p:nvPr userDrawn="1"/>
        </p:nvSpPr>
        <p:spPr>
          <a:xfrm>
            <a:off x="7785100" y="6981825"/>
            <a:ext cx="2519045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s-ES"/>
            </a:defPPr>
            <a:lvl1pPr marL="0" algn="r" defTabSz="914400" rtl="0" eaLnBrk="1" latinLnBrk="0" hangingPunct="1">
              <a:defRPr sz="1000" b="1" i="0" kern="1200">
                <a:solidFill>
                  <a:srgbClr val="004594"/>
                </a:solidFill>
                <a:latin typeface="Century Gothic"/>
                <a:ea typeface="+mn-ea"/>
                <a:cs typeface="Century Gothic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95"/>
              </a:spcBef>
            </a:pPr>
            <a:r>
              <a:rPr lang="es-ES" spc="-5" dirty="0" smtClean="0"/>
              <a:t> </a:t>
            </a:r>
            <a:r>
              <a:rPr lang="es-ES" b="0" spc="200" dirty="0" smtClean="0"/>
              <a:t> </a:t>
            </a:r>
            <a:fld id="{81D60167-4931-47E6-BA6A-407CBD079E47}" type="slidenum">
              <a:rPr sz="950" b="0" spc="10" smtClean="0">
                <a:solidFill>
                  <a:srgbClr val="000000"/>
                </a:solidFill>
              </a:rPr>
              <a:pPr marL="12700">
                <a:spcBef>
                  <a:spcPts val="95"/>
                </a:spcBef>
              </a:pPr>
              <a:t>‹Nº›</a:t>
            </a:fld>
            <a:endParaRPr sz="9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hyperlink" Target="http://www.lanbide.euskadi.eus/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hyperlink" Target="http://www.lanbide.euskadi.eus/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n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056247" cy="7562850"/>
          </a:xfrm>
          <a:prstGeom prst="rect">
            <a:avLst/>
          </a:prstGeom>
        </p:spPr>
      </p:pic>
      <p:sp>
        <p:nvSpPr>
          <p:cNvPr id="18" name="object 18"/>
          <p:cNvSpPr/>
          <p:nvPr/>
        </p:nvSpPr>
        <p:spPr>
          <a:xfrm>
            <a:off x="9915573" y="6479913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59">
                <a:moveTo>
                  <a:pt x="18405" y="0"/>
                </a:moveTo>
                <a:lnTo>
                  <a:pt x="14087" y="13487"/>
                </a:lnTo>
                <a:lnTo>
                  <a:pt x="0" y="13487"/>
                </a:lnTo>
                <a:lnTo>
                  <a:pt x="11420" y="21691"/>
                </a:lnTo>
                <a:lnTo>
                  <a:pt x="7140" y="35013"/>
                </a:lnTo>
                <a:lnTo>
                  <a:pt x="18405" y="26784"/>
                </a:lnTo>
                <a:lnTo>
                  <a:pt x="27026" y="26784"/>
                </a:lnTo>
                <a:lnTo>
                  <a:pt x="25390" y="21691"/>
                </a:lnTo>
                <a:lnTo>
                  <a:pt x="36797" y="13487"/>
                </a:lnTo>
                <a:lnTo>
                  <a:pt x="14087" y="13487"/>
                </a:lnTo>
                <a:lnTo>
                  <a:pt x="22723" y="13462"/>
                </a:lnTo>
                <a:lnTo>
                  <a:pt x="18405" y="0"/>
                </a:lnTo>
                <a:close/>
              </a:path>
              <a:path w="36829" h="35559">
                <a:moveTo>
                  <a:pt x="27026" y="26784"/>
                </a:moveTo>
                <a:lnTo>
                  <a:pt x="18405" y="26784"/>
                </a:lnTo>
                <a:lnTo>
                  <a:pt x="29669" y="35013"/>
                </a:lnTo>
                <a:lnTo>
                  <a:pt x="27026" y="26784"/>
                </a:lnTo>
                <a:close/>
              </a:path>
            </a:pathLst>
          </a:custGeom>
          <a:solidFill>
            <a:srgbClr val="FFEC00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9814530" y="6495580"/>
            <a:ext cx="79524" cy="778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9798889" y="6596641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59">
                <a:moveTo>
                  <a:pt x="18392" y="0"/>
                </a:moveTo>
                <a:lnTo>
                  <a:pt x="14074" y="13500"/>
                </a:lnTo>
                <a:lnTo>
                  <a:pt x="0" y="13500"/>
                </a:lnTo>
                <a:lnTo>
                  <a:pt x="11407" y="21704"/>
                </a:lnTo>
                <a:lnTo>
                  <a:pt x="7114" y="35001"/>
                </a:lnTo>
                <a:lnTo>
                  <a:pt x="18392" y="26771"/>
                </a:lnTo>
                <a:lnTo>
                  <a:pt x="27000" y="26771"/>
                </a:lnTo>
                <a:lnTo>
                  <a:pt x="25364" y="21704"/>
                </a:lnTo>
                <a:lnTo>
                  <a:pt x="36784" y="13500"/>
                </a:lnTo>
                <a:lnTo>
                  <a:pt x="14074" y="13500"/>
                </a:lnTo>
                <a:lnTo>
                  <a:pt x="22723" y="13474"/>
                </a:lnTo>
                <a:lnTo>
                  <a:pt x="18392" y="0"/>
                </a:lnTo>
                <a:close/>
              </a:path>
              <a:path w="36829" h="35559">
                <a:moveTo>
                  <a:pt x="27000" y="26771"/>
                </a:moveTo>
                <a:lnTo>
                  <a:pt x="18392" y="26771"/>
                </a:lnTo>
                <a:lnTo>
                  <a:pt x="29657" y="35001"/>
                </a:lnTo>
                <a:lnTo>
                  <a:pt x="27000" y="26771"/>
                </a:lnTo>
                <a:close/>
              </a:path>
            </a:pathLst>
          </a:custGeom>
          <a:solidFill>
            <a:srgbClr val="FFEC00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9814511" y="6655074"/>
            <a:ext cx="79587" cy="77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9915600" y="6713352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59">
                <a:moveTo>
                  <a:pt x="18374" y="0"/>
                </a:moveTo>
                <a:lnTo>
                  <a:pt x="14069" y="13512"/>
                </a:lnTo>
                <a:lnTo>
                  <a:pt x="0" y="13512"/>
                </a:lnTo>
                <a:lnTo>
                  <a:pt x="11402" y="21717"/>
                </a:lnTo>
                <a:lnTo>
                  <a:pt x="7109" y="35026"/>
                </a:lnTo>
                <a:lnTo>
                  <a:pt x="18387" y="26771"/>
                </a:lnTo>
                <a:lnTo>
                  <a:pt x="26997" y="26771"/>
                </a:lnTo>
                <a:lnTo>
                  <a:pt x="25372" y="21717"/>
                </a:lnTo>
                <a:lnTo>
                  <a:pt x="36762" y="13512"/>
                </a:lnTo>
                <a:lnTo>
                  <a:pt x="14069" y="13512"/>
                </a:lnTo>
                <a:lnTo>
                  <a:pt x="22705" y="13474"/>
                </a:lnTo>
                <a:lnTo>
                  <a:pt x="18374" y="0"/>
                </a:lnTo>
                <a:close/>
              </a:path>
              <a:path w="36829" h="35559">
                <a:moveTo>
                  <a:pt x="26997" y="26771"/>
                </a:moveTo>
                <a:lnTo>
                  <a:pt x="18387" y="26771"/>
                </a:lnTo>
                <a:lnTo>
                  <a:pt x="29652" y="35026"/>
                </a:lnTo>
                <a:lnTo>
                  <a:pt x="26997" y="26771"/>
                </a:lnTo>
                <a:close/>
              </a:path>
            </a:pathLst>
          </a:custGeom>
          <a:solidFill>
            <a:srgbClr val="FFEC00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9973891" y="6655074"/>
            <a:ext cx="79569" cy="778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0032109" y="6596464"/>
            <a:ext cx="37465" cy="35560"/>
          </a:xfrm>
          <a:custGeom>
            <a:avLst/>
            <a:gdLst/>
            <a:ahLst/>
            <a:cxnLst/>
            <a:rect l="l" t="t" r="r" b="b"/>
            <a:pathLst>
              <a:path w="37465" h="35559">
                <a:moveTo>
                  <a:pt x="18397" y="0"/>
                </a:moveTo>
                <a:lnTo>
                  <a:pt x="14092" y="13512"/>
                </a:lnTo>
                <a:lnTo>
                  <a:pt x="0" y="13512"/>
                </a:lnTo>
                <a:lnTo>
                  <a:pt x="11425" y="21716"/>
                </a:lnTo>
                <a:lnTo>
                  <a:pt x="7145" y="35026"/>
                </a:lnTo>
                <a:lnTo>
                  <a:pt x="18397" y="26784"/>
                </a:lnTo>
                <a:lnTo>
                  <a:pt x="27024" y="26784"/>
                </a:lnTo>
                <a:lnTo>
                  <a:pt x="25395" y="21716"/>
                </a:lnTo>
                <a:lnTo>
                  <a:pt x="36845" y="13512"/>
                </a:lnTo>
                <a:lnTo>
                  <a:pt x="14092" y="13512"/>
                </a:lnTo>
                <a:lnTo>
                  <a:pt x="22740" y="13500"/>
                </a:lnTo>
                <a:lnTo>
                  <a:pt x="18397" y="0"/>
                </a:lnTo>
                <a:close/>
              </a:path>
              <a:path w="37465" h="35559">
                <a:moveTo>
                  <a:pt x="27024" y="26784"/>
                </a:moveTo>
                <a:lnTo>
                  <a:pt x="18397" y="26784"/>
                </a:lnTo>
                <a:lnTo>
                  <a:pt x="29674" y="35026"/>
                </a:lnTo>
                <a:lnTo>
                  <a:pt x="27024" y="26784"/>
                </a:lnTo>
                <a:close/>
              </a:path>
            </a:pathLst>
          </a:custGeom>
          <a:solidFill>
            <a:srgbClr val="FFEC00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9974027" y="6495597"/>
            <a:ext cx="79414" cy="7760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20535" y="2215238"/>
            <a:ext cx="7340765" cy="13129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2545" rIns="0" bIns="0" rtlCol="0">
            <a:spAutoFit/>
          </a:bodyPr>
          <a:lstStyle/>
          <a:p>
            <a:pPr marR="412750">
              <a:lnSpc>
                <a:spcPts val="3300"/>
              </a:lnSpc>
              <a:spcBef>
                <a:spcPts val="335"/>
              </a:spcBef>
            </a:pPr>
            <a:r>
              <a:rPr lang="es-ES" sz="3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Enplegua</a:t>
            </a:r>
            <a:r>
              <a:rPr lang="es-ES" sz="38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sustatzeko</a:t>
            </a:r>
            <a:r>
              <a:rPr lang="es-ES" sz="38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toki-ekintzetarako</a:t>
            </a:r>
            <a:r>
              <a:rPr lang="es-ES" sz="38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dirulaguntzen</a:t>
            </a:r>
            <a:r>
              <a:rPr lang="es-ES" sz="38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deialdia</a:t>
            </a:r>
            <a:endParaRPr sz="3800" b="1" spc="-30" dirty="0">
              <a:solidFill>
                <a:srgbClr val="004594"/>
              </a:solidFill>
              <a:latin typeface="Century Gothic"/>
              <a:cs typeface="Century Gothic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20535" y="5916986"/>
            <a:ext cx="3931915" cy="1141210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 marR="5080">
              <a:lnSpc>
                <a:spcPct val="85400"/>
              </a:lnSpc>
              <a:spcBef>
                <a:spcPts val="755"/>
              </a:spcBef>
            </a:pPr>
            <a:r>
              <a:rPr lang="es-ES" sz="2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Enplegua</a:t>
            </a:r>
            <a:r>
              <a:rPr lang="es-ES" sz="28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2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sustatzeko</a:t>
            </a:r>
            <a:r>
              <a:rPr lang="es-ES" sz="28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2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toki-ekintzak</a:t>
            </a:r>
            <a:r>
              <a:rPr lang="es-ES" sz="28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sz="2800" spc="-10" dirty="0" smtClean="0">
                <a:solidFill>
                  <a:srgbClr val="004594"/>
                </a:solidFill>
                <a:latin typeface="Century Gothic"/>
                <a:cs typeface="Century Gothic"/>
              </a:rPr>
              <a:t>20</a:t>
            </a:r>
            <a:r>
              <a:rPr lang="es-ES" sz="2800" spc="-10" dirty="0" smtClean="0">
                <a:solidFill>
                  <a:srgbClr val="004594"/>
                </a:solidFill>
                <a:latin typeface="Century Gothic"/>
                <a:cs typeface="Century Gothic"/>
              </a:rPr>
              <a:t>22</a:t>
            </a:r>
          </a:p>
          <a:p>
            <a:pPr marL="12700" marR="5080">
              <a:lnSpc>
                <a:spcPct val="85400"/>
              </a:lnSpc>
              <a:spcBef>
                <a:spcPts val="755"/>
              </a:spcBef>
            </a:pPr>
            <a:r>
              <a:rPr lang="es-ES" sz="1600" spc="-10" dirty="0" smtClean="0">
                <a:solidFill>
                  <a:srgbClr val="004594"/>
                </a:solidFill>
                <a:latin typeface="Century Gothic"/>
                <a:cs typeface="Century Gothic"/>
              </a:rPr>
              <a:t>(</a:t>
            </a:r>
            <a:r>
              <a:rPr lang="es-ES" sz="1600" spc="-10" dirty="0">
                <a:solidFill>
                  <a:srgbClr val="004594"/>
                </a:solidFill>
                <a:latin typeface="Century Gothic"/>
                <a:cs typeface="Century Gothic"/>
              </a:rPr>
              <a:t>EHAA, 2022/05/20)</a:t>
            </a:r>
            <a:endParaRPr sz="1600" dirty="0">
              <a:latin typeface="Century Gothic"/>
              <a:cs typeface="Century Gothic"/>
            </a:endParaRPr>
          </a:p>
        </p:txBody>
      </p:sp>
      <p:pic>
        <p:nvPicPr>
          <p:cNvPr id="33" name="Imagen 3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2950" y="733425"/>
            <a:ext cx="1890746" cy="756000"/>
          </a:xfrm>
          <a:prstGeom prst="rect">
            <a:avLst/>
          </a:prstGeom>
        </p:spPr>
      </p:pic>
      <p:sp>
        <p:nvSpPr>
          <p:cNvPr id="34" name="object 27"/>
          <p:cNvSpPr/>
          <p:nvPr/>
        </p:nvSpPr>
        <p:spPr>
          <a:xfrm>
            <a:off x="8653526" y="2486025"/>
            <a:ext cx="1560170" cy="40821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5" name="object 28"/>
          <p:cNvSpPr/>
          <p:nvPr/>
        </p:nvSpPr>
        <p:spPr>
          <a:xfrm>
            <a:off x="9414508" y="2200756"/>
            <a:ext cx="775233" cy="14636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6" name="object 29"/>
          <p:cNvSpPr/>
          <p:nvPr/>
        </p:nvSpPr>
        <p:spPr>
          <a:xfrm>
            <a:off x="8766706" y="2202605"/>
            <a:ext cx="590143" cy="17968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49299" y="1760348"/>
            <a:ext cx="837565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500" spc="-5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Zerga-betebeharrak</a:t>
            </a:r>
            <a:r>
              <a:rPr lang="es-ES" sz="15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eta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Gizarte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Segurantzakoak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egunean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5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sz="150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49299" y="2204975"/>
            <a:ext cx="797877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500" spc="-5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Dirulaguntzak</a:t>
            </a:r>
            <a:r>
              <a:rPr lang="es-ES" sz="15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itzultzeko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ordainketa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guztiak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egunean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sz="15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sz="1500" dirty="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49299" y="2649602"/>
            <a:ext cx="8458200" cy="11669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500" spc="-8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500" spc="-8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laguntza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publikoak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lortzeko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aukera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galtzea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dakarren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zigor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-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administrazio-arloko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zehapenik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jaso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izana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, eta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horretarako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ezgaitzen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duen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legezko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debekurik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jaso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izana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barnean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hartuta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sexu-diskriminazioarekin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loturikoak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Emakumeen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Gizonen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Berdintasunerako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otsailaren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18ko 4/2005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Legean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Emakumeen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Gizonen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Benetako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Berdintasunerako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martxoaren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30eko 3/2007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Lege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Organikoan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xedatutakoarekin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sz="1500" dirty="0">
              <a:latin typeface="Century Gothic"/>
              <a:cs typeface="Century Gothic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71300" y="854678"/>
            <a:ext cx="700785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spc="-40" dirty="0" err="1">
                <a:solidFill>
                  <a:srgbClr val="004594"/>
                </a:solidFill>
                <a:latin typeface="Century Gothic"/>
                <a:cs typeface="Century Gothic"/>
              </a:rPr>
              <a:t>Erakunde</a:t>
            </a:r>
            <a:r>
              <a:rPr lang="es-ES" sz="1600" spc="-4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40" dirty="0" err="1">
                <a:solidFill>
                  <a:srgbClr val="004594"/>
                </a:solidFill>
                <a:latin typeface="Century Gothic"/>
                <a:cs typeface="Century Gothic"/>
              </a:rPr>
              <a:t>onuradunek</a:t>
            </a:r>
            <a:r>
              <a:rPr lang="es-ES" sz="1600" spc="-4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40" dirty="0" err="1">
                <a:solidFill>
                  <a:srgbClr val="004594"/>
                </a:solidFill>
                <a:latin typeface="Century Gothic"/>
                <a:cs typeface="Century Gothic"/>
              </a:rPr>
              <a:t>bete</a:t>
            </a:r>
            <a:r>
              <a:rPr lang="es-ES" sz="1600" spc="-4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40" dirty="0" err="1">
                <a:solidFill>
                  <a:srgbClr val="004594"/>
                </a:solidFill>
                <a:latin typeface="Century Gothic"/>
                <a:cs typeface="Century Gothic"/>
              </a:rPr>
              <a:t>beharreko</a:t>
            </a:r>
            <a:r>
              <a:rPr lang="es-ES" sz="1600" spc="-4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40" dirty="0" err="1">
                <a:solidFill>
                  <a:srgbClr val="004594"/>
                </a:solidFill>
                <a:latin typeface="Century Gothic"/>
                <a:cs typeface="Century Gothic"/>
              </a:rPr>
              <a:t>baldintza</a:t>
            </a:r>
            <a:r>
              <a:rPr lang="es-ES" sz="1600" spc="-4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40" dirty="0" err="1">
                <a:solidFill>
                  <a:srgbClr val="004594"/>
                </a:solidFill>
                <a:latin typeface="Century Gothic"/>
                <a:cs typeface="Century Gothic"/>
              </a:rPr>
              <a:t>orokorrak</a:t>
            </a:r>
            <a:r>
              <a:rPr lang="es-ES" sz="1600" spc="-40" dirty="0">
                <a:solidFill>
                  <a:srgbClr val="004594"/>
                </a:solidFill>
                <a:latin typeface="Century Gothic"/>
                <a:cs typeface="Century Gothic"/>
              </a:rPr>
              <a:t>: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71300" y="1716431"/>
            <a:ext cx="249554" cy="12217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15"/>
              </a:spcBef>
            </a:pPr>
            <a:r>
              <a:rPr sz="1750" spc="-75" dirty="0" smtClean="0">
                <a:solidFill>
                  <a:srgbClr val="004594"/>
                </a:solidFill>
                <a:latin typeface="Century Gothic"/>
                <a:cs typeface="Century Gothic"/>
              </a:rPr>
              <a:t>a</a:t>
            </a:r>
            <a:r>
              <a:rPr sz="1750" spc="-75" dirty="0">
                <a:solidFill>
                  <a:srgbClr val="004594"/>
                </a:solidFill>
                <a:latin typeface="Century Gothic"/>
                <a:cs typeface="Century Gothic"/>
              </a:rPr>
              <a:t>.</a:t>
            </a:r>
            <a:endParaRPr sz="1750" dirty="0">
              <a:latin typeface="Century Gothic"/>
              <a:cs typeface="Century Gothic"/>
            </a:endParaRPr>
          </a:p>
          <a:p>
            <a:pPr marL="48260">
              <a:lnSpc>
                <a:spcPct val="100000"/>
              </a:lnSpc>
              <a:spcBef>
                <a:spcPts val="1585"/>
              </a:spcBef>
            </a:pPr>
            <a:r>
              <a:rPr sz="1750" spc="-105" dirty="0">
                <a:solidFill>
                  <a:srgbClr val="004594"/>
                </a:solidFill>
                <a:latin typeface="Century Gothic"/>
                <a:cs typeface="Century Gothic"/>
              </a:rPr>
              <a:t>b.</a:t>
            </a:r>
            <a:endParaRPr sz="1750" dirty="0">
              <a:latin typeface="Century Gothic"/>
              <a:cs typeface="Century Gothic"/>
            </a:endParaRPr>
          </a:p>
          <a:p>
            <a:pPr marL="48260">
              <a:lnSpc>
                <a:spcPct val="100000"/>
              </a:lnSpc>
              <a:spcBef>
                <a:spcPts val="1515"/>
              </a:spcBef>
            </a:pPr>
            <a:r>
              <a:rPr sz="1750" spc="-100" dirty="0">
                <a:solidFill>
                  <a:srgbClr val="004594"/>
                </a:solidFill>
                <a:latin typeface="Century Gothic"/>
                <a:cs typeface="Century Gothic"/>
              </a:rPr>
              <a:t>c.</a:t>
            </a:r>
            <a:endParaRPr sz="1750" dirty="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87291" y="4179433"/>
            <a:ext cx="8632190" cy="491673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54330" marR="5080" indent="-342265">
              <a:lnSpc>
                <a:spcPts val="1770"/>
              </a:lnSpc>
              <a:spcBef>
                <a:spcPts val="185"/>
              </a:spcBef>
              <a:tabLst>
                <a:tab pos="354330" algn="l"/>
              </a:tabLst>
            </a:pPr>
            <a:r>
              <a:rPr lang="es-ES" sz="1750" spc="-65" dirty="0">
                <a:solidFill>
                  <a:srgbClr val="004594"/>
                </a:solidFill>
                <a:latin typeface="Century Gothic"/>
                <a:cs typeface="Century Gothic"/>
              </a:rPr>
              <a:t>d</a:t>
            </a:r>
            <a:r>
              <a:rPr sz="1750" spc="-65" dirty="0" smtClean="0">
                <a:solidFill>
                  <a:srgbClr val="004594"/>
                </a:solidFill>
                <a:latin typeface="Century Gothic"/>
                <a:cs typeface="Century Gothic"/>
              </a:rPr>
              <a:t>.</a:t>
            </a:r>
            <a:r>
              <a:rPr sz="1750" spc="-65" dirty="0">
                <a:solidFill>
                  <a:srgbClr val="004594"/>
                </a:solidFill>
                <a:latin typeface="Century Gothic"/>
                <a:cs typeface="Century Gothic"/>
              </a:rPr>
              <a:t>	</a:t>
            </a:r>
            <a:r>
              <a:rPr lang="es-ES" sz="2250" spc="-127" baseline="1851" dirty="0" smtClean="0">
                <a:solidFill>
                  <a:srgbClr val="3D3D3F"/>
                </a:solidFill>
                <a:latin typeface="Century Gothic"/>
                <a:cs typeface="Century Gothic"/>
              </a:rPr>
              <a:t>Ez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egotea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Dirulaguntzei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buruzko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azaroaren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17ko 38/2003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Lege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Orokorraren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13an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artikuluan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dirulaguntzak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eskuratzeari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dagokionez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aurreikusitako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ezein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debeku-egoeratan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sz="1500" dirty="0">
              <a:latin typeface="Century Gothic"/>
              <a:cs typeface="Century Gothic"/>
            </a:endParaRPr>
          </a:p>
        </p:txBody>
      </p:sp>
      <p:sp>
        <p:nvSpPr>
          <p:cNvPr id="31" name="object 2">
            <a:extLst>
              <a:ext uri="{FF2B5EF4-FFF2-40B4-BE49-F238E27FC236}">
                <a16:creationId xmlns:a16="http://schemas.microsoft.com/office/drawing/2014/main" id="{9FC9872F-62E7-5C44-846A-29E390C10800}"/>
              </a:ext>
            </a:extLst>
          </p:cNvPr>
          <p:cNvSpPr txBox="1"/>
          <p:nvPr/>
        </p:nvSpPr>
        <p:spPr>
          <a:xfrm>
            <a:off x="7269488" y="6958266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entury Gothic"/>
              </a:rPr>
              <a:t>10</a:t>
            </a: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29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319300" y="1208351"/>
            <a:ext cx="8265795" cy="1000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Oro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har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erakunde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onuradunaren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betebehar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izango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dira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Dirulaguntzei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buruzko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azaroaren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17ko 38/2003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Lege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Orokorraren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14. eta 46.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artikuluetan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ezarritakoak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baita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Euskadiko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ogasun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nagusiaren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antolarauei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buruzko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legearen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testu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bateginaren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(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azaroaren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11ko 1/1997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Legegintzako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Dekretuaren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bidez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onetsia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) 50.2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artikuluan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jasotakoak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ere.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62147" y="2266043"/>
            <a:ext cx="8776335" cy="42734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4160">
              <a:lnSpc>
                <a:spcPct val="100000"/>
              </a:lnSpc>
              <a:spcBef>
                <a:spcPts val="100"/>
              </a:spcBef>
            </a:pPr>
            <a:r>
              <a:rPr lang="es-ES" sz="1300" spc="-5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Bereziki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honako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hauek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:</a:t>
            </a:r>
            <a:endParaRPr lang="es-ES" sz="1300" dirty="0" smtClean="0">
              <a:latin typeface="Century Gothic"/>
              <a:cs typeface="Century Gothic"/>
            </a:endParaRPr>
          </a:p>
          <a:p>
            <a:pPr marL="300355" marR="5080" indent="-288290">
              <a:lnSpc>
                <a:spcPct val="97500"/>
              </a:lnSpc>
              <a:spcBef>
                <a:spcPts val="1200"/>
              </a:spcBef>
              <a:buClr>
                <a:srgbClr val="004594"/>
              </a:buClr>
              <a:buSzPct val="134615"/>
              <a:buFont typeface="+mj-lt"/>
              <a:buAutoNum type="alphaLcPeriod"/>
              <a:tabLst>
                <a:tab pos="300990" algn="l"/>
              </a:tabLst>
            </a:pPr>
            <a:r>
              <a:rPr lang="es-ES" sz="1300" spc="-5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Egiaztatzea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laguntza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emateko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eta hura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baliatzeko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bide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eman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duten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betebeharrak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baldintzak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betetzen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dituztela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jarduera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gauzatu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dutela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300355" marR="5080" indent="-288290">
              <a:lnSpc>
                <a:spcPct val="97500"/>
              </a:lnSpc>
              <a:spcBef>
                <a:spcPts val="1200"/>
              </a:spcBef>
              <a:buClr>
                <a:srgbClr val="004594"/>
              </a:buClr>
              <a:buSzPct val="134615"/>
              <a:buFont typeface="+mj-lt"/>
              <a:buAutoNum type="alphaLcPeriod"/>
              <a:tabLst>
                <a:tab pos="300990" algn="l"/>
              </a:tabLst>
            </a:pP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Lanbide-</a:t>
            </a:r>
            <a:r>
              <a:rPr lang="es-ES" sz="1300" spc="-5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Zerbitzuaren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Lan eta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Sailaren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Ekonomia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Ogasun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Saileko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Kontrol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Ekonomikoko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Bulegoaren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Herri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Kontuen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Epaitegiaren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egiaztatze-jardunei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kontrol-jardunei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men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egitea</a:t>
            </a:r>
            <a:endParaRPr lang="es-ES" sz="1300" spc="-50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300355" marR="5080" indent="-288290">
              <a:lnSpc>
                <a:spcPct val="97500"/>
              </a:lnSpc>
              <a:spcBef>
                <a:spcPts val="1200"/>
              </a:spcBef>
              <a:buClr>
                <a:srgbClr val="004594"/>
              </a:buClr>
              <a:buSzPct val="134615"/>
              <a:buFont typeface="+mj-lt"/>
              <a:buAutoNum type="alphaLcPeriod"/>
              <a:tabLst>
                <a:tab pos="300990" algn="l"/>
              </a:tabLst>
            </a:pPr>
            <a:r>
              <a:rPr lang="es-ES" sz="1300" spc="-5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Beste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administrazio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erakunde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publiko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pribaturen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batek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xede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bererako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emandako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laguntza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diru-sarrera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baliabideren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jasoz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gero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horren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berri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jakinaraztea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Lanbide-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endParaRPr lang="es-ES" sz="1300" spc="-50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300355" marR="5080" indent="-288290">
              <a:lnSpc>
                <a:spcPct val="97500"/>
              </a:lnSpc>
              <a:spcBef>
                <a:spcPts val="1200"/>
              </a:spcBef>
              <a:buClr>
                <a:srgbClr val="004594"/>
              </a:buClr>
              <a:buSzPct val="134615"/>
              <a:buFont typeface="+mj-lt"/>
              <a:buAutoNum type="alphaLcPeriod"/>
              <a:tabLst>
                <a:tab pos="300990" algn="l"/>
              </a:tabLst>
            </a:pPr>
            <a:r>
              <a:rPr lang="es-ES" sz="1300" spc="-5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ematerakoan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kontuan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hartutako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egoeraren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objektiboa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subjektiboa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aldatu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Lanbide-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Zerbitzuari</a:t>
            </a:r>
            <a:endParaRPr lang="es-ES" sz="1300" spc="-50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300355" marR="5080" indent="-288290">
              <a:lnSpc>
                <a:spcPct val="97500"/>
              </a:lnSpc>
              <a:spcBef>
                <a:spcPts val="1200"/>
              </a:spcBef>
              <a:buClr>
                <a:srgbClr val="004594"/>
              </a:buClr>
              <a:buSzPct val="134615"/>
              <a:buFont typeface="+mj-lt"/>
              <a:buAutoNum type="alphaLcPeriod"/>
              <a:tabLst>
                <a:tab pos="300990" algn="l"/>
              </a:tabLst>
            </a:pPr>
            <a:r>
              <a:rPr lang="es-ES" sz="1300" dirty="0" err="1" smtClean="0">
                <a:latin typeface="Century Gothic"/>
                <a:cs typeface="Century Gothic"/>
              </a:rPr>
              <a:t>Diruz</a:t>
            </a:r>
            <a:r>
              <a:rPr lang="es-ES" sz="1300" dirty="0" smtClean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lagundutako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jardueren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xedean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edo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izaeran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nabarmen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eragiten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duen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ezer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gertatuz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gero</a:t>
            </a:r>
            <a:r>
              <a:rPr lang="es-ES" sz="1300" dirty="0">
                <a:latin typeface="Century Gothic"/>
                <a:cs typeface="Century Gothic"/>
              </a:rPr>
              <a:t>, horren </a:t>
            </a:r>
            <a:r>
              <a:rPr lang="es-ES" sz="1300" dirty="0" err="1">
                <a:latin typeface="Century Gothic"/>
                <a:cs typeface="Century Gothic"/>
              </a:rPr>
              <a:t>berri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ematea</a:t>
            </a:r>
            <a:r>
              <a:rPr lang="es-ES" sz="1300" dirty="0">
                <a:latin typeface="Century Gothic"/>
                <a:cs typeface="Century Gothic"/>
              </a:rPr>
              <a:t> Lanbide-</a:t>
            </a:r>
            <a:r>
              <a:rPr lang="es-ES" sz="1300" dirty="0" err="1">
                <a:latin typeface="Century Gothic"/>
                <a:cs typeface="Century Gothic"/>
              </a:rPr>
              <a:t>Euskal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Enplegu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Zerbitzuari</a:t>
            </a:r>
            <a:r>
              <a:rPr lang="es-ES" sz="1300" dirty="0">
                <a:latin typeface="Century Gothic"/>
                <a:cs typeface="Century Gothic"/>
              </a:rPr>
              <a:t>, eta </a:t>
            </a:r>
            <a:r>
              <a:rPr lang="es-ES" sz="1300" dirty="0" err="1">
                <a:latin typeface="Century Gothic"/>
                <a:cs typeface="Century Gothic"/>
              </a:rPr>
              <a:t>jarduera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horiek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egiaztatzeko</a:t>
            </a:r>
            <a:r>
              <a:rPr lang="es-ES" sz="1300" dirty="0">
                <a:latin typeface="Century Gothic"/>
                <a:cs typeface="Century Gothic"/>
              </a:rPr>
              <a:t>, </a:t>
            </a:r>
            <a:r>
              <a:rPr lang="es-ES" sz="1300" dirty="0" err="1">
                <a:latin typeface="Century Gothic"/>
                <a:cs typeface="Century Gothic"/>
              </a:rPr>
              <a:t>kontrolatzeko</a:t>
            </a:r>
            <a:r>
              <a:rPr lang="es-ES" sz="1300" dirty="0">
                <a:latin typeface="Century Gothic"/>
                <a:cs typeface="Century Gothic"/>
              </a:rPr>
              <a:t> eta </a:t>
            </a:r>
            <a:r>
              <a:rPr lang="es-ES" sz="1300" dirty="0" err="1">
                <a:latin typeface="Century Gothic"/>
                <a:cs typeface="Century Gothic"/>
              </a:rPr>
              <a:t>haien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jarraipena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egiteko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prozeduretan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laguntzea</a:t>
            </a:r>
            <a:r>
              <a:rPr lang="es-ES" sz="1300" dirty="0" smtClean="0">
                <a:latin typeface="Century Gothic"/>
                <a:cs typeface="Century Gothic"/>
              </a:rPr>
              <a:t>.</a:t>
            </a:r>
          </a:p>
          <a:p>
            <a:pPr marL="300355" marR="5080" indent="-288290">
              <a:lnSpc>
                <a:spcPct val="97500"/>
              </a:lnSpc>
              <a:spcBef>
                <a:spcPts val="1200"/>
              </a:spcBef>
              <a:buClr>
                <a:srgbClr val="004594"/>
              </a:buClr>
              <a:buSzPct val="134615"/>
              <a:buFont typeface="+mj-lt"/>
              <a:buAutoNum type="alphaLcPeriod"/>
              <a:tabLst>
                <a:tab pos="300990" algn="l"/>
              </a:tabLst>
            </a:pPr>
            <a:r>
              <a:rPr lang="es-ES" sz="1300" dirty="0" err="1" smtClean="0">
                <a:latin typeface="Century Gothic"/>
                <a:cs typeface="Century Gothic"/>
              </a:rPr>
              <a:t>Euskal</a:t>
            </a:r>
            <a:r>
              <a:rPr lang="es-ES" sz="1300" dirty="0" smtClean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Autonomia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Erkidegoko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Administrazio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Orokorrak</a:t>
            </a:r>
            <a:r>
              <a:rPr lang="es-ES" sz="1300" dirty="0">
                <a:latin typeface="Century Gothic"/>
                <a:cs typeface="Century Gothic"/>
              </a:rPr>
              <a:t> eta </a:t>
            </a:r>
            <a:r>
              <a:rPr lang="es-ES" sz="1300" dirty="0" err="1">
                <a:latin typeface="Century Gothic"/>
                <a:cs typeface="Century Gothic"/>
              </a:rPr>
              <a:t>haren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erakunde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autonomoek</a:t>
            </a:r>
            <a:r>
              <a:rPr lang="es-ES" sz="1300" dirty="0">
                <a:latin typeface="Century Gothic"/>
                <a:cs typeface="Century Gothic"/>
              </a:rPr>
              <a:t>, </a:t>
            </a:r>
            <a:r>
              <a:rPr lang="es-ES" sz="1300" dirty="0" err="1">
                <a:latin typeface="Century Gothic"/>
                <a:cs typeface="Century Gothic"/>
              </a:rPr>
              <a:t>zuzenbide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pribatuko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erakunde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publikoek</a:t>
            </a:r>
            <a:r>
              <a:rPr lang="es-ES" sz="1300" dirty="0">
                <a:latin typeface="Century Gothic"/>
                <a:cs typeface="Century Gothic"/>
              </a:rPr>
              <a:t> eta </a:t>
            </a:r>
            <a:r>
              <a:rPr lang="es-ES" sz="1300" dirty="0" err="1">
                <a:latin typeface="Century Gothic"/>
                <a:cs typeface="Century Gothic"/>
              </a:rPr>
              <a:t>sozietate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publikoek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emandako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izaera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bereko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laguntzen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edo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dirulaguntzen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esparruan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hasi</a:t>
            </a:r>
            <a:r>
              <a:rPr lang="es-ES" sz="1300" dirty="0">
                <a:latin typeface="Century Gothic"/>
                <a:cs typeface="Century Gothic"/>
              </a:rPr>
              <a:t>, eta </a:t>
            </a:r>
            <a:r>
              <a:rPr lang="es-ES" sz="1300" dirty="0" err="1">
                <a:latin typeface="Century Gothic"/>
                <a:cs typeface="Century Gothic"/>
              </a:rPr>
              <a:t>oraindik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izapidetzen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ari</a:t>
            </a:r>
            <a:r>
              <a:rPr lang="es-ES" sz="1300" dirty="0">
                <a:latin typeface="Century Gothic"/>
                <a:cs typeface="Century Gothic"/>
              </a:rPr>
              <a:t> den </a:t>
            </a:r>
            <a:r>
              <a:rPr lang="es-ES" sz="1300" dirty="0" err="1">
                <a:latin typeface="Century Gothic"/>
                <a:cs typeface="Century Gothic"/>
              </a:rPr>
              <a:t>edozein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itzultze</a:t>
            </a:r>
            <a:r>
              <a:rPr lang="es-ES" sz="1300" dirty="0">
                <a:latin typeface="Century Gothic"/>
                <a:cs typeface="Century Gothic"/>
              </a:rPr>
              <a:t>- </a:t>
            </a:r>
            <a:r>
              <a:rPr lang="es-ES" sz="1300" dirty="0" err="1">
                <a:latin typeface="Century Gothic"/>
                <a:cs typeface="Century Gothic"/>
              </a:rPr>
              <a:t>edo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zehapen-prozedura</a:t>
            </a:r>
            <a:r>
              <a:rPr lang="es-ES" sz="1300" dirty="0">
                <a:latin typeface="Century Gothic"/>
                <a:cs typeface="Century Gothic"/>
              </a:rPr>
              <a:t> </a:t>
            </a:r>
            <a:r>
              <a:rPr lang="es-ES" sz="1300" dirty="0" err="1">
                <a:latin typeface="Century Gothic"/>
                <a:cs typeface="Century Gothic"/>
              </a:rPr>
              <a:t>jakinaraztea</a:t>
            </a:r>
            <a:r>
              <a:rPr lang="es-ES" sz="1300" dirty="0">
                <a:latin typeface="Century Gothic"/>
                <a:cs typeface="Century Gothic"/>
              </a:rPr>
              <a:t>.</a:t>
            </a:r>
            <a:endParaRPr lang="es-ES" sz="1300" dirty="0" smtClean="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71300" y="695351"/>
            <a:ext cx="437060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Entitate</a:t>
            </a:r>
            <a:r>
              <a:rPr lang="es-ES" sz="1600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onuradunen</a:t>
            </a:r>
            <a:r>
              <a:rPr lang="es-ES" sz="1600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betebeharrak</a:t>
            </a:r>
            <a:r>
              <a:rPr lang="es-ES" sz="1600" spc="-50" dirty="0">
                <a:solidFill>
                  <a:srgbClr val="004594"/>
                </a:solidFill>
                <a:latin typeface="Century Gothic"/>
                <a:cs typeface="Century Gothic"/>
              </a:rPr>
              <a:t>: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8" name="object 2">
            <a:extLst>
              <a:ext uri="{FF2B5EF4-FFF2-40B4-BE49-F238E27FC236}">
                <a16:creationId xmlns:a16="http://schemas.microsoft.com/office/drawing/2014/main" id="{97967C09-668A-364A-8F21-E47ECD493F70}"/>
              </a:ext>
            </a:extLst>
          </p:cNvPr>
          <p:cNvSpPr txBox="1"/>
          <p:nvPr/>
        </p:nvSpPr>
        <p:spPr>
          <a:xfrm>
            <a:off x="7269488" y="6958266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entury Gothic"/>
              </a:rPr>
              <a:t>11</a:t>
            </a: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25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67300" y="726431"/>
            <a:ext cx="251390" cy="284052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lang="es-ES" sz="1750" spc="-165" dirty="0">
                <a:solidFill>
                  <a:srgbClr val="004594"/>
                </a:solidFill>
                <a:latin typeface="Century Gothic"/>
                <a:cs typeface="Century Gothic"/>
              </a:rPr>
              <a:t>g</a:t>
            </a:r>
            <a:r>
              <a:rPr lang="es-ES" sz="1750" spc="-165" dirty="0" smtClean="0">
                <a:solidFill>
                  <a:srgbClr val="004594"/>
                </a:solidFill>
                <a:latin typeface="Century Gothic"/>
                <a:cs typeface="Century Gothic"/>
              </a:rPr>
              <a:t>.</a:t>
            </a:r>
            <a:endParaRPr lang="es-ES" sz="1750" dirty="0">
              <a:latin typeface="Century Gothic"/>
              <a:cs typeface="Century Gothic"/>
            </a:endParaRPr>
          </a:p>
        </p:txBody>
      </p:sp>
      <p:sp>
        <p:nvSpPr>
          <p:cNvPr id="31" name="object 2">
            <a:extLst>
              <a:ext uri="{FF2B5EF4-FFF2-40B4-BE49-F238E27FC236}">
                <a16:creationId xmlns:a16="http://schemas.microsoft.com/office/drawing/2014/main" id="{F50D26D4-129E-684C-BEEC-FAF4CC2BBA4A}"/>
              </a:ext>
            </a:extLst>
          </p:cNvPr>
          <p:cNvSpPr txBox="1"/>
          <p:nvPr/>
        </p:nvSpPr>
        <p:spPr>
          <a:xfrm>
            <a:off x="7327900" y="6958266"/>
            <a:ext cx="2894859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entury Gothic"/>
              </a:rPr>
              <a:t>12</a:t>
            </a: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30" name="object 24"/>
          <p:cNvSpPr txBox="1"/>
          <p:nvPr/>
        </p:nvSpPr>
        <p:spPr>
          <a:xfrm>
            <a:off x="1330521" y="787150"/>
            <a:ext cx="8285480" cy="2490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nn-NO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Emakumeen </a:t>
            </a:r>
            <a:r>
              <a:rPr lang="nn-NO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eta gizonen arteko tratu- eta aukera-berdintasunari buruzko betebeharrak</a:t>
            </a:r>
            <a:r>
              <a:rPr lang="nn-NO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: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nn-NO" sz="1300" spc="-45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6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Probetan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elkarrizketetan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lanpostuetarako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hautaketak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egitean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tratu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-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aukera-berdintasunaren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emakumeen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gizonen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arteko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diskriminaziorik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ezaren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printzipioa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aplikatzen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dela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bermatzea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ES" sz="1300" spc="-60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b="1" i="1" spc="-50" dirty="0" err="1" smtClean="0">
                <a:solidFill>
                  <a:srgbClr val="004594"/>
                </a:solidFill>
                <a:latin typeface="Century Gothic"/>
                <a:cs typeface="Century Gothic"/>
              </a:rPr>
              <a:t>Enplegua</a:t>
            </a:r>
            <a:r>
              <a:rPr lang="es-ES" sz="1300" b="1" i="1" spc="-50" dirty="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sustatzeko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jarduketei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dagokienez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hautagaiak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aukeratzeko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erabakiak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hartzeko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gaietan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gutxienez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emakume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batek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egon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beharko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du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epaimahaian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.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Ezinezkoa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bada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justifikatu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beharko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da</a:t>
            </a:r>
            <a:r>
              <a:rPr lang="es-ES" sz="1300" b="1" i="1" spc="-50" dirty="0" smtClean="0">
                <a:solidFill>
                  <a:srgbClr val="004594"/>
                </a:solidFill>
                <a:latin typeface="Century Gothic"/>
                <a:cs typeface="Century Gothic"/>
              </a:rPr>
              <a:t>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ES" sz="1300" b="1" i="1" spc="-50" dirty="0" smtClean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6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Dokumentazio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publizitate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irudi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material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guztietan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hizkuntza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sexista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erabili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dute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saihestu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dute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emakumeen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irudi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diskriminatzaile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estereotipo sexista oro,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irudi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jakin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sustatu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dute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balio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hauek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izango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dituena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: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berdintasuna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emakume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gizonen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presentzia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orekatu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aniztasuna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ardura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partekatua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eta rol eta genero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identitate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plurala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sz="1300" b="1" i="1" dirty="0">
              <a:latin typeface="Century Gothic"/>
              <a:cs typeface="Century Gothic"/>
            </a:endParaRPr>
          </a:p>
        </p:txBody>
      </p:sp>
      <p:pic>
        <p:nvPicPr>
          <p:cNvPr id="24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7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object 3">
            <a:extLst>
              <a:ext uri="{FF2B5EF4-FFF2-40B4-BE49-F238E27FC236}">
                <a16:creationId xmlns:a16="http://schemas.microsoft.com/office/drawing/2014/main" id="{DBD472A9-1BA0-EF40-9BCB-DB009F474294}"/>
              </a:ext>
            </a:extLst>
          </p:cNvPr>
          <p:cNvSpPr txBox="1">
            <a:spLocks/>
          </p:cNvSpPr>
          <p:nvPr/>
        </p:nvSpPr>
        <p:spPr>
          <a:xfrm>
            <a:off x="385797" y="2751309"/>
            <a:ext cx="8077200" cy="11669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>
              <a:lnSpc>
                <a:spcPts val="4500"/>
              </a:lnSpc>
            </a:pP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Kontratatutako</a:t>
            </a:r>
            <a:r>
              <a:rPr lang="es-ES" kern="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pertsonek</a:t>
            </a:r>
            <a:r>
              <a:rPr lang="es-ES" kern="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bete</a:t>
            </a:r>
            <a:r>
              <a:rPr lang="es-ES" kern="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beharreko</a:t>
            </a:r>
            <a:r>
              <a:rPr lang="es-ES" kern="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baldintzak</a:t>
            </a:r>
            <a:endParaRPr lang="es-ES" kern="0" spc="-45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A028940-9239-0343-B885-1A1F7D31027D}"/>
              </a:ext>
            </a:extLst>
          </p:cNvPr>
          <p:cNvSpPr/>
          <p:nvPr/>
        </p:nvSpPr>
        <p:spPr>
          <a:xfrm>
            <a:off x="317500" y="1190625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04</a:t>
            </a:r>
            <a:endParaRPr lang="es-ES" sz="20000" b="1" spc="-15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10751" y="812558"/>
            <a:ext cx="7725409" cy="2744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700" spc="-85" dirty="0" err="1">
                <a:solidFill>
                  <a:srgbClr val="004594"/>
                </a:solidFill>
                <a:latin typeface="Century Gothic"/>
                <a:cs typeface="Century Gothic"/>
              </a:rPr>
              <a:t>Baldintza</a:t>
            </a:r>
            <a:r>
              <a:rPr lang="es-ES" sz="1700" spc="-8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700" spc="-85" dirty="0" err="1">
                <a:solidFill>
                  <a:srgbClr val="004594"/>
                </a:solidFill>
                <a:latin typeface="Century Gothic"/>
                <a:cs typeface="Century Gothic"/>
              </a:rPr>
              <a:t>hauek</a:t>
            </a:r>
            <a:r>
              <a:rPr lang="es-ES" sz="1700" spc="-8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700" spc="-85" dirty="0" err="1">
                <a:solidFill>
                  <a:srgbClr val="004594"/>
                </a:solidFill>
                <a:latin typeface="Century Gothic"/>
                <a:cs typeface="Century Gothic"/>
              </a:rPr>
              <a:t>betetzen</a:t>
            </a:r>
            <a:r>
              <a:rPr lang="es-ES" sz="1700" spc="-8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700" spc="-85" dirty="0" err="1">
                <a:solidFill>
                  <a:srgbClr val="004594"/>
                </a:solidFill>
                <a:latin typeface="Century Gothic"/>
                <a:cs typeface="Century Gothic"/>
              </a:rPr>
              <a:t>dituzten</a:t>
            </a:r>
            <a:r>
              <a:rPr lang="es-ES" sz="1700" spc="-8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700" spc="-85" dirty="0" err="1">
                <a:solidFill>
                  <a:srgbClr val="004594"/>
                </a:solidFill>
                <a:latin typeface="Century Gothic"/>
                <a:cs typeface="Century Gothic"/>
              </a:rPr>
              <a:t>pertsonak</a:t>
            </a:r>
            <a:r>
              <a:rPr lang="es-ES" sz="1700" spc="-85" dirty="0">
                <a:solidFill>
                  <a:srgbClr val="004594"/>
                </a:solidFill>
                <a:latin typeface="Century Gothic"/>
                <a:cs typeface="Century Gothic"/>
              </a:rPr>
              <a:t>:</a:t>
            </a:r>
            <a:endParaRPr lang="es-ES" sz="1700" dirty="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029199" y="1973519"/>
            <a:ext cx="8640000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8455" indent="-288290">
              <a:lnSpc>
                <a:spcPts val="1750"/>
              </a:lnSpc>
              <a:buClr>
                <a:srgbClr val="004594"/>
              </a:buClr>
              <a:buSzPct val="134615"/>
              <a:buAutoNum type="alphaLcPeriod"/>
              <a:tabLst>
                <a:tab pos="339090" algn="l"/>
              </a:tabLst>
            </a:pPr>
            <a:r>
              <a:rPr lang="es-ES" sz="1300" spc="-4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Kontratatutako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pertsona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eskarian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aipatzen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den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eremu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geografikoan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bizi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338455" indent="-288290">
              <a:lnSpc>
                <a:spcPts val="1750"/>
              </a:lnSpc>
              <a:buClr>
                <a:srgbClr val="004594"/>
              </a:buClr>
              <a:buSzPct val="134615"/>
              <a:buAutoNum type="alphaLcPeriod"/>
              <a:tabLst>
                <a:tab pos="339090" algn="l"/>
              </a:tabLst>
            </a:pPr>
            <a:endParaRPr lang="es-ES" sz="1300" spc="-4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338455" indent="-288290">
              <a:lnSpc>
                <a:spcPts val="1750"/>
              </a:lnSpc>
              <a:buClr>
                <a:srgbClr val="004594"/>
              </a:buClr>
              <a:buSzPct val="134615"/>
              <a:buAutoNum type="alphaLcPeriod"/>
              <a:tabLst>
                <a:tab pos="339090" algn="l"/>
              </a:tabLst>
            </a:pP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Lanbide-</a:t>
            </a:r>
            <a:r>
              <a:rPr lang="es-ES" sz="1300" spc="-4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Zerbitzuan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lan-eskatzaile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gisa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izena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emanda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altan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egotea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hasteko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egunaren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aurreko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egunean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langabea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338455" indent="-288290">
              <a:lnSpc>
                <a:spcPts val="1750"/>
              </a:lnSpc>
              <a:buClr>
                <a:srgbClr val="004594"/>
              </a:buClr>
              <a:buSzPct val="134615"/>
              <a:buAutoNum type="alphaLcPeriod"/>
              <a:tabLst>
                <a:tab pos="339090" algn="l"/>
              </a:tabLst>
            </a:pPr>
            <a:endParaRPr lang="es-ES" sz="1300" spc="-4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338455" indent="-288290">
              <a:lnSpc>
                <a:spcPts val="1750"/>
              </a:lnSpc>
              <a:buClr>
                <a:srgbClr val="004594"/>
              </a:buClr>
              <a:buSzPct val="134615"/>
              <a:buAutoNum type="alphaLcPeriod"/>
              <a:tabLst>
                <a:tab pos="339090" algn="l"/>
              </a:tabLst>
            </a:pPr>
            <a:r>
              <a:rPr lang="es-ES" sz="1300" spc="-4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Toki-erakunde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berak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enplegua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sustatzeko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toki-ekintzetarako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2021eko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ekitaldirako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laguntzen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deialdian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Gazte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Enpleguko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2014-2020 programa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operatiboaren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esparruan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toki-erakundeetan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gazteak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kontratatzeko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2021eko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ekitaldirako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laguntzen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deialdian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</p:txBody>
      </p:sp>
      <p:sp>
        <p:nvSpPr>
          <p:cNvPr id="27" name="object 2">
            <a:extLst>
              <a:ext uri="{FF2B5EF4-FFF2-40B4-BE49-F238E27FC236}">
                <a16:creationId xmlns:a16="http://schemas.microsoft.com/office/drawing/2014/main" id="{0356DB9D-2042-4D4B-93A2-FA0EF2038704}"/>
              </a:ext>
            </a:extLst>
          </p:cNvPr>
          <p:cNvSpPr txBox="1"/>
          <p:nvPr/>
        </p:nvSpPr>
        <p:spPr>
          <a:xfrm>
            <a:off x="7289074" y="6958266"/>
            <a:ext cx="2933686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entury Gothic"/>
              </a:rPr>
              <a:t>14</a:t>
            </a: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6" name="object 31"/>
          <p:cNvSpPr txBox="1">
            <a:spLocks/>
          </p:cNvSpPr>
          <p:nvPr/>
        </p:nvSpPr>
        <p:spPr>
          <a:xfrm>
            <a:off x="952048" y="1391092"/>
            <a:ext cx="5385252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ES" sz="2500" b="0" kern="0" spc="50" dirty="0"/>
              <a:t>1. mota. </a:t>
            </a:r>
            <a:r>
              <a:rPr lang="es-ES" sz="2500" b="0" kern="0" spc="50" dirty="0" err="1"/>
              <a:t>Enpleguaren</a:t>
            </a:r>
            <a:r>
              <a:rPr lang="es-ES" sz="2500" b="0" kern="0" spc="50" dirty="0"/>
              <a:t> </a:t>
            </a:r>
            <a:r>
              <a:rPr lang="es-ES" sz="2500" b="0" kern="0" spc="50" dirty="0" err="1"/>
              <a:t>sustapena</a:t>
            </a:r>
            <a:endParaRPr lang="es-ES" sz="2500" kern="0" dirty="0"/>
          </a:p>
        </p:txBody>
      </p:sp>
      <p:sp>
        <p:nvSpPr>
          <p:cNvPr id="29" name="object 24"/>
          <p:cNvSpPr txBox="1">
            <a:spLocks/>
          </p:cNvSpPr>
          <p:nvPr/>
        </p:nvSpPr>
        <p:spPr>
          <a:xfrm>
            <a:off x="952176" y="3907723"/>
            <a:ext cx="5894600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ES" sz="2500" b="0" kern="0" spc="50" dirty="0"/>
              <a:t>2. mota. </a:t>
            </a:r>
            <a:r>
              <a:rPr lang="es-ES" sz="2500" b="0" kern="0" spc="50" dirty="0" err="1"/>
              <a:t>Kontrataziorako</a:t>
            </a:r>
            <a:r>
              <a:rPr lang="es-ES" sz="2500" b="0" kern="0" spc="50" dirty="0"/>
              <a:t> </a:t>
            </a:r>
            <a:r>
              <a:rPr lang="es-ES" sz="2500" b="0" kern="0" spc="50" dirty="0" err="1"/>
              <a:t>laguntzak</a:t>
            </a:r>
            <a:endParaRPr lang="es-ES" sz="2500" kern="0" dirty="0"/>
          </a:p>
        </p:txBody>
      </p:sp>
      <p:sp>
        <p:nvSpPr>
          <p:cNvPr id="30" name="object 25"/>
          <p:cNvSpPr txBox="1"/>
          <p:nvPr/>
        </p:nvSpPr>
        <p:spPr>
          <a:xfrm>
            <a:off x="1010751" y="4502559"/>
            <a:ext cx="8831749" cy="1842812"/>
          </a:xfrm>
          <a:custGeom>
            <a:avLst/>
            <a:gdLst>
              <a:gd name="connsiteX0" fmla="*/ 0 w 9517549"/>
              <a:gd name="connsiteY0" fmla="*/ 0 h 1842812"/>
              <a:gd name="connsiteX1" fmla="*/ 9517549 w 9517549"/>
              <a:gd name="connsiteY1" fmla="*/ 0 h 1842812"/>
              <a:gd name="connsiteX2" fmla="*/ 9517549 w 9517549"/>
              <a:gd name="connsiteY2" fmla="*/ 1842812 h 1842812"/>
              <a:gd name="connsiteX3" fmla="*/ 0 w 9517549"/>
              <a:gd name="connsiteY3" fmla="*/ 1842812 h 1842812"/>
              <a:gd name="connsiteX4" fmla="*/ 0 w 9517549"/>
              <a:gd name="connsiteY4" fmla="*/ 0 h 1842812"/>
              <a:gd name="connsiteX0" fmla="*/ 0 w 9523931"/>
              <a:gd name="connsiteY0" fmla="*/ 0 h 1842812"/>
              <a:gd name="connsiteX1" fmla="*/ 9517549 w 9523931"/>
              <a:gd name="connsiteY1" fmla="*/ 0 h 1842812"/>
              <a:gd name="connsiteX2" fmla="*/ 9523638 w 9523931"/>
              <a:gd name="connsiteY2" fmla="*/ 1071523 h 1842812"/>
              <a:gd name="connsiteX3" fmla="*/ 9517549 w 9523931"/>
              <a:gd name="connsiteY3" fmla="*/ 1842812 h 1842812"/>
              <a:gd name="connsiteX4" fmla="*/ 0 w 9523931"/>
              <a:gd name="connsiteY4" fmla="*/ 1842812 h 1842812"/>
              <a:gd name="connsiteX5" fmla="*/ 0 w 9523931"/>
              <a:gd name="connsiteY5" fmla="*/ 0 h 1842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523931" h="1842812">
                <a:moveTo>
                  <a:pt x="0" y="0"/>
                </a:moveTo>
                <a:lnTo>
                  <a:pt x="9517549" y="0"/>
                </a:lnTo>
                <a:cubicBezTo>
                  <a:pt x="9515403" y="340473"/>
                  <a:pt x="9525784" y="731050"/>
                  <a:pt x="9523638" y="1071523"/>
                </a:cubicBezTo>
                <a:cubicBezTo>
                  <a:pt x="9521608" y="1328619"/>
                  <a:pt x="9519579" y="1585716"/>
                  <a:pt x="9517549" y="1842812"/>
                </a:cubicBezTo>
                <a:lnTo>
                  <a:pt x="0" y="1842812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 wrap="none" lIns="0" tIns="0" rIns="0" bIns="0" rtlCol="0">
            <a:noAutofit/>
          </a:bodyPr>
          <a:lstStyle/>
          <a:p>
            <a:pPr marL="338455" indent="-288290">
              <a:lnSpc>
                <a:spcPts val="1750"/>
              </a:lnSpc>
              <a:buClr>
                <a:srgbClr val="004594"/>
              </a:buClr>
              <a:buSzPct val="134615"/>
              <a:buAutoNum type="alphaLcPeriod"/>
              <a:tabLst>
                <a:tab pos="339090" algn="l"/>
              </a:tabLst>
            </a:pPr>
            <a:r>
              <a:rPr lang="es-ES" sz="130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Kontratatutako</a:t>
            </a: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pertsona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dirulaguntzaren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eskarian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aipatzen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den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eremu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geografikoan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bizi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338455" indent="-288290">
              <a:lnSpc>
                <a:spcPts val="1750"/>
              </a:lnSpc>
              <a:buClr>
                <a:srgbClr val="004594"/>
              </a:buClr>
              <a:buSzPct val="134615"/>
              <a:buAutoNum type="alphaLcPeriod"/>
              <a:tabLst>
                <a:tab pos="339090" algn="l"/>
              </a:tabLst>
            </a:pPr>
            <a:endParaRPr lang="es-ES" sz="130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338455" indent="-288290">
              <a:lnSpc>
                <a:spcPts val="1750"/>
              </a:lnSpc>
              <a:buClr>
                <a:srgbClr val="004594"/>
              </a:buClr>
              <a:buSzPct val="134615"/>
              <a:buAutoNum type="alphaLcPeriod"/>
              <a:tabLst>
                <a:tab pos="339090" algn="l"/>
              </a:tabLst>
            </a:pP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Lanbide-</a:t>
            </a:r>
            <a:r>
              <a:rPr lang="es-ES" sz="130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Zerbitzuan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lan-eskatzaile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gisa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izena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emanda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altan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egotea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, eta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endParaRPr lang="es-ES" sz="1300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338400">
              <a:lnSpc>
                <a:spcPts val="1750"/>
              </a:lnSpc>
              <a:buClr>
                <a:srgbClr val="004594"/>
              </a:buClr>
              <a:buSzPct val="134615"/>
              <a:tabLst>
                <a:tab pos="339090" algn="l"/>
              </a:tabLst>
            </a:pPr>
            <a:r>
              <a:rPr lang="es-ES" sz="130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hasteko</a:t>
            </a: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egunaren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aurreko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egunean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langabea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338400">
              <a:lnSpc>
                <a:spcPts val="1750"/>
              </a:lnSpc>
              <a:buClr>
                <a:srgbClr val="004594"/>
              </a:buClr>
              <a:buSzPct val="134615"/>
              <a:tabLst>
                <a:tab pos="339090" algn="l"/>
              </a:tabLst>
            </a:pPr>
            <a:endParaRPr lang="es-ES" sz="130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393065" indent="-342900">
              <a:lnSpc>
                <a:spcPts val="1750"/>
              </a:lnSpc>
              <a:buClr>
                <a:srgbClr val="004594"/>
              </a:buClr>
              <a:buSzPct val="134615"/>
              <a:buFont typeface="+mj-lt"/>
              <a:buAutoNum type="alphaLcPeriod" startAt="3"/>
              <a:tabLst>
                <a:tab pos="339090" algn="l"/>
              </a:tabLst>
            </a:pPr>
            <a:r>
              <a:rPr lang="es-ES" sz="130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Enpresa</a:t>
            </a: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berak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izana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aurreko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deialdietan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jaso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badu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338455" indent="-288290">
              <a:lnSpc>
                <a:spcPts val="1750"/>
              </a:lnSpc>
              <a:buClr>
                <a:srgbClr val="004594"/>
              </a:buClr>
              <a:buSzPct val="134615"/>
              <a:buAutoNum type="alphaLcPeriod" startAt="3"/>
              <a:tabLst>
                <a:tab pos="339090" algn="l"/>
              </a:tabLst>
            </a:pPr>
            <a:r>
              <a:rPr lang="es-ES" sz="130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Ahaidetasun-loturarik</a:t>
            </a: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, 2.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artikuluko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4.2.3.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apartatuaren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arabera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50165">
              <a:lnSpc>
                <a:spcPct val="100000"/>
              </a:lnSpc>
              <a:buClr>
                <a:srgbClr val="004594"/>
              </a:buClr>
              <a:buSzPct val="134615"/>
              <a:tabLst>
                <a:tab pos="339090" algn="l"/>
              </a:tabLst>
            </a:pPr>
            <a:endParaRPr lang="es-ES" sz="1950" baseline="2136" dirty="0">
              <a:solidFill>
                <a:srgbClr val="3D3D3F"/>
              </a:solidFill>
              <a:latin typeface="Century Gothic"/>
              <a:cs typeface="Century Gothic"/>
            </a:endParaRPr>
          </a:p>
        </p:txBody>
      </p:sp>
      <p:pic>
        <p:nvPicPr>
          <p:cNvPr id="28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10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11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444500" y="2409825"/>
            <a:ext cx="8240395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>
                <a:solidFill>
                  <a:schemeClr val="bg1">
                    <a:lumMod val="95000"/>
                  </a:schemeClr>
                </a:solidFill>
              </a:rPr>
              <a:t>Parte </a:t>
            </a:r>
            <a:r>
              <a:rPr lang="es-ES" dirty="0" err="1">
                <a:solidFill>
                  <a:schemeClr val="bg1">
                    <a:lumMod val="95000"/>
                  </a:schemeClr>
                </a:solidFill>
              </a:rPr>
              <a:t>hartzaileak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dirty="0" err="1">
                <a:solidFill>
                  <a:schemeClr val="bg1">
                    <a:lumMod val="95000"/>
                  </a:schemeClr>
                </a:solidFill>
              </a:rPr>
              <a:t>hautatzeko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dirty="0" err="1">
                <a:solidFill>
                  <a:schemeClr val="bg1">
                    <a:lumMod val="95000"/>
                  </a:schemeClr>
                </a:solidFill>
              </a:rPr>
              <a:t>prozedura</a:t>
            </a:r>
            <a:endParaRPr lang="es-ES" sz="1800" dirty="0">
              <a:solidFill>
                <a:schemeClr val="bg1">
                  <a:lumMod val="95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E419B06-B5B2-1643-9822-6D16569B6A27}"/>
              </a:ext>
            </a:extLst>
          </p:cNvPr>
          <p:cNvSpPr/>
          <p:nvPr/>
        </p:nvSpPr>
        <p:spPr>
          <a:xfrm>
            <a:off x="399698" y="759644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05</a:t>
            </a:r>
            <a:endParaRPr lang="es-ES" sz="20000" b="1" spc="-15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71830" y="6972023"/>
            <a:ext cx="1466215" cy="1739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  <a:hlinkClick r:id="rId4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594173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209893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395541" y="977000"/>
            <a:ext cx="4835525" cy="58233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30504" marR="5080" indent="-218440">
              <a:lnSpc>
                <a:spcPct val="100000"/>
              </a:lnSpc>
              <a:spcBef>
                <a:spcPts val="600"/>
              </a:spcBef>
              <a:buChar char="—"/>
              <a:tabLst>
                <a:tab pos="231140" algn="l"/>
              </a:tabLst>
            </a:pPr>
            <a:endParaRPr lang="es-ES" sz="1300" spc="-80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30504" marR="5080" indent="-218440">
              <a:lnSpc>
                <a:spcPct val="100000"/>
              </a:lnSpc>
              <a:spcBef>
                <a:spcPts val="600"/>
              </a:spcBef>
              <a:buChar char="—"/>
              <a:tabLst>
                <a:tab pos="231140" algn="l"/>
              </a:tabLst>
            </a:pP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	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Hautaketa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horretarako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eskaintza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kudeatzeko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eskaera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bat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aurkeztu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beharko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da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bete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beharreko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lanpostuaren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profil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bakoitzeko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endParaRPr lang="es-ES" sz="1300" spc="-8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	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Eskaintza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kudeatzeko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eskaera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bakoitza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eskaintza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hori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jasotzen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duen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bulegoak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erregistratuko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du, eta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eskaintza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horren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erreferentzia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erakundeari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jakinaraziko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zaio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endParaRPr lang="es-ES" sz="1300" spc="-8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	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Eskaintza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kudeatu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ondoren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hautagai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gisa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bideratu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pertsonei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egindako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baino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lagunduko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endParaRPr lang="es-ES" sz="1300" spc="-8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	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Erakunde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kontratatzaileak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egiaztatuko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du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hautagaiak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direla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enplegua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sustatzeko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toki-ekintzetarako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aurreko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deialdietan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gazteak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toki-erakundeetan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kontratatzeko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laguntzen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deialdian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2021eko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ekitaldirako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Gazte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Enpleguko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2014-2020 programa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operatiboaren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esparruan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endParaRPr lang="es-ES" sz="1300" spc="-8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	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Toki-erakundeak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lan-eskaintzak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aurkeztu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lan-kontratuak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ahal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izango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emateko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eskaerak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ebatzi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aurretik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.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Horretarako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Lurralde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Bulegoari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jakinaraziko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dio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lan-eskaintza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ebazpena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eman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aurretik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aurkezteko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interesa,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aurkeztu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nahi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duen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eskaintzaren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dagokion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enplegu-bulegoaren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berri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emanez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.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Lurralde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Bulegoak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lan-eskaintza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aurkeztutako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proiektuaren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araberakoa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dela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egiaztatu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ondoren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jakinaraziko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dio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toki-erakundeari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ebazpena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eman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aurretik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egindako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lagunduko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baldin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eskaerari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buruzko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ebazpena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ematen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spc="-80" dirty="0">
              <a:solidFill>
                <a:srgbClr val="3D3D3F"/>
              </a:solidFill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84815" y="1742774"/>
            <a:ext cx="3681165" cy="654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indent="-684530" algn="just">
              <a:lnSpc>
                <a:spcPts val="1680"/>
              </a:lnSpc>
              <a:spcBef>
                <a:spcPts val="100"/>
              </a:spcBef>
            </a:pP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Lanbide-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Euskal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Enplegu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Zerbitzuaren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bidez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langabetuak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kontratatzeko</a:t>
            </a:r>
            <a:endParaRPr lang="es-ES" sz="1400" spc="-5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R="5080" indent="-684530" algn="just">
              <a:lnSpc>
                <a:spcPts val="1680"/>
              </a:lnSpc>
              <a:spcBef>
                <a:spcPts val="100"/>
              </a:spcBef>
            </a:pP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884815" y="1185479"/>
            <a:ext cx="3819355" cy="331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20"/>
              </a:lnSpc>
              <a:spcBef>
                <a:spcPts val="100"/>
              </a:spcBef>
            </a:pPr>
            <a:r>
              <a:rPr lang="es-ES" sz="2100" spc="-50" dirty="0">
                <a:cs typeface="Calibri"/>
              </a:rPr>
              <a:t>Lan-</a:t>
            </a:r>
            <a:r>
              <a:rPr lang="es-ES" sz="2100" spc="-50" dirty="0" err="1">
                <a:cs typeface="Calibri"/>
              </a:rPr>
              <a:t>eskaintzen</a:t>
            </a:r>
            <a:r>
              <a:rPr lang="es-ES" sz="2100" spc="-50" dirty="0">
                <a:cs typeface="Calibri"/>
              </a:rPr>
              <a:t> </a:t>
            </a:r>
            <a:r>
              <a:rPr lang="es-ES" sz="2100" spc="-50" dirty="0" err="1">
                <a:cs typeface="Calibri"/>
              </a:rPr>
              <a:t>kudeaketa</a:t>
            </a:r>
            <a:endParaRPr sz="2100" spc="-50" dirty="0">
              <a:cs typeface="Calibri"/>
            </a:endParaRPr>
          </a:p>
        </p:txBody>
      </p:sp>
      <p:sp>
        <p:nvSpPr>
          <p:cNvPr id="25" name="object 31"/>
          <p:cNvSpPr txBox="1">
            <a:spLocks/>
          </p:cNvSpPr>
          <p:nvPr/>
        </p:nvSpPr>
        <p:spPr>
          <a:xfrm>
            <a:off x="457199" y="623306"/>
            <a:ext cx="5226724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ES" sz="2500" b="0" kern="0" spc="50" dirty="0" smtClean="0"/>
              <a:t>1.mota</a:t>
            </a:r>
            <a:r>
              <a:rPr lang="es-ES" sz="2500" b="0" kern="0" spc="50" dirty="0"/>
              <a:t>. </a:t>
            </a:r>
            <a:r>
              <a:rPr lang="es-ES" sz="2500" b="0" kern="0" spc="50" dirty="0" err="1"/>
              <a:t>Enpleguaren</a:t>
            </a:r>
            <a:r>
              <a:rPr lang="es-ES" sz="2500" b="0" kern="0" spc="50" dirty="0"/>
              <a:t> </a:t>
            </a:r>
            <a:r>
              <a:rPr lang="es-ES" sz="2500" b="0" kern="0" spc="50" dirty="0" err="1"/>
              <a:t>sustapena</a:t>
            </a:r>
            <a:endParaRPr lang="es-ES" sz="2500" kern="0" dirty="0"/>
          </a:p>
        </p:txBody>
      </p:sp>
      <p:sp>
        <p:nvSpPr>
          <p:cNvPr id="27" name="object 2">
            <a:extLst>
              <a:ext uri="{FF2B5EF4-FFF2-40B4-BE49-F238E27FC236}">
                <a16:creationId xmlns:a16="http://schemas.microsoft.com/office/drawing/2014/main" id="{0356DB9D-2042-4D4B-93A2-FA0EF2038704}"/>
              </a:ext>
            </a:extLst>
          </p:cNvPr>
          <p:cNvSpPr txBox="1"/>
          <p:nvPr/>
        </p:nvSpPr>
        <p:spPr>
          <a:xfrm>
            <a:off x="7442214" y="6957189"/>
            <a:ext cx="2933686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26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611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71830" y="6972023"/>
            <a:ext cx="1466215" cy="1739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  <a:hlinkClick r:id="rId4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594173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209893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945  160 601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138045" y="2532060"/>
            <a:ext cx="3681165" cy="21800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indent="-684530" algn="just">
              <a:lnSpc>
                <a:spcPts val="1680"/>
              </a:lnSpc>
              <a:spcBef>
                <a:spcPts val="100"/>
              </a:spcBef>
            </a:pP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Tokiko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enpresak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hautagaiak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erakarri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ahal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izango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ditu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Lanbide-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Euskal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Enplegu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Zerbitzuak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edo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jarduera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horretarako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baimenduta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dagoen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entitate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laguntzaile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batek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kudeatzeko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irekitako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lan-eskaintza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baten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bidez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,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Lanbideko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Zuzendari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Nagusiaren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2015eko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urtarrilaren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23ko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ebazpenaren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arabera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(EHAA, 2015-02-02); era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berean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hautagaiak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aukeratzeko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prozesuan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lagunduko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dute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.</a:t>
            </a:r>
            <a:endParaRPr lang="es-ES" sz="1400" spc="-55" dirty="0">
              <a:solidFill>
                <a:srgbClr val="004594"/>
              </a:solidFill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5102432" y="1632759"/>
            <a:ext cx="3819355" cy="331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20"/>
              </a:lnSpc>
              <a:spcBef>
                <a:spcPts val="100"/>
              </a:spcBef>
            </a:pPr>
            <a:r>
              <a:rPr lang="es-ES" sz="2100" spc="-50" dirty="0">
                <a:cs typeface="Calibri"/>
              </a:rPr>
              <a:t>Lan-</a:t>
            </a:r>
            <a:r>
              <a:rPr lang="es-ES" sz="2100" spc="-50" dirty="0" err="1">
                <a:cs typeface="Calibri"/>
              </a:rPr>
              <a:t>eskaintzen</a:t>
            </a:r>
            <a:r>
              <a:rPr lang="es-ES" sz="2100" spc="-50" dirty="0">
                <a:cs typeface="Calibri"/>
              </a:rPr>
              <a:t> </a:t>
            </a:r>
            <a:r>
              <a:rPr lang="es-ES" sz="2100" spc="-50" dirty="0" err="1">
                <a:cs typeface="Calibri"/>
              </a:rPr>
              <a:t>kudeaketa</a:t>
            </a:r>
            <a:endParaRPr sz="2100" spc="-50" dirty="0">
              <a:cs typeface="Calibri"/>
            </a:endParaRPr>
          </a:p>
        </p:txBody>
      </p:sp>
      <p:sp>
        <p:nvSpPr>
          <p:cNvPr id="25" name="object 31"/>
          <p:cNvSpPr txBox="1">
            <a:spLocks/>
          </p:cNvSpPr>
          <p:nvPr/>
        </p:nvSpPr>
        <p:spPr>
          <a:xfrm>
            <a:off x="651353" y="623306"/>
            <a:ext cx="5685947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ES" sz="2500" b="0" kern="0" spc="50" dirty="0"/>
              <a:t>2. mota. </a:t>
            </a:r>
            <a:r>
              <a:rPr lang="es-ES" sz="2500" b="0" kern="0" spc="50" dirty="0" err="1"/>
              <a:t>Kontrataziorako</a:t>
            </a:r>
            <a:r>
              <a:rPr lang="es-ES" sz="2500" b="0" kern="0" spc="50" dirty="0"/>
              <a:t> </a:t>
            </a:r>
            <a:r>
              <a:rPr lang="es-ES" sz="2500" b="0" kern="0" spc="50" dirty="0" err="1"/>
              <a:t>laguntzak</a:t>
            </a:r>
            <a:endParaRPr lang="es-ES" sz="2500" kern="0" dirty="0"/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0356DB9D-2042-4D4B-93A2-FA0EF2038704}"/>
              </a:ext>
            </a:extLst>
          </p:cNvPr>
          <p:cNvSpPr txBox="1"/>
          <p:nvPr/>
        </p:nvSpPr>
        <p:spPr>
          <a:xfrm>
            <a:off x="7327900" y="6974812"/>
            <a:ext cx="2933686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27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464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6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object 3">
            <a:extLst>
              <a:ext uri="{FF2B5EF4-FFF2-40B4-BE49-F238E27FC236}">
                <a16:creationId xmlns:a16="http://schemas.microsoft.com/office/drawing/2014/main" id="{EAF8CE91-9106-B34C-B03B-E428C8C5812A}"/>
              </a:ext>
            </a:extLst>
          </p:cNvPr>
          <p:cNvSpPr txBox="1">
            <a:spLocks/>
          </p:cNvSpPr>
          <p:nvPr/>
        </p:nvSpPr>
        <p:spPr>
          <a:xfrm>
            <a:off x="393700" y="2612206"/>
            <a:ext cx="8077200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dirty="0" err="1">
                <a:solidFill>
                  <a:schemeClr val="bg1">
                    <a:lumMod val="95000"/>
                  </a:schemeClr>
                </a:solidFill>
              </a:rPr>
              <a:t>Kontratua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dirty="0" err="1">
                <a:solidFill>
                  <a:schemeClr val="bg1">
                    <a:lumMod val="95000"/>
                  </a:schemeClr>
                </a:solidFill>
              </a:rPr>
              <a:t>amaitzea</a:t>
            </a:r>
            <a:endParaRPr lang="es-E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99E4779-DEBC-F24F-8752-3189CDA61D6E}"/>
              </a:ext>
            </a:extLst>
          </p:cNvPr>
          <p:cNvSpPr/>
          <p:nvPr/>
        </p:nvSpPr>
        <p:spPr>
          <a:xfrm>
            <a:off x="325402" y="1190625"/>
            <a:ext cx="3421097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0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06</a:t>
            </a:r>
            <a:endParaRPr lang="es-ES" sz="20000" b="1" spc="-10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51353" y="1074953"/>
            <a:ext cx="9000000" cy="85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lagundutako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jasotzen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den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aldia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amaitu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aurretik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azkentzen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badira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(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probaldia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ez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gainditzeagatik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kontratatutakoak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lana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borondatez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uzten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badu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bidezkotzat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jotako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kaleratzea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edo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kontratatutako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pertsonaren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baliaezintasuna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edo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heriotza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gertatzen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bada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)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zenbatekoa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lan-kontratuak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benetan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iraun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duenaren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proportzioan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murriztuko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da.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31809" y="2062814"/>
            <a:ext cx="900000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Lan-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harremana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lehen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aurreikusi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den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beste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kausaren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batengatik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azkendu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oso-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osorik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itzuliko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da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22092" y="2427882"/>
            <a:ext cx="9000000" cy="6129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da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itzuli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azkendutako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kontratuaren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titularraren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ordez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izateko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baldintzak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betetzen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dituen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pertsona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kontratatzen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baldin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kontratazio-aldien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batura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hasierako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kontratuarena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gutxienez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382100" y="3098308"/>
            <a:ext cx="126809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54760" algn="l"/>
              </a:tabLst>
            </a:pPr>
            <a:r>
              <a:rPr lang="es-ES" sz="1600" b="1" u="heavy" spc="25" smtClean="0">
                <a:solidFill>
                  <a:srgbClr val="004594"/>
                </a:solidFill>
                <a:uFill>
                  <a:solidFill>
                    <a:srgbClr val="004594"/>
                  </a:solidFill>
                </a:uFill>
                <a:latin typeface="Century Gothic"/>
                <a:cs typeface="Century Gothic"/>
              </a:rPr>
              <a:t> </a:t>
            </a:r>
            <a:endParaRPr lang="es-ES" sz="1600">
              <a:latin typeface="Century Gothic"/>
              <a:cs typeface="Century Gothic"/>
            </a:endParaRPr>
          </a:p>
        </p:txBody>
      </p:sp>
      <p:sp>
        <p:nvSpPr>
          <p:cNvPr id="33" name="object 2">
            <a:extLst>
              <a:ext uri="{FF2B5EF4-FFF2-40B4-BE49-F238E27FC236}">
                <a16:creationId xmlns:a16="http://schemas.microsoft.com/office/drawing/2014/main" id="{604C5EE6-AC23-DE48-8415-929B67A284C2}"/>
              </a:ext>
            </a:extLst>
          </p:cNvPr>
          <p:cNvSpPr txBox="1"/>
          <p:nvPr/>
        </p:nvSpPr>
        <p:spPr>
          <a:xfrm>
            <a:off x="7327900" y="6958266"/>
            <a:ext cx="2894859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alibri"/>
              </a:rPr>
              <a:t>19</a:t>
            </a: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31" name="object 31"/>
          <p:cNvSpPr txBox="1">
            <a:spLocks/>
          </p:cNvSpPr>
          <p:nvPr/>
        </p:nvSpPr>
        <p:spPr>
          <a:xfrm>
            <a:off x="651353" y="623306"/>
            <a:ext cx="4749147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ES" sz="2000" b="0" kern="0" spc="50"/>
              <a:t>1. mota. Enpleguaren sustapena</a:t>
            </a:r>
            <a:endParaRPr lang="es-ES" sz="2000" kern="0" dirty="0"/>
          </a:p>
        </p:txBody>
      </p:sp>
      <p:sp>
        <p:nvSpPr>
          <p:cNvPr id="32" name="object 24"/>
          <p:cNvSpPr txBox="1"/>
          <p:nvPr/>
        </p:nvSpPr>
        <p:spPr>
          <a:xfrm>
            <a:off x="631810" y="3933977"/>
            <a:ext cx="9000000" cy="85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lagundutako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iraunaldiaren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lehenengo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hamabi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hilabeteetan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azkentzen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badira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(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probaldia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ez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gainditzeagatik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kontratatutakoak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lana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borondatez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uzten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badu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bidezkotzat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jotako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kaleratzea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edo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kontratatutako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pertsonaren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baliaezintasuna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edo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heriotza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gertatzen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bada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)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zenbatekoa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lan-kontratuak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benetan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iraun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duenaren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proportzioan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murriztuko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da,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hamabi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hilabeteak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kontuan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izanik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4" name="object 25"/>
          <p:cNvSpPr txBox="1"/>
          <p:nvPr/>
        </p:nvSpPr>
        <p:spPr>
          <a:xfrm>
            <a:off x="612266" y="4921838"/>
            <a:ext cx="900000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Lan-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harremana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lehen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aurreikusi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den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beste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kausaren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batengatik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azkendu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oso-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osorik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itzuliko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da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5" name="object 26"/>
          <p:cNvSpPr txBox="1"/>
          <p:nvPr/>
        </p:nvSpPr>
        <p:spPr>
          <a:xfrm>
            <a:off x="602014" y="5306544"/>
            <a:ext cx="9072062" cy="4184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da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itzuli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azkendutako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kontratuaren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titularra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den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pertsonaren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ordez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baldintzak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betetzen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dituen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pertsona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kontratatzen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baldin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mugagabea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6" name="object 31"/>
          <p:cNvSpPr txBox="1">
            <a:spLocks/>
          </p:cNvSpPr>
          <p:nvPr/>
        </p:nvSpPr>
        <p:spPr>
          <a:xfrm>
            <a:off x="631810" y="3482330"/>
            <a:ext cx="532449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ES" sz="2000" b="0" kern="0" spc="50" dirty="0" smtClean="0"/>
              <a:t>2</a:t>
            </a:r>
            <a:r>
              <a:rPr lang="es-ES" sz="2000" b="0" kern="0" spc="50" dirty="0"/>
              <a:t>. mota. </a:t>
            </a:r>
            <a:r>
              <a:rPr lang="es-ES" sz="2000" b="0" kern="0" spc="50" dirty="0" err="1"/>
              <a:t>Kontrataziorako</a:t>
            </a:r>
            <a:r>
              <a:rPr lang="es-ES" sz="2000" b="0" kern="0" spc="50" dirty="0"/>
              <a:t> </a:t>
            </a:r>
            <a:r>
              <a:rPr lang="es-ES" sz="2000" b="0" kern="0" spc="50" dirty="0" err="1"/>
              <a:t>laguntzak</a:t>
            </a:r>
            <a:endParaRPr lang="es-ES" sz="2000" b="0" kern="0" spc="50" dirty="0"/>
          </a:p>
        </p:txBody>
      </p:sp>
      <p:sp>
        <p:nvSpPr>
          <p:cNvPr id="42" name="object 26"/>
          <p:cNvSpPr txBox="1"/>
          <p:nvPr/>
        </p:nvSpPr>
        <p:spPr>
          <a:xfrm>
            <a:off x="591763" y="5882593"/>
            <a:ext cx="9000000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Toki-erakundeak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egiaztatu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ziurtatuko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du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kontratu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mugagabeek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beren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horretan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jarraitzen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dutela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gutxienez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12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hilabetez</a:t>
            </a:r>
            <a:endParaRPr lang="es-ES" sz="1300" dirty="0">
              <a:latin typeface="Century Gothic"/>
              <a:cs typeface="Century Gothic"/>
            </a:endParaRPr>
          </a:p>
        </p:txBody>
      </p:sp>
      <p:pic>
        <p:nvPicPr>
          <p:cNvPr id="37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0" y="0"/>
            <a:ext cx="10680700" cy="7562850"/>
            <a:chOff x="0" y="981"/>
            <a:chExt cx="5760" cy="2319"/>
          </a:xfrm>
        </p:grpSpPr>
        <p:sp>
          <p:nvSpPr>
            <p:cNvPr id="8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9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object 3">
            <a:extLst>
              <a:ext uri="{FF2B5EF4-FFF2-40B4-BE49-F238E27FC236}">
                <a16:creationId xmlns:a16="http://schemas.microsoft.com/office/drawing/2014/main" id="{5DD9DBC1-4376-D048-A64B-1DDFD8F90C33}"/>
              </a:ext>
            </a:extLst>
          </p:cNvPr>
          <p:cNvSpPr txBox="1">
            <a:spLocks/>
          </p:cNvSpPr>
          <p:nvPr/>
        </p:nvSpPr>
        <p:spPr>
          <a:xfrm>
            <a:off x="546100" y="2486025"/>
            <a:ext cx="4802505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kern="0" dirty="0" err="1" smtClean="0">
                <a:solidFill>
                  <a:schemeClr val="bg1">
                    <a:lumMod val="95000"/>
                  </a:schemeClr>
                </a:solidFill>
              </a:rPr>
              <a:t>Xedea</a:t>
            </a:r>
            <a:endParaRPr lang="es-ES" kern="0" spc="-45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3ABCE35-B57B-3447-8CCB-4CF4F5B689B5}"/>
              </a:ext>
            </a:extLst>
          </p:cNvPr>
          <p:cNvSpPr/>
          <p:nvPr/>
        </p:nvSpPr>
        <p:spPr>
          <a:xfrm>
            <a:off x="469900" y="962025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 smtClean="0">
                <a:solidFill>
                  <a:schemeClr val="bg1">
                    <a:alpha val="36000"/>
                  </a:schemeClr>
                </a:solidFill>
                <a:latin typeface="Century Gothic"/>
                <a:cs typeface="Century Gothic"/>
              </a:rPr>
              <a:t>00</a:t>
            </a:r>
            <a:endParaRPr lang="es-ES" sz="20000" b="1" spc="-1500" baseline="7000" dirty="0">
              <a:solidFill>
                <a:schemeClr val="bg1">
                  <a:alpha val="36000"/>
                </a:schemeClr>
              </a:solidFill>
              <a:latin typeface="Century Gothic Bold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46100" y="3303518"/>
            <a:ext cx="7770885" cy="2875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673100">
              <a:lnSpc>
                <a:spcPct val="100000"/>
              </a:lnSpc>
              <a:spcBef>
                <a:spcPts val="100"/>
              </a:spcBef>
            </a:pP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Deialdiaren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xedea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da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Euskal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Autonomia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Erkidegoko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toki-erakundeei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laguntzak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ematea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,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enplegua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sortzeko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proiektuak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abian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jar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ditzaten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.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Proiektu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horiek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eragina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izan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behar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dute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beren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jardun-eremuko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lurraldearen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garapen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sozioekonomikoan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eta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modernizazioan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, eta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modu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orekatuan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eskaini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behar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dituzte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enplegu-aukerak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EAEko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eskualde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guztietan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;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betiere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, 2030erako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Enpleguaren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Euskal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Estrategiarekin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bat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etorrita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eta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emakumeen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eta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gizonen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arteko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berdintasun-printzipioa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beteta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.</a:t>
            </a:r>
          </a:p>
          <a:p>
            <a:pPr marL="12700" marR="673100">
              <a:lnSpc>
                <a:spcPct val="100000"/>
              </a:lnSpc>
              <a:spcBef>
                <a:spcPts val="100"/>
              </a:spcBef>
            </a:pP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Lanbide-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Euskal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Enplegu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Zerbitzuan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izena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emandako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langabeen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enplegagarritasuna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hobetzea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da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helburu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nagusia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.</a:t>
            </a:r>
            <a:endParaRPr lang="es-ES" spc="-45" dirty="0">
              <a:solidFill>
                <a:schemeClr val="bg1">
                  <a:lumMod val="95000"/>
                </a:schemeClr>
              </a:solidFill>
              <a:latin typeface="Century Gothic"/>
              <a:cs typeface="Century 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object 3">
            <a:extLst>
              <a:ext uri="{FF2B5EF4-FFF2-40B4-BE49-F238E27FC236}">
                <a16:creationId xmlns:a16="http://schemas.microsoft.com/office/drawing/2014/main" id="{D0D4F166-61BA-374B-995C-592E824921F2}"/>
              </a:ext>
            </a:extLst>
          </p:cNvPr>
          <p:cNvSpPr txBox="1">
            <a:spLocks/>
          </p:cNvSpPr>
          <p:nvPr/>
        </p:nvSpPr>
        <p:spPr>
          <a:xfrm>
            <a:off x="385798" y="2612206"/>
            <a:ext cx="8077200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spc="-100" dirty="0" err="1">
                <a:solidFill>
                  <a:schemeClr val="bg1">
                    <a:lumMod val="95000"/>
                  </a:schemeClr>
                </a:solidFill>
              </a:rPr>
              <a:t>Dirulaguntzaren</a:t>
            </a:r>
            <a:r>
              <a:rPr lang="es-ES" spc="-1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spc="-100" dirty="0" err="1">
                <a:solidFill>
                  <a:schemeClr val="bg1">
                    <a:lumMod val="95000"/>
                  </a:schemeClr>
                </a:solidFill>
              </a:rPr>
              <a:t>zenbatekoa</a:t>
            </a:r>
            <a:endParaRPr lang="es-ES" spc="-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22865F5-F5F1-5748-A66F-A5907784DB1A}"/>
              </a:ext>
            </a:extLst>
          </p:cNvPr>
          <p:cNvSpPr/>
          <p:nvPr/>
        </p:nvSpPr>
        <p:spPr>
          <a:xfrm>
            <a:off x="317500" y="1190625"/>
            <a:ext cx="3421097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0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07</a:t>
            </a:r>
            <a:endParaRPr lang="es-ES" sz="20000" b="1" spc="-10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08353" y="5466931"/>
            <a:ext cx="8805547" cy="5180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>
              <a:spcBef>
                <a:spcPts val="100"/>
              </a:spcBef>
              <a:tabLst>
                <a:tab pos="161925" algn="l"/>
              </a:tabLst>
            </a:pPr>
            <a:r>
              <a:rPr lang="es-ES" sz="1100" spc="-25" dirty="0" err="1">
                <a:latin typeface="Century Gothic"/>
                <a:cs typeface="Century Gothic"/>
              </a:rPr>
              <a:t>Dirulaguntzen</a:t>
            </a:r>
            <a:r>
              <a:rPr lang="es-ES" sz="1100" spc="-25" dirty="0">
                <a:latin typeface="Century Gothic"/>
                <a:cs typeface="Century Gothic"/>
              </a:rPr>
              <a:t> </a:t>
            </a:r>
            <a:r>
              <a:rPr lang="es-ES" sz="1100" spc="-25" dirty="0" err="1">
                <a:latin typeface="Century Gothic"/>
                <a:cs typeface="Century Gothic"/>
              </a:rPr>
              <a:t>zenbateko</a:t>
            </a:r>
            <a:r>
              <a:rPr lang="es-ES" sz="1100" spc="-25" dirty="0">
                <a:latin typeface="Century Gothic"/>
                <a:cs typeface="Century Gothic"/>
              </a:rPr>
              <a:t> </a:t>
            </a:r>
            <a:r>
              <a:rPr lang="es-ES" sz="1100" spc="-25" dirty="0" err="1">
                <a:latin typeface="Century Gothic"/>
                <a:cs typeface="Century Gothic"/>
              </a:rPr>
              <a:t>horiek</a:t>
            </a:r>
            <a:r>
              <a:rPr lang="es-ES" sz="1100" spc="-25" dirty="0">
                <a:latin typeface="Century Gothic"/>
                <a:cs typeface="Century Gothic"/>
              </a:rPr>
              <a:t> </a:t>
            </a:r>
            <a:r>
              <a:rPr lang="es-ES" sz="1100" spc="-25" dirty="0" err="1">
                <a:latin typeface="Century Gothic"/>
                <a:cs typeface="Century Gothic"/>
              </a:rPr>
              <a:t>lanaldi</a:t>
            </a:r>
            <a:r>
              <a:rPr lang="es-ES" sz="1100" spc="-25" dirty="0">
                <a:latin typeface="Century Gothic"/>
                <a:cs typeface="Century Gothic"/>
              </a:rPr>
              <a:t> </a:t>
            </a:r>
            <a:r>
              <a:rPr lang="es-ES" sz="1100" spc="-25" dirty="0" err="1">
                <a:latin typeface="Century Gothic"/>
                <a:cs typeface="Century Gothic"/>
              </a:rPr>
              <a:t>osoko</a:t>
            </a:r>
            <a:r>
              <a:rPr lang="es-ES" sz="1100" spc="-25" dirty="0">
                <a:latin typeface="Century Gothic"/>
                <a:cs typeface="Century Gothic"/>
              </a:rPr>
              <a:t> </a:t>
            </a:r>
            <a:r>
              <a:rPr lang="es-ES" sz="1100" spc="-25" dirty="0" err="1">
                <a:latin typeface="Century Gothic"/>
                <a:cs typeface="Century Gothic"/>
              </a:rPr>
              <a:t>kontratuei</a:t>
            </a:r>
            <a:r>
              <a:rPr lang="es-ES" sz="1100" spc="-25" dirty="0">
                <a:latin typeface="Century Gothic"/>
                <a:cs typeface="Century Gothic"/>
              </a:rPr>
              <a:t> </a:t>
            </a:r>
            <a:r>
              <a:rPr lang="es-ES" sz="1100" spc="-25" dirty="0" err="1">
                <a:latin typeface="Century Gothic"/>
                <a:cs typeface="Century Gothic"/>
              </a:rPr>
              <a:t>dagozkie</a:t>
            </a:r>
            <a:r>
              <a:rPr lang="es-ES" sz="1100" spc="-25" dirty="0">
                <a:latin typeface="Century Gothic"/>
                <a:cs typeface="Century Gothic"/>
              </a:rPr>
              <a:t>; </a:t>
            </a:r>
            <a:r>
              <a:rPr lang="es-ES" sz="1100" spc="-25" dirty="0" err="1">
                <a:latin typeface="Century Gothic"/>
                <a:cs typeface="Century Gothic"/>
              </a:rPr>
              <a:t>lanaldi</a:t>
            </a:r>
            <a:r>
              <a:rPr lang="es-ES" sz="1100" spc="-25" dirty="0">
                <a:latin typeface="Century Gothic"/>
                <a:cs typeface="Century Gothic"/>
              </a:rPr>
              <a:t> </a:t>
            </a:r>
            <a:r>
              <a:rPr lang="es-ES" sz="1100" spc="-25" dirty="0" err="1">
                <a:latin typeface="Century Gothic"/>
                <a:cs typeface="Century Gothic"/>
              </a:rPr>
              <a:t>partzialeko</a:t>
            </a:r>
            <a:r>
              <a:rPr lang="es-ES" sz="1100" spc="-25" dirty="0">
                <a:latin typeface="Century Gothic"/>
                <a:cs typeface="Century Gothic"/>
              </a:rPr>
              <a:t> </a:t>
            </a:r>
            <a:r>
              <a:rPr lang="es-ES" sz="1100" spc="-25" dirty="0" err="1">
                <a:latin typeface="Century Gothic"/>
                <a:cs typeface="Century Gothic"/>
              </a:rPr>
              <a:t>kontratuen</a:t>
            </a:r>
            <a:r>
              <a:rPr lang="es-ES" sz="1100" spc="-25" dirty="0">
                <a:latin typeface="Century Gothic"/>
                <a:cs typeface="Century Gothic"/>
              </a:rPr>
              <a:t> </a:t>
            </a:r>
            <a:r>
              <a:rPr lang="es-ES" sz="1100" spc="-25" dirty="0" err="1">
                <a:latin typeface="Century Gothic"/>
                <a:cs typeface="Century Gothic"/>
              </a:rPr>
              <a:t>kasuan</a:t>
            </a:r>
            <a:r>
              <a:rPr lang="es-ES" sz="1100" spc="-25" dirty="0">
                <a:latin typeface="Century Gothic"/>
                <a:cs typeface="Century Gothic"/>
              </a:rPr>
              <a:t>, </a:t>
            </a:r>
            <a:r>
              <a:rPr lang="es-ES" sz="1100" spc="-25" dirty="0" err="1">
                <a:latin typeface="Century Gothic"/>
                <a:cs typeface="Century Gothic"/>
              </a:rPr>
              <a:t>lanaldiaren</a:t>
            </a:r>
            <a:r>
              <a:rPr lang="es-ES" sz="1100" spc="-25" dirty="0">
                <a:latin typeface="Century Gothic"/>
                <a:cs typeface="Century Gothic"/>
              </a:rPr>
              <a:t> </a:t>
            </a:r>
            <a:r>
              <a:rPr lang="es-ES" sz="1100" spc="-25" dirty="0" err="1">
                <a:latin typeface="Century Gothic"/>
                <a:cs typeface="Century Gothic"/>
              </a:rPr>
              <a:t>proportzioan</a:t>
            </a:r>
            <a:r>
              <a:rPr lang="es-ES" sz="1100" spc="-25" dirty="0">
                <a:latin typeface="Century Gothic"/>
                <a:cs typeface="Century Gothic"/>
              </a:rPr>
              <a:t> </a:t>
            </a:r>
            <a:r>
              <a:rPr lang="es-ES" sz="1100" spc="-25" dirty="0" err="1">
                <a:latin typeface="Century Gothic"/>
                <a:cs typeface="Century Gothic"/>
              </a:rPr>
              <a:t>doituko</a:t>
            </a:r>
            <a:r>
              <a:rPr lang="es-ES" sz="1100" spc="-25" dirty="0">
                <a:latin typeface="Century Gothic"/>
                <a:cs typeface="Century Gothic"/>
              </a:rPr>
              <a:t> </a:t>
            </a:r>
            <a:r>
              <a:rPr lang="es-ES" sz="1100" spc="-25" dirty="0" err="1">
                <a:latin typeface="Century Gothic"/>
                <a:cs typeface="Century Gothic"/>
              </a:rPr>
              <a:t>dira</a:t>
            </a:r>
            <a:r>
              <a:rPr lang="es-ES" sz="1100" spc="-25" dirty="0">
                <a:latin typeface="Century Gothic"/>
                <a:cs typeface="Century Gothic"/>
              </a:rPr>
              <a:t> </a:t>
            </a:r>
            <a:r>
              <a:rPr lang="es-ES" sz="1100" spc="-25" dirty="0" err="1" smtClean="0">
                <a:latin typeface="Century Gothic"/>
                <a:cs typeface="Century Gothic"/>
              </a:rPr>
              <a:t>zenbatekoak</a:t>
            </a:r>
            <a:r>
              <a:rPr lang="es-ES" sz="1100" spc="-25" dirty="0" smtClean="0">
                <a:latin typeface="Century Gothic"/>
                <a:cs typeface="Century Gothic"/>
              </a:rPr>
              <a:t>,</a:t>
            </a:r>
            <a:endParaRPr lang="es-ES" sz="1200" spc="-45" dirty="0" smtClean="0">
              <a:latin typeface="Arial Narrow"/>
              <a:cs typeface="Arial Narrow"/>
            </a:endParaRPr>
          </a:p>
          <a:p>
            <a:pPr marL="12065">
              <a:lnSpc>
                <a:spcPts val="1290"/>
              </a:lnSpc>
              <a:tabLst>
                <a:tab pos="161925" algn="l"/>
              </a:tabLst>
            </a:pPr>
            <a:endParaRPr sz="1200" dirty="0">
              <a:latin typeface="Arial Narrow"/>
              <a:cs typeface="Arial Narrow"/>
            </a:endParaRPr>
          </a:p>
        </p:txBody>
      </p:sp>
      <p:graphicFrame>
        <p:nvGraphicFramePr>
          <p:cNvPr id="29" name="object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766412"/>
              </p:ext>
            </p:extLst>
          </p:nvPr>
        </p:nvGraphicFramePr>
        <p:xfrm>
          <a:off x="749496" y="2895826"/>
          <a:ext cx="8864404" cy="23709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96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845693090"/>
                    </a:ext>
                  </a:extLst>
                </a:gridCol>
                <a:gridCol w="971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8232">
                  <a:extLst>
                    <a:ext uri="{9D8B030D-6E8A-4147-A177-3AD203B41FA5}">
                      <a16:colId xmlns:a16="http://schemas.microsoft.com/office/drawing/2014/main" val="747292829"/>
                    </a:ext>
                  </a:extLst>
                </a:gridCol>
              </a:tblGrid>
              <a:tr h="11903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950" dirty="0">
                        <a:latin typeface="Times New Roman"/>
                        <a:cs typeface="Times New Roman"/>
                      </a:endParaRPr>
                    </a:p>
                    <a:p>
                      <a:pPr marL="80645" marR="535940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lang="es-ES" sz="1200" spc="-45" dirty="0" err="1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Langabeak</a:t>
                      </a:r>
                      <a:r>
                        <a:rPr lang="es-ES" sz="1200" spc="-45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, oro </a:t>
                      </a:r>
                      <a:r>
                        <a:rPr lang="es-ES" sz="1200" spc="-45" dirty="0" err="1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har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 anchor="ctr">
                    <a:lnT w="19050">
                      <a:solidFill>
                        <a:srgbClr val="00459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140335" algn="ctr">
                        <a:lnSpc>
                          <a:spcPts val="1000"/>
                        </a:lnSpc>
                        <a:spcBef>
                          <a:spcPts val="830"/>
                        </a:spcBef>
                      </a:pPr>
                      <a:r>
                        <a:rPr lang="es-ES" sz="1100" b="1" spc="-30" dirty="0" err="1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Gizona</a:t>
                      </a:r>
                      <a:endParaRPr sz="1100" b="1" dirty="0">
                        <a:latin typeface="Century Gothic"/>
                        <a:cs typeface="Century Gothi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s-ES" sz="110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s-ES" sz="110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1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Times New Roman"/>
                        </a:rPr>
                        <a:t>8.000 €</a:t>
                      </a:r>
                      <a:endParaRPr sz="11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05410" marB="0"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459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6035" marR="4445" indent="-635" algn="ctr">
                        <a:lnSpc>
                          <a:spcPct val="98000"/>
                        </a:lnSpc>
                        <a:spcBef>
                          <a:spcPts val="745"/>
                        </a:spcBef>
                        <a:spcAft>
                          <a:spcPts val="0"/>
                        </a:spcAft>
                      </a:pPr>
                      <a:r>
                        <a:rPr lang="eu-ES" sz="1100" spc="-25" dirty="0">
                          <a:solidFill>
                            <a:srgbClr val="3D3D3F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Laguntzaren zenbatekoa ezin izango da soldatako kostuen % 75 baino handiagoa izan, Gizarte Segurantzako kontzeptu </a:t>
                      </a:r>
                      <a:r>
                        <a:rPr lang="eu-ES" sz="1100" spc="-25" dirty="0" err="1">
                          <a:solidFill>
                            <a:srgbClr val="3D3D3F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guztiengatiko</a:t>
                      </a:r>
                      <a:r>
                        <a:rPr lang="eu-ES" sz="1100" spc="-25" dirty="0">
                          <a:solidFill>
                            <a:srgbClr val="3D3D3F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 kotizazioa barne.</a:t>
                      </a:r>
                      <a:endParaRPr lang="es-ES" sz="1100" spc="-25" dirty="0">
                        <a:solidFill>
                          <a:srgbClr val="3D3D3F"/>
                        </a:solidFill>
                        <a:latin typeface="Century Gothic"/>
                        <a:ea typeface="+mn-ea"/>
                        <a:cs typeface="Century Gothic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4594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153035" algn="ctr">
                        <a:lnSpc>
                          <a:spcPts val="1000"/>
                        </a:lnSpc>
                        <a:spcBef>
                          <a:spcPts val="830"/>
                        </a:spcBef>
                      </a:pPr>
                      <a:r>
                        <a:rPr lang="es-ES" sz="1100" b="1" spc="-30" dirty="0" err="1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Emakumea</a:t>
                      </a:r>
                      <a:endParaRPr sz="1100" b="1" dirty="0">
                        <a:latin typeface="Century Gothic"/>
                        <a:cs typeface="Century Gothi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endParaRPr lang="es-ES" sz="110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endParaRPr lang="es-ES" sz="110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es-ES" sz="11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Times New Roman"/>
                        </a:rPr>
                        <a:t>8.800 €</a:t>
                      </a:r>
                      <a:endParaRPr sz="11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/>
                      </a:endParaRPr>
                    </a:p>
                  </a:txBody>
                  <a:tcPr marL="0" marR="0" marT="10541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459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34620" indent="1905" algn="ctr">
                        <a:lnSpc>
                          <a:spcPct val="98000"/>
                        </a:lnSpc>
                        <a:spcBef>
                          <a:spcPts val="640"/>
                        </a:spcBef>
                        <a:spcAft>
                          <a:spcPts val="0"/>
                        </a:spcAft>
                      </a:pPr>
                      <a:r>
                        <a:rPr lang="eu-ES" sz="1100" spc="-25" dirty="0">
                          <a:solidFill>
                            <a:srgbClr val="3D3D3F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Laguntzaren zenbatekoa ezin izango da soldatako kostuen % 100 baino handiagoa izan, Gizarte Segurantzako kontzeptu </a:t>
                      </a:r>
                      <a:r>
                        <a:rPr lang="eu-ES" sz="1100" spc="-25" dirty="0" err="1">
                          <a:solidFill>
                            <a:srgbClr val="3D3D3F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guztiengatiko</a:t>
                      </a:r>
                      <a:r>
                        <a:rPr lang="eu-ES" sz="1100" spc="-25" dirty="0">
                          <a:solidFill>
                            <a:srgbClr val="3D3D3F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 kotizazioa barne.</a:t>
                      </a:r>
                      <a:endParaRPr lang="es-ES" sz="1100" spc="-25" dirty="0">
                        <a:solidFill>
                          <a:srgbClr val="3D3D3F"/>
                        </a:solidFill>
                        <a:latin typeface="Century Gothic"/>
                        <a:ea typeface="+mn-ea"/>
                        <a:cs typeface="Century Gothic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>
                      <a:solidFill>
                        <a:srgbClr val="004594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0569"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lang="es-ES" sz="1200" spc="-30" dirty="0" err="1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DSBEren</a:t>
                      </a:r>
                      <a:r>
                        <a:rPr lang="es-ES" sz="1200" spc="-30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spc="-30" dirty="0" err="1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hartzaileak</a:t>
                      </a:r>
                      <a:r>
                        <a:rPr lang="es-ES" sz="1200" spc="-30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 –</a:t>
                      </a:r>
                      <a:r>
                        <a:rPr lang="es-ES" sz="1200" spc="-30" dirty="0" err="1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titularrak</a:t>
                      </a:r>
                      <a:r>
                        <a:rPr lang="es-ES" sz="1200" spc="-30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spc="-30" dirty="0" err="1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edo</a:t>
                      </a:r>
                      <a:r>
                        <a:rPr lang="es-ES" sz="1200" spc="-30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spc="-30" dirty="0" err="1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onuradunak</a:t>
                      </a:r>
                      <a:endParaRPr lang="es-ES" sz="1200" spc="-30" dirty="0" smtClean="0">
                        <a:solidFill>
                          <a:srgbClr val="3D3D3F"/>
                        </a:solidFill>
                        <a:latin typeface="Century Gothic"/>
                        <a:cs typeface="Century Gothic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lang="es-ES" sz="1200" spc="-30" baseline="0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35 </a:t>
                      </a:r>
                      <a:r>
                        <a:rPr lang="es-ES" sz="1200" spc="-30" baseline="0" dirty="0" err="1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urtetik</a:t>
                      </a:r>
                      <a:r>
                        <a:rPr lang="es-ES" sz="1200" spc="-30" baseline="0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spc="-30" baseline="0" dirty="0" err="1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beherakoak</a:t>
                      </a:r>
                      <a:endParaRPr lang="es-ES" sz="1200" spc="-30" baseline="0" dirty="0" smtClean="0">
                        <a:solidFill>
                          <a:srgbClr val="3D3D3F"/>
                        </a:solidFill>
                        <a:latin typeface="Century Gothic"/>
                        <a:cs typeface="Century Gothic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lang="es-ES" sz="1200" spc="-30" baseline="0" dirty="0" err="1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Iraupen</a:t>
                      </a:r>
                      <a:r>
                        <a:rPr lang="es-ES" sz="1200" spc="-30" baseline="0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spc="-30" baseline="0" dirty="0" err="1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luzeko</a:t>
                      </a:r>
                      <a:r>
                        <a:rPr lang="es-ES" sz="1200" spc="-30" baseline="0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spc="-30" baseline="0" dirty="0" err="1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emakume</a:t>
                      </a:r>
                      <a:r>
                        <a:rPr lang="es-ES" sz="1200" spc="-30" baseline="0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spc="-30" baseline="0" dirty="0" err="1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langabetuak</a:t>
                      </a:r>
                      <a:endParaRPr lang="es-ES" sz="1200" spc="-30" baseline="0" dirty="0" smtClean="0">
                        <a:solidFill>
                          <a:srgbClr val="3D3D3F"/>
                        </a:solidFill>
                        <a:latin typeface="Century Gothic"/>
                        <a:cs typeface="Century Gothic"/>
                      </a:endParaRPr>
                    </a:p>
                    <a:p>
                      <a:pPr marL="80645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lang="es-ES" sz="1200" spc="-30" baseline="0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55 </a:t>
                      </a:r>
                      <a:r>
                        <a:rPr lang="es-ES" sz="1200" spc="-30" baseline="0" dirty="0" err="1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urtetik</a:t>
                      </a:r>
                      <a:r>
                        <a:rPr lang="es-ES" sz="1200" spc="-30" baseline="0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spc="-30" baseline="0" dirty="0" err="1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gorakoak</a:t>
                      </a:r>
                      <a:endParaRPr lang="es-ES" sz="1200" spc="-30" baseline="0" dirty="0" smtClean="0">
                        <a:solidFill>
                          <a:srgbClr val="3D3D3F"/>
                        </a:solidFill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R="2095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s-ES" sz="1100" spc="10" dirty="0" smtClean="0">
                          <a:latin typeface="Century Gothic"/>
                          <a:cs typeface="Century Gothic"/>
                        </a:rPr>
                        <a:t>10.000 </a:t>
                      </a:r>
                      <a:r>
                        <a:rPr lang="es-ES" sz="1100" spc="10" dirty="0" smtClean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1100" dirty="0">
                        <a:latin typeface="Arial Black"/>
                        <a:cs typeface="Arial Black"/>
                      </a:endParaRPr>
                    </a:p>
                  </a:txBody>
                  <a:tcPr marL="0" marR="0" marT="2540" marB="0" anchor="ctr" anchorCtr="1"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34620" algn="ctr">
                        <a:lnSpc>
                          <a:spcPct val="98000"/>
                        </a:lnSpc>
                        <a:spcBef>
                          <a:spcPts val="640"/>
                        </a:spcBef>
                        <a:spcAft>
                          <a:spcPts val="0"/>
                        </a:spcAft>
                      </a:pPr>
                      <a:r>
                        <a:rPr lang="eu-ES" sz="1100" spc="-25" dirty="0">
                          <a:solidFill>
                            <a:srgbClr val="3D3D3F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Laguntzaren zenbatekoa ezin izango da soldatako kostuen % 100 baino handiagoa izan, Gizarte Segurantzako kontzeptu </a:t>
                      </a:r>
                      <a:r>
                        <a:rPr lang="eu-ES" sz="1100" spc="-25" dirty="0" err="1">
                          <a:solidFill>
                            <a:srgbClr val="3D3D3F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guztiengatiko</a:t>
                      </a:r>
                      <a:r>
                        <a:rPr lang="eu-ES" sz="1100" spc="-25" dirty="0">
                          <a:solidFill>
                            <a:srgbClr val="3D3D3F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 kotizazioa barne.</a:t>
                      </a:r>
                      <a:endParaRPr lang="es-ES" sz="1100" spc="-25" dirty="0">
                        <a:solidFill>
                          <a:srgbClr val="3D3D3F"/>
                        </a:solidFill>
                        <a:latin typeface="Century Gothic"/>
                        <a:ea typeface="+mn-ea"/>
                        <a:cs typeface="Century Gothic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12509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s-ES" sz="1100" spc="10" dirty="0" smtClean="0">
                          <a:latin typeface="Century Gothic"/>
                          <a:cs typeface="Century Gothic"/>
                        </a:rPr>
                        <a:t>11.000</a:t>
                      </a:r>
                      <a:r>
                        <a:rPr lang="es-ES" sz="1100" spc="-55" dirty="0" smtClean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100" spc="10" dirty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1100" dirty="0">
                        <a:latin typeface="Arial Black"/>
                        <a:cs typeface="Arial Black"/>
                      </a:endParaRPr>
                    </a:p>
                  </a:txBody>
                  <a:tcPr marL="0" marR="0" marT="2540" marB="0" anchor="ctr" anchorCtr="1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34620" marR="3175" indent="1270" algn="ctr">
                        <a:lnSpc>
                          <a:spcPct val="98000"/>
                        </a:lnSpc>
                        <a:spcBef>
                          <a:spcPts val="640"/>
                        </a:spcBef>
                        <a:spcAft>
                          <a:spcPts val="0"/>
                        </a:spcAft>
                      </a:pPr>
                      <a:r>
                        <a:rPr lang="eu-ES" sz="1100" spc="-25" dirty="0">
                          <a:solidFill>
                            <a:srgbClr val="3D3D3F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Laguntzaren zenbatekoa ezin izango da soldatako kostuen % 100 baino handiagoa izan, Gizarte Segurantzako kontzeptu </a:t>
                      </a:r>
                      <a:r>
                        <a:rPr lang="eu-ES" sz="1100" spc="-25" dirty="0" err="1">
                          <a:solidFill>
                            <a:srgbClr val="3D3D3F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guztiengatiko</a:t>
                      </a:r>
                      <a:r>
                        <a:rPr lang="eu-ES" sz="1100" spc="-25" dirty="0">
                          <a:solidFill>
                            <a:srgbClr val="3D3D3F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 kotizazioa barne.</a:t>
                      </a:r>
                      <a:endParaRPr lang="es-ES" sz="1100" spc="-25" dirty="0">
                        <a:solidFill>
                          <a:srgbClr val="3D3D3F"/>
                        </a:solidFill>
                        <a:latin typeface="Century Gothic"/>
                        <a:ea typeface="+mn-ea"/>
                        <a:cs typeface="Century Gothic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9" name="object 2">
            <a:extLst>
              <a:ext uri="{FF2B5EF4-FFF2-40B4-BE49-F238E27FC236}">
                <a16:creationId xmlns:a16="http://schemas.microsoft.com/office/drawing/2014/main" id="{D878B474-2CF8-6241-9FFE-3F8166EB10BB}"/>
              </a:ext>
            </a:extLst>
          </p:cNvPr>
          <p:cNvSpPr txBox="1"/>
          <p:nvPr/>
        </p:nvSpPr>
        <p:spPr>
          <a:xfrm>
            <a:off x="7269488" y="6958266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entury Gothic"/>
              </a:rPr>
              <a:t>21</a:t>
            </a: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38" name="object 31"/>
          <p:cNvSpPr txBox="1">
            <a:spLocks/>
          </p:cNvSpPr>
          <p:nvPr/>
        </p:nvSpPr>
        <p:spPr>
          <a:xfrm>
            <a:off x="651353" y="623306"/>
            <a:ext cx="4749147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ES" sz="2000" b="0" kern="0" spc="50" dirty="0"/>
              <a:t>1. mota. </a:t>
            </a:r>
            <a:r>
              <a:rPr lang="es-ES" sz="2000" b="0" kern="0" spc="50" dirty="0" err="1"/>
              <a:t>Enpleguaren</a:t>
            </a:r>
            <a:r>
              <a:rPr lang="es-ES" sz="2000" b="0" kern="0" spc="50" dirty="0"/>
              <a:t> </a:t>
            </a:r>
            <a:r>
              <a:rPr lang="es-ES" sz="2000" b="0" kern="0" spc="50" dirty="0" err="1"/>
              <a:t>sustapena</a:t>
            </a:r>
            <a:endParaRPr lang="es-ES" sz="2000" b="0" kern="0" dirty="0"/>
          </a:p>
        </p:txBody>
      </p:sp>
      <p:sp>
        <p:nvSpPr>
          <p:cNvPr id="40" name="object 25"/>
          <p:cNvSpPr txBox="1"/>
          <p:nvPr/>
        </p:nvSpPr>
        <p:spPr>
          <a:xfrm>
            <a:off x="683983" y="1175115"/>
            <a:ext cx="869251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12.500 €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lan-kontratu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bakoitzagatik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;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lan-harremana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lehen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aurreikusi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den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beste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kausaren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batengatik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azkendu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oso-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osorik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itzuliko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da.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41" name="object 25"/>
          <p:cNvSpPr txBox="1"/>
          <p:nvPr/>
        </p:nvSpPr>
        <p:spPr>
          <a:xfrm>
            <a:off x="683982" y="1653080"/>
            <a:ext cx="8692515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Laguntzaren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zenbatekoa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ezin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izango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da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soldatako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kostuen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% 100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baino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handiagoa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izan,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Gizarte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Segurantzako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kontzeptu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guztiengatiko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kotizazioa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barne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42" name="object 31"/>
          <p:cNvSpPr txBox="1">
            <a:spLocks/>
          </p:cNvSpPr>
          <p:nvPr/>
        </p:nvSpPr>
        <p:spPr>
          <a:xfrm>
            <a:off x="663396" y="2202199"/>
            <a:ext cx="5406784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ES" sz="2000" b="0" kern="0" spc="50" dirty="0"/>
              <a:t>2. mota. </a:t>
            </a:r>
            <a:r>
              <a:rPr lang="es-ES" sz="2000" b="0" kern="0" spc="50" dirty="0" err="1"/>
              <a:t>Kontrataziorako</a:t>
            </a:r>
            <a:r>
              <a:rPr lang="es-ES" sz="2000" b="0" kern="0" spc="50" dirty="0"/>
              <a:t> </a:t>
            </a:r>
            <a:r>
              <a:rPr lang="es-ES" sz="2000" b="0" kern="0" spc="50" dirty="0" err="1"/>
              <a:t>laguntzak</a:t>
            </a:r>
            <a:endParaRPr lang="es-ES" sz="2000" kern="0" dirty="0"/>
          </a:p>
        </p:txBody>
      </p:sp>
      <p:pic>
        <p:nvPicPr>
          <p:cNvPr id="28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object 3">
            <a:extLst>
              <a:ext uri="{FF2B5EF4-FFF2-40B4-BE49-F238E27FC236}">
                <a16:creationId xmlns:a16="http://schemas.microsoft.com/office/drawing/2014/main" id="{381A6636-3B21-1542-9FE5-BE9B31E702C8}"/>
              </a:ext>
            </a:extLst>
          </p:cNvPr>
          <p:cNvSpPr txBox="1">
            <a:spLocks/>
          </p:cNvSpPr>
          <p:nvPr/>
        </p:nvSpPr>
        <p:spPr>
          <a:xfrm>
            <a:off x="385798" y="2612206"/>
            <a:ext cx="8077200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dirty="0" err="1">
                <a:solidFill>
                  <a:schemeClr val="bg1">
                    <a:lumMod val="95000"/>
                  </a:schemeClr>
                </a:solidFill>
              </a:rPr>
              <a:t>Eskaerak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dirty="0" err="1">
                <a:solidFill>
                  <a:schemeClr val="bg1">
                    <a:lumMod val="95000"/>
                  </a:schemeClr>
                </a:solidFill>
              </a:rPr>
              <a:t>aurkeztea</a:t>
            </a:r>
            <a:endParaRPr lang="es-E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6397F9E-047C-B847-9929-4F6D7C58C3F8}"/>
              </a:ext>
            </a:extLst>
          </p:cNvPr>
          <p:cNvSpPr/>
          <p:nvPr/>
        </p:nvSpPr>
        <p:spPr>
          <a:xfrm>
            <a:off x="317500" y="1190625"/>
            <a:ext cx="3421097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0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08</a:t>
            </a:r>
            <a:endParaRPr lang="es-ES" sz="20000" b="1" spc="-10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71300" y="2866841"/>
            <a:ext cx="9126220" cy="1296035"/>
          </a:xfrm>
          <a:custGeom>
            <a:avLst/>
            <a:gdLst/>
            <a:ahLst/>
            <a:cxnLst/>
            <a:rect l="l" t="t" r="r" b="b"/>
            <a:pathLst>
              <a:path w="9126220" h="1296035">
                <a:moveTo>
                  <a:pt x="0" y="1295996"/>
                </a:moveTo>
                <a:lnTo>
                  <a:pt x="9126004" y="1295996"/>
                </a:lnTo>
                <a:lnTo>
                  <a:pt x="9126004" y="0"/>
                </a:lnTo>
                <a:lnTo>
                  <a:pt x="0" y="0"/>
                </a:lnTo>
                <a:lnTo>
                  <a:pt x="0" y="1295996"/>
                </a:lnTo>
                <a:close/>
              </a:path>
            </a:pathLst>
          </a:custGeom>
          <a:solidFill>
            <a:srgbClr val="000000">
              <a:alpha val="2999"/>
            </a:srgbClr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xfrm>
            <a:off x="684899" y="835997"/>
            <a:ext cx="6732800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2500" dirty="0" err="1"/>
              <a:t>Dirulaguntza</a:t>
            </a:r>
            <a:r>
              <a:rPr lang="es-ES" sz="2500" dirty="0"/>
              <a:t> </a:t>
            </a:r>
            <a:r>
              <a:rPr lang="es-ES" sz="2500" dirty="0" err="1"/>
              <a:t>eskatzeko</a:t>
            </a:r>
            <a:r>
              <a:rPr lang="es-ES" sz="2500" dirty="0"/>
              <a:t> </a:t>
            </a:r>
            <a:r>
              <a:rPr lang="es-ES" sz="2500" dirty="0" err="1"/>
              <a:t>epeak</a:t>
            </a:r>
            <a:endParaRPr sz="2500" dirty="0">
              <a:latin typeface="Century Gothic Bold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236808" y="3060994"/>
            <a:ext cx="4462692" cy="618118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lang="es-ES" sz="11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Hilabete</a:t>
            </a:r>
            <a:r>
              <a:rPr lang="es-ES" sz="11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1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1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1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EHAAn</a:t>
            </a:r>
            <a:r>
              <a:rPr lang="es-ES" sz="11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1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argitaratu</a:t>
            </a:r>
            <a:r>
              <a:rPr lang="es-ES" sz="1100" spc="-3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1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hurrengo</a:t>
            </a:r>
            <a:r>
              <a:rPr lang="es-ES" sz="11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1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egunetik</a:t>
            </a:r>
            <a:r>
              <a:rPr lang="es-ES" sz="11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1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</a:t>
            </a:r>
            <a:r>
              <a:rPr lang="es-ES" sz="11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urrera</a:t>
            </a:r>
            <a:endParaRPr lang="es-ES" sz="1100" spc="-35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lang="es-ES" sz="1300" b="1" spc="10" dirty="0">
                <a:solidFill>
                  <a:srgbClr val="3D3D3F"/>
                </a:solidFill>
                <a:latin typeface="Century Gothic"/>
                <a:cs typeface="Century Gothic"/>
              </a:rPr>
              <a:t>2022ko </a:t>
            </a:r>
            <a:r>
              <a:rPr lang="es-ES" sz="1300" b="1" spc="10" dirty="0" err="1">
                <a:solidFill>
                  <a:srgbClr val="3D3D3F"/>
                </a:solidFill>
                <a:latin typeface="Century Gothic"/>
                <a:cs typeface="Century Gothic"/>
              </a:rPr>
              <a:t>maiatzaren</a:t>
            </a:r>
            <a:r>
              <a:rPr lang="es-ES" sz="1300" b="1" spc="1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b="1" spc="10" dirty="0" smtClean="0">
                <a:solidFill>
                  <a:srgbClr val="3D3D3F"/>
                </a:solidFill>
                <a:latin typeface="Century Gothic"/>
                <a:cs typeface="Century Gothic"/>
              </a:rPr>
              <a:t>21etik</a:t>
            </a: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lang="es-ES" sz="1300" b="1" spc="10" dirty="0">
                <a:solidFill>
                  <a:srgbClr val="3D3D3F"/>
                </a:solidFill>
                <a:latin typeface="Century Gothic"/>
                <a:cs typeface="Century Gothic"/>
              </a:rPr>
              <a:t>2022ko </a:t>
            </a:r>
            <a:r>
              <a:rPr lang="es-ES" sz="1300" b="1" spc="10" dirty="0" err="1">
                <a:solidFill>
                  <a:srgbClr val="3D3D3F"/>
                </a:solidFill>
                <a:latin typeface="Century Gothic"/>
                <a:cs typeface="Century Gothic"/>
              </a:rPr>
              <a:t>ekainaren</a:t>
            </a:r>
            <a:r>
              <a:rPr lang="es-ES" sz="1300" b="1" spc="10" dirty="0">
                <a:solidFill>
                  <a:srgbClr val="3D3D3F"/>
                </a:solidFill>
                <a:latin typeface="Century Gothic"/>
                <a:cs typeface="Century Gothic"/>
              </a:rPr>
              <a:t> 20ra arte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926286" y="3492000"/>
            <a:ext cx="125013" cy="45719"/>
          </a:xfrm>
          <a:custGeom>
            <a:avLst/>
            <a:gdLst/>
            <a:ahLst/>
            <a:cxnLst/>
            <a:rect l="l" t="t" r="r" b="b"/>
            <a:pathLst>
              <a:path w="114300" h="83185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C5BC7340-9264-0A45-B61D-250B25750426}"/>
              </a:ext>
            </a:extLst>
          </p:cNvPr>
          <p:cNvSpPr txBox="1"/>
          <p:nvPr/>
        </p:nvSpPr>
        <p:spPr>
          <a:xfrm>
            <a:off x="7269488" y="6958266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entury Gothic"/>
              </a:rPr>
              <a:t>23</a:t>
            </a: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0330" y="1294820"/>
            <a:ext cx="912622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2700"/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Dirulaguntza-eskaera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guztiak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egoitza</a:t>
            </a:r>
            <a:r>
              <a:rPr lang="es-ES" sz="1400" b="1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elektronikoaren</a:t>
            </a:r>
            <a:r>
              <a:rPr lang="es-ES" sz="1400" b="1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bidez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aurkeztu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behar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dira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webgune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honetan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: https://www.euskadi.eus/egoitza-elektronikoa,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horra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iristeko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esteka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egongo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da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Lanbideren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webgunean</a:t>
            </a:r>
            <a:endParaRPr lang="es-ES" sz="1400" spc="-20" dirty="0">
              <a:solidFill>
                <a:srgbClr val="3D3D3F"/>
              </a:solidFill>
              <a:latin typeface="Century Gothic"/>
              <a:cs typeface="Century Gothic"/>
            </a:endParaRPr>
          </a:p>
        </p:txBody>
      </p:sp>
      <p:sp>
        <p:nvSpPr>
          <p:cNvPr id="33" name="object 29"/>
          <p:cNvSpPr txBox="1"/>
          <p:nvPr/>
        </p:nvSpPr>
        <p:spPr>
          <a:xfrm>
            <a:off x="1082425" y="3242665"/>
            <a:ext cx="1377161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b="1" spc="35" dirty="0">
                <a:solidFill>
                  <a:srgbClr val="004594"/>
                </a:solidFill>
                <a:latin typeface="Century Gothic Bold"/>
                <a:cs typeface="Calibri"/>
              </a:rPr>
              <a:t>ESKAERA TOKI-ERAKUNDEAK</a:t>
            </a:r>
            <a:endParaRPr lang="es-ES" sz="1300" b="1" spc="-50" dirty="0">
              <a:latin typeface="Century Gothic Bold"/>
              <a:cs typeface="Calibri"/>
            </a:endParaRPr>
          </a:p>
        </p:txBody>
      </p:sp>
      <p:sp>
        <p:nvSpPr>
          <p:cNvPr id="35" name="object 31"/>
          <p:cNvSpPr/>
          <p:nvPr/>
        </p:nvSpPr>
        <p:spPr>
          <a:xfrm>
            <a:off x="2479687" y="3500336"/>
            <a:ext cx="1426498" cy="0"/>
          </a:xfrm>
          <a:custGeom>
            <a:avLst/>
            <a:gdLst/>
            <a:ahLst/>
            <a:cxnLst/>
            <a:rect l="l" t="t" r="r" b="b"/>
            <a:pathLst>
              <a:path w="1469389">
                <a:moveTo>
                  <a:pt x="0" y="0"/>
                </a:moveTo>
                <a:lnTo>
                  <a:pt x="1469351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pic>
        <p:nvPicPr>
          <p:cNvPr id="29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6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object 3">
            <a:extLst>
              <a:ext uri="{FF2B5EF4-FFF2-40B4-BE49-F238E27FC236}">
                <a16:creationId xmlns:a16="http://schemas.microsoft.com/office/drawing/2014/main" id="{2A924746-A17B-8444-9542-D1B190713E33}"/>
              </a:ext>
            </a:extLst>
          </p:cNvPr>
          <p:cNvSpPr txBox="1">
            <a:spLocks/>
          </p:cNvSpPr>
          <p:nvPr/>
        </p:nvSpPr>
        <p:spPr>
          <a:xfrm>
            <a:off x="385798" y="2612206"/>
            <a:ext cx="8077200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spc="-100" dirty="0" err="1">
                <a:solidFill>
                  <a:schemeClr val="bg1">
                    <a:lumMod val="95000"/>
                  </a:schemeClr>
                </a:solidFill>
              </a:rPr>
              <a:t>Dirulaguntzaren</a:t>
            </a:r>
            <a:r>
              <a:rPr lang="es-ES" spc="-1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spc="-100" dirty="0" err="1">
                <a:solidFill>
                  <a:schemeClr val="bg1">
                    <a:lumMod val="95000"/>
                  </a:schemeClr>
                </a:solidFill>
              </a:rPr>
              <a:t>ordainketa</a:t>
            </a:r>
            <a:endParaRPr lang="es-ES" spc="-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F6448C7-FFC7-3A40-A44F-49C42FF42BEE}"/>
              </a:ext>
            </a:extLst>
          </p:cNvPr>
          <p:cNvSpPr/>
          <p:nvPr/>
        </p:nvSpPr>
        <p:spPr>
          <a:xfrm>
            <a:off x="317500" y="1190625"/>
            <a:ext cx="3421097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0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09</a:t>
            </a:r>
            <a:endParaRPr lang="es-ES" sz="20000" b="1" spc="-10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71302" y="801677"/>
            <a:ext cx="9059825" cy="1344295"/>
          </a:xfrm>
          <a:custGeom>
            <a:avLst/>
            <a:gdLst/>
            <a:ahLst/>
            <a:cxnLst/>
            <a:rect l="l" t="t" r="r" b="b"/>
            <a:pathLst>
              <a:path w="9162415" h="1344295">
                <a:moveTo>
                  <a:pt x="0" y="1343698"/>
                </a:moveTo>
                <a:lnTo>
                  <a:pt x="9161995" y="1343698"/>
                </a:lnTo>
                <a:lnTo>
                  <a:pt x="9161995" y="0"/>
                </a:lnTo>
                <a:lnTo>
                  <a:pt x="0" y="0"/>
                </a:lnTo>
                <a:lnTo>
                  <a:pt x="0" y="1343698"/>
                </a:lnTo>
                <a:close/>
              </a:path>
            </a:pathLst>
          </a:custGeom>
          <a:solidFill>
            <a:srgbClr val="000000">
              <a:alpha val="2999"/>
            </a:srgbClr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400427" y="2399339"/>
            <a:ext cx="4330700" cy="35727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4154" marR="92075" algn="just">
              <a:lnSpc>
                <a:spcPct val="100000"/>
              </a:lnSpc>
              <a:spcBef>
                <a:spcPts val="100"/>
              </a:spcBef>
            </a:pPr>
            <a:r>
              <a:rPr lang="es-ES" sz="1200" spc="-20" dirty="0" smtClean="0">
                <a:solidFill>
                  <a:srgbClr val="004594"/>
                </a:solidFill>
                <a:latin typeface="Century Gothic"/>
                <a:cs typeface="Century Gothic"/>
              </a:rPr>
              <a:t>(**)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Proiektua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amaitu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ondorengo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3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hilabeteko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gehieneko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epean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honako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hauek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justifikatu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beharko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dira</a:t>
            </a:r>
            <a:r>
              <a:rPr lang="es-ES" sz="1200" spc="-35" dirty="0" smtClean="0">
                <a:solidFill>
                  <a:srgbClr val="004594"/>
                </a:solidFill>
                <a:latin typeface="Century Gothic"/>
                <a:cs typeface="Century Gothic"/>
              </a:rPr>
              <a:t>:</a:t>
            </a:r>
          </a:p>
          <a:p>
            <a:pPr marL="224154" marR="92075" algn="just">
              <a:lnSpc>
                <a:spcPct val="100000"/>
              </a:lnSpc>
              <a:spcBef>
                <a:spcPts val="100"/>
              </a:spcBef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a) </a:t>
            </a: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Jardueraren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amaierako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memoria,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alderdi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hauek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behintzat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adieraziko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dituena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: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gauzatutako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ekintzen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deskribapena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;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kontratatutako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pertsonak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zer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lanaldi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egin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duten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kontratuaren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benetako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iraupena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zer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kolektibotakoak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eta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sexuaren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araberako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banakatzea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.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Horrez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gain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1.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motako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jardueretan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pertsonak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hautatzeko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prozesuan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emakume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batek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hartu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duela parte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egiaztatu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da.</a:t>
            </a:r>
          </a:p>
          <a:p>
            <a:pPr marL="224154" marR="92075" algn="just">
              <a:lnSpc>
                <a:spcPct val="100000"/>
              </a:lnSpc>
              <a:spcBef>
                <a:spcPts val="100"/>
              </a:spcBef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b) </a:t>
            </a: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Irabazteko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asmorik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gabeko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erakundeek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gauzatzen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dituzten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1.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motako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proiektuen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kasuan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hitzarmena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4154" marR="92075" algn="just">
              <a:lnSpc>
                <a:spcPct val="100000"/>
              </a:lnSpc>
              <a:spcBef>
                <a:spcPts val="100"/>
              </a:spcBef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c) </a:t>
            </a: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Ordezkariaren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adierazpena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kontratazioek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2.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artikuluko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4.1.2.c)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apartatuan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araututako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baztertze-kausarik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dutela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azaltzen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duena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4154" marR="92075" algn="just">
              <a:lnSpc>
                <a:spcPct val="100000"/>
              </a:lnSpc>
              <a:spcBef>
                <a:spcPts val="100"/>
              </a:spcBef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d) </a:t>
            </a: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Idazkariaren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/</a:t>
            </a: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ikuskatzailearen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egiaztagiria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eragindako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gastuak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egiaz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ordaindutakoak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justifikatzen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dituena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671302" y="2431801"/>
            <a:ext cx="3954145" cy="4037965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224154" marR="5080" indent="-212090" algn="just">
              <a:lnSpc>
                <a:spcPct val="104200"/>
              </a:lnSpc>
              <a:spcBef>
                <a:spcPts val="40"/>
              </a:spcBef>
            </a:pPr>
            <a:r>
              <a:rPr lang="es-ES" sz="1200" spc="-45" dirty="0" smtClean="0">
                <a:solidFill>
                  <a:srgbClr val="004594"/>
                </a:solidFill>
                <a:latin typeface="Century Gothic"/>
                <a:cs typeface="Century Gothic"/>
              </a:rPr>
              <a:t>(*) </a:t>
            </a:r>
            <a:r>
              <a:rPr lang="es-ES" sz="1200" spc="-45" dirty="0" err="1" smtClean="0">
                <a:solidFill>
                  <a:srgbClr val="004594"/>
                </a:solidFill>
                <a:latin typeface="Century Gothic"/>
                <a:cs typeface="Century Gothic"/>
              </a:rPr>
              <a:t>Eskaerarekin</a:t>
            </a:r>
            <a:r>
              <a:rPr lang="es-ES" sz="1200" spc="-45" dirty="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45" dirty="0">
                <a:solidFill>
                  <a:srgbClr val="004594"/>
                </a:solidFill>
                <a:latin typeface="Century Gothic"/>
                <a:cs typeface="Century Gothic"/>
              </a:rPr>
              <a:t>batera, </a:t>
            </a:r>
            <a:r>
              <a:rPr lang="es-ES" sz="1200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honako</a:t>
            </a:r>
            <a:r>
              <a:rPr lang="es-ES" sz="1200" spc="-4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dokumentu</a:t>
            </a:r>
            <a:r>
              <a:rPr lang="es-ES" sz="1200" spc="-4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hauek</a:t>
            </a:r>
            <a:r>
              <a:rPr lang="es-ES" sz="1200" spc="-4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aurkeztu</a:t>
            </a:r>
            <a:r>
              <a:rPr lang="es-ES" sz="1200" spc="-4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behar</a:t>
            </a:r>
            <a:r>
              <a:rPr lang="es-ES" sz="1200" spc="-4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dira</a:t>
            </a:r>
            <a:r>
              <a:rPr lang="es-ES" sz="1200" spc="-45" dirty="0" smtClean="0">
                <a:solidFill>
                  <a:srgbClr val="004594"/>
                </a:solidFill>
                <a:latin typeface="Century Gothic"/>
                <a:cs typeface="Century Gothic"/>
              </a:rPr>
              <a:t>:</a:t>
            </a:r>
          </a:p>
          <a:p>
            <a:pPr marL="224154" marR="5080" indent="-212090" algn="just">
              <a:lnSpc>
                <a:spcPct val="104200"/>
              </a:lnSpc>
              <a:spcBef>
                <a:spcPts val="40"/>
              </a:spcBef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a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) 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	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Eskualde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/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toki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mailako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tokiko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garapen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ekonomikorako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enplegua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sortzeko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proiektuen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memoria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tekniko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deskribatzailea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.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Memoriak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deialdiaren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baldintzak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betetzen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direla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egiaztatzeko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aski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informazio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eskaini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du, eta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proiektuen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arteko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lehentasun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-ordena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ezarriko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du. 1.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motako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proiekturen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hainbat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fasetan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egin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behar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faseetako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batean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kontratazioak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2022ko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abenduaren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31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igaro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ondoren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egin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behar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badira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horretarako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baimena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lortu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ezean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gauzatzea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ezinezkoa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dela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egiaztatu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da. 2.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artikuluaren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4.1.2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apartatuko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a) eta b)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letretako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baldintzak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betetzea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esanbidez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aipatuko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da.</a:t>
            </a:r>
          </a:p>
          <a:p>
            <a:pPr marL="224154" marR="5080" indent="-212090" algn="just">
              <a:lnSpc>
                <a:spcPct val="104200"/>
              </a:lnSpc>
              <a:spcBef>
                <a:spcPts val="40"/>
              </a:spcBef>
            </a:pP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b)	Memoria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ekonomikoa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gastuen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aurreikuspena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proiektuen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bideragarritasuna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jasotzen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dituena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4154" marR="5080" indent="-212090" algn="just">
              <a:lnSpc>
                <a:spcPct val="104200"/>
              </a:lnSpc>
              <a:spcBef>
                <a:spcPts val="40"/>
              </a:spcBef>
            </a:pP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c)	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Kontratazioen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aurreikuspena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sexuen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arabera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banakatutako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datuak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jasota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eta memoria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labur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genero-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ikuspegia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nola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txertatu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den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azaltzen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duena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</p:txBody>
      </p:sp>
      <p:sp>
        <p:nvSpPr>
          <p:cNvPr id="27" name="object 27"/>
          <p:cNvSpPr/>
          <p:nvPr/>
        </p:nvSpPr>
        <p:spPr>
          <a:xfrm>
            <a:off x="1636481" y="979789"/>
            <a:ext cx="0" cy="887094"/>
          </a:xfrm>
          <a:custGeom>
            <a:avLst/>
            <a:gdLst/>
            <a:ahLst/>
            <a:cxnLst/>
            <a:rect l="l" t="t" r="r" b="b"/>
            <a:pathLst>
              <a:path h="887094">
                <a:moveTo>
                  <a:pt x="0" y="0"/>
                </a:moveTo>
                <a:lnTo>
                  <a:pt x="0" y="886713"/>
                </a:lnTo>
              </a:path>
            </a:pathLst>
          </a:custGeom>
          <a:ln w="27432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630316" y="979789"/>
            <a:ext cx="3983583" cy="814376"/>
          </a:xfrm>
          <a:prstGeom prst="rect">
            <a:avLst/>
          </a:prstGeom>
        </p:spPr>
        <p:txBody>
          <a:bodyPr vert="horz" wrap="square" lIns="0" tIns="108000" rIns="0" bIns="0" rtlCol="0" anchor="t" anchorCtr="0">
            <a:spAutoFit/>
          </a:bodyPr>
          <a:lstStyle/>
          <a:p>
            <a:pPr marL="12700" marR="5080">
              <a:lnSpc>
                <a:spcPts val="1510"/>
              </a:lnSpc>
              <a:spcBef>
                <a:spcPts val="185"/>
              </a:spcBef>
            </a:pPr>
            <a:r>
              <a:rPr lang="es-ES" sz="13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ematen</a:t>
            </a:r>
            <a:r>
              <a:rPr lang="es-ES" sz="1300" spc="-55" dirty="0">
                <a:solidFill>
                  <a:srgbClr val="004594"/>
                </a:solidFill>
                <a:latin typeface="Century Gothic"/>
                <a:cs typeface="Century Gothic"/>
              </a:rPr>
              <a:t> den </a:t>
            </a:r>
            <a:r>
              <a:rPr lang="es-ES" sz="13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unean</a:t>
            </a:r>
            <a:r>
              <a:rPr lang="es-ES" sz="13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(*)</a:t>
            </a:r>
          </a:p>
          <a:p>
            <a:pPr marL="12700" marR="5080">
              <a:lnSpc>
                <a:spcPts val="1510"/>
              </a:lnSpc>
              <a:spcBef>
                <a:spcPts val="185"/>
              </a:spcBef>
            </a:pPr>
            <a:endParaRPr lang="es-ES" sz="1300" spc="-55" dirty="0" smtClean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 marR="5080">
              <a:lnSpc>
                <a:spcPts val="1510"/>
              </a:lnSpc>
              <a:spcBef>
                <a:spcPts val="800"/>
              </a:spcBef>
            </a:pPr>
            <a:r>
              <a:rPr lang="es-ES" sz="1300" spc="-70" dirty="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edo</a:t>
            </a:r>
            <a:r>
              <a:rPr lang="es-ES" sz="13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justifikazioari</a:t>
            </a:r>
            <a:r>
              <a:rPr lang="es-ES" sz="13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dagokion</a:t>
            </a:r>
            <a:r>
              <a:rPr lang="es-ES" sz="13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zenbatekoa</a:t>
            </a:r>
            <a:r>
              <a:rPr lang="es-ES" sz="1300" spc="-70" dirty="0">
                <a:solidFill>
                  <a:srgbClr val="004594"/>
                </a:solidFill>
                <a:latin typeface="Century Gothic"/>
                <a:cs typeface="Century Gothic"/>
              </a:rPr>
              <a:t> (**)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title"/>
          </p:nvPr>
        </p:nvSpPr>
        <p:spPr>
          <a:xfrm>
            <a:off x="1685475" y="958145"/>
            <a:ext cx="2688690" cy="938076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lang="es-ES" sz="2250" b="0" spc="-90" dirty="0" smtClean="0"/>
              <a:t>1. </a:t>
            </a:r>
            <a:r>
              <a:rPr lang="es-ES" sz="2250" b="0" spc="-90" dirty="0" err="1" smtClean="0"/>
              <a:t>ordainketa</a:t>
            </a:r>
            <a:r>
              <a:rPr lang="es-ES" sz="2250" b="0" spc="-90" dirty="0"/>
              <a:t>:</a:t>
            </a:r>
            <a:r>
              <a:rPr lang="es-ES" sz="2250" b="0" spc="15" dirty="0" smtClean="0">
                <a:latin typeface="Century Gothic"/>
                <a:cs typeface="Century Gothic"/>
              </a:rPr>
              <a:t> </a:t>
            </a:r>
            <a:r>
              <a:rPr lang="es-ES" sz="2250" b="0" spc="100" dirty="0" smtClean="0">
                <a:latin typeface="Century Gothic"/>
                <a:cs typeface="Century Gothic"/>
              </a:rPr>
              <a:t>53%</a:t>
            </a:r>
            <a:endParaRPr lang="es-ES" sz="2250" dirty="0" smtClean="0">
              <a:latin typeface="Century Gothic"/>
              <a:cs typeface="Century Gothic"/>
            </a:endParaRPr>
          </a:p>
          <a:p>
            <a:pPr marL="38100">
              <a:lnSpc>
                <a:spcPct val="100000"/>
              </a:lnSpc>
              <a:spcBef>
                <a:spcPts val="1770"/>
              </a:spcBef>
            </a:pPr>
            <a:r>
              <a:rPr lang="es-ES" sz="2250" b="0" spc="20" dirty="0" smtClean="0"/>
              <a:t>2. </a:t>
            </a:r>
            <a:r>
              <a:rPr lang="es-ES" sz="2250" b="0" spc="20" dirty="0" err="1" smtClean="0"/>
              <a:t>ordainketa</a:t>
            </a:r>
            <a:r>
              <a:rPr lang="es-ES" sz="2250" b="0" spc="-90" dirty="0" smtClean="0">
                <a:latin typeface="Century Gothic"/>
                <a:cs typeface="Century Gothic"/>
              </a:rPr>
              <a:t>:</a:t>
            </a:r>
            <a:r>
              <a:rPr lang="es-ES" sz="2250" b="0" spc="-280" dirty="0" smtClean="0">
                <a:latin typeface="Century Gothic"/>
                <a:cs typeface="Century Gothic"/>
              </a:rPr>
              <a:t> </a:t>
            </a:r>
            <a:r>
              <a:rPr lang="es-ES" sz="2250" b="0" spc="100" dirty="0" smtClean="0">
                <a:latin typeface="Century Gothic"/>
                <a:cs typeface="Century Gothic"/>
              </a:rPr>
              <a:t>47%</a:t>
            </a:r>
            <a:endParaRPr lang="es-ES" sz="2250" dirty="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644000" y="1195240"/>
            <a:ext cx="556260" cy="0"/>
          </a:xfrm>
          <a:custGeom>
            <a:avLst/>
            <a:gdLst/>
            <a:ahLst/>
            <a:cxnLst/>
            <a:rect l="l" t="t" r="r" b="b"/>
            <a:pathLst>
              <a:path w="556260">
                <a:moveTo>
                  <a:pt x="0" y="0"/>
                </a:moveTo>
                <a:lnTo>
                  <a:pt x="555929" y="0"/>
                </a:lnTo>
              </a:path>
            </a:pathLst>
          </a:custGeom>
          <a:ln w="17145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5220000" y="1156390"/>
            <a:ext cx="107314" cy="78105"/>
          </a:xfrm>
          <a:custGeom>
            <a:avLst/>
            <a:gdLst/>
            <a:ahLst/>
            <a:cxnLst/>
            <a:rect l="l" t="t" r="r" b="b"/>
            <a:pathLst>
              <a:path w="107314" h="78105">
                <a:moveTo>
                  <a:pt x="0" y="0"/>
                </a:moveTo>
                <a:lnTo>
                  <a:pt x="0" y="77698"/>
                </a:lnTo>
                <a:lnTo>
                  <a:pt x="106756" y="38849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5220000" y="1681989"/>
            <a:ext cx="107314" cy="78105"/>
          </a:xfrm>
          <a:custGeom>
            <a:avLst/>
            <a:gdLst/>
            <a:ahLst/>
            <a:cxnLst/>
            <a:rect l="l" t="t" r="r" b="b"/>
            <a:pathLst>
              <a:path w="107314" h="78105">
                <a:moveTo>
                  <a:pt x="0" y="0"/>
                </a:moveTo>
                <a:lnTo>
                  <a:pt x="0" y="77698"/>
                </a:lnTo>
                <a:lnTo>
                  <a:pt x="106756" y="38849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4644000" y="1721041"/>
            <a:ext cx="556260" cy="0"/>
          </a:xfrm>
          <a:custGeom>
            <a:avLst/>
            <a:gdLst/>
            <a:ahLst/>
            <a:cxnLst/>
            <a:rect l="l" t="t" r="r" b="b"/>
            <a:pathLst>
              <a:path w="556260">
                <a:moveTo>
                  <a:pt x="0" y="0"/>
                </a:moveTo>
                <a:lnTo>
                  <a:pt x="555929" y="0"/>
                </a:lnTo>
              </a:path>
            </a:pathLst>
          </a:custGeom>
          <a:ln w="17145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41" name="object 2">
            <a:extLst>
              <a:ext uri="{FF2B5EF4-FFF2-40B4-BE49-F238E27FC236}">
                <a16:creationId xmlns:a16="http://schemas.microsoft.com/office/drawing/2014/main" id="{63C8EAC6-38DC-214F-8805-84AB9E6EC79B}"/>
              </a:ext>
            </a:extLst>
          </p:cNvPr>
          <p:cNvSpPr txBox="1"/>
          <p:nvPr/>
        </p:nvSpPr>
        <p:spPr>
          <a:xfrm>
            <a:off x="7269488" y="6958266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alibri"/>
              </a:rPr>
              <a:t>25</a:t>
            </a: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34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object 3">
            <a:extLst>
              <a:ext uri="{FF2B5EF4-FFF2-40B4-BE49-F238E27FC236}">
                <a16:creationId xmlns:a16="http://schemas.microsoft.com/office/drawing/2014/main" id="{5BB37A96-4DB9-F741-9633-F08A5A20DC7B}"/>
              </a:ext>
            </a:extLst>
          </p:cNvPr>
          <p:cNvSpPr txBox="1">
            <a:spLocks/>
          </p:cNvSpPr>
          <p:nvPr/>
        </p:nvSpPr>
        <p:spPr>
          <a:xfrm>
            <a:off x="385798" y="2612206"/>
            <a:ext cx="8077200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spc="-100" dirty="0" err="1">
                <a:solidFill>
                  <a:schemeClr val="bg1">
                    <a:lumMod val="95000"/>
                  </a:schemeClr>
                </a:solidFill>
              </a:rPr>
              <a:t>Prozedura</a:t>
            </a:r>
            <a:r>
              <a:rPr lang="es-ES" spc="-100" dirty="0">
                <a:solidFill>
                  <a:schemeClr val="bg1">
                    <a:lumMod val="95000"/>
                  </a:schemeClr>
                </a:solidFill>
              </a:rPr>
              <a:t> eta </a:t>
            </a:r>
            <a:r>
              <a:rPr lang="es-ES" spc="-100" dirty="0" err="1">
                <a:solidFill>
                  <a:schemeClr val="bg1">
                    <a:lumMod val="95000"/>
                  </a:schemeClr>
                </a:solidFill>
              </a:rPr>
              <a:t>izapidetzea</a:t>
            </a:r>
            <a:endParaRPr lang="es-ES" spc="-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07E8DD3-E56B-3641-9615-F079C8E6E396}"/>
              </a:ext>
            </a:extLst>
          </p:cNvPr>
          <p:cNvSpPr/>
          <p:nvPr/>
        </p:nvSpPr>
        <p:spPr>
          <a:xfrm>
            <a:off x="317500" y="1190625"/>
            <a:ext cx="3421097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0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10</a:t>
            </a:r>
            <a:endParaRPr lang="es-ES" sz="20000" b="1" spc="-10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69743" y="2305949"/>
            <a:ext cx="22720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spc="-10" dirty="0" err="1">
                <a:solidFill>
                  <a:srgbClr val="004594"/>
                </a:solidFill>
                <a:latin typeface="Century Gothic"/>
                <a:cs typeface="Century Gothic"/>
              </a:rPr>
              <a:t>Eskaerak</a:t>
            </a:r>
            <a:r>
              <a:rPr lang="es-ES" sz="1600" b="1" spc="-1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b="1" spc="-10" dirty="0" err="1">
                <a:solidFill>
                  <a:srgbClr val="004594"/>
                </a:solidFill>
                <a:latin typeface="Century Gothic"/>
                <a:cs typeface="Century Gothic"/>
              </a:rPr>
              <a:t>izapidetzea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541300" y="1460342"/>
            <a:ext cx="4920200" cy="20261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Eskaerak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aurkezteko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epea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amaituta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proiektuek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deialdian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aurreikusitako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baldintzak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betekizunak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betetzen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dituztela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egiaztatuta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proiektu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bakoitzari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dagokion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esleituko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zaio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kontuan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hartuta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eskaera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aipatutako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lehentasun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-ordena,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lurralde-eremu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bakoitzari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esleitutako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gehieneko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aurrekontua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agortu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arte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.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Soberako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funtsen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kasuan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2022ko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otsailean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erregistratutako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langabezia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-tasa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handienetik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txikienera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ordenatutako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proiektuak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finantzatzeko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erabiliko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da;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gehienez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ere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proiektu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bat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erakunde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bakoitzeko</a:t>
            </a:r>
            <a:endParaRPr lang="es-ES" sz="1300" spc="-20" dirty="0">
              <a:solidFill>
                <a:srgbClr val="20529C"/>
              </a:solidFill>
              <a:latin typeface="Century Gothic"/>
              <a:cs typeface="Century Gothic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52298" y="3773351"/>
            <a:ext cx="2156001" cy="697627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s-ES" sz="16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Organo</a:t>
            </a:r>
            <a:r>
              <a:rPr lang="es-ES" sz="16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eskuduna</a:t>
            </a:r>
            <a:r>
              <a:rPr lang="es-ES" sz="16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Kudeaketa</a:t>
            </a:r>
            <a:r>
              <a:rPr lang="es-ES" sz="16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6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izapideak</a:t>
            </a:r>
            <a:r>
              <a:rPr lang="es-ES" sz="16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eta </a:t>
            </a:r>
            <a:r>
              <a:rPr lang="es-ES" sz="16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ebazpena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541300" y="3896355"/>
            <a:ext cx="2939000" cy="4257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Laneratzea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Aktibatzeko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Zuzendaritza</a:t>
            </a:r>
            <a:r>
              <a:rPr lang="es-ES" sz="1300" spc="-15" dirty="0" smtClean="0">
                <a:solidFill>
                  <a:srgbClr val="20529C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61300" y="4943351"/>
            <a:ext cx="10871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spc="-10" dirty="0" err="1" smtClean="0">
                <a:solidFill>
                  <a:srgbClr val="004594"/>
                </a:solidFill>
                <a:latin typeface="Century Gothic"/>
                <a:cs typeface="Century Gothic"/>
              </a:rPr>
              <a:t>Ebazpena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541300" y="4870358"/>
            <a:ext cx="4691600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Gehieneko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: 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6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hilabete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eskaintza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aurkezten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den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egunetik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hasita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. Ez du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bide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administratiboa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amaitzen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61300" y="5904505"/>
            <a:ext cx="108712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spc="-15" dirty="0" err="1">
                <a:solidFill>
                  <a:srgbClr val="004594"/>
                </a:solidFill>
                <a:latin typeface="Century Gothic"/>
                <a:cs typeface="Century Gothic"/>
              </a:rPr>
              <a:t>Errekurtsoa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541300" y="5797965"/>
            <a:ext cx="4691600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Gora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jotzeko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aukerako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errekurtsoa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Lanbideko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zuzendari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nagusiaren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aurrean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hilabeteko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epean</a:t>
            </a:r>
            <a:endParaRPr lang="es-ES" sz="1300" spc="-20" dirty="0">
              <a:solidFill>
                <a:srgbClr val="20529C"/>
              </a:solidFill>
              <a:latin typeface="Century Gothic"/>
              <a:cs typeface="Century Gothic"/>
            </a:endParaRPr>
          </a:p>
        </p:txBody>
      </p:sp>
      <p:sp>
        <p:nvSpPr>
          <p:cNvPr id="43" name="object 43"/>
          <p:cNvSpPr txBox="1">
            <a:spLocks noGrp="1"/>
          </p:cNvSpPr>
          <p:nvPr>
            <p:ph type="title"/>
          </p:nvPr>
        </p:nvSpPr>
        <p:spPr>
          <a:xfrm>
            <a:off x="727100" y="730778"/>
            <a:ext cx="4377690" cy="4095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s-ES" sz="2500" spc="-15" dirty="0" err="1"/>
              <a:t>Prozedura</a:t>
            </a:r>
            <a:r>
              <a:rPr lang="es-ES" sz="2500" spc="-15" dirty="0"/>
              <a:t> eta </a:t>
            </a:r>
            <a:r>
              <a:rPr lang="es-ES" sz="2500" spc="-15" dirty="0" err="1"/>
              <a:t>izapidetzea</a:t>
            </a:r>
            <a:endParaRPr sz="2500" dirty="0"/>
          </a:p>
        </p:txBody>
      </p:sp>
      <p:sp>
        <p:nvSpPr>
          <p:cNvPr id="45" name="object 2">
            <a:extLst>
              <a:ext uri="{FF2B5EF4-FFF2-40B4-BE49-F238E27FC236}">
                <a16:creationId xmlns:a16="http://schemas.microsoft.com/office/drawing/2014/main" id="{4DA28FE2-4EC1-6541-9DE4-E26CD2FA3B83}"/>
              </a:ext>
            </a:extLst>
          </p:cNvPr>
          <p:cNvSpPr txBox="1"/>
          <p:nvPr/>
        </p:nvSpPr>
        <p:spPr>
          <a:xfrm>
            <a:off x="7269488" y="6958266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alibri"/>
              </a:rPr>
              <a:t>27</a:t>
            </a:r>
            <a:endParaRPr lang="es-ES" sz="950" dirty="0">
              <a:latin typeface="Century Gothic"/>
              <a:cs typeface="Century Gothic"/>
            </a:endParaRPr>
          </a:p>
        </p:txBody>
      </p: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6496BCF1-8862-2446-BBDE-76425E3D8F6E}"/>
              </a:ext>
            </a:extLst>
          </p:cNvPr>
          <p:cNvCxnSpPr>
            <a:cxnSpLocks/>
          </p:cNvCxnSpPr>
          <p:nvPr/>
        </p:nvCxnSpPr>
        <p:spPr>
          <a:xfrm>
            <a:off x="3324743" y="2438823"/>
            <a:ext cx="990600" cy="0"/>
          </a:xfrm>
          <a:prstGeom prst="straightConnector1">
            <a:avLst/>
          </a:prstGeom>
          <a:ln w="25400">
            <a:solidFill>
              <a:srgbClr val="00459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94915298-729F-6A4C-B8EA-B06E42B147C3}"/>
              </a:ext>
            </a:extLst>
          </p:cNvPr>
          <p:cNvCxnSpPr>
            <a:cxnSpLocks/>
          </p:cNvCxnSpPr>
          <p:nvPr/>
        </p:nvCxnSpPr>
        <p:spPr>
          <a:xfrm>
            <a:off x="3289300" y="4010025"/>
            <a:ext cx="990600" cy="0"/>
          </a:xfrm>
          <a:prstGeom prst="straightConnector1">
            <a:avLst/>
          </a:prstGeom>
          <a:ln w="25400">
            <a:solidFill>
              <a:srgbClr val="00459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7FAFC994-4D42-2649-9FED-D704D64AF26A}"/>
              </a:ext>
            </a:extLst>
          </p:cNvPr>
          <p:cNvCxnSpPr>
            <a:cxnSpLocks/>
          </p:cNvCxnSpPr>
          <p:nvPr/>
        </p:nvCxnSpPr>
        <p:spPr>
          <a:xfrm>
            <a:off x="3289300" y="5076825"/>
            <a:ext cx="990600" cy="0"/>
          </a:xfrm>
          <a:prstGeom prst="straightConnector1">
            <a:avLst/>
          </a:prstGeom>
          <a:ln w="25400">
            <a:solidFill>
              <a:srgbClr val="00459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06CE06DE-296C-F145-A446-8D74DFA96DBF}"/>
              </a:ext>
            </a:extLst>
          </p:cNvPr>
          <p:cNvCxnSpPr>
            <a:cxnSpLocks/>
          </p:cNvCxnSpPr>
          <p:nvPr/>
        </p:nvCxnSpPr>
        <p:spPr>
          <a:xfrm>
            <a:off x="3289300" y="5991225"/>
            <a:ext cx="990600" cy="0"/>
          </a:xfrm>
          <a:prstGeom prst="straightConnector1">
            <a:avLst/>
          </a:prstGeom>
          <a:ln w="25400">
            <a:solidFill>
              <a:srgbClr val="00459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15299" y="1101586"/>
            <a:ext cx="1521006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spc="30" dirty="0" err="1">
                <a:solidFill>
                  <a:srgbClr val="004594"/>
                </a:solidFill>
                <a:latin typeface="Century Gothic"/>
                <a:cs typeface="Century Gothic"/>
              </a:rPr>
              <a:t>Publikotasuna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06703" y="2683706"/>
            <a:ext cx="1564640" cy="48514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s-ES" sz="1600" b="1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Dirulaguntza</a:t>
            </a:r>
            <a:r>
              <a:rPr lang="es-ES" sz="1600" b="1" spc="-4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b="1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aldatzea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35615" y="1921524"/>
            <a:ext cx="1241386" cy="48514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s-ES" sz="1600" b="1" spc="-10" dirty="0" err="1">
                <a:solidFill>
                  <a:srgbClr val="004594"/>
                </a:solidFill>
                <a:latin typeface="Century Gothic"/>
                <a:cs typeface="Century Gothic"/>
              </a:rPr>
              <a:t>Jarraipena</a:t>
            </a:r>
            <a:r>
              <a:rPr lang="es-ES" sz="1600" b="1" spc="-10" dirty="0">
                <a:solidFill>
                  <a:srgbClr val="004594"/>
                </a:solidFill>
                <a:latin typeface="Century Gothic"/>
                <a:cs typeface="Century Gothic"/>
              </a:rPr>
              <a:t> eta </a:t>
            </a:r>
            <a:r>
              <a:rPr lang="es-ES" sz="1600" b="1" spc="-10" dirty="0" err="1">
                <a:solidFill>
                  <a:srgbClr val="004594"/>
                </a:solidFill>
                <a:latin typeface="Century Gothic"/>
                <a:cs typeface="Century Gothic"/>
              </a:rPr>
              <a:t>kontrola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15299" y="5139576"/>
            <a:ext cx="13639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spc="-15" dirty="0" err="1">
                <a:solidFill>
                  <a:srgbClr val="004594"/>
                </a:solidFill>
                <a:latin typeface="Century Gothic"/>
                <a:cs typeface="Century Gothic"/>
              </a:rPr>
              <a:t>Konkurrentzia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965299" y="965343"/>
            <a:ext cx="612000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Enpresa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onuradunen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zerrenda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ematen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kopuruak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EHAAn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argitaratuko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dira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.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Nolanahi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ere,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emateko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ebazpena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berariaz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banaka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ere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jakinaraziko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da.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958715" y="1696790"/>
            <a:ext cx="6120000" cy="813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Lanbidek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Lan eta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Sailak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Ogasun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Finantza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Sailaren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Kontrol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Ekonomikoko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Bulegoak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Herri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Kontuen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Epaitegiak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beharrezkoak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ikuskaritza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- eta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kontrol-jarduerak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egin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ahal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izango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dituzte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erdietsi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nahi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helburuak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betetzen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direla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bermatzeko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965299" y="2761249"/>
            <a:ext cx="6120000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Baldintzen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aldaketa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horren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ondorioz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osoa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zati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itzuli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behar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hasiera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emango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zaio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itzulketa-prozedurari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958715" y="4670619"/>
            <a:ext cx="61200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1.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motako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dirulaguntzak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bateragarriak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izango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dira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kontzeptu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xede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berbererako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emandako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beste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edozein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motatako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laguntzarekin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baina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inola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ere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ezin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da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gainditu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diruz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laguntzen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jardueren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benetako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kostua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. 2.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motako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dirulaguntzak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bateraezinak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izango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dira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kontzeptu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xede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bererako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emandako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beste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edozein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motatako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laguntza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diru-sarrerarekin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Gizarte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Segurantzak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emandako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hobariak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salbu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430000" y="1250927"/>
            <a:ext cx="1242695" cy="0"/>
          </a:xfrm>
          <a:custGeom>
            <a:avLst/>
            <a:gdLst/>
            <a:ahLst/>
            <a:cxnLst/>
            <a:rect l="l" t="t" r="r" b="b"/>
            <a:pathLst>
              <a:path w="1242695">
                <a:moveTo>
                  <a:pt x="0" y="0"/>
                </a:moveTo>
                <a:lnTo>
                  <a:pt x="1242542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637332" y="1209487"/>
            <a:ext cx="114300" cy="83185"/>
          </a:xfrm>
          <a:custGeom>
            <a:avLst/>
            <a:gdLst/>
            <a:ahLst/>
            <a:cxnLst/>
            <a:rect l="l" t="t" r="r" b="b"/>
            <a:pathLst>
              <a:path w="114300" h="83184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2450270" y="2095673"/>
            <a:ext cx="1249687" cy="0"/>
          </a:xfrm>
          <a:custGeom>
            <a:avLst/>
            <a:gdLst/>
            <a:ahLst/>
            <a:cxnLst/>
            <a:rect l="l" t="t" r="r" b="b"/>
            <a:pathLst>
              <a:path w="1242695">
                <a:moveTo>
                  <a:pt x="0" y="0"/>
                </a:moveTo>
                <a:lnTo>
                  <a:pt x="1242542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663951" y="2054233"/>
            <a:ext cx="114943" cy="83185"/>
          </a:xfrm>
          <a:custGeom>
            <a:avLst/>
            <a:gdLst/>
            <a:ahLst/>
            <a:cxnLst/>
            <a:rect l="l" t="t" r="r" b="b"/>
            <a:pathLst>
              <a:path w="114300" h="83185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2430000" y="2967716"/>
            <a:ext cx="1242695" cy="0"/>
          </a:xfrm>
          <a:custGeom>
            <a:avLst/>
            <a:gdLst/>
            <a:ahLst/>
            <a:cxnLst/>
            <a:rect l="l" t="t" r="r" b="b"/>
            <a:pathLst>
              <a:path w="1242695">
                <a:moveTo>
                  <a:pt x="0" y="0"/>
                </a:moveTo>
                <a:lnTo>
                  <a:pt x="1242542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3637332" y="2926276"/>
            <a:ext cx="114300" cy="83185"/>
          </a:xfrm>
          <a:custGeom>
            <a:avLst/>
            <a:gdLst/>
            <a:ahLst/>
            <a:cxnLst/>
            <a:rect l="l" t="t" r="r" b="b"/>
            <a:pathLst>
              <a:path w="114300" h="83185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430000" y="5289060"/>
            <a:ext cx="1242695" cy="0"/>
          </a:xfrm>
          <a:custGeom>
            <a:avLst/>
            <a:gdLst/>
            <a:ahLst/>
            <a:cxnLst/>
            <a:rect l="l" t="t" r="r" b="b"/>
            <a:pathLst>
              <a:path w="1242695">
                <a:moveTo>
                  <a:pt x="0" y="0"/>
                </a:moveTo>
                <a:lnTo>
                  <a:pt x="1242542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3637332" y="5247620"/>
            <a:ext cx="114300" cy="83185"/>
          </a:xfrm>
          <a:custGeom>
            <a:avLst/>
            <a:gdLst/>
            <a:ahLst/>
            <a:cxnLst/>
            <a:rect l="l" t="t" r="r" b="b"/>
            <a:pathLst>
              <a:path w="114300" h="83185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40" name="object 2">
            <a:extLst>
              <a:ext uri="{FF2B5EF4-FFF2-40B4-BE49-F238E27FC236}">
                <a16:creationId xmlns:a16="http://schemas.microsoft.com/office/drawing/2014/main" id="{9324681D-8506-7C4E-834E-789969FCACE6}"/>
              </a:ext>
            </a:extLst>
          </p:cNvPr>
          <p:cNvSpPr txBox="1"/>
          <p:nvPr/>
        </p:nvSpPr>
        <p:spPr>
          <a:xfrm>
            <a:off x="7269488" y="6958266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alibri"/>
              </a:rPr>
              <a:t>28</a:t>
            </a: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39" name="object 24"/>
          <p:cNvSpPr txBox="1"/>
          <p:nvPr/>
        </p:nvSpPr>
        <p:spPr>
          <a:xfrm>
            <a:off x="769743" y="3757370"/>
            <a:ext cx="1566562" cy="26161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s-ES" sz="1600" b="1" spc="-45" dirty="0" err="1" smtClean="0">
                <a:solidFill>
                  <a:srgbClr val="004594"/>
                </a:solidFill>
                <a:latin typeface="Century Gothic"/>
                <a:cs typeface="Century Gothic"/>
              </a:rPr>
              <a:t>Babesletza</a:t>
            </a:r>
            <a:r>
              <a:rPr lang="es-ES" sz="1600" b="1" spc="-45" dirty="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endParaRPr lang="es-ES" sz="1600" b="1" spc="-45" dirty="0">
              <a:solidFill>
                <a:srgbClr val="004594"/>
              </a:solidFill>
              <a:latin typeface="Century Gothic"/>
              <a:cs typeface="Century Gothic"/>
            </a:endParaRPr>
          </a:p>
        </p:txBody>
      </p:sp>
      <p:sp>
        <p:nvSpPr>
          <p:cNvPr id="41" name="object 29"/>
          <p:cNvSpPr txBox="1"/>
          <p:nvPr/>
        </p:nvSpPr>
        <p:spPr>
          <a:xfrm>
            <a:off x="3965299" y="3481653"/>
            <a:ext cx="6120000" cy="813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Erakunde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onuradunek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esanbidez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adierazi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dute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Lanbideren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babesletza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diruz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lagundutako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jarduerak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zabaldu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iragarri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argitara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ematean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.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Baldintza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hori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betetzeak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berekin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ekar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dezake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emandako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laguntzaren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% 10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itzuli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beharra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laguntza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osoa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itzuli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beharra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ez-betetzea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berriz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gertatzen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..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42" name="object 35"/>
          <p:cNvSpPr/>
          <p:nvPr/>
        </p:nvSpPr>
        <p:spPr>
          <a:xfrm>
            <a:off x="2390775" y="3904314"/>
            <a:ext cx="1242695" cy="0"/>
          </a:xfrm>
          <a:custGeom>
            <a:avLst/>
            <a:gdLst/>
            <a:ahLst/>
            <a:cxnLst/>
            <a:rect l="l" t="t" r="r" b="b"/>
            <a:pathLst>
              <a:path w="1242695">
                <a:moveTo>
                  <a:pt x="0" y="0"/>
                </a:moveTo>
                <a:lnTo>
                  <a:pt x="1242542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43" name="object 36"/>
          <p:cNvSpPr/>
          <p:nvPr/>
        </p:nvSpPr>
        <p:spPr>
          <a:xfrm>
            <a:off x="3598107" y="3862874"/>
            <a:ext cx="114300" cy="83185"/>
          </a:xfrm>
          <a:custGeom>
            <a:avLst/>
            <a:gdLst/>
            <a:ahLst/>
            <a:cxnLst/>
            <a:rect l="l" t="t" r="r" b="b"/>
            <a:pathLst>
              <a:path w="114300" h="83185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pic>
        <p:nvPicPr>
          <p:cNvPr id="44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727100" y="730778"/>
            <a:ext cx="2411095" cy="4095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s-ES" sz="2500" spc="-10" dirty="0"/>
              <a:t>Ez-</a:t>
            </a:r>
            <a:r>
              <a:rPr lang="es-ES" sz="2500" spc="-10" dirty="0" err="1"/>
              <a:t>betetzea</a:t>
            </a:r>
            <a:endParaRPr lang="es-ES" sz="2500" dirty="0"/>
          </a:p>
        </p:txBody>
      </p:sp>
      <p:sp>
        <p:nvSpPr>
          <p:cNvPr id="24" name="object 24"/>
          <p:cNvSpPr txBox="1"/>
          <p:nvPr/>
        </p:nvSpPr>
        <p:spPr>
          <a:xfrm>
            <a:off x="727100" y="3241812"/>
            <a:ext cx="1494790" cy="4095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s-ES" sz="2500" b="1" spc="25" dirty="0" err="1">
                <a:solidFill>
                  <a:srgbClr val="004594"/>
                </a:solidFill>
                <a:latin typeface="Century Gothic"/>
                <a:cs typeface="Century Gothic"/>
              </a:rPr>
              <a:t>Itzulketa</a:t>
            </a:r>
            <a:endParaRPr lang="es-ES" sz="2500" dirty="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83996" y="1460671"/>
            <a:ext cx="9360535" cy="1403589"/>
          </a:xfrm>
          <a:prstGeom prst="rect">
            <a:avLst/>
          </a:prstGeom>
          <a:solidFill>
            <a:srgbClr val="000000">
              <a:alpha val="2999"/>
            </a:srgbClr>
          </a:solidFill>
        </p:spPr>
        <p:txBody>
          <a:bodyPr vert="horz" wrap="square" lIns="0" tIns="3175" rIns="0" bIns="0" rtlCol="0" anchor="ctr" anchorCtr="0">
            <a:spAutoFit/>
          </a:bodyPr>
          <a:lstStyle/>
          <a:p>
            <a:pPr marL="73660" marR="470534">
              <a:lnSpc>
                <a:spcPct val="100000"/>
              </a:lnSpc>
            </a:pP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Entitate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onuradunek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Dirulaguntzei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buruzko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Lege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Orokorraren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14.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artikuluak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Euskadiko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ogasun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nagusiaren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antolarauei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buruzko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legearen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testu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bateginaren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50.2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artikuluak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ezarritako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betebeharrak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deialdian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berariaz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ezarritakoak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betetzen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dituztenean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Dirulaguntzei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buruzko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Lege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Orokorraren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37.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artikuluan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Euskadiko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ogasun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nagusiaren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antolarauei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buruzko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legearen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testu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bateginaren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53.1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artikuluan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aipatutako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itzulketa-kasuetako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direnean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Lanbideko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Laneratzea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Aktibatzeko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zuzendariak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ebazpen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bidez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jasotako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zenbateko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guztiak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batzuk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itzultzeko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betebeharra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adieraziko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du, hala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badagokio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arloan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aplikatzen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berandutze-interesak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barne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ordaindu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denetik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aurrera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83996" y="3640080"/>
            <a:ext cx="9360535" cy="2403863"/>
          </a:xfrm>
          <a:prstGeom prst="rect">
            <a:avLst/>
          </a:prstGeom>
          <a:solidFill>
            <a:srgbClr val="000000">
              <a:alpha val="2999"/>
            </a:srgbClr>
          </a:solidFill>
        </p:spPr>
        <p:txBody>
          <a:bodyPr vert="horz" wrap="square" lIns="0" tIns="3175" rIns="0" bIns="0" rtlCol="0" anchor="ctr" anchorCtr="0">
            <a:spAutoFit/>
          </a:bodyPr>
          <a:lstStyle/>
          <a:p>
            <a:pPr marL="73660">
              <a:lnSpc>
                <a:spcPct val="100000"/>
              </a:lnSpc>
            </a:pP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15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eguneko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emango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da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alegazioak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aurkezteko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.</a:t>
            </a:r>
          </a:p>
          <a:p>
            <a:pPr marL="73660">
              <a:lnSpc>
                <a:spcPct val="100000"/>
              </a:lnSpc>
            </a:pPr>
            <a:endParaRPr lang="es-ES" sz="1300" spc="-20" dirty="0">
              <a:solidFill>
                <a:srgbClr val="20529C"/>
              </a:solidFill>
              <a:latin typeface="Century Gothic"/>
              <a:cs typeface="Century Gothic"/>
            </a:endParaRPr>
          </a:p>
          <a:p>
            <a:pPr marL="73660">
              <a:lnSpc>
                <a:spcPct val="100000"/>
              </a:lnSpc>
            </a:pP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Itzultzeko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prozedura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Lanbideko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Laneratzea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Aktibatzeko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zuzendariak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abiaraziko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du, eta,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horrela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badagokio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egiteke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dauden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ordainketak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etengo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ditu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73660">
              <a:lnSpc>
                <a:spcPct val="100000"/>
              </a:lnSpc>
            </a:pPr>
            <a:endParaRPr lang="es-ES" sz="1300" spc="-4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73660">
              <a:lnSpc>
                <a:spcPct val="100000"/>
              </a:lnSpc>
            </a:pP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Alegazioak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aurkezteko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igarota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halakorik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aurkeztu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onartu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badira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Lanbideko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Laneratzea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Aktibatzeko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zuzendariak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ebazpena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emango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du.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Ebazteko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gehieneko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12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hilabetekoa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izango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da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73660">
              <a:lnSpc>
                <a:spcPct val="100000"/>
              </a:lnSpc>
            </a:pPr>
            <a:endParaRPr lang="es-ES" sz="1300" spc="-4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73660">
              <a:lnSpc>
                <a:spcPct val="100000"/>
              </a:lnSpc>
            </a:pP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Ebazpenaren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arabera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ez-betetzerik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izan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interesdunak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bi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hilabeteko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gehieneko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itzuli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dizkio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dagozkion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kopuruak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Lanbideri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ebazpena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jakinarazten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denetik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zenbatzen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hasita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.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hori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borondatezko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izango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da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73660">
              <a:lnSpc>
                <a:spcPct val="100000"/>
              </a:lnSpc>
            </a:pPr>
            <a:endParaRPr lang="es-ES" sz="1300" spc="-4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73660">
              <a:lnSpc>
                <a:spcPct val="100000"/>
              </a:lnSpc>
            </a:pP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Borondatezko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barruan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ordaindu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ezean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premiamendu-bideari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ekingo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zaio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</p:txBody>
      </p:sp>
      <p:sp>
        <p:nvSpPr>
          <p:cNvPr id="31" name="object 2">
            <a:extLst>
              <a:ext uri="{FF2B5EF4-FFF2-40B4-BE49-F238E27FC236}">
                <a16:creationId xmlns:a16="http://schemas.microsoft.com/office/drawing/2014/main" id="{66690FB8-2244-8745-9BE3-F4A54CD7BD07}"/>
              </a:ext>
            </a:extLst>
          </p:cNvPr>
          <p:cNvSpPr txBox="1"/>
          <p:nvPr/>
        </p:nvSpPr>
        <p:spPr>
          <a:xfrm>
            <a:off x="7269488" y="6958266"/>
            <a:ext cx="2953272" cy="3302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alibri"/>
              </a:rPr>
              <a:t>29</a:t>
            </a:r>
            <a:endParaRPr lang="es-ES" sz="950" spc="10" dirty="0" smtClean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27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10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11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object 3">
            <a:extLst>
              <a:ext uri="{FF2B5EF4-FFF2-40B4-BE49-F238E27FC236}">
                <a16:creationId xmlns:a16="http://schemas.microsoft.com/office/drawing/2014/main" id="{E48ABBCE-A13E-4548-AB8F-881683E51E12}"/>
              </a:ext>
            </a:extLst>
          </p:cNvPr>
          <p:cNvSpPr txBox="1">
            <a:spLocks/>
          </p:cNvSpPr>
          <p:nvPr/>
        </p:nvSpPr>
        <p:spPr>
          <a:xfrm>
            <a:off x="393700" y="2486025"/>
            <a:ext cx="8839200" cy="9669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sz="6200" kern="0" spc="-150" dirty="0" err="1" smtClean="0">
                <a:solidFill>
                  <a:schemeClr val="bg1">
                    <a:lumMod val="95000"/>
                  </a:schemeClr>
                </a:solidFill>
              </a:rPr>
              <a:t>Baliabide</a:t>
            </a:r>
            <a:r>
              <a:rPr lang="es-ES" sz="6200" kern="0" spc="-15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sz="6200" kern="0" spc="-150" dirty="0" err="1" smtClean="0">
                <a:solidFill>
                  <a:schemeClr val="bg1">
                    <a:lumMod val="95000"/>
                  </a:schemeClr>
                </a:solidFill>
              </a:rPr>
              <a:t>ekonomikoak</a:t>
            </a:r>
            <a:endParaRPr lang="es-ES" sz="6200" kern="0" spc="-15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734B350-5B3C-0549-90A7-FD2B8D8890EE}"/>
              </a:ext>
            </a:extLst>
          </p:cNvPr>
          <p:cNvSpPr/>
          <p:nvPr/>
        </p:nvSpPr>
        <p:spPr>
          <a:xfrm>
            <a:off x="325403" y="1190625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alpha val="36000"/>
                  </a:schemeClr>
                </a:solidFill>
                <a:latin typeface="Century Gothic"/>
                <a:cs typeface="Century Gothic"/>
              </a:rPr>
              <a:t>01</a:t>
            </a:r>
            <a:endParaRPr lang="es-ES" sz="20000" b="1" spc="-1500" baseline="7000" dirty="0">
              <a:solidFill>
                <a:schemeClr val="bg1"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0693400" cy="7562850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9299" y="1108778"/>
            <a:ext cx="4751070" cy="75668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2950"/>
              </a:lnSpc>
              <a:spcBef>
                <a:spcPts val="120"/>
              </a:spcBef>
            </a:pPr>
            <a:r>
              <a:rPr lang="es-ES" sz="2500" spc="-15" smtClean="0"/>
              <a:t>Lan </a:t>
            </a:r>
            <a:r>
              <a:rPr lang="es-ES" sz="2500" spc="-55" smtClean="0"/>
              <a:t>Aktibazioko</a:t>
            </a:r>
            <a:r>
              <a:rPr lang="es-ES" sz="2500" spc="100" smtClean="0"/>
              <a:t> </a:t>
            </a:r>
            <a:r>
              <a:rPr lang="es-ES" sz="2500" spc="-5" smtClean="0"/>
              <a:t>Zuzendaritza</a:t>
            </a:r>
            <a:endParaRPr lang="es-ES" sz="2500" smtClean="0"/>
          </a:p>
          <a:p>
            <a:pPr marL="12700">
              <a:lnSpc>
                <a:spcPts val="2950"/>
              </a:lnSpc>
            </a:pPr>
            <a:r>
              <a:rPr lang="es-ES" sz="2400" b="0" spc="-65" smtClean="0">
                <a:latin typeface="Century Gothic"/>
                <a:cs typeface="Century Gothic"/>
              </a:rPr>
              <a:t>Dirección </a:t>
            </a:r>
            <a:r>
              <a:rPr lang="es-ES" sz="2400" b="0" spc="-95" smtClean="0">
                <a:latin typeface="Century Gothic"/>
                <a:cs typeface="Century Gothic"/>
              </a:rPr>
              <a:t>de </a:t>
            </a:r>
            <a:r>
              <a:rPr lang="es-ES" sz="2400" b="0" spc="-105" smtClean="0">
                <a:latin typeface="Century Gothic"/>
                <a:cs typeface="Century Gothic"/>
              </a:rPr>
              <a:t>Activación</a:t>
            </a:r>
            <a:r>
              <a:rPr lang="es-ES" sz="2400" b="0" spc="204" smtClean="0">
                <a:latin typeface="Century Gothic"/>
                <a:cs typeface="Century Gothic"/>
              </a:rPr>
              <a:t> </a:t>
            </a:r>
            <a:r>
              <a:rPr lang="es-ES" sz="2400" b="0" spc="-75" smtClean="0">
                <a:latin typeface="Century Gothic"/>
                <a:cs typeface="Century Gothic"/>
              </a:rPr>
              <a:t>Laboral</a:t>
            </a:r>
            <a:endParaRPr lang="es-ES"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8933" y="2486025"/>
            <a:ext cx="7936230" cy="1635704"/>
          </a:xfrm>
          <a:prstGeom prst="rect">
            <a:avLst/>
          </a:prstGeom>
          <a:solidFill>
            <a:srgbClr val="69AF22"/>
          </a:solidFill>
        </p:spPr>
        <p:txBody>
          <a:bodyPr vert="horz" wrap="square" lIns="0" tIns="6985" rIns="0" bIns="0" rtlCol="0">
            <a:spAutoFit/>
          </a:bodyPr>
          <a:lstStyle>
            <a:defPPr>
              <a:defRPr lang="es-ES"/>
            </a:defPPr>
            <a:lvl1pPr>
              <a:lnSpc>
                <a:spcPct val="100000"/>
              </a:lnSpc>
              <a:spcBef>
                <a:spcPts val="55"/>
              </a:spcBef>
              <a:defRPr sz="1250">
                <a:latin typeface="Times New Roman"/>
                <a:cs typeface="Times New Roman"/>
              </a:defRPr>
            </a:lvl1pPr>
          </a:lstStyle>
          <a:p>
            <a:endParaRPr dirty="0"/>
          </a:p>
          <a:p>
            <a:pPr marL="284400"/>
            <a:r>
              <a:rPr lang="es-ES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DIRULAGUNTZAREN </a:t>
            </a:r>
            <a:r>
              <a:rPr lang="es-ES" dirty="0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ESKAERAK</a:t>
            </a:r>
          </a:p>
          <a:p>
            <a:pPr marL="284400"/>
            <a:r>
              <a:rPr lang="es-ES" dirty="0" err="1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Enplegua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Sustatzeko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Zerbitzua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: </a:t>
            </a:r>
            <a:endParaRPr dirty="0">
              <a:solidFill>
                <a:schemeClr val="bg1">
                  <a:lumMod val="95000"/>
                </a:schemeClr>
              </a:solidFill>
              <a:latin typeface="Century Gothic" panose="020B0502020202020204" pitchFamily="34" charset="0"/>
            </a:endParaRPr>
          </a:p>
          <a:p>
            <a:pPr marL="284400"/>
            <a:endParaRPr dirty="0">
              <a:solidFill>
                <a:schemeClr val="bg1">
                  <a:lumMod val="95000"/>
                </a:schemeClr>
              </a:solidFill>
              <a:latin typeface="Century Gothic" panose="020B0502020202020204" pitchFamily="34" charset="0"/>
            </a:endParaRPr>
          </a:p>
          <a:p>
            <a:pPr marL="284400"/>
            <a:r>
              <a:rPr lang="es-ES" dirty="0" err="1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tokikolaguntzak</a:t>
            </a:r>
            <a:r>
              <a:rPr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@</a:t>
            </a:r>
            <a:r>
              <a:rPr dirty="0" err="1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lanbide.eus</a:t>
            </a:r>
            <a:endParaRPr dirty="0">
              <a:solidFill>
                <a:schemeClr val="bg1">
                  <a:lumMod val="95000"/>
                </a:schemeClr>
              </a:solidFill>
              <a:latin typeface="Century Gothic" panose="020B0502020202020204" pitchFamily="34" charset="0"/>
            </a:endParaRPr>
          </a:p>
          <a:p>
            <a:pPr marL="284400"/>
            <a:endParaRPr dirty="0">
              <a:solidFill>
                <a:schemeClr val="bg1">
                  <a:lumMod val="95000"/>
                </a:schemeClr>
              </a:solidFill>
              <a:latin typeface="Century Gothic" panose="020B0502020202020204" pitchFamily="34" charset="0"/>
            </a:endParaRPr>
          </a:p>
          <a:p>
            <a:pPr marL="284400"/>
            <a:r>
              <a:rPr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945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062 399</a:t>
            </a:r>
            <a:r>
              <a:rPr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/ </a:t>
            </a:r>
            <a:r>
              <a:rPr lang="es-ES_tradnl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94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4 985 700</a:t>
            </a:r>
            <a:r>
              <a:rPr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/ </a:t>
            </a:r>
            <a:r>
              <a:rPr lang="es-ES_tradnl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94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3 596 </a:t>
            </a:r>
            <a:r>
              <a:rPr lang="es-ES" dirty="0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200</a:t>
            </a:r>
          </a:p>
          <a:p>
            <a:pPr marL="284400"/>
            <a:endParaRPr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66690FB8-2244-8745-9BE3-F4A54CD7BD07}"/>
              </a:ext>
            </a:extLst>
          </p:cNvPr>
          <p:cNvSpPr txBox="1"/>
          <p:nvPr/>
        </p:nvSpPr>
        <p:spPr>
          <a:xfrm>
            <a:off x="7269488" y="6958266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entury Gothic"/>
              </a:rPr>
              <a:t>30</a:t>
            </a:r>
            <a:endParaRPr lang="es-ES" sz="950" dirty="0">
              <a:latin typeface="Century Gothic"/>
              <a:cs typeface="Century 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69488" y="6958267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sz="950" spc="10" dirty="0">
                <a:latin typeface="Century Gothic"/>
                <a:cs typeface="Century Gothic"/>
              </a:rPr>
              <a:t>4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671300" y="1103392"/>
            <a:ext cx="42944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3000" spc="-70" dirty="0" err="1" smtClean="0"/>
              <a:t>Baliabide</a:t>
            </a:r>
            <a:r>
              <a:rPr lang="es-ES" sz="3000" spc="-70" dirty="0" smtClean="0"/>
              <a:t> </a:t>
            </a:r>
            <a:r>
              <a:rPr lang="es-ES" sz="3000" spc="-70" dirty="0" err="1" smtClean="0"/>
              <a:t>ekonomikoak</a:t>
            </a:r>
            <a:endParaRPr sz="3000" spc="-70" dirty="0"/>
          </a:p>
        </p:txBody>
      </p:sp>
      <p:sp>
        <p:nvSpPr>
          <p:cNvPr id="25" name="object 25"/>
          <p:cNvSpPr txBox="1"/>
          <p:nvPr/>
        </p:nvSpPr>
        <p:spPr>
          <a:xfrm>
            <a:off x="1534344" y="3028043"/>
            <a:ext cx="3060065" cy="2187137"/>
          </a:xfrm>
          <a:prstGeom prst="rect">
            <a:avLst/>
          </a:prstGeom>
          <a:solidFill>
            <a:srgbClr val="000000">
              <a:alpha val="2000"/>
            </a:srgbClr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550" dirty="0">
              <a:latin typeface="Times New Roman"/>
              <a:cs typeface="Times New Roman"/>
            </a:endParaRPr>
          </a:p>
          <a:p>
            <a:pPr marL="262255">
              <a:lnSpc>
                <a:spcPct val="100000"/>
              </a:lnSpc>
              <a:spcBef>
                <a:spcPts val="375"/>
              </a:spcBef>
            </a:pP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2022.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urterako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ordainketa-kreditua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: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</a:p>
          <a:p>
            <a:pPr marL="262255">
              <a:lnSpc>
                <a:spcPct val="100000"/>
              </a:lnSpc>
              <a:spcBef>
                <a:spcPts val="375"/>
              </a:spcBef>
            </a:pPr>
            <a:r>
              <a:rPr lang="es-ES" sz="1300" spc="20" dirty="0" smtClean="0">
                <a:solidFill>
                  <a:srgbClr val="3D3D3F"/>
                </a:solidFill>
                <a:latin typeface="Century Gothic"/>
                <a:cs typeface="Century Gothic"/>
              </a:rPr>
              <a:t>10</a:t>
            </a:r>
            <a:r>
              <a:rPr sz="1300" spc="2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r>
              <a:rPr lang="es-ES" sz="1300" spc="20" dirty="0" smtClean="0">
                <a:solidFill>
                  <a:srgbClr val="3D3D3F"/>
                </a:solidFill>
                <a:latin typeface="Century Gothic"/>
                <a:cs typeface="Century Gothic"/>
              </a:rPr>
              <a:t>148</a:t>
            </a:r>
            <a:r>
              <a:rPr sz="1300" spc="2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r>
              <a:rPr lang="es-ES" sz="1300" spc="20" dirty="0" smtClean="0">
                <a:solidFill>
                  <a:srgbClr val="3D3D3F"/>
                </a:solidFill>
                <a:latin typeface="Century Gothic"/>
                <a:cs typeface="Century Gothic"/>
              </a:rPr>
              <a:t>936</a:t>
            </a:r>
            <a:r>
              <a:rPr sz="1300" spc="-9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20" dirty="0">
                <a:solidFill>
                  <a:srgbClr val="3D3D3F"/>
                </a:solidFill>
                <a:latin typeface="Century Gothic"/>
              </a:rPr>
              <a:t>€</a:t>
            </a:r>
            <a:endParaRPr sz="1300" spc="20" dirty="0">
              <a:solidFill>
                <a:srgbClr val="3D3D3F"/>
              </a:solidFill>
              <a:latin typeface="Century Gothic"/>
            </a:endParaRPr>
          </a:p>
          <a:p>
            <a:pPr marL="262255">
              <a:lnSpc>
                <a:spcPct val="100000"/>
              </a:lnSpc>
              <a:spcBef>
                <a:spcPts val="375"/>
              </a:spcBef>
            </a:pP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2023ko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konpromiso-kreditua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:</a:t>
            </a:r>
          </a:p>
          <a:p>
            <a:pPr marL="262255">
              <a:lnSpc>
                <a:spcPct val="100000"/>
              </a:lnSpc>
              <a:spcBef>
                <a:spcPts val="375"/>
              </a:spcBef>
            </a:pPr>
            <a:r>
              <a:rPr lang="es-ES" sz="1300" spc="20" dirty="0" smtClean="0">
                <a:solidFill>
                  <a:srgbClr val="3D3D3F"/>
                </a:solidFill>
                <a:latin typeface="Century Gothic"/>
                <a:cs typeface="Century Gothic"/>
              </a:rPr>
              <a:t>9.000.000</a:t>
            </a:r>
            <a:r>
              <a:rPr lang="es-ES" sz="1300" spc="-9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20" dirty="0">
                <a:solidFill>
                  <a:srgbClr val="3D3D3F"/>
                </a:solidFill>
                <a:latin typeface="Century Gothic"/>
              </a:rPr>
              <a:t>€</a:t>
            </a: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900" dirty="0">
              <a:latin typeface="Times New Roman"/>
              <a:cs typeface="Times New Roman"/>
            </a:endParaRPr>
          </a:p>
          <a:p>
            <a:pPr marL="262255"/>
            <a:r>
              <a:rPr lang="es-ES" sz="1300" b="1" spc="25" dirty="0" err="1" smtClean="0">
                <a:solidFill>
                  <a:srgbClr val="3D3D3F"/>
                </a:solidFill>
                <a:latin typeface="Century Gothic Bold"/>
                <a:cs typeface="Calibri"/>
              </a:rPr>
              <a:t>Guztira</a:t>
            </a:r>
            <a:r>
              <a:rPr sz="1300" b="1" spc="25" dirty="0" smtClean="0">
                <a:solidFill>
                  <a:srgbClr val="3D3D3F"/>
                </a:solidFill>
                <a:latin typeface="Century Gothic Bold"/>
                <a:cs typeface="Calibri"/>
              </a:rPr>
              <a:t>: </a:t>
            </a:r>
            <a:r>
              <a:rPr lang="es-ES" sz="1300" b="1" spc="25" dirty="0" smtClean="0">
                <a:solidFill>
                  <a:srgbClr val="3D3D3F"/>
                </a:solidFill>
                <a:latin typeface="Century Gothic Bold"/>
                <a:cs typeface="Calibri"/>
              </a:rPr>
              <a:t>19.148.936</a:t>
            </a:r>
            <a:r>
              <a:rPr lang="es-ES" sz="1300" spc="-9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b="1" spc="20" dirty="0">
                <a:solidFill>
                  <a:srgbClr val="3D3D3F"/>
                </a:solidFill>
                <a:latin typeface="Century Gothic"/>
              </a:rPr>
              <a:t>€</a:t>
            </a:r>
          </a:p>
          <a:p>
            <a:pPr marL="262255">
              <a:lnSpc>
                <a:spcPct val="100000"/>
              </a:lnSpc>
            </a:pPr>
            <a:endParaRPr sz="1300" dirty="0">
              <a:latin typeface="Segoe Script"/>
              <a:cs typeface="Segoe Script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801076" y="3937859"/>
            <a:ext cx="882650" cy="0"/>
          </a:xfrm>
          <a:custGeom>
            <a:avLst/>
            <a:gdLst/>
            <a:ahLst/>
            <a:cxnLst/>
            <a:rect l="l" t="t" r="r" b="b"/>
            <a:pathLst>
              <a:path w="882650">
                <a:moveTo>
                  <a:pt x="0" y="0"/>
                </a:moveTo>
                <a:lnTo>
                  <a:pt x="882357" y="0"/>
                </a:lnTo>
              </a:path>
            </a:pathLst>
          </a:custGeom>
          <a:ln w="635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579706" y="3847842"/>
            <a:ext cx="247650" cy="180340"/>
          </a:xfrm>
          <a:custGeom>
            <a:avLst/>
            <a:gdLst/>
            <a:ahLst/>
            <a:cxnLst/>
            <a:rect l="l" t="t" r="r" b="b"/>
            <a:pathLst>
              <a:path w="247650" h="180339">
                <a:moveTo>
                  <a:pt x="0" y="0"/>
                </a:moveTo>
                <a:lnTo>
                  <a:pt x="0" y="180035"/>
                </a:lnTo>
                <a:lnTo>
                  <a:pt x="247370" y="90017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895376" y="3301732"/>
            <a:ext cx="2575524" cy="11390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9050">
              <a:lnSpc>
                <a:spcPct val="100600"/>
              </a:lnSpc>
              <a:spcBef>
                <a:spcPts val="95"/>
              </a:spcBef>
            </a:pPr>
            <a:r>
              <a:rPr lang="es-ES" sz="1700" b="1" spc="-40" dirty="0">
                <a:solidFill>
                  <a:srgbClr val="20529C"/>
                </a:solidFill>
                <a:latin typeface="Century Gothic"/>
                <a:cs typeface="Century Gothic"/>
              </a:rPr>
              <a:t>ENPLEGUA SUSTATZEKO TOKI-EKINTZETARAKO DIRULAGUNTZA, GUZTIRA</a:t>
            </a:r>
            <a:r>
              <a:rPr lang="es-ES" sz="1700" b="1" spc="-40" dirty="0" smtClean="0">
                <a:solidFill>
                  <a:srgbClr val="20529C"/>
                </a:solidFill>
                <a:latin typeface="Century Gothic"/>
                <a:cs typeface="Century Gothic"/>
              </a:rPr>
              <a:t>:</a:t>
            </a:r>
          </a:p>
          <a:p>
            <a:pPr marL="12700" marR="19050">
              <a:lnSpc>
                <a:spcPct val="100600"/>
              </a:lnSpc>
              <a:spcBef>
                <a:spcPts val="95"/>
              </a:spcBef>
            </a:pPr>
            <a:r>
              <a:rPr lang="es-ES" sz="2150" spc="35" dirty="0" smtClean="0">
                <a:solidFill>
                  <a:srgbClr val="20529C"/>
                </a:solidFill>
                <a:latin typeface="Century Gothic"/>
                <a:cs typeface="Century Gothic"/>
              </a:rPr>
              <a:t>19</a:t>
            </a:r>
            <a:r>
              <a:rPr sz="2150" spc="35" dirty="0" smtClean="0">
                <a:solidFill>
                  <a:srgbClr val="20529C"/>
                </a:solidFill>
                <a:latin typeface="Century Gothic"/>
                <a:cs typeface="Century Gothic"/>
              </a:rPr>
              <a:t>.</a:t>
            </a:r>
            <a:r>
              <a:rPr lang="es-ES" sz="2150" spc="35" dirty="0" smtClean="0">
                <a:solidFill>
                  <a:srgbClr val="20529C"/>
                </a:solidFill>
                <a:latin typeface="Century Gothic"/>
                <a:cs typeface="Century Gothic"/>
              </a:rPr>
              <a:t>148.936 </a:t>
            </a:r>
            <a:r>
              <a:rPr lang="es-ES" sz="2150" spc="35" dirty="0" smtClean="0">
                <a:solidFill>
                  <a:srgbClr val="20529C"/>
                </a:solidFill>
                <a:latin typeface="Century Gothic"/>
              </a:rPr>
              <a:t>€</a:t>
            </a:r>
            <a:endParaRPr sz="2150" spc="35" dirty="0">
              <a:solidFill>
                <a:srgbClr val="20529C"/>
              </a:solidFill>
              <a:latin typeface="Century Gothic"/>
            </a:endParaRPr>
          </a:p>
        </p:txBody>
      </p:sp>
      <p:sp>
        <p:nvSpPr>
          <p:cNvPr id="31" name="object 22"/>
          <p:cNvSpPr txBox="1"/>
          <p:nvPr/>
        </p:nvSpPr>
        <p:spPr>
          <a:xfrm>
            <a:off x="2002055" y="7016817"/>
            <a:ext cx="150246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37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7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object 3">
            <a:extLst>
              <a:ext uri="{FF2B5EF4-FFF2-40B4-BE49-F238E27FC236}">
                <a16:creationId xmlns:a16="http://schemas.microsoft.com/office/drawing/2014/main" id="{F86C4ABF-F726-DD4B-9A26-2A8DBF9E448C}"/>
              </a:ext>
            </a:extLst>
          </p:cNvPr>
          <p:cNvSpPr txBox="1">
            <a:spLocks/>
          </p:cNvSpPr>
          <p:nvPr/>
        </p:nvSpPr>
        <p:spPr>
          <a:xfrm>
            <a:off x="385797" y="2751309"/>
            <a:ext cx="5875303" cy="11669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>
              <a:lnSpc>
                <a:spcPts val="4500"/>
              </a:lnSpc>
            </a:pP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Dirulaguntza</a:t>
            </a:r>
            <a:r>
              <a:rPr lang="es-ES" kern="0" dirty="0">
                <a:solidFill>
                  <a:schemeClr val="bg1">
                    <a:lumMod val="95000"/>
                  </a:schemeClr>
                </a:solidFill>
              </a:rPr>
              <a:t> jaso </a:t>
            </a: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dezaketen</a:t>
            </a:r>
            <a:r>
              <a:rPr lang="es-ES" kern="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jarduerak</a:t>
            </a:r>
            <a:endParaRPr lang="es-ES" kern="0" spc="-45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A0962E7-296F-314F-B070-C67F1B2AB94A}"/>
              </a:ext>
            </a:extLst>
          </p:cNvPr>
          <p:cNvSpPr/>
          <p:nvPr/>
        </p:nvSpPr>
        <p:spPr>
          <a:xfrm>
            <a:off x="317500" y="1190625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02</a:t>
            </a:r>
            <a:endParaRPr lang="es-ES" sz="20000" b="1" spc="-15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400500" y="2288343"/>
            <a:ext cx="4518200" cy="37035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8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Toki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mailako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onura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publikoko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edota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gizarte-intereseko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jarduerekin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lotuta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egotea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endParaRPr lang="es-ES" sz="1300" spc="-8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—	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Kontratazio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horien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bidez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ordeztuko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erakundeen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egiturazko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lana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egiten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duten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langileak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endParaRPr lang="es-ES" sz="1300" spc="-8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—	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Ezingo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da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erakunde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berak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lehendik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duen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pertsonarik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toki-ekintzetarako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2021eko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ekitaldirako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laguntzen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deialdian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edo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Gazte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Enpleguko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2014-2020 programa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operatiboaren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toki-erakundeetan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gazteak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kontratatzeko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2021eko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ekitaldirako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laguntzen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deialdian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.</a:t>
            </a: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endParaRPr lang="es-ES" sz="1300" spc="-8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—	Lanbide-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Zerbitzuak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egindako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edozein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deialditako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helburu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deialdi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horien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esparruan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lagunduta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dauden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jarduerei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lotu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gabeak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. </a:t>
            </a: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71376" y="2288343"/>
            <a:ext cx="4218124" cy="41165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7329" marR="5080" indent="-215265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	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Okupagarritasuna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laneratze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maila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hobetzeko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gutxienez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3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hilabetekoak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langabezian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dauden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Lanbide-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EEZn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enplegu-eskatzaile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gisa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izena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emanda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dauden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dirulaguntzaren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eskaeran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aipatutako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eremu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geografikoan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bizi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pertsonen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enplegagarritasuna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areagotzea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helburu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dutenak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aldi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baterako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lan-esperientziaren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bidez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beren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kualifikazioa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eta/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gaitasun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pertsonalak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motibazioa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indartuz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7329" marR="5080" indent="-215265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endParaRPr lang="es-ES" sz="1300" spc="-6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7329" marR="5080" indent="-215265">
              <a:spcBef>
                <a:spcPts val="100"/>
              </a:spcBef>
            </a:pP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	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Hasiera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ematea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2022ko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abenduaren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31n 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eta,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beranduenez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2023ko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ekainaren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30ean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amaitzea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7329" marR="5080" indent="-215265">
              <a:spcBef>
                <a:spcPts val="100"/>
              </a:spcBef>
            </a:pPr>
            <a:endParaRPr lang="es-ES" sz="1300" b="1" spc="-50" dirty="0">
              <a:solidFill>
                <a:srgbClr val="004594"/>
              </a:solidFill>
              <a:latin typeface="Century Gothic Bold"/>
              <a:cs typeface="Calibri"/>
            </a:endParaRPr>
          </a:p>
          <a:p>
            <a:pPr marL="227329" marR="5080" indent="-215265">
              <a:spcBef>
                <a:spcPts val="100"/>
              </a:spcBef>
            </a:pP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	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Lanaldi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osokoak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partzialekoak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(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inoiz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ezarritako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lanaldiaren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% 50etik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beherakoak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).</a:t>
            </a:r>
          </a:p>
          <a:p>
            <a:pPr marL="227329" marR="5080" indent="-215265">
              <a:spcBef>
                <a:spcPts val="100"/>
              </a:spcBef>
            </a:pPr>
            <a:endParaRPr lang="es-ES" sz="1300" dirty="0">
              <a:latin typeface="Century Gothic"/>
              <a:cs typeface="Century Gothic"/>
            </a:endParaRPr>
          </a:p>
          <a:p>
            <a:pPr marL="227329" marR="5080" indent="-215265">
              <a:spcBef>
                <a:spcPts val="100"/>
              </a:spcBef>
            </a:pP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	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Kontratuak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Contrat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@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sistemaren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bidez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komunikatzea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hasten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direnetik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15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egun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balioduneko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epean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honako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hau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adierazita</a:t>
            </a: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: “LPE-2022”.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17386" y="1198004"/>
            <a:ext cx="9399800" cy="792525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 marR="5080">
              <a:spcBef>
                <a:spcPts val="500"/>
              </a:spcBef>
            </a:pP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Euskadiko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hirugarren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sektore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sozialeko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toki-erakundeek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edo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horien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mendeko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erakundeek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zuzenean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egindako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kontratazioak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edo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bestela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zailtasun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bereziak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dituzten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pertsonak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gizarteratzen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eta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laneratzen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diharduten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irabazi-asmorik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gabeko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erakundeek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egindako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kontratazioak</a:t>
            </a:r>
            <a:endParaRPr sz="1500" dirty="0">
              <a:latin typeface="Century Gothic"/>
              <a:cs typeface="Century Gothic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651353" y="623306"/>
            <a:ext cx="5381147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2500" b="0" spc="50" dirty="0"/>
              <a:t>1. mota. </a:t>
            </a:r>
            <a:r>
              <a:rPr lang="es-ES" sz="2500" b="0" spc="50" dirty="0" err="1"/>
              <a:t>Enpleguaren</a:t>
            </a:r>
            <a:r>
              <a:rPr lang="es-ES" sz="2500" b="0" spc="50" dirty="0"/>
              <a:t> </a:t>
            </a:r>
            <a:r>
              <a:rPr lang="es-ES" sz="2500" b="0" spc="50" dirty="0" err="1"/>
              <a:t>sustapena</a:t>
            </a:r>
            <a:endParaRPr sz="2500" dirty="0">
              <a:latin typeface="Century Gothic"/>
              <a:cs typeface="Century Gothic"/>
            </a:endParaRPr>
          </a:p>
        </p:txBody>
      </p:sp>
      <p:sp>
        <p:nvSpPr>
          <p:cNvPr id="27" name="object 2">
            <a:extLst>
              <a:ext uri="{FF2B5EF4-FFF2-40B4-BE49-F238E27FC236}">
                <a16:creationId xmlns:a16="http://schemas.microsoft.com/office/drawing/2014/main" id="{AE5B7E5E-A389-6A4E-B3CF-3A5A6D99B670}"/>
              </a:ext>
            </a:extLst>
          </p:cNvPr>
          <p:cNvSpPr txBox="1"/>
          <p:nvPr/>
        </p:nvSpPr>
        <p:spPr>
          <a:xfrm>
            <a:off x="7269487" y="6958266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 smtClean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entury Gothic"/>
              </a:rPr>
              <a:t>6</a:t>
            </a: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26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847843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724530" y="702504"/>
            <a:ext cx="5894600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2500" b="0" spc="50" dirty="0"/>
              <a:t>2. mota. </a:t>
            </a:r>
            <a:r>
              <a:rPr lang="es-ES" sz="2500" b="0" spc="50" dirty="0" err="1"/>
              <a:t>Kontrataziorako</a:t>
            </a:r>
            <a:r>
              <a:rPr lang="es-ES" sz="2500" b="0" spc="50" dirty="0"/>
              <a:t> </a:t>
            </a:r>
            <a:r>
              <a:rPr lang="es-ES" sz="2500" b="0" spc="50" dirty="0" err="1"/>
              <a:t>laguntzak</a:t>
            </a:r>
            <a:endParaRPr sz="2500" dirty="0">
              <a:latin typeface="Century Gothic"/>
              <a:cs typeface="Century Gothic"/>
            </a:endParaRP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87D47C21-F972-0342-A993-4B34D2E363DA}"/>
              </a:ext>
            </a:extLst>
          </p:cNvPr>
          <p:cNvSpPr txBox="1"/>
          <p:nvPr/>
        </p:nvSpPr>
        <p:spPr>
          <a:xfrm>
            <a:off x="7269487" y="6958266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 smtClean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>
                <a:latin typeface="Century Gothic"/>
                <a:cs typeface="Calibri"/>
              </a:rPr>
              <a:t>7</a:t>
            </a: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6" name="object 30"/>
          <p:cNvSpPr txBox="1"/>
          <p:nvPr/>
        </p:nvSpPr>
        <p:spPr>
          <a:xfrm>
            <a:off x="699992" y="1239043"/>
            <a:ext cx="9247400" cy="792525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 marR="5080">
              <a:spcBef>
                <a:spcPts val="500"/>
              </a:spcBef>
            </a:pP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Tokiko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enpresek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egindako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kontratazioak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;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toki-erakundearen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lurralde-esparruan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lantokia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eta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jarduera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ekonomikoa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duten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izaera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pribatuko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pertsona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fisiko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edo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juridikoak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hartuko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dira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tokiko</a:t>
            </a:r>
            <a:r>
              <a:rPr lang="es-ES" sz="15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5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enpresatzat</a:t>
            </a:r>
            <a:endParaRPr sz="1500" dirty="0">
              <a:latin typeface="Century Gothic"/>
              <a:cs typeface="Century Gothic"/>
            </a:endParaRPr>
          </a:p>
        </p:txBody>
      </p:sp>
      <p:sp>
        <p:nvSpPr>
          <p:cNvPr id="28" name="object 23"/>
          <p:cNvSpPr txBox="1"/>
          <p:nvPr/>
        </p:nvSpPr>
        <p:spPr>
          <a:xfrm>
            <a:off x="5400500" y="2288343"/>
            <a:ext cx="4518200" cy="37035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b="1" spc="-30" dirty="0" err="1">
                <a:solidFill>
                  <a:srgbClr val="004594"/>
                </a:solidFill>
                <a:latin typeface="Century Gothic Bold"/>
                <a:cs typeface="Calibri"/>
              </a:rPr>
              <a:t>Enplegu-sorrera</a:t>
            </a:r>
            <a:r>
              <a:rPr lang="es-ES" sz="1300" b="1" spc="-3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30" dirty="0" err="1">
                <a:solidFill>
                  <a:srgbClr val="004594"/>
                </a:solidFill>
                <a:latin typeface="Century Gothic Bold"/>
                <a:cs typeface="Calibri"/>
              </a:rPr>
              <a:t>garbia</a:t>
            </a:r>
            <a:r>
              <a:rPr lang="es-ES" sz="1300" b="1" spc="-3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ekarri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behar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dute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berekin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kontratatutako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langilea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langileak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Autonomia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Erkidegoko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lan-zentroan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lan-zentroetan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lanean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hasi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aurreko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6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hilabeteetan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enpresak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batez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beste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duen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langile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kopuruarekiko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.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Kontratazioaren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egunean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berri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horren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ondorioz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enpresako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langileen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batez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bestekoak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gora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du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endParaRPr lang="es-ES" sz="1300" spc="-8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—	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Ahaidetasunik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eza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2.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artikuluko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4.2.3.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apartatuaren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arabera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endParaRPr lang="es-ES" sz="1300" spc="-8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—	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Enpresa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berak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pertsona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bera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kontratatzeagatik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aurreko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deialdietan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dirulaguntzarik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jaso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izana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endParaRPr lang="es-ES" sz="1300" spc="-8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—	Lanbide-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Zerbitzuak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egindako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edozein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deialditako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helburu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deialdi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horien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esparruan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lagunduta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dauden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jarduerei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lotu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gabeak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9" name="object 25"/>
          <p:cNvSpPr txBox="1"/>
          <p:nvPr/>
        </p:nvSpPr>
        <p:spPr>
          <a:xfrm>
            <a:off x="671376" y="2288343"/>
            <a:ext cx="4186554" cy="43037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	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Kontratu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mugagabeak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langabezian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dauden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Lanbide-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EEZn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enplegu-eskatzaile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gisa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izena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emanda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dauden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dirulaguntzaren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eskaeran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aipatutako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eremu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geografikoan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bizi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langabetuak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kontratatzeko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babes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ekonomikoa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ematea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helburu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dutenak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toki-erakundeek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–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haien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mendeko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entitateek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barne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–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abian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jartzen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gauzatzen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dituzten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jardueren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bidez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endParaRPr lang="es-ES" sz="1300" spc="-6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—	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Hasiera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ematea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b="1" spc="-30" dirty="0">
                <a:solidFill>
                  <a:srgbClr val="004594"/>
                </a:solidFill>
                <a:latin typeface="Century Gothic Bold"/>
                <a:cs typeface="Calibri"/>
              </a:rPr>
              <a:t>2023ko </a:t>
            </a:r>
            <a:r>
              <a:rPr lang="es-ES" sz="1300" b="1" spc="-30" dirty="0" err="1">
                <a:solidFill>
                  <a:srgbClr val="004594"/>
                </a:solidFill>
                <a:latin typeface="Century Gothic Bold"/>
                <a:cs typeface="Calibri"/>
              </a:rPr>
              <a:t>ekainaren</a:t>
            </a:r>
            <a:r>
              <a:rPr lang="es-ES" sz="1300" b="1" spc="-30" dirty="0">
                <a:solidFill>
                  <a:srgbClr val="004594"/>
                </a:solidFill>
                <a:latin typeface="Century Gothic Bold"/>
                <a:cs typeface="Calibri"/>
              </a:rPr>
              <a:t> 30ean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beranduenez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endParaRPr lang="es-ES" sz="1300" spc="-6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—	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Lanaldi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osokoak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partzialekoak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(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inoiz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ezarritako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lanaldiaren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% 50etik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beherakoak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).</a:t>
            </a:r>
          </a:p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endParaRPr lang="es-ES" sz="1300" spc="-6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—	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Toki-erakundeek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emakida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arautzeko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oinarriak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ezarriko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dituzte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;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Lanbideko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Laneratzea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Aktibatzeko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Zuzendaritzak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baimendu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ditu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oinarri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horiek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eta 2022ko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abenduaren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31n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argitaratuko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dira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endParaRPr lang="es-ES" sz="1300" dirty="0">
              <a:latin typeface="Century Gothic"/>
              <a:cs typeface="Century Gothic"/>
            </a:endParaRPr>
          </a:p>
        </p:txBody>
      </p:sp>
      <p:pic>
        <p:nvPicPr>
          <p:cNvPr id="27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7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object 3">
            <a:extLst>
              <a:ext uri="{FF2B5EF4-FFF2-40B4-BE49-F238E27FC236}">
                <a16:creationId xmlns:a16="http://schemas.microsoft.com/office/drawing/2014/main" id="{BBC63293-A1FE-A74B-8632-3024BA9EF3F3}"/>
              </a:ext>
            </a:extLst>
          </p:cNvPr>
          <p:cNvSpPr txBox="1">
            <a:spLocks/>
          </p:cNvSpPr>
          <p:nvPr/>
        </p:nvSpPr>
        <p:spPr>
          <a:xfrm>
            <a:off x="393700" y="2867025"/>
            <a:ext cx="7284755" cy="11669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>
              <a:lnSpc>
                <a:spcPts val="4500"/>
              </a:lnSpc>
            </a:pPr>
            <a:r>
              <a:rPr lang="es-ES" kern="0" dirty="0" err="1" smtClean="0">
                <a:solidFill>
                  <a:schemeClr val="bg1">
                    <a:lumMod val="95000"/>
                  </a:schemeClr>
                </a:solidFill>
              </a:rPr>
              <a:t>Erakunde</a:t>
            </a:r>
            <a:endParaRPr lang="es-ES" kern="0" dirty="0">
              <a:solidFill>
                <a:schemeClr val="bg1">
                  <a:lumMod val="95000"/>
                </a:schemeClr>
              </a:solidFill>
            </a:endParaRPr>
          </a:p>
          <a:p>
            <a:pPr>
              <a:lnSpc>
                <a:spcPts val="4500"/>
              </a:lnSpc>
            </a:pPr>
            <a:r>
              <a:rPr lang="es-ES" kern="0" spc="-45" dirty="0" err="1" smtClean="0">
                <a:solidFill>
                  <a:schemeClr val="bg1">
                    <a:lumMod val="95000"/>
                  </a:schemeClr>
                </a:solidFill>
              </a:rPr>
              <a:t>Onuradunak</a:t>
            </a:r>
            <a:endParaRPr lang="es-ES" kern="0" spc="-45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DCC24A9-7666-1A40-9772-911B18A10263}"/>
              </a:ext>
            </a:extLst>
          </p:cNvPr>
          <p:cNvSpPr/>
          <p:nvPr/>
        </p:nvSpPr>
        <p:spPr>
          <a:xfrm>
            <a:off x="325403" y="1190625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03</a:t>
            </a:r>
            <a:endParaRPr lang="es-ES" sz="20000" b="1" spc="-15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736720" y="3481167"/>
            <a:ext cx="7219961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20000" marR="5080" indent="-360000">
              <a:spcBef>
                <a:spcPts val="100"/>
              </a:spcBef>
              <a:buFont typeface="+mj-lt"/>
              <a:buAutoNum type="alphaLcPeriod"/>
            </a:pP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Taldeko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ahaldun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izendatu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dute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, eta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onuraduna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den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aldetik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taldeari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dagozkion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betebeharrak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betetzeko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behar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adina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ahalorde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emango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diote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ahaldun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horri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1736720" y="4286005"/>
            <a:ext cx="7267883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20000" marR="5080" indent="-360000">
              <a:spcBef>
                <a:spcPts val="100"/>
              </a:spcBef>
              <a:buFont typeface="+mj-lt"/>
              <a:buAutoNum type="alphaLcPeriod" startAt="2"/>
            </a:pPr>
            <a:r>
              <a:rPr lang="es-ES" sz="1500" spc="-7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Taldea</a:t>
            </a:r>
            <a:r>
              <a:rPr lang="es-ES" sz="1500" spc="-7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ezingo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da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desegin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harik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Dirulaguntzei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buruzko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Lege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Orokorraren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39. eta 65.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artikuluetan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aurreikusitako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preskripzio-epea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70" dirty="0" err="1">
                <a:solidFill>
                  <a:srgbClr val="3D3D3F"/>
                </a:solidFill>
                <a:latin typeface="Century Gothic"/>
                <a:cs typeface="Century Gothic"/>
              </a:rPr>
              <a:t>igaro</a:t>
            </a:r>
            <a:r>
              <a:rPr lang="es-ES"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 arte.</a:t>
            </a:r>
            <a:endParaRPr lang="es-ES" sz="1500" dirty="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58600" y="1451352"/>
            <a:ext cx="869188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17780">
              <a:lnSpc>
                <a:spcPct val="100000"/>
              </a:lnSpc>
              <a:spcBef>
                <a:spcPts val="100"/>
              </a:spcBef>
            </a:pP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EAEko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mankomunitateak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,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kuadrillak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,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udalerri-taldeak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edo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udalerriak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,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baita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haien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menpe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dauden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eta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nortasun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juridikoa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duten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tokiko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garapenerako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agentziak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ere.</a:t>
            </a:r>
            <a:endParaRPr lang="es-ES" sz="1500" dirty="0">
              <a:latin typeface="Century Gothic"/>
              <a:cs typeface="Century Gothic"/>
            </a:endParaRPr>
          </a:p>
        </p:txBody>
      </p:sp>
      <p:sp>
        <p:nvSpPr>
          <p:cNvPr id="30" name="object 2">
            <a:extLst>
              <a:ext uri="{FF2B5EF4-FFF2-40B4-BE49-F238E27FC236}">
                <a16:creationId xmlns:a16="http://schemas.microsoft.com/office/drawing/2014/main" id="{3F9C3BE7-EBAB-7148-A2B8-A67F8872AC02}"/>
              </a:ext>
            </a:extLst>
          </p:cNvPr>
          <p:cNvSpPr txBox="1"/>
          <p:nvPr/>
        </p:nvSpPr>
        <p:spPr>
          <a:xfrm>
            <a:off x="7327900" y="6958266"/>
            <a:ext cx="2894859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Enplegua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sustatzeko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toki-ekintzak</a:t>
            </a:r>
            <a:r>
              <a:rPr lang="es-ES" sz="1000" b="1" dirty="0" smtClean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>
                <a:latin typeface="Century Gothic"/>
                <a:cs typeface="Calibri"/>
              </a:rPr>
              <a:t>9</a:t>
            </a: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658600" y="2340045"/>
            <a:ext cx="869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-360045">
              <a:spcBef>
                <a:spcPts val="100"/>
              </a:spcBef>
            </a:pP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Nortasun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juridikorik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gabeko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udalerri-taldeak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direnean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taldea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osatzen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duten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eta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diruz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lagundutako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proiekturen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bat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gauzatzeko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konpromisoa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hartzen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duten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udalerriak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izango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dira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onuradun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;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honako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b="1" u="sng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baldintza</a:t>
            </a:r>
            <a:r>
              <a:rPr lang="es-ES" sz="1600" b="1" u="sng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hauek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bete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beharko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dituzte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:</a:t>
            </a:r>
            <a:endParaRPr lang="es-ES" sz="1500" spc="-70" dirty="0">
              <a:solidFill>
                <a:srgbClr val="3D3D3F"/>
              </a:solidFill>
              <a:latin typeface="Century Gothic"/>
              <a:cs typeface="Century Gothic"/>
            </a:endParaRPr>
          </a:p>
        </p:txBody>
      </p:sp>
      <p:sp>
        <p:nvSpPr>
          <p:cNvPr id="27" name="object 22"/>
          <p:cNvSpPr txBox="1"/>
          <p:nvPr/>
        </p:nvSpPr>
        <p:spPr>
          <a:xfrm>
            <a:off x="2047195" y="6972023"/>
            <a:ext cx="847843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26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1494</TotalTime>
  <Words>2883</Words>
  <Application>Microsoft Office PowerPoint</Application>
  <PresentationFormat>Personalizado</PresentationFormat>
  <Paragraphs>287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40" baseType="lpstr">
      <vt:lpstr>Arial</vt:lpstr>
      <vt:lpstr>Arial Black</vt:lpstr>
      <vt:lpstr>Arial Narrow</vt:lpstr>
      <vt:lpstr>Calibri</vt:lpstr>
      <vt:lpstr>Century Gothic</vt:lpstr>
      <vt:lpstr>Century Gothic Bold</vt:lpstr>
      <vt:lpstr>Century Gothic Regular</vt:lpstr>
      <vt:lpstr>Segoe Script</vt:lpstr>
      <vt:lpstr>Times New Roman</vt:lpstr>
      <vt:lpstr>Office Theme</vt:lpstr>
      <vt:lpstr>Presentación de PowerPoint</vt:lpstr>
      <vt:lpstr>Presentación de PowerPoint</vt:lpstr>
      <vt:lpstr>Presentación de PowerPoint</vt:lpstr>
      <vt:lpstr>Baliabide ekonomikoak</vt:lpstr>
      <vt:lpstr>Presentación de PowerPoint</vt:lpstr>
      <vt:lpstr>1. mota. Enpleguaren sustapena</vt:lpstr>
      <vt:lpstr>2. mota. Kontrataziorako laguntzak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Lan-eskaintzen kudeaketa</vt:lpstr>
      <vt:lpstr>Lan-eskaintzen kudeaketa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Dirulaguntza eskatzeko epeak</vt:lpstr>
      <vt:lpstr>Presentación de PowerPoint</vt:lpstr>
      <vt:lpstr>1. ordainketa: 53% 2. ordainketa: 47%</vt:lpstr>
      <vt:lpstr>Presentación de PowerPoint</vt:lpstr>
      <vt:lpstr>Prozedura eta izapidetzea</vt:lpstr>
      <vt:lpstr>Presentación de PowerPoint</vt:lpstr>
      <vt:lpstr>Ez-betetzea</vt:lpstr>
      <vt:lpstr>Lan Aktibazioko Zuzendaritza Dirección de Activación Laboral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Zarandona De La Torre, Koldo</dc:creator>
  <cp:lastModifiedBy>Prieto Ibarrondo, Itziar</cp:lastModifiedBy>
  <cp:revision>196</cp:revision>
  <dcterms:created xsi:type="dcterms:W3CDTF">2019-06-24T14:44:08Z</dcterms:created>
  <dcterms:modified xsi:type="dcterms:W3CDTF">2022-06-30T13:21:46Z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2019-05-31T00:00:00Z</vt:filetime>
  </property>
  <property fmtid="{D5CDD505-2E9C-101B-9397-08002B2CF9AE}" pid="3" name="Creator">
    <vt:lpwstr>Adobe InDesign CS5.5 (7.5.1)</vt:lpwstr>
  </property>
  <property fmtid="{D5CDD505-2E9C-101B-9397-08002B2CF9AE}" pid="4" name="LastSaved">
    <vt:filetime>2019-06-24T00:00:00Z</vt:filetime>
  </property>
</Properties>
</file>