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2"/>
  </p:handoutMasterIdLst>
  <p:sldIdLst>
    <p:sldId id="256" r:id="rId2"/>
    <p:sldId id="257" r:id="rId3"/>
    <p:sldId id="258" r:id="rId4"/>
    <p:sldId id="259" r:id="rId5"/>
    <p:sldId id="260" r:id="rId6"/>
    <p:sldId id="261" r:id="rId7"/>
    <p:sldId id="263" r:id="rId8"/>
    <p:sldId id="264" r:id="rId9"/>
    <p:sldId id="265" r:id="rId10"/>
    <p:sldId id="266" r:id="rId11"/>
    <p:sldId id="268" r:id="rId12"/>
    <p:sldId id="269" r:id="rId13"/>
    <p:sldId id="273" r:id="rId14"/>
    <p:sldId id="274" r:id="rId15"/>
    <p:sldId id="276" r:id="rId16"/>
    <p:sldId id="293" r:id="rId17"/>
    <p:sldId id="294" r:id="rId18"/>
    <p:sldId id="279" r:id="rId19"/>
    <p:sldId id="280" r:id="rId20"/>
    <p:sldId id="281" r:id="rId21"/>
    <p:sldId id="282" r:id="rId22"/>
    <p:sldId id="283" r:id="rId23"/>
    <p:sldId id="284" r:id="rId24"/>
    <p:sldId id="285" r:id="rId25"/>
    <p:sldId id="286" r:id="rId26"/>
    <p:sldId id="287" r:id="rId27"/>
    <p:sldId id="288" r:id="rId28"/>
    <p:sldId id="289" r:id="rId29"/>
    <p:sldId id="290" r:id="rId30"/>
    <p:sldId id="292" r:id="rId31"/>
  </p:sldIdLst>
  <p:sldSz cx="10693400" cy="7562850"/>
  <p:notesSz cx="10693400" cy="756285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594"/>
    <a:srgbClr val="007EAF"/>
    <a:srgbClr val="EFEF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196"/>
    <p:restoredTop sz="94629"/>
  </p:normalViewPr>
  <p:slideViewPr>
    <p:cSldViewPr>
      <p:cViewPr varScale="1">
        <p:scale>
          <a:sx n="92" d="100"/>
          <a:sy n="92" d="100"/>
        </p:scale>
        <p:origin x="1308" y="78"/>
      </p:cViewPr>
      <p:guideLst>
        <p:guide orient="horz" pos="2880"/>
        <p:guide pos="2160"/>
      </p:guideLst>
    </p:cSldViewPr>
  </p:slideViewPr>
  <p:notesTextViewPr>
    <p:cViewPr>
      <p:scale>
        <a:sx n="100" d="100"/>
        <a:sy n="100" d="100"/>
      </p:scale>
      <p:origin x="0" y="0"/>
    </p:cViewPr>
  </p:notesTextViewPr>
  <p:notesViewPr>
    <p:cSldViewPr>
      <p:cViewPr varScale="1">
        <p:scale>
          <a:sx n="78" d="100"/>
          <a:sy n="78" d="100"/>
        </p:scale>
        <p:origin x="142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4633913" cy="379413"/>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6057900" y="0"/>
            <a:ext cx="4632325" cy="379413"/>
          </a:xfrm>
          <a:prstGeom prst="rect">
            <a:avLst/>
          </a:prstGeom>
        </p:spPr>
        <p:txBody>
          <a:bodyPr vert="horz" lIns="91440" tIns="45720" rIns="91440" bIns="45720" rtlCol="0"/>
          <a:lstStyle>
            <a:lvl1pPr algn="r">
              <a:defRPr sz="1200"/>
            </a:lvl1pPr>
          </a:lstStyle>
          <a:p>
            <a:fld id="{3F0DE3C5-776A-4905-97E8-3E57871758DB}" type="datetimeFigureOut">
              <a:rPr lang="es-ES" smtClean="0"/>
              <a:t>30/06/2022</a:t>
            </a:fld>
            <a:endParaRPr lang="es-ES"/>
          </a:p>
        </p:txBody>
      </p:sp>
      <p:sp>
        <p:nvSpPr>
          <p:cNvPr id="4" name="Marcador de pie de página 3"/>
          <p:cNvSpPr>
            <a:spLocks noGrp="1"/>
          </p:cNvSpPr>
          <p:nvPr>
            <p:ph type="ftr" sz="quarter" idx="2"/>
          </p:nvPr>
        </p:nvSpPr>
        <p:spPr>
          <a:xfrm>
            <a:off x="0" y="7183438"/>
            <a:ext cx="4633913" cy="379412"/>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6057900" y="7183438"/>
            <a:ext cx="4632325" cy="379412"/>
          </a:xfrm>
          <a:prstGeom prst="rect">
            <a:avLst/>
          </a:prstGeom>
        </p:spPr>
        <p:txBody>
          <a:bodyPr vert="horz" lIns="91440" tIns="45720" rIns="91440" bIns="45720" rtlCol="0" anchor="b"/>
          <a:lstStyle>
            <a:lvl1pPr algn="r">
              <a:defRPr sz="1200"/>
            </a:lvl1pPr>
          </a:lstStyle>
          <a:p>
            <a:fld id="{DB01DDF2-8EFE-440A-810A-7085AB6D3FC5}" type="slidenum">
              <a:rPr lang="es-ES" smtClean="0"/>
              <a:t>‹Nº›</a:t>
            </a:fld>
            <a:endParaRPr lang="es-ES"/>
          </a:p>
        </p:txBody>
      </p:sp>
    </p:spTree>
    <p:extLst>
      <p:ext uri="{BB962C8B-B14F-4D97-AF65-F5344CB8AC3E}">
        <p14:creationId xmlns:p14="http://schemas.microsoft.com/office/powerpoint/2010/main" val="327498540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158819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4010" y="4235196"/>
            <a:ext cx="7485380"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6/30/2022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500" b="1" i="0">
                <a:solidFill>
                  <a:srgbClr val="004594"/>
                </a:solidFill>
                <a:latin typeface="Century Gothic"/>
                <a:cs typeface="Century Gothic"/>
              </a:defRPr>
            </a:lvl1pPr>
          </a:lstStyle>
          <a:p>
            <a:endParaRPr/>
          </a:p>
        </p:txBody>
      </p:sp>
      <p:sp>
        <p:nvSpPr>
          <p:cNvPr id="3" name="Holder 3"/>
          <p:cNvSpPr>
            <a:spLocks noGrp="1"/>
          </p:cNvSpPr>
          <p:nvPr>
            <p:ph type="body" idx="1"/>
          </p:nvPr>
        </p:nvSpPr>
        <p:spPr/>
        <p:txBody>
          <a:bodyPr lIns="0" tIns="0" rIns="0" bIns="0"/>
          <a:lstStyle>
            <a:lvl1pPr>
              <a:defRPr sz="4500" b="1" i="0">
                <a:solidFill>
                  <a:srgbClr val="004594"/>
                </a:solidFill>
                <a:latin typeface="Century Gothic"/>
                <a:cs typeface="Century Gothic"/>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6/30/2022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500" b="1" i="0">
                <a:solidFill>
                  <a:srgbClr val="004594"/>
                </a:solidFill>
                <a:latin typeface="Century Gothic"/>
                <a:cs typeface="Century Gothic"/>
              </a:defRPr>
            </a:lvl1pPr>
          </a:lstStyle>
          <a:p>
            <a:endParaRPr/>
          </a:p>
        </p:txBody>
      </p:sp>
      <p:sp>
        <p:nvSpPr>
          <p:cNvPr id="3" name="Holder 3"/>
          <p:cNvSpPr>
            <a:spLocks noGrp="1"/>
          </p:cNvSpPr>
          <p:nvPr>
            <p:ph sz="half" idx="2"/>
          </p:nvPr>
        </p:nvSpPr>
        <p:spPr>
          <a:xfrm>
            <a:off x="534670" y="1739455"/>
            <a:ext cx="465162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5"/>
            <a:ext cx="4651629" cy="4991481"/>
          </a:xfrm>
          <a:prstGeom prst="rect">
            <a:avLst/>
          </a:prstGeom>
        </p:spPr>
        <p:txBody>
          <a:bodyPr wrap="square" lIns="0" tIns="0" rIns="0" bIns="0">
            <a:spAutoFit/>
          </a:bodyPr>
          <a:lstStyle>
            <a:lvl1pPr>
              <a:defRPr/>
            </a:lvl1pPr>
          </a:lstStyle>
          <a:p>
            <a:endParaRPr/>
          </a:p>
        </p:txBody>
      </p:sp>
      <p:sp>
        <p:nvSpPr>
          <p:cNvPr id="8" name="Marcador de fecha 7"/>
          <p:cNvSpPr>
            <a:spLocks noGrp="1"/>
          </p:cNvSpPr>
          <p:nvPr>
            <p:ph type="dt" sz="half" idx="10"/>
          </p:nvPr>
        </p:nvSpPr>
        <p:spPr/>
        <p:txBody>
          <a:bodyPr/>
          <a:lstStyle/>
          <a:p>
            <a:fld id="{1D8BD707-D9CF-40AE-B4C6-C98DA3205C09}" type="datetimeFigureOut">
              <a:rPr lang="en-US" smtClean="0"/>
              <a:pPr/>
              <a:t>6/30/2022</a:t>
            </a:fld>
            <a:endParaRPr lang="en-US" dirty="0"/>
          </a:p>
        </p:txBody>
      </p:sp>
      <p:sp>
        <p:nvSpPr>
          <p:cNvPr id="9" name="Marcador de pie de página 8"/>
          <p:cNvSpPr>
            <a:spLocks noGrp="1"/>
          </p:cNvSpPr>
          <p:nvPr>
            <p:ph type="ftr" sz="quarter" idx="11"/>
          </p:nvPr>
        </p:nvSpPr>
        <p:spPr/>
        <p:txBody>
          <a:bodyPr/>
          <a:lstStyle/>
          <a:p>
            <a:endParaRPr lang="es-ES" dirty="0"/>
          </a:p>
        </p:txBody>
      </p:sp>
      <p:sp>
        <p:nvSpPr>
          <p:cNvPr id="10" name="Marcador de número de diapositiva 9"/>
          <p:cNvSpPr>
            <a:spLocks noGrp="1"/>
          </p:cNvSpPr>
          <p:nvPr>
            <p:ph type="sldNum" sz="quarter" idx="12"/>
          </p:nvPr>
        </p:nvSpPr>
        <p:spPr>
          <a:xfrm>
            <a:off x="7853853" y="7033449"/>
            <a:ext cx="2459482" cy="276999"/>
          </a:xfrm>
        </p:spPr>
        <p:txBody>
          <a:bodyPr/>
          <a:lstStyle/>
          <a:p>
            <a:fld id="{B6F15528-21DE-4FAA-801E-634DDDAF4B2B}" type="slidenum">
              <a:rPr lang="es-ES" smtClean="0"/>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500" b="1" i="0">
                <a:solidFill>
                  <a:srgbClr val="004594"/>
                </a:solidFill>
                <a:latin typeface="Century Gothic"/>
                <a:cs typeface="Century Gothic"/>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6/30/2022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6/30/2022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57899" y="1061136"/>
            <a:ext cx="7826375" cy="2219960"/>
          </a:xfrm>
          <a:prstGeom prst="rect">
            <a:avLst/>
          </a:prstGeom>
        </p:spPr>
        <p:txBody>
          <a:bodyPr wrap="square" lIns="0" tIns="0" rIns="0" bIns="0">
            <a:spAutoFit/>
          </a:bodyPr>
          <a:lstStyle>
            <a:lvl1pPr>
              <a:defRPr sz="4500" b="1" i="0">
                <a:solidFill>
                  <a:srgbClr val="004594"/>
                </a:solidFill>
                <a:latin typeface="Century Gothic"/>
                <a:cs typeface="Century Gothic"/>
              </a:defRPr>
            </a:lvl1pPr>
          </a:lstStyle>
          <a:p>
            <a:endParaRPr/>
          </a:p>
        </p:txBody>
      </p:sp>
      <p:sp>
        <p:nvSpPr>
          <p:cNvPr id="3" name="Holder 3"/>
          <p:cNvSpPr>
            <a:spLocks noGrp="1"/>
          </p:cNvSpPr>
          <p:nvPr>
            <p:ph type="body" idx="1"/>
          </p:nvPr>
        </p:nvSpPr>
        <p:spPr>
          <a:xfrm>
            <a:off x="444500" y="2813926"/>
            <a:ext cx="8240395" cy="1765935"/>
          </a:xfrm>
          <a:prstGeom prst="rect">
            <a:avLst/>
          </a:prstGeom>
        </p:spPr>
        <p:txBody>
          <a:bodyPr wrap="square" lIns="0" tIns="0" rIns="0" bIns="0">
            <a:spAutoFit/>
          </a:bodyPr>
          <a:lstStyle>
            <a:lvl1pPr>
              <a:defRPr sz="4500" b="1" i="0">
                <a:solidFill>
                  <a:srgbClr val="004594"/>
                </a:solidFill>
                <a:latin typeface="Century Gothic"/>
                <a:cs typeface="Century Gothic"/>
              </a:defRPr>
            </a:lvl1pPr>
          </a:lstStyle>
          <a:p>
            <a:endParaRPr/>
          </a:p>
        </p:txBody>
      </p:sp>
      <p:sp>
        <p:nvSpPr>
          <p:cNvPr id="4" name="Holder 4"/>
          <p:cNvSpPr>
            <a:spLocks noGrp="1"/>
          </p:cNvSpPr>
          <p:nvPr>
            <p:ph type="ftr" sz="quarter" idx="5"/>
          </p:nvPr>
        </p:nvSpPr>
        <p:spPr>
          <a:xfrm>
            <a:off x="3635756" y="7033450"/>
            <a:ext cx="3421888" cy="276999"/>
          </a:xfrm>
          <a:prstGeom prst="rect">
            <a:avLst/>
          </a:prstGeom>
        </p:spPr>
        <p:txBody>
          <a:bodyPr wrap="square" lIns="0" tIns="0" rIns="0" bIns="0">
            <a:spAutoFit/>
          </a:bodyPr>
          <a:lstStyle>
            <a:lvl1pPr algn="ctr">
              <a:defRPr b="1" i="0">
                <a:solidFill>
                  <a:schemeClr val="tx1">
                    <a:tint val="75000"/>
                  </a:schemeClr>
                </a:solidFill>
                <a:latin typeface="Century Gothic Bold"/>
              </a:defRPr>
            </a:lvl1pPr>
          </a:lstStyle>
          <a:p>
            <a:endParaRPr lang="es-ES" dirty="0"/>
          </a:p>
        </p:txBody>
      </p:sp>
      <p:sp>
        <p:nvSpPr>
          <p:cNvPr id="5" name="Holder 5"/>
          <p:cNvSpPr>
            <a:spLocks noGrp="1"/>
          </p:cNvSpPr>
          <p:nvPr>
            <p:ph type="dt" sz="half" idx="6"/>
          </p:nvPr>
        </p:nvSpPr>
        <p:spPr>
          <a:xfrm>
            <a:off x="534670" y="7033450"/>
            <a:ext cx="2459482" cy="276999"/>
          </a:xfrm>
          <a:prstGeom prst="rect">
            <a:avLst/>
          </a:prstGeom>
        </p:spPr>
        <p:txBody>
          <a:bodyPr wrap="square" lIns="0" tIns="0" rIns="0" bIns="0">
            <a:spAutoFit/>
          </a:bodyPr>
          <a:lstStyle>
            <a:lvl1pPr algn="l">
              <a:defRPr b="1" i="0">
                <a:solidFill>
                  <a:schemeClr val="tx1">
                    <a:tint val="75000"/>
                  </a:schemeClr>
                </a:solidFill>
                <a:latin typeface="Century Gothic Bold"/>
              </a:defRPr>
            </a:lvl1pPr>
          </a:lstStyle>
          <a:p>
            <a:fld id="{1D8BD707-D9CF-40AE-B4C6-C98DA3205C09}" type="datetimeFigureOut">
              <a:rPr lang="en-US" smtClean="0"/>
              <a:pPr/>
              <a:t>6/30/2022</a:t>
            </a:fld>
            <a:endParaRPr lang="en-US" dirty="0"/>
          </a:p>
        </p:txBody>
      </p:sp>
      <p:sp>
        <p:nvSpPr>
          <p:cNvPr id="6" name="Holder 6"/>
          <p:cNvSpPr>
            <a:spLocks noGrp="1"/>
          </p:cNvSpPr>
          <p:nvPr>
            <p:ph type="sldNum" sz="quarter" idx="7"/>
          </p:nvPr>
        </p:nvSpPr>
        <p:spPr>
          <a:xfrm>
            <a:off x="7699248" y="7033450"/>
            <a:ext cx="2459482" cy="276999"/>
          </a:xfrm>
          <a:prstGeom prst="rect">
            <a:avLst/>
          </a:prstGeom>
        </p:spPr>
        <p:txBody>
          <a:bodyPr wrap="square" lIns="0" tIns="0" rIns="0" bIns="0">
            <a:spAutoFit/>
          </a:bodyPr>
          <a:lstStyle>
            <a:lvl1pPr algn="r">
              <a:defRPr b="1" i="0">
                <a:solidFill>
                  <a:schemeClr val="tx1">
                    <a:tint val="75000"/>
                  </a:schemeClr>
                </a:solidFill>
                <a:latin typeface="Century Gothic Bold"/>
              </a:defRPr>
            </a:lvl1pPr>
          </a:lstStyle>
          <a:p>
            <a:fld id="{B6F15528-21DE-4FAA-801E-634DDDAF4B2B}" type="slidenum">
              <a:rPr lang="es-ES" smtClean="0"/>
              <a:pPr/>
              <a:t>‹Nº›</a:t>
            </a:fld>
            <a:endParaRPr lang="es-ES" dirty="0"/>
          </a:p>
        </p:txBody>
      </p:sp>
      <p:sp>
        <p:nvSpPr>
          <p:cNvPr id="7" name="Holder 5">
            <a:extLst>
              <a:ext uri="{FF2B5EF4-FFF2-40B4-BE49-F238E27FC236}">
                <a16:creationId xmlns:a16="http://schemas.microsoft.com/office/drawing/2014/main" id="{4BD54203-FAD1-FE44-9A3F-066FDF5857EF}"/>
              </a:ext>
            </a:extLst>
          </p:cNvPr>
          <p:cNvSpPr txBox="1">
            <a:spLocks/>
          </p:cNvSpPr>
          <p:nvPr userDrawn="1"/>
        </p:nvSpPr>
        <p:spPr>
          <a:xfrm>
            <a:off x="7785100" y="6981825"/>
            <a:ext cx="2519045" cy="153888"/>
          </a:xfrm>
          <a:prstGeom prst="rect">
            <a:avLst/>
          </a:prstGeom>
        </p:spPr>
        <p:txBody>
          <a:bodyPr wrap="square" lIns="0" tIns="0" rIns="0" bIns="0">
            <a:spAutoFit/>
          </a:bodyPr>
          <a:lstStyle>
            <a:defPPr>
              <a:defRPr lang="es-ES"/>
            </a:defPPr>
            <a:lvl1pPr marL="0" algn="r" defTabSz="914400" rtl="0" eaLnBrk="1" latinLnBrk="0" hangingPunct="1">
              <a:defRPr sz="1000" b="1" i="0" kern="1200">
                <a:solidFill>
                  <a:srgbClr val="004594"/>
                </a:solidFill>
                <a:latin typeface="Century Gothic"/>
                <a:ea typeface="+mn-ea"/>
                <a:cs typeface="Century Gothic"/>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95"/>
              </a:spcBef>
            </a:pPr>
            <a:r>
              <a:rPr lang="es-ES" spc="-5" dirty="0" smtClean="0"/>
              <a:t> </a:t>
            </a:r>
            <a:r>
              <a:rPr lang="es-ES" b="0" spc="200" dirty="0" smtClean="0"/>
              <a:t> </a:t>
            </a:r>
            <a:fld id="{81D60167-4931-47E6-BA6A-407CBD079E47}" type="slidenum">
              <a:rPr sz="950" b="0" spc="10" smtClean="0">
                <a:solidFill>
                  <a:srgbClr val="000000"/>
                </a:solidFill>
              </a:rPr>
              <a:pPr marL="12700">
                <a:spcBef>
                  <a:spcPts val="95"/>
                </a:spcBef>
              </a:pPr>
              <a:t>‹Nº›</a:t>
            </a:fld>
            <a:endParaRPr sz="95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jpeg"/><Relationship Id="rId2" Type="http://schemas.openxmlformats.org/officeDocument/2006/relationships/image" Target="../media/image11.png"/><Relationship Id="rId1" Type="http://schemas.openxmlformats.org/officeDocument/2006/relationships/slideLayout" Target="../slideLayouts/slideLayout5.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jpeg"/><Relationship Id="rId2" Type="http://schemas.openxmlformats.org/officeDocument/2006/relationships/image" Target="../media/image11.png"/><Relationship Id="rId1" Type="http://schemas.openxmlformats.org/officeDocument/2006/relationships/slideLayout" Target="../slideLayouts/slideLayout5.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jpeg"/><Relationship Id="rId2" Type="http://schemas.openxmlformats.org/officeDocument/2006/relationships/image" Target="../media/image11.png"/><Relationship Id="rId1" Type="http://schemas.openxmlformats.org/officeDocument/2006/relationships/slideLayout" Target="../slideLayouts/slideLayout5.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jpe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12.png"/><Relationship Id="rId7" Type="http://schemas.openxmlformats.org/officeDocument/2006/relationships/image" Target="../media/image15.png"/><Relationship Id="rId2" Type="http://schemas.openxmlformats.org/officeDocument/2006/relationships/image" Target="../media/image11.png"/><Relationship Id="rId1" Type="http://schemas.openxmlformats.org/officeDocument/2006/relationships/slideLayout" Target="../slideLayouts/slideLayout3.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hyperlink" Target="http://www.lanbide.euskadi.eus/" TargetMode="External"/></Relationships>
</file>

<file path=ppt/slides/_rels/slide17.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12.png"/><Relationship Id="rId7" Type="http://schemas.openxmlformats.org/officeDocument/2006/relationships/image" Target="../media/image15.png"/><Relationship Id="rId2" Type="http://schemas.openxmlformats.org/officeDocument/2006/relationships/image" Target="../media/image11.png"/><Relationship Id="rId1" Type="http://schemas.openxmlformats.org/officeDocument/2006/relationships/slideLayout" Target="../slideLayouts/slideLayout3.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hyperlink" Target="http://www.lanbide.euskadi.eus/"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jpeg"/><Relationship Id="rId2" Type="http://schemas.openxmlformats.org/officeDocument/2006/relationships/image" Target="../media/image11.png"/><Relationship Id="rId1" Type="http://schemas.openxmlformats.org/officeDocument/2006/relationships/slideLayout" Target="../slideLayouts/slideLayout5.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jpeg"/><Relationship Id="rId2" Type="http://schemas.openxmlformats.org/officeDocument/2006/relationships/image" Target="../media/image11.png"/><Relationship Id="rId1" Type="http://schemas.openxmlformats.org/officeDocument/2006/relationships/slideLayout" Target="../slideLayouts/slideLayout5.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2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jpe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jpeg"/><Relationship Id="rId2" Type="http://schemas.openxmlformats.org/officeDocument/2006/relationships/image" Target="../media/image11.png"/><Relationship Id="rId1" Type="http://schemas.openxmlformats.org/officeDocument/2006/relationships/slideLayout" Target="../slideLayouts/slideLayout3.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2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jpe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28.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jpeg"/><Relationship Id="rId2" Type="http://schemas.openxmlformats.org/officeDocument/2006/relationships/image" Target="../media/image11.png"/><Relationship Id="rId1" Type="http://schemas.openxmlformats.org/officeDocument/2006/relationships/slideLayout" Target="../slideLayouts/slideLayout5.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jpe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jpe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jpe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jpe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jpe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2" name="Imagen 3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8056247" cy="7562850"/>
          </a:xfrm>
          <a:prstGeom prst="rect">
            <a:avLst/>
          </a:prstGeom>
        </p:spPr>
      </p:pic>
      <p:sp>
        <p:nvSpPr>
          <p:cNvPr id="18" name="object 18"/>
          <p:cNvSpPr/>
          <p:nvPr/>
        </p:nvSpPr>
        <p:spPr>
          <a:xfrm>
            <a:off x="9915573" y="6479913"/>
            <a:ext cx="36830" cy="35560"/>
          </a:xfrm>
          <a:custGeom>
            <a:avLst/>
            <a:gdLst/>
            <a:ahLst/>
            <a:cxnLst/>
            <a:rect l="l" t="t" r="r" b="b"/>
            <a:pathLst>
              <a:path w="36829" h="35559">
                <a:moveTo>
                  <a:pt x="18405" y="0"/>
                </a:moveTo>
                <a:lnTo>
                  <a:pt x="14087" y="13487"/>
                </a:lnTo>
                <a:lnTo>
                  <a:pt x="0" y="13487"/>
                </a:lnTo>
                <a:lnTo>
                  <a:pt x="11420" y="21691"/>
                </a:lnTo>
                <a:lnTo>
                  <a:pt x="7140" y="35013"/>
                </a:lnTo>
                <a:lnTo>
                  <a:pt x="18405" y="26784"/>
                </a:lnTo>
                <a:lnTo>
                  <a:pt x="27026" y="26784"/>
                </a:lnTo>
                <a:lnTo>
                  <a:pt x="25390" y="21691"/>
                </a:lnTo>
                <a:lnTo>
                  <a:pt x="36797" y="13487"/>
                </a:lnTo>
                <a:lnTo>
                  <a:pt x="14087" y="13487"/>
                </a:lnTo>
                <a:lnTo>
                  <a:pt x="22723" y="13462"/>
                </a:lnTo>
                <a:lnTo>
                  <a:pt x="18405" y="0"/>
                </a:lnTo>
                <a:close/>
              </a:path>
              <a:path w="36829" h="35559">
                <a:moveTo>
                  <a:pt x="27026" y="26784"/>
                </a:moveTo>
                <a:lnTo>
                  <a:pt x="18405" y="26784"/>
                </a:lnTo>
                <a:lnTo>
                  <a:pt x="29669" y="35013"/>
                </a:lnTo>
                <a:lnTo>
                  <a:pt x="27026" y="26784"/>
                </a:lnTo>
                <a:close/>
              </a:path>
            </a:pathLst>
          </a:custGeom>
          <a:solidFill>
            <a:srgbClr val="FFEC00"/>
          </a:solidFill>
        </p:spPr>
        <p:txBody>
          <a:bodyPr wrap="square" lIns="0" tIns="0" rIns="0" bIns="0" rtlCol="0"/>
          <a:lstStyle/>
          <a:p>
            <a:endParaRPr b="1" dirty="0">
              <a:latin typeface="Century Gothic Bold"/>
            </a:endParaRPr>
          </a:p>
        </p:txBody>
      </p:sp>
      <p:sp>
        <p:nvSpPr>
          <p:cNvPr id="19" name="object 19"/>
          <p:cNvSpPr/>
          <p:nvPr/>
        </p:nvSpPr>
        <p:spPr>
          <a:xfrm>
            <a:off x="9814530" y="6495580"/>
            <a:ext cx="79524" cy="77801"/>
          </a:xfrm>
          <a:prstGeom prst="rect">
            <a:avLst/>
          </a:prstGeom>
          <a:blipFill>
            <a:blip r:embed="rId3" cstate="print"/>
            <a:stretch>
              <a:fillRect/>
            </a:stretch>
          </a:blipFill>
        </p:spPr>
        <p:txBody>
          <a:bodyPr wrap="square" lIns="0" tIns="0" rIns="0" bIns="0" rtlCol="0"/>
          <a:lstStyle/>
          <a:p>
            <a:endParaRPr b="1" dirty="0">
              <a:latin typeface="Century Gothic Bold"/>
            </a:endParaRPr>
          </a:p>
        </p:txBody>
      </p:sp>
      <p:sp>
        <p:nvSpPr>
          <p:cNvPr id="20" name="object 20"/>
          <p:cNvSpPr/>
          <p:nvPr/>
        </p:nvSpPr>
        <p:spPr>
          <a:xfrm>
            <a:off x="9798889" y="6596641"/>
            <a:ext cx="36830" cy="35560"/>
          </a:xfrm>
          <a:custGeom>
            <a:avLst/>
            <a:gdLst/>
            <a:ahLst/>
            <a:cxnLst/>
            <a:rect l="l" t="t" r="r" b="b"/>
            <a:pathLst>
              <a:path w="36829" h="35559">
                <a:moveTo>
                  <a:pt x="18392" y="0"/>
                </a:moveTo>
                <a:lnTo>
                  <a:pt x="14074" y="13500"/>
                </a:lnTo>
                <a:lnTo>
                  <a:pt x="0" y="13500"/>
                </a:lnTo>
                <a:lnTo>
                  <a:pt x="11407" y="21704"/>
                </a:lnTo>
                <a:lnTo>
                  <a:pt x="7114" y="35001"/>
                </a:lnTo>
                <a:lnTo>
                  <a:pt x="18392" y="26771"/>
                </a:lnTo>
                <a:lnTo>
                  <a:pt x="27000" y="26771"/>
                </a:lnTo>
                <a:lnTo>
                  <a:pt x="25364" y="21704"/>
                </a:lnTo>
                <a:lnTo>
                  <a:pt x="36784" y="13500"/>
                </a:lnTo>
                <a:lnTo>
                  <a:pt x="14074" y="13500"/>
                </a:lnTo>
                <a:lnTo>
                  <a:pt x="22723" y="13474"/>
                </a:lnTo>
                <a:lnTo>
                  <a:pt x="18392" y="0"/>
                </a:lnTo>
                <a:close/>
              </a:path>
              <a:path w="36829" h="35559">
                <a:moveTo>
                  <a:pt x="27000" y="26771"/>
                </a:moveTo>
                <a:lnTo>
                  <a:pt x="18392" y="26771"/>
                </a:lnTo>
                <a:lnTo>
                  <a:pt x="29657" y="35001"/>
                </a:lnTo>
                <a:lnTo>
                  <a:pt x="27000" y="26771"/>
                </a:lnTo>
                <a:close/>
              </a:path>
            </a:pathLst>
          </a:custGeom>
          <a:solidFill>
            <a:srgbClr val="FFEC00"/>
          </a:solidFill>
        </p:spPr>
        <p:txBody>
          <a:bodyPr wrap="square" lIns="0" tIns="0" rIns="0" bIns="0" rtlCol="0"/>
          <a:lstStyle/>
          <a:p>
            <a:endParaRPr b="1" dirty="0">
              <a:latin typeface="Century Gothic Bold"/>
            </a:endParaRPr>
          </a:p>
        </p:txBody>
      </p:sp>
      <p:sp>
        <p:nvSpPr>
          <p:cNvPr id="21" name="object 21"/>
          <p:cNvSpPr/>
          <p:nvPr/>
        </p:nvSpPr>
        <p:spPr>
          <a:xfrm>
            <a:off x="9814511" y="6655074"/>
            <a:ext cx="79587" cy="77800"/>
          </a:xfrm>
          <a:prstGeom prst="rect">
            <a:avLst/>
          </a:prstGeom>
          <a:blipFill>
            <a:blip r:embed="rId4" cstate="print"/>
            <a:stretch>
              <a:fillRect/>
            </a:stretch>
          </a:blipFill>
        </p:spPr>
        <p:txBody>
          <a:bodyPr wrap="square" lIns="0" tIns="0" rIns="0" bIns="0" rtlCol="0"/>
          <a:lstStyle/>
          <a:p>
            <a:endParaRPr b="1" dirty="0">
              <a:latin typeface="Century Gothic Bold"/>
            </a:endParaRPr>
          </a:p>
        </p:txBody>
      </p:sp>
      <p:sp>
        <p:nvSpPr>
          <p:cNvPr id="22" name="object 22"/>
          <p:cNvSpPr/>
          <p:nvPr/>
        </p:nvSpPr>
        <p:spPr>
          <a:xfrm>
            <a:off x="9915600" y="6713352"/>
            <a:ext cx="36830" cy="35560"/>
          </a:xfrm>
          <a:custGeom>
            <a:avLst/>
            <a:gdLst/>
            <a:ahLst/>
            <a:cxnLst/>
            <a:rect l="l" t="t" r="r" b="b"/>
            <a:pathLst>
              <a:path w="36829" h="35559">
                <a:moveTo>
                  <a:pt x="18374" y="0"/>
                </a:moveTo>
                <a:lnTo>
                  <a:pt x="14069" y="13512"/>
                </a:lnTo>
                <a:lnTo>
                  <a:pt x="0" y="13512"/>
                </a:lnTo>
                <a:lnTo>
                  <a:pt x="11402" y="21717"/>
                </a:lnTo>
                <a:lnTo>
                  <a:pt x="7109" y="35026"/>
                </a:lnTo>
                <a:lnTo>
                  <a:pt x="18387" y="26771"/>
                </a:lnTo>
                <a:lnTo>
                  <a:pt x="26997" y="26771"/>
                </a:lnTo>
                <a:lnTo>
                  <a:pt x="25372" y="21717"/>
                </a:lnTo>
                <a:lnTo>
                  <a:pt x="36762" y="13512"/>
                </a:lnTo>
                <a:lnTo>
                  <a:pt x="14069" y="13512"/>
                </a:lnTo>
                <a:lnTo>
                  <a:pt x="22705" y="13474"/>
                </a:lnTo>
                <a:lnTo>
                  <a:pt x="18374" y="0"/>
                </a:lnTo>
                <a:close/>
              </a:path>
              <a:path w="36829" h="35559">
                <a:moveTo>
                  <a:pt x="26997" y="26771"/>
                </a:moveTo>
                <a:lnTo>
                  <a:pt x="18387" y="26771"/>
                </a:lnTo>
                <a:lnTo>
                  <a:pt x="29652" y="35026"/>
                </a:lnTo>
                <a:lnTo>
                  <a:pt x="26997" y="26771"/>
                </a:lnTo>
                <a:close/>
              </a:path>
            </a:pathLst>
          </a:custGeom>
          <a:solidFill>
            <a:srgbClr val="FFEC00"/>
          </a:solidFill>
        </p:spPr>
        <p:txBody>
          <a:bodyPr wrap="square" lIns="0" tIns="0" rIns="0" bIns="0" rtlCol="0"/>
          <a:lstStyle/>
          <a:p>
            <a:endParaRPr b="1" dirty="0">
              <a:latin typeface="Century Gothic Bold"/>
            </a:endParaRPr>
          </a:p>
        </p:txBody>
      </p:sp>
      <p:sp>
        <p:nvSpPr>
          <p:cNvPr id="23" name="object 23"/>
          <p:cNvSpPr/>
          <p:nvPr/>
        </p:nvSpPr>
        <p:spPr>
          <a:xfrm>
            <a:off x="9973891" y="6655074"/>
            <a:ext cx="79569" cy="77800"/>
          </a:xfrm>
          <a:prstGeom prst="rect">
            <a:avLst/>
          </a:prstGeom>
          <a:blipFill>
            <a:blip r:embed="rId5" cstate="print"/>
            <a:stretch>
              <a:fillRect/>
            </a:stretch>
          </a:blipFill>
        </p:spPr>
        <p:txBody>
          <a:bodyPr wrap="square" lIns="0" tIns="0" rIns="0" bIns="0" rtlCol="0"/>
          <a:lstStyle/>
          <a:p>
            <a:endParaRPr b="1" dirty="0">
              <a:latin typeface="Century Gothic Bold"/>
            </a:endParaRPr>
          </a:p>
        </p:txBody>
      </p:sp>
      <p:sp>
        <p:nvSpPr>
          <p:cNvPr id="24" name="object 24"/>
          <p:cNvSpPr/>
          <p:nvPr/>
        </p:nvSpPr>
        <p:spPr>
          <a:xfrm>
            <a:off x="10032109" y="6596464"/>
            <a:ext cx="37465" cy="35560"/>
          </a:xfrm>
          <a:custGeom>
            <a:avLst/>
            <a:gdLst/>
            <a:ahLst/>
            <a:cxnLst/>
            <a:rect l="l" t="t" r="r" b="b"/>
            <a:pathLst>
              <a:path w="37465" h="35559">
                <a:moveTo>
                  <a:pt x="18397" y="0"/>
                </a:moveTo>
                <a:lnTo>
                  <a:pt x="14092" y="13512"/>
                </a:lnTo>
                <a:lnTo>
                  <a:pt x="0" y="13512"/>
                </a:lnTo>
                <a:lnTo>
                  <a:pt x="11425" y="21716"/>
                </a:lnTo>
                <a:lnTo>
                  <a:pt x="7145" y="35026"/>
                </a:lnTo>
                <a:lnTo>
                  <a:pt x="18397" y="26784"/>
                </a:lnTo>
                <a:lnTo>
                  <a:pt x="27024" y="26784"/>
                </a:lnTo>
                <a:lnTo>
                  <a:pt x="25395" y="21716"/>
                </a:lnTo>
                <a:lnTo>
                  <a:pt x="36845" y="13512"/>
                </a:lnTo>
                <a:lnTo>
                  <a:pt x="14092" y="13512"/>
                </a:lnTo>
                <a:lnTo>
                  <a:pt x="22740" y="13500"/>
                </a:lnTo>
                <a:lnTo>
                  <a:pt x="18397" y="0"/>
                </a:lnTo>
                <a:close/>
              </a:path>
              <a:path w="37465" h="35559">
                <a:moveTo>
                  <a:pt x="27024" y="26784"/>
                </a:moveTo>
                <a:lnTo>
                  <a:pt x="18397" y="26784"/>
                </a:lnTo>
                <a:lnTo>
                  <a:pt x="29674" y="35026"/>
                </a:lnTo>
                <a:lnTo>
                  <a:pt x="27024" y="26784"/>
                </a:lnTo>
                <a:close/>
              </a:path>
            </a:pathLst>
          </a:custGeom>
          <a:solidFill>
            <a:srgbClr val="FFEC00"/>
          </a:solidFill>
        </p:spPr>
        <p:txBody>
          <a:bodyPr wrap="square" lIns="0" tIns="0" rIns="0" bIns="0" rtlCol="0"/>
          <a:lstStyle/>
          <a:p>
            <a:endParaRPr b="1" dirty="0">
              <a:latin typeface="Century Gothic Bold"/>
            </a:endParaRPr>
          </a:p>
        </p:txBody>
      </p:sp>
      <p:sp>
        <p:nvSpPr>
          <p:cNvPr id="25" name="object 25"/>
          <p:cNvSpPr/>
          <p:nvPr/>
        </p:nvSpPr>
        <p:spPr>
          <a:xfrm>
            <a:off x="9974027" y="6495597"/>
            <a:ext cx="79414" cy="77605"/>
          </a:xfrm>
          <a:prstGeom prst="rect">
            <a:avLst/>
          </a:prstGeom>
          <a:blipFill>
            <a:blip r:embed="rId6" cstate="print"/>
            <a:stretch>
              <a:fillRect/>
            </a:stretch>
          </a:blipFill>
        </p:spPr>
        <p:txBody>
          <a:bodyPr wrap="square" lIns="0" tIns="0" rIns="0" bIns="0" rtlCol="0"/>
          <a:lstStyle/>
          <a:p>
            <a:endParaRPr b="1" dirty="0">
              <a:latin typeface="Century Gothic Bold"/>
            </a:endParaRPr>
          </a:p>
        </p:txBody>
      </p:sp>
      <p:sp>
        <p:nvSpPr>
          <p:cNvPr id="30" name="object 30"/>
          <p:cNvSpPr txBox="1"/>
          <p:nvPr/>
        </p:nvSpPr>
        <p:spPr>
          <a:xfrm>
            <a:off x="520535" y="2215238"/>
            <a:ext cx="8488655" cy="1312988"/>
          </a:xfrm>
          <a:prstGeom prst="rect">
            <a:avLst/>
          </a:prstGeom>
          <a:noFill/>
          <a:ln>
            <a:noFill/>
          </a:ln>
        </p:spPr>
        <p:txBody>
          <a:bodyPr vert="horz" wrap="square" lIns="0" tIns="42545" rIns="0" bIns="0" rtlCol="0">
            <a:spAutoFit/>
          </a:bodyPr>
          <a:lstStyle/>
          <a:p>
            <a:pPr marR="412750">
              <a:lnSpc>
                <a:spcPts val="3300"/>
              </a:lnSpc>
              <a:spcBef>
                <a:spcPts val="335"/>
              </a:spcBef>
            </a:pPr>
            <a:r>
              <a:rPr sz="3800" b="1" spc="-30" dirty="0">
                <a:solidFill>
                  <a:srgbClr val="004594"/>
                </a:solidFill>
                <a:latin typeface="Century Gothic"/>
                <a:cs typeface="Century Gothic"/>
              </a:rPr>
              <a:t>Convocatoria  de </a:t>
            </a:r>
            <a:r>
              <a:rPr sz="3800" b="1" spc="-30" dirty="0" err="1" smtClean="0">
                <a:solidFill>
                  <a:srgbClr val="004594"/>
                </a:solidFill>
                <a:latin typeface="Century Gothic"/>
                <a:cs typeface="Century Gothic"/>
              </a:rPr>
              <a:t>Ayudas</a:t>
            </a:r>
            <a:r>
              <a:rPr lang="es-ES" sz="3800" b="1" spc="-30" dirty="0" smtClean="0">
                <a:solidFill>
                  <a:srgbClr val="004594"/>
                </a:solidFill>
                <a:latin typeface="Century Gothic"/>
                <a:cs typeface="Century Gothic"/>
              </a:rPr>
              <a:t> para acciones locales de promoción de empleo</a:t>
            </a:r>
            <a:endParaRPr sz="3800" b="1" spc="-30" dirty="0">
              <a:solidFill>
                <a:srgbClr val="004594"/>
              </a:solidFill>
              <a:latin typeface="Century Gothic"/>
              <a:cs typeface="Century Gothic"/>
            </a:endParaRPr>
          </a:p>
        </p:txBody>
      </p:sp>
      <p:sp>
        <p:nvSpPr>
          <p:cNvPr id="31" name="object 31"/>
          <p:cNvSpPr txBox="1"/>
          <p:nvPr/>
        </p:nvSpPr>
        <p:spPr>
          <a:xfrm>
            <a:off x="520535" y="5916986"/>
            <a:ext cx="3931915" cy="1234825"/>
          </a:xfrm>
          <a:prstGeom prst="rect">
            <a:avLst/>
          </a:prstGeom>
        </p:spPr>
        <p:txBody>
          <a:bodyPr vert="horz" wrap="square" lIns="0" tIns="95885" rIns="0" bIns="0" rtlCol="0">
            <a:spAutoFit/>
          </a:bodyPr>
          <a:lstStyle/>
          <a:p>
            <a:pPr marL="12700" marR="5080">
              <a:lnSpc>
                <a:spcPct val="85400"/>
              </a:lnSpc>
              <a:spcBef>
                <a:spcPts val="755"/>
              </a:spcBef>
            </a:pPr>
            <a:r>
              <a:rPr lang="es-ES" sz="2800" b="1" spc="-30" dirty="0" smtClean="0">
                <a:solidFill>
                  <a:srgbClr val="004594"/>
                </a:solidFill>
                <a:latin typeface="Century Gothic"/>
                <a:cs typeface="Century Gothic"/>
              </a:rPr>
              <a:t>Acciones locales de promoción de empleo</a:t>
            </a:r>
            <a:r>
              <a:rPr sz="2800" b="1" spc="-140" dirty="0" smtClean="0">
                <a:solidFill>
                  <a:srgbClr val="004594"/>
                </a:solidFill>
                <a:latin typeface="Century Gothic"/>
                <a:cs typeface="Century Gothic"/>
              </a:rPr>
              <a:t>  </a:t>
            </a:r>
            <a:r>
              <a:rPr sz="2800" spc="-10" dirty="0" smtClean="0">
                <a:solidFill>
                  <a:srgbClr val="004594"/>
                </a:solidFill>
                <a:latin typeface="Century Gothic"/>
                <a:cs typeface="Century Gothic"/>
              </a:rPr>
              <a:t>20</a:t>
            </a:r>
            <a:r>
              <a:rPr lang="es-ES" sz="2800" spc="-10" dirty="0" smtClean="0">
                <a:solidFill>
                  <a:srgbClr val="004594"/>
                </a:solidFill>
                <a:latin typeface="Century Gothic"/>
                <a:cs typeface="Century Gothic"/>
              </a:rPr>
              <a:t>22 </a:t>
            </a:r>
            <a:r>
              <a:rPr lang="es-ES" sz="1600" spc="-10" dirty="0" smtClean="0">
                <a:solidFill>
                  <a:srgbClr val="004594"/>
                </a:solidFill>
                <a:latin typeface="Century Gothic"/>
                <a:cs typeface="Century Gothic"/>
              </a:rPr>
              <a:t>(BOPV 20/05/2022)</a:t>
            </a:r>
            <a:endParaRPr sz="1600" dirty="0">
              <a:latin typeface="Century Gothic"/>
              <a:cs typeface="Century Gothic"/>
            </a:endParaRPr>
          </a:p>
        </p:txBody>
      </p:sp>
      <p:pic>
        <p:nvPicPr>
          <p:cNvPr id="33" name="Imagen 3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22950" y="733425"/>
            <a:ext cx="1890746" cy="756000"/>
          </a:xfrm>
          <a:prstGeom prst="rect">
            <a:avLst/>
          </a:prstGeom>
        </p:spPr>
      </p:pic>
      <p:sp>
        <p:nvSpPr>
          <p:cNvPr id="34" name="object 27"/>
          <p:cNvSpPr/>
          <p:nvPr/>
        </p:nvSpPr>
        <p:spPr>
          <a:xfrm>
            <a:off x="8653526" y="2486025"/>
            <a:ext cx="1560170" cy="408215"/>
          </a:xfrm>
          <a:prstGeom prst="rect">
            <a:avLst/>
          </a:prstGeom>
          <a:blipFill>
            <a:blip r:embed="rId8" cstate="print"/>
            <a:stretch>
              <a:fillRect/>
            </a:stretch>
          </a:blipFill>
        </p:spPr>
        <p:txBody>
          <a:bodyPr wrap="square" lIns="0" tIns="0" rIns="0" bIns="0" rtlCol="0"/>
          <a:lstStyle/>
          <a:p>
            <a:endParaRPr b="1" dirty="0">
              <a:latin typeface="Century Gothic Bold"/>
            </a:endParaRPr>
          </a:p>
        </p:txBody>
      </p:sp>
      <p:sp>
        <p:nvSpPr>
          <p:cNvPr id="35" name="object 28"/>
          <p:cNvSpPr/>
          <p:nvPr/>
        </p:nvSpPr>
        <p:spPr>
          <a:xfrm>
            <a:off x="9414508" y="2200756"/>
            <a:ext cx="775233" cy="146363"/>
          </a:xfrm>
          <a:prstGeom prst="rect">
            <a:avLst/>
          </a:prstGeom>
          <a:blipFill>
            <a:blip r:embed="rId9" cstate="print"/>
            <a:stretch>
              <a:fillRect/>
            </a:stretch>
          </a:blipFill>
        </p:spPr>
        <p:txBody>
          <a:bodyPr wrap="square" lIns="0" tIns="0" rIns="0" bIns="0" rtlCol="0"/>
          <a:lstStyle/>
          <a:p>
            <a:endParaRPr b="1" dirty="0">
              <a:latin typeface="Century Gothic Bold"/>
            </a:endParaRPr>
          </a:p>
        </p:txBody>
      </p:sp>
      <p:sp>
        <p:nvSpPr>
          <p:cNvPr id="36" name="object 29"/>
          <p:cNvSpPr/>
          <p:nvPr/>
        </p:nvSpPr>
        <p:spPr>
          <a:xfrm>
            <a:off x="8766706" y="2202605"/>
            <a:ext cx="590143" cy="179682"/>
          </a:xfrm>
          <a:prstGeom prst="rect">
            <a:avLst/>
          </a:prstGeom>
          <a:blipFill>
            <a:blip r:embed="rId10" cstate="print"/>
            <a:stretch>
              <a:fillRect/>
            </a:stretch>
          </a:blipFill>
        </p:spPr>
        <p:txBody>
          <a:bodyPr wrap="square" lIns="0" tIns="0" rIns="0" bIns="0" rtlCol="0"/>
          <a:lstStyle/>
          <a:p>
            <a:endParaRPr b="1" dirty="0">
              <a:latin typeface="Century Gothic Bold"/>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3" name="object 23"/>
          <p:cNvSpPr txBox="1"/>
          <p:nvPr/>
        </p:nvSpPr>
        <p:spPr>
          <a:xfrm>
            <a:off x="1049299" y="1760348"/>
            <a:ext cx="8375650" cy="254000"/>
          </a:xfrm>
          <a:prstGeom prst="rect">
            <a:avLst/>
          </a:prstGeom>
        </p:spPr>
        <p:txBody>
          <a:bodyPr vert="horz" wrap="square" lIns="0" tIns="12700" rIns="0" bIns="0" rtlCol="0">
            <a:spAutoFit/>
          </a:bodyPr>
          <a:lstStyle/>
          <a:p>
            <a:pPr marL="12700">
              <a:lnSpc>
                <a:spcPct val="100000"/>
              </a:lnSpc>
              <a:spcBef>
                <a:spcPts val="100"/>
              </a:spcBef>
            </a:pPr>
            <a:r>
              <a:rPr sz="1500" spc="-50" dirty="0">
                <a:solidFill>
                  <a:srgbClr val="3D3D3F"/>
                </a:solidFill>
                <a:latin typeface="Century Gothic"/>
                <a:cs typeface="Century Gothic"/>
              </a:rPr>
              <a:t>Hallarse al </a:t>
            </a:r>
            <a:r>
              <a:rPr sz="1500" spc="-60" dirty="0">
                <a:solidFill>
                  <a:srgbClr val="3D3D3F"/>
                </a:solidFill>
                <a:latin typeface="Century Gothic"/>
                <a:cs typeface="Century Gothic"/>
              </a:rPr>
              <a:t>corriente </a:t>
            </a:r>
            <a:r>
              <a:rPr sz="1500" spc="-65" dirty="0">
                <a:solidFill>
                  <a:srgbClr val="3D3D3F"/>
                </a:solidFill>
                <a:latin typeface="Century Gothic"/>
                <a:cs typeface="Century Gothic"/>
              </a:rPr>
              <a:t>en </a:t>
            </a:r>
            <a:r>
              <a:rPr sz="1500" spc="-40" dirty="0">
                <a:solidFill>
                  <a:srgbClr val="3D3D3F"/>
                </a:solidFill>
                <a:latin typeface="Century Gothic"/>
                <a:cs typeface="Century Gothic"/>
              </a:rPr>
              <a:t>el cumplimiento </a:t>
            </a:r>
            <a:r>
              <a:rPr sz="1500" spc="-70" dirty="0">
                <a:solidFill>
                  <a:srgbClr val="3D3D3F"/>
                </a:solidFill>
                <a:latin typeface="Century Gothic"/>
                <a:cs typeface="Century Gothic"/>
              </a:rPr>
              <a:t>de </a:t>
            </a:r>
            <a:r>
              <a:rPr sz="1500" spc="-30" dirty="0">
                <a:solidFill>
                  <a:srgbClr val="3D3D3F"/>
                </a:solidFill>
                <a:latin typeface="Century Gothic"/>
                <a:cs typeface="Century Gothic"/>
              </a:rPr>
              <a:t>las </a:t>
            </a:r>
            <a:r>
              <a:rPr sz="1500" spc="-45" dirty="0">
                <a:solidFill>
                  <a:srgbClr val="3D3D3F"/>
                </a:solidFill>
                <a:latin typeface="Century Gothic"/>
                <a:cs typeface="Century Gothic"/>
              </a:rPr>
              <a:t>obligaciones </a:t>
            </a:r>
            <a:r>
              <a:rPr sz="1500" spc="-55" dirty="0">
                <a:solidFill>
                  <a:srgbClr val="3D3D3F"/>
                </a:solidFill>
                <a:latin typeface="Century Gothic"/>
                <a:cs typeface="Century Gothic"/>
              </a:rPr>
              <a:t>tributarias </a:t>
            </a:r>
            <a:r>
              <a:rPr sz="1500" spc="-114" dirty="0">
                <a:solidFill>
                  <a:srgbClr val="3D3D3F"/>
                </a:solidFill>
                <a:latin typeface="Century Gothic"/>
                <a:cs typeface="Century Gothic"/>
              </a:rPr>
              <a:t>y </a:t>
            </a:r>
            <a:r>
              <a:rPr sz="1500" spc="-70" dirty="0">
                <a:solidFill>
                  <a:srgbClr val="3D3D3F"/>
                </a:solidFill>
                <a:latin typeface="Century Gothic"/>
                <a:cs typeface="Century Gothic"/>
              </a:rPr>
              <a:t>de </a:t>
            </a:r>
            <a:r>
              <a:rPr sz="1500" spc="-50" dirty="0">
                <a:solidFill>
                  <a:srgbClr val="3D3D3F"/>
                </a:solidFill>
                <a:latin typeface="Century Gothic"/>
                <a:cs typeface="Century Gothic"/>
              </a:rPr>
              <a:t>la </a:t>
            </a:r>
            <a:r>
              <a:rPr sz="1500" spc="-55" dirty="0">
                <a:solidFill>
                  <a:srgbClr val="3D3D3F"/>
                </a:solidFill>
                <a:latin typeface="Century Gothic"/>
                <a:cs typeface="Century Gothic"/>
              </a:rPr>
              <a:t>Seguridad</a:t>
            </a:r>
            <a:r>
              <a:rPr sz="1500" spc="15" dirty="0">
                <a:solidFill>
                  <a:srgbClr val="3D3D3F"/>
                </a:solidFill>
                <a:latin typeface="Century Gothic"/>
                <a:cs typeface="Century Gothic"/>
              </a:rPr>
              <a:t> </a:t>
            </a:r>
            <a:r>
              <a:rPr sz="1500" spc="-40" dirty="0">
                <a:solidFill>
                  <a:srgbClr val="3D3D3F"/>
                </a:solidFill>
                <a:latin typeface="Century Gothic"/>
                <a:cs typeface="Century Gothic"/>
              </a:rPr>
              <a:t>Social.</a:t>
            </a:r>
            <a:endParaRPr sz="1500">
              <a:latin typeface="Century Gothic"/>
              <a:cs typeface="Century Gothic"/>
            </a:endParaRPr>
          </a:p>
        </p:txBody>
      </p:sp>
      <p:sp>
        <p:nvSpPr>
          <p:cNvPr id="24" name="object 24"/>
          <p:cNvSpPr txBox="1"/>
          <p:nvPr/>
        </p:nvSpPr>
        <p:spPr>
          <a:xfrm>
            <a:off x="1049299" y="2204975"/>
            <a:ext cx="7978775" cy="254000"/>
          </a:xfrm>
          <a:prstGeom prst="rect">
            <a:avLst/>
          </a:prstGeom>
        </p:spPr>
        <p:txBody>
          <a:bodyPr vert="horz" wrap="square" lIns="0" tIns="12700" rIns="0" bIns="0" rtlCol="0">
            <a:spAutoFit/>
          </a:bodyPr>
          <a:lstStyle/>
          <a:p>
            <a:pPr marL="12700">
              <a:lnSpc>
                <a:spcPct val="100000"/>
              </a:lnSpc>
              <a:spcBef>
                <a:spcPts val="100"/>
              </a:spcBef>
            </a:pPr>
            <a:r>
              <a:rPr sz="1500" spc="-50" dirty="0">
                <a:solidFill>
                  <a:srgbClr val="3D3D3F"/>
                </a:solidFill>
                <a:latin typeface="Century Gothic"/>
                <a:cs typeface="Century Gothic"/>
              </a:rPr>
              <a:t>Hallarse</a:t>
            </a:r>
            <a:r>
              <a:rPr sz="1500" spc="40" dirty="0">
                <a:solidFill>
                  <a:srgbClr val="3D3D3F"/>
                </a:solidFill>
                <a:latin typeface="Century Gothic"/>
                <a:cs typeface="Century Gothic"/>
              </a:rPr>
              <a:t> </a:t>
            </a:r>
            <a:r>
              <a:rPr sz="1500" spc="-50" dirty="0">
                <a:solidFill>
                  <a:srgbClr val="3D3D3F"/>
                </a:solidFill>
                <a:latin typeface="Century Gothic"/>
                <a:cs typeface="Century Gothic"/>
              </a:rPr>
              <a:t>al</a:t>
            </a:r>
            <a:r>
              <a:rPr sz="1500" spc="45" dirty="0">
                <a:solidFill>
                  <a:srgbClr val="3D3D3F"/>
                </a:solidFill>
                <a:latin typeface="Century Gothic"/>
                <a:cs typeface="Century Gothic"/>
              </a:rPr>
              <a:t> </a:t>
            </a:r>
            <a:r>
              <a:rPr sz="1500" spc="-60" dirty="0">
                <a:solidFill>
                  <a:srgbClr val="3D3D3F"/>
                </a:solidFill>
                <a:latin typeface="Century Gothic"/>
                <a:cs typeface="Century Gothic"/>
              </a:rPr>
              <a:t>corriente</a:t>
            </a:r>
            <a:r>
              <a:rPr sz="1500" spc="45" dirty="0">
                <a:solidFill>
                  <a:srgbClr val="3D3D3F"/>
                </a:solidFill>
                <a:latin typeface="Century Gothic"/>
                <a:cs typeface="Century Gothic"/>
              </a:rPr>
              <a:t> </a:t>
            </a:r>
            <a:r>
              <a:rPr sz="1500" spc="-65" dirty="0">
                <a:solidFill>
                  <a:srgbClr val="3D3D3F"/>
                </a:solidFill>
                <a:latin typeface="Century Gothic"/>
                <a:cs typeface="Century Gothic"/>
              </a:rPr>
              <a:t>en</a:t>
            </a:r>
            <a:r>
              <a:rPr sz="1500" spc="45" dirty="0">
                <a:solidFill>
                  <a:srgbClr val="3D3D3F"/>
                </a:solidFill>
                <a:latin typeface="Century Gothic"/>
                <a:cs typeface="Century Gothic"/>
              </a:rPr>
              <a:t> </a:t>
            </a:r>
            <a:r>
              <a:rPr sz="1500" spc="-40" dirty="0">
                <a:solidFill>
                  <a:srgbClr val="3D3D3F"/>
                </a:solidFill>
                <a:latin typeface="Century Gothic"/>
                <a:cs typeface="Century Gothic"/>
              </a:rPr>
              <a:t>el</a:t>
            </a:r>
            <a:r>
              <a:rPr sz="1500" spc="45" dirty="0">
                <a:solidFill>
                  <a:srgbClr val="3D3D3F"/>
                </a:solidFill>
                <a:latin typeface="Century Gothic"/>
                <a:cs typeface="Century Gothic"/>
              </a:rPr>
              <a:t> </a:t>
            </a:r>
            <a:r>
              <a:rPr sz="1500" spc="-65" dirty="0">
                <a:solidFill>
                  <a:srgbClr val="3D3D3F"/>
                </a:solidFill>
                <a:latin typeface="Century Gothic"/>
                <a:cs typeface="Century Gothic"/>
              </a:rPr>
              <a:t>pago</a:t>
            </a:r>
            <a:r>
              <a:rPr sz="1500" spc="45" dirty="0">
                <a:solidFill>
                  <a:srgbClr val="3D3D3F"/>
                </a:solidFill>
                <a:latin typeface="Century Gothic"/>
                <a:cs typeface="Century Gothic"/>
              </a:rPr>
              <a:t> </a:t>
            </a:r>
            <a:r>
              <a:rPr sz="1500" spc="-70" dirty="0">
                <a:solidFill>
                  <a:srgbClr val="3D3D3F"/>
                </a:solidFill>
                <a:latin typeface="Century Gothic"/>
                <a:cs typeface="Century Gothic"/>
              </a:rPr>
              <a:t>de</a:t>
            </a:r>
            <a:r>
              <a:rPr sz="1500" spc="45" dirty="0">
                <a:solidFill>
                  <a:srgbClr val="3D3D3F"/>
                </a:solidFill>
                <a:latin typeface="Century Gothic"/>
                <a:cs typeface="Century Gothic"/>
              </a:rPr>
              <a:t> </a:t>
            </a:r>
            <a:r>
              <a:rPr sz="1500" spc="-45" dirty="0">
                <a:solidFill>
                  <a:srgbClr val="3D3D3F"/>
                </a:solidFill>
                <a:latin typeface="Century Gothic"/>
                <a:cs typeface="Century Gothic"/>
              </a:rPr>
              <a:t>obligaciones</a:t>
            </a:r>
            <a:r>
              <a:rPr sz="1500" spc="45" dirty="0">
                <a:solidFill>
                  <a:srgbClr val="3D3D3F"/>
                </a:solidFill>
                <a:latin typeface="Century Gothic"/>
                <a:cs typeface="Century Gothic"/>
              </a:rPr>
              <a:t> </a:t>
            </a:r>
            <a:r>
              <a:rPr sz="1500" spc="-70" dirty="0">
                <a:solidFill>
                  <a:srgbClr val="3D3D3F"/>
                </a:solidFill>
                <a:latin typeface="Century Gothic"/>
                <a:cs typeface="Century Gothic"/>
              </a:rPr>
              <a:t>de</a:t>
            </a:r>
            <a:r>
              <a:rPr sz="1500" spc="45" dirty="0">
                <a:solidFill>
                  <a:srgbClr val="3D3D3F"/>
                </a:solidFill>
                <a:latin typeface="Century Gothic"/>
                <a:cs typeface="Century Gothic"/>
              </a:rPr>
              <a:t> </a:t>
            </a:r>
            <a:r>
              <a:rPr sz="1500" spc="-60" dirty="0">
                <a:solidFill>
                  <a:srgbClr val="3D3D3F"/>
                </a:solidFill>
                <a:latin typeface="Century Gothic"/>
                <a:cs typeface="Century Gothic"/>
              </a:rPr>
              <a:t>reintegro</a:t>
            </a:r>
            <a:r>
              <a:rPr sz="1500" spc="45" dirty="0">
                <a:solidFill>
                  <a:srgbClr val="3D3D3F"/>
                </a:solidFill>
                <a:latin typeface="Century Gothic"/>
                <a:cs typeface="Century Gothic"/>
              </a:rPr>
              <a:t> </a:t>
            </a:r>
            <a:r>
              <a:rPr sz="1500" spc="-65" dirty="0">
                <a:solidFill>
                  <a:srgbClr val="3D3D3F"/>
                </a:solidFill>
                <a:latin typeface="Century Gothic"/>
                <a:cs typeface="Century Gothic"/>
              </a:rPr>
              <a:t>en</a:t>
            </a:r>
            <a:r>
              <a:rPr sz="1500" spc="45" dirty="0">
                <a:solidFill>
                  <a:srgbClr val="3D3D3F"/>
                </a:solidFill>
                <a:latin typeface="Century Gothic"/>
                <a:cs typeface="Century Gothic"/>
              </a:rPr>
              <a:t> </a:t>
            </a:r>
            <a:r>
              <a:rPr sz="1500" spc="-50" dirty="0">
                <a:solidFill>
                  <a:srgbClr val="3D3D3F"/>
                </a:solidFill>
                <a:latin typeface="Century Gothic"/>
                <a:cs typeface="Century Gothic"/>
              </a:rPr>
              <a:t>materia</a:t>
            </a:r>
            <a:r>
              <a:rPr sz="1500" spc="45" dirty="0">
                <a:solidFill>
                  <a:srgbClr val="3D3D3F"/>
                </a:solidFill>
                <a:latin typeface="Century Gothic"/>
                <a:cs typeface="Century Gothic"/>
              </a:rPr>
              <a:t> </a:t>
            </a:r>
            <a:r>
              <a:rPr sz="1500" spc="-70" dirty="0">
                <a:solidFill>
                  <a:srgbClr val="3D3D3F"/>
                </a:solidFill>
                <a:latin typeface="Century Gothic"/>
                <a:cs typeface="Century Gothic"/>
              </a:rPr>
              <a:t>de</a:t>
            </a:r>
            <a:r>
              <a:rPr sz="1500" spc="45" dirty="0">
                <a:solidFill>
                  <a:srgbClr val="3D3D3F"/>
                </a:solidFill>
                <a:latin typeface="Century Gothic"/>
                <a:cs typeface="Century Gothic"/>
              </a:rPr>
              <a:t> </a:t>
            </a:r>
            <a:r>
              <a:rPr sz="1500" spc="-50" dirty="0">
                <a:solidFill>
                  <a:srgbClr val="3D3D3F"/>
                </a:solidFill>
                <a:latin typeface="Century Gothic"/>
                <a:cs typeface="Century Gothic"/>
              </a:rPr>
              <a:t>subvenciones.</a:t>
            </a:r>
            <a:endParaRPr sz="1500">
              <a:latin typeface="Century Gothic"/>
              <a:cs typeface="Century Gothic"/>
            </a:endParaRPr>
          </a:p>
        </p:txBody>
      </p:sp>
      <p:sp>
        <p:nvSpPr>
          <p:cNvPr id="26" name="object 26"/>
          <p:cNvSpPr txBox="1"/>
          <p:nvPr/>
        </p:nvSpPr>
        <p:spPr>
          <a:xfrm>
            <a:off x="1049299" y="2649602"/>
            <a:ext cx="8458200" cy="1166986"/>
          </a:xfrm>
          <a:prstGeom prst="rect">
            <a:avLst/>
          </a:prstGeom>
        </p:spPr>
        <p:txBody>
          <a:bodyPr vert="horz" wrap="square" lIns="0" tIns="12700" rIns="0" bIns="0" rtlCol="0">
            <a:spAutoFit/>
          </a:bodyPr>
          <a:lstStyle/>
          <a:p>
            <a:pPr marL="12700" marR="5080">
              <a:lnSpc>
                <a:spcPct val="100000"/>
              </a:lnSpc>
              <a:spcBef>
                <a:spcPts val="100"/>
              </a:spcBef>
            </a:pPr>
            <a:r>
              <a:rPr sz="1500" spc="-85" dirty="0">
                <a:solidFill>
                  <a:srgbClr val="3D3D3F"/>
                </a:solidFill>
                <a:latin typeface="Century Gothic"/>
                <a:cs typeface="Century Gothic"/>
              </a:rPr>
              <a:t>No </a:t>
            </a:r>
            <a:r>
              <a:rPr sz="1500" spc="-55" dirty="0">
                <a:solidFill>
                  <a:srgbClr val="3D3D3F"/>
                </a:solidFill>
                <a:latin typeface="Century Gothic"/>
                <a:cs typeface="Century Gothic"/>
              </a:rPr>
              <a:t>estar sancionada </a:t>
            </a:r>
            <a:r>
              <a:rPr sz="1500" spc="-50" dirty="0">
                <a:solidFill>
                  <a:srgbClr val="3D3D3F"/>
                </a:solidFill>
                <a:latin typeface="Century Gothic"/>
                <a:cs typeface="Century Gothic"/>
              </a:rPr>
              <a:t>ni administrativa ni </a:t>
            </a:r>
            <a:r>
              <a:rPr sz="1500" spc="-55" dirty="0">
                <a:solidFill>
                  <a:srgbClr val="3D3D3F"/>
                </a:solidFill>
                <a:latin typeface="Century Gothic"/>
                <a:cs typeface="Century Gothic"/>
              </a:rPr>
              <a:t>penalmente </a:t>
            </a:r>
            <a:r>
              <a:rPr sz="1500" spc="-65" dirty="0">
                <a:solidFill>
                  <a:srgbClr val="3D3D3F"/>
                </a:solidFill>
                <a:latin typeface="Century Gothic"/>
                <a:cs typeface="Century Gothic"/>
              </a:rPr>
              <a:t>con </a:t>
            </a:r>
            <a:r>
              <a:rPr sz="1500" spc="-50" dirty="0">
                <a:solidFill>
                  <a:srgbClr val="3D3D3F"/>
                </a:solidFill>
                <a:latin typeface="Century Gothic"/>
                <a:cs typeface="Century Gothic"/>
              </a:rPr>
              <a:t>la </a:t>
            </a:r>
            <a:r>
              <a:rPr sz="1500" spc="-60" dirty="0">
                <a:solidFill>
                  <a:srgbClr val="3D3D3F"/>
                </a:solidFill>
                <a:latin typeface="Century Gothic"/>
                <a:cs typeface="Century Gothic"/>
              </a:rPr>
              <a:t>pérdida </a:t>
            </a:r>
            <a:r>
              <a:rPr sz="1500" spc="-70" dirty="0">
                <a:solidFill>
                  <a:srgbClr val="3D3D3F"/>
                </a:solidFill>
                <a:latin typeface="Century Gothic"/>
                <a:cs typeface="Century Gothic"/>
              </a:rPr>
              <a:t>de </a:t>
            </a:r>
            <a:r>
              <a:rPr sz="1500" spc="-50" dirty="0">
                <a:solidFill>
                  <a:srgbClr val="3D3D3F"/>
                </a:solidFill>
                <a:latin typeface="Century Gothic"/>
                <a:cs typeface="Century Gothic"/>
              </a:rPr>
              <a:t>la </a:t>
            </a:r>
            <a:r>
              <a:rPr sz="1500" spc="-40" dirty="0">
                <a:solidFill>
                  <a:srgbClr val="3D3D3F"/>
                </a:solidFill>
                <a:latin typeface="Century Gothic"/>
                <a:cs typeface="Century Gothic"/>
              </a:rPr>
              <a:t>posibilidad </a:t>
            </a:r>
            <a:r>
              <a:rPr sz="1500" spc="-60" dirty="0">
                <a:solidFill>
                  <a:srgbClr val="3D3D3F"/>
                </a:solidFill>
                <a:latin typeface="Century Gothic"/>
                <a:cs typeface="Century Gothic"/>
              </a:rPr>
              <a:t>de  obtención </a:t>
            </a:r>
            <a:r>
              <a:rPr sz="1500" spc="-70" dirty="0">
                <a:solidFill>
                  <a:srgbClr val="3D3D3F"/>
                </a:solidFill>
                <a:latin typeface="Century Gothic"/>
                <a:cs typeface="Century Gothic"/>
              </a:rPr>
              <a:t>de </a:t>
            </a:r>
            <a:r>
              <a:rPr sz="1500" spc="-50" dirty="0">
                <a:solidFill>
                  <a:srgbClr val="3D3D3F"/>
                </a:solidFill>
                <a:latin typeface="Century Gothic"/>
                <a:cs typeface="Century Gothic"/>
              </a:rPr>
              <a:t>subvenciones </a:t>
            </a:r>
            <a:r>
              <a:rPr sz="1500" spc="-75" dirty="0">
                <a:solidFill>
                  <a:srgbClr val="3D3D3F"/>
                </a:solidFill>
                <a:latin typeface="Century Gothic"/>
                <a:cs typeface="Century Gothic"/>
              </a:rPr>
              <a:t>o </a:t>
            </a:r>
            <a:r>
              <a:rPr sz="1500" spc="-60" dirty="0">
                <a:solidFill>
                  <a:srgbClr val="3D3D3F"/>
                </a:solidFill>
                <a:latin typeface="Century Gothic"/>
                <a:cs typeface="Century Gothic"/>
              </a:rPr>
              <a:t>ayudas </a:t>
            </a:r>
            <a:r>
              <a:rPr sz="1500" spc="-45" dirty="0">
                <a:solidFill>
                  <a:srgbClr val="3D3D3F"/>
                </a:solidFill>
                <a:latin typeface="Century Gothic"/>
                <a:cs typeface="Century Gothic"/>
              </a:rPr>
              <a:t>públicas, </a:t>
            </a:r>
            <a:r>
              <a:rPr sz="1500" spc="-50" dirty="0">
                <a:solidFill>
                  <a:srgbClr val="3D3D3F"/>
                </a:solidFill>
                <a:latin typeface="Century Gothic"/>
                <a:cs typeface="Century Gothic"/>
              </a:rPr>
              <a:t>ni </a:t>
            </a:r>
            <a:r>
              <a:rPr sz="1500" spc="-55" dirty="0">
                <a:solidFill>
                  <a:srgbClr val="3D3D3F"/>
                </a:solidFill>
                <a:latin typeface="Century Gothic"/>
                <a:cs typeface="Century Gothic"/>
              </a:rPr>
              <a:t>estar </a:t>
            </a:r>
            <a:r>
              <a:rPr sz="1500" spc="-45" dirty="0">
                <a:solidFill>
                  <a:srgbClr val="3D3D3F"/>
                </a:solidFill>
                <a:latin typeface="Century Gothic"/>
                <a:cs typeface="Century Gothic"/>
              </a:rPr>
              <a:t>incursa </a:t>
            </a:r>
            <a:r>
              <a:rPr sz="1500" spc="-65" dirty="0">
                <a:solidFill>
                  <a:srgbClr val="3D3D3F"/>
                </a:solidFill>
                <a:latin typeface="Century Gothic"/>
                <a:cs typeface="Century Gothic"/>
              </a:rPr>
              <a:t>en </a:t>
            </a:r>
            <a:r>
              <a:rPr sz="1500" spc="-50" dirty="0">
                <a:solidFill>
                  <a:srgbClr val="3D3D3F"/>
                </a:solidFill>
                <a:latin typeface="Century Gothic"/>
                <a:cs typeface="Century Gothic"/>
              </a:rPr>
              <a:t>prohibición </a:t>
            </a:r>
            <a:r>
              <a:rPr sz="1500" spc="-45" dirty="0">
                <a:solidFill>
                  <a:srgbClr val="3D3D3F"/>
                </a:solidFill>
                <a:latin typeface="Century Gothic"/>
                <a:cs typeface="Century Gothic"/>
              </a:rPr>
              <a:t>legal </a:t>
            </a:r>
            <a:r>
              <a:rPr sz="1500" spc="-60" dirty="0">
                <a:solidFill>
                  <a:srgbClr val="3D3D3F"/>
                </a:solidFill>
                <a:latin typeface="Century Gothic"/>
                <a:cs typeface="Century Gothic"/>
              </a:rPr>
              <a:t>alguna que  </a:t>
            </a:r>
            <a:r>
              <a:rPr sz="1500" spc="-40" dirty="0">
                <a:solidFill>
                  <a:srgbClr val="3D3D3F"/>
                </a:solidFill>
                <a:latin typeface="Century Gothic"/>
                <a:cs typeface="Century Gothic"/>
              </a:rPr>
              <a:t>le </a:t>
            </a:r>
            <a:r>
              <a:rPr sz="1500" spc="-50" dirty="0">
                <a:solidFill>
                  <a:srgbClr val="3D3D3F"/>
                </a:solidFill>
                <a:latin typeface="Century Gothic"/>
                <a:cs typeface="Century Gothic"/>
              </a:rPr>
              <a:t>inhabilite </a:t>
            </a:r>
            <a:r>
              <a:rPr sz="1500" spc="-70" dirty="0">
                <a:solidFill>
                  <a:srgbClr val="3D3D3F"/>
                </a:solidFill>
                <a:latin typeface="Century Gothic"/>
                <a:cs typeface="Century Gothic"/>
              </a:rPr>
              <a:t>para </a:t>
            </a:r>
            <a:r>
              <a:rPr sz="1500" spc="-40" dirty="0">
                <a:solidFill>
                  <a:srgbClr val="3D3D3F"/>
                </a:solidFill>
                <a:latin typeface="Century Gothic"/>
                <a:cs typeface="Century Gothic"/>
              </a:rPr>
              <a:t>ello, </a:t>
            </a:r>
            <a:r>
              <a:rPr sz="1500" spc="-65" dirty="0">
                <a:solidFill>
                  <a:srgbClr val="3D3D3F"/>
                </a:solidFill>
                <a:latin typeface="Century Gothic"/>
                <a:cs typeface="Century Gothic"/>
              </a:rPr>
              <a:t>con </a:t>
            </a:r>
            <a:r>
              <a:rPr sz="1500" spc="-40" dirty="0">
                <a:solidFill>
                  <a:srgbClr val="3D3D3F"/>
                </a:solidFill>
                <a:latin typeface="Century Gothic"/>
                <a:cs typeface="Century Gothic"/>
              </a:rPr>
              <a:t>inclusión </a:t>
            </a:r>
            <a:r>
              <a:rPr sz="1500" spc="-70" dirty="0">
                <a:solidFill>
                  <a:srgbClr val="3D3D3F"/>
                </a:solidFill>
                <a:latin typeface="Century Gothic"/>
                <a:cs typeface="Century Gothic"/>
              </a:rPr>
              <a:t>de </a:t>
            </a:r>
            <a:r>
              <a:rPr sz="1500" spc="-30" dirty="0">
                <a:solidFill>
                  <a:srgbClr val="3D3D3F"/>
                </a:solidFill>
                <a:latin typeface="Century Gothic"/>
                <a:cs typeface="Century Gothic"/>
              </a:rPr>
              <a:t>las </a:t>
            </a:r>
            <a:r>
              <a:rPr sz="1500" spc="-65" dirty="0">
                <a:solidFill>
                  <a:srgbClr val="3D3D3F"/>
                </a:solidFill>
                <a:latin typeface="Century Gothic"/>
                <a:cs typeface="Century Gothic"/>
              </a:rPr>
              <a:t>que </a:t>
            </a:r>
            <a:r>
              <a:rPr sz="1500" spc="-25" dirty="0">
                <a:solidFill>
                  <a:srgbClr val="3D3D3F"/>
                </a:solidFill>
                <a:latin typeface="Century Gothic"/>
                <a:cs typeface="Century Gothic"/>
              </a:rPr>
              <a:t>se </a:t>
            </a:r>
            <a:r>
              <a:rPr sz="1500" spc="-75" dirty="0">
                <a:solidFill>
                  <a:srgbClr val="3D3D3F"/>
                </a:solidFill>
                <a:latin typeface="Century Gothic"/>
                <a:cs typeface="Century Gothic"/>
              </a:rPr>
              <a:t>hayan </a:t>
            </a:r>
            <a:r>
              <a:rPr sz="1500" spc="-60" dirty="0">
                <a:solidFill>
                  <a:srgbClr val="3D3D3F"/>
                </a:solidFill>
                <a:latin typeface="Century Gothic"/>
                <a:cs typeface="Century Gothic"/>
              </a:rPr>
              <a:t>producido </a:t>
            </a:r>
            <a:r>
              <a:rPr sz="1500" spc="-70" dirty="0">
                <a:solidFill>
                  <a:srgbClr val="3D3D3F"/>
                </a:solidFill>
                <a:latin typeface="Century Gothic"/>
                <a:cs typeface="Century Gothic"/>
              </a:rPr>
              <a:t>por </a:t>
            </a:r>
            <a:r>
              <a:rPr sz="1500" spc="-50" dirty="0">
                <a:solidFill>
                  <a:srgbClr val="3D3D3F"/>
                </a:solidFill>
                <a:latin typeface="Century Gothic"/>
                <a:cs typeface="Century Gothic"/>
              </a:rPr>
              <a:t>incurrir </a:t>
            </a:r>
            <a:r>
              <a:rPr sz="1500" spc="-65" dirty="0">
                <a:solidFill>
                  <a:srgbClr val="3D3D3F"/>
                </a:solidFill>
                <a:latin typeface="Century Gothic"/>
                <a:cs typeface="Century Gothic"/>
              </a:rPr>
              <a:t>en </a:t>
            </a:r>
            <a:r>
              <a:rPr sz="1500" spc="-40" dirty="0">
                <a:solidFill>
                  <a:srgbClr val="3D3D3F"/>
                </a:solidFill>
                <a:latin typeface="Century Gothic"/>
                <a:cs typeface="Century Gothic"/>
              </a:rPr>
              <a:t>discriminación  </a:t>
            </a:r>
            <a:r>
              <a:rPr sz="1500" spc="-70" dirty="0">
                <a:solidFill>
                  <a:srgbClr val="3D3D3F"/>
                </a:solidFill>
                <a:latin typeface="Century Gothic"/>
                <a:cs typeface="Century Gothic"/>
              </a:rPr>
              <a:t>por </a:t>
            </a:r>
            <a:r>
              <a:rPr sz="1500" spc="-60" dirty="0">
                <a:solidFill>
                  <a:srgbClr val="3D3D3F"/>
                </a:solidFill>
                <a:latin typeface="Century Gothic"/>
                <a:cs typeface="Century Gothic"/>
              </a:rPr>
              <a:t>razón </a:t>
            </a:r>
            <a:r>
              <a:rPr sz="1500" spc="-70" dirty="0">
                <a:solidFill>
                  <a:srgbClr val="3D3D3F"/>
                </a:solidFill>
                <a:latin typeface="Century Gothic"/>
                <a:cs typeface="Century Gothic"/>
              </a:rPr>
              <a:t>de </a:t>
            </a:r>
            <a:r>
              <a:rPr sz="1500" spc="-50" dirty="0">
                <a:solidFill>
                  <a:srgbClr val="3D3D3F"/>
                </a:solidFill>
                <a:latin typeface="Century Gothic"/>
                <a:cs typeface="Century Gothic"/>
              </a:rPr>
              <a:t>sexo, </a:t>
            </a:r>
            <a:r>
              <a:rPr sz="1500" spc="-65" dirty="0">
                <a:solidFill>
                  <a:srgbClr val="3D3D3F"/>
                </a:solidFill>
                <a:latin typeface="Century Gothic"/>
                <a:cs typeface="Century Gothic"/>
              </a:rPr>
              <a:t>en </a:t>
            </a:r>
            <a:r>
              <a:rPr sz="1500" spc="-70" dirty="0">
                <a:solidFill>
                  <a:srgbClr val="3D3D3F"/>
                </a:solidFill>
                <a:latin typeface="Century Gothic"/>
                <a:cs typeface="Century Gothic"/>
              </a:rPr>
              <a:t>virtud de </a:t>
            </a:r>
            <a:r>
              <a:rPr sz="1500" spc="-50" dirty="0">
                <a:solidFill>
                  <a:srgbClr val="3D3D3F"/>
                </a:solidFill>
                <a:latin typeface="Century Gothic"/>
                <a:cs typeface="Century Gothic"/>
              </a:rPr>
              <a:t>la </a:t>
            </a:r>
            <a:r>
              <a:rPr sz="1500" spc="-60" dirty="0">
                <a:solidFill>
                  <a:srgbClr val="3D3D3F"/>
                </a:solidFill>
                <a:latin typeface="Century Gothic"/>
                <a:cs typeface="Century Gothic"/>
              </a:rPr>
              <a:t>ley </a:t>
            </a:r>
            <a:r>
              <a:rPr sz="1500" spc="-10" dirty="0">
                <a:solidFill>
                  <a:srgbClr val="3D3D3F"/>
                </a:solidFill>
                <a:latin typeface="Century Gothic"/>
                <a:cs typeface="Century Gothic"/>
              </a:rPr>
              <a:t>4/2005, </a:t>
            </a:r>
            <a:r>
              <a:rPr sz="1500" spc="-70" dirty="0" smtClean="0">
                <a:solidFill>
                  <a:srgbClr val="3D3D3F"/>
                </a:solidFill>
                <a:latin typeface="Century Gothic"/>
                <a:cs typeface="Century Gothic"/>
              </a:rPr>
              <a:t>de </a:t>
            </a:r>
            <a:r>
              <a:rPr sz="1500" spc="-60" dirty="0">
                <a:solidFill>
                  <a:srgbClr val="3D3D3F"/>
                </a:solidFill>
                <a:latin typeface="Century Gothic"/>
                <a:cs typeface="Century Gothic"/>
              </a:rPr>
              <a:t>febrero, </a:t>
            </a:r>
            <a:r>
              <a:rPr sz="1500" spc="-70" dirty="0">
                <a:solidFill>
                  <a:srgbClr val="3D3D3F"/>
                </a:solidFill>
                <a:latin typeface="Century Gothic"/>
                <a:cs typeface="Century Gothic"/>
              </a:rPr>
              <a:t>para </a:t>
            </a:r>
            <a:r>
              <a:rPr sz="1500" spc="-50" dirty="0">
                <a:solidFill>
                  <a:srgbClr val="3D3D3F"/>
                </a:solidFill>
                <a:latin typeface="Century Gothic"/>
                <a:cs typeface="Century Gothic"/>
              </a:rPr>
              <a:t>la </a:t>
            </a:r>
            <a:r>
              <a:rPr sz="1500" spc="-55" dirty="0">
                <a:solidFill>
                  <a:srgbClr val="3D3D3F"/>
                </a:solidFill>
                <a:latin typeface="Century Gothic"/>
                <a:cs typeface="Century Gothic"/>
              </a:rPr>
              <a:t>Igualdad </a:t>
            </a:r>
            <a:r>
              <a:rPr sz="1500" spc="-70" dirty="0">
                <a:solidFill>
                  <a:srgbClr val="3D3D3F"/>
                </a:solidFill>
                <a:latin typeface="Century Gothic"/>
                <a:cs typeface="Century Gothic"/>
              </a:rPr>
              <a:t>de </a:t>
            </a:r>
            <a:r>
              <a:rPr sz="1500" spc="-55" dirty="0">
                <a:solidFill>
                  <a:srgbClr val="3D3D3F"/>
                </a:solidFill>
                <a:latin typeface="Century Gothic"/>
                <a:cs typeface="Century Gothic"/>
              </a:rPr>
              <a:t>Mujeres </a:t>
            </a:r>
            <a:r>
              <a:rPr sz="1500" spc="-114" dirty="0">
                <a:solidFill>
                  <a:srgbClr val="3D3D3F"/>
                </a:solidFill>
                <a:latin typeface="Century Gothic"/>
                <a:cs typeface="Century Gothic"/>
              </a:rPr>
              <a:t>y  </a:t>
            </a:r>
            <a:r>
              <a:rPr sz="1500" spc="-45" dirty="0">
                <a:solidFill>
                  <a:srgbClr val="3D3D3F"/>
                </a:solidFill>
                <a:latin typeface="Century Gothic"/>
                <a:cs typeface="Century Gothic"/>
              </a:rPr>
              <a:t>Hombres, </a:t>
            </a:r>
            <a:r>
              <a:rPr sz="1500" spc="-75" dirty="0">
                <a:solidFill>
                  <a:srgbClr val="3D3D3F"/>
                </a:solidFill>
                <a:latin typeface="Century Gothic"/>
                <a:cs typeface="Century Gothic"/>
              </a:rPr>
              <a:t>o </a:t>
            </a:r>
            <a:r>
              <a:rPr sz="1500" spc="-70" dirty="0">
                <a:solidFill>
                  <a:srgbClr val="3D3D3F"/>
                </a:solidFill>
                <a:latin typeface="Century Gothic"/>
                <a:cs typeface="Century Gothic"/>
              </a:rPr>
              <a:t>de </a:t>
            </a:r>
            <a:r>
              <a:rPr sz="1500" spc="-50" dirty="0">
                <a:solidFill>
                  <a:srgbClr val="3D3D3F"/>
                </a:solidFill>
                <a:latin typeface="Century Gothic"/>
                <a:cs typeface="Century Gothic"/>
              </a:rPr>
              <a:t>la </a:t>
            </a:r>
            <a:r>
              <a:rPr sz="1500" spc="-95" dirty="0">
                <a:solidFill>
                  <a:srgbClr val="3D3D3F"/>
                </a:solidFill>
                <a:latin typeface="Century Gothic"/>
                <a:cs typeface="Century Gothic"/>
              </a:rPr>
              <a:t>Ley </a:t>
            </a:r>
            <a:r>
              <a:rPr sz="1500" spc="-65" dirty="0">
                <a:solidFill>
                  <a:srgbClr val="3D3D3F"/>
                </a:solidFill>
                <a:latin typeface="Century Gothic"/>
                <a:cs typeface="Century Gothic"/>
              </a:rPr>
              <a:t>Orgánica </a:t>
            </a:r>
            <a:r>
              <a:rPr sz="1500" spc="-10" dirty="0">
                <a:solidFill>
                  <a:srgbClr val="3D3D3F"/>
                </a:solidFill>
                <a:latin typeface="Century Gothic"/>
                <a:cs typeface="Century Gothic"/>
              </a:rPr>
              <a:t>3/2007, </a:t>
            </a:r>
            <a:r>
              <a:rPr sz="1500" spc="-70" dirty="0">
                <a:solidFill>
                  <a:srgbClr val="3D3D3F"/>
                </a:solidFill>
                <a:latin typeface="Century Gothic"/>
                <a:cs typeface="Century Gothic"/>
              </a:rPr>
              <a:t>de </a:t>
            </a:r>
            <a:r>
              <a:rPr sz="1500" spc="20" dirty="0">
                <a:solidFill>
                  <a:srgbClr val="3D3D3F"/>
                </a:solidFill>
                <a:latin typeface="Century Gothic"/>
                <a:cs typeface="Century Gothic"/>
              </a:rPr>
              <a:t>30 </a:t>
            </a:r>
            <a:r>
              <a:rPr sz="1500" spc="-70" dirty="0">
                <a:solidFill>
                  <a:srgbClr val="3D3D3F"/>
                </a:solidFill>
                <a:latin typeface="Century Gothic"/>
                <a:cs typeface="Century Gothic"/>
              </a:rPr>
              <a:t>de </a:t>
            </a:r>
            <a:r>
              <a:rPr sz="1500" spc="-40" dirty="0">
                <a:solidFill>
                  <a:srgbClr val="3D3D3F"/>
                </a:solidFill>
                <a:latin typeface="Century Gothic"/>
                <a:cs typeface="Century Gothic"/>
              </a:rPr>
              <a:t>marzo </a:t>
            </a:r>
            <a:r>
              <a:rPr sz="1500" spc="-70" dirty="0">
                <a:solidFill>
                  <a:srgbClr val="3D3D3F"/>
                </a:solidFill>
                <a:latin typeface="Century Gothic"/>
                <a:cs typeface="Century Gothic"/>
              </a:rPr>
              <a:t>para </a:t>
            </a:r>
            <a:r>
              <a:rPr sz="1500" spc="-50" dirty="0">
                <a:solidFill>
                  <a:srgbClr val="3D3D3F"/>
                </a:solidFill>
                <a:latin typeface="Century Gothic"/>
                <a:cs typeface="Century Gothic"/>
              </a:rPr>
              <a:t>la </a:t>
            </a:r>
            <a:r>
              <a:rPr sz="1500" spc="-55" dirty="0">
                <a:solidFill>
                  <a:srgbClr val="3D3D3F"/>
                </a:solidFill>
                <a:latin typeface="Century Gothic"/>
                <a:cs typeface="Century Gothic"/>
              </a:rPr>
              <a:t>Igualdad </a:t>
            </a:r>
            <a:r>
              <a:rPr sz="1500" spc="-60" dirty="0">
                <a:solidFill>
                  <a:srgbClr val="3D3D3F"/>
                </a:solidFill>
                <a:latin typeface="Century Gothic"/>
                <a:cs typeface="Century Gothic"/>
              </a:rPr>
              <a:t>Efectiva </a:t>
            </a:r>
            <a:r>
              <a:rPr sz="1500" spc="-70" dirty="0">
                <a:solidFill>
                  <a:srgbClr val="3D3D3F"/>
                </a:solidFill>
                <a:latin typeface="Century Gothic"/>
                <a:cs typeface="Century Gothic"/>
              </a:rPr>
              <a:t>de </a:t>
            </a:r>
            <a:r>
              <a:rPr sz="1500" spc="-55" dirty="0">
                <a:solidFill>
                  <a:srgbClr val="3D3D3F"/>
                </a:solidFill>
                <a:latin typeface="Century Gothic"/>
                <a:cs typeface="Century Gothic"/>
              </a:rPr>
              <a:t>Mujeres </a:t>
            </a:r>
            <a:r>
              <a:rPr sz="1500" spc="-114" dirty="0">
                <a:solidFill>
                  <a:srgbClr val="3D3D3F"/>
                </a:solidFill>
                <a:latin typeface="Century Gothic"/>
                <a:cs typeface="Century Gothic"/>
              </a:rPr>
              <a:t>y  </a:t>
            </a:r>
            <a:r>
              <a:rPr sz="1500" spc="-45" dirty="0">
                <a:solidFill>
                  <a:srgbClr val="3D3D3F"/>
                </a:solidFill>
                <a:latin typeface="Century Gothic"/>
                <a:cs typeface="Century Gothic"/>
              </a:rPr>
              <a:t>Hombres.</a:t>
            </a:r>
            <a:endParaRPr sz="1500" dirty="0">
              <a:latin typeface="Century Gothic"/>
              <a:cs typeface="Century Gothic"/>
            </a:endParaRPr>
          </a:p>
        </p:txBody>
      </p:sp>
      <p:sp>
        <p:nvSpPr>
          <p:cNvPr id="27" name="object 27"/>
          <p:cNvSpPr txBox="1"/>
          <p:nvPr/>
        </p:nvSpPr>
        <p:spPr>
          <a:xfrm>
            <a:off x="671300" y="854678"/>
            <a:ext cx="7007859" cy="269240"/>
          </a:xfrm>
          <a:prstGeom prst="rect">
            <a:avLst/>
          </a:prstGeom>
        </p:spPr>
        <p:txBody>
          <a:bodyPr vert="horz" wrap="square" lIns="0" tIns="12700" rIns="0" bIns="0" rtlCol="0">
            <a:spAutoFit/>
          </a:bodyPr>
          <a:lstStyle/>
          <a:p>
            <a:pPr marL="12700">
              <a:lnSpc>
                <a:spcPct val="100000"/>
              </a:lnSpc>
              <a:spcBef>
                <a:spcPts val="100"/>
              </a:spcBef>
            </a:pPr>
            <a:r>
              <a:rPr sz="1600" spc="-40" dirty="0">
                <a:solidFill>
                  <a:srgbClr val="004594"/>
                </a:solidFill>
                <a:latin typeface="Century Gothic"/>
                <a:cs typeface="Century Gothic"/>
              </a:rPr>
              <a:t>Condiciones generales </a:t>
            </a:r>
            <a:r>
              <a:rPr sz="1600" spc="-85" dirty="0">
                <a:solidFill>
                  <a:srgbClr val="004594"/>
                </a:solidFill>
                <a:latin typeface="Century Gothic"/>
                <a:cs typeface="Century Gothic"/>
              </a:rPr>
              <a:t>a </a:t>
            </a:r>
            <a:r>
              <a:rPr sz="1600" spc="-30" dirty="0">
                <a:solidFill>
                  <a:srgbClr val="004594"/>
                </a:solidFill>
                <a:latin typeface="Century Gothic"/>
                <a:cs typeface="Century Gothic"/>
              </a:rPr>
              <a:t>cumplir </a:t>
            </a:r>
            <a:r>
              <a:rPr sz="1600" spc="-20" dirty="0">
                <a:solidFill>
                  <a:srgbClr val="004594"/>
                </a:solidFill>
                <a:latin typeface="Century Gothic"/>
                <a:cs typeface="Century Gothic"/>
              </a:rPr>
              <a:t>las </a:t>
            </a:r>
            <a:r>
              <a:rPr sz="1600" spc="-125" dirty="0" smtClean="0">
                <a:solidFill>
                  <a:srgbClr val="004594"/>
                </a:solidFill>
                <a:latin typeface="Century Gothic"/>
                <a:cs typeface="Century Gothic"/>
              </a:rPr>
              <a:t> </a:t>
            </a:r>
            <a:r>
              <a:rPr sz="1600" spc="-45" dirty="0">
                <a:solidFill>
                  <a:srgbClr val="004594"/>
                </a:solidFill>
                <a:latin typeface="Century Gothic"/>
                <a:cs typeface="Century Gothic"/>
              </a:rPr>
              <a:t>entidades</a:t>
            </a:r>
            <a:r>
              <a:rPr sz="1600" spc="330" dirty="0">
                <a:solidFill>
                  <a:srgbClr val="004594"/>
                </a:solidFill>
                <a:latin typeface="Century Gothic"/>
                <a:cs typeface="Century Gothic"/>
              </a:rPr>
              <a:t> </a:t>
            </a:r>
            <a:r>
              <a:rPr sz="1600" spc="-30" dirty="0">
                <a:solidFill>
                  <a:srgbClr val="004594"/>
                </a:solidFill>
                <a:latin typeface="Century Gothic"/>
                <a:cs typeface="Century Gothic"/>
              </a:rPr>
              <a:t>beneficiarias:</a:t>
            </a:r>
            <a:endParaRPr sz="1600" dirty="0">
              <a:latin typeface="Century Gothic"/>
              <a:cs typeface="Century Gothic"/>
            </a:endParaRPr>
          </a:p>
        </p:txBody>
      </p:sp>
      <p:sp>
        <p:nvSpPr>
          <p:cNvPr id="28" name="object 28"/>
          <p:cNvSpPr txBox="1"/>
          <p:nvPr/>
        </p:nvSpPr>
        <p:spPr>
          <a:xfrm>
            <a:off x="671300" y="1716431"/>
            <a:ext cx="249554" cy="1221740"/>
          </a:xfrm>
          <a:prstGeom prst="rect">
            <a:avLst/>
          </a:prstGeom>
        </p:spPr>
        <p:txBody>
          <a:bodyPr vert="horz" wrap="square" lIns="0" tIns="14605" rIns="0" bIns="0" rtlCol="0">
            <a:spAutoFit/>
          </a:bodyPr>
          <a:lstStyle/>
          <a:p>
            <a:pPr marL="12700" algn="r">
              <a:lnSpc>
                <a:spcPct val="100000"/>
              </a:lnSpc>
              <a:spcBef>
                <a:spcPts val="115"/>
              </a:spcBef>
            </a:pPr>
            <a:r>
              <a:rPr sz="1750" spc="-75" dirty="0" smtClean="0">
                <a:solidFill>
                  <a:srgbClr val="004594"/>
                </a:solidFill>
                <a:latin typeface="Century Gothic"/>
                <a:cs typeface="Century Gothic"/>
              </a:rPr>
              <a:t>a</a:t>
            </a:r>
            <a:r>
              <a:rPr sz="1750" spc="-75" dirty="0">
                <a:solidFill>
                  <a:srgbClr val="004594"/>
                </a:solidFill>
                <a:latin typeface="Century Gothic"/>
                <a:cs typeface="Century Gothic"/>
              </a:rPr>
              <a:t>.</a:t>
            </a:r>
            <a:endParaRPr sz="1750" dirty="0">
              <a:latin typeface="Century Gothic"/>
              <a:cs typeface="Century Gothic"/>
            </a:endParaRPr>
          </a:p>
          <a:p>
            <a:pPr marL="48260">
              <a:lnSpc>
                <a:spcPct val="100000"/>
              </a:lnSpc>
              <a:spcBef>
                <a:spcPts val="1585"/>
              </a:spcBef>
            </a:pPr>
            <a:r>
              <a:rPr sz="1750" spc="-105" dirty="0">
                <a:solidFill>
                  <a:srgbClr val="004594"/>
                </a:solidFill>
                <a:latin typeface="Century Gothic"/>
                <a:cs typeface="Century Gothic"/>
              </a:rPr>
              <a:t>b.</a:t>
            </a:r>
            <a:endParaRPr sz="1750" dirty="0">
              <a:latin typeface="Century Gothic"/>
              <a:cs typeface="Century Gothic"/>
            </a:endParaRPr>
          </a:p>
          <a:p>
            <a:pPr marL="48260">
              <a:lnSpc>
                <a:spcPct val="100000"/>
              </a:lnSpc>
              <a:spcBef>
                <a:spcPts val="1515"/>
              </a:spcBef>
            </a:pPr>
            <a:r>
              <a:rPr sz="1750" spc="-100" dirty="0">
                <a:solidFill>
                  <a:srgbClr val="004594"/>
                </a:solidFill>
                <a:latin typeface="Century Gothic"/>
                <a:cs typeface="Century Gothic"/>
              </a:rPr>
              <a:t>c.</a:t>
            </a:r>
            <a:endParaRPr sz="1750" dirty="0">
              <a:latin typeface="Century Gothic"/>
              <a:cs typeface="Century Gothic"/>
            </a:endParaRPr>
          </a:p>
        </p:txBody>
      </p:sp>
      <p:sp>
        <p:nvSpPr>
          <p:cNvPr id="30" name="object 30"/>
          <p:cNvSpPr txBox="1"/>
          <p:nvPr/>
        </p:nvSpPr>
        <p:spPr>
          <a:xfrm>
            <a:off x="687291" y="4179433"/>
            <a:ext cx="8632190" cy="707390"/>
          </a:xfrm>
          <a:prstGeom prst="rect">
            <a:avLst/>
          </a:prstGeom>
        </p:spPr>
        <p:txBody>
          <a:bodyPr vert="horz" wrap="square" lIns="0" tIns="23495" rIns="0" bIns="0" rtlCol="0">
            <a:spAutoFit/>
          </a:bodyPr>
          <a:lstStyle/>
          <a:p>
            <a:pPr marL="354330" marR="5080" indent="-342265">
              <a:lnSpc>
                <a:spcPts val="1770"/>
              </a:lnSpc>
              <a:spcBef>
                <a:spcPts val="185"/>
              </a:spcBef>
              <a:tabLst>
                <a:tab pos="354330" algn="l"/>
              </a:tabLst>
            </a:pPr>
            <a:r>
              <a:rPr lang="es-ES" sz="1750" spc="-65" dirty="0">
                <a:solidFill>
                  <a:srgbClr val="004594"/>
                </a:solidFill>
                <a:latin typeface="Century Gothic"/>
                <a:cs typeface="Century Gothic"/>
              </a:rPr>
              <a:t>d</a:t>
            </a:r>
            <a:r>
              <a:rPr sz="1750" spc="-65" dirty="0" smtClean="0">
                <a:solidFill>
                  <a:srgbClr val="004594"/>
                </a:solidFill>
                <a:latin typeface="Century Gothic"/>
                <a:cs typeface="Century Gothic"/>
              </a:rPr>
              <a:t>.</a:t>
            </a:r>
            <a:r>
              <a:rPr sz="1750" spc="-65" dirty="0">
                <a:solidFill>
                  <a:srgbClr val="004594"/>
                </a:solidFill>
                <a:latin typeface="Century Gothic"/>
                <a:cs typeface="Century Gothic"/>
              </a:rPr>
              <a:t>	</a:t>
            </a:r>
            <a:r>
              <a:rPr sz="2250" spc="-127" baseline="1851" dirty="0">
                <a:solidFill>
                  <a:srgbClr val="3D3D3F"/>
                </a:solidFill>
                <a:latin typeface="Century Gothic"/>
                <a:cs typeface="Century Gothic"/>
              </a:rPr>
              <a:t>No </a:t>
            </a:r>
            <a:r>
              <a:rPr sz="2250" spc="-82" baseline="1851" dirty="0">
                <a:solidFill>
                  <a:srgbClr val="3D3D3F"/>
                </a:solidFill>
                <a:latin typeface="Century Gothic"/>
                <a:cs typeface="Century Gothic"/>
              </a:rPr>
              <a:t>estar </a:t>
            </a:r>
            <a:r>
              <a:rPr sz="2250" spc="-67" baseline="1851" dirty="0">
                <a:solidFill>
                  <a:srgbClr val="3D3D3F"/>
                </a:solidFill>
                <a:latin typeface="Century Gothic"/>
                <a:cs typeface="Century Gothic"/>
              </a:rPr>
              <a:t>incursa </a:t>
            </a:r>
            <a:r>
              <a:rPr sz="2250" spc="-97" baseline="1851" dirty="0">
                <a:solidFill>
                  <a:srgbClr val="3D3D3F"/>
                </a:solidFill>
                <a:latin typeface="Century Gothic"/>
                <a:cs typeface="Century Gothic"/>
              </a:rPr>
              <a:t>en </a:t>
            </a:r>
            <a:r>
              <a:rPr sz="2250" spc="-89" baseline="1851" dirty="0">
                <a:solidFill>
                  <a:srgbClr val="3D3D3F"/>
                </a:solidFill>
                <a:latin typeface="Century Gothic"/>
                <a:cs typeface="Century Gothic"/>
              </a:rPr>
              <a:t>ninguna </a:t>
            </a:r>
            <a:r>
              <a:rPr sz="2250" spc="-104" baseline="1851" dirty="0">
                <a:solidFill>
                  <a:srgbClr val="3D3D3F"/>
                </a:solidFill>
                <a:latin typeface="Century Gothic"/>
                <a:cs typeface="Century Gothic"/>
              </a:rPr>
              <a:t>de </a:t>
            </a:r>
            <a:r>
              <a:rPr sz="2250" spc="-44" baseline="1851" dirty="0">
                <a:solidFill>
                  <a:srgbClr val="3D3D3F"/>
                </a:solidFill>
                <a:latin typeface="Century Gothic"/>
                <a:cs typeface="Century Gothic"/>
              </a:rPr>
              <a:t>las </a:t>
            </a:r>
            <a:r>
              <a:rPr sz="2250" spc="-67" baseline="1851" dirty="0">
                <a:solidFill>
                  <a:srgbClr val="3D3D3F"/>
                </a:solidFill>
                <a:latin typeface="Century Gothic"/>
                <a:cs typeface="Century Gothic"/>
              </a:rPr>
              <a:t>circunstancias </a:t>
            </a:r>
            <a:r>
              <a:rPr sz="2250" spc="-75" baseline="1851" dirty="0">
                <a:solidFill>
                  <a:srgbClr val="3D3D3F"/>
                </a:solidFill>
                <a:latin typeface="Century Gothic"/>
                <a:cs typeface="Century Gothic"/>
              </a:rPr>
              <a:t>previstas </a:t>
            </a:r>
            <a:r>
              <a:rPr sz="2250" spc="-97" baseline="1851" dirty="0">
                <a:solidFill>
                  <a:srgbClr val="3D3D3F"/>
                </a:solidFill>
                <a:latin typeface="Century Gothic"/>
                <a:cs typeface="Century Gothic"/>
              </a:rPr>
              <a:t>en </a:t>
            </a:r>
            <a:r>
              <a:rPr sz="2250" spc="-60" baseline="1851" dirty="0">
                <a:solidFill>
                  <a:srgbClr val="3D3D3F"/>
                </a:solidFill>
                <a:latin typeface="Century Gothic"/>
                <a:cs typeface="Century Gothic"/>
              </a:rPr>
              <a:t>el </a:t>
            </a:r>
            <a:r>
              <a:rPr sz="2250" spc="-82" baseline="1851" dirty="0">
                <a:solidFill>
                  <a:srgbClr val="3D3D3F"/>
                </a:solidFill>
                <a:latin typeface="Century Gothic"/>
                <a:cs typeface="Century Gothic"/>
              </a:rPr>
              <a:t>artículo </a:t>
            </a:r>
            <a:r>
              <a:rPr sz="2250" spc="30" baseline="1851" dirty="0">
                <a:solidFill>
                  <a:srgbClr val="3D3D3F"/>
                </a:solidFill>
                <a:latin typeface="Century Gothic"/>
                <a:cs typeface="Century Gothic"/>
              </a:rPr>
              <a:t>13 </a:t>
            </a:r>
            <a:r>
              <a:rPr sz="2250" spc="-104" baseline="1851" dirty="0">
                <a:solidFill>
                  <a:srgbClr val="3D3D3F"/>
                </a:solidFill>
                <a:latin typeface="Century Gothic"/>
                <a:cs typeface="Century Gothic"/>
              </a:rPr>
              <a:t>de </a:t>
            </a:r>
            <a:r>
              <a:rPr sz="2250" spc="-75" baseline="1851" dirty="0">
                <a:solidFill>
                  <a:srgbClr val="3D3D3F"/>
                </a:solidFill>
                <a:latin typeface="Century Gothic"/>
                <a:cs typeface="Century Gothic"/>
              </a:rPr>
              <a:t>la </a:t>
            </a:r>
            <a:r>
              <a:rPr sz="2250" spc="-142" baseline="1851" dirty="0">
                <a:solidFill>
                  <a:srgbClr val="3D3D3F"/>
                </a:solidFill>
                <a:latin typeface="Century Gothic"/>
                <a:cs typeface="Century Gothic"/>
              </a:rPr>
              <a:t>Ley </a:t>
            </a:r>
            <a:r>
              <a:rPr sz="2250" spc="-7" baseline="1851" dirty="0">
                <a:solidFill>
                  <a:srgbClr val="3D3D3F"/>
                </a:solidFill>
                <a:latin typeface="Century Gothic"/>
                <a:cs typeface="Century Gothic"/>
              </a:rPr>
              <a:t>38/2003, </a:t>
            </a:r>
            <a:r>
              <a:rPr sz="1500" spc="-5" dirty="0">
                <a:solidFill>
                  <a:srgbClr val="3D3D3F"/>
                </a:solidFill>
                <a:latin typeface="Century Gothic"/>
                <a:cs typeface="Century Gothic"/>
              </a:rPr>
              <a:t> </a:t>
            </a:r>
            <a:r>
              <a:rPr sz="1500" spc="-70" dirty="0">
                <a:solidFill>
                  <a:srgbClr val="3D3D3F"/>
                </a:solidFill>
                <a:latin typeface="Century Gothic"/>
                <a:cs typeface="Century Gothic"/>
              </a:rPr>
              <a:t>de</a:t>
            </a:r>
            <a:r>
              <a:rPr sz="1500" spc="40" dirty="0">
                <a:solidFill>
                  <a:srgbClr val="3D3D3F"/>
                </a:solidFill>
                <a:latin typeface="Century Gothic"/>
                <a:cs typeface="Century Gothic"/>
              </a:rPr>
              <a:t> </a:t>
            </a:r>
            <a:r>
              <a:rPr sz="1500" spc="20" dirty="0">
                <a:solidFill>
                  <a:srgbClr val="3D3D3F"/>
                </a:solidFill>
                <a:latin typeface="Century Gothic"/>
                <a:cs typeface="Century Gothic"/>
              </a:rPr>
              <a:t>17</a:t>
            </a:r>
            <a:r>
              <a:rPr sz="1500" spc="40" dirty="0">
                <a:solidFill>
                  <a:srgbClr val="3D3D3F"/>
                </a:solidFill>
                <a:latin typeface="Century Gothic"/>
                <a:cs typeface="Century Gothic"/>
              </a:rPr>
              <a:t> </a:t>
            </a:r>
            <a:r>
              <a:rPr sz="1500" spc="-70" dirty="0">
                <a:solidFill>
                  <a:srgbClr val="3D3D3F"/>
                </a:solidFill>
                <a:latin typeface="Century Gothic"/>
                <a:cs typeface="Century Gothic"/>
              </a:rPr>
              <a:t>de</a:t>
            </a:r>
            <a:r>
              <a:rPr sz="1500" spc="45" dirty="0">
                <a:solidFill>
                  <a:srgbClr val="3D3D3F"/>
                </a:solidFill>
                <a:latin typeface="Century Gothic"/>
                <a:cs typeface="Century Gothic"/>
              </a:rPr>
              <a:t> </a:t>
            </a:r>
            <a:r>
              <a:rPr sz="1500" spc="-55" dirty="0">
                <a:solidFill>
                  <a:srgbClr val="3D3D3F"/>
                </a:solidFill>
                <a:latin typeface="Century Gothic"/>
                <a:cs typeface="Century Gothic"/>
              </a:rPr>
              <a:t>noviembre,</a:t>
            </a:r>
            <a:r>
              <a:rPr sz="1500" spc="40" dirty="0">
                <a:solidFill>
                  <a:srgbClr val="3D3D3F"/>
                </a:solidFill>
                <a:latin typeface="Century Gothic"/>
                <a:cs typeface="Century Gothic"/>
              </a:rPr>
              <a:t> </a:t>
            </a:r>
            <a:r>
              <a:rPr sz="1500" spc="-65" dirty="0">
                <a:solidFill>
                  <a:srgbClr val="3D3D3F"/>
                </a:solidFill>
                <a:latin typeface="Century Gothic"/>
                <a:cs typeface="Century Gothic"/>
              </a:rPr>
              <a:t>General</a:t>
            </a:r>
            <a:r>
              <a:rPr sz="1500" spc="45" dirty="0">
                <a:solidFill>
                  <a:srgbClr val="3D3D3F"/>
                </a:solidFill>
                <a:latin typeface="Century Gothic"/>
                <a:cs typeface="Century Gothic"/>
              </a:rPr>
              <a:t> </a:t>
            </a:r>
            <a:r>
              <a:rPr sz="1500" spc="-70" dirty="0">
                <a:solidFill>
                  <a:srgbClr val="3D3D3F"/>
                </a:solidFill>
                <a:latin typeface="Century Gothic"/>
                <a:cs typeface="Century Gothic"/>
              </a:rPr>
              <a:t>de</a:t>
            </a:r>
            <a:r>
              <a:rPr sz="1500" spc="40" dirty="0">
                <a:solidFill>
                  <a:srgbClr val="3D3D3F"/>
                </a:solidFill>
                <a:latin typeface="Century Gothic"/>
                <a:cs typeface="Century Gothic"/>
              </a:rPr>
              <a:t> </a:t>
            </a:r>
            <a:r>
              <a:rPr sz="1500" spc="-50" dirty="0">
                <a:solidFill>
                  <a:srgbClr val="3D3D3F"/>
                </a:solidFill>
                <a:latin typeface="Century Gothic"/>
                <a:cs typeface="Century Gothic"/>
              </a:rPr>
              <a:t>Subvenciones,</a:t>
            </a:r>
            <a:r>
              <a:rPr sz="1500" spc="45" dirty="0">
                <a:solidFill>
                  <a:srgbClr val="3D3D3F"/>
                </a:solidFill>
                <a:latin typeface="Century Gothic"/>
                <a:cs typeface="Century Gothic"/>
              </a:rPr>
              <a:t> </a:t>
            </a:r>
            <a:r>
              <a:rPr sz="1500" spc="-70" dirty="0">
                <a:solidFill>
                  <a:srgbClr val="3D3D3F"/>
                </a:solidFill>
                <a:latin typeface="Century Gothic"/>
                <a:cs typeface="Century Gothic"/>
              </a:rPr>
              <a:t>para</a:t>
            </a:r>
            <a:r>
              <a:rPr sz="1500" spc="40" dirty="0">
                <a:solidFill>
                  <a:srgbClr val="3D3D3F"/>
                </a:solidFill>
                <a:latin typeface="Century Gothic"/>
                <a:cs typeface="Century Gothic"/>
              </a:rPr>
              <a:t> </a:t>
            </a:r>
            <a:r>
              <a:rPr sz="1500" spc="-65" dirty="0">
                <a:solidFill>
                  <a:srgbClr val="3D3D3F"/>
                </a:solidFill>
                <a:latin typeface="Century Gothic"/>
                <a:cs typeface="Century Gothic"/>
              </a:rPr>
              <a:t>obtener</a:t>
            </a:r>
            <a:r>
              <a:rPr sz="1500" spc="45" dirty="0">
                <a:solidFill>
                  <a:srgbClr val="3D3D3F"/>
                </a:solidFill>
                <a:latin typeface="Century Gothic"/>
                <a:cs typeface="Century Gothic"/>
              </a:rPr>
              <a:t> </a:t>
            </a:r>
            <a:r>
              <a:rPr sz="1500" spc="-50" dirty="0">
                <a:solidFill>
                  <a:srgbClr val="3D3D3F"/>
                </a:solidFill>
                <a:latin typeface="Century Gothic"/>
                <a:cs typeface="Century Gothic"/>
              </a:rPr>
              <a:t>la</a:t>
            </a:r>
            <a:r>
              <a:rPr sz="1500" spc="40" dirty="0">
                <a:solidFill>
                  <a:srgbClr val="3D3D3F"/>
                </a:solidFill>
                <a:latin typeface="Century Gothic"/>
                <a:cs typeface="Century Gothic"/>
              </a:rPr>
              <a:t> </a:t>
            </a:r>
            <a:r>
              <a:rPr sz="1500" spc="-50" dirty="0">
                <a:solidFill>
                  <a:srgbClr val="3D3D3F"/>
                </a:solidFill>
                <a:latin typeface="Century Gothic"/>
                <a:cs typeface="Century Gothic"/>
              </a:rPr>
              <a:t>condición</a:t>
            </a:r>
            <a:r>
              <a:rPr sz="1500" spc="45" dirty="0">
                <a:solidFill>
                  <a:srgbClr val="3D3D3F"/>
                </a:solidFill>
                <a:latin typeface="Century Gothic"/>
                <a:cs typeface="Century Gothic"/>
              </a:rPr>
              <a:t> </a:t>
            </a:r>
            <a:r>
              <a:rPr sz="1500" spc="-70" dirty="0">
                <a:solidFill>
                  <a:srgbClr val="3D3D3F"/>
                </a:solidFill>
                <a:latin typeface="Century Gothic"/>
                <a:cs typeface="Century Gothic"/>
              </a:rPr>
              <a:t>de</a:t>
            </a:r>
            <a:r>
              <a:rPr sz="1500" spc="40" dirty="0">
                <a:solidFill>
                  <a:srgbClr val="3D3D3F"/>
                </a:solidFill>
                <a:latin typeface="Century Gothic"/>
                <a:cs typeface="Century Gothic"/>
              </a:rPr>
              <a:t> </a:t>
            </a:r>
            <a:r>
              <a:rPr sz="1500" spc="-50" dirty="0">
                <a:solidFill>
                  <a:srgbClr val="3D3D3F"/>
                </a:solidFill>
                <a:latin typeface="Century Gothic"/>
                <a:cs typeface="Century Gothic"/>
              </a:rPr>
              <a:t>beneficiario</a:t>
            </a:r>
            <a:r>
              <a:rPr sz="1500" spc="45" dirty="0">
                <a:solidFill>
                  <a:srgbClr val="3D3D3F"/>
                </a:solidFill>
                <a:latin typeface="Century Gothic"/>
                <a:cs typeface="Century Gothic"/>
              </a:rPr>
              <a:t> </a:t>
            </a:r>
            <a:r>
              <a:rPr sz="1500" spc="-60" dirty="0">
                <a:solidFill>
                  <a:srgbClr val="3D3D3F"/>
                </a:solidFill>
                <a:latin typeface="Century Gothic"/>
                <a:cs typeface="Century Gothic"/>
              </a:rPr>
              <a:t>de</a:t>
            </a:r>
            <a:endParaRPr sz="1500" dirty="0">
              <a:latin typeface="Century Gothic"/>
              <a:cs typeface="Century Gothic"/>
            </a:endParaRPr>
          </a:p>
          <a:p>
            <a:pPr marL="354330">
              <a:lnSpc>
                <a:spcPts val="1745"/>
              </a:lnSpc>
            </a:pPr>
            <a:r>
              <a:rPr sz="1500" spc="-50" dirty="0">
                <a:solidFill>
                  <a:srgbClr val="3D3D3F"/>
                </a:solidFill>
                <a:latin typeface="Century Gothic"/>
                <a:cs typeface="Century Gothic"/>
              </a:rPr>
              <a:t>subvenciones.</a:t>
            </a:r>
            <a:endParaRPr sz="1500" dirty="0">
              <a:latin typeface="Century Gothic"/>
              <a:cs typeface="Century Gothic"/>
            </a:endParaRPr>
          </a:p>
        </p:txBody>
      </p:sp>
      <p:sp>
        <p:nvSpPr>
          <p:cNvPr id="31" name="object 2">
            <a:extLst>
              <a:ext uri="{FF2B5EF4-FFF2-40B4-BE49-F238E27FC236}">
                <a16:creationId xmlns:a16="http://schemas.microsoft.com/office/drawing/2014/main" id="{9FC9872F-62E7-5C44-846A-29E390C10800}"/>
              </a:ext>
            </a:extLst>
          </p:cNvPr>
          <p:cNvSpPr txBox="1"/>
          <p:nvPr/>
        </p:nvSpPr>
        <p:spPr>
          <a:xfrm>
            <a:off x="7269488" y="6958266"/>
            <a:ext cx="2953272"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a:solidFill>
                  <a:srgbClr val="004594"/>
                </a:solidFill>
                <a:latin typeface="Century Gothic Bold"/>
                <a:cs typeface="Calibri"/>
              </a:rPr>
              <a:t>Acciones Locales de Promoción de Empleo </a:t>
            </a:r>
            <a:r>
              <a:rPr lang="es-ES" sz="1000" b="1" dirty="0">
                <a:solidFill>
                  <a:srgbClr val="004594"/>
                </a:solidFill>
                <a:latin typeface="Century Gothic Bold"/>
                <a:cs typeface="Calibri"/>
              </a:rPr>
              <a:t>	</a:t>
            </a:r>
            <a:r>
              <a:rPr lang="es-ES" sz="950" spc="10" dirty="0" smtClean="0">
                <a:latin typeface="Century Gothic"/>
                <a:cs typeface="Century Gothic"/>
              </a:rPr>
              <a:t>10</a:t>
            </a:r>
            <a:endParaRPr lang="es-ES" sz="950" dirty="0">
              <a:latin typeface="Century Gothic"/>
              <a:cs typeface="Century Gothic"/>
            </a:endParaRPr>
          </a:p>
        </p:txBody>
      </p:sp>
      <p:pic>
        <p:nvPicPr>
          <p:cNvPr id="29" name="Picture 5" descr="OK Tira azul_oscuro"/>
          <p:cNvPicPr>
            <a:picLocks noChangeArrowheads="1"/>
          </p:cNvPicPr>
          <p:nvPr/>
        </p:nvPicPr>
        <p:blipFill>
          <a:blip r:embed="rId7"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3" name="object 23"/>
          <p:cNvSpPr txBox="1"/>
          <p:nvPr/>
        </p:nvSpPr>
        <p:spPr>
          <a:xfrm>
            <a:off x="1319300" y="1208351"/>
            <a:ext cx="8265795" cy="1000760"/>
          </a:xfrm>
          <a:prstGeom prst="rect">
            <a:avLst/>
          </a:prstGeom>
        </p:spPr>
        <p:txBody>
          <a:bodyPr vert="horz" wrap="square" lIns="0" tIns="12700" rIns="0" bIns="0" rtlCol="0">
            <a:spAutoFit/>
          </a:bodyPr>
          <a:lstStyle/>
          <a:p>
            <a:pPr marL="12700" marR="5080">
              <a:lnSpc>
                <a:spcPct val="100000"/>
              </a:lnSpc>
              <a:spcBef>
                <a:spcPts val="100"/>
              </a:spcBef>
            </a:pPr>
            <a:r>
              <a:rPr lang="es-ES" sz="1600" spc="-80" dirty="0" smtClean="0">
                <a:solidFill>
                  <a:srgbClr val="004594"/>
                </a:solidFill>
                <a:latin typeface="Century Gothic"/>
                <a:cs typeface="Century Gothic"/>
              </a:rPr>
              <a:t>Con </a:t>
            </a:r>
            <a:r>
              <a:rPr lang="es-ES" sz="1600" spc="-70" dirty="0" smtClean="0">
                <a:solidFill>
                  <a:srgbClr val="004594"/>
                </a:solidFill>
                <a:latin typeface="Century Gothic"/>
                <a:cs typeface="Century Gothic"/>
              </a:rPr>
              <a:t>carácter </a:t>
            </a:r>
            <a:r>
              <a:rPr lang="es-ES" sz="1600" spc="-55" dirty="0" smtClean="0">
                <a:solidFill>
                  <a:srgbClr val="004594"/>
                </a:solidFill>
                <a:latin typeface="Century Gothic"/>
                <a:cs typeface="Century Gothic"/>
              </a:rPr>
              <a:t>general, </a:t>
            </a:r>
            <a:r>
              <a:rPr lang="es-ES" sz="1600" spc="-30" dirty="0" smtClean="0">
                <a:solidFill>
                  <a:srgbClr val="004594"/>
                </a:solidFill>
                <a:latin typeface="Century Gothic"/>
                <a:cs typeface="Century Gothic"/>
              </a:rPr>
              <a:t>las </a:t>
            </a:r>
            <a:r>
              <a:rPr lang="es-ES" sz="1600" spc="-70" dirty="0" smtClean="0">
                <a:solidFill>
                  <a:srgbClr val="004594"/>
                </a:solidFill>
                <a:latin typeface="Century Gothic"/>
                <a:cs typeface="Century Gothic"/>
              </a:rPr>
              <a:t>que </a:t>
            </a:r>
            <a:r>
              <a:rPr lang="es-ES" sz="1600" spc="-30" dirty="0" smtClean="0">
                <a:solidFill>
                  <a:srgbClr val="004594"/>
                </a:solidFill>
                <a:latin typeface="Century Gothic"/>
                <a:cs typeface="Century Gothic"/>
              </a:rPr>
              <a:t>se </a:t>
            </a:r>
            <a:r>
              <a:rPr lang="es-ES" sz="1600" spc="-55" dirty="0" smtClean="0">
                <a:solidFill>
                  <a:srgbClr val="004594"/>
                </a:solidFill>
                <a:latin typeface="Century Gothic"/>
                <a:cs typeface="Century Gothic"/>
              </a:rPr>
              <a:t>establecen </a:t>
            </a:r>
            <a:r>
              <a:rPr lang="es-ES" sz="1600" spc="-70" dirty="0" smtClean="0">
                <a:solidFill>
                  <a:srgbClr val="004594"/>
                </a:solidFill>
                <a:latin typeface="Century Gothic"/>
                <a:cs typeface="Century Gothic"/>
              </a:rPr>
              <a:t>en </a:t>
            </a:r>
            <a:r>
              <a:rPr lang="es-ES" sz="1600" spc="-45" dirty="0" smtClean="0">
                <a:solidFill>
                  <a:srgbClr val="004594"/>
                </a:solidFill>
                <a:latin typeface="Century Gothic"/>
                <a:cs typeface="Century Gothic"/>
              </a:rPr>
              <a:t>el </a:t>
            </a:r>
            <a:r>
              <a:rPr lang="es-ES" sz="1600" spc="-60" dirty="0" smtClean="0">
                <a:solidFill>
                  <a:srgbClr val="004594"/>
                </a:solidFill>
                <a:latin typeface="Century Gothic"/>
                <a:cs typeface="Century Gothic"/>
              </a:rPr>
              <a:t>artículo </a:t>
            </a:r>
            <a:r>
              <a:rPr lang="es-ES" sz="1600" spc="20" dirty="0" smtClean="0">
                <a:solidFill>
                  <a:srgbClr val="004594"/>
                </a:solidFill>
                <a:latin typeface="Century Gothic"/>
                <a:cs typeface="Century Gothic"/>
              </a:rPr>
              <a:t>14 </a:t>
            </a:r>
            <a:r>
              <a:rPr lang="es-ES" sz="1600" spc="-125" dirty="0" smtClean="0">
                <a:solidFill>
                  <a:srgbClr val="004594"/>
                </a:solidFill>
                <a:latin typeface="Century Gothic"/>
                <a:cs typeface="Century Gothic"/>
              </a:rPr>
              <a:t>y </a:t>
            </a:r>
            <a:r>
              <a:rPr lang="es-ES" sz="1600" spc="20" dirty="0" smtClean="0">
                <a:solidFill>
                  <a:srgbClr val="004594"/>
                </a:solidFill>
                <a:latin typeface="Century Gothic"/>
                <a:cs typeface="Century Gothic"/>
              </a:rPr>
              <a:t>46 </a:t>
            </a:r>
            <a:r>
              <a:rPr lang="es-ES" sz="1600" spc="-75" dirty="0" smtClean="0">
                <a:solidFill>
                  <a:srgbClr val="004594"/>
                </a:solidFill>
                <a:latin typeface="Century Gothic"/>
                <a:cs typeface="Century Gothic"/>
              </a:rPr>
              <a:t>de </a:t>
            </a:r>
            <a:r>
              <a:rPr lang="es-ES" sz="1600" spc="-55" dirty="0" smtClean="0">
                <a:solidFill>
                  <a:srgbClr val="004594"/>
                </a:solidFill>
                <a:latin typeface="Century Gothic"/>
                <a:cs typeface="Century Gothic"/>
              </a:rPr>
              <a:t>la </a:t>
            </a:r>
            <a:r>
              <a:rPr lang="es-ES" sz="1600" spc="-100" dirty="0" smtClean="0">
                <a:solidFill>
                  <a:srgbClr val="004594"/>
                </a:solidFill>
                <a:latin typeface="Century Gothic"/>
                <a:cs typeface="Century Gothic"/>
              </a:rPr>
              <a:t>Ley </a:t>
            </a:r>
            <a:r>
              <a:rPr lang="es-ES" sz="1600" spc="-5" dirty="0" smtClean="0">
                <a:solidFill>
                  <a:srgbClr val="004594"/>
                </a:solidFill>
                <a:latin typeface="Century Gothic"/>
                <a:cs typeface="Century Gothic"/>
              </a:rPr>
              <a:t>38/2003,  </a:t>
            </a:r>
            <a:r>
              <a:rPr lang="es-ES" sz="1600" spc="-75" dirty="0" smtClean="0">
                <a:solidFill>
                  <a:srgbClr val="004594"/>
                </a:solidFill>
                <a:latin typeface="Century Gothic"/>
                <a:cs typeface="Century Gothic"/>
              </a:rPr>
              <a:t>de </a:t>
            </a:r>
            <a:r>
              <a:rPr lang="es-ES" sz="1600" spc="20" dirty="0" smtClean="0">
                <a:solidFill>
                  <a:srgbClr val="004594"/>
                </a:solidFill>
                <a:latin typeface="Century Gothic"/>
                <a:cs typeface="Century Gothic"/>
              </a:rPr>
              <a:t>17 </a:t>
            </a:r>
            <a:r>
              <a:rPr lang="es-ES" sz="1600" spc="-75" dirty="0" smtClean="0">
                <a:solidFill>
                  <a:srgbClr val="004594"/>
                </a:solidFill>
                <a:latin typeface="Century Gothic"/>
                <a:cs typeface="Century Gothic"/>
              </a:rPr>
              <a:t>de </a:t>
            </a:r>
            <a:r>
              <a:rPr lang="es-ES" sz="1600" spc="-55" dirty="0" smtClean="0">
                <a:solidFill>
                  <a:srgbClr val="004594"/>
                </a:solidFill>
                <a:latin typeface="Century Gothic"/>
                <a:cs typeface="Century Gothic"/>
              </a:rPr>
              <a:t>noviembre, </a:t>
            </a:r>
            <a:r>
              <a:rPr lang="es-ES" sz="1600" spc="-70" dirty="0" smtClean="0">
                <a:solidFill>
                  <a:srgbClr val="004594"/>
                </a:solidFill>
                <a:latin typeface="Century Gothic"/>
                <a:cs typeface="Century Gothic"/>
              </a:rPr>
              <a:t>General </a:t>
            </a:r>
            <a:r>
              <a:rPr lang="es-ES" sz="1600" spc="-75" dirty="0" smtClean="0">
                <a:solidFill>
                  <a:srgbClr val="004594"/>
                </a:solidFill>
                <a:latin typeface="Century Gothic"/>
                <a:cs typeface="Century Gothic"/>
              </a:rPr>
              <a:t>de </a:t>
            </a:r>
            <a:r>
              <a:rPr lang="es-ES" sz="1600" spc="-55" dirty="0" smtClean="0">
                <a:solidFill>
                  <a:srgbClr val="004594"/>
                </a:solidFill>
                <a:latin typeface="Century Gothic"/>
                <a:cs typeface="Century Gothic"/>
              </a:rPr>
              <a:t>Subvenciones </a:t>
            </a:r>
            <a:r>
              <a:rPr lang="es-ES" sz="1600" spc="-125" dirty="0" smtClean="0">
                <a:solidFill>
                  <a:srgbClr val="004594"/>
                </a:solidFill>
                <a:latin typeface="Century Gothic"/>
                <a:cs typeface="Century Gothic"/>
              </a:rPr>
              <a:t>y </a:t>
            </a:r>
            <a:r>
              <a:rPr lang="es-ES" sz="1600" spc="-45" dirty="0" smtClean="0">
                <a:solidFill>
                  <a:srgbClr val="004594"/>
                </a:solidFill>
                <a:latin typeface="Century Gothic"/>
                <a:cs typeface="Century Gothic"/>
              </a:rPr>
              <a:t>el </a:t>
            </a:r>
            <a:r>
              <a:rPr lang="es-ES" sz="1600" spc="-60" dirty="0" smtClean="0">
                <a:solidFill>
                  <a:srgbClr val="004594"/>
                </a:solidFill>
                <a:latin typeface="Century Gothic"/>
                <a:cs typeface="Century Gothic"/>
              </a:rPr>
              <a:t>artículo </a:t>
            </a:r>
            <a:r>
              <a:rPr lang="es-ES" sz="1600" spc="25" dirty="0" smtClean="0">
                <a:solidFill>
                  <a:srgbClr val="004594"/>
                </a:solidFill>
                <a:latin typeface="Century Gothic"/>
                <a:cs typeface="Century Gothic"/>
              </a:rPr>
              <a:t>50.2 </a:t>
            </a:r>
            <a:r>
              <a:rPr lang="es-ES" sz="1600" spc="-55" dirty="0" smtClean="0">
                <a:solidFill>
                  <a:srgbClr val="004594"/>
                </a:solidFill>
                <a:latin typeface="Century Gothic"/>
                <a:cs typeface="Century Gothic"/>
              </a:rPr>
              <a:t>del </a:t>
            </a:r>
            <a:r>
              <a:rPr lang="es-ES" sz="1600" spc="-95" dirty="0" smtClean="0">
                <a:solidFill>
                  <a:srgbClr val="004594"/>
                </a:solidFill>
                <a:latin typeface="Century Gothic"/>
                <a:cs typeface="Century Gothic"/>
              </a:rPr>
              <a:t>Texto </a:t>
            </a:r>
            <a:r>
              <a:rPr lang="es-ES" sz="1600" spc="-65" dirty="0" smtClean="0">
                <a:solidFill>
                  <a:srgbClr val="004594"/>
                </a:solidFill>
                <a:latin typeface="Century Gothic"/>
                <a:cs typeface="Century Gothic"/>
              </a:rPr>
              <a:t>Refundido de  </a:t>
            </a:r>
            <a:r>
              <a:rPr lang="es-ES" sz="1600" spc="-55" dirty="0" smtClean="0">
                <a:solidFill>
                  <a:srgbClr val="004594"/>
                </a:solidFill>
                <a:latin typeface="Century Gothic"/>
                <a:cs typeface="Century Gothic"/>
              </a:rPr>
              <a:t>la </a:t>
            </a:r>
            <a:r>
              <a:rPr lang="es-ES" sz="1600" spc="-100" dirty="0" smtClean="0">
                <a:solidFill>
                  <a:srgbClr val="004594"/>
                </a:solidFill>
                <a:latin typeface="Century Gothic"/>
                <a:cs typeface="Century Gothic"/>
              </a:rPr>
              <a:t>Ley </a:t>
            </a:r>
            <a:r>
              <a:rPr lang="es-ES" sz="1600" spc="-75" dirty="0" smtClean="0">
                <a:solidFill>
                  <a:srgbClr val="004594"/>
                </a:solidFill>
                <a:latin typeface="Century Gothic"/>
                <a:cs typeface="Century Gothic"/>
              </a:rPr>
              <a:t>de </a:t>
            </a:r>
            <a:r>
              <a:rPr lang="es-ES" sz="1600" spc="-55" dirty="0" smtClean="0">
                <a:solidFill>
                  <a:srgbClr val="004594"/>
                </a:solidFill>
                <a:latin typeface="Century Gothic"/>
                <a:cs typeface="Century Gothic"/>
              </a:rPr>
              <a:t>Principios </a:t>
            </a:r>
            <a:r>
              <a:rPr lang="es-ES" sz="1600" spc="-65" dirty="0" smtClean="0">
                <a:solidFill>
                  <a:srgbClr val="004594"/>
                </a:solidFill>
                <a:latin typeface="Century Gothic"/>
                <a:cs typeface="Century Gothic"/>
              </a:rPr>
              <a:t>Ordenadores </a:t>
            </a:r>
            <a:r>
              <a:rPr lang="es-ES" sz="1600" spc="-75" dirty="0" smtClean="0">
                <a:solidFill>
                  <a:srgbClr val="004594"/>
                </a:solidFill>
                <a:latin typeface="Century Gothic"/>
                <a:cs typeface="Century Gothic"/>
              </a:rPr>
              <a:t>de </a:t>
            </a:r>
            <a:r>
              <a:rPr lang="es-ES" sz="1600" spc="-55" dirty="0" smtClean="0">
                <a:solidFill>
                  <a:srgbClr val="004594"/>
                </a:solidFill>
                <a:latin typeface="Century Gothic"/>
                <a:cs typeface="Century Gothic"/>
              </a:rPr>
              <a:t>la </a:t>
            </a:r>
            <a:r>
              <a:rPr lang="es-ES" sz="1600" spc="-65" dirty="0" smtClean="0">
                <a:solidFill>
                  <a:srgbClr val="004594"/>
                </a:solidFill>
                <a:latin typeface="Century Gothic"/>
                <a:cs typeface="Century Gothic"/>
              </a:rPr>
              <a:t>Hacienda </a:t>
            </a:r>
            <a:r>
              <a:rPr lang="es-ES" sz="1600" spc="-70" dirty="0" smtClean="0">
                <a:solidFill>
                  <a:srgbClr val="004594"/>
                </a:solidFill>
                <a:latin typeface="Century Gothic"/>
                <a:cs typeface="Century Gothic"/>
              </a:rPr>
              <a:t>General </a:t>
            </a:r>
            <a:r>
              <a:rPr lang="es-ES" sz="1600" spc="-55" dirty="0" smtClean="0">
                <a:solidFill>
                  <a:srgbClr val="004594"/>
                </a:solidFill>
                <a:latin typeface="Century Gothic"/>
                <a:cs typeface="Century Gothic"/>
              </a:rPr>
              <a:t>del </a:t>
            </a:r>
            <a:r>
              <a:rPr lang="es-ES" sz="1600" spc="-75" dirty="0" smtClean="0">
                <a:solidFill>
                  <a:srgbClr val="004594"/>
                </a:solidFill>
                <a:latin typeface="Century Gothic"/>
                <a:cs typeface="Century Gothic"/>
              </a:rPr>
              <a:t>País </a:t>
            </a:r>
            <a:r>
              <a:rPr lang="es-ES" sz="1600" spc="-90" dirty="0" smtClean="0">
                <a:solidFill>
                  <a:srgbClr val="004594"/>
                </a:solidFill>
                <a:latin typeface="Century Gothic"/>
                <a:cs typeface="Century Gothic"/>
              </a:rPr>
              <a:t>Vasco, </a:t>
            </a:r>
            <a:r>
              <a:rPr lang="es-ES" sz="1600" spc="-70" dirty="0" smtClean="0">
                <a:solidFill>
                  <a:srgbClr val="004594"/>
                </a:solidFill>
                <a:latin typeface="Century Gothic"/>
                <a:cs typeface="Century Gothic"/>
              </a:rPr>
              <a:t>aprobado por   </a:t>
            </a:r>
            <a:r>
              <a:rPr lang="es-ES" sz="1600" spc="-45" dirty="0" smtClean="0">
                <a:solidFill>
                  <a:srgbClr val="004594"/>
                </a:solidFill>
                <a:latin typeface="Century Gothic"/>
                <a:cs typeface="Century Gothic"/>
              </a:rPr>
              <a:t>el </a:t>
            </a:r>
            <a:r>
              <a:rPr lang="es-ES" sz="1600" spc="-75" dirty="0" smtClean="0">
                <a:solidFill>
                  <a:srgbClr val="004594"/>
                </a:solidFill>
                <a:latin typeface="Century Gothic"/>
                <a:cs typeface="Century Gothic"/>
              </a:rPr>
              <a:t>Decreto </a:t>
            </a:r>
            <a:r>
              <a:rPr lang="es-ES" sz="1600" spc="-60" dirty="0" smtClean="0">
                <a:solidFill>
                  <a:srgbClr val="004594"/>
                </a:solidFill>
                <a:latin typeface="Century Gothic"/>
                <a:cs typeface="Century Gothic"/>
              </a:rPr>
              <a:t>Legislativo </a:t>
            </a:r>
            <a:r>
              <a:rPr lang="es-ES" sz="1600" spc="-10" dirty="0" smtClean="0">
                <a:solidFill>
                  <a:srgbClr val="004594"/>
                </a:solidFill>
                <a:latin typeface="Century Gothic"/>
                <a:cs typeface="Century Gothic"/>
              </a:rPr>
              <a:t>1/1997, </a:t>
            </a:r>
            <a:r>
              <a:rPr lang="es-ES" sz="1600" spc="-75" dirty="0" smtClean="0">
                <a:solidFill>
                  <a:srgbClr val="004594"/>
                </a:solidFill>
                <a:latin typeface="Century Gothic"/>
                <a:cs typeface="Century Gothic"/>
              </a:rPr>
              <a:t>de </a:t>
            </a:r>
            <a:r>
              <a:rPr lang="es-ES" sz="1600" spc="20" dirty="0" smtClean="0">
                <a:solidFill>
                  <a:srgbClr val="004594"/>
                </a:solidFill>
                <a:latin typeface="Century Gothic"/>
                <a:cs typeface="Century Gothic"/>
              </a:rPr>
              <a:t>11 </a:t>
            </a:r>
            <a:r>
              <a:rPr lang="es-ES" sz="1600" spc="-75" dirty="0" smtClean="0">
                <a:solidFill>
                  <a:srgbClr val="004594"/>
                </a:solidFill>
                <a:latin typeface="Century Gothic"/>
                <a:cs typeface="Century Gothic"/>
              </a:rPr>
              <a:t>de</a:t>
            </a:r>
            <a:r>
              <a:rPr lang="es-ES" sz="1600" spc="-215" dirty="0" smtClean="0">
                <a:solidFill>
                  <a:srgbClr val="004594"/>
                </a:solidFill>
                <a:latin typeface="Century Gothic"/>
                <a:cs typeface="Century Gothic"/>
              </a:rPr>
              <a:t> </a:t>
            </a:r>
            <a:r>
              <a:rPr lang="es-ES" sz="1600" spc="-55" dirty="0" smtClean="0">
                <a:solidFill>
                  <a:srgbClr val="004594"/>
                </a:solidFill>
                <a:latin typeface="Century Gothic"/>
                <a:cs typeface="Century Gothic"/>
              </a:rPr>
              <a:t>noviembre.</a:t>
            </a:r>
            <a:endParaRPr lang="es-ES" sz="1600" dirty="0">
              <a:latin typeface="Century Gothic"/>
              <a:cs typeface="Century Gothic"/>
            </a:endParaRPr>
          </a:p>
        </p:txBody>
      </p:sp>
      <p:sp>
        <p:nvSpPr>
          <p:cNvPr id="24" name="object 24"/>
          <p:cNvSpPr txBox="1"/>
          <p:nvPr/>
        </p:nvSpPr>
        <p:spPr>
          <a:xfrm>
            <a:off x="1062147" y="2266043"/>
            <a:ext cx="8776335" cy="4317207"/>
          </a:xfrm>
          <a:prstGeom prst="rect">
            <a:avLst/>
          </a:prstGeom>
        </p:spPr>
        <p:txBody>
          <a:bodyPr vert="horz" wrap="square" lIns="0" tIns="12700" rIns="0" bIns="0" rtlCol="0">
            <a:spAutoFit/>
          </a:bodyPr>
          <a:lstStyle/>
          <a:p>
            <a:pPr marL="264160">
              <a:lnSpc>
                <a:spcPct val="100000"/>
              </a:lnSpc>
              <a:spcBef>
                <a:spcPts val="100"/>
              </a:spcBef>
            </a:pPr>
            <a:r>
              <a:rPr lang="es-ES" sz="1300" spc="-55" dirty="0" smtClean="0">
                <a:solidFill>
                  <a:srgbClr val="3D3D3F"/>
                </a:solidFill>
                <a:latin typeface="Century Gothic"/>
                <a:cs typeface="Century Gothic"/>
              </a:rPr>
              <a:t>En particular, </a:t>
            </a:r>
            <a:r>
              <a:rPr lang="es-ES" sz="1300" spc="-25" dirty="0" smtClean="0">
                <a:solidFill>
                  <a:srgbClr val="3D3D3F"/>
                </a:solidFill>
                <a:latin typeface="Century Gothic"/>
                <a:cs typeface="Century Gothic"/>
              </a:rPr>
              <a:t>las</a:t>
            </a:r>
            <a:r>
              <a:rPr lang="es-ES" sz="1300" spc="195" dirty="0" smtClean="0">
                <a:solidFill>
                  <a:srgbClr val="3D3D3F"/>
                </a:solidFill>
                <a:latin typeface="Century Gothic"/>
                <a:cs typeface="Century Gothic"/>
              </a:rPr>
              <a:t> </a:t>
            </a:r>
            <a:r>
              <a:rPr lang="es-ES" sz="1300" spc="-30" dirty="0" smtClean="0">
                <a:solidFill>
                  <a:srgbClr val="3D3D3F"/>
                </a:solidFill>
                <a:latin typeface="Century Gothic"/>
                <a:cs typeface="Century Gothic"/>
              </a:rPr>
              <a:t>siguientes:</a:t>
            </a:r>
            <a:endParaRPr lang="es-ES" sz="1300" dirty="0" smtClean="0">
              <a:latin typeface="Century Gothic"/>
              <a:cs typeface="Century Gothic"/>
            </a:endParaRPr>
          </a:p>
          <a:p>
            <a:pPr marL="300355" marR="5080" indent="-288290">
              <a:lnSpc>
                <a:spcPct val="97500"/>
              </a:lnSpc>
              <a:spcBef>
                <a:spcPts val="1200"/>
              </a:spcBef>
              <a:buClr>
                <a:srgbClr val="004594"/>
              </a:buClr>
              <a:buSzPct val="134615"/>
              <a:buFont typeface="+mj-lt"/>
              <a:buAutoNum type="alphaLcPeriod"/>
              <a:tabLst>
                <a:tab pos="300990" algn="l"/>
              </a:tabLst>
            </a:pPr>
            <a:r>
              <a:rPr lang="es-ES" sz="1300" spc="-50" dirty="0">
                <a:solidFill>
                  <a:srgbClr val="3D3D3F"/>
                </a:solidFill>
                <a:latin typeface="Century Gothic"/>
                <a:cs typeface="Century Gothic"/>
              </a:rPr>
              <a:t>Justificar el cumplimiento de los requisitos y condiciones, así como la realización de la actividad, que determinen la concesión y disfrute de la </a:t>
            </a:r>
            <a:r>
              <a:rPr lang="es-ES" sz="1300" spc="-50" dirty="0" smtClean="0">
                <a:solidFill>
                  <a:srgbClr val="3D3D3F"/>
                </a:solidFill>
                <a:latin typeface="Century Gothic"/>
                <a:cs typeface="Century Gothic"/>
              </a:rPr>
              <a:t>ayuda</a:t>
            </a:r>
          </a:p>
          <a:p>
            <a:pPr marL="300355" marR="5080" indent="-288290">
              <a:lnSpc>
                <a:spcPct val="97500"/>
              </a:lnSpc>
              <a:spcBef>
                <a:spcPts val="1200"/>
              </a:spcBef>
              <a:buClr>
                <a:srgbClr val="004594"/>
              </a:buClr>
              <a:buSzPct val="134615"/>
              <a:buFont typeface="+mj-lt"/>
              <a:buAutoNum type="alphaLcPeriod"/>
              <a:tabLst>
                <a:tab pos="300990" algn="l"/>
              </a:tabLst>
            </a:pPr>
            <a:r>
              <a:rPr lang="es-ES" sz="1300" spc="-50" dirty="0" smtClean="0">
                <a:solidFill>
                  <a:srgbClr val="3D3D3F"/>
                </a:solidFill>
                <a:latin typeface="Century Gothic"/>
                <a:cs typeface="Century Gothic"/>
              </a:rPr>
              <a:t>Someterse </a:t>
            </a:r>
            <a:r>
              <a:rPr lang="es-ES" sz="1300" spc="-50" dirty="0">
                <a:solidFill>
                  <a:srgbClr val="3D3D3F"/>
                </a:solidFill>
                <a:latin typeface="Century Gothic"/>
                <a:cs typeface="Century Gothic"/>
              </a:rPr>
              <a:t>a las actuaciones de comprobación y control a efectuar por Lanbide-Servicio Vasco de Empleo, del Departamento  de Trabajo y Empleo, la Oficina de Control Económico del Departamento de Economía y Hacienda, el Tribunal Vasco de Cuentas Públicas</a:t>
            </a:r>
          </a:p>
          <a:p>
            <a:pPr marL="300355" indent="-288290">
              <a:lnSpc>
                <a:spcPct val="100000"/>
              </a:lnSpc>
              <a:spcBef>
                <a:spcPts val="1200"/>
              </a:spcBef>
              <a:buClr>
                <a:srgbClr val="004594"/>
              </a:buClr>
              <a:buSzPct val="134615"/>
              <a:buAutoNum type="alphaLcPeriod"/>
              <a:tabLst>
                <a:tab pos="300990" algn="l"/>
              </a:tabLst>
            </a:pPr>
            <a:r>
              <a:rPr lang="es-ES" sz="1300" spc="-50" dirty="0">
                <a:solidFill>
                  <a:srgbClr val="3D3D3F"/>
                </a:solidFill>
                <a:latin typeface="Century Gothic"/>
                <a:cs typeface="Century Gothic"/>
              </a:rPr>
              <a:t>Comunicar a </a:t>
            </a:r>
            <a:r>
              <a:rPr lang="es-ES" sz="1300" spc="-50" dirty="0" err="1">
                <a:solidFill>
                  <a:srgbClr val="3D3D3F"/>
                </a:solidFill>
                <a:latin typeface="Century Gothic"/>
                <a:cs typeface="Century Gothic"/>
              </a:rPr>
              <a:t>Lanbide</a:t>
            </a:r>
            <a:r>
              <a:rPr lang="es-ES" sz="1300" spc="-50" dirty="0">
                <a:solidFill>
                  <a:srgbClr val="3D3D3F"/>
                </a:solidFill>
                <a:latin typeface="Century Gothic"/>
                <a:cs typeface="Century Gothic"/>
              </a:rPr>
              <a:t>-Servicio Vasco de Empleo la obtención de subvenciones o ayudas, ingresos o recursos para la misma finalidad procedente de cualquier administración o ente, tanto público como privado</a:t>
            </a:r>
          </a:p>
          <a:p>
            <a:pPr marL="300355" indent="-288290">
              <a:lnSpc>
                <a:spcPct val="100000"/>
              </a:lnSpc>
              <a:spcBef>
                <a:spcPts val="1200"/>
              </a:spcBef>
              <a:buClr>
                <a:srgbClr val="004594"/>
              </a:buClr>
              <a:buSzPct val="134615"/>
              <a:buAutoNum type="alphaLcPeriod"/>
              <a:tabLst>
                <a:tab pos="300990" algn="l"/>
              </a:tabLst>
            </a:pPr>
            <a:r>
              <a:rPr lang="es-ES" sz="1300" spc="-50" dirty="0">
                <a:solidFill>
                  <a:srgbClr val="3D3D3F"/>
                </a:solidFill>
                <a:latin typeface="Century Gothic"/>
                <a:cs typeface="Century Gothic"/>
              </a:rPr>
              <a:t>Comunicar a Lanbide-Servicio Vasco de Empleo la modificación de cualquier circunstancia, tanto objetiva como subjetiva, que hubiese  sido tenida en cuenta para la concesión de la ayuda.</a:t>
            </a:r>
          </a:p>
          <a:p>
            <a:pPr marL="300355" indent="-288290">
              <a:spcBef>
                <a:spcPts val="1200"/>
              </a:spcBef>
              <a:buClr>
                <a:srgbClr val="004594"/>
              </a:buClr>
              <a:buSzPct val="134615"/>
              <a:buFontTx/>
              <a:buAutoNum type="alphaLcPeriod"/>
              <a:tabLst>
                <a:tab pos="300990" algn="l"/>
              </a:tabLst>
            </a:pPr>
            <a:r>
              <a:rPr lang="es-ES" sz="1300" spc="-50" dirty="0">
                <a:solidFill>
                  <a:srgbClr val="3D3D3F"/>
                </a:solidFill>
                <a:latin typeface="Century Gothic"/>
                <a:cs typeface="Century Gothic"/>
              </a:rPr>
              <a:t>Comunicar cualquier eventualidad que afecte  sustancialmente al objeto o naturaleza </a:t>
            </a:r>
            <a:r>
              <a:rPr lang="es-ES" sz="1300" spc="-60" dirty="0">
                <a:solidFill>
                  <a:srgbClr val="3D3D3F"/>
                </a:solidFill>
                <a:latin typeface="Century Gothic"/>
                <a:cs typeface="Century Gothic"/>
              </a:rPr>
              <a:t>de </a:t>
            </a:r>
            <a:r>
              <a:rPr lang="es-ES" sz="1300" spc="-25" dirty="0">
                <a:solidFill>
                  <a:srgbClr val="3D3D3F"/>
                </a:solidFill>
                <a:latin typeface="Century Gothic"/>
                <a:cs typeface="Century Gothic"/>
              </a:rPr>
              <a:t>las </a:t>
            </a:r>
            <a:r>
              <a:rPr lang="es-ES" sz="1300" spc="-50" dirty="0">
                <a:solidFill>
                  <a:srgbClr val="3D3D3F"/>
                </a:solidFill>
                <a:latin typeface="Century Gothic"/>
                <a:cs typeface="Century Gothic"/>
              </a:rPr>
              <a:t>actividades</a:t>
            </a:r>
            <a:r>
              <a:rPr lang="es-ES" sz="1300" dirty="0">
                <a:solidFill>
                  <a:srgbClr val="3D3D3F"/>
                </a:solidFill>
                <a:latin typeface="Century Gothic"/>
                <a:cs typeface="Century Gothic"/>
              </a:rPr>
              <a:t> </a:t>
            </a:r>
            <a:r>
              <a:rPr lang="es-ES" sz="1300" spc="-50" dirty="0" smtClean="0">
                <a:solidFill>
                  <a:srgbClr val="3D3D3F"/>
                </a:solidFill>
                <a:latin typeface="Century Gothic"/>
                <a:cs typeface="Century Gothic"/>
              </a:rPr>
              <a:t>cofinanciadas, así como a colaborar con Lanbide-Servicio Vasco de Empleo en los procedimientos de comprobación, seguimiento y control de dichas actividades.</a:t>
            </a:r>
            <a:endParaRPr lang="es-ES" sz="1300" dirty="0">
              <a:latin typeface="Century Gothic"/>
              <a:cs typeface="Century Gothic"/>
            </a:endParaRPr>
          </a:p>
          <a:p>
            <a:pPr marL="300355" indent="-288290">
              <a:lnSpc>
                <a:spcPct val="100000"/>
              </a:lnSpc>
              <a:spcBef>
                <a:spcPts val="1200"/>
              </a:spcBef>
              <a:buClr>
                <a:srgbClr val="004594"/>
              </a:buClr>
              <a:buSzPct val="134615"/>
              <a:buAutoNum type="alphaLcPeriod"/>
              <a:tabLst>
                <a:tab pos="300990" algn="l"/>
              </a:tabLst>
            </a:pPr>
            <a:r>
              <a:rPr lang="es-ES" sz="1300" spc="-50" dirty="0" smtClean="0">
                <a:solidFill>
                  <a:srgbClr val="3D3D3F"/>
                </a:solidFill>
                <a:latin typeface="Century Gothic"/>
                <a:cs typeface="Century Gothic"/>
              </a:rPr>
              <a:t>Comunicar </a:t>
            </a:r>
            <a:r>
              <a:rPr lang="es-ES" sz="1300" spc="-50" dirty="0">
                <a:solidFill>
                  <a:srgbClr val="3D3D3F"/>
                </a:solidFill>
                <a:latin typeface="Century Gothic"/>
                <a:cs typeface="Century Gothic"/>
              </a:rPr>
              <a:t>los procedimientos de reintegro o sancionadores que,  habiéndose iniciado en el marco de ayudas o subvenciones de la misma naturaleza concedidas por  la Administración General de la Comunidad Autónoma de Euskadi y sus Organismos autónomos, Entes  públicos de derecho privado y Sociedades públicas, se hallen aún en </a:t>
            </a:r>
            <a:r>
              <a:rPr lang="es-ES" sz="1300" spc="-50" dirty="0" smtClean="0">
                <a:solidFill>
                  <a:srgbClr val="3D3D3F"/>
                </a:solidFill>
                <a:latin typeface="Century Gothic"/>
                <a:cs typeface="Century Gothic"/>
              </a:rPr>
              <a:t>tramitación.</a:t>
            </a:r>
            <a:endParaRPr lang="es-ES" sz="1300" dirty="0" smtClean="0">
              <a:latin typeface="Century Gothic"/>
              <a:cs typeface="Century Gothic"/>
            </a:endParaRPr>
          </a:p>
        </p:txBody>
      </p:sp>
      <p:sp>
        <p:nvSpPr>
          <p:cNvPr id="26" name="object 26"/>
          <p:cNvSpPr txBox="1"/>
          <p:nvPr/>
        </p:nvSpPr>
        <p:spPr>
          <a:xfrm>
            <a:off x="671300" y="695351"/>
            <a:ext cx="4370600" cy="259045"/>
          </a:xfrm>
          <a:prstGeom prst="rect">
            <a:avLst/>
          </a:prstGeom>
        </p:spPr>
        <p:txBody>
          <a:bodyPr vert="horz" wrap="square" lIns="0" tIns="12700" rIns="0" bIns="0" rtlCol="0">
            <a:spAutoFit/>
          </a:bodyPr>
          <a:lstStyle/>
          <a:p>
            <a:pPr marL="12700">
              <a:lnSpc>
                <a:spcPct val="100000"/>
              </a:lnSpc>
              <a:spcBef>
                <a:spcPts val="100"/>
              </a:spcBef>
            </a:pPr>
            <a:r>
              <a:rPr lang="es-ES" sz="1600" spc="-50" dirty="0" smtClean="0">
                <a:solidFill>
                  <a:srgbClr val="004594"/>
                </a:solidFill>
                <a:latin typeface="Century Gothic"/>
                <a:cs typeface="Century Gothic"/>
              </a:rPr>
              <a:t>Obligaciones </a:t>
            </a:r>
            <a:r>
              <a:rPr lang="es-ES" sz="1600" spc="-75" dirty="0" smtClean="0">
                <a:solidFill>
                  <a:srgbClr val="004594"/>
                </a:solidFill>
                <a:latin typeface="Century Gothic"/>
                <a:cs typeface="Century Gothic"/>
              </a:rPr>
              <a:t>de </a:t>
            </a:r>
            <a:r>
              <a:rPr lang="es-ES" sz="1600" spc="-30" dirty="0" smtClean="0">
                <a:solidFill>
                  <a:srgbClr val="004594"/>
                </a:solidFill>
                <a:latin typeface="Century Gothic"/>
                <a:cs typeface="Century Gothic"/>
              </a:rPr>
              <a:t>las </a:t>
            </a:r>
            <a:r>
              <a:rPr lang="es-ES" sz="1600" spc="-40" dirty="0" smtClean="0">
                <a:solidFill>
                  <a:srgbClr val="004594"/>
                </a:solidFill>
                <a:latin typeface="Century Gothic"/>
                <a:cs typeface="Century Gothic"/>
              </a:rPr>
              <a:t>entidades</a:t>
            </a:r>
            <a:r>
              <a:rPr lang="es-ES" sz="1600" spc="280" dirty="0" smtClean="0">
                <a:solidFill>
                  <a:srgbClr val="004594"/>
                </a:solidFill>
                <a:latin typeface="Century Gothic"/>
                <a:cs typeface="Century Gothic"/>
              </a:rPr>
              <a:t> </a:t>
            </a:r>
            <a:r>
              <a:rPr lang="es-ES" sz="1600" spc="-40" dirty="0" smtClean="0">
                <a:solidFill>
                  <a:srgbClr val="004594"/>
                </a:solidFill>
                <a:latin typeface="Century Gothic"/>
                <a:cs typeface="Century Gothic"/>
              </a:rPr>
              <a:t>beneficiarias:</a:t>
            </a:r>
            <a:endParaRPr lang="es-ES" sz="1600" dirty="0">
              <a:latin typeface="Century Gothic"/>
              <a:cs typeface="Century Gothic"/>
            </a:endParaRPr>
          </a:p>
        </p:txBody>
      </p:sp>
      <p:sp>
        <p:nvSpPr>
          <p:cNvPr id="28" name="object 2">
            <a:extLst>
              <a:ext uri="{FF2B5EF4-FFF2-40B4-BE49-F238E27FC236}">
                <a16:creationId xmlns:a16="http://schemas.microsoft.com/office/drawing/2014/main" id="{97967C09-668A-364A-8F21-E47ECD493F70}"/>
              </a:ext>
            </a:extLst>
          </p:cNvPr>
          <p:cNvSpPr txBox="1"/>
          <p:nvPr/>
        </p:nvSpPr>
        <p:spPr>
          <a:xfrm>
            <a:off x="7269488" y="6958266"/>
            <a:ext cx="2953272"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a:solidFill>
                  <a:srgbClr val="004594"/>
                </a:solidFill>
                <a:latin typeface="Century Gothic Bold"/>
                <a:cs typeface="Calibri"/>
              </a:rPr>
              <a:t>Acciones Locales de Promoción de Empleo </a:t>
            </a:r>
            <a:r>
              <a:rPr lang="es-ES" sz="1000" b="1" dirty="0">
                <a:solidFill>
                  <a:srgbClr val="004594"/>
                </a:solidFill>
                <a:latin typeface="Century Gothic Bold"/>
                <a:cs typeface="Calibri"/>
              </a:rPr>
              <a:t>	</a:t>
            </a:r>
            <a:r>
              <a:rPr lang="es-ES" sz="950" spc="10" dirty="0" smtClean="0">
                <a:latin typeface="Century Gothic"/>
                <a:cs typeface="Century Gothic"/>
              </a:rPr>
              <a:t>11</a:t>
            </a:r>
            <a:endParaRPr lang="es-ES" sz="950" dirty="0">
              <a:latin typeface="Century Gothic"/>
              <a:cs typeface="Century Gothic"/>
            </a:endParaRPr>
          </a:p>
        </p:txBody>
      </p:sp>
      <p:pic>
        <p:nvPicPr>
          <p:cNvPr id="25" name="Picture 5" descr="OK Tira azul_oscuro"/>
          <p:cNvPicPr>
            <a:picLocks noChangeArrowheads="1"/>
          </p:cNvPicPr>
          <p:nvPr/>
        </p:nvPicPr>
        <p:blipFill>
          <a:blip r:embed="rId7"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6" name="object 26"/>
          <p:cNvSpPr txBox="1"/>
          <p:nvPr/>
        </p:nvSpPr>
        <p:spPr>
          <a:xfrm>
            <a:off x="1067300" y="726431"/>
            <a:ext cx="251390" cy="284052"/>
          </a:xfrm>
          <a:prstGeom prst="rect">
            <a:avLst/>
          </a:prstGeom>
        </p:spPr>
        <p:txBody>
          <a:bodyPr vert="horz" wrap="square" lIns="0" tIns="14605" rIns="0" bIns="0" rtlCol="0">
            <a:spAutoFit/>
          </a:bodyPr>
          <a:lstStyle/>
          <a:p>
            <a:pPr marL="12700">
              <a:lnSpc>
                <a:spcPct val="100000"/>
              </a:lnSpc>
              <a:spcBef>
                <a:spcPts val="115"/>
              </a:spcBef>
            </a:pPr>
            <a:r>
              <a:rPr lang="es-ES" sz="1750" spc="-165" dirty="0">
                <a:solidFill>
                  <a:srgbClr val="004594"/>
                </a:solidFill>
                <a:latin typeface="Century Gothic"/>
                <a:cs typeface="Century Gothic"/>
              </a:rPr>
              <a:t>g</a:t>
            </a:r>
            <a:r>
              <a:rPr lang="es-ES" sz="1750" spc="-165" dirty="0" smtClean="0">
                <a:solidFill>
                  <a:srgbClr val="004594"/>
                </a:solidFill>
                <a:latin typeface="Century Gothic"/>
                <a:cs typeface="Century Gothic"/>
              </a:rPr>
              <a:t>.</a:t>
            </a:r>
            <a:endParaRPr lang="es-ES" sz="1750" dirty="0">
              <a:latin typeface="Century Gothic"/>
              <a:cs typeface="Century Gothic"/>
            </a:endParaRPr>
          </a:p>
        </p:txBody>
      </p:sp>
      <p:sp>
        <p:nvSpPr>
          <p:cNvPr id="31" name="object 2">
            <a:extLst>
              <a:ext uri="{FF2B5EF4-FFF2-40B4-BE49-F238E27FC236}">
                <a16:creationId xmlns:a16="http://schemas.microsoft.com/office/drawing/2014/main" id="{F50D26D4-129E-684C-BEEC-FAF4CC2BBA4A}"/>
              </a:ext>
            </a:extLst>
          </p:cNvPr>
          <p:cNvSpPr txBox="1"/>
          <p:nvPr/>
        </p:nvSpPr>
        <p:spPr>
          <a:xfrm>
            <a:off x="7327900" y="6958266"/>
            <a:ext cx="2894859"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a:solidFill>
                  <a:srgbClr val="004594"/>
                </a:solidFill>
                <a:latin typeface="Century Gothic Bold"/>
                <a:cs typeface="Calibri"/>
              </a:rPr>
              <a:t>Acciones Locales de Promoción de Empleo </a:t>
            </a:r>
            <a:r>
              <a:rPr lang="es-ES" sz="1000" b="1" dirty="0">
                <a:solidFill>
                  <a:srgbClr val="004594"/>
                </a:solidFill>
                <a:latin typeface="Century Gothic Bold"/>
                <a:cs typeface="Calibri"/>
              </a:rPr>
              <a:t>	</a:t>
            </a:r>
            <a:r>
              <a:rPr lang="es-ES" sz="950" spc="10" dirty="0" smtClean="0">
                <a:latin typeface="Century Gothic"/>
                <a:cs typeface="Century Gothic"/>
              </a:rPr>
              <a:t>12</a:t>
            </a:r>
            <a:endParaRPr lang="es-ES" sz="950" dirty="0">
              <a:latin typeface="Century Gothic"/>
              <a:cs typeface="Century Gothic"/>
            </a:endParaRPr>
          </a:p>
        </p:txBody>
      </p:sp>
      <p:sp>
        <p:nvSpPr>
          <p:cNvPr id="30" name="object 24"/>
          <p:cNvSpPr txBox="1"/>
          <p:nvPr/>
        </p:nvSpPr>
        <p:spPr>
          <a:xfrm>
            <a:off x="1330521" y="787150"/>
            <a:ext cx="8285480" cy="2487861"/>
          </a:xfrm>
          <a:prstGeom prst="rect">
            <a:avLst/>
          </a:prstGeom>
        </p:spPr>
        <p:txBody>
          <a:bodyPr vert="horz" wrap="square" lIns="0" tIns="12700" rIns="0" bIns="0" rtlCol="0">
            <a:spAutoFit/>
          </a:bodyPr>
          <a:lstStyle/>
          <a:p>
            <a:pPr marL="12700">
              <a:lnSpc>
                <a:spcPct val="100000"/>
              </a:lnSpc>
              <a:spcBef>
                <a:spcPts val="100"/>
              </a:spcBef>
            </a:pPr>
            <a:r>
              <a:rPr sz="1300" spc="-45" dirty="0">
                <a:solidFill>
                  <a:srgbClr val="3D3D3F"/>
                </a:solidFill>
                <a:latin typeface="Century Gothic"/>
                <a:cs typeface="Century Gothic"/>
              </a:rPr>
              <a:t>Obligaciones</a:t>
            </a:r>
            <a:r>
              <a:rPr sz="1300" spc="30" dirty="0">
                <a:solidFill>
                  <a:srgbClr val="3D3D3F"/>
                </a:solidFill>
                <a:latin typeface="Century Gothic"/>
                <a:cs typeface="Century Gothic"/>
              </a:rPr>
              <a:t> </a:t>
            </a:r>
            <a:r>
              <a:rPr sz="1300" spc="-60" dirty="0">
                <a:solidFill>
                  <a:srgbClr val="3D3D3F"/>
                </a:solidFill>
                <a:latin typeface="Century Gothic"/>
                <a:cs typeface="Century Gothic"/>
              </a:rPr>
              <a:t>en</a:t>
            </a:r>
            <a:r>
              <a:rPr sz="1300" spc="30" dirty="0">
                <a:solidFill>
                  <a:srgbClr val="3D3D3F"/>
                </a:solidFill>
                <a:latin typeface="Century Gothic"/>
                <a:cs typeface="Century Gothic"/>
              </a:rPr>
              <a:t> </a:t>
            </a:r>
            <a:r>
              <a:rPr sz="1300" spc="-50" dirty="0">
                <a:solidFill>
                  <a:srgbClr val="3D3D3F"/>
                </a:solidFill>
                <a:latin typeface="Century Gothic"/>
                <a:cs typeface="Century Gothic"/>
              </a:rPr>
              <a:t>materia</a:t>
            </a:r>
            <a:r>
              <a:rPr sz="1300" spc="35" dirty="0">
                <a:solidFill>
                  <a:srgbClr val="3D3D3F"/>
                </a:solidFill>
                <a:latin typeface="Century Gothic"/>
                <a:cs typeface="Century Gothic"/>
              </a:rPr>
              <a:t> </a:t>
            </a:r>
            <a:r>
              <a:rPr sz="1300" spc="-60" dirty="0">
                <a:solidFill>
                  <a:srgbClr val="3D3D3F"/>
                </a:solidFill>
                <a:latin typeface="Century Gothic"/>
                <a:cs typeface="Century Gothic"/>
              </a:rPr>
              <a:t>de</a:t>
            </a:r>
            <a:r>
              <a:rPr sz="1300" spc="30" dirty="0">
                <a:solidFill>
                  <a:srgbClr val="3D3D3F"/>
                </a:solidFill>
                <a:latin typeface="Century Gothic"/>
                <a:cs typeface="Century Gothic"/>
              </a:rPr>
              <a:t> </a:t>
            </a:r>
            <a:r>
              <a:rPr sz="1300" spc="-50" dirty="0">
                <a:solidFill>
                  <a:srgbClr val="3D3D3F"/>
                </a:solidFill>
                <a:latin typeface="Century Gothic"/>
                <a:cs typeface="Century Gothic"/>
              </a:rPr>
              <a:t>igualdad</a:t>
            </a:r>
            <a:r>
              <a:rPr sz="1300" spc="35" dirty="0">
                <a:solidFill>
                  <a:srgbClr val="3D3D3F"/>
                </a:solidFill>
                <a:latin typeface="Century Gothic"/>
                <a:cs typeface="Century Gothic"/>
              </a:rPr>
              <a:t> </a:t>
            </a:r>
            <a:r>
              <a:rPr sz="1300" spc="-60" dirty="0">
                <a:solidFill>
                  <a:srgbClr val="3D3D3F"/>
                </a:solidFill>
                <a:latin typeface="Century Gothic"/>
                <a:cs typeface="Century Gothic"/>
              </a:rPr>
              <a:t>de</a:t>
            </a:r>
            <a:r>
              <a:rPr sz="1300" spc="30" dirty="0">
                <a:solidFill>
                  <a:srgbClr val="3D3D3F"/>
                </a:solidFill>
                <a:latin typeface="Century Gothic"/>
                <a:cs typeface="Century Gothic"/>
              </a:rPr>
              <a:t> </a:t>
            </a:r>
            <a:r>
              <a:rPr sz="1300" spc="-70" dirty="0">
                <a:solidFill>
                  <a:srgbClr val="3D3D3F"/>
                </a:solidFill>
                <a:latin typeface="Century Gothic"/>
                <a:cs typeface="Century Gothic"/>
              </a:rPr>
              <a:t>trato</a:t>
            </a:r>
            <a:r>
              <a:rPr sz="1300" spc="30" dirty="0">
                <a:solidFill>
                  <a:srgbClr val="3D3D3F"/>
                </a:solidFill>
                <a:latin typeface="Century Gothic"/>
                <a:cs typeface="Century Gothic"/>
              </a:rPr>
              <a:t> </a:t>
            </a:r>
            <a:r>
              <a:rPr sz="1300" spc="-100" dirty="0">
                <a:solidFill>
                  <a:srgbClr val="3D3D3F"/>
                </a:solidFill>
                <a:latin typeface="Century Gothic"/>
                <a:cs typeface="Century Gothic"/>
              </a:rPr>
              <a:t>y</a:t>
            </a:r>
            <a:r>
              <a:rPr sz="1300" spc="35" dirty="0">
                <a:solidFill>
                  <a:srgbClr val="3D3D3F"/>
                </a:solidFill>
                <a:latin typeface="Century Gothic"/>
                <a:cs typeface="Century Gothic"/>
              </a:rPr>
              <a:t> </a:t>
            </a:r>
            <a:r>
              <a:rPr sz="1300" spc="-55" dirty="0">
                <a:solidFill>
                  <a:srgbClr val="3D3D3F"/>
                </a:solidFill>
                <a:latin typeface="Century Gothic"/>
                <a:cs typeface="Century Gothic"/>
              </a:rPr>
              <a:t>oportunidades</a:t>
            </a:r>
            <a:r>
              <a:rPr sz="1300" spc="30" dirty="0">
                <a:solidFill>
                  <a:srgbClr val="3D3D3F"/>
                </a:solidFill>
                <a:latin typeface="Century Gothic"/>
                <a:cs typeface="Century Gothic"/>
              </a:rPr>
              <a:t> </a:t>
            </a:r>
            <a:r>
              <a:rPr sz="1300" spc="-60" dirty="0">
                <a:solidFill>
                  <a:srgbClr val="3D3D3F"/>
                </a:solidFill>
                <a:latin typeface="Century Gothic"/>
                <a:cs typeface="Century Gothic"/>
              </a:rPr>
              <a:t>de</a:t>
            </a:r>
            <a:r>
              <a:rPr sz="1300" spc="35" dirty="0">
                <a:solidFill>
                  <a:srgbClr val="3D3D3F"/>
                </a:solidFill>
                <a:latin typeface="Century Gothic"/>
                <a:cs typeface="Century Gothic"/>
              </a:rPr>
              <a:t> </a:t>
            </a:r>
            <a:r>
              <a:rPr sz="1300" spc="-35" dirty="0">
                <a:solidFill>
                  <a:srgbClr val="3D3D3F"/>
                </a:solidFill>
                <a:latin typeface="Century Gothic"/>
                <a:cs typeface="Century Gothic"/>
              </a:rPr>
              <a:t>mujeres</a:t>
            </a:r>
            <a:r>
              <a:rPr sz="1300" spc="30" dirty="0">
                <a:solidFill>
                  <a:srgbClr val="3D3D3F"/>
                </a:solidFill>
                <a:latin typeface="Century Gothic"/>
                <a:cs typeface="Century Gothic"/>
              </a:rPr>
              <a:t> </a:t>
            </a:r>
            <a:r>
              <a:rPr sz="1300" spc="-100" dirty="0">
                <a:solidFill>
                  <a:srgbClr val="3D3D3F"/>
                </a:solidFill>
                <a:latin typeface="Century Gothic"/>
                <a:cs typeface="Century Gothic"/>
              </a:rPr>
              <a:t>y</a:t>
            </a:r>
            <a:r>
              <a:rPr sz="1300" spc="30" dirty="0">
                <a:solidFill>
                  <a:srgbClr val="3D3D3F"/>
                </a:solidFill>
                <a:latin typeface="Century Gothic"/>
                <a:cs typeface="Century Gothic"/>
              </a:rPr>
              <a:t> </a:t>
            </a:r>
            <a:r>
              <a:rPr sz="1300" spc="-30" dirty="0">
                <a:solidFill>
                  <a:srgbClr val="3D3D3F"/>
                </a:solidFill>
                <a:latin typeface="Century Gothic"/>
                <a:cs typeface="Century Gothic"/>
              </a:rPr>
              <a:t>hombres:</a:t>
            </a:r>
            <a:endParaRPr sz="1300" dirty="0">
              <a:latin typeface="Century Gothic"/>
              <a:cs typeface="Century Gothic"/>
            </a:endParaRPr>
          </a:p>
          <a:p>
            <a:pPr marL="227329" marR="5080" indent="-215265">
              <a:lnSpc>
                <a:spcPct val="100000"/>
              </a:lnSpc>
              <a:spcBef>
                <a:spcPts val="1205"/>
              </a:spcBef>
            </a:pPr>
            <a:r>
              <a:rPr sz="1300" dirty="0">
                <a:solidFill>
                  <a:srgbClr val="3D3D3F"/>
                </a:solidFill>
                <a:latin typeface="Century Gothic"/>
                <a:cs typeface="Century Gothic"/>
              </a:rPr>
              <a:t>— </a:t>
            </a:r>
            <a:r>
              <a:rPr sz="1300" spc="-60" dirty="0">
                <a:solidFill>
                  <a:srgbClr val="3D3D3F"/>
                </a:solidFill>
                <a:latin typeface="Century Gothic"/>
                <a:cs typeface="Century Gothic"/>
              </a:rPr>
              <a:t>Garantizar </a:t>
            </a:r>
            <a:r>
              <a:rPr sz="1300" spc="-45" dirty="0">
                <a:solidFill>
                  <a:srgbClr val="3D3D3F"/>
                </a:solidFill>
                <a:latin typeface="Century Gothic"/>
                <a:cs typeface="Century Gothic"/>
              </a:rPr>
              <a:t>la aplicación del principio </a:t>
            </a:r>
            <a:r>
              <a:rPr sz="1300" spc="-60" dirty="0">
                <a:solidFill>
                  <a:srgbClr val="3D3D3F"/>
                </a:solidFill>
                <a:latin typeface="Century Gothic"/>
                <a:cs typeface="Century Gothic"/>
              </a:rPr>
              <a:t>de </a:t>
            </a:r>
            <a:r>
              <a:rPr sz="1300" spc="-50" dirty="0">
                <a:solidFill>
                  <a:srgbClr val="3D3D3F"/>
                </a:solidFill>
                <a:latin typeface="Century Gothic"/>
                <a:cs typeface="Century Gothic"/>
              </a:rPr>
              <a:t>igualdad </a:t>
            </a:r>
            <a:r>
              <a:rPr sz="1300" spc="-70" dirty="0">
                <a:solidFill>
                  <a:srgbClr val="3D3D3F"/>
                </a:solidFill>
                <a:latin typeface="Century Gothic"/>
                <a:cs typeface="Century Gothic"/>
              </a:rPr>
              <a:t>trato </a:t>
            </a:r>
            <a:r>
              <a:rPr sz="1300" spc="-100" dirty="0">
                <a:solidFill>
                  <a:srgbClr val="3D3D3F"/>
                </a:solidFill>
                <a:latin typeface="Century Gothic"/>
                <a:cs typeface="Century Gothic"/>
              </a:rPr>
              <a:t>y </a:t>
            </a:r>
            <a:r>
              <a:rPr sz="1300" spc="-55" dirty="0">
                <a:solidFill>
                  <a:srgbClr val="3D3D3F"/>
                </a:solidFill>
                <a:latin typeface="Century Gothic"/>
                <a:cs typeface="Century Gothic"/>
              </a:rPr>
              <a:t>oportunidades </a:t>
            </a:r>
            <a:r>
              <a:rPr sz="1300" spc="-100" dirty="0">
                <a:solidFill>
                  <a:srgbClr val="3D3D3F"/>
                </a:solidFill>
                <a:latin typeface="Century Gothic"/>
                <a:cs typeface="Century Gothic"/>
              </a:rPr>
              <a:t>y </a:t>
            </a:r>
            <a:r>
              <a:rPr sz="1300" spc="-65" dirty="0">
                <a:solidFill>
                  <a:srgbClr val="3D3D3F"/>
                </a:solidFill>
                <a:latin typeface="Century Gothic"/>
                <a:cs typeface="Century Gothic"/>
              </a:rPr>
              <a:t>no </a:t>
            </a:r>
            <a:r>
              <a:rPr sz="1300" spc="-35" dirty="0">
                <a:solidFill>
                  <a:srgbClr val="3D3D3F"/>
                </a:solidFill>
                <a:latin typeface="Century Gothic"/>
                <a:cs typeface="Century Gothic"/>
              </a:rPr>
              <a:t>discriminación </a:t>
            </a:r>
            <a:r>
              <a:rPr sz="1300" spc="-60" dirty="0">
                <a:solidFill>
                  <a:srgbClr val="3D3D3F"/>
                </a:solidFill>
                <a:latin typeface="Century Gothic"/>
                <a:cs typeface="Century Gothic"/>
              </a:rPr>
              <a:t>entre </a:t>
            </a:r>
            <a:r>
              <a:rPr sz="1300" spc="-35" dirty="0">
                <a:solidFill>
                  <a:srgbClr val="3D3D3F"/>
                </a:solidFill>
                <a:latin typeface="Century Gothic"/>
                <a:cs typeface="Century Gothic"/>
              </a:rPr>
              <a:t>mujeres  </a:t>
            </a:r>
            <a:r>
              <a:rPr sz="1300" spc="-100" dirty="0">
                <a:solidFill>
                  <a:srgbClr val="3D3D3F"/>
                </a:solidFill>
                <a:latin typeface="Century Gothic"/>
                <a:cs typeface="Century Gothic"/>
              </a:rPr>
              <a:t>y</a:t>
            </a:r>
            <a:r>
              <a:rPr sz="1300" spc="30" dirty="0">
                <a:solidFill>
                  <a:srgbClr val="3D3D3F"/>
                </a:solidFill>
                <a:latin typeface="Century Gothic"/>
                <a:cs typeface="Century Gothic"/>
              </a:rPr>
              <a:t> </a:t>
            </a:r>
            <a:r>
              <a:rPr sz="1300" spc="-40" dirty="0">
                <a:solidFill>
                  <a:srgbClr val="3D3D3F"/>
                </a:solidFill>
                <a:latin typeface="Century Gothic"/>
                <a:cs typeface="Century Gothic"/>
              </a:rPr>
              <a:t>hombres</a:t>
            </a:r>
            <a:r>
              <a:rPr sz="1300" spc="35" dirty="0">
                <a:solidFill>
                  <a:srgbClr val="3D3D3F"/>
                </a:solidFill>
                <a:latin typeface="Century Gothic"/>
                <a:cs typeface="Century Gothic"/>
              </a:rPr>
              <a:t> </a:t>
            </a:r>
            <a:r>
              <a:rPr sz="1300" spc="-60" dirty="0">
                <a:solidFill>
                  <a:srgbClr val="3D3D3F"/>
                </a:solidFill>
                <a:latin typeface="Century Gothic"/>
                <a:cs typeface="Century Gothic"/>
              </a:rPr>
              <a:t>en</a:t>
            </a:r>
            <a:r>
              <a:rPr sz="1300" spc="30" dirty="0">
                <a:solidFill>
                  <a:srgbClr val="3D3D3F"/>
                </a:solidFill>
                <a:latin typeface="Century Gothic"/>
                <a:cs typeface="Century Gothic"/>
              </a:rPr>
              <a:t> </a:t>
            </a:r>
            <a:r>
              <a:rPr sz="1300" spc="-45" dirty="0">
                <a:solidFill>
                  <a:srgbClr val="3D3D3F"/>
                </a:solidFill>
                <a:latin typeface="Century Gothic"/>
                <a:cs typeface="Century Gothic"/>
              </a:rPr>
              <a:t>la</a:t>
            </a:r>
            <a:r>
              <a:rPr sz="1300" spc="35" dirty="0">
                <a:solidFill>
                  <a:srgbClr val="3D3D3F"/>
                </a:solidFill>
                <a:latin typeface="Century Gothic"/>
                <a:cs typeface="Century Gothic"/>
              </a:rPr>
              <a:t> </a:t>
            </a:r>
            <a:r>
              <a:rPr sz="1300" spc="-45" dirty="0">
                <a:solidFill>
                  <a:srgbClr val="3D3D3F"/>
                </a:solidFill>
                <a:latin typeface="Century Gothic"/>
                <a:cs typeface="Century Gothic"/>
              </a:rPr>
              <a:t>realización</a:t>
            </a:r>
            <a:r>
              <a:rPr sz="1300" spc="30" dirty="0">
                <a:solidFill>
                  <a:srgbClr val="3D3D3F"/>
                </a:solidFill>
                <a:latin typeface="Century Gothic"/>
                <a:cs typeface="Century Gothic"/>
              </a:rPr>
              <a:t> </a:t>
            </a:r>
            <a:r>
              <a:rPr sz="1300" spc="-60" dirty="0">
                <a:solidFill>
                  <a:srgbClr val="3D3D3F"/>
                </a:solidFill>
                <a:latin typeface="Century Gothic"/>
                <a:cs typeface="Century Gothic"/>
              </a:rPr>
              <a:t>de</a:t>
            </a:r>
            <a:r>
              <a:rPr sz="1300" spc="35" dirty="0">
                <a:solidFill>
                  <a:srgbClr val="3D3D3F"/>
                </a:solidFill>
                <a:latin typeface="Century Gothic"/>
                <a:cs typeface="Century Gothic"/>
              </a:rPr>
              <a:t> </a:t>
            </a:r>
            <a:r>
              <a:rPr sz="1300" spc="-50" dirty="0">
                <a:solidFill>
                  <a:srgbClr val="3D3D3F"/>
                </a:solidFill>
                <a:latin typeface="Century Gothic"/>
                <a:cs typeface="Century Gothic"/>
              </a:rPr>
              <a:t>pruebas</a:t>
            </a:r>
            <a:r>
              <a:rPr sz="1300" spc="30" dirty="0">
                <a:solidFill>
                  <a:srgbClr val="3D3D3F"/>
                </a:solidFill>
                <a:latin typeface="Century Gothic"/>
                <a:cs typeface="Century Gothic"/>
              </a:rPr>
              <a:t> </a:t>
            </a:r>
            <a:r>
              <a:rPr sz="1300" spc="-65" dirty="0">
                <a:solidFill>
                  <a:srgbClr val="3D3D3F"/>
                </a:solidFill>
                <a:latin typeface="Century Gothic"/>
                <a:cs typeface="Century Gothic"/>
              </a:rPr>
              <a:t>o</a:t>
            </a:r>
            <a:r>
              <a:rPr sz="1300" spc="35" dirty="0">
                <a:solidFill>
                  <a:srgbClr val="3D3D3F"/>
                </a:solidFill>
                <a:latin typeface="Century Gothic"/>
                <a:cs typeface="Century Gothic"/>
              </a:rPr>
              <a:t> </a:t>
            </a:r>
            <a:r>
              <a:rPr sz="1300" spc="-50" dirty="0">
                <a:solidFill>
                  <a:srgbClr val="3D3D3F"/>
                </a:solidFill>
                <a:latin typeface="Century Gothic"/>
                <a:cs typeface="Century Gothic"/>
              </a:rPr>
              <a:t>entrevistas</a:t>
            </a:r>
            <a:r>
              <a:rPr sz="1300" spc="30" dirty="0">
                <a:solidFill>
                  <a:srgbClr val="3D3D3F"/>
                </a:solidFill>
                <a:latin typeface="Century Gothic"/>
                <a:cs typeface="Century Gothic"/>
              </a:rPr>
              <a:t> </a:t>
            </a:r>
            <a:r>
              <a:rPr sz="1300" spc="-100" dirty="0">
                <a:solidFill>
                  <a:srgbClr val="3D3D3F"/>
                </a:solidFill>
                <a:latin typeface="Century Gothic"/>
                <a:cs typeface="Century Gothic"/>
              </a:rPr>
              <a:t>y</a:t>
            </a:r>
            <a:r>
              <a:rPr sz="1300" spc="35" dirty="0">
                <a:solidFill>
                  <a:srgbClr val="3D3D3F"/>
                </a:solidFill>
                <a:latin typeface="Century Gothic"/>
                <a:cs typeface="Century Gothic"/>
              </a:rPr>
              <a:t> </a:t>
            </a:r>
            <a:r>
              <a:rPr sz="1300" spc="-40" dirty="0" err="1">
                <a:solidFill>
                  <a:srgbClr val="3D3D3F"/>
                </a:solidFill>
                <a:latin typeface="Century Gothic"/>
                <a:cs typeface="Century Gothic"/>
              </a:rPr>
              <a:t>selección</a:t>
            </a:r>
            <a:r>
              <a:rPr sz="1300" spc="30" dirty="0">
                <a:solidFill>
                  <a:srgbClr val="3D3D3F"/>
                </a:solidFill>
                <a:latin typeface="Century Gothic"/>
                <a:cs typeface="Century Gothic"/>
              </a:rPr>
              <a:t> </a:t>
            </a:r>
            <a:r>
              <a:rPr lang="es-ES" sz="1300" spc="-60" dirty="0" smtClean="0">
                <a:solidFill>
                  <a:srgbClr val="3D3D3F"/>
                </a:solidFill>
                <a:latin typeface="Century Gothic"/>
                <a:cs typeface="Century Gothic"/>
              </a:rPr>
              <a:t>para</a:t>
            </a:r>
            <a:r>
              <a:rPr sz="1300" spc="35" dirty="0" smtClean="0">
                <a:solidFill>
                  <a:srgbClr val="3D3D3F"/>
                </a:solidFill>
                <a:latin typeface="Century Gothic"/>
                <a:cs typeface="Century Gothic"/>
              </a:rPr>
              <a:t> </a:t>
            </a:r>
            <a:r>
              <a:rPr sz="1300" spc="-25" dirty="0">
                <a:solidFill>
                  <a:srgbClr val="3D3D3F"/>
                </a:solidFill>
                <a:latin typeface="Century Gothic"/>
                <a:cs typeface="Century Gothic"/>
              </a:rPr>
              <a:t>los</a:t>
            </a:r>
            <a:r>
              <a:rPr sz="1300" spc="35" dirty="0">
                <a:solidFill>
                  <a:srgbClr val="3D3D3F"/>
                </a:solidFill>
                <a:latin typeface="Century Gothic"/>
                <a:cs typeface="Century Gothic"/>
              </a:rPr>
              <a:t> </a:t>
            </a:r>
            <a:r>
              <a:rPr sz="1300" spc="-40" dirty="0">
                <a:solidFill>
                  <a:srgbClr val="3D3D3F"/>
                </a:solidFill>
                <a:latin typeface="Century Gothic"/>
                <a:cs typeface="Century Gothic"/>
              </a:rPr>
              <a:t>puestos</a:t>
            </a:r>
            <a:r>
              <a:rPr sz="1300" spc="30" dirty="0">
                <a:solidFill>
                  <a:srgbClr val="3D3D3F"/>
                </a:solidFill>
                <a:latin typeface="Century Gothic"/>
                <a:cs typeface="Century Gothic"/>
              </a:rPr>
              <a:t> </a:t>
            </a:r>
            <a:r>
              <a:rPr sz="1300" spc="-60" dirty="0">
                <a:solidFill>
                  <a:srgbClr val="3D3D3F"/>
                </a:solidFill>
                <a:latin typeface="Century Gothic"/>
                <a:cs typeface="Century Gothic"/>
              </a:rPr>
              <a:t>de</a:t>
            </a:r>
            <a:r>
              <a:rPr sz="1300" spc="35" dirty="0">
                <a:solidFill>
                  <a:srgbClr val="3D3D3F"/>
                </a:solidFill>
                <a:latin typeface="Century Gothic"/>
                <a:cs typeface="Century Gothic"/>
              </a:rPr>
              <a:t> </a:t>
            </a:r>
            <a:r>
              <a:rPr sz="1300" spc="-55" dirty="0" err="1">
                <a:solidFill>
                  <a:srgbClr val="3D3D3F"/>
                </a:solidFill>
                <a:latin typeface="Century Gothic"/>
                <a:cs typeface="Century Gothic"/>
              </a:rPr>
              <a:t>trabajo</a:t>
            </a:r>
            <a:r>
              <a:rPr sz="1300" spc="-55" dirty="0" smtClean="0">
                <a:solidFill>
                  <a:srgbClr val="3D3D3F"/>
                </a:solidFill>
                <a:latin typeface="Century Gothic"/>
                <a:cs typeface="Century Gothic"/>
              </a:rPr>
              <a:t>.</a:t>
            </a:r>
            <a:endParaRPr lang="es-ES" sz="1300" spc="-55" dirty="0" smtClean="0">
              <a:solidFill>
                <a:srgbClr val="3D3D3F"/>
              </a:solidFill>
              <a:latin typeface="Century Gothic"/>
              <a:cs typeface="Century Gothic"/>
            </a:endParaRPr>
          </a:p>
          <a:p>
            <a:pPr marL="227329" marR="5080" indent="-215265">
              <a:lnSpc>
                <a:spcPct val="100000"/>
              </a:lnSpc>
              <a:spcBef>
                <a:spcPts val="1205"/>
              </a:spcBef>
            </a:pPr>
            <a:r>
              <a:rPr lang="es-ES" sz="1300" dirty="0">
                <a:solidFill>
                  <a:srgbClr val="3D3D3F"/>
                </a:solidFill>
                <a:latin typeface="Century Gothic"/>
                <a:cs typeface="Century Gothic"/>
              </a:rPr>
              <a:t>— </a:t>
            </a:r>
            <a:r>
              <a:rPr lang="es-ES" sz="1300" b="1" i="1" spc="-50" dirty="0">
                <a:solidFill>
                  <a:srgbClr val="004594"/>
                </a:solidFill>
                <a:latin typeface="Century Gothic"/>
                <a:cs typeface="Century Gothic"/>
              </a:rPr>
              <a:t>En las actuaciones de Fomento del Empleo, en el ámbito de toma de decisiones para la selección de personas candidatas deberá formar para al menos una mujer, salvo que exista imposibilidad para ello, lo cual deberá justificarse</a:t>
            </a:r>
            <a:r>
              <a:rPr lang="es-ES" sz="1300" dirty="0" smtClean="0">
                <a:solidFill>
                  <a:srgbClr val="3D3D3F"/>
                </a:solidFill>
                <a:latin typeface="Century Gothic"/>
                <a:cs typeface="Century Gothic"/>
              </a:rPr>
              <a:t>.</a:t>
            </a:r>
            <a:endParaRPr sz="1300" dirty="0">
              <a:latin typeface="Century Gothic"/>
              <a:cs typeface="Century Gothic"/>
            </a:endParaRPr>
          </a:p>
          <a:p>
            <a:pPr marL="226800" marR="122555" indent="-216000">
              <a:lnSpc>
                <a:spcPct val="100000"/>
              </a:lnSpc>
              <a:spcBef>
                <a:spcPts val="1335"/>
              </a:spcBef>
            </a:pPr>
            <a:r>
              <a:rPr lang="es-ES" sz="1300" spc="-60" dirty="0">
                <a:solidFill>
                  <a:srgbClr val="3D3D3F"/>
                </a:solidFill>
                <a:latin typeface="Century Gothic"/>
                <a:cs typeface="Century Gothic"/>
              </a:rPr>
              <a:t>— </a:t>
            </a:r>
            <a:r>
              <a:rPr sz="1300" spc="-60" dirty="0" smtClean="0">
                <a:solidFill>
                  <a:srgbClr val="3D3D3F"/>
                </a:solidFill>
                <a:latin typeface="Century Gothic"/>
                <a:cs typeface="Century Gothic"/>
              </a:rPr>
              <a:t>Toda </a:t>
            </a:r>
            <a:r>
              <a:rPr sz="1300" spc="-60" dirty="0">
                <a:solidFill>
                  <a:srgbClr val="3D3D3F"/>
                </a:solidFill>
                <a:latin typeface="Century Gothic"/>
                <a:cs typeface="Century Gothic"/>
              </a:rPr>
              <a:t>la documentación, publicidad, imagen o materiales deberán emplear un uso no sexista del  lenguaje, evitar cualquier imagen discriminatoria de las mujeres o estereotipos sexistas y fomentar una  imagen con valores de igualdad, presencia equilibrada, diversidad, corresponsabilidad, y pluralidad  de roles e identidades de género</a:t>
            </a:r>
            <a:r>
              <a:rPr sz="1300" b="1" i="1" spc="-30" dirty="0">
                <a:solidFill>
                  <a:srgbClr val="004594"/>
                </a:solidFill>
                <a:latin typeface="Century Gothic"/>
                <a:cs typeface="Century Gothic"/>
              </a:rPr>
              <a:t>.</a:t>
            </a:r>
            <a:endParaRPr sz="1300" b="1" i="1" dirty="0">
              <a:latin typeface="Century Gothic"/>
              <a:cs typeface="Century Gothic"/>
            </a:endParaRPr>
          </a:p>
        </p:txBody>
      </p:sp>
      <p:pic>
        <p:nvPicPr>
          <p:cNvPr id="24" name="Picture 5" descr="OK Tira azul_oscuro"/>
          <p:cNvPicPr>
            <a:picLocks noChangeArrowheads="1"/>
          </p:cNvPicPr>
          <p:nvPr/>
        </p:nvPicPr>
        <p:blipFill>
          <a:blip r:embed="rId7"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6" name="Group 9"/>
          <p:cNvGrpSpPr>
            <a:grpSpLocks/>
          </p:cNvGrpSpPr>
          <p:nvPr/>
        </p:nvGrpSpPr>
        <p:grpSpPr bwMode="auto">
          <a:xfrm>
            <a:off x="8255" y="-2127"/>
            <a:ext cx="10680700" cy="7562850"/>
            <a:chOff x="0" y="981"/>
            <a:chExt cx="5760" cy="2319"/>
          </a:xfrm>
        </p:grpSpPr>
        <p:sp>
          <p:nvSpPr>
            <p:cNvPr id="7" name="2 Rectángulo"/>
            <p:cNvSpPr>
              <a:spLocks noChangeArrowheads="1"/>
            </p:cNvSpPr>
            <p:nvPr/>
          </p:nvSpPr>
          <p:spPr bwMode="auto">
            <a:xfrm>
              <a:off x="0" y="981"/>
              <a:ext cx="5760" cy="2086"/>
            </a:xfrm>
            <a:prstGeom prst="rect">
              <a:avLst/>
            </a:prstGeom>
            <a:solidFill>
              <a:srgbClr val="004595"/>
            </a:solidFill>
            <a:ln>
              <a:noFill/>
            </a:ln>
            <a:extLst>
              <a:ext uri="{91240B29-F687-4F45-9708-019B960494DF}">
                <a14:hiddenLine xmlns:a14="http://schemas.microsoft.com/office/drawing/2010/main" w="25400" algn="ctr">
                  <a:solidFill>
                    <a:srgbClr val="004595"/>
                  </a:solidFill>
                  <a:miter lim="800000"/>
                  <a:headEnd/>
                  <a:tailEnd/>
                </a14:hiddenLine>
              </a:ext>
            </a:extLst>
          </p:spPr>
          <p:txBody>
            <a:bodyPr anchor="ctr"/>
            <a:lstStyle/>
            <a:p>
              <a:pPr algn="ctr">
                <a:defRPr/>
              </a:pPr>
              <a:endParaRPr lang="es-ES" dirty="0">
                <a:solidFill>
                  <a:schemeClr val="lt1"/>
                </a:solidFill>
                <a:latin typeface="+mn-lt"/>
              </a:endParaRPr>
            </a:p>
          </p:txBody>
        </p:sp>
        <p:pic>
          <p:nvPicPr>
            <p:cNvPr id="8" name="Picture 4" descr="OK Tira verde_oscu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67"/>
              <a:ext cx="576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 name="object 3">
            <a:extLst>
              <a:ext uri="{FF2B5EF4-FFF2-40B4-BE49-F238E27FC236}">
                <a16:creationId xmlns:a16="http://schemas.microsoft.com/office/drawing/2014/main" id="{DBD472A9-1BA0-EF40-9BCB-DB009F474294}"/>
              </a:ext>
            </a:extLst>
          </p:cNvPr>
          <p:cNvSpPr txBox="1">
            <a:spLocks/>
          </p:cNvSpPr>
          <p:nvPr/>
        </p:nvSpPr>
        <p:spPr>
          <a:xfrm>
            <a:off x="385797" y="2751309"/>
            <a:ext cx="8077200" cy="1166986"/>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pPr>
              <a:lnSpc>
                <a:spcPts val="4500"/>
              </a:lnSpc>
            </a:pPr>
            <a:r>
              <a:rPr lang="es-ES" kern="0" dirty="0">
                <a:solidFill>
                  <a:schemeClr val="bg1">
                    <a:lumMod val="95000"/>
                  </a:schemeClr>
                </a:solidFill>
              </a:rPr>
              <a:t>Requisitos de las personas</a:t>
            </a:r>
          </a:p>
          <a:p>
            <a:pPr>
              <a:lnSpc>
                <a:spcPts val="4500"/>
              </a:lnSpc>
            </a:pPr>
            <a:r>
              <a:rPr lang="es-ES" kern="0" spc="-45" dirty="0" smtClean="0">
                <a:solidFill>
                  <a:schemeClr val="bg1">
                    <a:lumMod val="95000"/>
                  </a:schemeClr>
                </a:solidFill>
              </a:rPr>
              <a:t>contratadas</a:t>
            </a:r>
            <a:endParaRPr lang="es-ES" kern="0" spc="-45" dirty="0">
              <a:solidFill>
                <a:schemeClr val="bg1">
                  <a:lumMod val="95000"/>
                </a:schemeClr>
              </a:solidFill>
            </a:endParaRPr>
          </a:p>
        </p:txBody>
      </p:sp>
      <p:sp>
        <p:nvSpPr>
          <p:cNvPr id="5" name="Rectángulo 4">
            <a:extLst>
              <a:ext uri="{FF2B5EF4-FFF2-40B4-BE49-F238E27FC236}">
                <a16:creationId xmlns:a16="http://schemas.microsoft.com/office/drawing/2014/main" id="{1A028940-9239-0343-B885-1A1F7D31027D}"/>
              </a:ext>
            </a:extLst>
          </p:cNvPr>
          <p:cNvSpPr/>
          <p:nvPr/>
        </p:nvSpPr>
        <p:spPr>
          <a:xfrm>
            <a:off x="317500" y="1190625"/>
            <a:ext cx="2362200" cy="2144177"/>
          </a:xfrm>
          <a:prstGeom prst="rect">
            <a:avLst/>
          </a:prstGeom>
        </p:spPr>
        <p:txBody>
          <a:bodyPr wrap="square">
            <a:spAutoFit/>
          </a:bodyPr>
          <a:lstStyle/>
          <a:p>
            <a:r>
              <a:rPr lang="es-ES" sz="20000" spc="-1500" baseline="7000" dirty="0">
                <a:solidFill>
                  <a:schemeClr val="bg1">
                    <a:lumMod val="95000"/>
                    <a:alpha val="36000"/>
                  </a:schemeClr>
                </a:solidFill>
                <a:latin typeface="Century Gothic"/>
                <a:cs typeface="Century Gothic"/>
              </a:rPr>
              <a:t>04</a:t>
            </a:r>
            <a:endParaRPr lang="es-ES" sz="20000" b="1" spc="-1500" baseline="7000" dirty="0">
              <a:solidFill>
                <a:schemeClr val="bg1">
                  <a:lumMod val="95000"/>
                  <a:alpha val="36000"/>
                </a:schemeClr>
              </a:solidFill>
              <a:latin typeface="Century Gothic Bold"/>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3" name="object 23"/>
          <p:cNvSpPr txBox="1"/>
          <p:nvPr/>
        </p:nvSpPr>
        <p:spPr>
          <a:xfrm>
            <a:off x="1010751" y="812558"/>
            <a:ext cx="7725409" cy="274434"/>
          </a:xfrm>
          <a:prstGeom prst="rect">
            <a:avLst/>
          </a:prstGeom>
        </p:spPr>
        <p:txBody>
          <a:bodyPr vert="horz" wrap="square" lIns="0" tIns="12700" rIns="0" bIns="0" rtlCol="0">
            <a:spAutoFit/>
          </a:bodyPr>
          <a:lstStyle/>
          <a:p>
            <a:pPr marL="12700" marR="5080">
              <a:lnSpc>
                <a:spcPct val="100000"/>
              </a:lnSpc>
              <a:spcBef>
                <a:spcPts val="100"/>
              </a:spcBef>
            </a:pPr>
            <a:r>
              <a:rPr lang="es-ES" sz="1700" spc="-85" dirty="0" smtClean="0">
                <a:solidFill>
                  <a:srgbClr val="004594"/>
                </a:solidFill>
                <a:latin typeface="Century Gothic"/>
                <a:cs typeface="Century Gothic"/>
              </a:rPr>
              <a:t>Personas</a:t>
            </a:r>
            <a:r>
              <a:rPr lang="es-ES" sz="1700" spc="-65" dirty="0" smtClean="0">
                <a:solidFill>
                  <a:srgbClr val="004594"/>
                </a:solidFill>
                <a:latin typeface="Century Gothic"/>
                <a:cs typeface="Century Gothic"/>
              </a:rPr>
              <a:t> </a:t>
            </a:r>
            <a:r>
              <a:rPr lang="es-ES" sz="1700" spc="-85" dirty="0" smtClean="0">
                <a:solidFill>
                  <a:srgbClr val="004594"/>
                </a:solidFill>
                <a:latin typeface="Century Gothic"/>
                <a:cs typeface="Century Gothic"/>
              </a:rPr>
              <a:t>que </a:t>
            </a:r>
            <a:r>
              <a:rPr lang="es-ES" sz="1700" spc="-70" dirty="0" smtClean="0">
                <a:solidFill>
                  <a:srgbClr val="004594"/>
                </a:solidFill>
                <a:latin typeface="Century Gothic"/>
                <a:cs typeface="Century Gothic"/>
              </a:rPr>
              <a:t>cumplan </a:t>
            </a:r>
            <a:r>
              <a:rPr lang="es-ES" sz="1700" spc="-40" dirty="0" smtClean="0">
                <a:solidFill>
                  <a:srgbClr val="004594"/>
                </a:solidFill>
                <a:latin typeface="Century Gothic"/>
                <a:cs typeface="Century Gothic"/>
              </a:rPr>
              <a:t>los  </a:t>
            </a:r>
            <a:r>
              <a:rPr lang="es-ES" sz="1700" spc="-60" dirty="0" smtClean="0">
                <a:solidFill>
                  <a:srgbClr val="004594"/>
                </a:solidFill>
                <a:latin typeface="Century Gothic"/>
                <a:cs typeface="Century Gothic"/>
              </a:rPr>
              <a:t>siguientes</a:t>
            </a:r>
            <a:r>
              <a:rPr lang="es-ES" sz="1700" dirty="0" smtClean="0">
                <a:solidFill>
                  <a:srgbClr val="004594"/>
                </a:solidFill>
                <a:latin typeface="Century Gothic"/>
                <a:cs typeface="Century Gothic"/>
              </a:rPr>
              <a:t> </a:t>
            </a:r>
            <a:r>
              <a:rPr lang="es-ES" sz="1700" spc="-55" dirty="0" smtClean="0">
                <a:solidFill>
                  <a:srgbClr val="004594"/>
                </a:solidFill>
                <a:latin typeface="Century Gothic"/>
                <a:cs typeface="Century Gothic"/>
              </a:rPr>
              <a:t>requisitos:</a:t>
            </a:r>
            <a:endParaRPr lang="es-ES" sz="1700" dirty="0">
              <a:latin typeface="Century Gothic"/>
              <a:cs typeface="Century Gothic"/>
            </a:endParaRPr>
          </a:p>
        </p:txBody>
      </p:sp>
      <p:sp>
        <p:nvSpPr>
          <p:cNvPr id="25" name="object 25"/>
          <p:cNvSpPr txBox="1"/>
          <p:nvPr/>
        </p:nvSpPr>
        <p:spPr>
          <a:xfrm>
            <a:off x="1029199" y="1973519"/>
            <a:ext cx="8640000" cy="1600438"/>
          </a:xfrm>
          <a:prstGeom prst="rect">
            <a:avLst/>
          </a:prstGeom>
        </p:spPr>
        <p:txBody>
          <a:bodyPr vert="horz" wrap="square" lIns="0" tIns="0" rIns="0" bIns="0" rtlCol="0">
            <a:spAutoFit/>
          </a:bodyPr>
          <a:lstStyle/>
          <a:p>
            <a:pPr marL="338455" indent="-288290">
              <a:lnSpc>
                <a:spcPts val="1750"/>
              </a:lnSpc>
              <a:buClr>
                <a:srgbClr val="004594"/>
              </a:buClr>
              <a:buSzPct val="134615"/>
              <a:buAutoNum type="alphaLcPeriod"/>
              <a:tabLst>
                <a:tab pos="339090" algn="l"/>
              </a:tabLst>
            </a:pPr>
            <a:r>
              <a:rPr lang="es-ES" sz="1300" spc="-40" dirty="0" smtClean="0">
                <a:solidFill>
                  <a:srgbClr val="3D3D3F"/>
                </a:solidFill>
                <a:latin typeface="Century Gothic"/>
                <a:cs typeface="Century Gothic"/>
              </a:rPr>
              <a:t>Residir </a:t>
            </a:r>
            <a:r>
              <a:rPr lang="es-ES" sz="1300" spc="-60" dirty="0" smtClean="0">
                <a:solidFill>
                  <a:srgbClr val="3D3D3F"/>
                </a:solidFill>
                <a:latin typeface="Century Gothic"/>
                <a:cs typeface="Century Gothic"/>
              </a:rPr>
              <a:t>en </a:t>
            </a:r>
            <a:r>
              <a:rPr lang="es-ES" sz="1300" spc="-45" dirty="0" smtClean="0">
                <a:solidFill>
                  <a:srgbClr val="3D3D3F"/>
                </a:solidFill>
                <a:latin typeface="Century Gothic"/>
                <a:cs typeface="Century Gothic"/>
              </a:rPr>
              <a:t>la zona geográfica a la que se refiere la solicitud de subvención</a:t>
            </a:r>
            <a:r>
              <a:rPr lang="es-ES" sz="1300" spc="-70" dirty="0" smtClean="0">
                <a:solidFill>
                  <a:srgbClr val="3D3D3F"/>
                </a:solidFill>
                <a:latin typeface="Century Gothic"/>
                <a:cs typeface="Century Gothic"/>
              </a:rPr>
              <a:t>.</a:t>
            </a:r>
          </a:p>
          <a:p>
            <a:pPr marL="338455" indent="-288290">
              <a:lnSpc>
                <a:spcPts val="1750"/>
              </a:lnSpc>
              <a:spcBef>
                <a:spcPts val="1200"/>
              </a:spcBef>
              <a:buClr>
                <a:srgbClr val="004594"/>
              </a:buClr>
              <a:buSzPct val="134615"/>
              <a:buAutoNum type="alphaLcPeriod"/>
              <a:tabLst>
                <a:tab pos="339090" algn="l"/>
              </a:tabLst>
            </a:pPr>
            <a:r>
              <a:rPr lang="es-ES" sz="1300" spc="-45" dirty="0" smtClean="0">
                <a:solidFill>
                  <a:srgbClr val="3D3D3F"/>
                </a:solidFill>
                <a:latin typeface="Century Gothic"/>
                <a:cs typeface="Century Gothic"/>
              </a:rPr>
              <a:t>Estar </a:t>
            </a:r>
            <a:r>
              <a:rPr lang="es-ES" sz="1300" spc="-40" dirty="0" smtClean="0">
                <a:solidFill>
                  <a:srgbClr val="3D3D3F"/>
                </a:solidFill>
                <a:latin typeface="Century Gothic"/>
                <a:cs typeface="Century Gothic"/>
              </a:rPr>
              <a:t>inscrita </a:t>
            </a:r>
            <a:r>
              <a:rPr lang="es-ES" sz="1300" spc="-100" dirty="0" smtClean="0">
                <a:solidFill>
                  <a:srgbClr val="3D3D3F"/>
                </a:solidFill>
                <a:latin typeface="Century Gothic"/>
                <a:cs typeface="Century Gothic"/>
              </a:rPr>
              <a:t>y </a:t>
            </a:r>
            <a:r>
              <a:rPr lang="es-ES" sz="1300" spc="-60" dirty="0" smtClean="0">
                <a:solidFill>
                  <a:srgbClr val="3D3D3F"/>
                </a:solidFill>
                <a:latin typeface="Century Gothic"/>
                <a:cs typeface="Century Gothic"/>
              </a:rPr>
              <a:t>de </a:t>
            </a:r>
            <a:r>
              <a:rPr lang="es-ES" sz="1300" spc="-55" dirty="0" smtClean="0">
                <a:solidFill>
                  <a:srgbClr val="3D3D3F"/>
                </a:solidFill>
                <a:latin typeface="Century Gothic"/>
                <a:cs typeface="Century Gothic"/>
              </a:rPr>
              <a:t>alta </a:t>
            </a:r>
            <a:r>
              <a:rPr lang="es-ES" sz="1300" spc="-40" dirty="0" smtClean="0">
                <a:solidFill>
                  <a:srgbClr val="3D3D3F"/>
                </a:solidFill>
                <a:latin typeface="Century Gothic"/>
                <a:cs typeface="Century Gothic"/>
              </a:rPr>
              <a:t>como </a:t>
            </a:r>
            <a:r>
              <a:rPr lang="es-ES" sz="1300" spc="-55" dirty="0" smtClean="0">
                <a:solidFill>
                  <a:srgbClr val="3D3D3F"/>
                </a:solidFill>
                <a:latin typeface="Century Gothic"/>
                <a:cs typeface="Century Gothic"/>
              </a:rPr>
              <a:t>demandante </a:t>
            </a:r>
            <a:r>
              <a:rPr lang="es-ES" sz="1300" spc="-60"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empleo </a:t>
            </a:r>
            <a:r>
              <a:rPr lang="es-ES" sz="1300" spc="-60" dirty="0" smtClean="0">
                <a:solidFill>
                  <a:srgbClr val="3D3D3F"/>
                </a:solidFill>
                <a:latin typeface="Century Gothic"/>
                <a:cs typeface="Century Gothic"/>
              </a:rPr>
              <a:t>en </a:t>
            </a:r>
            <a:r>
              <a:rPr lang="es-ES" sz="1950" spc="-52" baseline="2136" dirty="0">
                <a:solidFill>
                  <a:srgbClr val="3D3D3F"/>
                </a:solidFill>
                <a:latin typeface="Century Gothic"/>
                <a:cs typeface="Century Gothic"/>
              </a:rPr>
              <a:t>Lanbide-SVE y </a:t>
            </a:r>
            <a:r>
              <a:rPr lang="es-ES" sz="1950" spc="-52" baseline="2136" dirty="0" smtClean="0">
                <a:solidFill>
                  <a:srgbClr val="3D3D3F"/>
                </a:solidFill>
                <a:latin typeface="Century Gothic"/>
                <a:cs typeface="Century Gothic"/>
              </a:rPr>
              <a:t>desempleada</a:t>
            </a:r>
            <a:r>
              <a:rPr lang="es-ES" sz="1950" spc="-52" dirty="0" smtClean="0">
                <a:solidFill>
                  <a:srgbClr val="3D3D3F"/>
                </a:solidFill>
                <a:latin typeface="Century Gothic"/>
                <a:cs typeface="Century Gothic"/>
              </a:rPr>
              <a:t> </a:t>
            </a:r>
            <a:r>
              <a:rPr lang="es-ES" sz="1950" spc="-52" baseline="2136" dirty="0" smtClean="0">
                <a:solidFill>
                  <a:srgbClr val="3D3D3F"/>
                </a:solidFill>
                <a:latin typeface="Century Gothic"/>
                <a:cs typeface="Century Gothic"/>
              </a:rPr>
              <a:t>el día</a:t>
            </a:r>
            <a:r>
              <a:rPr lang="es-ES" sz="1950" spc="-52" dirty="0" smtClean="0">
                <a:solidFill>
                  <a:srgbClr val="3D3D3F"/>
                </a:solidFill>
                <a:latin typeface="Century Gothic"/>
                <a:cs typeface="Century Gothic"/>
              </a:rPr>
              <a:t> </a:t>
            </a:r>
            <a:r>
              <a:rPr lang="es-ES" sz="1950" spc="-52" baseline="2136" dirty="0" smtClean="0">
                <a:solidFill>
                  <a:srgbClr val="3D3D3F"/>
                </a:solidFill>
                <a:latin typeface="Century Gothic"/>
                <a:cs typeface="Century Gothic"/>
              </a:rPr>
              <a:t>anterior al </a:t>
            </a:r>
            <a:r>
              <a:rPr lang="es-ES" sz="1950" spc="-52" baseline="2136" dirty="0">
                <a:solidFill>
                  <a:srgbClr val="3D3D3F"/>
                </a:solidFill>
                <a:latin typeface="Century Gothic"/>
                <a:cs typeface="Century Gothic"/>
              </a:rPr>
              <a:t>del inicio del contrato.</a:t>
            </a:r>
          </a:p>
          <a:p>
            <a:pPr marL="338455" indent="-288290">
              <a:lnSpc>
                <a:spcPct val="100000"/>
              </a:lnSpc>
              <a:spcBef>
                <a:spcPts val="1200"/>
              </a:spcBef>
              <a:buClr>
                <a:srgbClr val="004594"/>
              </a:buClr>
              <a:buSzPct val="134615"/>
              <a:buAutoNum type="alphaLcPeriod"/>
              <a:tabLst>
                <a:tab pos="339090" algn="l"/>
              </a:tabLst>
            </a:pPr>
            <a:r>
              <a:rPr lang="es-ES" sz="1300" spc="-60" baseline="2136" dirty="0" smtClean="0">
                <a:solidFill>
                  <a:srgbClr val="3D3D3F"/>
                </a:solidFill>
                <a:latin typeface="Century Gothic"/>
                <a:cs typeface="Century Gothic"/>
              </a:rPr>
              <a:t> </a:t>
            </a:r>
            <a:r>
              <a:rPr lang="es-ES" sz="1950" spc="-52" baseline="2136" dirty="0">
                <a:solidFill>
                  <a:srgbClr val="3D3D3F"/>
                </a:solidFill>
                <a:latin typeface="Century Gothic"/>
                <a:cs typeface="Century Gothic"/>
              </a:rPr>
              <a:t>No haber sido contratada por la misma entidad en las convocatorias de ayudas para acciones locales de promoción de empleo para el ejercicio 2021 o de ayudas para la contratación de personas jóvenes por entidades locales en el marco del POEJ 2014-2020  para el </a:t>
            </a:r>
            <a:r>
              <a:rPr lang="es-ES" sz="1950" spc="-52" baseline="2136" dirty="0" smtClean="0">
                <a:solidFill>
                  <a:srgbClr val="3D3D3F"/>
                </a:solidFill>
                <a:latin typeface="Century Gothic"/>
                <a:cs typeface="Century Gothic"/>
              </a:rPr>
              <a:t>ejercicio 2021</a:t>
            </a:r>
            <a:endParaRPr lang="es-ES" sz="1950" baseline="2136" dirty="0" smtClean="0">
              <a:latin typeface="Century Gothic"/>
              <a:cs typeface="Century Gothic"/>
            </a:endParaRPr>
          </a:p>
        </p:txBody>
      </p:sp>
      <p:sp>
        <p:nvSpPr>
          <p:cNvPr id="27" name="object 2">
            <a:extLst>
              <a:ext uri="{FF2B5EF4-FFF2-40B4-BE49-F238E27FC236}">
                <a16:creationId xmlns:a16="http://schemas.microsoft.com/office/drawing/2014/main" id="{0356DB9D-2042-4D4B-93A2-FA0EF2038704}"/>
              </a:ext>
            </a:extLst>
          </p:cNvPr>
          <p:cNvSpPr txBox="1"/>
          <p:nvPr/>
        </p:nvSpPr>
        <p:spPr>
          <a:xfrm>
            <a:off x="7289074" y="6958266"/>
            <a:ext cx="2933686"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a:solidFill>
                  <a:srgbClr val="004594"/>
                </a:solidFill>
                <a:latin typeface="Century Gothic Bold"/>
                <a:cs typeface="Calibri"/>
              </a:rPr>
              <a:t>Acciones Locales de Promoción de Empleo </a:t>
            </a:r>
            <a:r>
              <a:rPr lang="es-ES" sz="1000" b="1" dirty="0">
                <a:solidFill>
                  <a:srgbClr val="004594"/>
                </a:solidFill>
                <a:latin typeface="Century Gothic Bold"/>
                <a:cs typeface="Calibri"/>
              </a:rPr>
              <a:t>	</a:t>
            </a:r>
            <a:r>
              <a:rPr lang="es-ES" sz="950" spc="10" dirty="0" smtClean="0">
                <a:latin typeface="Century Gothic"/>
                <a:cs typeface="Century Gothic"/>
              </a:rPr>
              <a:t>14</a:t>
            </a:r>
            <a:endParaRPr lang="es-ES" sz="950" dirty="0">
              <a:latin typeface="Century Gothic"/>
              <a:cs typeface="Century Gothic"/>
            </a:endParaRPr>
          </a:p>
        </p:txBody>
      </p:sp>
      <p:sp>
        <p:nvSpPr>
          <p:cNvPr id="26" name="object 31"/>
          <p:cNvSpPr txBox="1">
            <a:spLocks/>
          </p:cNvSpPr>
          <p:nvPr/>
        </p:nvSpPr>
        <p:spPr>
          <a:xfrm>
            <a:off x="952048" y="1391092"/>
            <a:ext cx="4774199" cy="397545"/>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pPr marL="12700">
              <a:spcBef>
                <a:spcPts val="100"/>
              </a:spcBef>
            </a:pPr>
            <a:r>
              <a:rPr lang="es-ES" sz="2500" b="0" kern="0" spc="50" dirty="0" smtClean="0"/>
              <a:t>Tipo1.</a:t>
            </a:r>
            <a:r>
              <a:rPr lang="es-ES" sz="2500" b="0" kern="0" spc="25" dirty="0" smtClean="0"/>
              <a:t> Fomento del Empleo</a:t>
            </a:r>
            <a:endParaRPr lang="es-ES" sz="2500" kern="0" dirty="0"/>
          </a:p>
        </p:txBody>
      </p:sp>
      <p:sp>
        <p:nvSpPr>
          <p:cNvPr id="29" name="object 24"/>
          <p:cNvSpPr txBox="1">
            <a:spLocks/>
          </p:cNvSpPr>
          <p:nvPr/>
        </p:nvSpPr>
        <p:spPr>
          <a:xfrm>
            <a:off x="952176" y="3907723"/>
            <a:ext cx="5894600" cy="397545"/>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pPr marL="12700">
              <a:spcBef>
                <a:spcPts val="100"/>
              </a:spcBef>
            </a:pPr>
            <a:r>
              <a:rPr lang="es-ES" sz="2500" b="0" kern="0" spc="50" dirty="0" smtClean="0"/>
              <a:t>Tipo 2. Ayudas a la contratación</a:t>
            </a:r>
            <a:endParaRPr lang="es-ES" sz="2500" kern="0" dirty="0"/>
          </a:p>
        </p:txBody>
      </p:sp>
      <p:sp>
        <p:nvSpPr>
          <p:cNvPr id="30" name="object 25"/>
          <p:cNvSpPr txBox="1"/>
          <p:nvPr/>
        </p:nvSpPr>
        <p:spPr>
          <a:xfrm>
            <a:off x="1010751" y="4502559"/>
            <a:ext cx="8831749" cy="1842812"/>
          </a:xfrm>
          <a:custGeom>
            <a:avLst/>
            <a:gdLst>
              <a:gd name="connsiteX0" fmla="*/ 0 w 9517549"/>
              <a:gd name="connsiteY0" fmla="*/ 0 h 1842812"/>
              <a:gd name="connsiteX1" fmla="*/ 9517549 w 9517549"/>
              <a:gd name="connsiteY1" fmla="*/ 0 h 1842812"/>
              <a:gd name="connsiteX2" fmla="*/ 9517549 w 9517549"/>
              <a:gd name="connsiteY2" fmla="*/ 1842812 h 1842812"/>
              <a:gd name="connsiteX3" fmla="*/ 0 w 9517549"/>
              <a:gd name="connsiteY3" fmla="*/ 1842812 h 1842812"/>
              <a:gd name="connsiteX4" fmla="*/ 0 w 9517549"/>
              <a:gd name="connsiteY4" fmla="*/ 0 h 1842812"/>
              <a:gd name="connsiteX0" fmla="*/ 0 w 9523931"/>
              <a:gd name="connsiteY0" fmla="*/ 0 h 1842812"/>
              <a:gd name="connsiteX1" fmla="*/ 9517549 w 9523931"/>
              <a:gd name="connsiteY1" fmla="*/ 0 h 1842812"/>
              <a:gd name="connsiteX2" fmla="*/ 9523638 w 9523931"/>
              <a:gd name="connsiteY2" fmla="*/ 1071523 h 1842812"/>
              <a:gd name="connsiteX3" fmla="*/ 9517549 w 9523931"/>
              <a:gd name="connsiteY3" fmla="*/ 1842812 h 1842812"/>
              <a:gd name="connsiteX4" fmla="*/ 0 w 9523931"/>
              <a:gd name="connsiteY4" fmla="*/ 1842812 h 1842812"/>
              <a:gd name="connsiteX5" fmla="*/ 0 w 9523931"/>
              <a:gd name="connsiteY5" fmla="*/ 0 h 1842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523931" h="1842812">
                <a:moveTo>
                  <a:pt x="0" y="0"/>
                </a:moveTo>
                <a:lnTo>
                  <a:pt x="9517549" y="0"/>
                </a:lnTo>
                <a:cubicBezTo>
                  <a:pt x="9515403" y="340473"/>
                  <a:pt x="9525784" y="731050"/>
                  <a:pt x="9523638" y="1071523"/>
                </a:cubicBezTo>
                <a:cubicBezTo>
                  <a:pt x="9521608" y="1328619"/>
                  <a:pt x="9519579" y="1585716"/>
                  <a:pt x="9517549" y="1842812"/>
                </a:cubicBezTo>
                <a:lnTo>
                  <a:pt x="0" y="1842812"/>
                </a:lnTo>
                <a:lnTo>
                  <a:pt x="0" y="0"/>
                </a:lnTo>
                <a:close/>
              </a:path>
            </a:pathLst>
          </a:custGeom>
        </p:spPr>
        <p:txBody>
          <a:bodyPr vert="horz" wrap="none" lIns="0" tIns="0" rIns="0" bIns="0" rtlCol="0">
            <a:noAutofit/>
          </a:bodyPr>
          <a:lstStyle/>
          <a:p>
            <a:pPr marL="338455" indent="-288290">
              <a:lnSpc>
                <a:spcPts val="1750"/>
              </a:lnSpc>
              <a:buClr>
                <a:srgbClr val="004594"/>
              </a:buClr>
              <a:buSzPct val="134615"/>
              <a:buAutoNum type="alphaLcPeriod"/>
              <a:tabLst>
                <a:tab pos="339090" algn="l"/>
              </a:tabLst>
            </a:pPr>
            <a:r>
              <a:rPr lang="es-ES" sz="1300" dirty="0" smtClean="0">
                <a:solidFill>
                  <a:srgbClr val="3D3D3F"/>
                </a:solidFill>
                <a:latin typeface="Century Gothic"/>
                <a:cs typeface="Century Gothic"/>
              </a:rPr>
              <a:t>Residir en la zona geográfica a la que se refiere la solicitud de subvención.</a:t>
            </a:r>
            <a:endParaRPr lang="es-ES" sz="1300" dirty="0" smtClean="0">
              <a:latin typeface="Century Gothic"/>
              <a:cs typeface="Century Gothic"/>
            </a:endParaRPr>
          </a:p>
          <a:p>
            <a:pPr marL="338455" marR="1282065" indent="-288290">
              <a:spcBef>
                <a:spcPts val="1200"/>
              </a:spcBef>
              <a:buClr>
                <a:srgbClr val="004594"/>
              </a:buClr>
              <a:buSzPct val="134615"/>
              <a:buAutoNum type="alphaLcPeriod"/>
              <a:tabLst>
                <a:tab pos="339090" algn="l"/>
              </a:tabLst>
            </a:pPr>
            <a:r>
              <a:rPr lang="es-ES" sz="1300" dirty="0" smtClean="0">
                <a:solidFill>
                  <a:srgbClr val="3D3D3F"/>
                </a:solidFill>
                <a:latin typeface="Century Gothic"/>
                <a:cs typeface="Century Gothic"/>
              </a:rPr>
              <a:t>Estar inscrita y de alta como demandante de empleo en Lanbide-SVE y desempleada el día anterior al </a:t>
            </a:r>
          </a:p>
          <a:p>
            <a:pPr marL="50165" marR="1282065">
              <a:buClr>
                <a:srgbClr val="004594"/>
              </a:buClr>
              <a:buSzPct val="134615"/>
              <a:tabLst>
                <a:tab pos="339090" algn="l"/>
              </a:tabLst>
            </a:pPr>
            <a:r>
              <a:rPr lang="es-ES" sz="1300" dirty="0">
                <a:solidFill>
                  <a:srgbClr val="3D3D3F"/>
                </a:solidFill>
                <a:latin typeface="Century Gothic"/>
                <a:cs typeface="Century Gothic"/>
              </a:rPr>
              <a:t> </a:t>
            </a:r>
            <a:r>
              <a:rPr lang="es-ES" sz="1300" dirty="0" smtClean="0">
                <a:solidFill>
                  <a:srgbClr val="3D3D3F"/>
                </a:solidFill>
                <a:latin typeface="Century Gothic"/>
                <a:cs typeface="Century Gothic"/>
              </a:rPr>
              <a:t>     del inicio del contrato.</a:t>
            </a:r>
            <a:endParaRPr lang="es-ES" sz="1300" dirty="0">
              <a:solidFill>
                <a:srgbClr val="3D3D3F"/>
              </a:solidFill>
              <a:latin typeface="Century Gothic"/>
              <a:cs typeface="Century Gothic"/>
            </a:endParaRPr>
          </a:p>
          <a:p>
            <a:pPr marL="393065" marR="1282065" indent="-342900" defTabSz="0">
              <a:lnSpc>
                <a:spcPct val="94500"/>
              </a:lnSpc>
              <a:spcBef>
                <a:spcPts val="1200"/>
              </a:spcBef>
              <a:buClr>
                <a:srgbClr val="004594"/>
              </a:buClr>
              <a:buSzPct val="134615"/>
              <a:buFont typeface="+mj-lt"/>
              <a:buAutoNum type="alphaLcPeriod" startAt="3"/>
              <a:tabLst>
                <a:tab pos="339090" algn="l"/>
              </a:tabLst>
            </a:pPr>
            <a:r>
              <a:rPr lang="es-ES" sz="1300" dirty="0" smtClean="0">
                <a:solidFill>
                  <a:srgbClr val="3D3D3F"/>
                </a:solidFill>
                <a:latin typeface="Century Gothic"/>
                <a:cs typeface="Century Gothic"/>
              </a:rPr>
              <a:t>No </a:t>
            </a:r>
            <a:r>
              <a:rPr lang="es-ES" sz="1300" dirty="0">
                <a:solidFill>
                  <a:srgbClr val="3D3D3F"/>
                </a:solidFill>
                <a:latin typeface="Century Gothic"/>
                <a:cs typeface="Century Gothic"/>
              </a:rPr>
              <a:t>haber sido contratada por la misma entidad si ha sido subvencionada en </a:t>
            </a:r>
            <a:r>
              <a:rPr lang="es-ES" sz="1300" dirty="0" smtClean="0">
                <a:solidFill>
                  <a:srgbClr val="3D3D3F"/>
                </a:solidFill>
                <a:latin typeface="Century Gothic"/>
                <a:cs typeface="Century Gothic"/>
              </a:rPr>
              <a:t>convocatorias </a:t>
            </a:r>
            <a:r>
              <a:rPr lang="es-ES" sz="1300" dirty="0">
                <a:solidFill>
                  <a:srgbClr val="3D3D3F"/>
                </a:solidFill>
                <a:latin typeface="Century Gothic"/>
                <a:cs typeface="Century Gothic"/>
              </a:rPr>
              <a:t>anteriores.</a:t>
            </a:r>
          </a:p>
          <a:p>
            <a:pPr marL="338455" marR="1282065" indent="-288290">
              <a:lnSpc>
                <a:spcPct val="94500"/>
              </a:lnSpc>
              <a:spcBef>
                <a:spcPts val="1200"/>
              </a:spcBef>
              <a:buClr>
                <a:srgbClr val="004594"/>
              </a:buClr>
              <a:buSzPct val="134615"/>
              <a:buAutoNum type="alphaLcPeriod" startAt="3"/>
              <a:tabLst>
                <a:tab pos="339090" algn="l"/>
              </a:tabLst>
            </a:pPr>
            <a:r>
              <a:rPr lang="es-ES" sz="1300" dirty="0">
                <a:solidFill>
                  <a:srgbClr val="3D3D3F"/>
                </a:solidFill>
                <a:latin typeface="Century Gothic"/>
                <a:cs typeface="Century Gothic"/>
              </a:rPr>
              <a:t>No tener relación de parentesco según artículo 2  apartado </a:t>
            </a:r>
            <a:r>
              <a:rPr lang="es-ES" sz="1300" dirty="0" smtClean="0">
                <a:solidFill>
                  <a:srgbClr val="3D3D3F"/>
                </a:solidFill>
                <a:latin typeface="Century Gothic"/>
                <a:cs typeface="Century Gothic"/>
              </a:rPr>
              <a:t>4.2.3</a:t>
            </a:r>
            <a:endParaRPr lang="es-ES" sz="1300" dirty="0">
              <a:solidFill>
                <a:srgbClr val="3D3D3F"/>
              </a:solidFill>
              <a:latin typeface="Century Gothic"/>
              <a:cs typeface="Century Gothic"/>
            </a:endParaRPr>
          </a:p>
          <a:p>
            <a:pPr marL="50165">
              <a:lnSpc>
                <a:spcPct val="100000"/>
              </a:lnSpc>
              <a:buClr>
                <a:srgbClr val="004594"/>
              </a:buClr>
              <a:buSzPct val="134615"/>
              <a:tabLst>
                <a:tab pos="339090" algn="l"/>
              </a:tabLst>
            </a:pPr>
            <a:endParaRPr lang="es-ES" sz="1950" baseline="2136" dirty="0">
              <a:solidFill>
                <a:srgbClr val="3D3D3F"/>
              </a:solidFill>
              <a:latin typeface="Century Gothic"/>
              <a:cs typeface="Century Gothic"/>
            </a:endParaRPr>
          </a:p>
        </p:txBody>
      </p:sp>
      <p:pic>
        <p:nvPicPr>
          <p:cNvPr id="28" name="Picture 5" descr="OK Tira azul_oscuro"/>
          <p:cNvPicPr>
            <a:picLocks noChangeArrowheads="1"/>
          </p:cNvPicPr>
          <p:nvPr/>
        </p:nvPicPr>
        <p:blipFill>
          <a:blip r:embed="rId7"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9" name="Group 9"/>
          <p:cNvGrpSpPr>
            <a:grpSpLocks/>
          </p:cNvGrpSpPr>
          <p:nvPr/>
        </p:nvGrpSpPr>
        <p:grpSpPr bwMode="auto">
          <a:xfrm>
            <a:off x="8255" y="-2127"/>
            <a:ext cx="10680700" cy="7562850"/>
            <a:chOff x="0" y="981"/>
            <a:chExt cx="5760" cy="2319"/>
          </a:xfrm>
        </p:grpSpPr>
        <p:sp>
          <p:nvSpPr>
            <p:cNvPr id="10" name="2 Rectángulo"/>
            <p:cNvSpPr>
              <a:spLocks noChangeArrowheads="1"/>
            </p:cNvSpPr>
            <p:nvPr/>
          </p:nvSpPr>
          <p:spPr bwMode="auto">
            <a:xfrm>
              <a:off x="0" y="981"/>
              <a:ext cx="5760" cy="2086"/>
            </a:xfrm>
            <a:prstGeom prst="rect">
              <a:avLst/>
            </a:prstGeom>
            <a:solidFill>
              <a:srgbClr val="004595"/>
            </a:solidFill>
            <a:ln>
              <a:noFill/>
            </a:ln>
            <a:extLst>
              <a:ext uri="{91240B29-F687-4F45-9708-019B960494DF}">
                <a14:hiddenLine xmlns:a14="http://schemas.microsoft.com/office/drawing/2010/main" w="25400" algn="ctr">
                  <a:solidFill>
                    <a:srgbClr val="004595"/>
                  </a:solidFill>
                  <a:miter lim="800000"/>
                  <a:headEnd/>
                  <a:tailEnd/>
                </a14:hiddenLine>
              </a:ext>
            </a:extLst>
          </p:spPr>
          <p:txBody>
            <a:bodyPr anchor="ctr"/>
            <a:lstStyle/>
            <a:p>
              <a:pPr algn="ctr">
                <a:defRPr/>
              </a:pPr>
              <a:endParaRPr lang="es-ES" dirty="0">
                <a:solidFill>
                  <a:schemeClr val="lt1"/>
                </a:solidFill>
                <a:latin typeface="+mn-lt"/>
              </a:endParaRPr>
            </a:p>
          </p:txBody>
        </p:sp>
        <p:pic>
          <p:nvPicPr>
            <p:cNvPr id="11" name="Picture 4" descr="OK Tira verde_oscu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67"/>
              <a:ext cx="576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 name="object 4"/>
          <p:cNvSpPr txBox="1">
            <a:spLocks noGrp="1"/>
          </p:cNvSpPr>
          <p:nvPr>
            <p:ph type="body" idx="1"/>
          </p:nvPr>
        </p:nvSpPr>
        <p:spPr>
          <a:xfrm>
            <a:off x="444500" y="2409825"/>
            <a:ext cx="8240395" cy="1572225"/>
          </a:xfrm>
          <a:prstGeom prst="rect">
            <a:avLst/>
          </a:prstGeom>
        </p:spPr>
        <p:txBody>
          <a:bodyPr vert="horz" wrap="square" lIns="0" tIns="12700" rIns="0" bIns="0" rtlCol="0">
            <a:spAutoFit/>
          </a:bodyPr>
          <a:lstStyle/>
          <a:p>
            <a:pPr marL="12700">
              <a:spcBef>
                <a:spcPts val="100"/>
              </a:spcBef>
            </a:pPr>
            <a:r>
              <a:rPr lang="es-ES" dirty="0">
                <a:solidFill>
                  <a:schemeClr val="bg1">
                    <a:lumMod val="95000"/>
                  </a:schemeClr>
                </a:solidFill>
              </a:rPr>
              <a:t>Procedimiento de selección</a:t>
            </a:r>
            <a:endParaRPr lang="es-ES" spc="-45" dirty="0">
              <a:solidFill>
                <a:schemeClr val="bg1">
                  <a:lumMod val="95000"/>
                </a:schemeClr>
              </a:solidFill>
            </a:endParaRPr>
          </a:p>
          <a:p>
            <a:pPr marL="12700">
              <a:lnSpc>
                <a:spcPts val="4500"/>
              </a:lnSpc>
              <a:spcBef>
                <a:spcPts val="100"/>
              </a:spcBef>
            </a:pPr>
            <a:r>
              <a:rPr lang="es-ES" spc="-100" dirty="0" smtClean="0">
                <a:solidFill>
                  <a:schemeClr val="bg1">
                    <a:lumMod val="95000"/>
                  </a:schemeClr>
                </a:solidFill>
              </a:rPr>
              <a:t>de </a:t>
            </a:r>
            <a:r>
              <a:rPr lang="es-ES" spc="85" dirty="0" smtClean="0">
                <a:solidFill>
                  <a:schemeClr val="bg1">
                    <a:lumMod val="95000"/>
                  </a:schemeClr>
                </a:solidFill>
              </a:rPr>
              <a:t>las </a:t>
            </a:r>
            <a:r>
              <a:rPr lang="es-ES" spc="-5" dirty="0" smtClean="0">
                <a:solidFill>
                  <a:schemeClr val="bg1">
                    <a:lumMod val="95000"/>
                  </a:schemeClr>
                </a:solidFill>
              </a:rPr>
              <a:t>personas</a:t>
            </a:r>
            <a:r>
              <a:rPr lang="es-ES" spc="235" dirty="0" smtClean="0">
                <a:solidFill>
                  <a:schemeClr val="bg1">
                    <a:lumMod val="95000"/>
                  </a:schemeClr>
                </a:solidFill>
              </a:rPr>
              <a:t> </a:t>
            </a:r>
            <a:r>
              <a:rPr lang="es-ES" spc="20" dirty="0" smtClean="0">
                <a:solidFill>
                  <a:schemeClr val="bg1">
                    <a:lumMod val="95000"/>
                  </a:schemeClr>
                </a:solidFill>
              </a:rPr>
              <a:t>participantes</a:t>
            </a:r>
          </a:p>
          <a:p>
            <a:pPr marL="50165">
              <a:lnSpc>
                <a:spcPct val="100000"/>
              </a:lnSpc>
            </a:pPr>
            <a:endParaRPr lang="es-ES" sz="1800" dirty="0">
              <a:solidFill>
                <a:schemeClr val="bg1">
                  <a:lumMod val="95000"/>
                </a:schemeClr>
              </a:solidFill>
              <a:latin typeface="Century Gothic"/>
              <a:cs typeface="Century Gothic"/>
            </a:endParaRPr>
          </a:p>
        </p:txBody>
      </p:sp>
      <p:sp>
        <p:nvSpPr>
          <p:cNvPr id="7" name="Rectángulo 6">
            <a:extLst>
              <a:ext uri="{FF2B5EF4-FFF2-40B4-BE49-F238E27FC236}">
                <a16:creationId xmlns:a16="http://schemas.microsoft.com/office/drawing/2014/main" id="{4E419B06-B5B2-1643-9822-6D16569B6A27}"/>
              </a:ext>
            </a:extLst>
          </p:cNvPr>
          <p:cNvSpPr/>
          <p:nvPr/>
        </p:nvSpPr>
        <p:spPr>
          <a:xfrm>
            <a:off x="399698" y="759644"/>
            <a:ext cx="2362200" cy="2144177"/>
          </a:xfrm>
          <a:prstGeom prst="rect">
            <a:avLst/>
          </a:prstGeom>
        </p:spPr>
        <p:txBody>
          <a:bodyPr wrap="square">
            <a:spAutoFit/>
          </a:bodyPr>
          <a:lstStyle/>
          <a:p>
            <a:r>
              <a:rPr lang="es-ES" sz="20000" spc="-1500" baseline="7000" dirty="0">
                <a:solidFill>
                  <a:schemeClr val="bg1">
                    <a:lumMod val="95000"/>
                    <a:alpha val="36000"/>
                  </a:schemeClr>
                </a:solidFill>
                <a:latin typeface="Century Gothic"/>
                <a:cs typeface="Century Gothic"/>
              </a:rPr>
              <a:t>05</a:t>
            </a:r>
            <a:endParaRPr lang="es-ES" sz="20000" b="1" spc="-1500" baseline="7000" dirty="0">
              <a:solidFill>
                <a:schemeClr val="bg1">
                  <a:lumMod val="95000"/>
                  <a:alpha val="36000"/>
                </a:schemeClr>
              </a:solidFill>
              <a:latin typeface="Century Gothic Bold"/>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dirty="0">
              <a:latin typeface="Century Gothic Regular"/>
            </a:endParaRPr>
          </a:p>
        </p:txBody>
      </p:sp>
      <p:sp>
        <p:nvSpPr>
          <p:cNvPr id="4" name="object 4"/>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dirty="0">
              <a:latin typeface="Century Gothic Regular"/>
            </a:endParaRPr>
          </a:p>
        </p:txBody>
      </p:sp>
      <p:sp>
        <p:nvSpPr>
          <p:cNvPr id="5" name="object 5"/>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dirty="0">
              <a:latin typeface="Century Gothic Regular"/>
            </a:endParaRPr>
          </a:p>
        </p:txBody>
      </p:sp>
      <p:sp>
        <p:nvSpPr>
          <p:cNvPr id="6" name="object 6"/>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dirty="0">
              <a:latin typeface="Century Gothic Regular"/>
            </a:endParaRPr>
          </a:p>
        </p:txBody>
      </p:sp>
      <p:sp>
        <p:nvSpPr>
          <p:cNvPr id="7" name="object 7"/>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dirty="0">
              <a:latin typeface="Century Gothic Regular"/>
            </a:endParaRPr>
          </a:p>
        </p:txBody>
      </p:sp>
      <p:sp>
        <p:nvSpPr>
          <p:cNvPr id="8" name="object 8"/>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dirty="0">
              <a:latin typeface="Century Gothic Regular"/>
            </a:endParaRPr>
          </a:p>
        </p:txBody>
      </p:sp>
      <p:sp>
        <p:nvSpPr>
          <p:cNvPr id="9" name="object 9"/>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dirty="0">
              <a:latin typeface="Century Gothic Regular"/>
            </a:endParaRPr>
          </a:p>
        </p:txBody>
      </p:sp>
      <p:sp>
        <p:nvSpPr>
          <p:cNvPr id="10" name="object 10"/>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dirty="0">
              <a:latin typeface="Century Gothic Regular"/>
            </a:endParaRPr>
          </a:p>
        </p:txBody>
      </p:sp>
      <p:sp>
        <p:nvSpPr>
          <p:cNvPr id="11" name="object 11"/>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dirty="0">
              <a:latin typeface="Century Gothic Regular"/>
            </a:endParaRPr>
          </a:p>
        </p:txBody>
      </p:sp>
      <p:sp>
        <p:nvSpPr>
          <p:cNvPr id="12" name="object 12"/>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dirty="0">
              <a:latin typeface="Century Gothic Regular"/>
            </a:endParaRPr>
          </a:p>
        </p:txBody>
      </p:sp>
      <p:sp>
        <p:nvSpPr>
          <p:cNvPr id="13" name="object 13"/>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dirty="0">
              <a:latin typeface="Century Gothic Regular"/>
            </a:endParaRPr>
          </a:p>
        </p:txBody>
      </p:sp>
      <p:sp>
        <p:nvSpPr>
          <p:cNvPr id="14" name="object 14"/>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dirty="0">
              <a:latin typeface="Century Gothic Regular"/>
            </a:endParaRPr>
          </a:p>
        </p:txBody>
      </p:sp>
      <p:sp>
        <p:nvSpPr>
          <p:cNvPr id="15" name="object 15"/>
          <p:cNvSpPr txBox="1"/>
          <p:nvPr/>
        </p:nvSpPr>
        <p:spPr>
          <a:xfrm>
            <a:off x="3671830" y="6972023"/>
            <a:ext cx="1466215" cy="173990"/>
          </a:xfrm>
          <a:prstGeom prst="rect">
            <a:avLst/>
          </a:prstGeom>
        </p:spPr>
        <p:txBody>
          <a:bodyPr vert="horz" wrap="square" lIns="0" tIns="15875" rIns="0" bIns="0" rtlCol="0">
            <a:spAutoFit/>
          </a:bodyPr>
          <a:lstStyle/>
          <a:p>
            <a:pPr marL="12700">
              <a:lnSpc>
                <a:spcPct val="100000"/>
              </a:lnSpc>
              <a:spcBef>
                <a:spcPts val="125"/>
              </a:spcBef>
            </a:pPr>
            <a:r>
              <a:rPr sz="950" b="1" spc="-25" dirty="0">
                <a:solidFill>
                  <a:srgbClr val="004594"/>
                </a:solidFill>
                <a:latin typeface="Century Gothic"/>
                <a:cs typeface="Century Gothic"/>
                <a:hlinkClick r:id="rId4"/>
              </a:rPr>
              <a:t>www.lanbide.euskadi.eus</a:t>
            </a:r>
            <a:endParaRPr sz="950" dirty="0">
              <a:latin typeface="Century Gothic"/>
              <a:cs typeface="Century Gothic"/>
            </a:endParaRPr>
          </a:p>
        </p:txBody>
      </p:sp>
      <p:sp>
        <p:nvSpPr>
          <p:cNvPr id="16" name="object 16"/>
          <p:cNvSpPr/>
          <p:nvPr/>
        </p:nvSpPr>
        <p:spPr>
          <a:xfrm>
            <a:off x="5503597" y="7008573"/>
            <a:ext cx="126720" cy="126733"/>
          </a:xfrm>
          <a:prstGeom prst="rect">
            <a:avLst/>
          </a:prstGeom>
          <a:blipFill>
            <a:blip r:embed="rId5" cstate="print"/>
            <a:stretch>
              <a:fillRect/>
            </a:stretch>
          </a:blipFill>
        </p:spPr>
        <p:txBody>
          <a:bodyPr wrap="square" lIns="0" tIns="0" rIns="0" bIns="0" rtlCol="0"/>
          <a:lstStyle/>
          <a:p>
            <a:endParaRPr dirty="0">
              <a:latin typeface="Century Gothic Regular"/>
            </a:endParaRPr>
          </a:p>
        </p:txBody>
      </p:sp>
      <p:sp>
        <p:nvSpPr>
          <p:cNvPr id="17" name="object 17"/>
          <p:cNvSpPr/>
          <p:nvPr/>
        </p:nvSpPr>
        <p:spPr>
          <a:xfrm>
            <a:off x="5323692" y="7008576"/>
            <a:ext cx="126623" cy="126733"/>
          </a:xfrm>
          <a:prstGeom prst="rect">
            <a:avLst/>
          </a:prstGeom>
          <a:blipFill>
            <a:blip r:embed="rId6" cstate="print"/>
            <a:stretch>
              <a:fillRect/>
            </a:stretch>
          </a:blipFill>
        </p:spPr>
        <p:txBody>
          <a:bodyPr wrap="square" lIns="0" tIns="0" rIns="0" bIns="0" rtlCol="0"/>
          <a:lstStyle/>
          <a:p>
            <a:endParaRPr dirty="0">
              <a:latin typeface="Century Gothic Regular"/>
            </a:endParaRPr>
          </a:p>
        </p:txBody>
      </p:sp>
      <p:sp>
        <p:nvSpPr>
          <p:cNvPr id="18" name="object 18"/>
          <p:cNvSpPr/>
          <p:nvPr/>
        </p:nvSpPr>
        <p:spPr>
          <a:xfrm>
            <a:off x="5683923" y="7008579"/>
            <a:ext cx="126746" cy="126720"/>
          </a:xfrm>
          <a:prstGeom prst="rect">
            <a:avLst/>
          </a:prstGeom>
          <a:blipFill>
            <a:blip r:embed="rId7" cstate="print"/>
            <a:stretch>
              <a:fillRect/>
            </a:stretch>
          </a:blipFill>
        </p:spPr>
        <p:txBody>
          <a:bodyPr wrap="square" lIns="0" tIns="0" rIns="0" bIns="0" rtlCol="0"/>
          <a:lstStyle/>
          <a:p>
            <a:endParaRPr dirty="0">
              <a:latin typeface="Century Gothic Regular"/>
            </a:endParaRPr>
          </a:p>
        </p:txBody>
      </p:sp>
      <p:sp>
        <p:nvSpPr>
          <p:cNvPr id="19" name="object 19"/>
          <p:cNvSpPr/>
          <p:nvPr/>
        </p:nvSpPr>
        <p:spPr>
          <a:xfrm>
            <a:off x="3594173"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dirty="0">
              <a:latin typeface="Century Gothic Regular"/>
            </a:endParaRPr>
          </a:p>
        </p:txBody>
      </p:sp>
      <p:sp>
        <p:nvSpPr>
          <p:cNvPr id="20" name="object 20"/>
          <p:cNvSpPr/>
          <p:nvPr/>
        </p:nvSpPr>
        <p:spPr>
          <a:xfrm>
            <a:off x="5209893"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dirty="0">
              <a:latin typeface="Century Gothic Regular"/>
            </a:endParaRPr>
          </a:p>
        </p:txBody>
      </p:sp>
      <p:sp>
        <p:nvSpPr>
          <p:cNvPr id="21" name="object 21"/>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sz="950" dirty="0">
              <a:latin typeface="Century Gothic"/>
              <a:cs typeface="Century Gothic"/>
            </a:endParaRPr>
          </a:p>
        </p:txBody>
      </p:sp>
      <p:sp>
        <p:nvSpPr>
          <p:cNvPr id="22" name="object 22"/>
          <p:cNvSpPr txBox="1"/>
          <p:nvPr/>
        </p:nvSpPr>
        <p:spPr>
          <a:xfrm>
            <a:off x="5395541" y="977000"/>
            <a:ext cx="4835525" cy="5679760"/>
          </a:xfrm>
          <a:prstGeom prst="rect">
            <a:avLst/>
          </a:prstGeom>
        </p:spPr>
        <p:txBody>
          <a:bodyPr vert="horz" wrap="square" lIns="0" tIns="11430" rIns="0" bIns="0" rtlCol="0">
            <a:spAutoFit/>
          </a:bodyPr>
          <a:lstStyle/>
          <a:p>
            <a:pPr marL="230504" marR="5080" indent="-218440">
              <a:lnSpc>
                <a:spcPct val="100000"/>
              </a:lnSpc>
              <a:spcBef>
                <a:spcPts val="100"/>
              </a:spcBef>
              <a:buChar char="—"/>
              <a:tabLst>
                <a:tab pos="231140" algn="l"/>
              </a:tabLst>
            </a:pPr>
            <a:r>
              <a:rPr lang="es-ES" sz="1300" spc="-80" dirty="0">
                <a:solidFill>
                  <a:srgbClr val="3D3D3F"/>
                </a:solidFill>
                <a:latin typeface="Century Gothic"/>
                <a:cs typeface="Century Gothic"/>
              </a:rPr>
              <a:t>Para </a:t>
            </a:r>
            <a:r>
              <a:rPr lang="es-ES" sz="1300" spc="-35" dirty="0">
                <a:solidFill>
                  <a:srgbClr val="3D3D3F"/>
                </a:solidFill>
                <a:latin typeface="Century Gothic"/>
                <a:cs typeface="Century Gothic"/>
              </a:rPr>
              <a:t>esta </a:t>
            </a:r>
            <a:r>
              <a:rPr lang="es-ES" sz="1300" spc="-25" dirty="0">
                <a:solidFill>
                  <a:srgbClr val="3D3D3F"/>
                </a:solidFill>
                <a:latin typeface="Century Gothic"/>
                <a:cs typeface="Century Gothic"/>
              </a:rPr>
              <a:t>selección </a:t>
            </a:r>
            <a:r>
              <a:rPr lang="es-ES" sz="1300" spc="-20" dirty="0">
                <a:solidFill>
                  <a:srgbClr val="3D3D3F"/>
                </a:solidFill>
                <a:latin typeface="Century Gothic"/>
                <a:cs typeface="Century Gothic"/>
              </a:rPr>
              <a:t>se </a:t>
            </a:r>
            <a:r>
              <a:rPr lang="es-ES" sz="1300" spc="-40" dirty="0">
                <a:solidFill>
                  <a:srgbClr val="3D3D3F"/>
                </a:solidFill>
                <a:latin typeface="Century Gothic"/>
                <a:cs typeface="Century Gothic"/>
              </a:rPr>
              <a:t>presentará </a:t>
            </a:r>
            <a:r>
              <a:rPr lang="es-ES" sz="1300" spc="-55" dirty="0">
                <a:solidFill>
                  <a:srgbClr val="3D3D3F"/>
                </a:solidFill>
                <a:latin typeface="Century Gothic"/>
                <a:cs typeface="Century Gothic"/>
              </a:rPr>
              <a:t>una </a:t>
            </a:r>
            <a:r>
              <a:rPr lang="es-ES" sz="1300" spc="-10" dirty="0">
                <a:solidFill>
                  <a:srgbClr val="004594"/>
                </a:solidFill>
                <a:latin typeface="Century Gothic"/>
                <a:cs typeface="Century Gothic"/>
              </a:rPr>
              <a:t>solicitud </a:t>
            </a:r>
            <a:r>
              <a:rPr lang="es-ES" sz="1300" spc="-45" dirty="0">
                <a:solidFill>
                  <a:srgbClr val="004594"/>
                </a:solidFill>
                <a:latin typeface="Century Gothic"/>
                <a:cs typeface="Century Gothic"/>
              </a:rPr>
              <a:t>de </a:t>
            </a:r>
            <a:r>
              <a:rPr lang="es-ES" sz="1300" spc="-15" dirty="0">
                <a:solidFill>
                  <a:srgbClr val="004594"/>
                </a:solidFill>
                <a:latin typeface="Century Gothic"/>
                <a:cs typeface="Century Gothic"/>
              </a:rPr>
              <a:t>gestión  </a:t>
            </a:r>
            <a:r>
              <a:rPr lang="es-ES" sz="1300" spc="-45" dirty="0">
                <a:solidFill>
                  <a:srgbClr val="004594"/>
                </a:solidFill>
                <a:latin typeface="Century Gothic"/>
                <a:cs typeface="Century Gothic"/>
              </a:rPr>
              <a:t>de </a:t>
            </a:r>
            <a:r>
              <a:rPr lang="es-ES" sz="1300" spc="-30" dirty="0">
                <a:solidFill>
                  <a:srgbClr val="004594"/>
                </a:solidFill>
                <a:latin typeface="Century Gothic"/>
                <a:cs typeface="Century Gothic"/>
              </a:rPr>
              <a:t>oferta </a:t>
            </a:r>
            <a:r>
              <a:rPr lang="es-ES" sz="1300" spc="-50" dirty="0">
                <a:solidFill>
                  <a:srgbClr val="3D3D3F"/>
                </a:solidFill>
                <a:latin typeface="Century Gothic"/>
                <a:cs typeface="Century Gothic"/>
              </a:rPr>
              <a:t>por cada </a:t>
            </a:r>
            <a:r>
              <a:rPr lang="es-ES" sz="1300" spc="-25" dirty="0">
                <a:solidFill>
                  <a:srgbClr val="3D3D3F"/>
                </a:solidFill>
                <a:latin typeface="Century Gothic"/>
                <a:cs typeface="Century Gothic"/>
              </a:rPr>
              <a:t>perfil </a:t>
            </a:r>
            <a:r>
              <a:rPr lang="es-ES" sz="1300" spc="-55" dirty="0">
                <a:solidFill>
                  <a:srgbClr val="3D3D3F"/>
                </a:solidFill>
                <a:latin typeface="Century Gothic"/>
                <a:cs typeface="Century Gothic"/>
              </a:rPr>
              <a:t>de </a:t>
            </a:r>
            <a:r>
              <a:rPr lang="es-ES" sz="1300" spc="-40" dirty="0">
                <a:solidFill>
                  <a:srgbClr val="3D3D3F"/>
                </a:solidFill>
                <a:latin typeface="Century Gothic"/>
                <a:cs typeface="Century Gothic"/>
              </a:rPr>
              <a:t>puesto </a:t>
            </a:r>
            <a:r>
              <a:rPr lang="es-ES" sz="1300" spc="-55" dirty="0">
                <a:solidFill>
                  <a:srgbClr val="3D3D3F"/>
                </a:solidFill>
                <a:latin typeface="Century Gothic"/>
                <a:cs typeface="Century Gothic"/>
              </a:rPr>
              <a:t>de </a:t>
            </a:r>
            <a:r>
              <a:rPr lang="es-ES" sz="1300" spc="-45" dirty="0">
                <a:solidFill>
                  <a:srgbClr val="3D3D3F"/>
                </a:solidFill>
                <a:latin typeface="Century Gothic"/>
                <a:cs typeface="Century Gothic"/>
              </a:rPr>
              <a:t>trabajo </a:t>
            </a:r>
            <a:r>
              <a:rPr lang="es-ES" sz="1300" spc="-70" dirty="0">
                <a:solidFill>
                  <a:srgbClr val="3D3D3F"/>
                </a:solidFill>
                <a:latin typeface="Century Gothic"/>
                <a:cs typeface="Century Gothic"/>
              </a:rPr>
              <a:t>a </a:t>
            </a:r>
            <a:r>
              <a:rPr lang="es-ES" sz="1300" spc="-45" dirty="0">
                <a:solidFill>
                  <a:srgbClr val="3D3D3F"/>
                </a:solidFill>
                <a:latin typeface="Century Gothic"/>
                <a:cs typeface="Century Gothic"/>
              </a:rPr>
              <a:t>cubrir. </a:t>
            </a:r>
            <a:endParaRPr lang="es-ES" sz="1300" dirty="0" smtClean="0">
              <a:latin typeface="Century Gothic"/>
              <a:cs typeface="Century Gothic"/>
            </a:endParaRPr>
          </a:p>
          <a:p>
            <a:pPr marL="230504" marR="29845" indent="-218440">
              <a:lnSpc>
                <a:spcPct val="100000"/>
              </a:lnSpc>
              <a:spcBef>
                <a:spcPts val="1255"/>
              </a:spcBef>
              <a:buClr>
                <a:srgbClr val="000000"/>
              </a:buClr>
              <a:buChar char="—"/>
              <a:tabLst>
                <a:tab pos="231140" algn="l"/>
              </a:tabLst>
            </a:pPr>
            <a:r>
              <a:rPr lang="es-ES" sz="1300" spc="-55" dirty="0" smtClean="0">
                <a:solidFill>
                  <a:srgbClr val="3D3D3F"/>
                </a:solidFill>
                <a:latin typeface="Century Gothic"/>
                <a:cs typeface="Century Gothic"/>
              </a:rPr>
              <a:t>Cada </a:t>
            </a:r>
            <a:r>
              <a:rPr lang="es-ES" sz="1300" spc="-25" dirty="0" smtClean="0">
                <a:solidFill>
                  <a:srgbClr val="3D3D3F"/>
                </a:solidFill>
                <a:latin typeface="Century Gothic"/>
                <a:cs typeface="Century Gothic"/>
              </a:rPr>
              <a:t>solicitud </a:t>
            </a:r>
            <a:r>
              <a:rPr lang="es-ES" sz="1300" spc="-55" dirty="0" smtClean="0">
                <a:solidFill>
                  <a:srgbClr val="3D3D3F"/>
                </a:solidFill>
                <a:latin typeface="Century Gothic"/>
                <a:cs typeface="Century Gothic"/>
              </a:rPr>
              <a:t>de </a:t>
            </a:r>
            <a:r>
              <a:rPr lang="es-ES" sz="1300" spc="-30" dirty="0" smtClean="0">
                <a:solidFill>
                  <a:srgbClr val="3D3D3F"/>
                </a:solidFill>
                <a:latin typeface="Century Gothic"/>
                <a:cs typeface="Century Gothic"/>
              </a:rPr>
              <a:t>gestión </a:t>
            </a:r>
            <a:r>
              <a:rPr lang="es-ES" sz="1300" spc="-55" dirty="0" smtClean="0">
                <a:solidFill>
                  <a:srgbClr val="3D3D3F"/>
                </a:solidFill>
                <a:latin typeface="Century Gothic"/>
                <a:cs typeface="Century Gothic"/>
              </a:rPr>
              <a:t>de </a:t>
            </a:r>
            <a:r>
              <a:rPr lang="es-ES" sz="1300" spc="-45" dirty="0" smtClean="0">
                <a:solidFill>
                  <a:srgbClr val="3D3D3F"/>
                </a:solidFill>
                <a:latin typeface="Century Gothic"/>
                <a:cs typeface="Century Gothic"/>
              </a:rPr>
              <a:t>oferta </a:t>
            </a:r>
            <a:r>
              <a:rPr lang="es-ES" sz="1300" spc="-30" dirty="0" smtClean="0">
                <a:solidFill>
                  <a:srgbClr val="3D3D3F"/>
                </a:solidFill>
                <a:latin typeface="Century Gothic"/>
                <a:cs typeface="Century Gothic"/>
              </a:rPr>
              <a:t>será </a:t>
            </a:r>
            <a:r>
              <a:rPr lang="es-ES" sz="1300" spc="-35" dirty="0" smtClean="0">
                <a:solidFill>
                  <a:srgbClr val="3D3D3F"/>
                </a:solidFill>
                <a:latin typeface="Century Gothic"/>
                <a:cs typeface="Century Gothic"/>
              </a:rPr>
              <a:t>registrada </a:t>
            </a:r>
            <a:r>
              <a:rPr lang="es-ES" sz="1300" spc="-50" dirty="0" smtClean="0">
                <a:solidFill>
                  <a:srgbClr val="3D3D3F"/>
                </a:solidFill>
                <a:latin typeface="Century Gothic"/>
                <a:cs typeface="Century Gothic"/>
              </a:rPr>
              <a:t>por </a:t>
            </a:r>
            <a:r>
              <a:rPr lang="es-ES" sz="1300" spc="-25" dirty="0" smtClean="0">
                <a:solidFill>
                  <a:srgbClr val="3D3D3F"/>
                </a:solidFill>
                <a:latin typeface="Century Gothic"/>
                <a:cs typeface="Century Gothic"/>
              </a:rPr>
              <a:t>la  </a:t>
            </a:r>
            <a:r>
              <a:rPr lang="es-ES" sz="1300" spc="-35" dirty="0" smtClean="0">
                <a:solidFill>
                  <a:srgbClr val="3D3D3F"/>
                </a:solidFill>
                <a:latin typeface="Century Gothic"/>
                <a:cs typeface="Century Gothic"/>
              </a:rPr>
              <a:t>oficina </a:t>
            </a:r>
            <a:r>
              <a:rPr lang="es-ES" sz="1300" spc="-50" dirty="0" smtClean="0">
                <a:solidFill>
                  <a:srgbClr val="3D3D3F"/>
                </a:solidFill>
                <a:latin typeface="Century Gothic"/>
                <a:cs typeface="Century Gothic"/>
              </a:rPr>
              <a:t>que </a:t>
            </a:r>
            <a:r>
              <a:rPr lang="es-ES" sz="1300" spc="-35" dirty="0" smtClean="0">
                <a:solidFill>
                  <a:srgbClr val="3D3D3F"/>
                </a:solidFill>
                <a:latin typeface="Century Gothic"/>
                <a:cs typeface="Century Gothic"/>
              </a:rPr>
              <a:t>la </a:t>
            </a:r>
            <a:r>
              <a:rPr lang="es-ES" sz="1300" spc="-40" dirty="0" smtClean="0">
                <a:solidFill>
                  <a:srgbClr val="3D3D3F"/>
                </a:solidFill>
                <a:latin typeface="Century Gothic"/>
                <a:cs typeface="Century Gothic"/>
              </a:rPr>
              <a:t>reciba </a:t>
            </a:r>
            <a:r>
              <a:rPr lang="es-ES" sz="1300" spc="-100" dirty="0" smtClean="0">
                <a:solidFill>
                  <a:srgbClr val="3D3D3F"/>
                </a:solidFill>
                <a:latin typeface="Century Gothic"/>
                <a:cs typeface="Century Gothic"/>
              </a:rPr>
              <a:t>y </a:t>
            </a:r>
            <a:r>
              <a:rPr lang="es-ES" sz="1300" spc="-20" dirty="0" smtClean="0">
                <a:solidFill>
                  <a:srgbClr val="3D3D3F"/>
                </a:solidFill>
                <a:latin typeface="Century Gothic"/>
                <a:cs typeface="Century Gothic"/>
              </a:rPr>
              <a:t>se </a:t>
            </a:r>
            <a:r>
              <a:rPr lang="es-ES" sz="1300" spc="-25" dirty="0" smtClean="0">
                <a:solidFill>
                  <a:srgbClr val="3D3D3F"/>
                </a:solidFill>
                <a:latin typeface="Century Gothic"/>
                <a:cs typeface="Century Gothic"/>
              </a:rPr>
              <a:t>comu</a:t>
            </a:r>
            <a:r>
              <a:rPr lang="es-ES" sz="1300" spc="-40" dirty="0" smtClean="0">
                <a:solidFill>
                  <a:srgbClr val="3D3D3F"/>
                </a:solidFill>
                <a:latin typeface="Century Gothic"/>
                <a:cs typeface="Century Gothic"/>
              </a:rPr>
              <a:t>nicará </a:t>
            </a:r>
            <a:r>
              <a:rPr lang="es-ES" sz="1300" spc="-70" dirty="0" smtClean="0">
                <a:solidFill>
                  <a:srgbClr val="3D3D3F"/>
                </a:solidFill>
                <a:latin typeface="Century Gothic"/>
                <a:cs typeface="Century Gothic"/>
              </a:rPr>
              <a:t>a </a:t>
            </a:r>
            <a:r>
              <a:rPr lang="es-ES" sz="1300" spc="-35" dirty="0" smtClean="0">
                <a:solidFill>
                  <a:srgbClr val="3D3D3F"/>
                </a:solidFill>
                <a:latin typeface="Century Gothic"/>
                <a:cs typeface="Century Gothic"/>
              </a:rPr>
              <a:t>la entidad</a:t>
            </a:r>
            <a:r>
              <a:rPr lang="es-ES" sz="1300" spc="-25" dirty="0" smtClean="0">
                <a:solidFill>
                  <a:srgbClr val="3D3D3F"/>
                </a:solidFill>
                <a:latin typeface="Century Gothic"/>
                <a:cs typeface="Century Gothic"/>
              </a:rPr>
              <a:t> </a:t>
            </a:r>
            <a:r>
              <a:rPr lang="es-ES" sz="1300" spc="-35" dirty="0" smtClean="0">
                <a:solidFill>
                  <a:srgbClr val="3D3D3F"/>
                </a:solidFill>
                <a:latin typeface="Century Gothic"/>
                <a:cs typeface="Century Gothic"/>
              </a:rPr>
              <a:t>la referencia </a:t>
            </a:r>
            <a:r>
              <a:rPr lang="es-ES" sz="1300" spc="-55" dirty="0" smtClean="0">
                <a:solidFill>
                  <a:srgbClr val="3D3D3F"/>
                </a:solidFill>
                <a:latin typeface="Century Gothic"/>
                <a:cs typeface="Century Gothic"/>
              </a:rPr>
              <a:t>de </a:t>
            </a:r>
            <a:r>
              <a:rPr lang="es-ES" sz="1300" spc="-35" dirty="0" smtClean="0">
                <a:solidFill>
                  <a:srgbClr val="3D3D3F"/>
                </a:solidFill>
                <a:latin typeface="Century Gothic"/>
                <a:cs typeface="Century Gothic"/>
              </a:rPr>
              <a:t>la</a:t>
            </a:r>
            <a:r>
              <a:rPr lang="es-ES" sz="1300" spc="125" dirty="0" smtClean="0">
                <a:solidFill>
                  <a:srgbClr val="3D3D3F"/>
                </a:solidFill>
                <a:latin typeface="Century Gothic"/>
                <a:cs typeface="Century Gothic"/>
              </a:rPr>
              <a:t> </a:t>
            </a:r>
            <a:r>
              <a:rPr lang="es-ES" sz="1300" spc="-5" dirty="0" smtClean="0">
                <a:solidFill>
                  <a:srgbClr val="3D3D3F"/>
                </a:solidFill>
                <a:latin typeface="Century Gothic"/>
                <a:cs typeface="Century Gothic"/>
              </a:rPr>
              <a:t>misma.</a:t>
            </a:r>
            <a:endParaRPr lang="es-ES" sz="1300" dirty="0" smtClean="0">
              <a:latin typeface="Century Gothic"/>
              <a:cs typeface="Century Gothic"/>
            </a:endParaRPr>
          </a:p>
          <a:p>
            <a:pPr marL="230504" marR="29845" indent="-218440">
              <a:lnSpc>
                <a:spcPct val="100000"/>
              </a:lnSpc>
              <a:spcBef>
                <a:spcPts val="1255"/>
              </a:spcBef>
              <a:buChar char="—"/>
              <a:tabLst>
                <a:tab pos="231140" algn="l"/>
              </a:tabLst>
            </a:pPr>
            <a:r>
              <a:rPr lang="es-ES" sz="1300" spc="-30" dirty="0" smtClean="0">
                <a:solidFill>
                  <a:srgbClr val="3D3D3F"/>
                </a:solidFill>
                <a:latin typeface="Century Gothic"/>
                <a:cs typeface="Century Gothic"/>
              </a:rPr>
              <a:t>Solo </a:t>
            </a:r>
            <a:r>
              <a:rPr lang="es-ES" sz="1300" spc="-35" dirty="0">
                <a:solidFill>
                  <a:srgbClr val="3D3D3F"/>
                </a:solidFill>
                <a:latin typeface="Century Gothic"/>
                <a:cs typeface="Century Gothic"/>
              </a:rPr>
              <a:t>serán </a:t>
            </a:r>
            <a:r>
              <a:rPr lang="es-ES" sz="1300" spc="-30" dirty="0">
                <a:solidFill>
                  <a:srgbClr val="3D3D3F"/>
                </a:solidFill>
                <a:latin typeface="Century Gothic"/>
                <a:cs typeface="Century Gothic"/>
              </a:rPr>
              <a:t>subvencionables </a:t>
            </a:r>
            <a:r>
              <a:rPr lang="es-ES" sz="1300" spc="-15" dirty="0">
                <a:solidFill>
                  <a:srgbClr val="3D3D3F"/>
                </a:solidFill>
                <a:latin typeface="Century Gothic"/>
                <a:cs typeface="Century Gothic"/>
              </a:rPr>
              <a:t>los </a:t>
            </a:r>
            <a:r>
              <a:rPr lang="es-ES" sz="1300" spc="-40" dirty="0">
                <a:solidFill>
                  <a:srgbClr val="3D3D3F"/>
                </a:solidFill>
                <a:latin typeface="Century Gothic"/>
                <a:cs typeface="Century Gothic"/>
              </a:rPr>
              <a:t>contratos </a:t>
            </a:r>
            <a:r>
              <a:rPr lang="es-ES" sz="1300" spc="-25" dirty="0">
                <a:solidFill>
                  <a:srgbClr val="3D3D3F"/>
                </a:solidFill>
                <a:latin typeface="Century Gothic"/>
                <a:cs typeface="Century Gothic"/>
              </a:rPr>
              <a:t>realizados </a:t>
            </a:r>
            <a:r>
              <a:rPr lang="es-ES" sz="1300" spc="-70" dirty="0">
                <a:solidFill>
                  <a:srgbClr val="3D3D3F"/>
                </a:solidFill>
                <a:latin typeface="Century Gothic"/>
                <a:cs typeface="Century Gothic"/>
              </a:rPr>
              <a:t>a </a:t>
            </a:r>
            <a:r>
              <a:rPr lang="es-ES" sz="1300" spc="-40" dirty="0" smtClean="0">
                <a:solidFill>
                  <a:srgbClr val="3D3D3F"/>
                </a:solidFill>
                <a:latin typeface="Century Gothic"/>
                <a:cs typeface="Century Gothic"/>
              </a:rPr>
              <a:t>personas</a:t>
            </a:r>
            <a:r>
              <a:rPr lang="es-ES" sz="1300" spc="-20" dirty="0" smtClean="0">
                <a:solidFill>
                  <a:srgbClr val="3D3D3F"/>
                </a:solidFill>
                <a:latin typeface="Century Gothic"/>
                <a:cs typeface="Century Gothic"/>
              </a:rPr>
              <a:t> </a:t>
            </a:r>
            <a:r>
              <a:rPr lang="es-ES" sz="1300" spc="-50" dirty="0">
                <a:solidFill>
                  <a:srgbClr val="3D3D3F"/>
                </a:solidFill>
                <a:latin typeface="Century Gothic"/>
                <a:cs typeface="Century Gothic"/>
              </a:rPr>
              <a:t>que </a:t>
            </a:r>
            <a:r>
              <a:rPr lang="es-ES" sz="1300" spc="-55" dirty="0">
                <a:solidFill>
                  <a:srgbClr val="3D3D3F"/>
                </a:solidFill>
                <a:latin typeface="Century Gothic"/>
                <a:cs typeface="Century Gothic"/>
              </a:rPr>
              <a:t>hayan </a:t>
            </a:r>
            <a:r>
              <a:rPr lang="es-ES" sz="1300" spc="-25" dirty="0">
                <a:solidFill>
                  <a:srgbClr val="3D3D3F"/>
                </a:solidFill>
                <a:latin typeface="Century Gothic"/>
                <a:cs typeface="Century Gothic"/>
              </a:rPr>
              <a:t>sido remitidas </a:t>
            </a:r>
            <a:r>
              <a:rPr lang="es-ES" sz="1300" spc="-30" dirty="0">
                <a:solidFill>
                  <a:srgbClr val="3D3D3F"/>
                </a:solidFill>
                <a:latin typeface="Century Gothic"/>
                <a:cs typeface="Century Gothic"/>
              </a:rPr>
              <a:t>como </a:t>
            </a:r>
            <a:r>
              <a:rPr lang="es-ES" sz="1300" spc="-40" dirty="0">
                <a:solidFill>
                  <a:srgbClr val="3D3D3F"/>
                </a:solidFill>
                <a:latin typeface="Century Gothic"/>
                <a:cs typeface="Century Gothic"/>
              </a:rPr>
              <a:t>candidatas tras </a:t>
            </a:r>
            <a:r>
              <a:rPr lang="es-ES" sz="1300" spc="-25" dirty="0">
                <a:solidFill>
                  <a:srgbClr val="3D3D3F"/>
                </a:solidFill>
                <a:latin typeface="Century Gothic"/>
                <a:cs typeface="Century Gothic"/>
              </a:rPr>
              <a:t>la  </a:t>
            </a:r>
            <a:r>
              <a:rPr lang="es-ES" sz="1300" spc="-30" dirty="0">
                <a:solidFill>
                  <a:srgbClr val="3D3D3F"/>
                </a:solidFill>
                <a:latin typeface="Century Gothic"/>
                <a:cs typeface="Century Gothic"/>
              </a:rPr>
              <a:t>gestión </a:t>
            </a:r>
            <a:r>
              <a:rPr lang="es-ES" sz="1300" spc="-55" dirty="0">
                <a:solidFill>
                  <a:srgbClr val="3D3D3F"/>
                </a:solidFill>
                <a:latin typeface="Century Gothic"/>
                <a:cs typeface="Century Gothic"/>
              </a:rPr>
              <a:t>de una</a:t>
            </a:r>
            <a:r>
              <a:rPr lang="es-ES" sz="1300" spc="-60" dirty="0">
                <a:solidFill>
                  <a:srgbClr val="3D3D3F"/>
                </a:solidFill>
                <a:latin typeface="Century Gothic"/>
                <a:cs typeface="Century Gothic"/>
              </a:rPr>
              <a:t> </a:t>
            </a:r>
            <a:r>
              <a:rPr lang="es-ES" sz="1300" spc="-40" dirty="0">
                <a:solidFill>
                  <a:srgbClr val="3D3D3F"/>
                </a:solidFill>
                <a:latin typeface="Century Gothic"/>
                <a:cs typeface="Century Gothic"/>
              </a:rPr>
              <a:t>oferta.</a:t>
            </a:r>
            <a:endParaRPr lang="es-ES" sz="1300" dirty="0">
              <a:latin typeface="Century Gothic"/>
              <a:cs typeface="Century Gothic"/>
            </a:endParaRPr>
          </a:p>
          <a:p>
            <a:pPr marL="280670" marR="143510" indent="-218440">
              <a:lnSpc>
                <a:spcPct val="100000"/>
              </a:lnSpc>
              <a:spcBef>
                <a:spcPts val="1260"/>
              </a:spcBef>
              <a:buChar char="—"/>
              <a:tabLst>
                <a:tab pos="281305" algn="l"/>
              </a:tabLst>
            </a:pPr>
            <a:r>
              <a:rPr lang="es-ES" sz="1300" spc="-45" dirty="0" smtClean="0">
                <a:solidFill>
                  <a:srgbClr val="3D3D3F"/>
                </a:solidFill>
                <a:latin typeface="Century Gothic"/>
                <a:cs typeface="Century Gothic"/>
              </a:rPr>
              <a:t>La entidad contratante verificará que las personas candidatas no han sido contratadas en las convocatorias de ayudas para acciones locales de promoción de empleo y para contratación de jóvenes por entidades locales en el marco del POEJ 2014-2020 para el ejercicio 2021.</a:t>
            </a:r>
          </a:p>
          <a:p>
            <a:pPr marL="280670" marR="143510" indent="-218440">
              <a:lnSpc>
                <a:spcPct val="100000"/>
              </a:lnSpc>
              <a:spcBef>
                <a:spcPts val="1260"/>
              </a:spcBef>
              <a:buChar char="—"/>
              <a:tabLst>
                <a:tab pos="281305" algn="l"/>
              </a:tabLst>
            </a:pPr>
            <a:r>
              <a:rPr lang="es-ES" sz="1300" spc="-45" dirty="0" smtClean="0">
                <a:solidFill>
                  <a:srgbClr val="3D3D3F"/>
                </a:solidFill>
                <a:latin typeface="Century Gothic"/>
                <a:cs typeface="Century Gothic"/>
              </a:rPr>
              <a:t>La entidad local podrá presentar ofertas de empleo y realizar contratos con carácter previo a la resolución de las solicitudes de concesión de ayudas. Para ello, comunicará a la Oficina Territorial su interés en presentar oferta de empleo previa a la resolución, haciendo saber la oferta concreta que quiere presentar y en qué oficina de empleo. La Oficina Territorial, una vez comprobado que la oferta de empleo se ajusta al proyecto presentado, comunicará a la entidad local que la subvención de los contratos realizados con carácter previo a la resolución queda condicionada a la resolución de la solicitud.</a:t>
            </a:r>
          </a:p>
        </p:txBody>
      </p:sp>
      <p:sp>
        <p:nvSpPr>
          <p:cNvPr id="23" name="object 23"/>
          <p:cNvSpPr txBox="1"/>
          <p:nvPr/>
        </p:nvSpPr>
        <p:spPr>
          <a:xfrm>
            <a:off x="884815" y="1742774"/>
            <a:ext cx="3681165" cy="654025"/>
          </a:xfrm>
          <a:prstGeom prst="rect">
            <a:avLst/>
          </a:prstGeom>
        </p:spPr>
        <p:txBody>
          <a:bodyPr vert="horz" wrap="square" lIns="0" tIns="0" rIns="0" bIns="0" rtlCol="0">
            <a:spAutoFit/>
          </a:bodyPr>
          <a:lstStyle/>
          <a:p>
            <a:pPr marR="5080" indent="-684530" algn="just">
              <a:lnSpc>
                <a:spcPts val="1680"/>
              </a:lnSpc>
              <a:spcBef>
                <a:spcPts val="100"/>
              </a:spcBef>
            </a:pPr>
            <a:r>
              <a:rPr lang="es-ES" sz="1400" b="1" spc="-55" dirty="0" smtClean="0">
                <a:solidFill>
                  <a:srgbClr val="004594"/>
                </a:solidFill>
                <a:latin typeface="Century Gothic"/>
                <a:cs typeface="Century Gothic"/>
              </a:rPr>
              <a:t>A </a:t>
            </a:r>
            <a:r>
              <a:rPr lang="es-ES" sz="1400" b="1" spc="-55" dirty="0">
                <a:solidFill>
                  <a:srgbClr val="004594"/>
                </a:solidFill>
                <a:latin typeface="Century Gothic"/>
                <a:cs typeface="Century Gothic"/>
              </a:rPr>
              <a:t>través de Lanbide-Servicio  Vasco de </a:t>
            </a:r>
            <a:r>
              <a:rPr lang="es-ES" sz="1400" b="1" spc="-55" dirty="0" smtClean="0">
                <a:solidFill>
                  <a:srgbClr val="004594"/>
                </a:solidFill>
                <a:latin typeface="Century Gothic"/>
                <a:cs typeface="Century Gothic"/>
              </a:rPr>
              <a:t>Empleo </a:t>
            </a:r>
            <a:r>
              <a:rPr lang="es-ES" sz="1400" spc="-55" dirty="0">
                <a:solidFill>
                  <a:srgbClr val="004594"/>
                </a:solidFill>
                <a:latin typeface="Century Gothic"/>
                <a:cs typeface="Century Gothic"/>
              </a:rPr>
              <a:t>para  contratar a </a:t>
            </a:r>
            <a:r>
              <a:rPr lang="es-ES" sz="1400" spc="-55" dirty="0" smtClean="0">
                <a:solidFill>
                  <a:srgbClr val="004594"/>
                </a:solidFill>
                <a:latin typeface="Century Gothic"/>
                <a:cs typeface="Century Gothic"/>
              </a:rPr>
              <a:t>personas desempleadas</a:t>
            </a:r>
            <a:endParaRPr lang="es-ES" sz="1400" spc="-55" dirty="0">
              <a:solidFill>
                <a:srgbClr val="004594"/>
              </a:solidFill>
              <a:latin typeface="Century Gothic"/>
              <a:cs typeface="Century Gothic"/>
            </a:endParaRPr>
          </a:p>
        </p:txBody>
      </p:sp>
      <p:sp>
        <p:nvSpPr>
          <p:cNvPr id="24" name="object 24"/>
          <p:cNvSpPr txBox="1">
            <a:spLocks noGrp="1"/>
          </p:cNvSpPr>
          <p:nvPr>
            <p:ph type="title"/>
          </p:nvPr>
        </p:nvSpPr>
        <p:spPr>
          <a:xfrm>
            <a:off x="884815" y="1185479"/>
            <a:ext cx="3819355" cy="359073"/>
          </a:xfrm>
          <a:prstGeom prst="rect">
            <a:avLst/>
          </a:prstGeom>
        </p:spPr>
        <p:txBody>
          <a:bodyPr vert="horz" wrap="square" lIns="0" tIns="12700" rIns="0" bIns="0" rtlCol="0">
            <a:spAutoFit/>
          </a:bodyPr>
          <a:lstStyle/>
          <a:p>
            <a:pPr marL="12700">
              <a:lnSpc>
                <a:spcPts val="2720"/>
              </a:lnSpc>
              <a:spcBef>
                <a:spcPts val="100"/>
              </a:spcBef>
            </a:pPr>
            <a:r>
              <a:rPr sz="2100" spc="-50" dirty="0" err="1" smtClean="0">
                <a:cs typeface="Calibri"/>
              </a:rPr>
              <a:t>Gestión</a:t>
            </a:r>
            <a:r>
              <a:rPr sz="2100" spc="-50" dirty="0" smtClean="0">
                <a:cs typeface="Calibri"/>
              </a:rPr>
              <a:t> </a:t>
            </a:r>
            <a:r>
              <a:rPr sz="2100" spc="-50" dirty="0">
                <a:cs typeface="Calibri"/>
              </a:rPr>
              <a:t>de </a:t>
            </a:r>
            <a:r>
              <a:rPr sz="2100" spc="-50" dirty="0" err="1" smtClean="0">
                <a:cs typeface="Calibri"/>
              </a:rPr>
              <a:t>ofertas</a:t>
            </a:r>
            <a:r>
              <a:rPr lang="es-ES" sz="2100" spc="-50" dirty="0">
                <a:cs typeface="Calibri"/>
              </a:rPr>
              <a:t> </a:t>
            </a:r>
            <a:r>
              <a:rPr sz="2100" spc="-50" dirty="0" smtClean="0">
                <a:cs typeface="Calibri"/>
              </a:rPr>
              <a:t>de</a:t>
            </a:r>
            <a:r>
              <a:rPr lang="es-ES" sz="2100" spc="-50" dirty="0" smtClean="0">
                <a:cs typeface="Calibri"/>
              </a:rPr>
              <a:t> </a:t>
            </a:r>
            <a:r>
              <a:rPr sz="2100" spc="-50" dirty="0" err="1" smtClean="0">
                <a:cs typeface="Calibri"/>
              </a:rPr>
              <a:t>empleo</a:t>
            </a:r>
            <a:endParaRPr sz="2100" spc="-50" dirty="0">
              <a:cs typeface="Calibri"/>
            </a:endParaRPr>
          </a:p>
        </p:txBody>
      </p:sp>
      <p:sp>
        <p:nvSpPr>
          <p:cNvPr id="25" name="object 31"/>
          <p:cNvSpPr txBox="1">
            <a:spLocks/>
          </p:cNvSpPr>
          <p:nvPr/>
        </p:nvSpPr>
        <p:spPr>
          <a:xfrm>
            <a:off x="651353" y="623306"/>
            <a:ext cx="4749147" cy="397545"/>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pPr marL="12700">
              <a:spcBef>
                <a:spcPts val="100"/>
              </a:spcBef>
            </a:pPr>
            <a:r>
              <a:rPr lang="es-ES" sz="2500" b="0" kern="0" spc="50" dirty="0" smtClean="0"/>
              <a:t>Tipo1.</a:t>
            </a:r>
            <a:r>
              <a:rPr lang="es-ES" sz="2500" b="0" kern="0" spc="25" dirty="0" smtClean="0"/>
              <a:t> Fomento del Empleo</a:t>
            </a:r>
            <a:endParaRPr lang="es-ES" sz="2500" kern="0" dirty="0"/>
          </a:p>
        </p:txBody>
      </p:sp>
      <p:sp>
        <p:nvSpPr>
          <p:cNvPr id="27" name="object 2">
            <a:extLst>
              <a:ext uri="{FF2B5EF4-FFF2-40B4-BE49-F238E27FC236}">
                <a16:creationId xmlns:a16="http://schemas.microsoft.com/office/drawing/2014/main" id="{0356DB9D-2042-4D4B-93A2-FA0EF2038704}"/>
              </a:ext>
            </a:extLst>
          </p:cNvPr>
          <p:cNvSpPr txBox="1"/>
          <p:nvPr/>
        </p:nvSpPr>
        <p:spPr>
          <a:xfrm>
            <a:off x="7442214" y="6957189"/>
            <a:ext cx="2933686"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smtClean="0">
                <a:solidFill>
                  <a:srgbClr val="004594"/>
                </a:solidFill>
                <a:latin typeface="Century Gothic Bold"/>
                <a:cs typeface="Calibri"/>
              </a:rPr>
              <a:t>Acciones </a:t>
            </a:r>
            <a:r>
              <a:rPr lang="es-ES" sz="1000" b="1" spc="-20" dirty="0">
                <a:solidFill>
                  <a:srgbClr val="004594"/>
                </a:solidFill>
                <a:latin typeface="Century Gothic Bold"/>
                <a:cs typeface="Calibri"/>
              </a:rPr>
              <a:t>Locales de Promoción de Empleo </a:t>
            </a:r>
            <a:r>
              <a:rPr lang="es-ES" sz="1000" b="1" dirty="0">
                <a:solidFill>
                  <a:srgbClr val="004594"/>
                </a:solidFill>
                <a:latin typeface="Century Gothic Bold"/>
                <a:cs typeface="Calibri"/>
              </a:rPr>
              <a:t>	</a:t>
            </a:r>
            <a:endParaRPr lang="es-ES" sz="950" dirty="0">
              <a:latin typeface="Century Gothic"/>
              <a:cs typeface="Century Gothic"/>
            </a:endParaRPr>
          </a:p>
        </p:txBody>
      </p:sp>
      <p:pic>
        <p:nvPicPr>
          <p:cNvPr id="26" name="Picture 5" descr="OK Tira azul_oscuro"/>
          <p:cNvPicPr>
            <a:picLocks noChangeArrowheads="1"/>
          </p:cNvPicPr>
          <p:nvPr/>
        </p:nvPicPr>
        <p:blipFill>
          <a:blip r:embed="rId8"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761114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dirty="0">
              <a:latin typeface="Century Gothic Regular"/>
            </a:endParaRPr>
          </a:p>
        </p:txBody>
      </p:sp>
      <p:sp>
        <p:nvSpPr>
          <p:cNvPr id="4" name="object 4"/>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dirty="0">
              <a:latin typeface="Century Gothic Regular"/>
            </a:endParaRPr>
          </a:p>
        </p:txBody>
      </p:sp>
      <p:sp>
        <p:nvSpPr>
          <p:cNvPr id="5" name="object 5"/>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dirty="0">
              <a:latin typeface="Century Gothic Regular"/>
            </a:endParaRPr>
          </a:p>
        </p:txBody>
      </p:sp>
      <p:sp>
        <p:nvSpPr>
          <p:cNvPr id="6" name="object 6"/>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dirty="0">
              <a:latin typeface="Century Gothic Regular"/>
            </a:endParaRPr>
          </a:p>
        </p:txBody>
      </p:sp>
      <p:sp>
        <p:nvSpPr>
          <p:cNvPr id="7" name="object 7"/>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dirty="0">
              <a:latin typeface="Century Gothic Regular"/>
            </a:endParaRPr>
          </a:p>
        </p:txBody>
      </p:sp>
      <p:sp>
        <p:nvSpPr>
          <p:cNvPr id="8" name="object 8"/>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dirty="0">
              <a:latin typeface="Century Gothic Regular"/>
            </a:endParaRPr>
          </a:p>
        </p:txBody>
      </p:sp>
      <p:sp>
        <p:nvSpPr>
          <p:cNvPr id="9" name="object 9"/>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dirty="0">
              <a:latin typeface="Century Gothic Regular"/>
            </a:endParaRPr>
          </a:p>
        </p:txBody>
      </p:sp>
      <p:sp>
        <p:nvSpPr>
          <p:cNvPr id="10" name="object 10"/>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dirty="0">
              <a:latin typeface="Century Gothic Regular"/>
            </a:endParaRPr>
          </a:p>
        </p:txBody>
      </p:sp>
      <p:sp>
        <p:nvSpPr>
          <p:cNvPr id="11" name="object 11"/>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dirty="0">
              <a:latin typeface="Century Gothic Regular"/>
            </a:endParaRPr>
          </a:p>
        </p:txBody>
      </p:sp>
      <p:sp>
        <p:nvSpPr>
          <p:cNvPr id="12" name="object 12"/>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dirty="0">
              <a:latin typeface="Century Gothic Regular"/>
            </a:endParaRPr>
          </a:p>
        </p:txBody>
      </p:sp>
      <p:sp>
        <p:nvSpPr>
          <p:cNvPr id="13" name="object 13"/>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dirty="0">
              <a:latin typeface="Century Gothic Regular"/>
            </a:endParaRPr>
          </a:p>
        </p:txBody>
      </p:sp>
      <p:sp>
        <p:nvSpPr>
          <p:cNvPr id="14" name="object 14"/>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dirty="0">
              <a:latin typeface="Century Gothic Regular"/>
            </a:endParaRPr>
          </a:p>
        </p:txBody>
      </p:sp>
      <p:sp>
        <p:nvSpPr>
          <p:cNvPr id="15" name="object 15"/>
          <p:cNvSpPr txBox="1"/>
          <p:nvPr/>
        </p:nvSpPr>
        <p:spPr>
          <a:xfrm>
            <a:off x="3671830" y="6972023"/>
            <a:ext cx="1466215" cy="173990"/>
          </a:xfrm>
          <a:prstGeom prst="rect">
            <a:avLst/>
          </a:prstGeom>
        </p:spPr>
        <p:txBody>
          <a:bodyPr vert="horz" wrap="square" lIns="0" tIns="15875" rIns="0" bIns="0" rtlCol="0">
            <a:spAutoFit/>
          </a:bodyPr>
          <a:lstStyle/>
          <a:p>
            <a:pPr marL="12700">
              <a:lnSpc>
                <a:spcPct val="100000"/>
              </a:lnSpc>
              <a:spcBef>
                <a:spcPts val="125"/>
              </a:spcBef>
            </a:pPr>
            <a:r>
              <a:rPr sz="950" b="1" spc="-25" dirty="0">
                <a:solidFill>
                  <a:srgbClr val="004594"/>
                </a:solidFill>
                <a:latin typeface="Century Gothic"/>
                <a:cs typeface="Century Gothic"/>
                <a:hlinkClick r:id="rId4"/>
              </a:rPr>
              <a:t>www.lanbide.euskadi.eus</a:t>
            </a:r>
            <a:endParaRPr sz="950" dirty="0">
              <a:latin typeface="Century Gothic"/>
              <a:cs typeface="Century Gothic"/>
            </a:endParaRPr>
          </a:p>
        </p:txBody>
      </p:sp>
      <p:sp>
        <p:nvSpPr>
          <p:cNvPr id="16" name="object 16"/>
          <p:cNvSpPr/>
          <p:nvPr/>
        </p:nvSpPr>
        <p:spPr>
          <a:xfrm>
            <a:off x="5503597" y="7008573"/>
            <a:ext cx="126720" cy="126733"/>
          </a:xfrm>
          <a:prstGeom prst="rect">
            <a:avLst/>
          </a:prstGeom>
          <a:blipFill>
            <a:blip r:embed="rId5" cstate="print"/>
            <a:stretch>
              <a:fillRect/>
            </a:stretch>
          </a:blipFill>
        </p:spPr>
        <p:txBody>
          <a:bodyPr wrap="square" lIns="0" tIns="0" rIns="0" bIns="0" rtlCol="0"/>
          <a:lstStyle/>
          <a:p>
            <a:endParaRPr dirty="0">
              <a:latin typeface="Century Gothic Regular"/>
            </a:endParaRPr>
          </a:p>
        </p:txBody>
      </p:sp>
      <p:sp>
        <p:nvSpPr>
          <p:cNvPr id="17" name="object 17"/>
          <p:cNvSpPr/>
          <p:nvPr/>
        </p:nvSpPr>
        <p:spPr>
          <a:xfrm>
            <a:off x="5323692" y="7008576"/>
            <a:ext cx="126623" cy="126733"/>
          </a:xfrm>
          <a:prstGeom prst="rect">
            <a:avLst/>
          </a:prstGeom>
          <a:blipFill>
            <a:blip r:embed="rId6" cstate="print"/>
            <a:stretch>
              <a:fillRect/>
            </a:stretch>
          </a:blipFill>
        </p:spPr>
        <p:txBody>
          <a:bodyPr wrap="square" lIns="0" tIns="0" rIns="0" bIns="0" rtlCol="0"/>
          <a:lstStyle/>
          <a:p>
            <a:endParaRPr dirty="0">
              <a:latin typeface="Century Gothic Regular"/>
            </a:endParaRPr>
          </a:p>
        </p:txBody>
      </p:sp>
      <p:sp>
        <p:nvSpPr>
          <p:cNvPr id="18" name="object 18"/>
          <p:cNvSpPr/>
          <p:nvPr/>
        </p:nvSpPr>
        <p:spPr>
          <a:xfrm>
            <a:off x="5683923" y="7008579"/>
            <a:ext cx="126746" cy="126720"/>
          </a:xfrm>
          <a:prstGeom prst="rect">
            <a:avLst/>
          </a:prstGeom>
          <a:blipFill>
            <a:blip r:embed="rId7" cstate="print"/>
            <a:stretch>
              <a:fillRect/>
            </a:stretch>
          </a:blipFill>
        </p:spPr>
        <p:txBody>
          <a:bodyPr wrap="square" lIns="0" tIns="0" rIns="0" bIns="0" rtlCol="0"/>
          <a:lstStyle/>
          <a:p>
            <a:endParaRPr dirty="0">
              <a:latin typeface="Century Gothic Regular"/>
            </a:endParaRPr>
          </a:p>
        </p:txBody>
      </p:sp>
      <p:sp>
        <p:nvSpPr>
          <p:cNvPr id="19" name="object 19"/>
          <p:cNvSpPr/>
          <p:nvPr/>
        </p:nvSpPr>
        <p:spPr>
          <a:xfrm>
            <a:off x="3594173"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dirty="0">
              <a:latin typeface="Century Gothic Regular"/>
            </a:endParaRPr>
          </a:p>
        </p:txBody>
      </p:sp>
      <p:sp>
        <p:nvSpPr>
          <p:cNvPr id="20" name="object 20"/>
          <p:cNvSpPr/>
          <p:nvPr/>
        </p:nvSpPr>
        <p:spPr>
          <a:xfrm>
            <a:off x="5209893"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dirty="0">
              <a:latin typeface="Century Gothic Regular"/>
            </a:endParaRPr>
          </a:p>
        </p:txBody>
      </p:sp>
      <p:sp>
        <p:nvSpPr>
          <p:cNvPr id="21" name="object 21"/>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smtClean="0">
                <a:solidFill>
                  <a:srgbClr val="004594"/>
                </a:solidFill>
                <a:latin typeface="Century Gothic"/>
                <a:cs typeface="Century Gothic"/>
              </a:rPr>
              <a:t>945  160 601</a:t>
            </a:r>
            <a:endParaRPr lang="es-ES" sz="950" b="1" spc="-5" dirty="0">
              <a:solidFill>
                <a:srgbClr val="004594"/>
              </a:solidFill>
              <a:latin typeface="Century Gothic"/>
              <a:cs typeface="Century Gothic"/>
            </a:endParaRPr>
          </a:p>
          <a:p>
            <a:pPr marL="12700">
              <a:lnSpc>
                <a:spcPct val="100000"/>
              </a:lnSpc>
              <a:spcBef>
                <a:spcPts val="125"/>
              </a:spcBef>
            </a:pPr>
            <a:endParaRPr sz="950" dirty="0">
              <a:latin typeface="Century Gothic"/>
              <a:cs typeface="Century Gothic"/>
            </a:endParaRPr>
          </a:p>
        </p:txBody>
      </p:sp>
      <p:sp>
        <p:nvSpPr>
          <p:cNvPr id="23" name="object 23"/>
          <p:cNvSpPr txBox="1"/>
          <p:nvPr/>
        </p:nvSpPr>
        <p:spPr>
          <a:xfrm>
            <a:off x="5138045" y="2532060"/>
            <a:ext cx="3681165" cy="2180084"/>
          </a:xfrm>
          <a:prstGeom prst="rect">
            <a:avLst/>
          </a:prstGeom>
        </p:spPr>
        <p:txBody>
          <a:bodyPr vert="horz" wrap="square" lIns="0" tIns="0" rIns="0" bIns="0" rtlCol="0">
            <a:spAutoFit/>
          </a:bodyPr>
          <a:lstStyle/>
          <a:p>
            <a:pPr marR="5080" indent="-684530" algn="just">
              <a:lnSpc>
                <a:spcPts val="1680"/>
              </a:lnSpc>
              <a:spcBef>
                <a:spcPts val="100"/>
              </a:spcBef>
            </a:pPr>
            <a:r>
              <a:rPr lang="es-ES" sz="1400" spc="-55" dirty="0">
                <a:solidFill>
                  <a:srgbClr val="004594"/>
                </a:solidFill>
                <a:latin typeface="Century Gothic"/>
                <a:cs typeface="Century Gothic"/>
              </a:rPr>
              <a:t>La empresa local </a:t>
            </a:r>
            <a:r>
              <a:rPr lang="es-ES" sz="1400" b="1" spc="-55" dirty="0" smtClean="0">
                <a:solidFill>
                  <a:srgbClr val="004594"/>
                </a:solidFill>
                <a:latin typeface="Century Gothic"/>
                <a:cs typeface="Century Gothic"/>
              </a:rPr>
              <a:t>podrá optar por captar candidatos/as a través de la apertura de una oferta de empleo para su gestión por parte de </a:t>
            </a:r>
            <a:r>
              <a:rPr lang="es-ES" sz="1400" b="1" spc="-55" dirty="0">
                <a:solidFill>
                  <a:srgbClr val="004594"/>
                </a:solidFill>
                <a:latin typeface="Century Gothic"/>
                <a:cs typeface="Century Gothic"/>
              </a:rPr>
              <a:t>Lanbide-Servicio  Vasco de </a:t>
            </a:r>
            <a:r>
              <a:rPr lang="es-ES" sz="1400" b="1" spc="-55" dirty="0" smtClean="0">
                <a:solidFill>
                  <a:srgbClr val="004594"/>
                </a:solidFill>
                <a:latin typeface="Century Gothic"/>
                <a:cs typeface="Century Gothic"/>
              </a:rPr>
              <a:t>Empleo o de una entidad colaboradora </a:t>
            </a:r>
            <a:r>
              <a:rPr lang="es-ES" sz="1400" spc="-55" dirty="0" smtClean="0">
                <a:solidFill>
                  <a:srgbClr val="004594"/>
                </a:solidFill>
                <a:latin typeface="Century Gothic"/>
                <a:cs typeface="Century Gothic"/>
              </a:rPr>
              <a:t>autorizada para la realización de esta actividad según resolución de 23 de enero de 2015 del Director General de </a:t>
            </a:r>
            <a:r>
              <a:rPr lang="es-ES" sz="1400" spc="-55" dirty="0" err="1" smtClean="0">
                <a:solidFill>
                  <a:srgbClr val="004594"/>
                </a:solidFill>
                <a:latin typeface="Century Gothic"/>
                <a:cs typeface="Century Gothic"/>
              </a:rPr>
              <a:t>Lanbide</a:t>
            </a:r>
            <a:r>
              <a:rPr lang="es-ES" sz="1400" spc="-55" dirty="0" smtClean="0">
                <a:solidFill>
                  <a:srgbClr val="004594"/>
                </a:solidFill>
                <a:latin typeface="Century Gothic"/>
                <a:cs typeface="Century Gothic"/>
              </a:rPr>
              <a:t> (BOPV 2-2-2015) que colaborarán a su vez en el proceso de selección de los/as candidatos/as.</a:t>
            </a:r>
            <a:endParaRPr lang="es-ES" sz="1400" spc="-55" dirty="0">
              <a:solidFill>
                <a:srgbClr val="004594"/>
              </a:solidFill>
              <a:latin typeface="Century Gothic"/>
              <a:cs typeface="Century Gothic"/>
            </a:endParaRPr>
          </a:p>
        </p:txBody>
      </p:sp>
      <p:sp>
        <p:nvSpPr>
          <p:cNvPr id="24" name="object 24"/>
          <p:cNvSpPr txBox="1">
            <a:spLocks noGrp="1"/>
          </p:cNvSpPr>
          <p:nvPr>
            <p:ph type="title"/>
          </p:nvPr>
        </p:nvSpPr>
        <p:spPr>
          <a:xfrm>
            <a:off x="5102432" y="1632759"/>
            <a:ext cx="3819355" cy="359073"/>
          </a:xfrm>
          <a:prstGeom prst="rect">
            <a:avLst/>
          </a:prstGeom>
        </p:spPr>
        <p:txBody>
          <a:bodyPr vert="horz" wrap="square" lIns="0" tIns="12700" rIns="0" bIns="0" rtlCol="0">
            <a:spAutoFit/>
          </a:bodyPr>
          <a:lstStyle/>
          <a:p>
            <a:pPr marL="12700">
              <a:lnSpc>
                <a:spcPts val="2720"/>
              </a:lnSpc>
              <a:spcBef>
                <a:spcPts val="100"/>
              </a:spcBef>
            </a:pPr>
            <a:r>
              <a:rPr sz="2100" spc="-50" dirty="0" err="1" smtClean="0">
                <a:cs typeface="Calibri"/>
              </a:rPr>
              <a:t>Gestión</a:t>
            </a:r>
            <a:r>
              <a:rPr sz="2100" spc="-50" dirty="0" smtClean="0">
                <a:cs typeface="Calibri"/>
              </a:rPr>
              <a:t> </a:t>
            </a:r>
            <a:r>
              <a:rPr sz="2100" spc="-50" dirty="0">
                <a:cs typeface="Calibri"/>
              </a:rPr>
              <a:t>de </a:t>
            </a:r>
            <a:r>
              <a:rPr sz="2100" spc="-50" dirty="0" err="1" smtClean="0">
                <a:cs typeface="Calibri"/>
              </a:rPr>
              <a:t>ofertas</a:t>
            </a:r>
            <a:r>
              <a:rPr lang="es-ES" sz="2100" spc="-50" dirty="0">
                <a:cs typeface="Calibri"/>
              </a:rPr>
              <a:t> </a:t>
            </a:r>
            <a:r>
              <a:rPr sz="2100" spc="-50" dirty="0" smtClean="0">
                <a:cs typeface="Calibri"/>
              </a:rPr>
              <a:t>de</a:t>
            </a:r>
            <a:r>
              <a:rPr lang="es-ES" sz="2100" spc="-50" dirty="0" smtClean="0">
                <a:cs typeface="Calibri"/>
              </a:rPr>
              <a:t> </a:t>
            </a:r>
            <a:r>
              <a:rPr sz="2100" spc="-50" dirty="0" err="1" smtClean="0">
                <a:cs typeface="Calibri"/>
              </a:rPr>
              <a:t>empleo</a:t>
            </a:r>
            <a:endParaRPr sz="2100" spc="-50" dirty="0">
              <a:cs typeface="Calibri"/>
            </a:endParaRPr>
          </a:p>
        </p:txBody>
      </p:sp>
      <p:sp>
        <p:nvSpPr>
          <p:cNvPr id="25" name="object 31"/>
          <p:cNvSpPr txBox="1">
            <a:spLocks/>
          </p:cNvSpPr>
          <p:nvPr/>
        </p:nvSpPr>
        <p:spPr>
          <a:xfrm>
            <a:off x="651353" y="623306"/>
            <a:ext cx="5381147" cy="397545"/>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pPr marL="12700">
              <a:spcBef>
                <a:spcPts val="100"/>
              </a:spcBef>
            </a:pPr>
            <a:r>
              <a:rPr lang="es-ES" sz="2500" b="0" kern="0" spc="50" dirty="0"/>
              <a:t>Tipo 2. Ayudas a la contratación</a:t>
            </a:r>
            <a:endParaRPr lang="es-ES" sz="2500" kern="0" dirty="0"/>
          </a:p>
        </p:txBody>
      </p:sp>
      <p:sp>
        <p:nvSpPr>
          <p:cNvPr id="26" name="object 2">
            <a:extLst>
              <a:ext uri="{FF2B5EF4-FFF2-40B4-BE49-F238E27FC236}">
                <a16:creationId xmlns:a16="http://schemas.microsoft.com/office/drawing/2014/main" id="{0356DB9D-2042-4D4B-93A2-FA0EF2038704}"/>
              </a:ext>
            </a:extLst>
          </p:cNvPr>
          <p:cNvSpPr txBox="1"/>
          <p:nvPr/>
        </p:nvSpPr>
        <p:spPr>
          <a:xfrm>
            <a:off x="7327900" y="6974812"/>
            <a:ext cx="2933686"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a:solidFill>
                  <a:srgbClr val="004594"/>
                </a:solidFill>
                <a:latin typeface="Century Gothic Bold"/>
                <a:cs typeface="Calibri"/>
              </a:rPr>
              <a:t>Acciones Locales de Promoción de Empleo </a:t>
            </a:r>
            <a:r>
              <a:rPr lang="es-ES" sz="1000" b="1" dirty="0">
                <a:solidFill>
                  <a:srgbClr val="004594"/>
                </a:solidFill>
                <a:latin typeface="Century Gothic Bold"/>
                <a:cs typeface="Calibri"/>
              </a:rPr>
              <a:t>	</a:t>
            </a:r>
            <a:endParaRPr lang="es-ES" sz="950" dirty="0">
              <a:latin typeface="Century Gothic"/>
              <a:cs typeface="Century Gothic"/>
            </a:endParaRPr>
          </a:p>
        </p:txBody>
      </p:sp>
      <p:pic>
        <p:nvPicPr>
          <p:cNvPr id="27" name="Picture 5" descr="OK Tira azul_oscuro"/>
          <p:cNvPicPr>
            <a:picLocks noChangeArrowheads="1"/>
          </p:cNvPicPr>
          <p:nvPr/>
        </p:nvPicPr>
        <p:blipFill>
          <a:blip r:embed="rId8"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246450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Group 9"/>
          <p:cNvGrpSpPr>
            <a:grpSpLocks/>
          </p:cNvGrpSpPr>
          <p:nvPr/>
        </p:nvGrpSpPr>
        <p:grpSpPr bwMode="auto">
          <a:xfrm>
            <a:off x="8255" y="-2127"/>
            <a:ext cx="10680700" cy="7562850"/>
            <a:chOff x="0" y="981"/>
            <a:chExt cx="5760" cy="2319"/>
          </a:xfrm>
        </p:grpSpPr>
        <p:sp>
          <p:nvSpPr>
            <p:cNvPr id="5" name="2 Rectángulo"/>
            <p:cNvSpPr>
              <a:spLocks noChangeArrowheads="1"/>
            </p:cNvSpPr>
            <p:nvPr/>
          </p:nvSpPr>
          <p:spPr bwMode="auto">
            <a:xfrm>
              <a:off x="0" y="981"/>
              <a:ext cx="5760" cy="2086"/>
            </a:xfrm>
            <a:prstGeom prst="rect">
              <a:avLst/>
            </a:prstGeom>
            <a:solidFill>
              <a:srgbClr val="004595"/>
            </a:solidFill>
            <a:ln>
              <a:noFill/>
            </a:ln>
            <a:extLst>
              <a:ext uri="{91240B29-F687-4F45-9708-019B960494DF}">
                <a14:hiddenLine xmlns:a14="http://schemas.microsoft.com/office/drawing/2010/main" w="25400" algn="ctr">
                  <a:solidFill>
                    <a:srgbClr val="004595"/>
                  </a:solidFill>
                  <a:miter lim="800000"/>
                  <a:headEnd/>
                  <a:tailEnd/>
                </a14:hiddenLine>
              </a:ext>
            </a:extLst>
          </p:spPr>
          <p:txBody>
            <a:bodyPr anchor="ctr"/>
            <a:lstStyle/>
            <a:p>
              <a:pPr algn="ctr">
                <a:defRPr/>
              </a:pPr>
              <a:endParaRPr lang="es-ES" dirty="0">
                <a:solidFill>
                  <a:schemeClr val="lt1"/>
                </a:solidFill>
                <a:latin typeface="+mn-lt"/>
              </a:endParaRPr>
            </a:p>
          </p:txBody>
        </p:sp>
        <p:pic>
          <p:nvPicPr>
            <p:cNvPr id="6" name="Picture 4" descr="OK Tira verde_oscu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67"/>
              <a:ext cx="576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object 3">
            <a:extLst>
              <a:ext uri="{FF2B5EF4-FFF2-40B4-BE49-F238E27FC236}">
                <a16:creationId xmlns:a16="http://schemas.microsoft.com/office/drawing/2014/main" id="{EAF8CE91-9106-B34C-B03B-E428C8C5812A}"/>
              </a:ext>
            </a:extLst>
          </p:cNvPr>
          <p:cNvSpPr txBox="1">
            <a:spLocks/>
          </p:cNvSpPr>
          <p:nvPr/>
        </p:nvSpPr>
        <p:spPr>
          <a:xfrm>
            <a:off x="393700" y="2612206"/>
            <a:ext cx="8077200" cy="705321"/>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r>
              <a:rPr lang="es-ES" dirty="0">
                <a:solidFill>
                  <a:schemeClr val="bg1">
                    <a:lumMod val="95000"/>
                  </a:schemeClr>
                </a:solidFill>
              </a:rPr>
              <a:t>Extinción del contrato</a:t>
            </a:r>
          </a:p>
        </p:txBody>
      </p:sp>
      <p:sp>
        <p:nvSpPr>
          <p:cNvPr id="12" name="Rectángulo 11">
            <a:extLst>
              <a:ext uri="{FF2B5EF4-FFF2-40B4-BE49-F238E27FC236}">
                <a16:creationId xmlns:a16="http://schemas.microsoft.com/office/drawing/2014/main" id="{799E4779-DEBC-F24F-8752-3189CDA61D6E}"/>
              </a:ext>
            </a:extLst>
          </p:cNvPr>
          <p:cNvSpPr/>
          <p:nvPr/>
        </p:nvSpPr>
        <p:spPr>
          <a:xfrm>
            <a:off x="325402" y="1190625"/>
            <a:ext cx="3421097" cy="2144177"/>
          </a:xfrm>
          <a:prstGeom prst="rect">
            <a:avLst/>
          </a:prstGeom>
        </p:spPr>
        <p:txBody>
          <a:bodyPr wrap="square">
            <a:spAutoFit/>
          </a:bodyPr>
          <a:lstStyle/>
          <a:p>
            <a:r>
              <a:rPr lang="es-ES" sz="20000" spc="-1000" baseline="7000" dirty="0">
                <a:solidFill>
                  <a:schemeClr val="bg1">
                    <a:lumMod val="95000"/>
                    <a:alpha val="36000"/>
                  </a:schemeClr>
                </a:solidFill>
                <a:latin typeface="Century Gothic"/>
                <a:cs typeface="Century Gothic"/>
              </a:rPr>
              <a:t>06</a:t>
            </a:r>
            <a:endParaRPr lang="es-ES" sz="20000" b="1" spc="-1000" baseline="7000" dirty="0">
              <a:solidFill>
                <a:schemeClr val="bg1">
                  <a:lumMod val="95000"/>
                  <a:alpha val="36000"/>
                </a:schemeClr>
              </a:solidFill>
              <a:latin typeface="Century Gothic Bold"/>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4" name="object 24"/>
          <p:cNvSpPr txBox="1"/>
          <p:nvPr/>
        </p:nvSpPr>
        <p:spPr>
          <a:xfrm>
            <a:off x="651353" y="1074953"/>
            <a:ext cx="9000000" cy="843821"/>
          </a:xfrm>
          <a:prstGeom prst="rect">
            <a:avLst/>
          </a:prstGeom>
        </p:spPr>
        <p:txBody>
          <a:bodyPr vert="horz" wrap="square" lIns="0" tIns="12700" rIns="0" bIns="0" rtlCol="0">
            <a:spAutoFit/>
          </a:bodyPr>
          <a:lstStyle/>
          <a:p>
            <a:pPr marL="12700" marR="5080">
              <a:lnSpc>
                <a:spcPct val="100000"/>
              </a:lnSpc>
              <a:spcBef>
                <a:spcPts val="100"/>
              </a:spcBef>
            </a:pPr>
            <a:r>
              <a:rPr lang="es-ES" sz="1300" spc="-80" dirty="0" smtClean="0">
                <a:solidFill>
                  <a:srgbClr val="3D3D3F"/>
                </a:solidFill>
                <a:latin typeface="Century Gothic"/>
                <a:cs typeface="Century Gothic"/>
              </a:rPr>
              <a:t>La </a:t>
            </a:r>
            <a:r>
              <a:rPr lang="es-ES" sz="1300" spc="-40" dirty="0">
                <a:solidFill>
                  <a:srgbClr val="3D3D3F"/>
                </a:solidFill>
                <a:latin typeface="Century Gothic"/>
                <a:cs typeface="Century Gothic"/>
              </a:rPr>
              <a:t> </a:t>
            </a:r>
            <a:r>
              <a:rPr lang="es-ES" sz="1300" spc="-40" dirty="0" smtClean="0">
                <a:solidFill>
                  <a:srgbClr val="3D3D3F"/>
                </a:solidFill>
                <a:latin typeface="Century Gothic"/>
                <a:cs typeface="Century Gothic"/>
              </a:rPr>
              <a:t>extinción de los contratos subvencionados con anterioridad al término del periodo de duración subvencionado </a:t>
            </a:r>
            <a:r>
              <a:rPr lang="es-ES" sz="1400" spc="-75" dirty="0">
                <a:solidFill>
                  <a:srgbClr val="004594"/>
                </a:solidFill>
                <a:latin typeface="Century Gothic"/>
                <a:cs typeface="Century Gothic"/>
              </a:rPr>
              <a:t>por no </a:t>
            </a:r>
            <a:r>
              <a:rPr lang="es-ES" sz="1400" spc="-55" dirty="0">
                <a:solidFill>
                  <a:srgbClr val="004594"/>
                </a:solidFill>
                <a:latin typeface="Century Gothic"/>
                <a:cs typeface="Century Gothic"/>
              </a:rPr>
              <a:t>superación del </a:t>
            </a:r>
            <a:r>
              <a:rPr lang="es-ES" sz="1400" spc="-60" dirty="0">
                <a:solidFill>
                  <a:srgbClr val="004594"/>
                </a:solidFill>
                <a:latin typeface="Century Gothic"/>
                <a:cs typeface="Century Gothic"/>
              </a:rPr>
              <a:t>periodo </a:t>
            </a:r>
            <a:r>
              <a:rPr lang="es-ES" sz="1400" spc="-75" dirty="0">
                <a:solidFill>
                  <a:srgbClr val="004594"/>
                </a:solidFill>
                <a:latin typeface="Century Gothic"/>
                <a:cs typeface="Century Gothic"/>
              </a:rPr>
              <a:t>de </a:t>
            </a:r>
            <a:r>
              <a:rPr lang="es-ES" sz="1400" spc="-60" dirty="0">
                <a:solidFill>
                  <a:srgbClr val="004594"/>
                </a:solidFill>
                <a:latin typeface="Century Gothic"/>
                <a:cs typeface="Century Gothic"/>
              </a:rPr>
              <a:t>prueba, </a:t>
            </a:r>
            <a:r>
              <a:rPr lang="es-ES" sz="1400" spc="-40" dirty="0">
                <a:solidFill>
                  <a:srgbClr val="004594"/>
                </a:solidFill>
                <a:latin typeface="Century Gothic"/>
                <a:cs typeface="Century Gothic"/>
              </a:rPr>
              <a:t>cese  </a:t>
            </a:r>
            <a:r>
              <a:rPr lang="es-ES" sz="1400" spc="-65" dirty="0">
                <a:solidFill>
                  <a:srgbClr val="004594"/>
                </a:solidFill>
                <a:latin typeface="Century Gothic"/>
                <a:cs typeface="Century Gothic"/>
              </a:rPr>
              <a:t>voluntario,</a:t>
            </a:r>
            <a:r>
              <a:rPr lang="es-ES" sz="1400" spc="50" dirty="0">
                <a:solidFill>
                  <a:srgbClr val="004594"/>
                </a:solidFill>
                <a:latin typeface="Century Gothic"/>
                <a:cs typeface="Century Gothic"/>
              </a:rPr>
              <a:t> </a:t>
            </a:r>
            <a:r>
              <a:rPr lang="es-ES" sz="1400" spc="-50" dirty="0">
                <a:solidFill>
                  <a:srgbClr val="004594"/>
                </a:solidFill>
                <a:latin typeface="Century Gothic"/>
                <a:cs typeface="Century Gothic"/>
              </a:rPr>
              <a:t>despido</a:t>
            </a:r>
            <a:r>
              <a:rPr lang="es-ES" sz="1400" spc="50" dirty="0">
                <a:solidFill>
                  <a:srgbClr val="004594"/>
                </a:solidFill>
                <a:latin typeface="Century Gothic"/>
                <a:cs typeface="Century Gothic"/>
              </a:rPr>
              <a:t> </a:t>
            </a:r>
            <a:r>
              <a:rPr lang="es-ES" sz="1400" spc="-65" dirty="0">
                <a:solidFill>
                  <a:srgbClr val="004594"/>
                </a:solidFill>
                <a:latin typeface="Century Gothic"/>
                <a:cs typeface="Century Gothic"/>
              </a:rPr>
              <a:t>declarado</a:t>
            </a:r>
            <a:r>
              <a:rPr lang="es-ES" sz="1400" spc="50" dirty="0">
                <a:solidFill>
                  <a:srgbClr val="004594"/>
                </a:solidFill>
                <a:latin typeface="Century Gothic"/>
                <a:cs typeface="Century Gothic"/>
              </a:rPr>
              <a:t> </a:t>
            </a:r>
            <a:r>
              <a:rPr lang="es-ES" sz="1400" spc="-65" dirty="0">
                <a:solidFill>
                  <a:srgbClr val="004594"/>
                </a:solidFill>
                <a:latin typeface="Century Gothic"/>
                <a:cs typeface="Century Gothic"/>
              </a:rPr>
              <a:t>procedente,</a:t>
            </a:r>
            <a:r>
              <a:rPr lang="es-ES" sz="1400" spc="50" dirty="0">
                <a:solidFill>
                  <a:srgbClr val="004594"/>
                </a:solidFill>
                <a:latin typeface="Century Gothic"/>
                <a:cs typeface="Century Gothic"/>
              </a:rPr>
              <a:t> </a:t>
            </a:r>
            <a:r>
              <a:rPr lang="es-ES" sz="1400" spc="-60" dirty="0">
                <a:solidFill>
                  <a:srgbClr val="004594"/>
                </a:solidFill>
                <a:latin typeface="Century Gothic"/>
                <a:cs typeface="Century Gothic"/>
              </a:rPr>
              <a:t>muerte</a:t>
            </a:r>
            <a:r>
              <a:rPr lang="es-ES" sz="1400" spc="55" dirty="0">
                <a:solidFill>
                  <a:srgbClr val="004594"/>
                </a:solidFill>
                <a:latin typeface="Century Gothic"/>
                <a:cs typeface="Century Gothic"/>
              </a:rPr>
              <a:t> </a:t>
            </a:r>
            <a:r>
              <a:rPr lang="es-ES" sz="1400" spc="-80" dirty="0">
                <a:solidFill>
                  <a:srgbClr val="004594"/>
                </a:solidFill>
                <a:latin typeface="Century Gothic"/>
                <a:cs typeface="Century Gothic"/>
              </a:rPr>
              <a:t>o</a:t>
            </a:r>
            <a:r>
              <a:rPr lang="es-ES" sz="1400" spc="50" dirty="0">
                <a:solidFill>
                  <a:srgbClr val="004594"/>
                </a:solidFill>
                <a:latin typeface="Century Gothic"/>
                <a:cs typeface="Century Gothic"/>
              </a:rPr>
              <a:t> </a:t>
            </a:r>
            <a:r>
              <a:rPr lang="es-ES" sz="1400" spc="-55" dirty="0">
                <a:solidFill>
                  <a:srgbClr val="004594"/>
                </a:solidFill>
                <a:latin typeface="Century Gothic"/>
                <a:cs typeface="Century Gothic"/>
              </a:rPr>
              <a:t>invalidez</a:t>
            </a:r>
            <a:r>
              <a:rPr lang="es-ES" sz="1400" spc="50" dirty="0">
                <a:solidFill>
                  <a:srgbClr val="004594"/>
                </a:solidFill>
                <a:latin typeface="Century Gothic"/>
                <a:cs typeface="Century Gothic"/>
              </a:rPr>
              <a:t> </a:t>
            </a:r>
            <a:r>
              <a:rPr lang="es-ES" sz="1400" spc="-75" dirty="0">
                <a:solidFill>
                  <a:srgbClr val="004594"/>
                </a:solidFill>
                <a:latin typeface="Century Gothic"/>
                <a:cs typeface="Century Gothic"/>
              </a:rPr>
              <a:t>de</a:t>
            </a:r>
            <a:r>
              <a:rPr lang="es-ES" sz="1400" spc="50" dirty="0">
                <a:solidFill>
                  <a:srgbClr val="004594"/>
                </a:solidFill>
                <a:latin typeface="Century Gothic"/>
                <a:cs typeface="Century Gothic"/>
              </a:rPr>
              <a:t> </a:t>
            </a:r>
            <a:r>
              <a:rPr lang="es-ES" sz="1400" spc="-55" dirty="0">
                <a:solidFill>
                  <a:srgbClr val="004594"/>
                </a:solidFill>
                <a:latin typeface="Century Gothic"/>
                <a:cs typeface="Century Gothic"/>
              </a:rPr>
              <a:t>la</a:t>
            </a:r>
            <a:r>
              <a:rPr lang="es-ES" sz="1400" spc="55" dirty="0">
                <a:solidFill>
                  <a:srgbClr val="004594"/>
                </a:solidFill>
                <a:latin typeface="Century Gothic"/>
                <a:cs typeface="Century Gothic"/>
              </a:rPr>
              <a:t> </a:t>
            </a:r>
            <a:r>
              <a:rPr lang="es-ES" sz="1400" spc="-60" dirty="0">
                <a:solidFill>
                  <a:srgbClr val="004594"/>
                </a:solidFill>
                <a:latin typeface="Century Gothic"/>
                <a:cs typeface="Century Gothic"/>
              </a:rPr>
              <a:t>persona</a:t>
            </a:r>
            <a:r>
              <a:rPr lang="es-ES" sz="1400" spc="50" dirty="0">
                <a:solidFill>
                  <a:srgbClr val="004594"/>
                </a:solidFill>
                <a:latin typeface="Century Gothic"/>
                <a:cs typeface="Century Gothic"/>
              </a:rPr>
              <a:t> </a:t>
            </a:r>
            <a:r>
              <a:rPr lang="es-ES" sz="1400" spc="-65" dirty="0">
                <a:solidFill>
                  <a:srgbClr val="004594"/>
                </a:solidFill>
                <a:latin typeface="Century Gothic"/>
                <a:cs typeface="Century Gothic"/>
              </a:rPr>
              <a:t>contratada</a:t>
            </a:r>
            <a:r>
              <a:rPr lang="es-ES" sz="1300" spc="-40" dirty="0" smtClean="0">
                <a:solidFill>
                  <a:srgbClr val="3D3D3F"/>
                </a:solidFill>
                <a:latin typeface="Century Gothic"/>
                <a:cs typeface="Century Gothic"/>
              </a:rPr>
              <a:t> reducirá el importe de la subvención</a:t>
            </a:r>
            <a:r>
              <a:rPr lang="es-ES" sz="1300" spc="-30" dirty="0">
                <a:solidFill>
                  <a:srgbClr val="3D3D3F"/>
                </a:solidFill>
                <a:latin typeface="Century Gothic"/>
                <a:cs typeface="Century Gothic"/>
              </a:rPr>
              <a:t> </a:t>
            </a:r>
            <a:r>
              <a:rPr lang="es-ES" sz="1300" spc="-30" dirty="0" smtClean="0">
                <a:solidFill>
                  <a:srgbClr val="3D3D3F"/>
                </a:solidFill>
                <a:latin typeface="Century Gothic"/>
                <a:cs typeface="Century Gothic"/>
              </a:rPr>
              <a:t>en proporción a la duración efectiva del contrato de trabaja.</a:t>
            </a:r>
            <a:endParaRPr lang="es-ES" sz="1300" dirty="0">
              <a:latin typeface="Century Gothic"/>
              <a:cs typeface="Century Gothic"/>
            </a:endParaRPr>
          </a:p>
        </p:txBody>
      </p:sp>
      <p:sp>
        <p:nvSpPr>
          <p:cNvPr id="25" name="object 25"/>
          <p:cNvSpPr txBox="1"/>
          <p:nvPr/>
        </p:nvSpPr>
        <p:spPr>
          <a:xfrm>
            <a:off x="631809" y="2062814"/>
            <a:ext cx="9000000" cy="421640"/>
          </a:xfrm>
          <a:prstGeom prst="rect">
            <a:avLst/>
          </a:prstGeom>
        </p:spPr>
        <p:txBody>
          <a:bodyPr vert="horz" wrap="square" lIns="0" tIns="12700" rIns="0" bIns="0" rtlCol="0">
            <a:spAutoFit/>
          </a:bodyPr>
          <a:lstStyle/>
          <a:p>
            <a:pPr marL="12700" marR="5080">
              <a:lnSpc>
                <a:spcPct val="100000"/>
              </a:lnSpc>
              <a:spcBef>
                <a:spcPts val="100"/>
              </a:spcBef>
            </a:pPr>
            <a:r>
              <a:rPr lang="es-ES" sz="1300" spc="-25" dirty="0" smtClean="0">
                <a:solidFill>
                  <a:srgbClr val="3D3D3F"/>
                </a:solidFill>
                <a:latin typeface="Century Gothic"/>
                <a:cs typeface="Century Gothic"/>
              </a:rPr>
              <a:t>Si </a:t>
            </a:r>
            <a:r>
              <a:rPr lang="es-ES" sz="1300" spc="-35" dirty="0" smtClean="0">
                <a:solidFill>
                  <a:srgbClr val="3D3D3F"/>
                </a:solidFill>
                <a:latin typeface="Century Gothic"/>
                <a:cs typeface="Century Gothic"/>
              </a:rPr>
              <a:t>la </a:t>
            </a:r>
            <a:r>
              <a:rPr lang="es-ES" sz="1300" spc="-40" dirty="0" smtClean="0">
                <a:solidFill>
                  <a:srgbClr val="3D3D3F"/>
                </a:solidFill>
                <a:latin typeface="Century Gothic"/>
                <a:cs typeface="Century Gothic"/>
              </a:rPr>
              <a:t>extinción </a:t>
            </a:r>
            <a:r>
              <a:rPr lang="es-ES" sz="1300" spc="-55" dirty="0" smtClean="0">
                <a:solidFill>
                  <a:srgbClr val="3D3D3F"/>
                </a:solidFill>
                <a:latin typeface="Century Gothic"/>
                <a:cs typeface="Century Gothic"/>
              </a:rPr>
              <a:t>de </a:t>
            </a:r>
            <a:r>
              <a:rPr lang="es-ES" sz="1300" spc="-35" dirty="0" smtClean="0">
                <a:solidFill>
                  <a:srgbClr val="3D3D3F"/>
                </a:solidFill>
                <a:latin typeface="Century Gothic"/>
                <a:cs typeface="Century Gothic"/>
              </a:rPr>
              <a:t>la relación laboral está </a:t>
            </a:r>
            <a:r>
              <a:rPr lang="es-ES" sz="1300" spc="-40" dirty="0" smtClean="0">
                <a:solidFill>
                  <a:srgbClr val="3D3D3F"/>
                </a:solidFill>
                <a:latin typeface="Century Gothic"/>
                <a:cs typeface="Century Gothic"/>
              </a:rPr>
              <a:t>motivada </a:t>
            </a:r>
            <a:r>
              <a:rPr lang="es-ES" sz="1300" spc="-50" dirty="0" smtClean="0">
                <a:solidFill>
                  <a:srgbClr val="3D3D3F"/>
                </a:solidFill>
                <a:latin typeface="Century Gothic"/>
                <a:cs typeface="Century Gothic"/>
              </a:rPr>
              <a:t>por </a:t>
            </a:r>
            <a:r>
              <a:rPr lang="es-ES" sz="1300" spc="-25" dirty="0" smtClean="0">
                <a:solidFill>
                  <a:srgbClr val="3D3D3F"/>
                </a:solidFill>
                <a:latin typeface="Century Gothic"/>
                <a:cs typeface="Century Gothic"/>
              </a:rPr>
              <a:t>causas </a:t>
            </a:r>
            <a:r>
              <a:rPr lang="es-ES" sz="1300" spc="-30" dirty="0" smtClean="0">
                <a:solidFill>
                  <a:srgbClr val="3D3D3F"/>
                </a:solidFill>
                <a:latin typeface="Century Gothic"/>
                <a:cs typeface="Century Gothic"/>
              </a:rPr>
              <a:t>distintas </a:t>
            </a:r>
            <a:r>
              <a:rPr lang="es-ES" sz="1300" spc="-70" dirty="0" smtClean="0">
                <a:solidFill>
                  <a:srgbClr val="3D3D3F"/>
                </a:solidFill>
                <a:latin typeface="Century Gothic"/>
                <a:cs typeface="Century Gothic"/>
              </a:rPr>
              <a:t>a </a:t>
            </a:r>
            <a:r>
              <a:rPr lang="es-ES" sz="1300" spc="-15" dirty="0" smtClean="0">
                <a:solidFill>
                  <a:srgbClr val="3D3D3F"/>
                </a:solidFill>
                <a:latin typeface="Century Gothic"/>
                <a:cs typeface="Century Gothic"/>
              </a:rPr>
              <a:t>las </a:t>
            </a:r>
            <a:r>
              <a:rPr lang="es-ES" sz="1300" spc="-30" dirty="0" smtClean="0">
                <a:solidFill>
                  <a:srgbClr val="3D3D3F"/>
                </a:solidFill>
                <a:latin typeface="Century Gothic"/>
                <a:cs typeface="Century Gothic"/>
              </a:rPr>
              <a:t>previstas </a:t>
            </a:r>
            <a:r>
              <a:rPr lang="es-ES" sz="1300" spc="-40" dirty="0" smtClean="0">
                <a:solidFill>
                  <a:srgbClr val="3D3D3F"/>
                </a:solidFill>
                <a:latin typeface="Century Gothic"/>
                <a:cs typeface="Century Gothic"/>
              </a:rPr>
              <a:t>anteriormente, procederá  </a:t>
            </a:r>
            <a:r>
              <a:rPr lang="es-ES" sz="1300" spc="-30" dirty="0" smtClean="0">
                <a:solidFill>
                  <a:srgbClr val="3D3D3F"/>
                </a:solidFill>
                <a:latin typeface="Century Gothic"/>
                <a:cs typeface="Century Gothic"/>
              </a:rPr>
              <a:t>el</a:t>
            </a:r>
            <a:r>
              <a:rPr lang="es-ES" sz="1300" spc="55" dirty="0" smtClean="0">
                <a:solidFill>
                  <a:srgbClr val="3D3D3F"/>
                </a:solidFill>
                <a:latin typeface="Century Gothic"/>
                <a:cs typeface="Century Gothic"/>
              </a:rPr>
              <a:t> </a:t>
            </a:r>
            <a:r>
              <a:rPr lang="es-ES" sz="1300" spc="-40" dirty="0" smtClean="0">
                <a:solidFill>
                  <a:srgbClr val="3D3D3F"/>
                </a:solidFill>
                <a:latin typeface="Century Gothic"/>
                <a:cs typeface="Century Gothic"/>
              </a:rPr>
              <a:t>reintegro</a:t>
            </a:r>
            <a:r>
              <a:rPr lang="es-ES" sz="1300" spc="60" dirty="0" smtClean="0">
                <a:solidFill>
                  <a:srgbClr val="3D3D3F"/>
                </a:solidFill>
                <a:latin typeface="Century Gothic"/>
                <a:cs typeface="Century Gothic"/>
              </a:rPr>
              <a:t> </a:t>
            </a:r>
            <a:r>
              <a:rPr lang="es-ES" sz="1300" spc="-50" dirty="0" smtClean="0">
                <a:solidFill>
                  <a:srgbClr val="3D3D3F"/>
                </a:solidFill>
                <a:latin typeface="Century Gothic"/>
                <a:cs typeface="Century Gothic"/>
              </a:rPr>
              <a:t>total</a:t>
            </a:r>
            <a:r>
              <a:rPr lang="es-ES" sz="1300" spc="55" dirty="0" smtClean="0">
                <a:solidFill>
                  <a:srgbClr val="3D3D3F"/>
                </a:solidFill>
                <a:latin typeface="Century Gothic"/>
                <a:cs typeface="Century Gothic"/>
              </a:rPr>
              <a:t> </a:t>
            </a:r>
            <a:r>
              <a:rPr lang="es-ES" sz="1300" spc="-55" dirty="0" smtClean="0">
                <a:solidFill>
                  <a:srgbClr val="3D3D3F"/>
                </a:solidFill>
                <a:latin typeface="Century Gothic"/>
                <a:cs typeface="Century Gothic"/>
              </a:rPr>
              <a:t>de</a:t>
            </a:r>
            <a:r>
              <a:rPr lang="es-ES" sz="1300" spc="60" dirty="0" smtClean="0">
                <a:solidFill>
                  <a:srgbClr val="3D3D3F"/>
                </a:solidFill>
                <a:latin typeface="Century Gothic"/>
                <a:cs typeface="Century Gothic"/>
              </a:rPr>
              <a:t> </a:t>
            </a:r>
            <a:r>
              <a:rPr lang="es-ES" sz="1300" spc="-35" dirty="0" smtClean="0">
                <a:solidFill>
                  <a:srgbClr val="3D3D3F"/>
                </a:solidFill>
                <a:latin typeface="Century Gothic"/>
                <a:cs typeface="Century Gothic"/>
              </a:rPr>
              <a:t>la</a:t>
            </a:r>
            <a:r>
              <a:rPr lang="es-ES" sz="1300" spc="60" dirty="0" smtClean="0">
                <a:solidFill>
                  <a:srgbClr val="3D3D3F"/>
                </a:solidFill>
                <a:latin typeface="Century Gothic"/>
                <a:cs typeface="Century Gothic"/>
              </a:rPr>
              <a:t> </a:t>
            </a:r>
            <a:r>
              <a:rPr lang="es-ES" sz="1300" spc="-35" dirty="0" smtClean="0">
                <a:solidFill>
                  <a:srgbClr val="3D3D3F"/>
                </a:solidFill>
                <a:latin typeface="Century Gothic"/>
                <a:cs typeface="Century Gothic"/>
              </a:rPr>
              <a:t>subvención</a:t>
            </a:r>
            <a:r>
              <a:rPr lang="es-ES" sz="1300" spc="-40" dirty="0" smtClean="0">
                <a:solidFill>
                  <a:srgbClr val="3D3D3F"/>
                </a:solidFill>
                <a:latin typeface="Century Gothic"/>
                <a:cs typeface="Century Gothic"/>
              </a:rPr>
              <a:t>.</a:t>
            </a:r>
            <a:endParaRPr lang="es-ES" sz="1300" dirty="0">
              <a:latin typeface="Century Gothic"/>
              <a:cs typeface="Century Gothic"/>
            </a:endParaRPr>
          </a:p>
        </p:txBody>
      </p:sp>
      <p:sp>
        <p:nvSpPr>
          <p:cNvPr id="26" name="object 26"/>
          <p:cNvSpPr txBox="1"/>
          <p:nvPr/>
        </p:nvSpPr>
        <p:spPr>
          <a:xfrm>
            <a:off x="631810" y="2655759"/>
            <a:ext cx="9000000" cy="612988"/>
          </a:xfrm>
          <a:prstGeom prst="rect">
            <a:avLst/>
          </a:prstGeom>
        </p:spPr>
        <p:txBody>
          <a:bodyPr vert="horz" wrap="square" lIns="0" tIns="12700" rIns="0" bIns="0" rtlCol="0">
            <a:spAutoFit/>
          </a:bodyPr>
          <a:lstStyle/>
          <a:p>
            <a:pPr marL="12700" marR="5080">
              <a:lnSpc>
                <a:spcPct val="100000"/>
              </a:lnSpc>
              <a:spcBef>
                <a:spcPts val="100"/>
              </a:spcBef>
            </a:pPr>
            <a:r>
              <a:rPr lang="es-ES" sz="1300" spc="-25" dirty="0" smtClean="0">
                <a:solidFill>
                  <a:srgbClr val="3D3D3F"/>
                </a:solidFill>
                <a:latin typeface="Century Gothic"/>
                <a:cs typeface="Century Gothic"/>
              </a:rPr>
              <a:t>No procederá el reintegro cuando se sustituya a la persona cuyo contrato se ha extinguido por otra que cumpla los requisitos  y siempre que la suma de los periodos de contratación sea como mínimo la del contrato inicial.</a:t>
            </a:r>
            <a:endParaRPr lang="es-ES" sz="1300" dirty="0">
              <a:latin typeface="Century Gothic"/>
              <a:cs typeface="Century Gothic"/>
            </a:endParaRPr>
          </a:p>
        </p:txBody>
      </p:sp>
      <p:sp>
        <p:nvSpPr>
          <p:cNvPr id="28" name="object 28"/>
          <p:cNvSpPr txBox="1"/>
          <p:nvPr/>
        </p:nvSpPr>
        <p:spPr>
          <a:xfrm>
            <a:off x="3382100" y="3098308"/>
            <a:ext cx="1268095" cy="269240"/>
          </a:xfrm>
          <a:prstGeom prst="rect">
            <a:avLst/>
          </a:prstGeom>
        </p:spPr>
        <p:txBody>
          <a:bodyPr vert="horz" wrap="square" lIns="0" tIns="12700" rIns="0" bIns="0" rtlCol="0">
            <a:spAutoFit/>
          </a:bodyPr>
          <a:lstStyle/>
          <a:p>
            <a:pPr marL="12700">
              <a:lnSpc>
                <a:spcPct val="100000"/>
              </a:lnSpc>
              <a:spcBef>
                <a:spcPts val="100"/>
              </a:spcBef>
              <a:tabLst>
                <a:tab pos="1254760" algn="l"/>
              </a:tabLst>
            </a:pPr>
            <a:r>
              <a:rPr lang="es-ES" sz="1600" b="1" u="heavy" spc="25" smtClean="0">
                <a:solidFill>
                  <a:srgbClr val="004594"/>
                </a:solidFill>
                <a:uFill>
                  <a:solidFill>
                    <a:srgbClr val="004594"/>
                  </a:solidFill>
                </a:uFill>
                <a:latin typeface="Century Gothic"/>
                <a:cs typeface="Century Gothic"/>
              </a:rPr>
              <a:t> </a:t>
            </a:r>
            <a:endParaRPr lang="es-ES" sz="1600">
              <a:latin typeface="Century Gothic"/>
              <a:cs typeface="Century Gothic"/>
            </a:endParaRPr>
          </a:p>
        </p:txBody>
      </p:sp>
      <p:sp>
        <p:nvSpPr>
          <p:cNvPr id="33" name="object 2">
            <a:extLst>
              <a:ext uri="{FF2B5EF4-FFF2-40B4-BE49-F238E27FC236}">
                <a16:creationId xmlns:a16="http://schemas.microsoft.com/office/drawing/2014/main" id="{604C5EE6-AC23-DE48-8415-929B67A284C2}"/>
              </a:ext>
            </a:extLst>
          </p:cNvPr>
          <p:cNvSpPr txBox="1"/>
          <p:nvPr/>
        </p:nvSpPr>
        <p:spPr>
          <a:xfrm>
            <a:off x="7327900" y="6958266"/>
            <a:ext cx="2894859"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a:solidFill>
                  <a:srgbClr val="004594"/>
                </a:solidFill>
                <a:latin typeface="Century Gothic Bold"/>
                <a:cs typeface="Calibri"/>
              </a:rPr>
              <a:t>Acciones Locales de Promoción de Empleo </a:t>
            </a:r>
            <a:r>
              <a:rPr lang="es-ES" sz="1000" b="1" dirty="0">
                <a:solidFill>
                  <a:srgbClr val="004594"/>
                </a:solidFill>
                <a:latin typeface="Century Gothic Bold"/>
                <a:cs typeface="Calibri"/>
              </a:rPr>
              <a:t>	</a:t>
            </a:r>
            <a:r>
              <a:rPr lang="es-ES" sz="950" spc="10" dirty="0" smtClean="0">
                <a:latin typeface="Century Gothic"/>
                <a:cs typeface="Calibri"/>
              </a:rPr>
              <a:t>19</a:t>
            </a:r>
            <a:endParaRPr lang="es-ES" sz="950" dirty="0">
              <a:latin typeface="Century Gothic"/>
              <a:cs typeface="Century Gothic"/>
            </a:endParaRPr>
          </a:p>
        </p:txBody>
      </p:sp>
      <p:sp>
        <p:nvSpPr>
          <p:cNvPr id="31" name="object 31"/>
          <p:cNvSpPr txBox="1">
            <a:spLocks/>
          </p:cNvSpPr>
          <p:nvPr/>
        </p:nvSpPr>
        <p:spPr>
          <a:xfrm>
            <a:off x="651353" y="623306"/>
            <a:ext cx="4749147" cy="320601"/>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pPr marL="12700">
              <a:spcBef>
                <a:spcPts val="100"/>
              </a:spcBef>
            </a:pPr>
            <a:r>
              <a:rPr lang="es-ES" sz="2000" b="0" kern="0" spc="50" dirty="0" smtClean="0"/>
              <a:t>Tipo1.</a:t>
            </a:r>
            <a:r>
              <a:rPr lang="es-ES" sz="2000" b="0" kern="0" spc="25" dirty="0" smtClean="0"/>
              <a:t> Fomento del Empleo</a:t>
            </a:r>
            <a:endParaRPr lang="es-ES" sz="2000" kern="0" dirty="0"/>
          </a:p>
        </p:txBody>
      </p:sp>
      <p:sp>
        <p:nvSpPr>
          <p:cNvPr id="32" name="object 24"/>
          <p:cNvSpPr txBox="1"/>
          <p:nvPr/>
        </p:nvSpPr>
        <p:spPr>
          <a:xfrm>
            <a:off x="631810" y="3933977"/>
            <a:ext cx="9000000" cy="859210"/>
          </a:xfrm>
          <a:prstGeom prst="rect">
            <a:avLst/>
          </a:prstGeom>
        </p:spPr>
        <p:txBody>
          <a:bodyPr vert="horz" wrap="square" lIns="0" tIns="12700" rIns="0" bIns="0" rtlCol="0">
            <a:spAutoFit/>
          </a:bodyPr>
          <a:lstStyle/>
          <a:p>
            <a:pPr marL="12700" marR="5080">
              <a:lnSpc>
                <a:spcPct val="100000"/>
              </a:lnSpc>
              <a:spcBef>
                <a:spcPts val="100"/>
              </a:spcBef>
            </a:pPr>
            <a:r>
              <a:rPr lang="es-ES" sz="1300" spc="-80" dirty="0" smtClean="0">
                <a:solidFill>
                  <a:srgbClr val="3D3D3F"/>
                </a:solidFill>
                <a:latin typeface="Century Gothic"/>
                <a:cs typeface="Century Gothic"/>
              </a:rPr>
              <a:t>La </a:t>
            </a:r>
            <a:r>
              <a:rPr lang="es-ES" sz="1300" spc="-40" dirty="0">
                <a:solidFill>
                  <a:srgbClr val="3D3D3F"/>
                </a:solidFill>
                <a:latin typeface="Century Gothic"/>
                <a:cs typeface="Century Gothic"/>
              </a:rPr>
              <a:t> </a:t>
            </a:r>
            <a:r>
              <a:rPr lang="es-ES" sz="1300" spc="-40" dirty="0" smtClean="0">
                <a:solidFill>
                  <a:srgbClr val="3D3D3F"/>
                </a:solidFill>
                <a:latin typeface="Century Gothic"/>
                <a:cs typeface="Century Gothic"/>
              </a:rPr>
              <a:t>extinción de los contratos subvencionados en los primeros doce meses de duración </a:t>
            </a:r>
            <a:r>
              <a:rPr lang="es-ES" sz="1400" spc="-75" dirty="0">
                <a:solidFill>
                  <a:srgbClr val="004594"/>
                </a:solidFill>
                <a:latin typeface="Century Gothic"/>
                <a:cs typeface="Century Gothic"/>
              </a:rPr>
              <a:t>por no </a:t>
            </a:r>
            <a:r>
              <a:rPr lang="es-ES" sz="1400" spc="-55" dirty="0">
                <a:solidFill>
                  <a:srgbClr val="004594"/>
                </a:solidFill>
                <a:latin typeface="Century Gothic"/>
                <a:cs typeface="Century Gothic"/>
              </a:rPr>
              <a:t>superación del </a:t>
            </a:r>
            <a:r>
              <a:rPr lang="es-ES" sz="1400" spc="-60" dirty="0">
                <a:solidFill>
                  <a:srgbClr val="004594"/>
                </a:solidFill>
                <a:latin typeface="Century Gothic"/>
                <a:cs typeface="Century Gothic"/>
              </a:rPr>
              <a:t>periodo </a:t>
            </a:r>
            <a:r>
              <a:rPr lang="es-ES" sz="1400" spc="-75" dirty="0">
                <a:solidFill>
                  <a:srgbClr val="004594"/>
                </a:solidFill>
                <a:latin typeface="Century Gothic"/>
                <a:cs typeface="Century Gothic"/>
              </a:rPr>
              <a:t>de </a:t>
            </a:r>
            <a:r>
              <a:rPr lang="es-ES" sz="1400" spc="-60" dirty="0">
                <a:solidFill>
                  <a:srgbClr val="004594"/>
                </a:solidFill>
                <a:latin typeface="Century Gothic"/>
                <a:cs typeface="Century Gothic"/>
              </a:rPr>
              <a:t>prueba, </a:t>
            </a:r>
            <a:r>
              <a:rPr lang="es-ES" sz="1400" spc="-40" dirty="0">
                <a:solidFill>
                  <a:srgbClr val="004594"/>
                </a:solidFill>
                <a:latin typeface="Century Gothic"/>
                <a:cs typeface="Century Gothic"/>
              </a:rPr>
              <a:t>cese  </a:t>
            </a:r>
            <a:r>
              <a:rPr lang="es-ES" sz="1400" spc="-65" dirty="0">
                <a:solidFill>
                  <a:srgbClr val="004594"/>
                </a:solidFill>
                <a:latin typeface="Century Gothic"/>
                <a:cs typeface="Century Gothic"/>
              </a:rPr>
              <a:t>voluntario,</a:t>
            </a:r>
            <a:r>
              <a:rPr lang="es-ES" sz="1400" spc="50" dirty="0">
                <a:solidFill>
                  <a:srgbClr val="004594"/>
                </a:solidFill>
                <a:latin typeface="Century Gothic"/>
                <a:cs typeface="Century Gothic"/>
              </a:rPr>
              <a:t> </a:t>
            </a:r>
            <a:r>
              <a:rPr lang="es-ES" sz="1400" spc="-50" dirty="0">
                <a:solidFill>
                  <a:srgbClr val="004594"/>
                </a:solidFill>
                <a:latin typeface="Century Gothic"/>
                <a:cs typeface="Century Gothic"/>
              </a:rPr>
              <a:t>despido</a:t>
            </a:r>
            <a:r>
              <a:rPr lang="es-ES" sz="1400" spc="50" dirty="0">
                <a:solidFill>
                  <a:srgbClr val="004594"/>
                </a:solidFill>
                <a:latin typeface="Century Gothic"/>
                <a:cs typeface="Century Gothic"/>
              </a:rPr>
              <a:t> </a:t>
            </a:r>
            <a:r>
              <a:rPr lang="es-ES" sz="1400" spc="-65" dirty="0">
                <a:solidFill>
                  <a:srgbClr val="004594"/>
                </a:solidFill>
                <a:latin typeface="Century Gothic"/>
                <a:cs typeface="Century Gothic"/>
              </a:rPr>
              <a:t>declarado</a:t>
            </a:r>
            <a:r>
              <a:rPr lang="es-ES" sz="1400" spc="50" dirty="0">
                <a:solidFill>
                  <a:srgbClr val="004594"/>
                </a:solidFill>
                <a:latin typeface="Century Gothic"/>
                <a:cs typeface="Century Gothic"/>
              </a:rPr>
              <a:t> </a:t>
            </a:r>
            <a:r>
              <a:rPr lang="es-ES" sz="1400" spc="-65" dirty="0">
                <a:solidFill>
                  <a:srgbClr val="004594"/>
                </a:solidFill>
                <a:latin typeface="Century Gothic"/>
                <a:cs typeface="Century Gothic"/>
              </a:rPr>
              <a:t>procedente,</a:t>
            </a:r>
            <a:r>
              <a:rPr lang="es-ES" sz="1400" spc="50" dirty="0">
                <a:solidFill>
                  <a:srgbClr val="004594"/>
                </a:solidFill>
                <a:latin typeface="Century Gothic"/>
                <a:cs typeface="Century Gothic"/>
              </a:rPr>
              <a:t> </a:t>
            </a:r>
            <a:r>
              <a:rPr lang="es-ES" sz="1400" spc="-60" dirty="0">
                <a:solidFill>
                  <a:srgbClr val="004594"/>
                </a:solidFill>
                <a:latin typeface="Century Gothic"/>
                <a:cs typeface="Century Gothic"/>
              </a:rPr>
              <a:t>muerte</a:t>
            </a:r>
            <a:r>
              <a:rPr lang="es-ES" sz="1400" spc="55" dirty="0">
                <a:solidFill>
                  <a:srgbClr val="004594"/>
                </a:solidFill>
                <a:latin typeface="Century Gothic"/>
                <a:cs typeface="Century Gothic"/>
              </a:rPr>
              <a:t> </a:t>
            </a:r>
            <a:r>
              <a:rPr lang="es-ES" sz="1400" spc="-80" dirty="0">
                <a:solidFill>
                  <a:srgbClr val="004594"/>
                </a:solidFill>
                <a:latin typeface="Century Gothic"/>
                <a:cs typeface="Century Gothic"/>
              </a:rPr>
              <a:t>o</a:t>
            </a:r>
            <a:r>
              <a:rPr lang="es-ES" sz="1400" spc="50" dirty="0">
                <a:solidFill>
                  <a:srgbClr val="004594"/>
                </a:solidFill>
                <a:latin typeface="Century Gothic"/>
                <a:cs typeface="Century Gothic"/>
              </a:rPr>
              <a:t> </a:t>
            </a:r>
            <a:r>
              <a:rPr lang="es-ES" sz="1400" spc="-55" dirty="0">
                <a:solidFill>
                  <a:srgbClr val="004594"/>
                </a:solidFill>
                <a:latin typeface="Century Gothic"/>
                <a:cs typeface="Century Gothic"/>
              </a:rPr>
              <a:t>invalidez</a:t>
            </a:r>
            <a:r>
              <a:rPr lang="es-ES" sz="1400" spc="50" dirty="0">
                <a:solidFill>
                  <a:srgbClr val="004594"/>
                </a:solidFill>
                <a:latin typeface="Century Gothic"/>
                <a:cs typeface="Century Gothic"/>
              </a:rPr>
              <a:t> </a:t>
            </a:r>
            <a:r>
              <a:rPr lang="es-ES" sz="1400" spc="-75" dirty="0">
                <a:solidFill>
                  <a:srgbClr val="004594"/>
                </a:solidFill>
                <a:latin typeface="Century Gothic"/>
                <a:cs typeface="Century Gothic"/>
              </a:rPr>
              <a:t>de</a:t>
            </a:r>
            <a:r>
              <a:rPr lang="es-ES" sz="1400" spc="50" dirty="0">
                <a:solidFill>
                  <a:srgbClr val="004594"/>
                </a:solidFill>
                <a:latin typeface="Century Gothic"/>
                <a:cs typeface="Century Gothic"/>
              </a:rPr>
              <a:t> </a:t>
            </a:r>
            <a:r>
              <a:rPr lang="es-ES" sz="1400" spc="-55" dirty="0">
                <a:solidFill>
                  <a:srgbClr val="004594"/>
                </a:solidFill>
                <a:latin typeface="Century Gothic"/>
                <a:cs typeface="Century Gothic"/>
              </a:rPr>
              <a:t>la</a:t>
            </a:r>
            <a:r>
              <a:rPr lang="es-ES" sz="1400" spc="55" dirty="0">
                <a:solidFill>
                  <a:srgbClr val="004594"/>
                </a:solidFill>
                <a:latin typeface="Century Gothic"/>
                <a:cs typeface="Century Gothic"/>
              </a:rPr>
              <a:t> </a:t>
            </a:r>
            <a:r>
              <a:rPr lang="es-ES" sz="1400" spc="-60" dirty="0">
                <a:solidFill>
                  <a:srgbClr val="004594"/>
                </a:solidFill>
                <a:latin typeface="Century Gothic"/>
                <a:cs typeface="Century Gothic"/>
              </a:rPr>
              <a:t>persona</a:t>
            </a:r>
            <a:r>
              <a:rPr lang="es-ES" sz="1400" spc="50" dirty="0">
                <a:solidFill>
                  <a:srgbClr val="004594"/>
                </a:solidFill>
                <a:latin typeface="Century Gothic"/>
                <a:cs typeface="Century Gothic"/>
              </a:rPr>
              <a:t> </a:t>
            </a:r>
            <a:r>
              <a:rPr lang="es-ES" sz="1400" spc="-65" dirty="0">
                <a:solidFill>
                  <a:srgbClr val="004594"/>
                </a:solidFill>
                <a:latin typeface="Century Gothic"/>
                <a:cs typeface="Century Gothic"/>
              </a:rPr>
              <a:t>contratada</a:t>
            </a:r>
            <a:r>
              <a:rPr lang="es-ES" sz="1300" spc="-40" dirty="0" smtClean="0">
                <a:solidFill>
                  <a:srgbClr val="3D3D3F"/>
                </a:solidFill>
                <a:latin typeface="Century Gothic"/>
                <a:cs typeface="Century Gothic"/>
              </a:rPr>
              <a:t> reducirá el importe de la subvención</a:t>
            </a:r>
            <a:r>
              <a:rPr lang="es-ES" sz="1300" spc="-30" dirty="0">
                <a:solidFill>
                  <a:srgbClr val="3D3D3F"/>
                </a:solidFill>
                <a:latin typeface="Century Gothic"/>
                <a:cs typeface="Century Gothic"/>
              </a:rPr>
              <a:t> </a:t>
            </a:r>
            <a:r>
              <a:rPr lang="es-ES" sz="1300" spc="-30" dirty="0" smtClean="0">
                <a:solidFill>
                  <a:srgbClr val="3D3D3F"/>
                </a:solidFill>
                <a:latin typeface="Century Gothic"/>
                <a:cs typeface="Century Gothic"/>
              </a:rPr>
              <a:t>en proporción a la duración efectiva del contrato de trabaja respecto a los doce meses.</a:t>
            </a:r>
            <a:endParaRPr lang="es-ES" sz="1300" dirty="0">
              <a:latin typeface="Century Gothic"/>
              <a:cs typeface="Century Gothic"/>
            </a:endParaRPr>
          </a:p>
        </p:txBody>
      </p:sp>
      <p:sp>
        <p:nvSpPr>
          <p:cNvPr id="34" name="object 25"/>
          <p:cNvSpPr txBox="1"/>
          <p:nvPr/>
        </p:nvSpPr>
        <p:spPr>
          <a:xfrm>
            <a:off x="612266" y="4921838"/>
            <a:ext cx="9000000" cy="421640"/>
          </a:xfrm>
          <a:prstGeom prst="rect">
            <a:avLst/>
          </a:prstGeom>
        </p:spPr>
        <p:txBody>
          <a:bodyPr vert="horz" wrap="square" lIns="0" tIns="12700" rIns="0" bIns="0" rtlCol="0">
            <a:spAutoFit/>
          </a:bodyPr>
          <a:lstStyle/>
          <a:p>
            <a:pPr marL="12700" marR="5080">
              <a:lnSpc>
                <a:spcPct val="100000"/>
              </a:lnSpc>
              <a:spcBef>
                <a:spcPts val="100"/>
              </a:spcBef>
            </a:pPr>
            <a:r>
              <a:rPr lang="es-ES" sz="1300" spc="-25" dirty="0" smtClean="0">
                <a:solidFill>
                  <a:srgbClr val="3D3D3F"/>
                </a:solidFill>
                <a:latin typeface="Century Gothic"/>
                <a:cs typeface="Century Gothic"/>
              </a:rPr>
              <a:t>Si </a:t>
            </a:r>
            <a:r>
              <a:rPr lang="es-ES" sz="1300" spc="-35" dirty="0" smtClean="0">
                <a:solidFill>
                  <a:srgbClr val="3D3D3F"/>
                </a:solidFill>
                <a:latin typeface="Century Gothic"/>
                <a:cs typeface="Century Gothic"/>
              </a:rPr>
              <a:t>la </a:t>
            </a:r>
            <a:r>
              <a:rPr lang="es-ES" sz="1300" spc="-40" dirty="0" smtClean="0">
                <a:solidFill>
                  <a:srgbClr val="3D3D3F"/>
                </a:solidFill>
                <a:latin typeface="Century Gothic"/>
                <a:cs typeface="Century Gothic"/>
              </a:rPr>
              <a:t>extinción </a:t>
            </a:r>
            <a:r>
              <a:rPr lang="es-ES" sz="1300" spc="-55" dirty="0" smtClean="0">
                <a:solidFill>
                  <a:srgbClr val="3D3D3F"/>
                </a:solidFill>
                <a:latin typeface="Century Gothic"/>
                <a:cs typeface="Century Gothic"/>
              </a:rPr>
              <a:t>de </a:t>
            </a:r>
            <a:r>
              <a:rPr lang="es-ES" sz="1300" spc="-35" dirty="0" smtClean="0">
                <a:solidFill>
                  <a:srgbClr val="3D3D3F"/>
                </a:solidFill>
                <a:latin typeface="Century Gothic"/>
                <a:cs typeface="Century Gothic"/>
              </a:rPr>
              <a:t>la relación laboral está </a:t>
            </a:r>
            <a:r>
              <a:rPr lang="es-ES" sz="1300" spc="-40" dirty="0" smtClean="0">
                <a:solidFill>
                  <a:srgbClr val="3D3D3F"/>
                </a:solidFill>
                <a:latin typeface="Century Gothic"/>
                <a:cs typeface="Century Gothic"/>
              </a:rPr>
              <a:t>motivada </a:t>
            </a:r>
            <a:r>
              <a:rPr lang="es-ES" sz="1300" spc="-50" dirty="0" smtClean="0">
                <a:solidFill>
                  <a:srgbClr val="3D3D3F"/>
                </a:solidFill>
                <a:latin typeface="Century Gothic"/>
                <a:cs typeface="Century Gothic"/>
              </a:rPr>
              <a:t>por </a:t>
            </a:r>
            <a:r>
              <a:rPr lang="es-ES" sz="1300" spc="-25" dirty="0" smtClean="0">
                <a:solidFill>
                  <a:srgbClr val="3D3D3F"/>
                </a:solidFill>
                <a:latin typeface="Century Gothic"/>
                <a:cs typeface="Century Gothic"/>
              </a:rPr>
              <a:t>causas </a:t>
            </a:r>
            <a:r>
              <a:rPr lang="es-ES" sz="1300" spc="-30" dirty="0" smtClean="0">
                <a:solidFill>
                  <a:srgbClr val="3D3D3F"/>
                </a:solidFill>
                <a:latin typeface="Century Gothic"/>
                <a:cs typeface="Century Gothic"/>
              </a:rPr>
              <a:t>distintas </a:t>
            </a:r>
            <a:r>
              <a:rPr lang="es-ES" sz="1300" spc="-70" dirty="0" smtClean="0">
                <a:solidFill>
                  <a:srgbClr val="3D3D3F"/>
                </a:solidFill>
                <a:latin typeface="Century Gothic"/>
                <a:cs typeface="Century Gothic"/>
              </a:rPr>
              <a:t>a </a:t>
            </a:r>
            <a:r>
              <a:rPr lang="es-ES" sz="1300" spc="-15" dirty="0" smtClean="0">
                <a:solidFill>
                  <a:srgbClr val="3D3D3F"/>
                </a:solidFill>
                <a:latin typeface="Century Gothic"/>
                <a:cs typeface="Century Gothic"/>
              </a:rPr>
              <a:t>las </a:t>
            </a:r>
            <a:r>
              <a:rPr lang="es-ES" sz="1300" spc="-30" dirty="0" smtClean="0">
                <a:solidFill>
                  <a:srgbClr val="3D3D3F"/>
                </a:solidFill>
                <a:latin typeface="Century Gothic"/>
                <a:cs typeface="Century Gothic"/>
              </a:rPr>
              <a:t>previstas </a:t>
            </a:r>
            <a:r>
              <a:rPr lang="es-ES" sz="1300" spc="-40" dirty="0" smtClean="0">
                <a:solidFill>
                  <a:srgbClr val="3D3D3F"/>
                </a:solidFill>
                <a:latin typeface="Century Gothic"/>
                <a:cs typeface="Century Gothic"/>
              </a:rPr>
              <a:t>anteriormente, procederá  </a:t>
            </a:r>
            <a:r>
              <a:rPr lang="es-ES" sz="1300" spc="-30" dirty="0" smtClean="0">
                <a:solidFill>
                  <a:srgbClr val="3D3D3F"/>
                </a:solidFill>
                <a:latin typeface="Century Gothic"/>
                <a:cs typeface="Century Gothic"/>
              </a:rPr>
              <a:t>el</a:t>
            </a:r>
            <a:r>
              <a:rPr lang="es-ES" sz="1300" spc="55" dirty="0" smtClean="0">
                <a:solidFill>
                  <a:srgbClr val="3D3D3F"/>
                </a:solidFill>
                <a:latin typeface="Century Gothic"/>
                <a:cs typeface="Century Gothic"/>
              </a:rPr>
              <a:t> </a:t>
            </a:r>
            <a:r>
              <a:rPr lang="es-ES" sz="1300" spc="-40" dirty="0" smtClean="0">
                <a:solidFill>
                  <a:srgbClr val="3D3D3F"/>
                </a:solidFill>
                <a:latin typeface="Century Gothic"/>
                <a:cs typeface="Century Gothic"/>
              </a:rPr>
              <a:t>reintegro</a:t>
            </a:r>
            <a:r>
              <a:rPr lang="es-ES" sz="1300" spc="60" dirty="0" smtClean="0">
                <a:solidFill>
                  <a:srgbClr val="3D3D3F"/>
                </a:solidFill>
                <a:latin typeface="Century Gothic"/>
                <a:cs typeface="Century Gothic"/>
              </a:rPr>
              <a:t> </a:t>
            </a:r>
            <a:r>
              <a:rPr lang="es-ES" sz="1300" spc="-50" dirty="0" smtClean="0">
                <a:solidFill>
                  <a:srgbClr val="3D3D3F"/>
                </a:solidFill>
                <a:latin typeface="Century Gothic"/>
                <a:cs typeface="Century Gothic"/>
              </a:rPr>
              <a:t>total</a:t>
            </a:r>
            <a:r>
              <a:rPr lang="es-ES" sz="1300" spc="55" dirty="0" smtClean="0">
                <a:solidFill>
                  <a:srgbClr val="3D3D3F"/>
                </a:solidFill>
                <a:latin typeface="Century Gothic"/>
                <a:cs typeface="Century Gothic"/>
              </a:rPr>
              <a:t> </a:t>
            </a:r>
            <a:r>
              <a:rPr lang="es-ES" sz="1300" spc="-55" dirty="0" smtClean="0">
                <a:solidFill>
                  <a:srgbClr val="3D3D3F"/>
                </a:solidFill>
                <a:latin typeface="Century Gothic"/>
                <a:cs typeface="Century Gothic"/>
              </a:rPr>
              <a:t>de</a:t>
            </a:r>
            <a:r>
              <a:rPr lang="es-ES" sz="1300" spc="60" dirty="0" smtClean="0">
                <a:solidFill>
                  <a:srgbClr val="3D3D3F"/>
                </a:solidFill>
                <a:latin typeface="Century Gothic"/>
                <a:cs typeface="Century Gothic"/>
              </a:rPr>
              <a:t> </a:t>
            </a:r>
            <a:r>
              <a:rPr lang="es-ES" sz="1300" spc="-35" dirty="0" smtClean="0">
                <a:solidFill>
                  <a:srgbClr val="3D3D3F"/>
                </a:solidFill>
                <a:latin typeface="Century Gothic"/>
                <a:cs typeface="Century Gothic"/>
              </a:rPr>
              <a:t>la</a:t>
            </a:r>
            <a:r>
              <a:rPr lang="es-ES" sz="1300" spc="60" dirty="0" smtClean="0">
                <a:solidFill>
                  <a:srgbClr val="3D3D3F"/>
                </a:solidFill>
                <a:latin typeface="Century Gothic"/>
                <a:cs typeface="Century Gothic"/>
              </a:rPr>
              <a:t> </a:t>
            </a:r>
            <a:r>
              <a:rPr lang="es-ES" sz="1300" spc="-35" dirty="0" smtClean="0">
                <a:solidFill>
                  <a:srgbClr val="3D3D3F"/>
                </a:solidFill>
                <a:latin typeface="Century Gothic"/>
                <a:cs typeface="Century Gothic"/>
              </a:rPr>
              <a:t>subvención</a:t>
            </a:r>
            <a:r>
              <a:rPr lang="es-ES" sz="1300" spc="-40" dirty="0" smtClean="0">
                <a:solidFill>
                  <a:srgbClr val="3D3D3F"/>
                </a:solidFill>
                <a:latin typeface="Century Gothic"/>
                <a:cs typeface="Century Gothic"/>
              </a:rPr>
              <a:t>.</a:t>
            </a:r>
            <a:endParaRPr lang="es-ES" sz="1300" dirty="0">
              <a:latin typeface="Century Gothic"/>
              <a:cs typeface="Century Gothic"/>
            </a:endParaRPr>
          </a:p>
        </p:txBody>
      </p:sp>
      <p:sp>
        <p:nvSpPr>
          <p:cNvPr id="35" name="object 26"/>
          <p:cNvSpPr txBox="1"/>
          <p:nvPr/>
        </p:nvSpPr>
        <p:spPr>
          <a:xfrm>
            <a:off x="612265" y="5514783"/>
            <a:ext cx="9000000" cy="412934"/>
          </a:xfrm>
          <a:prstGeom prst="rect">
            <a:avLst/>
          </a:prstGeom>
        </p:spPr>
        <p:txBody>
          <a:bodyPr vert="horz" wrap="square" lIns="0" tIns="12700" rIns="0" bIns="0" rtlCol="0">
            <a:spAutoFit/>
          </a:bodyPr>
          <a:lstStyle/>
          <a:p>
            <a:pPr marL="12700" marR="5080">
              <a:lnSpc>
                <a:spcPct val="100000"/>
              </a:lnSpc>
              <a:spcBef>
                <a:spcPts val="100"/>
              </a:spcBef>
            </a:pPr>
            <a:r>
              <a:rPr lang="es-ES" sz="1300" spc="-25" dirty="0" smtClean="0">
                <a:solidFill>
                  <a:srgbClr val="3D3D3F"/>
                </a:solidFill>
                <a:latin typeface="Century Gothic"/>
                <a:cs typeface="Century Gothic"/>
              </a:rPr>
              <a:t>No procederá el reintegro cuando se sustituya a la persona cuyo contrato se ha extinguido por otra que cumpla los requisitos  y siempre que el contrato sea indefinido.</a:t>
            </a:r>
            <a:endParaRPr lang="es-ES" sz="1300" dirty="0">
              <a:latin typeface="Century Gothic"/>
              <a:cs typeface="Century Gothic"/>
            </a:endParaRPr>
          </a:p>
        </p:txBody>
      </p:sp>
      <p:sp>
        <p:nvSpPr>
          <p:cNvPr id="36" name="object 31"/>
          <p:cNvSpPr txBox="1">
            <a:spLocks/>
          </p:cNvSpPr>
          <p:nvPr/>
        </p:nvSpPr>
        <p:spPr>
          <a:xfrm>
            <a:off x="631810" y="3482330"/>
            <a:ext cx="5324490" cy="320601"/>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pPr marL="12700">
              <a:spcBef>
                <a:spcPts val="100"/>
              </a:spcBef>
            </a:pPr>
            <a:r>
              <a:rPr lang="es-ES" sz="2000" b="0" kern="0" spc="50" dirty="0" smtClean="0"/>
              <a:t>Tipo2.</a:t>
            </a:r>
            <a:r>
              <a:rPr lang="es-ES" sz="2000" b="0" kern="0" spc="25" dirty="0" smtClean="0"/>
              <a:t> Ayudas a la contratación</a:t>
            </a:r>
            <a:endParaRPr lang="es-ES" sz="2000" kern="0" dirty="0"/>
          </a:p>
        </p:txBody>
      </p:sp>
      <p:sp>
        <p:nvSpPr>
          <p:cNvPr id="42" name="object 26"/>
          <p:cNvSpPr txBox="1"/>
          <p:nvPr/>
        </p:nvSpPr>
        <p:spPr>
          <a:xfrm>
            <a:off x="651353" y="6017638"/>
            <a:ext cx="9000000" cy="412934"/>
          </a:xfrm>
          <a:prstGeom prst="rect">
            <a:avLst/>
          </a:prstGeom>
        </p:spPr>
        <p:txBody>
          <a:bodyPr vert="horz" wrap="square" lIns="0" tIns="12700" rIns="0" bIns="0" rtlCol="0">
            <a:spAutoFit/>
          </a:bodyPr>
          <a:lstStyle/>
          <a:p>
            <a:pPr marL="12700" marR="5080">
              <a:lnSpc>
                <a:spcPct val="100000"/>
              </a:lnSpc>
              <a:spcBef>
                <a:spcPts val="100"/>
              </a:spcBef>
            </a:pPr>
            <a:r>
              <a:rPr lang="es-ES" sz="1300" spc="-25" dirty="0" smtClean="0">
                <a:solidFill>
                  <a:srgbClr val="3D3D3F"/>
                </a:solidFill>
                <a:latin typeface="Century Gothic"/>
                <a:cs typeface="Century Gothic"/>
              </a:rPr>
              <a:t>La entidad local verificará y certificará la pervivencia de los contratos indefinidos durante un periodo de al menos 12 meses</a:t>
            </a:r>
            <a:endParaRPr lang="es-ES" sz="1300" dirty="0">
              <a:latin typeface="Century Gothic"/>
              <a:cs typeface="Century Gothic"/>
            </a:endParaRPr>
          </a:p>
        </p:txBody>
      </p:sp>
      <p:pic>
        <p:nvPicPr>
          <p:cNvPr id="37" name="Picture 5" descr="OK Tira azul_oscuro"/>
          <p:cNvPicPr>
            <a:picLocks noChangeArrowheads="1"/>
          </p:cNvPicPr>
          <p:nvPr/>
        </p:nvPicPr>
        <p:blipFill>
          <a:blip r:embed="rId7"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7" name="Group 9"/>
          <p:cNvGrpSpPr>
            <a:grpSpLocks/>
          </p:cNvGrpSpPr>
          <p:nvPr/>
        </p:nvGrpSpPr>
        <p:grpSpPr bwMode="auto">
          <a:xfrm>
            <a:off x="0" y="0"/>
            <a:ext cx="10680700" cy="7562850"/>
            <a:chOff x="0" y="981"/>
            <a:chExt cx="5760" cy="2319"/>
          </a:xfrm>
        </p:grpSpPr>
        <p:sp>
          <p:nvSpPr>
            <p:cNvPr id="8" name="2 Rectángulo"/>
            <p:cNvSpPr>
              <a:spLocks noChangeArrowheads="1"/>
            </p:cNvSpPr>
            <p:nvPr/>
          </p:nvSpPr>
          <p:spPr bwMode="auto">
            <a:xfrm>
              <a:off x="0" y="981"/>
              <a:ext cx="5760" cy="2086"/>
            </a:xfrm>
            <a:prstGeom prst="rect">
              <a:avLst/>
            </a:prstGeom>
            <a:solidFill>
              <a:srgbClr val="004595"/>
            </a:solidFill>
            <a:ln>
              <a:noFill/>
            </a:ln>
            <a:extLst>
              <a:ext uri="{91240B29-F687-4F45-9708-019B960494DF}">
                <a14:hiddenLine xmlns:a14="http://schemas.microsoft.com/office/drawing/2010/main" w="25400" algn="ctr">
                  <a:solidFill>
                    <a:srgbClr val="004595"/>
                  </a:solidFill>
                  <a:miter lim="800000"/>
                  <a:headEnd/>
                  <a:tailEnd/>
                </a14:hiddenLine>
              </a:ext>
            </a:extLst>
          </p:spPr>
          <p:txBody>
            <a:bodyPr anchor="ctr"/>
            <a:lstStyle/>
            <a:p>
              <a:pPr algn="ctr">
                <a:defRPr/>
              </a:pPr>
              <a:endParaRPr lang="es-ES" dirty="0">
                <a:solidFill>
                  <a:schemeClr val="lt1"/>
                </a:solidFill>
                <a:latin typeface="+mn-lt"/>
              </a:endParaRPr>
            </a:p>
          </p:txBody>
        </p:sp>
        <p:pic>
          <p:nvPicPr>
            <p:cNvPr id="9" name="Picture 4" descr="OK Tira verde_oscu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67"/>
              <a:ext cx="576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object 3">
            <a:extLst>
              <a:ext uri="{FF2B5EF4-FFF2-40B4-BE49-F238E27FC236}">
                <a16:creationId xmlns:a16="http://schemas.microsoft.com/office/drawing/2014/main" id="{5DD9DBC1-4376-D048-A64B-1DDFD8F90C33}"/>
              </a:ext>
            </a:extLst>
          </p:cNvPr>
          <p:cNvSpPr txBox="1">
            <a:spLocks/>
          </p:cNvSpPr>
          <p:nvPr/>
        </p:nvSpPr>
        <p:spPr>
          <a:xfrm>
            <a:off x="546100" y="2486025"/>
            <a:ext cx="4802505" cy="705321"/>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r>
              <a:rPr lang="es-ES" kern="0" dirty="0">
                <a:solidFill>
                  <a:schemeClr val="bg1">
                    <a:lumMod val="95000"/>
                  </a:schemeClr>
                </a:solidFill>
              </a:rPr>
              <a:t>Objeto</a:t>
            </a:r>
            <a:endParaRPr lang="es-ES" kern="0" spc="-45" dirty="0">
              <a:solidFill>
                <a:schemeClr val="bg1">
                  <a:lumMod val="95000"/>
                </a:schemeClr>
              </a:solidFill>
            </a:endParaRPr>
          </a:p>
        </p:txBody>
      </p:sp>
      <p:sp>
        <p:nvSpPr>
          <p:cNvPr id="6" name="Rectángulo 5">
            <a:extLst>
              <a:ext uri="{FF2B5EF4-FFF2-40B4-BE49-F238E27FC236}">
                <a16:creationId xmlns:a16="http://schemas.microsoft.com/office/drawing/2014/main" id="{C3ABCE35-B57B-3447-8CCB-4CF4F5B689B5}"/>
              </a:ext>
            </a:extLst>
          </p:cNvPr>
          <p:cNvSpPr/>
          <p:nvPr/>
        </p:nvSpPr>
        <p:spPr>
          <a:xfrm>
            <a:off x="469900" y="962025"/>
            <a:ext cx="2362200" cy="2144177"/>
          </a:xfrm>
          <a:prstGeom prst="rect">
            <a:avLst/>
          </a:prstGeom>
        </p:spPr>
        <p:txBody>
          <a:bodyPr wrap="square">
            <a:spAutoFit/>
          </a:bodyPr>
          <a:lstStyle/>
          <a:p>
            <a:r>
              <a:rPr lang="es-ES" sz="20000" spc="-1500" baseline="7000" dirty="0">
                <a:solidFill>
                  <a:schemeClr val="bg1">
                    <a:alpha val="36000"/>
                  </a:schemeClr>
                </a:solidFill>
                <a:latin typeface="Century Gothic"/>
                <a:cs typeface="Century Gothic"/>
              </a:rPr>
              <a:t>00</a:t>
            </a:r>
            <a:endParaRPr lang="es-ES" sz="20000" b="1" spc="-1500" baseline="7000" dirty="0">
              <a:solidFill>
                <a:schemeClr val="bg1">
                  <a:alpha val="36000"/>
                </a:schemeClr>
              </a:solidFill>
              <a:latin typeface="Century Gothic Bold"/>
            </a:endParaRPr>
          </a:p>
        </p:txBody>
      </p:sp>
      <p:sp>
        <p:nvSpPr>
          <p:cNvPr id="3" name="Rectángulo 2"/>
          <p:cNvSpPr/>
          <p:nvPr/>
        </p:nvSpPr>
        <p:spPr>
          <a:xfrm>
            <a:off x="546100" y="3303518"/>
            <a:ext cx="7770885" cy="3152145"/>
          </a:xfrm>
          <a:prstGeom prst="rect">
            <a:avLst/>
          </a:prstGeom>
        </p:spPr>
        <p:txBody>
          <a:bodyPr wrap="square">
            <a:spAutoFit/>
          </a:bodyPr>
          <a:lstStyle/>
          <a:p>
            <a:pPr marL="12700" marR="673100">
              <a:lnSpc>
                <a:spcPct val="100000"/>
              </a:lnSpc>
              <a:spcBef>
                <a:spcPts val="100"/>
              </a:spcBef>
            </a:pPr>
            <a:r>
              <a:rPr lang="es-ES" spc="-45" dirty="0">
                <a:solidFill>
                  <a:schemeClr val="bg1">
                    <a:lumMod val="95000"/>
                  </a:schemeClr>
                </a:solidFill>
                <a:latin typeface="Century Gothic"/>
                <a:cs typeface="Century Gothic"/>
              </a:rPr>
              <a:t>La concesión de ayudas a las entidades locales de la Comunidad Autónoma de Euskadi, con el propósito de poner en marcha proyectos dirigidos a la creación de empleo, que repercutan en el desarrollo socioeconómico y modernización del territorio objeto de actuación  y permitan ofrecer oportunidades de empleo de forma equilibrada en todas las comarcas de Euskadi, en coherencia con la Estrategia Vasca de Empleo 2030 y con el principio de igualdad de mujeres y hombres. </a:t>
            </a:r>
          </a:p>
          <a:p>
            <a:pPr marL="12700" marR="673100">
              <a:lnSpc>
                <a:spcPct val="100000"/>
              </a:lnSpc>
              <a:spcBef>
                <a:spcPts val="100"/>
              </a:spcBef>
            </a:pPr>
            <a:r>
              <a:rPr lang="es-ES" spc="-45" dirty="0">
                <a:solidFill>
                  <a:schemeClr val="bg1">
                    <a:lumMod val="95000"/>
                  </a:schemeClr>
                </a:solidFill>
                <a:latin typeface="Century Gothic"/>
                <a:cs typeface="Century Gothic"/>
              </a:rPr>
              <a:t>El objetivo final es mejorar la empleabilidad de las personas desempleadas inscritas en Lanbide-Servicio Vasco de Empleo.</a:t>
            </a:r>
            <a:endParaRPr lang="es-ES" dirty="0">
              <a:solidFill>
                <a:schemeClr val="bg1">
                  <a:lumMod val="95000"/>
                </a:schemeClr>
              </a:solidFill>
              <a:latin typeface="Century Gothic"/>
              <a:cs typeface="Century Gothic"/>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Group 9"/>
          <p:cNvGrpSpPr>
            <a:grpSpLocks/>
          </p:cNvGrpSpPr>
          <p:nvPr/>
        </p:nvGrpSpPr>
        <p:grpSpPr bwMode="auto">
          <a:xfrm>
            <a:off x="8255" y="-2127"/>
            <a:ext cx="10680700" cy="7562850"/>
            <a:chOff x="0" y="981"/>
            <a:chExt cx="5760" cy="2319"/>
          </a:xfrm>
        </p:grpSpPr>
        <p:sp>
          <p:nvSpPr>
            <p:cNvPr id="5" name="2 Rectángulo"/>
            <p:cNvSpPr>
              <a:spLocks noChangeArrowheads="1"/>
            </p:cNvSpPr>
            <p:nvPr/>
          </p:nvSpPr>
          <p:spPr bwMode="auto">
            <a:xfrm>
              <a:off x="0" y="981"/>
              <a:ext cx="5760" cy="2086"/>
            </a:xfrm>
            <a:prstGeom prst="rect">
              <a:avLst/>
            </a:prstGeom>
            <a:solidFill>
              <a:srgbClr val="004595"/>
            </a:solidFill>
            <a:ln>
              <a:noFill/>
            </a:ln>
            <a:extLst>
              <a:ext uri="{91240B29-F687-4F45-9708-019B960494DF}">
                <a14:hiddenLine xmlns:a14="http://schemas.microsoft.com/office/drawing/2010/main" w="25400" algn="ctr">
                  <a:solidFill>
                    <a:srgbClr val="004595"/>
                  </a:solidFill>
                  <a:miter lim="800000"/>
                  <a:headEnd/>
                  <a:tailEnd/>
                </a14:hiddenLine>
              </a:ext>
            </a:extLst>
          </p:spPr>
          <p:txBody>
            <a:bodyPr anchor="ctr"/>
            <a:lstStyle/>
            <a:p>
              <a:pPr algn="ctr">
                <a:defRPr/>
              </a:pPr>
              <a:endParaRPr lang="es-ES" dirty="0">
                <a:solidFill>
                  <a:schemeClr val="lt1"/>
                </a:solidFill>
                <a:latin typeface="+mn-lt"/>
              </a:endParaRPr>
            </a:p>
          </p:txBody>
        </p:sp>
        <p:pic>
          <p:nvPicPr>
            <p:cNvPr id="8" name="Picture 4" descr="OK Tira verde_oscu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67"/>
              <a:ext cx="576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 name="object 3">
            <a:extLst>
              <a:ext uri="{FF2B5EF4-FFF2-40B4-BE49-F238E27FC236}">
                <a16:creationId xmlns:a16="http://schemas.microsoft.com/office/drawing/2014/main" id="{D0D4F166-61BA-374B-995C-592E824921F2}"/>
              </a:ext>
            </a:extLst>
          </p:cNvPr>
          <p:cNvSpPr txBox="1">
            <a:spLocks/>
          </p:cNvSpPr>
          <p:nvPr/>
        </p:nvSpPr>
        <p:spPr>
          <a:xfrm>
            <a:off x="385798" y="2612206"/>
            <a:ext cx="8077200" cy="705321"/>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r>
              <a:rPr lang="es-ES" spc="-100" dirty="0">
                <a:solidFill>
                  <a:schemeClr val="bg1">
                    <a:lumMod val="95000"/>
                  </a:schemeClr>
                </a:solidFill>
              </a:rPr>
              <a:t>Cuantía de la subvención</a:t>
            </a:r>
          </a:p>
        </p:txBody>
      </p:sp>
      <p:sp>
        <p:nvSpPr>
          <p:cNvPr id="7" name="Rectángulo 6">
            <a:extLst>
              <a:ext uri="{FF2B5EF4-FFF2-40B4-BE49-F238E27FC236}">
                <a16:creationId xmlns:a16="http://schemas.microsoft.com/office/drawing/2014/main" id="{522865F5-F5F1-5748-A66F-A5907784DB1A}"/>
              </a:ext>
            </a:extLst>
          </p:cNvPr>
          <p:cNvSpPr/>
          <p:nvPr/>
        </p:nvSpPr>
        <p:spPr>
          <a:xfrm>
            <a:off x="317500" y="1190625"/>
            <a:ext cx="3421097" cy="2144177"/>
          </a:xfrm>
          <a:prstGeom prst="rect">
            <a:avLst/>
          </a:prstGeom>
        </p:spPr>
        <p:txBody>
          <a:bodyPr wrap="square">
            <a:spAutoFit/>
          </a:bodyPr>
          <a:lstStyle/>
          <a:p>
            <a:r>
              <a:rPr lang="es-ES" sz="20000" spc="-1000" baseline="7000" dirty="0">
                <a:solidFill>
                  <a:schemeClr val="bg1">
                    <a:lumMod val="95000"/>
                    <a:alpha val="36000"/>
                  </a:schemeClr>
                </a:solidFill>
                <a:latin typeface="Century Gothic"/>
                <a:cs typeface="Century Gothic"/>
              </a:rPr>
              <a:t>07</a:t>
            </a:r>
            <a:endParaRPr lang="es-ES" sz="20000" b="1" spc="-1000" baseline="7000" dirty="0">
              <a:solidFill>
                <a:schemeClr val="bg1">
                  <a:lumMod val="95000"/>
                  <a:alpha val="36000"/>
                </a:schemeClr>
              </a:solidFill>
              <a:latin typeface="Century Gothic Bold"/>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4" name="object 24"/>
          <p:cNvSpPr txBox="1"/>
          <p:nvPr/>
        </p:nvSpPr>
        <p:spPr>
          <a:xfrm>
            <a:off x="808353" y="5466931"/>
            <a:ext cx="8805547" cy="684803"/>
          </a:xfrm>
          <a:prstGeom prst="rect">
            <a:avLst/>
          </a:prstGeom>
        </p:spPr>
        <p:txBody>
          <a:bodyPr vert="horz" wrap="square" lIns="0" tIns="12700" rIns="0" bIns="0" rtlCol="0">
            <a:spAutoFit/>
          </a:bodyPr>
          <a:lstStyle/>
          <a:p>
            <a:pPr marL="12065">
              <a:spcBef>
                <a:spcPts val="100"/>
              </a:spcBef>
              <a:tabLst>
                <a:tab pos="161925" algn="l"/>
              </a:tabLst>
            </a:pPr>
            <a:r>
              <a:rPr sz="1100" spc="-25" dirty="0">
                <a:latin typeface="Century Gothic"/>
                <a:cs typeface="Century Gothic"/>
              </a:rPr>
              <a:t>Estas</a:t>
            </a:r>
            <a:r>
              <a:rPr sz="1100" spc="25" dirty="0">
                <a:latin typeface="Century Gothic"/>
                <a:cs typeface="Century Gothic"/>
              </a:rPr>
              <a:t> </a:t>
            </a:r>
            <a:r>
              <a:rPr sz="1100" spc="-35" dirty="0">
                <a:latin typeface="Century Gothic"/>
                <a:cs typeface="Century Gothic"/>
              </a:rPr>
              <a:t>cuantías</a:t>
            </a:r>
            <a:r>
              <a:rPr sz="1100" spc="25" dirty="0">
                <a:latin typeface="Century Gothic"/>
                <a:cs typeface="Century Gothic"/>
              </a:rPr>
              <a:t> </a:t>
            </a:r>
            <a:r>
              <a:rPr sz="1100" spc="-45" dirty="0">
                <a:latin typeface="Century Gothic"/>
                <a:cs typeface="Century Gothic"/>
              </a:rPr>
              <a:t>de</a:t>
            </a:r>
            <a:r>
              <a:rPr sz="1100" spc="25" dirty="0">
                <a:latin typeface="Century Gothic"/>
                <a:cs typeface="Century Gothic"/>
              </a:rPr>
              <a:t> </a:t>
            </a:r>
            <a:r>
              <a:rPr sz="1100" spc="-35" dirty="0">
                <a:latin typeface="Century Gothic"/>
                <a:cs typeface="Century Gothic"/>
              </a:rPr>
              <a:t>subvención</a:t>
            </a:r>
            <a:r>
              <a:rPr sz="1100" spc="25" dirty="0">
                <a:latin typeface="Century Gothic"/>
                <a:cs typeface="Century Gothic"/>
              </a:rPr>
              <a:t> </a:t>
            </a:r>
            <a:r>
              <a:rPr sz="1100" spc="-20" dirty="0">
                <a:latin typeface="Century Gothic"/>
                <a:cs typeface="Century Gothic"/>
              </a:rPr>
              <a:t>se</a:t>
            </a:r>
            <a:r>
              <a:rPr sz="1100" spc="25" dirty="0">
                <a:latin typeface="Century Gothic"/>
                <a:cs typeface="Century Gothic"/>
              </a:rPr>
              <a:t> </a:t>
            </a:r>
            <a:r>
              <a:rPr sz="1100" spc="-35" dirty="0">
                <a:latin typeface="Century Gothic"/>
                <a:cs typeface="Century Gothic"/>
              </a:rPr>
              <a:t>refieren</a:t>
            </a:r>
            <a:r>
              <a:rPr sz="1100" spc="30" dirty="0">
                <a:latin typeface="Century Gothic"/>
                <a:cs typeface="Century Gothic"/>
              </a:rPr>
              <a:t> </a:t>
            </a:r>
            <a:r>
              <a:rPr sz="1100" spc="-50" dirty="0">
                <a:latin typeface="Century Gothic"/>
                <a:cs typeface="Century Gothic"/>
              </a:rPr>
              <a:t>a</a:t>
            </a:r>
            <a:r>
              <a:rPr sz="1100" spc="25" dirty="0">
                <a:latin typeface="Century Gothic"/>
                <a:cs typeface="Century Gothic"/>
              </a:rPr>
              <a:t> </a:t>
            </a:r>
            <a:r>
              <a:rPr sz="1100" spc="-40" dirty="0">
                <a:latin typeface="Century Gothic"/>
                <a:cs typeface="Century Gothic"/>
              </a:rPr>
              <a:t>contratos</a:t>
            </a:r>
            <a:r>
              <a:rPr sz="1100" spc="25" dirty="0">
                <a:latin typeface="Century Gothic"/>
                <a:cs typeface="Century Gothic"/>
              </a:rPr>
              <a:t> </a:t>
            </a:r>
            <a:r>
              <a:rPr sz="1100" spc="-50" dirty="0">
                <a:latin typeface="Century Gothic"/>
                <a:cs typeface="Century Gothic"/>
              </a:rPr>
              <a:t>a</a:t>
            </a:r>
            <a:r>
              <a:rPr sz="1100" spc="25" dirty="0">
                <a:latin typeface="Century Gothic"/>
                <a:cs typeface="Century Gothic"/>
              </a:rPr>
              <a:t> </a:t>
            </a:r>
            <a:r>
              <a:rPr sz="1100" spc="-40" dirty="0">
                <a:latin typeface="Century Gothic"/>
                <a:cs typeface="Century Gothic"/>
              </a:rPr>
              <a:t>jornada</a:t>
            </a:r>
            <a:r>
              <a:rPr sz="1100" spc="25" dirty="0">
                <a:latin typeface="Century Gothic"/>
                <a:cs typeface="Century Gothic"/>
              </a:rPr>
              <a:t> </a:t>
            </a:r>
            <a:r>
              <a:rPr sz="1100" spc="-30" dirty="0">
                <a:latin typeface="Century Gothic"/>
                <a:cs typeface="Century Gothic"/>
              </a:rPr>
              <a:t>completa,</a:t>
            </a:r>
            <a:r>
              <a:rPr sz="1100" spc="25" dirty="0">
                <a:latin typeface="Century Gothic"/>
                <a:cs typeface="Century Gothic"/>
              </a:rPr>
              <a:t> </a:t>
            </a:r>
            <a:r>
              <a:rPr sz="1100" spc="-50" dirty="0">
                <a:latin typeface="Century Gothic"/>
                <a:cs typeface="Century Gothic"/>
              </a:rPr>
              <a:t>a</a:t>
            </a:r>
            <a:r>
              <a:rPr sz="1100" spc="30" dirty="0">
                <a:latin typeface="Century Gothic"/>
                <a:cs typeface="Century Gothic"/>
              </a:rPr>
              <a:t> </a:t>
            </a:r>
            <a:r>
              <a:rPr sz="1100" spc="-35" dirty="0">
                <a:latin typeface="Century Gothic"/>
                <a:cs typeface="Century Gothic"/>
              </a:rPr>
              <a:t>tiempo</a:t>
            </a:r>
            <a:r>
              <a:rPr sz="1100" spc="25" dirty="0">
                <a:latin typeface="Century Gothic"/>
                <a:cs typeface="Century Gothic"/>
              </a:rPr>
              <a:t> </a:t>
            </a:r>
            <a:r>
              <a:rPr sz="1100" spc="-35" dirty="0">
                <a:latin typeface="Century Gothic"/>
                <a:cs typeface="Century Gothic"/>
              </a:rPr>
              <a:t>parcial</a:t>
            </a:r>
            <a:r>
              <a:rPr sz="1100" spc="25" dirty="0">
                <a:latin typeface="Century Gothic"/>
                <a:cs typeface="Century Gothic"/>
              </a:rPr>
              <a:t> </a:t>
            </a:r>
            <a:r>
              <a:rPr sz="1100" spc="-20" dirty="0">
                <a:latin typeface="Century Gothic"/>
                <a:cs typeface="Century Gothic"/>
              </a:rPr>
              <a:t>se</a:t>
            </a:r>
            <a:r>
              <a:rPr sz="1100" spc="25" dirty="0">
                <a:latin typeface="Century Gothic"/>
                <a:cs typeface="Century Gothic"/>
              </a:rPr>
              <a:t> </a:t>
            </a:r>
            <a:r>
              <a:rPr sz="1100" spc="-40" dirty="0">
                <a:latin typeface="Century Gothic"/>
                <a:cs typeface="Century Gothic"/>
              </a:rPr>
              <a:t>ajustarán</a:t>
            </a:r>
            <a:r>
              <a:rPr sz="1100" spc="25" dirty="0">
                <a:latin typeface="Century Gothic"/>
                <a:cs typeface="Century Gothic"/>
              </a:rPr>
              <a:t> </a:t>
            </a:r>
            <a:r>
              <a:rPr sz="1100" spc="-20" dirty="0">
                <a:latin typeface="Century Gothic"/>
                <a:cs typeface="Century Gothic"/>
              </a:rPr>
              <a:t>los</a:t>
            </a:r>
            <a:r>
              <a:rPr sz="1100" spc="25" dirty="0">
                <a:latin typeface="Century Gothic"/>
                <a:cs typeface="Century Gothic"/>
              </a:rPr>
              <a:t> </a:t>
            </a:r>
            <a:r>
              <a:rPr sz="1100" spc="-30" dirty="0">
                <a:latin typeface="Century Gothic"/>
                <a:cs typeface="Century Gothic"/>
              </a:rPr>
              <a:t>importes</a:t>
            </a:r>
            <a:r>
              <a:rPr sz="1100" spc="30" dirty="0">
                <a:latin typeface="Century Gothic"/>
                <a:cs typeface="Century Gothic"/>
              </a:rPr>
              <a:t> </a:t>
            </a:r>
            <a:r>
              <a:rPr sz="1100" spc="-45" dirty="0">
                <a:latin typeface="Century Gothic"/>
                <a:cs typeface="Century Gothic"/>
              </a:rPr>
              <a:t>en</a:t>
            </a:r>
            <a:r>
              <a:rPr sz="1100" spc="25" dirty="0">
                <a:latin typeface="Century Gothic"/>
                <a:cs typeface="Century Gothic"/>
              </a:rPr>
              <a:t> </a:t>
            </a:r>
            <a:r>
              <a:rPr sz="1100" spc="-40" dirty="0">
                <a:latin typeface="Century Gothic"/>
                <a:cs typeface="Century Gothic"/>
              </a:rPr>
              <a:t>proporción</a:t>
            </a:r>
            <a:r>
              <a:rPr sz="1100" spc="25" dirty="0">
                <a:latin typeface="Century Gothic"/>
                <a:cs typeface="Century Gothic"/>
              </a:rPr>
              <a:t> </a:t>
            </a:r>
            <a:r>
              <a:rPr sz="1100" spc="-50" dirty="0">
                <a:latin typeface="Century Gothic"/>
                <a:cs typeface="Century Gothic"/>
              </a:rPr>
              <a:t>a</a:t>
            </a:r>
            <a:r>
              <a:rPr sz="1100" spc="25" dirty="0">
                <a:latin typeface="Century Gothic"/>
                <a:cs typeface="Century Gothic"/>
              </a:rPr>
              <a:t> </a:t>
            </a:r>
            <a:r>
              <a:rPr sz="1100" spc="-30" dirty="0">
                <a:latin typeface="Century Gothic"/>
                <a:cs typeface="Century Gothic"/>
              </a:rPr>
              <a:t>la</a:t>
            </a:r>
            <a:r>
              <a:rPr sz="1100" spc="25" dirty="0">
                <a:latin typeface="Century Gothic"/>
                <a:cs typeface="Century Gothic"/>
              </a:rPr>
              <a:t> </a:t>
            </a:r>
            <a:r>
              <a:rPr sz="1100" spc="-35" dirty="0">
                <a:latin typeface="Century Gothic"/>
                <a:cs typeface="Century Gothic"/>
              </a:rPr>
              <a:t>jornada.</a:t>
            </a:r>
            <a:endParaRPr sz="1100" dirty="0">
              <a:latin typeface="Century Gothic"/>
              <a:cs typeface="Century Gothic"/>
            </a:endParaRPr>
          </a:p>
          <a:p>
            <a:pPr marL="12065">
              <a:lnSpc>
                <a:spcPts val="1290"/>
              </a:lnSpc>
              <a:tabLst>
                <a:tab pos="161925" algn="l"/>
              </a:tabLst>
            </a:pPr>
            <a:endParaRPr lang="es-ES" sz="1200" spc="-45" dirty="0" smtClean="0">
              <a:latin typeface="Arial Narrow"/>
              <a:cs typeface="Arial Narrow"/>
            </a:endParaRPr>
          </a:p>
          <a:p>
            <a:pPr marL="12065">
              <a:lnSpc>
                <a:spcPts val="1290"/>
              </a:lnSpc>
              <a:tabLst>
                <a:tab pos="161925" algn="l"/>
              </a:tabLst>
            </a:pPr>
            <a:endParaRPr sz="1200" dirty="0">
              <a:latin typeface="Arial Narrow"/>
              <a:cs typeface="Arial Narrow"/>
            </a:endParaRPr>
          </a:p>
        </p:txBody>
      </p:sp>
      <p:graphicFrame>
        <p:nvGraphicFramePr>
          <p:cNvPr id="29" name="object 29"/>
          <p:cNvGraphicFramePr>
            <a:graphicFrameLocks noGrp="1"/>
          </p:cNvGraphicFramePr>
          <p:nvPr>
            <p:extLst>
              <p:ext uri="{D42A27DB-BD31-4B8C-83A1-F6EECF244321}">
                <p14:modId xmlns:p14="http://schemas.microsoft.com/office/powerpoint/2010/main" val="1719551423"/>
              </p:ext>
            </p:extLst>
          </p:nvPr>
        </p:nvGraphicFramePr>
        <p:xfrm>
          <a:off x="749496" y="2895826"/>
          <a:ext cx="8864404" cy="2370968"/>
        </p:xfrm>
        <a:graphic>
          <a:graphicData uri="http://schemas.openxmlformats.org/drawingml/2006/table">
            <a:tbl>
              <a:tblPr firstRow="1" bandRow="1">
                <a:tableStyleId>{2D5ABB26-0587-4C30-8999-92F81FD0307C}</a:tableStyleId>
              </a:tblPr>
              <a:tblGrid>
                <a:gridCol w="3496080">
                  <a:extLst>
                    <a:ext uri="{9D8B030D-6E8A-4147-A177-3AD203B41FA5}">
                      <a16:colId xmlns:a16="http://schemas.microsoft.com/office/drawing/2014/main" val="20000"/>
                    </a:ext>
                  </a:extLst>
                </a:gridCol>
                <a:gridCol w="825896">
                  <a:extLst>
                    <a:ext uri="{9D8B030D-6E8A-4147-A177-3AD203B41FA5}">
                      <a16:colId xmlns:a16="http://schemas.microsoft.com/office/drawing/2014/main" val="20001"/>
                    </a:ext>
                  </a:extLst>
                </a:gridCol>
                <a:gridCol w="1875428">
                  <a:extLst>
                    <a:ext uri="{9D8B030D-6E8A-4147-A177-3AD203B41FA5}">
                      <a16:colId xmlns:a16="http://schemas.microsoft.com/office/drawing/2014/main" val="3845693090"/>
                    </a:ext>
                  </a:extLst>
                </a:gridCol>
                <a:gridCol w="818768">
                  <a:extLst>
                    <a:ext uri="{9D8B030D-6E8A-4147-A177-3AD203B41FA5}">
                      <a16:colId xmlns:a16="http://schemas.microsoft.com/office/drawing/2014/main" val="20002"/>
                    </a:ext>
                  </a:extLst>
                </a:gridCol>
                <a:gridCol w="1848232">
                  <a:extLst>
                    <a:ext uri="{9D8B030D-6E8A-4147-A177-3AD203B41FA5}">
                      <a16:colId xmlns:a16="http://schemas.microsoft.com/office/drawing/2014/main" val="747292829"/>
                    </a:ext>
                  </a:extLst>
                </a:gridCol>
              </a:tblGrid>
              <a:tr h="1190399">
                <a:tc>
                  <a:txBody>
                    <a:bodyPr/>
                    <a:lstStyle/>
                    <a:p>
                      <a:pPr>
                        <a:lnSpc>
                          <a:spcPct val="100000"/>
                        </a:lnSpc>
                        <a:spcBef>
                          <a:spcPts val="35"/>
                        </a:spcBef>
                      </a:pPr>
                      <a:endParaRPr sz="1950" dirty="0">
                        <a:latin typeface="Times New Roman"/>
                        <a:cs typeface="Times New Roman"/>
                      </a:endParaRPr>
                    </a:p>
                    <a:p>
                      <a:pPr marL="80645" marR="535940">
                        <a:lnSpc>
                          <a:spcPct val="100000"/>
                        </a:lnSpc>
                        <a:spcBef>
                          <a:spcPts val="1200"/>
                        </a:spcBef>
                      </a:pPr>
                      <a:r>
                        <a:rPr lang="es-ES" sz="1200" spc="-45" dirty="0" smtClean="0">
                          <a:solidFill>
                            <a:srgbClr val="3D3D3F"/>
                          </a:solidFill>
                          <a:latin typeface="Century Gothic"/>
                          <a:cs typeface="Century Gothic"/>
                        </a:rPr>
                        <a:t>Personas</a:t>
                      </a:r>
                      <a:r>
                        <a:rPr lang="es-ES" sz="1200" spc="-45" baseline="0" dirty="0" smtClean="0">
                          <a:solidFill>
                            <a:srgbClr val="3D3D3F"/>
                          </a:solidFill>
                          <a:latin typeface="Century Gothic"/>
                          <a:cs typeface="Century Gothic"/>
                        </a:rPr>
                        <a:t> desempleadas en general</a:t>
                      </a:r>
                      <a:endParaRPr sz="1200" dirty="0">
                        <a:latin typeface="Century Gothic"/>
                        <a:cs typeface="Century Gothic"/>
                      </a:endParaRPr>
                    </a:p>
                  </a:txBody>
                  <a:tcPr marL="0" marR="0" marT="0" marB="0" anchor="ctr">
                    <a:lnT w="19050">
                      <a:solidFill>
                        <a:srgbClr val="004594"/>
                      </a:solidFill>
                      <a:prstDash val="solid"/>
                    </a:lnT>
                    <a:lnB w="12700">
                      <a:solidFill>
                        <a:srgbClr val="000000"/>
                      </a:solidFill>
                      <a:prstDash val="solid"/>
                    </a:lnB>
                  </a:tcPr>
                </a:tc>
                <a:tc>
                  <a:txBody>
                    <a:bodyPr/>
                    <a:lstStyle/>
                    <a:p>
                      <a:pPr marL="66040" marR="140335" algn="ctr">
                        <a:lnSpc>
                          <a:spcPts val="1000"/>
                        </a:lnSpc>
                        <a:spcBef>
                          <a:spcPts val="830"/>
                        </a:spcBef>
                      </a:pPr>
                      <a:r>
                        <a:rPr lang="es-ES" sz="1100" b="1" spc="-30" dirty="0" smtClean="0">
                          <a:solidFill>
                            <a:srgbClr val="004594"/>
                          </a:solidFill>
                          <a:latin typeface="Century Gothic"/>
                          <a:cs typeface="Century Gothic"/>
                        </a:rPr>
                        <a:t>Hombre</a:t>
                      </a:r>
                      <a:endParaRPr sz="1100" b="1" dirty="0">
                        <a:latin typeface="Century Gothic"/>
                        <a:cs typeface="Century Gothic"/>
                      </a:endParaRPr>
                    </a:p>
                    <a:p>
                      <a:pPr algn="ctr">
                        <a:lnSpc>
                          <a:spcPct val="100000"/>
                        </a:lnSpc>
                      </a:pPr>
                      <a:endParaRPr sz="1100" dirty="0">
                        <a:latin typeface="Times New Roman"/>
                        <a:cs typeface="Times New Roman"/>
                      </a:endParaRPr>
                    </a:p>
                    <a:p>
                      <a:pPr algn="ctr">
                        <a:lnSpc>
                          <a:spcPct val="100000"/>
                        </a:lnSpc>
                      </a:pPr>
                      <a:endParaRPr lang="es-ES" sz="1100" dirty="0" smtClean="0">
                        <a:solidFill>
                          <a:schemeClr val="tx1"/>
                        </a:solidFill>
                        <a:latin typeface="Century Gothic" panose="020B0502020202020204" pitchFamily="34" charset="0"/>
                        <a:ea typeface="+mn-ea"/>
                        <a:cs typeface="Times New Roman"/>
                      </a:endParaRPr>
                    </a:p>
                    <a:p>
                      <a:pPr algn="ctr">
                        <a:lnSpc>
                          <a:spcPct val="100000"/>
                        </a:lnSpc>
                      </a:pPr>
                      <a:endParaRPr lang="es-ES" sz="1100" dirty="0" smtClean="0">
                        <a:solidFill>
                          <a:schemeClr val="tx1"/>
                        </a:solidFill>
                        <a:latin typeface="Century Gothic" panose="020B0502020202020204" pitchFamily="34" charset="0"/>
                        <a:ea typeface="+mn-ea"/>
                        <a:cs typeface="Times New Roman"/>
                      </a:endParaRPr>
                    </a:p>
                    <a:p>
                      <a:pPr algn="ctr">
                        <a:lnSpc>
                          <a:spcPct val="100000"/>
                        </a:lnSpc>
                      </a:pPr>
                      <a:r>
                        <a:rPr lang="es-ES" sz="1100" dirty="0" smtClean="0">
                          <a:solidFill>
                            <a:schemeClr val="tx1"/>
                          </a:solidFill>
                          <a:latin typeface="Century Gothic" panose="020B0502020202020204" pitchFamily="34" charset="0"/>
                          <a:ea typeface="+mn-ea"/>
                          <a:cs typeface="Times New Roman"/>
                        </a:rPr>
                        <a:t>8.000 €</a:t>
                      </a:r>
                      <a:endParaRPr sz="1100" dirty="0">
                        <a:solidFill>
                          <a:schemeClr val="tx1"/>
                        </a:solidFill>
                        <a:latin typeface="Century Gothic" panose="020B0502020202020204" pitchFamily="34" charset="0"/>
                        <a:ea typeface="+mn-ea"/>
                        <a:cs typeface="Times New Roman"/>
                      </a:endParaRPr>
                    </a:p>
                    <a:p>
                      <a:pPr algn="ctr">
                        <a:lnSpc>
                          <a:spcPct val="100000"/>
                        </a:lnSpc>
                        <a:spcBef>
                          <a:spcPts val="40"/>
                        </a:spcBef>
                      </a:pPr>
                      <a:endParaRPr sz="1100" dirty="0">
                        <a:latin typeface="Times New Roman"/>
                        <a:cs typeface="Times New Roman"/>
                      </a:endParaRPr>
                    </a:p>
                  </a:txBody>
                  <a:tcPr marL="0" marR="0" marT="105410" marB="0">
                    <a:lnR w="19050" cap="flat" cmpd="sng" algn="ctr">
                      <a:solidFill>
                        <a:srgbClr val="FFFFFF"/>
                      </a:solidFill>
                      <a:prstDash val="solid"/>
                      <a:round/>
                      <a:headEnd type="none" w="med" len="med"/>
                      <a:tailEnd type="none" w="med" len="med"/>
                    </a:lnR>
                    <a:lnT w="19050">
                      <a:solidFill>
                        <a:srgbClr val="004594"/>
                      </a:solidFill>
                      <a:prstDash val="solid"/>
                    </a:lnT>
                    <a:lnB w="12700">
                      <a:solidFill>
                        <a:srgbClr val="000000"/>
                      </a:solidFill>
                      <a:prstDash val="solid"/>
                    </a:lnB>
                    <a:solidFill>
                      <a:srgbClr val="004594">
                        <a:alpha val="9999"/>
                      </a:srgbClr>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s-ES" sz="1100" spc="-25" dirty="0" smtClean="0">
                          <a:solidFill>
                            <a:srgbClr val="3D3D3F"/>
                          </a:solidFill>
                          <a:latin typeface="Century Gothic"/>
                          <a:cs typeface="Century Gothic"/>
                        </a:rPr>
                        <a:t>La cuantía de la ayuda no podrá superar el 75% de los costes salariales, incluyendo la cotización por todos los conceptos a la Seguridad Social</a:t>
                      </a:r>
                      <a:endParaRPr lang="es-ES" sz="1100" dirty="0" smtClean="0">
                        <a:latin typeface="Century Gothic"/>
                        <a:cs typeface="Century Gothic"/>
                      </a:endParaRPr>
                    </a:p>
                  </a:txBody>
                  <a:tcPr marL="0" marR="0" marT="105410" marB="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a:solidFill>
                        <a:srgbClr val="004594"/>
                      </a:solidFill>
                      <a:prstDash val="solid"/>
                    </a:lnT>
                    <a:lnB w="12700" cap="flat" cmpd="sng" algn="ctr">
                      <a:solidFill>
                        <a:srgbClr val="000000"/>
                      </a:solidFill>
                      <a:prstDash val="solid"/>
                      <a:round/>
                      <a:headEnd type="none" w="med" len="med"/>
                      <a:tailEnd type="none" w="med" len="med"/>
                    </a:lnB>
                    <a:solidFill>
                      <a:srgbClr val="004594">
                        <a:alpha val="9999"/>
                      </a:srgbClr>
                    </a:solidFill>
                  </a:tcPr>
                </a:tc>
                <a:tc>
                  <a:txBody>
                    <a:bodyPr/>
                    <a:lstStyle/>
                    <a:p>
                      <a:pPr marL="65405" marR="153035" algn="ctr">
                        <a:lnSpc>
                          <a:spcPts val="1000"/>
                        </a:lnSpc>
                        <a:spcBef>
                          <a:spcPts val="830"/>
                        </a:spcBef>
                      </a:pPr>
                      <a:r>
                        <a:rPr lang="es-ES" sz="1100" b="1" spc="-30" dirty="0" smtClean="0">
                          <a:solidFill>
                            <a:srgbClr val="004594"/>
                          </a:solidFill>
                          <a:latin typeface="Century Gothic"/>
                          <a:cs typeface="Century Gothic"/>
                        </a:rPr>
                        <a:t>Mujer</a:t>
                      </a:r>
                      <a:endParaRPr sz="1100" b="1" dirty="0">
                        <a:latin typeface="Century Gothic"/>
                        <a:cs typeface="Century Gothic"/>
                      </a:endParaRPr>
                    </a:p>
                    <a:p>
                      <a:pPr algn="ctr">
                        <a:lnSpc>
                          <a:spcPct val="100000"/>
                        </a:lnSpc>
                      </a:pPr>
                      <a:endParaRPr sz="1100" dirty="0">
                        <a:latin typeface="Times New Roman"/>
                        <a:cs typeface="Times New Roman"/>
                      </a:endParaRPr>
                    </a:p>
                    <a:p>
                      <a:pPr marL="0" algn="ctr">
                        <a:lnSpc>
                          <a:spcPct val="100000"/>
                        </a:lnSpc>
                      </a:pPr>
                      <a:endParaRPr lang="es-ES" sz="1100" dirty="0" smtClean="0">
                        <a:solidFill>
                          <a:schemeClr val="tx1"/>
                        </a:solidFill>
                        <a:latin typeface="Century Gothic" panose="020B0502020202020204" pitchFamily="34" charset="0"/>
                        <a:ea typeface="+mn-ea"/>
                        <a:cs typeface="Times New Roman"/>
                      </a:endParaRPr>
                    </a:p>
                    <a:p>
                      <a:pPr marL="0" algn="ctr">
                        <a:lnSpc>
                          <a:spcPct val="100000"/>
                        </a:lnSpc>
                      </a:pPr>
                      <a:endParaRPr lang="es-ES" sz="1100" dirty="0" smtClean="0">
                        <a:solidFill>
                          <a:schemeClr val="tx1"/>
                        </a:solidFill>
                        <a:latin typeface="Century Gothic" panose="020B0502020202020204" pitchFamily="34" charset="0"/>
                        <a:ea typeface="+mn-ea"/>
                        <a:cs typeface="Times New Roman"/>
                      </a:endParaRPr>
                    </a:p>
                    <a:p>
                      <a:pPr marL="0" algn="ctr">
                        <a:lnSpc>
                          <a:spcPct val="100000"/>
                        </a:lnSpc>
                      </a:pPr>
                      <a:r>
                        <a:rPr lang="es-ES" sz="1100" dirty="0" smtClean="0">
                          <a:solidFill>
                            <a:schemeClr val="tx1"/>
                          </a:solidFill>
                          <a:latin typeface="Century Gothic" panose="020B0502020202020204" pitchFamily="34" charset="0"/>
                          <a:ea typeface="+mn-ea"/>
                          <a:cs typeface="Times New Roman"/>
                        </a:rPr>
                        <a:t>8.800 €</a:t>
                      </a:r>
                      <a:endParaRPr sz="1100" dirty="0">
                        <a:solidFill>
                          <a:schemeClr val="tx1"/>
                        </a:solidFill>
                        <a:latin typeface="Century Gothic" panose="020B0502020202020204" pitchFamily="34" charset="0"/>
                        <a:ea typeface="+mn-ea"/>
                        <a:cs typeface="Times New Roman"/>
                      </a:endParaRPr>
                    </a:p>
                  </a:txBody>
                  <a:tcPr marL="0" marR="0" marT="105410" marB="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a:solidFill>
                        <a:srgbClr val="004594"/>
                      </a:solidFill>
                      <a:prstDash val="solid"/>
                    </a:lnT>
                    <a:lnB w="12700">
                      <a:solidFill>
                        <a:srgbClr val="000000"/>
                      </a:solidFill>
                      <a:prstDash val="solid"/>
                    </a:lnB>
                    <a:solidFill>
                      <a:srgbClr val="004594">
                        <a:alpha val="9999"/>
                      </a:srgbClr>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s-ES" sz="1100" spc="-25" dirty="0" smtClean="0">
                          <a:solidFill>
                            <a:srgbClr val="3D3D3F"/>
                          </a:solidFill>
                          <a:latin typeface="Century Gothic"/>
                          <a:cs typeface="Century Gothic"/>
                        </a:rPr>
                        <a:t>La cuantía de la ayuda no podrá superar el 100% de los costes salariales, incluyendo la cotización por todos los conceptos a la Seguridad Social</a:t>
                      </a:r>
                      <a:endParaRPr lang="es-ES" sz="1100" dirty="0" smtClean="0">
                        <a:latin typeface="Century Gothic"/>
                        <a:cs typeface="Century Gothic"/>
                      </a:endParaRPr>
                    </a:p>
                  </a:txBody>
                  <a:tcPr marL="0" marR="0" marT="105410" marB="0">
                    <a:lnL w="19050" cap="flat" cmpd="sng" algn="ctr">
                      <a:solidFill>
                        <a:srgbClr val="FFFFFF"/>
                      </a:solidFill>
                      <a:prstDash val="solid"/>
                      <a:round/>
                      <a:headEnd type="none" w="med" len="med"/>
                      <a:tailEnd type="none" w="med" len="med"/>
                    </a:lnL>
                    <a:lnT w="19050">
                      <a:solidFill>
                        <a:srgbClr val="004594"/>
                      </a:solidFill>
                      <a:prstDash val="solid"/>
                    </a:lnT>
                    <a:lnB w="12700" cap="flat" cmpd="sng" algn="ctr">
                      <a:solidFill>
                        <a:srgbClr val="000000"/>
                      </a:solidFill>
                      <a:prstDash val="solid"/>
                      <a:round/>
                      <a:headEnd type="none" w="med" len="med"/>
                      <a:tailEnd type="none" w="med" len="med"/>
                    </a:lnB>
                    <a:solidFill>
                      <a:srgbClr val="004594">
                        <a:alpha val="9999"/>
                      </a:srgbClr>
                    </a:solidFill>
                  </a:tcPr>
                </a:tc>
                <a:extLst>
                  <a:ext uri="{0D108BD9-81ED-4DB2-BD59-A6C34878D82A}">
                    <a16:rowId xmlns:a16="http://schemas.microsoft.com/office/drawing/2014/main" val="10001"/>
                  </a:ext>
                </a:extLst>
              </a:tr>
              <a:tr h="1180569">
                <a:tc>
                  <a:txBody>
                    <a:bodyPr/>
                    <a:lstStyle/>
                    <a:p>
                      <a:pPr marL="80645">
                        <a:lnSpc>
                          <a:spcPct val="100000"/>
                        </a:lnSpc>
                        <a:spcBef>
                          <a:spcPts val="835"/>
                        </a:spcBef>
                      </a:pPr>
                      <a:r>
                        <a:rPr lang="es-ES" sz="1200" spc="-30" dirty="0" smtClean="0">
                          <a:solidFill>
                            <a:srgbClr val="3D3D3F"/>
                          </a:solidFill>
                          <a:latin typeface="Century Gothic"/>
                          <a:cs typeface="Century Gothic"/>
                        </a:rPr>
                        <a:t>Perceptoras</a:t>
                      </a:r>
                      <a:r>
                        <a:rPr lang="es-ES" sz="1200" spc="-30" baseline="0" dirty="0" smtClean="0">
                          <a:solidFill>
                            <a:srgbClr val="3D3D3F"/>
                          </a:solidFill>
                          <a:latin typeface="Century Gothic"/>
                          <a:cs typeface="Century Gothic"/>
                        </a:rPr>
                        <a:t> titulares o beneficiarios de RGI</a:t>
                      </a:r>
                    </a:p>
                    <a:p>
                      <a:pPr marL="80645">
                        <a:lnSpc>
                          <a:spcPct val="100000"/>
                        </a:lnSpc>
                        <a:spcBef>
                          <a:spcPts val="835"/>
                        </a:spcBef>
                      </a:pPr>
                      <a:r>
                        <a:rPr lang="es-ES" sz="1200" spc="-30" baseline="0" dirty="0" smtClean="0">
                          <a:solidFill>
                            <a:srgbClr val="3D3D3F"/>
                          </a:solidFill>
                          <a:latin typeface="Century Gothic"/>
                          <a:cs typeface="Century Gothic"/>
                        </a:rPr>
                        <a:t>Menores de 35 años</a:t>
                      </a:r>
                    </a:p>
                    <a:p>
                      <a:pPr marL="80645">
                        <a:lnSpc>
                          <a:spcPct val="100000"/>
                        </a:lnSpc>
                        <a:spcBef>
                          <a:spcPts val="835"/>
                        </a:spcBef>
                      </a:pPr>
                      <a:r>
                        <a:rPr lang="es-ES" sz="1200" spc="-30" baseline="0" dirty="0" smtClean="0">
                          <a:solidFill>
                            <a:srgbClr val="3D3D3F"/>
                          </a:solidFill>
                          <a:latin typeface="Century Gothic"/>
                          <a:cs typeface="Century Gothic"/>
                        </a:rPr>
                        <a:t>Desempleadas de larga duración</a:t>
                      </a:r>
                    </a:p>
                    <a:p>
                      <a:pPr marL="80645">
                        <a:lnSpc>
                          <a:spcPct val="100000"/>
                        </a:lnSpc>
                        <a:spcBef>
                          <a:spcPts val="835"/>
                        </a:spcBef>
                      </a:pPr>
                      <a:r>
                        <a:rPr lang="es-ES" sz="1200" spc="-30" baseline="0" dirty="0" smtClean="0">
                          <a:solidFill>
                            <a:srgbClr val="3D3D3F"/>
                          </a:solidFill>
                          <a:latin typeface="Century Gothic"/>
                          <a:cs typeface="Century Gothic"/>
                        </a:rPr>
                        <a:t>Mayores de 55 años</a:t>
                      </a:r>
                    </a:p>
                  </a:txBody>
                  <a:tcPr marL="0" marR="0" marT="106045" marB="0">
                    <a:lnT w="12700">
                      <a:solidFill>
                        <a:srgbClr val="000000"/>
                      </a:solidFill>
                      <a:prstDash val="solid"/>
                    </a:lnT>
                    <a:lnB w="12700">
                      <a:solidFill>
                        <a:srgbClr val="000000"/>
                      </a:solidFill>
                      <a:prstDash val="solid"/>
                    </a:lnB>
                  </a:tcPr>
                </a:tc>
                <a:tc>
                  <a:txBody>
                    <a:bodyPr/>
                    <a:lstStyle/>
                    <a:p>
                      <a:pPr algn="ctr">
                        <a:lnSpc>
                          <a:spcPct val="100000"/>
                        </a:lnSpc>
                        <a:spcBef>
                          <a:spcPts val="20"/>
                        </a:spcBef>
                      </a:pPr>
                      <a:endParaRPr sz="1100" dirty="0">
                        <a:latin typeface="Times New Roman"/>
                        <a:cs typeface="Times New Roman"/>
                      </a:endParaRPr>
                    </a:p>
                    <a:p>
                      <a:pPr marR="20955" algn="ctr">
                        <a:lnSpc>
                          <a:spcPct val="100000"/>
                        </a:lnSpc>
                        <a:spcBef>
                          <a:spcPts val="5"/>
                        </a:spcBef>
                      </a:pPr>
                      <a:r>
                        <a:rPr lang="es-ES" sz="1100" spc="10" dirty="0" smtClean="0">
                          <a:latin typeface="Century Gothic"/>
                          <a:cs typeface="Century Gothic"/>
                        </a:rPr>
                        <a:t>10.000 </a:t>
                      </a:r>
                      <a:r>
                        <a:rPr lang="es-ES" sz="1100" spc="10" dirty="0" smtClean="0">
                          <a:solidFill>
                            <a:schemeClr val="tx1"/>
                          </a:solidFill>
                          <a:latin typeface="Century Gothic"/>
                          <a:ea typeface="+mn-ea"/>
                          <a:cs typeface="Arial Black"/>
                        </a:rPr>
                        <a:t>€</a:t>
                      </a:r>
                      <a:endParaRPr sz="1100" dirty="0">
                        <a:latin typeface="Arial Black"/>
                        <a:cs typeface="Arial Black"/>
                      </a:endParaRPr>
                    </a:p>
                  </a:txBody>
                  <a:tcPr marL="0" marR="0" marT="2540" marB="0" anchor="ctr" anchorCtr="1">
                    <a:lnR w="19050">
                      <a:solidFill>
                        <a:srgbClr val="FFFFFF"/>
                      </a:solidFill>
                      <a:prstDash val="solid"/>
                    </a:lnR>
                    <a:lnT w="12700">
                      <a:solidFill>
                        <a:srgbClr val="000000"/>
                      </a:solidFill>
                      <a:prstDash val="solid"/>
                    </a:lnT>
                    <a:lnB w="12700">
                      <a:solidFill>
                        <a:srgbClr val="000000"/>
                      </a:solidFill>
                      <a:prstDash val="solid"/>
                    </a:lnB>
                    <a:solidFill>
                      <a:srgbClr val="004594">
                        <a:alpha val="9999"/>
                      </a:srgbClr>
                    </a:solidFill>
                  </a:tcPr>
                </a:tc>
                <a:tc>
                  <a:txBody>
                    <a:bodyPr/>
                    <a:lstStyle/>
                    <a:p>
                      <a:pPr marL="125095" marR="0" lvl="0" indent="0" algn="ctr" defTabSz="914400" eaLnBrk="1" fontAlgn="auto" latinLnBrk="0" hangingPunct="1">
                        <a:lnSpc>
                          <a:spcPct val="100000"/>
                        </a:lnSpc>
                        <a:spcBef>
                          <a:spcPts val="5"/>
                        </a:spcBef>
                        <a:spcAft>
                          <a:spcPts val="0"/>
                        </a:spcAft>
                        <a:buClrTx/>
                        <a:buSzTx/>
                        <a:buFontTx/>
                        <a:buNone/>
                        <a:tabLst/>
                        <a:defRPr/>
                      </a:pPr>
                      <a:r>
                        <a:rPr lang="es-ES" sz="1100" spc="-25" dirty="0" smtClean="0">
                          <a:solidFill>
                            <a:srgbClr val="3D3D3F"/>
                          </a:solidFill>
                          <a:latin typeface="Century Gothic"/>
                          <a:cs typeface="Century Gothic"/>
                        </a:rPr>
                        <a:t>La cuantía de la ayuda no podrá superar el 100% de los costes salariales, incluyendo la cotización por todos los conceptos a la Seguridad Social</a:t>
                      </a:r>
                      <a:endParaRPr lang="es-ES" sz="1100" dirty="0" smtClean="0">
                        <a:latin typeface="Century Gothic"/>
                        <a:cs typeface="Century Gothic"/>
                      </a:endParaRPr>
                    </a:p>
                  </a:txBody>
                  <a:tcPr marL="0" marR="0" marT="2540" marB="0" anchor="ctr" anchorCtr="1">
                    <a:lnL w="19050">
                      <a:solidFill>
                        <a:srgbClr val="FFFFFF"/>
                      </a:solidFill>
                      <a:prstDash val="solid"/>
                    </a:lnL>
                    <a:lnR w="1905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rgbClr val="004594">
                        <a:alpha val="9999"/>
                      </a:srgbClr>
                    </a:solidFill>
                  </a:tcPr>
                </a:tc>
                <a:tc>
                  <a:txBody>
                    <a:bodyPr/>
                    <a:lstStyle/>
                    <a:p>
                      <a:pPr algn="ctr">
                        <a:lnSpc>
                          <a:spcPct val="100000"/>
                        </a:lnSpc>
                        <a:spcBef>
                          <a:spcPts val="20"/>
                        </a:spcBef>
                      </a:pPr>
                      <a:endParaRPr sz="1100" dirty="0">
                        <a:latin typeface="Times New Roman"/>
                        <a:cs typeface="Times New Roman"/>
                      </a:endParaRPr>
                    </a:p>
                    <a:p>
                      <a:pPr marL="125095" algn="ctr">
                        <a:lnSpc>
                          <a:spcPct val="100000"/>
                        </a:lnSpc>
                        <a:spcBef>
                          <a:spcPts val="5"/>
                        </a:spcBef>
                      </a:pPr>
                      <a:r>
                        <a:rPr lang="es-ES" sz="1100" spc="10" dirty="0" smtClean="0">
                          <a:latin typeface="Century Gothic"/>
                          <a:cs typeface="Century Gothic"/>
                        </a:rPr>
                        <a:t>11.000</a:t>
                      </a:r>
                      <a:r>
                        <a:rPr lang="es-ES" sz="1100" spc="-55" dirty="0" smtClean="0">
                          <a:latin typeface="Century Gothic"/>
                          <a:cs typeface="Century Gothic"/>
                        </a:rPr>
                        <a:t> </a:t>
                      </a:r>
                      <a:r>
                        <a:rPr lang="es-ES" sz="1100" spc="10" dirty="0">
                          <a:solidFill>
                            <a:schemeClr val="tx1"/>
                          </a:solidFill>
                          <a:latin typeface="Century Gothic"/>
                          <a:ea typeface="+mn-ea"/>
                          <a:cs typeface="Arial Black"/>
                        </a:rPr>
                        <a:t>€</a:t>
                      </a:r>
                      <a:endParaRPr sz="1100" dirty="0">
                        <a:latin typeface="Arial Black"/>
                        <a:cs typeface="Arial Black"/>
                      </a:endParaRPr>
                    </a:p>
                  </a:txBody>
                  <a:tcPr marL="0" marR="0" marT="2540" marB="0" anchor="ctr" anchorCtr="1">
                    <a:lnL w="19050">
                      <a:solidFill>
                        <a:srgbClr val="FFFFFF"/>
                      </a:solidFill>
                      <a:prstDash val="solid"/>
                    </a:lnL>
                    <a:lnR w="19050" cap="flat" cmpd="sng" algn="ctr">
                      <a:solidFill>
                        <a:srgbClr val="FFFFFF"/>
                      </a:solidFill>
                      <a:prstDash val="solid"/>
                      <a:round/>
                      <a:headEnd type="none" w="med" len="med"/>
                      <a:tailEnd type="none" w="med" len="med"/>
                    </a:lnR>
                    <a:lnT w="12700">
                      <a:solidFill>
                        <a:srgbClr val="000000"/>
                      </a:solidFill>
                      <a:prstDash val="solid"/>
                    </a:lnT>
                    <a:lnB w="12700">
                      <a:solidFill>
                        <a:srgbClr val="000000"/>
                      </a:solidFill>
                      <a:prstDash val="solid"/>
                    </a:lnB>
                    <a:solidFill>
                      <a:srgbClr val="004594">
                        <a:alpha val="9999"/>
                      </a:srgbClr>
                    </a:solidFill>
                  </a:tcPr>
                </a:tc>
                <a:tc>
                  <a:txBody>
                    <a:bodyPr/>
                    <a:lstStyle/>
                    <a:p>
                      <a:pPr marL="125095" marR="0" lvl="0" indent="0" algn="ctr" defTabSz="914400" eaLnBrk="1" fontAlgn="auto" latinLnBrk="0" hangingPunct="1">
                        <a:lnSpc>
                          <a:spcPct val="100000"/>
                        </a:lnSpc>
                        <a:spcBef>
                          <a:spcPts val="5"/>
                        </a:spcBef>
                        <a:spcAft>
                          <a:spcPts val="0"/>
                        </a:spcAft>
                        <a:buClrTx/>
                        <a:buSzTx/>
                        <a:buFontTx/>
                        <a:buNone/>
                        <a:tabLst/>
                        <a:defRPr/>
                      </a:pPr>
                      <a:r>
                        <a:rPr lang="es-ES" sz="1100" spc="-25" dirty="0" smtClean="0">
                          <a:solidFill>
                            <a:srgbClr val="3D3D3F"/>
                          </a:solidFill>
                          <a:latin typeface="Century Gothic"/>
                          <a:cs typeface="Century Gothic"/>
                        </a:rPr>
                        <a:t>La cuantía de la ayuda no podrá superar el 100% de los costes salariales, incluyendo la cotización por todos los conceptos a la Seguridad Social</a:t>
                      </a:r>
                      <a:endParaRPr lang="es-ES" sz="1100" dirty="0" smtClean="0">
                        <a:latin typeface="Century Gothic"/>
                        <a:cs typeface="Century Gothic"/>
                      </a:endParaRPr>
                    </a:p>
                  </a:txBody>
                  <a:tcPr marL="0" marR="0" marT="2540" marB="0" anchor="ctr" anchorCtr="1">
                    <a:lnL w="19050">
                      <a:solidFill>
                        <a:srgbClr val="FFFFFF"/>
                      </a:solidFill>
                      <a:prstDash val="solid"/>
                    </a:lnL>
                    <a:lnT w="12700" cap="flat" cmpd="sng" algn="ctr">
                      <a:solidFill>
                        <a:srgbClr val="000000"/>
                      </a:solidFill>
                      <a:prstDash val="solid"/>
                      <a:round/>
                      <a:headEnd type="none" w="med" len="med"/>
                      <a:tailEnd type="none" w="med" len="med"/>
                    </a:lnT>
                    <a:lnB w="12700">
                      <a:solidFill>
                        <a:srgbClr val="000000"/>
                      </a:solidFill>
                      <a:prstDash val="solid"/>
                    </a:lnB>
                    <a:solidFill>
                      <a:srgbClr val="004594">
                        <a:alpha val="9999"/>
                      </a:srgbClr>
                    </a:solidFill>
                  </a:tcPr>
                </a:tc>
                <a:extLst>
                  <a:ext uri="{0D108BD9-81ED-4DB2-BD59-A6C34878D82A}">
                    <a16:rowId xmlns:a16="http://schemas.microsoft.com/office/drawing/2014/main" val="10002"/>
                  </a:ext>
                </a:extLst>
              </a:tr>
            </a:tbl>
          </a:graphicData>
        </a:graphic>
      </p:graphicFrame>
      <p:sp>
        <p:nvSpPr>
          <p:cNvPr id="39" name="object 2">
            <a:extLst>
              <a:ext uri="{FF2B5EF4-FFF2-40B4-BE49-F238E27FC236}">
                <a16:creationId xmlns:a16="http://schemas.microsoft.com/office/drawing/2014/main" id="{D878B474-2CF8-6241-9FFE-3F8166EB10BB}"/>
              </a:ext>
            </a:extLst>
          </p:cNvPr>
          <p:cNvSpPr txBox="1"/>
          <p:nvPr/>
        </p:nvSpPr>
        <p:spPr>
          <a:xfrm>
            <a:off x="7269488" y="6958266"/>
            <a:ext cx="2953272"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a:solidFill>
                  <a:srgbClr val="004594"/>
                </a:solidFill>
                <a:latin typeface="Century Gothic Bold"/>
                <a:cs typeface="Calibri"/>
              </a:rPr>
              <a:t>Acciones Locales de Promoción de Empleo </a:t>
            </a:r>
            <a:r>
              <a:rPr lang="es-ES" sz="1000" b="1" dirty="0">
                <a:solidFill>
                  <a:srgbClr val="004594"/>
                </a:solidFill>
                <a:latin typeface="Century Gothic Bold"/>
                <a:cs typeface="Calibri"/>
              </a:rPr>
              <a:t>	</a:t>
            </a:r>
            <a:r>
              <a:rPr lang="es-ES" sz="950" spc="10" dirty="0" smtClean="0">
                <a:latin typeface="Century Gothic"/>
                <a:cs typeface="Century Gothic"/>
              </a:rPr>
              <a:t>21</a:t>
            </a:r>
            <a:endParaRPr lang="es-ES" sz="950" dirty="0">
              <a:latin typeface="Century Gothic"/>
              <a:cs typeface="Century Gothic"/>
            </a:endParaRPr>
          </a:p>
        </p:txBody>
      </p:sp>
      <p:sp>
        <p:nvSpPr>
          <p:cNvPr id="38" name="object 31"/>
          <p:cNvSpPr txBox="1">
            <a:spLocks/>
          </p:cNvSpPr>
          <p:nvPr/>
        </p:nvSpPr>
        <p:spPr>
          <a:xfrm>
            <a:off x="651353" y="623306"/>
            <a:ext cx="4749147" cy="320601"/>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pPr marL="12700">
              <a:spcBef>
                <a:spcPts val="100"/>
              </a:spcBef>
            </a:pPr>
            <a:r>
              <a:rPr lang="es-ES" sz="2000" b="0" kern="0" spc="50" dirty="0" smtClean="0"/>
              <a:t>Tipo1.</a:t>
            </a:r>
            <a:r>
              <a:rPr lang="es-ES" sz="2000" b="0" kern="0" spc="25" dirty="0" smtClean="0"/>
              <a:t> Fomento del Empleo</a:t>
            </a:r>
            <a:endParaRPr lang="es-ES" sz="2000" b="0" kern="0" dirty="0"/>
          </a:p>
        </p:txBody>
      </p:sp>
      <p:sp>
        <p:nvSpPr>
          <p:cNvPr id="40" name="object 25"/>
          <p:cNvSpPr txBox="1"/>
          <p:nvPr/>
        </p:nvSpPr>
        <p:spPr>
          <a:xfrm>
            <a:off x="683983" y="1175115"/>
            <a:ext cx="8692515" cy="421640"/>
          </a:xfrm>
          <a:prstGeom prst="rect">
            <a:avLst/>
          </a:prstGeom>
        </p:spPr>
        <p:txBody>
          <a:bodyPr vert="horz" wrap="square" lIns="0" tIns="12700" rIns="0" bIns="0" rtlCol="0">
            <a:spAutoFit/>
          </a:bodyPr>
          <a:lstStyle/>
          <a:p>
            <a:pPr marL="12700" marR="5080">
              <a:lnSpc>
                <a:spcPct val="100000"/>
              </a:lnSpc>
              <a:spcBef>
                <a:spcPts val="100"/>
              </a:spcBef>
            </a:pPr>
            <a:r>
              <a:rPr lang="es-ES" sz="1300" spc="-25" dirty="0" smtClean="0">
                <a:solidFill>
                  <a:srgbClr val="3D3D3F"/>
                </a:solidFill>
                <a:latin typeface="Century Gothic"/>
                <a:cs typeface="Century Gothic"/>
              </a:rPr>
              <a:t>12.500 € por cada contrato de trabajo </a:t>
            </a:r>
            <a:r>
              <a:rPr lang="es-ES" sz="1300" spc="-35" dirty="0" smtClean="0">
                <a:solidFill>
                  <a:srgbClr val="3D3D3F"/>
                </a:solidFill>
                <a:latin typeface="Century Gothic"/>
                <a:cs typeface="Century Gothic"/>
              </a:rPr>
              <a:t>la </a:t>
            </a:r>
            <a:r>
              <a:rPr lang="es-ES" sz="1300" spc="-40" dirty="0" smtClean="0">
                <a:solidFill>
                  <a:srgbClr val="3D3D3F"/>
                </a:solidFill>
                <a:latin typeface="Century Gothic"/>
                <a:cs typeface="Century Gothic"/>
              </a:rPr>
              <a:t>extinción </a:t>
            </a:r>
            <a:r>
              <a:rPr lang="es-ES" sz="1300" spc="-55" dirty="0" smtClean="0">
                <a:solidFill>
                  <a:srgbClr val="3D3D3F"/>
                </a:solidFill>
                <a:latin typeface="Century Gothic"/>
                <a:cs typeface="Century Gothic"/>
              </a:rPr>
              <a:t>de </a:t>
            </a:r>
            <a:r>
              <a:rPr lang="es-ES" sz="1300" spc="-35" dirty="0" smtClean="0">
                <a:solidFill>
                  <a:srgbClr val="3D3D3F"/>
                </a:solidFill>
                <a:latin typeface="Century Gothic"/>
                <a:cs typeface="Century Gothic"/>
              </a:rPr>
              <a:t>la relación laboral está </a:t>
            </a:r>
            <a:r>
              <a:rPr lang="es-ES" sz="1300" spc="-40" dirty="0" smtClean="0">
                <a:solidFill>
                  <a:srgbClr val="3D3D3F"/>
                </a:solidFill>
                <a:latin typeface="Century Gothic"/>
                <a:cs typeface="Century Gothic"/>
              </a:rPr>
              <a:t>motivada </a:t>
            </a:r>
            <a:r>
              <a:rPr lang="es-ES" sz="1300" spc="-50" dirty="0" smtClean="0">
                <a:solidFill>
                  <a:srgbClr val="3D3D3F"/>
                </a:solidFill>
                <a:latin typeface="Century Gothic"/>
                <a:cs typeface="Century Gothic"/>
              </a:rPr>
              <a:t>por </a:t>
            </a:r>
            <a:r>
              <a:rPr lang="es-ES" sz="1300" spc="-25" dirty="0" smtClean="0">
                <a:solidFill>
                  <a:srgbClr val="3D3D3F"/>
                </a:solidFill>
                <a:latin typeface="Century Gothic"/>
                <a:cs typeface="Century Gothic"/>
              </a:rPr>
              <a:t>causas </a:t>
            </a:r>
            <a:r>
              <a:rPr lang="es-ES" sz="1300" spc="-30" dirty="0" smtClean="0">
                <a:solidFill>
                  <a:srgbClr val="3D3D3F"/>
                </a:solidFill>
                <a:latin typeface="Century Gothic"/>
                <a:cs typeface="Century Gothic"/>
              </a:rPr>
              <a:t>distintas </a:t>
            </a:r>
            <a:r>
              <a:rPr lang="es-ES" sz="1300" spc="-70" dirty="0" smtClean="0">
                <a:solidFill>
                  <a:srgbClr val="3D3D3F"/>
                </a:solidFill>
                <a:latin typeface="Century Gothic"/>
                <a:cs typeface="Century Gothic"/>
              </a:rPr>
              <a:t>a </a:t>
            </a:r>
            <a:r>
              <a:rPr lang="es-ES" sz="1300" spc="-15" dirty="0" smtClean="0">
                <a:solidFill>
                  <a:srgbClr val="3D3D3F"/>
                </a:solidFill>
                <a:latin typeface="Century Gothic"/>
                <a:cs typeface="Century Gothic"/>
              </a:rPr>
              <a:t>las </a:t>
            </a:r>
            <a:r>
              <a:rPr lang="es-ES" sz="1300" spc="-30" dirty="0" smtClean="0">
                <a:solidFill>
                  <a:srgbClr val="3D3D3F"/>
                </a:solidFill>
                <a:latin typeface="Century Gothic"/>
                <a:cs typeface="Century Gothic"/>
              </a:rPr>
              <a:t>previstas </a:t>
            </a:r>
            <a:r>
              <a:rPr lang="es-ES" sz="1300" spc="-40" dirty="0" smtClean="0">
                <a:solidFill>
                  <a:srgbClr val="3D3D3F"/>
                </a:solidFill>
                <a:latin typeface="Century Gothic"/>
                <a:cs typeface="Century Gothic"/>
              </a:rPr>
              <a:t>anteriormente, procederá  </a:t>
            </a:r>
            <a:r>
              <a:rPr lang="es-ES" sz="1300" spc="-30" dirty="0" smtClean="0">
                <a:solidFill>
                  <a:srgbClr val="3D3D3F"/>
                </a:solidFill>
                <a:latin typeface="Century Gothic"/>
                <a:cs typeface="Century Gothic"/>
              </a:rPr>
              <a:t>el</a:t>
            </a:r>
            <a:r>
              <a:rPr lang="es-ES" sz="1300" spc="55" dirty="0" smtClean="0">
                <a:solidFill>
                  <a:srgbClr val="3D3D3F"/>
                </a:solidFill>
                <a:latin typeface="Century Gothic"/>
                <a:cs typeface="Century Gothic"/>
              </a:rPr>
              <a:t> </a:t>
            </a:r>
            <a:r>
              <a:rPr lang="es-ES" sz="1300" spc="-40" dirty="0" smtClean="0">
                <a:solidFill>
                  <a:srgbClr val="3D3D3F"/>
                </a:solidFill>
                <a:latin typeface="Century Gothic"/>
                <a:cs typeface="Century Gothic"/>
              </a:rPr>
              <a:t>reintegro</a:t>
            </a:r>
            <a:r>
              <a:rPr lang="es-ES" sz="1300" spc="60" dirty="0" smtClean="0">
                <a:solidFill>
                  <a:srgbClr val="3D3D3F"/>
                </a:solidFill>
                <a:latin typeface="Century Gothic"/>
                <a:cs typeface="Century Gothic"/>
              </a:rPr>
              <a:t> </a:t>
            </a:r>
            <a:r>
              <a:rPr lang="es-ES" sz="1300" spc="-50" dirty="0" smtClean="0">
                <a:solidFill>
                  <a:srgbClr val="3D3D3F"/>
                </a:solidFill>
                <a:latin typeface="Century Gothic"/>
                <a:cs typeface="Century Gothic"/>
              </a:rPr>
              <a:t>total</a:t>
            </a:r>
            <a:r>
              <a:rPr lang="es-ES" sz="1300" spc="55" dirty="0" smtClean="0">
                <a:solidFill>
                  <a:srgbClr val="3D3D3F"/>
                </a:solidFill>
                <a:latin typeface="Century Gothic"/>
                <a:cs typeface="Century Gothic"/>
              </a:rPr>
              <a:t> </a:t>
            </a:r>
            <a:r>
              <a:rPr lang="es-ES" sz="1300" spc="-55" dirty="0" smtClean="0">
                <a:solidFill>
                  <a:srgbClr val="3D3D3F"/>
                </a:solidFill>
                <a:latin typeface="Century Gothic"/>
                <a:cs typeface="Century Gothic"/>
              </a:rPr>
              <a:t>de</a:t>
            </a:r>
            <a:r>
              <a:rPr lang="es-ES" sz="1300" spc="60" dirty="0" smtClean="0">
                <a:solidFill>
                  <a:srgbClr val="3D3D3F"/>
                </a:solidFill>
                <a:latin typeface="Century Gothic"/>
                <a:cs typeface="Century Gothic"/>
              </a:rPr>
              <a:t> </a:t>
            </a:r>
            <a:r>
              <a:rPr lang="es-ES" sz="1300" spc="-35" dirty="0" smtClean="0">
                <a:solidFill>
                  <a:srgbClr val="3D3D3F"/>
                </a:solidFill>
                <a:latin typeface="Century Gothic"/>
                <a:cs typeface="Century Gothic"/>
              </a:rPr>
              <a:t>la</a:t>
            </a:r>
            <a:r>
              <a:rPr lang="es-ES" sz="1300" spc="60" dirty="0" smtClean="0">
                <a:solidFill>
                  <a:srgbClr val="3D3D3F"/>
                </a:solidFill>
                <a:latin typeface="Century Gothic"/>
                <a:cs typeface="Century Gothic"/>
              </a:rPr>
              <a:t> </a:t>
            </a:r>
            <a:r>
              <a:rPr lang="es-ES" sz="1300" spc="-35" dirty="0" smtClean="0">
                <a:solidFill>
                  <a:srgbClr val="3D3D3F"/>
                </a:solidFill>
                <a:latin typeface="Century Gothic"/>
                <a:cs typeface="Century Gothic"/>
              </a:rPr>
              <a:t>subvención</a:t>
            </a:r>
            <a:r>
              <a:rPr lang="es-ES" sz="1300" spc="-40" dirty="0" smtClean="0">
                <a:solidFill>
                  <a:srgbClr val="3D3D3F"/>
                </a:solidFill>
                <a:latin typeface="Century Gothic"/>
                <a:cs typeface="Century Gothic"/>
              </a:rPr>
              <a:t>.</a:t>
            </a:r>
            <a:endParaRPr lang="es-ES" sz="1300" dirty="0">
              <a:latin typeface="Century Gothic"/>
              <a:cs typeface="Century Gothic"/>
            </a:endParaRPr>
          </a:p>
        </p:txBody>
      </p:sp>
      <p:sp>
        <p:nvSpPr>
          <p:cNvPr id="41" name="object 25"/>
          <p:cNvSpPr txBox="1"/>
          <p:nvPr/>
        </p:nvSpPr>
        <p:spPr>
          <a:xfrm>
            <a:off x="683982" y="1653080"/>
            <a:ext cx="8692515" cy="412934"/>
          </a:xfrm>
          <a:prstGeom prst="rect">
            <a:avLst/>
          </a:prstGeom>
        </p:spPr>
        <p:txBody>
          <a:bodyPr vert="horz" wrap="square" lIns="0" tIns="12700" rIns="0" bIns="0" rtlCol="0">
            <a:spAutoFit/>
          </a:bodyPr>
          <a:lstStyle/>
          <a:p>
            <a:pPr marL="12700" marR="5080">
              <a:lnSpc>
                <a:spcPct val="100000"/>
              </a:lnSpc>
              <a:spcBef>
                <a:spcPts val="100"/>
              </a:spcBef>
            </a:pPr>
            <a:r>
              <a:rPr lang="es-ES" sz="1300" spc="-25" dirty="0" smtClean="0">
                <a:solidFill>
                  <a:srgbClr val="3D3D3F"/>
                </a:solidFill>
                <a:latin typeface="Century Gothic"/>
                <a:cs typeface="Century Gothic"/>
              </a:rPr>
              <a:t>La cuantía de la ayuda no podrá superar el 100% de los costes salariales, incluyendo la cotización por todos los conceptos a la Seguridad Social</a:t>
            </a:r>
            <a:endParaRPr lang="es-ES" sz="1300" dirty="0">
              <a:latin typeface="Century Gothic"/>
              <a:cs typeface="Century Gothic"/>
            </a:endParaRPr>
          </a:p>
        </p:txBody>
      </p:sp>
      <p:sp>
        <p:nvSpPr>
          <p:cNvPr id="42" name="object 31"/>
          <p:cNvSpPr txBox="1">
            <a:spLocks/>
          </p:cNvSpPr>
          <p:nvPr/>
        </p:nvSpPr>
        <p:spPr>
          <a:xfrm>
            <a:off x="663396" y="2202199"/>
            <a:ext cx="5406784" cy="320601"/>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pPr marL="12700">
              <a:spcBef>
                <a:spcPts val="100"/>
              </a:spcBef>
            </a:pPr>
            <a:r>
              <a:rPr lang="es-ES" sz="2000" b="0" kern="0" spc="50" dirty="0" smtClean="0"/>
              <a:t>Tipo2.</a:t>
            </a:r>
            <a:r>
              <a:rPr lang="es-ES" sz="2000" b="0" kern="0" spc="25" dirty="0" smtClean="0"/>
              <a:t> Ayudas a la contratación</a:t>
            </a:r>
            <a:endParaRPr lang="es-ES" sz="2000" kern="0" dirty="0"/>
          </a:p>
        </p:txBody>
      </p:sp>
      <p:pic>
        <p:nvPicPr>
          <p:cNvPr id="28" name="Picture 5" descr="OK Tira azul_oscuro"/>
          <p:cNvPicPr>
            <a:picLocks noChangeArrowheads="1"/>
          </p:cNvPicPr>
          <p:nvPr/>
        </p:nvPicPr>
        <p:blipFill>
          <a:blip r:embed="rId7"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Group 9"/>
          <p:cNvGrpSpPr>
            <a:grpSpLocks/>
          </p:cNvGrpSpPr>
          <p:nvPr/>
        </p:nvGrpSpPr>
        <p:grpSpPr bwMode="auto">
          <a:xfrm>
            <a:off x="8255" y="-2127"/>
            <a:ext cx="10680700" cy="7562850"/>
            <a:chOff x="0" y="981"/>
            <a:chExt cx="5760" cy="2319"/>
          </a:xfrm>
        </p:grpSpPr>
        <p:sp>
          <p:nvSpPr>
            <p:cNvPr id="5" name="2 Rectángulo"/>
            <p:cNvSpPr>
              <a:spLocks noChangeArrowheads="1"/>
            </p:cNvSpPr>
            <p:nvPr/>
          </p:nvSpPr>
          <p:spPr bwMode="auto">
            <a:xfrm>
              <a:off x="0" y="981"/>
              <a:ext cx="5760" cy="2086"/>
            </a:xfrm>
            <a:prstGeom prst="rect">
              <a:avLst/>
            </a:prstGeom>
            <a:solidFill>
              <a:srgbClr val="004595"/>
            </a:solidFill>
            <a:ln>
              <a:noFill/>
            </a:ln>
            <a:extLst>
              <a:ext uri="{91240B29-F687-4F45-9708-019B960494DF}">
                <a14:hiddenLine xmlns:a14="http://schemas.microsoft.com/office/drawing/2010/main" w="25400" algn="ctr">
                  <a:solidFill>
                    <a:srgbClr val="004595"/>
                  </a:solidFill>
                  <a:miter lim="800000"/>
                  <a:headEnd/>
                  <a:tailEnd/>
                </a14:hiddenLine>
              </a:ext>
            </a:extLst>
          </p:spPr>
          <p:txBody>
            <a:bodyPr anchor="ctr"/>
            <a:lstStyle/>
            <a:p>
              <a:pPr algn="ctr">
                <a:defRPr/>
              </a:pPr>
              <a:endParaRPr lang="es-ES" dirty="0">
                <a:solidFill>
                  <a:schemeClr val="lt1"/>
                </a:solidFill>
                <a:latin typeface="+mn-lt"/>
              </a:endParaRPr>
            </a:p>
          </p:txBody>
        </p:sp>
        <p:pic>
          <p:nvPicPr>
            <p:cNvPr id="8" name="Picture 4" descr="OK Tira verde_oscu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67"/>
              <a:ext cx="576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 name="object 3">
            <a:extLst>
              <a:ext uri="{FF2B5EF4-FFF2-40B4-BE49-F238E27FC236}">
                <a16:creationId xmlns:a16="http://schemas.microsoft.com/office/drawing/2014/main" id="{381A6636-3B21-1542-9FE5-BE9B31E702C8}"/>
              </a:ext>
            </a:extLst>
          </p:cNvPr>
          <p:cNvSpPr txBox="1">
            <a:spLocks/>
          </p:cNvSpPr>
          <p:nvPr/>
        </p:nvSpPr>
        <p:spPr>
          <a:xfrm>
            <a:off x="385798" y="2612206"/>
            <a:ext cx="8077200" cy="705321"/>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r>
              <a:rPr lang="es-ES" dirty="0">
                <a:solidFill>
                  <a:schemeClr val="bg1">
                    <a:lumMod val="95000"/>
                  </a:schemeClr>
                </a:solidFill>
              </a:rPr>
              <a:t>Presentación de solicitudes</a:t>
            </a:r>
          </a:p>
        </p:txBody>
      </p:sp>
      <p:sp>
        <p:nvSpPr>
          <p:cNvPr id="7" name="Rectángulo 6">
            <a:extLst>
              <a:ext uri="{FF2B5EF4-FFF2-40B4-BE49-F238E27FC236}">
                <a16:creationId xmlns:a16="http://schemas.microsoft.com/office/drawing/2014/main" id="{56397F9E-047C-B847-9929-4F6D7C58C3F8}"/>
              </a:ext>
            </a:extLst>
          </p:cNvPr>
          <p:cNvSpPr/>
          <p:nvPr/>
        </p:nvSpPr>
        <p:spPr>
          <a:xfrm>
            <a:off x="317500" y="1190625"/>
            <a:ext cx="3421097" cy="2144177"/>
          </a:xfrm>
          <a:prstGeom prst="rect">
            <a:avLst/>
          </a:prstGeom>
        </p:spPr>
        <p:txBody>
          <a:bodyPr wrap="square">
            <a:spAutoFit/>
          </a:bodyPr>
          <a:lstStyle/>
          <a:p>
            <a:r>
              <a:rPr lang="es-ES" sz="20000" spc="-1000" baseline="7000" dirty="0">
                <a:solidFill>
                  <a:schemeClr val="bg1">
                    <a:lumMod val="95000"/>
                    <a:alpha val="36000"/>
                  </a:schemeClr>
                </a:solidFill>
                <a:latin typeface="Century Gothic"/>
                <a:cs typeface="Century Gothic"/>
              </a:rPr>
              <a:t>08</a:t>
            </a:r>
            <a:endParaRPr lang="es-ES" sz="20000" b="1" spc="-1000" baseline="7000" dirty="0">
              <a:solidFill>
                <a:schemeClr val="bg1">
                  <a:lumMod val="95000"/>
                  <a:alpha val="36000"/>
                </a:schemeClr>
              </a:solidFill>
              <a:latin typeface="Century Gothic Bold"/>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3" name="object 23"/>
          <p:cNvSpPr/>
          <p:nvPr/>
        </p:nvSpPr>
        <p:spPr>
          <a:xfrm>
            <a:off x="671300" y="2866841"/>
            <a:ext cx="9126220" cy="1296035"/>
          </a:xfrm>
          <a:custGeom>
            <a:avLst/>
            <a:gdLst/>
            <a:ahLst/>
            <a:cxnLst/>
            <a:rect l="l" t="t" r="r" b="b"/>
            <a:pathLst>
              <a:path w="9126220" h="1296035">
                <a:moveTo>
                  <a:pt x="0" y="1295996"/>
                </a:moveTo>
                <a:lnTo>
                  <a:pt x="9126004" y="1295996"/>
                </a:lnTo>
                <a:lnTo>
                  <a:pt x="9126004" y="0"/>
                </a:lnTo>
                <a:lnTo>
                  <a:pt x="0" y="0"/>
                </a:lnTo>
                <a:lnTo>
                  <a:pt x="0" y="1295996"/>
                </a:lnTo>
                <a:close/>
              </a:path>
            </a:pathLst>
          </a:custGeom>
          <a:solidFill>
            <a:srgbClr val="000000">
              <a:alpha val="2999"/>
            </a:srgbClr>
          </a:solidFill>
        </p:spPr>
        <p:txBody>
          <a:bodyPr wrap="square" lIns="0" tIns="0" rIns="0" bIns="0" rtlCol="0"/>
          <a:lstStyle/>
          <a:p>
            <a:endParaRPr b="1" dirty="0">
              <a:latin typeface="Century Gothic Bold"/>
            </a:endParaRPr>
          </a:p>
        </p:txBody>
      </p:sp>
      <p:sp>
        <p:nvSpPr>
          <p:cNvPr id="25" name="object 25"/>
          <p:cNvSpPr txBox="1">
            <a:spLocks noGrp="1"/>
          </p:cNvSpPr>
          <p:nvPr>
            <p:ph type="title"/>
          </p:nvPr>
        </p:nvSpPr>
        <p:spPr>
          <a:xfrm>
            <a:off x="684899" y="835997"/>
            <a:ext cx="6732800" cy="397545"/>
          </a:xfrm>
          <a:prstGeom prst="rect">
            <a:avLst/>
          </a:prstGeom>
        </p:spPr>
        <p:txBody>
          <a:bodyPr vert="horz" wrap="square" lIns="0" tIns="12700" rIns="0" bIns="0" rtlCol="0">
            <a:spAutoFit/>
          </a:bodyPr>
          <a:lstStyle/>
          <a:p>
            <a:pPr marL="12700">
              <a:lnSpc>
                <a:spcPct val="100000"/>
              </a:lnSpc>
              <a:spcBef>
                <a:spcPts val="100"/>
              </a:spcBef>
            </a:pPr>
            <a:r>
              <a:rPr lang="es-ES" sz="2500" dirty="0"/>
              <a:t>Plazos para la solicitud de subvención</a:t>
            </a:r>
            <a:endParaRPr sz="2500" dirty="0">
              <a:latin typeface="Century Gothic Bold"/>
              <a:cs typeface="Calibri"/>
            </a:endParaRPr>
          </a:p>
        </p:txBody>
      </p:sp>
      <p:sp>
        <p:nvSpPr>
          <p:cNvPr id="27" name="object 27"/>
          <p:cNvSpPr txBox="1"/>
          <p:nvPr/>
        </p:nvSpPr>
        <p:spPr>
          <a:xfrm>
            <a:off x="4236808" y="3060994"/>
            <a:ext cx="4462692" cy="643766"/>
          </a:xfrm>
          <a:prstGeom prst="rect">
            <a:avLst/>
          </a:prstGeom>
        </p:spPr>
        <p:txBody>
          <a:bodyPr vert="horz" wrap="square" lIns="0" tIns="22860" rIns="0" bIns="0" rtlCol="0">
            <a:spAutoFit/>
          </a:bodyPr>
          <a:lstStyle/>
          <a:p>
            <a:pPr marL="12700">
              <a:lnSpc>
                <a:spcPct val="100000"/>
              </a:lnSpc>
              <a:spcBef>
                <a:spcPts val="80"/>
              </a:spcBef>
            </a:pPr>
            <a:r>
              <a:rPr lang="es-ES" sz="1100" spc="-35" dirty="0" smtClean="0">
                <a:solidFill>
                  <a:srgbClr val="3D3D3F"/>
                </a:solidFill>
                <a:latin typeface="Century Gothic"/>
                <a:cs typeface="Century Gothic"/>
              </a:rPr>
              <a:t>Un mes desde</a:t>
            </a:r>
            <a:r>
              <a:rPr sz="1100" spc="30" dirty="0" smtClean="0">
                <a:solidFill>
                  <a:srgbClr val="3D3D3F"/>
                </a:solidFill>
                <a:latin typeface="Century Gothic"/>
                <a:cs typeface="Century Gothic"/>
              </a:rPr>
              <a:t> </a:t>
            </a:r>
            <a:r>
              <a:rPr sz="1100" spc="-15" dirty="0">
                <a:solidFill>
                  <a:srgbClr val="3D3D3F"/>
                </a:solidFill>
                <a:latin typeface="Century Gothic"/>
                <a:cs typeface="Century Gothic"/>
              </a:rPr>
              <a:t>el</a:t>
            </a:r>
            <a:r>
              <a:rPr sz="1100" spc="30" dirty="0">
                <a:solidFill>
                  <a:srgbClr val="3D3D3F"/>
                </a:solidFill>
                <a:latin typeface="Century Gothic"/>
                <a:cs typeface="Century Gothic"/>
              </a:rPr>
              <a:t> </a:t>
            </a:r>
            <a:r>
              <a:rPr sz="1100" spc="-20" dirty="0">
                <a:solidFill>
                  <a:srgbClr val="3D3D3F"/>
                </a:solidFill>
                <a:latin typeface="Century Gothic"/>
                <a:cs typeface="Century Gothic"/>
              </a:rPr>
              <a:t>día</a:t>
            </a:r>
            <a:r>
              <a:rPr sz="1100" spc="30" dirty="0">
                <a:solidFill>
                  <a:srgbClr val="3D3D3F"/>
                </a:solidFill>
                <a:latin typeface="Century Gothic"/>
                <a:cs typeface="Century Gothic"/>
              </a:rPr>
              <a:t> </a:t>
            </a:r>
            <a:r>
              <a:rPr sz="1100" spc="-20" dirty="0">
                <a:solidFill>
                  <a:srgbClr val="3D3D3F"/>
                </a:solidFill>
                <a:latin typeface="Century Gothic"/>
                <a:cs typeface="Century Gothic"/>
              </a:rPr>
              <a:t>siguiente</a:t>
            </a:r>
            <a:r>
              <a:rPr sz="1100" spc="30" dirty="0">
                <a:solidFill>
                  <a:srgbClr val="3D3D3F"/>
                </a:solidFill>
                <a:latin typeface="Century Gothic"/>
                <a:cs typeface="Century Gothic"/>
              </a:rPr>
              <a:t> </a:t>
            </a:r>
            <a:r>
              <a:rPr sz="1100" spc="-45" dirty="0">
                <a:solidFill>
                  <a:srgbClr val="3D3D3F"/>
                </a:solidFill>
                <a:latin typeface="Century Gothic"/>
                <a:cs typeface="Century Gothic"/>
              </a:rPr>
              <a:t>a</a:t>
            </a:r>
            <a:r>
              <a:rPr sz="1100" spc="30" dirty="0">
                <a:solidFill>
                  <a:srgbClr val="3D3D3F"/>
                </a:solidFill>
                <a:latin typeface="Century Gothic"/>
                <a:cs typeface="Century Gothic"/>
              </a:rPr>
              <a:t> </a:t>
            </a:r>
            <a:r>
              <a:rPr sz="1100" spc="-15" dirty="0">
                <a:solidFill>
                  <a:srgbClr val="3D3D3F"/>
                </a:solidFill>
                <a:latin typeface="Century Gothic"/>
                <a:cs typeface="Century Gothic"/>
              </a:rPr>
              <a:t>la</a:t>
            </a:r>
            <a:r>
              <a:rPr sz="1100" spc="30" dirty="0">
                <a:solidFill>
                  <a:srgbClr val="3D3D3F"/>
                </a:solidFill>
                <a:latin typeface="Century Gothic"/>
                <a:cs typeface="Century Gothic"/>
              </a:rPr>
              <a:t> </a:t>
            </a:r>
            <a:r>
              <a:rPr sz="1100" spc="-25" dirty="0">
                <a:solidFill>
                  <a:srgbClr val="3D3D3F"/>
                </a:solidFill>
                <a:latin typeface="Century Gothic"/>
                <a:cs typeface="Century Gothic"/>
              </a:rPr>
              <a:t>publicación</a:t>
            </a:r>
            <a:r>
              <a:rPr sz="1100" spc="30" dirty="0">
                <a:solidFill>
                  <a:srgbClr val="3D3D3F"/>
                </a:solidFill>
                <a:latin typeface="Century Gothic"/>
                <a:cs typeface="Century Gothic"/>
              </a:rPr>
              <a:t> </a:t>
            </a:r>
            <a:r>
              <a:rPr sz="1100" spc="-40" dirty="0">
                <a:solidFill>
                  <a:srgbClr val="3D3D3F"/>
                </a:solidFill>
                <a:latin typeface="Century Gothic"/>
                <a:cs typeface="Century Gothic"/>
              </a:rPr>
              <a:t>en</a:t>
            </a:r>
            <a:r>
              <a:rPr sz="1100" spc="30" dirty="0">
                <a:solidFill>
                  <a:srgbClr val="3D3D3F"/>
                </a:solidFill>
                <a:latin typeface="Century Gothic"/>
                <a:cs typeface="Century Gothic"/>
              </a:rPr>
              <a:t> </a:t>
            </a:r>
            <a:r>
              <a:rPr sz="1100" spc="-15" dirty="0">
                <a:solidFill>
                  <a:srgbClr val="3D3D3F"/>
                </a:solidFill>
                <a:latin typeface="Century Gothic"/>
                <a:cs typeface="Century Gothic"/>
              </a:rPr>
              <a:t>el</a:t>
            </a:r>
            <a:r>
              <a:rPr sz="1100" spc="30" dirty="0">
                <a:solidFill>
                  <a:srgbClr val="3D3D3F"/>
                </a:solidFill>
                <a:latin typeface="Century Gothic"/>
                <a:cs typeface="Century Gothic"/>
              </a:rPr>
              <a:t> </a:t>
            </a:r>
            <a:r>
              <a:rPr sz="1100" spc="-90" dirty="0" smtClean="0">
                <a:solidFill>
                  <a:srgbClr val="3D3D3F"/>
                </a:solidFill>
                <a:latin typeface="Century Gothic"/>
                <a:cs typeface="Century Gothic"/>
              </a:rPr>
              <a:t>BOPV</a:t>
            </a:r>
            <a:endParaRPr lang="es-ES" sz="1100" spc="-90" dirty="0" smtClean="0">
              <a:solidFill>
                <a:srgbClr val="3D3D3F"/>
              </a:solidFill>
              <a:latin typeface="Century Gothic"/>
              <a:cs typeface="Century Gothic"/>
            </a:endParaRPr>
          </a:p>
          <a:p>
            <a:pPr marL="12700">
              <a:spcBef>
                <a:spcPts val="180"/>
              </a:spcBef>
            </a:pPr>
            <a:r>
              <a:rPr lang="es-ES" sz="1300" b="1" spc="10" dirty="0">
                <a:solidFill>
                  <a:srgbClr val="3D3D3F"/>
                </a:solidFill>
                <a:latin typeface="Century Gothic"/>
                <a:cs typeface="Century Gothic"/>
              </a:rPr>
              <a:t>Desde el 21 de mayo de 2022 </a:t>
            </a:r>
            <a:endParaRPr sz="1300" b="1" spc="10" dirty="0">
              <a:solidFill>
                <a:srgbClr val="3D3D3F"/>
              </a:solidFill>
              <a:latin typeface="Century Gothic"/>
              <a:cs typeface="Century Gothic"/>
            </a:endParaRPr>
          </a:p>
          <a:p>
            <a:pPr marL="12700">
              <a:lnSpc>
                <a:spcPct val="100000"/>
              </a:lnSpc>
              <a:spcBef>
                <a:spcPts val="180"/>
              </a:spcBef>
            </a:pPr>
            <a:r>
              <a:rPr sz="1300" b="1" spc="10" dirty="0">
                <a:solidFill>
                  <a:srgbClr val="3D3D3F"/>
                </a:solidFill>
                <a:latin typeface="Century Gothic"/>
                <a:cs typeface="Century Gothic"/>
              </a:rPr>
              <a:t>hasta </a:t>
            </a:r>
            <a:r>
              <a:rPr sz="1300" b="1" spc="5" dirty="0">
                <a:solidFill>
                  <a:srgbClr val="3D3D3F"/>
                </a:solidFill>
                <a:latin typeface="Century Gothic"/>
                <a:cs typeface="Century Gothic"/>
              </a:rPr>
              <a:t>el </a:t>
            </a:r>
            <a:r>
              <a:rPr lang="es-ES" sz="1300" b="1" spc="50" dirty="0" smtClean="0">
                <a:solidFill>
                  <a:srgbClr val="3D3D3F"/>
                </a:solidFill>
                <a:latin typeface="Century Gothic"/>
                <a:cs typeface="Century Gothic"/>
              </a:rPr>
              <a:t>20</a:t>
            </a:r>
            <a:r>
              <a:rPr sz="1300" b="1" spc="50" dirty="0" smtClean="0">
                <a:solidFill>
                  <a:srgbClr val="3D3D3F"/>
                </a:solidFill>
                <a:latin typeface="Century Gothic"/>
                <a:cs typeface="Century Gothic"/>
              </a:rPr>
              <a:t> </a:t>
            </a:r>
            <a:r>
              <a:rPr sz="1300" b="1" spc="-25" dirty="0">
                <a:solidFill>
                  <a:srgbClr val="3D3D3F"/>
                </a:solidFill>
                <a:latin typeface="Century Gothic"/>
                <a:cs typeface="Century Gothic"/>
              </a:rPr>
              <a:t>de </a:t>
            </a:r>
            <a:r>
              <a:rPr lang="es-ES" sz="1300" b="1" spc="-25" dirty="0" smtClean="0">
                <a:solidFill>
                  <a:srgbClr val="3D3D3F"/>
                </a:solidFill>
                <a:latin typeface="Century Gothic"/>
                <a:cs typeface="Century Gothic"/>
              </a:rPr>
              <a:t>junio</a:t>
            </a:r>
            <a:r>
              <a:rPr sz="1300" b="1" spc="-10" dirty="0" smtClean="0">
                <a:solidFill>
                  <a:srgbClr val="3D3D3F"/>
                </a:solidFill>
                <a:latin typeface="Century Gothic"/>
                <a:cs typeface="Century Gothic"/>
              </a:rPr>
              <a:t> </a:t>
            </a:r>
            <a:r>
              <a:rPr sz="1300" b="1" spc="-25" dirty="0">
                <a:solidFill>
                  <a:srgbClr val="3D3D3F"/>
                </a:solidFill>
                <a:latin typeface="Century Gothic"/>
                <a:cs typeface="Century Gothic"/>
              </a:rPr>
              <a:t>de</a:t>
            </a:r>
            <a:r>
              <a:rPr sz="1300" b="1" spc="220" dirty="0">
                <a:solidFill>
                  <a:srgbClr val="3D3D3F"/>
                </a:solidFill>
                <a:latin typeface="Century Gothic"/>
                <a:cs typeface="Century Gothic"/>
              </a:rPr>
              <a:t> </a:t>
            </a:r>
            <a:r>
              <a:rPr sz="1300" b="1" spc="55" dirty="0" smtClean="0">
                <a:solidFill>
                  <a:srgbClr val="3D3D3F"/>
                </a:solidFill>
                <a:latin typeface="Century Gothic"/>
                <a:cs typeface="Century Gothic"/>
              </a:rPr>
              <a:t>20</a:t>
            </a:r>
            <a:r>
              <a:rPr lang="es-ES" sz="1300" b="1" spc="55" dirty="0" smtClean="0">
                <a:solidFill>
                  <a:srgbClr val="3D3D3F"/>
                </a:solidFill>
                <a:latin typeface="Century Gothic"/>
                <a:cs typeface="Century Gothic"/>
              </a:rPr>
              <a:t>22</a:t>
            </a:r>
            <a:endParaRPr sz="1300" dirty="0">
              <a:latin typeface="Century Gothic"/>
              <a:cs typeface="Century Gothic"/>
            </a:endParaRPr>
          </a:p>
        </p:txBody>
      </p:sp>
      <p:sp>
        <p:nvSpPr>
          <p:cNvPr id="28" name="object 28"/>
          <p:cNvSpPr/>
          <p:nvPr/>
        </p:nvSpPr>
        <p:spPr>
          <a:xfrm>
            <a:off x="3926286" y="3492000"/>
            <a:ext cx="125013" cy="45719"/>
          </a:xfrm>
          <a:custGeom>
            <a:avLst/>
            <a:gdLst/>
            <a:ahLst/>
            <a:cxnLst/>
            <a:rect l="l" t="t" r="r" b="b"/>
            <a:pathLst>
              <a:path w="114300" h="83185">
                <a:moveTo>
                  <a:pt x="0" y="0"/>
                </a:moveTo>
                <a:lnTo>
                  <a:pt x="0" y="82880"/>
                </a:lnTo>
                <a:lnTo>
                  <a:pt x="113868" y="41440"/>
                </a:lnTo>
                <a:lnTo>
                  <a:pt x="0" y="0"/>
                </a:lnTo>
                <a:close/>
              </a:path>
            </a:pathLst>
          </a:custGeom>
          <a:solidFill>
            <a:srgbClr val="004594"/>
          </a:solidFill>
        </p:spPr>
        <p:txBody>
          <a:bodyPr wrap="square" lIns="0" tIns="0" rIns="0" bIns="0" rtlCol="0"/>
          <a:lstStyle/>
          <a:p>
            <a:endParaRPr b="1" dirty="0">
              <a:latin typeface="Century Gothic Bold"/>
            </a:endParaRPr>
          </a:p>
        </p:txBody>
      </p:sp>
      <p:sp>
        <p:nvSpPr>
          <p:cNvPr id="34" name="object 2">
            <a:extLst>
              <a:ext uri="{FF2B5EF4-FFF2-40B4-BE49-F238E27FC236}">
                <a16:creationId xmlns:a16="http://schemas.microsoft.com/office/drawing/2014/main" id="{C5BC7340-9264-0A45-B61D-250B25750426}"/>
              </a:ext>
            </a:extLst>
          </p:cNvPr>
          <p:cNvSpPr txBox="1"/>
          <p:nvPr/>
        </p:nvSpPr>
        <p:spPr>
          <a:xfrm>
            <a:off x="7269488" y="6958266"/>
            <a:ext cx="2953272"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a:solidFill>
                  <a:srgbClr val="004594"/>
                </a:solidFill>
                <a:latin typeface="Century Gothic Bold"/>
                <a:cs typeface="Calibri"/>
              </a:rPr>
              <a:t>Acciones Locales de Promoción de Empleo </a:t>
            </a:r>
            <a:r>
              <a:rPr lang="es-ES" sz="1000" b="1" dirty="0">
                <a:solidFill>
                  <a:srgbClr val="004594"/>
                </a:solidFill>
                <a:latin typeface="Century Gothic Bold"/>
                <a:cs typeface="Calibri"/>
              </a:rPr>
              <a:t>	</a:t>
            </a:r>
            <a:r>
              <a:rPr lang="es-ES" sz="950" spc="10" dirty="0" smtClean="0">
                <a:latin typeface="Century Gothic"/>
                <a:cs typeface="Century Gothic"/>
              </a:rPr>
              <a:t>23</a:t>
            </a:r>
            <a:endParaRPr lang="es-ES" sz="950" dirty="0">
              <a:latin typeface="Century Gothic"/>
              <a:cs typeface="Century Gothic"/>
            </a:endParaRPr>
          </a:p>
        </p:txBody>
      </p:sp>
      <p:sp>
        <p:nvSpPr>
          <p:cNvPr id="3" name="Rectángulo 2"/>
          <p:cNvSpPr/>
          <p:nvPr/>
        </p:nvSpPr>
        <p:spPr>
          <a:xfrm>
            <a:off x="650330" y="1294820"/>
            <a:ext cx="9126220" cy="1169551"/>
          </a:xfrm>
          <a:prstGeom prst="rect">
            <a:avLst/>
          </a:prstGeom>
        </p:spPr>
        <p:txBody>
          <a:bodyPr wrap="square">
            <a:spAutoFit/>
          </a:bodyPr>
          <a:lstStyle/>
          <a:p>
            <a:endParaRPr lang="es-ES" sz="2800" dirty="0">
              <a:solidFill>
                <a:srgbClr val="000000"/>
              </a:solidFill>
              <a:latin typeface="Arial" panose="020B0604020202020204" pitchFamily="34" charset="0"/>
            </a:endParaRPr>
          </a:p>
          <a:p>
            <a:pPr marL="12700"/>
            <a:r>
              <a:rPr lang="es-ES" sz="1400" spc="-20" dirty="0">
                <a:solidFill>
                  <a:srgbClr val="3D3D3F"/>
                </a:solidFill>
                <a:latin typeface="Century Gothic"/>
                <a:cs typeface="Century Gothic"/>
              </a:rPr>
              <a:t>Todas las solicitudes de subvenciones deberán presentarse </a:t>
            </a:r>
            <a:r>
              <a:rPr lang="es-ES" sz="1400" b="1" spc="-20" dirty="0">
                <a:solidFill>
                  <a:schemeClr val="tx2"/>
                </a:solidFill>
                <a:latin typeface="Century Gothic"/>
                <a:cs typeface="Century Gothic"/>
              </a:rPr>
              <a:t>a través de </a:t>
            </a:r>
            <a:r>
              <a:rPr lang="es-ES" sz="1400" b="1" spc="-20" dirty="0" smtClean="0">
                <a:solidFill>
                  <a:schemeClr val="tx2"/>
                </a:solidFill>
                <a:latin typeface="Century Gothic"/>
                <a:cs typeface="Century Gothic"/>
              </a:rPr>
              <a:t> </a:t>
            </a:r>
            <a:r>
              <a:rPr lang="es-ES" sz="1400" b="1" spc="-20" dirty="0">
                <a:solidFill>
                  <a:schemeClr val="tx2"/>
                </a:solidFill>
                <a:latin typeface="Century Gothic"/>
                <a:cs typeface="Century Gothic"/>
              </a:rPr>
              <a:t>sede </a:t>
            </a:r>
            <a:r>
              <a:rPr lang="es-ES" sz="1400" b="1" spc="-20" dirty="0" smtClean="0">
                <a:solidFill>
                  <a:schemeClr val="tx2"/>
                </a:solidFill>
                <a:latin typeface="Century Gothic"/>
                <a:cs typeface="Century Gothic"/>
              </a:rPr>
              <a:t>electrónica, </a:t>
            </a:r>
            <a:r>
              <a:rPr lang="es-ES" sz="1400" spc="-20" dirty="0">
                <a:solidFill>
                  <a:srgbClr val="3D3D3F"/>
                </a:solidFill>
                <a:latin typeface="Century Gothic"/>
                <a:cs typeface="Century Gothic"/>
              </a:rPr>
              <a:t>a la que se accederá desde: https://</a:t>
            </a:r>
            <a:r>
              <a:rPr lang="es-ES" sz="1400" spc="-20" dirty="0" smtClean="0">
                <a:solidFill>
                  <a:srgbClr val="3D3D3F"/>
                </a:solidFill>
                <a:latin typeface="Century Gothic"/>
                <a:cs typeface="Century Gothic"/>
              </a:rPr>
              <a:t>euskadi.eus/sede </a:t>
            </a:r>
            <a:r>
              <a:rPr lang="es-ES" sz="1400" spc="-20" dirty="0">
                <a:solidFill>
                  <a:srgbClr val="3D3D3F"/>
                </a:solidFill>
                <a:latin typeface="Century Gothic"/>
                <a:cs typeface="Century Gothic"/>
              </a:rPr>
              <a:t>y se dispondrá de un enlace de acceso a la misma en la página web de Lanbide. </a:t>
            </a:r>
          </a:p>
        </p:txBody>
      </p:sp>
      <p:sp>
        <p:nvSpPr>
          <p:cNvPr id="33" name="object 29"/>
          <p:cNvSpPr txBox="1"/>
          <p:nvPr/>
        </p:nvSpPr>
        <p:spPr>
          <a:xfrm>
            <a:off x="1318690" y="3193842"/>
            <a:ext cx="1215373" cy="612988"/>
          </a:xfrm>
          <a:prstGeom prst="rect">
            <a:avLst/>
          </a:prstGeom>
        </p:spPr>
        <p:txBody>
          <a:bodyPr vert="horz" wrap="square" lIns="0" tIns="12700" rIns="0" bIns="0" rtlCol="0">
            <a:spAutoFit/>
          </a:bodyPr>
          <a:lstStyle/>
          <a:p>
            <a:pPr marL="12700" marR="5080">
              <a:lnSpc>
                <a:spcPct val="100000"/>
              </a:lnSpc>
              <a:spcBef>
                <a:spcPts val="100"/>
              </a:spcBef>
            </a:pPr>
            <a:r>
              <a:rPr lang="es-ES" sz="1300" b="1" spc="35" dirty="0" smtClean="0">
                <a:solidFill>
                  <a:srgbClr val="004594"/>
                </a:solidFill>
                <a:latin typeface="Century Gothic Bold"/>
                <a:cs typeface="Calibri"/>
              </a:rPr>
              <a:t>SOLICITUD ENTIDADES  LOCALES</a:t>
            </a:r>
            <a:endParaRPr lang="es-ES" sz="1300" b="1" spc="-50" dirty="0">
              <a:latin typeface="Century Gothic Bold"/>
              <a:cs typeface="Calibri"/>
            </a:endParaRPr>
          </a:p>
        </p:txBody>
      </p:sp>
      <p:sp>
        <p:nvSpPr>
          <p:cNvPr id="35" name="object 31"/>
          <p:cNvSpPr/>
          <p:nvPr/>
        </p:nvSpPr>
        <p:spPr>
          <a:xfrm>
            <a:off x="2479687" y="3500336"/>
            <a:ext cx="1426498" cy="0"/>
          </a:xfrm>
          <a:custGeom>
            <a:avLst/>
            <a:gdLst/>
            <a:ahLst/>
            <a:cxnLst/>
            <a:rect l="l" t="t" r="r" b="b"/>
            <a:pathLst>
              <a:path w="1469389">
                <a:moveTo>
                  <a:pt x="0" y="0"/>
                </a:moveTo>
                <a:lnTo>
                  <a:pt x="1469351" y="0"/>
                </a:lnTo>
              </a:path>
            </a:pathLst>
          </a:custGeom>
          <a:ln w="19050">
            <a:solidFill>
              <a:srgbClr val="004594"/>
            </a:solidFill>
          </a:ln>
        </p:spPr>
        <p:txBody>
          <a:bodyPr wrap="square" lIns="0" tIns="0" rIns="0" bIns="0" rtlCol="0"/>
          <a:lstStyle/>
          <a:p>
            <a:endParaRPr b="1" dirty="0">
              <a:latin typeface="Century Gothic Bold"/>
            </a:endParaRPr>
          </a:p>
        </p:txBody>
      </p:sp>
      <p:pic>
        <p:nvPicPr>
          <p:cNvPr id="29" name="Picture 5" descr="OK Tira azul_oscuro"/>
          <p:cNvPicPr>
            <a:picLocks noChangeArrowheads="1"/>
          </p:cNvPicPr>
          <p:nvPr/>
        </p:nvPicPr>
        <p:blipFill>
          <a:blip r:embed="rId7"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Group 9"/>
          <p:cNvGrpSpPr>
            <a:grpSpLocks/>
          </p:cNvGrpSpPr>
          <p:nvPr/>
        </p:nvGrpSpPr>
        <p:grpSpPr bwMode="auto">
          <a:xfrm>
            <a:off x="8255" y="-2127"/>
            <a:ext cx="10680700" cy="7562850"/>
            <a:chOff x="0" y="981"/>
            <a:chExt cx="5760" cy="2319"/>
          </a:xfrm>
        </p:grpSpPr>
        <p:sp>
          <p:nvSpPr>
            <p:cNvPr id="5" name="2 Rectángulo"/>
            <p:cNvSpPr>
              <a:spLocks noChangeArrowheads="1"/>
            </p:cNvSpPr>
            <p:nvPr/>
          </p:nvSpPr>
          <p:spPr bwMode="auto">
            <a:xfrm>
              <a:off x="0" y="981"/>
              <a:ext cx="5760" cy="2086"/>
            </a:xfrm>
            <a:prstGeom prst="rect">
              <a:avLst/>
            </a:prstGeom>
            <a:solidFill>
              <a:srgbClr val="004595"/>
            </a:solidFill>
            <a:ln>
              <a:noFill/>
            </a:ln>
            <a:extLst>
              <a:ext uri="{91240B29-F687-4F45-9708-019B960494DF}">
                <a14:hiddenLine xmlns:a14="http://schemas.microsoft.com/office/drawing/2010/main" w="25400" algn="ctr">
                  <a:solidFill>
                    <a:srgbClr val="004595"/>
                  </a:solidFill>
                  <a:miter lim="800000"/>
                  <a:headEnd/>
                  <a:tailEnd/>
                </a14:hiddenLine>
              </a:ext>
            </a:extLst>
          </p:spPr>
          <p:txBody>
            <a:bodyPr anchor="ctr"/>
            <a:lstStyle/>
            <a:p>
              <a:pPr algn="ctr">
                <a:defRPr/>
              </a:pPr>
              <a:endParaRPr lang="es-ES" dirty="0">
                <a:solidFill>
                  <a:schemeClr val="lt1"/>
                </a:solidFill>
                <a:latin typeface="+mn-lt"/>
              </a:endParaRPr>
            </a:p>
          </p:txBody>
        </p:sp>
        <p:pic>
          <p:nvPicPr>
            <p:cNvPr id="6" name="Picture 4" descr="OK Tira verde_oscu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67"/>
              <a:ext cx="576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object 3">
            <a:extLst>
              <a:ext uri="{FF2B5EF4-FFF2-40B4-BE49-F238E27FC236}">
                <a16:creationId xmlns:a16="http://schemas.microsoft.com/office/drawing/2014/main" id="{2A924746-A17B-8444-9542-D1B190713E33}"/>
              </a:ext>
            </a:extLst>
          </p:cNvPr>
          <p:cNvSpPr txBox="1">
            <a:spLocks/>
          </p:cNvSpPr>
          <p:nvPr/>
        </p:nvSpPr>
        <p:spPr>
          <a:xfrm>
            <a:off x="385798" y="2612206"/>
            <a:ext cx="8077200" cy="705321"/>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r>
              <a:rPr lang="es-ES" spc="-100" dirty="0">
                <a:solidFill>
                  <a:schemeClr val="bg1">
                    <a:lumMod val="95000"/>
                  </a:schemeClr>
                </a:solidFill>
              </a:rPr>
              <a:t>Pago de la subvención</a:t>
            </a:r>
          </a:p>
        </p:txBody>
      </p:sp>
      <p:sp>
        <p:nvSpPr>
          <p:cNvPr id="8" name="Rectángulo 7">
            <a:extLst>
              <a:ext uri="{FF2B5EF4-FFF2-40B4-BE49-F238E27FC236}">
                <a16:creationId xmlns:a16="http://schemas.microsoft.com/office/drawing/2014/main" id="{AF6448C7-FFC7-3A40-A44F-49C42FF42BEE}"/>
              </a:ext>
            </a:extLst>
          </p:cNvPr>
          <p:cNvSpPr/>
          <p:nvPr/>
        </p:nvSpPr>
        <p:spPr>
          <a:xfrm>
            <a:off x="317500" y="1190625"/>
            <a:ext cx="3421097" cy="2144177"/>
          </a:xfrm>
          <a:prstGeom prst="rect">
            <a:avLst/>
          </a:prstGeom>
        </p:spPr>
        <p:txBody>
          <a:bodyPr wrap="square">
            <a:spAutoFit/>
          </a:bodyPr>
          <a:lstStyle/>
          <a:p>
            <a:r>
              <a:rPr lang="es-ES" sz="20000" spc="-1000" baseline="7000" dirty="0">
                <a:solidFill>
                  <a:schemeClr val="bg1">
                    <a:lumMod val="95000"/>
                    <a:alpha val="36000"/>
                  </a:schemeClr>
                </a:solidFill>
                <a:latin typeface="Century Gothic"/>
                <a:cs typeface="Century Gothic"/>
              </a:rPr>
              <a:t>09</a:t>
            </a:r>
            <a:endParaRPr lang="es-ES" sz="20000" b="1" spc="-1000" baseline="7000" dirty="0">
              <a:solidFill>
                <a:schemeClr val="bg1">
                  <a:lumMod val="95000"/>
                  <a:alpha val="36000"/>
                </a:schemeClr>
              </a:solidFill>
              <a:latin typeface="Century Gothic Bold"/>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3" name="object 23"/>
          <p:cNvSpPr/>
          <p:nvPr/>
        </p:nvSpPr>
        <p:spPr>
          <a:xfrm>
            <a:off x="671302" y="801677"/>
            <a:ext cx="9059825" cy="1344295"/>
          </a:xfrm>
          <a:custGeom>
            <a:avLst/>
            <a:gdLst/>
            <a:ahLst/>
            <a:cxnLst/>
            <a:rect l="l" t="t" r="r" b="b"/>
            <a:pathLst>
              <a:path w="9162415" h="1344295">
                <a:moveTo>
                  <a:pt x="0" y="1343698"/>
                </a:moveTo>
                <a:lnTo>
                  <a:pt x="9161995" y="1343698"/>
                </a:lnTo>
                <a:lnTo>
                  <a:pt x="9161995" y="0"/>
                </a:lnTo>
                <a:lnTo>
                  <a:pt x="0" y="0"/>
                </a:lnTo>
                <a:lnTo>
                  <a:pt x="0" y="1343698"/>
                </a:lnTo>
                <a:close/>
              </a:path>
            </a:pathLst>
          </a:custGeom>
          <a:solidFill>
            <a:srgbClr val="000000">
              <a:alpha val="2999"/>
            </a:srgbClr>
          </a:solidFill>
        </p:spPr>
        <p:txBody>
          <a:bodyPr wrap="square" lIns="0" tIns="0" rIns="0" bIns="0" rtlCol="0"/>
          <a:lstStyle/>
          <a:p>
            <a:endParaRPr lang="es-ES" b="1">
              <a:latin typeface="Century Gothic Bold"/>
            </a:endParaRPr>
          </a:p>
        </p:txBody>
      </p:sp>
      <p:sp>
        <p:nvSpPr>
          <p:cNvPr id="24" name="object 24"/>
          <p:cNvSpPr txBox="1"/>
          <p:nvPr/>
        </p:nvSpPr>
        <p:spPr>
          <a:xfrm>
            <a:off x="5400427" y="2399339"/>
            <a:ext cx="4330700" cy="3203441"/>
          </a:xfrm>
          <a:prstGeom prst="rect">
            <a:avLst/>
          </a:prstGeom>
        </p:spPr>
        <p:txBody>
          <a:bodyPr vert="horz" wrap="square" lIns="0" tIns="12700" rIns="0" bIns="0" rtlCol="0">
            <a:spAutoFit/>
          </a:bodyPr>
          <a:lstStyle/>
          <a:p>
            <a:pPr marL="224154" marR="92075" algn="just">
              <a:lnSpc>
                <a:spcPct val="100000"/>
              </a:lnSpc>
              <a:spcBef>
                <a:spcPts val="100"/>
              </a:spcBef>
            </a:pPr>
            <a:r>
              <a:rPr lang="es-ES" sz="1200" spc="-20" dirty="0" smtClean="0">
                <a:solidFill>
                  <a:srgbClr val="004594"/>
                </a:solidFill>
                <a:latin typeface="Century Gothic"/>
                <a:cs typeface="Century Gothic"/>
              </a:rPr>
              <a:t>(**) </a:t>
            </a:r>
            <a:r>
              <a:rPr lang="es-ES" sz="1200" spc="-35" dirty="0" smtClean="0">
                <a:solidFill>
                  <a:srgbClr val="004594"/>
                </a:solidFill>
                <a:latin typeface="Century Gothic"/>
                <a:cs typeface="Century Gothic"/>
              </a:rPr>
              <a:t>Justificación en el plazo máximo de 3 meses   posteriores a la finalización del proyecto</a:t>
            </a:r>
            <a:r>
              <a:rPr lang="es-ES" sz="1200" spc="20" dirty="0" smtClean="0">
                <a:solidFill>
                  <a:srgbClr val="004594"/>
                </a:solidFill>
                <a:latin typeface="Century Gothic"/>
                <a:cs typeface="Century Gothic"/>
              </a:rPr>
              <a:t>:</a:t>
            </a:r>
          </a:p>
          <a:p>
            <a:pPr marL="452754" marR="92075" indent="-228600" algn="just">
              <a:lnSpc>
                <a:spcPct val="100000"/>
              </a:lnSpc>
              <a:spcBef>
                <a:spcPts val="100"/>
              </a:spcBef>
              <a:buAutoNum type="alphaLcParenR"/>
            </a:pPr>
            <a:r>
              <a:rPr lang="es-ES" sz="1200" spc="-35" dirty="0" smtClean="0">
                <a:solidFill>
                  <a:srgbClr val="3D3D3F"/>
                </a:solidFill>
                <a:latin typeface="Century Gothic"/>
                <a:cs typeface="Century Gothic"/>
              </a:rPr>
              <a:t>Memoria final de la actividad que, como mínimo identificará la descripción de las actuaciones ejecutadas, las personas contratadas detallando la jornada de trabajo realizada, duración efectiva del contrato, colectivo de pertenencia y desglose por sexo. Además, se deberá acreditar la participación de una mujer en el proceso de selección de las personas contratadas en las actuaciones de Tipo 1</a:t>
            </a:r>
          </a:p>
          <a:p>
            <a:pPr marL="452754" marR="92075" indent="-228600" algn="just">
              <a:lnSpc>
                <a:spcPct val="100000"/>
              </a:lnSpc>
              <a:spcBef>
                <a:spcPts val="100"/>
              </a:spcBef>
              <a:buAutoNum type="alphaLcParenR"/>
            </a:pPr>
            <a:r>
              <a:rPr lang="es-ES" sz="1200" spc="-35" dirty="0" smtClean="0">
                <a:solidFill>
                  <a:srgbClr val="3D3D3F"/>
                </a:solidFill>
                <a:latin typeface="Century Gothic"/>
                <a:cs typeface="Century Gothic"/>
              </a:rPr>
              <a:t>Convenio o contrato en el supuesto de proyectos de Tipo 1 ejecutadas por entidades sin ánimo de lucro</a:t>
            </a:r>
          </a:p>
          <a:p>
            <a:pPr marL="452754" marR="92075" indent="-228600" algn="just">
              <a:lnSpc>
                <a:spcPct val="100000"/>
              </a:lnSpc>
              <a:spcBef>
                <a:spcPts val="100"/>
              </a:spcBef>
              <a:buAutoNum type="alphaLcParenR"/>
            </a:pPr>
            <a:r>
              <a:rPr lang="es-ES" sz="1200" spc="-35" dirty="0" smtClean="0">
                <a:solidFill>
                  <a:srgbClr val="3D3D3F"/>
                </a:solidFill>
                <a:latin typeface="Century Gothic"/>
                <a:cs typeface="Century Gothic"/>
              </a:rPr>
              <a:t>Declaración del representante de que las contrataciones no incurren en la causa de exclusión del artículo 2 apartado 4.1.2.c)</a:t>
            </a:r>
          </a:p>
          <a:p>
            <a:pPr marL="452754" marR="92075" indent="-228600" algn="just">
              <a:lnSpc>
                <a:spcPct val="100000"/>
              </a:lnSpc>
              <a:spcBef>
                <a:spcPts val="100"/>
              </a:spcBef>
              <a:buAutoNum type="alphaLcParenR"/>
            </a:pPr>
            <a:r>
              <a:rPr lang="es-ES" sz="1200" spc="-35" dirty="0" smtClean="0">
                <a:solidFill>
                  <a:srgbClr val="3D3D3F"/>
                </a:solidFill>
                <a:latin typeface="Century Gothic"/>
                <a:cs typeface="Century Gothic"/>
              </a:rPr>
              <a:t>Certificación del secretario/interventor justificando los gastos generados y efectivamente abonados.</a:t>
            </a:r>
            <a:endParaRPr lang="es-ES" sz="1200" dirty="0">
              <a:latin typeface="Century Gothic"/>
              <a:cs typeface="Century Gothic"/>
            </a:endParaRPr>
          </a:p>
        </p:txBody>
      </p:sp>
      <p:sp>
        <p:nvSpPr>
          <p:cNvPr id="25" name="object 25"/>
          <p:cNvSpPr txBox="1"/>
          <p:nvPr/>
        </p:nvSpPr>
        <p:spPr>
          <a:xfrm>
            <a:off x="671302" y="2431801"/>
            <a:ext cx="3954145" cy="3845925"/>
          </a:xfrm>
          <a:prstGeom prst="rect">
            <a:avLst/>
          </a:prstGeom>
        </p:spPr>
        <p:txBody>
          <a:bodyPr vert="horz" wrap="square" lIns="0" tIns="5080" rIns="0" bIns="0" rtlCol="0">
            <a:spAutoFit/>
          </a:bodyPr>
          <a:lstStyle/>
          <a:p>
            <a:pPr marL="224154" marR="5080" indent="-212090" algn="just">
              <a:lnSpc>
                <a:spcPct val="104200"/>
              </a:lnSpc>
              <a:spcBef>
                <a:spcPts val="40"/>
              </a:spcBef>
            </a:pPr>
            <a:r>
              <a:rPr lang="es-ES" sz="1200" spc="-45" dirty="0" smtClean="0">
                <a:solidFill>
                  <a:srgbClr val="004594"/>
                </a:solidFill>
                <a:latin typeface="Century Gothic"/>
                <a:cs typeface="Century Gothic"/>
              </a:rPr>
              <a:t>(*)</a:t>
            </a:r>
            <a:r>
              <a:rPr lang="es-ES" sz="1200" spc="45" dirty="0" smtClean="0">
                <a:solidFill>
                  <a:srgbClr val="004594"/>
                </a:solidFill>
                <a:latin typeface="Century Gothic"/>
                <a:cs typeface="Century Gothic"/>
              </a:rPr>
              <a:t> </a:t>
            </a:r>
            <a:r>
              <a:rPr lang="es-ES" sz="1200" spc="-45" dirty="0" smtClean="0">
                <a:solidFill>
                  <a:srgbClr val="004594"/>
                </a:solidFill>
                <a:latin typeface="Century Gothic"/>
                <a:cs typeface="Century Gothic"/>
              </a:rPr>
              <a:t>Junto</a:t>
            </a:r>
            <a:r>
              <a:rPr lang="es-ES" sz="1200" spc="50" dirty="0" smtClean="0">
                <a:solidFill>
                  <a:srgbClr val="004594"/>
                </a:solidFill>
                <a:latin typeface="Century Gothic"/>
                <a:cs typeface="Century Gothic"/>
              </a:rPr>
              <a:t> a la</a:t>
            </a:r>
            <a:r>
              <a:rPr lang="es-ES" sz="1200" spc="-45" dirty="0">
                <a:solidFill>
                  <a:srgbClr val="004594"/>
                </a:solidFill>
                <a:latin typeface="Century Gothic"/>
                <a:cs typeface="Century Gothic"/>
              </a:rPr>
              <a:t> </a:t>
            </a:r>
            <a:r>
              <a:rPr lang="es-ES" sz="1200" spc="-25" dirty="0" smtClean="0">
                <a:solidFill>
                  <a:srgbClr val="004594"/>
                </a:solidFill>
                <a:latin typeface="Century Gothic"/>
                <a:cs typeface="Century Gothic"/>
              </a:rPr>
              <a:t>solicitud</a:t>
            </a:r>
            <a:r>
              <a:rPr lang="es-ES" sz="1200" spc="50" dirty="0" smtClean="0">
                <a:solidFill>
                  <a:srgbClr val="004594"/>
                </a:solidFill>
                <a:latin typeface="Century Gothic"/>
                <a:cs typeface="Century Gothic"/>
              </a:rPr>
              <a:t> </a:t>
            </a:r>
            <a:r>
              <a:rPr lang="es-ES" sz="1200" spc="-50" dirty="0" smtClean="0">
                <a:solidFill>
                  <a:srgbClr val="004594"/>
                </a:solidFill>
                <a:latin typeface="Century Gothic"/>
                <a:cs typeface="Century Gothic"/>
              </a:rPr>
              <a:t>de</a:t>
            </a:r>
            <a:r>
              <a:rPr lang="es-ES" sz="1200" spc="50" dirty="0" smtClean="0">
                <a:solidFill>
                  <a:srgbClr val="004594"/>
                </a:solidFill>
                <a:latin typeface="Century Gothic"/>
                <a:cs typeface="Century Gothic"/>
              </a:rPr>
              <a:t> </a:t>
            </a:r>
            <a:r>
              <a:rPr lang="es-ES" sz="1200" spc="-35" dirty="0" smtClean="0">
                <a:solidFill>
                  <a:srgbClr val="004594"/>
                </a:solidFill>
                <a:latin typeface="Century Gothic"/>
                <a:cs typeface="Century Gothic"/>
              </a:rPr>
              <a:t>subvención</a:t>
            </a:r>
            <a:r>
              <a:rPr lang="es-ES" sz="1200" spc="5" dirty="0" smtClean="0">
                <a:solidFill>
                  <a:srgbClr val="004594"/>
                </a:solidFill>
                <a:latin typeface="Century Gothic"/>
                <a:cs typeface="Century Gothic"/>
              </a:rPr>
              <a:t>, </a:t>
            </a:r>
            <a:r>
              <a:rPr lang="es-ES" sz="1200" spc="-35" dirty="0" smtClean="0">
                <a:solidFill>
                  <a:srgbClr val="004594"/>
                </a:solidFill>
                <a:latin typeface="Century Gothic"/>
                <a:cs typeface="Century Gothic"/>
              </a:rPr>
              <a:t>debe</a:t>
            </a:r>
            <a:r>
              <a:rPr lang="es-ES" sz="1200" spc="-55" dirty="0" smtClean="0">
                <a:solidFill>
                  <a:srgbClr val="004594"/>
                </a:solidFill>
                <a:latin typeface="Century Gothic"/>
                <a:cs typeface="Century Gothic"/>
              </a:rPr>
              <a:t>rá  </a:t>
            </a:r>
            <a:r>
              <a:rPr lang="es-ES" sz="1200" spc="-35" dirty="0" smtClean="0">
                <a:solidFill>
                  <a:srgbClr val="004594"/>
                </a:solidFill>
                <a:latin typeface="Century Gothic"/>
                <a:cs typeface="Century Gothic"/>
              </a:rPr>
              <a:t>presentarse la </a:t>
            </a:r>
            <a:r>
              <a:rPr lang="es-ES" sz="1200" spc="-30" dirty="0" smtClean="0">
                <a:solidFill>
                  <a:srgbClr val="004594"/>
                </a:solidFill>
                <a:latin typeface="Century Gothic"/>
                <a:cs typeface="Century Gothic"/>
              </a:rPr>
              <a:t>siguiente documentación:</a:t>
            </a:r>
          </a:p>
          <a:p>
            <a:pPr marL="224154" marR="5080" indent="-212090" algn="just">
              <a:lnSpc>
                <a:spcPct val="104200"/>
              </a:lnSpc>
              <a:spcBef>
                <a:spcPts val="40"/>
              </a:spcBef>
            </a:pPr>
            <a:r>
              <a:rPr lang="es-ES" sz="1200" spc="-35" dirty="0" smtClean="0">
                <a:solidFill>
                  <a:srgbClr val="3D3D3F"/>
                </a:solidFill>
                <a:latin typeface="Century Gothic"/>
                <a:cs typeface="Century Gothic"/>
              </a:rPr>
              <a:t>a) Memoria técnica descriptiva de los Proyectos de Desarrollo Económico y Creación de Empleo en el ámbito comarcal/local. La memoria incluirá información suficiente para la verificación del cumplimiento de los requisitos de la convocatoria y establecerá el orden de prioridad entre los proyectos. Si alguno de los proyectos de Tipo 1 requiere ser realizado en varias fases y alguna requiere contrataciones posteriores al 31 de diciembre de 2022, deberá acreditarse la imposibilidad de realizar el proyecto si no se autoriza. Se hará mención expresa al cumplimiento  de los requisitos  del artículo 2 apartado 4.1.2 letras a) y b)</a:t>
            </a:r>
          </a:p>
          <a:p>
            <a:pPr marL="224154" marR="5080" indent="-212090" algn="just">
              <a:lnSpc>
                <a:spcPct val="104200"/>
              </a:lnSpc>
              <a:spcBef>
                <a:spcPts val="40"/>
              </a:spcBef>
            </a:pPr>
            <a:r>
              <a:rPr lang="es-ES" sz="1200" spc="-35" dirty="0" smtClean="0">
                <a:solidFill>
                  <a:srgbClr val="3D3D3F"/>
                </a:solidFill>
                <a:latin typeface="Century Gothic"/>
                <a:cs typeface="Century Gothic"/>
              </a:rPr>
              <a:t>b) Memoria económica que contenga las previsiones de gastos y la viabilidad de los proyectos</a:t>
            </a:r>
          </a:p>
          <a:p>
            <a:pPr marL="224154" marR="5080" indent="-212090" algn="just">
              <a:lnSpc>
                <a:spcPct val="104200"/>
              </a:lnSpc>
              <a:spcBef>
                <a:spcPts val="40"/>
              </a:spcBef>
            </a:pPr>
            <a:r>
              <a:rPr lang="es-ES" sz="1200" spc="-35" dirty="0" smtClean="0">
                <a:solidFill>
                  <a:srgbClr val="3D3D3F"/>
                </a:solidFill>
                <a:latin typeface="Century Gothic"/>
                <a:cs typeface="Century Gothic"/>
              </a:rPr>
              <a:t>c) Previsión de contrataciones con datos desglosados por sexo y breve memoria sobre la incorporación de la perspectiva de género</a:t>
            </a:r>
            <a:endParaRPr lang="es-ES" sz="1200" dirty="0">
              <a:latin typeface="Century Gothic"/>
              <a:cs typeface="Century Gothic"/>
            </a:endParaRPr>
          </a:p>
        </p:txBody>
      </p:sp>
      <p:sp>
        <p:nvSpPr>
          <p:cNvPr id="27" name="object 27"/>
          <p:cNvSpPr/>
          <p:nvPr/>
        </p:nvSpPr>
        <p:spPr>
          <a:xfrm>
            <a:off x="1636481" y="979789"/>
            <a:ext cx="0" cy="887094"/>
          </a:xfrm>
          <a:custGeom>
            <a:avLst/>
            <a:gdLst/>
            <a:ahLst/>
            <a:cxnLst/>
            <a:rect l="l" t="t" r="r" b="b"/>
            <a:pathLst>
              <a:path h="887094">
                <a:moveTo>
                  <a:pt x="0" y="0"/>
                </a:moveTo>
                <a:lnTo>
                  <a:pt x="0" y="886713"/>
                </a:lnTo>
              </a:path>
            </a:pathLst>
          </a:custGeom>
          <a:ln w="27432">
            <a:solidFill>
              <a:srgbClr val="004594"/>
            </a:solidFill>
          </a:ln>
        </p:spPr>
        <p:txBody>
          <a:bodyPr wrap="square" lIns="0" tIns="0" rIns="0" bIns="0" rtlCol="0"/>
          <a:lstStyle/>
          <a:p>
            <a:endParaRPr lang="es-ES" b="1">
              <a:latin typeface="Century Gothic Bold"/>
            </a:endParaRPr>
          </a:p>
        </p:txBody>
      </p:sp>
      <p:sp>
        <p:nvSpPr>
          <p:cNvPr id="28" name="object 28"/>
          <p:cNvSpPr txBox="1"/>
          <p:nvPr/>
        </p:nvSpPr>
        <p:spPr>
          <a:xfrm>
            <a:off x="5630316" y="979789"/>
            <a:ext cx="3983583" cy="932357"/>
          </a:xfrm>
          <a:prstGeom prst="rect">
            <a:avLst/>
          </a:prstGeom>
        </p:spPr>
        <p:txBody>
          <a:bodyPr vert="horz" wrap="square" lIns="0" tIns="108000" rIns="0" bIns="0" rtlCol="0" anchor="t" anchorCtr="0">
            <a:spAutoFit/>
          </a:bodyPr>
          <a:lstStyle/>
          <a:p>
            <a:pPr marL="12700" marR="5080">
              <a:lnSpc>
                <a:spcPts val="1510"/>
              </a:lnSpc>
              <a:spcBef>
                <a:spcPts val="185"/>
              </a:spcBef>
            </a:pPr>
            <a:r>
              <a:rPr lang="es-ES" sz="1300" spc="-55" dirty="0" smtClean="0">
                <a:solidFill>
                  <a:srgbClr val="004594"/>
                </a:solidFill>
                <a:latin typeface="Century Gothic"/>
                <a:cs typeface="Century Gothic"/>
              </a:rPr>
              <a:t>En </a:t>
            </a:r>
            <a:r>
              <a:rPr lang="es-ES" sz="1300" spc="-25" dirty="0" smtClean="0">
                <a:solidFill>
                  <a:srgbClr val="004594"/>
                </a:solidFill>
                <a:latin typeface="Century Gothic"/>
                <a:cs typeface="Century Gothic"/>
              </a:rPr>
              <a:t>el </a:t>
            </a:r>
            <a:r>
              <a:rPr lang="es-ES" sz="1300" spc="-75" dirty="0" smtClean="0">
                <a:solidFill>
                  <a:srgbClr val="004594"/>
                </a:solidFill>
                <a:latin typeface="Century Gothic"/>
                <a:cs typeface="Century Gothic"/>
              </a:rPr>
              <a:t>momento </a:t>
            </a:r>
            <a:r>
              <a:rPr lang="es-ES" sz="1300" spc="-60" dirty="0" smtClean="0">
                <a:solidFill>
                  <a:srgbClr val="004594"/>
                </a:solidFill>
                <a:latin typeface="Century Gothic"/>
                <a:cs typeface="Century Gothic"/>
              </a:rPr>
              <a:t>de </a:t>
            </a:r>
            <a:r>
              <a:rPr lang="es-ES" sz="1300" spc="-25" dirty="0" smtClean="0">
                <a:solidFill>
                  <a:srgbClr val="004594"/>
                </a:solidFill>
                <a:latin typeface="Century Gothic"/>
                <a:cs typeface="Century Gothic"/>
              </a:rPr>
              <a:t>la </a:t>
            </a:r>
            <a:r>
              <a:rPr lang="es-ES" sz="1300" spc="-45" dirty="0" smtClean="0">
                <a:solidFill>
                  <a:srgbClr val="004594"/>
                </a:solidFill>
                <a:latin typeface="Century Gothic"/>
                <a:cs typeface="Century Gothic"/>
              </a:rPr>
              <a:t>concesión  </a:t>
            </a:r>
            <a:r>
              <a:rPr lang="es-ES" sz="1300" spc="-60" dirty="0" smtClean="0">
                <a:solidFill>
                  <a:srgbClr val="004594"/>
                </a:solidFill>
                <a:latin typeface="Century Gothic"/>
                <a:cs typeface="Century Gothic"/>
              </a:rPr>
              <a:t>de </a:t>
            </a:r>
            <a:r>
              <a:rPr lang="es-ES" sz="1300" spc="-25" dirty="0" smtClean="0">
                <a:solidFill>
                  <a:srgbClr val="004594"/>
                </a:solidFill>
                <a:latin typeface="Century Gothic"/>
                <a:cs typeface="Century Gothic"/>
              </a:rPr>
              <a:t>la </a:t>
            </a:r>
            <a:r>
              <a:rPr lang="es-ES" sz="1300" spc="-50" dirty="0" smtClean="0">
                <a:solidFill>
                  <a:srgbClr val="004594"/>
                </a:solidFill>
                <a:latin typeface="Century Gothic"/>
                <a:cs typeface="Century Gothic"/>
              </a:rPr>
              <a:t>subvención</a:t>
            </a:r>
            <a:r>
              <a:rPr lang="es-ES" sz="1300" spc="110" dirty="0" smtClean="0">
                <a:solidFill>
                  <a:srgbClr val="004594"/>
                </a:solidFill>
                <a:latin typeface="Century Gothic"/>
                <a:cs typeface="Century Gothic"/>
              </a:rPr>
              <a:t> </a:t>
            </a:r>
            <a:r>
              <a:rPr lang="es-ES" sz="1300" spc="-50" dirty="0" smtClean="0">
                <a:solidFill>
                  <a:srgbClr val="004594"/>
                </a:solidFill>
                <a:latin typeface="Century Gothic"/>
                <a:cs typeface="Century Gothic"/>
              </a:rPr>
              <a:t>(*)</a:t>
            </a:r>
            <a:endParaRPr lang="es-ES" sz="1300" spc="-70" dirty="0">
              <a:solidFill>
                <a:srgbClr val="004594"/>
              </a:solidFill>
              <a:latin typeface="Century Gothic"/>
              <a:cs typeface="Century Gothic"/>
            </a:endParaRPr>
          </a:p>
          <a:p>
            <a:pPr marL="12700" marR="245745">
              <a:lnSpc>
                <a:spcPct val="200000"/>
              </a:lnSpc>
              <a:spcBef>
                <a:spcPts val="1800"/>
              </a:spcBef>
            </a:pPr>
            <a:r>
              <a:rPr lang="es-ES" sz="1300" spc="-70" dirty="0" smtClean="0">
                <a:solidFill>
                  <a:srgbClr val="004594"/>
                </a:solidFill>
                <a:latin typeface="Century Gothic"/>
                <a:cs typeface="Century Gothic"/>
              </a:rPr>
              <a:t> o  </a:t>
            </a:r>
            <a:r>
              <a:rPr lang="es-ES" sz="1300" spc="-25" dirty="0" smtClean="0">
                <a:solidFill>
                  <a:srgbClr val="004594"/>
                </a:solidFill>
                <a:latin typeface="Century Gothic"/>
                <a:cs typeface="Century Gothic"/>
              </a:rPr>
              <a:t>la </a:t>
            </a:r>
            <a:r>
              <a:rPr lang="es-ES" sz="1300" spc="-50" dirty="0" smtClean="0">
                <a:solidFill>
                  <a:srgbClr val="004594"/>
                </a:solidFill>
                <a:latin typeface="Century Gothic"/>
                <a:cs typeface="Century Gothic"/>
              </a:rPr>
              <a:t>cantidad </a:t>
            </a:r>
            <a:r>
              <a:rPr lang="es-ES" sz="1300" spc="-60" dirty="0" smtClean="0">
                <a:solidFill>
                  <a:srgbClr val="004594"/>
                </a:solidFill>
                <a:latin typeface="Century Gothic"/>
                <a:cs typeface="Century Gothic"/>
              </a:rPr>
              <a:t>que </a:t>
            </a:r>
            <a:r>
              <a:rPr lang="es-ES" sz="1300" spc="-40" dirty="0" smtClean="0">
                <a:solidFill>
                  <a:srgbClr val="004594"/>
                </a:solidFill>
                <a:latin typeface="Century Gothic"/>
                <a:cs typeface="Century Gothic"/>
              </a:rPr>
              <a:t>resulte </a:t>
            </a:r>
            <a:r>
              <a:rPr lang="es-ES" sz="1300" spc="-60" dirty="0" smtClean="0">
                <a:solidFill>
                  <a:srgbClr val="004594"/>
                </a:solidFill>
                <a:latin typeface="Century Gothic"/>
                <a:cs typeface="Century Gothic"/>
              </a:rPr>
              <a:t>de  </a:t>
            </a:r>
            <a:r>
              <a:rPr lang="es-ES" sz="1300" spc="-25" dirty="0" smtClean="0">
                <a:solidFill>
                  <a:srgbClr val="004594"/>
                </a:solidFill>
                <a:latin typeface="Century Gothic"/>
                <a:cs typeface="Century Gothic"/>
              </a:rPr>
              <a:t>la </a:t>
            </a:r>
            <a:r>
              <a:rPr lang="es-ES" sz="1300" spc="-35" dirty="0" smtClean="0">
                <a:solidFill>
                  <a:srgbClr val="004594"/>
                </a:solidFill>
                <a:latin typeface="Century Gothic"/>
                <a:cs typeface="Century Gothic"/>
              </a:rPr>
              <a:t>justificación</a:t>
            </a:r>
            <a:r>
              <a:rPr lang="es-ES" sz="1300" spc="40" dirty="0" smtClean="0">
                <a:solidFill>
                  <a:srgbClr val="004594"/>
                </a:solidFill>
                <a:latin typeface="Century Gothic"/>
                <a:cs typeface="Century Gothic"/>
              </a:rPr>
              <a:t> </a:t>
            </a:r>
            <a:r>
              <a:rPr lang="es-ES" sz="1300" spc="-15" dirty="0" smtClean="0">
                <a:solidFill>
                  <a:srgbClr val="004594"/>
                </a:solidFill>
                <a:latin typeface="Century Gothic"/>
                <a:cs typeface="Century Gothic"/>
              </a:rPr>
              <a:t>(**)</a:t>
            </a:r>
            <a:endParaRPr lang="es-ES" sz="1300" dirty="0">
              <a:latin typeface="Century Gothic"/>
              <a:cs typeface="Century Gothic"/>
            </a:endParaRPr>
          </a:p>
        </p:txBody>
      </p:sp>
      <p:sp>
        <p:nvSpPr>
          <p:cNvPr id="29" name="object 29"/>
          <p:cNvSpPr txBox="1">
            <a:spLocks noGrp="1"/>
          </p:cNvSpPr>
          <p:nvPr>
            <p:ph type="title"/>
          </p:nvPr>
        </p:nvSpPr>
        <p:spPr>
          <a:xfrm>
            <a:off x="2439319" y="958145"/>
            <a:ext cx="1934845" cy="939165"/>
          </a:xfrm>
          <a:prstGeom prst="rect">
            <a:avLst/>
          </a:prstGeom>
        </p:spPr>
        <p:txBody>
          <a:bodyPr vert="horz" wrap="square" lIns="0" tIns="14604" rIns="0" bIns="0" rtlCol="0">
            <a:spAutoFit/>
          </a:bodyPr>
          <a:lstStyle/>
          <a:p>
            <a:pPr marL="38100">
              <a:lnSpc>
                <a:spcPct val="100000"/>
              </a:lnSpc>
              <a:spcBef>
                <a:spcPts val="114"/>
              </a:spcBef>
            </a:pPr>
            <a:r>
              <a:rPr lang="es-ES" sz="2250" b="0" spc="-120" dirty="0" smtClean="0">
                <a:latin typeface="Century Gothic"/>
                <a:cs typeface="Century Gothic"/>
              </a:rPr>
              <a:t>1.</a:t>
            </a:r>
            <a:r>
              <a:rPr lang="es-ES" sz="1950" b="0" spc="-179" baseline="32051" dirty="0" smtClean="0">
                <a:latin typeface="Century Gothic"/>
                <a:cs typeface="Century Gothic"/>
              </a:rPr>
              <a:t>er  </a:t>
            </a:r>
            <a:r>
              <a:rPr lang="es-ES" sz="2250" b="0" spc="-90" dirty="0" smtClean="0">
                <a:latin typeface="Century Gothic"/>
                <a:cs typeface="Century Gothic"/>
              </a:rPr>
              <a:t>pago:</a:t>
            </a:r>
            <a:r>
              <a:rPr lang="es-ES" sz="2250" b="0" spc="15" dirty="0" smtClean="0">
                <a:latin typeface="Century Gothic"/>
                <a:cs typeface="Century Gothic"/>
              </a:rPr>
              <a:t> </a:t>
            </a:r>
            <a:r>
              <a:rPr lang="es-ES" sz="2250" b="0" spc="100" dirty="0" smtClean="0">
                <a:latin typeface="Century Gothic"/>
                <a:cs typeface="Century Gothic"/>
              </a:rPr>
              <a:t>53%</a:t>
            </a:r>
            <a:endParaRPr lang="es-ES" sz="2250" dirty="0" smtClean="0">
              <a:latin typeface="Century Gothic"/>
              <a:cs typeface="Century Gothic"/>
            </a:endParaRPr>
          </a:p>
          <a:p>
            <a:pPr marL="38100">
              <a:lnSpc>
                <a:spcPct val="100000"/>
              </a:lnSpc>
              <a:spcBef>
                <a:spcPts val="1770"/>
              </a:spcBef>
            </a:pPr>
            <a:r>
              <a:rPr lang="es-ES" sz="2250" b="0" spc="20" dirty="0" smtClean="0">
                <a:latin typeface="Century Gothic"/>
                <a:cs typeface="Century Gothic"/>
              </a:rPr>
              <a:t>2.</a:t>
            </a:r>
            <a:r>
              <a:rPr lang="es-ES" sz="2050" b="0" spc="20" dirty="0" smtClean="0">
                <a:latin typeface="Century Gothic"/>
                <a:cs typeface="Century Gothic"/>
              </a:rPr>
              <a:t>º </a:t>
            </a:r>
            <a:r>
              <a:rPr lang="es-ES" sz="2250" b="0" spc="-90" dirty="0" smtClean="0">
                <a:latin typeface="Century Gothic"/>
                <a:cs typeface="Century Gothic"/>
              </a:rPr>
              <a:t>pago:</a:t>
            </a:r>
            <a:r>
              <a:rPr lang="es-ES" sz="2250" b="0" spc="-280" dirty="0" smtClean="0">
                <a:latin typeface="Century Gothic"/>
                <a:cs typeface="Century Gothic"/>
              </a:rPr>
              <a:t> </a:t>
            </a:r>
            <a:r>
              <a:rPr lang="es-ES" sz="2250" b="0" spc="100" dirty="0" smtClean="0">
                <a:latin typeface="Century Gothic"/>
                <a:cs typeface="Century Gothic"/>
              </a:rPr>
              <a:t>47%</a:t>
            </a:r>
            <a:endParaRPr lang="es-ES" sz="2250" dirty="0">
              <a:latin typeface="Century Gothic"/>
              <a:cs typeface="Century Gothic"/>
            </a:endParaRPr>
          </a:p>
        </p:txBody>
      </p:sp>
      <p:sp>
        <p:nvSpPr>
          <p:cNvPr id="30" name="object 30"/>
          <p:cNvSpPr/>
          <p:nvPr/>
        </p:nvSpPr>
        <p:spPr>
          <a:xfrm>
            <a:off x="4644000" y="1195240"/>
            <a:ext cx="556260" cy="0"/>
          </a:xfrm>
          <a:custGeom>
            <a:avLst/>
            <a:gdLst/>
            <a:ahLst/>
            <a:cxnLst/>
            <a:rect l="l" t="t" r="r" b="b"/>
            <a:pathLst>
              <a:path w="556260">
                <a:moveTo>
                  <a:pt x="0" y="0"/>
                </a:moveTo>
                <a:lnTo>
                  <a:pt x="555929" y="0"/>
                </a:lnTo>
              </a:path>
            </a:pathLst>
          </a:custGeom>
          <a:ln w="17145">
            <a:solidFill>
              <a:srgbClr val="004594"/>
            </a:solidFill>
          </a:ln>
        </p:spPr>
        <p:txBody>
          <a:bodyPr wrap="square" lIns="0" tIns="0" rIns="0" bIns="0" rtlCol="0"/>
          <a:lstStyle/>
          <a:p>
            <a:endParaRPr lang="es-ES" b="1">
              <a:latin typeface="Century Gothic Bold"/>
            </a:endParaRPr>
          </a:p>
        </p:txBody>
      </p:sp>
      <p:sp>
        <p:nvSpPr>
          <p:cNvPr id="31" name="object 31"/>
          <p:cNvSpPr/>
          <p:nvPr/>
        </p:nvSpPr>
        <p:spPr>
          <a:xfrm>
            <a:off x="5220000" y="1156390"/>
            <a:ext cx="107314" cy="78105"/>
          </a:xfrm>
          <a:custGeom>
            <a:avLst/>
            <a:gdLst/>
            <a:ahLst/>
            <a:cxnLst/>
            <a:rect l="l" t="t" r="r" b="b"/>
            <a:pathLst>
              <a:path w="107314" h="78105">
                <a:moveTo>
                  <a:pt x="0" y="0"/>
                </a:moveTo>
                <a:lnTo>
                  <a:pt x="0" y="77698"/>
                </a:lnTo>
                <a:lnTo>
                  <a:pt x="106756" y="38849"/>
                </a:lnTo>
                <a:lnTo>
                  <a:pt x="0" y="0"/>
                </a:lnTo>
                <a:close/>
              </a:path>
            </a:pathLst>
          </a:custGeom>
          <a:solidFill>
            <a:srgbClr val="004594"/>
          </a:solidFill>
        </p:spPr>
        <p:txBody>
          <a:bodyPr wrap="square" lIns="0" tIns="0" rIns="0" bIns="0" rtlCol="0"/>
          <a:lstStyle/>
          <a:p>
            <a:endParaRPr lang="es-ES" b="1">
              <a:latin typeface="Century Gothic Bold"/>
            </a:endParaRPr>
          </a:p>
        </p:txBody>
      </p:sp>
      <p:sp>
        <p:nvSpPr>
          <p:cNvPr id="33" name="object 33"/>
          <p:cNvSpPr/>
          <p:nvPr/>
        </p:nvSpPr>
        <p:spPr>
          <a:xfrm>
            <a:off x="5220000" y="1681989"/>
            <a:ext cx="107314" cy="78105"/>
          </a:xfrm>
          <a:custGeom>
            <a:avLst/>
            <a:gdLst/>
            <a:ahLst/>
            <a:cxnLst/>
            <a:rect l="l" t="t" r="r" b="b"/>
            <a:pathLst>
              <a:path w="107314" h="78105">
                <a:moveTo>
                  <a:pt x="0" y="0"/>
                </a:moveTo>
                <a:lnTo>
                  <a:pt x="0" y="77698"/>
                </a:lnTo>
                <a:lnTo>
                  <a:pt x="106756" y="38849"/>
                </a:lnTo>
                <a:lnTo>
                  <a:pt x="0" y="0"/>
                </a:lnTo>
                <a:close/>
              </a:path>
            </a:pathLst>
          </a:custGeom>
          <a:solidFill>
            <a:srgbClr val="004594"/>
          </a:solidFill>
        </p:spPr>
        <p:txBody>
          <a:bodyPr wrap="square" lIns="0" tIns="0" rIns="0" bIns="0" rtlCol="0"/>
          <a:lstStyle/>
          <a:p>
            <a:endParaRPr lang="es-ES" b="1">
              <a:latin typeface="Century Gothic Bold"/>
            </a:endParaRPr>
          </a:p>
        </p:txBody>
      </p:sp>
      <p:sp>
        <p:nvSpPr>
          <p:cNvPr id="32" name="object 32"/>
          <p:cNvSpPr/>
          <p:nvPr/>
        </p:nvSpPr>
        <p:spPr>
          <a:xfrm>
            <a:off x="4644000" y="1721041"/>
            <a:ext cx="556260" cy="0"/>
          </a:xfrm>
          <a:custGeom>
            <a:avLst/>
            <a:gdLst/>
            <a:ahLst/>
            <a:cxnLst/>
            <a:rect l="l" t="t" r="r" b="b"/>
            <a:pathLst>
              <a:path w="556260">
                <a:moveTo>
                  <a:pt x="0" y="0"/>
                </a:moveTo>
                <a:lnTo>
                  <a:pt x="555929" y="0"/>
                </a:lnTo>
              </a:path>
            </a:pathLst>
          </a:custGeom>
          <a:ln w="17145">
            <a:solidFill>
              <a:srgbClr val="004594"/>
            </a:solidFill>
          </a:ln>
        </p:spPr>
        <p:txBody>
          <a:bodyPr wrap="square" lIns="0" tIns="0" rIns="0" bIns="0" rtlCol="0"/>
          <a:lstStyle/>
          <a:p>
            <a:endParaRPr lang="es-ES" b="1">
              <a:latin typeface="Century Gothic Bold"/>
            </a:endParaRPr>
          </a:p>
        </p:txBody>
      </p:sp>
      <p:sp>
        <p:nvSpPr>
          <p:cNvPr id="41" name="object 2">
            <a:extLst>
              <a:ext uri="{FF2B5EF4-FFF2-40B4-BE49-F238E27FC236}">
                <a16:creationId xmlns:a16="http://schemas.microsoft.com/office/drawing/2014/main" id="{63C8EAC6-38DC-214F-8805-84AB9E6EC79B}"/>
              </a:ext>
            </a:extLst>
          </p:cNvPr>
          <p:cNvSpPr txBox="1"/>
          <p:nvPr/>
        </p:nvSpPr>
        <p:spPr>
          <a:xfrm>
            <a:off x="7269488" y="6958266"/>
            <a:ext cx="2953272"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a:solidFill>
                  <a:srgbClr val="004594"/>
                </a:solidFill>
                <a:latin typeface="Century Gothic Bold"/>
                <a:cs typeface="Calibri"/>
              </a:rPr>
              <a:t>Acciones Locales de Promoción de Empleo </a:t>
            </a:r>
            <a:r>
              <a:rPr lang="es-ES" sz="1000" b="1" dirty="0">
                <a:solidFill>
                  <a:srgbClr val="004594"/>
                </a:solidFill>
                <a:latin typeface="Century Gothic Bold"/>
                <a:cs typeface="Calibri"/>
              </a:rPr>
              <a:t>	</a:t>
            </a:r>
            <a:r>
              <a:rPr lang="es-ES" sz="950" spc="10" dirty="0" smtClean="0">
                <a:latin typeface="Century Gothic"/>
                <a:cs typeface="Calibri"/>
              </a:rPr>
              <a:t>25</a:t>
            </a:r>
            <a:endParaRPr lang="es-ES" sz="950" dirty="0">
              <a:latin typeface="Century Gothic"/>
              <a:cs typeface="Century Gothic"/>
            </a:endParaRPr>
          </a:p>
        </p:txBody>
      </p:sp>
      <p:pic>
        <p:nvPicPr>
          <p:cNvPr id="34" name="Picture 5" descr="OK Tira azul_oscuro"/>
          <p:cNvPicPr>
            <a:picLocks noChangeArrowheads="1"/>
          </p:cNvPicPr>
          <p:nvPr/>
        </p:nvPicPr>
        <p:blipFill>
          <a:blip r:embed="rId7"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Group 9"/>
          <p:cNvGrpSpPr>
            <a:grpSpLocks/>
          </p:cNvGrpSpPr>
          <p:nvPr/>
        </p:nvGrpSpPr>
        <p:grpSpPr bwMode="auto">
          <a:xfrm>
            <a:off x="8255" y="-2127"/>
            <a:ext cx="10680700" cy="7562850"/>
            <a:chOff x="0" y="981"/>
            <a:chExt cx="5760" cy="2319"/>
          </a:xfrm>
        </p:grpSpPr>
        <p:sp>
          <p:nvSpPr>
            <p:cNvPr id="5" name="2 Rectángulo"/>
            <p:cNvSpPr>
              <a:spLocks noChangeArrowheads="1"/>
            </p:cNvSpPr>
            <p:nvPr/>
          </p:nvSpPr>
          <p:spPr bwMode="auto">
            <a:xfrm>
              <a:off x="0" y="981"/>
              <a:ext cx="5760" cy="2086"/>
            </a:xfrm>
            <a:prstGeom prst="rect">
              <a:avLst/>
            </a:prstGeom>
            <a:solidFill>
              <a:srgbClr val="004595"/>
            </a:solidFill>
            <a:ln>
              <a:noFill/>
            </a:ln>
            <a:extLst>
              <a:ext uri="{91240B29-F687-4F45-9708-019B960494DF}">
                <a14:hiddenLine xmlns:a14="http://schemas.microsoft.com/office/drawing/2010/main" w="25400" algn="ctr">
                  <a:solidFill>
                    <a:srgbClr val="004595"/>
                  </a:solidFill>
                  <a:miter lim="800000"/>
                  <a:headEnd/>
                  <a:tailEnd/>
                </a14:hiddenLine>
              </a:ext>
            </a:extLst>
          </p:spPr>
          <p:txBody>
            <a:bodyPr anchor="ctr"/>
            <a:lstStyle/>
            <a:p>
              <a:pPr algn="ctr">
                <a:defRPr/>
              </a:pPr>
              <a:endParaRPr lang="es-ES" dirty="0">
                <a:solidFill>
                  <a:schemeClr val="lt1"/>
                </a:solidFill>
                <a:latin typeface="+mn-lt"/>
              </a:endParaRPr>
            </a:p>
          </p:txBody>
        </p:sp>
        <p:pic>
          <p:nvPicPr>
            <p:cNvPr id="8" name="Picture 4" descr="OK Tira verde_oscu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67"/>
              <a:ext cx="576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 name="object 3">
            <a:extLst>
              <a:ext uri="{FF2B5EF4-FFF2-40B4-BE49-F238E27FC236}">
                <a16:creationId xmlns:a16="http://schemas.microsoft.com/office/drawing/2014/main" id="{5BB37A96-4DB9-F741-9633-F08A5A20DC7B}"/>
              </a:ext>
            </a:extLst>
          </p:cNvPr>
          <p:cNvSpPr txBox="1">
            <a:spLocks/>
          </p:cNvSpPr>
          <p:nvPr/>
        </p:nvSpPr>
        <p:spPr>
          <a:xfrm>
            <a:off x="385798" y="2612206"/>
            <a:ext cx="8077200" cy="705321"/>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r>
              <a:rPr lang="es-ES" spc="-100" dirty="0">
                <a:solidFill>
                  <a:schemeClr val="bg1">
                    <a:lumMod val="95000"/>
                  </a:schemeClr>
                </a:solidFill>
              </a:rPr>
              <a:t>Procedimiento y tramitación</a:t>
            </a:r>
          </a:p>
        </p:txBody>
      </p:sp>
      <p:sp>
        <p:nvSpPr>
          <p:cNvPr id="7" name="Rectángulo 6">
            <a:extLst>
              <a:ext uri="{FF2B5EF4-FFF2-40B4-BE49-F238E27FC236}">
                <a16:creationId xmlns:a16="http://schemas.microsoft.com/office/drawing/2014/main" id="{307E8DD3-E56B-3641-9615-F079C8E6E396}"/>
              </a:ext>
            </a:extLst>
          </p:cNvPr>
          <p:cNvSpPr/>
          <p:nvPr/>
        </p:nvSpPr>
        <p:spPr>
          <a:xfrm>
            <a:off x="317500" y="1190625"/>
            <a:ext cx="3421097" cy="2144177"/>
          </a:xfrm>
          <a:prstGeom prst="rect">
            <a:avLst/>
          </a:prstGeom>
        </p:spPr>
        <p:txBody>
          <a:bodyPr wrap="square">
            <a:spAutoFit/>
          </a:bodyPr>
          <a:lstStyle/>
          <a:p>
            <a:r>
              <a:rPr lang="es-ES" sz="20000" spc="-1000" baseline="7000" dirty="0">
                <a:solidFill>
                  <a:schemeClr val="bg1">
                    <a:lumMod val="95000"/>
                    <a:alpha val="36000"/>
                  </a:schemeClr>
                </a:solidFill>
                <a:latin typeface="Century Gothic"/>
                <a:cs typeface="Century Gothic"/>
              </a:rPr>
              <a:t>10</a:t>
            </a:r>
            <a:endParaRPr lang="es-ES" sz="20000" b="1" spc="-1000" baseline="7000" dirty="0">
              <a:solidFill>
                <a:schemeClr val="bg1">
                  <a:lumMod val="95000"/>
                  <a:alpha val="36000"/>
                </a:schemeClr>
              </a:solidFill>
              <a:latin typeface="Century Gothic Bold"/>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3" name="object 23"/>
          <p:cNvSpPr txBox="1"/>
          <p:nvPr/>
        </p:nvSpPr>
        <p:spPr>
          <a:xfrm>
            <a:off x="769743" y="2305949"/>
            <a:ext cx="2272030" cy="269240"/>
          </a:xfrm>
          <a:prstGeom prst="rect">
            <a:avLst/>
          </a:prstGeom>
        </p:spPr>
        <p:txBody>
          <a:bodyPr vert="horz" wrap="square" lIns="0" tIns="12700" rIns="0" bIns="0" rtlCol="0">
            <a:spAutoFit/>
          </a:bodyPr>
          <a:lstStyle/>
          <a:p>
            <a:pPr marL="12700">
              <a:lnSpc>
                <a:spcPct val="100000"/>
              </a:lnSpc>
              <a:spcBef>
                <a:spcPts val="100"/>
              </a:spcBef>
            </a:pPr>
            <a:r>
              <a:rPr lang="es-ES" sz="1600" b="1" spc="-10" dirty="0" smtClean="0">
                <a:solidFill>
                  <a:srgbClr val="004594"/>
                </a:solidFill>
                <a:latin typeface="Century Gothic"/>
                <a:cs typeface="Century Gothic"/>
              </a:rPr>
              <a:t>Tramitación</a:t>
            </a:r>
            <a:r>
              <a:rPr lang="es-ES" sz="1600" b="1" spc="-35" dirty="0" smtClean="0">
                <a:solidFill>
                  <a:srgbClr val="004594"/>
                </a:solidFill>
                <a:latin typeface="Century Gothic"/>
                <a:cs typeface="Century Gothic"/>
              </a:rPr>
              <a:t> </a:t>
            </a:r>
            <a:r>
              <a:rPr lang="es-ES" sz="1600" b="1" spc="10" dirty="0" smtClean="0">
                <a:solidFill>
                  <a:srgbClr val="004594"/>
                </a:solidFill>
                <a:latin typeface="Century Gothic"/>
                <a:cs typeface="Century Gothic"/>
              </a:rPr>
              <a:t>solicitudes</a:t>
            </a:r>
            <a:endParaRPr lang="es-ES" sz="1600" dirty="0">
              <a:latin typeface="Century Gothic"/>
              <a:cs typeface="Century Gothic"/>
            </a:endParaRPr>
          </a:p>
        </p:txBody>
      </p:sp>
      <p:sp>
        <p:nvSpPr>
          <p:cNvPr id="24" name="object 24"/>
          <p:cNvSpPr txBox="1"/>
          <p:nvPr/>
        </p:nvSpPr>
        <p:spPr>
          <a:xfrm>
            <a:off x="4541300" y="1460342"/>
            <a:ext cx="4920200" cy="2026196"/>
          </a:xfrm>
          <a:prstGeom prst="rect">
            <a:avLst/>
          </a:prstGeom>
        </p:spPr>
        <p:txBody>
          <a:bodyPr vert="horz" wrap="square" lIns="0" tIns="12700" rIns="0" bIns="0" rtlCol="0">
            <a:spAutoFit/>
          </a:bodyPr>
          <a:lstStyle/>
          <a:p>
            <a:pPr marL="12700" marR="5080">
              <a:lnSpc>
                <a:spcPct val="100000"/>
              </a:lnSpc>
              <a:spcBef>
                <a:spcPts val="100"/>
              </a:spcBef>
            </a:pPr>
            <a:r>
              <a:rPr lang="es-ES" sz="1300" spc="-45" dirty="0" smtClean="0">
                <a:solidFill>
                  <a:srgbClr val="3D3D3F"/>
                </a:solidFill>
                <a:latin typeface="Century Gothic"/>
                <a:cs typeface="Century Gothic"/>
              </a:rPr>
              <a:t>Terminado el plazo de presentación y verificado que los proyectos cumplen las condiciones y los requisitos previstos en la convocatoria </a:t>
            </a:r>
            <a:r>
              <a:rPr lang="es-ES" sz="1300" spc="-100" dirty="0" smtClean="0">
                <a:solidFill>
                  <a:srgbClr val="3D3D3F"/>
                </a:solidFill>
                <a:latin typeface="Century Gothic"/>
                <a:cs typeface="Century Gothic"/>
              </a:rPr>
              <a:t> </a:t>
            </a:r>
            <a:r>
              <a:rPr lang="es-ES" sz="1300" spc="-5" dirty="0" smtClean="0">
                <a:solidFill>
                  <a:srgbClr val="3D3D3F"/>
                </a:solidFill>
                <a:latin typeface="Century Gothic"/>
                <a:cs typeface="Century Gothic"/>
              </a:rPr>
              <a:t>se  </a:t>
            </a:r>
            <a:r>
              <a:rPr lang="es-ES" sz="1300" spc="-45" dirty="0" smtClean="0">
                <a:solidFill>
                  <a:srgbClr val="3D3D3F"/>
                </a:solidFill>
                <a:latin typeface="Century Gothic"/>
                <a:cs typeface="Century Gothic"/>
              </a:rPr>
              <a:t>concederán las ayudas por cada proyecto </a:t>
            </a:r>
            <a:r>
              <a:rPr lang="es-ES" sz="1300" spc="-20" dirty="0">
                <a:solidFill>
                  <a:srgbClr val="20529C"/>
                </a:solidFill>
                <a:latin typeface="Century Gothic"/>
                <a:cs typeface="Century Gothic"/>
              </a:rPr>
              <a:t>teniendo </a:t>
            </a:r>
            <a:r>
              <a:rPr lang="es-ES" sz="1300" spc="-20" dirty="0" smtClean="0">
                <a:solidFill>
                  <a:srgbClr val="20529C"/>
                </a:solidFill>
                <a:latin typeface="Century Gothic"/>
                <a:cs typeface="Century Gothic"/>
              </a:rPr>
              <a:t>en </a:t>
            </a:r>
            <a:r>
              <a:rPr lang="es-ES" sz="1300" spc="-20" dirty="0">
                <a:solidFill>
                  <a:srgbClr val="20529C"/>
                </a:solidFill>
                <a:latin typeface="Century Gothic"/>
                <a:cs typeface="Century Gothic"/>
              </a:rPr>
              <a:t>cuenta el orden de prioridad señalado en la solicitud hasta el agotamiento del presupuesto máximo asignado a cada ámbito territorial</a:t>
            </a:r>
            <a:r>
              <a:rPr lang="es-ES" sz="1300" spc="-45" dirty="0" smtClean="0">
                <a:solidFill>
                  <a:srgbClr val="3D3D3F"/>
                </a:solidFill>
                <a:latin typeface="Century Gothic"/>
                <a:cs typeface="Century Gothic"/>
              </a:rPr>
              <a:t>.</a:t>
            </a:r>
          </a:p>
          <a:p>
            <a:pPr marL="12700" marR="5080">
              <a:lnSpc>
                <a:spcPct val="100000"/>
              </a:lnSpc>
              <a:spcBef>
                <a:spcPts val="100"/>
              </a:spcBef>
            </a:pPr>
            <a:r>
              <a:rPr lang="es-ES" sz="1300" spc="-45" dirty="0" smtClean="0">
                <a:solidFill>
                  <a:srgbClr val="3D3D3F"/>
                </a:solidFill>
                <a:latin typeface="Century Gothic"/>
                <a:cs typeface="Century Gothic"/>
              </a:rPr>
              <a:t>En caso de fondos excedentarios  se aplicarán a la financiación de proyectos ordenados según criterio </a:t>
            </a:r>
            <a:r>
              <a:rPr lang="es-ES" sz="1300" spc="-20" dirty="0">
                <a:solidFill>
                  <a:srgbClr val="20529C"/>
                </a:solidFill>
                <a:latin typeface="Century Gothic"/>
                <a:cs typeface="Century Gothic"/>
              </a:rPr>
              <a:t>de mayor  a menor índice de paro registrado en el mes de febrero de 2022, con un máximo de un proyecto por entidad</a:t>
            </a:r>
          </a:p>
        </p:txBody>
      </p:sp>
      <p:sp>
        <p:nvSpPr>
          <p:cNvPr id="32" name="object 32"/>
          <p:cNvSpPr txBox="1"/>
          <p:nvPr/>
        </p:nvSpPr>
        <p:spPr>
          <a:xfrm>
            <a:off x="752299" y="3773351"/>
            <a:ext cx="2030730" cy="697627"/>
          </a:xfrm>
          <a:prstGeom prst="rect">
            <a:avLst/>
          </a:prstGeom>
        </p:spPr>
        <p:txBody>
          <a:bodyPr vert="horz" wrap="square" lIns="0" tIns="43180" rIns="0" bIns="0" rtlCol="0">
            <a:spAutoFit/>
          </a:bodyPr>
          <a:lstStyle/>
          <a:p>
            <a:pPr marL="12700" marR="5080">
              <a:lnSpc>
                <a:spcPts val="1700"/>
              </a:lnSpc>
              <a:spcBef>
                <a:spcPts val="340"/>
              </a:spcBef>
            </a:pPr>
            <a:r>
              <a:rPr lang="es-ES" sz="1600" b="1" spc="-30" dirty="0" smtClean="0">
                <a:solidFill>
                  <a:srgbClr val="004594"/>
                </a:solidFill>
                <a:latin typeface="Century Gothic"/>
                <a:cs typeface="Century Gothic"/>
              </a:rPr>
              <a:t>Órgano</a:t>
            </a:r>
            <a:r>
              <a:rPr lang="es-ES" sz="1600" b="1" spc="-60" dirty="0" smtClean="0">
                <a:solidFill>
                  <a:srgbClr val="004594"/>
                </a:solidFill>
                <a:latin typeface="Century Gothic"/>
                <a:cs typeface="Century Gothic"/>
              </a:rPr>
              <a:t> </a:t>
            </a:r>
            <a:r>
              <a:rPr lang="es-ES" sz="1600" b="1" spc="-30" dirty="0" smtClean="0">
                <a:solidFill>
                  <a:srgbClr val="004594"/>
                </a:solidFill>
                <a:latin typeface="Century Gothic"/>
                <a:cs typeface="Century Gothic"/>
              </a:rPr>
              <a:t>Competente  Gestión, Tramitación y </a:t>
            </a:r>
            <a:r>
              <a:rPr lang="es-ES" sz="1600" b="1" spc="-10" dirty="0" smtClean="0">
                <a:solidFill>
                  <a:srgbClr val="004594"/>
                </a:solidFill>
                <a:latin typeface="Century Gothic"/>
                <a:cs typeface="Century Gothic"/>
              </a:rPr>
              <a:t>Resolución</a:t>
            </a:r>
            <a:endParaRPr lang="es-ES" sz="1600" dirty="0">
              <a:latin typeface="Century Gothic"/>
              <a:cs typeface="Century Gothic"/>
            </a:endParaRPr>
          </a:p>
        </p:txBody>
      </p:sp>
      <p:sp>
        <p:nvSpPr>
          <p:cNvPr id="33" name="object 33"/>
          <p:cNvSpPr txBox="1"/>
          <p:nvPr/>
        </p:nvSpPr>
        <p:spPr>
          <a:xfrm>
            <a:off x="4541300" y="3896355"/>
            <a:ext cx="2728188" cy="425758"/>
          </a:xfrm>
          <a:prstGeom prst="rect">
            <a:avLst/>
          </a:prstGeom>
        </p:spPr>
        <p:txBody>
          <a:bodyPr vert="horz" wrap="square" lIns="0" tIns="12700" rIns="0" bIns="0" rtlCol="0">
            <a:spAutoFit/>
          </a:bodyPr>
          <a:lstStyle/>
          <a:p>
            <a:pPr marL="12700">
              <a:spcBef>
                <a:spcPts val="100"/>
              </a:spcBef>
            </a:pPr>
            <a:r>
              <a:rPr lang="es-ES" sz="1300" spc="-20" dirty="0">
                <a:solidFill>
                  <a:srgbClr val="20529C"/>
                </a:solidFill>
                <a:latin typeface="Century Gothic"/>
                <a:cs typeface="Century Gothic"/>
              </a:rPr>
              <a:t>Dirección </a:t>
            </a:r>
            <a:r>
              <a:rPr lang="es-ES" sz="1300" spc="-45" dirty="0">
                <a:solidFill>
                  <a:srgbClr val="20529C"/>
                </a:solidFill>
                <a:latin typeface="Century Gothic"/>
                <a:cs typeface="Century Gothic"/>
              </a:rPr>
              <a:t>de </a:t>
            </a:r>
            <a:r>
              <a:rPr lang="es-ES" sz="1300" spc="-40" dirty="0">
                <a:solidFill>
                  <a:srgbClr val="20529C"/>
                </a:solidFill>
                <a:latin typeface="Century Gothic"/>
                <a:cs typeface="Century Gothic"/>
              </a:rPr>
              <a:t>Activación</a:t>
            </a:r>
            <a:r>
              <a:rPr lang="es-ES" sz="1300" spc="-50" dirty="0">
                <a:solidFill>
                  <a:srgbClr val="20529C"/>
                </a:solidFill>
                <a:latin typeface="Century Gothic"/>
                <a:cs typeface="Century Gothic"/>
              </a:rPr>
              <a:t> </a:t>
            </a:r>
            <a:r>
              <a:rPr lang="es-ES" sz="1300" spc="-15" dirty="0">
                <a:solidFill>
                  <a:srgbClr val="20529C"/>
                </a:solidFill>
                <a:latin typeface="Century Gothic"/>
                <a:cs typeface="Century Gothic"/>
              </a:rPr>
              <a:t>Laboral.</a:t>
            </a:r>
            <a:endParaRPr lang="es-ES" sz="1300" dirty="0">
              <a:latin typeface="Century Gothic"/>
              <a:cs typeface="Century Gothic"/>
            </a:endParaRPr>
          </a:p>
          <a:p>
            <a:pPr marL="12700">
              <a:lnSpc>
                <a:spcPct val="100000"/>
              </a:lnSpc>
              <a:spcBef>
                <a:spcPts val="100"/>
              </a:spcBef>
            </a:pPr>
            <a:endParaRPr lang="es-ES" sz="1300" dirty="0">
              <a:latin typeface="Century Gothic"/>
              <a:cs typeface="Century Gothic"/>
            </a:endParaRPr>
          </a:p>
        </p:txBody>
      </p:sp>
      <p:sp>
        <p:nvSpPr>
          <p:cNvPr id="34" name="object 34"/>
          <p:cNvSpPr txBox="1"/>
          <p:nvPr/>
        </p:nvSpPr>
        <p:spPr>
          <a:xfrm>
            <a:off x="761300" y="4943351"/>
            <a:ext cx="1087120" cy="269240"/>
          </a:xfrm>
          <a:prstGeom prst="rect">
            <a:avLst/>
          </a:prstGeom>
        </p:spPr>
        <p:txBody>
          <a:bodyPr vert="horz" wrap="square" lIns="0" tIns="12700" rIns="0" bIns="0" rtlCol="0">
            <a:spAutoFit/>
          </a:bodyPr>
          <a:lstStyle/>
          <a:p>
            <a:pPr marL="12700">
              <a:lnSpc>
                <a:spcPct val="100000"/>
              </a:lnSpc>
              <a:spcBef>
                <a:spcPts val="100"/>
              </a:spcBef>
            </a:pPr>
            <a:r>
              <a:rPr lang="es-ES" sz="1600" b="1" spc="-10" smtClean="0">
                <a:solidFill>
                  <a:srgbClr val="004594"/>
                </a:solidFill>
                <a:latin typeface="Century Gothic"/>
                <a:cs typeface="Century Gothic"/>
              </a:rPr>
              <a:t>Resolución</a:t>
            </a:r>
            <a:endParaRPr lang="es-ES" sz="1600">
              <a:latin typeface="Century Gothic"/>
              <a:cs typeface="Century Gothic"/>
            </a:endParaRPr>
          </a:p>
        </p:txBody>
      </p:sp>
      <p:sp>
        <p:nvSpPr>
          <p:cNvPr id="36" name="object 36"/>
          <p:cNvSpPr txBox="1"/>
          <p:nvPr/>
        </p:nvSpPr>
        <p:spPr>
          <a:xfrm>
            <a:off x="4541300" y="4870358"/>
            <a:ext cx="4691600" cy="412934"/>
          </a:xfrm>
          <a:prstGeom prst="rect">
            <a:avLst/>
          </a:prstGeom>
        </p:spPr>
        <p:txBody>
          <a:bodyPr vert="horz" wrap="square" lIns="0" tIns="12700" rIns="0" bIns="0" rtlCol="0">
            <a:spAutoFit/>
          </a:bodyPr>
          <a:lstStyle/>
          <a:p>
            <a:pPr marL="12700" marR="5080">
              <a:lnSpc>
                <a:spcPct val="100000"/>
              </a:lnSpc>
              <a:spcBef>
                <a:spcPts val="100"/>
              </a:spcBef>
            </a:pPr>
            <a:r>
              <a:rPr lang="es-ES" sz="1300" spc="-40" dirty="0" smtClean="0">
                <a:solidFill>
                  <a:srgbClr val="3D3D3F"/>
                </a:solidFill>
                <a:latin typeface="Century Gothic"/>
                <a:cs typeface="Century Gothic"/>
              </a:rPr>
              <a:t>Plazo </a:t>
            </a:r>
            <a:r>
              <a:rPr lang="es-ES" sz="1300" spc="-20" dirty="0" smtClean="0">
                <a:solidFill>
                  <a:srgbClr val="3D3D3F"/>
                </a:solidFill>
                <a:latin typeface="Century Gothic"/>
                <a:cs typeface="Century Gothic"/>
              </a:rPr>
              <a:t>máximo: </a:t>
            </a:r>
            <a:r>
              <a:rPr lang="es-ES" sz="1300" spc="20" dirty="0" smtClean="0">
                <a:solidFill>
                  <a:srgbClr val="20529C"/>
                </a:solidFill>
                <a:latin typeface="Century Gothic"/>
                <a:cs typeface="Century Gothic"/>
              </a:rPr>
              <a:t>6 </a:t>
            </a:r>
            <a:r>
              <a:rPr lang="es-ES" sz="1300" spc="-20" dirty="0" smtClean="0">
                <a:solidFill>
                  <a:srgbClr val="20529C"/>
                </a:solidFill>
                <a:latin typeface="Century Gothic"/>
                <a:cs typeface="Century Gothic"/>
              </a:rPr>
              <a:t>meses </a:t>
            </a:r>
            <a:r>
              <a:rPr lang="es-ES" sz="1300" spc="-35" dirty="0" smtClean="0">
                <a:solidFill>
                  <a:srgbClr val="3D3D3F"/>
                </a:solidFill>
                <a:latin typeface="Century Gothic"/>
                <a:cs typeface="Century Gothic"/>
              </a:rPr>
              <a:t>desde presentación  </a:t>
            </a:r>
            <a:r>
              <a:rPr lang="es-ES" sz="1300" spc="-55" dirty="0" smtClean="0">
                <a:solidFill>
                  <a:srgbClr val="3D3D3F"/>
                </a:solidFill>
                <a:latin typeface="Century Gothic"/>
                <a:cs typeface="Century Gothic"/>
              </a:rPr>
              <a:t>de </a:t>
            </a:r>
            <a:r>
              <a:rPr lang="es-ES" sz="1300" spc="-25" dirty="0" smtClean="0">
                <a:solidFill>
                  <a:srgbClr val="3D3D3F"/>
                </a:solidFill>
                <a:latin typeface="Century Gothic"/>
                <a:cs typeface="Century Gothic"/>
              </a:rPr>
              <a:t>solicitud.  No</a:t>
            </a:r>
            <a:r>
              <a:rPr lang="es-ES" sz="1300" spc="-75" dirty="0">
                <a:solidFill>
                  <a:srgbClr val="3D3D3F"/>
                </a:solidFill>
                <a:latin typeface="Century Gothic"/>
                <a:cs typeface="Century Gothic"/>
              </a:rPr>
              <a:t> </a:t>
            </a:r>
            <a:r>
              <a:rPr lang="es-ES" sz="1300" spc="-75" dirty="0" smtClean="0">
                <a:solidFill>
                  <a:srgbClr val="3D3D3F"/>
                </a:solidFill>
                <a:latin typeface="Century Gothic"/>
                <a:cs typeface="Century Gothic"/>
              </a:rPr>
              <a:t>pone </a:t>
            </a:r>
            <a:r>
              <a:rPr lang="es-ES" sz="1300" spc="-40" dirty="0" smtClean="0">
                <a:solidFill>
                  <a:srgbClr val="3D3D3F"/>
                </a:solidFill>
                <a:latin typeface="Century Gothic"/>
                <a:cs typeface="Century Gothic"/>
              </a:rPr>
              <a:t>fin </a:t>
            </a:r>
            <a:r>
              <a:rPr lang="es-ES" sz="1300" spc="-70" dirty="0" smtClean="0">
                <a:solidFill>
                  <a:srgbClr val="3D3D3F"/>
                </a:solidFill>
                <a:latin typeface="Century Gothic"/>
                <a:cs typeface="Century Gothic"/>
              </a:rPr>
              <a:t>a </a:t>
            </a:r>
            <a:r>
              <a:rPr lang="es-ES" sz="1300" spc="-35" dirty="0" smtClean="0">
                <a:solidFill>
                  <a:srgbClr val="3D3D3F"/>
                </a:solidFill>
                <a:latin typeface="Century Gothic"/>
                <a:cs typeface="Century Gothic"/>
              </a:rPr>
              <a:t>la </a:t>
            </a:r>
            <a:r>
              <a:rPr lang="es-ES" sz="1300" spc="-50" dirty="0" smtClean="0">
                <a:solidFill>
                  <a:srgbClr val="3D3D3F"/>
                </a:solidFill>
                <a:latin typeface="Century Gothic"/>
                <a:cs typeface="Century Gothic"/>
              </a:rPr>
              <a:t>vía</a:t>
            </a:r>
            <a:r>
              <a:rPr lang="es-ES" sz="1300" spc="-200" dirty="0" smtClean="0">
                <a:solidFill>
                  <a:srgbClr val="3D3D3F"/>
                </a:solidFill>
                <a:latin typeface="Century Gothic"/>
                <a:cs typeface="Century Gothic"/>
              </a:rPr>
              <a:t> </a:t>
            </a:r>
            <a:r>
              <a:rPr lang="es-ES" sz="1300" spc="-30" dirty="0" smtClean="0">
                <a:solidFill>
                  <a:srgbClr val="3D3D3F"/>
                </a:solidFill>
                <a:latin typeface="Century Gothic"/>
                <a:cs typeface="Century Gothic"/>
              </a:rPr>
              <a:t>administrativa.</a:t>
            </a:r>
            <a:endParaRPr lang="es-ES" sz="1300" dirty="0">
              <a:latin typeface="Century Gothic"/>
              <a:cs typeface="Century Gothic"/>
            </a:endParaRPr>
          </a:p>
        </p:txBody>
      </p:sp>
      <p:sp>
        <p:nvSpPr>
          <p:cNvPr id="37" name="object 37"/>
          <p:cNvSpPr txBox="1"/>
          <p:nvPr/>
        </p:nvSpPr>
        <p:spPr>
          <a:xfrm>
            <a:off x="761300" y="5904505"/>
            <a:ext cx="802005" cy="269240"/>
          </a:xfrm>
          <a:prstGeom prst="rect">
            <a:avLst/>
          </a:prstGeom>
        </p:spPr>
        <p:txBody>
          <a:bodyPr vert="horz" wrap="square" lIns="0" tIns="12700" rIns="0" bIns="0" rtlCol="0">
            <a:spAutoFit/>
          </a:bodyPr>
          <a:lstStyle/>
          <a:p>
            <a:pPr marL="12700">
              <a:lnSpc>
                <a:spcPct val="100000"/>
              </a:lnSpc>
              <a:spcBef>
                <a:spcPts val="100"/>
              </a:spcBef>
            </a:pPr>
            <a:r>
              <a:rPr lang="es-ES" sz="1600" b="1" spc="-15" smtClean="0">
                <a:solidFill>
                  <a:srgbClr val="004594"/>
                </a:solidFill>
                <a:latin typeface="Century Gothic"/>
                <a:cs typeface="Century Gothic"/>
              </a:rPr>
              <a:t>Recurso</a:t>
            </a:r>
            <a:endParaRPr lang="es-ES" sz="1600">
              <a:latin typeface="Century Gothic"/>
              <a:cs typeface="Century Gothic"/>
            </a:endParaRPr>
          </a:p>
        </p:txBody>
      </p:sp>
      <p:sp>
        <p:nvSpPr>
          <p:cNvPr id="39" name="object 39"/>
          <p:cNvSpPr txBox="1"/>
          <p:nvPr/>
        </p:nvSpPr>
        <p:spPr>
          <a:xfrm>
            <a:off x="4541300" y="5797965"/>
            <a:ext cx="4691600" cy="412934"/>
          </a:xfrm>
          <a:prstGeom prst="rect">
            <a:avLst/>
          </a:prstGeom>
        </p:spPr>
        <p:txBody>
          <a:bodyPr vert="horz" wrap="square" lIns="0" tIns="12700" rIns="0" bIns="0" rtlCol="0">
            <a:spAutoFit/>
          </a:bodyPr>
          <a:lstStyle/>
          <a:p>
            <a:pPr marL="12700" marR="5080">
              <a:lnSpc>
                <a:spcPct val="100000"/>
              </a:lnSpc>
              <a:spcBef>
                <a:spcPts val="100"/>
              </a:spcBef>
            </a:pPr>
            <a:r>
              <a:rPr lang="es-ES" sz="1300" spc="-55" dirty="0" smtClean="0">
                <a:solidFill>
                  <a:srgbClr val="3D3D3F"/>
                </a:solidFill>
                <a:latin typeface="Century Gothic"/>
                <a:cs typeface="Century Gothic"/>
              </a:rPr>
              <a:t>Potestativo de </a:t>
            </a:r>
            <a:r>
              <a:rPr lang="es-ES" sz="1300" spc="-30" dirty="0" smtClean="0">
                <a:solidFill>
                  <a:srgbClr val="3D3D3F"/>
                </a:solidFill>
                <a:latin typeface="Century Gothic"/>
                <a:cs typeface="Century Gothic"/>
              </a:rPr>
              <a:t>alzada ante la Directora General de </a:t>
            </a:r>
            <a:r>
              <a:rPr lang="es-ES" sz="1300" spc="-30" dirty="0" err="1" smtClean="0">
                <a:solidFill>
                  <a:srgbClr val="3D3D3F"/>
                </a:solidFill>
                <a:latin typeface="Century Gothic"/>
                <a:cs typeface="Century Gothic"/>
              </a:rPr>
              <a:t>Lanbide</a:t>
            </a:r>
            <a:r>
              <a:rPr lang="es-ES" sz="1300" spc="-30" dirty="0" smtClean="0">
                <a:solidFill>
                  <a:srgbClr val="3D3D3F"/>
                </a:solidFill>
                <a:latin typeface="Century Gothic"/>
                <a:cs typeface="Century Gothic"/>
              </a:rPr>
              <a:t> </a:t>
            </a:r>
            <a:r>
              <a:rPr lang="es-ES" sz="1300" spc="-50" dirty="0" smtClean="0">
                <a:solidFill>
                  <a:srgbClr val="3D3D3F"/>
                </a:solidFill>
                <a:latin typeface="Century Gothic"/>
                <a:cs typeface="Century Gothic"/>
              </a:rPr>
              <a:t>en </a:t>
            </a:r>
            <a:r>
              <a:rPr lang="es-ES" sz="1300" spc="-30" dirty="0" smtClean="0">
                <a:solidFill>
                  <a:srgbClr val="3D3D3F"/>
                </a:solidFill>
                <a:latin typeface="Century Gothic"/>
                <a:cs typeface="Century Gothic"/>
              </a:rPr>
              <a:t>el </a:t>
            </a:r>
            <a:r>
              <a:rPr lang="es-ES" sz="1300" spc="-35" dirty="0" smtClean="0">
                <a:solidFill>
                  <a:srgbClr val="3D3D3F"/>
                </a:solidFill>
                <a:latin typeface="Century Gothic"/>
                <a:cs typeface="Century Gothic"/>
              </a:rPr>
              <a:t>plazo </a:t>
            </a:r>
            <a:r>
              <a:rPr lang="es-ES" sz="1300" spc="-55" dirty="0" smtClean="0">
                <a:solidFill>
                  <a:srgbClr val="3D3D3F"/>
                </a:solidFill>
                <a:latin typeface="Century Gothic"/>
                <a:cs typeface="Century Gothic"/>
              </a:rPr>
              <a:t>de </a:t>
            </a:r>
            <a:r>
              <a:rPr lang="es-ES" sz="1300" spc="-40" dirty="0" smtClean="0">
                <a:solidFill>
                  <a:srgbClr val="20529C"/>
                </a:solidFill>
                <a:latin typeface="Century Gothic"/>
                <a:cs typeface="Century Gothic"/>
              </a:rPr>
              <a:t>un </a:t>
            </a:r>
            <a:r>
              <a:rPr lang="es-ES" sz="1300" spc="-25" dirty="0" smtClean="0">
                <a:solidFill>
                  <a:srgbClr val="20529C"/>
                </a:solidFill>
                <a:latin typeface="Century Gothic"/>
                <a:cs typeface="Century Gothic"/>
              </a:rPr>
              <a:t>mes</a:t>
            </a:r>
            <a:endParaRPr lang="es-ES" sz="1300" dirty="0">
              <a:latin typeface="Century Gothic"/>
              <a:cs typeface="Century Gothic"/>
            </a:endParaRPr>
          </a:p>
        </p:txBody>
      </p:sp>
      <p:sp>
        <p:nvSpPr>
          <p:cNvPr id="43" name="object 43"/>
          <p:cNvSpPr txBox="1">
            <a:spLocks noGrp="1"/>
          </p:cNvSpPr>
          <p:nvPr>
            <p:ph type="title"/>
          </p:nvPr>
        </p:nvSpPr>
        <p:spPr>
          <a:xfrm>
            <a:off x="727100" y="730778"/>
            <a:ext cx="4377690" cy="409575"/>
          </a:xfrm>
          <a:prstGeom prst="rect">
            <a:avLst/>
          </a:prstGeom>
        </p:spPr>
        <p:txBody>
          <a:bodyPr vert="horz" wrap="square" lIns="0" tIns="15240" rIns="0" bIns="0" rtlCol="0">
            <a:spAutoFit/>
          </a:bodyPr>
          <a:lstStyle/>
          <a:p>
            <a:pPr marL="12700">
              <a:lnSpc>
                <a:spcPct val="100000"/>
              </a:lnSpc>
              <a:spcBef>
                <a:spcPts val="120"/>
              </a:spcBef>
            </a:pPr>
            <a:r>
              <a:rPr sz="2500" spc="-15" dirty="0"/>
              <a:t>Procedimiento </a:t>
            </a:r>
            <a:r>
              <a:rPr sz="2500" spc="-110" dirty="0"/>
              <a:t>y</a:t>
            </a:r>
            <a:r>
              <a:rPr sz="2500" spc="75" dirty="0"/>
              <a:t> </a:t>
            </a:r>
            <a:r>
              <a:rPr sz="2500" spc="5" dirty="0"/>
              <a:t>tramitación</a:t>
            </a:r>
            <a:endParaRPr sz="2500" dirty="0"/>
          </a:p>
        </p:txBody>
      </p:sp>
      <p:sp>
        <p:nvSpPr>
          <p:cNvPr id="45" name="object 2">
            <a:extLst>
              <a:ext uri="{FF2B5EF4-FFF2-40B4-BE49-F238E27FC236}">
                <a16:creationId xmlns:a16="http://schemas.microsoft.com/office/drawing/2014/main" id="{4DA28FE2-4EC1-6541-9DE4-E26CD2FA3B83}"/>
              </a:ext>
            </a:extLst>
          </p:cNvPr>
          <p:cNvSpPr txBox="1"/>
          <p:nvPr/>
        </p:nvSpPr>
        <p:spPr>
          <a:xfrm>
            <a:off x="7269488" y="6958266"/>
            <a:ext cx="2953272"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smtClean="0">
                <a:solidFill>
                  <a:srgbClr val="004594"/>
                </a:solidFill>
                <a:latin typeface="Century Gothic Bold"/>
                <a:cs typeface="Calibri"/>
              </a:rPr>
              <a:t>Acciones </a:t>
            </a:r>
            <a:r>
              <a:rPr lang="es-ES" sz="1000" b="1" spc="-20" dirty="0">
                <a:solidFill>
                  <a:srgbClr val="004594"/>
                </a:solidFill>
                <a:latin typeface="Century Gothic Bold"/>
                <a:cs typeface="Calibri"/>
              </a:rPr>
              <a:t>Locales de Promoción de Empleo </a:t>
            </a:r>
            <a:r>
              <a:rPr lang="es-ES" sz="1000" b="1" dirty="0">
                <a:solidFill>
                  <a:srgbClr val="004594"/>
                </a:solidFill>
                <a:latin typeface="Century Gothic Bold"/>
                <a:cs typeface="Calibri"/>
              </a:rPr>
              <a:t>	</a:t>
            </a:r>
            <a:r>
              <a:rPr lang="es-ES" sz="950" spc="10" dirty="0" smtClean="0">
                <a:latin typeface="Century Gothic"/>
                <a:cs typeface="Calibri"/>
              </a:rPr>
              <a:t>27</a:t>
            </a:r>
            <a:endParaRPr lang="es-ES" sz="950" dirty="0">
              <a:latin typeface="Century Gothic"/>
              <a:cs typeface="Century Gothic"/>
            </a:endParaRPr>
          </a:p>
        </p:txBody>
      </p:sp>
      <p:cxnSp>
        <p:nvCxnSpPr>
          <p:cNvPr id="47" name="Conector recto de flecha 46">
            <a:extLst>
              <a:ext uri="{FF2B5EF4-FFF2-40B4-BE49-F238E27FC236}">
                <a16:creationId xmlns:a16="http://schemas.microsoft.com/office/drawing/2014/main" id="{6496BCF1-8862-2446-BBDE-76425E3D8F6E}"/>
              </a:ext>
            </a:extLst>
          </p:cNvPr>
          <p:cNvCxnSpPr>
            <a:cxnSpLocks/>
          </p:cNvCxnSpPr>
          <p:nvPr/>
        </p:nvCxnSpPr>
        <p:spPr>
          <a:xfrm>
            <a:off x="3324743" y="2438823"/>
            <a:ext cx="990600" cy="0"/>
          </a:xfrm>
          <a:prstGeom prst="straightConnector1">
            <a:avLst/>
          </a:prstGeom>
          <a:ln w="25400">
            <a:solidFill>
              <a:srgbClr val="004594"/>
            </a:solidFill>
            <a:tailEnd type="triangle"/>
          </a:ln>
        </p:spPr>
        <p:style>
          <a:lnRef idx="1">
            <a:schemeClr val="accent1"/>
          </a:lnRef>
          <a:fillRef idx="0">
            <a:schemeClr val="accent1"/>
          </a:fillRef>
          <a:effectRef idx="0">
            <a:schemeClr val="accent1"/>
          </a:effectRef>
          <a:fontRef idx="minor">
            <a:schemeClr val="tx1"/>
          </a:fontRef>
        </p:style>
      </p:cxnSp>
      <p:cxnSp>
        <p:nvCxnSpPr>
          <p:cNvPr id="50" name="Conector recto de flecha 49">
            <a:extLst>
              <a:ext uri="{FF2B5EF4-FFF2-40B4-BE49-F238E27FC236}">
                <a16:creationId xmlns:a16="http://schemas.microsoft.com/office/drawing/2014/main" id="{94915298-729F-6A4C-B8EA-B06E42B147C3}"/>
              </a:ext>
            </a:extLst>
          </p:cNvPr>
          <p:cNvCxnSpPr>
            <a:cxnSpLocks/>
          </p:cNvCxnSpPr>
          <p:nvPr/>
        </p:nvCxnSpPr>
        <p:spPr>
          <a:xfrm>
            <a:off x="3289300" y="4010025"/>
            <a:ext cx="990600" cy="0"/>
          </a:xfrm>
          <a:prstGeom prst="straightConnector1">
            <a:avLst/>
          </a:prstGeom>
          <a:ln w="25400">
            <a:solidFill>
              <a:srgbClr val="004594"/>
            </a:solidFill>
            <a:tailEnd type="triangle"/>
          </a:ln>
        </p:spPr>
        <p:style>
          <a:lnRef idx="1">
            <a:schemeClr val="accent1"/>
          </a:lnRef>
          <a:fillRef idx="0">
            <a:schemeClr val="accent1"/>
          </a:fillRef>
          <a:effectRef idx="0">
            <a:schemeClr val="accent1"/>
          </a:effectRef>
          <a:fontRef idx="minor">
            <a:schemeClr val="tx1"/>
          </a:fontRef>
        </p:style>
      </p:cxnSp>
      <p:cxnSp>
        <p:nvCxnSpPr>
          <p:cNvPr id="51" name="Conector recto de flecha 50">
            <a:extLst>
              <a:ext uri="{FF2B5EF4-FFF2-40B4-BE49-F238E27FC236}">
                <a16:creationId xmlns:a16="http://schemas.microsoft.com/office/drawing/2014/main" id="{7FAFC994-4D42-2649-9FED-D704D64AF26A}"/>
              </a:ext>
            </a:extLst>
          </p:cNvPr>
          <p:cNvCxnSpPr>
            <a:cxnSpLocks/>
          </p:cNvCxnSpPr>
          <p:nvPr/>
        </p:nvCxnSpPr>
        <p:spPr>
          <a:xfrm>
            <a:off x="3289300" y="5076825"/>
            <a:ext cx="990600" cy="0"/>
          </a:xfrm>
          <a:prstGeom prst="straightConnector1">
            <a:avLst/>
          </a:prstGeom>
          <a:ln w="25400">
            <a:solidFill>
              <a:srgbClr val="004594"/>
            </a:solidFill>
            <a:tailEnd type="triangle"/>
          </a:ln>
        </p:spPr>
        <p:style>
          <a:lnRef idx="1">
            <a:schemeClr val="accent1"/>
          </a:lnRef>
          <a:fillRef idx="0">
            <a:schemeClr val="accent1"/>
          </a:fillRef>
          <a:effectRef idx="0">
            <a:schemeClr val="accent1"/>
          </a:effectRef>
          <a:fontRef idx="minor">
            <a:schemeClr val="tx1"/>
          </a:fontRef>
        </p:style>
      </p:cxnSp>
      <p:cxnSp>
        <p:nvCxnSpPr>
          <p:cNvPr id="52" name="Conector recto de flecha 51">
            <a:extLst>
              <a:ext uri="{FF2B5EF4-FFF2-40B4-BE49-F238E27FC236}">
                <a16:creationId xmlns:a16="http://schemas.microsoft.com/office/drawing/2014/main" id="{06CE06DE-296C-F145-A446-8D74DFA96DBF}"/>
              </a:ext>
            </a:extLst>
          </p:cNvPr>
          <p:cNvCxnSpPr>
            <a:cxnSpLocks/>
          </p:cNvCxnSpPr>
          <p:nvPr/>
        </p:nvCxnSpPr>
        <p:spPr>
          <a:xfrm>
            <a:off x="3289300" y="5991225"/>
            <a:ext cx="990600" cy="0"/>
          </a:xfrm>
          <a:prstGeom prst="straightConnector1">
            <a:avLst/>
          </a:prstGeom>
          <a:ln w="25400">
            <a:solidFill>
              <a:srgbClr val="004594"/>
            </a:solidFill>
            <a:tailEnd type="triangle"/>
          </a:ln>
        </p:spPr>
        <p:style>
          <a:lnRef idx="1">
            <a:schemeClr val="accent1"/>
          </a:lnRef>
          <a:fillRef idx="0">
            <a:schemeClr val="accent1"/>
          </a:fillRef>
          <a:effectRef idx="0">
            <a:schemeClr val="accent1"/>
          </a:effectRef>
          <a:fontRef idx="minor">
            <a:schemeClr val="tx1"/>
          </a:fontRef>
        </p:style>
      </p:cxnSp>
      <p:pic>
        <p:nvPicPr>
          <p:cNvPr id="35" name="Picture 5" descr="OK Tira azul_oscuro"/>
          <p:cNvPicPr>
            <a:picLocks noChangeArrowheads="1"/>
          </p:cNvPicPr>
          <p:nvPr/>
        </p:nvPicPr>
        <p:blipFill>
          <a:blip r:embed="rId7"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3" name="object 23"/>
          <p:cNvSpPr txBox="1"/>
          <p:nvPr/>
        </p:nvSpPr>
        <p:spPr>
          <a:xfrm>
            <a:off x="815299" y="1101586"/>
            <a:ext cx="1082675" cy="269240"/>
          </a:xfrm>
          <a:prstGeom prst="rect">
            <a:avLst/>
          </a:prstGeom>
        </p:spPr>
        <p:txBody>
          <a:bodyPr vert="horz" wrap="square" lIns="0" tIns="12700" rIns="0" bIns="0" rtlCol="0">
            <a:spAutoFit/>
          </a:bodyPr>
          <a:lstStyle/>
          <a:p>
            <a:pPr marL="12700">
              <a:lnSpc>
                <a:spcPct val="100000"/>
              </a:lnSpc>
              <a:spcBef>
                <a:spcPts val="100"/>
              </a:spcBef>
            </a:pPr>
            <a:r>
              <a:rPr lang="es-ES" sz="1600" b="1" spc="30" smtClean="0">
                <a:solidFill>
                  <a:srgbClr val="004594"/>
                </a:solidFill>
                <a:latin typeface="Century Gothic"/>
                <a:cs typeface="Century Gothic"/>
              </a:rPr>
              <a:t>P</a:t>
            </a:r>
            <a:r>
              <a:rPr lang="es-ES" sz="1600" b="1" smtClean="0">
                <a:solidFill>
                  <a:srgbClr val="004594"/>
                </a:solidFill>
                <a:latin typeface="Century Gothic"/>
                <a:cs typeface="Century Gothic"/>
              </a:rPr>
              <a:t>ublicidad</a:t>
            </a:r>
            <a:endParaRPr lang="es-ES" sz="1600">
              <a:latin typeface="Century Gothic"/>
              <a:cs typeface="Century Gothic"/>
            </a:endParaRPr>
          </a:p>
        </p:txBody>
      </p:sp>
      <p:sp>
        <p:nvSpPr>
          <p:cNvPr id="24" name="object 24"/>
          <p:cNvSpPr txBox="1"/>
          <p:nvPr/>
        </p:nvSpPr>
        <p:spPr>
          <a:xfrm>
            <a:off x="815299" y="2641212"/>
            <a:ext cx="1564640" cy="485140"/>
          </a:xfrm>
          <a:prstGeom prst="rect">
            <a:avLst/>
          </a:prstGeom>
        </p:spPr>
        <p:txBody>
          <a:bodyPr vert="horz" wrap="square" lIns="0" tIns="43180" rIns="0" bIns="0" rtlCol="0">
            <a:spAutoFit/>
          </a:bodyPr>
          <a:lstStyle/>
          <a:p>
            <a:pPr marL="12700" marR="5080">
              <a:lnSpc>
                <a:spcPts val="1700"/>
              </a:lnSpc>
              <a:spcBef>
                <a:spcPts val="340"/>
              </a:spcBef>
            </a:pPr>
            <a:r>
              <a:rPr lang="es-ES" sz="1600" b="1" spc="-45" dirty="0" smtClean="0">
                <a:solidFill>
                  <a:srgbClr val="004594"/>
                </a:solidFill>
                <a:latin typeface="Century Gothic"/>
                <a:cs typeface="Century Gothic"/>
              </a:rPr>
              <a:t>Modificación </a:t>
            </a:r>
            <a:r>
              <a:rPr lang="es-ES" sz="1600" b="1" spc="-70" dirty="0" smtClean="0">
                <a:solidFill>
                  <a:srgbClr val="004594"/>
                </a:solidFill>
                <a:latin typeface="Century Gothic"/>
                <a:cs typeface="Century Gothic"/>
              </a:rPr>
              <a:t>de  </a:t>
            </a:r>
            <a:r>
              <a:rPr lang="es-ES" sz="1600" b="1" spc="20" dirty="0" smtClean="0">
                <a:solidFill>
                  <a:srgbClr val="004594"/>
                </a:solidFill>
                <a:latin typeface="Century Gothic"/>
                <a:cs typeface="Century Gothic"/>
              </a:rPr>
              <a:t>la</a:t>
            </a:r>
            <a:r>
              <a:rPr lang="es-ES" sz="1600" b="1" spc="10" dirty="0" smtClean="0">
                <a:solidFill>
                  <a:srgbClr val="004594"/>
                </a:solidFill>
                <a:latin typeface="Century Gothic"/>
                <a:cs typeface="Century Gothic"/>
              </a:rPr>
              <a:t> </a:t>
            </a:r>
            <a:r>
              <a:rPr lang="es-ES" sz="1600" b="1" spc="-25" dirty="0" smtClean="0">
                <a:solidFill>
                  <a:srgbClr val="004594"/>
                </a:solidFill>
                <a:latin typeface="Century Gothic"/>
                <a:cs typeface="Century Gothic"/>
              </a:rPr>
              <a:t>subvención</a:t>
            </a:r>
            <a:endParaRPr lang="es-ES" sz="1600" dirty="0">
              <a:latin typeface="Century Gothic"/>
              <a:cs typeface="Century Gothic"/>
            </a:endParaRPr>
          </a:p>
        </p:txBody>
      </p:sp>
      <p:sp>
        <p:nvSpPr>
          <p:cNvPr id="25" name="object 25"/>
          <p:cNvSpPr txBox="1"/>
          <p:nvPr/>
        </p:nvSpPr>
        <p:spPr>
          <a:xfrm>
            <a:off x="835615" y="1921524"/>
            <a:ext cx="1241386" cy="485140"/>
          </a:xfrm>
          <a:prstGeom prst="rect">
            <a:avLst/>
          </a:prstGeom>
        </p:spPr>
        <p:txBody>
          <a:bodyPr vert="horz" wrap="square" lIns="0" tIns="43180" rIns="0" bIns="0" rtlCol="0">
            <a:spAutoFit/>
          </a:bodyPr>
          <a:lstStyle/>
          <a:p>
            <a:pPr marL="12700" marR="5080">
              <a:lnSpc>
                <a:spcPts val="1700"/>
              </a:lnSpc>
              <a:spcBef>
                <a:spcPts val="340"/>
              </a:spcBef>
            </a:pPr>
            <a:r>
              <a:rPr lang="es-ES" sz="1600" b="1" spc="-10" dirty="0" smtClean="0">
                <a:solidFill>
                  <a:srgbClr val="004594"/>
                </a:solidFill>
                <a:latin typeface="Century Gothic"/>
                <a:cs typeface="Century Gothic"/>
              </a:rPr>
              <a:t>Seguimiento  </a:t>
            </a:r>
            <a:r>
              <a:rPr lang="es-ES" sz="1600" b="1" spc="-80" dirty="0" smtClean="0">
                <a:solidFill>
                  <a:srgbClr val="004594"/>
                </a:solidFill>
                <a:latin typeface="Century Gothic"/>
                <a:cs typeface="Century Gothic"/>
              </a:rPr>
              <a:t>y</a:t>
            </a:r>
            <a:r>
              <a:rPr lang="es-ES" sz="1600" b="1" spc="10" dirty="0" smtClean="0">
                <a:solidFill>
                  <a:srgbClr val="004594"/>
                </a:solidFill>
                <a:latin typeface="Century Gothic"/>
                <a:cs typeface="Century Gothic"/>
              </a:rPr>
              <a:t> </a:t>
            </a:r>
            <a:r>
              <a:rPr lang="es-ES" sz="1600" b="1" spc="-10" dirty="0" smtClean="0">
                <a:solidFill>
                  <a:srgbClr val="004594"/>
                </a:solidFill>
                <a:latin typeface="Century Gothic"/>
                <a:cs typeface="Century Gothic"/>
              </a:rPr>
              <a:t>control</a:t>
            </a:r>
            <a:endParaRPr lang="es-ES" sz="1600" dirty="0">
              <a:latin typeface="Century Gothic"/>
              <a:cs typeface="Century Gothic"/>
            </a:endParaRPr>
          </a:p>
        </p:txBody>
      </p:sp>
      <p:sp>
        <p:nvSpPr>
          <p:cNvPr id="26" name="object 26"/>
          <p:cNvSpPr txBox="1"/>
          <p:nvPr/>
        </p:nvSpPr>
        <p:spPr>
          <a:xfrm>
            <a:off x="815299" y="5139576"/>
            <a:ext cx="1363980" cy="269240"/>
          </a:xfrm>
          <a:prstGeom prst="rect">
            <a:avLst/>
          </a:prstGeom>
        </p:spPr>
        <p:txBody>
          <a:bodyPr vert="horz" wrap="square" lIns="0" tIns="12700" rIns="0" bIns="0" rtlCol="0">
            <a:spAutoFit/>
          </a:bodyPr>
          <a:lstStyle/>
          <a:p>
            <a:pPr marL="12700">
              <a:lnSpc>
                <a:spcPct val="100000"/>
              </a:lnSpc>
              <a:spcBef>
                <a:spcPts val="100"/>
              </a:spcBef>
            </a:pPr>
            <a:r>
              <a:rPr lang="es-ES" sz="1600" b="1" spc="-15" smtClean="0">
                <a:solidFill>
                  <a:srgbClr val="004594"/>
                </a:solidFill>
                <a:latin typeface="Century Gothic"/>
                <a:cs typeface="Century Gothic"/>
              </a:rPr>
              <a:t>Concurrencia</a:t>
            </a:r>
            <a:endParaRPr lang="es-ES" sz="1600">
              <a:latin typeface="Century Gothic"/>
              <a:cs typeface="Century Gothic"/>
            </a:endParaRPr>
          </a:p>
        </p:txBody>
      </p:sp>
      <p:sp>
        <p:nvSpPr>
          <p:cNvPr id="27" name="object 27"/>
          <p:cNvSpPr txBox="1"/>
          <p:nvPr/>
        </p:nvSpPr>
        <p:spPr>
          <a:xfrm>
            <a:off x="3965299" y="965343"/>
            <a:ext cx="6120000" cy="619760"/>
          </a:xfrm>
          <a:prstGeom prst="rect">
            <a:avLst/>
          </a:prstGeom>
        </p:spPr>
        <p:txBody>
          <a:bodyPr vert="horz" wrap="square" lIns="0" tIns="12700" rIns="0" bIns="0" rtlCol="0">
            <a:spAutoFit/>
          </a:bodyPr>
          <a:lstStyle/>
          <a:p>
            <a:pPr marL="12700" marR="5080">
              <a:lnSpc>
                <a:spcPct val="100000"/>
              </a:lnSpc>
              <a:spcBef>
                <a:spcPts val="100"/>
              </a:spcBef>
            </a:pPr>
            <a:r>
              <a:rPr lang="es-ES" sz="1300" spc="-40" dirty="0" smtClean="0">
                <a:solidFill>
                  <a:srgbClr val="3D3D3F"/>
                </a:solidFill>
                <a:latin typeface="Century Gothic"/>
                <a:cs typeface="Century Gothic"/>
              </a:rPr>
              <a:t>Se </a:t>
            </a:r>
            <a:r>
              <a:rPr lang="es-ES" sz="1300" spc="-35" dirty="0" smtClean="0">
                <a:solidFill>
                  <a:srgbClr val="3D3D3F"/>
                </a:solidFill>
                <a:latin typeface="Century Gothic"/>
                <a:cs typeface="Century Gothic"/>
              </a:rPr>
              <a:t>publicará </a:t>
            </a:r>
            <a:r>
              <a:rPr lang="es-ES" sz="1300" spc="-50" dirty="0" smtClean="0">
                <a:solidFill>
                  <a:srgbClr val="3D3D3F"/>
                </a:solidFill>
                <a:latin typeface="Century Gothic"/>
                <a:cs typeface="Century Gothic"/>
              </a:rPr>
              <a:t>en </a:t>
            </a:r>
            <a:r>
              <a:rPr lang="es-ES" sz="1300" spc="-30" dirty="0" smtClean="0">
                <a:solidFill>
                  <a:srgbClr val="3D3D3F"/>
                </a:solidFill>
                <a:latin typeface="Century Gothic"/>
                <a:cs typeface="Century Gothic"/>
              </a:rPr>
              <a:t>el </a:t>
            </a:r>
            <a:r>
              <a:rPr lang="es-ES" sz="1300" spc="-105" dirty="0" smtClean="0">
                <a:solidFill>
                  <a:srgbClr val="3D3D3F"/>
                </a:solidFill>
                <a:latin typeface="Century Gothic"/>
                <a:cs typeface="Century Gothic"/>
              </a:rPr>
              <a:t>BOPV </a:t>
            </a:r>
            <a:r>
              <a:rPr lang="es-ES" sz="1300" spc="-35" dirty="0" smtClean="0">
                <a:solidFill>
                  <a:srgbClr val="3D3D3F"/>
                </a:solidFill>
                <a:latin typeface="Century Gothic"/>
                <a:cs typeface="Century Gothic"/>
              </a:rPr>
              <a:t>relación </a:t>
            </a:r>
            <a:r>
              <a:rPr lang="es-ES" sz="1300" spc="-55" dirty="0" smtClean="0">
                <a:solidFill>
                  <a:srgbClr val="3D3D3F"/>
                </a:solidFill>
                <a:latin typeface="Century Gothic"/>
                <a:cs typeface="Century Gothic"/>
              </a:rPr>
              <a:t>de </a:t>
            </a:r>
            <a:r>
              <a:rPr lang="es-ES" sz="1300" spc="-20" dirty="0" smtClean="0">
                <a:solidFill>
                  <a:srgbClr val="3D3D3F"/>
                </a:solidFill>
                <a:latin typeface="Century Gothic"/>
                <a:cs typeface="Century Gothic"/>
              </a:rPr>
              <a:t>empresas </a:t>
            </a:r>
            <a:r>
              <a:rPr lang="es-ES" sz="1300" spc="-30" dirty="0" smtClean="0">
                <a:solidFill>
                  <a:srgbClr val="3D3D3F"/>
                </a:solidFill>
                <a:latin typeface="Century Gothic"/>
                <a:cs typeface="Century Gothic"/>
              </a:rPr>
              <a:t>beneficiarias </a:t>
            </a:r>
            <a:r>
              <a:rPr lang="es-ES" sz="1300" spc="-100" dirty="0" smtClean="0">
                <a:solidFill>
                  <a:srgbClr val="3D3D3F"/>
                </a:solidFill>
                <a:latin typeface="Century Gothic"/>
                <a:cs typeface="Century Gothic"/>
              </a:rPr>
              <a:t>y </a:t>
            </a:r>
            <a:r>
              <a:rPr lang="es-ES" sz="1300" spc="-30" dirty="0" smtClean="0">
                <a:solidFill>
                  <a:srgbClr val="3D3D3F"/>
                </a:solidFill>
                <a:latin typeface="Century Gothic"/>
                <a:cs typeface="Century Gothic"/>
              </a:rPr>
              <a:t>cuantías  percibidas </a:t>
            </a:r>
            <a:r>
              <a:rPr lang="es-ES" sz="1300" spc="-100" dirty="0" smtClean="0">
                <a:solidFill>
                  <a:srgbClr val="3D3D3F"/>
                </a:solidFill>
                <a:latin typeface="Century Gothic"/>
                <a:cs typeface="Century Gothic"/>
              </a:rPr>
              <a:t>y </a:t>
            </a:r>
            <a:r>
              <a:rPr lang="es-ES" sz="1300" spc="-15" dirty="0" smtClean="0">
                <a:solidFill>
                  <a:srgbClr val="3D3D3F"/>
                </a:solidFill>
                <a:latin typeface="Century Gothic"/>
                <a:cs typeface="Century Gothic"/>
              </a:rPr>
              <a:t>sin </a:t>
            </a:r>
            <a:r>
              <a:rPr lang="es-ES" sz="1300" spc="-30" dirty="0" smtClean="0">
                <a:solidFill>
                  <a:srgbClr val="3D3D3F"/>
                </a:solidFill>
                <a:latin typeface="Century Gothic"/>
                <a:cs typeface="Century Gothic"/>
              </a:rPr>
              <a:t>perjuicio </a:t>
            </a:r>
            <a:r>
              <a:rPr lang="es-ES" sz="1300" spc="-55" dirty="0" smtClean="0">
                <a:solidFill>
                  <a:srgbClr val="3D3D3F"/>
                </a:solidFill>
                <a:latin typeface="Century Gothic"/>
                <a:cs typeface="Century Gothic"/>
              </a:rPr>
              <a:t>de </a:t>
            </a:r>
            <a:r>
              <a:rPr lang="es-ES" sz="1300" spc="-35" dirty="0" smtClean="0">
                <a:solidFill>
                  <a:srgbClr val="3D3D3F"/>
                </a:solidFill>
                <a:latin typeface="Century Gothic"/>
                <a:cs typeface="Century Gothic"/>
              </a:rPr>
              <a:t>la notificación </a:t>
            </a:r>
            <a:r>
              <a:rPr lang="es-ES" sz="1300" spc="-40" dirty="0" smtClean="0">
                <a:solidFill>
                  <a:srgbClr val="3D3D3F"/>
                </a:solidFill>
                <a:latin typeface="Century Gothic"/>
                <a:cs typeface="Century Gothic"/>
              </a:rPr>
              <a:t>expresa </a:t>
            </a:r>
            <a:r>
              <a:rPr lang="es-ES" sz="1300" spc="-60" dirty="0" smtClean="0">
                <a:solidFill>
                  <a:srgbClr val="3D3D3F"/>
                </a:solidFill>
                <a:latin typeface="Century Gothic"/>
                <a:cs typeface="Century Gothic"/>
              </a:rPr>
              <a:t>e </a:t>
            </a:r>
            <a:r>
              <a:rPr lang="es-ES" sz="1300" spc="-30" dirty="0" smtClean="0">
                <a:solidFill>
                  <a:srgbClr val="3D3D3F"/>
                </a:solidFill>
                <a:latin typeface="Century Gothic"/>
                <a:cs typeface="Century Gothic"/>
              </a:rPr>
              <a:t>individualizadas </a:t>
            </a:r>
            <a:r>
              <a:rPr lang="es-ES" sz="1300" spc="-40" dirty="0" smtClean="0">
                <a:solidFill>
                  <a:srgbClr val="3D3D3F"/>
                </a:solidFill>
                <a:latin typeface="Century Gothic"/>
                <a:cs typeface="Century Gothic"/>
              </a:rPr>
              <a:t>de  </a:t>
            </a:r>
            <a:r>
              <a:rPr lang="es-ES" sz="1300" spc="-15" dirty="0" smtClean="0">
                <a:solidFill>
                  <a:srgbClr val="3D3D3F"/>
                </a:solidFill>
                <a:latin typeface="Century Gothic"/>
                <a:cs typeface="Century Gothic"/>
              </a:rPr>
              <a:t>las </a:t>
            </a:r>
            <a:r>
              <a:rPr lang="es-ES" sz="1300" spc="-25" dirty="0" smtClean="0">
                <a:solidFill>
                  <a:srgbClr val="3D3D3F"/>
                </a:solidFill>
                <a:latin typeface="Century Gothic"/>
                <a:cs typeface="Century Gothic"/>
              </a:rPr>
              <a:t>resoluciones </a:t>
            </a:r>
            <a:r>
              <a:rPr lang="es-ES" sz="1300" spc="-55" dirty="0" smtClean="0">
                <a:solidFill>
                  <a:srgbClr val="3D3D3F"/>
                </a:solidFill>
                <a:latin typeface="Century Gothic"/>
                <a:cs typeface="Century Gothic"/>
              </a:rPr>
              <a:t>de</a:t>
            </a:r>
            <a:r>
              <a:rPr lang="es-ES" sz="1300" spc="200" dirty="0" smtClean="0">
                <a:solidFill>
                  <a:srgbClr val="3D3D3F"/>
                </a:solidFill>
                <a:latin typeface="Century Gothic"/>
                <a:cs typeface="Century Gothic"/>
              </a:rPr>
              <a:t> </a:t>
            </a:r>
            <a:r>
              <a:rPr lang="es-ES" sz="1300" spc="-25" dirty="0" smtClean="0">
                <a:solidFill>
                  <a:srgbClr val="3D3D3F"/>
                </a:solidFill>
                <a:latin typeface="Century Gothic"/>
                <a:cs typeface="Century Gothic"/>
              </a:rPr>
              <a:t>concesión.</a:t>
            </a:r>
            <a:endParaRPr lang="es-ES" sz="1300" dirty="0">
              <a:latin typeface="Century Gothic"/>
              <a:cs typeface="Century Gothic"/>
            </a:endParaRPr>
          </a:p>
        </p:txBody>
      </p:sp>
      <p:sp>
        <p:nvSpPr>
          <p:cNvPr id="28" name="object 28"/>
          <p:cNvSpPr txBox="1"/>
          <p:nvPr/>
        </p:nvSpPr>
        <p:spPr>
          <a:xfrm>
            <a:off x="3958715" y="1696790"/>
            <a:ext cx="6120000" cy="813043"/>
          </a:xfrm>
          <a:prstGeom prst="rect">
            <a:avLst/>
          </a:prstGeom>
        </p:spPr>
        <p:txBody>
          <a:bodyPr vert="horz" wrap="square" lIns="0" tIns="12700" rIns="0" bIns="0" rtlCol="0">
            <a:spAutoFit/>
          </a:bodyPr>
          <a:lstStyle/>
          <a:p>
            <a:pPr marL="12700" marR="5080">
              <a:lnSpc>
                <a:spcPct val="100000"/>
              </a:lnSpc>
              <a:spcBef>
                <a:spcPts val="100"/>
              </a:spcBef>
            </a:pPr>
            <a:r>
              <a:rPr lang="es-ES" sz="1300" spc="-45" dirty="0" smtClean="0">
                <a:solidFill>
                  <a:srgbClr val="3D3D3F"/>
                </a:solidFill>
                <a:latin typeface="Century Gothic"/>
                <a:cs typeface="Century Gothic"/>
              </a:rPr>
              <a:t>Lanbide, </a:t>
            </a:r>
            <a:r>
              <a:rPr lang="es-ES" sz="1300" spc="-30" dirty="0" smtClean="0">
                <a:solidFill>
                  <a:srgbClr val="3D3D3F"/>
                </a:solidFill>
                <a:latin typeface="Century Gothic"/>
                <a:cs typeface="Century Gothic"/>
              </a:rPr>
              <a:t>el </a:t>
            </a:r>
            <a:r>
              <a:rPr lang="es-ES" sz="1300" spc="-45" dirty="0" smtClean="0">
                <a:solidFill>
                  <a:srgbClr val="3D3D3F"/>
                </a:solidFill>
                <a:latin typeface="Century Gothic"/>
                <a:cs typeface="Century Gothic"/>
              </a:rPr>
              <a:t>Departamento </a:t>
            </a:r>
            <a:r>
              <a:rPr lang="es-ES" sz="1300" spc="-55" dirty="0" smtClean="0">
                <a:solidFill>
                  <a:srgbClr val="3D3D3F"/>
                </a:solidFill>
                <a:latin typeface="Century Gothic"/>
                <a:cs typeface="Century Gothic"/>
              </a:rPr>
              <a:t>de Trabajo y </a:t>
            </a:r>
            <a:r>
              <a:rPr lang="es-ES" sz="1300" spc="-25" dirty="0" smtClean="0">
                <a:solidFill>
                  <a:srgbClr val="3D3D3F"/>
                </a:solidFill>
                <a:latin typeface="Century Gothic"/>
                <a:cs typeface="Century Gothic"/>
              </a:rPr>
              <a:t>Empleo,</a:t>
            </a:r>
            <a:r>
              <a:rPr lang="es-ES" sz="1300" spc="-20" dirty="0" smtClean="0">
                <a:solidFill>
                  <a:srgbClr val="3D3D3F"/>
                </a:solidFill>
                <a:latin typeface="Century Gothic"/>
                <a:cs typeface="Century Gothic"/>
              </a:rPr>
              <a:t> </a:t>
            </a:r>
            <a:r>
              <a:rPr lang="es-ES" sz="1300" spc="-35" dirty="0" smtClean="0">
                <a:solidFill>
                  <a:srgbClr val="3D3D3F"/>
                </a:solidFill>
                <a:latin typeface="Century Gothic"/>
                <a:cs typeface="Century Gothic"/>
              </a:rPr>
              <a:t>la </a:t>
            </a:r>
            <a:r>
              <a:rPr lang="es-ES" sz="1300" spc="-40" dirty="0" smtClean="0">
                <a:solidFill>
                  <a:srgbClr val="3D3D3F"/>
                </a:solidFill>
                <a:latin typeface="Century Gothic"/>
                <a:cs typeface="Century Gothic"/>
              </a:rPr>
              <a:t>Oficina de  </a:t>
            </a:r>
            <a:r>
              <a:rPr lang="es-ES" sz="1300" spc="-45" dirty="0" smtClean="0">
                <a:solidFill>
                  <a:srgbClr val="3D3D3F"/>
                </a:solidFill>
                <a:latin typeface="Century Gothic"/>
                <a:cs typeface="Century Gothic"/>
              </a:rPr>
              <a:t>Control </a:t>
            </a:r>
            <a:r>
              <a:rPr lang="es-ES" sz="1300" spc="-30" dirty="0" smtClean="0">
                <a:solidFill>
                  <a:srgbClr val="3D3D3F"/>
                </a:solidFill>
                <a:latin typeface="Century Gothic"/>
                <a:cs typeface="Century Gothic"/>
              </a:rPr>
              <a:t>Económico </a:t>
            </a:r>
            <a:r>
              <a:rPr lang="es-ES" sz="1300" spc="-35" dirty="0" smtClean="0">
                <a:solidFill>
                  <a:srgbClr val="3D3D3F"/>
                </a:solidFill>
                <a:latin typeface="Century Gothic"/>
                <a:cs typeface="Century Gothic"/>
              </a:rPr>
              <a:t>del </a:t>
            </a:r>
            <a:r>
              <a:rPr lang="es-ES" sz="1300" spc="-45" dirty="0" smtClean="0">
                <a:solidFill>
                  <a:srgbClr val="3D3D3F"/>
                </a:solidFill>
                <a:latin typeface="Century Gothic"/>
                <a:cs typeface="Century Gothic"/>
              </a:rPr>
              <a:t>Departamento </a:t>
            </a:r>
            <a:r>
              <a:rPr lang="es-ES" sz="1300" spc="-55" dirty="0" smtClean="0">
                <a:solidFill>
                  <a:srgbClr val="3D3D3F"/>
                </a:solidFill>
                <a:latin typeface="Century Gothic"/>
                <a:cs typeface="Century Gothic"/>
              </a:rPr>
              <a:t>de Economía y </a:t>
            </a:r>
            <a:r>
              <a:rPr lang="es-ES" sz="1300" spc="-45" dirty="0" smtClean="0">
                <a:solidFill>
                  <a:srgbClr val="3D3D3F"/>
                </a:solidFill>
                <a:latin typeface="Century Gothic"/>
                <a:cs typeface="Century Gothic"/>
              </a:rPr>
              <a:t>Hacienda </a:t>
            </a:r>
            <a:r>
              <a:rPr lang="es-ES" sz="1300" spc="-100" dirty="0">
                <a:solidFill>
                  <a:srgbClr val="3D3D3F"/>
                </a:solidFill>
                <a:latin typeface="Century Gothic"/>
                <a:cs typeface="Century Gothic"/>
              </a:rPr>
              <a:t> </a:t>
            </a:r>
            <a:r>
              <a:rPr lang="es-ES" sz="1300" spc="-100" dirty="0" smtClean="0">
                <a:solidFill>
                  <a:srgbClr val="3D3D3F"/>
                </a:solidFill>
                <a:latin typeface="Century Gothic"/>
                <a:cs typeface="Century Gothic"/>
              </a:rPr>
              <a:t>y</a:t>
            </a:r>
            <a:r>
              <a:rPr lang="es-ES" sz="1300" spc="-25" dirty="0" smtClean="0">
                <a:solidFill>
                  <a:srgbClr val="3D3D3F"/>
                </a:solidFill>
                <a:latin typeface="Century Gothic"/>
                <a:cs typeface="Century Gothic"/>
              </a:rPr>
              <a:t> </a:t>
            </a:r>
            <a:r>
              <a:rPr lang="es-ES" sz="1300" spc="-30" dirty="0" smtClean="0">
                <a:solidFill>
                  <a:srgbClr val="3D3D3F"/>
                </a:solidFill>
                <a:latin typeface="Century Gothic"/>
                <a:cs typeface="Century Gothic"/>
              </a:rPr>
              <a:t>el </a:t>
            </a:r>
            <a:r>
              <a:rPr lang="es-ES" sz="1300" spc="-40" dirty="0" smtClean="0">
                <a:solidFill>
                  <a:srgbClr val="3D3D3F"/>
                </a:solidFill>
                <a:latin typeface="Century Gothic"/>
                <a:cs typeface="Century Gothic"/>
              </a:rPr>
              <a:t>Tribunal  </a:t>
            </a:r>
            <a:r>
              <a:rPr lang="es-ES" sz="1300" spc="-70" dirty="0" smtClean="0">
                <a:solidFill>
                  <a:srgbClr val="3D3D3F"/>
                </a:solidFill>
                <a:latin typeface="Century Gothic"/>
                <a:cs typeface="Century Gothic"/>
              </a:rPr>
              <a:t>Vasco </a:t>
            </a:r>
            <a:r>
              <a:rPr lang="es-ES" sz="1300" spc="-55"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Cuentas </a:t>
            </a:r>
            <a:r>
              <a:rPr lang="es-ES" sz="1300" spc="-35" dirty="0" smtClean="0">
                <a:solidFill>
                  <a:srgbClr val="3D3D3F"/>
                </a:solidFill>
                <a:latin typeface="Century Gothic"/>
                <a:cs typeface="Century Gothic"/>
              </a:rPr>
              <a:t>Públicas </a:t>
            </a:r>
            <a:r>
              <a:rPr lang="es-ES" sz="1300" spc="-50" dirty="0" smtClean="0">
                <a:solidFill>
                  <a:srgbClr val="3D3D3F"/>
                </a:solidFill>
                <a:latin typeface="Century Gothic"/>
                <a:cs typeface="Century Gothic"/>
              </a:rPr>
              <a:t>podrán </a:t>
            </a:r>
            <a:r>
              <a:rPr lang="es-ES" sz="1300" spc="-30" dirty="0" smtClean="0">
                <a:solidFill>
                  <a:srgbClr val="3D3D3F"/>
                </a:solidFill>
                <a:latin typeface="Century Gothic"/>
                <a:cs typeface="Century Gothic"/>
              </a:rPr>
              <a:t>realizar </a:t>
            </a:r>
            <a:r>
              <a:rPr lang="es-ES" sz="1300" spc="-15" dirty="0" smtClean="0">
                <a:solidFill>
                  <a:srgbClr val="3D3D3F"/>
                </a:solidFill>
                <a:latin typeface="Century Gothic"/>
                <a:cs typeface="Century Gothic"/>
              </a:rPr>
              <a:t>las </a:t>
            </a:r>
            <a:r>
              <a:rPr lang="es-ES" sz="1300" spc="-30" dirty="0" smtClean="0">
                <a:solidFill>
                  <a:srgbClr val="3D3D3F"/>
                </a:solidFill>
                <a:latin typeface="Century Gothic"/>
                <a:cs typeface="Century Gothic"/>
              </a:rPr>
              <a:t>acciones </a:t>
            </a:r>
            <a:r>
              <a:rPr lang="es-ES" sz="1300" spc="-55" dirty="0" smtClean="0">
                <a:solidFill>
                  <a:srgbClr val="3D3D3F"/>
                </a:solidFill>
                <a:latin typeface="Century Gothic"/>
                <a:cs typeface="Century Gothic"/>
              </a:rPr>
              <a:t>de </a:t>
            </a:r>
            <a:r>
              <a:rPr lang="es-ES" sz="1300" spc="-30" dirty="0" smtClean="0">
                <a:solidFill>
                  <a:srgbClr val="3D3D3F"/>
                </a:solidFill>
                <a:latin typeface="Century Gothic"/>
                <a:cs typeface="Century Gothic"/>
              </a:rPr>
              <a:t>inspección </a:t>
            </a:r>
            <a:r>
              <a:rPr lang="es-ES" sz="1300" spc="-100" dirty="0" smtClean="0">
                <a:solidFill>
                  <a:srgbClr val="3D3D3F"/>
                </a:solidFill>
                <a:latin typeface="Century Gothic"/>
                <a:cs typeface="Century Gothic"/>
              </a:rPr>
              <a:t>y </a:t>
            </a:r>
            <a:r>
              <a:rPr lang="es-ES" sz="1300" spc="-40" dirty="0" smtClean="0">
                <a:solidFill>
                  <a:srgbClr val="3D3D3F"/>
                </a:solidFill>
                <a:latin typeface="Century Gothic"/>
                <a:cs typeface="Century Gothic"/>
              </a:rPr>
              <a:t>control </a:t>
            </a:r>
            <a:r>
              <a:rPr lang="es-ES" sz="1300" spc="-25" dirty="0" smtClean="0">
                <a:solidFill>
                  <a:srgbClr val="3D3D3F"/>
                </a:solidFill>
                <a:latin typeface="Century Gothic"/>
                <a:cs typeface="Century Gothic"/>
              </a:rPr>
              <a:t>necesarias </a:t>
            </a:r>
            <a:r>
              <a:rPr lang="es-ES" sz="1300" spc="-45" dirty="0" smtClean="0">
                <a:solidFill>
                  <a:srgbClr val="3D3D3F"/>
                </a:solidFill>
                <a:latin typeface="Century Gothic"/>
                <a:cs typeface="Century Gothic"/>
              </a:rPr>
              <a:t>para  </a:t>
            </a:r>
            <a:r>
              <a:rPr lang="es-ES" sz="1300" spc="-40" dirty="0" smtClean="0">
                <a:solidFill>
                  <a:srgbClr val="3D3D3F"/>
                </a:solidFill>
                <a:latin typeface="Century Gothic"/>
                <a:cs typeface="Century Gothic"/>
              </a:rPr>
              <a:t>garantizar </a:t>
            </a:r>
            <a:r>
              <a:rPr lang="es-ES" sz="1300" spc="-30" dirty="0" smtClean="0">
                <a:solidFill>
                  <a:srgbClr val="3D3D3F"/>
                </a:solidFill>
                <a:latin typeface="Century Gothic"/>
                <a:cs typeface="Century Gothic"/>
              </a:rPr>
              <a:t>el </a:t>
            </a:r>
            <a:r>
              <a:rPr lang="es-ES" sz="1300" spc="-25" dirty="0" smtClean="0">
                <a:solidFill>
                  <a:srgbClr val="3D3D3F"/>
                </a:solidFill>
                <a:latin typeface="Century Gothic"/>
                <a:cs typeface="Century Gothic"/>
              </a:rPr>
              <a:t>cumplimiento </a:t>
            </a:r>
            <a:r>
              <a:rPr lang="es-ES" sz="1300" spc="-55" dirty="0" smtClean="0">
                <a:solidFill>
                  <a:srgbClr val="3D3D3F"/>
                </a:solidFill>
                <a:latin typeface="Century Gothic"/>
                <a:cs typeface="Century Gothic"/>
              </a:rPr>
              <a:t>de </a:t>
            </a:r>
            <a:r>
              <a:rPr lang="es-ES" sz="1300" spc="-15" dirty="0" smtClean="0">
                <a:solidFill>
                  <a:srgbClr val="3D3D3F"/>
                </a:solidFill>
                <a:latin typeface="Century Gothic"/>
                <a:cs typeface="Century Gothic"/>
              </a:rPr>
              <a:t>las </a:t>
            </a:r>
            <a:r>
              <a:rPr lang="es-ES" sz="1300" spc="-30" dirty="0" smtClean="0">
                <a:solidFill>
                  <a:srgbClr val="3D3D3F"/>
                </a:solidFill>
                <a:latin typeface="Century Gothic"/>
                <a:cs typeface="Century Gothic"/>
              </a:rPr>
              <a:t>finalidades perseguidas. </a:t>
            </a:r>
            <a:endParaRPr lang="es-ES" sz="1300" dirty="0">
              <a:latin typeface="Century Gothic"/>
              <a:cs typeface="Century Gothic"/>
            </a:endParaRPr>
          </a:p>
        </p:txBody>
      </p:sp>
      <p:sp>
        <p:nvSpPr>
          <p:cNvPr id="29" name="object 29"/>
          <p:cNvSpPr txBox="1"/>
          <p:nvPr/>
        </p:nvSpPr>
        <p:spPr>
          <a:xfrm>
            <a:off x="3965299" y="2668189"/>
            <a:ext cx="6120000" cy="619760"/>
          </a:xfrm>
          <a:prstGeom prst="rect">
            <a:avLst/>
          </a:prstGeom>
        </p:spPr>
        <p:txBody>
          <a:bodyPr vert="horz" wrap="square" lIns="0" tIns="12700" rIns="0" bIns="0" rtlCol="0">
            <a:spAutoFit/>
          </a:bodyPr>
          <a:lstStyle/>
          <a:p>
            <a:pPr marL="12700" marR="5080">
              <a:lnSpc>
                <a:spcPct val="100000"/>
              </a:lnSpc>
              <a:spcBef>
                <a:spcPts val="100"/>
              </a:spcBef>
            </a:pPr>
            <a:r>
              <a:rPr lang="es-ES" sz="1300" spc="-45" dirty="0" smtClean="0">
                <a:solidFill>
                  <a:srgbClr val="3D3D3F"/>
                </a:solidFill>
                <a:latin typeface="Century Gothic"/>
                <a:cs typeface="Century Gothic"/>
              </a:rPr>
              <a:t>En </a:t>
            </a:r>
            <a:r>
              <a:rPr lang="es-ES" sz="1300" spc="-30" dirty="0" smtClean="0">
                <a:solidFill>
                  <a:srgbClr val="3D3D3F"/>
                </a:solidFill>
                <a:latin typeface="Century Gothic"/>
                <a:cs typeface="Century Gothic"/>
              </a:rPr>
              <a:t>el supuesto </a:t>
            </a:r>
            <a:r>
              <a:rPr lang="es-ES" sz="1300" spc="-55" dirty="0" smtClean="0">
                <a:solidFill>
                  <a:srgbClr val="3D3D3F"/>
                </a:solidFill>
                <a:latin typeface="Century Gothic"/>
                <a:cs typeface="Century Gothic"/>
              </a:rPr>
              <a:t>de </a:t>
            </a:r>
            <a:r>
              <a:rPr lang="es-ES" sz="1300" spc="-50" dirty="0" smtClean="0">
                <a:solidFill>
                  <a:srgbClr val="3D3D3F"/>
                </a:solidFill>
                <a:latin typeface="Century Gothic"/>
                <a:cs typeface="Century Gothic"/>
              </a:rPr>
              <a:t>que </a:t>
            </a:r>
            <a:r>
              <a:rPr lang="es-ES" sz="1300" spc="-55" dirty="0" smtClean="0">
                <a:solidFill>
                  <a:srgbClr val="3D3D3F"/>
                </a:solidFill>
                <a:latin typeface="Century Gothic"/>
                <a:cs typeface="Century Gothic"/>
              </a:rPr>
              <a:t>de </a:t>
            </a:r>
            <a:r>
              <a:rPr lang="es-ES" sz="1300" spc="-35" dirty="0" smtClean="0">
                <a:solidFill>
                  <a:srgbClr val="3D3D3F"/>
                </a:solidFill>
                <a:latin typeface="Century Gothic"/>
                <a:cs typeface="Century Gothic"/>
              </a:rPr>
              <a:t>la </a:t>
            </a:r>
            <a:r>
              <a:rPr lang="es-ES" sz="1300" spc="-40" dirty="0" smtClean="0">
                <a:solidFill>
                  <a:srgbClr val="3D3D3F"/>
                </a:solidFill>
                <a:latin typeface="Century Gothic"/>
                <a:cs typeface="Century Gothic"/>
              </a:rPr>
              <a:t>alteración </a:t>
            </a:r>
            <a:r>
              <a:rPr lang="es-ES" sz="1300" spc="-55" dirty="0" smtClean="0">
                <a:solidFill>
                  <a:srgbClr val="3D3D3F"/>
                </a:solidFill>
                <a:latin typeface="Century Gothic"/>
                <a:cs typeface="Century Gothic"/>
              </a:rPr>
              <a:t>de </a:t>
            </a:r>
            <a:r>
              <a:rPr lang="es-ES" sz="1300" spc="-15" dirty="0" smtClean="0">
                <a:solidFill>
                  <a:srgbClr val="3D3D3F"/>
                </a:solidFill>
                <a:latin typeface="Century Gothic"/>
                <a:cs typeface="Century Gothic"/>
              </a:rPr>
              <a:t>las </a:t>
            </a:r>
            <a:r>
              <a:rPr lang="es-ES" sz="1300" spc="-30" dirty="0" smtClean="0">
                <a:solidFill>
                  <a:srgbClr val="3D3D3F"/>
                </a:solidFill>
                <a:latin typeface="Century Gothic"/>
                <a:cs typeface="Century Gothic"/>
              </a:rPr>
              <a:t>condiciones </a:t>
            </a:r>
            <a:r>
              <a:rPr lang="es-ES" sz="1300" spc="-40" dirty="0" smtClean="0">
                <a:solidFill>
                  <a:srgbClr val="3D3D3F"/>
                </a:solidFill>
                <a:latin typeface="Century Gothic"/>
                <a:cs typeface="Century Gothic"/>
              </a:rPr>
              <a:t>pudiera  </a:t>
            </a:r>
            <a:r>
              <a:rPr lang="es-ES" sz="1300" spc="-35" dirty="0" smtClean="0">
                <a:solidFill>
                  <a:srgbClr val="3D3D3F"/>
                </a:solidFill>
                <a:latin typeface="Century Gothic"/>
                <a:cs typeface="Century Gothic"/>
              </a:rPr>
              <a:t>derivarse la </a:t>
            </a:r>
            <a:r>
              <a:rPr lang="es-ES" sz="1300" spc="-40" dirty="0" smtClean="0">
                <a:solidFill>
                  <a:srgbClr val="3D3D3F"/>
                </a:solidFill>
                <a:latin typeface="Century Gothic"/>
                <a:cs typeface="Century Gothic"/>
              </a:rPr>
              <a:t>devolución </a:t>
            </a:r>
            <a:r>
              <a:rPr lang="es-ES" sz="1300" spc="-55" dirty="0" smtClean="0">
                <a:solidFill>
                  <a:srgbClr val="3D3D3F"/>
                </a:solidFill>
                <a:latin typeface="Century Gothic"/>
                <a:cs typeface="Century Gothic"/>
              </a:rPr>
              <a:t>de </a:t>
            </a:r>
            <a:r>
              <a:rPr lang="es-ES" sz="1300" spc="-35" dirty="0" smtClean="0">
                <a:solidFill>
                  <a:srgbClr val="3D3D3F"/>
                </a:solidFill>
                <a:latin typeface="Century Gothic"/>
                <a:cs typeface="Century Gothic"/>
              </a:rPr>
              <a:t>la </a:t>
            </a:r>
            <a:r>
              <a:rPr lang="es-ES" sz="1300" spc="-45" dirty="0" smtClean="0">
                <a:solidFill>
                  <a:srgbClr val="3D3D3F"/>
                </a:solidFill>
                <a:latin typeface="Century Gothic"/>
                <a:cs typeface="Century Gothic"/>
              </a:rPr>
              <a:t>totalidad </a:t>
            </a:r>
            <a:r>
              <a:rPr lang="es-ES" sz="1300" spc="-65" dirty="0" smtClean="0">
                <a:solidFill>
                  <a:srgbClr val="3D3D3F"/>
                </a:solidFill>
                <a:latin typeface="Century Gothic"/>
                <a:cs typeface="Century Gothic"/>
              </a:rPr>
              <a:t>o </a:t>
            </a:r>
            <a:r>
              <a:rPr lang="es-ES" sz="1300" spc="-50" dirty="0" smtClean="0">
                <a:solidFill>
                  <a:srgbClr val="3D3D3F"/>
                </a:solidFill>
                <a:latin typeface="Century Gothic"/>
                <a:cs typeface="Century Gothic"/>
              </a:rPr>
              <a:t>parte </a:t>
            </a:r>
            <a:r>
              <a:rPr lang="es-ES" sz="1300" spc="-55" dirty="0" smtClean="0">
                <a:solidFill>
                  <a:srgbClr val="3D3D3F"/>
                </a:solidFill>
                <a:latin typeface="Century Gothic"/>
                <a:cs typeface="Century Gothic"/>
              </a:rPr>
              <a:t>de </a:t>
            </a:r>
            <a:r>
              <a:rPr lang="es-ES" sz="1300" spc="-35" dirty="0" smtClean="0">
                <a:solidFill>
                  <a:srgbClr val="3D3D3F"/>
                </a:solidFill>
                <a:latin typeface="Century Gothic"/>
                <a:cs typeface="Century Gothic"/>
              </a:rPr>
              <a:t>la subvención  concedida, </a:t>
            </a:r>
            <a:r>
              <a:rPr lang="es-ES" sz="1300" spc="-20" dirty="0" smtClean="0">
                <a:solidFill>
                  <a:srgbClr val="3D3D3F"/>
                </a:solidFill>
                <a:latin typeface="Century Gothic"/>
                <a:cs typeface="Century Gothic"/>
              </a:rPr>
              <a:t>se </a:t>
            </a:r>
            <a:r>
              <a:rPr lang="es-ES" sz="1300" spc="-30" dirty="0" smtClean="0">
                <a:solidFill>
                  <a:srgbClr val="3D3D3F"/>
                </a:solidFill>
                <a:latin typeface="Century Gothic"/>
                <a:cs typeface="Century Gothic"/>
              </a:rPr>
              <a:t>iniciará el </a:t>
            </a:r>
            <a:r>
              <a:rPr lang="es-ES" sz="1300" spc="-35" dirty="0" smtClean="0">
                <a:solidFill>
                  <a:srgbClr val="3D3D3F"/>
                </a:solidFill>
                <a:latin typeface="Century Gothic"/>
                <a:cs typeface="Century Gothic"/>
              </a:rPr>
              <a:t>correspondiente procedimiento</a:t>
            </a:r>
            <a:r>
              <a:rPr lang="es-ES" sz="1300" dirty="0" smtClean="0">
                <a:solidFill>
                  <a:srgbClr val="3D3D3F"/>
                </a:solidFill>
                <a:latin typeface="Century Gothic"/>
                <a:cs typeface="Century Gothic"/>
              </a:rPr>
              <a:t> </a:t>
            </a:r>
            <a:r>
              <a:rPr lang="es-ES" sz="1300" spc="-55"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reintegro.</a:t>
            </a:r>
            <a:endParaRPr lang="es-ES" sz="1300" dirty="0">
              <a:latin typeface="Century Gothic"/>
              <a:cs typeface="Century Gothic"/>
            </a:endParaRPr>
          </a:p>
        </p:txBody>
      </p:sp>
      <p:sp>
        <p:nvSpPr>
          <p:cNvPr id="30" name="object 30"/>
          <p:cNvSpPr txBox="1"/>
          <p:nvPr/>
        </p:nvSpPr>
        <p:spPr>
          <a:xfrm>
            <a:off x="3958715" y="4670619"/>
            <a:ext cx="6120000" cy="1332000"/>
          </a:xfrm>
          <a:prstGeom prst="rect">
            <a:avLst/>
          </a:prstGeom>
        </p:spPr>
        <p:txBody>
          <a:bodyPr vert="horz" wrap="square" lIns="0" tIns="12700" rIns="0" bIns="0" rtlCol="0">
            <a:spAutoFit/>
          </a:bodyPr>
          <a:lstStyle/>
          <a:p>
            <a:pPr marL="12700" marR="5080" algn="just">
              <a:lnSpc>
                <a:spcPct val="100000"/>
              </a:lnSpc>
              <a:spcBef>
                <a:spcPts val="100"/>
              </a:spcBef>
            </a:pPr>
            <a:r>
              <a:rPr lang="es-ES" sz="1300" spc="-30" dirty="0" smtClean="0">
                <a:solidFill>
                  <a:srgbClr val="3D3D3F"/>
                </a:solidFill>
                <a:latin typeface="Century Gothic"/>
                <a:cs typeface="Century Gothic"/>
              </a:rPr>
              <a:t>Las subvenciones de Tipo 1 serán compatibles  con la obtención de cualquier otro tipo de subvención o ayuda por el mismo concepto y finalidad sin que, en ningún caso, se supere el coste efectivo de las actividades subvencionadas</a:t>
            </a:r>
          </a:p>
          <a:p>
            <a:pPr marL="12700" marR="5080" algn="just">
              <a:lnSpc>
                <a:spcPct val="100000"/>
              </a:lnSpc>
              <a:spcBef>
                <a:spcPts val="100"/>
              </a:spcBef>
            </a:pPr>
            <a:r>
              <a:rPr lang="es-ES" sz="1300" spc="-30" dirty="0" smtClean="0">
                <a:solidFill>
                  <a:srgbClr val="3D3D3F"/>
                </a:solidFill>
                <a:latin typeface="Century Gothic"/>
                <a:cs typeface="Century Gothic"/>
              </a:rPr>
              <a:t>Las subvenciones de Tipo 2 serán incompatibles </a:t>
            </a:r>
            <a:r>
              <a:rPr lang="es-ES" sz="1300" spc="-45" dirty="0" smtClean="0">
                <a:solidFill>
                  <a:srgbClr val="3D3D3F"/>
                </a:solidFill>
                <a:latin typeface="Century Gothic"/>
                <a:cs typeface="Century Gothic"/>
              </a:rPr>
              <a:t>con </a:t>
            </a:r>
            <a:r>
              <a:rPr lang="es-ES" sz="1300" spc="-35" dirty="0" smtClean="0">
                <a:solidFill>
                  <a:srgbClr val="3D3D3F"/>
                </a:solidFill>
                <a:latin typeface="Century Gothic"/>
                <a:cs typeface="Century Gothic"/>
              </a:rPr>
              <a:t>la </a:t>
            </a:r>
            <a:r>
              <a:rPr lang="es-ES" sz="1300" spc="-40" dirty="0" smtClean="0">
                <a:solidFill>
                  <a:srgbClr val="3D3D3F"/>
                </a:solidFill>
                <a:latin typeface="Century Gothic"/>
                <a:cs typeface="Century Gothic"/>
              </a:rPr>
              <a:t>obtención </a:t>
            </a:r>
            <a:r>
              <a:rPr lang="es-ES" sz="1300" spc="-55" dirty="0" smtClean="0">
                <a:solidFill>
                  <a:srgbClr val="3D3D3F"/>
                </a:solidFill>
                <a:latin typeface="Century Gothic"/>
                <a:cs typeface="Century Gothic"/>
              </a:rPr>
              <a:t>de </a:t>
            </a:r>
            <a:r>
              <a:rPr lang="es-ES" sz="1300" spc="-35" dirty="0" smtClean="0">
                <a:solidFill>
                  <a:srgbClr val="3D3D3F"/>
                </a:solidFill>
                <a:latin typeface="Century Gothic"/>
                <a:cs typeface="Century Gothic"/>
              </a:rPr>
              <a:t>cualquier </a:t>
            </a:r>
            <a:r>
              <a:rPr lang="es-ES" sz="1300" spc="-55" dirty="0" smtClean="0">
                <a:solidFill>
                  <a:srgbClr val="3D3D3F"/>
                </a:solidFill>
                <a:latin typeface="Century Gothic"/>
                <a:cs typeface="Century Gothic"/>
              </a:rPr>
              <a:t>otro </a:t>
            </a:r>
            <a:r>
              <a:rPr lang="es-ES" sz="1300" spc="-45" dirty="0" smtClean="0">
                <a:solidFill>
                  <a:srgbClr val="3D3D3F"/>
                </a:solidFill>
                <a:latin typeface="Century Gothic"/>
                <a:cs typeface="Century Gothic"/>
              </a:rPr>
              <a:t>tipo </a:t>
            </a:r>
            <a:r>
              <a:rPr lang="es-ES" sz="1300" spc="-55" dirty="0" smtClean="0">
                <a:solidFill>
                  <a:srgbClr val="3D3D3F"/>
                </a:solidFill>
                <a:latin typeface="Century Gothic"/>
                <a:cs typeface="Century Gothic"/>
              </a:rPr>
              <a:t>de </a:t>
            </a:r>
            <a:r>
              <a:rPr lang="es-ES" sz="1300" spc="-35" dirty="0" smtClean="0">
                <a:solidFill>
                  <a:srgbClr val="3D3D3F"/>
                </a:solidFill>
                <a:latin typeface="Century Gothic"/>
                <a:cs typeface="Century Gothic"/>
              </a:rPr>
              <a:t>subvención,  </a:t>
            </a:r>
            <a:r>
              <a:rPr lang="es-ES" sz="1300" spc="-55" dirty="0" smtClean="0">
                <a:solidFill>
                  <a:srgbClr val="3D3D3F"/>
                </a:solidFill>
                <a:latin typeface="Century Gothic"/>
                <a:cs typeface="Century Gothic"/>
              </a:rPr>
              <a:t>ayuda </a:t>
            </a:r>
            <a:r>
              <a:rPr lang="es-ES" sz="1300" spc="-65" dirty="0" smtClean="0">
                <a:solidFill>
                  <a:srgbClr val="3D3D3F"/>
                </a:solidFill>
                <a:latin typeface="Century Gothic"/>
                <a:cs typeface="Century Gothic"/>
              </a:rPr>
              <a:t>o </a:t>
            </a:r>
            <a:r>
              <a:rPr lang="es-ES" sz="1300" spc="-30" dirty="0" smtClean="0">
                <a:solidFill>
                  <a:srgbClr val="3D3D3F"/>
                </a:solidFill>
                <a:latin typeface="Century Gothic"/>
                <a:cs typeface="Century Gothic"/>
              </a:rPr>
              <a:t>ingreso </a:t>
            </a:r>
            <a:r>
              <a:rPr lang="es-ES" sz="1300" spc="-50" dirty="0" smtClean="0">
                <a:solidFill>
                  <a:srgbClr val="3D3D3F"/>
                </a:solidFill>
                <a:latin typeface="Century Gothic"/>
                <a:cs typeface="Century Gothic"/>
              </a:rPr>
              <a:t>por </a:t>
            </a:r>
            <a:r>
              <a:rPr lang="es-ES" sz="1300" spc="-30" dirty="0" smtClean="0">
                <a:solidFill>
                  <a:srgbClr val="3D3D3F"/>
                </a:solidFill>
                <a:latin typeface="Century Gothic"/>
                <a:cs typeface="Century Gothic"/>
              </a:rPr>
              <a:t>el </a:t>
            </a:r>
            <a:r>
              <a:rPr lang="es-ES" sz="1300" spc="-5" dirty="0" smtClean="0">
                <a:solidFill>
                  <a:srgbClr val="3D3D3F"/>
                </a:solidFill>
                <a:latin typeface="Century Gothic"/>
                <a:cs typeface="Century Gothic"/>
              </a:rPr>
              <a:t>mismo </a:t>
            </a:r>
            <a:r>
              <a:rPr lang="es-ES" sz="1300" spc="-40" dirty="0" smtClean="0">
                <a:solidFill>
                  <a:srgbClr val="3D3D3F"/>
                </a:solidFill>
                <a:latin typeface="Century Gothic"/>
                <a:cs typeface="Century Gothic"/>
              </a:rPr>
              <a:t>concepto y finalidad, </a:t>
            </a:r>
            <a:r>
              <a:rPr lang="es-ES" sz="1300" spc="-50" dirty="0" smtClean="0">
                <a:solidFill>
                  <a:srgbClr val="3D3D3F"/>
                </a:solidFill>
                <a:latin typeface="Century Gothic"/>
                <a:cs typeface="Century Gothic"/>
              </a:rPr>
              <a:t>excepto </a:t>
            </a:r>
            <a:r>
              <a:rPr lang="es-ES" sz="1300" spc="-45" dirty="0" smtClean="0">
                <a:solidFill>
                  <a:srgbClr val="3D3D3F"/>
                </a:solidFill>
                <a:latin typeface="Century Gothic"/>
                <a:cs typeface="Century Gothic"/>
              </a:rPr>
              <a:t>con </a:t>
            </a:r>
            <a:r>
              <a:rPr lang="es-ES" sz="1300" spc="-15" dirty="0" smtClean="0">
                <a:solidFill>
                  <a:srgbClr val="3D3D3F"/>
                </a:solidFill>
                <a:latin typeface="Century Gothic"/>
                <a:cs typeface="Century Gothic"/>
              </a:rPr>
              <a:t>las </a:t>
            </a:r>
            <a:r>
              <a:rPr lang="es-ES" sz="1300" spc="-30" dirty="0" smtClean="0">
                <a:solidFill>
                  <a:srgbClr val="3D3D3F"/>
                </a:solidFill>
                <a:latin typeface="Century Gothic"/>
                <a:cs typeface="Century Gothic"/>
              </a:rPr>
              <a:t>bonificaciones  otorgadas por </a:t>
            </a:r>
            <a:r>
              <a:rPr lang="es-ES" sz="1300" spc="-35" dirty="0" smtClean="0">
                <a:solidFill>
                  <a:srgbClr val="3D3D3F"/>
                </a:solidFill>
                <a:latin typeface="Century Gothic"/>
                <a:cs typeface="Century Gothic"/>
              </a:rPr>
              <a:t>a </a:t>
            </a:r>
            <a:r>
              <a:rPr lang="es-ES" sz="1300" spc="-40" dirty="0" smtClean="0">
                <a:solidFill>
                  <a:srgbClr val="3D3D3F"/>
                </a:solidFill>
                <a:latin typeface="Century Gothic"/>
                <a:cs typeface="Century Gothic"/>
              </a:rPr>
              <a:t>Seguridad Social.</a:t>
            </a:r>
            <a:endParaRPr lang="es-ES" sz="1300" dirty="0">
              <a:latin typeface="Century Gothic"/>
              <a:cs typeface="Century Gothic"/>
            </a:endParaRPr>
          </a:p>
        </p:txBody>
      </p:sp>
      <p:sp>
        <p:nvSpPr>
          <p:cNvPr id="31" name="object 31"/>
          <p:cNvSpPr/>
          <p:nvPr/>
        </p:nvSpPr>
        <p:spPr>
          <a:xfrm>
            <a:off x="2430000" y="1250927"/>
            <a:ext cx="1242695" cy="0"/>
          </a:xfrm>
          <a:custGeom>
            <a:avLst/>
            <a:gdLst/>
            <a:ahLst/>
            <a:cxnLst/>
            <a:rect l="l" t="t" r="r" b="b"/>
            <a:pathLst>
              <a:path w="1242695">
                <a:moveTo>
                  <a:pt x="0" y="0"/>
                </a:moveTo>
                <a:lnTo>
                  <a:pt x="1242542" y="0"/>
                </a:lnTo>
              </a:path>
            </a:pathLst>
          </a:custGeom>
          <a:ln w="19050">
            <a:solidFill>
              <a:srgbClr val="004594"/>
            </a:solidFill>
          </a:ln>
        </p:spPr>
        <p:txBody>
          <a:bodyPr wrap="square" lIns="0" tIns="0" rIns="0" bIns="0" rtlCol="0"/>
          <a:lstStyle/>
          <a:p>
            <a:endParaRPr lang="es-ES" b="1">
              <a:latin typeface="Century Gothic Bold"/>
            </a:endParaRPr>
          </a:p>
        </p:txBody>
      </p:sp>
      <p:sp>
        <p:nvSpPr>
          <p:cNvPr id="32" name="object 32"/>
          <p:cNvSpPr/>
          <p:nvPr/>
        </p:nvSpPr>
        <p:spPr>
          <a:xfrm>
            <a:off x="3637332" y="1209487"/>
            <a:ext cx="114300" cy="83185"/>
          </a:xfrm>
          <a:custGeom>
            <a:avLst/>
            <a:gdLst/>
            <a:ahLst/>
            <a:cxnLst/>
            <a:rect l="l" t="t" r="r" b="b"/>
            <a:pathLst>
              <a:path w="114300" h="83184">
                <a:moveTo>
                  <a:pt x="0" y="0"/>
                </a:moveTo>
                <a:lnTo>
                  <a:pt x="0" y="82880"/>
                </a:lnTo>
                <a:lnTo>
                  <a:pt x="113868" y="41440"/>
                </a:lnTo>
                <a:lnTo>
                  <a:pt x="0" y="0"/>
                </a:lnTo>
                <a:close/>
              </a:path>
            </a:pathLst>
          </a:custGeom>
          <a:solidFill>
            <a:srgbClr val="004594"/>
          </a:solidFill>
        </p:spPr>
        <p:txBody>
          <a:bodyPr wrap="square" lIns="0" tIns="0" rIns="0" bIns="0" rtlCol="0"/>
          <a:lstStyle/>
          <a:p>
            <a:endParaRPr lang="es-ES" b="1">
              <a:latin typeface="Century Gothic Bold"/>
            </a:endParaRPr>
          </a:p>
        </p:txBody>
      </p:sp>
      <p:sp>
        <p:nvSpPr>
          <p:cNvPr id="33" name="object 33"/>
          <p:cNvSpPr/>
          <p:nvPr/>
        </p:nvSpPr>
        <p:spPr>
          <a:xfrm>
            <a:off x="2450270" y="2095673"/>
            <a:ext cx="1249687" cy="0"/>
          </a:xfrm>
          <a:custGeom>
            <a:avLst/>
            <a:gdLst/>
            <a:ahLst/>
            <a:cxnLst/>
            <a:rect l="l" t="t" r="r" b="b"/>
            <a:pathLst>
              <a:path w="1242695">
                <a:moveTo>
                  <a:pt x="0" y="0"/>
                </a:moveTo>
                <a:lnTo>
                  <a:pt x="1242542" y="0"/>
                </a:lnTo>
              </a:path>
            </a:pathLst>
          </a:custGeom>
          <a:ln w="19050">
            <a:solidFill>
              <a:srgbClr val="004594"/>
            </a:solidFill>
          </a:ln>
        </p:spPr>
        <p:txBody>
          <a:bodyPr wrap="square" lIns="0" tIns="0" rIns="0" bIns="0" rtlCol="0"/>
          <a:lstStyle/>
          <a:p>
            <a:endParaRPr lang="es-ES" b="1">
              <a:latin typeface="Century Gothic Bold"/>
            </a:endParaRPr>
          </a:p>
        </p:txBody>
      </p:sp>
      <p:sp>
        <p:nvSpPr>
          <p:cNvPr id="34" name="object 34"/>
          <p:cNvSpPr/>
          <p:nvPr/>
        </p:nvSpPr>
        <p:spPr>
          <a:xfrm>
            <a:off x="3663951" y="2054233"/>
            <a:ext cx="114943" cy="83185"/>
          </a:xfrm>
          <a:custGeom>
            <a:avLst/>
            <a:gdLst/>
            <a:ahLst/>
            <a:cxnLst/>
            <a:rect l="l" t="t" r="r" b="b"/>
            <a:pathLst>
              <a:path w="114300" h="83185">
                <a:moveTo>
                  <a:pt x="0" y="0"/>
                </a:moveTo>
                <a:lnTo>
                  <a:pt x="0" y="82880"/>
                </a:lnTo>
                <a:lnTo>
                  <a:pt x="113868" y="41440"/>
                </a:lnTo>
                <a:lnTo>
                  <a:pt x="0" y="0"/>
                </a:lnTo>
                <a:close/>
              </a:path>
            </a:pathLst>
          </a:custGeom>
          <a:solidFill>
            <a:srgbClr val="004594"/>
          </a:solidFill>
        </p:spPr>
        <p:txBody>
          <a:bodyPr wrap="square" lIns="0" tIns="0" rIns="0" bIns="0" rtlCol="0"/>
          <a:lstStyle/>
          <a:p>
            <a:endParaRPr lang="es-ES" b="1">
              <a:latin typeface="Century Gothic Bold"/>
            </a:endParaRPr>
          </a:p>
        </p:txBody>
      </p:sp>
      <p:sp>
        <p:nvSpPr>
          <p:cNvPr id="35" name="object 35"/>
          <p:cNvSpPr/>
          <p:nvPr/>
        </p:nvSpPr>
        <p:spPr>
          <a:xfrm>
            <a:off x="2430000" y="2967716"/>
            <a:ext cx="1242695" cy="0"/>
          </a:xfrm>
          <a:custGeom>
            <a:avLst/>
            <a:gdLst/>
            <a:ahLst/>
            <a:cxnLst/>
            <a:rect l="l" t="t" r="r" b="b"/>
            <a:pathLst>
              <a:path w="1242695">
                <a:moveTo>
                  <a:pt x="0" y="0"/>
                </a:moveTo>
                <a:lnTo>
                  <a:pt x="1242542" y="0"/>
                </a:lnTo>
              </a:path>
            </a:pathLst>
          </a:custGeom>
          <a:ln w="19050">
            <a:solidFill>
              <a:srgbClr val="004594"/>
            </a:solidFill>
          </a:ln>
        </p:spPr>
        <p:txBody>
          <a:bodyPr wrap="square" lIns="0" tIns="0" rIns="0" bIns="0" rtlCol="0"/>
          <a:lstStyle/>
          <a:p>
            <a:endParaRPr lang="es-ES" b="1">
              <a:latin typeface="Century Gothic Bold"/>
            </a:endParaRPr>
          </a:p>
        </p:txBody>
      </p:sp>
      <p:sp>
        <p:nvSpPr>
          <p:cNvPr id="36" name="object 36"/>
          <p:cNvSpPr/>
          <p:nvPr/>
        </p:nvSpPr>
        <p:spPr>
          <a:xfrm>
            <a:off x="3637332" y="2926276"/>
            <a:ext cx="114300" cy="83185"/>
          </a:xfrm>
          <a:custGeom>
            <a:avLst/>
            <a:gdLst/>
            <a:ahLst/>
            <a:cxnLst/>
            <a:rect l="l" t="t" r="r" b="b"/>
            <a:pathLst>
              <a:path w="114300" h="83185">
                <a:moveTo>
                  <a:pt x="0" y="0"/>
                </a:moveTo>
                <a:lnTo>
                  <a:pt x="0" y="82880"/>
                </a:lnTo>
                <a:lnTo>
                  <a:pt x="113868" y="41440"/>
                </a:lnTo>
                <a:lnTo>
                  <a:pt x="0" y="0"/>
                </a:lnTo>
                <a:close/>
              </a:path>
            </a:pathLst>
          </a:custGeom>
          <a:solidFill>
            <a:srgbClr val="004594"/>
          </a:solidFill>
        </p:spPr>
        <p:txBody>
          <a:bodyPr wrap="square" lIns="0" tIns="0" rIns="0" bIns="0" rtlCol="0"/>
          <a:lstStyle/>
          <a:p>
            <a:endParaRPr lang="es-ES" b="1">
              <a:latin typeface="Century Gothic Bold"/>
            </a:endParaRPr>
          </a:p>
        </p:txBody>
      </p:sp>
      <p:sp>
        <p:nvSpPr>
          <p:cNvPr id="37" name="object 37"/>
          <p:cNvSpPr/>
          <p:nvPr/>
        </p:nvSpPr>
        <p:spPr>
          <a:xfrm>
            <a:off x="2430000" y="5289060"/>
            <a:ext cx="1242695" cy="0"/>
          </a:xfrm>
          <a:custGeom>
            <a:avLst/>
            <a:gdLst/>
            <a:ahLst/>
            <a:cxnLst/>
            <a:rect l="l" t="t" r="r" b="b"/>
            <a:pathLst>
              <a:path w="1242695">
                <a:moveTo>
                  <a:pt x="0" y="0"/>
                </a:moveTo>
                <a:lnTo>
                  <a:pt x="1242542" y="0"/>
                </a:lnTo>
              </a:path>
            </a:pathLst>
          </a:custGeom>
          <a:ln w="19050">
            <a:solidFill>
              <a:srgbClr val="004594"/>
            </a:solidFill>
          </a:ln>
        </p:spPr>
        <p:txBody>
          <a:bodyPr wrap="square" lIns="0" tIns="0" rIns="0" bIns="0" rtlCol="0"/>
          <a:lstStyle/>
          <a:p>
            <a:endParaRPr lang="es-ES" b="1">
              <a:latin typeface="Century Gothic Bold"/>
            </a:endParaRPr>
          </a:p>
        </p:txBody>
      </p:sp>
      <p:sp>
        <p:nvSpPr>
          <p:cNvPr id="38" name="object 38"/>
          <p:cNvSpPr/>
          <p:nvPr/>
        </p:nvSpPr>
        <p:spPr>
          <a:xfrm>
            <a:off x="3637332" y="5247620"/>
            <a:ext cx="114300" cy="83185"/>
          </a:xfrm>
          <a:custGeom>
            <a:avLst/>
            <a:gdLst/>
            <a:ahLst/>
            <a:cxnLst/>
            <a:rect l="l" t="t" r="r" b="b"/>
            <a:pathLst>
              <a:path w="114300" h="83185">
                <a:moveTo>
                  <a:pt x="0" y="0"/>
                </a:moveTo>
                <a:lnTo>
                  <a:pt x="0" y="82880"/>
                </a:lnTo>
                <a:lnTo>
                  <a:pt x="113868" y="41440"/>
                </a:lnTo>
                <a:lnTo>
                  <a:pt x="0" y="0"/>
                </a:lnTo>
                <a:close/>
              </a:path>
            </a:pathLst>
          </a:custGeom>
          <a:solidFill>
            <a:srgbClr val="004594"/>
          </a:solidFill>
        </p:spPr>
        <p:txBody>
          <a:bodyPr wrap="square" lIns="0" tIns="0" rIns="0" bIns="0" rtlCol="0"/>
          <a:lstStyle/>
          <a:p>
            <a:endParaRPr lang="es-ES" b="1">
              <a:latin typeface="Century Gothic Bold"/>
            </a:endParaRPr>
          </a:p>
        </p:txBody>
      </p:sp>
      <p:sp>
        <p:nvSpPr>
          <p:cNvPr id="40" name="object 2">
            <a:extLst>
              <a:ext uri="{FF2B5EF4-FFF2-40B4-BE49-F238E27FC236}">
                <a16:creationId xmlns:a16="http://schemas.microsoft.com/office/drawing/2014/main" id="{9324681D-8506-7C4E-834E-789969FCACE6}"/>
              </a:ext>
            </a:extLst>
          </p:cNvPr>
          <p:cNvSpPr txBox="1"/>
          <p:nvPr/>
        </p:nvSpPr>
        <p:spPr>
          <a:xfrm>
            <a:off x="7269488" y="6958266"/>
            <a:ext cx="2953272"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a:solidFill>
                  <a:srgbClr val="004594"/>
                </a:solidFill>
                <a:latin typeface="Century Gothic Bold"/>
                <a:cs typeface="Calibri"/>
              </a:rPr>
              <a:t>Acciones Locales de Promoción de Empleo </a:t>
            </a:r>
            <a:r>
              <a:rPr lang="es-ES" sz="1000" b="1" dirty="0">
                <a:solidFill>
                  <a:srgbClr val="004594"/>
                </a:solidFill>
                <a:latin typeface="Century Gothic Bold"/>
                <a:cs typeface="Calibri"/>
              </a:rPr>
              <a:t>	</a:t>
            </a:r>
            <a:r>
              <a:rPr lang="es-ES" sz="950" spc="10" dirty="0" smtClean="0">
                <a:latin typeface="Century Gothic"/>
                <a:cs typeface="Calibri"/>
              </a:rPr>
              <a:t>28</a:t>
            </a:r>
            <a:endParaRPr lang="es-ES" sz="950" dirty="0">
              <a:latin typeface="Century Gothic"/>
              <a:cs typeface="Century Gothic"/>
            </a:endParaRPr>
          </a:p>
        </p:txBody>
      </p:sp>
      <p:sp>
        <p:nvSpPr>
          <p:cNvPr id="39" name="object 24"/>
          <p:cNvSpPr txBox="1"/>
          <p:nvPr/>
        </p:nvSpPr>
        <p:spPr>
          <a:xfrm>
            <a:off x="769743" y="3757370"/>
            <a:ext cx="1566562" cy="261610"/>
          </a:xfrm>
          <a:prstGeom prst="rect">
            <a:avLst/>
          </a:prstGeom>
        </p:spPr>
        <p:txBody>
          <a:bodyPr vert="horz" wrap="square" lIns="0" tIns="43180" rIns="0" bIns="0" rtlCol="0">
            <a:spAutoFit/>
          </a:bodyPr>
          <a:lstStyle/>
          <a:p>
            <a:pPr marL="12700" marR="5080">
              <a:lnSpc>
                <a:spcPts val="1700"/>
              </a:lnSpc>
              <a:spcBef>
                <a:spcPts val="340"/>
              </a:spcBef>
            </a:pPr>
            <a:r>
              <a:rPr lang="es-ES" sz="1600" b="1" spc="-45" dirty="0" smtClean="0">
                <a:solidFill>
                  <a:srgbClr val="004594"/>
                </a:solidFill>
                <a:latin typeface="Century Gothic"/>
                <a:cs typeface="Century Gothic"/>
              </a:rPr>
              <a:t>Patrocinio</a:t>
            </a:r>
            <a:endParaRPr lang="es-ES" sz="1600" dirty="0">
              <a:latin typeface="Century Gothic"/>
              <a:cs typeface="Century Gothic"/>
            </a:endParaRPr>
          </a:p>
        </p:txBody>
      </p:sp>
      <p:sp>
        <p:nvSpPr>
          <p:cNvPr id="41" name="object 29"/>
          <p:cNvSpPr txBox="1"/>
          <p:nvPr/>
        </p:nvSpPr>
        <p:spPr>
          <a:xfrm>
            <a:off x="3965299" y="3481653"/>
            <a:ext cx="6120000" cy="813043"/>
          </a:xfrm>
          <a:prstGeom prst="rect">
            <a:avLst/>
          </a:prstGeom>
        </p:spPr>
        <p:txBody>
          <a:bodyPr vert="horz" wrap="square" lIns="0" tIns="12700" rIns="0" bIns="0" rtlCol="0">
            <a:spAutoFit/>
          </a:bodyPr>
          <a:lstStyle/>
          <a:p>
            <a:pPr marL="12700" marR="5080">
              <a:lnSpc>
                <a:spcPct val="100000"/>
              </a:lnSpc>
              <a:spcBef>
                <a:spcPts val="100"/>
              </a:spcBef>
            </a:pPr>
            <a:r>
              <a:rPr lang="es-ES" sz="1300" spc="-45" dirty="0" smtClean="0">
                <a:solidFill>
                  <a:srgbClr val="3D3D3F"/>
                </a:solidFill>
                <a:latin typeface="Century Gothic"/>
                <a:cs typeface="Century Gothic"/>
              </a:rPr>
              <a:t>Las entidades beneficiarias deberán hacer constar expresamente el patrocinio de </a:t>
            </a:r>
            <a:r>
              <a:rPr lang="es-ES" sz="1300" spc="-45" dirty="0" err="1" smtClean="0">
                <a:solidFill>
                  <a:srgbClr val="3D3D3F"/>
                </a:solidFill>
                <a:latin typeface="Century Gothic"/>
                <a:cs typeface="Century Gothic"/>
              </a:rPr>
              <a:t>Lanbide</a:t>
            </a:r>
            <a:r>
              <a:rPr lang="es-ES" sz="1300" spc="-45" dirty="0" smtClean="0">
                <a:solidFill>
                  <a:srgbClr val="3D3D3F"/>
                </a:solidFill>
                <a:latin typeface="Century Gothic"/>
                <a:cs typeface="Century Gothic"/>
              </a:rPr>
              <a:t> en la divulgación, difusión o publicación de las actividades subvencionadas. El incumplimiento podría ser causa del reintegro del 10% de la subvención concedida o de la totalidad en caso de reincidencia.</a:t>
            </a:r>
            <a:endParaRPr lang="es-ES" sz="1300" dirty="0">
              <a:latin typeface="Century Gothic"/>
              <a:cs typeface="Century Gothic"/>
            </a:endParaRPr>
          </a:p>
        </p:txBody>
      </p:sp>
      <p:sp>
        <p:nvSpPr>
          <p:cNvPr id="42" name="object 35"/>
          <p:cNvSpPr/>
          <p:nvPr/>
        </p:nvSpPr>
        <p:spPr>
          <a:xfrm>
            <a:off x="2390775" y="3904314"/>
            <a:ext cx="1242695" cy="0"/>
          </a:xfrm>
          <a:custGeom>
            <a:avLst/>
            <a:gdLst/>
            <a:ahLst/>
            <a:cxnLst/>
            <a:rect l="l" t="t" r="r" b="b"/>
            <a:pathLst>
              <a:path w="1242695">
                <a:moveTo>
                  <a:pt x="0" y="0"/>
                </a:moveTo>
                <a:lnTo>
                  <a:pt x="1242542" y="0"/>
                </a:lnTo>
              </a:path>
            </a:pathLst>
          </a:custGeom>
          <a:ln w="19050">
            <a:solidFill>
              <a:srgbClr val="004594"/>
            </a:solidFill>
          </a:ln>
        </p:spPr>
        <p:txBody>
          <a:bodyPr wrap="square" lIns="0" tIns="0" rIns="0" bIns="0" rtlCol="0"/>
          <a:lstStyle/>
          <a:p>
            <a:endParaRPr lang="es-ES" b="1">
              <a:latin typeface="Century Gothic Bold"/>
            </a:endParaRPr>
          </a:p>
        </p:txBody>
      </p:sp>
      <p:sp>
        <p:nvSpPr>
          <p:cNvPr id="43" name="object 36"/>
          <p:cNvSpPr/>
          <p:nvPr/>
        </p:nvSpPr>
        <p:spPr>
          <a:xfrm>
            <a:off x="3598107" y="3862874"/>
            <a:ext cx="114300" cy="83185"/>
          </a:xfrm>
          <a:custGeom>
            <a:avLst/>
            <a:gdLst/>
            <a:ahLst/>
            <a:cxnLst/>
            <a:rect l="l" t="t" r="r" b="b"/>
            <a:pathLst>
              <a:path w="114300" h="83185">
                <a:moveTo>
                  <a:pt x="0" y="0"/>
                </a:moveTo>
                <a:lnTo>
                  <a:pt x="0" y="82880"/>
                </a:lnTo>
                <a:lnTo>
                  <a:pt x="113868" y="41440"/>
                </a:lnTo>
                <a:lnTo>
                  <a:pt x="0" y="0"/>
                </a:lnTo>
                <a:close/>
              </a:path>
            </a:pathLst>
          </a:custGeom>
          <a:solidFill>
            <a:srgbClr val="004594"/>
          </a:solidFill>
        </p:spPr>
        <p:txBody>
          <a:bodyPr wrap="square" lIns="0" tIns="0" rIns="0" bIns="0" rtlCol="0"/>
          <a:lstStyle/>
          <a:p>
            <a:endParaRPr lang="es-ES" b="1">
              <a:latin typeface="Century Gothic Bold"/>
            </a:endParaRPr>
          </a:p>
        </p:txBody>
      </p:sp>
      <p:pic>
        <p:nvPicPr>
          <p:cNvPr id="44" name="Picture 5" descr="OK Tira azul_oscuro"/>
          <p:cNvPicPr>
            <a:picLocks noChangeArrowheads="1"/>
          </p:cNvPicPr>
          <p:nvPr/>
        </p:nvPicPr>
        <p:blipFill>
          <a:blip r:embed="rId7"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3" name="object 23"/>
          <p:cNvSpPr txBox="1">
            <a:spLocks noGrp="1"/>
          </p:cNvSpPr>
          <p:nvPr>
            <p:ph type="title"/>
          </p:nvPr>
        </p:nvSpPr>
        <p:spPr>
          <a:xfrm>
            <a:off x="727100" y="730778"/>
            <a:ext cx="2411095" cy="409575"/>
          </a:xfrm>
          <a:prstGeom prst="rect">
            <a:avLst/>
          </a:prstGeom>
        </p:spPr>
        <p:txBody>
          <a:bodyPr vert="horz" wrap="square" lIns="0" tIns="15240" rIns="0" bIns="0" rtlCol="0">
            <a:spAutoFit/>
          </a:bodyPr>
          <a:lstStyle/>
          <a:p>
            <a:pPr marL="12700">
              <a:lnSpc>
                <a:spcPct val="100000"/>
              </a:lnSpc>
              <a:spcBef>
                <a:spcPts val="120"/>
              </a:spcBef>
            </a:pPr>
            <a:r>
              <a:rPr lang="es-ES" sz="2500" spc="-10" dirty="0" smtClean="0"/>
              <a:t>Incumplimiento</a:t>
            </a:r>
            <a:endParaRPr lang="es-ES" sz="2500" dirty="0"/>
          </a:p>
        </p:txBody>
      </p:sp>
      <p:sp>
        <p:nvSpPr>
          <p:cNvPr id="24" name="object 24"/>
          <p:cNvSpPr txBox="1"/>
          <p:nvPr/>
        </p:nvSpPr>
        <p:spPr>
          <a:xfrm>
            <a:off x="727100" y="3241812"/>
            <a:ext cx="1494790" cy="409575"/>
          </a:xfrm>
          <a:prstGeom prst="rect">
            <a:avLst/>
          </a:prstGeom>
        </p:spPr>
        <p:txBody>
          <a:bodyPr vert="horz" wrap="square" lIns="0" tIns="15240" rIns="0" bIns="0" rtlCol="0">
            <a:spAutoFit/>
          </a:bodyPr>
          <a:lstStyle/>
          <a:p>
            <a:pPr marL="12700">
              <a:lnSpc>
                <a:spcPct val="100000"/>
              </a:lnSpc>
              <a:spcBef>
                <a:spcPts val="120"/>
              </a:spcBef>
            </a:pPr>
            <a:r>
              <a:rPr lang="es-ES" sz="2500" b="1" spc="25" smtClean="0">
                <a:solidFill>
                  <a:srgbClr val="004594"/>
                </a:solidFill>
                <a:latin typeface="Century Gothic"/>
                <a:cs typeface="Century Gothic"/>
              </a:rPr>
              <a:t>R</a:t>
            </a:r>
            <a:r>
              <a:rPr lang="es-ES" sz="2500" b="1" spc="-5" smtClean="0">
                <a:solidFill>
                  <a:srgbClr val="004594"/>
                </a:solidFill>
                <a:latin typeface="Century Gothic"/>
                <a:cs typeface="Century Gothic"/>
              </a:rPr>
              <a:t>eintegro</a:t>
            </a:r>
            <a:endParaRPr lang="es-ES" sz="2500">
              <a:latin typeface="Century Gothic"/>
              <a:cs typeface="Century Gothic"/>
            </a:endParaRPr>
          </a:p>
        </p:txBody>
      </p:sp>
      <p:sp>
        <p:nvSpPr>
          <p:cNvPr id="25" name="object 25"/>
          <p:cNvSpPr txBox="1"/>
          <p:nvPr/>
        </p:nvSpPr>
        <p:spPr>
          <a:xfrm>
            <a:off x="683996" y="1460671"/>
            <a:ext cx="9360535" cy="1403589"/>
          </a:xfrm>
          <a:prstGeom prst="rect">
            <a:avLst/>
          </a:prstGeom>
          <a:solidFill>
            <a:srgbClr val="000000">
              <a:alpha val="2999"/>
            </a:srgbClr>
          </a:solidFill>
        </p:spPr>
        <p:txBody>
          <a:bodyPr vert="horz" wrap="square" lIns="0" tIns="3175" rIns="0" bIns="0" rtlCol="0" anchor="ctr" anchorCtr="0">
            <a:spAutoFit/>
          </a:bodyPr>
          <a:lstStyle/>
          <a:p>
            <a:pPr marL="73660" marR="470534">
              <a:lnSpc>
                <a:spcPct val="100000"/>
              </a:lnSpc>
            </a:pPr>
            <a:r>
              <a:rPr lang="es-ES" sz="1300" spc="-50" dirty="0" smtClean="0">
                <a:solidFill>
                  <a:srgbClr val="3D3D3F"/>
                </a:solidFill>
                <a:latin typeface="Century Gothic"/>
                <a:cs typeface="Century Gothic"/>
              </a:rPr>
              <a:t>En </a:t>
            </a:r>
            <a:r>
              <a:rPr lang="es-ES" sz="1300" spc="-35" dirty="0" smtClean="0">
                <a:solidFill>
                  <a:srgbClr val="3D3D3F"/>
                </a:solidFill>
                <a:latin typeface="Century Gothic"/>
                <a:cs typeface="Century Gothic"/>
              </a:rPr>
              <a:t>el </a:t>
            </a:r>
            <a:r>
              <a:rPr lang="es-ES" sz="1300" spc="-40" dirty="0" smtClean="0">
                <a:solidFill>
                  <a:srgbClr val="3D3D3F"/>
                </a:solidFill>
                <a:latin typeface="Century Gothic"/>
                <a:cs typeface="Century Gothic"/>
              </a:rPr>
              <a:t>supuesto </a:t>
            </a:r>
            <a:r>
              <a:rPr lang="es-ES" sz="1300" spc="-60" dirty="0" smtClean="0">
                <a:solidFill>
                  <a:srgbClr val="3D3D3F"/>
                </a:solidFill>
                <a:latin typeface="Century Gothic"/>
                <a:cs typeface="Century Gothic"/>
              </a:rPr>
              <a:t>de </a:t>
            </a:r>
            <a:r>
              <a:rPr lang="es-ES" sz="1300" spc="-55" dirty="0" smtClean="0">
                <a:solidFill>
                  <a:srgbClr val="3D3D3F"/>
                </a:solidFill>
                <a:latin typeface="Century Gothic"/>
                <a:cs typeface="Century Gothic"/>
              </a:rPr>
              <a:t>que </a:t>
            </a:r>
            <a:r>
              <a:rPr lang="es-ES" sz="1300" spc="-25" dirty="0" smtClean="0">
                <a:solidFill>
                  <a:srgbClr val="3D3D3F"/>
                </a:solidFill>
                <a:latin typeface="Century Gothic"/>
                <a:cs typeface="Century Gothic"/>
              </a:rPr>
              <a:t>las </a:t>
            </a:r>
            <a:r>
              <a:rPr lang="es-ES" sz="1300" spc="-45" dirty="0" smtClean="0">
                <a:solidFill>
                  <a:srgbClr val="3D3D3F"/>
                </a:solidFill>
                <a:latin typeface="Century Gothic"/>
                <a:cs typeface="Century Gothic"/>
              </a:rPr>
              <a:t>entidades </a:t>
            </a:r>
            <a:r>
              <a:rPr lang="es-ES" sz="1300" spc="-40" dirty="0" smtClean="0">
                <a:solidFill>
                  <a:srgbClr val="3D3D3F"/>
                </a:solidFill>
                <a:latin typeface="Century Gothic"/>
                <a:cs typeface="Century Gothic"/>
              </a:rPr>
              <a:t>beneficiarias incumplan </a:t>
            </a:r>
            <a:r>
              <a:rPr lang="es-ES" sz="1300" spc="-25" dirty="0" smtClean="0">
                <a:solidFill>
                  <a:srgbClr val="3D3D3F"/>
                </a:solidFill>
                <a:latin typeface="Century Gothic"/>
                <a:cs typeface="Century Gothic"/>
              </a:rPr>
              <a:t>las </a:t>
            </a:r>
            <a:r>
              <a:rPr lang="es-ES" sz="1300" spc="-35" dirty="0" smtClean="0">
                <a:solidFill>
                  <a:srgbClr val="3D3D3F"/>
                </a:solidFill>
                <a:latin typeface="Century Gothic"/>
                <a:cs typeface="Century Gothic"/>
              </a:rPr>
              <a:t>obligaciones </a:t>
            </a:r>
            <a:r>
              <a:rPr lang="es-ES" sz="1300" spc="-45" dirty="0" smtClean="0">
                <a:solidFill>
                  <a:srgbClr val="3D3D3F"/>
                </a:solidFill>
                <a:latin typeface="Century Gothic"/>
                <a:cs typeface="Century Gothic"/>
              </a:rPr>
              <a:t>del artículo </a:t>
            </a:r>
            <a:r>
              <a:rPr lang="es-ES" sz="1300" spc="20" dirty="0" smtClean="0">
                <a:solidFill>
                  <a:srgbClr val="3D3D3F"/>
                </a:solidFill>
                <a:latin typeface="Century Gothic"/>
                <a:cs typeface="Century Gothic"/>
              </a:rPr>
              <a:t>14 </a:t>
            </a:r>
            <a:r>
              <a:rPr lang="es-ES" sz="1300" spc="-60"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la </a:t>
            </a:r>
            <a:r>
              <a:rPr lang="es-ES" sz="1300" spc="-80" dirty="0" smtClean="0">
                <a:solidFill>
                  <a:srgbClr val="3D3D3F"/>
                </a:solidFill>
                <a:latin typeface="Century Gothic"/>
                <a:cs typeface="Century Gothic"/>
              </a:rPr>
              <a:t>Ley </a:t>
            </a:r>
            <a:r>
              <a:rPr lang="es-ES" sz="1300" spc="-55" dirty="0" smtClean="0">
                <a:solidFill>
                  <a:srgbClr val="3D3D3F"/>
                </a:solidFill>
                <a:latin typeface="Century Gothic"/>
                <a:cs typeface="Century Gothic"/>
              </a:rPr>
              <a:t>General </a:t>
            </a:r>
            <a:r>
              <a:rPr lang="es-ES" sz="1300" spc="-50" dirty="0" smtClean="0">
                <a:solidFill>
                  <a:srgbClr val="3D3D3F"/>
                </a:solidFill>
                <a:latin typeface="Century Gothic"/>
                <a:cs typeface="Century Gothic"/>
              </a:rPr>
              <a:t>de  </a:t>
            </a:r>
            <a:r>
              <a:rPr lang="es-ES" sz="1300" spc="-45" dirty="0" smtClean="0">
                <a:solidFill>
                  <a:srgbClr val="3D3D3F"/>
                </a:solidFill>
                <a:latin typeface="Century Gothic"/>
                <a:cs typeface="Century Gothic"/>
              </a:rPr>
              <a:t>Subvenciones </a:t>
            </a:r>
            <a:r>
              <a:rPr lang="es-ES" sz="1300" spc="-100" dirty="0" smtClean="0">
                <a:solidFill>
                  <a:srgbClr val="3D3D3F"/>
                </a:solidFill>
                <a:latin typeface="Century Gothic"/>
                <a:cs typeface="Century Gothic"/>
              </a:rPr>
              <a:t>y </a:t>
            </a:r>
            <a:r>
              <a:rPr lang="es-ES" sz="1300" spc="-45" dirty="0" smtClean="0">
                <a:solidFill>
                  <a:srgbClr val="3D3D3F"/>
                </a:solidFill>
                <a:latin typeface="Century Gothic"/>
                <a:cs typeface="Century Gothic"/>
              </a:rPr>
              <a:t>del artículo </a:t>
            </a:r>
            <a:r>
              <a:rPr lang="es-ES" sz="1300" spc="20" dirty="0" smtClean="0">
                <a:solidFill>
                  <a:srgbClr val="3D3D3F"/>
                </a:solidFill>
                <a:latin typeface="Century Gothic"/>
                <a:cs typeface="Century Gothic"/>
              </a:rPr>
              <a:t>50.2 </a:t>
            </a:r>
            <a:r>
              <a:rPr lang="es-ES" sz="1300" spc="-45" dirty="0" smtClean="0">
                <a:solidFill>
                  <a:srgbClr val="3D3D3F"/>
                </a:solidFill>
                <a:latin typeface="Century Gothic"/>
                <a:cs typeface="Century Gothic"/>
              </a:rPr>
              <a:t>del </a:t>
            </a:r>
            <a:r>
              <a:rPr lang="es-ES" sz="1300" spc="-75" dirty="0" smtClean="0">
                <a:solidFill>
                  <a:srgbClr val="3D3D3F"/>
                </a:solidFill>
                <a:latin typeface="Century Gothic"/>
                <a:cs typeface="Century Gothic"/>
              </a:rPr>
              <a:t>Texto </a:t>
            </a:r>
            <a:r>
              <a:rPr lang="es-ES" sz="1300" spc="-50" dirty="0" smtClean="0">
                <a:solidFill>
                  <a:srgbClr val="3D3D3F"/>
                </a:solidFill>
                <a:latin typeface="Century Gothic"/>
                <a:cs typeface="Century Gothic"/>
              </a:rPr>
              <a:t>Refundido </a:t>
            </a:r>
            <a:r>
              <a:rPr lang="es-ES" sz="1300" spc="-60"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la </a:t>
            </a:r>
            <a:r>
              <a:rPr lang="es-ES" sz="1300" spc="-80" dirty="0" smtClean="0">
                <a:solidFill>
                  <a:srgbClr val="3D3D3F"/>
                </a:solidFill>
                <a:latin typeface="Century Gothic"/>
                <a:cs typeface="Century Gothic"/>
              </a:rPr>
              <a:t>Ley </a:t>
            </a:r>
            <a:r>
              <a:rPr lang="es-ES" sz="1300" spc="-60"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Principios </a:t>
            </a:r>
            <a:r>
              <a:rPr lang="es-ES" sz="1300" spc="-50" dirty="0" smtClean="0">
                <a:solidFill>
                  <a:srgbClr val="3D3D3F"/>
                </a:solidFill>
                <a:latin typeface="Century Gothic"/>
                <a:cs typeface="Century Gothic"/>
              </a:rPr>
              <a:t>Ordenadores </a:t>
            </a:r>
            <a:r>
              <a:rPr lang="es-ES" sz="1300" spc="-60"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la </a:t>
            </a:r>
            <a:r>
              <a:rPr lang="es-ES" sz="1300" spc="-55" dirty="0" smtClean="0">
                <a:solidFill>
                  <a:srgbClr val="3D3D3F"/>
                </a:solidFill>
                <a:latin typeface="Century Gothic"/>
                <a:cs typeface="Century Gothic"/>
              </a:rPr>
              <a:t>Hacienda </a:t>
            </a:r>
            <a:r>
              <a:rPr lang="es-ES" sz="1300" spc="-50" dirty="0" smtClean="0">
                <a:solidFill>
                  <a:srgbClr val="3D3D3F"/>
                </a:solidFill>
                <a:latin typeface="Century Gothic"/>
                <a:cs typeface="Century Gothic"/>
              </a:rPr>
              <a:t>General  </a:t>
            </a:r>
            <a:r>
              <a:rPr lang="es-ES" sz="1300" spc="-45" dirty="0" smtClean="0">
                <a:solidFill>
                  <a:srgbClr val="3D3D3F"/>
                </a:solidFill>
                <a:latin typeface="Century Gothic"/>
                <a:cs typeface="Century Gothic"/>
              </a:rPr>
              <a:t>del </a:t>
            </a:r>
            <a:r>
              <a:rPr lang="es-ES" sz="1300" spc="-60" dirty="0" smtClean="0">
                <a:solidFill>
                  <a:srgbClr val="3D3D3F"/>
                </a:solidFill>
                <a:latin typeface="Century Gothic"/>
                <a:cs typeface="Century Gothic"/>
              </a:rPr>
              <a:t>País </a:t>
            </a:r>
            <a:r>
              <a:rPr lang="es-ES" sz="1300" spc="-80" dirty="0" smtClean="0">
                <a:solidFill>
                  <a:srgbClr val="3D3D3F"/>
                </a:solidFill>
                <a:latin typeface="Century Gothic"/>
                <a:cs typeface="Century Gothic"/>
              </a:rPr>
              <a:t>Vasco </a:t>
            </a:r>
            <a:r>
              <a:rPr lang="es-ES" sz="1300" spc="-65" dirty="0" smtClean="0">
                <a:solidFill>
                  <a:srgbClr val="3D3D3F"/>
                </a:solidFill>
                <a:latin typeface="Century Gothic"/>
                <a:cs typeface="Century Gothic"/>
              </a:rPr>
              <a:t>o </a:t>
            </a:r>
            <a:r>
              <a:rPr lang="es-ES" sz="1300" spc="-25" dirty="0" smtClean="0">
                <a:solidFill>
                  <a:srgbClr val="3D3D3F"/>
                </a:solidFill>
                <a:latin typeface="Century Gothic"/>
                <a:cs typeface="Century Gothic"/>
              </a:rPr>
              <a:t>las </a:t>
            </a:r>
            <a:r>
              <a:rPr lang="es-ES" sz="1300" spc="-40" dirty="0" smtClean="0">
                <a:solidFill>
                  <a:srgbClr val="3D3D3F"/>
                </a:solidFill>
                <a:latin typeface="Century Gothic"/>
                <a:cs typeface="Century Gothic"/>
              </a:rPr>
              <a:t>previstas </a:t>
            </a:r>
            <a:r>
              <a:rPr lang="es-ES" sz="1300" spc="-55" dirty="0" smtClean="0">
                <a:solidFill>
                  <a:srgbClr val="3D3D3F"/>
                </a:solidFill>
                <a:latin typeface="Century Gothic"/>
                <a:cs typeface="Century Gothic"/>
              </a:rPr>
              <a:t>con carácter </a:t>
            </a:r>
            <a:r>
              <a:rPr lang="es-ES" sz="1300" spc="-35" dirty="0" smtClean="0">
                <a:solidFill>
                  <a:srgbClr val="3D3D3F"/>
                </a:solidFill>
                <a:latin typeface="Century Gothic"/>
                <a:cs typeface="Century Gothic"/>
              </a:rPr>
              <a:t>específico </a:t>
            </a:r>
            <a:r>
              <a:rPr lang="es-ES" sz="1300" spc="-55" dirty="0" smtClean="0">
                <a:solidFill>
                  <a:srgbClr val="3D3D3F"/>
                </a:solidFill>
                <a:latin typeface="Century Gothic"/>
                <a:cs typeface="Century Gothic"/>
              </a:rPr>
              <a:t>en </a:t>
            </a:r>
            <a:r>
              <a:rPr lang="es-ES" sz="1300" spc="-40" dirty="0" smtClean="0">
                <a:solidFill>
                  <a:srgbClr val="3D3D3F"/>
                </a:solidFill>
                <a:latin typeface="Century Gothic"/>
                <a:cs typeface="Century Gothic"/>
              </a:rPr>
              <a:t>la </a:t>
            </a:r>
            <a:r>
              <a:rPr lang="es-ES" sz="1300" spc="-50" dirty="0" smtClean="0">
                <a:solidFill>
                  <a:srgbClr val="3D3D3F"/>
                </a:solidFill>
                <a:latin typeface="Century Gothic"/>
                <a:cs typeface="Century Gothic"/>
              </a:rPr>
              <a:t>convocatoria, </a:t>
            </a:r>
            <a:r>
              <a:rPr lang="es-ES" sz="1300" spc="-65" dirty="0" smtClean="0">
                <a:solidFill>
                  <a:srgbClr val="3D3D3F"/>
                </a:solidFill>
                <a:latin typeface="Century Gothic"/>
                <a:cs typeface="Century Gothic"/>
              </a:rPr>
              <a:t>o </a:t>
            </a:r>
            <a:r>
              <a:rPr lang="es-ES" sz="1300" spc="-50" dirty="0" smtClean="0">
                <a:solidFill>
                  <a:srgbClr val="3D3D3F"/>
                </a:solidFill>
                <a:latin typeface="Century Gothic"/>
                <a:cs typeface="Century Gothic"/>
              </a:rPr>
              <a:t>incurran </a:t>
            </a:r>
            <a:r>
              <a:rPr lang="es-ES" sz="1300" spc="-55" dirty="0" smtClean="0">
                <a:solidFill>
                  <a:srgbClr val="3D3D3F"/>
                </a:solidFill>
                <a:latin typeface="Century Gothic"/>
                <a:cs typeface="Century Gothic"/>
              </a:rPr>
              <a:t>en </a:t>
            </a:r>
            <a:r>
              <a:rPr lang="es-ES" sz="1300" spc="-50" dirty="0" smtClean="0">
                <a:solidFill>
                  <a:srgbClr val="3D3D3F"/>
                </a:solidFill>
                <a:latin typeface="Century Gothic"/>
                <a:cs typeface="Century Gothic"/>
              </a:rPr>
              <a:t>alguno </a:t>
            </a:r>
            <a:r>
              <a:rPr lang="es-ES" sz="1300" spc="-60" dirty="0" smtClean="0">
                <a:solidFill>
                  <a:srgbClr val="3D3D3F"/>
                </a:solidFill>
                <a:latin typeface="Century Gothic"/>
                <a:cs typeface="Century Gothic"/>
              </a:rPr>
              <a:t>de </a:t>
            </a:r>
            <a:r>
              <a:rPr lang="es-ES" sz="1300" spc="-20" dirty="0" smtClean="0">
                <a:solidFill>
                  <a:srgbClr val="3D3D3F"/>
                </a:solidFill>
                <a:latin typeface="Century Gothic"/>
                <a:cs typeface="Century Gothic"/>
              </a:rPr>
              <a:t>los </a:t>
            </a:r>
            <a:r>
              <a:rPr lang="es-ES" sz="1300" spc="-30" dirty="0" smtClean="0">
                <a:solidFill>
                  <a:srgbClr val="3D3D3F"/>
                </a:solidFill>
                <a:latin typeface="Century Gothic"/>
                <a:cs typeface="Century Gothic"/>
              </a:rPr>
              <a:t>supuestos  </a:t>
            </a:r>
            <a:r>
              <a:rPr lang="es-ES" sz="1300" spc="-60" dirty="0" smtClean="0">
                <a:solidFill>
                  <a:srgbClr val="3D3D3F"/>
                </a:solidFill>
                <a:latin typeface="Century Gothic"/>
                <a:cs typeface="Century Gothic"/>
              </a:rPr>
              <a:t>de</a:t>
            </a:r>
            <a:r>
              <a:rPr lang="es-ES" sz="1300" spc="50" dirty="0" smtClean="0">
                <a:solidFill>
                  <a:srgbClr val="3D3D3F"/>
                </a:solidFill>
                <a:latin typeface="Century Gothic"/>
                <a:cs typeface="Century Gothic"/>
              </a:rPr>
              <a:t> </a:t>
            </a:r>
            <a:r>
              <a:rPr lang="es-ES" sz="1300" spc="-50" dirty="0" smtClean="0">
                <a:solidFill>
                  <a:srgbClr val="3D3D3F"/>
                </a:solidFill>
                <a:latin typeface="Century Gothic"/>
                <a:cs typeface="Century Gothic"/>
              </a:rPr>
              <a:t>reintegro</a:t>
            </a:r>
            <a:r>
              <a:rPr lang="es-ES" sz="1300" spc="50" dirty="0" smtClean="0">
                <a:solidFill>
                  <a:srgbClr val="3D3D3F"/>
                </a:solidFill>
                <a:latin typeface="Century Gothic"/>
                <a:cs typeface="Century Gothic"/>
              </a:rPr>
              <a:t> </a:t>
            </a:r>
            <a:r>
              <a:rPr lang="es-ES" sz="1300" spc="-45" dirty="0" smtClean="0">
                <a:solidFill>
                  <a:srgbClr val="3D3D3F"/>
                </a:solidFill>
                <a:latin typeface="Century Gothic"/>
                <a:cs typeface="Century Gothic"/>
              </a:rPr>
              <a:t>del</a:t>
            </a:r>
            <a:r>
              <a:rPr lang="es-ES" sz="1300" spc="50" dirty="0" smtClean="0">
                <a:solidFill>
                  <a:srgbClr val="3D3D3F"/>
                </a:solidFill>
                <a:latin typeface="Century Gothic"/>
                <a:cs typeface="Century Gothic"/>
              </a:rPr>
              <a:t> </a:t>
            </a:r>
            <a:r>
              <a:rPr lang="es-ES" sz="1300" spc="-45" dirty="0" smtClean="0">
                <a:solidFill>
                  <a:srgbClr val="3D3D3F"/>
                </a:solidFill>
                <a:latin typeface="Century Gothic"/>
                <a:cs typeface="Century Gothic"/>
              </a:rPr>
              <a:t>artículo</a:t>
            </a:r>
            <a:r>
              <a:rPr lang="es-ES" sz="1300" spc="50" dirty="0" smtClean="0">
                <a:solidFill>
                  <a:srgbClr val="3D3D3F"/>
                </a:solidFill>
                <a:latin typeface="Century Gothic"/>
                <a:cs typeface="Century Gothic"/>
              </a:rPr>
              <a:t> </a:t>
            </a:r>
            <a:r>
              <a:rPr lang="es-ES" sz="1300" spc="20" dirty="0" smtClean="0">
                <a:solidFill>
                  <a:srgbClr val="3D3D3F"/>
                </a:solidFill>
                <a:latin typeface="Century Gothic"/>
                <a:cs typeface="Century Gothic"/>
              </a:rPr>
              <a:t>37</a:t>
            </a:r>
            <a:r>
              <a:rPr lang="es-ES" sz="1300" spc="50" dirty="0" smtClean="0">
                <a:solidFill>
                  <a:srgbClr val="3D3D3F"/>
                </a:solidFill>
                <a:latin typeface="Century Gothic"/>
                <a:cs typeface="Century Gothic"/>
              </a:rPr>
              <a:t> </a:t>
            </a:r>
            <a:r>
              <a:rPr lang="es-ES" sz="1300" spc="-60" dirty="0" smtClean="0">
                <a:solidFill>
                  <a:srgbClr val="3D3D3F"/>
                </a:solidFill>
                <a:latin typeface="Century Gothic"/>
                <a:cs typeface="Century Gothic"/>
              </a:rPr>
              <a:t>de</a:t>
            </a:r>
            <a:r>
              <a:rPr lang="es-ES" sz="1300" spc="55" dirty="0" smtClean="0">
                <a:solidFill>
                  <a:srgbClr val="3D3D3F"/>
                </a:solidFill>
                <a:latin typeface="Century Gothic"/>
                <a:cs typeface="Century Gothic"/>
              </a:rPr>
              <a:t> </a:t>
            </a:r>
            <a:r>
              <a:rPr lang="es-ES" sz="1300" spc="-40" dirty="0" smtClean="0">
                <a:solidFill>
                  <a:srgbClr val="3D3D3F"/>
                </a:solidFill>
                <a:latin typeface="Century Gothic"/>
                <a:cs typeface="Century Gothic"/>
              </a:rPr>
              <a:t>la</a:t>
            </a:r>
            <a:r>
              <a:rPr lang="es-ES" sz="1300" spc="50" dirty="0" smtClean="0">
                <a:solidFill>
                  <a:srgbClr val="3D3D3F"/>
                </a:solidFill>
                <a:latin typeface="Century Gothic"/>
                <a:cs typeface="Century Gothic"/>
              </a:rPr>
              <a:t> </a:t>
            </a:r>
            <a:r>
              <a:rPr lang="es-ES" sz="1300" spc="-80" dirty="0" smtClean="0">
                <a:solidFill>
                  <a:srgbClr val="3D3D3F"/>
                </a:solidFill>
                <a:latin typeface="Century Gothic"/>
                <a:cs typeface="Century Gothic"/>
              </a:rPr>
              <a:t>Ley</a:t>
            </a:r>
            <a:r>
              <a:rPr lang="es-ES" sz="1300" spc="50" dirty="0" smtClean="0">
                <a:solidFill>
                  <a:srgbClr val="3D3D3F"/>
                </a:solidFill>
                <a:latin typeface="Century Gothic"/>
                <a:cs typeface="Century Gothic"/>
              </a:rPr>
              <a:t> </a:t>
            </a:r>
            <a:r>
              <a:rPr lang="es-ES" sz="1300" spc="-55" dirty="0" smtClean="0">
                <a:solidFill>
                  <a:srgbClr val="3D3D3F"/>
                </a:solidFill>
                <a:latin typeface="Century Gothic"/>
                <a:cs typeface="Century Gothic"/>
              </a:rPr>
              <a:t>General</a:t>
            </a:r>
            <a:r>
              <a:rPr lang="es-ES" sz="1300" spc="50" dirty="0" smtClean="0">
                <a:solidFill>
                  <a:srgbClr val="3D3D3F"/>
                </a:solidFill>
                <a:latin typeface="Century Gothic"/>
                <a:cs typeface="Century Gothic"/>
              </a:rPr>
              <a:t> </a:t>
            </a:r>
            <a:r>
              <a:rPr lang="es-ES" sz="1300" spc="-60" dirty="0" smtClean="0">
                <a:solidFill>
                  <a:srgbClr val="3D3D3F"/>
                </a:solidFill>
                <a:latin typeface="Century Gothic"/>
                <a:cs typeface="Century Gothic"/>
              </a:rPr>
              <a:t>de</a:t>
            </a:r>
            <a:r>
              <a:rPr lang="es-ES" sz="1300" spc="50" dirty="0" smtClean="0">
                <a:solidFill>
                  <a:srgbClr val="3D3D3F"/>
                </a:solidFill>
                <a:latin typeface="Century Gothic"/>
                <a:cs typeface="Century Gothic"/>
              </a:rPr>
              <a:t> </a:t>
            </a:r>
            <a:r>
              <a:rPr lang="es-ES" sz="1300" spc="-45" dirty="0" smtClean="0">
                <a:solidFill>
                  <a:srgbClr val="3D3D3F"/>
                </a:solidFill>
                <a:latin typeface="Century Gothic"/>
                <a:cs typeface="Century Gothic"/>
              </a:rPr>
              <a:t>Subvenciones</a:t>
            </a:r>
            <a:r>
              <a:rPr lang="es-ES" sz="1300" spc="50" dirty="0" smtClean="0">
                <a:solidFill>
                  <a:srgbClr val="3D3D3F"/>
                </a:solidFill>
                <a:latin typeface="Century Gothic"/>
                <a:cs typeface="Century Gothic"/>
              </a:rPr>
              <a:t> </a:t>
            </a:r>
            <a:r>
              <a:rPr lang="es-ES" sz="1300" spc="-100" dirty="0" smtClean="0">
                <a:solidFill>
                  <a:srgbClr val="3D3D3F"/>
                </a:solidFill>
                <a:latin typeface="Century Gothic"/>
                <a:cs typeface="Century Gothic"/>
              </a:rPr>
              <a:t>y</a:t>
            </a:r>
            <a:r>
              <a:rPr lang="es-ES" sz="1300" spc="55" dirty="0" smtClean="0">
                <a:solidFill>
                  <a:srgbClr val="3D3D3F"/>
                </a:solidFill>
                <a:latin typeface="Century Gothic"/>
                <a:cs typeface="Century Gothic"/>
              </a:rPr>
              <a:t> </a:t>
            </a:r>
            <a:r>
              <a:rPr lang="es-ES" sz="1300" spc="-45" dirty="0" smtClean="0">
                <a:solidFill>
                  <a:srgbClr val="3D3D3F"/>
                </a:solidFill>
                <a:latin typeface="Century Gothic"/>
                <a:cs typeface="Century Gothic"/>
              </a:rPr>
              <a:t>del</a:t>
            </a:r>
            <a:r>
              <a:rPr lang="es-ES" sz="1300" spc="50" dirty="0" smtClean="0">
                <a:solidFill>
                  <a:srgbClr val="3D3D3F"/>
                </a:solidFill>
                <a:latin typeface="Century Gothic"/>
                <a:cs typeface="Century Gothic"/>
              </a:rPr>
              <a:t> </a:t>
            </a:r>
            <a:r>
              <a:rPr lang="es-ES" sz="1300" spc="-45" dirty="0" smtClean="0">
                <a:solidFill>
                  <a:srgbClr val="3D3D3F"/>
                </a:solidFill>
                <a:latin typeface="Century Gothic"/>
                <a:cs typeface="Century Gothic"/>
              </a:rPr>
              <a:t>artículo</a:t>
            </a:r>
            <a:r>
              <a:rPr lang="es-ES" sz="1300" spc="50" dirty="0" smtClean="0">
                <a:solidFill>
                  <a:srgbClr val="3D3D3F"/>
                </a:solidFill>
                <a:latin typeface="Century Gothic"/>
                <a:cs typeface="Century Gothic"/>
              </a:rPr>
              <a:t> </a:t>
            </a:r>
            <a:r>
              <a:rPr lang="es-ES" sz="1300" spc="20" dirty="0" smtClean="0">
                <a:solidFill>
                  <a:srgbClr val="3D3D3F"/>
                </a:solidFill>
                <a:latin typeface="Century Gothic"/>
                <a:cs typeface="Century Gothic"/>
              </a:rPr>
              <a:t>53.1</a:t>
            </a:r>
            <a:r>
              <a:rPr lang="es-ES" sz="1300" spc="50" dirty="0" smtClean="0">
                <a:solidFill>
                  <a:srgbClr val="3D3D3F"/>
                </a:solidFill>
                <a:latin typeface="Century Gothic"/>
                <a:cs typeface="Century Gothic"/>
              </a:rPr>
              <a:t> </a:t>
            </a:r>
            <a:r>
              <a:rPr lang="es-ES" sz="1300" spc="-45" dirty="0" smtClean="0">
                <a:solidFill>
                  <a:srgbClr val="3D3D3F"/>
                </a:solidFill>
                <a:latin typeface="Century Gothic"/>
                <a:cs typeface="Century Gothic"/>
              </a:rPr>
              <a:t>del</a:t>
            </a:r>
            <a:r>
              <a:rPr lang="es-ES" sz="1300" spc="50" dirty="0" smtClean="0">
                <a:solidFill>
                  <a:srgbClr val="3D3D3F"/>
                </a:solidFill>
                <a:latin typeface="Century Gothic"/>
                <a:cs typeface="Century Gothic"/>
              </a:rPr>
              <a:t> </a:t>
            </a:r>
            <a:r>
              <a:rPr lang="es-ES" sz="1300" spc="-75" dirty="0" smtClean="0">
                <a:solidFill>
                  <a:srgbClr val="3D3D3F"/>
                </a:solidFill>
                <a:latin typeface="Century Gothic"/>
                <a:cs typeface="Century Gothic"/>
              </a:rPr>
              <a:t>Texto</a:t>
            </a:r>
            <a:r>
              <a:rPr lang="es-ES" sz="1300" spc="55" dirty="0" smtClean="0">
                <a:solidFill>
                  <a:srgbClr val="3D3D3F"/>
                </a:solidFill>
                <a:latin typeface="Century Gothic"/>
                <a:cs typeface="Century Gothic"/>
              </a:rPr>
              <a:t> </a:t>
            </a:r>
            <a:r>
              <a:rPr lang="es-ES" sz="1300" spc="-50" dirty="0" smtClean="0">
                <a:solidFill>
                  <a:srgbClr val="3D3D3F"/>
                </a:solidFill>
                <a:latin typeface="Century Gothic"/>
                <a:cs typeface="Century Gothic"/>
              </a:rPr>
              <a:t>Refundido</a:t>
            </a:r>
            <a:r>
              <a:rPr lang="es-ES" sz="1300" spc="50" dirty="0" smtClean="0">
                <a:solidFill>
                  <a:srgbClr val="3D3D3F"/>
                </a:solidFill>
                <a:latin typeface="Century Gothic"/>
                <a:cs typeface="Century Gothic"/>
              </a:rPr>
              <a:t> </a:t>
            </a:r>
            <a:r>
              <a:rPr lang="es-ES" sz="1300" spc="-60" dirty="0" smtClean="0">
                <a:solidFill>
                  <a:srgbClr val="3D3D3F"/>
                </a:solidFill>
                <a:latin typeface="Century Gothic"/>
                <a:cs typeface="Century Gothic"/>
              </a:rPr>
              <a:t>de</a:t>
            </a:r>
            <a:r>
              <a:rPr lang="es-ES" sz="1300" spc="50" dirty="0" smtClean="0">
                <a:solidFill>
                  <a:srgbClr val="3D3D3F"/>
                </a:solidFill>
                <a:latin typeface="Century Gothic"/>
                <a:cs typeface="Century Gothic"/>
              </a:rPr>
              <a:t> </a:t>
            </a:r>
            <a:r>
              <a:rPr lang="es-ES" sz="1300" spc="-40" dirty="0" smtClean="0">
                <a:solidFill>
                  <a:srgbClr val="3D3D3F"/>
                </a:solidFill>
                <a:latin typeface="Century Gothic"/>
                <a:cs typeface="Century Gothic"/>
              </a:rPr>
              <a:t>la</a:t>
            </a:r>
            <a:r>
              <a:rPr lang="es-ES" sz="1300" spc="50" dirty="0" smtClean="0">
                <a:solidFill>
                  <a:srgbClr val="3D3D3F"/>
                </a:solidFill>
                <a:latin typeface="Century Gothic"/>
                <a:cs typeface="Century Gothic"/>
              </a:rPr>
              <a:t> </a:t>
            </a:r>
            <a:r>
              <a:rPr lang="es-ES" sz="1300" spc="-80" dirty="0" smtClean="0">
                <a:solidFill>
                  <a:srgbClr val="3D3D3F"/>
                </a:solidFill>
                <a:latin typeface="Century Gothic"/>
                <a:cs typeface="Century Gothic"/>
              </a:rPr>
              <a:t>Ley</a:t>
            </a:r>
            <a:r>
              <a:rPr lang="es-ES" sz="1300" spc="50" dirty="0" smtClean="0">
                <a:solidFill>
                  <a:srgbClr val="3D3D3F"/>
                </a:solidFill>
                <a:latin typeface="Century Gothic"/>
                <a:cs typeface="Century Gothic"/>
              </a:rPr>
              <a:t> </a:t>
            </a:r>
            <a:r>
              <a:rPr lang="es-ES" sz="1300" spc="-50" dirty="0" smtClean="0">
                <a:solidFill>
                  <a:srgbClr val="3D3D3F"/>
                </a:solidFill>
                <a:latin typeface="Century Gothic"/>
                <a:cs typeface="Century Gothic"/>
              </a:rPr>
              <a:t>de</a:t>
            </a:r>
            <a:endParaRPr lang="es-ES" sz="1300" dirty="0" smtClean="0">
              <a:latin typeface="Century Gothic"/>
              <a:cs typeface="Century Gothic"/>
            </a:endParaRPr>
          </a:p>
          <a:p>
            <a:pPr marL="73660" marR="315595">
              <a:lnSpc>
                <a:spcPct val="100000"/>
              </a:lnSpc>
            </a:pPr>
            <a:r>
              <a:rPr lang="es-ES" sz="1300" spc="-40" dirty="0" smtClean="0">
                <a:solidFill>
                  <a:srgbClr val="3D3D3F"/>
                </a:solidFill>
                <a:latin typeface="Century Gothic"/>
                <a:cs typeface="Century Gothic"/>
              </a:rPr>
              <a:t>Principios </a:t>
            </a:r>
            <a:r>
              <a:rPr lang="es-ES" sz="1300" spc="-50" dirty="0" smtClean="0">
                <a:solidFill>
                  <a:srgbClr val="3D3D3F"/>
                </a:solidFill>
                <a:latin typeface="Century Gothic"/>
                <a:cs typeface="Century Gothic"/>
              </a:rPr>
              <a:t>Ordenadores </a:t>
            </a:r>
            <a:r>
              <a:rPr lang="es-ES" sz="1300" spc="-60"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la </a:t>
            </a:r>
            <a:r>
              <a:rPr lang="es-ES" sz="1300" spc="-55" dirty="0" smtClean="0">
                <a:solidFill>
                  <a:srgbClr val="3D3D3F"/>
                </a:solidFill>
                <a:latin typeface="Century Gothic"/>
                <a:cs typeface="Century Gothic"/>
              </a:rPr>
              <a:t>Hacienda General </a:t>
            </a:r>
            <a:r>
              <a:rPr lang="es-ES" sz="1300" spc="-45" dirty="0" smtClean="0">
                <a:solidFill>
                  <a:srgbClr val="3D3D3F"/>
                </a:solidFill>
                <a:latin typeface="Century Gothic"/>
                <a:cs typeface="Century Gothic"/>
              </a:rPr>
              <a:t>del </a:t>
            </a:r>
            <a:r>
              <a:rPr lang="es-ES" sz="1300" spc="-60" dirty="0" smtClean="0">
                <a:solidFill>
                  <a:srgbClr val="3D3D3F"/>
                </a:solidFill>
                <a:latin typeface="Century Gothic"/>
                <a:cs typeface="Century Gothic"/>
              </a:rPr>
              <a:t>País </a:t>
            </a:r>
            <a:r>
              <a:rPr lang="es-ES" sz="1300" spc="-70" dirty="0" smtClean="0">
                <a:solidFill>
                  <a:srgbClr val="3D3D3F"/>
                </a:solidFill>
                <a:latin typeface="Century Gothic"/>
                <a:cs typeface="Century Gothic"/>
              </a:rPr>
              <a:t>Vasco, </a:t>
            </a:r>
            <a:r>
              <a:rPr lang="es-ES" sz="1300" spc="-35" dirty="0" smtClean="0">
                <a:solidFill>
                  <a:srgbClr val="3D3D3F"/>
                </a:solidFill>
                <a:latin typeface="Century Gothic"/>
                <a:cs typeface="Century Gothic"/>
              </a:rPr>
              <a:t>la </a:t>
            </a:r>
            <a:r>
              <a:rPr lang="es-ES" sz="1300" spc="-55" dirty="0" smtClean="0">
                <a:solidFill>
                  <a:srgbClr val="3D3D3F"/>
                </a:solidFill>
                <a:latin typeface="Century Gothic"/>
                <a:cs typeface="Century Gothic"/>
              </a:rPr>
              <a:t>Directora de Activación Laboral </a:t>
            </a:r>
            <a:r>
              <a:rPr lang="es-ES" sz="1300" spc="-60" dirty="0" smtClean="0">
                <a:solidFill>
                  <a:srgbClr val="3D3D3F"/>
                </a:solidFill>
                <a:latin typeface="Century Gothic"/>
                <a:cs typeface="Century Gothic"/>
              </a:rPr>
              <a:t>de </a:t>
            </a:r>
            <a:r>
              <a:rPr lang="es-ES" sz="1300" spc="-50" dirty="0" smtClean="0">
                <a:solidFill>
                  <a:srgbClr val="3D3D3F"/>
                </a:solidFill>
                <a:latin typeface="Century Gothic"/>
                <a:cs typeface="Century Gothic"/>
              </a:rPr>
              <a:t>Lanbide, </a:t>
            </a:r>
            <a:r>
              <a:rPr lang="es-ES" sz="1300" spc="-45" dirty="0" smtClean="0">
                <a:solidFill>
                  <a:srgbClr val="3D3D3F"/>
                </a:solidFill>
                <a:latin typeface="Century Gothic"/>
                <a:cs typeface="Century Gothic"/>
              </a:rPr>
              <a:t>mediante </a:t>
            </a:r>
            <a:r>
              <a:rPr lang="es-ES" sz="1300" spc="-40" dirty="0" smtClean="0">
                <a:solidFill>
                  <a:srgbClr val="3D3D3F"/>
                </a:solidFill>
                <a:latin typeface="Century Gothic"/>
                <a:cs typeface="Century Gothic"/>
              </a:rPr>
              <a:t>Resolución  </a:t>
            </a:r>
            <a:r>
              <a:rPr lang="es-ES" sz="1300" spc="-45" dirty="0" smtClean="0">
                <a:solidFill>
                  <a:srgbClr val="3D3D3F"/>
                </a:solidFill>
                <a:latin typeface="Century Gothic"/>
                <a:cs typeface="Century Gothic"/>
              </a:rPr>
              <a:t>declarará, </a:t>
            </a:r>
            <a:r>
              <a:rPr lang="es-ES" sz="1300" spc="-55" dirty="0" smtClean="0">
                <a:solidFill>
                  <a:srgbClr val="3D3D3F"/>
                </a:solidFill>
                <a:latin typeface="Century Gothic"/>
                <a:cs typeface="Century Gothic"/>
              </a:rPr>
              <a:t>en </a:t>
            </a:r>
            <a:r>
              <a:rPr lang="es-ES" sz="1300" spc="-25" dirty="0" smtClean="0">
                <a:solidFill>
                  <a:srgbClr val="3D3D3F"/>
                </a:solidFill>
                <a:latin typeface="Century Gothic"/>
                <a:cs typeface="Century Gothic"/>
              </a:rPr>
              <a:t>su </a:t>
            </a:r>
            <a:r>
              <a:rPr lang="es-ES" sz="1300" spc="-35" dirty="0" smtClean="0">
                <a:solidFill>
                  <a:srgbClr val="3D3D3F"/>
                </a:solidFill>
                <a:latin typeface="Century Gothic"/>
                <a:cs typeface="Century Gothic"/>
              </a:rPr>
              <a:t>caso, </a:t>
            </a:r>
            <a:r>
              <a:rPr lang="es-ES" sz="1300" spc="-40" dirty="0" smtClean="0">
                <a:solidFill>
                  <a:srgbClr val="3D3D3F"/>
                </a:solidFill>
                <a:latin typeface="Century Gothic"/>
                <a:cs typeface="Century Gothic"/>
              </a:rPr>
              <a:t>la obligación </a:t>
            </a:r>
            <a:r>
              <a:rPr lang="es-ES" sz="1300" spc="-60" dirty="0" smtClean="0">
                <a:solidFill>
                  <a:srgbClr val="3D3D3F"/>
                </a:solidFill>
                <a:latin typeface="Century Gothic"/>
                <a:cs typeface="Century Gothic"/>
              </a:rPr>
              <a:t>de </a:t>
            </a:r>
            <a:r>
              <a:rPr lang="es-ES" sz="1300" spc="-50" dirty="0" smtClean="0">
                <a:solidFill>
                  <a:srgbClr val="3D3D3F"/>
                </a:solidFill>
                <a:latin typeface="Century Gothic"/>
                <a:cs typeface="Century Gothic"/>
              </a:rPr>
              <a:t>reintegrar </a:t>
            </a:r>
            <a:r>
              <a:rPr lang="es-ES" sz="1300" spc="-55" dirty="0" smtClean="0">
                <a:solidFill>
                  <a:srgbClr val="3D3D3F"/>
                </a:solidFill>
                <a:latin typeface="Century Gothic"/>
                <a:cs typeface="Century Gothic"/>
              </a:rPr>
              <a:t>total </a:t>
            </a:r>
            <a:r>
              <a:rPr lang="es-ES" sz="1300" spc="-65" dirty="0" smtClean="0">
                <a:solidFill>
                  <a:srgbClr val="3D3D3F"/>
                </a:solidFill>
                <a:latin typeface="Century Gothic"/>
                <a:cs typeface="Century Gothic"/>
              </a:rPr>
              <a:t>o </a:t>
            </a:r>
            <a:r>
              <a:rPr lang="es-ES" sz="1300" spc="-40" dirty="0" smtClean="0">
                <a:solidFill>
                  <a:srgbClr val="3D3D3F"/>
                </a:solidFill>
                <a:latin typeface="Century Gothic"/>
                <a:cs typeface="Century Gothic"/>
              </a:rPr>
              <a:t>parcialmente, </a:t>
            </a:r>
            <a:r>
              <a:rPr lang="es-ES" sz="1300" spc="-25" dirty="0" smtClean="0">
                <a:solidFill>
                  <a:srgbClr val="3D3D3F"/>
                </a:solidFill>
                <a:latin typeface="Century Gothic"/>
                <a:cs typeface="Century Gothic"/>
              </a:rPr>
              <a:t>las </a:t>
            </a:r>
            <a:r>
              <a:rPr lang="es-ES" sz="1300" spc="-45" dirty="0" smtClean="0">
                <a:solidFill>
                  <a:srgbClr val="3D3D3F"/>
                </a:solidFill>
                <a:latin typeface="Century Gothic"/>
                <a:cs typeface="Century Gothic"/>
              </a:rPr>
              <a:t>cantidades </a:t>
            </a:r>
            <a:r>
              <a:rPr lang="es-ES" sz="1300" spc="-40" dirty="0" smtClean="0">
                <a:solidFill>
                  <a:srgbClr val="3D3D3F"/>
                </a:solidFill>
                <a:latin typeface="Century Gothic"/>
                <a:cs typeface="Century Gothic"/>
              </a:rPr>
              <a:t>percibidas </a:t>
            </a:r>
            <a:r>
              <a:rPr lang="es-ES" sz="1300" spc="-20" dirty="0" smtClean="0">
                <a:solidFill>
                  <a:srgbClr val="3D3D3F"/>
                </a:solidFill>
                <a:latin typeface="Century Gothic"/>
                <a:cs typeface="Century Gothic"/>
              </a:rPr>
              <a:t>más los </a:t>
            </a:r>
            <a:r>
              <a:rPr lang="es-ES" sz="1300" spc="-35" dirty="0" smtClean="0">
                <a:solidFill>
                  <a:srgbClr val="3D3D3F"/>
                </a:solidFill>
                <a:latin typeface="Century Gothic"/>
                <a:cs typeface="Century Gothic"/>
              </a:rPr>
              <a:t>intereses  </a:t>
            </a:r>
            <a:r>
              <a:rPr lang="es-ES" sz="1300" spc="-60" dirty="0" smtClean="0">
                <a:solidFill>
                  <a:srgbClr val="3D3D3F"/>
                </a:solidFill>
                <a:latin typeface="Century Gothic"/>
                <a:cs typeface="Century Gothic"/>
              </a:rPr>
              <a:t>de </a:t>
            </a:r>
            <a:r>
              <a:rPr lang="es-ES" sz="1300" spc="-45" dirty="0" smtClean="0">
                <a:solidFill>
                  <a:srgbClr val="3D3D3F"/>
                </a:solidFill>
                <a:latin typeface="Century Gothic"/>
                <a:cs typeface="Century Gothic"/>
              </a:rPr>
              <a:t>demora aplicables en materia de subvenciones </a:t>
            </a:r>
            <a:r>
              <a:rPr lang="es-ES" sz="1300" spc="-40" dirty="0" smtClean="0">
                <a:solidFill>
                  <a:srgbClr val="3D3D3F"/>
                </a:solidFill>
                <a:latin typeface="Century Gothic"/>
                <a:cs typeface="Century Gothic"/>
              </a:rPr>
              <a:t>desde </a:t>
            </a:r>
            <a:r>
              <a:rPr lang="es-ES" sz="1300" spc="-35" dirty="0" smtClean="0">
                <a:solidFill>
                  <a:srgbClr val="3D3D3F"/>
                </a:solidFill>
                <a:latin typeface="Century Gothic"/>
                <a:cs typeface="Century Gothic"/>
              </a:rPr>
              <a:t>el </a:t>
            </a:r>
            <a:r>
              <a:rPr lang="es-ES" sz="1300" spc="-40" dirty="0" smtClean="0">
                <a:solidFill>
                  <a:srgbClr val="3D3D3F"/>
                </a:solidFill>
                <a:latin typeface="Century Gothic"/>
                <a:cs typeface="Century Gothic"/>
              </a:rPr>
              <a:t>momento </a:t>
            </a:r>
            <a:r>
              <a:rPr lang="es-ES" sz="1300" spc="-45" dirty="0" smtClean="0">
                <a:solidFill>
                  <a:srgbClr val="3D3D3F"/>
                </a:solidFill>
                <a:latin typeface="Century Gothic"/>
                <a:cs typeface="Century Gothic"/>
              </a:rPr>
              <a:t>del </a:t>
            </a:r>
            <a:r>
              <a:rPr lang="es-ES" sz="1300" spc="-55" dirty="0" smtClean="0">
                <a:solidFill>
                  <a:srgbClr val="3D3D3F"/>
                </a:solidFill>
                <a:latin typeface="Century Gothic"/>
                <a:cs typeface="Century Gothic"/>
              </a:rPr>
              <a:t>pago </a:t>
            </a:r>
            <a:r>
              <a:rPr lang="es-ES" sz="1300" spc="-60"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la subvención.</a:t>
            </a:r>
            <a:endParaRPr lang="es-ES" sz="1300" dirty="0">
              <a:latin typeface="Century Gothic"/>
              <a:cs typeface="Century Gothic"/>
            </a:endParaRPr>
          </a:p>
        </p:txBody>
      </p:sp>
      <p:sp>
        <p:nvSpPr>
          <p:cNvPr id="26" name="object 26"/>
          <p:cNvSpPr txBox="1"/>
          <p:nvPr/>
        </p:nvSpPr>
        <p:spPr>
          <a:xfrm>
            <a:off x="683996" y="3760624"/>
            <a:ext cx="9360535" cy="2162772"/>
          </a:xfrm>
          <a:prstGeom prst="rect">
            <a:avLst/>
          </a:prstGeom>
          <a:solidFill>
            <a:srgbClr val="000000">
              <a:alpha val="2999"/>
            </a:srgbClr>
          </a:solidFill>
        </p:spPr>
        <p:txBody>
          <a:bodyPr vert="horz" wrap="square" lIns="0" tIns="3175" rIns="0" bIns="0" rtlCol="0" anchor="ctr" anchorCtr="0">
            <a:spAutoFit/>
          </a:bodyPr>
          <a:lstStyle/>
          <a:p>
            <a:pPr marL="73660">
              <a:lnSpc>
                <a:spcPct val="100000"/>
              </a:lnSpc>
            </a:pPr>
            <a:r>
              <a:rPr lang="es-ES" sz="1300" spc="-40" dirty="0" smtClean="0">
                <a:solidFill>
                  <a:srgbClr val="3D3D3F"/>
                </a:solidFill>
                <a:latin typeface="Century Gothic"/>
                <a:cs typeface="Century Gothic"/>
              </a:rPr>
              <a:t>Se concederá </a:t>
            </a:r>
            <a:r>
              <a:rPr lang="es-ES" sz="1300" spc="-55" dirty="0" smtClean="0">
                <a:solidFill>
                  <a:srgbClr val="3D3D3F"/>
                </a:solidFill>
                <a:latin typeface="Century Gothic"/>
                <a:cs typeface="Century Gothic"/>
              </a:rPr>
              <a:t>un </a:t>
            </a:r>
            <a:r>
              <a:rPr lang="es-ES" sz="1300" spc="-35" dirty="0" smtClean="0">
                <a:solidFill>
                  <a:srgbClr val="3D3D3F"/>
                </a:solidFill>
                <a:latin typeface="Century Gothic"/>
                <a:cs typeface="Century Gothic"/>
              </a:rPr>
              <a:t>plazo </a:t>
            </a:r>
            <a:r>
              <a:rPr lang="es-ES" sz="1300" spc="-55" dirty="0" smtClean="0">
                <a:solidFill>
                  <a:srgbClr val="3D3D3F"/>
                </a:solidFill>
                <a:latin typeface="Century Gothic"/>
                <a:cs typeface="Century Gothic"/>
              </a:rPr>
              <a:t>de </a:t>
            </a:r>
            <a:r>
              <a:rPr lang="es-ES" sz="1300" spc="35" dirty="0" smtClean="0">
                <a:solidFill>
                  <a:srgbClr val="20529C"/>
                </a:solidFill>
                <a:latin typeface="Century Gothic"/>
                <a:cs typeface="Century Gothic"/>
              </a:rPr>
              <a:t>15 </a:t>
            </a:r>
            <a:r>
              <a:rPr lang="es-ES" sz="1300" spc="-5" dirty="0" smtClean="0">
                <a:solidFill>
                  <a:srgbClr val="20529C"/>
                </a:solidFill>
                <a:latin typeface="Century Gothic"/>
                <a:cs typeface="Century Gothic"/>
              </a:rPr>
              <a:t>días </a:t>
            </a:r>
            <a:r>
              <a:rPr lang="es-ES" sz="1300" spc="-50" dirty="0" smtClean="0">
                <a:solidFill>
                  <a:srgbClr val="3D3D3F"/>
                </a:solidFill>
                <a:latin typeface="Century Gothic"/>
                <a:cs typeface="Century Gothic"/>
              </a:rPr>
              <a:t>para </a:t>
            </a:r>
            <a:r>
              <a:rPr lang="es-ES" sz="1300" spc="-35" dirty="0" smtClean="0">
                <a:solidFill>
                  <a:srgbClr val="3D3D3F"/>
                </a:solidFill>
                <a:latin typeface="Century Gothic"/>
                <a:cs typeface="Century Gothic"/>
              </a:rPr>
              <a:t>presentación </a:t>
            </a:r>
            <a:r>
              <a:rPr lang="es-ES" sz="1300" spc="-55" dirty="0" smtClean="0">
                <a:solidFill>
                  <a:srgbClr val="3D3D3F"/>
                </a:solidFill>
                <a:latin typeface="Century Gothic"/>
                <a:cs typeface="Century Gothic"/>
              </a:rPr>
              <a:t>de</a:t>
            </a:r>
            <a:r>
              <a:rPr lang="es-ES" sz="1300" spc="-85" dirty="0" smtClean="0">
                <a:solidFill>
                  <a:srgbClr val="3D3D3F"/>
                </a:solidFill>
                <a:latin typeface="Century Gothic"/>
                <a:cs typeface="Century Gothic"/>
              </a:rPr>
              <a:t> </a:t>
            </a:r>
            <a:r>
              <a:rPr lang="es-ES" sz="1300" spc="-10" dirty="0" smtClean="0">
                <a:solidFill>
                  <a:srgbClr val="20529C"/>
                </a:solidFill>
                <a:latin typeface="Century Gothic"/>
                <a:cs typeface="Century Gothic"/>
              </a:rPr>
              <a:t>alegaciones.</a:t>
            </a:r>
          </a:p>
          <a:p>
            <a:pPr marL="73660">
              <a:lnSpc>
                <a:spcPct val="100000"/>
              </a:lnSpc>
              <a:spcBef>
                <a:spcPts val="700"/>
              </a:spcBef>
            </a:pPr>
            <a:r>
              <a:rPr lang="es-ES" sz="1300" spc="-25" dirty="0" smtClean="0">
                <a:solidFill>
                  <a:srgbClr val="3D3D3F"/>
                </a:solidFill>
                <a:latin typeface="Century Gothic"/>
                <a:cs typeface="Century Gothic"/>
              </a:rPr>
              <a:t>El </a:t>
            </a:r>
            <a:r>
              <a:rPr lang="es-ES" sz="1300" spc="-35" dirty="0" smtClean="0">
                <a:solidFill>
                  <a:srgbClr val="3D3D3F"/>
                </a:solidFill>
                <a:latin typeface="Century Gothic"/>
                <a:cs typeface="Century Gothic"/>
              </a:rPr>
              <a:t>procedimiento </a:t>
            </a:r>
            <a:r>
              <a:rPr lang="es-ES" sz="1300" spc="-55"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reintegro </a:t>
            </a:r>
            <a:r>
              <a:rPr lang="es-ES" sz="1300" spc="-20" dirty="0" smtClean="0">
                <a:solidFill>
                  <a:srgbClr val="3D3D3F"/>
                </a:solidFill>
                <a:latin typeface="Century Gothic"/>
                <a:cs typeface="Century Gothic"/>
              </a:rPr>
              <a:t>se </a:t>
            </a:r>
            <a:r>
              <a:rPr lang="es-ES" sz="1300" spc="-30" dirty="0" smtClean="0">
                <a:solidFill>
                  <a:srgbClr val="3D3D3F"/>
                </a:solidFill>
                <a:latin typeface="Century Gothic"/>
                <a:cs typeface="Century Gothic"/>
              </a:rPr>
              <a:t>iniciará </a:t>
            </a:r>
            <a:r>
              <a:rPr lang="es-ES" sz="1300" spc="-50" dirty="0" smtClean="0">
                <a:solidFill>
                  <a:srgbClr val="3D3D3F"/>
                </a:solidFill>
                <a:latin typeface="Century Gothic"/>
                <a:cs typeface="Century Gothic"/>
              </a:rPr>
              <a:t>por </a:t>
            </a:r>
            <a:r>
              <a:rPr lang="es-ES" sz="1300" spc="-30" dirty="0" smtClean="0">
                <a:solidFill>
                  <a:srgbClr val="3D3D3F"/>
                </a:solidFill>
                <a:latin typeface="Century Gothic"/>
                <a:cs typeface="Century Gothic"/>
              </a:rPr>
              <a:t>la </a:t>
            </a:r>
            <a:r>
              <a:rPr lang="es-ES" sz="1300" spc="-45" dirty="0" smtClean="0">
                <a:solidFill>
                  <a:srgbClr val="3D3D3F"/>
                </a:solidFill>
                <a:latin typeface="Century Gothic"/>
                <a:cs typeface="Century Gothic"/>
              </a:rPr>
              <a:t>Directora de Activación Laboral </a:t>
            </a:r>
            <a:r>
              <a:rPr lang="es-ES" sz="1300" spc="-55" dirty="0" smtClean="0">
                <a:solidFill>
                  <a:srgbClr val="3D3D3F"/>
                </a:solidFill>
                <a:latin typeface="Century Gothic"/>
                <a:cs typeface="Century Gothic"/>
              </a:rPr>
              <a:t>de </a:t>
            </a:r>
            <a:r>
              <a:rPr lang="es-ES" sz="1300" spc="-50" dirty="0" smtClean="0">
                <a:solidFill>
                  <a:srgbClr val="3D3D3F"/>
                </a:solidFill>
                <a:latin typeface="Century Gothic"/>
                <a:cs typeface="Century Gothic"/>
              </a:rPr>
              <a:t>Lanbide </a:t>
            </a:r>
            <a:r>
              <a:rPr lang="es-ES" sz="1300" spc="-100" dirty="0" smtClean="0">
                <a:solidFill>
                  <a:srgbClr val="3D3D3F"/>
                </a:solidFill>
                <a:latin typeface="Century Gothic"/>
                <a:cs typeface="Century Gothic"/>
              </a:rPr>
              <a:t>y </a:t>
            </a:r>
            <a:r>
              <a:rPr lang="es-ES" sz="1300" spc="-25" dirty="0" smtClean="0">
                <a:solidFill>
                  <a:srgbClr val="3D3D3F"/>
                </a:solidFill>
                <a:latin typeface="Century Gothic"/>
                <a:cs typeface="Century Gothic"/>
              </a:rPr>
              <a:t>suspenderá, </a:t>
            </a:r>
            <a:r>
              <a:rPr lang="es-ES" sz="1300" spc="-50" dirty="0" smtClean="0">
                <a:solidFill>
                  <a:srgbClr val="3D3D3F"/>
                </a:solidFill>
                <a:latin typeface="Century Gothic"/>
                <a:cs typeface="Century Gothic"/>
              </a:rPr>
              <a:t>en </a:t>
            </a:r>
            <a:r>
              <a:rPr lang="es-ES" sz="1300" spc="-20" dirty="0" smtClean="0">
                <a:solidFill>
                  <a:srgbClr val="3D3D3F"/>
                </a:solidFill>
                <a:latin typeface="Century Gothic"/>
                <a:cs typeface="Century Gothic"/>
              </a:rPr>
              <a:t>su </a:t>
            </a:r>
            <a:r>
              <a:rPr lang="es-ES" sz="1300" spc="-30" dirty="0" smtClean="0">
                <a:solidFill>
                  <a:srgbClr val="3D3D3F"/>
                </a:solidFill>
                <a:latin typeface="Century Gothic"/>
                <a:cs typeface="Century Gothic"/>
              </a:rPr>
              <a:t>caso, </a:t>
            </a:r>
            <a:r>
              <a:rPr lang="es-ES" sz="1300" spc="-15" dirty="0" smtClean="0">
                <a:solidFill>
                  <a:srgbClr val="3D3D3F"/>
                </a:solidFill>
                <a:latin typeface="Century Gothic"/>
                <a:cs typeface="Century Gothic"/>
              </a:rPr>
              <a:t>los </a:t>
            </a:r>
            <a:r>
              <a:rPr lang="es-ES" sz="1300" spc="-30" dirty="0" smtClean="0">
                <a:solidFill>
                  <a:srgbClr val="3D3D3F"/>
                </a:solidFill>
                <a:latin typeface="Century Gothic"/>
                <a:cs typeface="Century Gothic"/>
              </a:rPr>
              <a:t>pagos  </a:t>
            </a:r>
            <a:r>
              <a:rPr lang="es-ES" sz="1300" spc="-50" dirty="0" smtClean="0">
                <a:solidFill>
                  <a:srgbClr val="3D3D3F"/>
                </a:solidFill>
                <a:latin typeface="Century Gothic"/>
                <a:cs typeface="Century Gothic"/>
              </a:rPr>
              <a:t>que </a:t>
            </a:r>
            <a:r>
              <a:rPr lang="es-ES" sz="1300" spc="-55" dirty="0" smtClean="0">
                <a:solidFill>
                  <a:srgbClr val="3D3D3F"/>
                </a:solidFill>
                <a:latin typeface="Century Gothic"/>
                <a:cs typeface="Century Gothic"/>
              </a:rPr>
              <a:t>aún </a:t>
            </a:r>
            <a:r>
              <a:rPr lang="es-ES" sz="1300" spc="-45" dirty="0" smtClean="0">
                <a:solidFill>
                  <a:srgbClr val="3D3D3F"/>
                </a:solidFill>
                <a:latin typeface="Century Gothic"/>
                <a:cs typeface="Century Gothic"/>
              </a:rPr>
              <a:t>quedaran</a:t>
            </a:r>
            <a:r>
              <a:rPr lang="es-ES" sz="1300" spc="265" dirty="0" smtClean="0">
                <a:solidFill>
                  <a:srgbClr val="3D3D3F"/>
                </a:solidFill>
                <a:latin typeface="Century Gothic"/>
                <a:cs typeface="Century Gothic"/>
              </a:rPr>
              <a:t> </a:t>
            </a:r>
            <a:r>
              <a:rPr lang="es-ES" sz="1300" spc="-35" dirty="0" smtClean="0">
                <a:solidFill>
                  <a:srgbClr val="3D3D3F"/>
                </a:solidFill>
                <a:latin typeface="Century Gothic"/>
                <a:cs typeface="Century Gothic"/>
              </a:rPr>
              <a:t>pendientes. </a:t>
            </a:r>
          </a:p>
          <a:p>
            <a:pPr marL="73660">
              <a:lnSpc>
                <a:spcPct val="100000"/>
              </a:lnSpc>
              <a:spcBef>
                <a:spcPts val="700"/>
              </a:spcBef>
            </a:pPr>
            <a:r>
              <a:rPr lang="es-ES" sz="1300" spc="-40" dirty="0" smtClean="0">
                <a:solidFill>
                  <a:srgbClr val="3D3D3F"/>
                </a:solidFill>
                <a:latin typeface="Century Gothic"/>
                <a:cs typeface="Century Gothic"/>
              </a:rPr>
              <a:t>Transcurrido </a:t>
            </a:r>
            <a:r>
              <a:rPr lang="es-ES" sz="1300" spc="-30" dirty="0" smtClean="0">
                <a:solidFill>
                  <a:srgbClr val="3D3D3F"/>
                </a:solidFill>
                <a:latin typeface="Century Gothic"/>
                <a:cs typeface="Century Gothic"/>
              </a:rPr>
              <a:t>el </a:t>
            </a:r>
            <a:r>
              <a:rPr lang="es-ES" sz="1300" spc="-35" dirty="0" smtClean="0">
                <a:solidFill>
                  <a:srgbClr val="3D3D3F"/>
                </a:solidFill>
                <a:latin typeface="Century Gothic"/>
                <a:cs typeface="Century Gothic"/>
              </a:rPr>
              <a:t>plazo </a:t>
            </a:r>
            <a:r>
              <a:rPr lang="es-ES" sz="1300" spc="-15" dirty="0" smtClean="0">
                <a:solidFill>
                  <a:srgbClr val="3D3D3F"/>
                </a:solidFill>
                <a:latin typeface="Century Gothic"/>
                <a:cs typeface="Century Gothic"/>
              </a:rPr>
              <a:t>sin </a:t>
            </a:r>
            <a:r>
              <a:rPr lang="es-ES" sz="1300" spc="-50" dirty="0" smtClean="0">
                <a:solidFill>
                  <a:srgbClr val="3D3D3F"/>
                </a:solidFill>
                <a:latin typeface="Century Gothic"/>
                <a:cs typeface="Century Gothic"/>
              </a:rPr>
              <a:t>que </a:t>
            </a:r>
            <a:r>
              <a:rPr lang="es-ES" sz="1300" spc="-25" dirty="0" smtClean="0">
                <a:solidFill>
                  <a:srgbClr val="3D3D3F"/>
                </a:solidFill>
                <a:latin typeface="Century Gothic"/>
                <a:cs typeface="Century Gothic"/>
              </a:rPr>
              <a:t>éstas </a:t>
            </a:r>
            <a:r>
              <a:rPr lang="es-ES" sz="1300" spc="-20" dirty="0" smtClean="0">
                <a:solidFill>
                  <a:srgbClr val="3D3D3F"/>
                </a:solidFill>
                <a:latin typeface="Century Gothic"/>
                <a:cs typeface="Century Gothic"/>
              </a:rPr>
              <a:t>se </a:t>
            </a:r>
            <a:r>
              <a:rPr lang="es-ES" sz="1300" spc="-40" dirty="0" smtClean="0">
                <a:solidFill>
                  <a:srgbClr val="3D3D3F"/>
                </a:solidFill>
                <a:latin typeface="Century Gothic"/>
                <a:cs typeface="Century Gothic"/>
              </a:rPr>
              <a:t>hubieren producido </a:t>
            </a:r>
            <a:r>
              <a:rPr lang="es-ES" sz="1300" spc="-65" dirty="0" smtClean="0">
                <a:solidFill>
                  <a:srgbClr val="3D3D3F"/>
                </a:solidFill>
                <a:latin typeface="Century Gothic"/>
                <a:cs typeface="Century Gothic"/>
              </a:rPr>
              <a:t>o </a:t>
            </a:r>
            <a:r>
              <a:rPr lang="es-ES" sz="1300" spc="-20" dirty="0" smtClean="0">
                <a:solidFill>
                  <a:srgbClr val="3D3D3F"/>
                </a:solidFill>
                <a:latin typeface="Century Gothic"/>
                <a:cs typeface="Century Gothic"/>
              </a:rPr>
              <a:t>desestimadas </a:t>
            </a:r>
            <a:r>
              <a:rPr lang="es-ES" sz="1300" spc="-25" dirty="0" smtClean="0">
                <a:solidFill>
                  <a:srgbClr val="3D3D3F"/>
                </a:solidFill>
                <a:latin typeface="Century Gothic"/>
                <a:cs typeface="Century Gothic"/>
              </a:rPr>
              <a:t>éstas, </a:t>
            </a:r>
            <a:r>
              <a:rPr lang="es-ES" sz="1300" spc="-30" dirty="0" smtClean="0">
                <a:solidFill>
                  <a:srgbClr val="3D3D3F"/>
                </a:solidFill>
                <a:latin typeface="Century Gothic"/>
                <a:cs typeface="Century Gothic"/>
              </a:rPr>
              <a:t>la </a:t>
            </a:r>
            <a:r>
              <a:rPr lang="es-ES" sz="1300" spc="-45" dirty="0" smtClean="0">
                <a:solidFill>
                  <a:srgbClr val="3D3D3F"/>
                </a:solidFill>
                <a:latin typeface="Century Gothic"/>
                <a:cs typeface="Century Gothic"/>
              </a:rPr>
              <a:t>Directora de Activación  Laboral </a:t>
            </a:r>
            <a:r>
              <a:rPr lang="es-ES" sz="1300" spc="-55" dirty="0" smtClean="0">
                <a:solidFill>
                  <a:srgbClr val="3D3D3F"/>
                </a:solidFill>
                <a:latin typeface="Century Gothic"/>
                <a:cs typeface="Century Gothic"/>
              </a:rPr>
              <a:t>de </a:t>
            </a:r>
            <a:r>
              <a:rPr lang="es-ES" sz="1300" spc="-45" dirty="0" smtClean="0">
                <a:solidFill>
                  <a:srgbClr val="3D3D3F"/>
                </a:solidFill>
                <a:latin typeface="Century Gothic"/>
                <a:cs typeface="Century Gothic"/>
              </a:rPr>
              <a:t>Lanbide  dictará </a:t>
            </a:r>
            <a:r>
              <a:rPr lang="es-ES" sz="1300" spc="-25" dirty="0" smtClean="0">
                <a:solidFill>
                  <a:srgbClr val="3D3D3F"/>
                </a:solidFill>
                <a:latin typeface="Century Gothic"/>
                <a:cs typeface="Century Gothic"/>
              </a:rPr>
              <a:t>resolución. El </a:t>
            </a:r>
            <a:r>
              <a:rPr lang="es-ES" sz="1300" spc="-35" dirty="0" smtClean="0">
                <a:solidFill>
                  <a:srgbClr val="3D3D3F"/>
                </a:solidFill>
                <a:latin typeface="Century Gothic"/>
                <a:cs typeface="Century Gothic"/>
              </a:rPr>
              <a:t>plazo </a:t>
            </a:r>
            <a:r>
              <a:rPr lang="es-ES" sz="1300" spc="-25" dirty="0" smtClean="0">
                <a:solidFill>
                  <a:srgbClr val="3D3D3F"/>
                </a:solidFill>
                <a:latin typeface="Century Gothic"/>
                <a:cs typeface="Century Gothic"/>
              </a:rPr>
              <a:t>máximo </a:t>
            </a:r>
            <a:r>
              <a:rPr lang="es-ES" sz="1300" spc="-50" dirty="0" smtClean="0">
                <a:solidFill>
                  <a:srgbClr val="3D3D3F"/>
                </a:solidFill>
                <a:latin typeface="Century Gothic"/>
                <a:cs typeface="Century Gothic"/>
              </a:rPr>
              <a:t>para </a:t>
            </a:r>
            <a:r>
              <a:rPr lang="es-ES" sz="1300" spc="-15" dirty="0" smtClean="0">
                <a:solidFill>
                  <a:srgbClr val="20529C"/>
                </a:solidFill>
                <a:latin typeface="Century Gothic"/>
                <a:cs typeface="Century Gothic"/>
              </a:rPr>
              <a:t>resolver </a:t>
            </a:r>
            <a:r>
              <a:rPr lang="es-ES" sz="1300" spc="-30" dirty="0" smtClean="0">
                <a:solidFill>
                  <a:srgbClr val="3D3D3F"/>
                </a:solidFill>
                <a:latin typeface="Century Gothic"/>
                <a:cs typeface="Century Gothic"/>
              </a:rPr>
              <a:t>será </a:t>
            </a:r>
            <a:r>
              <a:rPr lang="es-ES" sz="1300" spc="-55" dirty="0" smtClean="0">
                <a:solidFill>
                  <a:srgbClr val="3D3D3F"/>
                </a:solidFill>
                <a:latin typeface="Century Gothic"/>
                <a:cs typeface="Century Gothic"/>
              </a:rPr>
              <a:t>de </a:t>
            </a:r>
            <a:r>
              <a:rPr lang="es-ES" sz="1300" spc="35" dirty="0" smtClean="0">
                <a:solidFill>
                  <a:srgbClr val="20529C"/>
                </a:solidFill>
                <a:latin typeface="Century Gothic"/>
                <a:cs typeface="Century Gothic"/>
              </a:rPr>
              <a:t>12</a:t>
            </a:r>
            <a:r>
              <a:rPr lang="es-ES" sz="1300" spc="-65" dirty="0" smtClean="0">
                <a:solidFill>
                  <a:srgbClr val="20529C"/>
                </a:solidFill>
                <a:latin typeface="Century Gothic"/>
                <a:cs typeface="Century Gothic"/>
              </a:rPr>
              <a:t> </a:t>
            </a:r>
            <a:r>
              <a:rPr lang="es-ES" sz="1300" spc="-10" dirty="0" smtClean="0">
                <a:solidFill>
                  <a:srgbClr val="20529C"/>
                </a:solidFill>
                <a:latin typeface="Century Gothic"/>
                <a:cs typeface="Century Gothic"/>
              </a:rPr>
              <a:t>meses.</a:t>
            </a:r>
            <a:endParaRPr lang="es-ES" sz="1300" dirty="0" smtClean="0">
              <a:latin typeface="Century Gothic"/>
              <a:cs typeface="Century Gothic"/>
            </a:endParaRPr>
          </a:p>
          <a:p>
            <a:pPr marL="73660" marR="254000" defTabSz="915988">
              <a:lnSpc>
                <a:spcPct val="100000"/>
              </a:lnSpc>
              <a:spcBef>
                <a:spcPts val="700"/>
              </a:spcBef>
              <a:tabLst>
                <a:tab pos="9236075" algn="l"/>
              </a:tabLst>
            </a:pPr>
            <a:r>
              <a:rPr lang="es-ES" sz="1300" spc="-25" dirty="0" smtClean="0">
                <a:solidFill>
                  <a:srgbClr val="3D3D3F"/>
                </a:solidFill>
                <a:latin typeface="Century Gothic"/>
                <a:cs typeface="Century Gothic"/>
              </a:rPr>
              <a:t>Si </a:t>
            </a:r>
            <a:r>
              <a:rPr lang="es-ES" sz="1300" spc="-35" dirty="0" smtClean="0">
                <a:solidFill>
                  <a:srgbClr val="3D3D3F"/>
                </a:solidFill>
                <a:latin typeface="Century Gothic"/>
                <a:cs typeface="Century Gothic"/>
              </a:rPr>
              <a:t>la </a:t>
            </a:r>
            <a:r>
              <a:rPr lang="es-ES" sz="1300" spc="-30" dirty="0" smtClean="0">
                <a:solidFill>
                  <a:srgbClr val="3D3D3F"/>
                </a:solidFill>
                <a:latin typeface="Century Gothic"/>
                <a:cs typeface="Century Gothic"/>
              </a:rPr>
              <a:t>Resolución </a:t>
            </a:r>
            <a:r>
              <a:rPr lang="es-ES" sz="1300" spc="-20" dirty="0" smtClean="0">
                <a:solidFill>
                  <a:srgbClr val="3D3D3F"/>
                </a:solidFill>
                <a:latin typeface="Century Gothic"/>
                <a:cs typeface="Century Gothic"/>
              </a:rPr>
              <a:t>estimase </a:t>
            </a:r>
            <a:r>
              <a:rPr lang="es-ES" sz="1300" spc="-35" dirty="0" smtClean="0">
                <a:solidFill>
                  <a:srgbClr val="3D3D3F"/>
                </a:solidFill>
                <a:latin typeface="Century Gothic"/>
                <a:cs typeface="Century Gothic"/>
              </a:rPr>
              <a:t>la </a:t>
            </a:r>
            <a:r>
              <a:rPr lang="es-ES" sz="1300" spc="-30" dirty="0" smtClean="0">
                <a:solidFill>
                  <a:srgbClr val="3D3D3F"/>
                </a:solidFill>
                <a:latin typeface="Century Gothic"/>
                <a:cs typeface="Century Gothic"/>
              </a:rPr>
              <a:t>existencia </a:t>
            </a:r>
            <a:r>
              <a:rPr lang="es-ES" sz="1300" spc="-55" dirty="0" smtClean="0">
                <a:solidFill>
                  <a:srgbClr val="3D3D3F"/>
                </a:solidFill>
                <a:latin typeface="Century Gothic"/>
                <a:cs typeface="Century Gothic"/>
              </a:rPr>
              <a:t>de </a:t>
            </a:r>
            <a:r>
              <a:rPr lang="es-ES" sz="1300" spc="-25" dirty="0" smtClean="0">
                <a:solidFill>
                  <a:srgbClr val="3D3D3F"/>
                </a:solidFill>
                <a:latin typeface="Century Gothic"/>
                <a:cs typeface="Century Gothic"/>
              </a:rPr>
              <a:t>incumplimiento, </a:t>
            </a:r>
            <a:r>
              <a:rPr lang="es-ES" sz="1300" spc="-30" dirty="0" smtClean="0">
                <a:solidFill>
                  <a:srgbClr val="3D3D3F"/>
                </a:solidFill>
                <a:latin typeface="Century Gothic"/>
                <a:cs typeface="Century Gothic"/>
              </a:rPr>
              <a:t>el </a:t>
            </a:r>
            <a:r>
              <a:rPr lang="es-ES" sz="1300" spc="-35" dirty="0" smtClean="0">
                <a:solidFill>
                  <a:srgbClr val="3D3D3F"/>
                </a:solidFill>
                <a:latin typeface="Century Gothic"/>
                <a:cs typeface="Century Gothic"/>
              </a:rPr>
              <a:t>interesado </a:t>
            </a:r>
            <a:r>
              <a:rPr lang="es-ES" sz="1300" spc="-45" dirty="0" smtClean="0">
                <a:solidFill>
                  <a:srgbClr val="3D3D3F"/>
                </a:solidFill>
                <a:latin typeface="Century Gothic"/>
                <a:cs typeface="Century Gothic"/>
              </a:rPr>
              <a:t>deberá </a:t>
            </a:r>
            <a:r>
              <a:rPr lang="es-ES" sz="1300" spc="-40" dirty="0" smtClean="0">
                <a:solidFill>
                  <a:srgbClr val="3D3D3F"/>
                </a:solidFill>
                <a:latin typeface="Century Gothic"/>
                <a:cs typeface="Century Gothic"/>
              </a:rPr>
              <a:t>reintegrar </a:t>
            </a:r>
            <a:r>
              <a:rPr lang="es-ES" sz="1300" spc="-70" dirty="0" smtClean="0">
                <a:solidFill>
                  <a:srgbClr val="3D3D3F"/>
                </a:solidFill>
                <a:latin typeface="Century Gothic"/>
                <a:cs typeface="Century Gothic"/>
              </a:rPr>
              <a:t>a </a:t>
            </a:r>
            <a:r>
              <a:rPr lang="es-ES" sz="1300" spc="-50" dirty="0" err="1" smtClean="0">
                <a:solidFill>
                  <a:srgbClr val="3D3D3F"/>
                </a:solidFill>
                <a:latin typeface="Century Gothic"/>
                <a:cs typeface="Century Gothic"/>
              </a:rPr>
              <a:t>Lanbide</a:t>
            </a:r>
            <a:r>
              <a:rPr lang="es-ES" sz="1300" spc="-50" dirty="0" smtClean="0">
                <a:solidFill>
                  <a:srgbClr val="3D3D3F"/>
                </a:solidFill>
                <a:latin typeface="Century Gothic"/>
                <a:cs typeface="Century Gothic"/>
              </a:rPr>
              <a:t> </a:t>
            </a:r>
            <a:r>
              <a:rPr lang="es-ES" sz="1300" spc="-15" dirty="0" smtClean="0">
                <a:solidFill>
                  <a:srgbClr val="3D3D3F"/>
                </a:solidFill>
                <a:latin typeface="Century Gothic"/>
                <a:cs typeface="Century Gothic"/>
              </a:rPr>
              <a:t>las </a:t>
            </a:r>
            <a:r>
              <a:rPr lang="es-ES" sz="1300" spc="-35" dirty="0" smtClean="0">
                <a:solidFill>
                  <a:srgbClr val="3D3D3F"/>
                </a:solidFill>
                <a:latin typeface="Century Gothic"/>
                <a:cs typeface="Century Gothic"/>
              </a:rPr>
              <a:t>cantidades  </a:t>
            </a:r>
            <a:r>
              <a:rPr lang="es-ES" sz="1300" spc="-50" dirty="0" smtClean="0">
                <a:solidFill>
                  <a:srgbClr val="3D3D3F"/>
                </a:solidFill>
                <a:latin typeface="Century Gothic"/>
                <a:cs typeface="Century Gothic"/>
              </a:rPr>
              <a:t>que </a:t>
            </a:r>
            <a:r>
              <a:rPr lang="es-ES" sz="1300" spc="-45" dirty="0" smtClean="0">
                <a:solidFill>
                  <a:srgbClr val="3D3D3F"/>
                </a:solidFill>
                <a:latin typeface="Century Gothic"/>
                <a:cs typeface="Century Gothic"/>
              </a:rPr>
              <a:t>procedan </a:t>
            </a:r>
            <a:r>
              <a:rPr lang="es-ES" sz="1300" spc="-50" dirty="0" smtClean="0">
                <a:solidFill>
                  <a:srgbClr val="3D3D3F"/>
                </a:solidFill>
                <a:latin typeface="Century Gothic"/>
                <a:cs typeface="Century Gothic"/>
              </a:rPr>
              <a:t>en </a:t>
            </a:r>
            <a:r>
              <a:rPr lang="es-ES" sz="1300" spc="-55" dirty="0" smtClean="0">
                <a:solidFill>
                  <a:srgbClr val="3D3D3F"/>
                </a:solidFill>
                <a:latin typeface="Century Gothic"/>
                <a:cs typeface="Century Gothic"/>
              </a:rPr>
              <a:t>un </a:t>
            </a:r>
            <a:r>
              <a:rPr lang="es-ES" sz="1300" spc="-35" dirty="0" smtClean="0">
                <a:solidFill>
                  <a:srgbClr val="3D3D3F"/>
                </a:solidFill>
                <a:latin typeface="Century Gothic"/>
                <a:cs typeface="Century Gothic"/>
              </a:rPr>
              <a:t>plazo </a:t>
            </a:r>
            <a:r>
              <a:rPr lang="es-ES" sz="1300" spc="-25" dirty="0" smtClean="0">
                <a:solidFill>
                  <a:srgbClr val="3D3D3F"/>
                </a:solidFill>
                <a:latin typeface="Century Gothic"/>
                <a:cs typeface="Century Gothic"/>
              </a:rPr>
              <a:t>máximo </a:t>
            </a:r>
            <a:r>
              <a:rPr lang="es-ES" sz="1300" spc="-55" dirty="0" smtClean="0">
                <a:solidFill>
                  <a:srgbClr val="3D3D3F"/>
                </a:solidFill>
                <a:latin typeface="Century Gothic"/>
                <a:cs typeface="Century Gothic"/>
              </a:rPr>
              <a:t>de </a:t>
            </a:r>
            <a:r>
              <a:rPr lang="es-ES" sz="1300" spc="-25" dirty="0" smtClean="0">
                <a:solidFill>
                  <a:srgbClr val="20529C"/>
                </a:solidFill>
                <a:latin typeface="Century Gothic"/>
                <a:cs typeface="Century Gothic"/>
              </a:rPr>
              <a:t>dos </a:t>
            </a:r>
            <a:r>
              <a:rPr lang="es-ES" sz="1300" spc="-20" dirty="0" smtClean="0">
                <a:solidFill>
                  <a:srgbClr val="20529C"/>
                </a:solidFill>
                <a:latin typeface="Century Gothic"/>
                <a:cs typeface="Century Gothic"/>
              </a:rPr>
              <a:t>meses </a:t>
            </a:r>
            <a:r>
              <a:rPr lang="es-ES" sz="1300" spc="-35" dirty="0" smtClean="0">
                <a:solidFill>
                  <a:srgbClr val="3D3D3F"/>
                </a:solidFill>
                <a:latin typeface="Century Gothic"/>
                <a:cs typeface="Century Gothic"/>
              </a:rPr>
              <a:t>desde la </a:t>
            </a:r>
            <a:r>
              <a:rPr lang="es-ES" sz="1300" spc="-20" dirty="0" smtClean="0">
                <a:solidFill>
                  <a:srgbClr val="20529C"/>
                </a:solidFill>
                <a:latin typeface="Century Gothic"/>
                <a:cs typeface="Century Gothic"/>
              </a:rPr>
              <a:t>notificación </a:t>
            </a:r>
            <a:r>
              <a:rPr lang="es-ES" sz="1300" spc="-45" dirty="0" smtClean="0">
                <a:solidFill>
                  <a:srgbClr val="20529C"/>
                </a:solidFill>
                <a:latin typeface="Century Gothic"/>
                <a:cs typeface="Century Gothic"/>
              </a:rPr>
              <a:t>de </a:t>
            </a:r>
            <a:r>
              <a:rPr lang="es-ES" sz="1300" spc="-10" dirty="0" smtClean="0">
                <a:solidFill>
                  <a:srgbClr val="20529C"/>
                </a:solidFill>
                <a:latin typeface="Century Gothic"/>
                <a:cs typeface="Century Gothic"/>
              </a:rPr>
              <a:t>la </a:t>
            </a:r>
            <a:r>
              <a:rPr lang="es-ES" sz="1300" spc="-15" dirty="0" smtClean="0">
                <a:solidFill>
                  <a:srgbClr val="20529C"/>
                </a:solidFill>
                <a:latin typeface="Century Gothic"/>
                <a:cs typeface="Century Gothic"/>
              </a:rPr>
              <a:t>Resolución. </a:t>
            </a:r>
            <a:r>
              <a:rPr lang="es-ES" sz="1300" spc="-30" dirty="0" smtClean="0">
                <a:solidFill>
                  <a:srgbClr val="3D3D3F"/>
                </a:solidFill>
                <a:latin typeface="Century Gothic"/>
                <a:cs typeface="Century Gothic"/>
              </a:rPr>
              <a:t>Este </a:t>
            </a:r>
            <a:r>
              <a:rPr lang="es-ES" sz="1300" spc="-35" dirty="0" smtClean="0">
                <a:solidFill>
                  <a:srgbClr val="3D3D3F"/>
                </a:solidFill>
                <a:latin typeface="Century Gothic"/>
                <a:cs typeface="Century Gothic"/>
              </a:rPr>
              <a:t>plazo </a:t>
            </a:r>
            <a:r>
              <a:rPr lang="es-ES" sz="1300" spc="-20" dirty="0" smtClean="0">
                <a:solidFill>
                  <a:srgbClr val="3D3D3F"/>
                </a:solidFill>
                <a:latin typeface="Century Gothic"/>
                <a:cs typeface="Century Gothic"/>
              </a:rPr>
              <a:t>se </a:t>
            </a:r>
            <a:r>
              <a:rPr lang="es-ES" sz="1300" spc="-35" dirty="0" smtClean="0">
                <a:solidFill>
                  <a:srgbClr val="3D3D3F"/>
                </a:solidFill>
                <a:latin typeface="Century Gothic"/>
                <a:cs typeface="Century Gothic"/>
              </a:rPr>
              <a:t>considerará  </a:t>
            </a:r>
            <a:r>
              <a:rPr lang="es-ES" sz="1300" spc="-30" dirty="0" smtClean="0">
                <a:solidFill>
                  <a:srgbClr val="3D3D3F"/>
                </a:solidFill>
                <a:latin typeface="Century Gothic"/>
                <a:cs typeface="Century Gothic"/>
              </a:rPr>
              <a:t>como </a:t>
            </a:r>
            <a:r>
              <a:rPr lang="es-ES" sz="1300" spc="-35" dirty="0" smtClean="0">
                <a:solidFill>
                  <a:srgbClr val="3D3D3F"/>
                </a:solidFill>
                <a:latin typeface="Century Gothic"/>
                <a:cs typeface="Century Gothic"/>
              </a:rPr>
              <a:t>plazo </a:t>
            </a:r>
            <a:r>
              <a:rPr lang="es-ES" sz="1300" spc="-55"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período</a:t>
            </a:r>
            <a:r>
              <a:rPr lang="es-ES" sz="1300" spc="30" dirty="0" smtClean="0">
                <a:solidFill>
                  <a:srgbClr val="3D3D3F"/>
                </a:solidFill>
                <a:latin typeface="Century Gothic"/>
                <a:cs typeface="Century Gothic"/>
              </a:rPr>
              <a:t> </a:t>
            </a:r>
            <a:r>
              <a:rPr lang="es-ES" sz="1300" spc="-40" dirty="0" smtClean="0">
                <a:solidFill>
                  <a:srgbClr val="3D3D3F"/>
                </a:solidFill>
                <a:latin typeface="Century Gothic"/>
                <a:cs typeface="Century Gothic"/>
              </a:rPr>
              <a:t>voluntario.</a:t>
            </a:r>
            <a:endParaRPr lang="es-ES" sz="1300" dirty="0" smtClean="0">
              <a:latin typeface="Century Gothic"/>
              <a:cs typeface="Century Gothic"/>
            </a:endParaRPr>
          </a:p>
          <a:p>
            <a:pPr marL="73660">
              <a:lnSpc>
                <a:spcPct val="100000"/>
              </a:lnSpc>
              <a:spcBef>
                <a:spcPts val="700"/>
              </a:spcBef>
            </a:pPr>
            <a:r>
              <a:rPr lang="es-ES" sz="1300" spc="-80" dirty="0" smtClean="0">
                <a:solidFill>
                  <a:srgbClr val="3D3D3F"/>
                </a:solidFill>
                <a:latin typeface="Century Gothic"/>
                <a:cs typeface="Century Gothic"/>
              </a:rPr>
              <a:t>La</a:t>
            </a:r>
            <a:r>
              <a:rPr lang="es-ES" sz="1300" spc="55" dirty="0" smtClean="0">
                <a:solidFill>
                  <a:srgbClr val="3D3D3F"/>
                </a:solidFill>
                <a:latin typeface="Century Gothic"/>
                <a:cs typeface="Century Gothic"/>
              </a:rPr>
              <a:t> </a:t>
            </a:r>
            <a:r>
              <a:rPr lang="es-ES" sz="1300" spc="-40" dirty="0" smtClean="0">
                <a:solidFill>
                  <a:srgbClr val="3D3D3F"/>
                </a:solidFill>
                <a:latin typeface="Century Gothic"/>
                <a:cs typeface="Century Gothic"/>
              </a:rPr>
              <a:t>falta</a:t>
            </a:r>
            <a:r>
              <a:rPr lang="es-ES" sz="1300" spc="55" dirty="0" smtClean="0">
                <a:solidFill>
                  <a:srgbClr val="3D3D3F"/>
                </a:solidFill>
                <a:latin typeface="Century Gothic"/>
                <a:cs typeface="Century Gothic"/>
              </a:rPr>
              <a:t> </a:t>
            </a:r>
            <a:r>
              <a:rPr lang="es-ES" sz="1300" spc="-55" dirty="0" smtClean="0">
                <a:solidFill>
                  <a:srgbClr val="3D3D3F"/>
                </a:solidFill>
                <a:latin typeface="Century Gothic"/>
                <a:cs typeface="Century Gothic"/>
              </a:rPr>
              <a:t>de</a:t>
            </a:r>
            <a:r>
              <a:rPr lang="es-ES" sz="1300" spc="55" dirty="0" smtClean="0">
                <a:solidFill>
                  <a:srgbClr val="3D3D3F"/>
                </a:solidFill>
                <a:latin typeface="Century Gothic"/>
                <a:cs typeface="Century Gothic"/>
              </a:rPr>
              <a:t> </a:t>
            </a:r>
            <a:r>
              <a:rPr lang="es-ES" sz="1300" spc="-30" dirty="0" smtClean="0">
                <a:solidFill>
                  <a:srgbClr val="3D3D3F"/>
                </a:solidFill>
                <a:latin typeface="Century Gothic"/>
                <a:cs typeface="Century Gothic"/>
              </a:rPr>
              <a:t>ingreso</a:t>
            </a:r>
            <a:r>
              <a:rPr lang="es-ES" sz="1300" spc="55" dirty="0" smtClean="0">
                <a:solidFill>
                  <a:srgbClr val="3D3D3F"/>
                </a:solidFill>
                <a:latin typeface="Century Gothic"/>
                <a:cs typeface="Century Gothic"/>
              </a:rPr>
              <a:t> </a:t>
            </a:r>
            <a:r>
              <a:rPr lang="es-ES" sz="1300" spc="-50" dirty="0" smtClean="0">
                <a:solidFill>
                  <a:srgbClr val="3D3D3F"/>
                </a:solidFill>
                <a:latin typeface="Century Gothic"/>
                <a:cs typeface="Century Gothic"/>
              </a:rPr>
              <a:t>en</a:t>
            </a:r>
            <a:r>
              <a:rPr lang="es-ES" sz="1300" spc="55" dirty="0" smtClean="0">
                <a:solidFill>
                  <a:srgbClr val="3D3D3F"/>
                </a:solidFill>
                <a:latin typeface="Century Gothic"/>
                <a:cs typeface="Century Gothic"/>
              </a:rPr>
              <a:t> </a:t>
            </a:r>
            <a:r>
              <a:rPr lang="es-ES" sz="1300" spc="-40" dirty="0" smtClean="0">
                <a:solidFill>
                  <a:srgbClr val="3D3D3F"/>
                </a:solidFill>
                <a:latin typeface="Century Gothic"/>
                <a:cs typeface="Century Gothic"/>
              </a:rPr>
              <a:t>periodo</a:t>
            </a:r>
            <a:r>
              <a:rPr lang="es-ES" sz="1300" spc="55" dirty="0" smtClean="0">
                <a:solidFill>
                  <a:srgbClr val="3D3D3F"/>
                </a:solidFill>
                <a:latin typeface="Century Gothic"/>
                <a:cs typeface="Century Gothic"/>
              </a:rPr>
              <a:t> </a:t>
            </a:r>
            <a:r>
              <a:rPr lang="es-ES" sz="1300" spc="-45" dirty="0" smtClean="0">
                <a:solidFill>
                  <a:srgbClr val="3D3D3F"/>
                </a:solidFill>
                <a:latin typeface="Century Gothic"/>
                <a:cs typeface="Century Gothic"/>
              </a:rPr>
              <a:t>voluntario</a:t>
            </a:r>
            <a:r>
              <a:rPr lang="es-ES" sz="1300" spc="60" dirty="0" smtClean="0">
                <a:solidFill>
                  <a:srgbClr val="3D3D3F"/>
                </a:solidFill>
                <a:latin typeface="Century Gothic"/>
                <a:cs typeface="Century Gothic"/>
              </a:rPr>
              <a:t> </a:t>
            </a:r>
            <a:r>
              <a:rPr lang="es-ES" sz="1300" spc="-55" dirty="0" smtClean="0">
                <a:solidFill>
                  <a:srgbClr val="3D3D3F"/>
                </a:solidFill>
                <a:latin typeface="Century Gothic"/>
                <a:cs typeface="Century Gothic"/>
              </a:rPr>
              <a:t>dará</a:t>
            </a:r>
            <a:r>
              <a:rPr lang="es-ES" sz="1300" spc="55" dirty="0" smtClean="0">
                <a:solidFill>
                  <a:srgbClr val="3D3D3F"/>
                </a:solidFill>
                <a:latin typeface="Century Gothic"/>
                <a:cs typeface="Century Gothic"/>
              </a:rPr>
              <a:t> </a:t>
            </a:r>
            <a:r>
              <a:rPr lang="es-ES" sz="1300" spc="-25" dirty="0" smtClean="0">
                <a:solidFill>
                  <a:srgbClr val="3D3D3F"/>
                </a:solidFill>
                <a:latin typeface="Century Gothic"/>
                <a:cs typeface="Century Gothic"/>
              </a:rPr>
              <a:t>inicio</a:t>
            </a:r>
            <a:r>
              <a:rPr lang="es-ES" sz="1300" spc="55" dirty="0" smtClean="0">
                <a:solidFill>
                  <a:srgbClr val="3D3D3F"/>
                </a:solidFill>
                <a:latin typeface="Century Gothic"/>
                <a:cs typeface="Century Gothic"/>
              </a:rPr>
              <a:t> </a:t>
            </a:r>
            <a:r>
              <a:rPr lang="es-ES" sz="1300" spc="-70" dirty="0" smtClean="0">
                <a:solidFill>
                  <a:srgbClr val="3D3D3F"/>
                </a:solidFill>
                <a:latin typeface="Century Gothic"/>
                <a:cs typeface="Century Gothic"/>
              </a:rPr>
              <a:t>a</a:t>
            </a:r>
            <a:r>
              <a:rPr lang="es-ES" sz="1300" spc="55" dirty="0" smtClean="0">
                <a:solidFill>
                  <a:srgbClr val="3D3D3F"/>
                </a:solidFill>
                <a:latin typeface="Century Gothic"/>
                <a:cs typeface="Century Gothic"/>
              </a:rPr>
              <a:t> </a:t>
            </a:r>
            <a:r>
              <a:rPr lang="es-ES" sz="1300" spc="-35" dirty="0" smtClean="0">
                <a:solidFill>
                  <a:srgbClr val="3D3D3F"/>
                </a:solidFill>
                <a:latin typeface="Century Gothic"/>
                <a:cs typeface="Century Gothic"/>
              </a:rPr>
              <a:t>la</a:t>
            </a:r>
            <a:r>
              <a:rPr lang="es-ES" sz="1300" spc="55" dirty="0" smtClean="0">
                <a:solidFill>
                  <a:srgbClr val="3D3D3F"/>
                </a:solidFill>
                <a:latin typeface="Century Gothic"/>
                <a:cs typeface="Century Gothic"/>
              </a:rPr>
              <a:t> </a:t>
            </a:r>
            <a:r>
              <a:rPr lang="es-ES" sz="1300" spc="-80" dirty="0" smtClean="0">
                <a:solidFill>
                  <a:srgbClr val="3D3D3F"/>
                </a:solidFill>
                <a:latin typeface="Century Gothic"/>
                <a:cs typeface="Century Gothic"/>
              </a:rPr>
              <a:t>Vía</a:t>
            </a:r>
            <a:r>
              <a:rPr lang="es-ES" sz="1300" spc="55" dirty="0" smtClean="0">
                <a:solidFill>
                  <a:srgbClr val="3D3D3F"/>
                </a:solidFill>
                <a:latin typeface="Century Gothic"/>
                <a:cs typeface="Century Gothic"/>
              </a:rPr>
              <a:t> </a:t>
            </a:r>
            <a:r>
              <a:rPr lang="es-ES" sz="1300" spc="-55" dirty="0" smtClean="0">
                <a:solidFill>
                  <a:srgbClr val="3D3D3F"/>
                </a:solidFill>
                <a:latin typeface="Century Gothic"/>
                <a:cs typeface="Century Gothic"/>
              </a:rPr>
              <a:t>de</a:t>
            </a:r>
            <a:r>
              <a:rPr lang="es-ES" sz="1300" spc="55" dirty="0" smtClean="0">
                <a:solidFill>
                  <a:srgbClr val="3D3D3F"/>
                </a:solidFill>
                <a:latin typeface="Century Gothic"/>
                <a:cs typeface="Century Gothic"/>
              </a:rPr>
              <a:t> </a:t>
            </a:r>
            <a:r>
              <a:rPr lang="es-ES" sz="1300" spc="-45" dirty="0" smtClean="0">
                <a:solidFill>
                  <a:srgbClr val="3D3D3F"/>
                </a:solidFill>
                <a:latin typeface="Century Gothic"/>
                <a:cs typeface="Century Gothic"/>
              </a:rPr>
              <a:t>Apremio.</a:t>
            </a:r>
            <a:endParaRPr lang="es-ES" sz="1300" dirty="0">
              <a:latin typeface="Century Gothic"/>
              <a:cs typeface="Century Gothic"/>
            </a:endParaRPr>
          </a:p>
        </p:txBody>
      </p:sp>
      <p:sp>
        <p:nvSpPr>
          <p:cNvPr id="31" name="object 2">
            <a:extLst>
              <a:ext uri="{FF2B5EF4-FFF2-40B4-BE49-F238E27FC236}">
                <a16:creationId xmlns:a16="http://schemas.microsoft.com/office/drawing/2014/main" id="{66690FB8-2244-8745-9BE3-F4A54CD7BD07}"/>
              </a:ext>
            </a:extLst>
          </p:cNvPr>
          <p:cNvSpPr txBox="1"/>
          <p:nvPr/>
        </p:nvSpPr>
        <p:spPr>
          <a:xfrm>
            <a:off x="7269488" y="6958266"/>
            <a:ext cx="2953272" cy="330219"/>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a:solidFill>
                  <a:srgbClr val="004594"/>
                </a:solidFill>
                <a:latin typeface="Century Gothic Bold"/>
                <a:cs typeface="Calibri"/>
              </a:rPr>
              <a:t>Acciones Locales de Promoción de Empleo </a:t>
            </a:r>
            <a:r>
              <a:rPr lang="es-ES" sz="1000" b="1" dirty="0">
                <a:solidFill>
                  <a:srgbClr val="004594"/>
                </a:solidFill>
                <a:latin typeface="Century Gothic Bold"/>
                <a:cs typeface="Calibri"/>
              </a:rPr>
              <a:t>	</a:t>
            </a:r>
            <a:r>
              <a:rPr lang="es-ES" sz="950" spc="10" dirty="0" smtClean="0">
                <a:latin typeface="Century Gothic"/>
                <a:cs typeface="Calibri"/>
              </a:rPr>
              <a:t>29</a:t>
            </a:r>
            <a:endParaRPr lang="es-ES" sz="950" spc="10" dirty="0" smtClean="0">
              <a:latin typeface="Century Gothic"/>
              <a:cs typeface="Century Gothic"/>
            </a:endParaRPr>
          </a:p>
          <a:p>
            <a:pPr marL="12700">
              <a:lnSpc>
                <a:spcPct val="100000"/>
              </a:lnSpc>
              <a:spcBef>
                <a:spcPts val="135"/>
              </a:spcBef>
              <a:tabLst>
                <a:tab pos="1693545" algn="l"/>
              </a:tabLst>
            </a:pPr>
            <a:endParaRPr lang="es-ES" sz="950" dirty="0">
              <a:latin typeface="Century Gothic"/>
              <a:cs typeface="Century Gothic"/>
            </a:endParaRPr>
          </a:p>
        </p:txBody>
      </p:sp>
      <p:pic>
        <p:nvPicPr>
          <p:cNvPr id="27" name="Picture 5" descr="OK Tira azul_oscuro"/>
          <p:cNvPicPr>
            <a:picLocks noChangeArrowheads="1"/>
          </p:cNvPicPr>
          <p:nvPr/>
        </p:nvPicPr>
        <p:blipFill>
          <a:blip r:embed="rId7"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7" name="Group 9"/>
          <p:cNvGrpSpPr>
            <a:grpSpLocks/>
          </p:cNvGrpSpPr>
          <p:nvPr/>
        </p:nvGrpSpPr>
        <p:grpSpPr bwMode="auto">
          <a:xfrm>
            <a:off x="8255" y="-2127"/>
            <a:ext cx="10680700" cy="7562850"/>
            <a:chOff x="0" y="981"/>
            <a:chExt cx="5760" cy="2319"/>
          </a:xfrm>
        </p:grpSpPr>
        <p:sp>
          <p:nvSpPr>
            <p:cNvPr id="10" name="2 Rectángulo"/>
            <p:cNvSpPr>
              <a:spLocks noChangeArrowheads="1"/>
            </p:cNvSpPr>
            <p:nvPr/>
          </p:nvSpPr>
          <p:spPr bwMode="auto">
            <a:xfrm>
              <a:off x="0" y="981"/>
              <a:ext cx="5760" cy="2086"/>
            </a:xfrm>
            <a:prstGeom prst="rect">
              <a:avLst/>
            </a:prstGeom>
            <a:solidFill>
              <a:srgbClr val="004595"/>
            </a:solidFill>
            <a:ln>
              <a:noFill/>
            </a:ln>
            <a:extLst>
              <a:ext uri="{91240B29-F687-4F45-9708-019B960494DF}">
                <a14:hiddenLine xmlns:a14="http://schemas.microsoft.com/office/drawing/2010/main" w="25400" algn="ctr">
                  <a:solidFill>
                    <a:srgbClr val="004595"/>
                  </a:solidFill>
                  <a:miter lim="800000"/>
                  <a:headEnd/>
                  <a:tailEnd/>
                </a14:hiddenLine>
              </a:ext>
            </a:extLst>
          </p:spPr>
          <p:txBody>
            <a:bodyPr anchor="ctr"/>
            <a:lstStyle/>
            <a:p>
              <a:pPr algn="ctr">
                <a:defRPr/>
              </a:pPr>
              <a:endParaRPr lang="es-ES" dirty="0">
                <a:solidFill>
                  <a:schemeClr val="lt1"/>
                </a:solidFill>
                <a:latin typeface="+mn-lt"/>
              </a:endParaRPr>
            </a:p>
          </p:txBody>
        </p:sp>
        <p:pic>
          <p:nvPicPr>
            <p:cNvPr id="11" name="Picture 4" descr="OK Tira verde_oscu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67"/>
              <a:ext cx="576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object 3">
            <a:extLst>
              <a:ext uri="{FF2B5EF4-FFF2-40B4-BE49-F238E27FC236}">
                <a16:creationId xmlns:a16="http://schemas.microsoft.com/office/drawing/2014/main" id="{E48ABBCE-A13E-4548-AB8F-881683E51E12}"/>
              </a:ext>
            </a:extLst>
          </p:cNvPr>
          <p:cNvSpPr txBox="1">
            <a:spLocks/>
          </p:cNvSpPr>
          <p:nvPr/>
        </p:nvSpPr>
        <p:spPr>
          <a:xfrm>
            <a:off x="393700" y="2486025"/>
            <a:ext cx="8305800" cy="966931"/>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r>
              <a:rPr lang="es-ES" sz="6200" kern="0" spc="-150" dirty="0">
                <a:solidFill>
                  <a:schemeClr val="bg1">
                    <a:lumMod val="95000"/>
                  </a:schemeClr>
                </a:solidFill>
              </a:rPr>
              <a:t>Recursos económicos</a:t>
            </a:r>
          </a:p>
        </p:txBody>
      </p:sp>
      <p:sp>
        <p:nvSpPr>
          <p:cNvPr id="9" name="Rectángulo 8">
            <a:extLst>
              <a:ext uri="{FF2B5EF4-FFF2-40B4-BE49-F238E27FC236}">
                <a16:creationId xmlns:a16="http://schemas.microsoft.com/office/drawing/2014/main" id="{1734B350-5B3C-0549-90A7-FD2B8D8890EE}"/>
              </a:ext>
            </a:extLst>
          </p:cNvPr>
          <p:cNvSpPr/>
          <p:nvPr/>
        </p:nvSpPr>
        <p:spPr>
          <a:xfrm>
            <a:off x="325403" y="1190625"/>
            <a:ext cx="2362200" cy="2144177"/>
          </a:xfrm>
          <a:prstGeom prst="rect">
            <a:avLst/>
          </a:prstGeom>
        </p:spPr>
        <p:txBody>
          <a:bodyPr wrap="square">
            <a:spAutoFit/>
          </a:bodyPr>
          <a:lstStyle/>
          <a:p>
            <a:r>
              <a:rPr lang="es-ES" sz="20000" spc="-1500" baseline="7000" dirty="0">
                <a:solidFill>
                  <a:schemeClr val="bg1">
                    <a:alpha val="36000"/>
                  </a:schemeClr>
                </a:solidFill>
                <a:latin typeface="Century Gothic"/>
                <a:cs typeface="Century Gothic"/>
              </a:rPr>
              <a:t>01</a:t>
            </a:r>
            <a:endParaRPr lang="es-ES" sz="20000" b="1" spc="-1500" baseline="7000" dirty="0">
              <a:solidFill>
                <a:schemeClr val="bg1">
                  <a:alpha val="36000"/>
                </a:schemeClr>
              </a:solidFill>
              <a:latin typeface="Century Gothic Bold"/>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5" name="Imagen 24"/>
          <p:cNvPicPr>
            <a:picLocks noChangeAspect="1"/>
          </p:cNvPicPr>
          <p:nvPr/>
        </p:nvPicPr>
        <p:blipFill>
          <a:blip r:embed="rId2"/>
          <a:stretch>
            <a:fillRect/>
          </a:stretch>
        </p:blipFill>
        <p:spPr>
          <a:xfrm>
            <a:off x="1" y="0"/>
            <a:ext cx="10693400" cy="7562850"/>
          </a:xfrm>
          <a:prstGeom prst="rect">
            <a:avLst/>
          </a:prstGeom>
        </p:spPr>
      </p:pic>
      <p:sp>
        <p:nvSpPr>
          <p:cNvPr id="2" name="object 2"/>
          <p:cNvSpPr txBox="1">
            <a:spLocks noGrp="1"/>
          </p:cNvSpPr>
          <p:nvPr>
            <p:ph type="title"/>
          </p:nvPr>
        </p:nvSpPr>
        <p:spPr>
          <a:xfrm>
            <a:off x="869299" y="1108778"/>
            <a:ext cx="4751070" cy="756682"/>
          </a:xfrm>
          <a:prstGeom prst="rect">
            <a:avLst/>
          </a:prstGeom>
        </p:spPr>
        <p:txBody>
          <a:bodyPr vert="horz" wrap="square" lIns="0" tIns="15240" rIns="0" bIns="0" rtlCol="0">
            <a:spAutoFit/>
          </a:bodyPr>
          <a:lstStyle/>
          <a:p>
            <a:pPr marL="12700">
              <a:lnSpc>
                <a:spcPts val="2950"/>
              </a:lnSpc>
              <a:spcBef>
                <a:spcPts val="120"/>
              </a:spcBef>
            </a:pPr>
            <a:r>
              <a:rPr lang="es-ES" sz="2500" spc="-15" smtClean="0"/>
              <a:t>Lan </a:t>
            </a:r>
            <a:r>
              <a:rPr lang="es-ES" sz="2500" spc="-55" smtClean="0"/>
              <a:t>Aktibazioko</a:t>
            </a:r>
            <a:r>
              <a:rPr lang="es-ES" sz="2500" spc="100" smtClean="0"/>
              <a:t> </a:t>
            </a:r>
            <a:r>
              <a:rPr lang="es-ES" sz="2500" spc="-5" smtClean="0"/>
              <a:t>Zuzendaritza</a:t>
            </a:r>
            <a:endParaRPr lang="es-ES" sz="2500" smtClean="0"/>
          </a:p>
          <a:p>
            <a:pPr marL="12700">
              <a:lnSpc>
                <a:spcPts val="2950"/>
              </a:lnSpc>
            </a:pPr>
            <a:r>
              <a:rPr lang="es-ES" sz="2400" b="0" spc="-65" smtClean="0">
                <a:latin typeface="Century Gothic"/>
                <a:cs typeface="Century Gothic"/>
              </a:rPr>
              <a:t>Dirección </a:t>
            </a:r>
            <a:r>
              <a:rPr lang="es-ES" sz="2400" b="0" spc="-95" smtClean="0">
                <a:latin typeface="Century Gothic"/>
                <a:cs typeface="Century Gothic"/>
              </a:rPr>
              <a:t>de </a:t>
            </a:r>
            <a:r>
              <a:rPr lang="es-ES" sz="2400" b="0" spc="-105" smtClean="0">
                <a:latin typeface="Century Gothic"/>
                <a:cs typeface="Century Gothic"/>
              </a:rPr>
              <a:t>Activación</a:t>
            </a:r>
            <a:r>
              <a:rPr lang="es-ES" sz="2400" b="0" spc="204" smtClean="0">
                <a:latin typeface="Century Gothic"/>
                <a:cs typeface="Century Gothic"/>
              </a:rPr>
              <a:t> </a:t>
            </a:r>
            <a:r>
              <a:rPr lang="es-ES" sz="2400" b="0" spc="-75" smtClean="0">
                <a:latin typeface="Century Gothic"/>
                <a:cs typeface="Century Gothic"/>
              </a:rPr>
              <a:t>Laboral</a:t>
            </a:r>
            <a:endParaRPr lang="es-ES" sz="2400">
              <a:latin typeface="Century Gothic"/>
              <a:cs typeface="Century Gothic"/>
            </a:endParaRPr>
          </a:p>
        </p:txBody>
      </p:sp>
      <p:sp>
        <p:nvSpPr>
          <p:cNvPr id="4" name="object 4"/>
          <p:cNvSpPr txBox="1"/>
          <p:nvPr/>
        </p:nvSpPr>
        <p:spPr>
          <a:xfrm>
            <a:off x="788933" y="2486025"/>
            <a:ext cx="7936230" cy="1635704"/>
          </a:xfrm>
          <a:prstGeom prst="rect">
            <a:avLst/>
          </a:prstGeom>
          <a:solidFill>
            <a:srgbClr val="69AF22"/>
          </a:solidFill>
        </p:spPr>
        <p:txBody>
          <a:bodyPr vert="horz" wrap="square" lIns="0" tIns="6985" rIns="0" bIns="0" rtlCol="0">
            <a:spAutoFit/>
          </a:bodyPr>
          <a:lstStyle>
            <a:defPPr>
              <a:defRPr lang="es-ES"/>
            </a:defPPr>
            <a:lvl1pPr>
              <a:lnSpc>
                <a:spcPct val="100000"/>
              </a:lnSpc>
              <a:spcBef>
                <a:spcPts val="55"/>
              </a:spcBef>
              <a:defRPr sz="1250">
                <a:latin typeface="Times New Roman"/>
                <a:cs typeface="Times New Roman"/>
              </a:defRPr>
            </a:lvl1pPr>
          </a:lstStyle>
          <a:p>
            <a:endParaRPr dirty="0"/>
          </a:p>
          <a:p>
            <a:pPr marL="284400"/>
            <a:r>
              <a:rPr dirty="0">
                <a:solidFill>
                  <a:schemeClr val="bg1">
                    <a:lumMod val="95000"/>
                  </a:schemeClr>
                </a:solidFill>
                <a:latin typeface="Century Gothic" panose="020B0502020202020204" pitchFamily="34" charset="0"/>
              </a:rPr>
              <a:t>SOLICITUDES DE SUBVENCIÓN </a:t>
            </a:r>
            <a:endParaRPr lang="es-ES" dirty="0">
              <a:solidFill>
                <a:schemeClr val="bg1">
                  <a:lumMod val="95000"/>
                </a:schemeClr>
              </a:solidFill>
              <a:latin typeface="Century Gothic" panose="020B0502020202020204" pitchFamily="34" charset="0"/>
            </a:endParaRPr>
          </a:p>
          <a:p>
            <a:pPr marL="284400"/>
            <a:r>
              <a:rPr dirty="0">
                <a:solidFill>
                  <a:schemeClr val="bg1">
                    <a:lumMod val="95000"/>
                  </a:schemeClr>
                </a:solidFill>
                <a:latin typeface="Century Gothic" panose="020B0502020202020204" pitchFamily="34" charset="0"/>
              </a:rPr>
              <a:t>Servicio de </a:t>
            </a:r>
            <a:r>
              <a:rPr dirty="0" err="1">
                <a:solidFill>
                  <a:schemeClr val="bg1">
                    <a:lumMod val="95000"/>
                  </a:schemeClr>
                </a:solidFill>
                <a:latin typeface="Century Gothic" panose="020B0502020202020204" pitchFamily="34" charset="0"/>
              </a:rPr>
              <a:t>Fomento</a:t>
            </a:r>
            <a:r>
              <a:rPr dirty="0">
                <a:solidFill>
                  <a:schemeClr val="bg1">
                    <a:lumMod val="95000"/>
                  </a:schemeClr>
                </a:solidFill>
                <a:latin typeface="Century Gothic" panose="020B0502020202020204" pitchFamily="34" charset="0"/>
              </a:rPr>
              <a:t> de </a:t>
            </a:r>
            <a:r>
              <a:rPr dirty="0" err="1">
                <a:solidFill>
                  <a:schemeClr val="bg1">
                    <a:lumMod val="95000"/>
                  </a:schemeClr>
                </a:solidFill>
                <a:latin typeface="Century Gothic" panose="020B0502020202020204" pitchFamily="34" charset="0"/>
              </a:rPr>
              <a:t>Empleo</a:t>
            </a:r>
            <a:r>
              <a:rPr dirty="0">
                <a:solidFill>
                  <a:schemeClr val="bg1">
                    <a:lumMod val="95000"/>
                  </a:schemeClr>
                </a:solidFill>
                <a:latin typeface="Century Gothic" panose="020B0502020202020204" pitchFamily="34" charset="0"/>
              </a:rPr>
              <a:t>:</a:t>
            </a:r>
          </a:p>
          <a:p>
            <a:pPr marL="284400"/>
            <a:endParaRPr dirty="0">
              <a:solidFill>
                <a:schemeClr val="bg1">
                  <a:lumMod val="95000"/>
                </a:schemeClr>
              </a:solidFill>
              <a:latin typeface="Century Gothic" panose="020B0502020202020204" pitchFamily="34" charset="0"/>
            </a:endParaRPr>
          </a:p>
          <a:p>
            <a:pPr marL="284400"/>
            <a:r>
              <a:rPr lang="es-ES" dirty="0" err="1">
                <a:solidFill>
                  <a:schemeClr val="bg1">
                    <a:lumMod val="95000"/>
                  </a:schemeClr>
                </a:solidFill>
                <a:latin typeface="Century Gothic" panose="020B0502020202020204" pitchFamily="34" charset="0"/>
              </a:rPr>
              <a:t>tokikolaguntzak</a:t>
            </a:r>
            <a:r>
              <a:rPr dirty="0">
                <a:solidFill>
                  <a:schemeClr val="bg1">
                    <a:lumMod val="95000"/>
                  </a:schemeClr>
                </a:solidFill>
                <a:latin typeface="Century Gothic" panose="020B0502020202020204" pitchFamily="34" charset="0"/>
              </a:rPr>
              <a:t>@</a:t>
            </a:r>
            <a:r>
              <a:rPr dirty="0" err="1">
                <a:solidFill>
                  <a:schemeClr val="bg1">
                    <a:lumMod val="95000"/>
                  </a:schemeClr>
                </a:solidFill>
                <a:latin typeface="Century Gothic" panose="020B0502020202020204" pitchFamily="34" charset="0"/>
              </a:rPr>
              <a:t>lanbide.eus</a:t>
            </a:r>
            <a:endParaRPr dirty="0">
              <a:solidFill>
                <a:schemeClr val="bg1">
                  <a:lumMod val="95000"/>
                </a:schemeClr>
              </a:solidFill>
              <a:latin typeface="Century Gothic" panose="020B0502020202020204" pitchFamily="34" charset="0"/>
            </a:endParaRPr>
          </a:p>
          <a:p>
            <a:pPr marL="284400"/>
            <a:endParaRPr dirty="0">
              <a:solidFill>
                <a:schemeClr val="bg1">
                  <a:lumMod val="95000"/>
                </a:schemeClr>
              </a:solidFill>
              <a:latin typeface="Century Gothic" panose="020B0502020202020204" pitchFamily="34" charset="0"/>
            </a:endParaRPr>
          </a:p>
          <a:p>
            <a:pPr marL="284400"/>
            <a:r>
              <a:rPr dirty="0">
                <a:solidFill>
                  <a:schemeClr val="bg1">
                    <a:lumMod val="95000"/>
                  </a:schemeClr>
                </a:solidFill>
                <a:latin typeface="Century Gothic" panose="020B0502020202020204" pitchFamily="34" charset="0"/>
              </a:rPr>
              <a:t>945</a:t>
            </a:r>
            <a:r>
              <a:rPr lang="es-ES" dirty="0">
                <a:solidFill>
                  <a:schemeClr val="bg1">
                    <a:lumMod val="95000"/>
                  </a:schemeClr>
                </a:solidFill>
                <a:latin typeface="Century Gothic" panose="020B0502020202020204" pitchFamily="34" charset="0"/>
              </a:rPr>
              <a:t> 062 399</a:t>
            </a:r>
            <a:r>
              <a:rPr dirty="0">
                <a:solidFill>
                  <a:schemeClr val="bg1">
                    <a:lumMod val="95000"/>
                  </a:schemeClr>
                </a:solidFill>
                <a:latin typeface="Century Gothic" panose="020B0502020202020204" pitchFamily="34" charset="0"/>
              </a:rPr>
              <a:t> / </a:t>
            </a:r>
            <a:r>
              <a:rPr lang="es-ES_tradnl" dirty="0">
                <a:solidFill>
                  <a:schemeClr val="bg1">
                    <a:lumMod val="95000"/>
                  </a:schemeClr>
                </a:solidFill>
                <a:latin typeface="Century Gothic" panose="020B0502020202020204" pitchFamily="34" charset="0"/>
              </a:rPr>
              <a:t> </a:t>
            </a:r>
            <a:r>
              <a:rPr dirty="0">
                <a:solidFill>
                  <a:schemeClr val="bg1">
                    <a:lumMod val="95000"/>
                  </a:schemeClr>
                </a:solidFill>
                <a:latin typeface="Century Gothic" panose="020B0502020202020204" pitchFamily="34" charset="0"/>
              </a:rPr>
              <a:t>94</a:t>
            </a:r>
            <a:r>
              <a:rPr lang="es-ES" dirty="0">
                <a:solidFill>
                  <a:schemeClr val="bg1">
                    <a:lumMod val="95000"/>
                  </a:schemeClr>
                </a:solidFill>
                <a:latin typeface="Century Gothic" panose="020B0502020202020204" pitchFamily="34" charset="0"/>
              </a:rPr>
              <a:t>4 985 700</a:t>
            </a:r>
            <a:r>
              <a:rPr dirty="0">
                <a:solidFill>
                  <a:schemeClr val="bg1">
                    <a:lumMod val="95000"/>
                  </a:schemeClr>
                </a:solidFill>
                <a:latin typeface="Century Gothic" panose="020B0502020202020204" pitchFamily="34" charset="0"/>
              </a:rPr>
              <a:t> / </a:t>
            </a:r>
            <a:r>
              <a:rPr lang="es-ES_tradnl" dirty="0">
                <a:solidFill>
                  <a:schemeClr val="bg1">
                    <a:lumMod val="95000"/>
                  </a:schemeClr>
                </a:solidFill>
                <a:latin typeface="Century Gothic" panose="020B0502020202020204" pitchFamily="34" charset="0"/>
              </a:rPr>
              <a:t> </a:t>
            </a:r>
            <a:r>
              <a:rPr dirty="0">
                <a:solidFill>
                  <a:schemeClr val="bg1">
                    <a:lumMod val="95000"/>
                  </a:schemeClr>
                </a:solidFill>
                <a:latin typeface="Century Gothic" panose="020B0502020202020204" pitchFamily="34" charset="0"/>
              </a:rPr>
              <a:t>94</a:t>
            </a:r>
            <a:r>
              <a:rPr lang="es-ES" dirty="0">
                <a:solidFill>
                  <a:schemeClr val="bg1">
                    <a:lumMod val="95000"/>
                  </a:schemeClr>
                </a:solidFill>
                <a:latin typeface="Century Gothic" panose="020B0502020202020204" pitchFamily="34" charset="0"/>
              </a:rPr>
              <a:t>3 596 </a:t>
            </a:r>
            <a:r>
              <a:rPr lang="es-ES" dirty="0" smtClean="0">
                <a:solidFill>
                  <a:schemeClr val="bg1">
                    <a:lumMod val="95000"/>
                  </a:schemeClr>
                </a:solidFill>
                <a:latin typeface="Century Gothic" panose="020B0502020202020204" pitchFamily="34" charset="0"/>
              </a:rPr>
              <a:t>200</a:t>
            </a:r>
          </a:p>
          <a:p>
            <a:pPr marL="284400"/>
            <a:endParaRPr dirty="0">
              <a:solidFill>
                <a:schemeClr val="bg1"/>
              </a:solidFill>
              <a:latin typeface="Century Gothic" panose="020B0502020202020204" pitchFamily="34" charset="0"/>
            </a:endParaRPr>
          </a:p>
        </p:txBody>
      </p:sp>
      <p:sp>
        <p:nvSpPr>
          <p:cNvPr id="5" name="object 5"/>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6" name="object 6"/>
          <p:cNvSpPr/>
          <p:nvPr/>
        </p:nvSpPr>
        <p:spPr>
          <a:xfrm>
            <a:off x="493877" y="6737677"/>
            <a:ext cx="275866" cy="328575"/>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7" name="object 7"/>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9" name="object 9"/>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1" name="object 11"/>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3" name="object 13"/>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4" name="object 14"/>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6" name="object 16"/>
          <p:cNvSpPr/>
          <p:nvPr/>
        </p:nvSpPr>
        <p:spPr>
          <a:xfrm>
            <a:off x="879849" y="7122655"/>
            <a:ext cx="946471" cy="170242"/>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7" name="object 17"/>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8" name="object 18"/>
          <p:cNvSpPr/>
          <p:nvPr/>
        </p:nvSpPr>
        <p:spPr>
          <a:xfrm>
            <a:off x="5503597" y="7008573"/>
            <a:ext cx="126720"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323692" y="7008576"/>
            <a:ext cx="126623" cy="126733"/>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5683923" y="7008579"/>
            <a:ext cx="126746" cy="126720"/>
          </a:xfrm>
          <a:prstGeom prst="rect">
            <a:avLst/>
          </a:prstGeom>
          <a:blipFill>
            <a:blip r:embed="rId7" cstate="print"/>
            <a:stretch>
              <a:fillRect/>
            </a:stretch>
          </a:blipFill>
        </p:spPr>
        <p:txBody>
          <a:bodyPr wrap="square" lIns="0" tIns="0" rIns="0" bIns="0" rtlCol="0"/>
          <a:lstStyle/>
          <a:p>
            <a:endParaRPr lang="es-ES" b="1">
              <a:latin typeface="Century Gothic Bold"/>
            </a:endParaRPr>
          </a:p>
        </p:txBody>
      </p:sp>
      <p:sp>
        <p:nvSpPr>
          <p:cNvPr id="21" name="object 21"/>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3" name="object 23"/>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4" name="object 2">
            <a:extLst>
              <a:ext uri="{FF2B5EF4-FFF2-40B4-BE49-F238E27FC236}">
                <a16:creationId xmlns:a16="http://schemas.microsoft.com/office/drawing/2014/main" id="{66690FB8-2244-8745-9BE3-F4A54CD7BD07}"/>
              </a:ext>
            </a:extLst>
          </p:cNvPr>
          <p:cNvSpPr txBox="1"/>
          <p:nvPr/>
        </p:nvSpPr>
        <p:spPr>
          <a:xfrm>
            <a:off x="7269488" y="6958266"/>
            <a:ext cx="2953272"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a:solidFill>
                  <a:srgbClr val="004594"/>
                </a:solidFill>
                <a:latin typeface="Century Gothic Bold"/>
                <a:cs typeface="Calibri"/>
              </a:rPr>
              <a:t>Acciones Locales de Promoción de Empleo </a:t>
            </a:r>
            <a:r>
              <a:rPr lang="es-ES" sz="1000" b="1" dirty="0">
                <a:solidFill>
                  <a:srgbClr val="004594"/>
                </a:solidFill>
                <a:latin typeface="Century Gothic Bold"/>
                <a:cs typeface="Calibri"/>
              </a:rPr>
              <a:t>	</a:t>
            </a:r>
            <a:r>
              <a:rPr lang="es-ES" sz="950" spc="10" dirty="0" smtClean="0">
                <a:latin typeface="Century Gothic"/>
                <a:cs typeface="Century Gothic"/>
              </a:rPr>
              <a:t>30</a:t>
            </a:r>
            <a:endParaRPr lang="es-ES" sz="950" dirty="0">
              <a:latin typeface="Century Gothic"/>
              <a:cs typeface="Century Gothic"/>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7269488" y="6958267"/>
            <a:ext cx="2953272"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smtClean="0">
                <a:solidFill>
                  <a:srgbClr val="004594"/>
                </a:solidFill>
                <a:latin typeface="Century Gothic Bold"/>
                <a:cs typeface="Calibri"/>
              </a:rPr>
              <a:t>Acciones Locales de Promoción de Empleo</a:t>
            </a:r>
            <a:r>
              <a:rPr sz="1000" b="1" dirty="0">
                <a:solidFill>
                  <a:srgbClr val="004594"/>
                </a:solidFill>
                <a:latin typeface="Century Gothic Bold"/>
                <a:cs typeface="Calibri"/>
              </a:rPr>
              <a:t>	</a:t>
            </a:r>
            <a:r>
              <a:rPr sz="950" spc="10" dirty="0">
                <a:latin typeface="Century Gothic"/>
                <a:cs typeface="Century Gothic"/>
              </a:rPr>
              <a:t>4</a:t>
            </a:r>
            <a:endParaRPr sz="950" dirty="0">
              <a:latin typeface="Century Gothic"/>
              <a:cs typeface="Century Gothic"/>
            </a:endParaRPr>
          </a:p>
        </p:txBody>
      </p:sp>
      <p:sp>
        <p:nvSpPr>
          <p:cNvPr id="3" name="object 3"/>
          <p:cNvSpPr/>
          <p:nvPr/>
        </p:nvSpPr>
        <p:spPr>
          <a:xfrm>
            <a:off x="10080000" y="7012805"/>
            <a:ext cx="0" cy="100965"/>
          </a:xfrm>
          <a:custGeom>
            <a:avLst/>
            <a:gdLst/>
            <a:ahLst/>
            <a:cxnLst/>
            <a:rect l="l" t="t" r="r" b="b"/>
            <a:pathLst>
              <a:path h="100965">
                <a:moveTo>
                  <a:pt x="0" y="0"/>
                </a:moveTo>
                <a:lnTo>
                  <a:pt x="0" y="100799"/>
                </a:lnTo>
              </a:path>
            </a:pathLst>
          </a:custGeom>
          <a:ln w="12700">
            <a:solidFill>
              <a:srgbClr val="004594"/>
            </a:solidFill>
          </a:ln>
        </p:spPr>
        <p:txBody>
          <a:bodyPr wrap="square" lIns="0" tIns="0" rIns="0" bIns="0" rtlCol="0"/>
          <a:lstStyle/>
          <a:p>
            <a:endParaRPr b="1" dirty="0">
              <a:latin typeface="Century Gothic Bold"/>
            </a:endParaRPr>
          </a:p>
        </p:txBody>
      </p:sp>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b="1" dirty="0">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b="1" dirty="0">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b="1" dirty="0">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b="1" dirty="0">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b="1" dirty="0">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b="1" dirty="0">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b="1" dirty="0">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b="1" dirty="0">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b="1" dirty="0">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b="1" dirty="0">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b="1" dirty="0">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b="1" dirty="0">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sz="950" b="1" spc="-25" dirty="0">
                <a:solidFill>
                  <a:srgbClr val="004594"/>
                </a:solidFill>
                <a:latin typeface="Century Gothic"/>
                <a:cs typeface="Century Gothic"/>
              </a:rPr>
              <a:t>www.lanbide.euskadi.eus</a:t>
            </a:r>
            <a:endParaRPr sz="950" dirty="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b="1" dirty="0">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b="1" dirty="0">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b="1" dirty="0">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b="1" dirty="0">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b="1" dirty="0">
              <a:latin typeface="Century Gothic Bold"/>
            </a:endParaRPr>
          </a:p>
        </p:txBody>
      </p:sp>
      <p:sp>
        <p:nvSpPr>
          <p:cNvPr id="23" name="object 23"/>
          <p:cNvSpPr txBox="1">
            <a:spLocks noGrp="1"/>
          </p:cNvSpPr>
          <p:nvPr>
            <p:ph type="title"/>
          </p:nvPr>
        </p:nvSpPr>
        <p:spPr>
          <a:xfrm>
            <a:off x="671300" y="1103392"/>
            <a:ext cx="4041140" cy="482600"/>
          </a:xfrm>
          <a:prstGeom prst="rect">
            <a:avLst/>
          </a:prstGeom>
        </p:spPr>
        <p:txBody>
          <a:bodyPr vert="horz" wrap="square" lIns="0" tIns="12700" rIns="0" bIns="0" rtlCol="0">
            <a:spAutoFit/>
          </a:bodyPr>
          <a:lstStyle/>
          <a:p>
            <a:pPr marL="12700">
              <a:lnSpc>
                <a:spcPct val="100000"/>
              </a:lnSpc>
              <a:spcBef>
                <a:spcPts val="100"/>
              </a:spcBef>
            </a:pPr>
            <a:r>
              <a:rPr sz="3000" spc="-70" dirty="0"/>
              <a:t>Recursos Económicos</a:t>
            </a:r>
          </a:p>
        </p:txBody>
      </p:sp>
      <p:sp>
        <p:nvSpPr>
          <p:cNvPr id="25" name="object 25"/>
          <p:cNvSpPr txBox="1"/>
          <p:nvPr/>
        </p:nvSpPr>
        <p:spPr>
          <a:xfrm>
            <a:off x="1534344" y="3028043"/>
            <a:ext cx="3060065" cy="2110193"/>
          </a:xfrm>
          <a:prstGeom prst="rect">
            <a:avLst/>
          </a:prstGeom>
          <a:solidFill>
            <a:srgbClr val="000000">
              <a:alpha val="2000"/>
            </a:srgbClr>
          </a:solidFill>
        </p:spPr>
        <p:txBody>
          <a:bodyPr vert="horz" wrap="square" lIns="0" tIns="4445" rIns="0" bIns="0" rtlCol="0">
            <a:spAutoFit/>
          </a:bodyPr>
          <a:lstStyle/>
          <a:p>
            <a:pPr>
              <a:lnSpc>
                <a:spcPct val="100000"/>
              </a:lnSpc>
              <a:spcBef>
                <a:spcPts val="35"/>
              </a:spcBef>
            </a:pPr>
            <a:endParaRPr sz="1550" dirty="0">
              <a:latin typeface="Times New Roman"/>
              <a:cs typeface="Times New Roman"/>
            </a:endParaRPr>
          </a:p>
          <a:p>
            <a:pPr marL="262255">
              <a:lnSpc>
                <a:spcPct val="100000"/>
              </a:lnSpc>
            </a:pPr>
            <a:r>
              <a:rPr sz="1300" spc="-40" dirty="0">
                <a:solidFill>
                  <a:srgbClr val="3D3D3F"/>
                </a:solidFill>
                <a:latin typeface="Century Gothic"/>
                <a:cs typeface="Century Gothic"/>
              </a:rPr>
              <a:t>Crédito </a:t>
            </a:r>
            <a:r>
              <a:rPr sz="1300" spc="-50" dirty="0">
                <a:solidFill>
                  <a:srgbClr val="3D3D3F"/>
                </a:solidFill>
                <a:latin typeface="Century Gothic"/>
                <a:cs typeface="Century Gothic"/>
              </a:rPr>
              <a:t>de </a:t>
            </a:r>
            <a:r>
              <a:rPr sz="1300" spc="-45" dirty="0">
                <a:solidFill>
                  <a:srgbClr val="3D3D3F"/>
                </a:solidFill>
                <a:latin typeface="Century Gothic"/>
                <a:cs typeface="Century Gothic"/>
              </a:rPr>
              <a:t>pago </a:t>
            </a:r>
            <a:r>
              <a:rPr sz="1300" spc="-50" dirty="0">
                <a:solidFill>
                  <a:srgbClr val="3D3D3F"/>
                </a:solidFill>
                <a:latin typeface="Century Gothic"/>
                <a:cs typeface="Century Gothic"/>
              </a:rPr>
              <a:t>de</a:t>
            </a:r>
            <a:r>
              <a:rPr sz="1300" spc="254" dirty="0">
                <a:solidFill>
                  <a:srgbClr val="3D3D3F"/>
                </a:solidFill>
                <a:latin typeface="Century Gothic"/>
                <a:cs typeface="Century Gothic"/>
              </a:rPr>
              <a:t> </a:t>
            </a:r>
            <a:r>
              <a:rPr sz="1300" spc="30" dirty="0" smtClean="0">
                <a:solidFill>
                  <a:srgbClr val="3D3D3F"/>
                </a:solidFill>
                <a:latin typeface="Century Gothic"/>
                <a:cs typeface="Century Gothic"/>
              </a:rPr>
              <a:t>20</a:t>
            </a:r>
            <a:r>
              <a:rPr lang="es-ES" sz="1300" spc="30" dirty="0" smtClean="0">
                <a:solidFill>
                  <a:srgbClr val="3D3D3F"/>
                </a:solidFill>
                <a:latin typeface="Century Gothic"/>
                <a:cs typeface="Century Gothic"/>
              </a:rPr>
              <a:t>22</a:t>
            </a:r>
            <a:r>
              <a:rPr sz="1300" spc="30" dirty="0" smtClean="0">
                <a:solidFill>
                  <a:srgbClr val="3D3D3F"/>
                </a:solidFill>
                <a:latin typeface="Century Gothic"/>
                <a:cs typeface="Century Gothic"/>
              </a:rPr>
              <a:t>:</a:t>
            </a:r>
            <a:endParaRPr sz="1300" dirty="0">
              <a:latin typeface="Century Gothic"/>
              <a:cs typeface="Century Gothic"/>
            </a:endParaRPr>
          </a:p>
          <a:p>
            <a:pPr marL="262255">
              <a:lnSpc>
                <a:spcPct val="100000"/>
              </a:lnSpc>
              <a:spcBef>
                <a:spcPts val="240"/>
              </a:spcBef>
            </a:pPr>
            <a:r>
              <a:rPr lang="es-ES" sz="1300" spc="20" dirty="0" smtClean="0">
                <a:solidFill>
                  <a:srgbClr val="3D3D3F"/>
                </a:solidFill>
                <a:latin typeface="Century Gothic"/>
                <a:cs typeface="Century Gothic"/>
              </a:rPr>
              <a:t>10</a:t>
            </a:r>
            <a:r>
              <a:rPr sz="1300" spc="20" dirty="0" smtClean="0">
                <a:solidFill>
                  <a:srgbClr val="3D3D3F"/>
                </a:solidFill>
                <a:latin typeface="Century Gothic"/>
                <a:cs typeface="Century Gothic"/>
              </a:rPr>
              <a:t>.</a:t>
            </a:r>
            <a:r>
              <a:rPr lang="es-ES" sz="1300" spc="20" dirty="0" smtClean="0">
                <a:solidFill>
                  <a:srgbClr val="3D3D3F"/>
                </a:solidFill>
                <a:latin typeface="Century Gothic"/>
                <a:cs typeface="Century Gothic"/>
              </a:rPr>
              <a:t>148</a:t>
            </a:r>
            <a:r>
              <a:rPr sz="1300" spc="20" dirty="0" smtClean="0">
                <a:solidFill>
                  <a:srgbClr val="3D3D3F"/>
                </a:solidFill>
                <a:latin typeface="Century Gothic"/>
                <a:cs typeface="Century Gothic"/>
              </a:rPr>
              <a:t>.</a:t>
            </a:r>
            <a:r>
              <a:rPr lang="es-ES" sz="1300" spc="20" dirty="0" smtClean="0">
                <a:solidFill>
                  <a:srgbClr val="3D3D3F"/>
                </a:solidFill>
                <a:latin typeface="Century Gothic"/>
                <a:cs typeface="Century Gothic"/>
              </a:rPr>
              <a:t>936</a:t>
            </a:r>
            <a:r>
              <a:rPr sz="1300" spc="-90" dirty="0" smtClean="0">
                <a:solidFill>
                  <a:srgbClr val="3D3D3F"/>
                </a:solidFill>
                <a:latin typeface="Century Gothic"/>
                <a:cs typeface="Century Gothic"/>
              </a:rPr>
              <a:t> </a:t>
            </a:r>
            <a:r>
              <a:rPr lang="es-ES" sz="1300" spc="20" dirty="0">
                <a:solidFill>
                  <a:srgbClr val="3D3D3F"/>
                </a:solidFill>
                <a:latin typeface="Century Gothic"/>
              </a:rPr>
              <a:t>€</a:t>
            </a:r>
            <a:endParaRPr sz="1300" spc="20" dirty="0">
              <a:solidFill>
                <a:srgbClr val="3D3D3F"/>
              </a:solidFill>
              <a:latin typeface="Century Gothic"/>
            </a:endParaRPr>
          </a:p>
          <a:p>
            <a:pPr marL="262255">
              <a:lnSpc>
                <a:spcPct val="100000"/>
              </a:lnSpc>
              <a:spcBef>
                <a:spcPts val="375"/>
              </a:spcBef>
            </a:pPr>
            <a:r>
              <a:rPr sz="1300" spc="-40" dirty="0">
                <a:solidFill>
                  <a:srgbClr val="3D3D3F"/>
                </a:solidFill>
                <a:latin typeface="Century Gothic"/>
                <a:cs typeface="Century Gothic"/>
              </a:rPr>
              <a:t>Crédito </a:t>
            </a:r>
            <a:r>
              <a:rPr sz="1300" spc="-50" dirty="0">
                <a:solidFill>
                  <a:srgbClr val="3D3D3F"/>
                </a:solidFill>
                <a:latin typeface="Century Gothic"/>
                <a:cs typeface="Century Gothic"/>
              </a:rPr>
              <a:t>de </a:t>
            </a:r>
            <a:r>
              <a:rPr sz="1300" spc="-40" dirty="0" err="1">
                <a:solidFill>
                  <a:srgbClr val="3D3D3F"/>
                </a:solidFill>
                <a:latin typeface="Century Gothic"/>
                <a:cs typeface="Century Gothic"/>
              </a:rPr>
              <a:t>compromiso</a:t>
            </a:r>
            <a:r>
              <a:rPr sz="1300" spc="175" dirty="0">
                <a:solidFill>
                  <a:srgbClr val="3D3D3F"/>
                </a:solidFill>
                <a:latin typeface="Century Gothic"/>
                <a:cs typeface="Century Gothic"/>
              </a:rPr>
              <a:t> </a:t>
            </a:r>
            <a:r>
              <a:rPr sz="1300" spc="30" dirty="0" smtClean="0">
                <a:solidFill>
                  <a:srgbClr val="3D3D3F"/>
                </a:solidFill>
                <a:latin typeface="Century Gothic"/>
                <a:cs typeface="Century Gothic"/>
              </a:rPr>
              <a:t>202</a:t>
            </a:r>
            <a:r>
              <a:rPr lang="es-ES" sz="1300" spc="30" dirty="0">
                <a:solidFill>
                  <a:srgbClr val="3D3D3F"/>
                </a:solidFill>
                <a:latin typeface="Century Gothic"/>
                <a:cs typeface="Century Gothic"/>
              </a:rPr>
              <a:t>3</a:t>
            </a:r>
            <a:r>
              <a:rPr sz="1300" spc="30" dirty="0" smtClean="0">
                <a:solidFill>
                  <a:srgbClr val="3D3D3F"/>
                </a:solidFill>
                <a:latin typeface="Century Gothic"/>
                <a:cs typeface="Century Gothic"/>
              </a:rPr>
              <a:t>:</a:t>
            </a:r>
            <a:endParaRPr sz="1300" dirty="0">
              <a:latin typeface="Century Gothic"/>
              <a:cs typeface="Century Gothic"/>
            </a:endParaRPr>
          </a:p>
          <a:p>
            <a:pPr marL="262255">
              <a:lnSpc>
                <a:spcPct val="100000"/>
              </a:lnSpc>
              <a:spcBef>
                <a:spcPts val="240"/>
              </a:spcBef>
            </a:pPr>
            <a:r>
              <a:rPr lang="es-ES" sz="1300" spc="20" dirty="0" smtClean="0">
                <a:solidFill>
                  <a:srgbClr val="3D3D3F"/>
                </a:solidFill>
                <a:latin typeface="Century Gothic"/>
                <a:cs typeface="Century Gothic"/>
              </a:rPr>
              <a:t>9.000.000</a:t>
            </a:r>
            <a:r>
              <a:rPr lang="es-ES" sz="1300" spc="-90" dirty="0" smtClean="0">
                <a:solidFill>
                  <a:srgbClr val="3D3D3F"/>
                </a:solidFill>
                <a:latin typeface="Century Gothic"/>
                <a:cs typeface="Century Gothic"/>
              </a:rPr>
              <a:t> </a:t>
            </a:r>
            <a:r>
              <a:rPr lang="es-ES" sz="1300" spc="20" dirty="0">
                <a:solidFill>
                  <a:srgbClr val="3D3D3F"/>
                </a:solidFill>
                <a:latin typeface="Century Gothic"/>
              </a:rPr>
              <a:t>€</a:t>
            </a:r>
          </a:p>
          <a:p>
            <a:pPr>
              <a:lnSpc>
                <a:spcPct val="100000"/>
              </a:lnSpc>
            </a:pPr>
            <a:endParaRPr sz="1600" dirty="0">
              <a:latin typeface="Times New Roman"/>
              <a:cs typeface="Times New Roman"/>
            </a:endParaRPr>
          </a:p>
          <a:p>
            <a:pPr>
              <a:lnSpc>
                <a:spcPct val="100000"/>
              </a:lnSpc>
              <a:spcBef>
                <a:spcPts val="40"/>
              </a:spcBef>
            </a:pPr>
            <a:endParaRPr sz="1900" dirty="0">
              <a:latin typeface="Times New Roman"/>
              <a:cs typeface="Times New Roman"/>
            </a:endParaRPr>
          </a:p>
          <a:p>
            <a:pPr marL="262255"/>
            <a:r>
              <a:rPr sz="1300" b="1" spc="25" dirty="0">
                <a:solidFill>
                  <a:srgbClr val="3D3D3F"/>
                </a:solidFill>
                <a:latin typeface="Century Gothic Bold"/>
                <a:cs typeface="Calibri"/>
              </a:rPr>
              <a:t>Total: </a:t>
            </a:r>
            <a:r>
              <a:rPr lang="es-ES" sz="1300" b="1" spc="25" dirty="0" smtClean="0">
                <a:solidFill>
                  <a:srgbClr val="3D3D3F"/>
                </a:solidFill>
                <a:latin typeface="Century Gothic Bold"/>
                <a:cs typeface="Calibri"/>
              </a:rPr>
              <a:t>19.148.936</a:t>
            </a:r>
            <a:r>
              <a:rPr lang="es-ES" sz="1300" spc="-90" dirty="0" smtClean="0">
                <a:solidFill>
                  <a:srgbClr val="3D3D3F"/>
                </a:solidFill>
                <a:latin typeface="Century Gothic"/>
                <a:cs typeface="Century Gothic"/>
              </a:rPr>
              <a:t> </a:t>
            </a:r>
            <a:r>
              <a:rPr lang="es-ES" sz="1300" b="1" spc="20" dirty="0">
                <a:solidFill>
                  <a:srgbClr val="3D3D3F"/>
                </a:solidFill>
                <a:latin typeface="Century Gothic"/>
              </a:rPr>
              <a:t>€</a:t>
            </a:r>
          </a:p>
          <a:p>
            <a:pPr marL="262255">
              <a:lnSpc>
                <a:spcPct val="100000"/>
              </a:lnSpc>
            </a:pPr>
            <a:endParaRPr sz="1300" dirty="0">
              <a:latin typeface="Segoe Script"/>
              <a:cs typeface="Segoe Script"/>
            </a:endParaRPr>
          </a:p>
        </p:txBody>
      </p:sp>
      <p:sp>
        <p:nvSpPr>
          <p:cNvPr id="28" name="object 28"/>
          <p:cNvSpPr/>
          <p:nvPr/>
        </p:nvSpPr>
        <p:spPr>
          <a:xfrm>
            <a:off x="4801076" y="3937859"/>
            <a:ext cx="882650" cy="0"/>
          </a:xfrm>
          <a:custGeom>
            <a:avLst/>
            <a:gdLst/>
            <a:ahLst/>
            <a:cxnLst/>
            <a:rect l="l" t="t" r="r" b="b"/>
            <a:pathLst>
              <a:path w="882650">
                <a:moveTo>
                  <a:pt x="0" y="0"/>
                </a:moveTo>
                <a:lnTo>
                  <a:pt x="882357" y="0"/>
                </a:lnTo>
              </a:path>
            </a:pathLst>
          </a:custGeom>
          <a:ln w="63500">
            <a:solidFill>
              <a:srgbClr val="004594"/>
            </a:solidFill>
          </a:ln>
        </p:spPr>
        <p:txBody>
          <a:bodyPr wrap="square" lIns="0" tIns="0" rIns="0" bIns="0" rtlCol="0"/>
          <a:lstStyle/>
          <a:p>
            <a:endParaRPr b="1" dirty="0">
              <a:latin typeface="Century Gothic Bold"/>
            </a:endParaRPr>
          </a:p>
        </p:txBody>
      </p:sp>
      <p:sp>
        <p:nvSpPr>
          <p:cNvPr id="29" name="object 29"/>
          <p:cNvSpPr/>
          <p:nvPr/>
        </p:nvSpPr>
        <p:spPr>
          <a:xfrm>
            <a:off x="5579706" y="3847842"/>
            <a:ext cx="247650" cy="180340"/>
          </a:xfrm>
          <a:custGeom>
            <a:avLst/>
            <a:gdLst/>
            <a:ahLst/>
            <a:cxnLst/>
            <a:rect l="l" t="t" r="r" b="b"/>
            <a:pathLst>
              <a:path w="247650" h="180339">
                <a:moveTo>
                  <a:pt x="0" y="0"/>
                </a:moveTo>
                <a:lnTo>
                  <a:pt x="0" y="180035"/>
                </a:lnTo>
                <a:lnTo>
                  <a:pt x="247370" y="90017"/>
                </a:lnTo>
                <a:lnTo>
                  <a:pt x="0" y="0"/>
                </a:lnTo>
                <a:close/>
              </a:path>
            </a:pathLst>
          </a:custGeom>
          <a:solidFill>
            <a:srgbClr val="004594"/>
          </a:solidFill>
        </p:spPr>
        <p:txBody>
          <a:bodyPr wrap="square" lIns="0" tIns="0" rIns="0" bIns="0" rtlCol="0"/>
          <a:lstStyle/>
          <a:p>
            <a:endParaRPr b="1" dirty="0">
              <a:latin typeface="Century Gothic Bold"/>
            </a:endParaRPr>
          </a:p>
        </p:txBody>
      </p:sp>
      <p:sp>
        <p:nvSpPr>
          <p:cNvPr id="30" name="object 30"/>
          <p:cNvSpPr txBox="1"/>
          <p:nvPr/>
        </p:nvSpPr>
        <p:spPr>
          <a:xfrm>
            <a:off x="5895376" y="3301732"/>
            <a:ext cx="2359072" cy="1425647"/>
          </a:xfrm>
          <a:prstGeom prst="rect">
            <a:avLst/>
          </a:prstGeom>
        </p:spPr>
        <p:txBody>
          <a:bodyPr vert="horz" wrap="square" lIns="0" tIns="12065" rIns="0" bIns="0" rtlCol="0">
            <a:spAutoFit/>
          </a:bodyPr>
          <a:lstStyle/>
          <a:p>
            <a:pPr marL="12700" marR="19050">
              <a:lnSpc>
                <a:spcPct val="100600"/>
              </a:lnSpc>
              <a:spcBef>
                <a:spcPts val="95"/>
              </a:spcBef>
            </a:pPr>
            <a:r>
              <a:rPr sz="1700" b="1" spc="-40" dirty="0">
                <a:solidFill>
                  <a:srgbClr val="20529C"/>
                </a:solidFill>
                <a:latin typeface="Century Gothic"/>
                <a:cs typeface="Century Gothic"/>
              </a:rPr>
              <a:t>TOTAL  </a:t>
            </a:r>
            <a:r>
              <a:rPr sz="1700" b="1" spc="-25" dirty="0">
                <a:solidFill>
                  <a:srgbClr val="20529C"/>
                </a:solidFill>
                <a:latin typeface="Century Gothic"/>
                <a:cs typeface="Century Gothic"/>
              </a:rPr>
              <a:t>SUBVENCIÓN  </a:t>
            </a:r>
            <a:r>
              <a:rPr lang="es-ES" sz="1700" b="1" spc="-30" dirty="0" smtClean="0">
                <a:solidFill>
                  <a:srgbClr val="20529C"/>
                </a:solidFill>
                <a:latin typeface="Century Gothic"/>
                <a:cs typeface="Century Gothic"/>
              </a:rPr>
              <a:t>ACCIONES LOCALES DE PROMOCIÓN DE EMPLEO</a:t>
            </a:r>
            <a:r>
              <a:rPr sz="1700" b="1" spc="-40" dirty="0" smtClean="0">
                <a:solidFill>
                  <a:srgbClr val="20529C"/>
                </a:solidFill>
                <a:latin typeface="Century Gothic"/>
                <a:cs typeface="Century Gothic"/>
              </a:rPr>
              <a:t>:</a:t>
            </a:r>
            <a:endParaRPr sz="1700" dirty="0">
              <a:latin typeface="Century Gothic"/>
              <a:cs typeface="Century Gothic"/>
            </a:endParaRPr>
          </a:p>
          <a:p>
            <a:pPr marL="26670">
              <a:lnSpc>
                <a:spcPct val="100000"/>
              </a:lnSpc>
              <a:spcBef>
                <a:spcPts val="180"/>
              </a:spcBef>
            </a:pPr>
            <a:r>
              <a:rPr lang="es-ES" sz="2150" spc="35" dirty="0" smtClean="0">
                <a:solidFill>
                  <a:srgbClr val="20529C"/>
                </a:solidFill>
                <a:latin typeface="Century Gothic"/>
                <a:cs typeface="Century Gothic"/>
              </a:rPr>
              <a:t>19</a:t>
            </a:r>
            <a:r>
              <a:rPr sz="2150" spc="35" dirty="0" smtClean="0">
                <a:solidFill>
                  <a:srgbClr val="20529C"/>
                </a:solidFill>
                <a:latin typeface="Century Gothic"/>
                <a:cs typeface="Century Gothic"/>
              </a:rPr>
              <a:t>.</a:t>
            </a:r>
            <a:r>
              <a:rPr lang="es-ES" sz="2150" spc="35" dirty="0" smtClean="0">
                <a:solidFill>
                  <a:srgbClr val="20529C"/>
                </a:solidFill>
                <a:latin typeface="Century Gothic"/>
                <a:cs typeface="Century Gothic"/>
              </a:rPr>
              <a:t>148.936 </a:t>
            </a:r>
            <a:r>
              <a:rPr lang="es-ES" sz="2150" spc="35" dirty="0" smtClean="0">
                <a:solidFill>
                  <a:srgbClr val="20529C"/>
                </a:solidFill>
                <a:latin typeface="Century Gothic"/>
              </a:rPr>
              <a:t>€</a:t>
            </a:r>
            <a:endParaRPr sz="2150" spc="35" dirty="0">
              <a:solidFill>
                <a:srgbClr val="20529C"/>
              </a:solidFill>
              <a:latin typeface="Century Gothic"/>
            </a:endParaRPr>
          </a:p>
        </p:txBody>
      </p:sp>
      <p:sp>
        <p:nvSpPr>
          <p:cNvPr id="31" name="object 22"/>
          <p:cNvSpPr txBox="1"/>
          <p:nvPr/>
        </p:nvSpPr>
        <p:spPr>
          <a:xfrm>
            <a:off x="2002055" y="7016817"/>
            <a:ext cx="1502465" cy="321242"/>
          </a:xfrm>
          <a:prstGeom prst="rect">
            <a:avLst/>
          </a:prstGeom>
        </p:spPr>
        <p:txBody>
          <a:bodyPr vert="horz" wrap="square" lIns="0" tIns="15875" rIns="0" bIns="0" rtlCol="0">
            <a:spAutoFit/>
          </a:bodyPr>
          <a:lstStyle/>
          <a:p>
            <a:pPr marL="12700">
              <a:lnSpc>
                <a:spcPct val="100000"/>
              </a:lnSpc>
              <a:spcBef>
                <a:spcPts val="125"/>
              </a:spcBef>
            </a:pPr>
            <a:r>
              <a:rPr sz="950" b="1" spc="-5" dirty="0" smtClean="0">
                <a:solidFill>
                  <a:srgbClr val="004594"/>
                </a:solidFill>
                <a:latin typeface="Century Gothic"/>
                <a:cs typeface="Century Gothic"/>
              </a:rPr>
              <a:t>9</a:t>
            </a:r>
            <a:r>
              <a:rPr lang="es-ES" sz="950" b="1" spc="-5" dirty="0" smtClean="0">
                <a:solidFill>
                  <a:srgbClr val="004594"/>
                </a:solidFill>
                <a:latin typeface="Century Gothic"/>
                <a:cs typeface="Century Gothic"/>
              </a:rPr>
              <a:t>45  160 601</a:t>
            </a:r>
          </a:p>
          <a:p>
            <a:pPr marL="12700">
              <a:lnSpc>
                <a:spcPct val="100000"/>
              </a:lnSpc>
              <a:spcBef>
                <a:spcPts val="125"/>
              </a:spcBef>
            </a:pPr>
            <a:endParaRPr sz="950" dirty="0">
              <a:latin typeface="Century Gothic"/>
              <a:cs typeface="Century Gothic"/>
            </a:endParaRPr>
          </a:p>
        </p:txBody>
      </p:sp>
      <p:pic>
        <p:nvPicPr>
          <p:cNvPr id="37" name="Picture 5" descr="OK Tira azul_oscuro"/>
          <p:cNvPicPr>
            <a:picLocks noChangeArrowheads="1"/>
          </p:cNvPicPr>
          <p:nvPr/>
        </p:nvPicPr>
        <p:blipFill>
          <a:blip r:embed="rId7"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6" name="Group 9"/>
          <p:cNvGrpSpPr>
            <a:grpSpLocks/>
          </p:cNvGrpSpPr>
          <p:nvPr/>
        </p:nvGrpSpPr>
        <p:grpSpPr bwMode="auto">
          <a:xfrm>
            <a:off x="8255" y="-2127"/>
            <a:ext cx="10680700" cy="7562850"/>
            <a:chOff x="0" y="981"/>
            <a:chExt cx="5760" cy="2319"/>
          </a:xfrm>
        </p:grpSpPr>
        <p:sp>
          <p:nvSpPr>
            <p:cNvPr id="7" name="2 Rectángulo"/>
            <p:cNvSpPr>
              <a:spLocks noChangeArrowheads="1"/>
            </p:cNvSpPr>
            <p:nvPr/>
          </p:nvSpPr>
          <p:spPr bwMode="auto">
            <a:xfrm>
              <a:off x="0" y="981"/>
              <a:ext cx="5760" cy="2086"/>
            </a:xfrm>
            <a:prstGeom prst="rect">
              <a:avLst/>
            </a:prstGeom>
            <a:solidFill>
              <a:srgbClr val="004595"/>
            </a:solidFill>
            <a:ln>
              <a:noFill/>
            </a:ln>
            <a:extLst>
              <a:ext uri="{91240B29-F687-4F45-9708-019B960494DF}">
                <a14:hiddenLine xmlns:a14="http://schemas.microsoft.com/office/drawing/2010/main" w="25400" algn="ctr">
                  <a:solidFill>
                    <a:srgbClr val="004595"/>
                  </a:solidFill>
                  <a:miter lim="800000"/>
                  <a:headEnd/>
                  <a:tailEnd/>
                </a14:hiddenLine>
              </a:ext>
            </a:extLst>
          </p:spPr>
          <p:txBody>
            <a:bodyPr anchor="ctr"/>
            <a:lstStyle/>
            <a:p>
              <a:pPr algn="ctr">
                <a:defRPr/>
              </a:pPr>
              <a:endParaRPr lang="es-ES" dirty="0">
                <a:solidFill>
                  <a:schemeClr val="lt1"/>
                </a:solidFill>
                <a:latin typeface="+mn-lt"/>
              </a:endParaRPr>
            </a:p>
          </p:txBody>
        </p:sp>
        <p:pic>
          <p:nvPicPr>
            <p:cNvPr id="8" name="Picture 4" descr="OK Tira verde_oscu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67"/>
              <a:ext cx="576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 name="object 3">
            <a:extLst>
              <a:ext uri="{FF2B5EF4-FFF2-40B4-BE49-F238E27FC236}">
                <a16:creationId xmlns:a16="http://schemas.microsoft.com/office/drawing/2014/main" id="{F86C4ABF-F726-DD4B-9A26-2A8DBF9E448C}"/>
              </a:ext>
            </a:extLst>
          </p:cNvPr>
          <p:cNvSpPr txBox="1">
            <a:spLocks/>
          </p:cNvSpPr>
          <p:nvPr/>
        </p:nvSpPr>
        <p:spPr>
          <a:xfrm>
            <a:off x="385797" y="2751309"/>
            <a:ext cx="4802505" cy="1166986"/>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pPr>
              <a:lnSpc>
                <a:spcPts val="4500"/>
              </a:lnSpc>
            </a:pPr>
            <a:r>
              <a:rPr lang="es-ES" kern="0" dirty="0">
                <a:solidFill>
                  <a:schemeClr val="bg1">
                    <a:lumMod val="95000"/>
                  </a:schemeClr>
                </a:solidFill>
              </a:rPr>
              <a:t>Actuaciones</a:t>
            </a:r>
            <a:br>
              <a:rPr lang="es-ES" kern="0" dirty="0">
                <a:solidFill>
                  <a:schemeClr val="bg1">
                    <a:lumMod val="95000"/>
                  </a:schemeClr>
                </a:solidFill>
              </a:rPr>
            </a:br>
            <a:r>
              <a:rPr lang="es-ES" kern="0" spc="-45" dirty="0">
                <a:solidFill>
                  <a:schemeClr val="bg1">
                    <a:lumMod val="95000"/>
                  </a:schemeClr>
                </a:solidFill>
              </a:rPr>
              <a:t>Subvencionables</a:t>
            </a:r>
          </a:p>
        </p:txBody>
      </p:sp>
      <p:sp>
        <p:nvSpPr>
          <p:cNvPr id="5" name="Rectángulo 4">
            <a:extLst>
              <a:ext uri="{FF2B5EF4-FFF2-40B4-BE49-F238E27FC236}">
                <a16:creationId xmlns:a16="http://schemas.microsoft.com/office/drawing/2014/main" id="{1A0962E7-296F-314F-B070-C67F1B2AB94A}"/>
              </a:ext>
            </a:extLst>
          </p:cNvPr>
          <p:cNvSpPr/>
          <p:nvPr/>
        </p:nvSpPr>
        <p:spPr>
          <a:xfrm>
            <a:off x="317500" y="1190625"/>
            <a:ext cx="2362200" cy="2144177"/>
          </a:xfrm>
          <a:prstGeom prst="rect">
            <a:avLst/>
          </a:prstGeom>
        </p:spPr>
        <p:txBody>
          <a:bodyPr wrap="square">
            <a:spAutoFit/>
          </a:bodyPr>
          <a:lstStyle/>
          <a:p>
            <a:r>
              <a:rPr lang="es-ES" sz="20000" spc="-1500" baseline="7000" dirty="0">
                <a:solidFill>
                  <a:schemeClr val="bg1">
                    <a:lumMod val="95000"/>
                    <a:alpha val="36000"/>
                  </a:schemeClr>
                </a:solidFill>
                <a:latin typeface="Century Gothic"/>
                <a:cs typeface="Century Gothic"/>
              </a:rPr>
              <a:t>02</a:t>
            </a:r>
            <a:endParaRPr lang="es-ES" sz="20000" b="1" spc="-1500" baseline="7000" dirty="0">
              <a:solidFill>
                <a:schemeClr val="bg1">
                  <a:lumMod val="95000"/>
                  <a:alpha val="36000"/>
                </a:schemeClr>
              </a:solidFill>
              <a:latin typeface="Century Gothic Bold"/>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3" name="object 23"/>
          <p:cNvSpPr txBox="1"/>
          <p:nvPr/>
        </p:nvSpPr>
        <p:spPr>
          <a:xfrm>
            <a:off x="5400500" y="2288343"/>
            <a:ext cx="4518200" cy="3449662"/>
          </a:xfrm>
          <a:prstGeom prst="rect">
            <a:avLst/>
          </a:prstGeom>
        </p:spPr>
        <p:txBody>
          <a:bodyPr vert="horz" wrap="square" lIns="0" tIns="12700" rIns="0" bIns="0" rtlCol="0">
            <a:spAutoFit/>
          </a:bodyPr>
          <a:lstStyle/>
          <a:p>
            <a:pPr marL="222250" marR="5080" indent="-210185">
              <a:lnSpc>
                <a:spcPct val="100000"/>
              </a:lnSpc>
              <a:spcBef>
                <a:spcPts val="100"/>
              </a:spcBef>
            </a:pPr>
            <a:r>
              <a:rPr lang="es-ES" sz="1300" dirty="0" smtClean="0">
                <a:solidFill>
                  <a:srgbClr val="3D3D3F"/>
                </a:solidFill>
                <a:latin typeface="Century Gothic"/>
                <a:cs typeface="Century Gothic"/>
              </a:rPr>
              <a:t>— </a:t>
            </a:r>
            <a:r>
              <a:rPr lang="es-ES" sz="1300" spc="-80" dirty="0" smtClean="0">
                <a:solidFill>
                  <a:srgbClr val="3D3D3F"/>
                </a:solidFill>
                <a:latin typeface="Century Gothic"/>
                <a:cs typeface="Century Gothic"/>
              </a:rPr>
              <a:t>Deberán estar relacionados con actividades de utilidad pública o interés social en el ámbito local.</a:t>
            </a:r>
            <a:endParaRPr lang="es-ES" sz="1300" spc="-50" dirty="0">
              <a:solidFill>
                <a:srgbClr val="3D3D3F"/>
              </a:solidFill>
              <a:latin typeface="Century Gothic"/>
              <a:cs typeface="Century Gothic"/>
            </a:endParaRPr>
          </a:p>
          <a:p>
            <a:pPr marL="222250" indent="-210185">
              <a:lnSpc>
                <a:spcPct val="100000"/>
              </a:lnSpc>
              <a:spcBef>
                <a:spcPts val="1130"/>
              </a:spcBef>
              <a:buChar char="—"/>
              <a:tabLst>
                <a:tab pos="222885" algn="l"/>
              </a:tabLst>
            </a:pPr>
            <a:r>
              <a:rPr lang="es-ES" sz="1300" spc="-65" dirty="0" smtClean="0">
                <a:solidFill>
                  <a:srgbClr val="3D3D3F"/>
                </a:solidFill>
                <a:latin typeface="Century Gothic"/>
                <a:cs typeface="Century Gothic"/>
              </a:rPr>
              <a:t>No suponer la sustitución de personal al servicio de tareas estructurales de las entidades</a:t>
            </a:r>
            <a:r>
              <a:rPr lang="es-ES" sz="1300" spc="-65" dirty="0">
                <a:solidFill>
                  <a:srgbClr val="3D3D3F"/>
                </a:solidFill>
                <a:latin typeface="Century Gothic"/>
                <a:cs typeface="Century Gothic"/>
              </a:rPr>
              <a:t>.</a:t>
            </a:r>
            <a:endParaRPr lang="es-ES" sz="1300" dirty="0">
              <a:latin typeface="Century Gothic"/>
              <a:cs typeface="Century Gothic"/>
            </a:endParaRPr>
          </a:p>
          <a:p>
            <a:pPr marL="223520" marR="5080" indent="-211454">
              <a:lnSpc>
                <a:spcPct val="100000"/>
              </a:lnSpc>
              <a:spcBef>
                <a:spcPts val="1135"/>
              </a:spcBef>
              <a:buChar char="—"/>
              <a:tabLst>
                <a:tab pos="224154" algn="l"/>
              </a:tabLst>
            </a:pPr>
            <a:r>
              <a:rPr lang="es-ES" sz="1300" spc="-80" dirty="0" smtClean="0">
                <a:solidFill>
                  <a:srgbClr val="3D3D3F"/>
                </a:solidFill>
                <a:latin typeface="Century Gothic"/>
                <a:cs typeface="Century Gothic"/>
              </a:rPr>
              <a:t>No se podrán contratar personas que ya lo hayan sido por la misma entidad </a:t>
            </a:r>
            <a:r>
              <a:rPr lang="es-ES" sz="1300" spc="-80" dirty="0">
                <a:solidFill>
                  <a:srgbClr val="3D3D3F"/>
                </a:solidFill>
                <a:latin typeface="Century Gothic"/>
                <a:cs typeface="Century Gothic"/>
              </a:rPr>
              <a:t>en la </a:t>
            </a:r>
            <a:r>
              <a:rPr lang="es-ES" sz="1300" b="1" spc="-50" dirty="0">
                <a:solidFill>
                  <a:srgbClr val="004594"/>
                </a:solidFill>
                <a:latin typeface="Century Gothic Bold"/>
                <a:cs typeface="Calibri"/>
              </a:rPr>
              <a:t>convocatoria de ayudas para acciones locales de promoción de empleo para el ejercicio 2021</a:t>
            </a:r>
            <a:r>
              <a:rPr lang="es-ES" sz="1300" spc="-80" dirty="0" smtClean="0">
                <a:solidFill>
                  <a:srgbClr val="3D3D3F"/>
                </a:solidFill>
                <a:latin typeface="Century Gothic"/>
                <a:cs typeface="Century Gothic"/>
              </a:rPr>
              <a:t> ni en la </a:t>
            </a:r>
            <a:r>
              <a:rPr lang="es-ES" sz="1300" b="1" spc="-50" dirty="0">
                <a:solidFill>
                  <a:srgbClr val="004594"/>
                </a:solidFill>
                <a:latin typeface="Century Gothic Bold"/>
                <a:cs typeface="Calibri"/>
              </a:rPr>
              <a:t>convocatoria de ayudas para la contratación de personas jóvenes por entidades locales en el marco del POEJ 2014-2020  para el ejercicio 2021</a:t>
            </a:r>
            <a:r>
              <a:rPr lang="es-ES" sz="1300" spc="-80" dirty="0" smtClean="0">
                <a:solidFill>
                  <a:srgbClr val="3D3D3F"/>
                </a:solidFill>
                <a:latin typeface="Century Gothic"/>
                <a:cs typeface="Century Gothic"/>
              </a:rPr>
              <a:t>.</a:t>
            </a:r>
          </a:p>
          <a:p>
            <a:pPr marL="223520" marR="5080" indent="-211454">
              <a:lnSpc>
                <a:spcPct val="100000"/>
              </a:lnSpc>
              <a:spcBef>
                <a:spcPts val="1135"/>
              </a:spcBef>
              <a:buChar char="—"/>
              <a:tabLst>
                <a:tab pos="224154" algn="l"/>
              </a:tabLst>
            </a:pPr>
            <a:r>
              <a:rPr lang="es-ES" sz="1300" spc="-80" dirty="0">
                <a:solidFill>
                  <a:srgbClr val="3D3D3F"/>
                </a:solidFill>
                <a:latin typeface="Century Gothic"/>
                <a:cs typeface="Century Gothic"/>
              </a:rPr>
              <a:t>No </a:t>
            </a:r>
            <a:r>
              <a:rPr lang="es-ES" sz="1300" spc="-55" dirty="0">
                <a:solidFill>
                  <a:srgbClr val="3D3D3F"/>
                </a:solidFill>
                <a:latin typeface="Century Gothic"/>
                <a:cs typeface="Century Gothic"/>
              </a:rPr>
              <a:t>vinculados </a:t>
            </a:r>
            <a:r>
              <a:rPr lang="es-ES" sz="1300" spc="-70" dirty="0">
                <a:solidFill>
                  <a:srgbClr val="3D3D3F"/>
                </a:solidFill>
                <a:latin typeface="Century Gothic"/>
                <a:cs typeface="Century Gothic"/>
              </a:rPr>
              <a:t>a </a:t>
            </a:r>
            <a:r>
              <a:rPr lang="es-ES" sz="1300" spc="-60" dirty="0">
                <a:solidFill>
                  <a:srgbClr val="3D3D3F"/>
                </a:solidFill>
                <a:latin typeface="Century Gothic"/>
                <a:cs typeface="Century Gothic"/>
              </a:rPr>
              <a:t>actividades </a:t>
            </a:r>
            <a:r>
              <a:rPr lang="es-ES" sz="1300" spc="-55" dirty="0">
                <a:solidFill>
                  <a:srgbClr val="3D3D3F"/>
                </a:solidFill>
                <a:latin typeface="Century Gothic"/>
                <a:cs typeface="Century Gothic"/>
              </a:rPr>
              <a:t>acogidas </a:t>
            </a:r>
            <a:r>
              <a:rPr lang="es-ES" sz="1300" spc="-70" dirty="0">
                <a:solidFill>
                  <a:srgbClr val="3D3D3F"/>
                </a:solidFill>
                <a:latin typeface="Century Gothic"/>
                <a:cs typeface="Century Gothic"/>
              </a:rPr>
              <a:t>a </a:t>
            </a:r>
            <a:r>
              <a:rPr lang="es-ES" sz="1300" spc="-60" dirty="0">
                <a:solidFill>
                  <a:srgbClr val="3D3D3F"/>
                </a:solidFill>
                <a:latin typeface="Century Gothic"/>
                <a:cs typeface="Century Gothic"/>
              </a:rPr>
              <a:t>subvención </a:t>
            </a:r>
            <a:r>
              <a:rPr lang="es-ES" sz="1300" spc="-65" dirty="0">
                <a:solidFill>
                  <a:srgbClr val="3D3D3F"/>
                </a:solidFill>
                <a:latin typeface="Century Gothic"/>
                <a:cs typeface="Century Gothic"/>
              </a:rPr>
              <a:t>en  </a:t>
            </a:r>
            <a:r>
              <a:rPr lang="es-ES" sz="1300" spc="-45" dirty="0">
                <a:solidFill>
                  <a:srgbClr val="3D3D3F"/>
                </a:solidFill>
                <a:latin typeface="Century Gothic"/>
                <a:cs typeface="Century Gothic"/>
              </a:rPr>
              <a:t>cuales </a:t>
            </a:r>
            <a:r>
              <a:rPr lang="es-ES" sz="1300" spc="-60" dirty="0">
                <a:solidFill>
                  <a:srgbClr val="3D3D3F"/>
                </a:solidFill>
                <a:latin typeface="Century Gothic"/>
                <a:cs typeface="Century Gothic"/>
              </a:rPr>
              <a:t>quiera </a:t>
            </a:r>
            <a:r>
              <a:rPr lang="es-ES" sz="1300" spc="-65" dirty="0">
                <a:solidFill>
                  <a:srgbClr val="3D3D3F"/>
                </a:solidFill>
                <a:latin typeface="Century Gothic"/>
                <a:cs typeface="Century Gothic"/>
              </a:rPr>
              <a:t>de </a:t>
            </a:r>
            <a:r>
              <a:rPr lang="es-ES" sz="1300" spc="-35" dirty="0">
                <a:solidFill>
                  <a:srgbClr val="3D3D3F"/>
                </a:solidFill>
                <a:latin typeface="Century Gothic"/>
                <a:cs typeface="Century Gothic"/>
              </a:rPr>
              <a:t>las </a:t>
            </a:r>
            <a:r>
              <a:rPr lang="es-ES" sz="1300" spc="-60" dirty="0">
                <a:solidFill>
                  <a:srgbClr val="3D3D3F"/>
                </a:solidFill>
                <a:latin typeface="Century Gothic"/>
                <a:cs typeface="Century Gothic"/>
              </a:rPr>
              <a:t>convocatorias </a:t>
            </a:r>
            <a:r>
              <a:rPr lang="es-ES" sz="1300" spc="-50" dirty="0">
                <a:solidFill>
                  <a:srgbClr val="3D3D3F"/>
                </a:solidFill>
                <a:latin typeface="Century Gothic"/>
                <a:cs typeface="Century Gothic"/>
              </a:rPr>
              <a:t>realizadas </a:t>
            </a:r>
            <a:r>
              <a:rPr lang="es-ES" sz="1300" spc="-70" dirty="0">
                <a:solidFill>
                  <a:srgbClr val="3D3D3F"/>
                </a:solidFill>
                <a:latin typeface="Century Gothic"/>
                <a:cs typeface="Century Gothic"/>
              </a:rPr>
              <a:t>por </a:t>
            </a:r>
            <a:r>
              <a:rPr lang="es-ES" sz="1300" spc="-65" dirty="0" err="1">
                <a:solidFill>
                  <a:srgbClr val="3D3D3F"/>
                </a:solidFill>
                <a:latin typeface="Century Gothic"/>
                <a:cs typeface="Century Gothic"/>
              </a:rPr>
              <a:t>Lanbide</a:t>
            </a:r>
            <a:r>
              <a:rPr lang="es-ES" sz="1300" spc="-65" dirty="0">
                <a:solidFill>
                  <a:srgbClr val="3D3D3F"/>
                </a:solidFill>
                <a:latin typeface="Century Gothic"/>
                <a:cs typeface="Century Gothic"/>
              </a:rPr>
              <a:t>-  </a:t>
            </a:r>
            <a:r>
              <a:rPr lang="es-ES" sz="1300" spc="-50" dirty="0">
                <a:solidFill>
                  <a:srgbClr val="3D3D3F"/>
                </a:solidFill>
                <a:latin typeface="Century Gothic"/>
                <a:cs typeface="Century Gothic"/>
              </a:rPr>
              <a:t>Servicio </a:t>
            </a:r>
            <a:r>
              <a:rPr lang="es-ES" sz="1300" spc="-90" dirty="0">
                <a:solidFill>
                  <a:srgbClr val="3D3D3F"/>
                </a:solidFill>
                <a:latin typeface="Century Gothic"/>
                <a:cs typeface="Century Gothic"/>
              </a:rPr>
              <a:t>Vasco </a:t>
            </a:r>
            <a:r>
              <a:rPr lang="es-ES" sz="1300" spc="-65" dirty="0">
                <a:solidFill>
                  <a:srgbClr val="3D3D3F"/>
                </a:solidFill>
                <a:latin typeface="Century Gothic"/>
                <a:cs typeface="Century Gothic"/>
              </a:rPr>
              <a:t>de </a:t>
            </a:r>
            <a:r>
              <a:rPr lang="es-ES" sz="1300" spc="-45" dirty="0">
                <a:solidFill>
                  <a:srgbClr val="3D3D3F"/>
                </a:solidFill>
                <a:latin typeface="Century Gothic"/>
                <a:cs typeface="Century Gothic"/>
              </a:rPr>
              <a:t>Empleo </a:t>
            </a:r>
            <a:r>
              <a:rPr lang="es-ES" sz="1300" spc="-65" dirty="0">
                <a:solidFill>
                  <a:srgbClr val="3D3D3F"/>
                </a:solidFill>
                <a:latin typeface="Century Gothic"/>
                <a:cs typeface="Century Gothic"/>
              </a:rPr>
              <a:t>o </a:t>
            </a:r>
            <a:r>
              <a:rPr lang="es-ES" sz="1300" spc="-55" dirty="0">
                <a:solidFill>
                  <a:srgbClr val="3D3D3F"/>
                </a:solidFill>
                <a:latin typeface="Century Gothic"/>
                <a:cs typeface="Century Gothic"/>
              </a:rPr>
              <a:t>subvencionados </a:t>
            </a:r>
            <a:r>
              <a:rPr lang="es-ES" sz="1300" spc="-65" dirty="0">
                <a:solidFill>
                  <a:srgbClr val="3D3D3F"/>
                </a:solidFill>
                <a:latin typeface="Century Gothic"/>
                <a:cs typeface="Century Gothic"/>
              </a:rPr>
              <a:t>en </a:t>
            </a:r>
            <a:r>
              <a:rPr lang="es-ES" sz="1300" spc="-45" dirty="0">
                <a:solidFill>
                  <a:srgbClr val="3D3D3F"/>
                </a:solidFill>
                <a:latin typeface="Century Gothic"/>
                <a:cs typeface="Century Gothic"/>
              </a:rPr>
              <a:t>el </a:t>
            </a:r>
            <a:r>
              <a:rPr lang="es-ES" sz="1300" spc="-55" dirty="0">
                <a:solidFill>
                  <a:srgbClr val="3D3D3F"/>
                </a:solidFill>
                <a:latin typeface="Century Gothic"/>
                <a:cs typeface="Century Gothic"/>
              </a:rPr>
              <a:t>marco  </a:t>
            </a:r>
            <a:r>
              <a:rPr lang="es-ES" sz="1300" spc="-65" dirty="0">
                <a:solidFill>
                  <a:srgbClr val="3D3D3F"/>
                </a:solidFill>
                <a:latin typeface="Century Gothic"/>
                <a:cs typeface="Century Gothic"/>
              </a:rPr>
              <a:t>de </a:t>
            </a:r>
            <a:r>
              <a:rPr lang="es-ES" sz="1300" spc="-35" dirty="0">
                <a:solidFill>
                  <a:srgbClr val="3D3D3F"/>
                </a:solidFill>
                <a:latin typeface="Century Gothic"/>
                <a:cs typeface="Century Gothic"/>
              </a:rPr>
              <a:t>las</a:t>
            </a:r>
            <a:r>
              <a:rPr lang="es-ES" sz="1300" spc="70" dirty="0">
                <a:solidFill>
                  <a:srgbClr val="3D3D3F"/>
                </a:solidFill>
                <a:latin typeface="Century Gothic"/>
                <a:cs typeface="Century Gothic"/>
              </a:rPr>
              <a:t> </a:t>
            </a:r>
            <a:r>
              <a:rPr lang="es-ES" sz="1300" spc="-25" dirty="0">
                <a:solidFill>
                  <a:srgbClr val="3D3D3F"/>
                </a:solidFill>
                <a:latin typeface="Century Gothic"/>
                <a:cs typeface="Century Gothic"/>
              </a:rPr>
              <a:t>mismas.</a:t>
            </a:r>
            <a:endParaRPr lang="es-ES" sz="1300" dirty="0">
              <a:latin typeface="Century Gothic"/>
              <a:cs typeface="Century Gothic"/>
            </a:endParaRPr>
          </a:p>
          <a:p>
            <a:pPr marL="222250" marR="5080" indent="-210185">
              <a:lnSpc>
                <a:spcPct val="100000"/>
              </a:lnSpc>
              <a:spcBef>
                <a:spcPts val="100"/>
              </a:spcBef>
            </a:pPr>
            <a:endParaRPr lang="es-ES" sz="1300" dirty="0">
              <a:latin typeface="Century Gothic"/>
              <a:cs typeface="Century Gothic"/>
            </a:endParaRPr>
          </a:p>
        </p:txBody>
      </p:sp>
      <p:sp>
        <p:nvSpPr>
          <p:cNvPr id="25" name="object 25"/>
          <p:cNvSpPr txBox="1"/>
          <p:nvPr/>
        </p:nvSpPr>
        <p:spPr>
          <a:xfrm>
            <a:off x="671376" y="2288343"/>
            <a:ext cx="4218124" cy="4303742"/>
          </a:xfrm>
          <a:prstGeom prst="rect">
            <a:avLst/>
          </a:prstGeom>
        </p:spPr>
        <p:txBody>
          <a:bodyPr vert="horz" wrap="square" lIns="0" tIns="12700" rIns="0" bIns="0" rtlCol="0">
            <a:spAutoFit/>
          </a:bodyPr>
          <a:lstStyle/>
          <a:p>
            <a:pPr marL="227329" marR="5080" indent="-215265">
              <a:lnSpc>
                <a:spcPct val="100000"/>
              </a:lnSpc>
              <a:spcBef>
                <a:spcPts val="100"/>
              </a:spcBef>
            </a:pPr>
            <a:r>
              <a:rPr lang="es-ES" sz="1300" dirty="0" smtClean="0">
                <a:solidFill>
                  <a:srgbClr val="3D3D3F"/>
                </a:solidFill>
                <a:latin typeface="Century Gothic"/>
                <a:cs typeface="Century Gothic"/>
              </a:rPr>
              <a:t>— </a:t>
            </a:r>
            <a:r>
              <a:rPr lang="es-ES" sz="1300" spc="-60" dirty="0" smtClean="0">
                <a:solidFill>
                  <a:srgbClr val="3D3D3F"/>
                </a:solidFill>
                <a:latin typeface="Century Gothic"/>
                <a:cs typeface="Century Gothic"/>
              </a:rPr>
              <a:t>Contratos </a:t>
            </a:r>
            <a:r>
              <a:rPr lang="es-ES" sz="1300" spc="-40" dirty="0" smtClean="0">
                <a:solidFill>
                  <a:srgbClr val="3D3D3F"/>
                </a:solidFill>
                <a:latin typeface="Century Gothic"/>
                <a:cs typeface="Century Gothic"/>
              </a:rPr>
              <a:t>para la mejora de la </a:t>
            </a:r>
            <a:r>
              <a:rPr lang="es-ES" sz="1300" spc="-40" dirty="0" err="1" smtClean="0">
                <a:solidFill>
                  <a:srgbClr val="3D3D3F"/>
                </a:solidFill>
                <a:latin typeface="Century Gothic"/>
                <a:cs typeface="Century Gothic"/>
              </a:rPr>
              <a:t>ocupabilidad</a:t>
            </a:r>
            <a:r>
              <a:rPr lang="es-ES" sz="1300" spc="-40" dirty="0" smtClean="0">
                <a:solidFill>
                  <a:srgbClr val="3D3D3F"/>
                </a:solidFill>
                <a:latin typeface="Century Gothic"/>
                <a:cs typeface="Century Gothic"/>
              </a:rPr>
              <a:t> y la inserción laboral </a:t>
            </a:r>
            <a:r>
              <a:rPr lang="es-ES" sz="1300" spc="-60" dirty="0" smtClean="0">
                <a:solidFill>
                  <a:srgbClr val="3D3D3F"/>
                </a:solidFill>
                <a:latin typeface="Century Gothic"/>
                <a:cs typeface="Century Gothic"/>
              </a:rPr>
              <a:t>de </a:t>
            </a:r>
            <a:r>
              <a:rPr lang="es-ES" sz="1300" spc="-45" dirty="0" smtClean="0">
                <a:solidFill>
                  <a:srgbClr val="3D3D3F"/>
                </a:solidFill>
                <a:latin typeface="Century Gothic"/>
                <a:cs typeface="Century Gothic"/>
              </a:rPr>
              <a:t>al </a:t>
            </a:r>
            <a:r>
              <a:rPr lang="es-ES" sz="1300" spc="-35" dirty="0" smtClean="0">
                <a:solidFill>
                  <a:srgbClr val="3D3D3F"/>
                </a:solidFill>
                <a:latin typeface="Century Gothic"/>
                <a:cs typeface="Century Gothic"/>
              </a:rPr>
              <a:t>menos </a:t>
            </a:r>
            <a:r>
              <a:rPr lang="es-ES" sz="1300" spc="10" dirty="0">
                <a:solidFill>
                  <a:srgbClr val="3D3D3F"/>
                </a:solidFill>
                <a:latin typeface="Century Gothic"/>
                <a:cs typeface="Century Gothic"/>
              </a:rPr>
              <a:t>3</a:t>
            </a:r>
            <a:r>
              <a:rPr lang="es-ES" sz="1300" spc="10" dirty="0" smtClean="0">
                <a:solidFill>
                  <a:srgbClr val="3D3D3F"/>
                </a:solidFill>
                <a:latin typeface="Century Gothic"/>
                <a:cs typeface="Century Gothic"/>
              </a:rPr>
              <a:t> </a:t>
            </a:r>
            <a:r>
              <a:rPr lang="es-ES" sz="1300" spc="-20" dirty="0" smtClean="0">
                <a:solidFill>
                  <a:srgbClr val="3D3D3F"/>
                </a:solidFill>
                <a:latin typeface="Century Gothic"/>
                <a:cs typeface="Century Gothic"/>
              </a:rPr>
              <a:t>meses </a:t>
            </a:r>
            <a:r>
              <a:rPr lang="es-ES" sz="1300" spc="-60" dirty="0" smtClean="0">
                <a:solidFill>
                  <a:srgbClr val="3D3D3F"/>
                </a:solidFill>
                <a:latin typeface="Century Gothic"/>
                <a:cs typeface="Century Gothic"/>
              </a:rPr>
              <a:t>de </a:t>
            </a:r>
            <a:r>
              <a:rPr lang="es-ES" sz="1300" spc="-50" dirty="0" smtClean="0">
                <a:solidFill>
                  <a:srgbClr val="3D3D3F"/>
                </a:solidFill>
                <a:latin typeface="Century Gothic"/>
                <a:cs typeface="Century Gothic"/>
              </a:rPr>
              <a:t>duración, </a:t>
            </a:r>
            <a:r>
              <a:rPr lang="es-ES" sz="1300" spc="-60" dirty="0" smtClean="0">
                <a:solidFill>
                  <a:srgbClr val="3D3D3F"/>
                </a:solidFill>
                <a:latin typeface="Century Gothic"/>
                <a:cs typeface="Century Gothic"/>
              </a:rPr>
              <a:t>cuyo  </a:t>
            </a:r>
            <a:r>
              <a:rPr lang="es-ES" sz="1300" spc="-55" dirty="0" smtClean="0">
                <a:solidFill>
                  <a:srgbClr val="3D3D3F"/>
                </a:solidFill>
                <a:latin typeface="Century Gothic"/>
                <a:cs typeface="Century Gothic"/>
              </a:rPr>
              <a:t>objeto es aumentar la empleabilidad de personas</a:t>
            </a:r>
            <a:r>
              <a:rPr lang="es-ES" sz="1300" spc="-45" dirty="0" smtClean="0">
                <a:solidFill>
                  <a:srgbClr val="3D3D3F"/>
                </a:solidFill>
                <a:latin typeface="Century Gothic"/>
                <a:cs typeface="Century Gothic"/>
              </a:rPr>
              <a:t> </a:t>
            </a:r>
            <a:r>
              <a:rPr lang="es-ES" sz="1300" spc="-40" dirty="0" smtClean="0">
                <a:solidFill>
                  <a:srgbClr val="3D3D3F"/>
                </a:solidFill>
                <a:latin typeface="Century Gothic"/>
                <a:cs typeface="Century Gothic"/>
              </a:rPr>
              <a:t>desempleadas </a:t>
            </a:r>
            <a:r>
              <a:rPr lang="es-ES" sz="1300" spc="-60" dirty="0" smtClean="0">
                <a:solidFill>
                  <a:srgbClr val="3D3D3F"/>
                </a:solidFill>
                <a:latin typeface="Century Gothic"/>
                <a:cs typeface="Century Gothic"/>
              </a:rPr>
              <a:t>e </a:t>
            </a:r>
            <a:r>
              <a:rPr lang="es-ES" sz="1300" spc="-35" dirty="0" smtClean="0">
                <a:solidFill>
                  <a:srgbClr val="3D3D3F"/>
                </a:solidFill>
                <a:latin typeface="Century Gothic"/>
                <a:cs typeface="Century Gothic"/>
              </a:rPr>
              <a:t>inscritas  </a:t>
            </a:r>
            <a:r>
              <a:rPr lang="es-ES" sz="1300" spc="-40" dirty="0" smtClean="0">
                <a:solidFill>
                  <a:srgbClr val="3D3D3F"/>
                </a:solidFill>
                <a:latin typeface="Century Gothic"/>
                <a:cs typeface="Century Gothic"/>
              </a:rPr>
              <a:t>como </a:t>
            </a:r>
            <a:r>
              <a:rPr lang="es-ES" sz="1300" spc="-50" dirty="0" smtClean="0">
                <a:solidFill>
                  <a:srgbClr val="3D3D3F"/>
                </a:solidFill>
                <a:latin typeface="Century Gothic"/>
                <a:cs typeface="Century Gothic"/>
              </a:rPr>
              <a:t>demandantes </a:t>
            </a:r>
            <a:r>
              <a:rPr lang="es-ES" sz="1300" spc="-60"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empleo </a:t>
            </a:r>
            <a:r>
              <a:rPr lang="es-ES" sz="1300" spc="-60" dirty="0" smtClean="0">
                <a:solidFill>
                  <a:srgbClr val="3D3D3F"/>
                </a:solidFill>
                <a:latin typeface="Century Gothic"/>
                <a:cs typeface="Century Gothic"/>
              </a:rPr>
              <a:t>en</a:t>
            </a:r>
            <a:r>
              <a:rPr lang="es-ES" sz="1300" spc="15" dirty="0" smtClean="0">
                <a:solidFill>
                  <a:srgbClr val="3D3D3F"/>
                </a:solidFill>
                <a:latin typeface="Century Gothic"/>
                <a:cs typeface="Century Gothic"/>
              </a:rPr>
              <a:t> </a:t>
            </a:r>
            <a:r>
              <a:rPr lang="es-ES" sz="1300" spc="-60" dirty="0" smtClean="0">
                <a:solidFill>
                  <a:srgbClr val="3D3D3F"/>
                </a:solidFill>
                <a:latin typeface="Century Gothic"/>
                <a:cs typeface="Century Gothic"/>
              </a:rPr>
              <a:t>Lanbide-SVE, residentes en la zona geográfica a la que se refiere la solicitud de subvención, a través de una experiencia temporal de trabajo que potencie su cualificación y/o sus competencias personales y motivación</a:t>
            </a:r>
            <a:endParaRPr lang="es-ES" sz="1300" spc="-60" dirty="0">
              <a:solidFill>
                <a:srgbClr val="3D3D3F"/>
              </a:solidFill>
              <a:latin typeface="Century Gothic"/>
              <a:cs typeface="Century Gothic"/>
            </a:endParaRPr>
          </a:p>
          <a:p>
            <a:pPr marL="227329" marR="5080" indent="-215265">
              <a:lnSpc>
                <a:spcPct val="100000"/>
              </a:lnSpc>
              <a:spcBef>
                <a:spcPts val="100"/>
              </a:spcBef>
            </a:pPr>
            <a:endParaRPr lang="es-ES" sz="1300" spc="-60" dirty="0">
              <a:solidFill>
                <a:srgbClr val="3D3D3F"/>
              </a:solidFill>
              <a:latin typeface="Century Gothic"/>
              <a:cs typeface="Century Gothic"/>
            </a:endParaRPr>
          </a:p>
          <a:p>
            <a:pPr marL="227329" marR="5080" indent="-215265">
              <a:spcBef>
                <a:spcPts val="100"/>
              </a:spcBef>
            </a:pPr>
            <a:r>
              <a:rPr lang="es-ES" sz="1300" dirty="0">
                <a:solidFill>
                  <a:srgbClr val="3D3D3F"/>
                </a:solidFill>
                <a:latin typeface="Century Gothic"/>
                <a:cs typeface="Century Gothic"/>
              </a:rPr>
              <a:t>— </a:t>
            </a:r>
            <a:r>
              <a:rPr lang="es-ES" sz="1300" spc="-35" dirty="0">
                <a:solidFill>
                  <a:srgbClr val="3D3D3F"/>
                </a:solidFill>
                <a:latin typeface="Century Gothic"/>
                <a:cs typeface="Century Gothic"/>
              </a:rPr>
              <a:t>Iniciarse </a:t>
            </a:r>
            <a:r>
              <a:rPr lang="es-ES" sz="1300" spc="-50" dirty="0">
                <a:solidFill>
                  <a:srgbClr val="3D3D3F"/>
                </a:solidFill>
                <a:latin typeface="Century Gothic"/>
                <a:cs typeface="Century Gothic"/>
              </a:rPr>
              <a:t>hasta </a:t>
            </a:r>
            <a:r>
              <a:rPr lang="es-ES" sz="1300" spc="-40" dirty="0">
                <a:solidFill>
                  <a:srgbClr val="3D3D3F"/>
                </a:solidFill>
                <a:latin typeface="Century Gothic"/>
                <a:cs typeface="Century Gothic"/>
              </a:rPr>
              <a:t>el </a:t>
            </a:r>
            <a:r>
              <a:rPr lang="es-ES" sz="1300" b="1" spc="-50" dirty="0" smtClean="0">
                <a:solidFill>
                  <a:srgbClr val="004594"/>
                </a:solidFill>
                <a:latin typeface="Century Gothic Bold"/>
                <a:cs typeface="Calibri"/>
              </a:rPr>
              <a:t>31 </a:t>
            </a:r>
            <a:r>
              <a:rPr lang="es-ES" sz="1300" b="1" spc="-50" dirty="0">
                <a:solidFill>
                  <a:srgbClr val="004594"/>
                </a:solidFill>
                <a:latin typeface="Century Gothic Bold"/>
                <a:cs typeface="Calibri"/>
              </a:rPr>
              <a:t>de </a:t>
            </a:r>
            <a:r>
              <a:rPr lang="es-ES" sz="1300" b="1" spc="-50" dirty="0" smtClean="0">
                <a:solidFill>
                  <a:srgbClr val="004594"/>
                </a:solidFill>
                <a:latin typeface="Century Gothic Bold"/>
                <a:cs typeface="Calibri"/>
              </a:rPr>
              <a:t> diciembre </a:t>
            </a:r>
            <a:r>
              <a:rPr lang="es-ES" sz="1300" b="1" spc="-50" dirty="0">
                <a:solidFill>
                  <a:srgbClr val="004594"/>
                </a:solidFill>
                <a:latin typeface="Century Gothic Bold"/>
                <a:cs typeface="Calibri"/>
              </a:rPr>
              <a:t>de </a:t>
            </a:r>
            <a:r>
              <a:rPr lang="es-ES" sz="1300" b="1" spc="-50" dirty="0" smtClean="0">
                <a:solidFill>
                  <a:srgbClr val="004594"/>
                </a:solidFill>
                <a:latin typeface="Century Gothic Bold"/>
                <a:cs typeface="Calibri"/>
              </a:rPr>
              <a:t>2022 </a:t>
            </a:r>
            <a:r>
              <a:rPr lang="es-ES" sz="1300" spc="-35" dirty="0">
                <a:solidFill>
                  <a:srgbClr val="3D3D3F"/>
                </a:solidFill>
                <a:latin typeface="Century Gothic"/>
                <a:cs typeface="Century Gothic"/>
              </a:rPr>
              <a:t>y finalizar como máximo el</a:t>
            </a:r>
            <a:r>
              <a:rPr lang="es-ES" sz="1300" b="1" spc="-50" dirty="0" smtClean="0">
                <a:solidFill>
                  <a:srgbClr val="004594"/>
                </a:solidFill>
                <a:latin typeface="Century Gothic Bold"/>
                <a:cs typeface="Calibri"/>
              </a:rPr>
              <a:t> 30 de junio de 2023.</a:t>
            </a:r>
            <a:endParaRPr lang="es-ES" sz="1300" b="1" spc="-50" dirty="0">
              <a:solidFill>
                <a:srgbClr val="004594"/>
              </a:solidFill>
              <a:latin typeface="Century Gothic Bold"/>
              <a:cs typeface="Calibri"/>
            </a:endParaRPr>
          </a:p>
          <a:p>
            <a:pPr marL="227329" marR="5080" indent="-215265">
              <a:spcBef>
                <a:spcPts val="100"/>
              </a:spcBef>
            </a:pPr>
            <a:endParaRPr lang="es-ES" sz="1300" b="1" spc="-50" dirty="0">
              <a:solidFill>
                <a:srgbClr val="004594"/>
              </a:solidFill>
              <a:latin typeface="Century Gothic Bold"/>
              <a:cs typeface="Calibri"/>
            </a:endParaRPr>
          </a:p>
          <a:p>
            <a:pPr marL="227329" marR="5080" indent="-215265">
              <a:spcBef>
                <a:spcPts val="100"/>
              </a:spcBef>
            </a:pPr>
            <a:r>
              <a:rPr lang="es-ES" sz="1300" dirty="0">
                <a:solidFill>
                  <a:srgbClr val="3D3D3F"/>
                </a:solidFill>
                <a:latin typeface="Century Gothic"/>
                <a:cs typeface="Century Gothic"/>
              </a:rPr>
              <a:t>— </a:t>
            </a:r>
            <a:r>
              <a:rPr lang="es-ES" sz="1300" spc="-60" dirty="0">
                <a:solidFill>
                  <a:srgbClr val="3D3D3F"/>
                </a:solidFill>
                <a:latin typeface="Century Gothic"/>
                <a:cs typeface="Century Gothic"/>
              </a:rPr>
              <a:t>Jornada </a:t>
            </a:r>
            <a:r>
              <a:rPr lang="es-ES" sz="1300" spc="-45" dirty="0">
                <a:solidFill>
                  <a:srgbClr val="3D3D3F"/>
                </a:solidFill>
                <a:latin typeface="Century Gothic"/>
                <a:cs typeface="Century Gothic"/>
              </a:rPr>
              <a:t>completa </a:t>
            </a:r>
            <a:r>
              <a:rPr lang="es-ES" sz="1300" spc="-65" dirty="0">
                <a:solidFill>
                  <a:srgbClr val="3D3D3F"/>
                </a:solidFill>
                <a:latin typeface="Century Gothic"/>
                <a:cs typeface="Century Gothic"/>
              </a:rPr>
              <a:t>o </a:t>
            </a:r>
            <a:r>
              <a:rPr lang="es-ES" sz="1300" spc="-45" dirty="0">
                <a:solidFill>
                  <a:srgbClr val="3D3D3F"/>
                </a:solidFill>
                <a:latin typeface="Century Gothic"/>
                <a:cs typeface="Century Gothic"/>
              </a:rPr>
              <a:t>parcial </a:t>
            </a:r>
            <a:r>
              <a:rPr lang="es-ES" sz="1300" spc="-70" dirty="0">
                <a:solidFill>
                  <a:srgbClr val="3D3D3F"/>
                </a:solidFill>
                <a:latin typeface="Century Gothic"/>
                <a:cs typeface="Century Gothic"/>
              </a:rPr>
              <a:t>(nunca </a:t>
            </a:r>
            <a:r>
              <a:rPr lang="es-ES" sz="1300" spc="-45" dirty="0">
                <a:solidFill>
                  <a:srgbClr val="3D3D3F"/>
                </a:solidFill>
                <a:latin typeface="Century Gothic"/>
                <a:cs typeface="Century Gothic"/>
              </a:rPr>
              <a:t>inferior </a:t>
            </a:r>
            <a:r>
              <a:rPr lang="es-ES" sz="1300" spc="-40" dirty="0">
                <a:solidFill>
                  <a:srgbClr val="3D3D3F"/>
                </a:solidFill>
                <a:latin typeface="Century Gothic"/>
                <a:cs typeface="Century Gothic"/>
              </a:rPr>
              <a:t>al  </a:t>
            </a:r>
            <a:r>
              <a:rPr lang="es-ES" sz="1300" spc="60" dirty="0">
                <a:solidFill>
                  <a:srgbClr val="3D3D3F"/>
                </a:solidFill>
                <a:latin typeface="Century Gothic"/>
                <a:cs typeface="Century Gothic"/>
              </a:rPr>
              <a:t>5</a:t>
            </a:r>
            <a:r>
              <a:rPr lang="es-ES" sz="1300" spc="60" dirty="0" smtClean="0">
                <a:solidFill>
                  <a:srgbClr val="3D3D3F"/>
                </a:solidFill>
                <a:latin typeface="Century Gothic"/>
                <a:cs typeface="Century Gothic"/>
              </a:rPr>
              <a:t>0</a:t>
            </a:r>
            <a:r>
              <a:rPr lang="es-ES" sz="1300" spc="60" dirty="0">
                <a:solidFill>
                  <a:srgbClr val="3D3D3F"/>
                </a:solidFill>
                <a:latin typeface="Century Gothic"/>
                <a:cs typeface="Century Gothic"/>
              </a:rPr>
              <a:t>% </a:t>
            </a:r>
            <a:r>
              <a:rPr lang="es-ES" sz="1300" spc="-60" dirty="0">
                <a:solidFill>
                  <a:srgbClr val="3D3D3F"/>
                </a:solidFill>
                <a:latin typeface="Century Gothic"/>
                <a:cs typeface="Century Gothic"/>
              </a:rPr>
              <a:t>de </a:t>
            </a:r>
            <a:r>
              <a:rPr lang="es-ES" sz="1300" spc="-45" dirty="0">
                <a:solidFill>
                  <a:srgbClr val="3D3D3F"/>
                </a:solidFill>
                <a:latin typeface="Century Gothic"/>
                <a:cs typeface="Century Gothic"/>
              </a:rPr>
              <a:t>la </a:t>
            </a:r>
            <a:r>
              <a:rPr lang="es-ES" sz="1300" spc="-55" dirty="0">
                <a:solidFill>
                  <a:srgbClr val="3D3D3F"/>
                </a:solidFill>
                <a:latin typeface="Century Gothic"/>
                <a:cs typeface="Century Gothic"/>
              </a:rPr>
              <a:t>jornada </a:t>
            </a:r>
            <a:r>
              <a:rPr lang="es-ES" sz="1300" spc="-50" dirty="0">
                <a:solidFill>
                  <a:srgbClr val="3D3D3F"/>
                </a:solidFill>
                <a:latin typeface="Century Gothic"/>
                <a:cs typeface="Century Gothic"/>
              </a:rPr>
              <a:t>laboral</a:t>
            </a:r>
            <a:r>
              <a:rPr lang="es-ES" sz="1300" spc="229" dirty="0">
                <a:solidFill>
                  <a:srgbClr val="3D3D3F"/>
                </a:solidFill>
                <a:latin typeface="Century Gothic"/>
                <a:cs typeface="Century Gothic"/>
              </a:rPr>
              <a:t> </a:t>
            </a:r>
            <a:r>
              <a:rPr lang="es-ES" sz="1300" spc="-45" dirty="0">
                <a:solidFill>
                  <a:srgbClr val="3D3D3F"/>
                </a:solidFill>
                <a:latin typeface="Century Gothic"/>
                <a:cs typeface="Century Gothic"/>
              </a:rPr>
              <a:t>establecida).</a:t>
            </a:r>
            <a:endParaRPr lang="es-ES" sz="1300" dirty="0">
              <a:latin typeface="Century Gothic"/>
              <a:cs typeface="Century Gothic"/>
            </a:endParaRPr>
          </a:p>
          <a:p>
            <a:pPr marL="227329" marR="5080" indent="-215265">
              <a:lnSpc>
                <a:spcPct val="100000"/>
              </a:lnSpc>
              <a:spcBef>
                <a:spcPts val="100"/>
              </a:spcBef>
            </a:pPr>
            <a:endParaRPr lang="es-ES" sz="1300" dirty="0">
              <a:latin typeface="Century Gothic"/>
              <a:cs typeface="Century Gothic"/>
            </a:endParaRPr>
          </a:p>
          <a:p>
            <a:pPr marL="227329" marR="5080" indent="-215265">
              <a:spcBef>
                <a:spcPts val="100"/>
              </a:spcBef>
            </a:pPr>
            <a:r>
              <a:rPr lang="es-ES" sz="1300" dirty="0">
                <a:solidFill>
                  <a:srgbClr val="3D3D3F"/>
                </a:solidFill>
                <a:latin typeface="Century Gothic"/>
                <a:cs typeface="Century Gothic"/>
              </a:rPr>
              <a:t>— </a:t>
            </a:r>
            <a:r>
              <a:rPr lang="es-ES" sz="1300" dirty="0" smtClean="0">
                <a:solidFill>
                  <a:srgbClr val="3D3D3F"/>
                </a:solidFill>
                <a:latin typeface="Century Gothic"/>
                <a:cs typeface="Century Gothic"/>
              </a:rPr>
              <a:t>Los contratos deberán ser comunicados a través de </a:t>
            </a:r>
            <a:r>
              <a:rPr lang="es-ES" sz="1300" dirty="0" err="1">
                <a:solidFill>
                  <a:srgbClr val="3D3D3F"/>
                </a:solidFill>
                <a:latin typeface="Century Gothic"/>
                <a:cs typeface="Century Gothic"/>
              </a:rPr>
              <a:t>C</a:t>
            </a:r>
            <a:r>
              <a:rPr lang="es-ES" sz="1300" dirty="0" err="1" smtClean="0">
                <a:solidFill>
                  <a:srgbClr val="3D3D3F"/>
                </a:solidFill>
                <a:latin typeface="Century Gothic"/>
                <a:cs typeface="Century Gothic"/>
              </a:rPr>
              <a:t>ontrat</a:t>
            </a:r>
            <a:r>
              <a:rPr lang="es-ES" sz="1300" dirty="0" smtClean="0">
                <a:solidFill>
                  <a:srgbClr val="3D3D3F"/>
                </a:solidFill>
                <a:latin typeface="Century Gothic"/>
                <a:cs typeface="Century Gothic"/>
              </a:rPr>
              <a:t>@ en un plazo de 15 días hábiles desde su inicio y deberán llevar la indicación “LPE-2022”</a:t>
            </a:r>
            <a:r>
              <a:rPr lang="es-ES" sz="1300" spc="-60" dirty="0" smtClean="0">
                <a:solidFill>
                  <a:srgbClr val="3D3D3F"/>
                </a:solidFill>
                <a:latin typeface="Century Gothic"/>
                <a:cs typeface="Century Gothic"/>
              </a:rPr>
              <a:t>.</a:t>
            </a:r>
            <a:endParaRPr lang="es-ES" sz="1300" dirty="0">
              <a:latin typeface="Century Gothic"/>
              <a:cs typeface="Century Gothic"/>
            </a:endParaRPr>
          </a:p>
          <a:p>
            <a:pPr marL="227329" marR="5080" indent="-215265">
              <a:lnSpc>
                <a:spcPct val="100000"/>
              </a:lnSpc>
              <a:spcBef>
                <a:spcPts val="100"/>
              </a:spcBef>
            </a:pPr>
            <a:endParaRPr lang="es-ES" sz="1300" dirty="0">
              <a:latin typeface="Century Gothic"/>
              <a:cs typeface="Century Gothic"/>
            </a:endParaRPr>
          </a:p>
        </p:txBody>
      </p:sp>
      <p:sp>
        <p:nvSpPr>
          <p:cNvPr id="30" name="object 30"/>
          <p:cNvSpPr txBox="1"/>
          <p:nvPr/>
        </p:nvSpPr>
        <p:spPr>
          <a:xfrm>
            <a:off x="617386" y="1198004"/>
            <a:ext cx="9399800" cy="792525"/>
          </a:xfrm>
          <a:prstGeom prst="rect">
            <a:avLst/>
          </a:prstGeom>
        </p:spPr>
        <p:txBody>
          <a:bodyPr vert="horz" wrap="square" lIns="0" tIns="99060" rIns="0" bIns="0" rtlCol="0">
            <a:spAutoFit/>
          </a:bodyPr>
          <a:lstStyle/>
          <a:p>
            <a:pPr marL="12700" marR="5080">
              <a:spcBef>
                <a:spcPts val="500"/>
              </a:spcBef>
            </a:pPr>
            <a:r>
              <a:rPr sz="1500" b="1" spc="20" dirty="0" err="1">
                <a:solidFill>
                  <a:srgbClr val="004594"/>
                </a:solidFill>
                <a:latin typeface="Century Gothic"/>
                <a:cs typeface="Century Gothic"/>
              </a:rPr>
              <a:t>Contratos</a:t>
            </a:r>
            <a:r>
              <a:rPr sz="1500" b="1" spc="20" dirty="0">
                <a:solidFill>
                  <a:srgbClr val="004594"/>
                </a:solidFill>
                <a:latin typeface="Century Gothic"/>
                <a:cs typeface="Century Gothic"/>
              </a:rPr>
              <a:t> </a:t>
            </a:r>
            <a:r>
              <a:rPr lang="es-ES" sz="1500" b="1" spc="20" dirty="0" smtClean="0">
                <a:solidFill>
                  <a:srgbClr val="004594"/>
                </a:solidFill>
                <a:latin typeface="Century Gothic"/>
                <a:cs typeface="Century Gothic"/>
              </a:rPr>
              <a:t>realizados directamente por las entidades locales, incluidas las entidades dependientes de las mismas o a través de entidades sin ánimo de lucro dedicadas  a la integración socio-laboral de personas con especiales dificultades pertenecientes al tercer sector social de Euskadi</a:t>
            </a:r>
            <a:endParaRPr sz="1500" dirty="0">
              <a:latin typeface="Century Gothic"/>
              <a:cs typeface="Century Gothic"/>
            </a:endParaRPr>
          </a:p>
        </p:txBody>
      </p:sp>
      <p:sp>
        <p:nvSpPr>
          <p:cNvPr id="31" name="object 31"/>
          <p:cNvSpPr txBox="1">
            <a:spLocks noGrp="1"/>
          </p:cNvSpPr>
          <p:nvPr>
            <p:ph type="title"/>
          </p:nvPr>
        </p:nvSpPr>
        <p:spPr>
          <a:xfrm>
            <a:off x="651353" y="623306"/>
            <a:ext cx="4749147" cy="397545"/>
          </a:xfrm>
          <a:prstGeom prst="rect">
            <a:avLst/>
          </a:prstGeom>
        </p:spPr>
        <p:txBody>
          <a:bodyPr vert="horz" wrap="square" lIns="0" tIns="12700" rIns="0" bIns="0" rtlCol="0">
            <a:spAutoFit/>
          </a:bodyPr>
          <a:lstStyle/>
          <a:p>
            <a:pPr marL="12700">
              <a:lnSpc>
                <a:spcPct val="100000"/>
              </a:lnSpc>
              <a:spcBef>
                <a:spcPts val="100"/>
              </a:spcBef>
            </a:pPr>
            <a:r>
              <a:rPr lang="es-ES" sz="2500" b="0" spc="50" dirty="0" smtClean="0"/>
              <a:t>Tipo</a:t>
            </a:r>
            <a:r>
              <a:rPr sz="2500" b="0" spc="50" dirty="0" smtClean="0">
                <a:latin typeface="Century Gothic"/>
                <a:cs typeface="Century Gothic"/>
              </a:rPr>
              <a:t>1</a:t>
            </a:r>
            <a:r>
              <a:rPr sz="2500" b="0" spc="50" dirty="0">
                <a:latin typeface="Century Gothic"/>
                <a:cs typeface="Century Gothic"/>
              </a:rPr>
              <a:t>.</a:t>
            </a:r>
            <a:r>
              <a:rPr sz="2500" b="0" spc="25" dirty="0">
                <a:latin typeface="Century Gothic"/>
                <a:cs typeface="Century Gothic"/>
              </a:rPr>
              <a:t> </a:t>
            </a:r>
            <a:r>
              <a:rPr lang="es-ES" sz="2500" b="0" spc="25" dirty="0" smtClean="0">
                <a:latin typeface="Century Gothic"/>
                <a:cs typeface="Century Gothic"/>
              </a:rPr>
              <a:t>Foment</a:t>
            </a:r>
            <a:r>
              <a:rPr lang="es-ES" sz="2500" b="0" spc="25" dirty="0" smtClean="0"/>
              <a:t>o del Empleo</a:t>
            </a:r>
            <a:endParaRPr sz="2500" dirty="0">
              <a:latin typeface="Century Gothic"/>
              <a:cs typeface="Century Gothic"/>
            </a:endParaRPr>
          </a:p>
        </p:txBody>
      </p:sp>
      <p:sp>
        <p:nvSpPr>
          <p:cNvPr id="27" name="object 2">
            <a:extLst>
              <a:ext uri="{FF2B5EF4-FFF2-40B4-BE49-F238E27FC236}">
                <a16:creationId xmlns:a16="http://schemas.microsoft.com/office/drawing/2014/main" id="{AE5B7E5E-A389-6A4E-B3CF-3A5A6D99B670}"/>
              </a:ext>
            </a:extLst>
          </p:cNvPr>
          <p:cNvSpPr txBox="1"/>
          <p:nvPr/>
        </p:nvSpPr>
        <p:spPr>
          <a:xfrm>
            <a:off x="7269487" y="6958266"/>
            <a:ext cx="2953272"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a:solidFill>
                  <a:srgbClr val="004594"/>
                </a:solidFill>
                <a:latin typeface="Century Gothic Bold"/>
                <a:cs typeface="Calibri"/>
              </a:rPr>
              <a:t>Acciones Locales de Promoción de </a:t>
            </a:r>
            <a:r>
              <a:rPr lang="es-ES" sz="1000" b="1" spc="-20" dirty="0" smtClean="0">
                <a:solidFill>
                  <a:srgbClr val="004594"/>
                </a:solidFill>
                <a:latin typeface="Century Gothic Bold"/>
                <a:cs typeface="Calibri"/>
              </a:rPr>
              <a:t>Empleo </a:t>
            </a:r>
            <a:r>
              <a:rPr lang="es-ES" sz="1000" b="1" dirty="0" smtClean="0">
                <a:solidFill>
                  <a:srgbClr val="004594"/>
                </a:solidFill>
                <a:latin typeface="Century Gothic Bold"/>
                <a:cs typeface="Calibri"/>
              </a:rPr>
              <a:t>	</a:t>
            </a:r>
            <a:r>
              <a:rPr lang="es-ES" sz="950" spc="10" dirty="0" smtClean="0">
                <a:latin typeface="Century Gothic"/>
                <a:cs typeface="Century Gothic"/>
              </a:rPr>
              <a:t>6</a:t>
            </a:r>
            <a:endParaRPr lang="es-ES" sz="950" dirty="0">
              <a:latin typeface="Century Gothic"/>
              <a:cs typeface="Century Gothic"/>
            </a:endParaRPr>
          </a:p>
        </p:txBody>
      </p:sp>
      <p:pic>
        <p:nvPicPr>
          <p:cNvPr id="26" name="Picture 5" descr="OK Tira azul_oscuro"/>
          <p:cNvPicPr>
            <a:picLocks noChangeArrowheads="1"/>
          </p:cNvPicPr>
          <p:nvPr/>
        </p:nvPicPr>
        <p:blipFill>
          <a:blip r:embed="rId7"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847843"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4" name="object 24"/>
          <p:cNvSpPr txBox="1">
            <a:spLocks noGrp="1"/>
          </p:cNvSpPr>
          <p:nvPr>
            <p:ph type="title"/>
          </p:nvPr>
        </p:nvSpPr>
        <p:spPr>
          <a:xfrm>
            <a:off x="724530" y="702504"/>
            <a:ext cx="5894600" cy="397545"/>
          </a:xfrm>
          <a:prstGeom prst="rect">
            <a:avLst/>
          </a:prstGeom>
        </p:spPr>
        <p:txBody>
          <a:bodyPr vert="horz" wrap="square" lIns="0" tIns="12700" rIns="0" bIns="0" rtlCol="0">
            <a:spAutoFit/>
          </a:bodyPr>
          <a:lstStyle/>
          <a:p>
            <a:pPr marL="12700">
              <a:lnSpc>
                <a:spcPct val="100000"/>
              </a:lnSpc>
              <a:spcBef>
                <a:spcPts val="100"/>
              </a:spcBef>
            </a:pPr>
            <a:r>
              <a:rPr lang="es-ES" sz="2500" b="0" spc="50" dirty="0" smtClean="0"/>
              <a:t>Tipo </a:t>
            </a:r>
            <a:r>
              <a:rPr sz="2500" b="0" spc="50" dirty="0" smtClean="0">
                <a:latin typeface="Century Gothic"/>
                <a:cs typeface="Century Gothic"/>
              </a:rPr>
              <a:t>2</a:t>
            </a:r>
            <a:r>
              <a:rPr sz="2500" b="0" spc="50" dirty="0">
                <a:latin typeface="Century Gothic"/>
                <a:cs typeface="Century Gothic"/>
              </a:rPr>
              <a:t>. </a:t>
            </a:r>
            <a:r>
              <a:rPr lang="es-ES" sz="2500" b="0" spc="50" dirty="0" smtClean="0">
                <a:latin typeface="Century Gothic"/>
                <a:cs typeface="Century Gothic"/>
              </a:rPr>
              <a:t>Ayudas a la contratación</a:t>
            </a:r>
            <a:endParaRPr sz="2500" dirty="0">
              <a:latin typeface="Century Gothic"/>
              <a:cs typeface="Century Gothic"/>
            </a:endParaRPr>
          </a:p>
        </p:txBody>
      </p:sp>
      <p:sp>
        <p:nvSpPr>
          <p:cNvPr id="25" name="object 2">
            <a:extLst>
              <a:ext uri="{FF2B5EF4-FFF2-40B4-BE49-F238E27FC236}">
                <a16:creationId xmlns:a16="http://schemas.microsoft.com/office/drawing/2014/main" id="{87D47C21-F972-0342-A993-4B34D2E363DA}"/>
              </a:ext>
            </a:extLst>
          </p:cNvPr>
          <p:cNvSpPr txBox="1"/>
          <p:nvPr/>
        </p:nvSpPr>
        <p:spPr>
          <a:xfrm>
            <a:off x="7269487" y="6958266"/>
            <a:ext cx="2953272"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a:solidFill>
                  <a:srgbClr val="004594"/>
                </a:solidFill>
                <a:latin typeface="Century Gothic Bold"/>
                <a:cs typeface="Calibri"/>
              </a:rPr>
              <a:t>Acciones Locales de Promoción de Empleo </a:t>
            </a:r>
            <a:r>
              <a:rPr lang="es-ES" sz="1000" b="1" dirty="0" smtClean="0">
                <a:solidFill>
                  <a:srgbClr val="004594"/>
                </a:solidFill>
                <a:latin typeface="Century Gothic Bold"/>
                <a:cs typeface="Calibri"/>
              </a:rPr>
              <a:t>	</a:t>
            </a:r>
            <a:r>
              <a:rPr lang="es-ES" sz="950" spc="10" dirty="0">
                <a:latin typeface="Century Gothic"/>
                <a:cs typeface="Calibri"/>
              </a:rPr>
              <a:t>7</a:t>
            </a:r>
            <a:endParaRPr lang="es-ES" sz="950" dirty="0">
              <a:latin typeface="Century Gothic"/>
              <a:cs typeface="Century Gothic"/>
            </a:endParaRPr>
          </a:p>
        </p:txBody>
      </p:sp>
      <p:sp>
        <p:nvSpPr>
          <p:cNvPr id="26" name="object 30"/>
          <p:cNvSpPr txBox="1"/>
          <p:nvPr/>
        </p:nvSpPr>
        <p:spPr>
          <a:xfrm>
            <a:off x="699992" y="1239043"/>
            <a:ext cx="9247400" cy="792525"/>
          </a:xfrm>
          <a:prstGeom prst="rect">
            <a:avLst/>
          </a:prstGeom>
        </p:spPr>
        <p:txBody>
          <a:bodyPr vert="horz" wrap="square" lIns="0" tIns="99060" rIns="0" bIns="0" rtlCol="0">
            <a:spAutoFit/>
          </a:bodyPr>
          <a:lstStyle/>
          <a:p>
            <a:pPr marL="12700" marR="5080">
              <a:spcBef>
                <a:spcPts val="500"/>
              </a:spcBef>
            </a:pPr>
            <a:r>
              <a:rPr sz="1500" b="1" spc="20" dirty="0" err="1">
                <a:solidFill>
                  <a:srgbClr val="004594"/>
                </a:solidFill>
                <a:latin typeface="Century Gothic"/>
                <a:cs typeface="Century Gothic"/>
              </a:rPr>
              <a:t>Contratos</a:t>
            </a:r>
            <a:r>
              <a:rPr sz="1500" b="1" spc="20" dirty="0">
                <a:solidFill>
                  <a:srgbClr val="004594"/>
                </a:solidFill>
                <a:latin typeface="Century Gothic"/>
                <a:cs typeface="Century Gothic"/>
              </a:rPr>
              <a:t> </a:t>
            </a:r>
            <a:r>
              <a:rPr lang="es-ES" sz="1500" b="1" spc="20" dirty="0" smtClean="0">
                <a:solidFill>
                  <a:srgbClr val="004594"/>
                </a:solidFill>
                <a:latin typeface="Century Gothic"/>
                <a:cs typeface="Century Gothic"/>
              </a:rPr>
              <a:t>realizados por las empresas locales, considerándose como tales las personas físicas o jurídicas, de naturaleza privada, con centro de trabajo y actividad económica en el ámbito territorial de la entidad local correspondiente</a:t>
            </a:r>
            <a:endParaRPr sz="1500" dirty="0">
              <a:latin typeface="Century Gothic"/>
              <a:cs typeface="Century Gothic"/>
            </a:endParaRPr>
          </a:p>
        </p:txBody>
      </p:sp>
      <p:sp>
        <p:nvSpPr>
          <p:cNvPr id="28" name="object 23"/>
          <p:cNvSpPr txBox="1"/>
          <p:nvPr/>
        </p:nvSpPr>
        <p:spPr>
          <a:xfrm>
            <a:off x="5400500" y="2288343"/>
            <a:ext cx="4518200" cy="3649717"/>
          </a:xfrm>
          <a:prstGeom prst="rect">
            <a:avLst/>
          </a:prstGeom>
        </p:spPr>
        <p:txBody>
          <a:bodyPr vert="horz" wrap="square" lIns="0" tIns="12700" rIns="0" bIns="0" rtlCol="0">
            <a:spAutoFit/>
          </a:bodyPr>
          <a:lstStyle/>
          <a:p>
            <a:pPr marL="222250" marR="5080" indent="-210185">
              <a:lnSpc>
                <a:spcPct val="100000"/>
              </a:lnSpc>
              <a:spcBef>
                <a:spcPts val="100"/>
              </a:spcBef>
            </a:pPr>
            <a:r>
              <a:rPr lang="es-ES" sz="1300" dirty="0" smtClean="0">
                <a:solidFill>
                  <a:srgbClr val="3D3D3F"/>
                </a:solidFill>
                <a:latin typeface="Century Gothic"/>
                <a:cs typeface="Century Gothic"/>
              </a:rPr>
              <a:t>— </a:t>
            </a:r>
            <a:r>
              <a:rPr lang="es-ES" sz="1300" spc="-80" dirty="0">
                <a:solidFill>
                  <a:srgbClr val="3D3D3F"/>
                </a:solidFill>
                <a:latin typeface="Century Gothic"/>
                <a:cs typeface="Century Gothic"/>
              </a:rPr>
              <a:t>Deberán </a:t>
            </a:r>
            <a:r>
              <a:rPr lang="es-ES" sz="1300" spc="-65" dirty="0">
                <a:solidFill>
                  <a:srgbClr val="3D3D3F"/>
                </a:solidFill>
                <a:latin typeface="Century Gothic"/>
                <a:cs typeface="Century Gothic"/>
              </a:rPr>
              <a:t>suponer </a:t>
            </a:r>
            <a:r>
              <a:rPr lang="es-ES" sz="1300" b="1" spc="-30" dirty="0">
                <a:solidFill>
                  <a:srgbClr val="004594"/>
                </a:solidFill>
                <a:latin typeface="Century Gothic Bold"/>
                <a:cs typeface="Calibri"/>
              </a:rPr>
              <a:t>creación neta de </a:t>
            </a:r>
            <a:r>
              <a:rPr lang="es-ES" sz="1300" b="1" spc="-30" dirty="0" smtClean="0">
                <a:solidFill>
                  <a:srgbClr val="004594"/>
                </a:solidFill>
                <a:latin typeface="Century Gothic Bold"/>
                <a:cs typeface="Calibri"/>
              </a:rPr>
              <a:t>empleo </a:t>
            </a:r>
            <a:r>
              <a:rPr lang="es-ES" sz="1300" spc="-60" dirty="0" smtClean="0">
                <a:solidFill>
                  <a:srgbClr val="3D3D3F"/>
                </a:solidFill>
                <a:latin typeface="Century Gothic"/>
                <a:cs typeface="Century Gothic"/>
              </a:rPr>
              <a:t>sobre </a:t>
            </a:r>
            <a:r>
              <a:rPr lang="es-ES" sz="1300" spc="-60" dirty="0">
                <a:solidFill>
                  <a:srgbClr val="3D3D3F"/>
                </a:solidFill>
                <a:latin typeface="Century Gothic"/>
                <a:cs typeface="Century Gothic"/>
              </a:rPr>
              <a:t>la  plantilla </a:t>
            </a:r>
            <a:r>
              <a:rPr lang="es-ES" sz="1300" spc="-55" dirty="0">
                <a:solidFill>
                  <a:srgbClr val="3D3D3F"/>
                </a:solidFill>
                <a:latin typeface="Century Gothic"/>
                <a:cs typeface="Century Gothic"/>
              </a:rPr>
              <a:t>media </a:t>
            </a:r>
            <a:r>
              <a:rPr lang="es-ES" sz="1300" spc="-75" dirty="0">
                <a:solidFill>
                  <a:srgbClr val="3D3D3F"/>
                </a:solidFill>
                <a:latin typeface="Century Gothic"/>
                <a:cs typeface="Century Gothic"/>
              </a:rPr>
              <a:t>total </a:t>
            </a:r>
            <a:r>
              <a:rPr lang="es-ES" sz="1300" spc="-70" dirty="0">
                <a:solidFill>
                  <a:srgbClr val="3D3D3F"/>
                </a:solidFill>
                <a:latin typeface="Century Gothic"/>
                <a:cs typeface="Century Gothic"/>
              </a:rPr>
              <a:t>existente en </a:t>
            </a:r>
            <a:r>
              <a:rPr lang="es-ES" sz="1300" spc="-55" dirty="0">
                <a:solidFill>
                  <a:srgbClr val="3D3D3F"/>
                </a:solidFill>
                <a:latin typeface="Century Gothic"/>
                <a:cs typeface="Century Gothic"/>
              </a:rPr>
              <a:t>la empresa </a:t>
            </a:r>
            <a:r>
              <a:rPr lang="es-ES" sz="1300" spc="-70" dirty="0">
                <a:solidFill>
                  <a:srgbClr val="3D3D3F"/>
                </a:solidFill>
                <a:latin typeface="Century Gothic"/>
                <a:cs typeface="Century Gothic"/>
              </a:rPr>
              <a:t>en </a:t>
            </a:r>
            <a:r>
              <a:rPr lang="es-ES" sz="1300" spc="-75" dirty="0">
                <a:solidFill>
                  <a:srgbClr val="3D3D3F"/>
                </a:solidFill>
                <a:latin typeface="Century Gothic"/>
                <a:cs typeface="Century Gothic"/>
              </a:rPr>
              <a:t>el/los  </a:t>
            </a:r>
            <a:r>
              <a:rPr lang="es-ES" sz="1300" spc="-85" dirty="0">
                <a:solidFill>
                  <a:srgbClr val="3D3D3F"/>
                </a:solidFill>
                <a:latin typeface="Century Gothic"/>
                <a:cs typeface="Century Gothic"/>
              </a:rPr>
              <a:t>centro/s </a:t>
            </a:r>
            <a:r>
              <a:rPr lang="es-ES" sz="1300" spc="-70" dirty="0">
                <a:solidFill>
                  <a:srgbClr val="3D3D3F"/>
                </a:solidFill>
                <a:latin typeface="Century Gothic"/>
                <a:cs typeface="Century Gothic"/>
              </a:rPr>
              <a:t>de </a:t>
            </a:r>
            <a:r>
              <a:rPr lang="es-ES" sz="1300" spc="-75" dirty="0">
                <a:solidFill>
                  <a:srgbClr val="3D3D3F"/>
                </a:solidFill>
                <a:latin typeface="Century Gothic"/>
                <a:cs typeface="Century Gothic"/>
              </a:rPr>
              <a:t>trabajo </a:t>
            </a:r>
            <a:r>
              <a:rPr lang="es-ES" sz="1300" spc="-70" dirty="0">
                <a:solidFill>
                  <a:srgbClr val="3D3D3F"/>
                </a:solidFill>
                <a:latin typeface="Century Gothic"/>
                <a:cs typeface="Century Gothic"/>
              </a:rPr>
              <a:t>de </a:t>
            </a:r>
            <a:r>
              <a:rPr lang="es-ES" sz="1300" spc="-55" dirty="0">
                <a:solidFill>
                  <a:srgbClr val="3D3D3F"/>
                </a:solidFill>
                <a:latin typeface="Century Gothic"/>
                <a:cs typeface="Century Gothic"/>
              </a:rPr>
              <a:t>la </a:t>
            </a:r>
            <a:r>
              <a:rPr lang="es-ES" sz="1300" spc="-70" dirty="0">
                <a:solidFill>
                  <a:srgbClr val="3D3D3F"/>
                </a:solidFill>
                <a:latin typeface="Century Gothic"/>
                <a:cs typeface="Century Gothic"/>
              </a:rPr>
              <a:t>Comunidad </a:t>
            </a:r>
            <a:r>
              <a:rPr lang="es-ES" sz="1300" spc="-85" dirty="0">
                <a:solidFill>
                  <a:srgbClr val="3D3D3F"/>
                </a:solidFill>
                <a:latin typeface="Century Gothic"/>
                <a:cs typeface="Century Gothic"/>
              </a:rPr>
              <a:t>Autónoma </a:t>
            </a:r>
            <a:r>
              <a:rPr lang="es-ES" sz="1300" spc="-75" dirty="0">
                <a:solidFill>
                  <a:srgbClr val="3D3D3F"/>
                </a:solidFill>
                <a:latin typeface="Century Gothic"/>
                <a:cs typeface="Century Gothic"/>
              </a:rPr>
              <a:t>de  </a:t>
            </a:r>
            <a:r>
              <a:rPr lang="es-ES" sz="1300" spc="-70" dirty="0">
                <a:solidFill>
                  <a:srgbClr val="3D3D3F"/>
                </a:solidFill>
                <a:latin typeface="Century Gothic"/>
                <a:cs typeface="Century Gothic"/>
              </a:rPr>
              <a:t>Euskadi en </a:t>
            </a:r>
            <a:r>
              <a:rPr lang="es-ES" sz="1300" spc="-40" dirty="0">
                <a:solidFill>
                  <a:srgbClr val="3D3D3F"/>
                </a:solidFill>
                <a:latin typeface="Century Gothic"/>
                <a:cs typeface="Century Gothic"/>
              </a:rPr>
              <a:t>los </a:t>
            </a:r>
            <a:r>
              <a:rPr lang="es-ES" sz="1300" spc="10" dirty="0">
                <a:solidFill>
                  <a:srgbClr val="3D3D3F"/>
                </a:solidFill>
                <a:latin typeface="Century Gothic"/>
                <a:cs typeface="Century Gothic"/>
              </a:rPr>
              <a:t>6 </a:t>
            </a:r>
            <a:r>
              <a:rPr lang="es-ES" sz="1300" spc="-35" dirty="0">
                <a:solidFill>
                  <a:srgbClr val="3D3D3F"/>
                </a:solidFill>
                <a:latin typeface="Century Gothic"/>
                <a:cs typeface="Century Gothic"/>
              </a:rPr>
              <a:t>meses </a:t>
            </a:r>
            <a:r>
              <a:rPr lang="es-ES" sz="1300" spc="-65" dirty="0">
                <a:solidFill>
                  <a:srgbClr val="3D3D3F"/>
                </a:solidFill>
                <a:latin typeface="Century Gothic"/>
                <a:cs typeface="Century Gothic"/>
              </a:rPr>
              <a:t>inmediatamente anteriores </a:t>
            </a:r>
            <a:r>
              <a:rPr lang="es-ES" sz="1300" spc="-70" dirty="0">
                <a:solidFill>
                  <a:srgbClr val="3D3D3F"/>
                </a:solidFill>
                <a:latin typeface="Century Gothic"/>
                <a:cs typeface="Century Gothic"/>
              </a:rPr>
              <a:t>a </a:t>
            </a:r>
            <a:r>
              <a:rPr lang="es-ES" sz="1300" spc="-60" dirty="0">
                <a:solidFill>
                  <a:srgbClr val="3D3D3F"/>
                </a:solidFill>
                <a:latin typeface="Century Gothic"/>
                <a:cs typeface="Century Gothic"/>
              </a:rPr>
              <a:t>la  </a:t>
            </a:r>
            <a:r>
              <a:rPr lang="es-ES" sz="1300" spc="-75" dirty="0">
                <a:solidFill>
                  <a:srgbClr val="3D3D3F"/>
                </a:solidFill>
                <a:latin typeface="Century Gothic"/>
                <a:cs typeface="Century Gothic"/>
              </a:rPr>
              <a:t>incorporación de </a:t>
            </a:r>
            <a:r>
              <a:rPr lang="es-ES" sz="1300" spc="-90" dirty="0">
                <a:solidFill>
                  <a:srgbClr val="3D3D3F"/>
                </a:solidFill>
                <a:latin typeface="Century Gothic"/>
                <a:cs typeface="Century Gothic"/>
              </a:rPr>
              <a:t>la/s </a:t>
            </a:r>
            <a:r>
              <a:rPr lang="es-ES" sz="1300" spc="-80" dirty="0">
                <a:solidFill>
                  <a:srgbClr val="3D3D3F"/>
                </a:solidFill>
                <a:latin typeface="Century Gothic"/>
                <a:cs typeface="Century Gothic"/>
              </a:rPr>
              <a:t>persona/s </a:t>
            </a:r>
            <a:r>
              <a:rPr lang="es-ES" sz="1300" spc="-90" dirty="0">
                <a:solidFill>
                  <a:srgbClr val="3D3D3F"/>
                </a:solidFill>
                <a:latin typeface="Century Gothic"/>
                <a:cs typeface="Century Gothic"/>
              </a:rPr>
              <a:t>contratada/s. </a:t>
            </a:r>
            <a:r>
              <a:rPr lang="es-ES" sz="1300" spc="-190" dirty="0">
                <a:solidFill>
                  <a:srgbClr val="3D3D3F"/>
                </a:solidFill>
                <a:latin typeface="Century Gothic"/>
                <a:cs typeface="Century Gothic"/>
              </a:rPr>
              <a:t>A  </a:t>
            </a:r>
            <a:r>
              <a:rPr lang="es-ES" sz="1300" spc="-75" dirty="0">
                <a:solidFill>
                  <a:srgbClr val="3D3D3F"/>
                </a:solidFill>
                <a:latin typeface="Century Gothic"/>
                <a:cs typeface="Century Gothic"/>
              </a:rPr>
              <a:t>fecha </a:t>
            </a:r>
            <a:r>
              <a:rPr lang="es-ES" sz="1300" spc="-80" dirty="0">
                <a:solidFill>
                  <a:srgbClr val="3D3D3F"/>
                </a:solidFill>
                <a:latin typeface="Century Gothic"/>
                <a:cs typeface="Century Gothic"/>
              </a:rPr>
              <a:t>de  </a:t>
            </a:r>
            <a:r>
              <a:rPr lang="es-ES" sz="1300" spc="-70" dirty="0">
                <a:solidFill>
                  <a:srgbClr val="3D3D3F"/>
                </a:solidFill>
                <a:latin typeface="Century Gothic"/>
                <a:cs typeface="Century Gothic"/>
              </a:rPr>
              <a:t>contratación, </a:t>
            </a:r>
            <a:r>
              <a:rPr lang="es-ES" sz="1300" spc="-50" dirty="0">
                <a:solidFill>
                  <a:srgbClr val="3D3D3F"/>
                </a:solidFill>
                <a:latin typeface="Century Gothic"/>
                <a:cs typeface="Century Gothic"/>
              </a:rPr>
              <a:t>el </a:t>
            </a:r>
            <a:r>
              <a:rPr lang="es-ES" sz="1300" spc="-80" dirty="0">
                <a:solidFill>
                  <a:srgbClr val="3D3D3F"/>
                </a:solidFill>
                <a:latin typeface="Century Gothic"/>
                <a:cs typeface="Century Gothic"/>
              </a:rPr>
              <a:t>nuevo contrato </a:t>
            </a:r>
            <a:r>
              <a:rPr lang="es-ES" sz="1300" spc="-75" dirty="0">
                <a:solidFill>
                  <a:srgbClr val="3D3D3F"/>
                </a:solidFill>
                <a:latin typeface="Century Gothic"/>
                <a:cs typeface="Century Gothic"/>
              </a:rPr>
              <a:t>ha </a:t>
            </a:r>
            <a:r>
              <a:rPr lang="es-ES" sz="1300" spc="-70" dirty="0">
                <a:solidFill>
                  <a:srgbClr val="3D3D3F"/>
                </a:solidFill>
                <a:latin typeface="Century Gothic"/>
                <a:cs typeface="Century Gothic"/>
              </a:rPr>
              <a:t>de </a:t>
            </a:r>
            <a:r>
              <a:rPr lang="es-ES" sz="1300" spc="-65" dirty="0">
                <a:solidFill>
                  <a:srgbClr val="3D3D3F"/>
                </a:solidFill>
                <a:latin typeface="Century Gothic"/>
                <a:cs typeface="Century Gothic"/>
              </a:rPr>
              <a:t>suponer </a:t>
            </a:r>
            <a:r>
              <a:rPr lang="es-ES" sz="1300" spc="-75" dirty="0">
                <a:solidFill>
                  <a:srgbClr val="3D3D3F"/>
                </a:solidFill>
                <a:latin typeface="Century Gothic"/>
                <a:cs typeface="Century Gothic"/>
              </a:rPr>
              <a:t>un </a:t>
            </a:r>
            <a:r>
              <a:rPr lang="es-ES" sz="1300" spc="-60" dirty="0" smtClean="0">
                <a:solidFill>
                  <a:srgbClr val="3D3D3F"/>
                </a:solidFill>
                <a:latin typeface="Century Gothic"/>
                <a:cs typeface="Century Gothic"/>
              </a:rPr>
              <a:t>incre</a:t>
            </a:r>
            <a:r>
              <a:rPr lang="es-ES" sz="1300" spc="-65" dirty="0" smtClean="0">
                <a:solidFill>
                  <a:srgbClr val="3D3D3F"/>
                </a:solidFill>
                <a:latin typeface="Century Gothic"/>
                <a:cs typeface="Century Gothic"/>
              </a:rPr>
              <a:t>mento </a:t>
            </a:r>
            <a:r>
              <a:rPr lang="es-ES" sz="1300" spc="-60" dirty="0">
                <a:solidFill>
                  <a:srgbClr val="3D3D3F"/>
                </a:solidFill>
                <a:latin typeface="Century Gothic"/>
                <a:cs typeface="Century Gothic"/>
              </a:rPr>
              <a:t>sobre </a:t>
            </a:r>
            <a:r>
              <a:rPr lang="es-ES" sz="1300" spc="-70" dirty="0">
                <a:solidFill>
                  <a:srgbClr val="3D3D3F"/>
                </a:solidFill>
                <a:latin typeface="Century Gothic"/>
                <a:cs typeface="Century Gothic"/>
              </a:rPr>
              <a:t>dicha</a:t>
            </a:r>
            <a:r>
              <a:rPr lang="es-ES" sz="1300" spc="90" dirty="0">
                <a:solidFill>
                  <a:srgbClr val="3D3D3F"/>
                </a:solidFill>
                <a:latin typeface="Century Gothic"/>
                <a:cs typeface="Century Gothic"/>
              </a:rPr>
              <a:t> </a:t>
            </a:r>
            <a:r>
              <a:rPr lang="es-ES" sz="1300" spc="-50" dirty="0">
                <a:solidFill>
                  <a:srgbClr val="3D3D3F"/>
                </a:solidFill>
                <a:latin typeface="Century Gothic"/>
                <a:cs typeface="Century Gothic"/>
              </a:rPr>
              <a:t>media.</a:t>
            </a:r>
          </a:p>
          <a:p>
            <a:pPr marL="222250" indent="-210185">
              <a:lnSpc>
                <a:spcPct val="100000"/>
              </a:lnSpc>
              <a:spcBef>
                <a:spcPts val="1130"/>
              </a:spcBef>
              <a:buChar char="—"/>
              <a:tabLst>
                <a:tab pos="222885" algn="l"/>
              </a:tabLst>
            </a:pPr>
            <a:r>
              <a:rPr lang="es-ES" sz="1300" spc="-65" dirty="0">
                <a:solidFill>
                  <a:srgbClr val="3D3D3F"/>
                </a:solidFill>
                <a:latin typeface="Century Gothic"/>
                <a:cs typeface="Century Gothic"/>
              </a:rPr>
              <a:t>Falta </a:t>
            </a:r>
            <a:r>
              <a:rPr lang="es-ES" sz="1300" spc="-70" dirty="0">
                <a:solidFill>
                  <a:srgbClr val="3D3D3F"/>
                </a:solidFill>
                <a:latin typeface="Century Gothic"/>
                <a:cs typeface="Century Gothic"/>
              </a:rPr>
              <a:t>de </a:t>
            </a:r>
            <a:r>
              <a:rPr lang="es-ES" sz="1300" spc="-80" dirty="0">
                <a:solidFill>
                  <a:srgbClr val="3D3D3F"/>
                </a:solidFill>
                <a:latin typeface="Century Gothic"/>
                <a:cs typeface="Century Gothic"/>
              </a:rPr>
              <a:t>Parentesco </a:t>
            </a:r>
            <a:r>
              <a:rPr lang="es-ES" sz="1300" spc="-60" dirty="0">
                <a:solidFill>
                  <a:srgbClr val="3D3D3F"/>
                </a:solidFill>
                <a:latin typeface="Century Gothic"/>
                <a:cs typeface="Century Gothic"/>
              </a:rPr>
              <a:t>según </a:t>
            </a:r>
            <a:r>
              <a:rPr lang="es-ES" sz="1300" spc="-70" dirty="0">
                <a:solidFill>
                  <a:srgbClr val="3D3D3F"/>
                </a:solidFill>
                <a:latin typeface="Century Gothic"/>
                <a:cs typeface="Century Gothic"/>
              </a:rPr>
              <a:t>artículo </a:t>
            </a:r>
            <a:r>
              <a:rPr lang="es-ES" sz="1300" spc="-40" dirty="0">
                <a:solidFill>
                  <a:srgbClr val="3D3D3F"/>
                </a:solidFill>
                <a:latin typeface="Century Gothic"/>
                <a:cs typeface="Century Gothic"/>
              </a:rPr>
              <a:t>2  apartado 4.2.3.</a:t>
            </a:r>
          </a:p>
          <a:p>
            <a:pPr marL="222250" indent="-210185">
              <a:lnSpc>
                <a:spcPct val="100000"/>
              </a:lnSpc>
              <a:spcBef>
                <a:spcPts val="1130"/>
              </a:spcBef>
              <a:buChar char="—"/>
              <a:tabLst>
                <a:tab pos="222885" algn="l"/>
              </a:tabLst>
            </a:pPr>
            <a:r>
              <a:rPr lang="es-ES" sz="1300" spc="-40" dirty="0">
                <a:solidFill>
                  <a:srgbClr val="3D3D3F"/>
                </a:solidFill>
                <a:latin typeface="Century Gothic"/>
                <a:cs typeface="Century Gothic"/>
              </a:rPr>
              <a:t>No haber sido subvencionada en convocatorias anteriores la contratación de la misma persona por la misma empresa</a:t>
            </a:r>
            <a:endParaRPr lang="es-ES" sz="1300" dirty="0">
              <a:latin typeface="Century Gothic"/>
              <a:cs typeface="Century Gothic"/>
            </a:endParaRPr>
          </a:p>
          <a:p>
            <a:pPr marL="223520" marR="5080" indent="-211454">
              <a:lnSpc>
                <a:spcPct val="100000"/>
              </a:lnSpc>
              <a:spcBef>
                <a:spcPts val="1135"/>
              </a:spcBef>
              <a:buChar char="—"/>
              <a:tabLst>
                <a:tab pos="224154" algn="l"/>
              </a:tabLst>
            </a:pPr>
            <a:r>
              <a:rPr lang="es-ES" sz="1300" spc="-80" dirty="0" smtClean="0">
                <a:solidFill>
                  <a:srgbClr val="3D3D3F"/>
                </a:solidFill>
                <a:latin typeface="Century Gothic"/>
                <a:cs typeface="Century Gothic"/>
              </a:rPr>
              <a:t>No </a:t>
            </a:r>
            <a:r>
              <a:rPr lang="es-ES" sz="1300" spc="-55" dirty="0">
                <a:solidFill>
                  <a:srgbClr val="3D3D3F"/>
                </a:solidFill>
                <a:latin typeface="Century Gothic"/>
                <a:cs typeface="Century Gothic"/>
              </a:rPr>
              <a:t>vinculados </a:t>
            </a:r>
            <a:r>
              <a:rPr lang="es-ES" sz="1300" spc="-70" dirty="0">
                <a:solidFill>
                  <a:srgbClr val="3D3D3F"/>
                </a:solidFill>
                <a:latin typeface="Century Gothic"/>
                <a:cs typeface="Century Gothic"/>
              </a:rPr>
              <a:t>a </a:t>
            </a:r>
            <a:r>
              <a:rPr lang="es-ES" sz="1300" spc="-60" dirty="0">
                <a:solidFill>
                  <a:srgbClr val="3D3D3F"/>
                </a:solidFill>
                <a:latin typeface="Century Gothic"/>
                <a:cs typeface="Century Gothic"/>
              </a:rPr>
              <a:t>actividades </a:t>
            </a:r>
            <a:r>
              <a:rPr lang="es-ES" sz="1300" spc="-55" dirty="0">
                <a:solidFill>
                  <a:srgbClr val="3D3D3F"/>
                </a:solidFill>
                <a:latin typeface="Century Gothic"/>
                <a:cs typeface="Century Gothic"/>
              </a:rPr>
              <a:t>acogidas </a:t>
            </a:r>
            <a:r>
              <a:rPr lang="es-ES" sz="1300" spc="-70" dirty="0">
                <a:solidFill>
                  <a:srgbClr val="3D3D3F"/>
                </a:solidFill>
                <a:latin typeface="Century Gothic"/>
                <a:cs typeface="Century Gothic"/>
              </a:rPr>
              <a:t>a </a:t>
            </a:r>
            <a:r>
              <a:rPr lang="es-ES" sz="1300" spc="-60" dirty="0">
                <a:solidFill>
                  <a:srgbClr val="3D3D3F"/>
                </a:solidFill>
                <a:latin typeface="Century Gothic"/>
                <a:cs typeface="Century Gothic"/>
              </a:rPr>
              <a:t>subvención </a:t>
            </a:r>
            <a:r>
              <a:rPr lang="es-ES" sz="1300" spc="-65" dirty="0">
                <a:solidFill>
                  <a:srgbClr val="3D3D3F"/>
                </a:solidFill>
                <a:latin typeface="Century Gothic"/>
                <a:cs typeface="Century Gothic"/>
              </a:rPr>
              <a:t>en  </a:t>
            </a:r>
            <a:r>
              <a:rPr lang="es-ES" sz="1300" spc="-45" dirty="0">
                <a:solidFill>
                  <a:srgbClr val="3D3D3F"/>
                </a:solidFill>
                <a:latin typeface="Century Gothic"/>
                <a:cs typeface="Century Gothic"/>
              </a:rPr>
              <a:t>cuales </a:t>
            </a:r>
            <a:r>
              <a:rPr lang="es-ES" sz="1300" spc="-60" dirty="0">
                <a:solidFill>
                  <a:srgbClr val="3D3D3F"/>
                </a:solidFill>
                <a:latin typeface="Century Gothic"/>
                <a:cs typeface="Century Gothic"/>
              </a:rPr>
              <a:t>quiera </a:t>
            </a:r>
            <a:r>
              <a:rPr lang="es-ES" sz="1300" spc="-65" dirty="0">
                <a:solidFill>
                  <a:srgbClr val="3D3D3F"/>
                </a:solidFill>
                <a:latin typeface="Century Gothic"/>
                <a:cs typeface="Century Gothic"/>
              </a:rPr>
              <a:t>de </a:t>
            </a:r>
            <a:r>
              <a:rPr lang="es-ES" sz="1300" spc="-35" dirty="0">
                <a:solidFill>
                  <a:srgbClr val="3D3D3F"/>
                </a:solidFill>
                <a:latin typeface="Century Gothic"/>
                <a:cs typeface="Century Gothic"/>
              </a:rPr>
              <a:t>las </a:t>
            </a:r>
            <a:r>
              <a:rPr lang="es-ES" sz="1300" spc="-60" dirty="0">
                <a:solidFill>
                  <a:srgbClr val="3D3D3F"/>
                </a:solidFill>
                <a:latin typeface="Century Gothic"/>
                <a:cs typeface="Century Gothic"/>
              </a:rPr>
              <a:t>convocatorias </a:t>
            </a:r>
            <a:r>
              <a:rPr lang="es-ES" sz="1300" spc="-50" dirty="0">
                <a:solidFill>
                  <a:srgbClr val="3D3D3F"/>
                </a:solidFill>
                <a:latin typeface="Century Gothic"/>
                <a:cs typeface="Century Gothic"/>
              </a:rPr>
              <a:t>realizadas </a:t>
            </a:r>
            <a:r>
              <a:rPr lang="es-ES" sz="1300" spc="-70" dirty="0">
                <a:solidFill>
                  <a:srgbClr val="3D3D3F"/>
                </a:solidFill>
                <a:latin typeface="Century Gothic"/>
                <a:cs typeface="Century Gothic"/>
              </a:rPr>
              <a:t>por </a:t>
            </a:r>
            <a:r>
              <a:rPr lang="es-ES" sz="1300" spc="-65" dirty="0" err="1">
                <a:solidFill>
                  <a:srgbClr val="3D3D3F"/>
                </a:solidFill>
                <a:latin typeface="Century Gothic"/>
                <a:cs typeface="Century Gothic"/>
              </a:rPr>
              <a:t>Lanbide</a:t>
            </a:r>
            <a:r>
              <a:rPr lang="es-ES" sz="1300" spc="-65" dirty="0">
                <a:solidFill>
                  <a:srgbClr val="3D3D3F"/>
                </a:solidFill>
                <a:latin typeface="Century Gothic"/>
                <a:cs typeface="Century Gothic"/>
              </a:rPr>
              <a:t>-  </a:t>
            </a:r>
            <a:r>
              <a:rPr lang="es-ES" sz="1300" spc="-50" dirty="0">
                <a:solidFill>
                  <a:srgbClr val="3D3D3F"/>
                </a:solidFill>
                <a:latin typeface="Century Gothic"/>
                <a:cs typeface="Century Gothic"/>
              </a:rPr>
              <a:t>Servicio </a:t>
            </a:r>
            <a:r>
              <a:rPr lang="es-ES" sz="1300" spc="-90" dirty="0">
                <a:solidFill>
                  <a:srgbClr val="3D3D3F"/>
                </a:solidFill>
                <a:latin typeface="Century Gothic"/>
                <a:cs typeface="Century Gothic"/>
              </a:rPr>
              <a:t>Vasco </a:t>
            </a:r>
            <a:r>
              <a:rPr lang="es-ES" sz="1300" spc="-65" dirty="0">
                <a:solidFill>
                  <a:srgbClr val="3D3D3F"/>
                </a:solidFill>
                <a:latin typeface="Century Gothic"/>
                <a:cs typeface="Century Gothic"/>
              </a:rPr>
              <a:t>de </a:t>
            </a:r>
            <a:r>
              <a:rPr lang="es-ES" sz="1300" spc="-45" dirty="0">
                <a:solidFill>
                  <a:srgbClr val="3D3D3F"/>
                </a:solidFill>
                <a:latin typeface="Century Gothic"/>
                <a:cs typeface="Century Gothic"/>
              </a:rPr>
              <a:t>Empleo </a:t>
            </a:r>
            <a:r>
              <a:rPr lang="es-ES" sz="1300" spc="-65" dirty="0">
                <a:solidFill>
                  <a:srgbClr val="3D3D3F"/>
                </a:solidFill>
                <a:latin typeface="Century Gothic"/>
                <a:cs typeface="Century Gothic"/>
              </a:rPr>
              <a:t>o </a:t>
            </a:r>
            <a:r>
              <a:rPr lang="es-ES" sz="1300" spc="-55" dirty="0">
                <a:solidFill>
                  <a:srgbClr val="3D3D3F"/>
                </a:solidFill>
                <a:latin typeface="Century Gothic"/>
                <a:cs typeface="Century Gothic"/>
              </a:rPr>
              <a:t>subvencionados </a:t>
            </a:r>
            <a:r>
              <a:rPr lang="es-ES" sz="1300" spc="-65" dirty="0">
                <a:solidFill>
                  <a:srgbClr val="3D3D3F"/>
                </a:solidFill>
                <a:latin typeface="Century Gothic"/>
                <a:cs typeface="Century Gothic"/>
              </a:rPr>
              <a:t>en </a:t>
            </a:r>
            <a:r>
              <a:rPr lang="es-ES" sz="1300" spc="-45" dirty="0">
                <a:solidFill>
                  <a:srgbClr val="3D3D3F"/>
                </a:solidFill>
                <a:latin typeface="Century Gothic"/>
                <a:cs typeface="Century Gothic"/>
              </a:rPr>
              <a:t>el </a:t>
            </a:r>
            <a:r>
              <a:rPr lang="es-ES" sz="1300" spc="-55" dirty="0">
                <a:solidFill>
                  <a:srgbClr val="3D3D3F"/>
                </a:solidFill>
                <a:latin typeface="Century Gothic"/>
                <a:cs typeface="Century Gothic"/>
              </a:rPr>
              <a:t>marco  </a:t>
            </a:r>
            <a:r>
              <a:rPr lang="es-ES" sz="1300" spc="-65" dirty="0">
                <a:solidFill>
                  <a:srgbClr val="3D3D3F"/>
                </a:solidFill>
                <a:latin typeface="Century Gothic"/>
                <a:cs typeface="Century Gothic"/>
              </a:rPr>
              <a:t>de </a:t>
            </a:r>
            <a:r>
              <a:rPr lang="es-ES" sz="1300" spc="-35" dirty="0">
                <a:solidFill>
                  <a:srgbClr val="3D3D3F"/>
                </a:solidFill>
                <a:latin typeface="Century Gothic"/>
                <a:cs typeface="Century Gothic"/>
              </a:rPr>
              <a:t>las</a:t>
            </a:r>
            <a:r>
              <a:rPr lang="es-ES" sz="1300" spc="70" dirty="0">
                <a:solidFill>
                  <a:srgbClr val="3D3D3F"/>
                </a:solidFill>
                <a:latin typeface="Century Gothic"/>
                <a:cs typeface="Century Gothic"/>
              </a:rPr>
              <a:t> </a:t>
            </a:r>
            <a:r>
              <a:rPr lang="es-ES" sz="1300" spc="-25" dirty="0">
                <a:solidFill>
                  <a:srgbClr val="3D3D3F"/>
                </a:solidFill>
                <a:latin typeface="Century Gothic"/>
                <a:cs typeface="Century Gothic"/>
              </a:rPr>
              <a:t>mismas.</a:t>
            </a:r>
            <a:endParaRPr lang="es-ES" sz="1300" dirty="0">
              <a:latin typeface="Century Gothic"/>
              <a:cs typeface="Century Gothic"/>
            </a:endParaRPr>
          </a:p>
          <a:p>
            <a:pPr marL="222250" marR="5080" indent="-210185">
              <a:lnSpc>
                <a:spcPct val="100000"/>
              </a:lnSpc>
              <a:spcBef>
                <a:spcPts val="100"/>
              </a:spcBef>
            </a:pPr>
            <a:endParaRPr lang="es-ES" sz="1300" dirty="0">
              <a:latin typeface="Century Gothic"/>
              <a:cs typeface="Century Gothic"/>
            </a:endParaRPr>
          </a:p>
        </p:txBody>
      </p:sp>
      <p:sp>
        <p:nvSpPr>
          <p:cNvPr id="29" name="object 25"/>
          <p:cNvSpPr txBox="1"/>
          <p:nvPr/>
        </p:nvSpPr>
        <p:spPr>
          <a:xfrm>
            <a:off x="671376" y="2288343"/>
            <a:ext cx="4186554" cy="4103688"/>
          </a:xfrm>
          <a:prstGeom prst="rect">
            <a:avLst/>
          </a:prstGeom>
        </p:spPr>
        <p:txBody>
          <a:bodyPr vert="horz" wrap="square" lIns="0" tIns="12700" rIns="0" bIns="0" rtlCol="0">
            <a:spAutoFit/>
          </a:bodyPr>
          <a:lstStyle/>
          <a:p>
            <a:pPr marL="227329" marR="5080" indent="-215265">
              <a:lnSpc>
                <a:spcPct val="100000"/>
              </a:lnSpc>
              <a:spcBef>
                <a:spcPts val="100"/>
              </a:spcBef>
            </a:pPr>
            <a:r>
              <a:rPr lang="es-ES" sz="1300" dirty="0" smtClean="0">
                <a:solidFill>
                  <a:srgbClr val="3D3D3F"/>
                </a:solidFill>
                <a:latin typeface="Century Gothic"/>
                <a:cs typeface="Century Gothic"/>
              </a:rPr>
              <a:t>— </a:t>
            </a:r>
            <a:r>
              <a:rPr lang="es-ES" sz="1300" spc="-60" dirty="0" smtClean="0">
                <a:solidFill>
                  <a:srgbClr val="3D3D3F"/>
                </a:solidFill>
                <a:latin typeface="Century Gothic"/>
                <a:cs typeface="Century Gothic"/>
              </a:rPr>
              <a:t>Contratos indefinidos </a:t>
            </a:r>
            <a:r>
              <a:rPr lang="es-ES" sz="1300" spc="-50" dirty="0" smtClean="0">
                <a:solidFill>
                  <a:srgbClr val="3D3D3F"/>
                </a:solidFill>
                <a:latin typeface="Century Gothic"/>
                <a:cs typeface="Century Gothic"/>
              </a:rPr>
              <a:t> </a:t>
            </a:r>
            <a:r>
              <a:rPr lang="es-ES" sz="1300" spc="-60" dirty="0" smtClean="0">
                <a:solidFill>
                  <a:srgbClr val="3D3D3F"/>
                </a:solidFill>
                <a:latin typeface="Century Gothic"/>
                <a:cs typeface="Century Gothic"/>
              </a:rPr>
              <a:t>cuyo  </a:t>
            </a:r>
            <a:r>
              <a:rPr lang="es-ES" sz="1300" spc="-55" dirty="0" smtClean="0">
                <a:solidFill>
                  <a:srgbClr val="3D3D3F"/>
                </a:solidFill>
                <a:latin typeface="Century Gothic"/>
                <a:cs typeface="Century Gothic"/>
              </a:rPr>
              <a:t>objeto es proporcionar apoyo económico para facilitar la contratación de personas</a:t>
            </a:r>
            <a:r>
              <a:rPr lang="es-ES" sz="1300" spc="-45" dirty="0" smtClean="0">
                <a:solidFill>
                  <a:srgbClr val="3D3D3F"/>
                </a:solidFill>
                <a:latin typeface="Century Gothic"/>
                <a:cs typeface="Century Gothic"/>
              </a:rPr>
              <a:t> </a:t>
            </a:r>
            <a:r>
              <a:rPr lang="es-ES" sz="1300" spc="-40" dirty="0" smtClean="0">
                <a:solidFill>
                  <a:srgbClr val="3D3D3F"/>
                </a:solidFill>
                <a:latin typeface="Century Gothic"/>
                <a:cs typeface="Century Gothic"/>
              </a:rPr>
              <a:t>desempleadas </a:t>
            </a:r>
            <a:r>
              <a:rPr lang="es-ES" sz="1300" spc="-60" dirty="0" smtClean="0">
                <a:solidFill>
                  <a:srgbClr val="3D3D3F"/>
                </a:solidFill>
                <a:latin typeface="Century Gothic"/>
                <a:cs typeface="Century Gothic"/>
              </a:rPr>
              <a:t>e </a:t>
            </a:r>
            <a:r>
              <a:rPr lang="es-ES" sz="1300" spc="-35" dirty="0" smtClean="0">
                <a:solidFill>
                  <a:srgbClr val="3D3D3F"/>
                </a:solidFill>
                <a:latin typeface="Century Gothic"/>
                <a:cs typeface="Century Gothic"/>
              </a:rPr>
              <a:t>inscritas  </a:t>
            </a:r>
            <a:r>
              <a:rPr lang="es-ES" sz="1300" spc="-40" dirty="0" smtClean="0">
                <a:solidFill>
                  <a:srgbClr val="3D3D3F"/>
                </a:solidFill>
                <a:latin typeface="Century Gothic"/>
                <a:cs typeface="Century Gothic"/>
              </a:rPr>
              <a:t>como </a:t>
            </a:r>
            <a:r>
              <a:rPr lang="es-ES" sz="1300" spc="-50" dirty="0" smtClean="0">
                <a:solidFill>
                  <a:srgbClr val="3D3D3F"/>
                </a:solidFill>
                <a:latin typeface="Century Gothic"/>
                <a:cs typeface="Century Gothic"/>
              </a:rPr>
              <a:t>demandantes </a:t>
            </a:r>
            <a:r>
              <a:rPr lang="es-ES" sz="1300" spc="-60"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empleo </a:t>
            </a:r>
            <a:r>
              <a:rPr lang="es-ES" sz="1300" spc="-60" dirty="0" smtClean="0">
                <a:solidFill>
                  <a:srgbClr val="3D3D3F"/>
                </a:solidFill>
                <a:latin typeface="Century Gothic"/>
                <a:cs typeface="Century Gothic"/>
              </a:rPr>
              <a:t>en</a:t>
            </a:r>
            <a:r>
              <a:rPr lang="es-ES" sz="1300" spc="15" dirty="0" smtClean="0">
                <a:solidFill>
                  <a:srgbClr val="3D3D3F"/>
                </a:solidFill>
                <a:latin typeface="Century Gothic"/>
                <a:cs typeface="Century Gothic"/>
              </a:rPr>
              <a:t> </a:t>
            </a:r>
            <a:r>
              <a:rPr lang="es-ES" sz="1300" spc="-60" dirty="0" err="1" smtClean="0">
                <a:solidFill>
                  <a:srgbClr val="3D3D3F"/>
                </a:solidFill>
                <a:latin typeface="Century Gothic"/>
                <a:cs typeface="Century Gothic"/>
              </a:rPr>
              <a:t>Lanbide</a:t>
            </a:r>
            <a:r>
              <a:rPr lang="es-ES" sz="1300" spc="-60" dirty="0" smtClean="0">
                <a:solidFill>
                  <a:srgbClr val="3D3D3F"/>
                </a:solidFill>
                <a:latin typeface="Century Gothic"/>
                <a:cs typeface="Century Gothic"/>
              </a:rPr>
              <a:t>-SVE, residentes en la zona geográfica a la que se refiere la solicitud de subvención, mediante actuaciones que pongan en marcha y ejecuten las propias entidades locales, incluidas las entidades dependientes de las mismas.</a:t>
            </a:r>
            <a:endParaRPr lang="es-ES" sz="1300" spc="-60" dirty="0">
              <a:solidFill>
                <a:srgbClr val="3D3D3F"/>
              </a:solidFill>
              <a:latin typeface="Century Gothic"/>
              <a:cs typeface="Century Gothic"/>
            </a:endParaRPr>
          </a:p>
          <a:p>
            <a:pPr marL="227329" marR="5080" indent="-215265">
              <a:lnSpc>
                <a:spcPct val="100000"/>
              </a:lnSpc>
              <a:spcBef>
                <a:spcPts val="100"/>
              </a:spcBef>
            </a:pPr>
            <a:endParaRPr lang="es-ES" sz="1300" spc="-60" dirty="0">
              <a:solidFill>
                <a:srgbClr val="3D3D3F"/>
              </a:solidFill>
              <a:latin typeface="Century Gothic"/>
              <a:cs typeface="Century Gothic"/>
            </a:endParaRPr>
          </a:p>
          <a:p>
            <a:pPr marL="227329" marR="5080" indent="-215265">
              <a:spcBef>
                <a:spcPts val="100"/>
              </a:spcBef>
            </a:pPr>
            <a:r>
              <a:rPr lang="es-ES" sz="1300" dirty="0">
                <a:solidFill>
                  <a:srgbClr val="3D3D3F"/>
                </a:solidFill>
                <a:latin typeface="Century Gothic"/>
                <a:cs typeface="Century Gothic"/>
              </a:rPr>
              <a:t>— </a:t>
            </a:r>
            <a:r>
              <a:rPr lang="es-ES" sz="1300" spc="-35" dirty="0" smtClean="0">
                <a:solidFill>
                  <a:srgbClr val="3D3D3F"/>
                </a:solidFill>
                <a:latin typeface="Century Gothic"/>
                <a:cs typeface="Century Gothic"/>
              </a:rPr>
              <a:t>Iniciarse </a:t>
            </a:r>
            <a:r>
              <a:rPr lang="es-ES" sz="1300" spc="-50" dirty="0">
                <a:solidFill>
                  <a:srgbClr val="3D3D3F"/>
                </a:solidFill>
                <a:latin typeface="Century Gothic"/>
                <a:cs typeface="Century Gothic"/>
              </a:rPr>
              <a:t>hasta </a:t>
            </a:r>
            <a:r>
              <a:rPr lang="es-ES" sz="1300" spc="-40" dirty="0">
                <a:solidFill>
                  <a:srgbClr val="3D3D3F"/>
                </a:solidFill>
                <a:latin typeface="Century Gothic"/>
                <a:cs typeface="Century Gothic"/>
              </a:rPr>
              <a:t>el </a:t>
            </a:r>
            <a:r>
              <a:rPr lang="es-ES" sz="1300" b="1" spc="-50" dirty="0" smtClean="0">
                <a:solidFill>
                  <a:srgbClr val="004594"/>
                </a:solidFill>
                <a:latin typeface="Century Gothic Bold"/>
                <a:cs typeface="Calibri"/>
              </a:rPr>
              <a:t>30 de junio de 2023.</a:t>
            </a:r>
            <a:endParaRPr lang="es-ES" sz="1300" b="1" spc="-50" dirty="0">
              <a:solidFill>
                <a:srgbClr val="004594"/>
              </a:solidFill>
              <a:latin typeface="Century Gothic Bold"/>
              <a:cs typeface="Calibri"/>
            </a:endParaRPr>
          </a:p>
          <a:p>
            <a:pPr marL="227329" marR="5080" indent="-215265">
              <a:spcBef>
                <a:spcPts val="100"/>
              </a:spcBef>
            </a:pPr>
            <a:endParaRPr lang="es-ES" sz="1300" b="1" spc="-50" dirty="0">
              <a:solidFill>
                <a:srgbClr val="004594"/>
              </a:solidFill>
              <a:latin typeface="Century Gothic Bold"/>
              <a:cs typeface="Calibri"/>
            </a:endParaRPr>
          </a:p>
          <a:p>
            <a:pPr marL="227329" marR="5080" indent="-215265">
              <a:spcBef>
                <a:spcPts val="100"/>
              </a:spcBef>
            </a:pPr>
            <a:r>
              <a:rPr lang="es-ES" sz="1300" dirty="0">
                <a:solidFill>
                  <a:srgbClr val="3D3D3F"/>
                </a:solidFill>
                <a:latin typeface="Century Gothic"/>
                <a:cs typeface="Century Gothic"/>
              </a:rPr>
              <a:t>— </a:t>
            </a:r>
            <a:r>
              <a:rPr lang="es-ES" sz="1300" spc="-60" dirty="0">
                <a:solidFill>
                  <a:srgbClr val="3D3D3F"/>
                </a:solidFill>
                <a:latin typeface="Century Gothic"/>
                <a:cs typeface="Century Gothic"/>
              </a:rPr>
              <a:t>Jornada </a:t>
            </a:r>
            <a:r>
              <a:rPr lang="es-ES" sz="1300" spc="-45" dirty="0">
                <a:solidFill>
                  <a:srgbClr val="3D3D3F"/>
                </a:solidFill>
                <a:latin typeface="Century Gothic"/>
                <a:cs typeface="Century Gothic"/>
              </a:rPr>
              <a:t>completa </a:t>
            </a:r>
            <a:r>
              <a:rPr lang="es-ES" sz="1300" spc="-65" dirty="0">
                <a:solidFill>
                  <a:srgbClr val="3D3D3F"/>
                </a:solidFill>
                <a:latin typeface="Century Gothic"/>
                <a:cs typeface="Century Gothic"/>
              </a:rPr>
              <a:t>o </a:t>
            </a:r>
            <a:r>
              <a:rPr lang="es-ES" sz="1300" spc="-45" dirty="0">
                <a:solidFill>
                  <a:srgbClr val="3D3D3F"/>
                </a:solidFill>
                <a:latin typeface="Century Gothic"/>
                <a:cs typeface="Century Gothic"/>
              </a:rPr>
              <a:t>parcial </a:t>
            </a:r>
            <a:r>
              <a:rPr lang="es-ES" sz="1300" spc="-70" dirty="0">
                <a:solidFill>
                  <a:srgbClr val="3D3D3F"/>
                </a:solidFill>
                <a:latin typeface="Century Gothic"/>
                <a:cs typeface="Century Gothic"/>
              </a:rPr>
              <a:t>(nunca </a:t>
            </a:r>
            <a:r>
              <a:rPr lang="es-ES" sz="1300" spc="-45" dirty="0">
                <a:solidFill>
                  <a:srgbClr val="3D3D3F"/>
                </a:solidFill>
                <a:latin typeface="Century Gothic"/>
                <a:cs typeface="Century Gothic"/>
              </a:rPr>
              <a:t>inferior </a:t>
            </a:r>
            <a:r>
              <a:rPr lang="es-ES" sz="1300" spc="-40" dirty="0">
                <a:solidFill>
                  <a:srgbClr val="3D3D3F"/>
                </a:solidFill>
                <a:latin typeface="Century Gothic"/>
                <a:cs typeface="Century Gothic"/>
              </a:rPr>
              <a:t>al  </a:t>
            </a:r>
            <a:r>
              <a:rPr lang="es-ES" sz="1300" spc="60" dirty="0">
                <a:solidFill>
                  <a:srgbClr val="3D3D3F"/>
                </a:solidFill>
                <a:latin typeface="Century Gothic"/>
                <a:cs typeface="Century Gothic"/>
              </a:rPr>
              <a:t>5</a:t>
            </a:r>
            <a:r>
              <a:rPr lang="es-ES" sz="1300" spc="60" dirty="0" smtClean="0">
                <a:solidFill>
                  <a:srgbClr val="3D3D3F"/>
                </a:solidFill>
                <a:latin typeface="Century Gothic"/>
                <a:cs typeface="Century Gothic"/>
              </a:rPr>
              <a:t>0</a:t>
            </a:r>
            <a:r>
              <a:rPr lang="es-ES" sz="1300" spc="60" dirty="0">
                <a:solidFill>
                  <a:srgbClr val="3D3D3F"/>
                </a:solidFill>
                <a:latin typeface="Century Gothic"/>
                <a:cs typeface="Century Gothic"/>
              </a:rPr>
              <a:t>% </a:t>
            </a:r>
            <a:r>
              <a:rPr lang="es-ES" sz="1300" spc="-60" dirty="0">
                <a:solidFill>
                  <a:srgbClr val="3D3D3F"/>
                </a:solidFill>
                <a:latin typeface="Century Gothic"/>
                <a:cs typeface="Century Gothic"/>
              </a:rPr>
              <a:t>de </a:t>
            </a:r>
            <a:r>
              <a:rPr lang="es-ES" sz="1300" spc="-45" dirty="0">
                <a:solidFill>
                  <a:srgbClr val="3D3D3F"/>
                </a:solidFill>
                <a:latin typeface="Century Gothic"/>
                <a:cs typeface="Century Gothic"/>
              </a:rPr>
              <a:t>la </a:t>
            </a:r>
            <a:r>
              <a:rPr lang="es-ES" sz="1300" spc="-55" dirty="0">
                <a:solidFill>
                  <a:srgbClr val="3D3D3F"/>
                </a:solidFill>
                <a:latin typeface="Century Gothic"/>
                <a:cs typeface="Century Gothic"/>
              </a:rPr>
              <a:t>jornada </a:t>
            </a:r>
            <a:r>
              <a:rPr lang="es-ES" sz="1300" spc="-50" dirty="0">
                <a:solidFill>
                  <a:srgbClr val="3D3D3F"/>
                </a:solidFill>
                <a:latin typeface="Century Gothic"/>
                <a:cs typeface="Century Gothic"/>
              </a:rPr>
              <a:t>laboral</a:t>
            </a:r>
            <a:r>
              <a:rPr lang="es-ES" sz="1300" spc="229" dirty="0">
                <a:solidFill>
                  <a:srgbClr val="3D3D3F"/>
                </a:solidFill>
                <a:latin typeface="Century Gothic"/>
                <a:cs typeface="Century Gothic"/>
              </a:rPr>
              <a:t> </a:t>
            </a:r>
            <a:r>
              <a:rPr lang="es-ES" sz="1300" spc="-45" dirty="0" smtClean="0">
                <a:solidFill>
                  <a:srgbClr val="3D3D3F"/>
                </a:solidFill>
                <a:latin typeface="Century Gothic"/>
                <a:cs typeface="Century Gothic"/>
              </a:rPr>
              <a:t>establecida).</a:t>
            </a:r>
            <a:endParaRPr lang="es-ES" sz="1300" dirty="0">
              <a:latin typeface="Century Gothic"/>
              <a:cs typeface="Century Gothic"/>
            </a:endParaRPr>
          </a:p>
          <a:p>
            <a:pPr marL="227329" marR="5080" indent="-215265">
              <a:lnSpc>
                <a:spcPct val="100000"/>
              </a:lnSpc>
              <a:spcBef>
                <a:spcPts val="100"/>
              </a:spcBef>
            </a:pPr>
            <a:endParaRPr lang="es-ES" sz="1300" dirty="0">
              <a:latin typeface="Century Gothic"/>
              <a:cs typeface="Century Gothic"/>
            </a:endParaRPr>
          </a:p>
          <a:p>
            <a:pPr marL="227329" marR="5080" indent="-215265">
              <a:spcBef>
                <a:spcPts val="100"/>
              </a:spcBef>
            </a:pPr>
            <a:r>
              <a:rPr lang="es-ES" sz="1300" dirty="0">
                <a:solidFill>
                  <a:srgbClr val="3D3D3F"/>
                </a:solidFill>
                <a:latin typeface="Century Gothic"/>
                <a:cs typeface="Century Gothic"/>
              </a:rPr>
              <a:t>— </a:t>
            </a:r>
            <a:r>
              <a:rPr lang="es-ES" sz="1300" dirty="0" smtClean="0">
                <a:solidFill>
                  <a:srgbClr val="3D3D3F"/>
                </a:solidFill>
                <a:latin typeface="Century Gothic"/>
                <a:cs typeface="Century Gothic"/>
              </a:rPr>
              <a:t>Las entidades locales establecerán las bases reguladoras para la concesión de estas ayudas que deberán ser autorizadas por la Dirección de Activación Laboral de </a:t>
            </a:r>
            <a:r>
              <a:rPr lang="es-ES" sz="1300" dirty="0" err="1" smtClean="0">
                <a:solidFill>
                  <a:srgbClr val="3D3D3F"/>
                </a:solidFill>
                <a:latin typeface="Century Gothic"/>
                <a:cs typeface="Century Gothic"/>
              </a:rPr>
              <a:t>Lanbide</a:t>
            </a:r>
            <a:r>
              <a:rPr lang="es-ES" sz="1300" dirty="0" smtClean="0">
                <a:solidFill>
                  <a:srgbClr val="3D3D3F"/>
                </a:solidFill>
                <a:latin typeface="Century Gothic"/>
                <a:cs typeface="Century Gothic"/>
              </a:rPr>
              <a:t> y se  publicarán hasta el 31 de diciembre de 2022</a:t>
            </a:r>
            <a:r>
              <a:rPr lang="es-ES" sz="1300" spc="-60" dirty="0" smtClean="0">
                <a:solidFill>
                  <a:srgbClr val="3D3D3F"/>
                </a:solidFill>
                <a:latin typeface="Century Gothic"/>
                <a:cs typeface="Century Gothic"/>
              </a:rPr>
              <a:t>.</a:t>
            </a:r>
            <a:endParaRPr lang="es-ES" sz="1300" dirty="0">
              <a:latin typeface="Century Gothic"/>
              <a:cs typeface="Century Gothic"/>
            </a:endParaRPr>
          </a:p>
          <a:p>
            <a:pPr marL="227329" marR="5080" indent="-215265">
              <a:lnSpc>
                <a:spcPct val="100000"/>
              </a:lnSpc>
              <a:spcBef>
                <a:spcPts val="100"/>
              </a:spcBef>
            </a:pPr>
            <a:endParaRPr lang="es-ES" sz="1300" dirty="0">
              <a:latin typeface="Century Gothic"/>
              <a:cs typeface="Century Gothic"/>
            </a:endParaRPr>
          </a:p>
        </p:txBody>
      </p:sp>
      <p:pic>
        <p:nvPicPr>
          <p:cNvPr id="27" name="Picture 5" descr="OK Tira azul_oscuro"/>
          <p:cNvPicPr>
            <a:picLocks noChangeArrowheads="1"/>
          </p:cNvPicPr>
          <p:nvPr/>
        </p:nvPicPr>
        <p:blipFill>
          <a:blip r:embed="rId7"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6" name="Group 9"/>
          <p:cNvGrpSpPr>
            <a:grpSpLocks/>
          </p:cNvGrpSpPr>
          <p:nvPr/>
        </p:nvGrpSpPr>
        <p:grpSpPr bwMode="auto">
          <a:xfrm>
            <a:off x="8255" y="-2127"/>
            <a:ext cx="10680700" cy="7562850"/>
            <a:chOff x="0" y="981"/>
            <a:chExt cx="5760" cy="2319"/>
          </a:xfrm>
        </p:grpSpPr>
        <p:sp>
          <p:nvSpPr>
            <p:cNvPr id="7" name="2 Rectángulo"/>
            <p:cNvSpPr>
              <a:spLocks noChangeArrowheads="1"/>
            </p:cNvSpPr>
            <p:nvPr/>
          </p:nvSpPr>
          <p:spPr bwMode="auto">
            <a:xfrm>
              <a:off x="0" y="981"/>
              <a:ext cx="5760" cy="2086"/>
            </a:xfrm>
            <a:prstGeom prst="rect">
              <a:avLst/>
            </a:prstGeom>
            <a:solidFill>
              <a:srgbClr val="004595"/>
            </a:solidFill>
            <a:ln>
              <a:noFill/>
            </a:ln>
            <a:extLst>
              <a:ext uri="{91240B29-F687-4F45-9708-019B960494DF}">
                <a14:hiddenLine xmlns:a14="http://schemas.microsoft.com/office/drawing/2010/main" w="25400" algn="ctr">
                  <a:solidFill>
                    <a:srgbClr val="004595"/>
                  </a:solidFill>
                  <a:miter lim="800000"/>
                  <a:headEnd/>
                  <a:tailEnd/>
                </a14:hiddenLine>
              </a:ext>
            </a:extLst>
          </p:spPr>
          <p:txBody>
            <a:bodyPr anchor="ctr"/>
            <a:lstStyle/>
            <a:p>
              <a:pPr algn="ctr">
                <a:defRPr/>
              </a:pPr>
              <a:endParaRPr lang="es-ES" dirty="0">
                <a:solidFill>
                  <a:schemeClr val="lt1"/>
                </a:solidFill>
                <a:latin typeface="+mn-lt"/>
              </a:endParaRPr>
            </a:p>
          </p:txBody>
        </p:sp>
        <p:pic>
          <p:nvPicPr>
            <p:cNvPr id="8" name="Picture 4" descr="OK Tira verde_oscu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67"/>
              <a:ext cx="576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 name="object 3">
            <a:extLst>
              <a:ext uri="{FF2B5EF4-FFF2-40B4-BE49-F238E27FC236}">
                <a16:creationId xmlns:a16="http://schemas.microsoft.com/office/drawing/2014/main" id="{BBC63293-A1FE-A74B-8632-3024BA9EF3F3}"/>
              </a:ext>
            </a:extLst>
          </p:cNvPr>
          <p:cNvSpPr txBox="1">
            <a:spLocks/>
          </p:cNvSpPr>
          <p:nvPr/>
        </p:nvSpPr>
        <p:spPr>
          <a:xfrm>
            <a:off x="393700" y="2867025"/>
            <a:ext cx="7284755" cy="1166986"/>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pPr>
              <a:lnSpc>
                <a:spcPts val="4500"/>
              </a:lnSpc>
            </a:pPr>
            <a:r>
              <a:rPr lang="es-ES" kern="0" dirty="0" smtClean="0">
                <a:solidFill>
                  <a:schemeClr val="bg1">
                    <a:lumMod val="95000"/>
                  </a:schemeClr>
                </a:solidFill>
              </a:rPr>
              <a:t>Entidades</a:t>
            </a:r>
            <a:endParaRPr lang="es-ES" kern="0" dirty="0">
              <a:solidFill>
                <a:schemeClr val="bg1">
                  <a:lumMod val="95000"/>
                </a:schemeClr>
              </a:solidFill>
            </a:endParaRPr>
          </a:p>
          <a:p>
            <a:pPr>
              <a:lnSpc>
                <a:spcPts val="4500"/>
              </a:lnSpc>
            </a:pPr>
            <a:r>
              <a:rPr lang="es-ES" kern="0" spc="-45" dirty="0">
                <a:solidFill>
                  <a:schemeClr val="bg1">
                    <a:lumMod val="95000"/>
                  </a:schemeClr>
                </a:solidFill>
              </a:rPr>
              <a:t>Beneficiarias</a:t>
            </a:r>
          </a:p>
        </p:txBody>
      </p:sp>
      <p:sp>
        <p:nvSpPr>
          <p:cNvPr id="5" name="Rectángulo 4">
            <a:extLst>
              <a:ext uri="{FF2B5EF4-FFF2-40B4-BE49-F238E27FC236}">
                <a16:creationId xmlns:a16="http://schemas.microsoft.com/office/drawing/2014/main" id="{BDCC24A9-7666-1A40-9772-911B18A10263}"/>
              </a:ext>
            </a:extLst>
          </p:cNvPr>
          <p:cNvSpPr/>
          <p:nvPr/>
        </p:nvSpPr>
        <p:spPr>
          <a:xfrm>
            <a:off x="325403" y="1190625"/>
            <a:ext cx="2362200" cy="2144177"/>
          </a:xfrm>
          <a:prstGeom prst="rect">
            <a:avLst/>
          </a:prstGeom>
        </p:spPr>
        <p:txBody>
          <a:bodyPr wrap="square">
            <a:spAutoFit/>
          </a:bodyPr>
          <a:lstStyle/>
          <a:p>
            <a:r>
              <a:rPr lang="es-ES" sz="20000" spc="-1500" baseline="7000" dirty="0">
                <a:solidFill>
                  <a:schemeClr val="bg1">
                    <a:lumMod val="95000"/>
                    <a:alpha val="36000"/>
                  </a:schemeClr>
                </a:solidFill>
                <a:latin typeface="Century Gothic"/>
                <a:cs typeface="Century Gothic"/>
              </a:rPr>
              <a:t>03</a:t>
            </a:r>
            <a:endParaRPr lang="es-ES" sz="20000" b="1" spc="-1500" baseline="7000" dirty="0">
              <a:solidFill>
                <a:schemeClr val="bg1">
                  <a:lumMod val="95000"/>
                  <a:alpha val="36000"/>
                </a:schemeClr>
              </a:solidFill>
              <a:latin typeface="Century Gothic Bold"/>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3" name="object 23"/>
          <p:cNvSpPr txBox="1"/>
          <p:nvPr/>
        </p:nvSpPr>
        <p:spPr>
          <a:xfrm>
            <a:off x="1736720" y="3481167"/>
            <a:ext cx="7219961" cy="474489"/>
          </a:xfrm>
          <a:prstGeom prst="rect">
            <a:avLst/>
          </a:prstGeom>
        </p:spPr>
        <p:txBody>
          <a:bodyPr vert="horz" wrap="square" lIns="0" tIns="12700" rIns="0" bIns="0" rtlCol="0">
            <a:spAutoFit/>
          </a:bodyPr>
          <a:lstStyle/>
          <a:p>
            <a:pPr marL="720000" marR="5080" indent="-360000">
              <a:spcBef>
                <a:spcPts val="100"/>
              </a:spcBef>
              <a:buFont typeface="+mj-lt"/>
              <a:buAutoNum type="alphaLcPeriod"/>
            </a:pPr>
            <a:r>
              <a:rPr lang="es-ES" sz="1600" spc="-352" baseline="-10582" dirty="0" smtClean="0">
                <a:solidFill>
                  <a:srgbClr val="004594"/>
                </a:solidFill>
                <a:latin typeface="Century Gothic"/>
                <a:cs typeface="Century Gothic"/>
              </a:rPr>
              <a:t> </a:t>
            </a:r>
            <a:r>
              <a:rPr lang="es-ES" sz="1500" spc="-85" dirty="0" smtClean="0">
                <a:solidFill>
                  <a:srgbClr val="3D3D3F"/>
                </a:solidFill>
                <a:latin typeface="Century Gothic"/>
                <a:cs typeface="Century Gothic"/>
              </a:rPr>
              <a:t>Deberán nombrar un representante con poderes bastantes para cumplir las obligaciones que, como beneficiario, corresponden a la agrupación.</a:t>
            </a:r>
            <a:endParaRPr lang="es-ES" sz="1500" dirty="0">
              <a:latin typeface="Century Gothic"/>
              <a:cs typeface="Century Gothic"/>
            </a:endParaRPr>
          </a:p>
        </p:txBody>
      </p:sp>
      <p:sp>
        <p:nvSpPr>
          <p:cNvPr id="24" name="object 24"/>
          <p:cNvSpPr txBox="1"/>
          <p:nvPr/>
        </p:nvSpPr>
        <p:spPr>
          <a:xfrm>
            <a:off x="1736720" y="4286005"/>
            <a:ext cx="7267883" cy="705321"/>
          </a:xfrm>
          <a:prstGeom prst="rect">
            <a:avLst/>
          </a:prstGeom>
        </p:spPr>
        <p:txBody>
          <a:bodyPr vert="horz" wrap="square" lIns="0" tIns="12700" rIns="0" bIns="0" rtlCol="0">
            <a:spAutoFit/>
          </a:bodyPr>
          <a:lstStyle/>
          <a:p>
            <a:pPr marL="720000" marR="5080" indent="-360000">
              <a:spcBef>
                <a:spcPts val="100"/>
              </a:spcBef>
              <a:buFont typeface="+mj-lt"/>
              <a:buAutoNum type="alphaLcPeriod" startAt="2"/>
            </a:pPr>
            <a:r>
              <a:rPr lang="es-ES" sz="1500" spc="-70" dirty="0" smtClean="0">
                <a:solidFill>
                  <a:srgbClr val="3D3D3F"/>
                </a:solidFill>
                <a:latin typeface="Century Gothic"/>
                <a:cs typeface="Century Gothic"/>
              </a:rPr>
              <a:t>No podrá disolverse la agrupación hasta que haya transcurrido el plazo de prescripción previsto en los artículos 39 y 65 de la Ley General de Subvenciones</a:t>
            </a:r>
            <a:r>
              <a:rPr lang="es-ES" sz="1500" spc="-70" dirty="0">
                <a:solidFill>
                  <a:srgbClr val="3D3D3F"/>
                </a:solidFill>
                <a:latin typeface="Century Gothic"/>
                <a:cs typeface="Century Gothic"/>
              </a:rPr>
              <a:t>.</a:t>
            </a:r>
            <a:endParaRPr lang="es-ES" sz="1500" dirty="0">
              <a:latin typeface="Century Gothic"/>
              <a:cs typeface="Century Gothic"/>
            </a:endParaRPr>
          </a:p>
        </p:txBody>
      </p:sp>
      <p:sp>
        <p:nvSpPr>
          <p:cNvPr id="25" name="object 25"/>
          <p:cNvSpPr txBox="1"/>
          <p:nvPr/>
        </p:nvSpPr>
        <p:spPr>
          <a:xfrm>
            <a:off x="658600" y="1451352"/>
            <a:ext cx="8691880" cy="751488"/>
          </a:xfrm>
          <a:prstGeom prst="rect">
            <a:avLst/>
          </a:prstGeom>
        </p:spPr>
        <p:txBody>
          <a:bodyPr vert="horz" wrap="square" lIns="0" tIns="12700" rIns="0" bIns="0" rtlCol="0">
            <a:spAutoFit/>
          </a:bodyPr>
          <a:lstStyle/>
          <a:p>
            <a:pPr marL="25400" marR="17780">
              <a:lnSpc>
                <a:spcPct val="100000"/>
              </a:lnSpc>
              <a:spcBef>
                <a:spcPts val="100"/>
              </a:spcBef>
            </a:pPr>
            <a:r>
              <a:rPr lang="es-ES" sz="1600" b="1" spc="50" dirty="0" smtClean="0">
                <a:solidFill>
                  <a:srgbClr val="004594"/>
                </a:solidFill>
                <a:latin typeface="Century Gothic Bold"/>
                <a:cs typeface="Calibri"/>
              </a:rPr>
              <a:t>Las Mancomunidades, Cuadrillas, agrupaciones de Municipios o Municipios de la CAE, así como las agencias de desarrollo local con personalidad jurídica dependientes de los mismos</a:t>
            </a:r>
            <a:endParaRPr lang="es-ES" sz="1500" dirty="0">
              <a:latin typeface="Century Gothic"/>
              <a:cs typeface="Century Gothic"/>
            </a:endParaRPr>
          </a:p>
        </p:txBody>
      </p:sp>
      <p:sp>
        <p:nvSpPr>
          <p:cNvPr id="30" name="object 2">
            <a:extLst>
              <a:ext uri="{FF2B5EF4-FFF2-40B4-BE49-F238E27FC236}">
                <a16:creationId xmlns:a16="http://schemas.microsoft.com/office/drawing/2014/main" id="{3F9C3BE7-EBAB-7148-A2B8-A67F8872AC02}"/>
              </a:ext>
            </a:extLst>
          </p:cNvPr>
          <p:cNvSpPr txBox="1"/>
          <p:nvPr/>
        </p:nvSpPr>
        <p:spPr>
          <a:xfrm>
            <a:off x="7327900" y="6958266"/>
            <a:ext cx="2894859"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a:solidFill>
                  <a:srgbClr val="004594"/>
                </a:solidFill>
                <a:latin typeface="Century Gothic Bold"/>
                <a:cs typeface="Calibri"/>
              </a:rPr>
              <a:t>Acciones Locales de Promoción de Empleo </a:t>
            </a:r>
            <a:r>
              <a:rPr lang="es-ES" sz="1000" b="1" dirty="0" smtClean="0">
                <a:solidFill>
                  <a:srgbClr val="004594"/>
                </a:solidFill>
                <a:latin typeface="Century Gothic Bold"/>
                <a:cs typeface="Calibri"/>
              </a:rPr>
              <a:t>	</a:t>
            </a:r>
            <a:r>
              <a:rPr lang="es-ES" sz="950" spc="10" dirty="0">
                <a:latin typeface="Century Gothic"/>
                <a:cs typeface="Calibri"/>
              </a:rPr>
              <a:t>9</a:t>
            </a:r>
            <a:endParaRPr lang="es-ES" sz="950" dirty="0">
              <a:latin typeface="Century Gothic"/>
              <a:cs typeface="Century Gothic"/>
            </a:endParaRPr>
          </a:p>
        </p:txBody>
      </p:sp>
      <p:sp>
        <p:nvSpPr>
          <p:cNvPr id="2" name="Rectángulo 1"/>
          <p:cNvSpPr/>
          <p:nvPr/>
        </p:nvSpPr>
        <p:spPr>
          <a:xfrm>
            <a:off x="658600" y="2340045"/>
            <a:ext cx="8690400" cy="830997"/>
          </a:xfrm>
          <a:prstGeom prst="rect">
            <a:avLst/>
          </a:prstGeom>
        </p:spPr>
        <p:txBody>
          <a:bodyPr wrap="square">
            <a:spAutoFit/>
          </a:bodyPr>
          <a:lstStyle/>
          <a:p>
            <a:pPr marL="12700" marR="5080" indent="-360045">
              <a:spcBef>
                <a:spcPts val="100"/>
              </a:spcBef>
            </a:pPr>
            <a:r>
              <a:rPr lang="es-ES" sz="1600" spc="-70" dirty="0">
                <a:solidFill>
                  <a:srgbClr val="004594"/>
                </a:solidFill>
                <a:latin typeface="Century Gothic"/>
                <a:cs typeface="Century Gothic"/>
              </a:rPr>
              <a:t>En las agrupaciones de municipios sin personalidad jurídica, cada uno de los municipios agrupados que se comprometa a ejecutar alguno de los proyectos subvencionados tendrá </a:t>
            </a:r>
            <a:r>
              <a:rPr lang="es-ES" sz="1600" spc="-70" dirty="0" smtClean="0">
                <a:solidFill>
                  <a:srgbClr val="004594"/>
                </a:solidFill>
                <a:latin typeface="Century Gothic"/>
                <a:cs typeface="Century Gothic"/>
              </a:rPr>
              <a:t>la </a:t>
            </a:r>
            <a:r>
              <a:rPr lang="es-ES" sz="1600" spc="-70" dirty="0">
                <a:solidFill>
                  <a:srgbClr val="004594"/>
                </a:solidFill>
                <a:latin typeface="Century Gothic"/>
                <a:cs typeface="Century Gothic"/>
              </a:rPr>
              <a:t>condición de </a:t>
            </a:r>
            <a:r>
              <a:rPr lang="es-ES" sz="1600" spc="-70" dirty="0" smtClean="0">
                <a:solidFill>
                  <a:srgbClr val="004594"/>
                </a:solidFill>
                <a:latin typeface="Century Gothic"/>
                <a:cs typeface="Century Gothic"/>
              </a:rPr>
              <a:t>beneficiario </a:t>
            </a:r>
            <a:r>
              <a:rPr lang="es-ES" sz="1600" spc="-70" dirty="0">
                <a:solidFill>
                  <a:srgbClr val="004594"/>
                </a:solidFill>
                <a:latin typeface="Century Gothic"/>
                <a:cs typeface="Century Gothic"/>
              </a:rPr>
              <a:t>y deberán cumplir los siguientes </a:t>
            </a:r>
            <a:r>
              <a:rPr lang="es-ES" sz="1600" b="1" u="sng" spc="50" dirty="0">
                <a:solidFill>
                  <a:srgbClr val="004594"/>
                </a:solidFill>
                <a:uFill>
                  <a:solidFill>
                    <a:srgbClr val="004594"/>
                  </a:solidFill>
                </a:uFill>
                <a:latin typeface="Century Gothic Bold"/>
                <a:cs typeface="Calibri"/>
              </a:rPr>
              <a:t>requisitos</a:t>
            </a:r>
            <a:r>
              <a:rPr lang="es-ES" sz="1600" b="1" spc="50" dirty="0">
                <a:solidFill>
                  <a:srgbClr val="004594"/>
                </a:solidFill>
                <a:uFill>
                  <a:solidFill>
                    <a:srgbClr val="004594"/>
                  </a:solidFill>
                </a:uFill>
                <a:latin typeface="Century Gothic Bold"/>
                <a:cs typeface="Calibri"/>
              </a:rPr>
              <a:t>:</a:t>
            </a:r>
            <a:endParaRPr lang="es-ES" sz="1500" spc="-70" dirty="0">
              <a:solidFill>
                <a:srgbClr val="3D3D3F"/>
              </a:solidFill>
              <a:latin typeface="Century Gothic"/>
              <a:cs typeface="Century Gothic"/>
            </a:endParaRPr>
          </a:p>
        </p:txBody>
      </p:sp>
      <p:sp>
        <p:nvSpPr>
          <p:cNvPr id="27" name="object 22"/>
          <p:cNvSpPr txBox="1"/>
          <p:nvPr/>
        </p:nvSpPr>
        <p:spPr>
          <a:xfrm>
            <a:off x="2047195" y="6972023"/>
            <a:ext cx="847843"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pic>
        <p:nvPicPr>
          <p:cNvPr id="26" name="Picture 5" descr="OK Tira azul_oscuro"/>
          <p:cNvPicPr>
            <a:picLocks noChangeArrowheads="1"/>
          </p:cNvPicPr>
          <p:nvPr/>
        </p:nvPicPr>
        <p:blipFill>
          <a:blip r:embed="rId7"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1395</TotalTime>
  <Words>3780</Words>
  <Application>Microsoft Office PowerPoint</Application>
  <PresentationFormat>Personalizado</PresentationFormat>
  <Paragraphs>267</Paragraphs>
  <Slides>30</Slides>
  <Notes>0</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30</vt:i4>
      </vt:variant>
    </vt:vector>
  </HeadingPairs>
  <TitlesOfParts>
    <vt:vector size="40" baseType="lpstr">
      <vt:lpstr>Arial</vt:lpstr>
      <vt:lpstr>Arial Black</vt:lpstr>
      <vt:lpstr>Arial Narrow</vt:lpstr>
      <vt:lpstr>Calibri</vt:lpstr>
      <vt:lpstr>Century Gothic</vt:lpstr>
      <vt:lpstr>Century Gothic Bold</vt:lpstr>
      <vt:lpstr>Century Gothic Regular</vt:lpstr>
      <vt:lpstr>Segoe Script</vt:lpstr>
      <vt:lpstr>Times New Roman</vt:lpstr>
      <vt:lpstr>Office Theme</vt:lpstr>
      <vt:lpstr>Presentación de PowerPoint</vt:lpstr>
      <vt:lpstr>Presentación de PowerPoint</vt:lpstr>
      <vt:lpstr>Presentación de PowerPoint</vt:lpstr>
      <vt:lpstr>Recursos Económicos</vt:lpstr>
      <vt:lpstr>Presentación de PowerPoint</vt:lpstr>
      <vt:lpstr>Tipo1. Fomento del Empleo</vt:lpstr>
      <vt:lpstr>Tipo 2. Ayudas a la contratación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Gestión de ofertas de empleo</vt:lpstr>
      <vt:lpstr>Gestión de ofertas de empleo</vt:lpstr>
      <vt:lpstr>Presentación de PowerPoint</vt:lpstr>
      <vt:lpstr>Presentación de PowerPoint</vt:lpstr>
      <vt:lpstr>Presentación de PowerPoint</vt:lpstr>
      <vt:lpstr>Presentación de PowerPoint</vt:lpstr>
      <vt:lpstr>Presentación de PowerPoint</vt:lpstr>
      <vt:lpstr>Plazos para la solicitud de subvención</vt:lpstr>
      <vt:lpstr>Presentación de PowerPoint</vt:lpstr>
      <vt:lpstr>1.er  pago: 53% 2.º pago: 47%</vt:lpstr>
      <vt:lpstr>Presentación de PowerPoint</vt:lpstr>
      <vt:lpstr>Procedimiento y tramitación</vt:lpstr>
      <vt:lpstr>Presentación de PowerPoint</vt:lpstr>
      <vt:lpstr>Incumplimiento</vt:lpstr>
      <vt:lpstr>Lan Aktibazioko Zuzendaritza Dirección de Activación Laboral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Zarandona De La Torre, Koldo</dc:creator>
  <cp:lastModifiedBy>Prieto Ibarrondo, Itziar</cp:lastModifiedBy>
  <cp:revision>185</cp:revision>
  <dcterms:created xsi:type="dcterms:W3CDTF">2019-06-24T14:44:08Z</dcterms:created>
  <dcterms:modified xsi:type="dcterms:W3CDTF">2022-06-30T13:24:40Z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2019-05-31T00:00:00Z</vt:filetime>
  </property>
  <property fmtid="{D5CDD505-2E9C-101B-9397-08002B2CF9AE}" pid="3" name="Creator">
    <vt:lpwstr>Adobe InDesign CS5.5 (7.5.1)</vt:lpwstr>
  </property>
  <property fmtid="{D5CDD505-2E9C-101B-9397-08002B2CF9AE}" pid="4" name="LastSaved">
    <vt:filetime>2019-06-24T00:00:00Z</vt:filetime>
  </property>
</Properties>
</file>