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1"/>
  </p:notesMasterIdLst>
  <p:handoutMasterIdLst>
    <p:handoutMasterId r:id="rId32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4" r:id="rId8"/>
    <p:sldId id="265" r:id="rId9"/>
    <p:sldId id="266" r:id="rId10"/>
    <p:sldId id="268" r:id="rId11"/>
    <p:sldId id="269" r:id="rId12"/>
    <p:sldId id="273" r:id="rId13"/>
    <p:sldId id="274" r:id="rId14"/>
    <p:sldId id="276" r:id="rId15"/>
    <p:sldId id="293" r:id="rId16"/>
    <p:sldId id="279" r:id="rId17"/>
    <p:sldId id="280" r:id="rId18"/>
    <p:sldId id="281" r:id="rId19"/>
    <p:sldId id="282" r:id="rId20"/>
    <p:sldId id="283" r:id="rId21"/>
    <p:sldId id="284" r:id="rId22"/>
    <p:sldId id="285" r:id="rId23"/>
    <p:sldId id="286" r:id="rId24"/>
    <p:sldId id="294" r:id="rId25"/>
    <p:sldId id="287" r:id="rId26"/>
    <p:sldId id="288" r:id="rId27"/>
    <p:sldId id="289" r:id="rId28"/>
    <p:sldId id="290" r:id="rId29"/>
    <p:sldId id="292" r:id="rId30"/>
  </p:sldIdLst>
  <p:sldSz cx="10693400" cy="7562850"/>
  <p:notesSz cx="10693400" cy="756285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9AF22"/>
    <a:srgbClr val="004594"/>
    <a:srgbClr val="007EAF"/>
    <a:srgbClr val="EFEFE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240" autoAdjust="0"/>
    <p:restoredTop sz="94667" autoAdjust="0"/>
  </p:normalViewPr>
  <p:slideViewPr>
    <p:cSldViewPr>
      <p:cViewPr varScale="1">
        <p:scale>
          <a:sx n="92" d="100"/>
          <a:sy n="92" d="100"/>
        </p:scale>
        <p:origin x="1302" y="78"/>
      </p:cViewPr>
      <p:guideLst>
        <p:guide orient="horz" pos="288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98" d="100"/>
          <a:sy n="98" d="100"/>
        </p:scale>
        <p:origin x="1476" y="8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633913" cy="3794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quarter" idx="1"/>
          </p:nvPr>
        </p:nvSpPr>
        <p:spPr>
          <a:xfrm>
            <a:off x="6057900" y="0"/>
            <a:ext cx="4632325" cy="3794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F0DE3C5-776A-4905-97E8-3E57871758DB}" type="datetimeFigureOut">
              <a:rPr lang="es-ES" smtClean="0"/>
              <a:t>01/07/2022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2"/>
          </p:nvPr>
        </p:nvSpPr>
        <p:spPr>
          <a:xfrm>
            <a:off x="0" y="7183438"/>
            <a:ext cx="4633913" cy="3794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3"/>
          </p:nvPr>
        </p:nvSpPr>
        <p:spPr>
          <a:xfrm>
            <a:off x="6057900" y="7183438"/>
            <a:ext cx="4632325" cy="3794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B01DDF2-8EFE-440A-810A-7085AB6D3FC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74985409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633913" cy="3794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6057900" y="0"/>
            <a:ext cx="4632325" cy="3794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244BACC-27DE-4121-A681-812FDCC3B20F}" type="datetimeFigureOut">
              <a:rPr lang="es-ES" smtClean="0"/>
              <a:t>01/07/2022</a:t>
            </a:fld>
            <a:endParaRPr lang="es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3543300" y="946150"/>
            <a:ext cx="3606800" cy="25511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1069975" y="3640138"/>
            <a:ext cx="8553450" cy="29781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7183438"/>
            <a:ext cx="4633913" cy="3794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6057900" y="7183438"/>
            <a:ext cx="4632325" cy="3794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BAC0020-2635-4286-9252-596FF5E0D5F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61720805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6806743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05735539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9851974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802005" y="2344483"/>
            <a:ext cx="9089390" cy="15881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604010" y="4235196"/>
            <a:ext cx="7485380" cy="18907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7/1/2022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‹Nº›</a:t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500" b="1" i="0">
                <a:solidFill>
                  <a:srgbClr val="004594"/>
                </a:solidFill>
                <a:latin typeface="Century Gothic"/>
                <a:cs typeface="Century Gothic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4500" b="1" i="0">
                <a:solidFill>
                  <a:srgbClr val="004594"/>
                </a:solidFill>
                <a:latin typeface="Century Gothic"/>
                <a:cs typeface="Century Gothic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7/1/2022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‹Nº›</a:t>
            </a:fld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500" b="1" i="0">
                <a:solidFill>
                  <a:srgbClr val="004594"/>
                </a:solidFill>
                <a:latin typeface="Century Gothic"/>
                <a:cs typeface="Century Gothic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34670" y="1739455"/>
            <a:ext cx="4651629" cy="49914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507101" y="1739455"/>
            <a:ext cx="4651629" cy="49914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8" name="Marcador de fecha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7/1/2022</a:t>
            </a:fld>
            <a:endParaRPr lang="en-US" dirty="0"/>
          </a:p>
        </p:txBody>
      </p:sp>
      <p:sp>
        <p:nvSpPr>
          <p:cNvPr id="9" name="Marcador de pie de página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10" name="Marcador de número de diapositiva 9"/>
          <p:cNvSpPr>
            <a:spLocks noGrp="1"/>
          </p:cNvSpPr>
          <p:nvPr>
            <p:ph type="sldNum" sz="quarter" idx="12"/>
          </p:nvPr>
        </p:nvSpPr>
        <p:spPr>
          <a:xfrm>
            <a:off x="7853853" y="7033449"/>
            <a:ext cx="2459482" cy="276999"/>
          </a:xfrm>
        </p:spPr>
        <p:txBody>
          <a:bodyPr/>
          <a:lstStyle/>
          <a:p>
            <a:fld id="{B6F15528-21DE-4FAA-801E-634DDDAF4B2B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500" b="1" i="0">
                <a:solidFill>
                  <a:srgbClr val="004594"/>
                </a:solidFill>
                <a:latin typeface="Century Gothic"/>
                <a:cs typeface="Century Gothic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7/1/2022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‹Nº›</a:t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7/1/2022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‹Nº›</a:t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57899" y="1061136"/>
            <a:ext cx="7826375" cy="22199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500" b="1" i="0">
                <a:solidFill>
                  <a:srgbClr val="004594"/>
                </a:solidFill>
                <a:latin typeface="Century Gothic"/>
                <a:cs typeface="Century Gothic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44500" y="2813926"/>
            <a:ext cx="8240395" cy="17659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500" b="1" i="0">
                <a:solidFill>
                  <a:srgbClr val="004594"/>
                </a:solidFill>
                <a:latin typeface="Century Gothic"/>
                <a:cs typeface="Century Gothic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635756" y="7033450"/>
            <a:ext cx="3421888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 b="1" i="0">
                <a:solidFill>
                  <a:schemeClr val="tx1">
                    <a:tint val="75000"/>
                  </a:schemeClr>
                </a:solidFill>
                <a:latin typeface="Century Gothic Bold"/>
              </a:defRPr>
            </a:lvl1pPr>
          </a:lstStyle>
          <a:p>
            <a:endParaRPr lang="es-ES"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34670" y="7033450"/>
            <a:ext cx="2459482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 b="1" i="0">
                <a:solidFill>
                  <a:schemeClr val="tx1">
                    <a:tint val="75000"/>
                  </a:schemeClr>
                </a:solidFill>
                <a:latin typeface="Century Gothic Bold"/>
              </a:defRPr>
            </a:lvl1pPr>
          </a:lstStyle>
          <a:p>
            <a:fld id="{1D8BD707-D9CF-40AE-B4C6-C98DA3205C09}" type="datetimeFigureOut">
              <a:rPr lang="en-US" smtClean="0"/>
              <a:pPr/>
              <a:t>7/1/2022</a:t>
            </a:fld>
            <a:endParaRPr lang="en-US"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699248" y="7033450"/>
            <a:ext cx="2459482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 b="1" i="0">
                <a:solidFill>
                  <a:schemeClr val="tx1">
                    <a:tint val="75000"/>
                  </a:schemeClr>
                </a:solidFill>
                <a:latin typeface="Century Gothic Bold"/>
              </a:defRPr>
            </a:lvl1pPr>
          </a:lstStyle>
          <a:p>
            <a:fld id="{B6F15528-21DE-4FAA-801E-634DDDAF4B2B}" type="slidenum">
              <a:rPr lang="es-ES" smtClean="0"/>
              <a:pPr/>
              <a:t>‹Nº›</a:t>
            </a:fld>
            <a:endParaRPr lang="es-ES" dirty="0"/>
          </a:p>
        </p:txBody>
      </p:sp>
      <p:sp>
        <p:nvSpPr>
          <p:cNvPr id="7" name="Holder 5">
            <a:extLst>
              <a:ext uri="{FF2B5EF4-FFF2-40B4-BE49-F238E27FC236}">
                <a16:creationId xmlns:a16="http://schemas.microsoft.com/office/drawing/2014/main" id="{4BD54203-FAD1-FE44-9A3F-066FDF5857EF}"/>
              </a:ext>
            </a:extLst>
          </p:cNvPr>
          <p:cNvSpPr txBox="1">
            <a:spLocks/>
          </p:cNvSpPr>
          <p:nvPr userDrawn="1"/>
        </p:nvSpPr>
        <p:spPr>
          <a:xfrm>
            <a:off x="7785100" y="6981825"/>
            <a:ext cx="2519045" cy="15388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defPPr>
              <a:defRPr lang="es-ES"/>
            </a:defPPr>
            <a:lvl1pPr marL="0" algn="r" defTabSz="914400" rtl="0" eaLnBrk="1" latinLnBrk="0" hangingPunct="1">
              <a:defRPr sz="1000" b="1" i="0" kern="1200">
                <a:solidFill>
                  <a:srgbClr val="004594"/>
                </a:solidFill>
                <a:latin typeface="Century Gothic"/>
                <a:ea typeface="+mn-ea"/>
                <a:cs typeface="Century Gothic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700">
              <a:spcBef>
                <a:spcPts val="95"/>
              </a:spcBef>
            </a:pPr>
            <a:r>
              <a:rPr lang="es-ES" spc="-5" dirty="0" smtClean="0"/>
              <a:t> </a:t>
            </a:r>
            <a:r>
              <a:rPr lang="es-ES" b="0" spc="200" dirty="0" smtClean="0"/>
              <a:t> </a:t>
            </a:r>
            <a:fld id="{81D60167-4931-47E6-BA6A-407CBD079E47}" type="slidenum">
              <a:rPr sz="950" b="0" spc="10" smtClean="0">
                <a:solidFill>
                  <a:srgbClr val="000000"/>
                </a:solidFill>
              </a:rPr>
              <a:pPr marL="12700">
                <a:spcBef>
                  <a:spcPts val="95"/>
                </a:spcBef>
              </a:pPr>
              <a:t>‹Nº›</a:t>
            </a:fld>
            <a:endParaRPr sz="95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iming>
    <p:tnLst>
      <p:par>
        <p:cTn id="1" dur="indefinite" restart="never" nodeType="tmRoot"/>
      </p:par>
    </p:tnLst>
  </p:timing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jp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4.png"/><Relationship Id="rId5" Type="http://schemas.openxmlformats.org/officeDocument/2006/relationships/image" Target="../media/image3.jpeg"/><Relationship Id="rId4" Type="http://schemas.openxmlformats.org/officeDocument/2006/relationships/image" Target="../media/image2.jp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jpeg"/><Relationship Id="rId3" Type="http://schemas.openxmlformats.org/officeDocument/2006/relationships/image" Target="../media/image8.png"/><Relationship Id="rId7" Type="http://schemas.openxmlformats.org/officeDocument/2006/relationships/image" Target="../media/image1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Relationship Id="rId9" Type="http://schemas.openxmlformats.org/officeDocument/2006/relationships/image" Target="../media/image13.jpe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jpeg"/><Relationship Id="rId3" Type="http://schemas.openxmlformats.org/officeDocument/2006/relationships/image" Target="../media/image9.png"/><Relationship Id="rId7" Type="http://schemas.openxmlformats.org/officeDocument/2006/relationships/image" Target="../media/image14.jpe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jpeg"/><Relationship Id="rId3" Type="http://schemas.openxmlformats.org/officeDocument/2006/relationships/image" Target="../media/image9.png"/><Relationship Id="rId7" Type="http://schemas.openxmlformats.org/officeDocument/2006/relationships/image" Target="../media/image14.jpe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hyperlink" Target="https://www.lanbide.euskadi.eus/" TargetMode="External"/><Relationship Id="rId7" Type="http://schemas.openxmlformats.org/officeDocument/2006/relationships/image" Target="../media/image1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10" Type="http://schemas.openxmlformats.org/officeDocument/2006/relationships/image" Target="../media/image13.jpeg"/><Relationship Id="rId4" Type="http://schemas.openxmlformats.org/officeDocument/2006/relationships/image" Target="../media/image8.png"/><Relationship Id="rId9" Type="http://schemas.openxmlformats.org/officeDocument/2006/relationships/image" Target="../media/image14.jpe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jpeg"/><Relationship Id="rId3" Type="http://schemas.openxmlformats.org/officeDocument/2006/relationships/image" Target="../media/image9.png"/><Relationship Id="rId7" Type="http://schemas.openxmlformats.org/officeDocument/2006/relationships/image" Target="../media/image14.jpe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jpeg"/><Relationship Id="rId3" Type="http://schemas.openxmlformats.org/officeDocument/2006/relationships/image" Target="../media/image9.png"/><Relationship Id="rId7" Type="http://schemas.openxmlformats.org/officeDocument/2006/relationships/image" Target="../media/image14.jpe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jpeg"/><Relationship Id="rId3" Type="http://schemas.openxmlformats.org/officeDocument/2006/relationships/image" Target="../media/image9.png"/><Relationship Id="rId7" Type="http://schemas.openxmlformats.org/officeDocument/2006/relationships/image" Target="../media/image14.jpe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jpeg"/><Relationship Id="rId3" Type="http://schemas.openxmlformats.org/officeDocument/2006/relationships/image" Target="../media/image9.png"/><Relationship Id="rId7" Type="http://schemas.openxmlformats.org/officeDocument/2006/relationships/image" Target="../media/image14.jpe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jpeg"/><Relationship Id="rId3" Type="http://schemas.openxmlformats.org/officeDocument/2006/relationships/image" Target="../media/image9.png"/><Relationship Id="rId7" Type="http://schemas.openxmlformats.org/officeDocument/2006/relationships/image" Target="../media/image14.jpe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4.xml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jpeg"/><Relationship Id="rId3" Type="http://schemas.openxmlformats.org/officeDocument/2006/relationships/image" Target="../media/image9.png"/><Relationship Id="rId7" Type="http://schemas.openxmlformats.org/officeDocument/2006/relationships/image" Target="../media/image14.jpe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2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jpeg"/><Relationship Id="rId3" Type="http://schemas.openxmlformats.org/officeDocument/2006/relationships/image" Target="../media/image9.png"/><Relationship Id="rId7" Type="http://schemas.openxmlformats.org/officeDocument/2006/relationships/image" Target="../media/image14.jpe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2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jpeg"/><Relationship Id="rId3" Type="http://schemas.openxmlformats.org/officeDocument/2006/relationships/image" Target="../media/image9.png"/><Relationship Id="rId7" Type="http://schemas.openxmlformats.org/officeDocument/2006/relationships/image" Target="../media/image14.jpe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2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jpeg"/><Relationship Id="rId3" Type="http://schemas.openxmlformats.org/officeDocument/2006/relationships/image" Target="../media/image8.png"/><Relationship Id="rId7" Type="http://schemas.openxmlformats.org/officeDocument/2006/relationships/image" Target="../media/image12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jpeg"/><Relationship Id="rId3" Type="http://schemas.openxmlformats.org/officeDocument/2006/relationships/image" Target="../media/image9.png"/><Relationship Id="rId7" Type="http://schemas.openxmlformats.org/officeDocument/2006/relationships/image" Target="../media/image13.jpe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jpeg"/><Relationship Id="rId3" Type="http://schemas.openxmlformats.org/officeDocument/2006/relationships/image" Target="../media/image9.png"/><Relationship Id="rId7" Type="http://schemas.openxmlformats.org/officeDocument/2006/relationships/image" Target="../media/image13.jpe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jpeg"/><Relationship Id="rId3" Type="http://schemas.openxmlformats.org/officeDocument/2006/relationships/image" Target="../media/image8.png"/><Relationship Id="rId7" Type="http://schemas.openxmlformats.org/officeDocument/2006/relationships/image" Target="../media/image12.png"/><Relationship Id="rId2" Type="http://schemas.openxmlformats.org/officeDocument/2006/relationships/hyperlink" Target="https://www.pap.hacienda.gob.es/invente2/pagLocalizadorGeografico.aspx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Relationship Id="rId9" Type="http://schemas.openxmlformats.org/officeDocument/2006/relationships/image" Target="../media/image13.jpe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jpeg"/><Relationship Id="rId3" Type="http://schemas.openxmlformats.org/officeDocument/2006/relationships/image" Target="../media/image9.png"/><Relationship Id="rId7" Type="http://schemas.openxmlformats.org/officeDocument/2006/relationships/image" Target="../media/image13.jpe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8056247" cy="7562850"/>
          </a:xfrm>
          <a:prstGeom prst="rect">
            <a:avLst/>
          </a:prstGeom>
        </p:spPr>
      </p:pic>
      <p:sp>
        <p:nvSpPr>
          <p:cNvPr id="30" name="object 30"/>
          <p:cNvSpPr txBox="1"/>
          <p:nvPr/>
        </p:nvSpPr>
        <p:spPr>
          <a:xfrm>
            <a:off x="282905" y="1251474"/>
            <a:ext cx="7773342" cy="300531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42545" rIns="0" bIns="0" rtlCol="0">
            <a:spAutoFit/>
          </a:bodyPr>
          <a:lstStyle/>
          <a:p>
            <a:pPr marR="412750">
              <a:lnSpc>
                <a:spcPts val="3300"/>
              </a:lnSpc>
              <a:spcBef>
                <a:spcPts val="335"/>
              </a:spcBef>
            </a:pPr>
            <a:r>
              <a:rPr sz="3200" b="1" spc="-30" dirty="0">
                <a:solidFill>
                  <a:srgbClr val="004594"/>
                </a:solidFill>
                <a:latin typeface="Century Gothic"/>
                <a:cs typeface="Century Gothic"/>
              </a:rPr>
              <a:t>Convocatoria  de </a:t>
            </a:r>
            <a:r>
              <a:rPr sz="3200" b="1" spc="-30" dirty="0" err="1" smtClean="0">
                <a:solidFill>
                  <a:srgbClr val="004594"/>
                </a:solidFill>
                <a:latin typeface="Century Gothic"/>
                <a:cs typeface="Century Gothic"/>
              </a:rPr>
              <a:t>Ayudas</a:t>
            </a:r>
            <a:r>
              <a:rPr lang="es-ES" sz="3200" b="1" spc="-30" dirty="0" smtClean="0">
                <a:solidFill>
                  <a:srgbClr val="004594"/>
                </a:solidFill>
                <a:latin typeface="Century Gothic"/>
                <a:cs typeface="Century Gothic"/>
              </a:rPr>
              <a:t> destinadas para financiación del Programa de primera experiencia profesional en las administraciones públicas en el marco del Plan de Recuperación y Resiliencia, financiado por la Unión Europea-</a:t>
            </a:r>
            <a:r>
              <a:rPr lang="es-ES" sz="3200" b="1" spc="-30" dirty="0" err="1" smtClean="0">
                <a:solidFill>
                  <a:srgbClr val="004594"/>
                </a:solidFill>
                <a:latin typeface="Century Gothic"/>
                <a:cs typeface="Century Gothic"/>
              </a:rPr>
              <a:t>NextGenerationEU</a:t>
            </a:r>
            <a:endParaRPr sz="3200" b="1" spc="-30" dirty="0">
              <a:solidFill>
                <a:srgbClr val="004594"/>
              </a:solidFill>
              <a:latin typeface="Century Gothic"/>
              <a:cs typeface="Century Gothic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289330" y="5627757"/>
            <a:ext cx="3200400" cy="1666482"/>
          </a:xfrm>
          <a:prstGeom prst="rect">
            <a:avLst/>
          </a:prstGeom>
        </p:spPr>
        <p:txBody>
          <a:bodyPr vert="horz" wrap="square" lIns="0" tIns="95885" rIns="0" bIns="0" rtlCol="0">
            <a:spAutoFit/>
          </a:bodyPr>
          <a:lstStyle/>
          <a:p>
            <a:pPr marL="12700" marR="5080">
              <a:lnSpc>
                <a:spcPct val="85400"/>
              </a:lnSpc>
              <a:spcBef>
                <a:spcPts val="755"/>
              </a:spcBef>
            </a:pPr>
            <a:r>
              <a:rPr lang="es-ES" sz="2400" b="1" spc="-30" dirty="0" smtClean="0">
                <a:solidFill>
                  <a:srgbClr val="004594"/>
                </a:solidFill>
                <a:latin typeface="Century Gothic"/>
                <a:cs typeface="Century Gothic"/>
              </a:rPr>
              <a:t>Programa de primera experiencia profesional en las administraciones públicas </a:t>
            </a:r>
            <a:r>
              <a:rPr lang="es-ES" sz="1600" spc="-10" dirty="0" smtClean="0">
                <a:solidFill>
                  <a:srgbClr val="004594"/>
                </a:solidFill>
                <a:latin typeface="Century Gothic"/>
                <a:cs typeface="Century Gothic"/>
              </a:rPr>
              <a:t>(BOPV 31/12/2021)</a:t>
            </a:r>
            <a:endParaRPr sz="1600" dirty="0">
              <a:latin typeface="Century Gothic"/>
              <a:cs typeface="Century Gothic"/>
            </a:endParaRPr>
          </a:p>
        </p:txBody>
      </p:sp>
      <p:pic>
        <p:nvPicPr>
          <p:cNvPr id="32" name="Imagen 31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1" r="41755" b="1222"/>
          <a:stretch/>
        </p:blipFill>
        <p:spPr>
          <a:xfrm>
            <a:off x="8339152" y="3572784"/>
            <a:ext cx="2345145" cy="684000"/>
          </a:xfrm>
          <a:prstGeom prst="rect">
            <a:avLst/>
          </a:prstGeom>
        </p:spPr>
      </p:pic>
      <p:pic>
        <p:nvPicPr>
          <p:cNvPr id="17" name="Imagen 1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22950" y="733425"/>
            <a:ext cx="1890746" cy="756000"/>
          </a:xfrm>
          <a:prstGeom prst="rect">
            <a:avLst/>
          </a:prstGeom>
        </p:spPr>
      </p:pic>
      <p:sp>
        <p:nvSpPr>
          <p:cNvPr id="24" name="object 27"/>
          <p:cNvSpPr/>
          <p:nvPr/>
        </p:nvSpPr>
        <p:spPr>
          <a:xfrm>
            <a:off x="8653526" y="2486025"/>
            <a:ext cx="1560170" cy="408215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b="1" dirty="0">
              <a:latin typeface="Century Gothic Bold"/>
            </a:endParaRPr>
          </a:p>
        </p:txBody>
      </p:sp>
      <p:sp>
        <p:nvSpPr>
          <p:cNvPr id="25" name="object 28"/>
          <p:cNvSpPr/>
          <p:nvPr/>
        </p:nvSpPr>
        <p:spPr>
          <a:xfrm>
            <a:off x="9414508" y="2200756"/>
            <a:ext cx="775233" cy="146363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b="1" dirty="0">
              <a:latin typeface="Century Gothic Bold"/>
            </a:endParaRPr>
          </a:p>
        </p:txBody>
      </p:sp>
      <p:sp>
        <p:nvSpPr>
          <p:cNvPr id="26" name="object 29"/>
          <p:cNvSpPr/>
          <p:nvPr/>
        </p:nvSpPr>
        <p:spPr>
          <a:xfrm>
            <a:off x="8766706" y="2202605"/>
            <a:ext cx="590143" cy="179682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b="1" dirty="0">
              <a:latin typeface="Century Gothic Bold"/>
            </a:endParaRPr>
          </a:p>
        </p:txBody>
      </p:sp>
      <p:pic>
        <p:nvPicPr>
          <p:cNvPr id="33" name="Imagen 32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8245" t="1" b="-13055"/>
          <a:stretch/>
        </p:blipFill>
        <p:spPr>
          <a:xfrm>
            <a:off x="8429117" y="4797527"/>
            <a:ext cx="1855464" cy="864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object 23"/>
          <p:cNvSpPr txBox="1"/>
          <p:nvPr/>
        </p:nvSpPr>
        <p:spPr>
          <a:xfrm>
            <a:off x="1319300" y="1208351"/>
            <a:ext cx="8265795" cy="10007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lang="es-ES" sz="1600" spc="-80" dirty="0" smtClean="0">
                <a:solidFill>
                  <a:srgbClr val="004594"/>
                </a:solidFill>
                <a:latin typeface="Century Gothic"/>
                <a:cs typeface="Century Gothic"/>
              </a:rPr>
              <a:t>Con </a:t>
            </a:r>
            <a:r>
              <a:rPr lang="es-ES" sz="1600" spc="-70" dirty="0" smtClean="0">
                <a:solidFill>
                  <a:srgbClr val="004594"/>
                </a:solidFill>
                <a:latin typeface="Century Gothic"/>
                <a:cs typeface="Century Gothic"/>
              </a:rPr>
              <a:t>carácter </a:t>
            </a:r>
            <a:r>
              <a:rPr lang="es-ES" sz="1600" spc="-55" dirty="0" smtClean="0">
                <a:solidFill>
                  <a:srgbClr val="004594"/>
                </a:solidFill>
                <a:latin typeface="Century Gothic"/>
                <a:cs typeface="Century Gothic"/>
              </a:rPr>
              <a:t>general, </a:t>
            </a:r>
            <a:r>
              <a:rPr lang="es-ES" sz="1600" spc="-30" dirty="0" smtClean="0">
                <a:solidFill>
                  <a:srgbClr val="004594"/>
                </a:solidFill>
                <a:latin typeface="Century Gothic"/>
                <a:cs typeface="Century Gothic"/>
              </a:rPr>
              <a:t>las </a:t>
            </a:r>
            <a:r>
              <a:rPr lang="es-ES" sz="1600" spc="-70" dirty="0" smtClean="0">
                <a:solidFill>
                  <a:srgbClr val="004594"/>
                </a:solidFill>
                <a:latin typeface="Century Gothic"/>
                <a:cs typeface="Century Gothic"/>
              </a:rPr>
              <a:t>que </a:t>
            </a:r>
            <a:r>
              <a:rPr lang="es-ES" sz="1600" spc="-30" dirty="0" smtClean="0">
                <a:solidFill>
                  <a:srgbClr val="004594"/>
                </a:solidFill>
                <a:latin typeface="Century Gothic"/>
                <a:cs typeface="Century Gothic"/>
              </a:rPr>
              <a:t>se </a:t>
            </a:r>
            <a:r>
              <a:rPr lang="es-ES" sz="1600" spc="-55" dirty="0" smtClean="0">
                <a:solidFill>
                  <a:srgbClr val="004594"/>
                </a:solidFill>
                <a:latin typeface="Century Gothic"/>
                <a:cs typeface="Century Gothic"/>
              </a:rPr>
              <a:t>establecen </a:t>
            </a:r>
            <a:r>
              <a:rPr lang="es-ES" sz="1600" spc="-70" dirty="0" smtClean="0">
                <a:solidFill>
                  <a:srgbClr val="004594"/>
                </a:solidFill>
                <a:latin typeface="Century Gothic"/>
                <a:cs typeface="Century Gothic"/>
              </a:rPr>
              <a:t>en </a:t>
            </a:r>
            <a:r>
              <a:rPr lang="es-ES" sz="1600" spc="-45" dirty="0" smtClean="0">
                <a:solidFill>
                  <a:srgbClr val="004594"/>
                </a:solidFill>
                <a:latin typeface="Century Gothic"/>
                <a:cs typeface="Century Gothic"/>
              </a:rPr>
              <a:t>el </a:t>
            </a:r>
            <a:r>
              <a:rPr lang="es-ES" sz="1600" spc="-60" dirty="0" smtClean="0">
                <a:solidFill>
                  <a:srgbClr val="004594"/>
                </a:solidFill>
                <a:latin typeface="Century Gothic"/>
                <a:cs typeface="Century Gothic"/>
              </a:rPr>
              <a:t>artículo </a:t>
            </a:r>
            <a:r>
              <a:rPr lang="es-ES" sz="1600" spc="20" dirty="0" smtClean="0">
                <a:solidFill>
                  <a:srgbClr val="004594"/>
                </a:solidFill>
                <a:latin typeface="Century Gothic"/>
                <a:cs typeface="Century Gothic"/>
              </a:rPr>
              <a:t>14 </a:t>
            </a:r>
            <a:r>
              <a:rPr lang="es-ES" sz="1600" spc="-125" dirty="0" smtClean="0">
                <a:solidFill>
                  <a:srgbClr val="004594"/>
                </a:solidFill>
                <a:latin typeface="Century Gothic"/>
                <a:cs typeface="Century Gothic"/>
              </a:rPr>
              <a:t>y </a:t>
            </a:r>
            <a:r>
              <a:rPr lang="es-ES" sz="1600" spc="20" dirty="0" smtClean="0">
                <a:solidFill>
                  <a:srgbClr val="004594"/>
                </a:solidFill>
                <a:latin typeface="Century Gothic"/>
                <a:cs typeface="Century Gothic"/>
              </a:rPr>
              <a:t>46 </a:t>
            </a:r>
            <a:r>
              <a:rPr lang="es-ES" sz="1600" spc="-75" dirty="0" smtClean="0">
                <a:solidFill>
                  <a:srgbClr val="004594"/>
                </a:solidFill>
                <a:latin typeface="Century Gothic"/>
                <a:cs typeface="Century Gothic"/>
              </a:rPr>
              <a:t>de </a:t>
            </a:r>
            <a:r>
              <a:rPr lang="es-ES" sz="1600" spc="-55" dirty="0" smtClean="0">
                <a:solidFill>
                  <a:srgbClr val="004594"/>
                </a:solidFill>
                <a:latin typeface="Century Gothic"/>
                <a:cs typeface="Century Gothic"/>
              </a:rPr>
              <a:t>la </a:t>
            </a:r>
            <a:r>
              <a:rPr lang="es-ES" sz="1600" spc="-100" dirty="0" smtClean="0">
                <a:solidFill>
                  <a:srgbClr val="004594"/>
                </a:solidFill>
                <a:latin typeface="Century Gothic"/>
                <a:cs typeface="Century Gothic"/>
              </a:rPr>
              <a:t>Ley </a:t>
            </a:r>
            <a:r>
              <a:rPr lang="es-ES" sz="1600" spc="-5" dirty="0" smtClean="0">
                <a:solidFill>
                  <a:srgbClr val="004594"/>
                </a:solidFill>
                <a:latin typeface="Century Gothic"/>
                <a:cs typeface="Century Gothic"/>
              </a:rPr>
              <a:t>38/2003,  </a:t>
            </a:r>
            <a:r>
              <a:rPr lang="es-ES" sz="1600" spc="-75" dirty="0" smtClean="0">
                <a:solidFill>
                  <a:srgbClr val="004594"/>
                </a:solidFill>
                <a:latin typeface="Century Gothic"/>
                <a:cs typeface="Century Gothic"/>
              </a:rPr>
              <a:t>de </a:t>
            </a:r>
            <a:r>
              <a:rPr lang="es-ES" sz="1600" spc="20" dirty="0" smtClean="0">
                <a:solidFill>
                  <a:srgbClr val="004594"/>
                </a:solidFill>
                <a:latin typeface="Century Gothic"/>
                <a:cs typeface="Century Gothic"/>
              </a:rPr>
              <a:t>17 </a:t>
            </a:r>
            <a:r>
              <a:rPr lang="es-ES" sz="1600" spc="-75" dirty="0" smtClean="0">
                <a:solidFill>
                  <a:srgbClr val="004594"/>
                </a:solidFill>
                <a:latin typeface="Century Gothic"/>
                <a:cs typeface="Century Gothic"/>
              </a:rPr>
              <a:t>de </a:t>
            </a:r>
            <a:r>
              <a:rPr lang="es-ES" sz="1600" spc="-55" dirty="0" smtClean="0">
                <a:solidFill>
                  <a:srgbClr val="004594"/>
                </a:solidFill>
                <a:latin typeface="Century Gothic"/>
                <a:cs typeface="Century Gothic"/>
              </a:rPr>
              <a:t>noviembre, </a:t>
            </a:r>
            <a:r>
              <a:rPr lang="es-ES" sz="1600" spc="-70" dirty="0" smtClean="0">
                <a:solidFill>
                  <a:srgbClr val="004594"/>
                </a:solidFill>
                <a:latin typeface="Century Gothic"/>
                <a:cs typeface="Century Gothic"/>
              </a:rPr>
              <a:t>General </a:t>
            </a:r>
            <a:r>
              <a:rPr lang="es-ES" sz="1600" spc="-75" dirty="0" smtClean="0">
                <a:solidFill>
                  <a:srgbClr val="004594"/>
                </a:solidFill>
                <a:latin typeface="Century Gothic"/>
                <a:cs typeface="Century Gothic"/>
              </a:rPr>
              <a:t>de </a:t>
            </a:r>
            <a:r>
              <a:rPr lang="es-ES" sz="1600" spc="-55" dirty="0" smtClean="0">
                <a:solidFill>
                  <a:srgbClr val="004594"/>
                </a:solidFill>
                <a:latin typeface="Century Gothic"/>
                <a:cs typeface="Century Gothic"/>
              </a:rPr>
              <a:t>Subvenciones </a:t>
            </a:r>
            <a:r>
              <a:rPr lang="es-ES" sz="1600" spc="-125" dirty="0" smtClean="0">
                <a:solidFill>
                  <a:srgbClr val="004594"/>
                </a:solidFill>
                <a:latin typeface="Century Gothic"/>
                <a:cs typeface="Century Gothic"/>
              </a:rPr>
              <a:t>y </a:t>
            </a:r>
            <a:r>
              <a:rPr lang="es-ES" sz="1600" spc="-45" dirty="0" smtClean="0">
                <a:solidFill>
                  <a:srgbClr val="004594"/>
                </a:solidFill>
                <a:latin typeface="Century Gothic"/>
                <a:cs typeface="Century Gothic"/>
              </a:rPr>
              <a:t>el </a:t>
            </a:r>
            <a:r>
              <a:rPr lang="es-ES" sz="1600" spc="-60" dirty="0" smtClean="0">
                <a:solidFill>
                  <a:srgbClr val="004594"/>
                </a:solidFill>
                <a:latin typeface="Century Gothic"/>
                <a:cs typeface="Century Gothic"/>
              </a:rPr>
              <a:t>artículo </a:t>
            </a:r>
            <a:r>
              <a:rPr lang="es-ES" sz="1600" spc="25" dirty="0" smtClean="0">
                <a:solidFill>
                  <a:srgbClr val="004594"/>
                </a:solidFill>
                <a:latin typeface="Century Gothic"/>
                <a:cs typeface="Century Gothic"/>
              </a:rPr>
              <a:t>50.2 </a:t>
            </a:r>
            <a:r>
              <a:rPr lang="es-ES" sz="1600" spc="-55" dirty="0" smtClean="0">
                <a:solidFill>
                  <a:srgbClr val="004594"/>
                </a:solidFill>
                <a:latin typeface="Century Gothic"/>
                <a:cs typeface="Century Gothic"/>
              </a:rPr>
              <a:t>del </a:t>
            </a:r>
            <a:r>
              <a:rPr lang="es-ES" sz="1600" spc="-95" dirty="0" smtClean="0">
                <a:solidFill>
                  <a:srgbClr val="004594"/>
                </a:solidFill>
                <a:latin typeface="Century Gothic"/>
                <a:cs typeface="Century Gothic"/>
              </a:rPr>
              <a:t>Texto </a:t>
            </a:r>
            <a:r>
              <a:rPr lang="es-ES" sz="1600" spc="-65" dirty="0" smtClean="0">
                <a:solidFill>
                  <a:srgbClr val="004594"/>
                </a:solidFill>
                <a:latin typeface="Century Gothic"/>
                <a:cs typeface="Century Gothic"/>
              </a:rPr>
              <a:t>Refundido de  </a:t>
            </a:r>
            <a:r>
              <a:rPr lang="es-ES" sz="1600" spc="-55" dirty="0" smtClean="0">
                <a:solidFill>
                  <a:srgbClr val="004594"/>
                </a:solidFill>
                <a:latin typeface="Century Gothic"/>
                <a:cs typeface="Century Gothic"/>
              </a:rPr>
              <a:t>la </a:t>
            </a:r>
            <a:r>
              <a:rPr lang="es-ES" sz="1600" spc="-100" dirty="0" smtClean="0">
                <a:solidFill>
                  <a:srgbClr val="004594"/>
                </a:solidFill>
                <a:latin typeface="Century Gothic"/>
                <a:cs typeface="Century Gothic"/>
              </a:rPr>
              <a:t>Ley </a:t>
            </a:r>
            <a:r>
              <a:rPr lang="es-ES" sz="1600" spc="-75" dirty="0" smtClean="0">
                <a:solidFill>
                  <a:srgbClr val="004594"/>
                </a:solidFill>
                <a:latin typeface="Century Gothic"/>
                <a:cs typeface="Century Gothic"/>
              </a:rPr>
              <a:t>de </a:t>
            </a:r>
            <a:r>
              <a:rPr lang="es-ES" sz="1600" spc="-55" dirty="0" smtClean="0">
                <a:solidFill>
                  <a:srgbClr val="004594"/>
                </a:solidFill>
                <a:latin typeface="Century Gothic"/>
                <a:cs typeface="Century Gothic"/>
              </a:rPr>
              <a:t>Principios </a:t>
            </a:r>
            <a:r>
              <a:rPr lang="es-ES" sz="1600" spc="-65" dirty="0" smtClean="0">
                <a:solidFill>
                  <a:srgbClr val="004594"/>
                </a:solidFill>
                <a:latin typeface="Century Gothic"/>
                <a:cs typeface="Century Gothic"/>
              </a:rPr>
              <a:t>Ordenadores </a:t>
            </a:r>
            <a:r>
              <a:rPr lang="es-ES" sz="1600" spc="-75" dirty="0" smtClean="0">
                <a:solidFill>
                  <a:srgbClr val="004594"/>
                </a:solidFill>
                <a:latin typeface="Century Gothic"/>
                <a:cs typeface="Century Gothic"/>
              </a:rPr>
              <a:t>de </a:t>
            </a:r>
            <a:r>
              <a:rPr lang="es-ES" sz="1600" spc="-55" dirty="0" smtClean="0">
                <a:solidFill>
                  <a:srgbClr val="004594"/>
                </a:solidFill>
                <a:latin typeface="Century Gothic"/>
                <a:cs typeface="Century Gothic"/>
              </a:rPr>
              <a:t>la </a:t>
            </a:r>
            <a:r>
              <a:rPr lang="es-ES" sz="1600" spc="-65" dirty="0" smtClean="0">
                <a:solidFill>
                  <a:srgbClr val="004594"/>
                </a:solidFill>
                <a:latin typeface="Century Gothic"/>
                <a:cs typeface="Century Gothic"/>
              </a:rPr>
              <a:t>Hacienda </a:t>
            </a:r>
            <a:r>
              <a:rPr lang="es-ES" sz="1600" spc="-70" dirty="0" smtClean="0">
                <a:solidFill>
                  <a:srgbClr val="004594"/>
                </a:solidFill>
                <a:latin typeface="Century Gothic"/>
                <a:cs typeface="Century Gothic"/>
              </a:rPr>
              <a:t>General </a:t>
            </a:r>
            <a:r>
              <a:rPr lang="es-ES" sz="1600" spc="-55" dirty="0" smtClean="0">
                <a:solidFill>
                  <a:srgbClr val="004594"/>
                </a:solidFill>
                <a:latin typeface="Century Gothic"/>
                <a:cs typeface="Century Gothic"/>
              </a:rPr>
              <a:t>del </a:t>
            </a:r>
            <a:r>
              <a:rPr lang="es-ES" sz="1600" spc="-75" dirty="0" smtClean="0">
                <a:solidFill>
                  <a:srgbClr val="004594"/>
                </a:solidFill>
                <a:latin typeface="Century Gothic"/>
                <a:cs typeface="Century Gothic"/>
              </a:rPr>
              <a:t>País </a:t>
            </a:r>
            <a:r>
              <a:rPr lang="es-ES" sz="1600" spc="-90" dirty="0" smtClean="0">
                <a:solidFill>
                  <a:srgbClr val="004594"/>
                </a:solidFill>
                <a:latin typeface="Century Gothic"/>
                <a:cs typeface="Century Gothic"/>
              </a:rPr>
              <a:t>Vasco, </a:t>
            </a:r>
            <a:r>
              <a:rPr lang="es-ES" sz="1600" spc="-70" dirty="0" smtClean="0">
                <a:solidFill>
                  <a:srgbClr val="004594"/>
                </a:solidFill>
                <a:latin typeface="Century Gothic"/>
                <a:cs typeface="Century Gothic"/>
              </a:rPr>
              <a:t>aprobado por   </a:t>
            </a:r>
            <a:r>
              <a:rPr lang="es-ES" sz="1600" spc="-45" dirty="0" smtClean="0">
                <a:solidFill>
                  <a:srgbClr val="004594"/>
                </a:solidFill>
                <a:latin typeface="Century Gothic"/>
                <a:cs typeface="Century Gothic"/>
              </a:rPr>
              <a:t>el </a:t>
            </a:r>
            <a:r>
              <a:rPr lang="es-ES" sz="1600" spc="-75" dirty="0" smtClean="0">
                <a:solidFill>
                  <a:srgbClr val="004594"/>
                </a:solidFill>
                <a:latin typeface="Century Gothic"/>
                <a:cs typeface="Century Gothic"/>
              </a:rPr>
              <a:t>Decreto </a:t>
            </a:r>
            <a:r>
              <a:rPr lang="es-ES" sz="1600" spc="-60" dirty="0" smtClean="0">
                <a:solidFill>
                  <a:srgbClr val="004594"/>
                </a:solidFill>
                <a:latin typeface="Century Gothic"/>
                <a:cs typeface="Century Gothic"/>
              </a:rPr>
              <a:t>Legislativo </a:t>
            </a:r>
            <a:r>
              <a:rPr lang="es-ES" sz="1600" spc="-10" dirty="0" smtClean="0">
                <a:solidFill>
                  <a:srgbClr val="004594"/>
                </a:solidFill>
                <a:latin typeface="Century Gothic"/>
                <a:cs typeface="Century Gothic"/>
              </a:rPr>
              <a:t>1/1997, </a:t>
            </a:r>
            <a:r>
              <a:rPr lang="es-ES" sz="1600" spc="-75" dirty="0" smtClean="0">
                <a:solidFill>
                  <a:srgbClr val="004594"/>
                </a:solidFill>
                <a:latin typeface="Century Gothic"/>
                <a:cs typeface="Century Gothic"/>
              </a:rPr>
              <a:t>de </a:t>
            </a:r>
            <a:r>
              <a:rPr lang="es-ES" sz="1600" spc="20" dirty="0" smtClean="0">
                <a:solidFill>
                  <a:srgbClr val="004594"/>
                </a:solidFill>
                <a:latin typeface="Century Gothic"/>
                <a:cs typeface="Century Gothic"/>
              </a:rPr>
              <a:t>11 </a:t>
            </a:r>
            <a:r>
              <a:rPr lang="es-ES" sz="1600" spc="-75" dirty="0" smtClean="0">
                <a:solidFill>
                  <a:srgbClr val="004594"/>
                </a:solidFill>
                <a:latin typeface="Century Gothic"/>
                <a:cs typeface="Century Gothic"/>
              </a:rPr>
              <a:t>de</a:t>
            </a:r>
            <a:r>
              <a:rPr lang="es-ES" sz="1600" spc="-215" dirty="0" smtClean="0">
                <a:solidFill>
                  <a:srgbClr val="004594"/>
                </a:solidFill>
                <a:latin typeface="Century Gothic"/>
                <a:cs typeface="Century Gothic"/>
              </a:rPr>
              <a:t> </a:t>
            </a:r>
            <a:r>
              <a:rPr lang="es-ES" sz="1600" spc="-55" dirty="0" smtClean="0">
                <a:solidFill>
                  <a:srgbClr val="004594"/>
                </a:solidFill>
                <a:latin typeface="Century Gothic"/>
                <a:cs typeface="Century Gothic"/>
              </a:rPr>
              <a:t>noviembre.</a:t>
            </a:r>
            <a:endParaRPr lang="es-ES" sz="1600" dirty="0">
              <a:latin typeface="Century Gothic"/>
              <a:cs typeface="Century Gothic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1062147" y="2260030"/>
            <a:ext cx="8704153" cy="426232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64160">
              <a:spcBef>
                <a:spcPts val="100"/>
              </a:spcBef>
            </a:pPr>
            <a:r>
              <a:rPr lang="es-ES" sz="1300" spc="-55" dirty="0" smtClean="0">
                <a:solidFill>
                  <a:srgbClr val="3D3D3F"/>
                </a:solidFill>
                <a:latin typeface="Century Gothic" panose="020B0502020202020204" pitchFamily="34" charset="0"/>
                <a:cs typeface="Century Gothic"/>
              </a:rPr>
              <a:t>En particular, </a:t>
            </a:r>
            <a:r>
              <a:rPr lang="es-ES" sz="1300" spc="-25" dirty="0" smtClean="0">
                <a:solidFill>
                  <a:srgbClr val="3D3D3F"/>
                </a:solidFill>
                <a:latin typeface="Century Gothic" panose="020B0502020202020204" pitchFamily="34" charset="0"/>
                <a:cs typeface="Century Gothic"/>
              </a:rPr>
              <a:t>las</a:t>
            </a:r>
            <a:r>
              <a:rPr lang="es-ES" sz="1300" spc="195" dirty="0" smtClean="0">
                <a:solidFill>
                  <a:srgbClr val="3D3D3F"/>
                </a:solidFill>
                <a:latin typeface="Century Gothic" panose="020B0502020202020204" pitchFamily="34" charset="0"/>
                <a:cs typeface="Century Gothic"/>
              </a:rPr>
              <a:t> </a:t>
            </a:r>
            <a:r>
              <a:rPr lang="es-ES" sz="1300" spc="-30" dirty="0" smtClean="0">
                <a:solidFill>
                  <a:srgbClr val="3D3D3F"/>
                </a:solidFill>
                <a:latin typeface="Century Gothic" panose="020B0502020202020204" pitchFamily="34" charset="0"/>
                <a:cs typeface="Century Gothic"/>
              </a:rPr>
              <a:t>siguientes:</a:t>
            </a:r>
            <a:endParaRPr lang="es-ES" sz="1300" dirty="0" smtClean="0">
              <a:latin typeface="Century Gothic" panose="020B0502020202020204" pitchFamily="34" charset="0"/>
              <a:cs typeface="Century Gothic"/>
            </a:endParaRPr>
          </a:p>
          <a:p>
            <a:pPr marL="353700" marR="5080" indent="-342900">
              <a:spcBef>
                <a:spcPts val="1200"/>
              </a:spcBef>
              <a:buClr>
                <a:srgbClr val="004594"/>
              </a:buClr>
              <a:buSzPct val="135000"/>
              <a:buFont typeface="+mj-lt"/>
              <a:buAutoNum type="alphaLcPeriod"/>
              <a:tabLst>
                <a:tab pos="300990" algn="l"/>
              </a:tabLst>
            </a:pPr>
            <a:r>
              <a:rPr lang="es-ES" sz="1300" spc="-50" dirty="0">
                <a:solidFill>
                  <a:srgbClr val="3D3D3F"/>
                </a:solidFill>
                <a:latin typeface="Century Gothic" panose="020B0502020202020204" pitchFamily="34" charset="0"/>
                <a:cs typeface="Century Gothic"/>
              </a:rPr>
              <a:t>Presentar la solicitud de las ofertas en empleo en Lanbide-Servicio Vasco de Empleo.</a:t>
            </a:r>
          </a:p>
          <a:p>
            <a:pPr marL="353700" marR="5080" indent="-342900">
              <a:spcBef>
                <a:spcPts val="1200"/>
              </a:spcBef>
              <a:buClr>
                <a:srgbClr val="004594"/>
              </a:buClr>
              <a:buSzPct val="135000"/>
              <a:buFont typeface="+mj-lt"/>
              <a:buAutoNum type="alphaLcPeriod"/>
              <a:tabLst>
                <a:tab pos="300990" algn="l"/>
              </a:tabLst>
            </a:pPr>
            <a:r>
              <a:rPr lang="es-ES" sz="1300" spc="-50" dirty="0">
                <a:solidFill>
                  <a:srgbClr val="3D3D3F"/>
                </a:solidFill>
                <a:latin typeface="Century Gothic" panose="020B0502020202020204" pitchFamily="34" charset="0"/>
                <a:cs typeface="Century Gothic"/>
              </a:rPr>
              <a:t>Comunicar el inicio de los contratos en el plazo de 15 días hábiles desde el comienzo del último, con indicación del número de personas trabajadoras desempleadas contratadas.</a:t>
            </a:r>
          </a:p>
          <a:p>
            <a:pPr marL="353700" marR="5080" indent="-342900">
              <a:spcBef>
                <a:spcPts val="1200"/>
              </a:spcBef>
              <a:buClr>
                <a:srgbClr val="004594"/>
              </a:buClr>
              <a:buSzPct val="135000"/>
              <a:buFont typeface="+mj-lt"/>
              <a:buAutoNum type="alphaLcPeriod"/>
              <a:tabLst>
                <a:tab pos="300990" algn="l"/>
              </a:tabLst>
            </a:pPr>
            <a:r>
              <a:rPr lang="es-ES" sz="1300" spc="-50" dirty="0">
                <a:solidFill>
                  <a:srgbClr val="3D3D3F"/>
                </a:solidFill>
                <a:latin typeface="Century Gothic" panose="020B0502020202020204" pitchFamily="34" charset="0"/>
                <a:cs typeface="Century Gothic"/>
              </a:rPr>
              <a:t>Justificar el cumplimiento de los requisitos y condiciones, </a:t>
            </a:r>
            <a:r>
              <a:rPr lang="es-ES" sz="1300" spc="-50" dirty="0" smtClean="0">
                <a:solidFill>
                  <a:srgbClr val="3D3D3F"/>
                </a:solidFill>
                <a:latin typeface="Century Gothic" panose="020B0502020202020204" pitchFamily="34" charset="0"/>
                <a:cs typeface="Century Gothic"/>
              </a:rPr>
              <a:t>así </a:t>
            </a:r>
            <a:r>
              <a:rPr lang="es-ES" sz="1300" spc="-50" dirty="0">
                <a:solidFill>
                  <a:srgbClr val="3D3D3F"/>
                </a:solidFill>
                <a:latin typeface="Century Gothic" panose="020B0502020202020204" pitchFamily="34" charset="0"/>
                <a:cs typeface="Century Gothic"/>
              </a:rPr>
              <a:t>como la realización de la actividad que determinen la concesión y disfrute de la ayuda</a:t>
            </a:r>
          </a:p>
          <a:p>
            <a:pPr marL="353700" marR="5080" indent="-342900">
              <a:spcBef>
                <a:spcPts val="1200"/>
              </a:spcBef>
              <a:buClr>
                <a:srgbClr val="004594"/>
              </a:buClr>
              <a:buSzPct val="135000"/>
              <a:buFont typeface="+mj-lt"/>
              <a:buAutoNum type="alphaLcPeriod"/>
              <a:tabLst>
                <a:tab pos="300990" algn="l"/>
              </a:tabLst>
            </a:pPr>
            <a:r>
              <a:rPr lang="es-ES" sz="1300" spc="-50" dirty="0">
                <a:solidFill>
                  <a:srgbClr val="3D3D3F"/>
                </a:solidFill>
                <a:latin typeface="Century Gothic" panose="020B0502020202020204" pitchFamily="34" charset="0"/>
                <a:cs typeface="Century Gothic"/>
              </a:rPr>
              <a:t>Comunicar  a Lanbide-Servicio Vasco de Empleo la extinción del contrato.</a:t>
            </a:r>
          </a:p>
          <a:p>
            <a:pPr marL="353700" marR="5080" indent="-342900">
              <a:spcBef>
                <a:spcPts val="1200"/>
              </a:spcBef>
              <a:buClr>
                <a:srgbClr val="004594"/>
              </a:buClr>
              <a:buSzPct val="135000"/>
              <a:buFont typeface="+mj-lt"/>
              <a:buAutoNum type="alphaLcPeriod"/>
              <a:tabLst>
                <a:tab pos="300990" algn="l"/>
              </a:tabLst>
            </a:pPr>
            <a:r>
              <a:rPr lang="es-ES" sz="1300" spc="-50" dirty="0">
                <a:solidFill>
                  <a:srgbClr val="3D3D3F"/>
                </a:solidFill>
                <a:latin typeface="Century Gothic" panose="020B0502020202020204" pitchFamily="34" charset="0"/>
                <a:cs typeface="Century Gothic"/>
              </a:rPr>
              <a:t>Comunicar a Lanbide-Servicio Vasco de Empleo la obtención de subvenciones o ayudas, ingresos o recursos para la misma finalidad sin incurrir en doble financiación sobre el mismo coste, procedente de cualquier administración o ente público, nacional o internacional.</a:t>
            </a:r>
          </a:p>
          <a:p>
            <a:pPr marL="353700" marR="5080" indent="-342900">
              <a:spcBef>
                <a:spcPts val="1200"/>
              </a:spcBef>
              <a:buClr>
                <a:srgbClr val="004594"/>
              </a:buClr>
              <a:buSzPct val="135000"/>
              <a:buFont typeface="+mj-lt"/>
              <a:buAutoNum type="alphaLcPeriod"/>
              <a:tabLst>
                <a:tab pos="300990" algn="l"/>
              </a:tabLst>
            </a:pPr>
            <a:r>
              <a:rPr lang="es-ES" sz="1300" spc="-50" dirty="0">
                <a:solidFill>
                  <a:srgbClr val="3D3D3F"/>
                </a:solidFill>
                <a:latin typeface="Century Gothic" panose="020B0502020202020204" pitchFamily="34" charset="0"/>
                <a:cs typeface="Century Gothic"/>
              </a:rPr>
              <a:t>Comunicar a Lanbide-Servicio Vasco de Empleo la modificación de cualquier circunstancia, tanto objetiva como subjetiva, que hubiese  sido tenida en cuenta para la concesión de la ayuda.</a:t>
            </a:r>
          </a:p>
          <a:p>
            <a:pPr marL="353700" marR="5080" indent="-342900">
              <a:spcBef>
                <a:spcPts val="1200"/>
              </a:spcBef>
              <a:buClr>
                <a:srgbClr val="004594"/>
              </a:buClr>
              <a:buSzPct val="135000"/>
              <a:buFont typeface="+mj-lt"/>
              <a:buAutoNum type="alphaLcPeriod"/>
              <a:tabLst>
                <a:tab pos="300990" algn="l"/>
              </a:tabLst>
            </a:pPr>
            <a:r>
              <a:rPr lang="es-ES" sz="1300" spc="-50" dirty="0">
                <a:solidFill>
                  <a:srgbClr val="3D3D3F"/>
                </a:solidFill>
                <a:latin typeface="Century Gothic" panose="020B0502020202020204" pitchFamily="34" charset="0"/>
                <a:cs typeface="Century Gothic"/>
              </a:rPr>
              <a:t>Comunicar los procedimientos de reintegro o sancionadores que,  habiéndose iniciado en el marco de ayudas o subvenciones de la misma naturaleza concedidas por  la Administración General de la Comunidad Autónoma de Euskadi y sus Organismos autónomos, Entes  públicos de derecho privado y Sociedades públicas, se hallen aún en </a:t>
            </a:r>
            <a:r>
              <a:rPr lang="es-ES" sz="1300" spc="-50" dirty="0" smtClean="0">
                <a:solidFill>
                  <a:srgbClr val="3D3D3F"/>
                </a:solidFill>
                <a:latin typeface="Century Gothic" panose="020B0502020202020204" pitchFamily="34" charset="0"/>
                <a:cs typeface="Century Gothic"/>
              </a:rPr>
              <a:t>tramitación.</a:t>
            </a:r>
            <a:endParaRPr lang="es-ES" sz="1300" dirty="0" smtClean="0">
              <a:latin typeface="Century Gothic" panose="020B0502020202020204" pitchFamily="34" charset="0"/>
              <a:cs typeface="Century Gothic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671300" y="695351"/>
            <a:ext cx="4370600" cy="2590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s-ES" sz="1600" spc="-50" dirty="0" smtClean="0">
                <a:solidFill>
                  <a:srgbClr val="004594"/>
                </a:solidFill>
                <a:latin typeface="Century Gothic"/>
                <a:cs typeface="Century Gothic"/>
              </a:rPr>
              <a:t>Obligaciones </a:t>
            </a:r>
            <a:r>
              <a:rPr lang="es-ES" sz="1600" spc="-75" dirty="0" smtClean="0">
                <a:solidFill>
                  <a:srgbClr val="004594"/>
                </a:solidFill>
                <a:latin typeface="Century Gothic"/>
                <a:cs typeface="Century Gothic"/>
              </a:rPr>
              <a:t>de </a:t>
            </a:r>
            <a:r>
              <a:rPr lang="es-ES" sz="1600" spc="-30" dirty="0" smtClean="0">
                <a:solidFill>
                  <a:srgbClr val="004594"/>
                </a:solidFill>
                <a:latin typeface="Century Gothic"/>
                <a:cs typeface="Century Gothic"/>
              </a:rPr>
              <a:t>las </a:t>
            </a:r>
            <a:r>
              <a:rPr lang="es-ES" sz="1600" spc="-40" dirty="0" smtClean="0">
                <a:solidFill>
                  <a:srgbClr val="004594"/>
                </a:solidFill>
                <a:latin typeface="Century Gothic"/>
                <a:cs typeface="Century Gothic"/>
              </a:rPr>
              <a:t>entidades</a:t>
            </a:r>
            <a:r>
              <a:rPr lang="es-ES" sz="1600" spc="280" dirty="0" smtClean="0">
                <a:solidFill>
                  <a:srgbClr val="004594"/>
                </a:solidFill>
                <a:latin typeface="Century Gothic"/>
                <a:cs typeface="Century Gothic"/>
              </a:rPr>
              <a:t> </a:t>
            </a:r>
            <a:r>
              <a:rPr lang="es-ES" sz="1600" spc="-40" dirty="0" smtClean="0">
                <a:solidFill>
                  <a:srgbClr val="004594"/>
                </a:solidFill>
                <a:latin typeface="Century Gothic"/>
                <a:cs typeface="Century Gothic"/>
              </a:rPr>
              <a:t>beneficiarias:</a:t>
            </a:r>
            <a:endParaRPr lang="es-ES" sz="1600" dirty="0">
              <a:latin typeface="Century Gothic"/>
              <a:cs typeface="Century Gothic"/>
            </a:endParaRPr>
          </a:p>
        </p:txBody>
      </p:sp>
      <p:sp>
        <p:nvSpPr>
          <p:cNvPr id="27" name="object 2"/>
          <p:cNvSpPr txBox="1"/>
          <p:nvPr/>
        </p:nvSpPr>
        <p:spPr>
          <a:xfrm>
            <a:off x="7581454" y="6976163"/>
            <a:ext cx="2953272" cy="171201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  <a:tabLst>
                <a:tab pos="1693545" algn="l"/>
              </a:tabLst>
            </a:pPr>
            <a:r>
              <a:rPr lang="es-ES" sz="1000" b="1" spc="-20" dirty="0" smtClean="0">
                <a:solidFill>
                  <a:srgbClr val="004594"/>
                </a:solidFill>
                <a:latin typeface="Century Gothic Bold"/>
                <a:cs typeface="Calibri"/>
              </a:rPr>
              <a:t>Programa de primera experiencia profesional</a:t>
            </a:r>
            <a:r>
              <a:rPr sz="1000" b="1" dirty="0">
                <a:solidFill>
                  <a:srgbClr val="004594"/>
                </a:solidFill>
                <a:latin typeface="Century Gothic Bold"/>
                <a:cs typeface="Calibri"/>
              </a:rPr>
              <a:t>	</a:t>
            </a:r>
            <a:r>
              <a:rPr lang="es-ES" sz="950" spc="10" dirty="0" smtClean="0">
                <a:latin typeface="Century Gothic"/>
                <a:cs typeface="Calibri"/>
              </a:rPr>
              <a:t>10</a:t>
            </a:r>
            <a:endParaRPr sz="950" dirty="0">
              <a:latin typeface="Century Gothic"/>
              <a:cs typeface="Century Gothic"/>
            </a:endParaRPr>
          </a:p>
        </p:txBody>
      </p:sp>
      <p:sp>
        <p:nvSpPr>
          <p:cNvPr id="29" name="object 3"/>
          <p:cNvSpPr/>
          <p:nvPr/>
        </p:nvSpPr>
        <p:spPr>
          <a:xfrm>
            <a:off x="10080000" y="7012805"/>
            <a:ext cx="0" cy="100965"/>
          </a:xfrm>
          <a:custGeom>
            <a:avLst/>
            <a:gdLst/>
            <a:ahLst/>
            <a:cxnLst/>
            <a:rect l="l" t="t" r="r" b="b"/>
            <a:pathLst>
              <a:path h="100965">
                <a:moveTo>
                  <a:pt x="0" y="0"/>
                </a:moveTo>
                <a:lnTo>
                  <a:pt x="0" y="100799"/>
                </a:lnTo>
              </a:path>
            </a:pathLst>
          </a:custGeom>
          <a:ln w="12700">
            <a:solidFill>
              <a:srgbClr val="004594"/>
            </a:solidFill>
          </a:ln>
        </p:spPr>
        <p:txBody>
          <a:bodyPr wrap="square" lIns="0" tIns="0" rIns="0" bIns="0" rtlCol="0"/>
          <a:lstStyle/>
          <a:p>
            <a:endParaRPr b="1" dirty="0">
              <a:latin typeface="Century Gothic Bold"/>
            </a:endParaRPr>
          </a:p>
        </p:txBody>
      </p:sp>
      <p:sp>
        <p:nvSpPr>
          <p:cNvPr id="30" name="object 4"/>
          <p:cNvSpPr/>
          <p:nvPr/>
        </p:nvSpPr>
        <p:spPr>
          <a:xfrm>
            <a:off x="457198" y="6732004"/>
            <a:ext cx="351155" cy="351155"/>
          </a:xfrm>
          <a:custGeom>
            <a:avLst/>
            <a:gdLst/>
            <a:ahLst/>
            <a:cxnLst/>
            <a:rect l="l" t="t" r="r" b="b"/>
            <a:pathLst>
              <a:path w="351155" h="351154">
                <a:moveTo>
                  <a:pt x="175323" y="0"/>
                </a:moveTo>
                <a:lnTo>
                  <a:pt x="128712" y="6260"/>
                </a:lnTo>
                <a:lnTo>
                  <a:pt x="86830" y="23927"/>
                </a:lnTo>
                <a:lnTo>
                  <a:pt x="51347" y="51331"/>
                </a:lnTo>
                <a:lnTo>
                  <a:pt x="23934" y="86804"/>
                </a:lnTo>
                <a:lnTo>
                  <a:pt x="6262" y="128674"/>
                </a:lnTo>
                <a:lnTo>
                  <a:pt x="0" y="175272"/>
                </a:lnTo>
                <a:lnTo>
                  <a:pt x="6262" y="221892"/>
                </a:lnTo>
                <a:lnTo>
                  <a:pt x="23934" y="263777"/>
                </a:lnTo>
                <a:lnTo>
                  <a:pt x="51347" y="299258"/>
                </a:lnTo>
                <a:lnTo>
                  <a:pt x="86830" y="326667"/>
                </a:lnTo>
                <a:lnTo>
                  <a:pt x="128712" y="344335"/>
                </a:lnTo>
                <a:lnTo>
                  <a:pt x="175323" y="350596"/>
                </a:lnTo>
                <a:lnTo>
                  <a:pt x="221923" y="344335"/>
                </a:lnTo>
                <a:lnTo>
                  <a:pt x="263798" y="326667"/>
                </a:lnTo>
                <a:lnTo>
                  <a:pt x="299277" y="299258"/>
                </a:lnTo>
                <a:lnTo>
                  <a:pt x="326687" y="263777"/>
                </a:lnTo>
                <a:lnTo>
                  <a:pt x="344359" y="221892"/>
                </a:lnTo>
                <a:lnTo>
                  <a:pt x="350621" y="175272"/>
                </a:lnTo>
                <a:lnTo>
                  <a:pt x="344359" y="128674"/>
                </a:lnTo>
                <a:lnTo>
                  <a:pt x="326687" y="86804"/>
                </a:lnTo>
                <a:lnTo>
                  <a:pt x="299277" y="51331"/>
                </a:lnTo>
                <a:lnTo>
                  <a:pt x="263798" y="23927"/>
                </a:lnTo>
                <a:lnTo>
                  <a:pt x="221923" y="6260"/>
                </a:lnTo>
                <a:lnTo>
                  <a:pt x="175323" y="0"/>
                </a:lnTo>
                <a:close/>
              </a:path>
            </a:pathLst>
          </a:custGeom>
          <a:solidFill>
            <a:srgbClr val="004594"/>
          </a:solidFill>
        </p:spPr>
        <p:txBody>
          <a:bodyPr wrap="square" lIns="0" tIns="0" rIns="0" bIns="0" rtlCol="0"/>
          <a:lstStyle/>
          <a:p>
            <a:endParaRPr b="1" dirty="0">
              <a:latin typeface="Century Gothic Bold"/>
            </a:endParaRPr>
          </a:p>
        </p:txBody>
      </p:sp>
      <p:sp>
        <p:nvSpPr>
          <p:cNvPr id="31" name="object 5"/>
          <p:cNvSpPr/>
          <p:nvPr/>
        </p:nvSpPr>
        <p:spPr>
          <a:xfrm>
            <a:off x="493877" y="6737677"/>
            <a:ext cx="275866" cy="328575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b="1" dirty="0">
              <a:latin typeface="Century Gothic Bold"/>
            </a:endParaRPr>
          </a:p>
        </p:txBody>
      </p:sp>
      <p:sp>
        <p:nvSpPr>
          <p:cNvPr id="32" name="object 6"/>
          <p:cNvSpPr/>
          <p:nvPr/>
        </p:nvSpPr>
        <p:spPr>
          <a:xfrm>
            <a:off x="887719" y="7021132"/>
            <a:ext cx="134620" cy="0"/>
          </a:xfrm>
          <a:custGeom>
            <a:avLst/>
            <a:gdLst/>
            <a:ahLst/>
            <a:cxnLst/>
            <a:rect l="l" t="t" r="r" b="b"/>
            <a:pathLst>
              <a:path w="134619">
                <a:moveTo>
                  <a:pt x="0" y="0"/>
                </a:moveTo>
                <a:lnTo>
                  <a:pt x="134569" y="0"/>
                </a:lnTo>
              </a:path>
            </a:pathLst>
          </a:custGeom>
          <a:ln w="31750">
            <a:solidFill>
              <a:srgbClr val="004594"/>
            </a:solidFill>
          </a:ln>
        </p:spPr>
        <p:txBody>
          <a:bodyPr wrap="square" lIns="0" tIns="0" rIns="0" bIns="0" rtlCol="0"/>
          <a:lstStyle/>
          <a:p>
            <a:endParaRPr b="1" dirty="0">
              <a:latin typeface="Century Gothic Bold"/>
            </a:endParaRPr>
          </a:p>
        </p:txBody>
      </p:sp>
      <p:sp>
        <p:nvSpPr>
          <p:cNvPr id="33" name="object 7"/>
          <p:cNvSpPr/>
          <p:nvPr/>
        </p:nvSpPr>
        <p:spPr>
          <a:xfrm>
            <a:off x="903550" y="6812217"/>
            <a:ext cx="0" cy="193040"/>
          </a:xfrm>
          <a:custGeom>
            <a:avLst/>
            <a:gdLst/>
            <a:ahLst/>
            <a:cxnLst/>
            <a:rect l="l" t="t" r="r" b="b"/>
            <a:pathLst>
              <a:path h="193040">
                <a:moveTo>
                  <a:pt x="0" y="0"/>
                </a:moveTo>
                <a:lnTo>
                  <a:pt x="0" y="193039"/>
                </a:lnTo>
              </a:path>
            </a:pathLst>
          </a:custGeom>
          <a:ln w="31661">
            <a:solidFill>
              <a:srgbClr val="004594"/>
            </a:solidFill>
          </a:ln>
        </p:spPr>
        <p:txBody>
          <a:bodyPr wrap="square" lIns="0" tIns="0" rIns="0" bIns="0" rtlCol="0"/>
          <a:lstStyle/>
          <a:p>
            <a:endParaRPr b="1" dirty="0">
              <a:latin typeface="Century Gothic Bold"/>
            </a:endParaRPr>
          </a:p>
        </p:txBody>
      </p:sp>
      <p:sp>
        <p:nvSpPr>
          <p:cNvPr id="34" name="object 8"/>
          <p:cNvSpPr/>
          <p:nvPr/>
        </p:nvSpPr>
        <p:spPr>
          <a:xfrm>
            <a:off x="1026092" y="6875253"/>
            <a:ext cx="130810" cy="161925"/>
          </a:xfrm>
          <a:custGeom>
            <a:avLst/>
            <a:gdLst/>
            <a:ahLst/>
            <a:cxnLst/>
            <a:rect l="l" t="t" r="r" b="b"/>
            <a:pathLst>
              <a:path w="130809" h="161925">
                <a:moveTo>
                  <a:pt x="127364" y="31356"/>
                </a:moveTo>
                <a:lnTo>
                  <a:pt x="65163" y="31356"/>
                </a:lnTo>
                <a:lnTo>
                  <a:pt x="75338" y="31737"/>
                </a:lnTo>
                <a:lnTo>
                  <a:pt x="83651" y="32878"/>
                </a:lnTo>
                <a:lnTo>
                  <a:pt x="90102" y="34779"/>
                </a:lnTo>
                <a:lnTo>
                  <a:pt x="94691" y="37439"/>
                </a:lnTo>
                <a:lnTo>
                  <a:pt x="97535" y="39687"/>
                </a:lnTo>
                <a:lnTo>
                  <a:pt x="98958" y="43230"/>
                </a:lnTo>
                <a:lnTo>
                  <a:pt x="98958" y="52768"/>
                </a:lnTo>
                <a:lnTo>
                  <a:pt x="65163" y="64541"/>
                </a:lnTo>
                <a:lnTo>
                  <a:pt x="47749" y="65627"/>
                </a:lnTo>
                <a:lnTo>
                  <a:pt x="11264" y="81902"/>
                </a:lnTo>
                <a:lnTo>
                  <a:pt x="0" y="112953"/>
                </a:lnTo>
                <a:lnTo>
                  <a:pt x="704" y="121973"/>
                </a:lnTo>
                <a:lnTo>
                  <a:pt x="32961" y="157024"/>
                </a:lnTo>
                <a:lnTo>
                  <a:pt x="65163" y="161366"/>
                </a:lnTo>
                <a:lnTo>
                  <a:pt x="93800" y="158339"/>
                </a:lnTo>
                <a:lnTo>
                  <a:pt x="114255" y="149261"/>
                </a:lnTo>
                <a:lnTo>
                  <a:pt x="126528" y="134132"/>
                </a:lnTo>
                <a:lnTo>
                  <a:pt x="127324" y="130009"/>
                </a:lnTo>
                <a:lnTo>
                  <a:pt x="65163" y="130009"/>
                </a:lnTo>
                <a:lnTo>
                  <a:pt x="55114" y="129624"/>
                </a:lnTo>
                <a:lnTo>
                  <a:pt x="31661" y="108191"/>
                </a:lnTo>
                <a:lnTo>
                  <a:pt x="33083" y="104609"/>
                </a:lnTo>
                <a:lnTo>
                  <a:pt x="74691" y="96204"/>
                </a:lnTo>
                <a:lnTo>
                  <a:pt x="83499" y="95294"/>
                </a:lnTo>
                <a:lnTo>
                  <a:pt x="91588" y="93774"/>
                </a:lnTo>
                <a:lnTo>
                  <a:pt x="98958" y="91643"/>
                </a:lnTo>
                <a:lnTo>
                  <a:pt x="130619" y="91643"/>
                </a:lnTo>
                <a:lnTo>
                  <a:pt x="130619" y="48107"/>
                </a:lnTo>
                <a:lnTo>
                  <a:pt x="127364" y="31356"/>
                </a:lnTo>
                <a:close/>
              </a:path>
              <a:path w="130809" h="161925">
                <a:moveTo>
                  <a:pt x="130619" y="91643"/>
                </a:moveTo>
                <a:lnTo>
                  <a:pt x="98958" y="91643"/>
                </a:lnTo>
                <a:lnTo>
                  <a:pt x="98958" y="118033"/>
                </a:lnTo>
                <a:lnTo>
                  <a:pt x="97535" y="121615"/>
                </a:lnTo>
                <a:lnTo>
                  <a:pt x="65163" y="130009"/>
                </a:lnTo>
                <a:lnTo>
                  <a:pt x="127324" y="130009"/>
                </a:lnTo>
                <a:lnTo>
                  <a:pt x="130587" y="113118"/>
                </a:lnTo>
                <a:lnTo>
                  <a:pt x="130619" y="91643"/>
                </a:lnTo>
                <a:close/>
              </a:path>
              <a:path w="130809" h="161925">
                <a:moveTo>
                  <a:pt x="65163" y="0"/>
                </a:moveTo>
                <a:lnTo>
                  <a:pt x="20799" y="9702"/>
                </a:lnTo>
                <a:lnTo>
                  <a:pt x="0" y="48107"/>
                </a:lnTo>
                <a:lnTo>
                  <a:pt x="31661" y="48107"/>
                </a:lnTo>
                <a:lnTo>
                  <a:pt x="31661" y="43230"/>
                </a:lnTo>
                <a:lnTo>
                  <a:pt x="33083" y="39687"/>
                </a:lnTo>
                <a:lnTo>
                  <a:pt x="65163" y="31356"/>
                </a:lnTo>
                <a:lnTo>
                  <a:pt x="127364" y="31356"/>
                </a:lnTo>
                <a:lnTo>
                  <a:pt x="126528" y="27056"/>
                </a:lnTo>
                <a:lnTo>
                  <a:pt x="114255" y="12023"/>
                </a:lnTo>
                <a:lnTo>
                  <a:pt x="93800" y="3005"/>
                </a:lnTo>
                <a:lnTo>
                  <a:pt x="65163" y="0"/>
                </a:lnTo>
                <a:close/>
              </a:path>
            </a:pathLst>
          </a:custGeom>
          <a:solidFill>
            <a:srgbClr val="004594"/>
          </a:solidFill>
        </p:spPr>
        <p:txBody>
          <a:bodyPr wrap="square" lIns="0" tIns="0" rIns="0" bIns="0" rtlCol="0"/>
          <a:lstStyle/>
          <a:p>
            <a:endParaRPr b="1" dirty="0">
              <a:latin typeface="Century Gothic Bold"/>
            </a:endParaRPr>
          </a:p>
        </p:txBody>
      </p:sp>
      <p:sp>
        <p:nvSpPr>
          <p:cNvPr id="35" name="object 9"/>
          <p:cNvSpPr/>
          <p:nvPr/>
        </p:nvSpPr>
        <p:spPr>
          <a:xfrm>
            <a:off x="1167560" y="6875250"/>
            <a:ext cx="151130" cy="161925"/>
          </a:xfrm>
          <a:custGeom>
            <a:avLst/>
            <a:gdLst/>
            <a:ahLst/>
            <a:cxnLst/>
            <a:rect l="l" t="t" r="r" b="b"/>
            <a:pathLst>
              <a:path w="151130" h="161925">
                <a:moveTo>
                  <a:pt x="75501" y="0"/>
                </a:moveTo>
                <a:lnTo>
                  <a:pt x="18876" y="20210"/>
                </a:lnTo>
                <a:lnTo>
                  <a:pt x="20" y="80683"/>
                </a:lnTo>
                <a:lnTo>
                  <a:pt x="0" y="161366"/>
                </a:lnTo>
                <a:lnTo>
                  <a:pt x="31661" y="161366"/>
                </a:lnTo>
                <a:lnTo>
                  <a:pt x="31661" y="80683"/>
                </a:lnTo>
                <a:lnTo>
                  <a:pt x="32175" y="69205"/>
                </a:lnTo>
                <a:lnTo>
                  <a:pt x="53967" y="34783"/>
                </a:lnTo>
                <a:lnTo>
                  <a:pt x="75501" y="31356"/>
                </a:lnTo>
                <a:lnTo>
                  <a:pt x="138130" y="31356"/>
                </a:lnTo>
                <a:lnTo>
                  <a:pt x="131908" y="20210"/>
                </a:lnTo>
                <a:lnTo>
                  <a:pt x="108405" y="5052"/>
                </a:lnTo>
                <a:lnTo>
                  <a:pt x="75501" y="0"/>
                </a:lnTo>
                <a:close/>
              </a:path>
              <a:path w="151130" h="161925">
                <a:moveTo>
                  <a:pt x="138130" y="31356"/>
                </a:moveTo>
                <a:lnTo>
                  <a:pt x="75501" y="31356"/>
                </a:lnTo>
                <a:lnTo>
                  <a:pt x="87188" y="32213"/>
                </a:lnTo>
                <a:lnTo>
                  <a:pt x="96970" y="34783"/>
                </a:lnTo>
                <a:lnTo>
                  <a:pt x="118535" y="69205"/>
                </a:lnTo>
                <a:lnTo>
                  <a:pt x="119049" y="80683"/>
                </a:lnTo>
                <a:lnTo>
                  <a:pt x="119049" y="161366"/>
                </a:lnTo>
                <a:lnTo>
                  <a:pt x="150710" y="161366"/>
                </a:lnTo>
                <a:lnTo>
                  <a:pt x="150690" y="80683"/>
                </a:lnTo>
                <a:lnTo>
                  <a:pt x="146010" y="45471"/>
                </a:lnTo>
                <a:lnTo>
                  <a:pt x="138130" y="31356"/>
                </a:lnTo>
                <a:close/>
              </a:path>
            </a:pathLst>
          </a:custGeom>
          <a:solidFill>
            <a:srgbClr val="004594"/>
          </a:solidFill>
        </p:spPr>
        <p:txBody>
          <a:bodyPr wrap="square" lIns="0" tIns="0" rIns="0" bIns="0" rtlCol="0"/>
          <a:lstStyle/>
          <a:p>
            <a:endParaRPr b="1" dirty="0">
              <a:latin typeface="Century Gothic Bold"/>
            </a:endParaRPr>
          </a:p>
        </p:txBody>
      </p:sp>
      <p:sp>
        <p:nvSpPr>
          <p:cNvPr id="36" name="object 10"/>
          <p:cNvSpPr/>
          <p:nvPr/>
        </p:nvSpPr>
        <p:spPr>
          <a:xfrm>
            <a:off x="1328802" y="6811612"/>
            <a:ext cx="151130" cy="225425"/>
          </a:xfrm>
          <a:custGeom>
            <a:avLst/>
            <a:gdLst/>
            <a:ahLst/>
            <a:cxnLst/>
            <a:rect l="l" t="t" r="r" b="b"/>
            <a:pathLst>
              <a:path w="151130" h="225425">
                <a:moveTo>
                  <a:pt x="31661" y="0"/>
                </a:moveTo>
                <a:lnTo>
                  <a:pt x="0" y="0"/>
                </a:lnTo>
                <a:lnTo>
                  <a:pt x="20" y="144475"/>
                </a:lnTo>
                <a:lnTo>
                  <a:pt x="4700" y="179625"/>
                </a:lnTo>
                <a:lnTo>
                  <a:pt x="18800" y="204838"/>
                </a:lnTo>
                <a:lnTo>
                  <a:pt x="42299" y="219964"/>
                </a:lnTo>
                <a:lnTo>
                  <a:pt x="75196" y="225005"/>
                </a:lnTo>
                <a:lnTo>
                  <a:pt x="108249" y="219964"/>
                </a:lnTo>
                <a:lnTo>
                  <a:pt x="131832" y="204876"/>
                </a:lnTo>
                <a:lnTo>
                  <a:pt x="138148" y="193649"/>
                </a:lnTo>
                <a:lnTo>
                  <a:pt x="75196" y="193649"/>
                </a:lnTo>
                <a:lnTo>
                  <a:pt x="63516" y="192790"/>
                </a:lnTo>
                <a:lnTo>
                  <a:pt x="33718" y="165554"/>
                </a:lnTo>
                <a:lnTo>
                  <a:pt x="31661" y="144475"/>
                </a:lnTo>
                <a:lnTo>
                  <a:pt x="31661" y="94995"/>
                </a:lnTo>
                <a:lnTo>
                  <a:pt x="138079" y="94995"/>
                </a:lnTo>
                <a:lnTo>
                  <a:pt x="131832" y="83850"/>
                </a:lnTo>
                <a:lnTo>
                  <a:pt x="108234" y="68692"/>
                </a:lnTo>
                <a:lnTo>
                  <a:pt x="75196" y="63639"/>
                </a:lnTo>
                <a:lnTo>
                  <a:pt x="31661" y="63639"/>
                </a:lnTo>
                <a:lnTo>
                  <a:pt x="31661" y="0"/>
                </a:lnTo>
                <a:close/>
              </a:path>
              <a:path w="151130" h="225425">
                <a:moveTo>
                  <a:pt x="138079" y="94995"/>
                </a:moveTo>
                <a:lnTo>
                  <a:pt x="75196" y="94995"/>
                </a:lnTo>
                <a:lnTo>
                  <a:pt x="86902" y="95855"/>
                </a:lnTo>
                <a:lnTo>
                  <a:pt x="96742" y="98432"/>
                </a:lnTo>
                <a:lnTo>
                  <a:pt x="118535" y="132968"/>
                </a:lnTo>
                <a:lnTo>
                  <a:pt x="119049" y="144475"/>
                </a:lnTo>
                <a:lnTo>
                  <a:pt x="118535" y="155855"/>
                </a:lnTo>
                <a:lnTo>
                  <a:pt x="96742" y="190212"/>
                </a:lnTo>
                <a:lnTo>
                  <a:pt x="75196" y="193649"/>
                </a:lnTo>
                <a:lnTo>
                  <a:pt x="138148" y="193649"/>
                </a:lnTo>
                <a:lnTo>
                  <a:pt x="145880" y="179908"/>
                </a:lnTo>
                <a:lnTo>
                  <a:pt x="146002" y="179625"/>
                </a:lnTo>
                <a:lnTo>
                  <a:pt x="150710" y="144475"/>
                </a:lnTo>
                <a:lnTo>
                  <a:pt x="145991" y="109111"/>
                </a:lnTo>
                <a:lnTo>
                  <a:pt x="138079" y="94995"/>
                </a:lnTo>
                <a:close/>
              </a:path>
            </a:pathLst>
          </a:custGeom>
          <a:solidFill>
            <a:srgbClr val="69AF22"/>
          </a:solidFill>
        </p:spPr>
        <p:txBody>
          <a:bodyPr wrap="square" lIns="0" tIns="0" rIns="0" bIns="0" rtlCol="0"/>
          <a:lstStyle/>
          <a:p>
            <a:endParaRPr b="1" dirty="0">
              <a:latin typeface="Century Gothic Bold"/>
            </a:endParaRPr>
          </a:p>
        </p:txBody>
      </p:sp>
      <p:sp>
        <p:nvSpPr>
          <p:cNvPr id="37" name="object 11"/>
          <p:cNvSpPr/>
          <p:nvPr/>
        </p:nvSpPr>
        <p:spPr>
          <a:xfrm>
            <a:off x="1491056" y="6811619"/>
            <a:ext cx="31750" cy="31750"/>
          </a:xfrm>
          <a:custGeom>
            <a:avLst/>
            <a:gdLst/>
            <a:ahLst/>
            <a:cxnLst/>
            <a:rect l="l" t="t" r="r" b="b"/>
            <a:pathLst>
              <a:path w="31750" h="31750">
                <a:moveTo>
                  <a:pt x="31661" y="0"/>
                </a:moveTo>
                <a:lnTo>
                  <a:pt x="0" y="0"/>
                </a:lnTo>
                <a:lnTo>
                  <a:pt x="0" y="31356"/>
                </a:lnTo>
                <a:lnTo>
                  <a:pt x="31661" y="31356"/>
                </a:lnTo>
                <a:lnTo>
                  <a:pt x="31661" y="0"/>
                </a:lnTo>
                <a:close/>
              </a:path>
            </a:pathLst>
          </a:custGeom>
          <a:solidFill>
            <a:srgbClr val="69AF22"/>
          </a:solidFill>
        </p:spPr>
        <p:txBody>
          <a:bodyPr wrap="square" lIns="0" tIns="0" rIns="0" bIns="0" rtlCol="0"/>
          <a:lstStyle/>
          <a:p>
            <a:endParaRPr b="1" dirty="0">
              <a:latin typeface="Century Gothic Bold"/>
            </a:endParaRPr>
          </a:p>
        </p:txBody>
      </p:sp>
      <p:sp>
        <p:nvSpPr>
          <p:cNvPr id="38" name="object 12"/>
          <p:cNvSpPr/>
          <p:nvPr/>
        </p:nvSpPr>
        <p:spPr>
          <a:xfrm>
            <a:off x="1506886" y="6875246"/>
            <a:ext cx="0" cy="161925"/>
          </a:xfrm>
          <a:custGeom>
            <a:avLst/>
            <a:gdLst/>
            <a:ahLst/>
            <a:cxnLst/>
            <a:rect l="l" t="t" r="r" b="b"/>
            <a:pathLst>
              <a:path h="161925">
                <a:moveTo>
                  <a:pt x="0" y="0"/>
                </a:moveTo>
                <a:lnTo>
                  <a:pt x="0" y="161366"/>
                </a:lnTo>
              </a:path>
            </a:pathLst>
          </a:custGeom>
          <a:ln w="31661">
            <a:solidFill>
              <a:srgbClr val="69AF22"/>
            </a:solidFill>
          </a:ln>
        </p:spPr>
        <p:txBody>
          <a:bodyPr wrap="square" lIns="0" tIns="0" rIns="0" bIns="0" rtlCol="0"/>
          <a:lstStyle/>
          <a:p>
            <a:endParaRPr b="1" dirty="0">
              <a:latin typeface="Century Gothic Bold"/>
            </a:endParaRPr>
          </a:p>
        </p:txBody>
      </p:sp>
      <p:sp>
        <p:nvSpPr>
          <p:cNvPr id="39" name="object 13"/>
          <p:cNvSpPr/>
          <p:nvPr/>
        </p:nvSpPr>
        <p:spPr>
          <a:xfrm>
            <a:off x="1534344" y="6811612"/>
            <a:ext cx="151130" cy="225425"/>
          </a:xfrm>
          <a:custGeom>
            <a:avLst/>
            <a:gdLst/>
            <a:ahLst/>
            <a:cxnLst/>
            <a:rect l="l" t="t" r="r" b="b"/>
            <a:pathLst>
              <a:path w="151130" h="225425">
                <a:moveTo>
                  <a:pt x="150710" y="0"/>
                </a:moveTo>
                <a:lnTo>
                  <a:pt x="119049" y="0"/>
                </a:lnTo>
                <a:lnTo>
                  <a:pt x="119049" y="63639"/>
                </a:lnTo>
                <a:lnTo>
                  <a:pt x="75501" y="63639"/>
                </a:lnTo>
                <a:lnTo>
                  <a:pt x="42471" y="68682"/>
                </a:lnTo>
                <a:lnTo>
                  <a:pt x="18876" y="83812"/>
                </a:lnTo>
                <a:lnTo>
                  <a:pt x="4719" y="109025"/>
                </a:lnTo>
                <a:lnTo>
                  <a:pt x="0" y="144322"/>
                </a:lnTo>
                <a:lnTo>
                  <a:pt x="4719" y="179758"/>
                </a:lnTo>
                <a:lnTo>
                  <a:pt x="18876" y="205066"/>
                </a:lnTo>
                <a:lnTo>
                  <a:pt x="42471" y="220250"/>
                </a:lnTo>
                <a:lnTo>
                  <a:pt x="75501" y="225310"/>
                </a:lnTo>
                <a:lnTo>
                  <a:pt x="108405" y="220250"/>
                </a:lnTo>
                <a:lnTo>
                  <a:pt x="131908" y="205066"/>
                </a:lnTo>
                <a:lnTo>
                  <a:pt x="138744" y="192798"/>
                </a:lnTo>
                <a:lnTo>
                  <a:pt x="75577" y="192798"/>
                </a:lnTo>
                <a:lnTo>
                  <a:pt x="63892" y="191936"/>
                </a:lnTo>
                <a:lnTo>
                  <a:pt x="34097" y="164539"/>
                </a:lnTo>
                <a:lnTo>
                  <a:pt x="32042" y="143167"/>
                </a:lnTo>
                <a:lnTo>
                  <a:pt x="32556" y="131625"/>
                </a:lnTo>
                <a:lnTo>
                  <a:pt x="54113" y="97212"/>
                </a:lnTo>
                <a:lnTo>
                  <a:pt x="150710" y="93840"/>
                </a:lnTo>
                <a:lnTo>
                  <a:pt x="150710" y="0"/>
                </a:lnTo>
                <a:close/>
              </a:path>
              <a:path w="151130" h="225425">
                <a:moveTo>
                  <a:pt x="150710" y="93840"/>
                </a:moveTo>
                <a:lnTo>
                  <a:pt x="119113" y="93840"/>
                </a:lnTo>
                <a:lnTo>
                  <a:pt x="119062" y="144322"/>
                </a:lnTo>
                <a:lnTo>
                  <a:pt x="118600" y="154715"/>
                </a:lnTo>
                <a:lnTo>
                  <a:pt x="97047" y="189350"/>
                </a:lnTo>
                <a:lnTo>
                  <a:pt x="75577" y="192798"/>
                </a:lnTo>
                <a:lnTo>
                  <a:pt x="138744" y="192798"/>
                </a:lnTo>
                <a:lnTo>
                  <a:pt x="146010" y="179758"/>
                </a:lnTo>
                <a:lnTo>
                  <a:pt x="150710" y="144322"/>
                </a:lnTo>
                <a:lnTo>
                  <a:pt x="150710" y="93840"/>
                </a:lnTo>
                <a:close/>
              </a:path>
            </a:pathLst>
          </a:custGeom>
          <a:solidFill>
            <a:srgbClr val="69AF22"/>
          </a:solidFill>
        </p:spPr>
        <p:txBody>
          <a:bodyPr wrap="square" lIns="0" tIns="0" rIns="0" bIns="0" rtlCol="0"/>
          <a:lstStyle/>
          <a:p>
            <a:endParaRPr b="1" dirty="0">
              <a:latin typeface="Century Gothic Bold"/>
            </a:endParaRPr>
          </a:p>
        </p:txBody>
      </p:sp>
      <p:sp>
        <p:nvSpPr>
          <p:cNvPr id="40" name="object 14"/>
          <p:cNvSpPr/>
          <p:nvPr/>
        </p:nvSpPr>
        <p:spPr>
          <a:xfrm>
            <a:off x="1690453" y="6875246"/>
            <a:ext cx="151130" cy="161925"/>
          </a:xfrm>
          <a:custGeom>
            <a:avLst/>
            <a:gdLst/>
            <a:ahLst/>
            <a:cxnLst/>
            <a:rect l="l" t="t" r="r" b="b"/>
            <a:pathLst>
              <a:path w="151130" h="161925">
                <a:moveTo>
                  <a:pt x="75501" y="0"/>
                </a:moveTo>
                <a:lnTo>
                  <a:pt x="42466" y="5052"/>
                </a:lnTo>
                <a:lnTo>
                  <a:pt x="18872" y="20210"/>
                </a:lnTo>
                <a:lnTo>
                  <a:pt x="4717" y="45471"/>
                </a:lnTo>
                <a:lnTo>
                  <a:pt x="0" y="80835"/>
                </a:lnTo>
                <a:lnTo>
                  <a:pt x="4717" y="116071"/>
                </a:lnTo>
                <a:lnTo>
                  <a:pt x="18872" y="141236"/>
                </a:lnTo>
                <a:lnTo>
                  <a:pt x="42466" y="156334"/>
                </a:lnTo>
                <a:lnTo>
                  <a:pt x="75501" y="161366"/>
                </a:lnTo>
                <a:lnTo>
                  <a:pt x="150710" y="161366"/>
                </a:lnTo>
                <a:lnTo>
                  <a:pt x="150710" y="130009"/>
                </a:lnTo>
                <a:lnTo>
                  <a:pt x="75501" y="130009"/>
                </a:lnTo>
                <a:lnTo>
                  <a:pt x="58544" y="127916"/>
                </a:lnTo>
                <a:lnTo>
                  <a:pt x="45737" y="121637"/>
                </a:lnTo>
                <a:lnTo>
                  <a:pt x="37080" y="111171"/>
                </a:lnTo>
                <a:lnTo>
                  <a:pt x="32575" y="96520"/>
                </a:lnTo>
                <a:lnTo>
                  <a:pt x="150710" y="96520"/>
                </a:lnTo>
                <a:lnTo>
                  <a:pt x="150710" y="80733"/>
                </a:lnTo>
                <a:lnTo>
                  <a:pt x="148638" y="65163"/>
                </a:lnTo>
                <a:lnTo>
                  <a:pt x="32575" y="65163"/>
                </a:lnTo>
                <a:lnTo>
                  <a:pt x="37080" y="50378"/>
                </a:lnTo>
                <a:lnTo>
                  <a:pt x="45737" y="39817"/>
                </a:lnTo>
                <a:lnTo>
                  <a:pt x="58544" y="33481"/>
                </a:lnTo>
                <a:lnTo>
                  <a:pt x="75501" y="31369"/>
                </a:lnTo>
                <a:lnTo>
                  <a:pt x="138160" y="31369"/>
                </a:lnTo>
                <a:lnTo>
                  <a:pt x="131908" y="20183"/>
                </a:lnTo>
                <a:lnTo>
                  <a:pt x="108405" y="5045"/>
                </a:lnTo>
                <a:lnTo>
                  <a:pt x="75501" y="0"/>
                </a:lnTo>
                <a:close/>
              </a:path>
              <a:path w="151130" h="161925">
                <a:moveTo>
                  <a:pt x="138160" y="31369"/>
                </a:moveTo>
                <a:lnTo>
                  <a:pt x="75501" y="31369"/>
                </a:lnTo>
                <a:lnTo>
                  <a:pt x="92325" y="33481"/>
                </a:lnTo>
                <a:lnTo>
                  <a:pt x="105038" y="39817"/>
                </a:lnTo>
                <a:lnTo>
                  <a:pt x="113641" y="50378"/>
                </a:lnTo>
                <a:lnTo>
                  <a:pt x="118135" y="65163"/>
                </a:lnTo>
                <a:lnTo>
                  <a:pt x="148638" y="65163"/>
                </a:lnTo>
                <a:lnTo>
                  <a:pt x="146010" y="45412"/>
                </a:lnTo>
                <a:lnTo>
                  <a:pt x="138160" y="31369"/>
                </a:lnTo>
                <a:close/>
              </a:path>
            </a:pathLst>
          </a:custGeom>
          <a:solidFill>
            <a:srgbClr val="69AF22"/>
          </a:solidFill>
        </p:spPr>
        <p:txBody>
          <a:bodyPr wrap="square" lIns="0" tIns="0" rIns="0" bIns="0" rtlCol="0"/>
          <a:lstStyle/>
          <a:p>
            <a:endParaRPr b="1" dirty="0">
              <a:latin typeface="Century Gothic Bold"/>
            </a:endParaRPr>
          </a:p>
        </p:txBody>
      </p:sp>
      <p:sp>
        <p:nvSpPr>
          <p:cNvPr id="41" name="object 15"/>
          <p:cNvSpPr/>
          <p:nvPr/>
        </p:nvSpPr>
        <p:spPr>
          <a:xfrm>
            <a:off x="879849" y="7122655"/>
            <a:ext cx="946471" cy="170242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b="1" dirty="0">
              <a:latin typeface="Century Gothic Bold"/>
            </a:endParaRPr>
          </a:p>
        </p:txBody>
      </p:sp>
      <p:sp>
        <p:nvSpPr>
          <p:cNvPr id="42" name="object 16"/>
          <p:cNvSpPr txBox="1"/>
          <p:nvPr/>
        </p:nvSpPr>
        <p:spPr>
          <a:xfrm>
            <a:off x="2861074" y="6985140"/>
            <a:ext cx="1466215" cy="162224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950" b="1" spc="-25" dirty="0">
                <a:solidFill>
                  <a:srgbClr val="004594"/>
                </a:solidFill>
                <a:latin typeface="Century Gothic"/>
                <a:cs typeface="Century Gothic"/>
              </a:rPr>
              <a:t>www.lanbide.euskadi.eus</a:t>
            </a:r>
            <a:endParaRPr sz="950" dirty="0">
              <a:latin typeface="Century Gothic"/>
              <a:cs typeface="Century Gothic"/>
            </a:endParaRPr>
          </a:p>
        </p:txBody>
      </p:sp>
      <p:sp>
        <p:nvSpPr>
          <p:cNvPr id="43" name="object 17"/>
          <p:cNvSpPr/>
          <p:nvPr/>
        </p:nvSpPr>
        <p:spPr>
          <a:xfrm>
            <a:off x="4692841" y="7021690"/>
            <a:ext cx="126720" cy="126733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b="1" dirty="0">
              <a:latin typeface="Century Gothic Bold"/>
            </a:endParaRPr>
          </a:p>
        </p:txBody>
      </p:sp>
      <p:sp>
        <p:nvSpPr>
          <p:cNvPr id="44" name="object 18"/>
          <p:cNvSpPr/>
          <p:nvPr/>
        </p:nvSpPr>
        <p:spPr>
          <a:xfrm>
            <a:off x="4512936" y="7021693"/>
            <a:ext cx="126623" cy="126733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b="1" dirty="0">
              <a:latin typeface="Century Gothic Bold"/>
            </a:endParaRPr>
          </a:p>
        </p:txBody>
      </p:sp>
      <p:sp>
        <p:nvSpPr>
          <p:cNvPr id="45" name="object 19"/>
          <p:cNvSpPr/>
          <p:nvPr/>
        </p:nvSpPr>
        <p:spPr>
          <a:xfrm>
            <a:off x="4873167" y="7021696"/>
            <a:ext cx="126746" cy="126720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b="1" dirty="0">
              <a:latin typeface="Century Gothic Bold"/>
            </a:endParaRPr>
          </a:p>
        </p:txBody>
      </p:sp>
      <p:sp>
        <p:nvSpPr>
          <p:cNvPr id="46" name="object 22"/>
          <p:cNvSpPr txBox="1"/>
          <p:nvPr/>
        </p:nvSpPr>
        <p:spPr>
          <a:xfrm>
            <a:off x="2002056" y="7016817"/>
            <a:ext cx="764352" cy="321242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950" b="1" spc="-5" dirty="0" smtClean="0">
                <a:solidFill>
                  <a:srgbClr val="004594"/>
                </a:solidFill>
                <a:latin typeface="Century Gothic"/>
                <a:cs typeface="Century Gothic"/>
              </a:rPr>
              <a:t>9</a:t>
            </a:r>
            <a:r>
              <a:rPr lang="es-ES" sz="950" b="1" spc="-5" dirty="0" smtClean="0">
                <a:solidFill>
                  <a:srgbClr val="004594"/>
                </a:solidFill>
                <a:latin typeface="Century Gothic"/>
                <a:cs typeface="Century Gothic"/>
              </a:rPr>
              <a:t>45  160 601</a:t>
            </a:r>
          </a:p>
          <a:p>
            <a:pPr marL="12700">
              <a:lnSpc>
                <a:spcPct val="100000"/>
              </a:lnSpc>
              <a:spcBef>
                <a:spcPts val="125"/>
              </a:spcBef>
            </a:pPr>
            <a:endParaRPr sz="950" dirty="0">
              <a:latin typeface="Century Gothic"/>
              <a:cs typeface="Century Gothic"/>
            </a:endParaRPr>
          </a:p>
        </p:txBody>
      </p:sp>
      <p:pic>
        <p:nvPicPr>
          <p:cNvPr id="28" name="Imagen 27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37522" y="6875246"/>
            <a:ext cx="2511870" cy="432000"/>
          </a:xfrm>
          <a:prstGeom prst="rect">
            <a:avLst/>
          </a:prstGeom>
        </p:spPr>
      </p:pic>
      <p:pic>
        <p:nvPicPr>
          <p:cNvPr id="25" name="Picture 5" descr="OK Tira azul_oscuro"/>
          <p:cNvPicPr>
            <a:picLocks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5685" r="-47"/>
          <a:stretch>
            <a:fillRect/>
          </a:stretch>
        </p:blipFill>
        <p:spPr bwMode="auto">
          <a:xfrm>
            <a:off x="184334" y="87568"/>
            <a:ext cx="10191566" cy="1328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887719" y="680154"/>
            <a:ext cx="8168959" cy="4545090"/>
          </a:xfrm>
          <a:prstGeom prst="rect">
            <a:avLst/>
          </a:prstGeom>
        </p:spPr>
        <p:txBody>
          <a:bodyPr wrap="square" lIns="0" rIns="0">
            <a:spAutoFit/>
          </a:bodyPr>
          <a:lstStyle/>
          <a:p>
            <a:pPr marL="353700" marR="5080" indent="-342900">
              <a:lnSpc>
                <a:spcPct val="97500"/>
              </a:lnSpc>
              <a:spcBef>
                <a:spcPts val="1200"/>
              </a:spcBef>
              <a:buClr>
                <a:srgbClr val="004594"/>
              </a:buClr>
              <a:buSzPct val="135000"/>
              <a:buFont typeface="+mj-lt"/>
              <a:buAutoNum type="alphaLcPeriod" startAt="8"/>
              <a:tabLst>
                <a:tab pos="300990" algn="l"/>
              </a:tabLst>
            </a:pPr>
            <a:r>
              <a:rPr lang="es-ES" sz="1300" spc="-50" dirty="0">
                <a:solidFill>
                  <a:srgbClr val="3D3D3F"/>
                </a:solidFill>
                <a:latin typeface="Century Gothic" panose="020B0502020202020204" pitchFamily="34" charset="0"/>
                <a:cs typeface="Century Gothic"/>
              </a:rPr>
              <a:t>Someterse a las actuaciones de comprobación y control financiero que correspondan así como al seguimiento, control y evaluación que se establezca para el Plan de Reconstrucción, Transformación y Resiliencia y las obligaciones específicas relativas a la información y publicidad, control, verificación, seguimiento, evaluación y demás que para el Mecanismo de Recuperación y Resiliencia de la Unión Europea se establezcan.</a:t>
            </a:r>
          </a:p>
          <a:p>
            <a:pPr marL="353700" marR="5080" indent="-342900">
              <a:lnSpc>
                <a:spcPct val="98000"/>
              </a:lnSpc>
              <a:spcBef>
                <a:spcPts val="1200"/>
              </a:spcBef>
              <a:buClr>
                <a:srgbClr val="004594"/>
              </a:buClr>
              <a:buSzPct val="135000"/>
              <a:buFont typeface="+mj-lt"/>
              <a:buAutoNum type="alphaLcPeriod" startAt="8"/>
              <a:tabLst>
                <a:tab pos="300990" algn="l"/>
              </a:tabLst>
            </a:pPr>
            <a:r>
              <a:rPr lang="es-ES" sz="1300" spc="-50" dirty="0">
                <a:solidFill>
                  <a:srgbClr val="3D3D3F"/>
                </a:solidFill>
                <a:latin typeface="Century Gothic" panose="020B0502020202020204" pitchFamily="34" charset="0"/>
                <a:cs typeface="Century Gothic"/>
              </a:rPr>
              <a:t>Garantizar el pleno cumplimiento del principio de «no causar perjuicio significativo al medio ambiente» (principio «do no </a:t>
            </a:r>
            <a:r>
              <a:rPr lang="es-ES" sz="1300" spc="-50" dirty="0" err="1">
                <a:solidFill>
                  <a:srgbClr val="3D3D3F"/>
                </a:solidFill>
                <a:latin typeface="Century Gothic" panose="020B0502020202020204" pitchFamily="34" charset="0"/>
                <a:cs typeface="Century Gothic"/>
              </a:rPr>
              <a:t>significant</a:t>
            </a:r>
            <a:r>
              <a:rPr lang="es-ES" sz="1300" spc="-50" dirty="0">
                <a:solidFill>
                  <a:srgbClr val="3D3D3F"/>
                </a:solidFill>
                <a:latin typeface="Century Gothic" panose="020B0502020202020204" pitchFamily="34" charset="0"/>
                <a:cs typeface="Century Gothic"/>
              </a:rPr>
              <a:t> </a:t>
            </a:r>
            <a:r>
              <a:rPr lang="es-ES" sz="1300" spc="-50" dirty="0" err="1">
                <a:solidFill>
                  <a:srgbClr val="3D3D3F"/>
                </a:solidFill>
                <a:latin typeface="Century Gothic" panose="020B0502020202020204" pitchFamily="34" charset="0"/>
                <a:cs typeface="Century Gothic"/>
              </a:rPr>
              <a:t>harm</a:t>
            </a:r>
            <a:r>
              <a:rPr lang="es-ES" sz="1300" spc="-50" dirty="0">
                <a:solidFill>
                  <a:srgbClr val="3D3D3F"/>
                </a:solidFill>
                <a:latin typeface="Century Gothic" panose="020B0502020202020204" pitchFamily="34" charset="0"/>
                <a:cs typeface="Century Gothic"/>
              </a:rPr>
              <a:t>-DNSH») y el etiquetado climático  y digital</a:t>
            </a:r>
          </a:p>
          <a:p>
            <a:pPr marL="353700" marR="5080" indent="-342900">
              <a:lnSpc>
                <a:spcPct val="97500"/>
              </a:lnSpc>
              <a:spcBef>
                <a:spcPts val="1200"/>
              </a:spcBef>
              <a:buClr>
                <a:srgbClr val="004594"/>
              </a:buClr>
              <a:buSzPct val="135000"/>
              <a:buFont typeface="+mj-lt"/>
              <a:buAutoNum type="alphaLcPeriod" startAt="8"/>
              <a:tabLst>
                <a:tab pos="300990" algn="l"/>
              </a:tabLst>
            </a:pPr>
            <a:r>
              <a:rPr lang="es-ES" sz="1300" spc="-50" dirty="0">
                <a:solidFill>
                  <a:srgbClr val="3D3D3F"/>
                </a:solidFill>
                <a:latin typeface="Century Gothic" panose="020B0502020202020204" pitchFamily="34" charset="0"/>
                <a:cs typeface="Century Gothic"/>
              </a:rPr>
              <a:t>Aplicar medidas para evitar el fraude, la corrupción o los conflictos de interés en la aplicación de la subvención concedida</a:t>
            </a:r>
          </a:p>
          <a:p>
            <a:pPr marL="353700" marR="5080" indent="-342900">
              <a:lnSpc>
                <a:spcPct val="97500"/>
              </a:lnSpc>
              <a:spcBef>
                <a:spcPts val="1200"/>
              </a:spcBef>
              <a:buClr>
                <a:srgbClr val="004594"/>
              </a:buClr>
              <a:buSzPct val="135000"/>
              <a:buFont typeface="+mj-lt"/>
              <a:buAutoNum type="alphaLcPeriod" startAt="8"/>
              <a:tabLst>
                <a:tab pos="300990" algn="l"/>
              </a:tabLst>
            </a:pPr>
            <a:r>
              <a:rPr lang="es-ES" sz="1300" spc="-50" dirty="0">
                <a:solidFill>
                  <a:srgbClr val="3D3D3F"/>
                </a:solidFill>
                <a:latin typeface="Century Gothic" panose="020B0502020202020204" pitchFamily="34" charset="0"/>
                <a:cs typeface="Century Gothic"/>
              </a:rPr>
              <a:t>Obligaciones en materia de igualdad de trato y oportunidades de mujeres y hombres:</a:t>
            </a:r>
          </a:p>
          <a:p>
            <a:pPr marL="352800" marR="5080">
              <a:lnSpc>
                <a:spcPct val="97500"/>
              </a:lnSpc>
              <a:spcBef>
                <a:spcPts val="1200"/>
              </a:spcBef>
              <a:buClr>
                <a:srgbClr val="004594"/>
              </a:buClr>
              <a:buSzPct val="100000"/>
              <a:tabLst>
                <a:tab pos="300990" algn="l"/>
              </a:tabLst>
            </a:pPr>
            <a:r>
              <a:rPr lang="es-ES" sz="1300" spc="-50" dirty="0">
                <a:solidFill>
                  <a:srgbClr val="3D3D3F"/>
                </a:solidFill>
                <a:latin typeface="Century Gothic" panose="020B0502020202020204" pitchFamily="34" charset="0"/>
                <a:cs typeface="Century Gothic"/>
              </a:rPr>
              <a:t>— Garantizar la aplicación del principio de igualdad trato y oportunidades y no discriminación entre mujeres  y hombres en la realización de pruebas o entrevistas y selección para los puestos de trabajo.</a:t>
            </a:r>
          </a:p>
          <a:p>
            <a:pPr marL="352800" marR="5080">
              <a:lnSpc>
                <a:spcPct val="97500"/>
              </a:lnSpc>
              <a:spcBef>
                <a:spcPts val="1200"/>
              </a:spcBef>
              <a:buClr>
                <a:srgbClr val="004594"/>
              </a:buClr>
              <a:buSzPct val="100000"/>
              <a:tabLst>
                <a:tab pos="300990" algn="l"/>
              </a:tabLst>
            </a:pPr>
            <a:r>
              <a:rPr lang="es-ES" sz="1300" spc="-50" dirty="0">
                <a:solidFill>
                  <a:srgbClr val="3D3D3F"/>
                </a:solidFill>
                <a:latin typeface="Century Gothic" panose="020B0502020202020204" pitchFamily="34" charset="0"/>
                <a:cs typeface="Century Gothic"/>
              </a:rPr>
              <a:t>— En el ámbito de toma de decisiones para la selección de personas candidatas deberá formar para al menos una mujer, salvo que exista imposibilidad para ello, lo cual deberá justificarse.</a:t>
            </a:r>
          </a:p>
          <a:p>
            <a:pPr marL="352800" marR="5080">
              <a:lnSpc>
                <a:spcPct val="97500"/>
              </a:lnSpc>
              <a:spcBef>
                <a:spcPts val="1200"/>
              </a:spcBef>
              <a:buClr>
                <a:srgbClr val="004594"/>
              </a:buClr>
              <a:buSzPct val="100000"/>
              <a:tabLst>
                <a:tab pos="300990" algn="l"/>
              </a:tabLst>
            </a:pPr>
            <a:r>
              <a:rPr lang="es-ES" sz="1300" spc="-50" dirty="0">
                <a:solidFill>
                  <a:srgbClr val="3D3D3F"/>
                </a:solidFill>
                <a:latin typeface="Century Gothic" panose="020B0502020202020204" pitchFamily="34" charset="0"/>
                <a:cs typeface="Century Gothic"/>
              </a:rPr>
              <a:t>— Toda la documentación, publicidad, imagen o materiales deberán emplear un uso no sexista del  lenguaje, evitar cualquier imagen discriminatoria de las mujeres o estereotipos sexistas y fomentar una  imagen con valores de igualdad, presencia equilibrada, diversidad, corresponsabilidad, y pluralidad  de roles e identidades de género</a:t>
            </a:r>
            <a:r>
              <a:rPr lang="es-ES" spc="-82" baseline="2136" dirty="0" smtClean="0">
                <a:solidFill>
                  <a:srgbClr val="3D3D3F"/>
                </a:solidFill>
                <a:latin typeface="Century Gothic"/>
                <a:cs typeface="Century Gothic"/>
              </a:rPr>
              <a:t>.</a:t>
            </a:r>
          </a:p>
        </p:txBody>
      </p:sp>
      <p:sp>
        <p:nvSpPr>
          <p:cNvPr id="27" name="object 2"/>
          <p:cNvSpPr txBox="1"/>
          <p:nvPr/>
        </p:nvSpPr>
        <p:spPr>
          <a:xfrm>
            <a:off x="7581454" y="6976163"/>
            <a:ext cx="2953272" cy="171201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  <a:tabLst>
                <a:tab pos="1693545" algn="l"/>
              </a:tabLst>
            </a:pPr>
            <a:r>
              <a:rPr lang="es-ES" sz="1000" b="1" spc="-20" dirty="0" smtClean="0">
                <a:solidFill>
                  <a:srgbClr val="004594"/>
                </a:solidFill>
                <a:latin typeface="Century Gothic Bold"/>
                <a:cs typeface="Calibri"/>
              </a:rPr>
              <a:t>Programa de primera experiencia profesional</a:t>
            </a:r>
            <a:r>
              <a:rPr sz="1000" b="1" dirty="0">
                <a:solidFill>
                  <a:srgbClr val="004594"/>
                </a:solidFill>
                <a:latin typeface="Century Gothic Bold"/>
                <a:cs typeface="Calibri"/>
              </a:rPr>
              <a:t>	</a:t>
            </a:r>
            <a:r>
              <a:rPr lang="es-ES" sz="950" spc="10" dirty="0" smtClean="0">
                <a:latin typeface="Century Gothic"/>
                <a:cs typeface="Calibri"/>
              </a:rPr>
              <a:t>11</a:t>
            </a:r>
            <a:endParaRPr sz="950" dirty="0">
              <a:latin typeface="Century Gothic"/>
              <a:cs typeface="Century Gothic"/>
            </a:endParaRPr>
          </a:p>
        </p:txBody>
      </p:sp>
      <p:sp>
        <p:nvSpPr>
          <p:cNvPr id="28" name="object 3"/>
          <p:cNvSpPr/>
          <p:nvPr/>
        </p:nvSpPr>
        <p:spPr>
          <a:xfrm>
            <a:off x="10080000" y="7012805"/>
            <a:ext cx="0" cy="100965"/>
          </a:xfrm>
          <a:custGeom>
            <a:avLst/>
            <a:gdLst/>
            <a:ahLst/>
            <a:cxnLst/>
            <a:rect l="l" t="t" r="r" b="b"/>
            <a:pathLst>
              <a:path h="100965">
                <a:moveTo>
                  <a:pt x="0" y="0"/>
                </a:moveTo>
                <a:lnTo>
                  <a:pt x="0" y="100799"/>
                </a:lnTo>
              </a:path>
            </a:pathLst>
          </a:custGeom>
          <a:ln w="12700">
            <a:solidFill>
              <a:srgbClr val="004594"/>
            </a:solidFill>
          </a:ln>
        </p:spPr>
        <p:txBody>
          <a:bodyPr wrap="square" lIns="0" tIns="0" rIns="0" bIns="0" rtlCol="0"/>
          <a:lstStyle/>
          <a:p>
            <a:endParaRPr b="1" dirty="0">
              <a:latin typeface="Century Gothic Bold"/>
            </a:endParaRPr>
          </a:p>
        </p:txBody>
      </p:sp>
      <p:sp>
        <p:nvSpPr>
          <p:cNvPr id="29" name="object 4"/>
          <p:cNvSpPr/>
          <p:nvPr/>
        </p:nvSpPr>
        <p:spPr>
          <a:xfrm>
            <a:off x="457198" y="6732004"/>
            <a:ext cx="351155" cy="351155"/>
          </a:xfrm>
          <a:custGeom>
            <a:avLst/>
            <a:gdLst/>
            <a:ahLst/>
            <a:cxnLst/>
            <a:rect l="l" t="t" r="r" b="b"/>
            <a:pathLst>
              <a:path w="351155" h="351154">
                <a:moveTo>
                  <a:pt x="175323" y="0"/>
                </a:moveTo>
                <a:lnTo>
                  <a:pt x="128712" y="6260"/>
                </a:lnTo>
                <a:lnTo>
                  <a:pt x="86830" y="23927"/>
                </a:lnTo>
                <a:lnTo>
                  <a:pt x="51347" y="51331"/>
                </a:lnTo>
                <a:lnTo>
                  <a:pt x="23934" y="86804"/>
                </a:lnTo>
                <a:lnTo>
                  <a:pt x="6262" y="128674"/>
                </a:lnTo>
                <a:lnTo>
                  <a:pt x="0" y="175272"/>
                </a:lnTo>
                <a:lnTo>
                  <a:pt x="6262" y="221892"/>
                </a:lnTo>
                <a:lnTo>
                  <a:pt x="23934" y="263777"/>
                </a:lnTo>
                <a:lnTo>
                  <a:pt x="51347" y="299258"/>
                </a:lnTo>
                <a:lnTo>
                  <a:pt x="86830" y="326667"/>
                </a:lnTo>
                <a:lnTo>
                  <a:pt x="128712" y="344335"/>
                </a:lnTo>
                <a:lnTo>
                  <a:pt x="175323" y="350596"/>
                </a:lnTo>
                <a:lnTo>
                  <a:pt x="221923" y="344335"/>
                </a:lnTo>
                <a:lnTo>
                  <a:pt x="263798" y="326667"/>
                </a:lnTo>
                <a:lnTo>
                  <a:pt x="299277" y="299258"/>
                </a:lnTo>
                <a:lnTo>
                  <a:pt x="326687" y="263777"/>
                </a:lnTo>
                <a:lnTo>
                  <a:pt x="344359" y="221892"/>
                </a:lnTo>
                <a:lnTo>
                  <a:pt x="350621" y="175272"/>
                </a:lnTo>
                <a:lnTo>
                  <a:pt x="344359" y="128674"/>
                </a:lnTo>
                <a:lnTo>
                  <a:pt x="326687" y="86804"/>
                </a:lnTo>
                <a:lnTo>
                  <a:pt x="299277" y="51331"/>
                </a:lnTo>
                <a:lnTo>
                  <a:pt x="263798" y="23927"/>
                </a:lnTo>
                <a:lnTo>
                  <a:pt x="221923" y="6260"/>
                </a:lnTo>
                <a:lnTo>
                  <a:pt x="175323" y="0"/>
                </a:lnTo>
                <a:close/>
              </a:path>
            </a:pathLst>
          </a:custGeom>
          <a:solidFill>
            <a:srgbClr val="004594"/>
          </a:solidFill>
        </p:spPr>
        <p:txBody>
          <a:bodyPr wrap="square" lIns="0" tIns="0" rIns="0" bIns="0" rtlCol="0"/>
          <a:lstStyle/>
          <a:p>
            <a:endParaRPr b="1" dirty="0">
              <a:latin typeface="Century Gothic Bold"/>
            </a:endParaRPr>
          </a:p>
        </p:txBody>
      </p:sp>
      <p:sp>
        <p:nvSpPr>
          <p:cNvPr id="32" name="object 5"/>
          <p:cNvSpPr/>
          <p:nvPr/>
        </p:nvSpPr>
        <p:spPr>
          <a:xfrm>
            <a:off x="493877" y="6737677"/>
            <a:ext cx="275866" cy="32857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b="1" dirty="0">
              <a:latin typeface="Century Gothic Bold"/>
            </a:endParaRPr>
          </a:p>
        </p:txBody>
      </p:sp>
      <p:sp>
        <p:nvSpPr>
          <p:cNvPr id="33" name="object 6"/>
          <p:cNvSpPr/>
          <p:nvPr/>
        </p:nvSpPr>
        <p:spPr>
          <a:xfrm>
            <a:off x="887719" y="7021132"/>
            <a:ext cx="134620" cy="0"/>
          </a:xfrm>
          <a:custGeom>
            <a:avLst/>
            <a:gdLst/>
            <a:ahLst/>
            <a:cxnLst/>
            <a:rect l="l" t="t" r="r" b="b"/>
            <a:pathLst>
              <a:path w="134619">
                <a:moveTo>
                  <a:pt x="0" y="0"/>
                </a:moveTo>
                <a:lnTo>
                  <a:pt x="134569" y="0"/>
                </a:lnTo>
              </a:path>
            </a:pathLst>
          </a:custGeom>
          <a:ln w="31750">
            <a:solidFill>
              <a:srgbClr val="004594"/>
            </a:solidFill>
          </a:ln>
        </p:spPr>
        <p:txBody>
          <a:bodyPr wrap="square" lIns="0" tIns="0" rIns="0" bIns="0" rtlCol="0"/>
          <a:lstStyle/>
          <a:p>
            <a:endParaRPr b="1" dirty="0">
              <a:latin typeface="Century Gothic Bold"/>
            </a:endParaRPr>
          </a:p>
        </p:txBody>
      </p:sp>
      <p:sp>
        <p:nvSpPr>
          <p:cNvPr id="34" name="object 7"/>
          <p:cNvSpPr/>
          <p:nvPr/>
        </p:nvSpPr>
        <p:spPr>
          <a:xfrm>
            <a:off x="903550" y="6812217"/>
            <a:ext cx="0" cy="193040"/>
          </a:xfrm>
          <a:custGeom>
            <a:avLst/>
            <a:gdLst/>
            <a:ahLst/>
            <a:cxnLst/>
            <a:rect l="l" t="t" r="r" b="b"/>
            <a:pathLst>
              <a:path h="193040">
                <a:moveTo>
                  <a:pt x="0" y="0"/>
                </a:moveTo>
                <a:lnTo>
                  <a:pt x="0" y="193039"/>
                </a:lnTo>
              </a:path>
            </a:pathLst>
          </a:custGeom>
          <a:ln w="31661">
            <a:solidFill>
              <a:srgbClr val="004594"/>
            </a:solidFill>
          </a:ln>
        </p:spPr>
        <p:txBody>
          <a:bodyPr wrap="square" lIns="0" tIns="0" rIns="0" bIns="0" rtlCol="0"/>
          <a:lstStyle/>
          <a:p>
            <a:endParaRPr b="1" dirty="0">
              <a:latin typeface="Century Gothic Bold"/>
            </a:endParaRPr>
          </a:p>
        </p:txBody>
      </p:sp>
      <p:sp>
        <p:nvSpPr>
          <p:cNvPr id="35" name="object 8"/>
          <p:cNvSpPr/>
          <p:nvPr/>
        </p:nvSpPr>
        <p:spPr>
          <a:xfrm>
            <a:off x="1026092" y="6875253"/>
            <a:ext cx="130810" cy="161925"/>
          </a:xfrm>
          <a:custGeom>
            <a:avLst/>
            <a:gdLst/>
            <a:ahLst/>
            <a:cxnLst/>
            <a:rect l="l" t="t" r="r" b="b"/>
            <a:pathLst>
              <a:path w="130809" h="161925">
                <a:moveTo>
                  <a:pt x="127364" y="31356"/>
                </a:moveTo>
                <a:lnTo>
                  <a:pt x="65163" y="31356"/>
                </a:lnTo>
                <a:lnTo>
                  <a:pt x="75338" y="31737"/>
                </a:lnTo>
                <a:lnTo>
                  <a:pt x="83651" y="32878"/>
                </a:lnTo>
                <a:lnTo>
                  <a:pt x="90102" y="34779"/>
                </a:lnTo>
                <a:lnTo>
                  <a:pt x="94691" y="37439"/>
                </a:lnTo>
                <a:lnTo>
                  <a:pt x="97535" y="39687"/>
                </a:lnTo>
                <a:lnTo>
                  <a:pt x="98958" y="43230"/>
                </a:lnTo>
                <a:lnTo>
                  <a:pt x="98958" y="52768"/>
                </a:lnTo>
                <a:lnTo>
                  <a:pt x="65163" y="64541"/>
                </a:lnTo>
                <a:lnTo>
                  <a:pt x="47749" y="65627"/>
                </a:lnTo>
                <a:lnTo>
                  <a:pt x="11264" y="81902"/>
                </a:lnTo>
                <a:lnTo>
                  <a:pt x="0" y="112953"/>
                </a:lnTo>
                <a:lnTo>
                  <a:pt x="704" y="121973"/>
                </a:lnTo>
                <a:lnTo>
                  <a:pt x="32961" y="157024"/>
                </a:lnTo>
                <a:lnTo>
                  <a:pt x="65163" y="161366"/>
                </a:lnTo>
                <a:lnTo>
                  <a:pt x="93800" y="158339"/>
                </a:lnTo>
                <a:lnTo>
                  <a:pt x="114255" y="149261"/>
                </a:lnTo>
                <a:lnTo>
                  <a:pt x="126528" y="134132"/>
                </a:lnTo>
                <a:lnTo>
                  <a:pt x="127324" y="130009"/>
                </a:lnTo>
                <a:lnTo>
                  <a:pt x="65163" y="130009"/>
                </a:lnTo>
                <a:lnTo>
                  <a:pt x="55114" y="129624"/>
                </a:lnTo>
                <a:lnTo>
                  <a:pt x="31661" y="108191"/>
                </a:lnTo>
                <a:lnTo>
                  <a:pt x="33083" y="104609"/>
                </a:lnTo>
                <a:lnTo>
                  <a:pt x="74691" y="96204"/>
                </a:lnTo>
                <a:lnTo>
                  <a:pt x="83499" y="95294"/>
                </a:lnTo>
                <a:lnTo>
                  <a:pt x="91588" y="93774"/>
                </a:lnTo>
                <a:lnTo>
                  <a:pt x="98958" y="91643"/>
                </a:lnTo>
                <a:lnTo>
                  <a:pt x="130619" y="91643"/>
                </a:lnTo>
                <a:lnTo>
                  <a:pt x="130619" y="48107"/>
                </a:lnTo>
                <a:lnTo>
                  <a:pt x="127364" y="31356"/>
                </a:lnTo>
                <a:close/>
              </a:path>
              <a:path w="130809" h="161925">
                <a:moveTo>
                  <a:pt x="130619" y="91643"/>
                </a:moveTo>
                <a:lnTo>
                  <a:pt x="98958" y="91643"/>
                </a:lnTo>
                <a:lnTo>
                  <a:pt x="98958" y="118033"/>
                </a:lnTo>
                <a:lnTo>
                  <a:pt x="97535" y="121615"/>
                </a:lnTo>
                <a:lnTo>
                  <a:pt x="65163" y="130009"/>
                </a:lnTo>
                <a:lnTo>
                  <a:pt x="127324" y="130009"/>
                </a:lnTo>
                <a:lnTo>
                  <a:pt x="130587" y="113118"/>
                </a:lnTo>
                <a:lnTo>
                  <a:pt x="130619" y="91643"/>
                </a:lnTo>
                <a:close/>
              </a:path>
              <a:path w="130809" h="161925">
                <a:moveTo>
                  <a:pt x="65163" y="0"/>
                </a:moveTo>
                <a:lnTo>
                  <a:pt x="20799" y="9702"/>
                </a:lnTo>
                <a:lnTo>
                  <a:pt x="0" y="48107"/>
                </a:lnTo>
                <a:lnTo>
                  <a:pt x="31661" y="48107"/>
                </a:lnTo>
                <a:lnTo>
                  <a:pt x="31661" y="43230"/>
                </a:lnTo>
                <a:lnTo>
                  <a:pt x="33083" y="39687"/>
                </a:lnTo>
                <a:lnTo>
                  <a:pt x="65163" y="31356"/>
                </a:lnTo>
                <a:lnTo>
                  <a:pt x="127364" y="31356"/>
                </a:lnTo>
                <a:lnTo>
                  <a:pt x="126528" y="27056"/>
                </a:lnTo>
                <a:lnTo>
                  <a:pt x="114255" y="12023"/>
                </a:lnTo>
                <a:lnTo>
                  <a:pt x="93800" y="3005"/>
                </a:lnTo>
                <a:lnTo>
                  <a:pt x="65163" y="0"/>
                </a:lnTo>
                <a:close/>
              </a:path>
            </a:pathLst>
          </a:custGeom>
          <a:solidFill>
            <a:srgbClr val="004594"/>
          </a:solidFill>
        </p:spPr>
        <p:txBody>
          <a:bodyPr wrap="square" lIns="0" tIns="0" rIns="0" bIns="0" rtlCol="0"/>
          <a:lstStyle/>
          <a:p>
            <a:endParaRPr b="1" dirty="0">
              <a:latin typeface="Century Gothic Bold"/>
            </a:endParaRPr>
          </a:p>
        </p:txBody>
      </p:sp>
      <p:sp>
        <p:nvSpPr>
          <p:cNvPr id="36" name="object 9"/>
          <p:cNvSpPr/>
          <p:nvPr/>
        </p:nvSpPr>
        <p:spPr>
          <a:xfrm>
            <a:off x="1167560" y="6875250"/>
            <a:ext cx="151130" cy="161925"/>
          </a:xfrm>
          <a:custGeom>
            <a:avLst/>
            <a:gdLst/>
            <a:ahLst/>
            <a:cxnLst/>
            <a:rect l="l" t="t" r="r" b="b"/>
            <a:pathLst>
              <a:path w="151130" h="161925">
                <a:moveTo>
                  <a:pt x="75501" y="0"/>
                </a:moveTo>
                <a:lnTo>
                  <a:pt x="18876" y="20210"/>
                </a:lnTo>
                <a:lnTo>
                  <a:pt x="20" y="80683"/>
                </a:lnTo>
                <a:lnTo>
                  <a:pt x="0" y="161366"/>
                </a:lnTo>
                <a:lnTo>
                  <a:pt x="31661" y="161366"/>
                </a:lnTo>
                <a:lnTo>
                  <a:pt x="31661" y="80683"/>
                </a:lnTo>
                <a:lnTo>
                  <a:pt x="32175" y="69205"/>
                </a:lnTo>
                <a:lnTo>
                  <a:pt x="53967" y="34783"/>
                </a:lnTo>
                <a:lnTo>
                  <a:pt x="75501" y="31356"/>
                </a:lnTo>
                <a:lnTo>
                  <a:pt x="138130" y="31356"/>
                </a:lnTo>
                <a:lnTo>
                  <a:pt x="131908" y="20210"/>
                </a:lnTo>
                <a:lnTo>
                  <a:pt x="108405" y="5052"/>
                </a:lnTo>
                <a:lnTo>
                  <a:pt x="75501" y="0"/>
                </a:lnTo>
                <a:close/>
              </a:path>
              <a:path w="151130" h="161925">
                <a:moveTo>
                  <a:pt x="138130" y="31356"/>
                </a:moveTo>
                <a:lnTo>
                  <a:pt x="75501" y="31356"/>
                </a:lnTo>
                <a:lnTo>
                  <a:pt x="87188" y="32213"/>
                </a:lnTo>
                <a:lnTo>
                  <a:pt x="96970" y="34783"/>
                </a:lnTo>
                <a:lnTo>
                  <a:pt x="118535" y="69205"/>
                </a:lnTo>
                <a:lnTo>
                  <a:pt x="119049" y="80683"/>
                </a:lnTo>
                <a:lnTo>
                  <a:pt x="119049" y="161366"/>
                </a:lnTo>
                <a:lnTo>
                  <a:pt x="150710" y="161366"/>
                </a:lnTo>
                <a:lnTo>
                  <a:pt x="150690" y="80683"/>
                </a:lnTo>
                <a:lnTo>
                  <a:pt x="146010" y="45471"/>
                </a:lnTo>
                <a:lnTo>
                  <a:pt x="138130" y="31356"/>
                </a:lnTo>
                <a:close/>
              </a:path>
            </a:pathLst>
          </a:custGeom>
          <a:solidFill>
            <a:srgbClr val="004594"/>
          </a:solidFill>
        </p:spPr>
        <p:txBody>
          <a:bodyPr wrap="square" lIns="0" tIns="0" rIns="0" bIns="0" rtlCol="0"/>
          <a:lstStyle/>
          <a:p>
            <a:endParaRPr b="1" dirty="0">
              <a:latin typeface="Century Gothic Bold"/>
            </a:endParaRPr>
          </a:p>
        </p:txBody>
      </p:sp>
      <p:sp>
        <p:nvSpPr>
          <p:cNvPr id="37" name="object 10"/>
          <p:cNvSpPr/>
          <p:nvPr/>
        </p:nvSpPr>
        <p:spPr>
          <a:xfrm>
            <a:off x="1328802" y="6811612"/>
            <a:ext cx="151130" cy="225425"/>
          </a:xfrm>
          <a:custGeom>
            <a:avLst/>
            <a:gdLst/>
            <a:ahLst/>
            <a:cxnLst/>
            <a:rect l="l" t="t" r="r" b="b"/>
            <a:pathLst>
              <a:path w="151130" h="225425">
                <a:moveTo>
                  <a:pt x="31661" y="0"/>
                </a:moveTo>
                <a:lnTo>
                  <a:pt x="0" y="0"/>
                </a:lnTo>
                <a:lnTo>
                  <a:pt x="20" y="144475"/>
                </a:lnTo>
                <a:lnTo>
                  <a:pt x="4700" y="179625"/>
                </a:lnTo>
                <a:lnTo>
                  <a:pt x="18800" y="204838"/>
                </a:lnTo>
                <a:lnTo>
                  <a:pt x="42299" y="219964"/>
                </a:lnTo>
                <a:lnTo>
                  <a:pt x="75196" y="225005"/>
                </a:lnTo>
                <a:lnTo>
                  <a:pt x="108249" y="219964"/>
                </a:lnTo>
                <a:lnTo>
                  <a:pt x="131832" y="204876"/>
                </a:lnTo>
                <a:lnTo>
                  <a:pt x="138148" y="193649"/>
                </a:lnTo>
                <a:lnTo>
                  <a:pt x="75196" y="193649"/>
                </a:lnTo>
                <a:lnTo>
                  <a:pt x="63516" y="192790"/>
                </a:lnTo>
                <a:lnTo>
                  <a:pt x="33718" y="165554"/>
                </a:lnTo>
                <a:lnTo>
                  <a:pt x="31661" y="144475"/>
                </a:lnTo>
                <a:lnTo>
                  <a:pt x="31661" y="94995"/>
                </a:lnTo>
                <a:lnTo>
                  <a:pt x="138079" y="94995"/>
                </a:lnTo>
                <a:lnTo>
                  <a:pt x="131832" y="83850"/>
                </a:lnTo>
                <a:lnTo>
                  <a:pt x="108234" y="68692"/>
                </a:lnTo>
                <a:lnTo>
                  <a:pt x="75196" y="63639"/>
                </a:lnTo>
                <a:lnTo>
                  <a:pt x="31661" y="63639"/>
                </a:lnTo>
                <a:lnTo>
                  <a:pt x="31661" y="0"/>
                </a:lnTo>
                <a:close/>
              </a:path>
              <a:path w="151130" h="225425">
                <a:moveTo>
                  <a:pt x="138079" y="94995"/>
                </a:moveTo>
                <a:lnTo>
                  <a:pt x="75196" y="94995"/>
                </a:lnTo>
                <a:lnTo>
                  <a:pt x="86902" y="95855"/>
                </a:lnTo>
                <a:lnTo>
                  <a:pt x="96742" y="98432"/>
                </a:lnTo>
                <a:lnTo>
                  <a:pt x="118535" y="132968"/>
                </a:lnTo>
                <a:lnTo>
                  <a:pt x="119049" y="144475"/>
                </a:lnTo>
                <a:lnTo>
                  <a:pt x="118535" y="155855"/>
                </a:lnTo>
                <a:lnTo>
                  <a:pt x="96742" y="190212"/>
                </a:lnTo>
                <a:lnTo>
                  <a:pt x="75196" y="193649"/>
                </a:lnTo>
                <a:lnTo>
                  <a:pt x="138148" y="193649"/>
                </a:lnTo>
                <a:lnTo>
                  <a:pt x="145880" y="179908"/>
                </a:lnTo>
                <a:lnTo>
                  <a:pt x="146002" y="179625"/>
                </a:lnTo>
                <a:lnTo>
                  <a:pt x="150710" y="144475"/>
                </a:lnTo>
                <a:lnTo>
                  <a:pt x="145991" y="109111"/>
                </a:lnTo>
                <a:lnTo>
                  <a:pt x="138079" y="94995"/>
                </a:lnTo>
                <a:close/>
              </a:path>
            </a:pathLst>
          </a:custGeom>
          <a:solidFill>
            <a:srgbClr val="69AF22"/>
          </a:solidFill>
        </p:spPr>
        <p:txBody>
          <a:bodyPr wrap="square" lIns="0" tIns="0" rIns="0" bIns="0" rtlCol="0"/>
          <a:lstStyle/>
          <a:p>
            <a:endParaRPr b="1" dirty="0">
              <a:latin typeface="Century Gothic Bold"/>
            </a:endParaRPr>
          </a:p>
        </p:txBody>
      </p:sp>
      <p:sp>
        <p:nvSpPr>
          <p:cNvPr id="38" name="object 11"/>
          <p:cNvSpPr/>
          <p:nvPr/>
        </p:nvSpPr>
        <p:spPr>
          <a:xfrm>
            <a:off x="1491056" y="6811619"/>
            <a:ext cx="31750" cy="31750"/>
          </a:xfrm>
          <a:custGeom>
            <a:avLst/>
            <a:gdLst/>
            <a:ahLst/>
            <a:cxnLst/>
            <a:rect l="l" t="t" r="r" b="b"/>
            <a:pathLst>
              <a:path w="31750" h="31750">
                <a:moveTo>
                  <a:pt x="31661" y="0"/>
                </a:moveTo>
                <a:lnTo>
                  <a:pt x="0" y="0"/>
                </a:lnTo>
                <a:lnTo>
                  <a:pt x="0" y="31356"/>
                </a:lnTo>
                <a:lnTo>
                  <a:pt x="31661" y="31356"/>
                </a:lnTo>
                <a:lnTo>
                  <a:pt x="31661" y="0"/>
                </a:lnTo>
                <a:close/>
              </a:path>
            </a:pathLst>
          </a:custGeom>
          <a:solidFill>
            <a:srgbClr val="69AF22"/>
          </a:solidFill>
        </p:spPr>
        <p:txBody>
          <a:bodyPr wrap="square" lIns="0" tIns="0" rIns="0" bIns="0" rtlCol="0"/>
          <a:lstStyle/>
          <a:p>
            <a:endParaRPr b="1" dirty="0">
              <a:latin typeface="Century Gothic Bold"/>
            </a:endParaRPr>
          </a:p>
        </p:txBody>
      </p:sp>
      <p:sp>
        <p:nvSpPr>
          <p:cNvPr id="39" name="object 12"/>
          <p:cNvSpPr/>
          <p:nvPr/>
        </p:nvSpPr>
        <p:spPr>
          <a:xfrm>
            <a:off x="1506886" y="6875246"/>
            <a:ext cx="0" cy="161925"/>
          </a:xfrm>
          <a:custGeom>
            <a:avLst/>
            <a:gdLst/>
            <a:ahLst/>
            <a:cxnLst/>
            <a:rect l="l" t="t" r="r" b="b"/>
            <a:pathLst>
              <a:path h="161925">
                <a:moveTo>
                  <a:pt x="0" y="0"/>
                </a:moveTo>
                <a:lnTo>
                  <a:pt x="0" y="161366"/>
                </a:lnTo>
              </a:path>
            </a:pathLst>
          </a:custGeom>
          <a:ln w="31661">
            <a:solidFill>
              <a:srgbClr val="69AF22"/>
            </a:solidFill>
          </a:ln>
        </p:spPr>
        <p:txBody>
          <a:bodyPr wrap="square" lIns="0" tIns="0" rIns="0" bIns="0" rtlCol="0"/>
          <a:lstStyle/>
          <a:p>
            <a:endParaRPr b="1" dirty="0">
              <a:latin typeface="Century Gothic Bold"/>
            </a:endParaRPr>
          </a:p>
        </p:txBody>
      </p:sp>
      <p:sp>
        <p:nvSpPr>
          <p:cNvPr id="40" name="object 13"/>
          <p:cNvSpPr/>
          <p:nvPr/>
        </p:nvSpPr>
        <p:spPr>
          <a:xfrm>
            <a:off x="1534344" y="6811612"/>
            <a:ext cx="151130" cy="225425"/>
          </a:xfrm>
          <a:custGeom>
            <a:avLst/>
            <a:gdLst/>
            <a:ahLst/>
            <a:cxnLst/>
            <a:rect l="l" t="t" r="r" b="b"/>
            <a:pathLst>
              <a:path w="151130" h="225425">
                <a:moveTo>
                  <a:pt x="150710" y="0"/>
                </a:moveTo>
                <a:lnTo>
                  <a:pt x="119049" y="0"/>
                </a:lnTo>
                <a:lnTo>
                  <a:pt x="119049" y="63639"/>
                </a:lnTo>
                <a:lnTo>
                  <a:pt x="75501" y="63639"/>
                </a:lnTo>
                <a:lnTo>
                  <a:pt x="42471" y="68682"/>
                </a:lnTo>
                <a:lnTo>
                  <a:pt x="18876" y="83812"/>
                </a:lnTo>
                <a:lnTo>
                  <a:pt x="4719" y="109025"/>
                </a:lnTo>
                <a:lnTo>
                  <a:pt x="0" y="144322"/>
                </a:lnTo>
                <a:lnTo>
                  <a:pt x="4719" y="179758"/>
                </a:lnTo>
                <a:lnTo>
                  <a:pt x="18876" y="205066"/>
                </a:lnTo>
                <a:lnTo>
                  <a:pt x="42471" y="220250"/>
                </a:lnTo>
                <a:lnTo>
                  <a:pt x="75501" y="225310"/>
                </a:lnTo>
                <a:lnTo>
                  <a:pt x="108405" y="220250"/>
                </a:lnTo>
                <a:lnTo>
                  <a:pt x="131908" y="205066"/>
                </a:lnTo>
                <a:lnTo>
                  <a:pt x="138744" y="192798"/>
                </a:lnTo>
                <a:lnTo>
                  <a:pt x="75577" y="192798"/>
                </a:lnTo>
                <a:lnTo>
                  <a:pt x="63892" y="191936"/>
                </a:lnTo>
                <a:lnTo>
                  <a:pt x="34097" y="164539"/>
                </a:lnTo>
                <a:lnTo>
                  <a:pt x="32042" y="143167"/>
                </a:lnTo>
                <a:lnTo>
                  <a:pt x="32556" y="131625"/>
                </a:lnTo>
                <a:lnTo>
                  <a:pt x="54113" y="97212"/>
                </a:lnTo>
                <a:lnTo>
                  <a:pt x="150710" y="93840"/>
                </a:lnTo>
                <a:lnTo>
                  <a:pt x="150710" y="0"/>
                </a:lnTo>
                <a:close/>
              </a:path>
              <a:path w="151130" h="225425">
                <a:moveTo>
                  <a:pt x="150710" y="93840"/>
                </a:moveTo>
                <a:lnTo>
                  <a:pt x="119113" y="93840"/>
                </a:lnTo>
                <a:lnTo>
                  <a:pt x="119062" y="144322"/>
                </a:lnTo>
                <a:lnTo>
                  <a:pt x="118600" y="154715"/>
                </a:lnTo>
                <a:lnTo>
                  <a:pt x="97047" y="189350"/>
                </a:lnTo>
                <a:lnTo>
                  <a:pt x="75577" y="192798"/>
                </a:lnTo>
                <a:lnTo>
                  <a:pt x="138744" y="192798"/>
                </a:lnTo>
                <a:lnTo>
                  <a:pt x="146010" y="179758"/>
                </a:lnTo>
                <a:lnTo>
                  <a:pt x="150710" y="144322"/>
                </a:lnTo>
                <a:lnTo>
                  <a:pt x="150710" y="93840"/>
                </a:lnTo>
                <a:close/>
              </a:path>
            </a:pathLst>
          </a:custGeom>
          <a:solidFill>
            <a:srgbClr val="69AF22"/>
          </a:solidFill>
        </p:spPr>
        <p:txBody>
          <a:bodyPr wrap="square" lIns="0" tIns="0" rIns="0" bIns="0" rtlCol="0"/>
          <a:lstStyle/>
          <a:p>
            <a:endParaRPr b="1" dirty="0">
              <a:latin typeface="Century Gothic Bold"/>
            </a:endParaRPr>
          </a:p>
        </p:txBody>
      </p:sp>
      <p:sp>
        <p:nvSpPr>
          <p:cNvPr id="41" name="object 14"/>
          <p:cNvSpPr/>
          <p:nvPr/>
        </p:nvSpPr>
        <p:spPr>
          <a:xfrm>
            <a:off x="1690453" y="6875246"/>
            <a:ext cx="151130" cy="161925"/>
          </a:xfrm>
          <a:custGeom>
            <a:avLst/>
            <a:gdLst/>
            <a:ahLst/>
            <a:cxnLst/>
            <a:rect l="l" t="t" r="r" b="b"/>
            <a:pathLst>
              <a:path w="151130" h="161925">
                <a:moveTo>
                  <a:pt x="75501" y="0"/>
                </a:moveTo>
                <a:lnTo>
                  <a:pt x="42466" y="5052"/>
                </a:lnTo>
                <a:lnTo>
                  <a:pt x="18872" y="20210"/>
                </a:lnTo>
                <a:lnTo>
                  <a:pt x="4717" y="45471"/>
                </a:lnTo>
                <a:lnTo>
                  <a:pt x="0" y="80835"/>
                </a:lnTo>
                <a:lnTo>
                  <a:pt x="4717" y="116071"/>
                </a:lnTo>
                <a:lnTo>
                  <a:pt x="18872" y="141236"/>
                </a:lnTo>
                <a:lnTo>
                  <a:pt x="42466" y="156334"/>
                </a:lnTo>
                <a:lnTo>
                  <a:pt x="75501" y="161366"/>
                </a:lnTo>
                <a:lnTo>
                  <a:pt x="150710" y="161366"/>
                </a:lnTo>
                <a:lnTo>
                  <a:pt x="150710" y="130009"/>
                </a:lnTo>
                <a:lnTo>
                  <a:pt x="75501" y="130009"/>
                </a:lnTo>
                <a:lnTo>
                  <a:pt x="58544" y="127916"/>
                </a:lnTo>
                <a:lnTo>
                  <a:pt x="45737" y="121637"/>
                </a:lnTo>
                <a:lnTo>
                  <a:pt x="37080" y="111171"/>
                </a:lnTo>
                <a:lnTo>
                  <a:pt x="32575" y="96520"/>
                </a:lnTo>
                <a:lnTo>
                  <a:pt x="150710" y="96520"/>
                </a:lnTo>
                <a:lnTo>
                  <a:pt x="150710" y="80733"/>
                </a:lnTo>
                <a:lnTo>
                  <a:pt x="148638" y="65163"/>
                </a:lnTo>
                <a:lnTo>
                  <a:pt x="32575" y="65163"/>
                </a:lnTo>
                <a:lnTo>
                  <a:pt x="37080" y="50378"/>
                </a:lnTo>
                <a:lnTo>
                  <a:pt x="45737" y="39817"/>
                </a:lnTo>
                <a:lnTo>
                  <a:pt x="58544" y="33481"/>
                </a:lnTo>
                <a:lnTo>
                  <a:pt x="75501" y="31369"/>
                </a:lnTo>
                <a:lnTo>
                  <a:pt x="138160" y="31369"/>
                </a:lnTo>
                <a:lnTo>
                  <a:pt x="131908" y="20183"/>
                </a:lnTo>
                <a:lnTo>
                  <a:pt x="108405" y="5045"/>
                </a:lnTo>
                <a:lnTo>
                  <a:pt x="75501" y="0"/>
                </a:lnTo>
                <a:close/>
              </a:path>
              <a:path w="151130" h="161925">
                <a:moveTo>
                  <a:pt x="138160" y="31369"/>
                </a:moveTo>
                <a:lnTo>
                  <a:pt x="75501" y="31369"/>
                </a:lnTo>
                <a:lnTo>
                  <a:pt x="92325" y="33481"/>
                </a:lnTo>
                <a:lnTo>
                  <a:pt x="105038" y="39817"/>
                </a:lnTo>
                <a:lnTo>
                  <a:pt x="113641" y="50378"/>
                </a:lnTo>
                <a:lnTo>
                  <a:pt x="118135" y="65163"/>
                </a:lnTo>
                <a:lnTo>
                  <a:pt x="148638" y="65163"/>
                </a:lnTo>
                <a:lnTo>
                  <a:pt x="146010" y="45412"/>
                </a:lnTo>
                <a:lnTo>
                  <a:pt x="138160" y="31369"/>
                </a:lnTo>
                <a:close/>
              </a:path>
            </a:pathLst>
          </a:custGeom>
          <a:solidFill>
            <a:srgbClr val="69AF22"/>
          </a:solidFill>
        </p:spPr>
        <p:txBody>
          <a:bodyPr wrap="square" lIns="0" tIns="0" rIns="0" bIns="0" rtlCol="0"/>
          <a:lstStyle/>
          <a:p>
            <a:endParaRPr b="1" dirty="0">
              <a:latin typeface="Century Gothic Bold"/>
            </a:endParaRPr>
          </a:p>
        </p:txBody>
      </p:sp>
      <p:sp>
        <p:nvSpPr>
          <p:cNvPr id="42" name="object 15"/>
          <p:cNvSpPr/>
          <p:nvPr/>
        </p:nvSpPr>
        <p:spPr>
          <a:xfrm>
            <a:off x="879849" y="7122655"/>
            <a:ext cx="946471" cy="170242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b="1" dirty="0">
              <a:latin typeface="Century Gothic Bold"/>
            </a:endParaRPr>
          </a:p>
        </p:txBody>
      </p:sp>
      <p:sp>
        <p:nvSpPr>
          <p:cNvPr id="43" name="object 16"/>
          <p:cNvSpPr txBox="1"/>
          <p:nvPr/>
        </p:nvSpPr>
        <p:spPr>
          <a:xfrm>
            <a:off x="2861074" y="6985140"/>
            <a:ext cx="1466215" cy="162224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950" b="1" spc="-25" dirty="0">
                <a:solidFill>
                  <a:srgbClr val="004594"/>
                </a:solidFill>
                <a:latin typeface="Century Gothic"/>
                <a:cs typeface="Century Gothic"/>
              </a:rPr>
              <a:t>www.lanbide.euskadi.eus</a:t>
            </a:r>
            <a:endParaRPr sz="950" dirty="0">
              <a:latin typeface="Century Gothic"/>
              <a:cs typeface="Century Gothic"/>
            </a:endParaRPr>
          </a:p>
        </p:txBody>
      </p:sp>
      <p:sp>
        <p:nvSpPr>
          <p:cNvPr id="44" name="object 17"/>
          <p:cNvSpPr/>
          <p:nvPr/>
        </p:nvSpPr>
        <p:spPr>
          <a:xfrm>
            <a:off x="4692841" y="7021690"/>
            <a:ext cx="126720" cy="126733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b="1" dirty="0">
              <a:latin typeface="Century Gothic Bold"/>
            </a:endParaRPr>
          </a:p>
        </p:txBody>
      </p:sp>
      <p:sp>
        <p:nvSpPr>
          <p:cNvPr id="45" name="object 18"/>
          <p:cNvSpPr/>
          <p:nvPr/>
        </p:nvSpPr>
        <p:spPr>
          <a:xfrm>
            <a:off x="4512936" y="7021693"/>
            <a:ext cx="126623" cy="126733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b="1" dirty="0">
              <a:latin typeface="Century Gothic Bold"/>
            </a:endParaRPr>
          </a:p>
        </p:txBody>
      </p:sp>
      <p:sp>
        <p:nvSpPr>
          <p:cNvPr id="46" name="object 19"/>
          <p:cNvSpPr/>
          <p:nvPr/>
        </p:nvSpPr>
        <p:spPr>
          <a:xfrm>
            <a:off x="4873167" y="7021696"/>
            <a:ext cx="126746" cy="126720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b="1" dirty="0">
              <a:latin typeface="Century Gothic Bold"/>
            </a:endParaRPr>
          </a:p>
        </p:txBody>
      </p:sp>
      <p:sp>
        <p:nvSpPr>
          <p:cNvPr id="47" name="object 22"/>
          <p:cNvSpPr txBox="1"/>
          <p:nvPr/>
        </p:nvSpPr>
        <p:spPr>
          <a:xfrm>
            <a:off x="2002056" y="7016817"/>
            <a:ext cx="764352" cy="321242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950" b="1" spc="-5" dirty="0" smtClean="0">
                <a:solidFill>
                  <a:srgbClr val="004594"/>
                </a:solidFill>
                <a:latin typeface="Century Gothic"/>
                <a:cs typeface="Century Gothic"/>
              </a:rPr>
              <a:t>9</a:t>
            </a:r>
            <a:r>
              <a:rPr lang="es-ES" sz="950" b="1" spc="-5" dirty="0" smtClean="0">
                <a:solidFill>
                  <a:srgbClr val="004594"/>
                </a:solidFill>
                <a:latin typeface="Century Gothic"/>
                <a:cs typeface="Century Gothic"/>
              </a:rPr>
              <a:t>45  160 601</a:t>
            </a:r>
          </a:p>
          <a:p>
            <a:pPr marL="12700">
              <a:lnSpc>
                <a:spcPct val="100000"/>
              </a:lnSpc>
              <a:spcBef>
                <a:spcPts val="125"/>
              </a:spcBef>
            </a:pPr>
            <a:endParaRPr sz="950" dirty="0">
              <a:latin typeface="Century Gothic"/>
              <a:cs typeface="Century Gothic"/>
            </a:endParaRPr>
          </a:p>
        </p:txBody>
      </p:sp>
      <p:pic>
        <p:nvPicPr>
          <p:cNvPr id="24" name="Imagen 23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37522" y="6875246"/>
            <a:ext cx="2511870" cy="432000"/>
          </a:xfrm>
          <a:prstGeom prst="rect">
            <a:avLst/>
          </a:prstGeom>
        </p:spPr>
      </p:pic>
      <p:pic>
        <p:nvPicPr>
          <p:cNvPr id="23" name="Picture 5" descr="OK Tira azul_oscuro"/>
          <p:cNvPicPr>
            <a:picLocks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5685" r="-47"/>
          <a:stretch>
            <a:fillRect/>
          </a:stretch>
        </p:blipFill>
        <p:spPr bwMode="auto">
          <a:xfrm>
            <a:off x="184334" y="87568"/>
            <a:ext cx="10191566" cy="1328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9"/>
          <p:cNvGrpSpPr>
            <a:grpSpLocks/>
          </p:cNvGrpSpPr>
          <p:nvPr/>
        </p:nvGrpSpPr>
        <p:grpSpPr bwMode="auto">
          <a:xfrm>
            <a:off x="8255" y="-2127"/>
            <a:ext cx="10680700" cy="7562850"/>
            <a:chOff x="0" y="981"/>
            <a:chExt cx="5760" cy="2319"/>
          </a:xfrm>
        </p:grpSpPr>
        <p:sp>
          <p:nvSpPr>
            <p:cNvPr id="7" name="2 Rectángulo"/>
            <p:cNvSpPr>
              <a:spLocks noChangeArrowheads="1"/>
            </p:cNvSpPr>
            <p:nvPr/>
          </p:nvSpPr>
          <p:spPr bwMode="auto">
            <a:xfrm>
              <a:off x="0" y="981"/>
              <a:ext cx="5760" cy="2086"/>
            </a:xfrm>
            <a:prstGeom prst="rect">
              <a:avLst/>
            </a:prstGeom>
            <a:solidFill>
              <a:srgbClr val="00459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 algn="ctr">
                  <a:solidFill>
                    <a:srgbClr val="004595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>
                <a:defRPr/>
              </a:pPr>
              <a:endParaRPr lang="es-ES" dirty="0">
                <a:solidFill>
                  <a:schemeClr val="lt1"/>
                </a:solidFill>
                <a:latin typeface="+mn-lt"/>
              </a:endParaRPr>
            </a:p>
          </p:txBody>
        </p:sp>
        <p:pic>
          <p:nvPicPr>
            <p:cNvPr id="8" name="Picture 4" descr="OK Tira verde_oscuro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3067"/>
              <a:ext cx="5760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4" name="object 3">
            <a:extLst>
              <a:ext uri="{FF2B5EF4-FFF2-40B4-BE49-F238E27FC236}">
                <a16:creationId xmlns:a16="http://schemas.microsoft.com/office/drawing/2014/main" id="{DBD472A9-1BA0-EF40-9BCB-DB009F474294}"/>
              </a:ext>
            </a:extLst>
          </p:cNvPr>
          <p:cNvSpPr txBox="1">
            <a:spLocks/>
          </p:cNvSpPr>
          <p:nvPr/>
        </p:nvSpPr>
        <p:spPr>
          <a:xfrm>
            <a:off x="385797" y="2751309"/>
            <a:ext cx="8077200" cy="116698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>
            <a:lvl1pPr>
              <a:defRPr sz="4500" b="1" i="0">
                <a:solidFill>
                  <a:srgbClr val="004594"/>
                </a:solidFill>
                <a:latin typeface="Century Gothic"/>
                <a:ea typeface="+mj-ea"/>
                <a:cs typeface="Century Gothic"/>
              </a:defRPr>
            </a:lvl1pPr>
          </a:lstStyle>
          <a:p>
            <a:pPr>
              <a:lnSpc>
                <a:spcPts val="4500"/>
              </a:lnSpc>
            </a:pPr>
            <a:r>
              <a:rPr lang="es-ES" kern="0" dirty="0">
                <a:solidFill>
                  <a:schemeClr val="bg1">
                    <a:lumMod val="95000"/>
                  </a:schemeClr>
                </a:solidFill>
              </a:rPr>
              <a:t>Requisitos de las personas</a:t>
            </a:r>
          </a:p>
          <a:p>
            <a:pPr>
              <a:lnSpc>
                <a:spcPts val="4500"/>
              </a:lnSpc>
            </a:pPr>
            <a:r>
              <a:rPr lang="es-ES" kern="0" spc="-45" dirty="0" smtClean="0">
                <a:solidFill>
                  <a:schemeClr val="bg1">
                    <a:lumMod val="95000"/>
                  </a:schemeClr>
                </a:solidFill>
              </a:rPr>
              <a:t>contratadas</a:t>
            </a:r>
            <a:endParaRPr lang="es-ES" kern="0" spc="-45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1A028940-9239-0343-B885-1A1F7D31027D}"/>
              </a:ext>
            </a:extLst>
          </p:cNvPr>
          <p:cNvSpPr/>
          <p:nvPr/>
        </p:nvSpPr>
        <p:spPr>
          <a:xfrm>
            <a:off x="317500" y="1190625"/>
            <a:ext cx="2362200" cy="21441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20000" spc="-1500" baseline="7000" dirty="0">
                <a:solidFill>
                  <a:schemeClr val="bg1">
                    <a:lumMod val="95000"/>
                    <a:alpha val="36000"/>
                  </a:schemeClr>
                </a:solidFill>
                <a:latin typeface="Century Gothic"/>
                <a:cs typeface="Century Gothic"/>
              </a:rPr>
              <a:t>04</a:t>
            </a:r>
            <a:endParaRPr lang="es-ES" sz="20000" b="1" spc="-1500" baseline="7000" dirty="0">
              <a:solidFill>
                <a:schemeClr val="bg1">
                  <a:lumMod val="95000"/>
                  <a:alpha val="36000"/>
                </a:schemeClr>
              </a:solidFill>
              <a:latin typeface="Century Gothic Bold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object 25"/>
          <p:cNvSpPr txBox="1"/>
          <p:nvPr/>
        </p:nvSpPr>
        <p:spPr>
          <a:xfrm>
            <a:off x="1137208" y="1199242"/>
            <a:ext cx="8737101" cy="4985444"/>
          </a:xfrm>
          <a:prstGeom prst="rect">
            <a:avLst/>
          </a:prstGeom>
        </p:spPr>
        <p:txBody>
          <a:bodyPr vert="horz" wrap="square" lIns="0" tIns="0" rIns="0" bIns="0" spcCol="0" rtlCol="0">
            <a:normAutofit lnSpcReduction="10000"/>
          </a:bodyPr>
          <a:lstStyle/>
          <a:p>
            <a:pPr marL="338455" indent="-288290">
              <a:lnSpc>
                <a:spcPts val="1750"/>
              </a:lnSpc>
              <a:buClr>
                <a:srgbClr val="004594"/>
              </a:buClr>
              <a:buSzPct val="134615"/>
              <a:buAutoNum type="alphaLcPeriod"/>
              <a:tabLst>
                <a:tab pos="339090" algn="l"/>
              </a:tabLst>
            </a:pPr>
            <a:r>
              <a:rPr lang="es-ES" sz="1300" spc="-40" dirty="0" smtClean="0">
                <a:solidFill>
                  <a:srgbClr val="3D3D3F"/>
                </a:solidFill>
                <a:latin typeface="Century Gothic"/>
                <a:cs typeface="Century Gothic"/>
              </a:rPr>
              <a:t>Residir </a:t>
            </a:r>
            <a:r>
              <a:rPr lang="es-ES" sz="1300" spc="-60" dirty="0" smtClean="0">
                <a:solidFill>
                  <a:srgbClr val="3D3D3F"/>
                </a:solidFill>
                <a:latin typeface="Century Gothic"/>
                <a:cs typeface="Century Gothic"/>
              </a:rPr>
              <a:t>en </a:t>
            </a:r>
            <a:r>
              <a:rPr lang="es-ES" sz="1300" spc="-45" dirty="0" smtClean="0">
                <a:solidFill>
                  <a:srgbClr val="3D3D3F"/>
                </a:solidFill>
                <a:latin typeface="Century Gothic"/>
                <a:cs typeface="Century Gothic"/>
              </a:rPr>
              <a:t>la CAE</a:t>
            </a:r>
            <a:endParaRPr lang="es-ES" sz="1300" dirty="0" smtClean="0">
              <a:latin typeface="Century Gothic"/>
              <a:cs typeface="Century Gothic"/>
            </a:endParaRPr>
          </a:p>
          <a:p>
            <a:pPr marL="338455" marR="1282065" indent="-288290">
              <a:lnSpc>
                <a:spcPct val="94500"/>
              </a:lnSpc>
              <a:buClr>
                <a:srgbClr val="004594"/>
              </a:buClr>
              <a:buSzPct val="134615"/>
              <a:buAutoNum type="alphaLcPeriod"/>
            </a:pPr>
            <a:r>
              <a:rPr lang="es-ES" sz="1300" spc="-45" dirty="0" smtClean="0">
                <a:solidFill>
                  <a:srgbClr val="3D3D3F"/>
                </a:solidFill>
                <a:latin typeface="Century Gothic"/>
                <a:cs typeface="Century Gothic"/>
              </a:rPr>
              <a:t>Estar </a:t>
            </a:r>
            <a:r>
              <a:rPr lang="es-ES" sz="1300" spc="-40" dirty="0" smtClean="0">
                <a:solidFill>
                  <a:srgbClr val="3D3D3F"/>
                </a:solidFill>
                <a:latin typeface="Century Gothic"/>
                <a:cs typeface="Century Gothic"/>
              </a:rPr>
              <a:t>inscrita </a:t>
            </a:r>
            <a:r>
              <a:rPr lang="es-ES" sz="1300" spc="-100" dirty="0" smtClean="0">
                <a:solidFill>
                  <a:srgbClr val="3D3D3F"/>
                </a:solidFill>
                <a:latin typeface="Century Gothic"/>
                <a:cs typeface="Century Gothic"/>
              </a:rPr>
              <a:t>y </a:t>
            </a:r>
            <a:r>
              <a:rPr lang="es-ES" sz="1300" spc="-60" dirty="0" smtClean="0">
                <a:solidFill>
                  <a:srgbClr val="3D3D3F"/>
                </a:solidFill>
                <a:latin typeface="Century Gothic"/>
                <a:cs typeface="Century Gothic"/>
              </a:rPr>
              <a:t>de </a:t>
            </a:r>
            <a:r>
              <a:rPr lang="es-ES" sz="1300" spc="-55" dirty="0" smtClean="0">
                <a:solidFill>
                  <a:srgbClr val="3D3D3F"/>
                </a:solidFill>
                <a:latin typeface="Century Gothic"/>
                <a:cs typeface="Century Gothic"/>
              </a:rPr>
              <a:t>alta </a:t>
            </a:r>
            <a:r>
              <a:rPr lang="es-ES" sz="1300" spc="-40" dirty="0" smtClean="0">
                <a:solidFill>
                  <a:srgbClr val="3D3D3F"/>
                </a:solidFill>
                <a:latin typeface="Century Gothic"/>
                <a:cs typeface="Century Gothic"/>
              </a:rPr>
              <a:t>como </a:t>
            </a:r>
            <a:r>
              <a:rPr lang="es-ES" sz="1300" spc="-55" dirty="0" smtClean="0">
                <a:solidFill>
                  <a:srgbClr val="3D3D3F"/>
                </a:solidFill>
                <a:latin typeface="Century Gothic"/>
                <a:cs typeface="Century Gothic"/>
              </a:rPr>
              <a:t>demandante </a:t>
            </a:r>
            <a:r>
              <a:rPr lang="es-ES" sz="1300" spc="-60" dirty="0" smtClean="0">
                <a:solidFill>
                  <a:srgbClr val="3D3D3F"/>
                </a:solidFill>
                <a:latin typeface="Century Gothic"/>
                <a:cs typeface="Century Gothic"/>
              </a:rPr>
              <a:t>de </a:t>
            </a:r>
            <a:r>
              <a:rPr lang="es-ES" sz="1300" spc="-40" dirty="0" smtClean="0">
                <a:solidFill>
                  <a:srgbClr val="3D3D3F"/>
                </a:solidFill>
                <a:latin typeface="Century Gothic"/>
                <a:cs typeface="Century Gothic"/>
              </a:rPr>
              <a:t>empleo </a:t>
            </a:r>
            <a:r>
              <a:rPr lang="es-ES" sz="1300" spc="-60" dirty="0" smtClean="0">
                <a:solidFill>
                  <a:srgbClr val="3D3D3F"/>
                </a:solidFill>
                <a:latin typeface="Century Gothic"/>
                <a:cs typeface="Century Gothic"/>
              </a:rPr>
              <a:t>en </a:t>
            </a:r>
            <a:r>
              <a:rPr lang="es-ES" sz="1950" spc="-52" baseline="2136" dirty="0">
                <a:solidFill>
                  <a:srgbClr val="3D3D3F"/>
                </a:solidFill>
                <a:latin typeface="Century Gothic"/>
                <a:cs typeface="Century Gothic"/>
              </a:rPr>
              <a:t>Lanbide-SVE y </a:t>
            </a:r>
            <a:r>
              <a:rPr lang="es-ES" sz="1950" spc="-52" baseline="2136" dirty="0" smtClean="0">
                <a:solidFill>
                  <a:srgbClr val="3D3D3F"/>
                </a:solidFill>
                <a:latin typeface="Century Gothic"/>
                <a:cs typeface="Century Gothic"/>
              </a:rPr>
              <a:t>desempleada</a:t>
            </a:r>
            <a:r>
              <a:rPr lang="es-ES" sz="1950" spc="-52" dirty="0" smtClean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950" spc="-52" baseline="2136" dirty="0" smtClean="0">
                <a:solidFill>
                  <a:srgbClr val="3D3D3F"/>
                </a:solidFill>
                <a:latin typeface="Century Gothic"/>
                <a:cs typeface="Century Gothic"/>
              </a:rPr>
              <a:t>el día</a:t>
            </a:r>
            <a:r>
              <a:rPr lang="es-ES" sz="1950" spc="-52" dirty="0" smtClean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950" spc="-52" baseline="2136" dirty="0" smtClean="0">
                <a:solidFill>
                  <a:srgbClr val="3D3D3F"/>
                </a:solidFill>
                <a:latin typeface="Century Gothic"/>
                <a:cs typeface="Century Gothic"/>
              </a:rPr>
              <a:t>anterior al </a:t>
            </a:r>
            <a:r>
              <a:rPr lang="es-ES" sz="1950" spc="-52" baseline="2136" dirty="0">
                <a:solidFill>
                  <a:srgbClr val="3D3D3F"/>
                </a:solidFill>
                <a:latin typeface="Century Gothic"/>
                <a:cs typeface="Century Gothic"/>
              </a:rPr>
              <a:t>del inicio del contrato</a:t>
            </a:r>
            <a:r>
              <a:rPr lang="es-ES" sz="1950" spc="-52" baseline="2136" dirty="0" smtClean="0">
                <a:solidFill>
                  <a:srgbClr val="3D3D3F"/>
                </a:solidFill>
                <a:latin typeface="Century Gothic"/>
                <a:cs typeface="Century Gothic"/>
              </a:rPr>
              <a:t>.</a:t>
            </a:r>
          </a:p>
          <a:p>
            <a:pPr marL="338455" marR="1282065" indent="-288290">
              <a:lnSpc>
                <a:spcPct val="94500"/>
              </a:lnSpc>
              <a:buClr>
                <a:srgbClr val="004594"/>
              </a:buClr>
              <a:buSzPct val="134615"/>
              <a:buAutoNum type="alphaLcPeriod"/>
            </a:pPr>
            <a:endParaRPr lang="es-ES" sz="1950" spc="-52" baseline="2136" dirty="0" smtClean="0">
              <a:solidFill>
                <a:srgbClr val="3D3D3F"/>
              </a:solidFill>
              <a:latin typeface="Century Gothic"/>
              <a:cs typeface="Century Gothic"/>
            </a:endParaRPr>
          </a:p>
          <a:p>
            <a:pPr marL="338455" marR="1282065" indent="-288290">
              <a:buClr>
                <a:srgbClr val="004594"/>
              </a:buClr>
              <a:buSzPct val="134615"/>
              <a:buFontTx/>
              <a:buAutoNum type="alphaLcPeriod"/>
            </a:pPr>
            <a:r>
              <a:rPr lang="es-ES" sz="1300" spc="-45" dirty="0" smtClean="0">
                <a:solidFill>
                  <a:srgbClr val="3D3D3F"/>
                </a:solidFill>
                <a:latin typeface="Century Gothic"/>
                <a:cs typeface="Century Gothic"/>
              </a:rPr>
              <a:t>Cumplir los requisitos para poder concertar un contrato formativo para la obtención de la práctica profesional</a:t>
            </a:r>
            <a:r>
              <a:rPr lang="es-ES" sz="1300" spc="-60" baseline="2136" dirty="0" smtClean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</a:p>
          <a:p>
            <a:pPr marL="338455" marR="1282065" indent="-288290">
              <a:buClr>
                <a:srgbClr val="004594"/>
              </a:buClr>
              <a:buSzPct val="134615"/>
              <a:buFontTx/>
              <a:buAutoNum type="alphaLcPeriod"/>
            </a:pPr>
            <a:endParaRPr lang="es-ES" sz="1300" spc="-60" baseline="2136" dirty="0">
              <a:solidFill>
                <a:srgbClr val="3D3D3F"/>
              </a:solidFill>
              <a:latin typeface="Century Gothic"/>
              <a:cs typeface="Century Gothic"/>
            </a:endParaRPr>
          </a:p>
          <a:p>
            <a:pPr marL="900000" marR="1282065" indent="-342900">
              <a:buClr>
                <a:srgbClr val="004594"/>
              </a:buClr>
              <a:buSzPct val="134615"/>
              <a:buFont typeface="Symbol" panose="05050102010706020507" pitchFamily="18" charset="2"/>
              <a:buChar char=""/>
            </a:pPr>
            <a:r>
              <a:rPr lang="es-ES" sz="1100" spc="-60" dirty="0">
                <a:solidFill>
                  <a:srgbClr val="3D3D3F"/>
                </a:solidFill>
                <a:latin typeface="Century Gothic"/>
                <a:cs typeface="Century Gothic"/>
              </a:rPr>
              <a:t>Estar en posesión de un </a:t>
            </a:r>
            <a:r>
              <a:rPr lang="es-ES" sz="1100" spc="-60" dirty="0" smtClean="0">
                <a:solidFill>
                  <a:srgbClr val="3D3D3F"/>
                </a:solidFill>
                <a:latin typeface="Century Gothic"/>
                <a:cs typeface="Century Gothic"/>
              </a:rPr>
              <a:t>título universitario o de un título de grado medio o superior, especialista, master profesional o certificado del  sistema de formación profesional, así como de un título equivalente de enseñanzas artísticas o deportivas del sistema educativo, que habiliten o capaciten para el ejercicio de la actividad laboral</a:t>
            </a:r>
          </a:p>
          <a:p>
            <a:pPr marL="900000" marR="1282065" indent="-342900">
              <a:buClr>
                <a:srgbClr val="004594"/>
              </a:buClr>
              <a:buSzPct val="134615"/>
              <a:buFont typeface="Symbol" panose="05050102010706020507" pitchFamily="18" charset="2"/>
              <a:buChar char=""/>
            </a:pPr>
            <a:r>
              <a:rPr lang="es-ES" sz="1100" spc="-60" dirty="0">
                <a:solidFill>
                  <a:srgbClr val="3D3D3F"/>
                </a:solidFill>
                <a:latin typeface="Century Gothic"/>
                <a:cs typeface="Century Gothic"/>
              </a:rPr>
              <a:t>No haber transcurrido 3 años (5 años si se trata de una persona con discapacidad) desde la terminación de los estudios</a:t>
            </a:r>
          </a:p>
          <a:p>
            <a:pPr marL="900000" marR="1282065" indent="-342900">
              <a:buClr>
                <a:srgbClr val="004594"/>
              </a:buClr>
              <a:buSzPct val="134615"/>
              <a:buFont typeface="Symbol" panose="05050102010706020507" pitchFamily="18" charset="2"/>
              <a:buChar char=""/>
            </a:pPr>
            <a:r>
              <a:rPr lang="es-ES" sz="1100" spc="-60" dirty="0">
                <a:solidFill>
                  <a:srgbClr val="3D3D3F"/>
                </a:solidFill>
                <a:latin typeface="Century Gothic"/>
                <a:cs typeface="Century Gothic"/>
              </a:rPr>
              <a:t>No podrá </a:t>
            </a:r>
            <a:r>
              <a:rPr lang="es-ES" sz="1100" spc="-60" dirty="0" smtClean="0">
                <a:solidFill>
                  <a:srgbClr val="3D3D3F"/>
                </a:solidFill>
                <a:latin typeface="Century Gothic"/>
                <a:cs typeface="Century Gothic"/>
              </a:rPr>
              <a:t>suscribirse </a:t>
            </a:r>
            <a:r>
              <a:rPr lang="es-ES" sz="1100" spc="-60" dirty="0">
                <a:solidFill>
                  <a:srgbClr val="3D3D3F"/>
                </a:solidFill>
                <a:latin typeface="Century Gothic"/>
                <a:cs typeface="Century Gothic"/>
              </a:rPr>
              <a:t>con </a:t>
            </a:r>
            <a:r>
              <a:rPr lang="es-ES" sz="1100" spc="-60" dirty="0" smtClean="0">
                <a:solidFill>
                  <a:srgbClr val="3D3D3F"/>
                </a:solidFill>
                <a:latin typeface="Century Gothic"/>
                <a:cs typeface="Century Gothic"/>
              </a:rPr>
              <a:t>quien  ya haya obtenido experiencia profesional o realizado actividad formativa en la misma actividad dentro de la empresa por un tiempo superior a 3 meses, no computándose los periodos de formación o prácticas que formen parte del </a:t>
            </a:r>
            <a:r>
              <a:rPr lang="es-ES" sz="1100" spc="-60" dirty="0" err="1" smtClean="0">
                <a:solidFill>
                  <a:srgbClr val="3D3D3F"/>
                </a:solidFill>
                <a:latin typeface="Century Gothic"/>
                <a:cs typeface="Century Gothic"/>
              </a:rPr>
              <a:t>curriculum</a:t>
            </a:r>
            <a:r>
              <a:rPr lang="es-ES" sz="1100" spc="-60" dirty="0" smtClean="0">
                <a:solidFill>
                  <a:srgbClr val="3D3D3F"/>
                </a:solidFill>
                <a:latin typeface="Century Gothic"/>
                <a:cs typeface="Century Gothic"/>
              </a:rPr>
              <a:t> exigido para la obtención del título o certificado que habilita la contratación</a:t>
            </a:r>
          </a:p>
          <a:p>
            <a:pPr marL="900000" marR="1282065" indent="-342900">
              <a:buClr>
                <a:srgbClr val="004594"/>
              </a:buClr>
              <a:buSzPct val="134615"/>
              <a:buFont typeface="Symbol" panose="05050102010706020507" pitchFamily="18" charset="2"/>
              <a:buChar char=""/>
            </a:pPr>
            <a:r>
              <a:rPr lang="es-ES" sz="1100" spc="-60" dirty="0" smtClean="0">
                <a:solidFill>
                  <a:srgbClr val="3D3D3F"/>
                </a:solidFill>
                <a:latin typeface="Century Gothic"/>
                <a:cs typeface="Century Gothic"/>
              </a:rPr>
              <a:t>Duración del contrato no inferior a 6 meses ni superior a 1 año. Ninguna persona podrá ser contratada en la misma o distinta empresa por más de 1 año con la misma titulación o certificado profesional ni en la misma empresa para el mismo puesto aunque se trate de distinta titulación. Los títulos de grado, máster y doctorado no se consideran misma titulación salvo que al ser contratado por primera vez ya se estuviera en posesión del título superior</a:t>
            </a:r>
          </a:p>
          <a:p>
            <a:pPr marL="900000" marR="1282065" indent="-342900">
              <a:buClr>
                <a:srgbClr val="004594"/>
              </a:buClr>
              <a:buSzPct val="134615"/>
              <a:buFont typeface="Symbol" panose="05050102010706020507" pitchFamily="18" charset="2"/>
              <a:buChar char=""/>
            </a:pPr>
            <a:r>
              <a:rPr lang="es-ES" sz="1100" spc="-60" dirty="0" smtClean="0">
                <a:solidFill>
                  <a:srgbClr val="3D3D3F"/>
                </a:solidFill>
                <a:latin typeface="Century Gothic"/>
                <a:cs typeface="Century Gothic"/>
              </a:rPr>
              <a:t>El periodo de prueba no podrá exceder de 1 mes, salvo lo dispuesto en convenio</a:t>
            </a:r>
          </a:p>
          <a:p>
            <a:pPr marL="900000" marR="1282065" indent="-342900">
              <a:buClr>
                <a:srgbClr val="004594"/>
              </a:buClr>
              <a:buSzPct val="134615"/>
              <a:buFont typeface="Symbol" panose="05050102010706020507" pitchFamily="18" charset="2"/>
              <a:buChar char=""/>
            </a:pPr>
            <a:r>
              <a:rPr lang="es-ES" sz="1100" spc="-60" dirty="0" smtClean="0">
                <a:solidFill>
                  <a:srgbClr val="3D3D3F"/>
                </a:solidFill>
                <a:latin typeface="Century Gothic"/>
                <a:cs typeface="Century Gothic"/>
              </a:rPr>
              <a:t>El puesto de trabajo permitirá la obtención de la práctica profesional adecuada al nivel de estudios o formación objeto del contrato para lo que la empresa elaborará un plan formativo individual y asignará un/a tutor/a con formación o experiencia adecuada. A la finalización del contrato se emitirá certificación de la práctica realizada</a:t>
            </a:r>
          </a:p>
          <a:p>
            <a:pPr marL="900000" marR="1282065" indent="-342900">
              <a:buClr>
                <a:srgbClr val="004594"/>
              </a:buClr>
              <a:buSzPct val="134615"/>
              <a:buFont typeface="Symbol" panose="05050102010706020507" pitchFamily="18" charset="2"/>
              <a:buChar char=""/>
            </a:pPr>
            <a:r>
              <a:rPr lang="es-ES" sz="1100" spc="-60" dirty="0" smtClean="0">
                <a:solidFill>
                  <a:srgbClr val="3D3D3F"/>
                </a:solidFill>
                <a:latin typeface="Century Gothic"/>
                <a:cs typeface="Century Gothic"/>
              </a:rPr>
              <a:t>No se podrán realizar horas extraordinarias</a:t>
            </a:r>
          </a:p>
          <a:p>
            <a:pPr marL="900000" marR="1282065" indent="-342900">
              <a:buClr>
                <a:srgbClr val="004594"/>
              </a:buClr>
              <a:buSzPct val="134615"/>
              <a:buFont typeface="Symbol" panose="05050102010706020507" pitchFamily="18" charset="2"/>
              <a:buChar char=""/>
            </a:pPr>
            <a:r>
              <a:rPr lang="es-ES" sz="1100" spc="-60" dirty="0" smtClean="0">
                <a:solidFill>
                  <a:srgbClr val="3D3D3F"/>
                </a:solidFill>
                <a:latin typeface="Century Gothic"/>
                <a:cs typeface="Century Gothic"/>
              </a:rPr>
              <a:t>La retribución se fijará por convenio o en su defecto será la del grupo profesional y nivel retributivo correspondiente a las funciones desempeñadas y nunca inferior a la mínima establecida para el contrato de formación en alternancia ni al SMI</a:t>
            </a:r>
          </a:p>
          <a:p>
            <a:pPr marL="900000" marR="1282065" indent="-342900">
              <a:buClr>
                <a:srgbClr val="004594"/>
              </a:buClr>
              <a:buSzPct val="134615"/>
              <a:buFont typeface="Symbol" panose="05050102010706020507" pitchFamily="18" charset="2"/>
              <a:buChar char=""/>
            </a:pPr>
            <a:endParaRPr lang="es-ES" sz="1300" spc="-60" dirty="0" smtClean="0">
              <a:solidFill>
                <a:srgbClr val="3D3D3F"/>
              </a:solidFill>
              <a:latin typeface="Century Gothic"/>
              <a:cs typeface="Century Gothic"/>
            </a:endParaRPr>
          </a:p>
          <a:p>
            <a:pPr marL="393065" marR="1282065" indent="-342900">
              <a:buClr>
                <a:srgbClr val="004594"/>
              </a:buClr>
              <a:buSzPct val="134615"/>
              <a:buFont typeface="Symbol" panose="05050102010706020507" pitchFamily="18" charset="2"/>
              <a:buChar char=""/>
            </a:pPr>
            <a:endParaRPr lang="es-ES" sz="1300" spc="-60" dirty="0" smtClean="0">
              <a:solidFill>
                <a:srgbClr val="3D3D3F"/>
              </a:solidFill>
              <a:latin typeface="Century Gothic"/>
              <a:cs typeface="Century Gothic"/>
            </a:endParaRPr>
          </a:p>
          <a:p>
            <a:pPr marL="393065" marR="1282065" indent="-342900">
              <a:buClr>
                <a:srgbClr val="004594"/>
              </a:buClr>
              <a:buSzPct val="134615"/>
              <a:buFont typeface="Symbol" panose="05050102010706020507" pitchFamily="18" charset="2"/>
              <a:buChar char=""/>
            </a:pPr>
            <a:endParaRPr lang="es-ES" sz="1300" spc="-60" dirty="0" smtClean="0">
              <a:solidFill>
                <a:srgbClr val="3D3D3F"/>
              </a:solidFill>
              <a:latin typeface="Century Gothic"/>
              <a:cs typeface="Century Gothic"/>
            </a:endParaRPr>
          </a:p>
          <a:p>
            <a:pPr marL="393065" marR="1282065" indent="-342900">
              <a:buClr>
                <a:srgbClr val="004594"/>
              </a:buClr>
              <a:buSzPct val="134615"/>
              <a:buFont typeface="Symbol" panose="05050102010706020507" pitchFamily="18" charset="2"/>
              <a:buChar char=""/>
            </a:pPr>
            <a:endParaRPr lang="es-ES" sz="1300" spc="-60" dirty="0" smtClean="0">
              <a:solidFill>
                <a:srgbClr val="3D3D3F"/>
              </a:solidFill>
              <a:latin typeface="Century Gothic"/>
              <a:cs typeface="Century Gothic"/>
            </a:endParaRPr>
          </a:p>
          <a:p>
            <a:pPr marL="393065" marR="1282065" indent="-342900">
              <a:buClr>
                <a:srgbClr val="004594"/>
              </a:buClr>
              <a:buSzPct val="134615"/>
              <a:buFont typeface="Symbol" panose="05050102010706020507" pitchFamily="18" charset="2"/>
              <a:buChar char=""/>
            </a:pPr>
            <a:endParaRPr lang="es-ES" sz="1300" spc="-60" dirty="0" smtClean="0">
              <a:solidFill>
                <a:srgbClr val="3D3D3F"/>
              </a:solidFill>
              <a:latin typeface="Century Gothic"/>
              <a:cs typeface="Century Gothic"/>
            </a:endParaRPr>
          </a:p>
          <a:p>
            <a:pPr marL="393065" marR="1282065" indent="-342900">
              <a:buClr>
                <a:srgbClr val="004594"/>
              </a:buClr>
              <a:buSzPct val="134615"/>
              <a:buFont typeface="Symbol" panose="05050102010706020507" pitchFamily="18" charset="2"/>
              <a:buChar char=""/>
            </a:pPr>
            <a:endParaRPr lang="es-ES" sz="1300" spc="-60" dirty="0">
              <a:solidFill>
                <a:srgbClr val="3D3D3F"/>
              </a:solidFill>
              <a:latin typeface="Century Gothic"/>
              <a:cs typeface="Century Gothic"/>
            </a:endParaRPr>
          </a:p>
        </p:txBody>
      </p:sp>
      <p:sp>
        <p:nvSpPr>
          <p:cNvPr id="32" name="object 23"/>
          <p:cNvSpPr txBox="1"/>
          <p:nvPr/>
        </p:nvSpPr>
        <p:spPr>
          <a:xfrm>
            <a:off x="1137208" y="396950"/>
            <a:ext cx="7725409" cy="543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lang="es-ES" sz="1700" spc="-85" dirty="0" smtClean="0">
                <a:solidFill>
                  <a:srgbClr val="004594"/>
                </a:solidFill>
                <a:latin typeface="Century Gothic"/>
                <a:cs typeface="Century Gothic"/>
              </a:rPr>
              <a:t>Personas </a:t>
            </a:r>
            <a:r>
              <a:rPr lang="es-ES" sz="1700" spc="-70" dirty="0" smtClean="0">
                <a:solidFill>
                  <a:srgbClr val="004594"/>
                </a:solidFill>
                <a:latin typeface="Century Gothic"/>
                <a:cs typeface="Century Gothic"/>
              </a:rPr>
              <a:t>jóvenes mayores </a:t>
            </a:r>
            <a:r>
              <a:rPr lang="es-ES" sz="1700" spc="-85" dirty="0" smtClean="0">
                <a:solidFill>
                  <a:srgbClr val="004594"/>
                </a:solidFill>
                <a:latin typeface="Century Gothic"/>
                <a:cs typeface="Century Gothic"/>
              </a:rPr>
              <a:t>de </a:t>
            </a:r>
            <a:r>
              <a:rPr lang="es-ES" sz="1700" spc="15" dirty="0" smtClean="0">
                <a:solidFill>
                  <a:srgbClr val="004594"/>
                </a:solidFill>
                <a:latin typeface="Century Gothic"/>
                <a:cs typeface="Century Gothic"/>
              </a:rPr>
              <a:t>16 </a:t>
            </a:r>
            <a:r>
              <a:rPr lang="es-ES" sz="1700" spc="-65" dirty="0" smtClean="0">
                <a:solidFill>
                  <a:srgbClr val="004594"/>
                </a:solidFill>
                <a:latin typeface="Century Gothic"/>
                <a:cs typeface="Century Gothic"/>
              </a:rPr>
              <a:t>años </a:t>
            </a:r>
            <a:r>
              <a:rPr lang="es-ES" sz="1700" spc="-130" dirty="0" smtClean="0">
                <a:solidFill>
                  <a:srgbClr val="004594"/>
                </a:solidFill>
                <a:latin typeface="Century Gothic"/>
                <a:cs typeface="Century Gothic"/>
              </a:rPr>
              <a:t>y </a:t>
            </a:r>
            <a:r>
              <a:rPr lang="es-ES" sz="1700" spc="-60" dirty="0" smtClean="0">
                <a:solidFill>
                  <a:srgbClr val="004594"/>
                </a:solidFill>
                <a:latin typeface="Century Gothic"/>
                <a:cs typeface="Century Gothic"/>
              </a:rPr>
              <a:t>menores </a:t>
            </a:r>
            <a:r>
              <a:rPr lang="es-ES" sz="1700" spc="-85" dirty="0" smtClean="0">
                <a:solidFill>
                  <a:srgbClr val="004594"/>
                </a:solidFill>
                <a:latin typeface="Century Gothic"/>
                <a:cs typeface="Century Gothic"/>
              </a:rPr>
              <a:t>de </a:t>
            </a:r>
            <a:r>
              <a:rPr lang="es-ES" sz="1700" spc="15" dirty="0" smtClean="0">
                <a:solidFill>
                  <a:srgbClr val="004594"/>
                </a:solidFill>
                <a:latin typeface="Century Gothic"/>
                <a:cs typeface="Century Gothic"/>
              </a:rPr>
              <a:t>30 </a:t>
            </a:r>
            <a:r>
              <a:rPr lang="es-ES" sz="1700" spc="-65" dirty="0" smtClean="0">
                <a:solidFill>
                  <a:srgbClr val="004594"/>
                </a:solidFill>
                <a:latin typeface="Century Gothic"/>
                <a:cs typeface="Century Gothic"/>
              </a:rPr>
              <a:t>años, </a:t>
            </a:r>
            <a:r>
              <a:rPr lang="es-ES" sz="1700" spc="-85" dirty="0" smtClean="0">
                <a:solidFill>
                  <a:srgbClr val="004594"/>
                </a:solidFill>
                <a:latin typeface="Century Gothic"/>
                <a:cs typeface="Century Gothic"/>
              </a:rPr>
              <a:t>que </a:t>
            </a:r>
            <a:r>
              <a:rPr lang="es-ES" sz="1700" spc="-70" dirty="0" smtClean="0">
                <a:solidFill>
                  <a:srgbClr val="004594"/>
                </a:solidFill>
                <a:latin typeface="Century Gothic"/>
                <a:cs typeface="Century Gothic"/>
              </a:rPr>
              <a:t>cumplan </a:t>
            </a:r>
            <a:r>
              <a:rPr lang="es-ES" sz="1700" spc="-40" dirty="0" smtClean="0">
                <a:solidFill>
                  <a:srgbClr val="004594"/>
                </a:solidFill>
                <a:latin typeface="Century Gothic"/>
                <a:cs typeface="Century Gothic"/>
              </a:rPr>
              <a:t>los  </a:t>
            </a:r>
            <a:r>
              <a:rPr lang="es-ES" sz="1700" spc="-60" dirty="0" smtClean="0">
                <a:solidFill>
                  <a:srgbClr val="004594"/>
                </a:solidFill>
                <a:latin typeface="Century Gothic"/>
                <a:cs typeface="Century Gothic"/>
              </a:rPr>
              <a:t>siguientes</a:t>
            </a:r>
            <a:r>
              <a:rPr lang="es-ES" sz="1700" dirty="0" smtClean="0">
                <a:solidFill>
                  <a:srgbClr val="004594"/>
                </a:solidFill>
                <a:latin typeface="Century Gothic"/>
                <a:cs typeface="Century Gothic"/>
              </a:rPr>
              <a:t> </a:t>
            </a:r>
            <a:r>
              <a:rPr lang="es-ES" sz="1700" spc="-55" dirty="0" smtClean="0">
                <a:solidFill>
                  <a:srgbClr val="004594"/>
                </a:solidFill>
                <a:latin typeface="Century Gothic"/>
                <a:cs typeface="Century Gothic"/>
              </a:rPr>
              <a:t>requisitos:</a:t>
            </a:r>
            <a:endParaRPr lang="es-ES" sz="1700" dirty="0">
              <a:latin typeface="Century Gothic"/>
              <a:cs typeface="Century Gothic"/>
            </a:endParaRPr>
          </a:p>
        </p:txBody>
      </p:sp>
      <p:sp>
        <p:nvSpPr>
          <p:cNvPr id="26" name="object 2"/>
          <p:cNvSpPr txBox="1"/>
          <p:nvPr/>
        </p:nvSpPr>
        <p:spPr>
          <a:xfrm>
            <a:off x="7581454" y="6976163"/>
            <a:ext cx="2953272" cy="171201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  <a:tabLst>
                <a:tab pos="1693545" algn="l"/>
              </a:tabLst>
            </a:pPr>
            <a:r>
              <a:rPr lang="es-ES" sz="1000" b="1" spc="-20" dirty="0" smtClean="0">
                <a:solidFill>
                  <a:srgbClr val="004594"/>
                </a:solidFill>
                <a:latin typeface="Century Gothic Bold"/>
                <a:cs typeface="Calibri"/>
              </a:rPr>
              <a:t>Programa de primera experiencia profesional</a:t>
            </a:r>
            <a:r>
              <a:rPr sz="1000" b="1" dirty="0">
                <a:solidFill>
                  <a:srgbClr val="004594"/>
                </a:solidFill>
                <a:latin typeface="Century Gothic Bold"/>
                <a:cs typeface="Calibri"/>
              </a:rPr>
              <a:t>	</a:t>
            </a:r>
            <a:r>
              <a:rPr lang="es-ES" sz="950" spc="10" dirty="0" smtClean="0">
                <a:latin typeface="Century Gothic"/>
                <a:cs typeface="Century Gothic"/>
              </a:rPr>
              <a:t>13</a:t>
            </a:r>
            <a:endParaRPr sz="950" dirty="0">
              <a:latin typeface="Century Gothic"/>
              <a:cs typeface="Century Gothic"/>
            </a:endParaRPr>
          </a:p>
        </p:txBody>
      </p:sp>
      <p:sp>
        <p:nvSpPr>
          <p:cNvPr id="28" name="object 3"/>
          <p:cNvSpPr/>
          <p:nvPr/>
        </p:nvSpPr>
        <p:spPr>
          <a:xfrm>
            <a:off x="10080000" y="7012805"/>
            <a:ext cx="0" cy="100965"/>
          </a:xfrm>
          <a:custGeom>
            <a:avLst/>
            <a:gdLst/>
            <a:ahLst/>
            <a:cxnLst/>
            <a:rect l="l" t="t" r="r" b="b"/>
            <a:pathLst>
              <a:path h="100965">
                <a:moveTo>
                  <a:pt x="0" y="0"/>
                </a:moveTo>
                <a:lnTo>
                  <a:pt x="0" y="100799"/>
                </a:lnTo>
              </a:path>
            </a:pathLst>
          </a:custGeom>
          <a:ln w="12700">
            <a:solidFill>
              <a:srgbClr val="004594"/>
            </a:solidFill>
          </a:ln>
        </p:spPr>
        <p:txBody>
          <a:bodyPr wrap="square" lIns="0" tIns="0" rIns="0" bIns="0" rtlCol="0"/>
          <a:lstStyle/>
          <a:p>
            <a:endParaRPr b="1" dirty="0">
              <a:latin typeface="Century Gothic Bold"/>
            </a:endParaRPr>
          </a:p>
        </p:txBody>
      </p:sp>
      <p:sp>
        <p:nvSpPr>
          <p:cNvPr id="29" name="object 4"/>
          <p:cNvSpPr/>
          <p:nvPr/>
        </p:nvSpPr>
        <p:spPr>
          <a:xfrm>
            <a:off x="457198" y="6732004"/>
            <a:ext cx="351155" cy="351155"/>
          </a:xfrm>
          <a:custGeom>
            <a:avLst/>
            <a:gdLst/>
            <a:ahLst/>
            <a:cxnLst/>
            <a:rect l="l" t="t" r="r" b="b"/>
            <a:pathLst>
              <a:path w="351155" h="351154">
                <a:moveTo>
                  <a:pt x="175323" y="0"/>
                </a:moveTo>
                <a:lnTo>
                  <a:pt x="128712" y="6260"/>
                </a:lnTo>
                <a:lnTo>
                  <a:pt x="86830" y="23927"/>
                </a:lnTo>
                <a:lnTo>
                  <a:pt x="51347" y="51331"/>
                </a:lnTo>
                <a:lnTo>
                  <a:pt x="23934" y="86804"/>
                </a:lnTo>
                <a:lnTo>
                  <a:pt x="6262" y="128674"/>
                </a:lnTo>
                <a:lnTo>
                  <a:pt x="0" y="175272"/>
                </a:lnTo>
                <a:lnTo>
                  <a:pt x="6262" y="221892"/>
                </a:lnTo>
                <a:lnTo>
                  <a:pt x="23934" y="263777"/>
                </a:lnTo>
                <a:lnTo>
                  <a:pt x="51347" y="299258"/>
                </a:lnTo>
                <a:lnTo>
                  <a:pt x="86830" y="326667"/>
                </a:lnTo>
                <a:lnTo>
                  <a:pt x="128712" y="344335"/>
                </a:lnTo>
                <a:lnTo>
                  <a:pt x="175323" y="350596"/>
                </a:lnTo>
                <a:lnTo>
                  <a:pt x="221923" y="344335"/>
                </a:lnTo>
                <a:lnTo>
                  <a:pt x="263798" y="326667"/>
                </a:lnTo>
                <a:lnTo>
                  <a:pt x="299277" y="299258"/>
                </a:lnTo>
                <a:lnTo>
                  <a:pt x="326687" y="263777"/>
                </a:lnTo>
                <a:lnTo>
                  <a:pt x="344359" y="221892"/>
                </a:lnTo>
                <a:lnTo>
                  <a:pt x="350621" y="175272"/>
                </a:lnTo>
                <a:lnTo>
                  <a:pt x="344359" y="128674"/>
                </a:lnTo>
                <a:lnTo>
                  <a:pt x="326687" y="86804"/>
                </a:lnTo>
                <a:lnTo>
                  <a:pt x="299277" y="51331"/>
                </a:lnTo>
                <a:lnTo>
                  <a:pt x="263798" y="23927"/>
                </a:lnTo>
                <a:lnTo>
                  <a:pt x="221923" y="6260"/>
                </a:lnTo>
                <a:lnTo>
                  <a:pt x="175323" y="0"/>
                </a:lnTo>
                <a:close/>
              </a:path>
            </a:pathLst>
          </a:custGeom>
          <a:solidFill>
            <a:srgbClr val="004594"/>
          </a:solidFill>
        </p:spPr>
        <p:txBody>
          <a:bodyPr wrap="square" lIns="0" tIns="0" rIns="0" bIns="0" rtlCol="0"/>
          <a:lstStyle/>
          <a:p>
            <a:endParaRPr b="1" dirty="0">
              <a:latin typeface="Century Gothic Bold"/>
            </a:endParaRPr>
          </a:p>
        </p:txBody>
      </p:sp>
      <p:sp>
        <p:nvSpPr>
          <p:cNvPr id="30" name="object 5"/>
          <p:cNvSpPr/>
          <p:nvPr/>
        </p:nvSpPr>
        <p:spPr>
          <a:xfrm>
            <a:off x="493877" y="6737677"/>
            <a:ext cx="275866" cy="32857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b="1" dirty="0">
              <a:latin typeface="Century Gothic Bold"/>
            </a:endParaRPr>
          </a:p>
        </p:txBody>
      </p:sp>
      <p:sp>
        <p:nvSpPr>
          <p:cNvPr id="33" name="object 6"/>
          <p:cNvSpPr/>
          <p:nvPr/>
        </p:nvSpPr>
        <p:spPr>
          <a:xfrm>
            <a:off x="887719" y="7021132"/>
            <a:ext cx="134620" cy="0"/>
          </a:xfrm>
          <a:custGeom>
            <a:avLst/>
            <a:gdLst/>
            <a:ahLst/>
            <a:cxnLst/>
            <a:rect l="l" t="t" r="r" b="b"/>
            <a:pathLst>
              <a:path w="134619">
                <a:moveTo>
                  <a:pt x="0" y="0"/>
                </a:moveTo>
                <a:lnTo>
                  <a:pt x="134569" y="0"/>
                </a:lnTo>
              </a:path>
            </a:pathLst>
          </a:custGeom>
          <a:ln w="31750">
            <a:solidFill>
              <a:srgbClr val="004594"/>
            </a:solidFill>
          </a:ln>
        </p:spPr>
        <p:txBody>
          <a:bodyPr wrap="square" lIns="0" tIns="0" rIns="0" bIns="0" rtlCol="0"/>
          <a:lstStyle/>
          <a:p>
            <a:endParaRPr b="1" dirty="0">
              <a:latin typeface="Century Gothic Bold"/>
            </a:endParaRPr>
          </a:p>
        </p:txBody>
      </p:sp>
      <p:sp>
        <p:nvSpPr>
          <p:cNvPr id="34" name="object 7"/>
          <p:cNvSpPr/>
          <p:nvPr/>
        </p:nvSpPr>
        <p:spPr>
          <a:xfrm>
            <a:off x="903550" y="6812217"/>
            <a:ext cx="0" cy="193040"/>
          </a:xfrm>
          <a:custGeom>
            <a:avLst/>
            <a:gdLst/>
            <a:ahLst/>
            <a:cxnLst/>
            <a:rect l="l" t="t" r="r" b="b"/>
            <a:pathLst>
              <a:path h="193040">
                <a:moveTo>
                  <a:pt x="0" y="0"/>
                </a:moveTo>
                <a:lnTo>
                  <a:pt x="0" y="193039"/>
                </a:lnTo>
              </a:path>
            </a:pathLst>
          </a:custGeom>
          <a:ln w="31661">
            <a:solidFill>
              <a:srgbClr val="004594"/>
            </a:solidFill>
          </a:ln>
        </p:spPr>
        <p:txBody>
          <a:bodyPr wrap="square" lIns="0" tIns="0" rIns="0" bIns="0" rtlCol="0"/>
          <a:lstStyle/>
          <a:p>
            <a:endParaRPr b="1" dirty="0">
              <a:latin typeface="Century Gothic Bold"/>
            </a:endParaRPr>
          </a:p>
        </p:txBody>
      </p:sp>
      <p:sp>
        <p:nvSpPr>
          <p:cNvPr id="35" name="object 8"/>
          <p:cNvSpPr/>
          <p:nvPr/>
        </p:nvSpPr>
        <p:spPr>
          <a:xfrm>
            <a:off x="1026092" y="6875253"/>
            <a:ext cx="130810" cy="161925"/>
          </a:xfrm>
          <a:custGeom>
            <a:avLst/>
            <a:gdLst/>
            <a:ahLst/>
            <a:cxnLst/>
            <a:rect l="l" t="t" r="r" b="b"/>
            <a:pathLst>
              <a:path w="130809" h="161925">
                <a:moveTo>
                  <a:pt x="127364" y="31356"/>
                </a:moveTo>
                <a:lnTo>
                  <a:pt x="65163" y="31356"/>
                </a:lnTo>
                <a:lnTo>
                  <a:pt x="75338" y="31737"/>
                </a:lnTo>
                <a:lnTo>
                  <a:pt x="83651" y="32878"/>
                </a:lnTo>
                <a:lnTo>
                  <a:pt x="90102" y="34779"/>
                </a:lnTo>
                <a:lnTo>
                  <a:pt x="94691" y="37439"/>
                </a:lnTo>
                <a:lnTo>
                  <a:pt x="97535" y="39687"/>
                </a:lnTo>
                <a:lnTo>
                  <a:pt x="98958" y="43230"/>
                </a:lnTo>
                <a:lnTo>
                  <a:pt x="98958" y="52768"/>
                </a:lnTo>
                <a:lnTo>
                  <a:pt x="65163" y="64541"/>
                </a:lnTo>
                <a:lnTo>
                  <a:pt x="47749" y="65627"/>
                </a:lnTo>
                <a:lnTo>
                  <a:pt x="11264" y="81902"/>
                </a:lnTo>
                <a:lnTo>
                  <a:pt x="0" y="112953"/>
                </a:lnTo>
                <a:lnTo>
                  <a:pt x="704" y="121973"/>
                </a:lnTo>
                <a:lnTo>
                  <a:pt x="32961" y="157024"/>
                </a:lnTo>
                <a:lnTo>
                  <a:pt x="65163" y="161366"/>
                </a:lnTo>
                <a:lnTo>
                  <a:pt x="93800" y="158339"/>
                </a:lnTo>
                <a:lnTo>
                  <a:pt x="114255" y="149261"/>
                </a:lnTo>
                <a:lnTo>
                  <a:pt x="126528" y="134132"/>
                </a:lnTo>
                <a:lnTo>
                  <a:pt x="127324" y="130009"/>
                </a:lnTo>
                <a:lnTo>
                  <a:pt x="65163" y="130009"/>
                </a:lnTo>
                <a:lnTo>
                  <a:pt x="55114" y="129624"/>
                </a:lnTo>
                <a:lnTo>
                  <a:pt x="31661" y="108191"/>
                </a:lnTo>
                <a:lnTo>
                  <a:pt x="33083" y="104609"/>
                </a:lnTo>
                <a:lnTo>
                  <a:pt x="74691" y="96204"/>
                </a:lnTo>
                <a:lnTo>
                  <a:pt x="83499" y="95294"/>
                </a:lnTo>
                <a:lnTo>
                  <a:pt x="91588" y="93774"/>
                </a:lnTo>
                <a:lnTo>
                  <a:pt x="98958" y="91643"/>
                </a:lnTo>
                <a:lnTo>
                  <a:pt x="130619" y="91643"/>
                </a:lnTo>
                <a:lnTo>
                  <a:pt x="130619" y="48107"/>
                </a:lnTo>
                <a:lnTo>
                  <a:pt x="127364" y="31356"/>
                </a:lnTo>
                <a:close/>
              </a:path>
              <a:path w="130809" h="161925">
                <a:moveTo>
                  <a:pt x="130619" y="91643"/>
                </a:moveTo>
                <a:lnTo>
                  <a:pt x="98958" y="91643"/>
                </a:lnTo>
                <a:lnTo>
                  <a:pt x="98958" y="118033"/>
                </a:lnTo>
                <a:lnTo>
                  <a:pt x="97535" y="121615"/>
                </a:lnTo>
                <a:lnTo>
                  <a:pt x="65163" y="130009"/>
                </a:lnTo>
                <a:lnTo>
                  <a:pt x="127324" y="130009"/>
                </a:lnTo>
                <a:lnTo>
                  <a:pt x="130587" y="113118"/>
                </a:lnTo>
                <a:lnTo>
                  <a:pt x="130619" y="91643"/>
                </a:lnTo>
                <a:close/>
              </a:path>
              <a:path w="130809" h="161925">
                <a:moveTo>
                  <a:pt x="65163" y="0"/>
                </a:moveTo>
                <a:lnTo>
                  <a:pt x="20799" y="9702"/>
                </a:lnTo>
                <a:lnTo>
                  <a:pt x="0" y="48107"/>
                </a:lnTo>
                <a:lnTo>
                  <a:pt x="31661" y="48107"/>
                </a:lnTo>
                <a:lnTo>
                  <a:pt x="31661" y="43230"/>
                </a:lnTo>
                <a:lnTo>
                  <a:pt x="33083" y="39687"/>
                </a:lnTo>
                <a:lnTo>
                  <a:pt x="65163" y="31356"/>
                </a:lnTo>
                <a:lnTo>
                  <a:pt x="127364" y="31356"/>
                </a:lnTo>
                <a:lnTo>
                  <a:pt x="126528" y="27056"/>
                </a:lnTo>
                <a:lnTo>
                  <a:pt x="114255" y="12023"/>
                </a:lnTo>
                <a:lnTo>
                  <a:pt x="93800" y="3005"/>
                </a:lnTo>
                <a:lnTo>
                  <a:pt x="65163" y="0"/>
                </a:lnTo>
                <a:close/>
              </a:path>
            </a:pathLst>
          </a:custGeom>
          <a:solidFill>
            <a:srgbClr val="004594"/>
          </a:solidFill>
        </p:spPr>
        <p:txBody>
          <a:bodyPr wrap="square" lIns="0" tIns="0" rIns="0" bIns="0" rtlCol="0"/>
          <a:lstStyle/>
          <a:p>
            <a:endParaRPr b="1" dirty="0">
              <a:latin typeface="Century Gothic Bold"/>
            </a:endParaRPr>
          </a:p>
        </p:txBody>
      </p:sp>
      <p:sp>
        <p:nvSpPr>
          <p:cNvPr id="36" name="object 9"/>
          <p:cNvSpPr/>
          <p:nvPr/>
        </p:nvSpPr>
        <p:spPr>
          <a:xfrm>
            <a:off x="1167560" y="6875250"/>
            <a:ext cx="151130" cy="161925"/>
          </a:xfrm>
          <a:custGeom>
            <a:avLst/>
            <a:gdLst/>
            <a:ahLst/>
            <a:cxnLst/>
            <a:rect l="l" t="t" r="r" b="b"/>
            <a:pathLst>
              <a:path w="151130" h="161925">
                <a:moveTo>
                  <a:pt x="75501" y="0"/>
                </a:moveTo>
                <a:lnTo>
                  <a:pt x="18876" y="20210"/>
                </a:lnTo>
                <a:lnTo>
                  <a:pt x="20" y="80683"/>
                </a:lnTo>
                <a:lnTo>
                  <a:pt x="0" y="161366"/>
                </a:lnTo>
                <a:lnTo>
                  <a:pt x="31661" y="161366"/>
                </a:lnTo>
                <a:lnTo>
                  <a:pt x="31661" y="80683"/>
                </a:lnTo>
                <a:lnTo>
                  <a:pt x="32175" y="69205"/>
                </a:lnTo>
                <a:lnTo>
                  <a:pt x="53967" y="34783"/>
                </a:lnTo>
                <a:lnTo>
                  <a:pt x="75501" y="31356"/>
                </a:lnTo>
                <a:lnTo>
                  <a:pt x="138130" y="31356"/>
                </a:lnTo>
                <a:lnTo>
                  <a:pt x="131908" y="20210"/>
                </a:lnTo>
                <a:lnTo>
                  <a:pt x="108405" y="5052"/>
                </a:lnTo>
                <a:lnTo>
                  <a:pt x="75501" y="0"/>
                </a:lnTo>
                <a:close/>
              </a:path>
              <a:path w="151130" h="161925">
                <a:moveTo>
                  <a:pt x="138130" y="31356"/>
                </a:moveTo>
                <a:lnTo>
                  <a:pt x="75501" y="31356"/>
                </a:lnTo>
                <a:lnTo>
                  <a:pt x="87188" y="32213"/>
                </a:lnTo>
                <a:lnTo>
                  <a:pt x="96970" y="34783"/>
                </a:lnTo>
                <a:lnTo>
                  <a:pt x="118535" y="69205"/>
                </a:lnTo>
                <a:lnTo>
                  <a:pt x="119049" y="80683"/>
                </a:lnTo>
                <a:lnTo>
                  <a:pt x="119049" y="161366"/>
                </a:lnTo>
                <a:lnTo>
                  <a:pt x="150710" y="161366"/>
                </a:lnTo>
                <a:lnTo>
                  <a:pt x="150690" y="80683"/>
                </a:lnTo>
                <a:lnTo>
                  <a:pt x="146010" y="45471"/>
                </a:lnTo>
                <a:lnTo>
                  <a:pt x="138130" y="31356"/>
                </a:lnTo>
                <a:close/>
              </a:path>
            </a:pathLst>
          </a:custGeom>
          <a:solidFill>
            <a:srgbClr val="004594"/>
          </a:solidFill>
        </p:spPr>
        <p:txBody>
          <a:bodyPr wrap="square" lIns="0" tIns="0" rIns="0" bIns="0" rtlCol="0"/>
          <a:lstStyle/>
          <a:p>
            <a:endParaRPr b="1" dirty="0">
              <a:latin typeface="Century Gothic Bold"/>
            </a:endParaRPr>
          </a:p>
        </p:txBody>
      </p:sp>
      <p:sp>
        <p:nvSpPr>
          <p:cNvPr id="37" name="object 10"/>
          <p:cNvSpPr/>
          <p:nvPr/>
        </p:nvSpPr>
        <p:spPr>
          <a:xfrm>
            <a:off x="1328802" y="6811612"/>
            <a:ext cx="151130" cy="225425"/>
          </a:xfrm>
          <a:custGeom>
            <a:avLst/>
            <a:gdLst/>
            <a:ahLst/>
            <a:cxnLst/>
            <a:rect l="l" t="t" r="r" b="b"/>
            <a:pathLst>
              <a:path w="151130" h="225425">
                <a:moveTo>
                  <a:pt x="31661" y="0"/>
                </a:moveTo>
                <a:lnTo>
                  <a:pt x="0" y="0"/>
                </a:lnTo>
                <a:lnTo>
                  <a:pt x="20" y="144475"/>
                </a:lnTo>
                <a:lnTo>
                  <a:pt x="4700" y="179625"/>
                </a:lnTo>
                <a:lnTo>
                  <a:pt x="18800" y="204838"/>
                </a:lnTo>
                <a:lnTo>
                  <a:pt x="42299" y="219964"/>
                </a:lnTo>
                <a:lnTo>
                  <a:pt x="75196" y="225005"/>
                </a:lnTo>
                <a:lnTo>
                  <a:pt x="108249" y="219964"/>
                </a:lnTo>
                <a:lnTo>
                  <a:pt x="131832" y="204876"/>
                </a:lnTo>
                <a:lnTo>
                  <a:pt x="138148" y="193649"/>
                </a:lnTo>
                <a:lnTo>
                  <a:pt x="75196" y="193649"/>
                </a:lnTo>
                <a:lnTo>
                  <a:pt x="63516" y="192790"/>
                </a:lnTo>
                <a:lnTo>
                  <a:pt x="33718" y="165554"/>
                </a:lnTo>
                <a:lnTo>
                  <a:pt x="31661" y="144475"/>
                </a:lnTo>
                <a:lnTo>
                  <a:pt x="31661" y="94995"/>
                </a:lnTo>
                <a:lnTo>
                  <a:pt x="138079" y="94995"/>
                </a:lnTo>
                <a:lnTo>
                  <a:pt x="131832" y="83850"/>
                </a:lnTo>
                <a:lnTo>
                  <a:pt x="108234" y="68692"/>
                </a:lnTo>
                <a:lnTo>
                  <a:pt x="75196" y="63639"/>
                </a:lnTo>
                <a:lnTo>
                  <a:pt x="31661" y="63639"/>
                </a:lnTo>
                <a:lnTo>
                  <a:pt x="31661" y="0"/>
                </a:lnTo>
                <a:close/>
              </a:path>
              <a:path w="151130" h="225425">
                <a:moveTo>
                  <a:pt x="138079" y="94995"/>
                </a:moveTo>
                <a:lnTo>
                  <a:pt x="75196" y="94995"/>
                </a:lnTo>
                <a:lnTo>
                  <a:pt x="86902" y="95855"/>
                </a:lnTo>
                <a:lnTo>
                  <a:pt x="96742" y="98432"/>
                </a:lnTo>
                <a:lnTo>
                  <a:pt x="118535" y="132968"/>
                </a:lnTo>
                <a:lnTo>
                  <a:pt x="119049" y="144475"/>
                </a:lnTo>
                <a:lnTo>
                  <a:pt x="118535" y="155855"/>
                </a:lnTo>
                <a:lnTo>
                  <a:pt x="96742" y="190212"/>
                </a:lnTo>
                <a:lnTo>
                  <a:pt x="75196" y="193649"/>
                </a:lnTo>
                <a:lnTo>
                  <a:pt x="138148" y="193649"/>
                </a:lnTo>
                <a:lnTo>
                  <a:pt x="145880" y="179908"/>
                </a:lnTo>
                <a:lnTo>
                  <a:pt x="146002" y="179625"/>
                </a:lnTo>
                <a:lnTo>
                  <a:pt x="150710" y="144475"/>
                </a:lnTo>
                <a:lnTo>
                  <a:pt x="145991" y="109111"/>
                </a:lnTo>
                <a:lnTo>
                  <a:pt x="138079" y="94995"/>
                </a:lnTo>
                <a:close/>
              </a:path>
            </a:pathLst>
          </a:custGeom>
          <a:solidFill>
            <a:srgbClr val="69AF22"/>
          </a:solidFill>
        </p:spPr>
        <p:txBody>
          <a:bodyPr wrap="square" lIns="0" tIns="0" rIns="0" bIns="0" rtlCol="0"/>
          <a:lstStyle/>
          <a:p>
            <a:endParaRPr b="1" dirty="0">
              <a:latin typeface="Century Gothic Bold"/>
            </a:endParaRPr>
          </a:p>
        </p:txBody>
      </p:sp>
      <p:sp>
        <p:nvSpPr>
          <p:cNvPr id="38" name="object 11"/>
          <p:cNvSpPr/>
          <p:nvPr/>
        </p:nvSpPr>
        <p:spPr>
          <a:xfrm>
            <a:off x="1491056" y="6811619"/>
            <a:ext cx="31750" cy="31750"/>
          </a:xfrm>
          <a:custGeom>
            <a:avLst/>
            <a:gdLst/>
            <a:ahLst/>
            <a:cxnLst/>
            <a:rect l="l" t="t" r="r" b="b"/>
            <a:pathLst>
              <a:path w="31750" h="31750">
                <a:moveTo>
                  <a:pt x="31661" y="0"/>
                </a:moveTo>
                <a:lnTo>
                  <a:pt x="0" y="0"/>
                </a:lnTo>
                <a:lnTo>
                  <a:pt x="0" y="31356"/>
                </a:lnTo>
                <a:lnTo>
                  <a:pt x="31661" y="31356"/>
                </a:lnTo>
                <a:lnTo>
                  <a:pt x="31661" y="0"/>
                </a:lnTo>
                <a:close/>
              </a:path>
            </a:pathLst>
          </a:custGeom>
          <a:solidFill>
            <a:srgbClr val="69AF22"/>
          </a:solidFill>
        </p:spPr>
        <p:txBody>
          <a:bodyPr wrap="square" lIns="0" tIns="0" rIns="0" bIns="0" rtlCol="0"/>
          <a:lstStyle/>
          <a:p>
            <a:endParaRPr b="1" dirty="0">
              <a:latin typeface="Century Gothic Bold"/>
            </a:endParaRPr>
          </a:p>
        </p:txBody>
      </p:sp>
      <p:sp>
        <p:nvSpPr>
          <p:cNvPr id="39" name="object 12"/>
          <p:cNvSpPr/>
          <p:nvPr/>
        </p:nvSpPr>
        <p:spPr>
          <a:xfrm>
            <a:off x="1506886" y="6875246"/>
            <a:ext cx="0" cy="161925"/>
          </a:xfrm>
          <a:custGeom>
            <a:avLst/>
            <a:gdLst/>
            <a:ahLst/>
            <a:cxnLst/>
            <a:rect l="l" t="t" r="r" b="b"/>
            <a:pathLst>
              <a:path h="161925">
                <a:moveTo>
                  <a:pt x="0" y="0"/>
                </a:moveTo>
                <a:lnTo>
                  <a:pt x="0" y="161366"/>
                </a:lnTo>
              </a:path>
            </a:pathLst>
          </a:custGeom>
          <a:ln w="31661">
            <a:solidFill>
              <a:srgbClr val="69AF22"/>
            </a:solidFill>
          </a:ln>
        </p:spPr>
        <p:txBody>
          <a:bodyPr wrap="square" lIns="0" tIns="0" rIns="0" bIns="0" rtlCol="0"/>
          <a:lstStyle/>
          <a:p>
            <a:endParaRPr b="1" dirty="0">
              <a:latin typeface="Century Gothic Bold"/>
            </a:endParaRPr>
          </a:p>
        </p:txBody>
      </p:sp>
      <p:sp>
        <p:nvSpPr>
          <p:cNvPr id="40" name="object 13"/>
          <p:cNvSpPr/>
          <p:nvPr/>
        </p:nvSpPr>
        <p:spPr>
          <a:xfrm>
            <a:off x="1534344" y="6811612"/>
            <a:ext cx="151130" cy="225425"/>
          </a:xfrm>
          <a:custGeom>
            <a:avLst/>
            <a:gdLst/>
            <a:ahLst/>
            <a:cxnLst/>
            <a:rect l="l" t="t" r="r" b="b"/>
            <a:pathLst>
              <a:path w="151130" h="225425">
                <a:moveTo>
                  <a:pt x="150710" y="0"/>
                </a:moveTo>
                <a:lnTo>
                  <a:pt x="119049" y="0"/>
                </a:lnTo>
                <a:lnTo>
                  <a:pt x="119049" y="63639"/>
                </a:lnTo>
                <a:lnTo>
                  <a:pt x="75501" y="63639"/>
                </a:lnTo>
                <a:lnTo>
                  <a:pt x="42471" y="68682"/>
                </a:lnTo>
                <a:lnTo>
                  <a:pt x="18876" y="83812"/>
                </a:lnTo>
                <a:lnTo>
                  <a:pt x="4719" y="109025"/>
                </a:lnTo>
                <a:lnTo>
                  <a:pt x="0" y="144322"/>
                </a:lnTo>
                <a:lnTo>
                  <a:pt x="4719" y="179758"/>
                </a:lnTo>
                <a:lnTo>
                  <a:pt x="18876" y="205066"/>
                </a:lnTo>
                <a:lnTo>
                  <a:pt x="42471" y="220250"/>
                </a:lnTo>
                <a:lnTo>
                  <a:pt x="75501" y="225310"/>
                </a:lnTo>
                <a:lnTo>
                  <a:pt x="108405" y="220250"/>
                </a:lnTo>
                <a:lnTo>
                  <a:pt x="131908" y="205066"/>
                </a:lnTo>
                <a:lnTo>
                  <a:pt x="138744" y="192798"/>
                </a:lnTo>
                <a:lnTo>
                  <a:pt x="75577" y="192798"/>
                </a:lnTo>
                <a:lnTo>
                  <a:pt x="63892" y="191936"/>
                </a:lnTo>
                <a:lnTo>
                  <a:pt x="34097" y="164539"/>
                </a:lnTo>
                <a:lnTo>
                  <a:pt x="32042" y="143167"/>
                </a:lnTo>
                <a:lnTo>
                  <a:pt x="32556" y="131625"/>
                </a:lnTo>
                <a:lnTo>
                  <a:pt x="54113" y="97212"/>
                </a:lnTo>
                <a:lnTo>
                  <a:pt x="150710" y="93840"/>
                </a:lnTo>
                <a:lnTo>
                  <a:pt x="150710" y="0"/>
                </a:lnTo>
                <a:close/>
              </a:path>
              <a:path w="151130" h="225425">
                <a:moveTo>
                  <a:pt x="150710" y="93840"/>
                </a:moveTo>
                <a:lnTo>
                  <a:pt x="119113" y="93840"/>
                </a:lnTo>
                <a:lnTo>
                  <a:pt x="119062" y="144322"/>
                </a:lnTo>
                <a:lnTo>
                  <a:pt x="118600" y="154715"/>
                </a:lnTo>
                <a:lnTo>
                  <a:pt x="97047" y="189350"/>
                </a:lnTo>
                <a:lnTo>
                  <a:pt x="75577" y="192798"/>
                </a:lnTo>
                <a:lnTo>
                  <a:pt x="138744" y="192798"/>
                </a:lnTo>
                <a:lnTo>
                  <a:pt x="146010" y="179758"/>
                </a:lnTo>
                <a:lnTo>
                  <a:pt x="150710" y="144322"/>
                </a:lnTo>
                <a:lnTo>
                  <a:pt x="150710" y="93840"/>
                </a:lnTo>
                <a:close/>
              </a:path>
            </a:pathLst>
          </a:custGeom>
          <a:solidFill>
            <a:srgbClr val="69AF22"/>
          </a:solidFill>
        </p:spPr>
        <p:txBody>
          <a:bodyPr wrap="square" lIns="0" tIns="0" rIns="0" bIns="0" rtlCol="0"/>
          <a:lstStyle/>
          <a:p>
            <a:endParaRPr b="1" dirty="0">
              <a:latin typeface="Century Gothic Bold"/>
            </a:endParaRPr>
          </a:p>
        </p:txBody>
      </p:sp>
      <p:sp>
        <p:nvSpPr>
          <p:cNvPr id="41" name="object 14"/>
          <p:cNvSpPr/>
          <p:nvPr/>
        </p:nvSpPr>
        <p:spPr>
          <a:xfrm>
            <a:off x="1690453" y="6875246"/>
            <a:ext cx="151130" cy="161925"/>
          </a:xfrm>
          <a:custGeom>
            <a:avLst/>
            <a:gdLst/>
            <a:ahLst/>
            <a:cxnLst/>
            <a:rect l="l" t="t" r="r" b="b"/>
            <a:pathLst>
              <a:path w="151130" h="161925">
                <a:moveTo>
                  <a:pt x="75501" y="0"/>
                </a:moveTo>
                <a:lnTo>
                  <a:pt x="42466" y="5052"/>
                </a:lnTo>
                <a:lnTo>
                  <a:pt x="18872" y="20210"/>
                </a:lnTo>
                <a:lnTo>
                  <a:pt x="4717" y="45471"/>
                </a:lnTo>
                <a:lnTo>
                  <a:pt x="0" y="80835"/>
                </a:lnTo>
                <a:lnTo>
                  <a:pt x="4717" y="116071"/>
                </a:lnTo>
                <a:lnTo>
                  <a:pt x="18872" y="141236"/>
                </a:lnTo>
                <a:lnTo>
                  <a:pt x="42466" y="156334"/>
                </a:lnTo>
                <a:lnTo>
                  <a:pt x="75501" y="161366"/>
                </a:lnTo>
                <a:lnTo>
                  <a:pt x="150710" y="161366"/>
                </a:lnTo>
                <a:lnTo>
                  <a:pt x="150710" y="130009"/>
                </a:lnTo>
                <a:lnTo>
                  <a:pt x="75501" y="130009"/>
                </a:lnTo>
                <a:lnTo>
                  <a:pt x="58544" y="127916"/>
                </a:lnTo>
                <a:lnTo>
                  <a:pt x="45737" y="121637"/>
                </a:lnTo>
                <a:lnTo>
                  <a:pt x="37080" y="111171"/>
                </a:lnTo>
                <a:lnTo>
                  <a:pt x="32575" y="96520"/>
                </a:lnTo>
                <a:lnTo>
                  <a:pt x="150710" y="96520"/>
                </a:lnTo>
                <a:lnTo>
                  <a:pt x="150710" y="80733"/>
                </a:lnTo>
                <a:lnTo>
                  <a:pt x="148638" y="65163"/>
                </a:lnTo>
                <a:lnTo>
                  <a:pt x="32575" y="65163"/>
                </a:lnTo>
                <a:lnTo>
                  <a:pt x="37080" y="50378"/>
                </a:lnTo>
                <a:lnTo>
                  <a:pt x="45737" y="39817"/>
                </a:lnTo>
                <a:lnTo>
                  <a:pt x="58544" y="33481"/>
                </a:lnTo>
                <a:lnTo>
                  <a:pt x="75501" y="31369"/>
                </a:lnTo>
                <a:lnTo>
                  <a:pt x="138160" y="31369"/>
                </a:lnTo>
                <a:lnTo>
                  <a:pt x="131908" y="20183"/>
                </a:lnTo>
                <a:lnTo>
                  <a:pt x="108405" y="5045"/>
                </a:lnTo>
                <a:lnTo>
                  <a:pt x="75501" y="0"/>
                </a:lnTo>
                <a:close/>
              </a:path>
              <a:path w="151130" h="161925">
                <a:moveTo>
                  <a:pt x="138160" y="31369"/>
                </a:moveTo>
                <a:lnTo>
                  <a:pt x="75501" y="31369"/>
                </a:lnTo>
                <a:lnTo>
                  <a:pt x="92325" y="33481"/>
                </a:lnTo>
                <a:lnTo>
                  <a:pt x="105038" y="39817"/>
                </a:lnTo>
                <a:lnTo>
                  <a:pt x="113641" y="50378"/>
                </a:lnTo>
                <a:lnTo>
                  <a:pt x="118135" y="65163"/>
                </a:lnTo>
                <a:lnTo>
                  <a:pt x="148638" y="65163"/>
                </a:lnTo>
                <a:lnTo>
                  <a:pt x="146010" y="45412"/>
                </a:lnTo>
                <a:lnTo>
                  <a:pt x="138160" y="31369"/>
                </a:lnTo>
                <a:close/>
              </a:path>
            </a:pathLst>
          </a:custGeom>
          <a:solidFill>
            <a:srgbClr val="69AF22"/>
          </a:solidFill>
        </p:spPr>
        <p:txBody>
          <a:bodyPr wrap="square" lIns="0" tIns="0" rIns="0" bIns="0" rtlCol="0"/>
          <a:lstStyle/>
          <a:p>
            <a:endParaRPr b="1" dirty="0">
              <a:latin typeface="Century Gothic Bold"/>
            </a:endParaRPr>
          </a:p>
        </p:txBody>
      </p:sp>
      <p:sp>
        <p:nvSpPr>
          <p:cNvPr id="42" name="object 15"/>
          <p:cNvSpPr/>
          <p:nvPr/>
        </p:nvSpPr>
        <p:spPr>
          <a:xfrm>
            <a:off x="879849" y="7122655"/>
            <a:ext cx="946471" cy="170242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b="1" dirty="0">
              <a:latin typeface="Century Gothic Bold"/>
            </a:endParaRPr>
          </a:p>
        </p:txBody>
      </p:sp>
      <p:sp>
        <p:nvSpPr>
          <p:cNvPr id="43" name="object 16"/>
          <p:cNvSpPr txBox="1"/>
          <p:nvPr/>
        </p:nvSpPr>
        <p:spPr>
          <a:xfrm>
            <a:off x="2861074" y="6985140"/>
            <a:ext cx="1466215" cy="162224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950" b="1" spc="-25" dirty="0">
                <a:solidFill>
                  <a:srgbClr val="004594"/>
                </a:solidFill>
                <a:latin typeface="Century Gothic"/>
                <a:cs typeface="Century Gothic"/>
              </a:rPr>
              <a:t>www.lanbide.euskadi.eus</a:t>
            </a:r>
            <a:endParaRPr sz="950" dirty="0">
              <a:latin typeface="Century Gothic"/>
              <a:cs typeface="Century Gothic"/>
            </a:endParaRPr>
          </a:p>
        </p:txBody>
      </p:sp>
      <p:sp>
        <p:nvSpPr>
          <p:cNvPr id="44" name="object 17"/>
          <p:cNvSpPr/>
          <p:nvPr/>
        </p:nvSpPr>
        <p:spPr>
          <a:xfrm>
            <a:off x="4692841" y="7021690"/>
            <a:ext cx="126720" cy="126733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b="1" dirty="0">
              <a:latin typeface="Century Gothic Bold"/>
            </a:endParaRPr>
          </a:p>
        </p:txBody>
      </p:sp>
      <p:sp>
        <p:nvSpPr>
          <p:cNvPr id="45" name="object 18"/>
          <p:cNvSpPr/>
          <p:nvPr/>
        </p:nvSpPr>
        <p:spPr>
          <a:xfrm>
            <a:off x="4512936" y="7021693"/>
            <a:ext cx="126623" cy="126733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b="1" dirty="0">
              <a:latin typeface="Century Gothic Bold"/>
            </a:endParaRPr>
          </a:p>
        </p:txBody>
      </p:sp>
      <p:sp>
        <p:nvSpPr>
          <p:cNvPr id="46" name="object 19"/>
          <p:cNvSpPr/>
          <p:nvPr/>
        </p:nvSpPr>
        <p:spPr>
          <a:xfrm>
            <a:off x="4873167" y="7021696"/>
            <a:ext cx="126746" cy="126720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b="1" dirty="0">
              <a:latin typeface="Century Gothic Bold"/>
            </a:endParaRPr>
          </a:p>
        </p:txBody>
      </p:sp>
      <p:sp>
        <p:nvSpPr>
          <p:cNvPr id="47" name="object 22"/>
          <p:cNvSpPr txBox="1"/>
          <p:nvPr/>
        </p:nvSpPr>
        <p:spPr>
          <a:xfrm>
            <a:off x="2002056" y="7016817"/>
            <a:ext cx="764352" cy="321242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950" b="1" spc="-5" dirty="0" smtClean="0">
                <a:solidFill>
                  <a:srgbClr val="004594"/>
                </a:solidFill>
                <a:latin typeface="Century Gothic"/>
                <a:cs typeface="Century Gothic"/>
              </a:rPr>
              <a:t>9</a:t>
            </a:r>
            <a:r>
              <a:rPr lang="es-ES" sz="950" b="1" spc="-5" dirty="0" smtClean="0">
                <a:solidFill>
                  <a:srgbClr val="004594"/>
                </a:solidFill>
                <a:latin typeface="Century Gothic"/>
                <a:cs typeface="Century Gothic"/>
              </a:rPr>
              <a:t>45  160 601</a:t>
            </a:r>
          </a:p>
          <a:p>
            <a:pPr marL="12700">
              <a:lnSpc>
                <a:spcPct val="100000"/>
              </a:lnSpc>
              <a:spcBef>
                <a:spcPts val="125"/>
              </a:spcBef>
            </a:pPr>
            <a:endParaRPr sz="950" dirty="0">
              <a:latin typeface="Century Gothic"/>
              <a:cs typeface="Century Gothic"/>
            </a:endParaRPr>
          </a:p>
        </p:txBody>
      </p:sp>
      <p:pic>
        <p:nvPicPr>
          <p:cNvPr id="27" name="Imagen 26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37522" y="6875246"/>
            <a:ext cx="2511870" cy="432000"/>
          </a:xfrm>
          <a:prstGeom prst="rect">
            <a:avLst/>
          </a:prstGeom>
        </p:spPr>
      </p:pic>
      <p:pic>
        <p:nvPicPr>
          <p:cNvPr id="24" name="Picture 5" descr="OK Tira azul_oscuro"/>
          <p:cNvPicPr>
            <a:picLocks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5685" r="-47"/>
          <a:stretch>
            <a:fillRect/>
          </a:stretch>
        </p:blipFill>
        <p:spPr bwMode="auto">
          <a:xfrm>
            <a:off x="184334" y="87568"/>
            <a:ext cx="10191566" cy="1328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9"/>
          <p:cNvGrpSpPr>
            <a:grpSpLocks/>
          </p:cNvGrpSpPr>
          <p:nvPr/>
        </p:nvGrpSpPr>
        <p:grpSpPr bwMode="auto">
          <a:xfrm>
            <a:off x="8255" y="-2127"/>
            <a:ext cx="10680700" cy="7562850"/>
            <a:chOff x="0" y="981"/>
            <a:chExt cx="5760" cy="2319"/>
          </a:xfrm>
        </p:grpSpPr>
        <p:sp>
          <p:nvSpPr>
            <p:cNvPr id="6" name="2 Rectángulo"/>
            <p:cNvSpPr>
              <a:spLocks noChangeArrowheads="1"/>
            </p:cNvSpPr>
            <p:nvPr/>
          </p:nvSpPr>
          <p:spPr bwMode="auto">
            <a:xfrm>
              <a:off x="0" y="981"/>
              <a:ext cx="5760" cy="2086"/>
            </a:xfrm>
            <a:prstGeom prst="rect">
              <a:avLst/>
            </a:prstGeom>
            <a:solidFill>
              <a:srgbClr val="00459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 algn="ctr">
                  <a:solidFill>
                    <a:srgbClr val="004595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>
                <a:defRPr/>
              </a:pPr>
              <a:endParaRPr lang="es-ES" dirty="0">
                <a:solidFill>
                  <a:schemeClr val="lt1"/>
                </a:solidFill>
                <a:latin typeface="+mn-lt"/>
              </a:endParaRPr>
            </a:p>
          </p:txBody>
        </p:sp>
        <p:pic>
          <p:nvPicPr>
            <p:cNvPr id="8" name="Picture 4" descr="OK Tira verde_oscuro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3067"/>
              <a:ext cx="5760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4" name="object 4"/>
          <p:cNvSpPr txBox="1">
            <a:spLocks noGrp="1"/>
          </p:cNvSpPr>
          <p:nvPr>
            <p:ph type="body" idx="1"/>
          </p:nvPr>
        </p:nvSpPr>
        <p:spPr>
          <a:xfrm>
            <a:off x="444500" y="2409825"/>
            <a:ext cx="8240395" cy="157222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lang="es-ES" dirty="0">
                <a:solidFill>
                  <a:schemeClr val="bg1">
                    <a:lumMod val="95000"/>
                  </a:schemeClr>
                </a:solidFill>
              </a:rPr>
              <a:t>Procedimiento de selección</a:t>
            </a:r>
            <a:endParaRPr lang="es-ES" spc="-45" dirty="0">
              <a:solidFill>
                <a:schemeClr val="bg1">
                  <a:lumMod val="95000"/>
                </a:schemeClr>
              </a:solidFill>
            </a:endParaRPr>
          </a:p>
          <a:p>
            <a:pPr marL="12700">
              <a:lnSpc>
                <a:spcPts val="4500"/>
              </a:lnSpc>
              <a:spcBef>
                <a:spcPts val="100"/>
              </a:spcBef>
            </a:pPr>
            <a:r>
              <a:rPr lang="es-ES" spc="-100" dirty="0" smtClean="0">
                <a:solidFill>
                  <a:schemeClr val="bg1">
                    <a:lumMod val="95000"/>
                  </a:schemeClr>
                </a:solidFill>
              </a:rPr>
              <a:t>de </a:t>
            </a:r>
            <a:r>
              <a:rPr lang="es-ES" spc="85" dirty="0" smtClean="0">
                <a:solidFill>
                  <a:schemeClr val="bg1">
                    <a:lumMod val="95000"/>
                  </a:schemeClr>
                </a:solidFill>
              </a:rPr>
              <a:t>las </a:t>
            </a:r>
            <a:r>
              <a:rPr lang="es-ES" spc="-5" dirty="0" smtClean="0">
                <a:solidFill>
                  <a:schemeClr val="bg1">
                    <a:lumMod val="95000"/>
                  </a:schemeClr>
                </a:solidFill>
              </a:rPr>
              <a:t>personas</a:t>
            </a:r>
            <a:r>
              <a:rPr lang="es-ES" spc="235" dirty="0" smtClean="0">
                <a:solidFill>
                  <a:schemeClr val="bg1">
                    <a:lumMod val="95000"/>
                  </a:schemeClr>
                </a:solidFill>
              </a:rPr>
              <a:t> </a:t>
            </a:r>
            <a:r>
              <a:rPr lang="es-ES" spc="20" dirty="0" smtClean="0">
                <a:solidFill>
                  <a:schemeClr val="bg1">
                    <a:lumMod val="95000"/>
                  </a:schemeClr>
                </a:solidFill>
              </a:rPr>
              <a:t>participantes</a:t>
            </a:r>
          </a:p>
          <a:p>
            <a:pPr marL="50165">
              <a:lnSpc>
                <a:spcPct val="100000"/>
              </a:lnSpc>
            </a:pPr>
            <a:endParaRPr lang="es-ES" sz="1800" dirty="0">
              <a:latin typeface="Century Gothic"/>
              <a:cs typeface="Century Gothic"/>
            </a:endParaRPr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4E419B06-B5B2-1643-9822-6D16569B6A27}"/>
              </a:ext>
            </a:extLst>
          </p:cNvPr>
          <p:cNvSpPr/>
          <p:nvPr/>
        </p:nvSpPr>
        <p:spPr>
          <a:xfrm>
            <a:off x="399698" y="759644"/>
            <a:ext cx="2362200" cy="21441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20000" spc="-1500" baseline="7000" dirty="0">
                <a:solidFill>
                  <a:schemeClr val="bg1">
                    <a:lumMod val="95000"/>
                    <a:alpha val="36000"/>
                  </a:schemeClr>
                </a:solidFill>
                <a:latin typeface="Century Gothic"/>
                <a:cs typeface="Century Gothic"/>
              </a:rPr>
              <a:t>05</a:t>
            </a:r>
            <a:endParaRPr lang="es-ES" sz="20000" b="1" spc="-1500" baseline="7000" dirty="0">
              <a:solidFill>
                <a:schemeClr val="bg1">
                  <a:lumMod val="95000"/>
                  <a:alpha val="36000"/>
                </a:schemeClr>
              </a:solidFill>
              <a:latin typeface="Century Gothic Bold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object 22"/>
          <p:cNvSpPr txBox="1"/>
          <p:nvPr/>
        </p:nvSpPr>
        <p:spPr>
          <a:xfrm>
            <a:off x="5138045" y="526684"/>
            <a:ext cx="4835525" cy="5951629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230504" marR="5080" indent="-218440">
              <a:lnSpc>
                <a:spcPct val="100000"/>
              </a:lnSpc>
              <a:spcBef>
                <a:spcPts val="100"/>
              </a:spcBef>
              <a:buChar char="—"/>
              <a:tabLst>
                <a:tab pos="231140" algn="l"/>
              </a:tabLst>
            </a:pPr>
            <a:r>
              <a:rPr lang="es-ES" sz="1300" spc="-80" dirty="0">
                <a:solidFill>
                  <a:srgbClr val="3D3D3F"/>
                </a:solidFill>
                <a:latin typeface="Century Gothic"/>
                <a:cs typeface="Century Gothic"/>
              </a:rPr>
              <a:t>Para </a:t>
            </a:r>
            <a:r>
              <a:rPr lang="es-ES" sz="1300" spc="-35" dirty="0">
                <a:solidFill>
                  <a:srgbClr val="3D3D3F"/>
                </a:solidFill>
                <a:latin typeface="Century Gothic"/>
                <a:cs typeface="Century Gothic"/>
              </a:rPr>
              <a:t>esta </a:t>
            </a:r>
            <a:r>
              <a:rPr lang="es-ES" sz="1300" spc="-25" dirty="0">
                <a:solidFill>
                  <a:srgbClr val="3D3D3F"/>
                </a:solidFill>
                <a:latin typeface="Century Gothic"/>
                <a:cs typeface="Century Gothic"/>
              </a:rPr>
              <a:t>selección </a:t>
            </a:r>
            <a:r>
              <a:rPr lang="es-ES" sz="1300" spc="-20" dirty="0">
                <a:solidFill>
                  <a:srgbClr val="3D3D3F"/>
                </a:solidFill>
                <a:latin typeface="Century Gothic"/>
                <a:cs typeface="Century Gothic"/>
              </a:rPr>
              <a:t>se </a:t>
            </a:r>
            <a:r>
              <a:rPr lang="es-ES" sz="1300" spc="-40" dirty="0">
                <a:solidFill>
                  <a:srgbClr val="3D3D3F"/>
                </a:solidFill>
                <a:latin typeface="Century Gothic"/>
                <a:cs typeface="Century Gothic"/>
              </a:rPr>
              <a:t>presentará </a:t>
            </a:r>
            <a:r>
              <a:rPr lang="es-ES" sz="1300" spc="-55" dirty="0">
                <a:solidFill>
                  <a:srgbClr val="3D3D3F"/>
                </a:solidFill>
                <a:latin typeface="Century Gothic"/>
                <a:cs typeface="Century Gothic"/>
              </a:rPr>
              <a:t>una </a:t>
            </a:r>
            <a:r>
              <a:rPr lang="es-ES" sz="1300" spc="-10" dirty="0">
                <a:solidFill>
                  <a:srgbClr val="004594"/>
                </a:solidFill>
                <a:latin typeface="Century Gothic"/>
                <a:cs typeface="Century Gothic"/>
              </a:rPr>
              <a:t>solicitud </a:t>
            </a:r>
            <a:r>
              <a:rPr lang="es-ES" sz="1300" spc="-45" dirty="0">
                <a:solidFill>
                  <a:srgbClr val="004594"/>
                </a:solidFill>
                <a:latin typeface="Century Gothic"/>
                <a:cs typeface="Century Gothic"/>
              </a:rPr>
              <a:t>de </a:t>
            </a:r>
            <a:r>
              <a:rPr lang="es-ES" sz="1300" spc="-15" dirty="0">
                <a:solidFill>
                  <a:srgbClr val="004594"/>
                </a:solidFill>
                <a:latin typeface="Century Gothic"/>
                <a:cs typeface="Century Gothic"/>
              </a:rPr>
              <a:t>gestión  </a:t>
            </a:r>
            <a:r>
              <a:rPr lang="es-ES" sz="1300" spc="-45" dirty="0">
                <a:solidFill>
                  <a:srgbClr val="004594"/>
                </a:solidFill>
                <a:latin typeface="Century Gothic"/>
                <a:cs typeface="Century Gothic"/>
              </a:rPr>
              <a:t>de </a:t>
            </a:r>
            <a:r>
              <a:rPr lang="es-ES" sz="1300" spc="-30" dirty="0">
                <a:solidFill>
                  <a:srgbClr val="004594"/>
                </a:solidFill>
                <a:latin typeface="Century Gothic"/>
                <a:cs typeface="Century Gothic"/>
              </a:rPr>
              <a:t>oferta </a:t>
            </a:r>
            <a:r>
              <a:rPr lang="es-ES" sz="1300" spc="-50" dirty="0">
                <a:solidFill>
                  <a:srgbClr val="3D3D3F"/>
                </a:solidFill>
                <a:latin typeface="Century Gothic"/>
                <a:cs typeface="Century Gothic"/>
              </a:rPr>
              <a:t>por cada </a:t>
            </a:r>
            <a:r>
              <a:rPr lang="es-ES" sz="1300" spc="-25" dirty="0">
                <a:solidFill>
                  <a:srgbClr val="3D3D3F"/>
                </a:solidFill>
                <a:latin typeface="Century Gothic"/>
                <a:cs typeface="Century Gothic"/>
              </a:rPr>
              <a:t>perfil </a:t>
            </a:r>
            <a:r>
              <a:rPr lang="es-ES" sz="1300" spc="-55" dirty="0">
                <a:solidFill>
                  <a:srgbClr val="3D3D3F"/>
                </a:solidFill>
                <a:latin typeface="Century Gothic"/>
                <a:cs typeface="Century Gothic"/>
              </a:rPr>
              <a:t>de </a:t>
            </a:r>
            <a:r>
              <a:rPr lang="es-ES" sz="1300" spc="-40" dirty="0">
                <a:solidFill>
                  <a:srgbClr val="3D3D3F"/>
                </a:solidFill>
                <a:latin typeface="Century Gothic"/>
                <a:cs typeface="Century Gothic"/>
              </a:rPr>
              <a:t>puesto </a:t>
            </a:r>
            <a:r>
              <a:rPr lang="es-ES" sz="1300" spc="-55" dirty="0">
                <a:solidFill>
                  <a:srgbClr val="3D3D3F"/>
                </a:solidFill>
                <a:latin typeface="Century Gothic"/>
                <a:cs typeface="Century Gothic"/>
              </a:rPr>
              <a:t>de </a:t>
            </a:r>
            <a:r>
              <a:rPr lang="es-ES" sz="1300" spc="-45" dirty="0">
                <a:solidFill>
                  <a:srgbClr val="3D3D3F"/>
                </a:solidFill>
                <a:latin typeface="Century Gothic"/>
                <a:cs typeface="Century Gothic"/>
              </a:rPr>
              <a:t>trabajo </a:t>
            </a:r>
            <a:r>
              <a:rPr lang="es-ES" sz="1300" spc="-70" dirty="0">
                <a:solidFill>
                  <a:srgbClr val="3D3D3F"/>
                </a:solidFill>
                <a:latin typeface="Century Gothic"/>
                <a:cs typeface="Century Gothic"/>
              </a:rPr>
              <a:t>a </a:t>
            </a:r>
            <a:r>
              <a:rPr lang="es-ES" sz="1300" spc="-45" dirty="0" smtClean="0">
                <a:solidFill>
                  <a:srgbClr val="3D3D3F"/>
                </a:solidFill>
                <a:latin typeface="Century Gothic"/>
                <a:cs typeface="Century Gothic"/>
              </a:rPr>
              <a:t>cubrir</a:t>
            </a:r>
            <a:r>
              <a:rPr lang="es-ES" sz="1300" spc="-4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5" dirty="0" smtClean="0">
                <a:solidFill>
                  <a:srgbClr val="3D3D3F"/>
                </a:solidFill>
                <a:latin typeface="Century Gothic"/>
                <a:cs typeface="Century Gothic"/>
              </a:rPr>
              <a:t>tras la notificación de la resolución y con 15 días de antelación al del inicio previsto de los contratos </a:t>
            </a:r>
            <a:endParaRPr lang="es-ES" sz="1300" dirty="0" smtClean="0">
              <a:latin typeface="Century Gothic"/>
              <a:cs typeface="Century Gothic"/>
            </a:endParaRPr>
          </a:p>
          <a:p>
            <a:pPr marL="230504" marR="29845" indent="-218440">
              <a:lnSpc>
                <a:spcPct val="100000"/>
              </a:lnSpc>
              <a:spcBef>
                <a:spcPts val="600"/>
              </a:spcBef>
              <a:buClr>
                <a:srgbClr val="000000"/>
              </a:buClr>
              <a:buChar char="—"/>
              <a:tabLst>
                <a:tab pos="231140" algn="l"/>
              </a:tabLst>
            </a:pPr>
            <a:r>
              <a:rPr lang="es-ES" sz="1300" spc="-55" dirty="0" smtClean="0">
                <a:solidFill>
                  <a:srgbClr val="3D3D3F"/>
                </a:solidFill>
                <a:latin typeface="Century Gothic"/>
                <a:cs typeface="Century Gothic"/>
              </a:rPr>
              <a:t>Cada </a:t>
            </a:r>
            <a:r>
              <a:rPr lang="es-ES" sz="1300" spc="-25" dirty="0" smtClean="0">
                <a:solidFill>
                  <a:srgbClr val="3D3D3F"/>
                </a:solidFill>
                <a:latin typeface="Century Gothic"/>
                <a:cs typeface="Century Gothic"/>
              </a:rPr>
              <a:t>solicitud </a:t>
            </a:r>
            <a:r>
              <a:rPr lang="es-ES" sz="1300" spc="-55" dirty="0" smtClean="0">
                <a:solidFill>
                  <a:srgbClr val="3D3D3F"/>
                </a:solidFill>
                <a:latin typeface="Century Gothic"/>
                <a:cs typeface="Century Gothic"/>
              </a:rPr>
              <a:t>de </a:t>
            </a:r>
            <a:r>
              <a:rPr lang="es-ES" sz="1300" spc="-30" dirty="0" smtClean="0">
                <a:solidFill>
                  <a:srgbClr val="3D3D3F"/>
                </a:solidFill>
                <a:latin typeface="Century Gothic"/>
                <a:cs typeface="Century Gothic"/>
              </a:rPr>
              <a:t>gestión </a:t>
            </a:r>
            <a:r>
              <a:rPr lang="es-ES" sz="1300" spc="-55" dirty="0" smtClean="0">
                <a:solidFill>
                  <a:srgbClr val="3D3D3F"/>
                </a:solidFill>
                <a:latin typeface="Century Gothic"/>
                <a:cs typeface="Century Gothic"/>
              </a:rPr>
              <a:t>de </a:t>
            </a:r>
            <a:r>
              <a:rPr lang="es-ES" sz="1300" spc="-45" dirty="0" smtClean="0">
                <a:solidFill>
                  <a:srgbClr val="3D3D3F"/>
                </a:solidFill>
                <a:latin typeface="Century Gothic"/>
                <a:cs typeface="Century Gothic"/>
              </a:rPr>
              <a:t>oferta </a:t>
            </a:r>
            <a:r>
              <a:rPr lang="es-ES" sz="1300" spc="-30" dirty="0" smtClean="0">
                <a:solidFill>
                  <a:srgbClr val="3D3D3F"/>
                </a:solidFill>
                <a:latin typeface="Century Gothic"/>
                <a:cs typeface="Century Gothic"/>
              </a:rPr>
              <a:t>será </a:t>
            </a:r>
            <a:r>
              <a:rPr lang="es-ES" sz="1300" spc="-35" dirty="0" smtClean="0">
                <a:solidFill>
                  <a:srgbClr val="3D3D3F"/>
                </a:solidFill>
                <a:latin typeface="Century Gothic"/>
                <a:cs typeface="Century Gothic"/>
              </a:rPr>
              <a:t>registrada </a:t>
            </a:r>
            <a:r>
              <a:rPr lang="es-ES" sz="1300" spc="-50" dirty="0" smtClean="0">
                <a:solidFill>
                  <a:srgbClr val="3D3D3F"/>
                </a:solidFill>
                <a:latin typeface="Century Gothic"/>
                <a:cs typeface="Century Gothic"/>
              </a:rPr>
              <a:t>por </a:t>
            </a:r>
            <a:r>
              <a:rPr lang="es-ES" sz="1300" spc="-25" dirty="0" smtClean="0">
                <a:solidFill>
                  <a:srgbClr val="3D3D3F"/>
                </a:solidFill>
                <a:latin typeface="Century Gothic"/>
                <a:cs typeface="Century Gothic"/>
              </a:rPr>
              <a:t>la  </a:t>
            </a:r>
            <a:r>
              <a:rPr lang="es-ES" sz="1300" spc="-35" dirty="0" smtClean="0">
                <a:solidFill>
                  <a:srgbClr val="3D3D3F"/>
                </a:solidFill>
                <a:latin typeface="Century Gothic"/>
                <a:cs typeface="Century Gothic"/>
              </a:rPr>
              <a:t>oficina </a:t>
            </a:r>
            <a:r>
              <a:rPr lang="es-ES" sz="1300" spc="-50" dirty="0" smtClean="0">
                <a:solidFill>
                  <a:srgbClr val="3D3D3F"/>
                </a:solidFill>
                <a:latin typeface="Century Gothic"/>
                <a:cs typeface="Century Gothic"/>
              </a:rPr>
              <a:t>que </a:t>
            </a:r>
            <a:r>
              <a:rPr lang="es-ES" sz="1300" spc="-35" dirty="0" smtClean="0">
                <a:solidFill>
                  <a:srgbClr val="3D3D3F"/>
                </a:solidFill>
                <a:latin typeface="Century Gothic"/>
                <a:cs typeface="Century Gothic"/>
              </a:rPr>
              <a:t>la </a:t>
            </a:r>
            <a:r>
              <a:rPr lang="es-ES" sz="1300" spc="-40" dirty="0" smtClean="0">
                <a:solidFill>
                  <a:srgbClr val="3D3D3F"/>
                </a:solidFill>
                <a:latin typeface="Century Gothic"/>
                <a:cs typeface="Century Gothic"/>
              </a:rPr>
              <a:t>reciba </a:t>
            </a:r>
            <a:r>
              <a:rPr lang="es-ES" sz="1300" spc="-100" dirty="0" smtClean="0">
                <a:solidFill>
                  <a:srgbClr val="3D3D3F"/>
                </a:solidFill>
                <a:latin typeface="Century Gothic"/>
                <a:cs typeface="Century Gothic"/>
              </a:rPr>
              <a:t>y </a:t>
            </a:r>
            <a:r>
              <a:rPr lang="es-ES" sz="1300" spc="-20" dirty="0" smtClean="0">
                <a:solidFill>
                  <a:srgbClr val="3D3D3F"/>
                </a:solidFill>
                <a:latin typeface="Century Gothic"/>
                <a:cs typeface="Century Gothic"/>
              </a:rPr>
              <a:t>se </a:t>
            </a:r>
            <a:r>
              <a:rPr lang="es-ES" sz="1300" spc="-25" dirty="0" smtClean="0">
                <a:solidFill>
                  <a:srgbClr val="3D3D3F"/>
                </a:solidFill>
                <a:latin typeface="Century Gothic"/>
                <a:cs typeface="Century Gothic"/>
              </a:rPr>
              <a:t>comu</a:t>
            </a:r>
            <a:r>
              <a:rPr lang="es-ES" sz="1300" spc="-40" dirty="0" smtClean="0">
                <a:solidFill>
                  <a:srgbClr val="3D3D3F"/>
                </a:solidFill>
                <a:latin typeface="Century Gothic"/>
                <a:cs typeface="Century Gothic"/>
              </a:rPr>
              <a:t>nicará </a:t>
            </a:r>
            <a:r>
              <a:rPr lang="es-ES" sz="1300" spc="-70" dirty="0" smtClean="0">
                <a:solidFill>
                  <a:srgbClr val="3D3D3F"/>
                </a:solidFill>
                <a:latin typeface="Century Gothic"/>
                <a:cs typeface="Century Gothic"/>
              </a:rPr>
              <a:t>a </a:t>
            </a:r>
            <a:r>
              <a:rPr lang="es-ES" sz="1300" spc="-35" dirty="0" smtClean="0">
                <a:solidFill>
                  <a:srgbClr val="3D3D3F"/>
                </a:solidFill>
                <a:latin typeface="Century Gothic"/>
                <a:cs typeface="Century Gothic"/>
              </a:rPr>
              <a:t>la </a:t>
            </a:r>
            <a:r>
              <a:rPr lang="es-ES" sz="1300" spc="-25" dirty="0" smtClean="0">
                <a:solidFill>
                  <a:srgbClr val="3D3D3F"/>
                </a:solidFill>
                <a:latin typeface="Century Gothic"/>
                <a:cs typeface="Century Gothic"/>
              </a:rPr>
              <a:t>entidad </a:t>
            </a:r>
            <a:r>
              <a:rPr lang="es-ES" sz="1300" spc="-35" dirty="0" smtClean="0">
                <a:solidFill>
                  <a:srgbClr val="3D3D3F"/>
                </a:solidFill>
                <a:latin typeface="Century Gothic"/>
                <a:cs typeface="Century Gothic"/>
              </a:rPr>
              <a:t>la referencia </a:t>
            </a:r>
            <a:r>
              <a:rPr lang="es-ES" sz="1300" spc="-55" dirty="0" smtClean="0">
                <a:solidFill>
                  <a:srgbClr val="3D3D3F"/>
                </a:solidFill>
                <a:latin typeface="Century Gothic"/>
                <a:cs typeface="Century Gothic"/>
              </a:rPr>
              <a:t>de </a:t>
            </a:r>
            <a:r>
              <a:rPr lang="es-ES" sz="1300" spc="-35" dirty="0" smtClean="0">
                <a:solidFill>
                  <a:srgbClr val="3D3D3F"/>
                </a:solidFill>
                <a:latin typeface="Century Gothic"/>
                <a:cs typeface="Century Gothic"/>
              </a:rPr>
              <a:t>la</a:t>
            </a:r>
            <a:r>
              <a:rPr lang="es-ES" sz="1300" spc="125" dirty="0" smtClean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5" dirty="0" smtClean="0">
                <a:solidFill>
                  <a:srgbClr val="3D3D3F"/>
                </a:solidFill>
                <a:latin typeface="Century Gothic"/>
                <a:cs typeface="Century Gothic"/>
              </a:rPr>
              <a:t>misma.</a:t>
            </a:r>
          </a:p>
          <a:p>
            <a:pPr marL="230504" marR="29845" indent="-218440">
              <a:lnSpc>
                <a:spcPct val="100000"/>
              </a:lnSpc>
              <a:spcBef>
                <a:spcPts val="600"/>
              </a:spcBef>
              <a:buClr>
                <a:srgbClr val="000000"/>
              </a:buClr>
              <a:buChar char="—"/>
              <a:tabLst>
                <a:tab pos="231140" algn="l"/>
              </a:tabLst>
            </a:pPr>
            <a:r>
              <a:rPr lang="es-ES" sz="1300" spc="-5" dirty="0" smtClean="0">
                <a:solidFill>
                  <a:srgbClr val="3D3D3F"/>
                </a:solidFill>
                <a:latin typeface="Century Gothic"/>
                <a:cs typeface="Century Gothic"/>
              </a:rPr>
              <a:t>Las ofertas se gestionarán vía emparejamiento automático de candidaturas y a través de difusión de las mismas en </a:t>
            </a:r>
            <a:r>
              <a:rPr lang="es-ES" sz="1300" spc="-5" dirty="0" smtClean="0">
                <a:solidFill>
                  <a:srgbClr val="3D3D3F"/>
                </a:solidFill>
                <a:latin typeface="Century Gothic"/>
                <a:cs typeface="Century Gothic"/>
                <a:hlinkClick r:id="rId3"/>
              </a:rPr>
              <a:t>https://www.Lanbide.Euskadi.eus</a:t>
            </a:r>
            <a:endParaRPr lang="es-ES" sz="1300" spc="-5" dirty="0" smtClean="0">
              <a:solidFill>
                <a:srgbClr val="3D3D3F"/>
              </a:solidFill>
              <a:latin typeface="Century Gothic"/>
              <a:cs typeface="Century Gothic"/>
            </a:endParaRPr>
          </a:p>
          <a:p>
            <a:pPr marL="230504" marR="29845" indent="-218440">
              <a:lnSpc>
                <a:spcPct val="100000"/>
              </a:lnSpc>
              <a:spcBef>
                <a:spcPts val="600"/>
              </a:spcBef>
              <a:buClr>
                <a:srgbClr val="000000"/>
              </a:buClr>
              <a:buChar char="—"/>
              <a:tabLst>
                <a:tab pos="231140" algn="l"/>
              </a:tabLst>
            </a:pPr>
            <a:r>
              <a:rPr lang="es-ES" sz="1300" spc="-5" dirty="0" smtClean="0">
                <a:solidFill>
                  <a:srgbClr val="3D3D3F"/>
                </a:solidFill>
                <a:latin typeface="Century Gothic"/>
                <a:cs typeface="Century Gothic"/>
              </a:rPr>
              <a:t>La valoración curricular y de las personas candidatas se hará mediante </a:t>
            </a:r>
            <a:r>
              <a:rPr lang="es-ES" sz="1300" spc="-5" dirty="0" err="1" smtClean="0">
                <a:solidFill>
                  <a:srgbClr val="3D3D3F"/>
                </a:solidFill>
                <a:latin typeface="Century Gothic"/>
                <a:cs typeface="Century Gothic"/>
              </a:rPr>
              <a:t>curriculum</a:t>
            </a:r>
            <a:r>
              <a:rPr lang="es-ES" sz="1300" spc="-5" dirty="0" smtClean="0">
                <a:solidFill>
                  <a:srgbClr val="3D3D3F"/>
                </a:solidFill>
                <a:latin typeface="Century Gothic"/>
                <a:cs typeface="Century Gothic"/>
              </a:rPr>
              <a:t>-vitae ciego</a:t>
            </a:r>
          </a:p>
          <a:p>
            <a:pPr marL="230504" marR="29845" indent="-218440">
              <a:lnSpc>
                <a:spcPct val="100000"/>
              </a:lnSpc>
              <a:spcBef>
                <a:spcPts val="600"/>
              </a:spcBef>
              <a:buClr>
                <a:srgbClr val="000000"/>
              </a:buClr>
              <a:buChar char="—"/>
              <a:tabLst>
                <a:tab pos="231140" algn="l"/>
              </a:tabLst>
            </a:pPr>
            <a:r>
              <a:rPr lang="es-ES" sz="1300" spc="-5" dirty="0" smtClean="0">
                <a:solidFill>
                  <a:srgbClr val="3D3D3F"/>
                </a:solidFill>
                <a:latin typeface="Century Gothic"/>
                <a:cs typeface="Century Gothic"/>
              </a:rPr>
              <a:t>La entidad beneficiaria aplicará para la selección final los siguientes criterios: a) Mayor adecuación al puesto ofertado, b) Estudios específicos relacionados con la materia a desarrollar, c) Valoración curricular y d) Medidas para favorecer la conciliación entre la vida laboral, familiar, personal y la igual de género</a:t>
            </a:r>
          </a:p>
          <a:p>
            <a:pPr marL="230504" marR="29845" indent="-218440">
              <a:lnSpc>
                <a:spcPct val="100000"/>
              </a:lnSpc>
              <a:spcBef>
                <a:spcPts val="600"/>
              </a:spcBef>
              <a:buClr>
                <a:srgbClr val="000000"/>
              </a:buClr>
              <a:buChar char="—"/>
              <a:tabLst>
                <a:tab pos="231140" algn="l"/>
              </a:tabLst>
            </a:pPr>
            <a:r>
              <a:rPr lang="es-ES" sz="1300" spc="-5" dirty="0" smtClean="0">
                <a:solidFill>
                  <a:srgbClr val="3D3D3F"/>
                </a:solidFill>
                <a:latin typeface="Century Gothic"/>
                <a:cs typeface="Century Gothic"/>
              </a:rPr>
              <a:t>Se levantará acta del proceso de selección procurando la participación de una mujer o justificar las razones que lo han impedido,</a:t>
            </a:r>
            <a:endParaRPr lang="es-ES" sz="1300" dirty="0" smtClean="0">
              <a:latin typeface="Century Gothic"/>
              <a:cs typeface="Century Gothic"/>
            </a:endParaRPr>
          </a:p>
          <a:p>
            <a:pPr marL="230504" marR="29845" indent="-218440">
              <a:lnSpc>
                <a:spcPct val="100000"/>
              </a:lnSpc>
              <a:spcBef>
                <a:spcPts val="600"/>
              </a:spcBef>
              <a:buChar char="—"/>
              <a:tabLst>
                <a:tab pos="231140" algn="l"/>
              </a:tabLst>
            </a:pPr>
            <a:r>
              <a:rPr lang="es-ES" sz="1300" spc="-30" dirty="0" smtClean="0">
                <a:solidFill>
                  <a:srgbClr val="3D3D3F"/>
                </a:solidFill>
                <a:latin typeface="Century Gothic"/>
                <a:cs typeface="Century Gothic"/>
              </a:rPr>
              <a:t>Solo </a:t>
            </a:r>
            <a:r>
              <a:rPr lang="es-ES" sz="1300" spc="-35" dirty="0">
                <a:solidFill>
                  <a:srgbClr val="3D3D3F"/>
                </a:solidFill>
                <a:latin typeface="Century Gothic"/>
                <a:cs typeface="Century Gothic"/>
              </a:rPr>
              <a:t>serán </a:t>
            </a:r>
            <a:r>
              <a:rPr lang="es-ES" sz="1300" spc="-30" dirty="0">
                <a:solidFill>
                  <a:srgbClr val="3D3D3F"/>
                </a:solidFill>
                <a:latin typeface="Century Gothic"/>
                <a:cs typeface="Century Gothic"/>
              </a:rPr>
              <a:t>subvencionables </a:t>
            </a:r>
            <a:r>
              <a:rPr lang="es-ES" sz="1300" spc="-15" dirty="0">
                <a:solidFill>
                  <a:srgbClr val="3D3D3F"/>
                </a:solidFill>
                <a:latin typeface="Century Gothic"/>
                <a:cs typeface="Century Gothic"/>
              </a:rPr>
              <a:t>los </a:t>
            </a:r>
            <a:r>
              <a:rPr lang="es-ES" sz="1300" spc="-40" dirty="0">
                <a:solidFill>
                  <a:srgbClr val="3D3D3F"/>
                </a:solidFill>
                <a:latin typeface="Century Gothic"/>
                <a:cs typeface="Century Gothic"/>
              </a:rPr>
              <a:t>contratos </a:t>
            </a:r>
            <a:r>
              <a:rPr lang="es-ES" sz="1300" spc="-25" dirty="0">
                <a:solidFill>
                  <a:srgbClr val="3D3D3F"/>
                </a:solidFill>
                <a:latin typeface="Century Gothic"/>
                <a:cs typeface="Century Gothic"/>
              </a:rPr>
              <a:t>realizados </a:t>
            </a:r>
            <a:r>
              <a:rPr lang="es-ES" sz="1300" spc="-70" dirty="0">
                <a:solidFill>
                  <a:srgbClr val="3D3D3F"/>
                </a:solidFill>
                <a:latin typeface="Century Gothic"/>
                <a:cs typeface="Century Gothic"/>
              </a:rPr>
              <a:t>a </a:t>
            </a:r>
            <a:r>
              <a:rPr lang="es-ES" sz="1300" spc="-40" dirty="0" smtClean="0">
                <a:solidFill>
                  <a:srgbClr val="3D3D3F"/>
                </a:solidFill>
                <a:latin typeface="Century Gothic"/>
                <a:cs typeface="Century Gothic"/>
              </a:rPr>
              <a:t>personas</a:t>
            </a:r>
            <a:r>
              <a:rPr lang="es-ES" sz="1300" spc="-20" dirty="0" smtClean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50" dirty="0">
                <a:solidFill>
                  <a:srgbClr val="3D3D3F"/>
                </a:solidFill>
                <a:latin typeface="Century Gothic"/>
                <a:cs typeface="Century Gothic"/>
              </a:rPr>
              <a:t>que </a:t>
            </a:r>
            <a:r>
              <a:rPr lang="es-ES" sz="1300" spc="-55" dirty="0">
                <a:solidFill>
                  <a:srgbClr val="3D3D3F"/>
                </a:solidFill>
                <a:latin typeface="Century Gothic"/>
                <a:cs typeface="Century Gothic"/>
              </a:rPr>
              <a:t>hayan </a:t>
            </a:r>
            <a:r>
              <a:rPr lang="es-ES" sz="1300" spc="-25" dirty="0">
                <a:solidFill>
                  <a:srgbClr val="3D3D3F"/>
                </a:solidFill>
                <a:latin typeface="Century Gothic"/>
                <a:cs typeface="Century Gothic"/>
              </a:rPr>
              <a:t>sido remitidas </a:t>
            </a:r>
            <a:r>
              <a:rPr lang="es-ES" sz="1300" spc="-30" dirty="0">
                <a:solidFill>
                  <a:srgbClr val="3D3D3F"/>
                </a:solidFill>
                <a:latin typeface="Century Gothic"/>
                <a:cs typeface="Century Gothic"/>
              </a:rPr>
              <a:t>como </a:t>
            </a:r>
            <a:r>
              <a:rPr lang="es-ES" sz="1300" spc="-40" dirty="0">
                <a:solidFill>
                  <a:srgbClr val="3D3D3F"/>
                </a:solidFill>
                <a:latin typeface="Century Gothic"/>
                <a:cs typeface="Century Gothic"/>
              </a:rPr>
              <a:t>candidatas tras </a:t>
            </a:r>
            <a:r>
              <a:rPr lang="es-ES" sz="1300" spc="-25" dirty="0">
                <a:solidFill>
                  <a:srgbClr val="3D3D3F"/>
                </a:solidFill>
                <a:latin typeface="Century Gothic"/>
                <a:cs typeface="Century Gothic"/>
              </a:rPr>
              <a:t>la  </a:t>
            </a:r>
            <a:r>
              <a:rPr lang="es-ES" sz="1300" spc="-30" dirty="0">
                <a:solidFill>
                  <a:srgbClr val="3D3D3F"/>
                </a:solidFill>
                <a:latin typeface="Century Gothic"/>
                <a:cs typeface="Century Gothic"/>
              </a:rPr>
              <a:t>gestión </a:t>
            </a:r>
            <a:r>
              <a:rPr lang="es-ES" sz="1300" spc="-55" dirty="0">
                <a:solidFill>
                  <a:srgbClr val="3D3D3F"/>
                </a:solidFill>
                <a:latin typeface="Century Gothic"/>
                <a:cs typeface="Century Gothic"/>
              </a:rPr>
              <a:t>de una</a:t>
            </a:r>
            <a:r>
              <a:rPr lang="es-ES" sz="1300" spc="-6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0" dirty="0">
                <a:solidFill>
                  <a:srgbClr val="3D3D3F"/>
                </a:solidFill>
                <a:latin typeface="Century Gothic"/>
                <a:cs typeface="Century Gothic"/>
              </a:rPr>
              <a:t>oferta.</a:t>
            </a:r>
            <a:endParaRPr lang="es-ES" sz="1300" dirty="0">
              <a:latin typeface="Century Gothic"/>
              <a:cs typeface="Century Gothic"/>
            </a:endParaRPr>
          </a:p>
          <a:p>
            <a:pPr marL="280670" marR="143510" indent="-218440">
              <a:lnSpc>
                <a:spcPct val="100000"/>
              </a:lnSpc>
              <a:spcBef>
                <a:spcPts val="600"/>
              </a:spcBef>
              <a:buChar char="—"/>
              <a:tabLst>
                <a:tab pos="281305" algn="l"/>
              </a:tabLst>
            </a:pPr>
            <a:r>
              <a:rPr lang="es-ES" sz="1300" spc="-45" dirty="0" smtClean="0">
                <a:solidFill>
                  <a:srgbClr val="3D3D3F"/>
                </a:solidFill>
                <a:latin typeface="Century Gothic"/>
                <a:cs typeface="Century Gothic"/>
              </a:rPr>
              <a:t>Los contratos </a:t>
            </a:r>
            <a:r>
              <a:rPr lang="es-ES" sz="1300" spc="-10" dirty="0">
                <a:solidFill>
                  <a:srgbClr val="004594"/>
                </a:solidFill>
                <a:latin typeface="Century Gothic"/>
                <a:cs typeface="Century Gothic"/>
              </a:rPr>
              <a:t>se iniciarán en el plazo de 2 meses desde el día siguiente al de notificación de la resolución de concesión</a:t>
            </a:r>
            <a:r>
              <a:rPr lang="es-ES" sz="1300" spc="-45" dirty="0" smtClean="0">
                <a:solidFill>
                  <a:srgbClr val="3D3D3F"/>
                </a:solidFill>
                <a:latin typeface="Century Gothic"/>
                <a:cs typeface="Century Gothic"/>
              </a:rPr>
              <a:t>, salvo causas debidamente justificadas,</a:t>
            </a:r>
          </a:p>
        </p:txBody>
      </p:sp>
      <p:sp>
        <p:nvSpPr>
          <p:cNvPr id="23" name="object 23"/>
          <p:cNvSpPr txBox="1"/>
          <p:nvPr/>
        </p:nvSpPr>
        <p:spPr>
          <a:xfrm>
            <a:off x="859374" y="990937"/>
            <a:ext cx="3681165" cy="65402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R="5080" indent="-684530" algn="just">
              <a:lnSpc>
                <a:spcPts val="1680"/>
              </a:lnSpc>
              <a:spcBef>
                <a:spcPts val="100"/>
              </a:spcBef>
            </a:pPr>
            <a:r>
              <a:rPr lang="es-ES" sz="1400" b="1" spc="-55" dirty="0" smtClean="0">
                <a:solidFill>
                  <a:srgbClr val="004594"/>
                </a:solidFill>
                <a:latin typeface="Century Gothic"/>
                <a:cs typeface="Century Gothic"/>
              </a:rPr>
              <a:t>A </a:t>
            </a:r>
            <a:r>
              <a:rPr lang="es-ES" sz="1400" b="1" spc="-55" dirty="0">
                <a:solidFill>
                  <a:srgbClr val="004594"/>
                </a:solidFill>
                <a:latin typeface="Century Gothic"/>
                <a:cs typeface="Century Gothic"/>
              </a:rPr>
              <a:t>través de Lanbide-Servicio  Vasco de </a:t>
            </a:r>
            <a:r>
              <a:rPr lang="es-ES" sz="1400" b="1" spc="-55" dirty="0" smtClean="0">
                <a:solidFill>
                  <a:srgbClr val="004594"/>
                </a:solidFill>
                <a:latin typeface="Century Gothic"/>
                <a:cs typeface="Century Gothic"/>
              </a:rPr>
              <a:t>Empleo </a:t>
            </a:r>
            <a:r>
              <a:rPr lang="es-ES" sz="1400" spc="-55" dirty="0">
                <a:solidFill>
                  <a:srgbClr val="004594"/>
                </a:solidFill>
                <a:latin typeface="Century Gothic"/>
                <a:cs typeface="Century Gothic"/>
              </a:rPr>
              <a:t>para  contratar a </a:t>
            </a:r>
            <a:r>
              <a:rPr lang="es-ES" sz="1400" spc="-55" dirty="0" smtClean="0">
                <a:solidFill>
                  <a:srgbClr val="004594"/>
                </a:solidFill>
                <a:latin typeface="Century Gothic"/>
                <a:cs typeface="Century Gothic"/>
              </a:rPr>
              <a:t>personas jóvenes desempleadas</a:t>
            </a:r>
            <a:endParaRPr lang="es-ES" sz="1400" spc="-55" dirty="0">
              <a:solidFill>
                <a:srgbClr val="004594"/>
              </a:solidFill>
              <a:latin typeface="Century Gothic"/>
              <a:cs typeface="Century Gothic"/>
            </a:endParaRPr>
          </a:p>
        </p:txBody>
      </p:sp>
      <p:sp>
        <p:nvSpPr>
          <p:cNvPr id="24" name="object 24"/>
          <p:cNvSpPr txBox="1">
            <a:spLocks noGrp="1"/>
          </p:cNvSpPr>
          <p:nvPr>
            <p:ph type="title"/>
          </p:nvPr>
        </p:nvSpPr>
        <p:spPr>
          <a:xfrm>
            <a:off x="859374" y="433642"/>
            <a:ext cx="3819355" cy="35907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2720"/>
              </a:lnSpc>
              <a:spcBef>
                <a:spcPts val="100"/>
              </a:spcBef>
            </a:pPr>
            <a:r>
              <a:rPr sz="2100" spc="-50" dirty="0" err="1" smtClean="0">
                <a:cs typeface="Calibri"/>
              </a:rPr>
              <a:t>Gestión</a:t>
            </a:r>
            <a:r>
              <a:rPr sz="2100" spc="-50" dirty="0" smtClean="0">
                <a:cs typeface="Calibri"/>
              </a:rPr>
              <a:t> </a:t>
            </a:r>
            <a:r>
              <a:rPr sz="2100" spc="-50" dirty="0">
                <a:cs typeface="Calibri"/>
              </a:rPr>
              <a:t>de </a:t>
            </a:r>
            <a:r>
              <a:rPr sz="2100" spc="-50" dirty="0" err="1" smtClean="0">
                <a:cs typeface="Calibri"/>
              </a:rPr>
              <a:t>ofertas</a:t>
            </a:r>
            <a:r>
              <a:rPr lang="es-ES" sz="2100" spc="-50" dirty="0">
                <a:cs typeface="Calibri"/>
              </a:rPr>
              <a:t> </a:t>
            </a:r>
            <a:r>
              <a:rPr sz="2100" spc="-50" dirty="0" smtClean="0">
                <a:cs typeface="Calibri"/>
              </a:rPr>
              <a:t>de</a:t>
            </a:r>
            <a:r>
              <a:rPr lang="es-ES" sz="2100" spc="-50" dirty="0" smtClean="0">
                <a:cs typeface="Calibri"/>
              </a:rPr>
              <a:t> </a:t>
            </a:r>
            <a:r>
              <a:rPr sz="2100" spc="-50" dirty="0" err="1" smtClean="0">
                <a:cs typeface="Calibri"/>
              </a:rPr>
              <a:t>empleo</a:t>
            </a:r>
            <a:endParaRPr sz="2100" spc="-50" dirty="0">
              <a:cs typeface="Calibri"/>
            </a:endParaRPr>
          </a:p>
        </p:txBody>
      </p:sp>
      <p:sp>
        <p:nvSpPr>
          <p:cNvPr id="28" name="object 2"/>
          <p:cNvSpPr txBox="1"/>
          <p:nvPr/>
        </p:nvSpPr>
        <p:spPr>
          <a:xfrm>
            <a:off x="7523136" y="6961875"/>
            <a:ext cx="2674108" cy="171201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  <a:tabLst>
                <a:tab pos="1693545" algn="l"/>
              </a:tabLst>
            </a:pPr>
            <a:r>
              <a:rPr lang="es-ES" sz="1000" b="1" spc="-20" dirty="0" smtClean="0">
                <a:solidFill>
                  <a:srgbClr val="004594"/>
                </a:solidFill>
                <a:latin typeface="Century Gothic Bold"/>
                <a:cs typeface="Calibri"/>
              </a:rPr>
              <a:t>Programa de primera experiencia profesional</a:t>
            </a:r>
            <a:endParaRPr sz="950" dirty="0">
              <a:latin typeface="Century Gothic"/>
              <a:cs typeface="Century Gothic"/>
            </a:endParaRPr>
          </a:p>
        </p:txBody>
      </p:sp>
      <p:sp>
        <p:nvSpPr>
          <p:cNvPr id="30" name="object 4"/>
          <p:cNvSpPr/>
          <p:nvPr/>
        </p:nvSpPr>
        <p:spPr>
          <a:xfrm>
            <a:off x="457198" y="6732004"/>
            <a:ext cx="351155" cy="351155"/>
          </a:xfrm>
          <a:custGeom>
            <a:avLst/>
            <a:gdLst/>
            <a:ahLst/>
            <a:cxnLst/>
            <a:rect l="l" t="t" r="r" b="b"/>
            <a:pathLst>
              <a:path w="351155" h="351154">
                <a:moveTo>
                  <a:pt x="175323" y="0"/>
                </a:moveTo>
                <a:lnTo>
                  <a:pt x="128712" y="6260"/>
                </a:lnTo>
                <a:lnTo>
                  <a:pt x="86830" y="23927"/>
                </a:lnTo>
                <a:lnTo>
                  <a:pt x="51347" y="51331"/>
                </a:lnTo>
                <a:lnTo>
                  <a:pt x="23934" y="86804"/>
                </a:lnTo>
                <a:lnTo>
                  <a:pt x="6262" y="128674"/>
                </a:lnTo>
                <a:lnTo>
                  <a:pt x="0" y="175272"/>
                </a:lnTo>
                <a:lnTo>
                  <a:pt x="6262" y="221892"/>
                </a:lnTo>
                <a:lnTo>
                  <a:pt x="23934" y="263777"/>
                </a:lnTo>
                <a:lnTo>
                  <a:pt x="51347" y="299258"/>
                </a:lnTo>
                <a:lnTo>
                  <a:pt x="86830" y="326667"/>
                </a:lnTo>
                <a:lnTo>
                  <a:pt x="128712" y="344335"/>
                </a:lnTo>
                <a:lnTo>
                  <a:pt x="175323" y="350596"/>
                </a:lnTo>
                <a:lnTo>
                  <a:pt x="221923" y="344335"/>
                </a:lnTo>
                <a:lnTo>
                  <a:pt x="263798" y="326667"/>
                </a:lnTo>
                <a:lnTo>
                  <a:pt x="299277" y="299258"/>
                </a:lnTo>
                <a:lnTo>
                  <a:pt x="326687" y="263777"/>
                </a:lnTo>
                <a:lnTo>
                  <a:pt x="344359" y="221892"/>
                </a:lnTo>
                <a:lnTo>
                  <a:pt x="350621" y="175272"/>
                </a:lnTo>
                <a:lnTo>
                  <a:pt x="344359" y="128674"/>
                </a:lnTo>
                <a:lnTo>
                  <a:pt x="326687" y="86804"/>
                </a:lnTo>
                <a:lnTo>
                  <a:pt x="299277" y="51331"/>
                </a:lnTo>
                <a:lnTo>
                  <a:pt x="263798" y="23927"/>
                </a:lnTo>
                <a:lnTo>
                  <a:pt x="221923" y="6260"/>
                </a:lnTo>
                <a:lnTo>
                  <a:pt x="175323" y="0"/>
                </a:lnTo>
                <a:close/>
              </a:path>
            </a:pathLst>
          </a:custGeom>
          <a:solidFill>
            <a:srgbClr val="004594"/>
          </a:solidFill>
        </p:spPr>
        <p:txBody>
          <a:bodyPr wrap="square" lIns="0" tIns="0" rIns="0" bIns="0" rtlCol="0"/>
          <a:lstStyle/>
          <a:p>
            <a:endParaRPr b="1" dirty="0">
              <a:latin typeface="Century Gothic Bold"/>
            </a:endParaRPr>
          </a:p>
        </p:txBody>
      </p:sp>
      <p:sp>
        <p:nvSpPr>
          <p:cNvPr id="31" name="object 5"/>
          <p:cNvSpPr/>
          <p:nvPr/>
        </p:nvSpPr>
        <p:spPr>
          <a:xfrm>
            <a:off x="493877" y="6737677"/>
            <a:ext cx="275866" cy="328575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b="1" dirty="0">
              <a:latin typeface="Century Gothic Bold"/>
            </a:endParaRPr>
          </a:p>
        </p:txBody>
      </p:sp>
      <p:sp>
        <p:nvSpPr>
          <p:cNvPr id="32" name="object 6"/>
          <p:cNvSpPr/>
          <p:nvPr/>
        </p:nvSpPr>
        <p:spPr>
          <a:xfrm>
            <a:off x="887719" y="7021132"/>
            <a:ext cx="134620" cy="0"/>
          </a:xfrm>
          <a:custGeom>
            <a:avLst/>
            <a:gdLst/>
            <a:ahLst/>
            <a:cxnLst/>
            <a:rect l="l" t="t" r="r" b="b"/>
            <a:pathLst>
              <a:path w="134619">
                <a:moveTo>
                  <a:pt x="0" y="0"/>
                </a:moveTo>
                <a:lnTo>
                  <a:pt x="134569" y="0"/>
                </a:lnTo>
              </a:path>
            </a:pathLst>
          </a:custGeom>
          <a:ln w="31750">
            <a:solidFill>
              <a:srgbClr val="004594"/>
            </a:solidFill>
          </a:ln>
        </p:spPr>
        <p:txBody>
          <a:bodyPr wrap="square" lIns="0" tIns="0" rIns="0" bIns="0" rtlCol="0"/>
          <a:lstStyle/>
          <a:p>
            <a:endParaRPr b="1" dirty="0">
              <a:latin typeface="Century Gothic Bold"/>
            </a:endParaRPr>
          </a:p>
        </p:txBody>
      </p:sp>
      <p:sp>
        <p:nvSpPr>
          <p:cNvPr id="33" name="object 7"/>
          <p:cNvSpPr/>
          <p:nvPr/>
        </p:nvSpPr>
        <p:spPr>
          <a:xfrm>
            <a:off x="903550" y="6812217"/>
            <a:ext cx="0" cy="193040"/>
          </a:xfrm>
          <a:custGeom>
            <a:avLst/>
            <a:gdLst/>
            <a:ahLst/>
            <a:cxnLst/>
            <a:rect l="l" t="t" r="r" b="b"/>
            <a:pathLst>
              <a:path h="193040">
                <a:moveTo>
                  <a:pt x="0" y="0"/>
                </a:moveTo>
                <a:lnTo>
                  <a:pt x="0" y="193039"/>
                </a:lnTo>
              </a:path>
            </a:pathLst>
          </a:custGeom>
          <a:ln w="31661">
            <a:solidFill>
              <a:srgbClr val="004594"/>
            </a:solidFill>
          </a:ln>
        </p:spPr>
        <p:txBody>
          <a:bodyPr wrap="square" lIns="0" tIns="0" rIns="0" bIns="0" rtlCol="0"/>
          <a:lstStyle/>
          <a:p>
            <a:endParaRPr b="1" dirty="0">
              <a:latin typeface="Century Gothic Bold"/>
            </a:endParaRPr>
          </a:p>
        </p:txBody>
      </p:sp>
      <p:sp>
        <p:nvSpPr>
          <p:cNvPr id="34" name="object 8"/>
          <p:cNvSpPr/>
          <p:nvPr/>
        </p:nvSpPr>
        <p:spPr>
          <a:xfrm>
            <a:off x="1026092" y="6875253"/>
            <a:ext cx="130810" cy="161925"/>
          </a:xfrm>
          <a:custGeom>
            <a:avLst/>
            <a:gdLst/>
            <a:ahLst/>
            <a:cxnLst/>
            <a:rect l="l" t="t" r="r" b="b"/>
            <a:pathLst>
              <a:path w="130809" h="161925">
                <a:moveTo>
                  <a:pt x="127364" y="31356"/>
                </a:moveTo>
                <a:lnTo>
                  <a:pt x="65163" y="31356"/>
                </a:lnTo>
                <a:lnTo>
                  <a:pt x="75338" y="31737"/>
                </a:lnTo>
                <a:lnTo>
                  <a:pt x="83651" y="32878"/>
                </a:lnTo>
                <a:lnTo>
                  <a:pt x="90102" y="34779"/>
                </a:lnTo>
                <a:lnTo>
                  <a:pt x="94691" y="37439"/>
                </a:lnTo>
                <a:lnTo>
                  <a:pt x="97535" y="39687"/>
                </a:lnTo>
                <a:lnTo>
                  <a:pt x="98958" y="43230"/>
                </a:lnTo>
                <a:lnTo>
                  <a:pt x="98958" y="52768"/>
                </a:lnTo>
                <a:lnTo>
                  <a:pt x="65163" y="64541"/>
                </a:lnTo>
                <a:lnTo>
                  <a:pt x="47749" y="65627"/>
                </a:lnTo>
                <a:lnTo>
                  <a:pt x="11264" y="81902"/>
                </a:lnTo>
                <a:lnTo>
                  <a:pt x="0" y="112953"/>
                </a:lnTo>
                <a:lnTo>
                  <a:pt x="704" y="121973"/>
                </a:lnTo>
                <a:lnTo>
                  <a:pt x="32961" y="157024"/>
                </a:lnTo>
                <a:lnTo>
                  <a:pt x="65163" y="161366"/>
                </a:lnTo>
                <a:lnTo>
                  <a:pt x="93800" y="158339"/>
                </a:lnTo>
                <a:lnTo>
                  <a:pt x="114255" y="149261"/>
                </a:lnTo>
                <a:lnTo>
                  <a:pt x="126528" y="134132"/>
                </a:lnTo>
                <a:lnTo>
                  <a:pt x="127324" y="130009"/>
                </a:lnTo>
                <a:lnTo>
                  <a:pt x="65163" y="130009"/>
                </a:lnTo>
                <a:lnTo>
                  <a:pt x="55114" y="129624"/>
                </a:lnTo>
                <a:lnTo>
                  <a:pt x="31661" y="108191"/>
                </a:lnTo>
                <a:lnTo>
                  <a:pt x="33083" y="104609"/>
                </a:lnTo>
                <a:lnTo>
                  <a:pt x="74691" y="96204"/>
                </a:lnTo>
                <a:lnTo>
                  <a:pt x="83499" y="95294"/>
                </a:lnTo>
                <a:lnTo>
                  <a:pt x="91588" y="93774"/>
                </a:lnTo>
                <a:lnTo>
                  <a:pt x="98958" y="91643"/>
                </a:lnTo>
                <a:lnTo>
                  <a:pt x="130619" y="91643"/>
                </a:lnTo>
                <a:lnTo>
                  <a:pt x="130619" y="48107"/>
                </a:lnTo>
                <a:lnTo>
                  <a:pt x="127364" y="31356"/>
                </a:lnTo>
                <a:close/>
              </a:path>
              <a:path w="130809" h="161925">
                <a:moveTo>
                  <a:pt x="130619" y="91643"/>
                </a:moveTo>
                <a:lnTo>
                  <a:pt x="98958" y="91643"/>
                </a:lnTo>
                <a:lnTo>
                  <a:pt x="98958" y="118033"/>
                </a:lnTo>
                <a:lnTo>
                  <a:pt x="97535" y="121615"/>
                </a:lnTo>
                <a:lnTo>
                  <a:pt x="65163" y="130009"/>
                </a:lnTo>
                <a:lnTo>
                  <a:pt x="127324" y="130009"/>
                </a:lnTo>
                <a:lnTo>
                  <a:pt x="130587" y="113118"/>
                </a:lnTo>
                <a:lnTo>
                  <a:pt x="130619" y="91643"/>
                </a:lnTo>
                <a:close/>
              </a:path>
              <a:path w="130809" h="161925">
                <a:moveTo>
                  <a:pt x="65163" y="0"/>
                </a:moveTo>
                <a:lnTo>
                  <a:pt x="20799" y="9702"/>
                </a:lnTo>
                <a:lnTo>
                  <a:pt x="0" y="48107"/>
                </a:lnTo>
                <a:lnTo>
                  <a:pt x="31661" y="48107"/>
                </a:lnTo>
                <a:lnTo>
                  <a:pt x="31661" y="43230"/>
                </a:lnTo>
                <a:lnTo>
                  <a:pt x="33083" y="39687"/>
                </a:lnTo>
                <a:lnTo>
                  <a:pt x="65163" y="31356"/>
                </a:lnTo>
                <a:lnTo>
                  <a:pt x="127364" y="31356"/>
                </a:lnTo>
                <a:lnTo>
                  <a:pt x="126528" y="27056"/>
                </a:lnTo>
                <a:lnTo>
                  <a:pt x="114255" y="12023"/>
                </a:lnTo>
                <a:lnTo>
                  <a:pt x="93800" y="3005"/>
                </a:lnTo>
                <a:lnTo>
                  <a:pt x="65163" y="0"/>
                </a:lnTo>
                <a:close/>
              </a:path>
            </a:pathLst>
          </a:custGeom>
          <a:solidFill>
            <a:srgbClr val="004594"/>
          </a:solidFill>
        </p:spPr>
        <p:txBody>
          <a:bodyPr wrap="square" lIns="0" tIns="0" rIns="0" bIns="0" rtlCol="0"/>
          <a:lstStyle/>
          <a:p>
            <a:endParaRPr b="1" dirty="0">
              <a:latin typeface="Century Gothic Bold"/>
            </a:endParaRPr>
          </a:p>
        </p:txBody>
      </p:sp>
      <p:sp>
        <p:nvSpPr>
          <p:cNvPr id="35" name="object 9"/>
          <p:cNvSpPr/>
          <p:nvPr/>
        </p:nvSpPr>
        <p:spPr>
          <a:xfrm>
            <a:off x="1167560" y="6875250"/>
            <a:ext cx="151130" cy="161925"/>
          </a:xfrm>
          <a:custGeom>
            <a:avLst/>
            <a:gdLst/>
            <a:ahLst/>
            <a:cxnLst/>
            <a:rect l="l" t="t" r="r" b="b"/>
            <a:pathLst>
              <a:path w="151130" h="161925">
                <a:moveTo>
                  <a:pt x="75501" y="0"/>
                </a:moveTo>
                <a:lnTo>
                  <a:pt x="18876" y="20210"/>
                </a:lnTo>
                <a:lnTo>
                  <a:pt x="20" y="80683"/>
                </a:lnTo>
                <a:lnTo>
                  <a:pt x="0" y="161366"/>
                </a:lnTo>
                <a:lnTo>
                  <a:pt x="31661" y="161366"/>
                </a:lnTo>
                <a:lnTo>
                  <a:pt x="31661" y="80683"/>
                </a:lnTo>
                <a:lnTo>
                  <a:pt x="32175" y="69205"/>
                </a:lnTo>
                <a:lnTo>
                  <a:pt x="53967" y="34783"/>
                </a:lnTo>
                <a:lnTo>
                  <a:pt x="75501" y="31356"/>
                </a:lnTo>
                <a:lnTo>
                  <a:pt x="138130" y="31356"/>
                </a:lnTo>
                <a:lnTo>
                  <a:pt x="131908" y="20210"/>
                </a:lnTo>
                <a:lnTo>
                  <a:pt x="108405" y="5052"/>
                </a:lnTo>
                <a:lnTo>
                  <a:pt x="75501" y="0"/>
                </a:lnTo>
                <a:close/>
              </a:path>
              <a:path w="151130" h="161925">
                <a:moveTo>
                  <a:pt x="138130" y="31356"/>
                </a:moveTo>
                <a:lnTo>
                  <a:pt x="75501" y="31356"/>
                </a:lnTo>
                <a:lnTo>
                  <a:pt x="87188" y="32213"/>
                </a:lnTo>
                <a:lnTo>
                  <a:pt x="96970" y="34783"/>
                </a:lnTo>
                <a:lnTo>
                  <a:pt x="118535" y="69205"/>
                </a:lnTo>
                <a:lnTo>
                  <a:pt x="119049" y="80683"/>
                </a:lnTo>
                <a:lnTo>
                  <a:pt x="119049" y="161366"/>
                </a:lnTo>
                <a:lnTo>
                  <a:pt x="150710" y="161366"/>
                </a:lnTo>
                <a:lnTo>
                  <a:pt x="150690" y="80683"/>
                </a:lnTo>
                <a:lnTo>
                  <a:pt x="146010" y="45471"/>
                </a:lnTo>
                <a:lnTo>
                  <a:pt x="138130" y="31356"/>
                </a:lnTo>
                <a:close/>
              </a:path>
            </a:pathLst>
          </a:custGeom>
          <a:solidFill>
            <a:srgbClr val="004594"/>
          </a:solidFill>
        </p:spPr>
        <p:txBody>
          <a:bodyPr wrap="square" lIns="0" tIns="0" rIns="0" bIns="0" rtlCol="0"/>
          <a:lstStyle/>
          <a:p>
            <a:endParaRPr b="1" dirty="0">
              <a:latin typeface="Century Gothic Bold"/>
            </a:endParaRPr>
          </a:p>
        </p:txBody>
      </p:sp>
      <p:sp>
        <p:nvSpPr>
          <p:cNvPr id="36" name="object 10"/>
          <p:cNvSpPr/>
          <p:nvPr/>
        </p:nvSpPr>
        <p:spPr>
          <a:xfrm>
            <a:off x="1328802" y="6811612"/>
            <a:ext cx="151130" cy="225425"/>
          </a:xfrm>
          <a:custGeom>
            <a:avLst/>
            <a:gdLst/>
            <a:ahLst/>
            <a:cxnLst/>
            <a:rect l="l" t="t" r="r" b="b"/>
            <a:pathLst>
              <a:path w="151130" h="225425">
                <a:moveTo>
                  <a:pt x="31661" y="0"/>
                </a:moveTo>
                <a:lnTo>
                  <a:pt x="0" y="0"/>
                </a:lnTo>
                <a:lnTo>
                  <a:pt x="20" y="144475"/>
                </a:lnTo>
                <a:lnTo>
                  <a:pt x="4700" y="179625"/>
                </a:lnTo>
                <a:lnTo>
                  <a:pt x="18800" y="204838"/>
                </a:lnTo>
                <a:lnTo>
                  <a:pt x="42299" y="219964"/>
                </a:lnTo>
                <a:lnTo>
                  <a:pt x="75196" y="225005"/>
                </a:lnTo>
                <a:lnTo>
                  <a:pt x="108249" y="219964"/>
                </a:lnTo>
                <a:lnTo>
                  <a:pt x="131832" y="204876"/>
                </a:lnTo>
                <a:lnTo>
                  <a:pt x="138148" y="193649"/>
                </a:lnTo>
                <a:lnTo>
                  <a:pt x="75196" y="193649"/>
                </a:lnTo>
                <a:lnTo>
                  <a:pt x="63516" y="192790"/>
                </a:lnTo>
                <a:lnTo>
                  <a:pt x="33718" y="165554"/>
                </a:lnTo>
                <a:lnTo>
                  <a:pt x="31661" y="144475"/>
                </a:lnTo>
                <a:lnTo>
                  <a:pt x="31661" y="94995"/>
                </a:lnTo>
                <a:lnTo>
                  <a:pt x="138079" y="94995"/>
                </a:lnTo>
                <a:lnTo>
                  <a:pt x="131832" y="83850"/>
                </a:lnTo>
                <a:lnTo>
                  <a:pt x="108234" y="68692"/>
                </a:lnTo>
                <a:lnTo>
                  <a:pt x="75196" y="63639"/>
                </a:lnTo>
                <a:lnTo>
                  <a:pt x="31661" y="63639"/>
                </a:lnTo>
                <a:lnTo>
                  <a:pt x="31661" y="0"/>
                </a:lnTo>
                <a:close/>
              </a:path>
              <a:path w="151130" h="225425">
                <a:moveTo>
                  <a:pt x="138079" y="94995"/>
                </a:moveTo>
                <a:lnTo>
                  <a:pt x="75196" y="94995"/>
                </a:lnTo>
                <a:lnTo>
                  <a:pt x="86902" y="95855"/>
                </a:lnTo>
                <a:lnTo>
                  <a:pt x="96742" y="98432"/>
                </a:lnTo>
                <a:lnTo>
                  <a:pt x="118535" y="132968"/>
                </a:lnTo>
                <a:lnTo>
                  <a:pt x="119049" y="144475"/>
                </a:lnTo>
                <a:lnTo>
                  <a:pt x="118535" y="155855"/>
                </a:lnTo>
                <a:lnTo>
                  <a:pt x="96742" y="190212"/>
                </a:lnTo>
                <a:lnTo>
                  <a:pt x="75196" y="193649"/>
                </a:lnTo>
                <a:lnTo>
                  <a:pt x="138148" y="193649"/>
                </a:lnTo>
                <a:lnTo>
                  <a:pt x="145880" y="179908"/>
                </a:lnTo>
                <a:lnTo>
                  <a:pt x="146002" y="179625"/>
                </a:lnTo>
                <a:lnTo>
                  <a:pt x="150710" y="144475"/>
                </a:lnTo>
                <a:lnTo>
                  <a:pt x="145991" y="109111"/>
                </a:lnTo>
                <a:lnTo>
                  <a:pt x="138079" y="94995"/>
                </a:lnTo>
                <a:close/>
              </a:path>
            </a:pathLst>
          </a:custGeom>
          <a:solidFill>
            <a:srgbClr val="69AF22"/>
          </a:solidFill>
        </p:spPr>
        <p:txBody>
          <a:bodyPr wrap="square" lIns="0" tIns="0" rIns="0" bIns="0" rtlCol="0"/>
          <a:lstStyle/>
          <a:p>
            <a:endParaRPr b="1" dirty="0">
              <a:latin typeface="Century Gothic Bold"/>
            </a:endParaRPr>
          </a:p>
        </p:txBody>
      </p:sp>
      <p:sp>
        <p:nvSpPr>
          <p:cNvPr id="37" name="object 11"/>
          <p:cNvSpPr/>
          <p:nvPr/>
        </p:nvSpPr>
        <p:spPr>
          <a:xfrm>
            <a:off x="1491056" y="6811619"/>
            <a:ext cx="31750" cy="31750"/>
          </a:xfrm>
          <a:custGeom>
            <a:avLst/>
            <a:gdLst/>
            <a:ahLst/>
            <a:cxnLst/>
            <a:rect l="l" t="t" r="r" b="b"/>
            <a:pathLst>
              <a:path w="31750" h="31750">
                <a:moveTo>
                  <a:pt x="31661" y="0"/>
                </a:moveTo>
                <a:lnTo>
                  <a:pt x="0" y="0"/>
                </a:lnTo>
                <a:lnTo>
                  <a:pt x="0" y="31356"/>
                </a:lnTo>
                <a:lnTo>
                  <a:pt x="31661" y="31356"/>
                </a:lnTo>
                <a:lnTo>
                  <a:pt x="31661" y="0"/>
                </a:lnTo>
                <a:close/>
              </a:path>
            </a:pathLst>
          </a:custGeom>
          <a:solidFill>
            <a:srgbClr val="69AF22"/>
          </a:solidFill>
        </p:spPr>
        <p:txBody>
          <a:bodyPr wrap="square" lIns="0" tIns="0" rIns="0" bIns="0" rtlCol="0"/>
          <a:lstStyle/>
          <a:p>
            <a:endParaRPr b="1" dirty="0">
              <a:latin typeface="Century Gothic Bold"/>
            </a:endParaRPr>
          </a:p>
        </p:txBody>
      </p:sp>
      <p:sp>
        <p:nvSpPr>
          <p:cNvPr id="38" name="object 12"/>
          <p:cNvSpPr/>
          <p:nvPr/>
        </p:nvSpPr>
        <p:spPr>
          <a:xfrm>
            <a:off x="1506886" y="6875246"/>
            <a:ext cx="0" cy="161925"/>
          </a:xfrm>
          <a:custGeom>
            <a:avLst/>
            <a:gdLst/>
            <a:ahLst/>
            <a:cxnLst/>
            <a:rect l="l" t="t" r="r" b="b"/>
            <a:pathLst>
              <a:path h="161925">
                <a:moveTo>
                  <a:pt x="0" y="0"/>
                </a:moveTo>
                <a:lnTo>
                  <a:pt x="0" y="161366"/>
                </a:lnTo>
              </a:path>
            </a:pathLst>
          </a:custGeom>
          <a:ln w="31661">
            <a:solidFill>
              <a:srgbClr val="69AF22"/>
            </a:solidFill>
          </a:ln>
        </p:spPr>
        <p:txBody>
          <a:bodyPr wrap="square" lIns="0" tIns="0" rIns="0" bIns="0" rtlCol="0"/>
          <a:lstStyle/>
          <a:p>
            <a:endParaRPr b="1" dirty="0">
              <a:latin typeface="Century Gothic Bold"/>
            </a:endParaRPr>
          </a:p>
        </p:txBody>
      </p:sp>
      <p:sp>
        <p:nvSpPr>
          <p:cNvPr id="39" name="object 13"/>
          <p:cNvSpPr/>
          <p:nvPr/>
        </p:nvSpPr>
        <p:spPr>
          <a:xfrm>
            <a:off x="1534344" y="6811612"/>
            <a:ext cx="151130" cy="225425"/>
          </a:xfrm>
          <a:custGeom>
            <a:avLst/>
            <a:gdLst/>
            <a:ahLst/>
            <a:cxnLst/>
            <a:rect l="l" t="t" r="r" b="b"/>
            <a:pathLst>
              <a:path w="151130" h="225425">
                <a:moveTo>
                  <a:pt x="150710" y="0"/>
                </a:moveTo>
                <a:lnTo>
                  <a:pt x="119049" y="0"/>
                </a:lnTo>
                <a:lnTo>
                  <a:pt x="119049" y="63639"/>
                </a:lnTo>
                <a:lnTo>
                  <a:pt x="75501" y="63639"/>
                </a:lnTo>
                <a:lnTo>
                  <a:pt x="42471" y="68682"/>
                </a:lnTo>
                <a:lnTo>
                  <a:pt x="18876" y="83812"/>
                </a:lnTo>
                <a:lnTo>
                  <a:pt x="4719" y="109025"/>
                </a:lnTo>
                <a:lnTo>
                  <a:pt x="0" y="144322"/>
                </a:lnTo>
                <a:lnTo>
                  <a:pt x="4719" y="179758"/>
                </a:lnTo>
                <a:lnTo>
                  <a:pt x="18876" y="205066"/>
                </a:lnTo>
                <a:lnTo>
                  <a:pt x="42471" y="220250"/>
                </a:lnTo>
                <a:lnTo>
                  <a:pt x="75501" y="225310"/>
                </a:lnTo>
                <a:lnTo>
                  <a:pt x="108405" y="220250"/>
                </a:lnTo>
                <a:lnTo>
                  <a:pt x="131908" y="205066"/>
                </a:lnTo>
                <a:lnTo>
                  <a:pt x="138744" y="192798"/>
                </a:lnTo>
                <a:lnTo>
                  <a:pt x="75577" y="192798"/>
                </a:lnTo>
                <a:lnTo>
                  <a:pt x="63892" y="191936"/>
                </a:lnTo>
                <a:lnTo>
                  <a:pt x="34097" y="164539"/>
                </a:lnTo>
                <a:lnTo>
                  <a:pt x="32042" y="143167"/>
                </a:lnTo>
                <a:lnTo>
                  <a:pt x="32556" y="131625"/>
                </a:lnTo>
                <a:lnTo>
                  <a:pt x="54113" y="97212"/>
                </a:lnTo>
                <a:lnTo>
                  <a:pt x="150710" y="93840"/>
                </a:lnTo>
                <a:lnTo>
                  <a:pt x="150710" y="0"/>
                </a:lnTo>
                <a:close/>
              </a:path>
              <a:path w="151130" h="225425">
                <a:moveTo>
                  <a:pt x="150710" y="93840"/>
                </a:moveTo>
                <a:lnTo>
                  <a:pt x="119113" y="93840"/>
                </a:lnTo>
                <a:lnTo>
                  <a:pt x="119062" y="144322"/>
                </a:lnTo>
                <a:lnTo>
                  <a:pt x="118600" y="154715"/>
                </a:lnTo>
                <a:lnTo>
                  <a:pt x="97047" y="189350"/>
                </a:lnTo>
                <a:lnTo>
                  <a:pt x="75577" y="192798"/>
                </a:lnTo>
                <a:lnTo>
                  <a:pt x="138744" y="192798"/>
                </a:lnTo>
                <a:lnTo>
                  <a:pt x="146010" y="179758"/>
                </a:lnTo>
                <a:lnTo>
                  <a:pt x="150710" y="144322"/>
                </a:lnTo>
                <a:lnTo>
                  <a:pt x="150710" y="93840"/>
                </a:lnTo>
                <a:close/>
              </a:path>
            </a:pathLst>
          </a:custGeom>
          <a:solidFill>
            <a:srgbClr val="69AF22"/>
          </a:solidFill>
        </p:spPr>
        <p:txBody>
          <a:bodyPr wrap="square" lIns="0" tIns="0" rIns="0" bIns="0" rtlCol="0"/>
          <a:lstStyle/>
          <a:p>
            <a:endParaRPr b="1" dirty="0">
              <a:latin typeface="Century Gothic Bold"/>
            </a:endParaRPr>
          </a:p>
        </p:txBody>
      </p:sp>
      <p:sp>
        <p:nvSpPr>
          <p:cNvPr id="40" name="object 14"/>
          <p:cNvSpPr/>
          <p:nvPr/>
        </p:nvSpPr>
        <p:spPr>
          <a:xfrm>
            <a:off x="1690453" y="6875246"/>
            <a:ext cx="151130" cy="161925"/>
          </a:xfrm>
          <a:custGeom>
            <a:avLst/>
            <a:gdLst/>
            <a:ahLst/>
            <a:cxnLst/>
            <a:rect l="l" t="t" r="r" b="b"/>
            <a:pathLst>
              <a:path w="151130" h="161925">
                <a:moveTo>
                  <a:pt x="75501" y="0"/>
                </a:moveTo>
                <a:lnTo>
                  <a:pt x="42466" y="5052"/>
                </a:lnTo>
                <a:lnTo>
                  <a:pt x="18872" y="20210"/>
                </a:lnTo>
                <a:lnTo>
                  <a:pt x="4717" y="45471"/>
                </a:lnTo>
                <a:lnTo>
                  <a:pt x="0" y="80835"/>
                </a:lnTo>
                <a:lnTo>
                  <a:pt x="4717" y="116071"/>
                </a:lnTo>
                <a:lnTo>
                  <a:pt x="18872" y="141236"/>
                </a:lnTo>
                <a:lnTo>
                  <a:pt x="42466" y="156334"/>
                </a:lnTo>
                <a:lnTo>
                  <a:pt x="75501" y="161366"/>
                </a:lnTo>
                <a:lnTo>
                  <a:pt x="150710" y="161366"/>
                </a:lnTo>
                <a:lnTo>
                  <a:pt x="150710" y="130009"/>
                </a:lnTo>
                <a:lnTo>
                  <a:pt x="75501" y="130009"/>
                </a:lnTo>
                <a:lnTo>
                  <a:pt x="58544" y="127916"/>
                </a:lnTo>
                <a:lnTo>
                  <a:pt x="45737" y="121637"/>
                </a:lnTo>
                <a:lnTo>
                  <a:pt x="37080" y="111171"/>
                </a:lnTo>
                <a:lnTo>
                  <a:pt x="32575" y="96520"/>
                </a:lnTo>
                <a:lnTo>
                  <a:pt x="150710" y="96520"/>
                </a:lnTo>
                <a:lnTo>
                  <a:pt x="150710" y="80733"/>
                </a:lnTo>
                <a:lnTo>
                  <a:pt x="148638" y="65163"/>
                </a:lnTo>
                <a:lnTo>
                  <a:pt x="32575" y="65163"/>
                </a:lnTo>
                <a:lnTo>
                  <a:pt x="37080" y="50378"/>
                </a:lnTo>
                <a:lnTo>
                  <a:pt x="45737" y="39817"/>
                </a:lnTo>
                <a:lnTo>
                  <a:pt x="58544" y="33481"/>
                </a:lnTo>
                <a:lnTo>
                  <a:pt x="75501" y="31369"/>
                </a:lnTo>
                <a:lnTo>
                  <a:pt x="138160" y="31369"/>
                </a:lnTo>
                <a:lnTo>
                  <a:pt x="131908" y="20183"/>
                </a:lnTo>
                <a:lnTo>
                  <a:pt x="108405" y="5045"/>
                </a:lnTo>
                <a:lnTo>
                  <a:pt x="75501" y="0"/>
                </a:lnTo>
                <a:close/>
              </a:path>
              <a:path w="151130" h="161925">
                <a:moveTo>
                  <a:pt x="138160" y="31369"/>
                </a:moveTo>
                <a:lnTo>
                  <a:pt x="75501" y="31369"/>
                </a:lnTo>
                <a:lnTo>
                  <a:pt x="92325" y="33481"/>
                </a:lnTo>
                <a:lnTo>
                  <a:pt x="105038" y="39817"/>
                </a:lnTo>
                <a:lnTo>
                  <a:pt x="113641" y="50378"/>
                </a:lnTo>
                <a:lnTo>
                  <a:pt x="118135" y="65163"/>
                </a:lnTo>
                <a:lnTo>
                  <a:pt x="148638" y="65163"/>
                </a:lnTo>
                <a:lnTo>
                  <a:pt x="146010" y="45412"/>
                </a:lnTo>
                <a:lnTo>
                  <a:pt x="138160" y="31369"/>
                </a:lnTo>
                <a:close/>
              </a:path>
            </a:pathLst>
          </a:custGeom>
          <a:solidFill>
            <a:srgbClr val="69AF22"/>
          </a:solidFill>
        </p:spPr>
        <p:txBody>
          <a:bodyPr wrap="square" lIns="0" tIns="0" rIns="0" bIns="0" rtlCol="0"/>
          <a:lstStyle/>
          <a:p>
            <a:endParaRPr b="1" dirty="0">
              <a:latin typeface="Century Gothic Bold"/>
            </a:endParaRPr>
          </a:p>
        </p:txBody>
      </p:sp>
      <p:sp>
        <p:nvSpPr>
          <p:cNvPr id="41" name="object 15"/>
          <p:cNvSpPr/>
          <p:nvPr/>
        </p:nvSpPr>
        <p:spPr>
          <a:xfrm>
            <a:off x="879849" y="7122655"/>
            <a:ext cx="946471" cy="170242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b="1" dirty="0">
              <a:latin typeface="Century Gothic Bold"/>
            </a:endParaRPr>
          </a:p>
        </p:txBody>
      </p:sp>
      <p:sp>
        <p:nvSpPr>
          <p:cNvPr id="42" name="object 16"/>
          <p:cNvSpPr txBox="1"/>
          <p:nvPr/>
        </p:nvSpPr>
        <p:spPr>
          <a:xfrm>
            <a:off x="2861074" y="6985140"/>
            <a:ext cx="1466215" cy="162224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950" b="1" spc="-25" dirty="0">
                <a:solidFill>
                  <a:srgbClr val="004594"/>
                </a:solidFill>
                <a:latin typeface="Century Gothic"/>
                <a:cs typeface="Century Gothic"/>
              </a:rPr>
              <a:t>www.lanbide.euskadi.eus</a:t>
            </a:r>
            <a:endParaRPr sz="950" dirty="0">
              <a:latin typeface="Century Gothic"/>
              <a:cs typeface="Century Gothic"/>
            </a:endParaRPr>
          </a:p>
        </p:txBody>
      </p:sp>
      <p:sp>
        <p:nvSpPr>
          <p:cNvPr id="43" name="object 17"/>
          <p:cNvSpPr/>
          <p:nvPr/>
        </p:nvSpPr>
        <p:spPr>
          <a:xfrm>
            <a:off x="4559066" y="7020631"/>
            <a:ext cx="126720" cy="126733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b="1" dirty="0">
              <a:latin typeface="Century Gothic Bold"/>
            </a:endParaRPr>
          </a:p>
        </p:txBody>
      </p:sp>
      <p:sp>
        <p:nvSpPr>
          <p:cNvPr id="44" name="object 18"/>
          <p:cNvSpPr/>
          <p:nvPr/>
        </p:nvSpPr>
        <p:spPr>
          <a:xfrm>
            <a:off x="4379161" y="7020634"/>
            <a:ext cx="126623" cy="126733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b="1" dirty="0">
              <a:latin typeface="Century Gothic Bold"/>
            </a:endParaRPr>
          </a:p>
        </p:txBody>
      </p:sp>
      <p:sp>
        <p:nvSpPr>
          <p:cNvPr id="45" name="object 19"/>
          <p:cNvSpPr/>
          <p:nvPr/>
        </p:nvSpPr>
        <p:spPr>
          <a:xfrm>
            <a:off x="4739392" y="7020637"/>
            <a:ext cx="126746" cy="126720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b="1" dirty="0">
              <a:latin typeface="Century Gothic Bold"/>
            </a:endParaRPr>
          </a:p>
        </p:txBody>
      </p:sp>
      <p:sp>
        <p:nvSpPr>
          <p:cNvPr id="46" name="object 22"/>
          <p:cNvSpPr txBox="1"/>
          <p:nvPr/>
        </p:nvSpPr>
        <p:spPr>
          <a:xfrm>
            <a:off x="2002056" y="7016817"/>
            <a:ext cx="764352" cy="321242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950" b="1" spc="-5" dirty="0" smtClean="0">
                <a:solidFill>
                  <a:srgbClr val="004594"/>
                </a:solidFill>
                <a:latin typeface="Century Gothic"/>
                <a:cs typeface="Century Gothic"/>
              </a:rPr>
              <a:t>9</a:t>
            </a:r>
            <a:r>
              <a:rPr lang="es-ES" sz="950" b="1" spc="-5" dirty="0" smtClean="0">
                <a:solidFill>
                  <a:srgbClr val="004594"/>
                </a:solidFill>
                <a:latin typeface="Century Gothic"/>
                <a:cs typeface="Century Gothic"/>
              </a:rPr>
              <a:t>45  160 601</a:t>
            </a:r>
          </a:p>
          <a:p>
            <a:pPr marL="12700">
              <a:lnSpc>
                <a:spcPct val="100000"/>
              </a:lnSpc>
              <a:spcBef>
                <a:spcPts val="125"/>
              </a:spcBef>
            </a:pPr>
            <a:endParaRPr sz="950" dirty="0">
              <a:latin typeface="Century Gothic"/>
              <a:cs typeface="Century Gothic"/>
            </a:endParaRPr>
          </a:p>
        </p:txBody>
      </p:sp>
      <p:pic>
        <p:nvPicPr>
          <p:cNvPr id="26" name="Imagen 25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17563" y="6893937"/>
            <a:ext cx="2511870" cy="432000"/>
          </a:xfrm>
          <a:prstGeom prst="rect">
            <a:avLst/>
          </a:prstGeom>
        </p:spPr>
      </p:pic>
      <p:pic>
        <p:nvPicPr>
          <p:cNvPr id="25" name="Picture 5" descr="OK Tira azul_oscuro"/>
          <p:cNvPicPr>
            <a:picLocks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5685" r="-47"/>
          <a:stretch>
            <a:fillRect/>
          </a:stretch>
        </p:blipFill>
        <p:spPr bwMode="auto">
          <a:xfrm>
            <a:off x="184334" y="87568"/>
            <a:ext cx="10191566" cy="1328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761114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9"/>
          <p:cNvGrpSpPr>
            <a:grpSpLocks/>
          </p:cNvGrpSpPr>
          <p:nvPr/>
        </p:nvGrpSpPr>
        <p:grpSpPr bwMode="auto">
          <a:xfrm>
            <a:off x="8255" y="-2127"/>
            <a:ext cx="10680700" cy="7562850"/>
            <a:chOff x="0" y="981"/>
            <a:chExt cx="5760" cy="2319"/>
          </a:xfrm>
        </p:grpSpPr>
        <p:sp>
          <p:nvSpPr>
            <p:cNvPr id="5" name="2 Rectángulo"/>
            <p:cNvSpPr>
              <a:spLocks noChangeArrowheads="1"/>
            </p:cNvSpPr>
            <p:nvPr/>
          </p:nvSpPr>
          <p:spPr bwMode="auto">
            <a:xfrm>
              <a:off x="0" y="981"/>
              <a:ext cx="5760" cy="2086"/>
            </a:xfrm>
            <a:prstGeom prst="rect">
              <a:avLst/>
            </a:prstGeom>
            <a:solidFill>
              <a:srgbClr val="00459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 algn="ctr">
                  <a:solidFill>
                    <a:srgbClr val="004595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>
                <a:defRPr/>
              </a:pPr>
              <a:endParaRPr lang="es-ES" dirty="0">
                <a:solidFill>
                  <a:schemeClr val="lt1"/>
                </a:solidFill>
                <a:latin typeface="+mn-lt"/>
              </a:endParaRPr>
            </a:p>
          </p:txBody>
        </p:sp>
        <p:pic>
          <p:nvPicPr>
            <p:cNvPr id="6" name="Picture 4" descr="OK Tira verde_oscuro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3067"/>
              <a:ext cx="5760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8" name="object 3">
            <a:extLst>
              <a:ext uri="{FF2B5EF4-FFF2-40B4-BE49-F238E27FC236}">
                <a16:creationId xmlns:a16="http://schemas.microsoft.com/office/drawing/2014/main" id="{EAF8CE91-9106-B34C-B03B-E428C8C5812A}"/>
              </a:ext>
            </a:extLst>
          </p:cNvPr>
          <p:cNvSpPr txBox="1">
            <a:spLocks/>
          </p:cNvSpPr>
          <p:nvPr/>
        </p:nvSpPr>
        <p:spPr>
          <a:xfrm>
            <a:off x="393700" y="2612206"/>
            <a:ext cx="8077200" cy="70532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>
            <a:lvl1pPr>
              <a:defRPr sz="4500" b="1" i="0">
                <a:solidFill>
                  <a:srgbClr val="004594"/>
                </a:solidFill>
                <a:latin typeface="Century Gothic"/>
                <a:ea typeface="+mj-ea"/>
                <a:cs typeface="Century Gothic"/>
              </a:defRPr>
            </a:lvl1pPr>
          </a:lstStyle>
          <a:p>
            <a:r>
              <a:rPr lang="es-ES" dirty="0">
                <a:solidFill>
                  <a:schemeClr val="bg1">
                    <a:lumMod val="95000"/>
                  </a:schemeClr>
                </a:solidFill>
              </a:rPr>
              <a:t>Extinción del contrato</a:t>
            </a:r>
          </a:p>
        </p:txBody>
      </p:sp>
      <p:sp>
        <p:nvSpPr>
          <p:cNvPr id="12" name="Rectángulo 11">
            <a:extLst>
              <a:ext uri="{FF2B5EF4-FFF2-40B4-BE49-F238E27FC236}">
                <a16:creationId xmlns:a16="http://schemas.microsoft.com/office/drawing/2014/main" id="{799E4779-DEBC-F24F-8752-3189CDA61D6E}"/>
              </a:ext>
            </a:extLst>
          </p:cNvPr>
          <p:cNvSpPr/>
          <p:nvPr/>
        </p:nvSpPr>
        <p:spPr>
          <a:xfrm>
            <a:off x="325402" y="1190625"/>
            <a:ext cx="3421097" cy="21441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20000" spc="-1000" baseline="7000" dirty="0">
                <a:solidFill>
                  <a:schemeClr val="bg1">
                    <a:lumMod val="95000"/>
                    <a:alpha val="36000"/>
                  </a:schemeClr>
                </a:solidFill>
                <a:latin typeface="Century Gothic"/>
                <a:cs typeface="Century Gothic"/>
              </a:rPr>
              <a:t>06</a:t>
            </a:r>
            <a:endParaRPr lang="es-ES" sz="20000" b="1" spc="-1000" baseline="7000" dirty="0">
              <a:solidFill>
                <a:schemeClr val="bg1">
                  <a:lumMod val="95000"/>
                  <a:alpha val="36000"/>
                </a:schemeClr>
              </a:solidFill>
              <a:latin typeface="Century Gothic Bold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object 25"/>
          <p:cNvSpPr txBox="1"/>
          <p:nvPr/>
        </p:nvSpPr>
        <p:spPr>
          <a:xfrm>
            <a:off x="808353" y="4078271"/>
            <a:ext cx="9000000" cy="4216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lang="es-ES" sz="1300" spc="-25" dirty="0" smtClean="0">
                <a:solidFill>
                  <a:srgbClr val="3D3D3F"/>
                </a:solidFill>
                <a:latin typeface="Century Gothic"/>
                <a:cs typeface="Century Gothic"/>
              </a:rPr>
              <a:t>Si </a:t>
            </a:r>
            <a:r>
              <a:rPr lang="es-ES" sz="1300" spc="-35" dirty="0" smtClean="0">
                <a:solidFill>
                  <a:srgbClr val="3D3D3F"/>
                </a:solidFill>
                <a:latin typeface="Century Gothic"/>
                <a:cs typeface="Century Gothic"/>
              </a:rPr>
              <a:t>la </a:t>
            </a:r>
            <a:r>
              <a:rPr lang="es-ES" sz="1300" spc="-40" dirty="0" smtClean="0">
                <a:solidFill>
                  <a:srgbClr val="3D3D3F"/>
                </a:solidFill>
                <a:latin typeface="Century Gothic"/>
                <a:cs typeface="Century Gothic"/>
              </a:rPr>
              <a:t>extinción </a:t>
            </a:r>
            <a:r>
              <a:rPr lang="es-ES" sz="1300" spc="-55" dirty="0" smtClean="0">
                <a:solidFill>
                  <a:srgbClr val="3D3D3F"/>
                </a:solidFill>
                <a:latin typeface="Century Gothic"/>
                <a:cs typeface="Century Gothic"/>
              </a:rPr>
              <a:t>de </a:t>
            </a:r>
            <a:r>
              <a:rPr lang="es-ES" sz="1300" spc="-35" dirty="0" smtClean="0">
                <a:solidFill>
                  <a:srgbClr val="3D3D3F"/>
                </a:solidFill>
                <a:latin typeface="Century Gothic"/>
                <a:cs typeface="Century Gothic"/>
              </a:rPr>
              <a:t>la relación laboral está </a:t>
            </a:r>
            <a:r>
              <a:rPr lang="es-ES" sz="1300" spc="-40" dirty="0" smtClean="0">
                <a:solidFill>
                  <a:srgbClr val="3D3D3F"/>
                </a:solidFill>
                <a:latin typeface="Century Gothic"/>
                <a:cs typeface="Century Gothic"/>
              </a:rPr>
              <a:t>motivada </a:t>
            </a:r>
            <a:r>
              <a:rPr lang="es-ES" sz="1300" spc="-50" dirty="0" smtClean="0">
                <a:solidFill>
                  <a:srgbClr val="3D3D3F"/>
                </a:solidFill>
                <a:latin typeface="Century Gothic"/>
                <a:cs typeface="Century Gothic"/>
              </a:rPr>
              <a:t>por </a:t>
            </a:r>
            <a:r>
              <a:rPr lang="es-ES" sz="1300" spc="-25" dirty="0" smtClean="0">
                <a:solidFill>
                  <a:srgbClr val="3D3D3F"/>
                </a:solidFill>
                <a:latin typeface="Century Gothic"/>
                <a:cs typeface="Century Gothic"/>
              </a:rPr>
              <a:t>causas </a:t>
            </a:r>
            <a:r>
              <a:rPr lang="es-ES" sz="1300" spc="-30" dirty="0" smtClean="0">
                <a:solidFill>
                  <a:srgbClr val="3D3D3F"/>
                </a:solidFill>
                <a:latin typeface="Century Gothic"/>
                <a:cs typeface="Century Gothic"/>
              </a:rPr>
              <a:t>distintas </a:t>
            </a:r>
            <a:r>
              <a:rPr lang="es-ES" sz="1300" spc="-70" dirty="0" smtClean="0">
                <a:solidFill>
                  <a:srgbClr val="3D3D3F"/>
                </a:solidFill>
                <a:latin typeface="Century Gothic"/>
                <a:cs typeface="Century Gothic"/>
              </a:rPr>
              <a:t>a </a:t>
            </a:r>
            <a:r>
              <a:rPr lang="es-ES" sz="1300" spc="-15" dirty="0" smtClean="0">
                <a:solidFill>
                  <a:srgbClr val="3D3D3F"/>
                </a:solidFill>
                <a:latin typeface="Century Gothic"/>
                <a:cs typeface="Century Gothic"/>
              </a:rPr>
              <a:t>las </a:t>
            </a:r>
            <a:r>
              <a:rPr lang="es-ES" sz="1300" spc="-30" dirty="0" smtClean="0">
                <a:solidFill>
                  <a:srgbClr val="3D3D3F"/>
                </a:solidFill>
                <a:latin typeface="Century Gothic"/>
                <a:cs typeface="Century Gothic"/>
              </a:rPr>
              <a:t>previstas </a:t>
            </a:r>
            <a:r>
              <a:rPr lang="es-ES" sz="1300" spc="-40" dirty="0" smtClean="0">
                <a:solidFill>
                  <a:srgbClr val="3D3D3F"/>
                </a:solidFill>
                <a:latin typeface="Century Gothic"/>
                <a:cs typeface="Century Gothic"/>
              </a:rPr>
              <a:t>anteriormente, procederá  </a:t>
            </a:r>
            <a:r>
              <a:rPr lang="es-ES" sz="1300" spc="-30" dirty="0" smtClean="0">
                <a:solidFill>
                  <a:srgbClr val="3D3D3F"/>
                </a:solidFill>
                <a:latin typeface="Century Gothic"/>
                <a:cs typeface="Century Gothic"/>
              </a:rPr>
              <a:t>el</a:t>
            </a:r>
            <a:r>
              <a:rPr lang="es-ES" sz="1300" spc="55" dirty="0" smtClean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0" dirty="0" smtClean="0">
                <a:solidFill>
                  <a:srgbClr val="3D3D3F"/>
                </a:solidFill>
                <a:latin typeface="Century Gothic"/>
                <a:cs typeface="Century Gothic"/>
              </a:rPr>
              <a:t>reintegro</a:t>
            </a:r>
            <a:r>
              <a:rPr lang="es-ES" sz="1300" spc="60" dirty="0" smtClean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50" dirty="0" smtClean="0">
                <a:solidFill>
                  <a:srgbClr val="3D3D3F"/>
                </a:solidFill>
                <a:latin typeface="Century Gothic"/>
                <a:cs typeface="Century Gothic"/>
              </a:rPr>
              <a:t>total</a:t>
            </a:r>
            <a:r>
              <a:rPr lang="es-ES" sz="1300" spc="55" dirty="0" smtClean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55" dirty="0" smtClean="0">
                <a:solidFill>
                  <a:srgbClr val="3D3D3F"/>
                </a:solidFill>
                <a:latin typeface="Century Gothic"/>
                <a:cs typeface="Century Gothic"/>
              </a:rPr>
              <a:t>de</a:t>
            </a:r>
            <a:r>
              <a:rPr lang="es-ES" sz="1300" spc="60" dirty="0" smtClean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35" dirty="0" smtClean="0">
                <a:solidFill>
                  <a:srgbClr val="3D3D3F"/>
                </a:solidFill>
                <a:latin typeface="Century Gothic"/>
                <a:cs typeface="Century Gothic"/>
              </a:rPr>
              <a:t>la</a:t>
            </a:r>
            <a:r>
              <a:rPr lang="es-ES" sz="1300" spc="60" dirty="0" smtClean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35" dirty="0" smtClean="0">
                <a:solidFill>
                  <a:srgbClr val="3D3D3F"/>
                </a:solidFill>
                <a:latin typeface="Century Gothic"/>
                <a:cs typeface="Century Gothic"/>
              </a:rPr>
              <a:t>subvención</a:t>
            </a:r>
            <a:r>
              <a:rPr lang="es-ES" sz="1300" spc="-40" dirty="0" smtClean="0">
                <a:solidFill>
                  <a:srgbClr val="3D3D3F"/>
                </a:solidFill>
                <a:latin typeface="Century Gothic"/>
                <a:cs typeface="Century Gothic"/>
              </a:rPr>
              <a:t>.</a:t>
            </a:r>
            <a:endParaRPr lang="es-ES" sz="1300" dirty="0">
              <a:latin typeface="Century Gothic"/>
              <a:cs typeface="Century Gothic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3382100" y="3098308"/>
            <a:ext cx="1268095" cy="2692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254760" algn="l"/>
              </a:tabLst>
            </a:pPr>
            <a:r>
              <a:rPr lang="es-ES" sz="1600" b="1" u="heavy" spc="25" smtClean="0">
                <a:solidFill>
                  <a:srgbClr val="004594"/>
                </a:solidFill>
                <a:uFill>
                  <a:solidFill>
                    <a:srgbClr val="004594"/>
                  </a:solidFill>
                </a:uFill>
                <a:latin typeface="Century Gothic"/>
                <a:cs typeface="Century Gothic"/>
              </a:rPr>
              <a:t> </a:t>
            </a:r>
            <a:endParaRPr lang="es-ES" sz="1600">
              <a:latin typeface="Century Gothic"/>
              <a:cs typeface="Century Gothic"/>
            </a:endParaRPr>
          </a:p>
        </p:txBody>
      </p:sp>
      <p:sp>
        <p:nvSpPr>
          <p:cNvPr id="44" name="object 23"/>
          <p:cNvSpPr/>
          <p:nvPr/>
        </p:nvSpPr>
        <p:spPr>
          <a:xfrm>
            <a:off x="692988" y="1854009"/>
            <a:ext cx="9126220" cy="1998345"/>
          </a:xfrm>
          <a:custGeom>
            <a:avLst/>
            <a:gdLst/>
            <a:ahLst/>
            <a:cxnLst/>
            <a:rect l="l" t="t" r="r" b="b"/>
            <a:pathLst>
              <a:path w="9126220" h="1998345">
                <a:moveTo>
                  <a:pt x="0" y="1998002"/>
                </a:moveTo>
                <a:lnTo>
                  <a:pt x="9126004" y="1998002"/>
                </a:lnTo>
                <a:lnTo>
                  <a:pt x="9126004" y="0"/>
                </a:lnTo>
                <a:lnTo>
                  <a:pt x="0" y="0"/>
                </a:lnTo>
                <a:lnTo>
                  <a:pt x="0" y="1998002"/>
                </a:lnTo>
                <a:close/>
              </a:path>
            </a:pathLst>
          </a:custGeom>
          <a:solidFill>
            <a:srgbClr val="000000">
              <a:alpha val="2999"/>
            </a:srgbClr>
          </a:solidFill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45" name="object 24"/>
          <p:cNvSpPr txBox="1"/>
          <p:nvPr/>
        </p:nvSpPr>
        <p:spPr>
          <a:xfrm>
            <a:off x="806075" y="1000185"/>
            <a:ext cx="8769350" cy="2128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lang="es-ES" sz="1300" spc="-80" dirty="0" smtClean="0">
                <a:solidFill>
                  <a:srgbClr val="3D3D3F"/>
                </a:solidFill>
                <a:latin typeface="Century Gothic"/>
                <a:cs typeface="Century Gothic"/>
              </a:rPr>
              <a:t>La </a:t>
            </a:r>
            <a:r>
              <a:rPr lang="es-ES" sz="1300" spc="-40" dirty="0" smtClean="0">
                <a:solidFill>
                  <a:srgbClr val="3D3D3F"/>
                </a:solidFill>
                <a:latin typeface="Century Gothic"/>
                <a:cs typeface="Century Gothic"/>
              </a:rPr>
              <a:t>duración </a:t>
            </a:r>
            <a:r>
              <a:rPr lang="es-ES" sz="1300" spc="-15" dirty="0" smtClean="0">
                <a:solidFill>
                  <a:srgbClr val="3D3D3F"/>
                </a:solidFill>
                <a:latin typeface="Century Gothic"/>
                <a:cs typeface="Century Gothic"/>
              </a:rPr>
              <a:t>mínima </a:t>
            </a:r>
            <a:r>
              <a:rPr lang="es-ES" sz="1300" spc="-55" dirty="0" smtClean="0">
                <a:solidFill>
                  <a:srgbClr val="3D3D3F"/>
                </a:solidFill>
                <a:latin typeface="Century Gothic"/>
                <a:cs typeface="Century Gothic"/>
              </a:rPr>
              <a:t>de </a:t>
            </a:r>
            <a:r>
              <a:rPr lang="es-ES" sz="1300" spc="-15" dirty="0" smtClean="0">
                <a:solidFill>
                  <a:srgbClr val="3D3D3F"/>
                </a:solidFill>
                <a:latin typeface="Century Gothic"/>
                <a:cs typeface="Century Gothic"/>
              </a:rPr>
              <a:t>los </a:t>
            </a:r>
            <a:r>
              <a:rPr lang="es-ES" sz="1300" spc="-40" dirty="0" smtClean="0">
                <a:solidFill>
                  <a:srgbClr val="3D3D3F"/>
                </a:solidFill>
                <a:latin typeface="Century Gothic"/>
                <a:cs typeface="Century Gothic"/>
              </a:rPr>
              <a:t>contratos </a:t>
            </a:r>
            <a:r>
              <a:rPr lang="es-ES" sz="1300" spc="-60" dirty="0" smtClean="0">
                <a:solidFill>
                  <a:srgbClr val="3D3D3F"/>
                </a:solidFill>
                <a:latin typeface="Century Gothic"/>
                <a:cs typeface="Century Gothic"/>
              </a:rPr>
              <a:t>ha </a:t>
            </a:r>
            <a:r>
              <a:rPr lang="es-ES" sz="1300" spc="-55" dirty="0" smtClean="0">
                <a:solidFill>
                  <a:srgbClr val="3D3D3F"/>
                </a:solidFill>
                <a:latin typeface="Century Gothic"/>
                <a:cs typeface="Century Gothic"/>
              </a:rPr>
              <a:t>de </a:t>
            </a:r>
            <a:r>
              <a:rPr lang="es-ES" sz="1300" spc="-25" dirty="0" smtClean="0">
                <a:solidFill>
                  <a:srgbClr val="3D3D3F"/>
                </a:solidFill>
                <a:latin typeface="Century Gothic"/>
                <a:cs typeface="Century Gothic"/>
              </a:rPr>
              <a:t>ser </a:t>
            </a:r>
            <a:r>
              <a:rPr lang="es-ES" sz="1300" spc="-35" dirty="0" smtClean="0">
                <a:solidFill>
                  <a:srgbClr val="3D3D3F"/>
                </a:solidFill>
                <a:latin typeface="Century Gothic"/>
                <a:cs typeface="Century Gothic"/>
              </a:rPr>
              <a:t>la </a:t>
            </a:r>
            <a:r>
              <a:rPr lang="es-ES" sz="1300" spc="-40" dirty="0" smtClean="0">
                <a:solidFill>
                  <a:srgbClr val="3D3D3F"/>
                </a:solidFill>
                <a:latin typeface="Century Gothic"/>
                <a:cs typeface="Century Gothic"/>
              </a:rPr>
              <a:t>subvencionada</a:t>
            </a:r>
            <a:endParaRPr lang="es-ES" sz="1300" dirty="0">
              <a:latin typeface="Century Gothic"/>
              <a:cs typeface="Century Gothic"/>
            </a:endParaRPr>
          </a:p>
        </p:txBody>
      </p:sp>
      <p:sp>
        <p:nvSpPr>
          <p:cNvPr id="46" name="object 27"/>
          <p:cNvSpPr txBox="1"/>
          <p:nvPr/>
        </p:nvSpPr>
        <p:spPr>
          <a:xfrm>
            <a:off x="869299" y="2072351"/>
            <a:ext cx="8458200" cy="5130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lang="es-ES" sz="1600" spc="-65" smtClean="0">
                <a:solidFill>
                  <a:srgbClr val="004594"/>
                </a:solidFill>
                <a:latin typeface="Century Gothic"/>
                <a:cs typeface="Century Gothic"/>
              </a:rPr>
              <a:t>En </a:t>
            </a:r>
            <a:r>
              <a:rPr lang="es-ES" sz="1600" spc="-30" smtClean="0">
                <a:solidFill>
                  <a:srgbClr val="004594"/>
                </a:solidFill>
                <a:latin typeface="Century Gothic"/>
                <a:cs typeface="Century Gothic"/>
              </a:rPr>
              <a:t>los </a:t>
            </a:r>
            <a:r>
              <a:rPr lang="es-ES" sz="1600" spc="-45" smtClean="0">
                <a:solidFill>
                  <a:srgbClr val="004594"/>
                </a:solidFill>
                <a:latin typeface="Century Gothic"/>
                <a:cs typeface="Century Gothic"/>
              </a:rPr>
              <a:t>supuestos </a:t>
            </a:r>
            <a:r>
              <a:rPr lang="es-ES" sz="1600" spc="-75" smtClean="0">
                <a:solidFill>
                  <a:srgbClr val="004594"/>
                </a:solidFill>
                <a:latin typeface="Century Gothic"/>
                <a:cs typeface="Century Gothic"/>
              </a:rPr>
              <a:t>de </a:t>
            </a:r>
            <a:r>
              <a:rPr lang="es-ES" sz="1600" spc="-60" smtClean="0">
                <a:solidFill>
                  <a:srgbClr val="004594"/>
                </a:solidFill>
                <a:latin typeface="Century Gothic"/>
                <a:cs typeface="Century Gothic"/>
              </a:rPr>
              <a:t>extinción </a:t>
            </a:r>
            <a:r>
              <a:rPr lang="es-ES" sz="1600" spc="-55" smtClean="0">
                <a:solidFill>
                  <a:srgbClr val="004594"/>
                </a:solidFill>
                <a:latin typeface="Century Gothic"/>
                <a:cs typeface="Century Gothic"/>
              </a:rPr>
              <a:t>del </a:t>
            </a:r>
            <a:r>
              <a:rPr lang="es-ES" sz="1600" spc="-75" smtClean="0">
                <a:solidFill>
                  <a:srgbClr val="004594"/>
                </a:solidFill>
                <a:latin typeface="Century Gothic"/>
                <a:cs typeface="Century Gothic"/>
              </a:rPr>
              <a:t>contrato por no </a:t>
            </a:r>
            <a:r>
              <a:rPr lang="es-ES" sz="1600" spc="-55" smtClean="0">
                <a:solidFill>
                  <a:srgbClr val="004594"/>
                </a:solidFill>
                <a:latin typeface="Century Gothic"/>
                <a:cs typeface="Century Gothic"/>
              </a:rPr>
              <a:t>superación del </a:t>
            </a:r>
            <a:r>
              <a:rPr lang="es-ES" sz="1600" spc="-60" smtClean="0">
                <a:solidFill>
                  <a:srgbClr val="004594"/>
                </a:solidFill>
                <a:latin typeface="Century Gothic"/>
                <a:cs typeface="Century Gothic"/>
              </a:rPr>
              <a:t>periodo </a:t>
            </a:r>
            <a:r>
              <a:rPr lang="es-ES" sz="1600" spc="-75" smtClean="0">
                <a:solidFill>
                  <a:srgbClr val="004594"/>
                </a:solidFill>
                <a:latin typeface="Century Gothic"/>
                <a:cs typeface="Century Gothic"/>
              </a:rPr>
              <a:t>de </a:t>
            </a:r>
            <a:r>
              <a:rPr lang="es-ES" sz="1600" spc="-60" smtClean="0">
                <a:solidFill>
                  <a:srgbClr val="004594"/>
                </a:solidFill>
                <a:latin typeface="Century Gothic"/>
                <a:cs typeface="Century Gothic"/>
              </a:rPr>
              <a:t>prueba, </a:t>
            </a:r>
            <a:r>
              <a:rPr lang="es-ES" sz="1600" spc="-40" smtClean="0">
                <a:solidFill>
                  <a:srgbClr val="004594"/>
                </a:solidFill>
                <a:latin typeface="Century Gothic"/>
                <a:cs typeface="Century Gothic"/>
              </a:rPr>
              <a:t>cese  </a:t>
            </a:r>
            <a:r>
              <a:rPr lang="es-ES" sz="1600" spc="-65" smtClean="0">
                <a:solidFill>
                  <a:srgbClr val="004594"/>
                </a:solidFill>
                <a:latin typeface="Century Gothic"/>
                <a:cs typeface="Century Gothic"/>
              </a:rPr>
              <a:t>voluntario,</a:t>
            </a:r>
            <a:r>
              <a:rPr lang="es-ES" sz="1600" spc="50" smtClean="0">
                <a:solidFill>
                  <a:srgbClr val="004594"/>
                </a:solidFill>
                <a:latin typeface="Century Gothic"/>
                <a:cs typeface="Century Gothic"/>
              </a:rPr>
              <a:t> </a:t>
            </a:r>
            <a:r>
              <a:rPr lang="es-ES" sz="1600" spc="-50" smtClean="0">
                <a:solidFill>
                  <a:srgbClr val="004594"/>
                </a:solidFill>
                <a:latin typeface="Century Gothic"/>
                <a:cs typeface="Century Gothic"/>
              </a:rPr>
              <a:t>despido</a:t>
            </a:r>
            <a:r>
              <a:rPr lang="es-ES" sz="1600" spc="50" smtClean="0">
                <a:solidFill>
                  <a:srgbClr val="004594"/>
                </a:solidFill>
                <a:latin typeface="Century Gothic"/>
                <a:cs typeface="Century Gothic"/>
              </a:rPr>
              <a:t> </a:t>
            </a:r>
            <a:r>
              <a:rPr lang="es-ES" sz="1600" spc="-65" smtClean="0">
                <a:solidFill>
                  <a:srgbClr val="004594"/>
                </a:solidFill>
                <a:latin typeface="Century Gothic"/>
                <a:cs typeface="Century Gothic"/>
              </a:rPr>
              <a:t>declarado</a:t>
            </a:r>
            <a:r>
              <a:rPr lang="es-ES" sz="1600" spc="50" smtClean="0">
                <a:solidFill>
                  <a:srgbClr val="004594"/>
                </a:solidFill>
                <a:latin typeface="Century Gothic"/>
                <a:cs typeface="Century Gothic"/>
              </a:rPr>
              <a:t> </a:t>
            </a:r>
            <a:r>
              <a:rPr lang="es-ES" sz="1600" spc="-65" smtClean="0">
                <a:solidFill>
                  <a:srgbClr val="004594"/>
                </a:solidFill>
                <a:latin typeface="Century Gothic"/>
                <a:cs typeface="Century Gothic"/>
              </a:rPr>
              <a:t>procedente,</a:t>
            </a:r>
            <a:r>
              <a:rPr lang="es-ES" sz="1600" spc="50" smtClean="0">
                <a:solidFill>
                  <a:srgbClr val="004594"/>
                </a:solidFill>
                <a:latin typeface="Century Gothic"/>
                <a:cs typeface="Century Gothic"/>
              </a:rPr>
              <a:t> </a:t>
            </a:r>
            <a:r>
              <a:rPr lang="es-ES" sz="1600" spc="-60" smtClean="0">
                <a:solidFill>
                  <a:srgbClr val="004594"/>
                </a:solidFill>
                <a:latin typeface="Century Gothic"/>
                <a:cs typeface="Century Gothic"/>
              </a:rPr>
              <a:t>muerte</a:t>
            </a:r>
            <a:r>
              <a:rPr lang="es-ES" sz="1600" spc="55" smtClean="0">
                <a:solidFill>
                  <a:srgbClr val="004594"/>
                </a:solidFill>
                <a:latin typeface="Century Gothic"/>
                <a:cs typeface="Century Gothic"/>
              </a:rPr>
              <a:t> </a:t>
            </a:r>
            <a:r>
              <a:rPr lang="es-ES" sz="1600" spc="-80" smtClean="0">
                <a:solidFill>
                  <a:srgbClr val="004594"/>
                </a:solidFill>
                <a:latin typeface="Century Gothic"/>
                <a:cs typeface="Century Gothic"/>
              </a:rPr>
              <a:t>o</a:t>
            </a:r>
            <a:r>
              <a:rPr lang="es-ES" sz="1600" spc="50" smtClean="0">
                <a:solidFill>
                  <a:srgbClr val="004594"/>
                </a:solidFill>
                <a:latin typeface="Century Gothic"/>
                <a:cs typeface="Century Gothic"/>
              </a:rPr>
              <a:t> </a:t>
            </a:r>
            <a:r>
              <a:rPr lang="es-ES" sz="1600" spc="-55" smtClean="0">
                <a:solidFill>
                  <a:srgbClr val="004594"/>
                </a:solidFill>
                <a:latin typeface="Century Gothic"/>
                <a:cs typeface="Century Gothic"/>
              </a:rPr>
              <a:t>invalidez</a:t>
            </a:r>
            <a:r>
              <a:rPr lang="es-ES" sz="1600" spc="50" smtClean="0">
                <a:solidFill>
                  <a:srgbClr val="004594"/>
                </a:solidFill>
                <a:latin typeface="Century Gothic"/>
                <a:cs typeface="Century Gothic"/>
              </a:rPr>
              <a:t> </a:t>
            </a:r>
            <a:r>
              <a:rPr lang="es-ES" sz="1600" spc="-75" smtClean="0">
                <a:solidFill>
                  <a:srgbClr val="004594"/>
                </a:solidFill>
                <a:latin typeface="Century Gothic"/>
                <a:cs typeface="Century Gothic"/>
              </a:rPr>
              <a:t>de</a:t>
            </a:r>
            <a:r>
              <a:rPr lang="es-ES" sz="1600" spc="50" smtClean="0">
                <a:solidFill>
                  <a:srgbClr val="004594"/>
                </a:solidFill>
                <a:latin typeface="Century Gothic"/>
                <a:cs typeface="Century Gothic"/>
              </a:rPr>
              <a:t> </a:t>
            </a:r>
            <a:r>
              <a:rPr lang="es-ES" sz="1600" spc="-55" smtClean="0">
                <a:solidFill>
                  <a:srgbClr val="004594"/>
                </a:solidFill>
                <a:latin typeface="Century Gothic"/>
                <a:cs typeface="Century Gothic"/>
              </a:rPr>
              <a:t>la</a:t>
            </a:r>
            <a:r>
              <a:rPr lang="es-ES" sz="1600" spc="55" smtClean="0">
                <a:solidFill>
                  <a:srgbClr val="004594"/>
                </a:solidFill>
                <a:latin typeface="Century Gothic"/>
                <a:cs typeface="Century Gothic"/>
              </a:rPr>
              <a:t> </a:t>
            </a:r>
            <a:r>
              <a:rPr lang="es-ES" sz="1600" spc="-60" smtClean="0">
                <a:solidFill>
                  <a:srgbClr val="004594"/>
                </a:solidFill>
                <a:latin typeface="Century Gothic"/>
                <a:cs typeface="Century Gothic"/>
              </a:rPr>
              <a:t>persona</a:t>
            </a:r>
            <a:r>
              <a:rPr lang="es-ES" sz="1600" spc="50" smtClean="0">
                <a:solidFill>
                  <a:srgbClr val="004594"/>
                </a:solidFill>
                <a:latin typeface="Century Gothic"/>
                <a:cs typeface="Century Gothic"/>
              </a:rPr>
              <a:t> </a:t>
            </a:r>
            <a:r>
              <a:rPr lang="es-ES" sz="1600" spc="-65" smtClean="0">
                <a:solidFill>
                  <a:srgbClr val="004594"/>
                </a:solidFill>
                <a:latin typeface="Century Gothic"/>
                <a:cs typeface="Century Gothic"/>
              </a:rPr>
              <a:t>contratada:</a:t>
            </a:r>
            <a:endParaRPr lang="es-ES" sz="1600">
              <a:latin typeface="Century Gothic"/>
              <a:cs typeface="Century Gothic"/>
            </a:endParaRPr>
          </a:p>
        </p:txBody>
      </p:sp>
      <p:sp>
        <p:nvSpPr>
          <p:cNvPr id="47" name="object 29"/>
          <p:cNvSpPr txBox="1"/>
          <p:nvPr/>
        </p:nvSpPr>
        <p:spPr>
          <a:xfrm>
            <a:off x="851215" y="3098308"/>
            <a:ext cx="2204085" cy="485140"/>
          </a:xfrm>
          <a:prstGeom prst="rect">
            <a:avLst/>
          </a:prstGeom>
        </p:spPr>
        <p:txBody>
          <a:bodyPr vert="horz" wrap="square" lIns="0" tIns="43180" rIns="0" bIns="0" rtlCol="0">
            <a:spAutoFit/>
          </a:bodyPr>
          <a:lstStyle/>
          <a:p>
            <a:pPr marL="12700" marR="5080">
              <a:lnSpc>
                <a:spcPts val="1700"/>
              </a:lnSpc>
              <a:spcBef>
                <a:spcPts val="340"/>
              </a:spcBef>
            </a:pPr>
            <a:r>
              <a:rPr lang="es-ES" sz="1600" b="1" spc="55" dirty="0" smtClean="0">
                <a:solidFill>
                  <a:srgbClr val="004594"/>
                </a:solidFill>
                <a:latin typeface="Century Gothic"/>
                <a:cs typeface="Century Gothic"/>
              </a:rPr>
              <a:t>7 </a:t>
            </a:r>
            <a:r>
              <a:rPr lang="es-ES" sz="1600" b="1" spc="20" dirty="0">
                <a:solidFill>
                  <a:srgbClr val="004594"/>
                </a:solidFill>
                <a:latin typeface="Century Gothic"/>
                <a:cs typeface="Century Gothic"/>
              </a:rPr>
              <a:t>d</a:t>
            </a:r>
            <a:r>
              <a:rPr lang="es-ES" sz="1600" b="1" spc="20" dirty="0" smtClean="0">
                <a:solidFill>
                  <a:srgbClr val="004594"/>
                </a:solidFill>
                <a:latin typeface="Century Gothic"/>
                <a:cs typeface="Century Gothic"/>
              </a:rPr>
              <a:t>ías </a:t>
            </a:r>
            <a:r>
              <a:rPr lang="es-ES" sz="1600" b="1" spc="-20" dirty="0" smtClean="0">
                <a:solidFill>
                  <a:srgbClr val="004594"/>
                </a:solidFill>
                <a:latin typeface="Century Gothic"/>
                <a:cs typeface="Century Gothic"/>
              </a:rPr>
              <a:t>desde </a:t>
            </a:r>
            <a:r>
              <a:rPr lang="es-ES" sz="1600" b="1" spc="20" dirty="0" smtClean="0">
                <a:solidFill>
                  <a:srgbClr val="004594"/>
                </a:solidFill>
                <a:latin typeface="Century Gothic"/>
                <a:cs typeface="Century Gothic"/>
              </a:rPr>
              <a:t>la  </a:t>
            </a:r>
            <a:r>
              <a:rPr lang="es-ES" sz="1600" b="1" spc="-15" dirty="0" smtClean="0">
                <a:solidFill>
                  <a:srgbClr val="004594"/>
                </a:solidFill>
                <a:latin typeface="Century Gothic"/>
                <a:cs typeface="Century Gothic"/>
              </a:rPr>
              <a:t>extinción </a:t>
            </a:r>
            <a:r>
              <a:rPr lang="es-ES" sz="1600" b="1" spc="-5" dirty="0" smtClean="0">
                <a:solidFill>
                  <a:srgbClr val="004594"/>
                </a:solidFill>
                <a:latin typeface="Century Gothic"/>
                <a:cs typeface="Century Gothic"/>
              </a:rPr>
              <a:t>del</a:t>
            </a:r>
            <a:r>
              <a:rPr lang="es-ES" sz="1600" b="1" spc="10" dirty="0" smtClean="0">
                <a:solidFill>
                  <a:srgbClr val="004594"/>
                </a:solidFill>
                <a:latin typeface="Century Gothic"/>
                <a:cs typeface="Century Gothic"/>
              </a:rPr>
              <a:t> </a:t>
            </a:r>
            <a:r>
              <a:rPr lang="es-ES" sz="1600" b="1" spc="-10" dirty="0">
                <a:solidFill>
                  <a:srgbClr val="004594"/>
                </a:solidFill>
                <a:latin typeface="Century Gothic"/>
                <a:cs typeface="Century Gothic"/>
              </a:rPr>
              <a:t>c</a:t>
            </a:r>
            <a:r>
              <a:rPr lang="es-ES" sz="1600" b="1" spc="-10" dirty="0" smtClean="0">
                <a:solidFill>
                  <a:srgbClr val="004594"/>
                </a:solidFill>
                <a:latin typeface="Century Gothic"/>
                <a:cs typeface="Century Gothic"/>
              </a:rPr>
              <a:t>ontrato</a:t>
            </a:r>
            <a:endParaRPr lang="es-ES" sz="1600" dirty="0">
              <a:latin typeface="Century Gothic"/>
              <a:cs typeface="Century Gothic"/>
            </a:endParaRPr>
          </a:p>
        </p:txBody>
      </p:sp>
      <p:sp>
        <p:nvSpPr>
          <p:cNvPr id="48" name="object 30"/>
          <p:cNvSpPr txBox="1"/>
          <p:nvPr/>
        </p:nvSpPr>
        <p:spPr>
          <a:xfrm>
            <a:off x="4938020" y="3005525"/>
            <a:ext cx="4637405" cy="648895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5080">
              <a:lnSpc>
                <a:spcPts val="1600"/>
              </a:lnSpc>
              <a:spcBef>
                <a:spcPts val="259"/>
              </a:spcBef>
            </a:pPr>
            <a:r>
              <a:rPr lang="es-ES" sz="1450" b="1" spc="-20" dirty="0" smtClean="0">
                <a:solidFill>
                  <a:srgbClr val="004594"/>
                </a:solidFill>
                <a:latin typeface="Century Gothic Bold"/>
                <a:cs typeface="Calibri"/>
              </a:rPr>
              <a:t>Para comunicar a Lanbide dicha circunstancia para  ajustar la subvención final a la parte proporcional del  periodo trabajado por la persona contratada.</a:t>
            </a:r>
            <a:endParaRPr lang="es-ES" sz="1450" b="1" spc="-20" dirty="0">
              <a:latin typeface="Century Gothic Bold"/>
              <a:cs typeface="Calibri"/>
            </a:endParaRPr>
          </a:p>
        </p:txBody>
      </p:sp>
      <p:cxnSp>
        <p:nvCxnSpPr>
          <p:cNvPr id="49" name="Conector recto de flecha 48">
            <a:extLst>
              <a:ext uri="{FF2B5EF4-FFF2-40B4-BE49-F238E27FC236}">
                <a16:creationId xmlns:a16="http://schemas.microsoft.com/office/drawing/2014/main" id="{8FDD2567-67C0-D947-9958-BC20180F3074}"/>
              </a:ext>
            </a:extLst>
          </p:cNvPr>
          <p:cNvCxnSpPr/>
          <p:nvPr/>
        </p:nvCxnSpPr>
        <p:spPr>
          <a:xfrm>
            <a:off x="3365500" y="3324225"/>
            <a:ext cx="1219200" cy="0"/>
          </a:xfrm>
          <a:prstGeom prst="straightConnector1">
            <a:avLst/>
          </a:prstGeom>
          <a:ln w="28575">
            <a:solidFill>
              <a:srgbClr val="004594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object 26"/>
          <p:cNvSpPr txBox="1"/>
          <p:nvPr/>
        </p:nvSpPr>
        <p:spPr>
          <a:xfrm>
            <a:off x="806075" y="4622586"/>
            <a:ext cx="8769350" cy="4216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lang="es-ES" sz="1300" spc="-25" dirty="0" smtClean="0">
                <a:solidFill>
                  <a:srgbClr val="3D3D3F"/>
                </a:solidFill>
                <a:latin typeface="Century Gothic"/>
                <a:cs typeface="Century Gothic"/>
              </a:rPr>
              <a:t>Si </a:t>
            </a:r>
            <a:r>
              <a:rPr lang="es-ES" sz="1300" spc="-35" dirty="0" smtClean="0">
                <a:solidFill>
                  <a:srgbClr val="3D3D3F"/>
                </a:solidFill>
                <a:latin typeface="Century Gothic"/>
                <a:cs typeface="Century Gothic"/>
              </a:rPr>
              <a:t>la </a:t>
            </a:r>
            <a:r>
              <a:rPr lang="es-ES" sz="1300" spc="-25" dirty="0" smtClean="0">
                <a:solidFill>
                  <a:srgbClr val="3D3D3F"/>
                </a:solidFill>
                <a:latin typeface="Century Gothic"/>
                <a:cs typeface="Century Gothic"/>
              </a:rPr>
              <a:t>entidad </a:t>
            </a:r>
            <a:r>
              <a:rPr lang="es-ES" sz="1300" spc="-35" dirty="0" smtClean="0">
                <a:solidFill>
                  <a:srgbClr val="3D3D3F"/>
                </a:solidFill>
                <a:latin typeface="Century Gothic"/>
                <a:cs typeface="Century Gothic"/>
              </a:rPr>
              <a:t>desea </a:t>
            </a:r>
            <a:r>
              <a:rPr lang="es-ES" sz="1300" spc="-50" dirty="0" smtClean="0">
                <a:solidFill>
                  <a:srgbClr val="3D3D3F"/>
                </a:solidFill>
                <a:latin typeface="Century Gothic"/>
                <a:cs typeface="Century Gothic"/>
              </a:rPr>
              <a:t>contratar </a:t>
            </a:r>
            <a:r>
              <a:rPr lang="es-ES" sz="1300" spc="-70" dirty="0" smtClean="0">
                <a:solidFill>
                  <a:srgbClr val="3D3D3F"/>
                </a:solidFill>
                <a:latin typeface="Century Gothic"/>
                <a:cs typeface="Century Gothic"/>
              </a:rPr>
              <a:t>a </a:t>
            </a:r>
            <a:r>
              <a:rPr lang="es-ES" sz="1300" spc="-55" dirty="0" smtClean="0">
                <a:solidFill>
                  <a:srgbClr val="3D3D3F"/>
                </a:solidFill>
                <a:latin typeface="Century Gothic"/>
                <a:cs typeface="Century Gothic"/>
              </a:rPr>
              <a:t>otra </a:t>
            </a:r>
            <a:r>
              <a:rPr lang="es-ES" sz="1300" spc="-65" dirty="0" smtClean="0">
                <a:solidFill>
                  <a:srgbClr val="3D3D3F"/>
                </a:solidFill>
                <a:latin typeface="Century Gothic"/>
                <a:cs typeface="Century Gothic"/>
              </a:rPr>
              <a:t>u </a:t>
            </a:r>
            <a:r>
              <a:rPr lang="es-ES" sz="1300" spc="-40" dirty="0" smtClean="0">
                <a:solidFill>
                  <a:srgbClr val="3D3D3F"/>
                </a:solidFill>
                <a:latin typeface="Century Gothic"/>
                <a:cs typeface="Century Gothic"/>
              </a:rPr>
              <a:t>otras </a:t>
            </a:r>
            <a:r>
              <a:rPr lang="es-ES" sz="1300" spc="-30" dirty="0" smtClean="0">
                <a:solidFill>
                  <a:srgbClr val="3D3D3F"/>
                </a:solidFill>
                <a:latin typeface="Century Gothic"/>
                <a:cs typeface="Century Gothic"/>
              </a:rPr>
              <a:t>personas, </a:t>
            </a:r>
            <a:r>
              <a:rPr lang="es-ES" sz="1300" spc="-45" dirty="0" smtClean="0">
                <a:solidFill>
                  <a:srgbClr val="3D3D3F"/>
                </a:solidFill>
                <a:latin typeface="Century Gothic"/>
                <a:cs typeface="Century Gothic"/>
              </a:rPr>
              <a:t>deberá </a:t>
            </a:r>
            <a:r>
              <a:rPr lang="es-ES" sz="1300" spc="-40" dirty="0" smtClean="0">
                <a:solidFill>
                  <a:srgbClr val="3D3D3F"/>
                </a:solidFill>
                <a:latin typeface="Century Gothic"/>
                <a:cs typeface="Century Gothic"/>
              </a:rPr>
              <a:t>presentar </a:t>
            </a:r>
            <a:r>
              <a:rPr lang="es-ES" sz="1300" spc="-35" dirty="0" smtClean="0">
                <a:solidFill>
                  <a:srgbClr val="3D3D3F"/>
                </a:solidFill>
                <a:latin typeface="Century Gothic"/>
                <a:cs typeface="Century Gothic"/>
              </a:rPr>
              <a:t>obligatoriamente </a:t>
            </a:r>
            <a:r>
              <a:rPr lang="es-ES" sz="1300" spc="-55" dirty="0" smtClean="0">
                <a:solidFill>
                  <a:srgbClr val="3D3D3F"/>
                </a:solidFill>
                <a:latin typeface="Century Gothic"/>
                <a:cs typeface="Century Gothic"/>
              </a:rPr>
              <a:t>una nueva </a:t>
            </a:r>
            <a:r>
              <a:rPr lang="es-ES" sz="1300" spc="-25" dirty="0" smtClean="0">
                <a:solidFill>
                  <a:srgbClr val="3D3D3F"/>
                </a:solidFill>
                <a:latin typeface="Century Gothic"/>
                <a:cs typeface="Century Gothic"/>
              </a:rPr>
              <a:t>solicitud  </a:t>
            </a:r>
            <a:r>
              <a:rPr lang="es-ES" sz="1300" spc="-55" dirty="0" smtClean="0">
                <a:solidFill>
                  <a:srgbClr val="3D3D3F"/>
                </a:solidFill>
                <a:latin typeface="Century Gothic"/>
                <a:cs typeface="Century Gothic"/>
              </a:rPr>
              <a:t>de </a:t>
            </a:r>
            <a:r>
              <a:rPr lang="es-ES" sz="1300" spc="-35" dirty="0" smtClean="0">
                <a:solidFill>
                  <a:srgbClr val="3D3D3F"/>
                </a:solidFill>
                <a:latin typeface="Century Gothic"/>
                <a:cs typeface="Century Gothic"/>
              </a:rPr>
              <a:t>subvención </a:t>
            </a:r>
            <a:r>
              <a:rPr lang="es-ES" sz="1300" spc="-50" dirty="0" smtClean="0">
                <a:solidFill>
                  <a:srgbClr val="3D3D3F"/>
                </a:solidFill>
                <a:latin typeface="Century Gothic"/>
                <a:cs typeface="Century Gothic"/>
              </a:rPr>
              <a:t>en </a:t>
            </a:r>
            <a:r>
              <a:rPr lang="es-ES" sz="1300" spc="-15" dirty="0" smtClean="0">
                <a:solidFill>
                  <a:srgbClr val="3D3D3F"/>
                </a:solidFill>
                <a:latin typeface="Century Gothic"/>
                <a:cs typeface="Century Gothic"/>
              </a:rPr>
              <a:t>los </a:t>
            </a:r>
            <a:r>
              <a:rPr lang="es-ES" sz="1300" spc="-25" dirty="0" smtClean="0">
                <a:solidFill>
                  <a:srgbClr val="3D3D3F"/>
                </a:solidFill>
                <a:latin typeface="Century Gothic"/>
                <a:cs typeface="Century Gothic"/>
              </a:rPr>
              <a:t>plazos </a:t>
            </a:r>
            <a:r>
              <a:rPr lang="es-ES" sz="1300" spc="-100" dirty="0" smtClean="0">
                <a:solidFill>
                  <a:srgbClr val="3D3D3F"/>
                </a:solidFill>
                <a:latin typeface="Century Gothic"/>
                <a:cs typeface="Century Gothic"/>
              </a:rPr>
              <a:t>y </a:t>
            </a:r>
            <a:r>
              <a:rPr lang="es-ES" sz="1300" spc="-30" dirty="0" smtClean="0">
                <a:solidFill>
                  <a:srgbClr val="3D3D3F"/>
                </a:solidFill>
                <a:latin typeface="Century Gothic"/>
                <a:cs typeface="Century Gothic"/>
              </a:rPr>
              <a:t>condiciones previstas </a:t>
            </a:r>
            <a:r>
              <a:rPr lang="es-ES" sz="1300" spc="-50" dirty="0" smtClean="0">
                <a:solidFill>
                  <a:srgbClr val="3D3D3F"/>
                </a:solidFill>
                <a:latin typeface="Century Gothic"/>
                <a:cs typeface="Century Gothic"/>
              </a:rPr>
              <a:t>en</a:t>
            </a:r>
            <a:r>
              <a:rPr lang="es-ES" sz="1300" spc="50" dirty="0" smtClean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35" dirty="0" smtClean="0">
                <a:solidFill>
                  <a:srgbClr val="3D3D3F"/>
                </a:solidFill>
                <a:latin typeface="Century Gothic"/>
                <a:cs typeface="Century Gothic"/>
              </a:rPr>
              <a:t>la </a:t>
            </a:r>
            <a:r>
              <a:rPr lang="es-ES" sz="1300" spc="-40" dirty="0" smtClean="0">
                <a:solidFill>
                  <a:srgbClr val="3D3D3F"/>
                </a:solidFill>
                <a:latin typeface="Century Gothic"/>
                <a:cs typeface="Century Gothic"/>
              </a:rPr>
              <a:t>convocatoria.</a:t>
            </a:r>
            <a:endParaRPr lang="es-ES" sz="1300" dirty="0">
              <a:latin typeface="Century Gothic"/>
              <a:cs typeface="Century Gothic"/>
            </a:endParaRPr>
          </a:p>
        </p:txBody>
      </p:sp>
      <p:sp>
        <p:nvSpPr>
          <p:cNvPr id="35" name="object 2"/>
          <p:cNvSpPr txBox="1"/>
          <p:nvPr/>
        </p:nvSpPr>
        <p:spPr>
          <a:xfrm>
            <a:off x="7581454" y="6976163"/>
            <a:ext cx="2953272" cy="171201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  <a:tabLst>
                <a:tab pos="1693545" algn="l"/>
              </a:tabLst>
            </a:pPr>
            <a:r>
              <a:rPr lang="es-ES" sz="1000" b="1" spc="-20" dirty="0" smtClean="0">
                <a:solidFill>
                  <a:srgbClr val="004594"/>
                </a:solidFill>
                <a:latin typeface="Century Gothic Bold"/>
                <a:cs typeface="Calibri"/>
              </a:rPr>
              <a:t>Programa de primera experiencia profesional</a:t>
            </a:r>
            <a:r>
              <a:rPr sz="1000" b="1" dirty="0">
                <a:solidFill>
                  <a:srgbClr val="004594"/>
                </a:solidFill>
                <a:latin typeface="Century Gothic Bold"/>
                <a:cs typeface="Calibri"/>
              </a:rPr>
              <a:t>	</a:t>
            </a:r>
            <a:r>
              <a:rPr lang="es-ES" sz="950" spc="10" dirty="0" smtClean="0">
                <a:latin typeface="Century Gothic"/>
                <a:cs typeface="Calibri"/>
              </a:rPr>
              <a:t>17</a:t>
            </a:r>
            <a:endParaRPr sz="950" dirty="0">
              <a:latin typeface="Century Gothic"/>
              <a:cs typeface="Century Gothic"/>
            </a:endParaRPr>
          </a:p>
        </p:txBody>
      </p:sp>
      <p:sp>
        <p:nvSpPr>
          <p:cNvPr id="36" name="object 3"/>
          <p:cNvSpPr/>
          <p:nvPr/>
        </p:nvSpPr>
        <p:spPr>
          <a:xfrm>
            <a:off x="10080000" y="7012805"/>
            <a:ext cx="0" cy="100965"/>
          </a:xfrm>
          <a:custGeom>
            <a:avLst/>
            <a:gdLst/>
            <a:ahLst/>
            <a:cxnLst/>
            <a:rect l="l" t="t" r="r" b="b"/>
            <a:pathLst>
              <a:path h="100965">
                <a:moveTo>
                  <a:pt x="0" y="0"/>
                </a:moveTo>
                <a:lnTo>
                  <a:pt x="0" y="100799"/>
                </a:lnTo>
              </a:path>
            </a:pathLst>
          </a:custGeom>
          <a:ln w="12700">
            <a:solidFill>
              <a:srgbClr val="004594"/>
            </a:solidFill>
          </a:ln>
        </p:spPr>
        <p:txBody>
          <a:bodyPr wrap="square" lIns="0" tIns="0" rIns="0" bIns="0" rtlCol="0"/>
          <a:lstStyle/>
          <a:p>
            <a:endParaRPr b="1" dirty="0">
              <a:latin typeface="Century Gothic Bold"/>
            </a:endParaRPr>
          </a:p>
        </p:txBody>
      </p:sp>
      <p:sp>
        <p:nvSpPr>
          <p:cNvPr id="37" name="object 4"/>
          <p:cNvSpPr/>
          <p:nvPr/>
        </p:nvSpPr>
        <p:spPr>
          <a:xfrm>
            <a:off x="457198" y="6732004"/>
            <a:ext cx="351155" cy="351155"/>
          </a:xfrm>
          <a:custGeom>
            <a:avLst/>
            <a:gdLst/>
            <a:ahLst/>
            <a:cxnLst/>
            <a:rect l="l" t="t" r="r" b="b"/>
            <a:pathLst>
              <a:path w="351155" h="351154">
                <a:moveTo>
                  <a:pt x="175323" y="0"/>
                </a:moveTo>
                <a:lnTo>
                  <a:pt x="128712" y="6260"/>
                </a:lnTo>
                <a:lnTo>
                  <a:pt x="86830" y="23927"/>
                </a:lnTo>
                <a:lnTo>
                  <a:pt x="51347" y="51331"/>
                </a:lnTo>
                <a:lnTo>
                  <a:pt x="23934" y="86804"/>
                </a:lnTo>
                <a:lnTo>
                  <a:pt x="6262" y="128674"/>
                </a:lnTo>
                <a:lnTo>
                  <a:pt x="0" y="175272"/>
                </a:lnTo>
                <a:lnTo>
                  <a:pt x="6262" y="221892"/>
                </a:lnTo>
                <a:lnTo>
                  <a:pt x="23934" y="263777"/>
                </a:lnTo>
                <a:lnTo>
                  <a:pt x="51347" y="299258"/>
                </a:lnTo>
                <a:lnTo>
                  <a:pt x="86830" y="326667"/>
                </a:lnTo>
                <a:lnTo>
                  <a:pt x="128712" y="344335"/>
                </a:lnTo>
                <a:lnTo>
                  <a:pt x="175323" y="350596"/>
                </a:lnTo>
                <a:lnTo>
                  <a:pt x="221923" y="344335"/>
                </a:lnTo>
                <a:lnTo>
                  <a:pt x="263798" y="326667"/>
                </a:lnTo>
                <a:lnTo>
                  <a:pt x="299277" y="299258"/>
                </a:lnTo>
                <a:lnTo>
                  <a:pt x="326687" y="263777"/>
                </a:lnTo>
                <a:lnTo>
                  <a:pt x="344359" y="221892"/>
                </a:lnTo>
                <a:lnTo>
                  <a:pt x="350621" y="175272"/>
                </a:lnTo>
                <a:lnTo>
                  <a:pt x="344359" y="128674"/>
                </a:lnTo>
                <a:lnTo>
                  <a:pt x="326687" y="86804"/>
                </a:lnTo>
                <a:lnTo>
                  <a:pt x="299277" y="51331"/>
                </a:lnTo>
                <a:lnTo>
                  <a:pt x="263798" y="23927"/>
                </a:lnTo>
                <a:lnTo>
                  <a:pt x="221923" y="6260"/>
                </a:lnTo>
                <a:lnTo>
                  <a:pt x="175323" y="0"/>
                </a:lnTo>
                <a:close/>
              </a:path>
            </a:pathLst>
          </a:custGeom>
          <a:solidFill>
            <a:srgbClr val="004594"/>
          </a:solidFill>
        </p:spPr>
        <p:txBody>
          <a:bodyPr wrap="square" lIns="0" tIns="0" rIns="0" bIns="0" rtlCol="0"/>
          <a:lstStyle/>
          <a:p>
            <a:endParaRPr b="1" dirty="0">
              <a:latin typeface="Century Gothic Bold"/>
            </a:endParaRPr>
          </a:p>
        </p:txBody>
      </p:sp>
      <p:sp>
        <p:nvSpPr>
          <p:cNvPr id="38" name="object 5"/>
          <p:cNvSpPr/>
          <p:nvPr/>
        </p:nvSpPr>
        <p:spPr>
          <a:xfrm>
            <a:off x="493877" y="6737677"/>
            <a:ext cx="275866" cy="32857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b="1" dirty="0">
              <a:latin typeface="Century Gothic Bold"/>
            </a:endParaRPr>
          </a:p>
        </p:txBody>
      </p:sp>
      <p:sp>
        <p:nvSpPr>
          <p:cNvPr id="39" name="object 6"/>
          <p:cNvSpPr/>
          <p:nvPr/>
        </p:nvSpPr>
        <p:spPr>
          <a:xfrm>
            <a:off x="887719" y="7021132"/>
            <a:ext cx="134620" cy="0"/>
          </a:xfrm>
          <a:custGeom>
            <a:avLst/>
            <a:gdLst/>
            <a:ahLst/>
            <a:cxnLst/>
            <a:rect l="l" t="t" r="r" b="b"/>
            <a:pathLst>
              <a:path w="134619">
                <a:moveTo>
                  <a:pt x="0" y="0"/>
                </a:moveTo>
                <a:lnTo>
                  <a:pt x="134569" y="0"/>
                </a:lnTo>
              </a:path>
            </a:pathLst>
          </a:custGeom>
          <a:ln w="31750">
            <a:solidFill>
              <a:srgbClr val="004594"/>
            </a:solidFill>
          </a:ln>
        </p:spPr>
        <p:txBody>
          <a:bodyPr wrap="square" lIns="0" tIns="0" rIns="0" bIns="0" rtlCol="0"/>
          <a:lstStyle/>
          <a:p>
            <a:endParaRPr b="1" dirty="0">
              <a:latin typeface="Century Gothic Bold"/>
            </a:endParaRPr>
          </a:p>
        </p:txBody>
      </p:sp>
      <p:sp>
        <p:nvSpPr>
          <p:cNvPr id="40" name="object 7"/>
          <p:cNvSpPr/>
          <p:nvPr/>
        </p:nvSpPr>
        <p:spPr>
          <a:xfrm>
            <a:off x="903550" y="6812217"/>
            <a:ext cx="0" cy="193040"/>
          </a:xfrm>
          <a:custGeom>
            <a:avLst/>
            <a:gdLst/>
            <a:ahLst/>
            <a:cxnLst/>
            <a:rect l="l" t="t" r="r" b="b"/>
            <a:pathLst>
              <a:path h="193040">
                <a:moveTo>
                  <a:pt x="0" y="0"/>
                </a:moveTo>
                <a:lnTo>
                  <a:pt x="0" y="193039"/>
                </a:lnTo>
              </a:path>
            </a:pathLst>
          </a:custGeom>
          <a:ln w="31661">
            <a:solidFill>
              <a:srgbClr val="004594"/>
            </a:solidFill>
          </a:ln>
        </p:spPr>
        <p:txBody>
          <a:bodyPr wrap="square" lIns="0" tIns="0" rIns="0" bIns="0" rtlCol="0"/>
          <a:lstStyle/>
          <a:p>
            <a:endParaRPr b="1" dirty="0">
              <a:latin typeface="Century Gothic Bold"/>
            </a:endParaRPr>
          </a:p>
        </p:txBody>
      </p:sp>
      <p:sp>
        <p:nvSpPr>
          <p:cNvPr id="41" name="object 8"/>
          <p:cNvSpPr/>
          <p:nvPr/>
        </p:nvSpPr>
        <p:spPr>
          <a:xfrm>
            <a:off x="1026092" y="6875253"/>
            <a:ext cx="130810" cy="161925"/>
          </a:xfrm>
          <a:custGeom>
            <a:avLst/>
            <a:gdLst/>
            <a:ahLst/>
            <a:cxnLst/>
            <a:rect l="l" t="t" r="r" b="b"/>
            <a:pathLst>
              <a:path w="130809" h="161925">
                <a:moveTo>
                  <a:pt x="127364" y="31356"/>
                </a:moveTo>
                <a:lnTo>
                  <a:pt x="65163" y="31356"/>
                </a:lnTo>
                <a:lnTo>
                  <a:pt x="75338" y="31737"/>
                </a:lnTo>
                <a:lnTo>
                  <a:pt x="83651" y="32878"/>
                </a:lnTo>
                <a:lnTo>
                  <a:pt x="90102" y="34779"/>
                </a:lnTo>
                <a:lnTo>
                  <a:pt x="94691" y="37439"/>
                </a:lnTo>
                <a:lnTo>
                  <a:pt x="97535" y="39687"/>
                </a:lnTo>
                <a:lnTo>
                  <a:pt x="98958" y="43230"/>
                </a:lnTo>
                <a:lnTo>
                  <a:pt x="98958" y="52768"/>
                </a:lnTo>
                <a:lnTo>
                  <a:pt x="65163" y="64541"/>
                </a:lnTo>
                <a:lnTo>
                  <a:pt x="47749" y="65627"/>
                </a:lnTo>
                <a:lnTo>
                  <a:pt x="11264" y="81902"/>
                </a:lnTo>
                <a:lnTo>
                  <a:pt x="0" y="112953"/>
                </a:lnTo>
                <a:lnTo>
                  <a:pt x="704" y="121973"/>
                </a:lnTo>
                <a:lnTo>
                  <a:pt x="32961" y="157024"/>
                </a:lnTo>
                <a:lnTo>
                  <a:pt x="65163" y="161366"/>
                </a:lnTo>
                <a:lnTo>
                  <a:pt x="93800" y="158339"/>
                </a:lnTo>
                <a:lnTo>
                  <a:pt x="114255" y="149261"/>
                </a:lnTo>
                <a:lnTo>
                  <a:pt x="126528" y="134132"/>
                </a:lnTo>
                <a:lnTo>
                  <a:pt x="127324" y="130009"/>
                </a:lnTo>
                <a:lnTo>
                  <a:pt x="65163" y="130009"/>
                </a:lnTo>
                <a:lnTo>
                  <a:pt x="55114" y="129624"/>
                </a:lnTo>
                <a:lnTo>
                  <a:pt x="31661" y="108191"/>
                </a:lnTo>
                <a:lnTo>
                  <a:pt x="33083" y="104609"/>
                </a:lnTo>
                <a:lnTo>
                  <a:pt x="74691" y="96204"/>
                </a:lnTo>
                <a:lnTo>
                  <a:pt x="83499" y="95294"/>
                </a:lnTo>
                <a:lnTo>
                  <a:pt x="91588" y="93774"/>
                </a:lnTo>
                <a:lnTo>
                  <a:pt x="98958" y="91643"/>
                </a:lnTo>
                <a:lnTo>
                  <a:pt x="130619" y="91643"/>
                </a:lnTo>
                <a:lnTo>
                  <a:pt x="130619" y="48107"/>
                </a:lnTo>
                <a:lnTo>
                  <a:pt x="127364" y="31356"/>
                </a:lnTo>
                <a:close/>
              </a:path>
              <a:path w="130809" h="161925">
                <a:moveTo>
                  <a:pt x="130619" y="91643"/>
                </a:moveTo>
                <a:lnTo>
                  <a:pt x="98958" y="91643"/>
                </a:lnTo>
                <a:lnTo>
                  <a:pt x="98958" y="118033"/>
                </a:lnTo>
                <a:lnTo>
                  <a:pt x="97535" y="121615"/>
                </a:lnTo>
                <a:lnTo>
                  <a:pt x="65163" y="130009"/>
                </a:lnTo>
                <a:lnTo>
                  <a:pt x="127324" y="130009"/>
                </a:lnTo>
                <a:lnTo>
                  <a:pt x="130587" y="113118"/>
                </a:lnTo>
                <a:lnTo>
                  <a:pt x="130619" y="91643"/>
                </a:lnTo>
                <a:close/>
              </a:path>
              <a:path w="130809" h="161925">
                <a:moveTo>
                  <a:pt x="65163" y="0"/>
                </a:moveTo>
                <a:lnTo>
                  <a:pt x="20799" y="9702"/>
                </a:lnTo>
                <a:lnTo>
                  <a:pt x="0" y="48107"/>
                </a:lnTo>
                <a:lnTo>
                  <a:pt x="31661" y="48107"/>
                </a:lnTo>
                <a:lnTo>
                  <a:pt x="31661" y="43230"/>
                </a:lnTo>
                <a:lnTo>
                  <a:pt x="33083" y="39687"/>
                </a:lnTo>
                <a:lnTo>
                  <a:pt x="65163" y="31356"/>
                </a:lnTo>
                <a:lnTo>
                  <a:pt x="127364" y="31356"/>
                </a:lnTo>
                <a:lnTo>
                  <a:pt x="126528" y="27056"/>
                </a:lnTo>
                <a:lnTo>
                  <a:pt x="114255" y="12023"/>
                </a:lnTo>
                <a:lnTo>
                  <a:pt x="93800" y="3005"/>
                </a:lnTo>
                <a:lnTo>
                  <a:pt x="65163" y="0"/>
                </a:lnTo>
                <a:close/>
              </a:path>
            </a:pathLst>
          </a:custGeom>
          <a:solidFill>
            <a:srgbClr val="004594"/>
          </a:solidFill>
        </p:spPr>
        <p:txBody>
          <a:bodyPr wrap="square" lIns="0" tIns="0" rIns="0" bIns="0" rtlCol="0"/>
          <a:lstStyle/>
          <a:p>
            <a:endParaRPr b="1" dirty="0">
              <a:latin typeface="Century Gothic Bold"/>
            </a:endParaRPr>
          </a:p>
        </p:txBody>
      </p:sp>
      <p:sp>
        <p:nvSpPr>
          <p:cNvPr id="42" name="object 9"/>
          <p:cNvSpPr/>
          <p:nvPr/>
        </p:nvSpPr>
        <p:spPr>
          <a:xfrm>
            <a:off x="1167560" y="6875250"/>
            <a:ext cx="151130" cy="161925"/>
          </a:xfrm>
          <a:custGeom>
            <a:avLst/>
            <a:gdLst/>
            <a:ahLst/>
            <a:cxnLst/>
            <a:rect l="l" t="t" r="r" b="b"/>
            <a:pathLst>
              <a:path w="151130" h="161925">
                <a:moveTo>
                  <a:pt x="75501" y="0"/>
                </a:moveTo>
                <a:lnTo>
                  <a:pt x="18876" y="20210"/>
                </a:lnTo>
                <a:lnTo>
                  <a:pt x="20" y="80683"/>
                </a:lnTo>
                <a:lnTo>
                  <a:pt x="0" y="161366"/>
                </a:lnTo>
                <a:lnTo>
                  <a:pt x="31661" y="161366"/>
                </a:lnTo>
                <a:lnTo>
                  <a:pt x="31661" y="80683"/>
                </a:lnTo>
                <a:lnTo>
                  <a:pt x="32175" y="69205"/>
                </a:lnTo>
                <a:lnTo>
                  <a:pt x="53967" y="34783"/>
                </a:lnTo>
                <a:lnTo>
                  <a:pt x="75501" y="31356"/>
                </a:lnTo>
                <a:lnTo>
                  <a:pt x="138130" y="31356"/>
                </a:lnTo>
                <a:lnTo>
                  <a:pt x="131908" y="20210"/>
                </a:lnTo>
                <a:lnTo>
                  <a:pt x="108405" y="5052"/>
                </a:lnTo>
                <a:lnTo>
                  <a:pt x="75501" y="0"/>
                </a:lnTo>
                <a:close/>
              </a:path>
              <a:path w="151130" h="161925">
                <a:moveTo>
                  <a:pt x="138130" y="31356"/>
                </a:moveTo>
                <a:lnTo>
                  <a:pt x="75501" y="31356"/>
                </a:lnTo>
                <a:lnTo>
                  <a:pt x="87188" y="32213"/>
                </a:lnTo>
                <a:lnTo>
                  <a:pt x="96970" y="34783"/>
                </a:lnTo>
                <a:lnTo>
                  <a:pt x="118535" y="69205"/>
                </a:lnTo>
                <a:lnTo>
                  <a:pt x="119049" y="80683"/>
                </a:lnTo>
                <a:lnTo>
                  <a:pt x="119049" y="161366"/>
                </a:lnTo>
                <a:lnTo>
                  <a:pt x="150710" y="161366"/>
                </a:lnTo>
                <a:lnTo>
                  <a:pt x="150690" y="80683"/>
                </a:lnTo>
                <a:lnTo>
                  <a:pt x="146010" y="45471"/>
                </a:lnTo>
                <a:lnTo>
                  <a:pt x="138130" y="31356"/>
                </a:lnTo>
                <a:close/>
              </a:path>
            </a:pathLst>
          </a:custGeom>
          <a:solidFill>
            <a:srgbClr val="004594"/>
          </a:solidFill>
        </p:spPr>
        <p:txBody>
          <a:bodyPr wrap="square" lIns="0" tIns="0" rIns="0" bIns="0" rtlCol="0"/>
          <a:lstStyle/>
          <a:p>
            <a:endParaRPr b="1" dirty="0">
              <a:latin typeface="Century Gothic Bold"/>
            </a:endParaRPr>
          </a:p>
        </p:txBody>
      </p:sp>
      <p:sp>
        <p:nvSpPr>
          <p:cNvPr id="43" name="object 10"/>
          <p:cNvSpPr/>
          <p:nvPr/>
        </p:nvSpPr>
        <p:spPr>
          <a:xfrm>
            <a:off x="1328802" y="6811612"/>
            <a:ext cx="151130" cy="225425"/>
          </a:xfrm>
          <a:custGeom>
            <a:avLst/>
            <a:gdLst/>
            <a:ahLst/>
            <a:cxnLst/>
            <a:rect l="l" t="t" r="r" b="b"/>
            <a:pathLst>
              <a:path w="151130" h="225425">
                <a:moveTo>
                  <a:pt x="31661" y="0"/>
                </a:moveTo>
                <a:lnTo>
                  <a:pt x="0" y="0"/>
                </a:lnTo>
                <a:lnTo>
                  <a:pt x="20" y="144475"/>
                </a:lnTo>
                <a:lnTo>
                  <a:pt x="4700" y="179625"/>
                </a:lnTo>
                <a:lnTo>
                  <a:pt x="18800" y="204838"/>
                </a:lnTo>
                <a:lnTo>
                  <a:pt x="42299" y="219964"/>
                </a:lnTo>
                <a:lnTo>
                  <a:pt x="75196" y="225005"/>
                </a:lnTo>
                <a:lnTo>
                  <a:pt x="108249" y="219964"/>
                </a:lnTo>
                <a:lnTo>
                  <a:pt x="131832" y="204876"/>
                </a:lnTo>
                <a:lnTo>
                  <a:pt x="138148" y="193649"/>
                </a:lnTo>
                <a:lnTo>
                  <a:pt x="75196" y="193649"/>
                </a:lnTo>
                <a:lnTo>
                  <a:pt x="63516" y="192790"/>
                </a:lnTo>
                <a:lnTo>
                  <a:pt x="33718" y="165554"/>
                </a:lnTo>
                <a:lnTo>
                  <a:pt x="31661" y="144475"/>
                </a:lnTo>
                <a:lnTo>
                  <a:pt x="31661" y="94995"/>
                </a:lnTo>
                <a:lnTo>
                  <a:pt x="138079" y="94995"/>
                </a:lnTo>
                <a:lnTo>
                  <a:pt x="131832" y="83850"/>
                </a:lnTo>
                <a:lnTo>
                  <a:pt x="108234" y="68692"/>
                </a:lnTo>
                <a:lnTo>
                  <a:pt x="75196" y="63639"/>
                </a:lnTo>
                <a:lnTo>
                  <a:pt x="31661" y="63639"/>
                </a:lnTo>
                <a:lnTo>
                  <a:pt x="31661" y="0"/>
                </a:lnTo>
                <a:close/>
              </a:path>
              <a:path w="151130" h="225425">
                <a:moveTo>
                  <a:pt x="138079" y="94995"/>
                </a:moveTo>
                <a:lnTo>
                  <a:pt x="75196" y="94995"/>
                </a:lnTo>
                <a:lnTo>
                  <a:pt x="86902" y="95855"/>
                </a:lnTo>
                <a:lnTo>
                  <a:pt x="96742" y="98432"/>
                </a:lnTo>
                <a:lnTo>
                  <a:pt x="118535" y="132968"/>
                </a:lnTo>
                <a:lnTo>
                  <a:pt x="119049" y="144475"/>
                </a:lnTo>
                <a:lnTo>
                  <a:pt x="118535" y="155855"/>
                </a:lnTo>
                <a:lnTo>
                  <a:pt x="96742" y="190212"/>
                </a:lnTo>
                <a:lnTo>
                  <a:pt x="75196" y="193649"/>
                </a:lnTo>
                <a:lnTo>
                  <a:pt x="138148" y="193649"/>
                </a:lnTo>
                <a:lnTo>
                  <a:pt x="145880" y="179908"/>
                </a:lnTo>
                <a:lnTo>
                  <a:pt x="146002" y="179625"/>
                </a:lnTo>
                <a:lnTo>
                  <a:pt x="150710" y="144475"/>
                </a:lnTo>
                <a:lnTo>
                  <a:pt x="145991" y="109111"/>
                </a:lnTo>
                <a:lnTo>
                  <a:pt x="138079" y="94995"/>
                </a:lnTo>
                <a:close/>
              </a:path>
            </a:pathLst>
          </a:custGeom>
          <a:solidFill>
            <a:srgbClr val="69AF22"/>
          </a:solidFill>
        </p:spPr>
        <p:txBody>
          <a:bodyPr wrap="square" lIns="0" tIns="0" rIns="0" bIns="0" rtlCol="0"/>
          <a:lstStyle/>
          <a:p>
            <a:endParaRPr b="1" dirty="0">
              <a:latin typeface="Century Gothic Bold"/>
            </a:endParaRPr>
          </a:p>
        </p:txBody>
      </p:sp>
      <p:sp>
        <p:nvSpPr>
          <p:cNvPr id="50" name="object 11"/>
          <p:cNvSpPr/>
          <p:nvPr/>
        </p:nvSpPr>
        <p:spPr>
          <a:xfrm>
            <a:off x="1491056" y="6811619"/>
            <a:ext cx="31750" cy="31750"/>
          </a:xfrm>
          <a:custGeom>
            <a:avLst/>
            <a:gdLst/>
            <a:ahLst/>
            <a:cxnLst/>
            <a:rect l="l" t="t" r="r" b="b"/>
            <a:pathLst>
              <a:path w="31750" h="31750">
                <a:moveTo>
                  <a:pt x="31661" y="0"/>
                </a:moveTo>
                <a:lnTo>
                  <a:pt x="0" y="0"/>
                </a:lnTo>
                <a:lnTo>
                  <a:pt x="0" y="31356"/>
                </a:lnTo>
                <a:lnTo>
                  <a:pt x="31661" y="31356"/>
                </a:lnTo>
                <a:lnTo>
                  <a:pt x="31661" y="0"/>
                </a:lnTo>
                <a:close/>
              </a:path>
            </a:pathLst>
          </a:custGeom>
          <a:solidFill>
            <a:srgbClr val="69AF22"/>
          </a:solidFill>
        </p:spPr>
        <p:txBody>
          <a:bodyPr wrap="square" lIns="0" tIns="0" rIns="0" bIns="0" rtlCol="0"/>
          <a:lstStyle/>
          <a:p>
            <a:endParaRPr b="1" dirty="0">
              <a:latin typeface="Century Gothic Bold"/>
            </a:endParaRPr>
          </a:p>
        </p:txBody>
      </p:sp>
      <p:sp>
        <p:nvSpPr>
          <p:cNvPr id="53" name="object 12"/>
          <p:cNvSpPr/>
          <p:nvPr/>
        </p:nvSpPr>
        <p:spPr>
          <a:xfrm>
            <a:off x="1506886" y="6875246"/>
            <a:ext cx="0" cy="161925"/>
          </a:xfrm>
          <a:custGeom>
            <a:avLst/>
            <a:gdLst/>
            <a:ahLst/>
            <a:cxnLst/>
            <a:rect l="l" t="t" r="r" b="b"/>
            <a:pathLst>
              <a:path h="161925">
                <a:moveTo>
                  <a:pt x="0" y="0"/>
                </a:moveTo>
                <a:lnTo>
                  <a:pt x="0" y="161366"/>
                </a:lnTo>
              </a:path>
            </a:pathLst>
          </a:custGeom>
          <a:ln w="31661">
            <a:solidFill>
              <a:srgbClr val="69AF22"/>
            </a:solidFill>
          </a:ln>
        </p:spPr>
        <p:txBody>
          <a:bodyPr wrap="square" lIns="0" tIns="0" rIns="0" bIns="0" rtlCol="0"/>
          <a:lstStyle/>
          <a:p>
            <a:endParaRPr b="1" dirty="0">
              <a:latin typeface="Century Gothic Bold"/>
            </a:endParaRPr>
          </a:p>
        </p:txBody>
      </p:sp>
      <p:sp>
        <p:nvSpPr>
          <p:cNvPr id="54" name="object 13"/>
          <p:cNvSpPr/>
          <p:nvPr/>
        </p:nvSpPr>
        <p:spPr>
          <a:xfrm>
            <a:off x="1534344" y="6811612"/>
            <a:ext cx="151130" cy="225425"/>
          </a:xfrm>
          <a:custGeom>
            <a:avLst/>
            <a:gdLst/>
            <a:ahLst/>
            <a:cxnLst/>
            <a:rect l="l" t="t" r="r" b="b"/>
            <a:pathLst>
              <a:path w="151130" h="225425">
                <a:moveTo>
                  <a:pt x="150710" y="0"/>
                </a:moveTo>
                <a:lnTo>
                  <a:pt x="119049" y="0"/>
                </a:lnTo>
                <a:lnTo>
                  <a:pt x="119049" y="63639"/>
                </a:lnTo>
                <a:lnTo>
                  <a:pt x="75501" y="63639"/>
                </a:lnTo>
                <a:lnTo>
                  <a:pt x="42471" y="68682"/>
                </a:lnTo>
                <a:lnTo>
                  <a:pt x="18876" y="83812"/>
                </a:lnTo>
                <a:lnTo>
                  <a:pt x="4719" y="109025"/>
                </a:lnTo>
                <a:lnTo>
                  <a:pt x="0" y="144322"/>
                </a:lnTo>
                <a:lnTo>
                  <a:pt x="4719" y="179758"/>
                </a:lnTo>
                <a:lnTo>
                  <a:pt x="18876" y="205066"/>
                </a:lnTo>
                <a:lnTo>
                  <a:pt x="42471" y="220250"/>
                </a:lnTo>
                <a:lnTo>
                  <a:pt x="75501" y="225310"/>
                </a:lnTo>
                <a:lnTo>
                  <a:pt x="108405" y="220250"/>
                </a:lnTo>
                <a:lnTo>
                  <a:pt x="131908" y="205066"/>
                </a:lnTo>
                <a:lnTo>
                  <a:pt x="138744" y="192798"/>
                </a:lnTo>
                <a:lnTo>
                  <a:pt x="75577" y="192798"/>
                </a:lnTo>
                <a:lnTo>
                  <a:pt x="63892" y="191936"/>
                </a:lnTo>
                <a:lnTo>
                  <a:pt x="34097" y="164539"/>
                </a:lnTo>
                <a:lnTo>
                  <a:pt x="32042" y="143167"/>
                </a:lnTo>
                <a:lnTo>
                  <a:pt x="32556" y="131625"/>
                </a:lnTo>
                <a:lnTo>
                  <a:pt x="54113" y="97212"/>
                </a:lnTo>
                <a:lnTo>
                  <a:pt x="150710" y="93840"/>
                </a:lnTo>
                <a:lnTo>
                  <a:pt x="150710" y="0"/>
                </a:lnTo>
                <a:close/>
              </a:path>
              <a:path w="151130" h="225425">
                <a:moveTo>
                  <a:pt x="150710" y="93840"/>
                </a:moveTo>
                <a:lnTo>
                  <a:pt x="119113" y="93840"/>
                </a:lnTo>
                <a:lnTo>
                  <a:pt x="119062" y="144322"/>
                </a:lnTo>
                <a:lnTo>
                  <a:pt x="118600" y="154715"/>
                </a:lnTo>
                <a:lnTo>
                  <a:pt x="97047" y="189350"/>
                </a:lnTo>
                <a:lnTo>
                  <a:pt x="75577" y="192798"/>
                </a:lnTo>
                <a:lnTo>
                  <a:pt x="138744" y="192798"/>
                </a:lnTo>
                <a:lnTo>
                  <a:pt x="146010" y="179758"/>
                </a:lnTo>
                <a:lnTo>
                  <a:pt x="150710" y="144322"/>
                </a:lnTo>
                <a:lnTo>
                  <a:pt x="150710" y="93840"/>
                </a:lnTo>
                <a:close/>
              </a:path>
            </a:pathLst>
          </a:custGeom>
          <a:solidFill>
            <a:srgbClr val="69AF22"/>
          </a:solidFill>
        </p:spPr>
        <p:txBody>
          <a:bodyPr wrap="square" lIns="0" tIns="0" rIns="0" bIns="0" rtlCol="0"/>
          <a:lstStyle/>
          <a:p>
            <a:endParaRPr b="1" dirty="0">
              <a:latin typeface="Century Gothic Bold"/>
            </a:endParaRPr>
          </a:p>
        </p:txBody>
      </p:sp>
      <p:sp>
        <p:nvSpPr>
          <p:cNvPr id="55" name="object 14"/>
          <p:cNvSpPr/>
          <p:nvPr/>
        </p:nvSpPr>
        <p:spPr>
          <a:xfrm>
            <a:off x="1690453" y="6875246"/>
            <a:ext cx="151130" cy="161925"/>
          </a:xfrm>
          <a:custGeom>
            <a:avLst/>
            <a:gdLst/>
            <a:ahLst/>
            <a:cxnLst/>
            <a:rect l="l" t="t" r="r" b="b"/>
            <a:pathLst>
              <a:path w="151130" h="161925">
                <a:moveTo>
                  <a:pt x="75501" y="0"/>
                </a:moveTo>
                <a:lnTo>
                  <a:pt x="42466" y="5052"/>
                </a:lnTo>
                <a:lnTo>
                  <a:pt x="18872" y="20210"/>
                </a:lnTo>
                <a:lnTo>
                  <a:pt x="4717" y="45471"/>
                </a:lnTo>
                <a:lnTo>
                  <a:pt x="0" y="80835"/>
                </a:lnTo>
                <a:lnTo>
                  <a:pt x="4717" y="116071"/>
                </a:lnTo>
                <a:lnTo>
                  <a:pt x="18872" y="141236"/>
                </a:lnTo>
                <a:lnTo>
                  <a:pt x="42466" y="156334"/>
                </a:lnTo>
                <a:lnTo>
                  <a:pt x="75501" y="161366"/>
                </a:lnTo>
                <a:lnTo>
                  <a:pt x="150710" y="161366"/>
                </a:lnTo>
                <a:lnTo>
                  <a:pt x="150710" y="130009"/>
                </a:lnTo>
                <a:lnTo>
                  <a:pt x="75501" y="130009"/>
                </a:lnTo>
                <a:lnTo>
                  <a:pt x="58544" y="127916"/>
                </a:lnTo>
                <a:lnTo>
                  <a:pt x="45737" y="121637"/>
                </a:lnTo>
                <a:lnTo>
                  <a:pt x="37080" y="111171"/>
                </a:lnTo>
                <a:lnTo>
                  <a:pt x="32575" y="96520"/>
                </a:lnTo>
                <a:lnTo>
                  <a:pt x="150710" y="96520"/>
                </a:lnTo>
                <a:lnTo>
                  <a:pt x="150710" y="80733"/>
                </a:lnTo>
                <a:lnTo>
                  <a:pt x="148638" y="65163"/>
                </a:lnTo>
                <a:lnTo>
                  <a:pt x="32575" y="65163"/>
                </a:lnTo>
                <a:lnTo>
                  <a:pt x="37080" y="50378"/>
                </a:lnTo>
                <a:lnTo>
                  <a:pt x="45737" y="39817"/>
                </a:lnTo>
                <a:lnTo>
                  <a:pt x="58544" y="33481"/>
                </a:lnTo>
                <a:lnTo>
                  <a:pt x="75501" y="31369"/>
                </a:lnTo>
                <a:lnTo>
                  <a:pt x="138160" y="31369"/>
                </a:lnTo>
                <a:lnTo>
                  <a:pt x="131908" y="20183"/>
                </a:lnTo>
                <a:lnTo>
                  <a:pt x="108405" y="5045"/>
                </a:lnTo>
                <a:lnTo>
                  <a:pt x="75501" y="0"/>
                </a:lnTo>
                <a:close/>
              </a:path>
              <a:path w="151130" h="161925">
                <a:moveTo>
                  <a:pt x="138160" y="31369"/>
                </a:moveTo>
                <a:lnTo>
                  <a:pt x="75501" y="31369"/>
                </a:lnTo>
                <a:lnTo>
                  <a:pt x="92325" y="33481"/>
                </a:lnTo>
                <a:lnTo>
                  <a:pt x="105038" y="39817"/>
                </a:lnTo>
                <a:lnTo>
                  <a:pt x="113641" y="50378"/>
                </a:lnTo>
                <a:lnTo>
                  <a:pt x="118135" y="65163"/>
                </a:lnTo>
                <a:lnTo>
                  <a:pt x="148638" y="65163"/>
                </a:lnTo>
                <a:lnTo>
                  <a:pt x="146010" y="45412"/>
                </a:lnTo>
                <a:lnTo>
                  <a:pt x="138160" y="31369"/>
                </a:lnTo>
                <a:close/>
              </a:path>
            </a:pathLst>
          </a:custGeom>
          <a:solidFill>
            <a:srgbClr val="69AF22"/>
          </a:solidFill>
        </p:spPr>
        <p:txBody>
          <a:bodyPr wrap="square" lIns="0" tIns="0" rIns="0" bIns="0" rtlCol="0"/>
          <a:lstStyle/>
          <a:p>
            <a:endParaRPr b="1" dirty="0">
              <a:latin typeface="Century Gothic Bold"/>
            </a:endParaRPr>
          </a:p>
        </p:txBody>
      </p:sp>
      <p:sp>
        <p:nvSpPr>
          <p:cNvPr id="56" name="object 15"/>
          <p:cNvSpPr/>
          <p:nvPr/>
        </p:nvSpPr>
        <p:spPr>
          <a:xfrm>
            <a:off x="879849" y="7122655"/>
            <a:ext cx="946471" cy="170242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b="1" dirty="0">
              <a:latin typeface="Century Gothic Bold"/>
            </a:endParaRPr>
          </a:p>
        </p:txBody>
      </p:sp>
      <p:sp>
        <p:nvSpPr>
          <p:cNvPr id="57" name="object 16"/>
          <p:cNvSpPr txBox="1"/>
          <p:nvPr/>
        </p:nvSpPr>
        <p:spPr>
          <a:xfrm>
            <a:off x="2861074" y="6985140"/>
            <a:ext cx="1466215" cy="162224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950" b="1" spc="-25" dirty="0">
                <a:solidFill>
                  <a:srgbClr val="004594"/>
                </a:solidFill>
                <a:latin typeface="Century Gothic"/>
                <a:cs typeface="Century Gothic"/>
              </a:rPr>
              <a:t>www.lanbide.euskadi.eus</a:t>
            </a:r>
            <a:endParaRPr sz="950" dirty="0">
              <a:latin typeface="Century Gothic"/>
              <a:cs typeface="Century Gothic"/>
            </a:endParaRPr>
          </a:p>
        </p:txBody>
      </p:sp>
      <p:sp>
        <p:nvSpPr>
          <p:cNvPr id="58" name="object 17"/>
          <p:cNvSpPr/>
          <p:nvPr/>
        </p:nvSpPr>
        <p:spPr>
          <a:xfrm>
            <a:off x="4692841" y="7021690"/>
            <a:ext cx="126720" cy="126733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b="1" dirty="0">
              <a:latin typeface="Century Gothic Bold"/>
            </a:endParaRPr>
          </a:p>
        </p:txBody>
      </p:sp>
      <p:sp>
        <p:nvSpPr>
          <p:cNvPr id="59" name="object 18"/>
          <p:cNvSpPr/>
          <p:nvPr/>
        </p:nvSpPr>
        <p:spPr>
          <a:xfrm>
            <a:off x="4512936" y="7021693"/>
            <a:ext cx="126623" cy="126733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b="1" dirty="0">
              <a:latin typeface="Century Gothic Bold"/>
            </a:endParaRPr>
          </a:p>
        </p:txBody>
      </p:sp>
      <p:sp>
        <p:nvSpPr>
          <p:cNvPr id="60" name="object 19"/>
          <p:cNvSpPr/>
          <p:nvPr/>
        </p:nvSpPr>
        <p:spPr>
          <a:xfrm>
            <a:off x="4873167" y="7021696"/>
            <a:ext cx="126746" cy="126720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b="1" dirty="0">
              <a:latin typeface="Century Gothic Bold"/>
            </a:endParaRPr>
          </a:p>
        </p:txBody>
      </p:sp>
      <p:sp>
        <p:nvSpPr>
          <p:cNvPr id="61" name="object 22"/>
          <p:cNvSpPr txBox="1"/>
          <p:nvPr/>
        </p:nvSpPr>
        <p:spPr>
          <a:xfrm>
            <a:off x="2002056" y="7016817"/>
            <a:ext cx="764352" cy="321242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950" b="1" spc="-5" dirty="0" smtClean="0">
                <a:solidFill>
                  <a:srgbClr val="004594"/>
                </a:solidFill>
                <a:latin typeface="Century Gothic"/>
                <a:cs typeface="Century Gothic"/>
              </a:rPr>
              <a:t>9</a:t>
            </a:r>
            <a:r>
              <a:rPr lang="es-ES" sz="950" b="1" spc="-5" dirty="0" smtClean="0">
                <a:solidFill>
                  <a:srgbClr val="004594"/>
                </a:solidFill>
                <a:latin typeface="Century Gothic"/>
                <a:cs typeface="Century Gothic"/>
              </a:rPr>
              <a:t>45  160 601</a:t>
            </a:r>
          </a:p>
          <a:p>
            <a:pPr marL="12700">
              <a:lnSpc>
                <a:spcPct val="100000"/>
              </a:lnSpc>
              <a:spcBef>
                <a:spcPts val="125"/>
              </a:spcBef>
            </a:pPr>
            <a:endParaRPr sz="950" dirty="0">
              <a:latin typeface="Century Gothic"/>
              <a:cs typeface="Century Gothic"/>
            </a:endParaRPr>
          </a:p>
        </p:txBody>
      </p:sp>
      <p:pic>
        <p:nvPicPr>
          <p:cNvPr id="32" name="Imagen 31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37522" y="6875246"/>
            <a:ext cx="2511870" cy="432000"/>
          </a:xfrm>
          <a:prstGeom prst="rect">
            <a:avLst/>
          </a:prstGeom>
        </p:spPr>
      </p:pic>
      <p:pic>
        <p:nvPicPr>
          <p:cNvPr id="31" name="Picture 5" descr="OK Tira azul_oscuro"/>
          <p:cNvPicPr>
            <a:picLocks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5685" r="-47"/>
          <a:stretch>
            <a:fillRect/>
          </a:stretch>
        </p:blipFill>
        <p:spPr bwMode="auto">
          <a:xfrm>
            <a:off x="184334" y="87568"/>
            <a:ext cx="10191566" cy="1328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9"/>
          <p:cNvGrpSpPr>
            <a:grpSpLocks/>
          </p:cNvGrpSpPr>
          <p:nvPr/>
        </p:nvGrpSpPr>
        <p:grpSpPr bwMode="auto">
          <a:xfrm>
            <a:off x="8255" y="-2127"/>
            <a:ext cx="10680700" cy="7562850"/>
            <a:chOff x="0" y="981"/>
            <a:chExt cx="5760" cy="2319"/>
          </a:xfrm>
        </p:grpSpPr>
        <p:sp>
          <p:nvSpPr>
            <p:cNvPr id="5" name="2 Rectángulo"/>
            <p:cNvSpPr>
              <a:spLocks noChangeArrowheads="1"/>
            </p:cNvSpPr>
            <p:nvPr/>
          </p:nvSpPr>
          <p:spPr bwMode="auto">
            <a:xfrm>
              <a:off x="0" y="981"/>
              <a:ext cx="5760" cy="2086"/>
            </a:xfrm>
            <a:prstGeom prst="rect">
              <a:avLst/>
            </a:prstGeom>
            <a:solidFill>
              <a:srgbClr val="00459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 algn="ctr">
                  <a:solidFill>
                    <a:srgbClr val="004595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>
                <a:defRPr/>
              </a:pPr>
              <a:endParaRPr lang="es-ES" dirty="0">
                <a:solidFill>
                  <a:schemeClr val="lt1"/>
                </a:solidFill>
                <a:latin typeface="+mn-lt"/>
              </a:endParaRPr>
            </a:p>
          </p:txBody>
        </p:sp>
        <p:pic>
          <p:nvPicPr>
            <p:cNvPr id="8" name="Picture 4" descr="OK Tira verde_oscuro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3067"/>
              <a:ext cx="5760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6" name="object 3">
            <a:extLst>
              <a:ext uri="{FF2B5EF4-FFF2-40B4-BE49-F238E27FC236}">
                <a16:creationId xmlns:a16="http://schemas.microsoft.com/office/drawing/2014/main" id="{D0D4F166-61BA-374B-995C-592E824921F2}"/>
              </a:ext>
            </a:extLst>
          </p:cNvPr>
          <p:cNvSpPr txBox="1">
            <a:spLocks/>
          </p:cNvSpPr>
          <p:nvPr/>
        </p:nvSpPr>
        <p:spPr>
          <a:xfrm>
            <a:off x="385798" y="2612206"/>
            <a:ext cx="8077200" cy="70532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>
            <a:lvl1pPr>
              <a:defRPr sz="4500" b="1" i="0">
                <a:solidFill>
                  <a:srgbClr val="004594"/>
                </a:solidFill>
                <a:latin typeface="Century Gothic"/>
                <a:ea typeface="+mj-ea"/>
                <a:cs typeface="Century Gothic"/>
              </a:defRPr>
            </a:lvl1pPr>
          </a:lstStyle>
          <a:p>
            <a:r>
              <a:rPr lang="es-ES" spc="-100" dirty="0">
                <a:solidFill>
                  <a:schemeClr val="bg1">
                    <a:lumMod val="95000"/>
                  </a:schemeClr>
                </a:solidFill>
              </a:rPr>
              <a:t>Cuantía de la subvención</a:t>
            </a:r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522865F5-F5F1-5748-A66F-A5907784DB1A}"/>
              </a:ext>
            </a:extLst>
          </p:cNvPr>
          <p:cNvSpPr/>
          <p:nvPr/>
        </p:nvSpPr>
        <p:spPr>
          <a:xfrm>
            <a:off x="317500" y="1190625"/>
            <a:ext cx="3421097" cy="21441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20000" spc="-1000" baseline="7000" dirty="0">
                <a:solidFill>
                  <a:schemeClr val="bg1">
                    <a:lumMod val="95000"/>
                    <a:alpha val="36000"/>
                  </a:schemeClr>
                </a:solidFill>
                <a:latin typeface="Century Gothic"/>
                <a:cs typeface="Century Gothic"/>
              </a:rPr>
              <a:t>07</a:t>
            </a:r>
            <a:endParaRPr lang="es-ES" sz="20000" b="1" spc="-1000" baseline="7000" dirty="0">
              <a:solidFill>
                <a:schemeClr val="bg1">
                  <a:lumMod val="95000"/>
                  <a:alpha val="36000"/>
                </a:schemeClr>
              </a:solidFill>
              <a:latin typeface="Century Gothic Bold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5" name="object 2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00226659"/>
              </p:ext>
            </p:extLst>
          </p:nvPr>
        </p:nvGraphicFramePr>
        <p:xfrm>
          <a:off x="1373092" y="2616873"/>
          <a:ext cx="7373032" cy="1578451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8847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4089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8347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6392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57678">
                <a:tc rowSpan="2">
                  <a:txBody>
                    <a:bodyPr/>
                    <a:lstStyle/>
                    <a:p>
                      <a:pPr marL="136525" marR="465455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sz="1100" b="1" dirty="0">
                        <a:solidFill>
                          <a:srgbClr val="004594"/>
                        </a:solidFill>
                        <a:latin typeface="Century Gothic"/>
                        <a:ea typeface="+mn-ea"/>
                        <a:cs typeface="Century Gothic"/>
                      </a:endParaRPr>
                    </a:p>
                  </a:txBody>
                  <a:tcPr marL="0" marR="0" marT="55880" marB="0" anchor="ctr">
                    <a:lnT w="19050">
                      <a:solidFill>
                        <a:srgbClr val="004594"/>
                      </a:solidFill>
                      <a:prstDash val="soli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136525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s-ES" sz="1100" b="1" dirty="0" smtClean="0">
                          <a:solidFill>
                            <a:srgbClr val="004594"/>
                          </a:solidFill>
                          <a:latin typeface="Century Gothic"/>
                          <a:cs typeface="Century Gothic"/>
                        </a:rPr>
                        <a:t>Módulo por persona</a:t>
                      </a:r>
                      <a:endParaRPr sz="1100" dirty="0">
                        <a:latin typeface="Century Gothic"/>
                        <a:cs typeface="Century Gothic"/>
                      </a:endParaRPr>
                    </a:p>
                  </a:txBody>
                  <a:tcPr marL="0" marR="0" marT="0" marB="0" anchor="ctr">
                    <a:lnT w="19050">
                      <a:solidFill>
                        <a:srgbClr val="004594"/>
                      </a:solidFill>
                      <a:prstDash val="solid"/>
                    </a:lnT>
                    <a:lnB w="19050">
                      <a:solidFill>
                        <a:srgbClr val="004594"/>
                      </a:solidFill>
                      <a:prstDash val="solid"/>
                    </a:lnB>
                    <a:solidFill>
                      <a:srgbClr val="004594">
                        <a:alpha val="9999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rowSpan="2">
                  <a:txBody>
                    <a:bodyPr/>
                    <a:lstStyle/>
                    <a:p>
                      <a:pPr marL="130810" marR="123189" algn="ctr">
                        <a:lnSpc>
                          <a:spcPts val="1100"/>
                        </a:lnSpc>
                        <a:spcBef>
                          <a:spcPts val="550"/>
                        </a:spcBef>
                      </a:pPr>
                      <a:r>
                        <a:rPr lang="es-ES" sz="1000" b="1" dirty="0" smtClean="0">
                          <a:solidFill>
                            <a:srgbClr val="004594"/>
                          </a:solidFill>
                          <a:latin typeface="Century Gothic"/>
                          <a:cs typeface="Century Gothic"/>
                        </a:rPr>
                        <a:t>Importe </a:t>
                      </a:r>
                      <a:r>
                        <a:rPr lang="es-ES" sz="1000" b="1" dirty="0" err="1" smtClean="0">
                          <a:solidFill>
                            <a:srgbClr val="004594"/>
                          </a:solidFill>
                          <a:latin typeface="Century Gothic"/>
                          <a:cs typeface="Century Gothic"/>
                        </a:rPr>
                        <a:t>max</a:t>
                      </a:r>
                      <a:r>
                        <a:rPr lang="es-ES" sz="1000" b="1" dirty="0" smtClean="0">
                          <a:solidFill>
                            <a:srgbClr val="004594"/>
                          </a:solidFill>
                          <a:latin typeface="Century Gothic"/>
                          <a:cs typeface="Century Gothic"/>
                        </a:rPr>
                        <a:t> EPI subvencionable/anual</a:t>
                      </a:r>
                      <a:endParaRPr sz="13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69850" marB="0" anchor="ctr">
                    <a:lnT w="19050">
                      <a:solidFill>
                        <a:srgbClr val="004594"/>
                      </a:solidFill>
                      <a:prstDash val="soli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4800">
                <a:tc v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endParaRPr sz="195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19050">
                      <a:solidFill>
                        <a:srgbClr val="004594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040" marR="140335" algn="ctr">
                        <a:lnSpc>
                          <a:spcPts val="1000"/>
                        </a:lnSpc>
                        <a:spcBef>
                          <a:spcPts val="830"/>
                        </a:spcBef>
                      </a:pPr>
                      <a:r>
                        <a:rPr sz="900" b="1" spc="-30" dirty="0" err="1">
                          <a:solidFill>
                            <a:srgbClr val="004594"/>
                          </a:solidFill>
                          <a:latin typeface="Century Gothic"/>
                          <a:cs typeface="Century Gothic"/>
                        </a:rPr>
                        <a:t>Subvención</a:t>
                      </a:r>
                      <a:r>
                        <a:rPr sz="900" b="1" spc="-30" dirty="0">
                          <a:solidFill>
                            <a:srgbClr val="004594"/>
                          </a:solidFill>
                          <a:latin typeface="Century Gothic"/>
                          <a:cs typeface="Century Gothic"/>
                        </a:rPr>
                        <a:t>  </a:t>
                      </a:r>
                      <a:r>
                        <a:rPr lang="es-ES" sz="900" b="1" spc="-30" dirty="0" smtClean="0">
                          <a:solidFill>
                            <a:srgbClr val="004594"/>
                          </a:solidFill>
                          <a:latin typeface="Century Gothic"/>
                          <a:cs typeface="Century Gothic"/>
                        </a:rPr>
                        <a:t>anual</a:t>
                      </a:r>
                      <a:endParaRPr sz="105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004594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004594">
                        <a:alpha val="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65405" marR="153035" algn="ctr">
                        <a:lnSpc>
                          <a:spcPts val="1000"/>
                        </a:lnSpc>
                        <a:spcBef>
                          <a:spcPts val="830"/>
                        </a:spcBef>
                      </a:pPr>
                      <a:r>
                        <a:rPr sz="900" b="1" spc="-30" dirty="0" err="1">
                          <a:solidFill>
                            <a:srgbClr val="004594"/>
                          </a:solidFill>
                          <a:latin typeface="Century Gothic"/>
                          <a:cs typeface="Century Gothic"/>
                        </a:rPr>
                        <a:t>Subvención</a:t>
                      </a:r>
                      <a:r>
                        <a:rPr sz="900" b="1" spc="-30" dirty="0">
                          <a:solidFill>
                            <a:srgbClr val="004594"/>
                          </a:solidFill>
                          <a:latin typeface="Century Gothic"/>
                          <a:cs typeface="Century Gothic"/>
                        </a:rPr>
                        <a:t>  </a:t>
                      </a:r>
                      <a:r>
                        <a:rPr lang="es-ES" sz="900" b="1" spc="-30" dirty="0" smtClean="0">
                          <a:solidFill>
                            <a:srgbClr val="004594"/>
                          </a:solidFill>
                          <a:latin typeface="Century Gothic"/>
                          <a:cs typeface="Century Gothic"/>
                        </a:rPr>
                        <a:t>mensual</a:t>
                      </a:r>
                      <a:endParaRPr sz="105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lnL w="19050">
                      <a:solidFill>
                        <a:srgbClr val="FFFFFF"/>
                      </a:solidFill>
                      <a:prstDash val="solid"/>
                    </a:lnL>
                    <a:lnT w="19050">
                      <a:solidFill>
                        <a:srgbClr val="004594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004594">
                        <a:alpha val="9999"/>
                      </a:srgbClr>
                    </a:solidFill>
                  </a:tcPr>
                </a:tc>
                <a:tc v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13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19050" cap="flat" cmpd="sng" algn="ctr">
                      <a:solidFill>
                        <a:srgbClr val="0045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48276">
                <a:tc>
                  <a:txBody>
                    <a:bodyPr/>
                    <a:lstStyle/>
                    <a:p>
                      <a:pPr marL="80645" marR="535940">
                        <a:lnSpc>
                          <a:spcPct val="100000"/>
                        </a:lnSpc>
                      </a:pPr>
                      <a:r>
                        <a:rPr lang="es-ES" sz="1200" spc="-45" dirty="0" smtClean="0">
                          <a:solidFill>
                            <a:srgbClr val="3D3D3F"/>
                          </a:solidFill>
                          <a:latin typeface="Century Gothic"/>
                          <a:cs typeface="Century Gothic"/>
                        </a:rPr>
                        <a:t>Módulo</a:t>
                      </a:r>
                      <a:r>
                        <a:rPr lang="es-ES" sz="1200" spc="-45" baseline="0" dirty="0" smtClean="0">
                          <a:solidFill>
                            <a:srgbClr val="3D3D3F"/>
                          </a:solidFill>
                          <a:latin typeface="Century Gothic"/>
                          <a:cs typeface="Century Gothic"/>
                        </a:rPr>
                        <a:t> A- Grupos de cotización 9 al 5</a:t>
                      </a:r>
                      <a:endParaRPr lang="es-ES" sz="1200" dirty="0">
                        <a:latin typeface="Century Gothic"/>
                        <a:cs typeface="Century Gothic"/>
                      </a:endParaRPr>
                    </a:p>
                  </a:txBody>
                  <a:tcPr marL="0" marR="0" marT="106045" marB="0">
                    <a:lnT w="12700">
                      <a:solidFill>
                        <a:srgbClr val="000000"/>
                      </a:solidFill>
                      <a:prstDash val="soli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5730" algn="ctr">
                        <a:lnSpc>
                          <a:spcPct val="100000"/>
                        </a:lnSpc>
                      </a:pPr>
                      <a:r>
                        <a:rPr lang="es-ES" sz="900" spc="10" dirty="0" smtClean="0">
                          <a:latin typeface="Century Gothic"/>
                          <a:cs typeface="Century Gothic"/>
                        </a:rPr>
                        <a:t>21.405,94 </a:t>
                      </a:r>
                      <a:r>
                        <a:rPr lang="es-ES" sz="900" spc="10" dirty="0" smtClean="0">
                          <a:solidFill>
                            <a:schemeClr val="tx1"/>
                          </a:solidFill>
                          <a:latin typeface="Century Gothic"/>
                          <a:ea typeface="+mn-ea"/>
                          <a:cs typeface="Arial Black"/>
                        </a:rPr>
                        <a:t>€</a:t>
                      </a:r>
                      <a:endParaRPr lang="es-ES" sz="900" spc="10" dirty="0">
                        <a:solidFill>
                          <a:schemeClr val="tx1"/>
                        </a:solidFill>
                        <a:latin typeface="Century Gothic"/>
                        <a:ea typeface="+mn-ea"/>
                        <a:cs typeface="Arial Black"/>
                      </a:endParaRPr>
                    </a:p>
                  </a:txBody>
                  <a:tcPr marL="0" marR="0" marT="2540" marB="0" anchor="ctr">
                    <a:lnR w="1905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4594">
                        <a:alpha val="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125095" algn="ctr">
                        <a:lnSpc>
                          <a:spcPct val="100000"/>
                        </a:lnSpc>
                      </a:pPr>
                      <a:r>
                        <a:rPr lang="es-ES" sz="900" spc="10" dirty="0" smtClean="0">
                          <a:latin typeface="Century Gothic"/>
                          <a:cs typeface="Century Gothic"/>
                        </a:rPr>
                        <a:t>1.783.83</a:t>
                      </a:r>
                      <a:r>
                        <a:rPr lang="es-ES" sz="900" spc="10" baseline="0" dirty="0" smtClean="0">
                          <a:latin typeface="Century Gothic"/>
                          <a:cs typeface="Century Gothic"/>
                        </a:rPr>
                        <a:t> €</a:t>
                      </a:r>
                      <a:endParaRPr lang="es-ES" sz="900" dirty="0">
                        <a:latin typeface="Arial Black"/>
                        <a:cs typeface="Arial Black"/>
                      </a:endParaRPr>
                    </a:p>
                  </a:txBody>
                  <a:tcPr marL="0" marR="0" marT="2540" marB="0" anchor="ctr">
                    <a:lnL w="19050">
                      <a:solidFill>
                        <a:srgbClr val="FFFFFF"/>
                      </a:solidFill>
                      <a:prstDash val="solid"/>
                    </a:lnL>
                    <a:lnT w="12700">
                      <a:solidFill>
                        <a:srgbClr val="000000"/>
                      </a:solidFill>
                      <a:prstDash val="soli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4594">
                        <a:alpha val="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170815" algn="ctr">
                        <a:lnSpc>
                          <a:spcPct val="100000"/>
                        </a:lnSpc>
                      </a:pPr>
                      <a:r>
                        <a:rPr lang="es-ES" sz="900" spc="10" dirty="0" smtClean="0">
                          <a:latin typeface="Century Gothic"/>
                          <a:cs typeface="Century Gothic"/>
                        </a:rPr>
                        <a:t>369,07</a:t>
                      </a:r>
                      <a:r>
                        <a:rPr lang="es-ES" sz="900" spc="-55" dirty="0" smtClean="0"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lang="es-ES" sz="900" spc="10" dirty="0" smtClean="0">
                          <a:solidFill>
                            <a:schemeClr val="tx1"/>
                          </a:solidFill>
                          <a:latin typeface="Century Gothic"/>
                          <a:ea typeface="+mn-ea"/>
                          <a:cs typeface="Arial Black"/>
                        </a:rPr>
                        <a:t>€</a:t>
                      </a:r>
                      <a:endParaRPr lang="es-ES" sz="900" dirty="0">
                        <a:latin typeface="Arial Black"/>
                        <a:cs typeface="Arial Black"/>
                      </a:endParaRPr>
                    </a:p>
                  </a:txBody>
                  <a:tcPr marL="0" marR="0" marT="2540" marB="0" anchor="ctr">
                    <a:lnT w="12700">
                      <a:solidFill>
                        <a:srgbClr val="000000"/>
                      </a:solidFill>
                      <a:prstDash val="soli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67697">
                <a:tc>
                  <a:txBody>
                    <a:bodyPr/>
                    <a:lstStyle/>
                    <a:p>
                      <a:pPr marL="80645">
                        <a:lnSpc>
                          <a:spcPct val="100000"/>
                        </a:lnSpc>
                        <a:spcBef>
                          <a:spcPts val="835"/>
                        </a:spcBef>
                      </a:pPr>
                      <a:r>
                        <a:rPr lang="es-ES" sz="1200" spc="-30" dirty="0" smtClean="0">
                          <a:solidFill>
                            <a:srgbClr val="3D3D3F"/>
                          </a:solidFill>
                          <a:latin typeface="Century Gothic"/>
                          <a:cs typeface="Century Gothic"/>
                        </a:rPr>
                        <a:t>Módulo</a:t>
                      </a:r>
                      <a:r>
                        <a:rPr lang="es-ES" sz="1200" spc="-30" baseline="0" dirty="0" smtClean="0">
                          <a:solidFill>
                            <a:srgbClr val="3D3D3F"/>
                          </a:solidFill>
                          <a:latin typeface="Century Gothic"/>
                          <a:cs typeface="Century Gothic"/>
                        </a:rPr>
                        <a:t> B- Grupos de cotización 4 al 1</a:t>
                      </a:r>
                      <a:r>
                        <a:rPr sz="1200" spc="-45" dirty="0" smtClean="0">
                          <a:solidFill>
                            <a:srgbClr val="3D3D3F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endParaRPr sz="1200" dirty="0">
                        <a:latin typeface="Century Gothic"/>
                        <a:cs typeface="Century Gothic"/>
                      </a:endParaRPr>
                    </a:p>
                  </a:txBody>
                  <a:tcPr marL="0" marR="0" marT="106045" marB="0">
                    <a:lnT w="12700">
                      <a:solidFill>
                        <a:srgbClr val="000000"/>
                      </a:solidFill>
                      <a:prstDash val="soli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20955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lang="es-ES" sz="900" spc="10" dirty="0" smtClean="0">
                          <a:latin typeface="Century Gothic"/>
                          <a:cs typeface="Century Gothic"/>
                        </a:rPr>
                        <a:t>     32,108,92</a:t>
                      </a:r>
                      <a:r>
                        <a:rPr lang="es-ES" sz="900" spc="-55" dirty="0" smtClean="0"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lang="es-ES" sz="900" spc="10" dirty="0">
                          <a:solidFill>
                            <a:schemeClr val="tx1"/>
                          </a:solidFill>
                          <a:latin typeface="Century Gothic"/>
                          <a:ea typeface="+mn-ea"/>
                          <a:cs typeface="Arial Black"/>
                        </a:rPr>
                        <a:t>€</a:t>
                      </a:r>
                      <a:endParaRPr sz="900" dirty="0">
                        <a:latin typeface="Arial Black"/>
                        <a:cs typeface="Arial Black"/>
                      </a:endParaRPr>
                    </a:p>
                  </a:txBody>
                  <a:tcPr marL="0" marR="0" marT="2540" marB="0" anchor="ctr">
                    <a:lnR w="1905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4594">
                        <a:alpha val="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125095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lang="es-ES" sz="900" spc="10" dirty="0" smtClean="0">
                          <a:latin typeface="Century Gothic"/>
                          <a:cs typeface="Century Gothic"/>
                        </a:rPr>
                        <a:t>2,.675,74</a:t>
                      </a:r>
                      <a:r>
                        <a:rPr lang="es-ES" sz="900" spc="-55" dirty="0" smtClean="0"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lang="es-ES" sz="900" spc="10" dirty="0">
                          <a:solidFill>
                            <a:schemeClr val="tx1"/>
                          </a:solidFill>
                          <a:latin typeface="Century Gothic"/>
                          <a:ea typeface="+mn-ea"/>
                          <a:cs typeface="Arial Black"/>
                        </a:rPr>
                        <a:t>€</a:t>
                      </a:r>
                      <a:endParaRPr sz="900" dirty="0">
                        <a:latin typeface="Arial Black"/>
                        <a:cs typeface="Arial Black"/>
                      </a:endParaRPr>
                    </a:p>
                  </a:txBody>
                  <a:tcPr marL="0" marR="0" marT="2540" marB="0" anchor="ctr">
                    <a:lnL w="19050">
                      <a:solidFill>
                        <a:srgbClr val="FFFFFF"/>
                      </a:solidFill>
                      <a:prstDash val="solid"/>
                    </a:lnL>
                    <a:lnT w="12700">
                      <a:solidFill>
                        <a:srgbClr val="000000"/>
                      </a:solidFill>
                      <a:prstDash val="soli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4594">
                        <a:alpha val="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170815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lang="es-ES" sz="900" spc="10" dirty="0" smtClean="0">
                          <a:latin typeface="Century Gothic"/>
                          <a:cs typeface="Century Gothic"/>
                        </a:rPr>
                        <a:t>553,60 </a:t>
                      </a:r>
                      <a:r>
                        <a:rPr lang="es-ES" sz="900" spc="10" dirty="0" smtClean="0">
                          <a:solidFill>
                            <a:schemeClr val="tx1"/>
                          </a:solidFill>
                          <a:latin typeface="Century Gothic"/>
                          <a:ea typeface="+mn-ea"/>
                          <a:cs typeface="Arial Black"/>
                        </a:rPr>
                        <a:t>€</a:t>
                      </a:r>
                      <a:endParaRPr sz="900" dirty="0">
                        <a:latin typeface="Arial Black"/>
                        <a:cs typeface="Arial Black"/>
                      </a:endParaRPr>
                    </a:p>
                  </a:txBody>
                  <a:tcPr marL="0" marR="0" marT="2540" marB="0" anchor="ctr">
                    <a:lnT w="12700">
                      <a:solidFill>
                        <a:srgbClr val="000000"/>
                      </a:solidFill>
                      <a:prstDash val="soli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37" name="object 25"/>
          <p:cNvSpPr txBox="1"/>
          <p:nvPr/>
        </p:nvSpPr>
        <p:spPr>
          <a:xfrm>
            <a:off x="631810" y="962025"/>
            <a:ext cx="9000000" cy="61298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lang="es-ES" sz="1300" spc="-25" dirty="0" smtClean="0">
                <a:solidFill>
                  <a:srgbClr val="3D3D3F"/>
                </a:solidFill>
                <a:latin typeface="Century Gothic"/>
                <a:cs typeface="Century Gothic"/>
              </a:rPr>
              <a:t>El importe de la subvención se concederá por los costes salariales, incluyendo la cotización por todos los conceptos a la Seguridad Social  así como los costes de Equipos de Protección Individual (EPI)y por el importe de los siguientes módulos según el grupo de cotización de la Seguridad Social que corresponda:</a:t>
            </a:r>
            <a:endParaRPr lang="es-ES" sz="1300" dirty="0">
              <a:latin typeface="Century Gothic"/>
              <a:cs typeface="Century Gothic"/>
            </a:endParaRPr>
          </a:p>
        </p:txBody>
      </p:sp>
      <p:sp>
        <p:nvSpPr>
          <p:cNvPr id="25" name="object 2"/>
          <p:cNvSpPr txBox="1"/>
          <p:nvPr/>
        </p:nvSpPr>
        <p:spPr>
          <a:xfrm>
            <a:off x="7581454" y="6976163"/>
            <a:ext cx="2953272" cy="171201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  <a:tabLst>
                <a:tab pos="1693545" algn="l"/>
              </a:tabLst>
            </a:pPr>
            <a:r>
              <a:rPr lang="es-ES" sz="1000" b="1" spc="-20" dirty="0" smtClean="0">
                <a:solidFill>
                  <a:srgbClr val="004594"/>
                </a:solidFill>
                <a:latin typeface="Century Gothic Bold"/>
                <a:cs typeface="Calibri"/>
              </a:rPr>
              <a:t>Programa de primera experiencia profesional</a:t>
            </a:r>
            <a:r>
              <a:rPr sz="1000" b="1" dirty="0">
                <a:solidFill>
                  <a:srgbClr val="004594"/>
                </a:solidFill>
                <a:latin typeface="Century Gothic Bold"/>
                <a:cs typeface="Calibri"/>
              </a:rPr>
              <a:t>	</a:t>
            </a:r>
            <a:r>
              <a:rPr lang="es-ES" sz="950" spc="10" dirty="0" smtClean="0">
                <a:latin typeface="Century Gothic"/>
                <a:cs typeface="Calibri"/>
              </a:rPr>
              <a:t>19</a:t>
            </a:r>
            <a:endParaRPr sz="950" dirty="0">
              <a:latin typeface="Century Gothic"/>
              <a:cs typeface="Century Gothic"/>
            </a:endParaRPr>
          </a:p>
        </p:txBody>
      </p:sp>
      <p:sp>
        <p:nvSpPr>
          <p:cNvPr id="26" name="object 3"/>
          <p:cNvSpPr/>
          <p:nvPr/>
        </p:nvSpPr>
        <p:spPr>
          <a:xfrm>
            <a:off x="10080000" y="7012805"/>
            <a:ext cx="0" cy="100965"/>
          </a:xfrm>
          <a:custGeom>
            <a:avLst/>
            <a:gdLst/>
            <a:ahLst/>
            <a:cxnLst/>
            <a:rect l="l" t="t" r="r" b="b"/>
            <a:pathLst>
              <a:path h="100965">
                <a:moveTo>
                  <a:pt x="0" y="0"/>
                </a:moveTo>
                <a:lnTo>
                  <a:pt x="0" y="100799"/>
                </a:lnTo>
              </a:path>
            </a:pathLst>
          </a:custGeom>
          <a:ln w="12700">
            <a:solidFill>
              <a:srgbClr val="004594"/>
            </a:solidFill>
          </a:ln>
        </p:spPr>
        <p:txBody>
          <a:bodyPr wrap="square" lIns="0" tIns="0" rIns="0" bIns="0" rtlCol="0"/>
          <a:lstStyle/>
          <a:p>
            <a:endParaRPr b="1" dirty="0">
              <a:latin typeface="Century Gothic Bold"/>
            </a:endParaRPr>
          </a:p>
        </p:txBody>
      </p:sp>
      <p:sp>
        <p:nvSpPr>
          <p:cNvPr id="27" name="object 4"/>
          <p:cNvSpPr/>
          <p:nvPr/>
        </p:nvSpPr>
        <p:spPr>
          <a:xfrm>
            <a:off x="457198" y="6732004"/>
            <a:ext cx="351155" cy="351155"/>
          </a:xfrm>
          <a:custGeom>
            <a:avLst/>
            <a:gdLst/>
            <a:ahLst/>
            <a:cxnLst/>
            <a:rect l="l" t="t" r="r" b="b"/>
            <a:pathLst>
              <a:path w="351155" h="351154">
                <a:moveTo>
                  <a:pt x="175323" y="0"/>
                </a:moveTo>
                <a:lnTo>
                  <a:pt x="128712" y="6260"/>
                </a:lnTo>
                <a:lnTo>
                  <a:pt x="86830" y="23927"/>
                </a:lnTo>
                <a:lnTo>
                  <a:pt x="51347" y="51331"/>
                </a:lnTo>
                <a:lnTo>
                  <a:pt x="23934" y="86804"/>
                </a:lnTo>
                <a:lnTo>
                  <a:pt x="6262" y="128674"/>
                </a:lnTo>
                <a:lnTo>
                  <a:pt x="0" y="175272"/>
                </a:lnTo>
                <a:lnTo>
                  <a:pt x="6262" y="221892"/>
                </a:lnTo>
                <a:lnTo>
                  <a:pt x="23934" y="263777"/>
                </a:lnTo>
                <a:lnTo>
                  <a:pt x="51347" y="299258"/>
                </a:lnTo>
                <a:lnTo>
                  <a:pt x="86830" y="326667"/>
                </a:lnTo>
                <a:lnTo>
                  <a:pt x="128712" y="344335"/>
                </a:lnTo>
                <a:lnTo>
                  <a:pt x="175323" y="350596"/>
                </a:lnTo>
                <a:lnTo>
                  <a:pt x="221923" y="344335"/>
                </a:lnTo>
                <a:lnTo>
                  <a:pt x="263798" y="326667"/>
                </a:lnTo>
                <a:lnTo>
                  <a:pt x="299277" y="299258"/>
                </a:lnTo>
                <a:lnTo>
                  <a:pt x="326687" y="263777"/>
                </a:lnTo>
                <a:lnTo>
                  <a:pt x="344359" y="221892"/>
                </a:lnTo>
                <a:lnTo>
                  <a:pt x="350621" y="175272"/>
                </a:lnTo>
                <a:lnTo>
                  <a:pt x="344359" y="128674"/>
                </a:lnTo>
                <a:lnTo>
                  <a:pt x="326687" y="86804"/>
                </a:lnTo>
                <a:lnTo>
                  <a:pt x="299277" y="51331"/>
                </a:lnTo>
                <a:lnTo>
                  <a:pt x="263798" y="23927"/>
                </a:lnTo>
                <a:lnTo>
                  <a:pt x="221923" y="6260"/>
                </a:lnTo>
                <a:lnTo>
                  <a:pt x="175323" y="0"/>
                </a:lnTo>
                <a:close/>
              </a:path>
            </a:pathLst>
          </a:custGeom>
          <a:solidFill>
            <a:srgbClr val="004594"/>
          </a:solidFill>
        </p:spPr>
        <p:txBody>
          <a:bodyPr wrap="square" lIns="0" tIns="0" rIns="0" bIns="0" rtlCol="0"/>
          <a:lstStyle/>
          <a:p>
            <a:endParaRPr b="1" dirty="0">
              <a:latin typeface="Century Gothic Bold"/>
            </a:endParaRPr>
          </a:p>
        </p:txBody>
      </p:sp>
      <p:sp>
        <p:nvSpPr>
          <p:cNvPr id="29" name="object 5"/>
          <p:cNvSpPr/>
          <p:nvPr/>
        </p:nvSpPr>
        <p:spPr>
          <a:xfrm>
            <a:off x="493877" y="6737677"/>
            <a:ext cx="275866" cy="32857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b="1" dirty="0">
              <a:latin typeface="Century Gothic Bold"/>
            </a:endParaRPr>
          </a:p>
        </p:txBody>
      </p:sp>
      <p:sp>
        <p:nvSpPr>
          <p:cNvPr id="30" name="object 6"/>
          <p:cNvSpPr/>
          <p:nvPr/>
        </p:nvSpPr>
        <p:spPr>
          <a:xfrm>
            <a:off x="887719" y="7021132"/>
            <a:ext cx="134620" cy="0"/>
          </a:xfrm>
          <a:custGeom>
            <a:avLst/>
            <a:gdLst/>
            <a:ahLst/>
            <a:cxnLst/>
            <a:rect l="l" t="t" r="r" b="b"/>
            <a:pathLst>
              <a:path w="134619">
                <a:moveTo>
                  <a:pt x="0" y="0"/>
                </a:moveTo>
                <a:lnTo>
                  <a:pt x="134569" y="0"/>
                </a:lnTo>
              </a:path>
            </a:pathLst>
          </a:custGeom>
          <a:ln w="31750">
            <a:solidFill>
              <a:srgbClr val="004594"/>
            </a:solidFill>
          </a:ln>
        </p:spPr>
        <p:txBody>
          <a:bodyPr wrap="square" lIns="0" tIns="0" rIns="0" bIns="0" rtlCol="0"/>
          <a:lstStyle/>
          <a:p>
            <a:endParaRPr b="1" dirty="0">
              <a:latin typeface="Century Gothic Bold"/>
            </a:endParaRPr>
          </a:p>
        </p:txBody>
      </p:sp>
      <p:sp>
        <p:nvSpPr>
          <p:cNvPr id="31" name="object 7"/>
          <p:cNvSpPr/>
          <p:nvPr/>
        </p:nvSpPr>
        <p:spPr>
          <a:xfrm>
            <a:off x="903550" y="6812217"/>
            <a:ext cx="0" cy="193040"/>
          </a:xfrm>
          <a:custGeom>
            <a:avLst/>
            <a:gdLst/>
            <a:ahLst/>
            <a:cxnLst/>
            <a:rect l="l" t="t" r="r" b="b"/>
            <a:pathLst>
              <a:path h="193040">
                <a:moveTo>
                  <a:pt x="0" y="0"/>
                </a:moveTo>
                <a:lnTo>
                  <a:pt x="0" y="193039"/>
                </a:lnTo>
              </a:path>
            </a:pathLst>
          </a:custGeom>
          <a:ln w="31661">
            <a:solidFill>
              <a:srgbClr val="004594"/>
            </a:solidFill>
          </a:ln>
        </p:spPr>
        <p:txBody>
          <a:bodyPr wrap="square" lIns="0" tIns="0" rIns="0" bIns="0" rtlCol="0"/>
          <a:lstStyle/>
          <a:p>
            <a:endParaRPr b="1" dirty="0">
              <a:latin typeface="Century Gothic Bold"/>
            </a:endParaRPr>
          </a:p>
        </p:txBody>
      </p:sp>
      <p:sp>
        <p:nvSpPr>
          <p:cNvPr id="32" name="object 8"/>
          <p:cNvSpPr/>
          <p:nvPr/>
        </p:nvSpPr>
        <p:spPr>
          <a:xfrm>
            <a:off x="1026092" y="6875253"/>
            <a:ext cx="130810" cy="161925"/>
          </a:xfrm>
          <a:custGeom>
            <a:avLst/>
            <a:gdLst/>
            <a:ahLst/>
            <a:cxnLst/>
            <a:rect l="l" t="t" r="r" b="b"/>
            <a:pathLst>
              <a:path w="130809" h="161925">
                <a:moveTo>
                  <a:pt x="127364" y="31356"/>
                </a:moveTo>
                <a:lnTo>
                  <a:pt x="65163" y="31356"/>
                </a:lnTo>
                <a:lnTo>
                  <a:pt x="75338" y="31737"/>
                </a:lnTo>
                <a:lnTo>
                  <a:pt x="83651" y="32878"/>
                </a:lnTo>
                <a:lnTo>
                  <a:pt x="90102" y="34779"/>
                </a:lnTo>
                <a:lnTo>
                  <a:pt x="94691" y="37439"/>
                </a:lnTo>
                <a:lnTo>
                  <a:pt x="97535" y="39687"/>
                </a:lnTo>
                <a:lnTo>
                  <a:pt x="98958" y="43230"/>
                </a:lnTo>
                <a:lnTo>
                  <a:pt x="98958" y="52768"/>
                </a:lnTo>
                <a:lnTo>
                  <a:pt x="65163" y="64541"/>
                </a:lnTo>
                <a:lnTo>
                  <a:pt x="47749" y="65627"/>
                </a:lnTo>
                <a:lnTo>
                  <a:pt x="11264" y="81902"/>
                </a:lnTo>
                <a:lnTo>
                  <a:pt x="0" y="112953"/>
                </a:lnTo>
                <a:lnTo>
                  <a:pt x="704" y="121973"/>
                </a:lnTo>
                <a:lnTo>
                  <a:pt x="32961" y="157024"/>
                </a:lnTo>
                <a:lnTo>
                  <a:pt x="65163" y="161366"/>
                </a:lnTo>
                <a:lnTo>
                  <a:pt x="93800" y="158339"/>
                </a:lnTo>
                <a:lnTo>
                  <a:pt x="114255" y="149261"/>
                </a:lnTo>
                <a:lnTo>
                  <a:pt x="126528" y="134132"/>
                </a:lnTo>
                <a:lnTo>
                  <a:pt x="127324" y="130009"/>
                </a:lnTo>
                <a:lnTo>
                  <a:pt x="65163" y="130009"/>
                </a:lnTo>
                <a:lnTo>
                  <a:pt x="55114" y="129624"/>
                </a:lnTo>
                <a:lnTo>
                  <a:pt x="31661" y="108191"/>
                </a:lnTo>
                <a:lnTo>
                  <a:pt x="33083" y="104609"/>
                </a:lnTo>
                <a:lnTo>
                  <a:pt x="74691" y="96204"/>
                </a:lnTo>
                <a:lnTo>
                  <a:pt x="83499" y="95294"/>
                </a:lnTo>
                <a:lnTo>
                  <a:pt x="91588" y="93774"/>
                </a:lnTo>
                <a:lnTo>
                  <a:pt x="98958" y="91643"/>
                </a:lnTo>
                <a:lnTo>
                  <a:pt x="130619" y="91643"/>
                </a:lnTo>
                <a:lnTo>
                  <a:pt x="130619" y="48107"/>
                </a:lnTo>
                <a:lnTo>
                  <a:pt x="127364" y="31356"/>
                </a:lnTo>
                <a:close/>
              </a:path>
              <a:path w="130809" h="161925">
                <a:moveTo>
                  <a:pt x="130619" y="91643"/>
                </a:moveTo>
                <a:lnTo>
                  <a:pt x="98958" y="91643"/>
                </a:lnTo>
                <a:lnTo>
                  <a:pt x="98958" y="118033"/>
                </a:lnTo>
                <a:lnTo>
                  <a:pt x="97535" y="121615"/>
                </a:lnTo>
                <a:lnTo>
                  <a:pt x="65163" y="130009"/>
                </a:lnTo>
                <a:lnTo>
                  <a:pt x="127324" y="130009"/>
                </a:lnTo>
                <a:lnTo>
                  <a:pt x="130587" y="113118"/>
                </a:lnTo>
                <a:lnTo>
                  <a:pt x="130619" y="91643"/>
                </a:lnTo>
                <a:close/>
              </a:path>
              <a:path w="130809" h="161925">
                <a:moveTo>
                  <a:pt x="65163" y="0"/>
                </a:moveTo>
                <a:lnTo>
                  <a:pt x="20799" y="9702"/>
                </a:lnTo>
                <a:lnTo>
                  <a:pt x="0" y="48107"/>
                </a:lnTo>
                <a:lnTo>
                  <a:pt x="31661" y="48107"/>
                </a:lnTo>
                <a:lnTo>
                  <a:pt x="31661" y="43230"/>
                </a:lnTo>
                <a:lnTo>
                  <a:pt x="33083" y="39687"/>
                </a:lnTo>
                <a:lnTo>
                  <a:pt x="65163" y="31356"/>
                </a:lnTo>
                <a:lnTo>
                  <a:pt x="127364" y="31356"/>
                </a:lnTo>
                <a:lnTo>
                  <a:pt x="126528" y="27056"/>
                </a:lnTo>
                <a:lnTo>
                  <a:pt x="114255" y="12023"/>
                </a:lnTo>
                <a:lnTo>
                  <a:pt x="93800" y="3005"/>
                </a:lnTo>
                <a:lnTo>
                  <a:pt x="65163" y="0"/>
                </a:lnTo>
                <a:close/>
              </a:path>
            </a:pathLst>
          </a:custGeom>
          <a:solidFill>
            <a:srgbClr val="004594"/>
          </a:solidFill>
        </p:spPr>
        <p:txBody>
          <a:bodyPr wrap="square" lIns="0" tIns="0" rIns="0" bIns="0" rtlCol="0"/>
          <a:lstStyle/>
          <a:p>
            <a:endParaRPr b="1" dirty="0">
              <a:latin typeface="Century Gothic Bold"/>
            </a:endParaRPr>
          </a:p>
        </p:txBody>
      </p:sp>
      <p:sp>
        <p:nvSpPr>
          <p:cNvPr id="33" name="object 9"/>
          <p:cNvSpPr/>
          <p:nvPr/>
        </p:nvSpPr>
        <p:spPr>
          <a:xfrm>
            <a:off x="1167560" y="6875250"/>
            <a:ext cx="151130" cy="161925"/>
          </a:xfrm>
          <a:custGeom>
            <a:avLst/>
            <a:gdLst/>
            <a:ahLst/>
            <a:cxnLst/>
            <a:rect l="l" t="t" r="r" b="b"/>
            <a:pathLst>
              <a:path w="151130" h="161925">
                <a:moveTo>
                  <a:pt x="75501" y="0"/>
                </a:moveTo>
                <a:lnTo>
                  <a:pt x="18876" y="20210"/>
                </a:lnTo>
                <a:lnTo>
                  <a:pt x="20" y="80683"/>
                </a:lnTo>
                <a:lnTo>
                  <a:pt x="0" y="161366"/>
                </a:lnTo>
                <a:lnTo>
                  <a:pt x="31661" y="161366"/>
                </a:lnTo>
                <a:lnTo>
                  <a:pt x="31661" y="80683"/>
                </a:lnTo>
                <a:lnTo>
                  <a:pt x="32175" y="69205"/>
                </a:lnTo>
                <a:lnTo>
                  <a:pt x="53967" y="34783"/>
                </a:lnTo>
                <a:lnTo>
                  <a:pt x="75501" y="31356"/>
                </a:lnTo>
                <a:lnTo>
                  <a:pt x="138130" y="31356"/>
                </a:lnTo>
                <a:lnTo>
                  <a:pt x="131908" y="20210"/>
                </a:lnTo>
                <a:lnTo>
                  <a:pt x="108405" y="5052"/>
                </a:lnTo>
                <a:lnTo>
                  <a:pt x="75501" y="0"/>
                </a:lnTo>
                <a:close/>
              </a:path>
              <a:path w="151130" h="161925">
                <a:moveTo>
                  <a:pt x="138130" y="31356"/>
                </a:moveTo>
                <a:lnTo>
                  <a:pt x="75501" y="31356"/>
                </a:lnTo>
                <a:lnTo>
                  <a:pt x="87188" y="32213"/>
                </a:lnTo>
                <a:lnTo>
                  <a:pt x="96970" y="34783"/>
                </a:lnTo>
                <a:lnTo>
                  <a:pt x="118535" y="69205"/>
                </a:lnTo>
                <a:lnTo>
                  <a:pt x="119049" y="80683"/>
                </a:lnTo>
                <a:lnTo>
                  <a:pt x="119049" y="161366"/>
                </a:lnTo>
                <a:lnTo>
                  <a:pt x="150710" y="161366"/>
                </a:lnTo>
                <a:lnTo>
                  <a:pt x="150690" y="80683"/>
                </a:lnTo>
                <a:lnTo>
                  <a:pt x="146010" y="45471"/>
                </a:lnTo>
                <a:lnTo>
                  <a:pt x="138130" y="31356"/>
                </a:lnTo>
                <a:close/>
              </a:path>
            </a:pathLst>
          </a:custGeom>
          <a:solidFill>
            <a:srgbClr val="004594"/>
          </a:solidFill>
        </p:spPr>
        <p:txBody>
          <a:bodyPr wrap="square" lIns="0" tIns="0" rIns="0" bIns="0" rtlCol="0"/>
          <a:lstStyle/>
          <a:p>
            <a:endParaRPr b="1" dirty="0">
              <a:latin typeface="Century Gothic Bold"/>
            </a:endParaRPr>
          </a:p>
        </p:txBody>
      </p:sp>
      <p:sp>
        <p:nvSpPr>
          <p:cNvPr id="34" name="object 10"/>
          <p:cNvSpPr/>
          <p:nvPr/>
        </p:nvSpPr>
        <p:spPr>
          <a:xfrm>
            <a:off x="1328802" y="6811612"/>
            <a:ext cx="151130" cy="225425"/>
          </a:xfrm>
          <a:custGeom>
            <a:avLst/>
            <a:gdLst/>
            <a:ahLst/>
            <a:cxnLst/>
            <a:rect l="l" t="t" r="r" b="b"/>
            <a:pathLst>
              <a:path w="151130" h="225425">
                <a:moveTo>
                  <a:pt x="31661" y="0"/>
                </a:moveTo>
                <a:lnTo>
                  <a:pt x="0" y="0"/>
                </a:lnTo>
                <a:lnTo>
                  <a:pt x="20" y="144475"/>
                </a:lnTo>
                <a:lnTo>
                  <a:pt x="4700" y="179625"/>
                </a:lnTo>
                <a:lnTo>
                  <a:pt x="18800" y="204838"/>
                </a:lnTo>
                <a:lnTo>
                  <a:pt x="42299" y="219964"/>
                </a:lnTo>
                <a:lnTo>
                  <a:pt x="75196" y="225005"/>
                </a:lnTo>
                <a:lnTo>
                  <a:pt x="108249" y="219964"/>
                </a:lnTo>
                <a:lnTo>
                  <a:pt x="131832" y="204876"/>
                </a:lnTo>
                <a:lnTo>
                  <a:pt x="138148" y="193649"/>
                </a:lnTo>
                <a:lnTo>
                  <a:pt x="75196" y="193649"/>
                </a:lnTo>
                <a:lnTo>
                  <a:pt x="63516" y="192790"/>
                </a:lnTo>
                <a:lnTo>
                  <a:pt x="33718" y="165554"/>
                </a:lnTo>
                <a:lnTo>
                  <a:pt x="31661" y="144475"/>
                </a:lnTo>
                <a:lnTo>
                  <a:pt x="31661" y="94995"/>
                </a:lnTo>
                <a:lnTo>
                  <a:pt x="138079" y="94995"/>
                </a:lnTo>
                <a:lnTo>
                  <a:pt x="131832" y="83850"/>
                </a:lnTo>
                <a:lnTo>
                  <a:pt x="108234" y="68692"/>
                </a:lnTo>
                <a:lnTo>
                  <a:pt x="75196" y="63639"/>
                </a:lnTo>
                <a:lnTo>
                  <a:pt x="31661" y="63639"/>
                </a:lnTo>
                <a:lnTo>
                  <a:pt x="31661" y="0"/>
                </a:lnTo>
                <a:close/>
              </a:path>
              <a:path w="151130" h="225425">
                <a:moveTo>
                  <a:pt x="138079" y="94995"/>
                </a:moveTo>
                <a:lnTo>
                  <a:pt x="75196" y="94995"/>
                </a:lnTo>
                <a:lnTo>
                  <a:pt x="86902" y="95855"/>
                </a:lnTo>
                <a:lnTo>
                  <a:pt x="96742" y="98432"/>
                </a:lnTo>
                <a:lnTo>
                  <a:pt x="118535" y="132968"/>
                </a:lnTo>
                <a:lnTo>
                  <a:pt x="119049" y="144475"/>
                </a:lnTo>
                <a:lnTo>
                  <a:pt x="118535" y="155855"/>
                </a:lnTo>
                <a:lnTo>
                  <a:pt x="96742" y="190212"/>
                </a:lnTo>
                <a:lnTo>
                  <a:pt x="75196" y="193649"/>
                </a:lnTo>
                <a:lnTo>
                  <a:pt x="138148" y="193649"/>
                </a:lnTo>
                <a:lnTo>
                  <a:pt x="145880" y="179908"/>
                </a:lnTo>
                <a:lnTo>
                  <a:pt x="146002" y="179625"/>
                </a:lnTo>
                <a:lnTo>
                  <a:pt x="150710" y="144475"/>
                </a:lnTo>
                <a:lnTo>
                  <a:pt x="145991" y="109111"/>
                </a:lnTo>
                <a:lnTo>
                  <a:pt x="138079" y="94995"/>
                </a:lnTo>
                <a:close/>
              </a:path>
            </a:pathLst>
          </a:custGeom>
          <a:solidFill>
            <a:srgbClr val="69AF22"/>
          </a:solidFill>
        </p:spPr>
        <p:txBody>
          <a:bodyPr wrap="square" lIns="0" tIns="0" rIns="0" bIns="0" rtlCol="0"/>
          <a:lstStyle/>
          <a:p>
            <a:endParaRPr b="1" dirty="0">
              <a:latin typeface="Century Gothic Bold"/>
            </a:endParaRPr>
          </a:p>
        </p:txBody>
      </p:sp>
      <p:sp>
        <p:nvSpPr>
          <p:cNvPr id="36" name="object 11"/>
          <p:cNvSpPr/>
          <p:nvPr/>
        </p:nvSpPr>
        <p:spPr>
          <a:xfrm>
            <a:off x="1491056" y="6811619"/>
            <a:ext cx="31750" cy="31750"/>
          </a:xfrm>
          <a:custGeom>
            <a:avLst/>
            <a:gdLst/>
            <a:ahLst/>
            <a:cxnLst/>
            <a:rect l="l" t="t" r="r" b="b"/>
            <a:pathLst>
              <a:path w="31750" h="31750">
                <a:moveTo>
                  <a:pt x="31661" y="0"/>
                </a:moveTo>
                <a:lnTo>
                  <a:pt x="0" y="0"/>
                </a:lnTo>
                <a:lnTo>
                  <a:pt x="0" y="31356"/>
                </a:lnTo>
                <a:lnTo>
                  <a:pt x="31661" y="31356"/>
                </a:lnTo>
                <a:lnTo>
                  <a:pt x="31661" y="0"/>
                </a:lnTo>
                <a:close/>
              </a:path>
            </a:pathLst>
          </a:custGeom>
          <a:solidFill>
            <a:srgbClr val="69AF22"/>
          </a:solidFill>
        </p:spPr>
        <p:txBody>
          <a:bodyPr wrap="square" lIns="0" tIns="0" rIns="0" bIns="0" rtlCol="0"/>
          <a:lstStyle/>
          <a:p>
            <a:endParaRPr b="1" dirty="0">
              <a:latin typeface="Century Gothic Bold"/>
            </a:endParaRPr>
          </a:p>
        </p:txBody>
      </p:sp>
      <p:sp>
        <p:nvSpPr>
          <p:cNvPr id="38" name="object 12"/>
          <p:cNvSpPr/>
          <p:nvPr/>
        </p:nvSpPr>
        <p:spPr>
          <a:xfrm>
            <a:off x="1506886" y="6875246"/>
            <a:ext cx="0" cy="161925"/>
          </a:xfrm>
          <a:custGeom>
            <a:avLst/>
            <a:gdLst/>
            <a:ahLst/>
            <a:cxnLst/>
            <a:rect l="l" t="t" r="r" b="b"/>
            <a:pathLst>
              <a:path h="161925">
                <a:moveTo>
                  <a:pt x="0" y="0"/>
                </a:moveTo>
                <a:lnTo>
                  <a:pt x="0" y="161366"/>
                </a:lnTo>
              </a:path>
            </a:pathLst>
          </a:custGeom>
          <a:ln w="31661">
            <a:solidFill>
              <a:srgbClr val="69AF22"/>
            </a:solidFill>
          </a:ln>
        </p:spPr>
        <p:txBody>
          <a:bodyPr wrap="square" lIns="0" tIns="0" rIns="0" bIns="0" rtlCol="0"/>
          <a:lstStyle/>
          <a:p>
            <a:endParaRPr b="1" dirty="0">
              <a:latin typeface="Century Gothic Bold"/>
            </a:endParaRPr>
          </a:p>
        </p:txBody>
      </p:sp>
      <p:sp>
        <p:nvSpPr>
          <p:cNvPr id="40" name="object 13"/>
          <p:cNvSpPr/>
          <p:nvPr/>
        </p:nvSpPr>
        <p:spPr>
          <a:xfrm>
            <a:off x="1534344" y="6811612"/>
            <a:ext cx="151130" cy="225425"/>
          </a:xfrm>
          <a:custGeom>
            <a:avLst/>
            <a:gdLst/>
            <a:ahLst/>
            <a:cxnLst/>
            <a:rect l="l" t="t" r="r" b="b"/>
            <a:pathLst>
              <a:path w="151130" h="225425">
                <a:moveTo>
                  <a:pt x="150710" y="0"/>
                </a:moveTo>
                <a:lnTo>
                  <a:pt x="119049" y="0"/>
                </a:lnTo>
                <a:lnTo>
                  <a:pt x="119049" y="63639"/>
                </a:lnTo>
                <a:lnTo>
                  <a:pt x="75501" y="63639"/>
                </a:lnTo>
                <a:lnTo>
                  <a:pt x="42471" y="68682"/>
                </a:lnTo>
                <a:lnTo>
                  <a:pt x="18876" y="83812"/>
                </a:lnTo>
                <a:lnTo>
                  <a:pt x="4719" y="109025"/>
                </a:lnTo>
                <a:lnTo>
                  <a:pt x="0" y="144322"/>
                </a:lnTo>
                <a:lnTo>
                  <a:pt x="4719" y="179758"/>
                </a:lnTo>
                <a:lnTo>
                  <a:pt x="18876" y="205066"/>
                </a:lnTo>
                <a:lnTo>
                  <a:pt x="42471" y="220250"/>
                </a:lnTo>
                <a:lnTo>
                  <a:pt x="75501" y="225310"/>
                </a:lnTo>
                <a:lnTo>
                  <a:pt x="108405" y="220250"/>
                </a:lnTo>
                <a:lnTo>
                  <a:pt x="131908" y="205066"/>
                </a:lnTo>
                <a:lnTo>
                  <a:pt x="138744" y="192798"/>
                </a:lnTo>
                <a:lnTo>
                  <a:pt x="75577" y="192798"/>
                </a:lnTo>
                <a:lnTo>
                  <a:pt x="63892" y="191936"/>
                </a:lnTo>
                <a:lnTo>
                  <a:pt x="34097" y="164539"/>
                </a:lnTo>
                <a:lnTo>
                  <a:pt x="32042" y="143167"/>
                </a:lnTo>
                <a:lnTo>
                  <a:pt x="32556" y="131625"/>
                </a:lnTo>
                <a:lnTo>
                  <a:pt x="54113" y="97212"/>
                </a:lnTo>
                <a:lnTo>
                  <a:pt x="150710" y="93840"/>
                </a:lnTo>
                <a:lnTo>
                  <a:pt x="150710" y="0"/>
                </a:lnTo>
                <a:close/>
              </a:path>
              <a:path w="151130" h="225425">
                <a:moveTo>
                  <a:pt x="150710" y="93840"/>
                </a:moveTo>
                <a:lnTo>
                  <a:pt x="119113" y="93840"/>
                </a:lnTo>
                <a:lnTo>
                  <a:pt x="119062" y="144322"/>
                </a:lnTo>
                <a:lnTo>
                  <a:pt x="118600" y="154715"/>
                </a:lnTo>
                <a:lnTo>
                  <a:pt x="97047" y="189350"/>
                </a:lnTo>
                <a:lnTo>
                  <a:pt x="75577" y="192798"/>
                </a:lnTo>
                <a:lnTo>
                  <a:pt x="138744" y="192798"/>
                </a:lnTo>
                <a:lnTo>
                  <a:pt x="146010" y="179758"/>
                </a:lnTo>
                <a:lnTo>
                  <a:pt x="150710" y="144322"/>
                </a:lnTo>
                <a:lnTo>
                  <a:pt x="150710" y="93840"/>
                </a:lnTo>
                <a:close/>
              </a:path>
            </a:pathLst>
          </a:custGeom>
          <a:solidFill>
            <a:srgbClr val="69AF22"/>
          </a:solidFill>
        </p:spPr>
        <p:txBody>
          <a:bodyPr wrap="square" lIns="0" tIns="0" rIns="0" bIns="0" rtlCol="0"/>
          <a:lstStyle/>
          <a:p>
            <a:endParaRPr b="1" dirty="0">
              <a:latin typeface="Century Gothic Bold"/>
            </a:endParaRPr>
          </a:p>
        </p:txBody>
      </p:sp>
      <p:sp>
        <p:nvSpPr>
          <p:cNvPr id="41" name="object 14"/>
          <p:cNvSpPr/>
          <p:nvPr/>
        </p:nvSpPr>
        <p:spPr>
          <a:xfrm>
            <a:off x="1690453" y="6875246"/>
            <a:ext cx="151130" cy="161925"/>
          </a:xfrm>
          <a:custGeom>
            <a:avLst/>
            <a:gdLst/>
            <a:ahLst/>
            <a:cxnLst/>
            <a:rect l="l" t="t" r="r" b="b"/>
            <a:pathLst>
              <a:path w="151130" h="161925">
                <a:moveTo>
                  <a:pt x="75501" y="0"/>
                </a:moveTo>
                <a:lnTo>
                  <a:pt x="42466" y="5052"/>
                </a:lnTo>
                <a:lnTo>
                  <a:pt x="18872" y="20210"/>
                </a:lnTo>
                <a:lnTo>
                  <a:pt x="4717" y="45471"/>
                </a:lnTo>
                <a:lnTo>
                  <a:pt x="0" y="80835"/>
                </a:lnTo>
                <a:lnTo>
                  <a:pt x="4717" y="116071"/>
                </a:lnTo>
                <a:lnTo>
                  <a:pt x="18872" y="141236"/>
                </a:lnTo>
                <a:lnTo>
                  <a:pt x="42466" y="156334"/>
                </a:lnTo>
                <a:lnTo>
                  <a:pt x="75501" y="161366"/>
                </a:lnTo>
                <a:lnTo>
                  <a:pt x="150710" y="161366"/>
                </a:lnTo>
                <a:lnTo>
                  <a:pt x="150710" y="130009"/>
                </a:lnTo>
                <a:lnTo>
                  <a:pt x="75501" y="130009"/>
                </a:lnTo>
                <a:lnTo>
                  <a:pt x="58544" y="127916"/>
                </a:lnTo>
                <a:lnTo>
                  <a:pt x="45737" y="121637"/>
                </a:lnTo>
                <a:lnTo>
                  <a:pt x="37080" y="111171"/>
                </a:lnTo>
                <a:lnTo>
                  <a:pt x="32575" y="96520"/>
                </a:lnTo>
                <a:lnTo>
                  <a:pt x="150710" y="96520"/>
                </a:lnTo>
                <a:lnTo>
                  <a:pt x="150710" y="80733"/>
                </a:lnTo>
                <a:lnTo>
                  <a:pt x="148638" y="65163"/>
                </a:lnTo>
                <a:lnTo>
                  <a:pt x="32575" y="65163"/>
                </a:lnTo>
                <a:lnTo>
                  <a:pt x="37080" y="50378"/>
                </a:lnTo>
                <a:lnTo>
                  <a:pt x="45737" y="39817"/>
                </a:lnTo>
                <a:lnTo>
                  <a:pt x="58544" y="33481"/>
                </a:lnTo>
                <a:lnTo>
                  <a:pt x="75501" y="31369"/>
                </a:lnTo>
                <a:lnTo>
                  <a:pt x="138160" y="31369"/>
                </a:lnTo>
                <a:lnTo>
                  <a:pt x="131908" y="20183"/>
                </a:lnTo>
                <a:lnTo>
                  <a:pt x="108405" y="5045"/>
                </a:lnTo>
                <a:lnTo>
                  <a:pt x="75501" y="0"/>
                </a:lnTo>
                <a:close/>
              </a:path>
              <a:path w="151130" h="161925">
                <a:moveTo>
                  <a:pt x="138160" y="31369"/>
                </a:moveTo>
                <a:lnTo>
                  <a:pt x="75501" y="31369"/>
                </a:lnTo>
                <a:lnTo>
                  <a:pt x="92325" y="33481"/>
                </a:lnTo>
                <a:lnTo>
                  <a:pt x="105038" y="39817"/>
                </a:lnTo>
                <a:lnTo>
                  <a:pt x="113641" y="50378"/>
                </a:lnTo>
                <a:lnTo>
                  <a:pt x="118135" y="65163"/>
                </a:lnTo>
                <a:lnTo>
                  <a:pt x="148638" y="65163"/>
                </a:lnTo>
                <a:lnTo>
                  <a:pt x="146010" y="45412"/>
                </a:lnTo>
                <a:lnTo>
                  <a:pt x="138160" y="31369"/>
                </a:lnTo>
                <a:close/>
              </a:path>
            </a:pathLst>
          </a:custGeom>
          <a:solidFill>
            <a:srgbClr val="69AF22"/>
          </a:solidFill>
        </p:spPr>
        <p:txBody>
          <a:bodyPr wrap="square" lIns="0" tIns="0" rIns="0" bIns="0" rtlCol="0"/>
          <a:lstStyle/>
          <a:p>
            <a:endParaRPr b="1" dirty="0">
              <a:latin typeface="Century Gothic Bold"/>
            </a:endParaRPr>
          </a:p>
        </p:txBody>
      </p:sp>
      <p:sp>
        <p:nvSpPr>
          <p:cNvPr id="42" name="object 15"/>
          <p:cNvSpPr/>
          <p:nvPr/>
        </p:nvSpPr>
        <p:spPr>
          <a:xfrm>
            <a:off x="879849" y="7122655"/>
            <a:ext cx="946471" cy="170242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b="1" dirty="0">
              <a:latin typeface="Century Gothic Bold"/>
            </a:endParaRPr>
          </a:p>
        </p:txBody>
      </p:sp>
      <p:sp>
        <p:nvSpPr>
          <p:cNvPr id="43" name="object 16"/>
          <p:cNvSpPr txBox="1"/>
          <p:nvPr/>
        </p:nvSpPr>
        <p:spPr>
          <a:xfrm>
            <a:off x="2861074" y="6985140"/>
            <a:ext cx="1466215" cy="162224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950" b="1" spc="-25" dirty="0">
                <a:solidFill>
                  <a:srgbClr val="004594"/>
                </a:solidFill>
                <a:latin typeface="Century Gothic"/>
                <a:cs typeface="Century Gothic"/>
              </a:rPr>
              <a:t>www.lanbide.euskadi.eus</a:t>
            </a:r>
            <a:endParaRPr sz="950" dirty="0">
              <a:latin typeface="Century Gothic"/>
              <a:cs typeface="Century Gothic"/>
            </a:endParaRPr>
          </a:p>
        </p:txBody>
      </p:sp>
      <p:sp>
        <p:nvSpPr>
          <p:cNvPr id="44" name="object 17"/>
          <p:cNvSpPr/>
          <p:nvPr/>
        </p:nvSpPr>
        <p:spPr>
          <a:xfrm>
            <a:off x="4692841" y="7021690"/>
            <a:ext cx="126720" cy="126733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b="1" dirty="0">
              <a:latin typeface="Century Gothic Bold"/>
            </a:endParaRPr>
          </a:p>
        </p:txBody>
      </p:sp>
      <p:sp>
        <p:nvSpPr>
          <p:cNvPr id="45" name="object 18"/>
          <p:cNvSpPr/>
          <p:nvPr/>
        </p:nvSpPr>
        <p:spPr>
          <a:xfrm>
            <a:off x="4512936" y="7021693"/>
            <a:ext cx="126623" cy="126733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b="1" dirty="0">
              <a:latin typeface="Century Gothic Bold"/>
            </a:endParaRPr>
          </a:p>
        </p:txBody>
      </p:sp>
      <p:sp>
        <p:nvSpPr>
          <p:cNvPr id="46" name="object 19"/>
          <p:cNvSpPr/>
          <p:nvPr/>
        </p:nvSpPr>
        <p:spPr>
          <a:xfrm>
            <a:off x="4873167" y="7021696"/>
            <a:ext cx="126746" cy="126720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b="1" dirty="0">
              <a:latin typeface="Century Gothic Bold"/>
            </a:endParaRPr>
          </a:p>
        </p:txBody>
      </p:sp>
      <p:sp>
        <p:nvSpPr>
          <p:cNvPr id="47" name="object 22"/>
          <p:cNvSpPr txBox="1"/>
          <p:nvPr/>
        </p:nvSpPr>
        <p:spPr>
          <a:xfrm>
            <a:off x="2002056" y="7016817"/>
            <a:ext cx="764352" cy="321242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950" b="1" spc="-5" dirty="0" smtClean="0">
                <a:solidFill>
                  <a:srgbClr val="004594"/>
                </a:solidFill>
                <a:latin typeface="Century Gothic"/>
                <a:cs typeface="Century Gothic"/>
              </a:rPr>
              <a:t>9</a:t>
            </a:r>
            <a:r>
              <a:rPr lang="es-ES" sz="950" b="1" spc="-5" dirty="0" smtClean="0">
                <a:solidFill>
                  <a:srgbClr val="004594"/>
                </a:solidFill>
                <a:latin typeface="Century Gothic"/>
                <a:cs typeface="Century Gothic"/>
              </a:rPr>
              <a:t>45  160 601</a:t>
            </a:r>
          </a:p>
          <a:p>
            <a:pPr marL="12700">
              <a:lnSpc>
                <a:spcPct val="100000"/>
              </a:lnSpc>
              <a:spcBef>
                <a:spcPts val="125"/>
              </a:spcBef>
            </a:pPr>
            <a:endParaRPr sz="950" dirty="0">
              <a:latin typeface="Century Gothic"/>
              <a:cs typeface="Century Gothic"/>
            </a:endParaRPr>
          </a:p>
        </p:txBody>
      </p:sp>
      <p:pic>
        <p:nvPicPr>
          <p:cNvPr id="28" name="Imagen 27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37522" y="6875246"/>
            <a:ext cx="2511870" cy="432000"/>
          </a:xfrm>
          <a:prstGeom prst="rect">
            <a:avLst/>
          </a:prstGeom>
        </p:spPr>
      </p:pic>
      <p:pic>
        <p:nvPicPr>
          <p:cNvPr id="24" name="Picture 5" descr="OK Tira azul_oscuro"/>
          <p:cNvPicPr>
            <a:picLocks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5685" r="-47"/>
          <a:stretch>
            <a:fillRect/>
          </a:stretch>
        </p:blipFill>
        <p:spPr bwMode="auto">
          <a:xfrm>
            <a:off x="184334" y="87568"/>
            <a:ext cx="10191566" cy="1328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9"/>
          <p:cNvGrpSpPr>
            <a:grpSpLocks/>
          </p:cNvGrpSpPr>
          <p:nvPr/>
        </p:nvGrpSpPr>
        <p:grpSpPr bwMode="auto">
          <a:xfrm>
            <a:off x="8255" y="-2127"/>
            <a:ext cx="10680700" cy="7562850"/>
            <a:chOff x="0" y="981"/>
            <a:chExt cx="5760" cy="2319"/>
          </a:xfrm>
        </p:grpSpPr>
        <p:sp>
          <p:nvSpPr>
            <p:cNvPr id="8" name="2 Rectángulo"/>
            <p:cNvSpPr>
              <a:spLocks noChangeArrowheads="1"/>
            </p:cNvSpPr>
            <p:nvPr/>
          </p:nvSpPr>
          <p:spPr bwMode="auto">
            <a:xfrm>
              <a:off x="0" y="981"/>
              <a:ext cx="5760" cy="2086"/>
            </a:xfrm>
            <a:prstGeom prst="rect">
              <a:avLst/>
            </a:prstGeom>
            <a:solidFill>
              <a:srgbClr val="00459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 algn="ctr">
                  <a:solidFill>
                    <a:srgbClr val="004595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>
                <a:defRPr/>
              </a:pPr>
              <a:endParaRPr lang="es-ES" dirty="0">
                <a:solidFill>
                  <a:schemeClr val="lt1"/>
                </a:solidFill>
                <a:latin typeface="+mn-lt"/>
              </a:endParaRPr>
            </a:p>
          </p:txBody>
        </p:sp>
        <p:pic>
          <p:nvPicPr>
            <p:cNvPr id="9" name="Picture 4" descr="OK Tira verde_oscuro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3067"/>
              <a:ext cx="5760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4" name="object 4"/>
          <p:cNvSpPr txBox="1"/>
          <p:nvPr/>
        </p:nvSpPr>
        <p:spPr>
          <a:xfrm>
            <a:off x="545299" y="3200356"/>
            <a:ext cx="8760460" cy="250581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673100">
              <a:lnSpc>
                <a:spcPct val="100000"/>
              </a:lnSpc>
              <a:spcBef>
                <a:spcPts val="100"/>
              </a:spcBef>
            </a:pPr>
            <a:r>
              <a:rPr lang="es-ES" spc="-45" dirty="0" smtClean="0">
                <a:solidFill>
                  <a:schemeClr val="bg1">
                    <a:lumMod val="95000"/>
                  </a:schemeClr>
                </a:solidFill>
                <a:latin typeface="Century Gothic"/>
                <a:cs typeface="Century Gothic"/>
              </a:rPr>
              <a:t>Conceder las subvenciones del “Programa de primera experiencia profesional en las administraciones públicas”, regulado en la Orden TES/1152/2021, de 24 de octubre, a las administraciones públicas y entidades del sector público institucional, autonómico y local de la CAE por la contratación de personas jóvenes desempleadas, proporcionando primeras experiencias en el empleo así como competencias y habilidades sociales y profesionales en el seno de los servicios prestados por dichas administraciones, en el marco del Plan de Recuperación, Transformación y Resiliencia financiado por la Unión Europea-</a:t>
            </a:r>
            <a:r>
              <a:rPr lang="es-ES" spc="-45" dirty="0" err="1" smtClean="0">
                <a:solidFill>
                  <a:schemeClr val="bg1">
                    <a:lumMod val="95000"/>
                  </a:schemeClr>
                </a:solidFill>
                <a:latin typeface="Century Gothic"/>
                <a:cs typeface="Century Gothic"/>
              </a:rPr>
              <a:t>NextGenerationEU</a:t>
            </a:r>
            <a:r>
              <a:rPr lang="es-ES" spc="-45" dirty="0" smtClean="0">
                <a:solidFill>
                  <a:schemeClr val="bg1">
                    <a:lumMod val="95000"/>
                  </a:schemeClr>
                </a:solidFill>
                <a:latin typeface="Century Gothic"/>
                <a:cs typeface="Century Gothic"/>
              </a:rPr>
              <a:t>.</a:t>
            </a:r>
            <a:endParaRPr sz="1800" dirty="0">
              <a:solidFill>
                <a:schemeClr val="bg1">
                  <a:lumMod val="95000"/>
                </a:schemeClr>
              </a:solidFill>
              <a:latin typeface="Century Gothic"/>
              <a:cs typeface="Century Gothic"/>
            </a:endParaRPr>
          </a:p>
        </p:txBody>
      </p:sp>
      <p:sp>
        <p:nvSpPr>
          <p:cNvPr id="5" name="object 3">
            <a:extLst>
              <a:ext uri="{FF2B5EF4-FFF2-40B4-BE49-F238E27FC236}">
                <a16:creationId xmlns:a16="http://schemas.microsoft.com/office/drawing/2014/main" id="{5DD9DBC1-4376-D048-A64B-1DDFD8F90C33}"/>
              </a:ext>
            </a:extLst>
          </p:cNvPr>
          <p:cNvSpPr txBox="1">
            <a:spLocks/>
          </p:cNvSpPr>
          <p:nvPr/>
        </p:nvSpPr>
        <p:spPr>
          <a:xfrm>
            <a:off x="546100" y="2486025"/>
            <a:ext cx="4802505" cy="70532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>
            <a:lvl1pPr>
              <a:defRPr sz="4500" b="1" i="0">
                <a:solidFill>
                  <a:srgbClr val="004594"/>
                </a:solidFill>
                <a:latin typeface="Century Gothic"/>
                <a:ea typeface="+mj-ea"/>
                <a:cs typeface="Century Gothic"/>
              </a:defRPr>
            </a:lvl1pPr>
          </a:lstStyle>
          <a:p>
            <a:r>
              <a:rPr lang="es-ES" kern="0" dirty="0">
                <a:solidFill>
                  <a:schemeClr val="bg1">
                    <a:lumMod val="95000"/>
                  </a:schemeClr>
                </a:solidFill>
              </a:rPr>
              <a:t>Objeto</a:t>
            </a:r>
            <a:endParaRPr lang="es-ES" kern="0" spc="-45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6" name="Rectángulo 5">
            <a:extLst>
              <a:ext uri="{FF2B5EF4-FFF2-40B4-BE49-F238E27FC236}">
                <a16:creationId xmlns:a16="http://schemas.microsoft.com/office/drawing/2014/main" id="{C3ABCE35-B57B-3447-8CCB-4CF4F5B689B5}"/>
              </a:ext>
            </a:extLst>
          </p:cNvPr>
          <p:cNvSpPr/>
          <p:nvPr/>
        </p:nvSpPr>
        <p:spPr>
          <a:xfrm>
            <a:off x="469900" y="962025"/>
            <a:ext cx="2362200" cy="21441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20000" spc="-1500" baseline="7000" dirty="0">
                <a:solidFill>
                  <a:schemeClr val="bg1">
                    <a:lumMod val="95000"/>
                    <a:alpha val="36000"/>
                  </a:schemeClr>
                </a:solidFill>
                <a:latin typeface="Century Gothic"/>
                <a:cs typeface="Century Gothic"/>
              </a:rPr>
              <a:t>00</a:t>
            </a:r>
            <a:endParaRPr lang="es-ES" sz="20000" b="1" spc="-1500" baseline="7000" dirty="0">
              <a:solidFill>
                <a:schemeClr val="bg1">
                  <a:lumMod val="95000"/>
                  <a:alpha val="36000"/>
                </a:schemeClr>
              </a:solidFill>
              <a:latin typeface="Century Gothic Bold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9"/>
          <p:cNvGrpSpPr>
            <a:grpSpLocks/>
          </p:cNvGrpSpPr>
          <p:nvPr/>
        </p:nvGrpSpPr>
        <p:grpSpPr bwMode="auto">
          <a:xfrm>
            <a:off x="8255" y="-2127"/>
            <a:ext cx="10680700" cy="7562850"/>
            <a:chOff x="0" y="981"/>
            <a:chExt cx="5760" cy="2319"/>
          </a:xfrm>
        </p:grpSpPr>
        <p:sp>
          <p:nvSpPr>
            <p:cNvPr id="5" name="2 Rectángulo"/>
            <p:cNvSpPr>
              <a:spLocks noChangeArrowheads="1"/>
            </p:cNvSpPr>
            <p:nvPr/>
          </p:nvSpPr>
          <p:spPr bwMode="auto">
            <a:xfrm>
              <a:off x="0" y="981"/>
              <a:ext cx="5760" cy="2086"/>
            </a:xfrm>
            <a:prstGeom prst="rect">
              <a:avLst/>
            </a:prstGeom>
            <a:solidFill>
              <a:srgbClr val="00459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 algn="ctr">
                  <a:solidFill>
                    <a:srgbClr val="004595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>
                <a:defRPr/>
              </a:pPr>
              <a:endParaRPr lang="es-ES" dirty="0">
                <a:solidFill>
                  <a:schemeClr val="lt1"/>
                </a:solidFill>
                <a:latin typeface="+mn-lt"/>
              </a:endParaRPr>
            </a:p>
          </p:txBody>
        </p:sp>
        <p:pic>
          <p:nvPicPr>
            <p:cNvPr id="8" name="Picture 4" descr="OK Tira verde_oscuro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3067"/>
              <a:ext cx="5760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6" name="object 3">
            <a:extLst>
              <a:ext uri="{FF2B5EF4-FFF2-40B4-BE49-F238E27FC236}">
                <a16:creationId xmlns:a16="http://schemas.microsoft.com/office/drawing/2014/main" id="{381A6636-3B21-1542-9FE5-BE9B31E702C8}"/>
              </a:ext>
            </a:extLst>
          </p:cNvPr>
          <p:cNvSpPr txBox="1">
            <a:spLocks/>
          </p:cNvSpPr>
          <p:nvPr/>
        </p:nvSpPr>
        <p:spPr>
          <a:xfrm>
            <a:off x="385798" y="2612206"/>
            <a:ext cx="8077200" cy="70532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>
            <a:lvl1pPr>
              <a:defRPr sz="4500" b="1" i="0">
                <a:solidFill>
                  <a:srgbClr val="004594"/>
                </a:solidFill>
                <a:latin typeface="Century Gothic"/>
                <a:ea typeface="+mj-ea"/>
                <a:cs typeface="Century Gothic"/>
              </a:defRPr>
            </a:lvl1pPr>
          </a:lstStyle>
          <a:p>
            <a:r>
              <a:rPr lang="es-ES" dirty="0">
                <a:solidFill>
                  <a:schemeClr val="bg1">
                    <a:lumMod val="95000"/>
                  </a:schemeClr>
                </a:solidFill>
              </a:rPr>
              <a:t>Presentación de solicitudes</a:t>
            </a:r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56397F9E-047C-B847-9929-4F6D7C58C3F8}"/>
              </a:ext>
            </a:extLst>
          </p:cNvPr>
          <p:cNvSpPr/>
          <p:nvPr/>
        </p:nvSpPr>
        <p:spPr>
          <a:xfrm>
            <a:off x="317500" y="1190625"/>
            <a:ext cx="3421097" cy="21441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20000" spc="-1000" baseline="7000" dirty="0">
                <a:solidFill>
                  <a:schemeClr val="bg1">
                    <a:lumMod val="95000"/>
                    <a:alpha val="36000"/>
                  </a:schemeClr>
                </a:solidFill>
                <a:latin typeface="Century Gothic"/>
                <a:cs typeface="Century Gothic"/>
              </a:rPr>
              <a:t>08</a:t>
            </a:r>
            <a:endParaRPr lang="es-ES" sz="20000" b="1" spc="-1000" baseline="7000" dirty="0">
              <a:solidFill>
                <a:schemeClr val="bg1">
                  <a:lumMod val="95000"/>
                  <a:alpha val="36000"/>
                </a:schemeClr>
              </a:solidFill>
              <a:latin typeface="Century Gothic Bold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object 23"/>
          <p:cNvSpPr/>
          <p:nvPr/>
        </p:nvSpPr>
        <p:spPr>
          <a:xfrm>
            <a:off x="671300" y="2866841"/>
            <a:ext cx="9126220" cy="1296035"/>
          </a:xfrm>
          <a:custGeom>
            <a:avLst/>
            <a:gdLst/>
            <a:ahLst/>
            <a:cxnLst/>
            <a:rect l="l" t="t" r="r" b="b"/>
            <a:pathLst>
              <a:path w="9126220" h="1296035">
                <a:moveTo>
                  <a:pt x="0" y="1295996"/>
                </a:moveTo>
                <a:lnTo>
                  <a:pt x="9126004" y="1295996"/>
                </a:lnTo>
                <a:lnTo>
                  <a:pt x="9126004" y="0"/>
                </a:lnTo>
                <a:lnTo>
                  <a:pt x="0" y="0"/>
                </a:lnTo>
                <a:lnTo>
                  <a:pt x="0" y="1295996"/>
                </a:lnTo>
                <a:close/>
              </a:path>
            </a:pathLst>
          </a:custGeom>
          <a:solidFill>
            <a:srgbClr val="000000">
              <a:alpha val="2999"/>
            </a:srgbClr>
          </a:solidFill>
        </p:spPr>
        <p:txBody>
          <a:bodyPr wrap="square" lIns="0" tIns="0" rIns="0" bIns="0" rtlCol="0"/>
          <a:lstStyle/>
          <a:p>
            <a:endParaRPr b="1" dirty="0">
              <a:latin typeface="Century Gothic Bold"/>
            </a:endParaRPr>
          </a:p>
        </p:txBody>
      </p:sp>
      <p:sp>
        <p:nvSpPr>
          <p:cNvPr id="25" name="object 25"/>
          <p:cNvSpPr txBox="1">
            <a:spLocks noGrp="1"/>
          </p:cNvSpPr>
          <p:nvPr>
            <p:ph type="title"/>
          </p:nvPr>
        </p:nvSpPr>
        <p:spPr>
          <a:xfrm>
            <a:off x="750212" y="816054"/>
            <a:ext cx="6349087" cy="3975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500" dirty="0"/>
              <a:t>Plazos para la solicitud de subvención</a:t>
            </a:r>
          </a:p>
        </p:txBody>
      </p:sp>
      <p:sp>
        <p:nvSpPr>
          <p:cNvPr id="27" name="object 27"/>
          <p:cNvSpPr txBox="1"/>
          <p:nvPr/>
        </p:nvSpPr>
        <p:spPr>
          <a:xfrm>
            <a:off x="4271266" y="3395820"/>
            <a:ext cx="5190233" cy="192360"/>
          </a:xfrm>
          <a:prstGeom prst="rect">
            <a:avLst/>
          </a:prstGeom>
        </p:spPr>
        <p:txBody>
          <a:bodyPr vert="horz" wrap="square" lIns="0" tIns="2286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80"/>
              </a:spcBef>
            </a:pPr>
            <a:r>
              <a:rPr lang="es-ES" sz="1100" spc="-35" dirty="0" smtClean="0">
                <a:solidFill>
                  <a:srgbClr val="3D3D3F"/>
                </a:solidFill>
                <a:latin typeface="Century Gothic"/>
                <a:cs typeface="Century Gothic"/>
              </a:rPr>
              <a:t>Desde el día 1 de febrero de 2022</a:t>
            </a:r>
            <a:r>
              <a:rPr lang="es-ES" sz="1100" spc="-90" dirty="0" smtClean="0">
                <a:solidFill>
                  <a:srgbClr val="3D3D3F"/>
                </a:solidFill>
                <a:latin typeface="Century Gothic"/>
                <a:cs typeface="Century Gothic"/>
              </a:rPr>
              <a:t> hasta el  31 de octubre de 2023</a:t>
            </a:r>
          </a:p>
        </p:txBody>
      </p:sp>
      <p:sp>
        <p:nvSpPr>
          <p:cNvPr id="28" name="object 28"/>
          <p:cNvSpPr/>
          <p:nvPr/>
        </p:nvSpPr>
        <p:spPr>
          <a:xfrm>
            <a:off x="3935245" y="3477476"/>
            <a:ext cx="125013" cy="45719"/>
          </a:xfrm>
          <a:custGeom>
            <a:avLst/>
            <a:gdLst/>
            <a:ahLst/>
            <a:cxnLst/>
            <a:rect l="l" t="t" r="r" b="b"/>
            <a:pathLst>
              <a:path w="114300" h="83185">
                <a:moveTo>
                  <a:pt x="0" y="0"/>
                </a:moveTo>
                <a:lnTo>
                  <a:pt x="0" y="82880"/>
                </a:lnTo>
                <a:lnTo>
                  <a:pt x="113868" y="41440"/>
                </a:lnTo>
                <a:lnTo>
                  <a:pt x="0" y="0"/>
                </a:lnTo>
                <a:close/>
              </a:path>
            </a:pathLst>
          </a:custGeom>
          <a:solidFill>
            <a:srgbClr val="004594"/>
          </a:solidFill>
        </p:spPr>
        <p:txBody>
          <a:bodyPr wrap="square" lIns="0" tIns="0" rIns="0" bIns="0" rtlCol="0"/>
          <a:lstStyle/>
          <a:p>
            <a:endParaRPr b="1" dirty="0">
              <a:latin typeface="Century Gothic Bold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631810" y="1575430"/>
            <a:ext cx="9105250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2700"/>
            <a:r>
              <a:rPr lang="es-ES" sz="1400" spc="-20" dirty="0" smtClean="0">
                <a:solidFill>
                  <a:srgbClr val="3D3D3F"/>
                </a:solidFill>
                <a:latin typeface="Century Gothic"/>
                <a:cs typeface="Century Gothic"/>
              </a:rPr>
              <a:t>Todas </a:t>
            </a:r>
            <a:r>
              <a:rPr lang="es-ES" sz="1400" spc="-20" dirty="0">
                <a:solidFill>
                  <a:srgbClr val="3D3D3F"/>
                </a:solidFill>
                <a:latin typeface="Century Gothic"/>
                <a:cs typeface="Century Gothic"/>
              </a:rPr>
              <a:t>las solicitudes de subvenciones deberán presentarse </a:t>
            </a:r>
            <a:r>
              <a:rPr lang="es-ES" sz="1400" b="1" spc="-20" dirty="0">
                <a:solidFill>
                  <a:schemeClr val="tx2"/>
                </a:solidFill>
                <a:latin typeface="Century Gothic"/>
                <a:cs typeface="Century Gothic"/>
              </a:rPr>
              <a:t>a través de </a:t>
            </a:r>
            <a:r>
              <a:rPr lang="es-ES" sz="1400" b="1" spc="-20" dirty="0" smtClean="0">
                <a:solidFill>
                  <a:schemeClr val="tx2"/>
                </a:solidFill>
                <a:latin typeface="Century Gothic"/>
                <a:cs typeface="Century Gothic"/>
              </a:rPr>
              <a:t> </a:t>
            </a:r>
            <a:r>
              <a:rPr lang="es-ES" sz="1400" b="1" spc="-20" dirty="0">
                <a:solidFill>
                  <a:schemeClr val="tx2"/>
                </a:solidFill>
                <a:latin typeface="Century Gothic"/>
                <a:cs typeface="Century Gothic"/>
              </a:rPr>
              <a:t>sede </a:t>
            </a:r>
            <a:r>
              <a:rPr lang="es-ES" sz="1400" b="1" spc="-20" dirty="0" smtClean="0">
                <a:solidFill>
                  <a:schemeClr val="tx2"/>
                </a:solidFill>
                <a:latin typeface="Century Gothic"/>
                <a:cs typeface="Century Gothic"/>
              </a:rPr>
              <a:t>electrónica, </a:t>
            </a:r>
            <a:r>
              <a:rPr lang="es-ES" sz="1400" spc="-20" dirty="0">
                <a:solidFill>
                  <a:srgbClr val="3D3D3F"/>
                </a:solidFill>
                <a:latin typeface="Century Gothic"/>
                <a:cs typeface="Century Gothic"/>
              </a:rPr>
              <a:t>a la que se accederá desde: https://</a:t>
            </a:r>
            <a:r>
              <a:rPr lang="es-ES" sz="1400" spc="-20" dirty="0" smtClean="0">
                <a:solidFill>
                  <a:srgbClr val="3D3D3F"/>
                </a:solidFill>
                <a:latin typeface="Century Gothic"/>
                <a:cs typeface="Century Gothic"/>
              </a:rPr>
              <a:t>euskadi.eus/sede </a:t>
            </a:r>
            <a:r>
              <a:rPr lang="es-ES" sz="1400" spc="-20" dirty="0">
                <a:solidFill>
                  <a:srgbClr val="3D3D3F"/>
                </a:solidFill>
                <a:latin typeface="Century Gothic"/>
                <a:cs typeface="Century Gothic"/>
              </a:rPr>
              <a:t>y se dispondrá de un enlace de acceso a la misma en la página web de Lanbide. </a:t>
            </a:r>
          </a:p>
        </p:txBody>
      </p:sp>
      <p:sp>
        <p:nvSpPr>
          <p:cNvPr id="33" name="object 29"/>
          <p:cNvSpPr txBox="1"/>
          <p:nvPr/>
        </p:nvSpPr>
        <p:spPr>
          <a:xfrm>
            <a:off x="1305618" y="3260949"/>
            <a:ext cx="1215373" cy="41293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lang="es-ES" sz="1300" b="1" spc="35" dirty="0" smtClean="0">
                <a:solidFill>
                  <a:srgbClr val="004594"/>
                </a:solidFill>
                <a:latin typeface="Century Gothic Bold"/>
                <a:cs typeface="Calibri"/>
              </a:rPr>
              <a:t>SOLICITUD ENTIDADES</a:t>
            </a:r>
            <a:endParaRPr lang="es-ES" sz="1300" b="1" spc="-50" dirty="0">
              <a:latin typeface="Century Gothic Bold"/>
              <a:cs typeface="Calibri"/>
            </a:endParaRPr>
          </a:p>
        </p:txBody>
      </p:sp>
      <p:sp>
        <p:nvSpPr>
          <p:cNvPr id="35" name="object 31"/>
          <p:cNvSpPr/>
          <p:nvPr/>
        </p:nvSpPr>
        <p:spPr>
          <a:xfrm>
            <a:off x="2508747" y="3500335"/>
            <a:ext cx="1426498" cy="0"/>
          </a:xfrm>
          <a:custGeom>
            <a:avLst/>
            <a:gdLst/>
            <a:ahLst/>
            <a:cxnLst/>
            <a:rect l="l" t="t" r="r" b="b"/>
            <a:pathLst>
              <a:path w="1469389">
                <a:moveTo>
                  <a:pt x="0" y="0"/>
                </a:moveTo>
                <a:lnTo>
                  <a:pt x="1469351" y="0"/>
                </a:lnTo>
              </a:path>
            </a:pathLst>
          </a:custGeom>
          <a:ln w="19050">
            <a:solidFill>
              <a:srgbClr val="004594"/>
            </a:solidFill>
          </a:ln>
        </p:spPr>
        <p:txBody>
          <a:bodyPr wrap="square" lIns="0" tIns="0" rIns="0" bIns="0" rtlCol="0"/>
          <a:lstStyle/>
          <a:p>
            <a:endParaRPr b="1" dirty="0">
              <a:latin typeface="Century Gothic Bold"/>
            </a:endParaRPr>
          </a:p>
        </p:txBody>
      </p:sp>
      <p:sp>
        <p:nvSpPr>
          <p:cNvPr id="30" name="object 2"/>
          <p:cNvSpPr txBox="1"/>
          <p:nvPr/>
        </p:nvSpPr>
        <p:spPr>
          <a:xfrm>
            <a:off x="7581454" y="6976163"/>
            <a:ext cx="2953272" cy="171201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  <a:tabLst>
                <a:tab pos="1693545" algn="l"/>
              </a:tabLst>
            </a:pPr>
            <a:r>
              <a:rPr lang="es-ES" sz="1000" b="1" spc="-20" dirty="0" smtClean="0">
                <a:solidFill>
                  <a:srgbClr val="004594"/>
                </a:solidFill>
                <a:latin typeface="Century Gothic Bold"/>
                <a:cs typeface="Calibri"/>
              </a:rPr>
              <a:t>Programa de primera experiencia profesional</a:t>
            </a:r>
            <a:r>
              <a:rPr sz="1000" b="1" dirty="0">
                <a:solidFill>
                  <a:srgbClr val="004594"/>
                </a:solidFill>
                <a:latin typeface="Century Gothic Bold"/>
                <a:cs typeface="Calibri"/>
              </a:rPr>
              <a:t>	</a:t>
            </a:r>
            <a:r>
              <a:rPr lang="es-ES" sz="950" spc="10" dirty="0" smtClean="0">
                <a:latin typeface="Century Gothic"/>
                <a:cs typeface="Calibri"/>
              </a:rPr>
              <a:t>21</a:t>
            </a:r>
            <a:endParaRPr sz="950" dirty="0">
              <a:latin typeface="Century Gothic"/>
              <a:cs typeface="Century Gothic"/>
            </a:endParaRPr>
          </a:p>
        </p:txBody>
      </p:sp>
      <p:sp>
        <p:nvSpPr>
          <p:cNvPr id="31" name="object 3"/>
          <p:cNvSpPr/>
          <p:nvPr/>
        </p:nvSpPr>
        <p:spPr>
          <a:xfrm>
            <a:off x="10080000" y="7012805"/>
            <a:ext cx="0" cy="100965"/>
          </a:xfrm>
          <a:custGeom>
            <a:avLst/>
            <a:gdLst/>
            <a:ahLst/>
            <a:cxnLst/>
            <a:rect l="l" t="t" r="r" b="b"/>
            <a:pathLst>
              <a:path h="100965">
                <a:moveTo>
                  <a:pt x="0" y="0"/>
                </a:moveTo>
                <a:lnTo>
                  <a:pt x="0" y="100799"/>
                </a:lnTo>
              </a:path>
            </a:pathLst>
          </a:custGeom>
          <a:ln w="12700">
            <a:solidFill>
              <a:srgbClr val="004594"/>
            </a:solidFill>
          </a:ln>
        </p:spPr>
        <p:txBody>
          <a:bodyPr wrap="square" lIns="0" tIns="0" rIns="0" bIns="0" rtlCol="0"/>
          <a:lstStyle/>
          <a:p>
            <a:endParaRPr b="1" dirty="0">
              <a:latin typeface="Century Gothic Bold"/>
            </a:endParaRPr>
          </a:p>
        </p:txBody>
      </p:sp>
      <p:sp>
        <p:nvSpPr>
          <p:cNvPr id="32" name="object 4"/>
          <p:cNvSpPr/>
          <p:nvPr/>
        </p:nvSpPr>
        <p:spPr>
          <a:xfrm>
            <a:off x="457198" y="6732004"/>
            <a:ext cx="351155" cy="351155"/>
          </a:xfrm>
          <a:custGeom>
            <a:avLst/>
            <a:gdLst/>
            <a:ahLst/>
            <a:cxnLst/>
            <a:rect l="l" t="t" r="r" b="b"/>
            <a:pathLst>
              <a:path w="351155" h="351154">
                <a:moveTo>
                  <a:pt x="175323" y="0"/>
                </a:moveTo>
                <a:lnTo>
                  <a:pt x="128712" y="6260"/>
                </a:lnTo>
                <a:lnTo>
                  <a:pt x="86830" y="23927"/>
                </a:lnTo>
                <a:lnTo>
                  <a:pt x="51347" y="51331"/>
                </a:lnTo>
                <a:lnTo>
                  <a:pt x="23934" y="86804"/>
                </a:lnTo>
                <a:lnTo>
                  <a:pt x="6262" y="128674"/>
                </a:lnTo>
                <a:lnTo>
                  <a:pt x="0" y="175272"/>
                </a:lnTo>
                <a:lnTo>
                  <a:pt x="6262" y="221892"/>
                </a:lnTo>
                <a:lnTo>
                  <a:pt x="23934" y="263777"/>
                </a:lnTo>
                <a:lnTo>
                  <a:pt x="51347" y="299258"/>
                </a:lnTo>
                <a:lnTo>
                  <a:pt x="86830" y="326667"/>
                </a:lnTo>
                <a:lnTo>
                  <a:pt x="128712" y="344335"/>
                </a:lnTo>
                <a:lnTo>
                  <a:pt x="175323" y="350596"/>
                </a:lnTo>
                <a:lnTo>
                  <a:pt x="221923" y="344335"/>
                </a:lnTo>
                <a:lnTo>
                  <a:pt x="263798" y="326667"/>
                </a:lnTo>
                <a:lnTo>
                  <a:pt x="299277" y="299258"/>
                </a:lnTo>
                <a:lnTo>
                  <a:pt x="326687" y="263777"/>
                </a:lnTo>
                <a:lnTo>
                  <a:pt x="344359" y="221892"/>
                </a:lnTo>
                <a:lnTo>
                  <a:pt x="350621" y="175272"/>
                </a:lnTo>
                <a:lnTo>
                  <a:pt x="344359" y="128674"/>
                </a:lnTo>
                <a:lnTo>
                  <a:pt x="326687" y="86804"/>
                </a:lnTo>
                <a:lnTo>
                  <a:pt x="299277" y="51331"/>
                </a:lnTo>
                <a:lnTo>
                  <a:pt x="263798" y="23927"/>
                </a:lnTo>
                <a:lnTo>
                  <a:pt x="221923" y="6260"/>
                </a:lnTo>
                <a:lnTo>
                  <a:pt x="175323" y="0"/>
                </a:lnTo>
                <a:close/>
              </a:path>
            </a:pathLst>
          </a:custGeom>
          <a:solidFill>
            <a:srgbClr val="004594"/>
          </a:solidFill>
        </p:spPr>
        <p:txBody>
          <a:bodyPr wrap="square" lIns="0" tIns="0" rIns="0" bIns="0" rtlCol="0"/>
          <a:lstStyle/>
          <a:p>
            <a:endParaRPr b="1" dirty="0">
              <a:latin typeface="Century Gothic Bold"/>
            </a:endParaRPr>
          </a:p>
        </p:txBody>
      </p:sp>
      <p:sp>
        <p:nvSpPr>
          <p:cNvPr id="36" name="object 5"/>
          <p:cNvSpPr/>
          <p:nvPr/>
        </p:nvSpPr>
        <p:spPr>
          <a:xfrm>
            <a:off x="493877" y="6737677"/>
            <a:ext cx="275866" cy="32857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b="1" dirty="0">
              <a:latin typeface="Century Gothic Bold"/>
            </a:endParaRPr>
          </a:p>
        </p:txBody>
      </p:sp>
      <p:sp>
        <p:nvSpPr>
          <p:cNvPr id="37" name="object 6"/>
          <p:cNvSpPr/>
          <p:nvPr/>
        </p:nvSpPr>
        <p:spPr>
          <a:xfrm>
            <a:off x="887719" y="7021132"/>
            <a:ext cx="134620" cy="0"/>
          </a:xfrm>
          <a:custGeom>
            <a:avLst/>
            <a:gdLst/>
            <a:ahLst/>
            <a:cxnLst/>
            <a:rect l="l" t="t" r="r" b="b"/>
            <a:pathLst>
              <a:path w="134619">
                <a:moveTo>
                  <a:pt x="0" y="0"/>
                </a:moveTo>
                <a:lnTo>
                  <a:pt x="134569" y="0"/>
                </a:lnTo>
              </a:path>
            </a:pathLst>
          </a:custGeom>
          <a:ln w="31750">
            <a:solidFill>
              <a:srgbClr val="004594"/>
            </a:solidFill>
          </a:ln>
        </p:spPr>
        <p:txBody>
          <a:bodyPr wrap="square" lIns="0" tIns="0" rIns="0" bIns="0" rtlCol="0"/>
          <a:lstStyle/>
          <a:p>
            <a:endParaRPr b="1" dirty="0">
              <a:latin typeface="Century Gothic Bold"/>
            </a:endParaRPr>
          </a:p>
        </p:txBody>
      </p:sp>
      <p:sp>
        <p:nvSpPr>
          <p:cNvPr id="38" name="object 7"/>
          <p:cNvSpPr/>
          <p:nvPr/>
        </p:nvSpPr>
        <p:spPr>
          <a:xfrm>
            <a:off x="903550" y="6812217"/>
            <a:ext cx="0" cy="193040"/>
          </a:xfrm>
          <a:custGeom>
            <a:avLst/>
            <a:gdLst/>
            <a:ahLst/>
            <a:cxnLst/>
            <a:rect l="l" t="t" r="r" b="b"/>
            <a:pathLst>
              <a:path h="193040">
                <a:moveTo>
                  <a:pt x="0" y="0"/>
                </a:moveTo>
                <a:lnTo>
                  <a:pt x="0" y="193039"/>
                </a:lnTo>
              </a:path>
            </a:pathLst>
          </a:custGeom>
          <a:ln w="31661">
            <a:solidFill>
              <a:srgbClr val="004594"/>
            </a:solidFill>
          </a:ln>
        </p:spPr>
        <p:txBody>
          <a:bodyPr wrap="square" lIns="0" tIns="0" rIns="0" bIns="0" rtlCol="0"/>
          <a:lstStyle/>
          <a:p>
            <a:endParaRPr b="1" dirty="0">
              <a:latin typeface="Century Gothic Bold"/>
            </a:endParaRPr>
          </a:p>
        </p:txBody>
      </p:sp>
      <p:sp>
        <p:nvSpPr>
          <p:cNvPr id="39" name="object 8"/>
          <p:cNvSpPr/>
          <p:nvPr/>
        </p:nvSpPr>
        <p:spPr>
          <a:xfrm>
            <a:off x="1026092" y="6875253"/>
            <a:ext cx="130810" cy="161925"/>
          </a:xfrm>
          <a:custGeom>
            <a:avLst/>
            <a:gdLst/>
            <a:ahLst/>
            <a:cxnLst/>
            <a:rect l="l" t="t" r="r" b="b"/>
            <a:pathLst>
              <a:path w="130809" h="161925">
                <a:moveTo>
                  <a:pt x="127364" y="31356"/>
                </a:moveTo>
                <a:lnTo>
                  <a:pt x="65163" y="31356"/>
                </a:lnTo>
                <a:lnTo>
                  <a:pt x="75338" y="31737"/>
                </a:lnTo>
                <a:lnTo>
                  <a:pt x="83651" y="32878"/>
                </a:lnTo>
                <a:lnTo>
                  <a:pt x="90102" y="34779"/>
                </a:lnTo>
                <a:lnTo>
                  <a:pt x="94691" y="37439"/>
                </a:lnTo>
                <a:lnTo>
                  <a:pt x="97535" y="39687"/>
                </a:lnTo>
                <a:lnTo>
                  <a:pt x="98958" y="43230"/>
                </a:lnTo>
                <a:lnTo>
                  <a:pt x="98958" y="52768"/>
                </a:lnTo>
                <a:lnTo>
                  <a:pt x="65163" y="64541"/>
                </a:lnTo>
                <a:lnTo>
                  <a:pt x="47749" y="65627"/>
                </a:lnTo>
                <a:lnTo>
                  <a:pt x="11264" y="81902"/>
                </a:lnTo>
                <a:lnTo>
                  <a:pt x="0" y="112953"/>
                </a:lnTo>
                <a:lnTo>
                  <a:pt x="704" y="121973"/>
                </a:lnTo>
                <a:lnTo>
                  <a:pt x="32961" y="157024"/>
                </a:lnTo>
                <a:lnTo>
                  <a:pt x="65163" y="161366"/>
                </a:lnTo>
                <a:lnTo>
                  <a:pt x="93800" y="158339"/>
                </a:lnTo>
                <a:lnTo>
                  <a:pt x="114255" y="149261"/>
                </a:lnTo>
                <a:lnTo>
                  <a:pt x="126528" y="134132"/>
                </a:lnTo>
                <a:lnTo>
                  <a:pt x="127324" y="130009"/>
                </a:lnTo>
                <a:lnTo>
                  <a:pt x="65163" y="130009"/>
                </a:lnTo>
                <a:lnTo>
                  <a:pt x="55114" y="129624"/>
                </a:lnTo>
                <a:lnTo>
                  <a:pt x="31661" y="108191"/>
                </a:lnTo>
                <a:lnTo>
                  <a:pt x="33083" y="104609"/>
                </a:lnTo>
                <a:lnTo>
                  <a:pt x="74691" y="96204"/>
                </a:lnTo>
                <a:lnTo>
                  <a:pt x="83499" y="95294"/>
                </a:lnTo>
                <a:lnTo>
                  <a:pt x="91588" y="93774"/>
                </a:lnTo>
                <a:lnTo>
                  <a:pt x="98958" y="91643"/>
                </a:lnTo>
                <a:lnTo>
                  <a:pt x="130619" y="91643"/>
                </a:lnTo>
                <a:lnTo>
                  <a:pt x="130619" y="48107"/>
                </a:lnTo>
                <a:lnTo>
                  <a:pt x="127364" y="31356"/>
                </a:lnTo>
                <a:close/>
              </a:path>
              <a:path w="130809" h="161925">
                <a:moveTo>
                  <a:pt x="130619" y="91643"/>
                </a:moveTo>
                <a:lnTo>
                  <a:pt x="98958" y="91643"/>
                </a:lnTo>
                <a:lnTo>
                  <a:pt x="98958" y="118033"/>
                </a:lnTo>
                <a:lnTo>
                  <a:pt x="97535" y="121615"/>
                </a:lnTo>
                <a:lnTo>
                  <a:pt x="65163" y="130009"/>
                </a:lnTo>
                <a:lnTo>
                  <a:pt x="127324" y="130009"/>
                </a:lnTo>
                <a:lnTo>
                  <a:pt x="130587" y="113118"/>
                </a:lnTo>
                <a:lnTo>
                  <a:pt x="130619" y="91643"/>
                </a:lnTo>
                <a:close/>
              </a:path>
              <a:path w="130809" h="161925">
                <a:moveTo>
                  <a:pt x="65163" y="0"/>
                </a:moveTo>
                <a:lnTo>
                  <a:pt x="20799" y="9702"/>
                </a:lnTo>
                <a:lnTo>
                  <a:pt x="0" y="48107"/>
                </a:lnTo>
                <a:lnTo>
                  <a:pt x="31661" y="48107"/>
                </a:lnTo>
                <a:lnTo>
                  <a:pt x="31661" y="43230"/>
                </a:lnTo>
                <a:lnTo>
                  <a:pt x="33083" y="39687"/>
                </a:lnTo>
                <a:lnTo>
                  <a:pt x="65163" y="31356"/>
                </a:lnTo>
                <a:lnTo>
                  <a:pt x="127364" y="31356"/>
                </a:lnTo>
                <a:lnTo>
                  <a:pt x="126528" y="27056"/>
                </a:lnTo>
                <a:lnTo>
                  <a:pt x="114255" y="12023"/>
                </a:lnTo>
                <a:lnTo>
                  <a:pt x="93800" y="3005"/>
                </a:lnTo>
                <a:lnTo>
                  <a:pt x="65163" y="0"/>
                </a:lnTo>
                <a:close/>
              </a:path>
            </a:pathLst>
          </a:custGeom>
          <a:solidFill>
            <a:srgbClr val="004594"/>
          </a:solidFill>
        </p:spPr>
        <p:txBody>
          <a:bodyPr wrap="square" lIns="0" tIns="0" rIns="0" bIns="0" rtlCol="0"/>
          <a:lstStyle/>
          <a:p>
            <a:endParaRPr b="1" dirty="0">
              <a:latin typeface="Century Gothic Bold"/>
            </a:endParaRPr>
          </a:p>
        </p:txBody>
      </p:sp>
      <p:sp>
        <p:nvSpPr>
          <p:cNvPr id="40" name="object 9"/>
          <p:cNvSpPr/>
          <p:nvPr/>
        </p:nvSpPr>
        <p:spPr>
          <a:xfrm>
            <a:off x="1167560" y="6875250"/>
            <a:ext cx="151130" cy="161925"/>
          </a:xfrm>
          <a:custGeom>
            <a:avLst/>
            <a:gdLst/>
            <a:ahLst/>
            <a:cxnLst/>
            <a:rect l="l" t="t" r="r" b="b"/>
            <a:pathLst>
              <a:path w="151130" h="161925">
                <a:moveTo>
                  <a:pt x="75501" y="0"/>
                </a:moveTo>
                <a:lnTo>
                  <a:pt x="18876" y="20210"/>
                </a:lnTo>
                <a:lnTo>
                  <a:pt x="20" y="80683"/>
                </a:lnTo>
                <a:lnTo>
                  <a:pt x="0" y="161366"/>
                </a:lnTo>
                <a:lnTo>
                  <a:pt x="31661" y="161366"/>
                </a:lnTo>
                <a:lnTo>
                  <a:pt x="31661" y="80683"/>
                </a:lnTo>
                <a:lnTo>
                  <a:pt x="32175" y="69205"/>
                </a:lnTo>
                <a:lnTo>
                  <a:pt x="53967" y="34783"/>
                </a:lnTo>
                <a:lnTo>
                  <a:pt x="75501" y="31356"/>
                </a:lnTo>
                <a:lnTo>
                  <a:pt x="138130" y="31356"/>
                </a:lnTo>
                <a:lnTo>
                  <a:pt x="131908" y="20210"/>
                </a:lnTo>
                <a:lnTo>
                  <a:pt x="108405" y="5052"/>
                </a:lnTo>
                <a:lnTo>
                  <a:pt x="75501" y="0"/>
                </a:lnTo>
                <a:close/>
              </a:path>
              <a:path w="151130" h="161925">
                <a:moveTo>
                  <a:pt x="138130" y="31356"/>
                </a:moveTo>
                <a:lnTo>
                  <a:pt x="75501" y="31356"/>
                </a:lnTo>
                <a:lnTo>
                  <a:pt x="87188" y="32213"/>
                </a:lnTo>
                <a:lnTo>
                  <a:pt x="96970" y="34783"/>
                </a:lnTo>
                <a:lnTo>
                  <a:pt x="118535" y="69205"/>
                </a:lnTo>
                <a:lnTo>
                  <a:pt x="119049" y="80683"/>
                </a:lnTo>
                <a:lnTo>
                  <a:pt x="119049" y="161366"/>
                </a:lnTo>
                <a:lnTo>
                  <a:pt x="150710" y="161366"/>
                </a:lnTo>
                <a:lnTo>
                  <a:pt x="150690" y="80683"/>
                </a:lnTo>
                <a:lnTo>
                  <a:pt x="146010" y="45471"/>
                </a:lnTo>
                <a:lnTo>
                  <a:pt x="138130" y="31356"/>
                </a:lnTo>
                <a:close/>
              </a:path>
            </a:pathLst>
          </a:custGeom>
          <a:solidFill>
            <a:srgbClr val="004594"/>
          </a:solidFill>
        </p:spPr>
        <p:txBody>
          <a:bodyPr wrap="square" lIns="0" tIns="0" rIns="0" bIns="0" rtlCol="0"/>
          <a:lstStyle/>
          <a:p>
            <a:endParaRPr b="1" dirty="0">
              <a:latin typeface="Century Gothic Bold"/>
            </a:endParaRPr>
          </a:p>
        </p:txBody>
      </p:sp>
      <p:sp>
        <p:nvSpPr>
          <p:cNvPr id="41" name="object 10"/>
          <p:cNvSpPr/>
          <p:nvPr/>
        </p:nvSpPr>
        <p:spPr>
          <a:xfrm>
            <a:off x="1328802" y="6811612"/>
            <a:ext cx="151130" cy="225425"/>
          </a:xfrm>
          <a:custGeom>
            <a:avLst/>
            <a:gdLst/>
            <a:ahLst/>
            <a:cxnLst/>
            <a:rect l="l" t="t" r="r" b="b"/>
            <a:pathLst>
              <a:path w="151130" h="225425">
                <a:moveTo>
                  <a:pt x="31661" y="0"/>
                </a:moveTo>
                <a:lnTo>
                  <a:pt x="0" y="0"/>
                </a:lnTo>
                <a:lnTo>
                  <a:pt x="20" y="144475"/>
                </a:lnTo>
                <a:lnTo>
                  <a:pt x="4700" y="179625"/>
                </a:lnTo>
                <a:lnTo>
                  <a:pt x="18800" y="204838"/>
                </a:lnTo>
                <a:lnTo>
                  <a:pt x="42299" y="219964"/>
                </a:lnTo>
                <a:lnTo>
                  <a:pt x="75196" y="225005"/>
                </a:lnTo>
                <a:lnTo>
                  <a:pt x="108249" y="219964"/>
                </a:lnTo>
                <a:lnTo>
                  <a:pt x="131832" y="204876"/>
                </a:lnTo>
                <a:lnTo>
                  <a:pt x="138148" y="193649"/>
                </a:lnTo>
                <a:lnTo>
                  <a:pt x="75196" y="193649"/>
                </a:lnTo>
                <a:lnTo>
                  <a:pt x="63516" y="192790"/>
                </a:lnTo>
                <a:lnTo>
                  <a:pt x="33718" y="165554"/>
                </a:lnTo>
                <a:lnTo>
                  <a:pt x="31661" y="144475"/>
                </a:lnTo>
                <a:lnTo>
                  <a:pt x="31661" y="94995"/>
                </a:lnTo>
                <a:lnTo>
                  <a:pt x="138079" y="94995"/>
                </a:lnTo>
                <a:lnTo>
                  <a:pt x="131832" y="83850"/>
                </a:lnTo>
                <a:lnTo>
                  <a:pt x="108234" y="68692"/>
                </a:lnTo>
                <a:lnTo>
                  <a:pt x="75196" y="63639"/>
                </a:lnTo>
                <a:lnTo>
                  <a:pt x="31661" y="63639"/>
                </a:lnTo>
                <a:lnTo>
                  <a:pt x="31661" y="0"/>
                </a:lnTo>
                <a:close/>
              </a:path>
              <a:path w="151130" h="225425">
                <a:moveTo>
                  <a:pt x="138079" y="94995"/>
                </a:moveTo>
                <a:lnTo>
                  <a:pt x="75196" y="94995"/>
                </a:lnTo>
                <a:lnTo>
                  <a:pt x="86902" y="95855"/>
                </a:lnTo>
                <a:lnTo>
                  <a:pt x="96742" y="98432"/>
                </a:lnTo>
                <a:lnTo>
                  <a:pt x="118535" y="132968"/>
                </a:lnTo>
                <a:lnTo>
                  <a:pt x="119049" y="144475"/>
                </a:lnTo>
                <a:lnTo>
                  <a:pt x="118535" y="155855"/>
                </a:lnTo>
                <a:lnTo>
                  <a:pt x="96742" y="190212"/>
                </a:lnTo>
                <a:lnTo>
                  <a:pt x="75196" y="193649"/>
                </a:lnTo>
                <a:lnTo>
                  <a:pt x="138148" y="193649"/>
                </a:lnTo>
                <a:lnTo>
                  <a:pt x="145880" y="179908"/>
                </a:lnTo>
                <a:lnTo>
                  <a:pt x="146002" y="179625"/>
                </a:lnTo>
                <a:lnTo>
                  <a:pt x="150710" y="144475"/>
                </a:lnTo>
                <a:lnTo>
                  <a:pt x="145991" y="109111"/>
                </a:lnTo>
                <a:lnTo>
                  <a:pt x="138079" y="94995"/>
                </a:lnTo>
                <a:close/>
              </a:path>
            </a:pathLst>
          </a:custGeom>
          <a:solidFill>
            <a:srgbClr val="69AF22"/>
          </a:solidFill>
        </p:spPr>
        <p:txBody>
          <a:bodyPr wrap="square" lIns="0" tIns="0" rIns="0" bIns="0" rtlCol="0"/>
          <a:lstStyle/>
          <a:p>
            <a:endParaRPr b="1" dirty="0">
              <a:latin typeface="Century Gothic Bold"/>
            </a:endParaRPr>
          </a:p>
        </p:txBody>
      </p:sp>
      <p:sp>
        <p:nvSpPr>
          <p:cNvPr id="42" name="object 11"/>
          <p:cNvSpPr/>
          <p:nvPr/>
        </p:nvSpPr>
        <p:spPr>
          <a:xfrm>
            <a:off x="1491056" y="6811619"/>
            <a:ext cx="31750" cy="31750"/>
          </a:xfrm>
          <a:custGeom>
            <a:avLst/>
            <a:gdLst/>
            <a:ahLst/>
            <a:cxnLst/>
            <a:rect l="l" t="t" r="r" b="b"/>
            <a:pathLst>
              <a:path w="31750" h="31750">
                <a:moveTo>
                  <a:pt x="31661" y="0"/>
                </a:moveTo>
                <a:lnTo>
                  <a:pt x="0" y="0"/>
                </a:lnTo>
                <a:lnTo>
                  <a:pt x="0" y="31356"/>
                </a:lnTo>
                <a:lnTo>
                  <a:pt x="31661" y="31356"/>
                </a:lnTo>
                <a:lnTo>
                  <a:pt x="31661" y="0"/>
                </a:lnTo>
                <a:close/>
              </a:path>
            </a:pathLst>
          </a:custGeom>
          <a:solidFill>
            <a:srgbClr val="69AF22"/>
          </a:solidFill>
        </p:spPr>
        <p:txBody>
          <a:bodyPr wrap="square" lIns="0" tIns="0" rIns="0" bIns="0" rtlCol="0"/>
          <a:lstStyle/>
          <a:p>
            <a:endParaRPr b="1" dirty="0">
              <a:latin typeface="Century Gothic Bold"/>
            </a:endParaRPr>
          </a:p>
        </p:txBody>
      </p:sp>
      <p:sp>
        <p:nvSpPr>
          <p:cNvPr id="43" name="object 12"/>
          <p:cNvSpPr/>
          <p:nvPr/>
        </p:nvSpPr>
        <p:spPr>
          <a:xfrm>
            <a:off x="1506886" y="6875246"/>
            <a:ext cx="0" cy="161925"/>
          </a:xfrm>
          <a:custGeom>
            <a:avLst/>
            <a:gdLst/>
            <a:ahLst/>
            <a:cxnLst/>
            <a:rect l="l" t="t" r="r" b="b"/>
            <a:pathLst>
              <a:path h="161925">
                <a:moveTo>
                  <a:pt x="0" y="0"/>
                </a:moveTo>
                <a:lnTo>
                  <a:pt x="0" y="161366"/>
                </a:lnTo>
              </a:path>
            </a:pathLst>
          </a:custGeom>
          <a:ln w="31661">
            <a:solidFill>
              <a:srgbClr val="69AF22"/>
            </a:solidFill>
          </a:ln>
        </p:spPr>
        <p:txBody>
          <a:bodyPr wrap="square" lIns="0" tIns="0" rIns="0" bIns="0" rtlCol="0"/>
          <a:lstStyle/>
          <a:p>
            <a:endParaRPr b="1" dirty="0">
              <a:latin typeface="Century Gothic Bold"/>
            </a:endParaRPr>
          </a:p>
        </p:txBody>
      </p:sp>
      <p:sp>
        <p:nvSpPr>
          <p:cNvPr id="44" name="object 13"/>
          <p:cNvSpPr/>
          <p:nvPr/>
        </p:nvSpPr>
        <p:spPr>
          <a:xfrm>
            <a:off x="1534344" y="6811612"/>
            <a:ext cx="151130" cy="225425"/>
          </a:xfrm>
          <a:custGeom>
            <a:avLst/>
            <a:gdLst/>
            <a:ahLst/>
            <a:cxnLst/>
            <a:rect l="l" t="t" r="r" b="b"/>
            <a:pathLst>
              <a:path w="151130" h="225425">
                <a:moveTo>
                  <a:pt x="150710" y="0"/>
                </a:moveTo>
                <a:lnTo>
                  <a:pt x="119049" y="0"/>
                </a:lnTo>
                <a:lnTo>
                  <a:pt x="119049" y="63639"/>
                </a:lnTo>
                <a:lnTo>
                  <a:pt x="75501" y="63639"/>
                </a:lnTo>
                <a:lnTo>
                  <a:pt x="42471" y="68682"/>
                </a:lnTo>
                <a:lnTo>
                  <a:pt x="18876" y="83812"/>
                </a:lnTo>
                <a:lnTo>
                  <a:pt x="4719" y="109025"/>
                </a:lnTo>
                <a:lnTo>
                  <a:pt x="0" y="144322"/>
                </a:lnTo>
                <a:lnTo>
                  <a:pt x="4719" y="179758"/>
                </a:lnTo>
                <a:lnTo>
                  <a:pt x="18876" y="205066"/>
                </a:lnTo>
                <a:lnTo>
                  <a:pt x="42471" y="220250"/>
                </a:lnTo>
                <a:lnTo>
                  <a:pt x="75501" y="225310"/>
                </a:lnTo>
                <a:lnTo>
                  <a:pt x="108405" y="220250"/>
                </a:lnTo>
                <a:lnTo>
                  <a:pt x="131908" y="205066"/>
                </a:lnTo>
                <a:lnTo>
                  <a:pt x="138744" y="192798"/>
                </a:lnTo>
                <a:lnTo>
                  <a:pt x="75577" y="192798"/>
                </a:lnTo>
                <a:lnTo>
                  <a:pt x="63892" y="191936"/>
                </a:lnTo>
                <a:lnTo>
                  <a:pt x="34097" y="164539"/>
                </a:lnTo>
                <a:lnTo>
                  <a:pt x="32042" y="143167"/>
                </a:lnTo>
                <a:lnTo>
                  <a:pt x="32556" y="131625"/>
                </a:lnTo>
                <a:lnTo>
                  <a:pt x="54113" y="97212"/>
                </a:lnTo>
                <a:lnTo>
                  <a:pt x="150710" y="93840"/>
                </a:lnTo>
                <a:lnTo>
                  <a:pt x="150710" y="0"/>
                </a:lnTo>
                <a:close/>
              </a:path>
              <a:path w="151130" h="225425">
                <a:moveTo>
                  <a:pt x="150710" y="93840"/>
                </a:moveTo>
                <a:lnTo>
                  <a:pt x="119113" y="93840"/>
                </a:lnTo>
                <a:lnTo>
                  <a:pt x="119062" y="144322"/>
                </a:lnTo>
                <a:lnTo>
                  <a:pt x="118600" y="154715"/>
                </a:lnTo>
                <a:lnTo>
                  <a:pt x="97047" y="189350"/>
                </a:lnTo>
                <a:lnTo>
                  <a:pt x="75577" y="192798"/>
                </a:lnTo>
                <a:lnTo>
                  <a:pt x="138744" y="192798"/>
                </a:lnTo>
                <a:lnTo>
                  <a:pt x="146010" y="179758"/>
                </a:lnTo>
                <a:lnTo>
                  <a:pt x="150710" y="144322"/>
                </a:lnTo>
                <a:lnTo>
                  <a:pt x="150710" y="93840"/>
                </a:lnTo>
                <a:close/>
              </a:path>
            </a:pathLst>
          </a:custGeom>
          <a:solidFill>
            <a:srgbClr val="69AF22"/>
          </a:solidFill>
        </p:spPr>
        <p:txBody>
          <a:bodyPr wrap="square" lIns="0" tIns="0" rIns="0" bIns="0" rtlCol="0"/>
          <a:lstStyle/>
          <a:p>
            <a:endParaRPr b="1" dirty="0">
              <a:latin typeface="Century Gothic Bold"/>
            </a:endParaRPr>
          </a:p>
        </p:txBody>
      </p:sp>
      <p:sp>
        <p:nvSpPr>
          <p:cNvPr id="45" name="object 14"/>
          <p:cNvSpPr/>
          <p:nvPr/>
        </p:nvSpPr>
        <p:spPr>
          <a:xfrm>
            <a:off x="1690453" y="6875246"/>
            <a:ext cx="151130" cy="161925"/>
          </a:xfrm>
          <a:custGeom>
            <a:avLst/>
            <a:gdLst/>
            <a:ahLst/>
            <a:cxnLst/>
            <a:rect l="l" t="t" r="r" b="b"/>
            <a:pathLst>
              <a:path w="151130" h="161925">
                <a:moveTo>
                  <a:pt x="75501" y="0"/>
                </a:moveTo>
                <a:lnTo>
                  <a:pt x="42466" y="5052"/>
                </a:lnTo>
                <a:lnTo>
                  <a:pt x="18872" y="20210"/>
                </a:lnTo>
                <a:lnTo>
                  <a:pt x="4717" y="45471"/>
                </a:lnTo>
                <a:lnTo>
                  <a:pt x="0" y="80835"/>
                </a:lnTo>
                <a:lnTo>
                  <a:pt x="4717" y="116071"/>
                </a:lnTo>
                <a:lnTo>
                  <a:pt x="18872" y="141236"/>
                </a:lnTo>
                <a:lnTo>
                  <a:pt x="42466" y="156334"/>
                </a:lnTo>
                <a:lnTo>
                  <a:pt x="75501" y="161366"/>
                </a:lnTo>
                <a:lnTo>
                  <a:pt x="150710" y="161366"/>
                </a:lnTo>
                <a:lnTo>
                  <a:pt x="150710" y="130009"/>
                </a:lnTo>
                <a:lnTo>
                  <a:pt x="75501" y="130009"/>
                </a:lnTo>
                <a:lnTo>
                  <a:pt x="58544" y="127916"/>
                </a:lnTo>
                <a:lnTo>
                  <a:pt x="45737" y="121637"/>
                </a:lnTo>
                <a:lnTo>
                  <a:pt x="37080" y="111171"/>
                </a:lnTo>
                <a:lnTo>
                  <a:pt x="32575" y="96520"/>
                </a:lnTo>
                <a:lnTo>
                  <a:pt x="150710" y="96520"/>
                </a:lnTo>
                <a:lnTo>
                  <a:pt x="150710" y="80733"/>
                </a:lnTo>
                <a:lnTo>
                  <a:pt x="148638" y="65163"/>
                </a:lnTo>
                <a:lnTo>
                  <a:pt x="32575" y="65163"/>
                </a:lnTo>
                <a:lnTo>
                  <a:pt x="37080" y="50378"/>
                </a:lnTo>
                <a:lnTo>
                  <a:pt x="45737" y="39817"/>
                </a:lnTo>
                <a:lnTo>
                  <a:pt x="58544" y="33481"/>
                </a:lnTo>
                <a:lnTo>
                  <a:pt x="75501" y="31369"/>
                </a:lnTo>
                <a:lnTo>
                  <a:pt x="138160" y="31369"/>
                </a:lnTo>
                <a:lnTo>
                  <a:pt x="131908" y="20183"/>
                </a:lnTo>
                <a:lnTo>
                  <a:pt x="108405" y="5045"/>
                </a:lnTo>
                <a:lnTo>
                  <a:pt x="75501" y="0"/>
                </a:lnTo>
                <a:close/>
              </a:path>
              <a:path w="151130" h="161925">
                <a:moveTo>
                  <a:pt x="138160" y="31369"/>
                </a:moveTo>
                <a:lnTo>
                  <a:pt x="75501" y="31369"/>
                </a:lnTo>
                <a:lnTo>
                  <a:pt x="92325" y="33481"/>
                </a:lnTo>
                <a:lnTo>
                  <a:pt x="105038" y="39817"/>
                </a:lnTo>
                <a:lnTo>
                  <a:pt x="113641" y="50378"/>
                </a:lnTo>
                <a:lnTo>
                  <a:pt x="118135" y="65163"/>
                </a:lnTo>
                <a:lnTo>
                  <a:pt x="148638" y="65163"/>
                </a:lnTo>
                <a:lnTo>
                  <a:pt x="146010" y="45412"/>
                </a:lnTo>
                <a:lnTo>
                  <a:pt x="138160" y="31369"/>
                </a:lnTo>
                <a:close/>
              </a:path>
            </a:pathLst>
          </a:custGeom>
          <a:solidFill>
            <a:srgbClr val="69AF22"/>
          </a:solidFill>
        </p:spPr>
        <p:txBody>
          <a:bodyPr wrap="square" lIns="0" tIns="0" rIns="0" bIns="0" rtlCol="0"/>
          <a:lstStyle/>
          <a:p>
            <a:endParaRPr b="1" dirty="0">
              <a:latin typeface="Century Gothic Bold"/>
            </a:endParaRPr>
          </a:p>
        </p:txBody>
      </p:sp>
      <p:sp>
        <p:nvSpPr>
          <p:cNvPr id="46" name="object 15"/>
          <p:cNvSpPr/>
          <p:nvPr/>
        </p:nvSpPr>
        <p:spPr>
          <a:xfrm>
            <a:off x="879849" y="7122655"/>
            <a:ext cx="946471" cy="170242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b="1" dirty="0">
              <a:latin typeface="Century Gothic Bold"/>
            </a:endParaRPr>
          </a:p>
        </p:txBody>
      </p:sp>
      <p:sp>
        <p:nvSpPr>
          <p:cNvPr id="47" name="object 16"/>
          <p:cNvSpPr txBox="1"/>
          <p:nvPr/>
        </p:nvSpPr>
        <p:spPr>
          <a:xfrm>
            <a:off x="2861074" y="6985140"/>
            <a:ext cx="1466215" cy="162224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950" b="1" spc="-25" dirty="0">
                <a:solidFill>
                  <a:srgbClr val="004594"/>
                </a:solidFill>
                <a:latin typeface="Century Gothic"/>
                <a:cs typeface="Century Gothic"/>
              </a:rPr>
              <a:t>www.lanbide.euskadi.eus</a:t>
            </a:r>
            <a:endParaRPr sz="950" dirty="0">
              <a:latin typeface="Century Gothic"/>
              <a:cs typeface="Century Gothic"/>
            </a:endParaRPr>
          </a:p>
        </p:txBody>
      </p:sp>
      <p:sp>
        <p:nvSpPr>
          <p:cNvPr id="48" name="object 17"/>
          <p:cNvSpPr/>
          <p:nvPr/>
        </p:nvSpPr>
        <p:spPr>
          <a:xfrm>
            <a:off x="4692841" y="7021690"/>
            <a:ext cx="126720" cy="126733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b="1" dirty="0">
              <a:latin typeface="Century Gothic Bold"/>
            </a:endParaRPr>
          </a:p>
        </p:txBody>
      </p:sp>
      <p:sp>
        <p:nvSpPr>
          <p:cNvPr id="49" name="object 18"/>
          <p:cNvSpPr/>
          <p:nvPr/>
        </p:nvSpPr>
        <p:spPr>
          <a:xfrm>
            <a:off x="4512936" y="7021693"/>
            <a:ext cx="126623" cy="126733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b="1" dirty="0">
              <a:latin typeface="Century Gothic Bold"/>
            </a:endParaRPr>
          </a:p>
        </p:txBody>
      </p:sp>
      <p:sp>
        <p:nvSpPr>
          <p:cNvPr id="50" name="object 19"/>
          <p:cNvSpPr/>
          <p:nvPr/>
        </p:nvSpPr>
        <p:spPr>
          <a:xfrm>
            <a:off x="4873167" y="7021696"/>
            <a:ext cx="126746" cy="126720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b="1" dirty="0">
              <a:latin typeface="Century Gothic Bold"/>
            </a:endParaRPr>
          </a:p>
        </p:txBody>
      </p:sp>
      <p:sp>
        <p:nvSpPr>
          <p:cNvPr id="51" name="object 22"/>
          <p:cNvSpPr txBox="1"/>
          <p:nvPr/>
        </p:nvSpPr>
        <p:spPr>
          <a:xfrm>
            <a:off x="2002056" y="7016817"/>
            <a:ext cx="764352" cy="321242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950" b="1" spc="-5" dirty="0" smtClean="0">
                <a:solidFill>
                  <a:srgbClr val="004594"/>
                </a:solidFill>
                <a:latin typeface="Century Gothic"/>
                <a:cs typeface="Century Gothic"/>
              </a:rPr>
              <a:t>9</a:t>
            </a:r>
            <a:r>
              <a:rPr lang="es-ES" sz="950" b="1" spc="-5" dirty="0" smtClean="0">
                <a:solidFill>
                  <a:srgbClr val="004594"/>
                </a:solidFill>
                <a:latin typeface="Century Gothic"/>
                <a:cs typeface="Century Gothic"/>
              </a:rPr>
              <a:t>45  160 601</a:t>
            </a:r>
          </a:p>
          <a:p>
            <a:pPr marL="12700">
              <a:lnSpc>
                <a:spcPct val="100000"/>
              </a:lnSpc>
              <a:spcBef>
                <a:spcPts val="125"/>
              </a:spcBef>
            </a:pPr>
            <a:endParaRPr sz="950" dirty="0">
              <a:latin typeface="Century Gothic"/>
              <a:cs typeface="Century Gothic"/>
            </a:endParaRPr>
          </a:p>
        </p:txBody>
      </p:sp>
      <p:pic>
        <p:nvPicPr>
          <p:cNvPr id="34" name="Imagen 33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37522" y="6875246"/>
            <a:ext cx="2511870" cy="432000"/>
          </a:xfrm>
          <a:prstGeom prst="rect">
            <a:avLst/>
          </a:prstGeom>
        </p:spPr>
      </p:pic>
      <p:pic>
        <p:nvPicPr>
          <p:cNvPr id="29" name="Picture 5" descr="OK Tira azul_oscuro"/>
          <p:cNvPicPr>
            <a:picLocks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5685" r="-47"/>
          <a:stretch>
            <a:fillRect/>
          </a:stretch>
        </p:blipFill>
        <p:spPr bwMode="auto">
          <a:xfrm>
            <a:off x="184334" y="87568"/>
            <a:ext cx="10191566" cy="1328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9"/>
          <p:cNvGrpSpPr>
            <a:grpSpLocks/>
          </p:cNvGrpSpPr>
          <p:nvPr/>
        </p:nvGrpSpPr>
        <p:grpSpPr bwMode="auto">
          <a:xfrm>
            <a:off x="8255" y="-2127"/>
            <a:ext cx="10680700" cy="7562850"/>
            <a:chOff x="0" y="981"/>
            <a:chExt cx="5760" cy="2319"/>
          </a:xfrm>
        </p:grpSpPr>
        <p:sp>
          <p:nvSpPr>
            <p:cNvPr id="5" name="2 Rectángulo"/>
            <p:cNvSpPr>
              <a:spLocks noChangeArrowheads="1"/>
            </p:cNvSpPr>
            <p:nvPr/>
          </p:nvSpPr>
          <p:spPr bwMode="auto">
            <a:xfrm>
              <a:off x="0" y="981"/>
              <a:ext cx="5760" cy="2086"/>
            </a:xfrm>
            <a:prstGeom prst="rect">
              <a:avLst/>
            </a:prstGeom>
            <a:solidFill>
              <a:srgbClr val="00459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 algn="ctr">
                  <a:solidFill>
                    <a:srgbClr val="004595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>
                <a:defRPr/>
              </a:pPr>
              <a:endParaRPr lang="es-ES" dirty="0">
                <a:solidFill>
                  <a:schemeClr val="lt1"/>
                </a:solidFill>
                <a:latin typeface="+mn-lt"/>
              </a:endParaRPr>
            </a:p>
          </p:txBody>
        </p:sp>
        <p:pic>
          <p:nvPicPr>
            <p:cNvPr id="6" name="Picture 4" descr="OK Tira verde_oscuro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3067"/>
              <a:ext cx="5760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7" name="object 3">
            <a:extLst>
              <a:ext uri="{FF2B5EF4-FFF2-40B4-BE49-F238E27FC236}">
                <a16:creationId xmlns:a16="http://schemas.microsoft.com/office/drawing/2014/main" id="{2A924746-A17B-8444-9542-D1B190713E33}"/>
              </a:ext>
            </a:extLst>
          </p:cNvPr>
          <p:cNvSpPr txBox="1">
            <a:spLocks/>
          </p:cNvSpPr>
          <p:nvPr/>
        </p:nvSpPr>
        <p:spPr>
          <a:xfrm>
            <a:off x="385798" y="2612206"/>
            <a:ext cx="8077200" cy="70532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>
            <a:lvl1pPr>
              <a:defRPr sz="4500" b="1" i="0">
                <a:solidFill>
                  <a:srgbClr val="004594"/>
                </a:solidFill>
                <a:latin typeface="Century Gothic"/>
                <a:ea typeface="+mj-ea"/>
                <a:cs typeface="Century Gothic"/>
              </a:defRPr>
            </a:lvl1pPr>
          </a:lstStyle>
          <a:p>
            <a:r>
              <a:rPr lang="es-ES" spc="-100" dirty="0">
                <a:solidFill>
                  <a:schemeClr val="bg1">
                    <a:lumMod val="95000"/>
                  </a:schemeClr>
                </a:solidFill>
              </a:rPr>
              <a:t>Pago de la subvención</a:t>
            </a:r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AF6448C7-FFC7-3A40-A44F-49C42FF42BEE}"/>
              </a:ext>
            </a:extLst>
          </p:cNvPr>
          <p:cNvSpPr/>
          <p:nvPr/>
        </p:nvSpPr>
        <p:spPr>
          <a:xfrm>
            <a:off x="317500" y="1190625"/>
            <a:ext cx="3421097" cy="21441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20000" spc="-1000" baseline="7000" dirty="0">
                <a:solidFill>
                  <a:schemeClr val="bg1">
                    <a:lumMod val="95000"/>
                    <a:alpha val="36000"/>
                  </a:schemeClr>
                </a:solidFill>
                <a:latin typeface="Century Gothic"/>
                <a:cs typeface="Century Gothic"/>
              </a:rPr>
              <a:t>09</a:t>
            </a:r>
            <a:endParaRPr lang="es-ES" sz="20000" b="1" spc="-1000" baseline="7000" dirty="0">
              <a:solidFill>
                <a:schemeClr val="bg1">
                  <a:lumMod val="95000"/>
                  <a:alpha val="36000"/>
                </a:schemeClr>
              </a:solidFill>
              <a:latin typeface="Century Gothic Bold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object 23"/>
          <p:cNvSpPr/>
          <p:nvPr/>
        </p:nvSpPr>
        <p:spPr>
          <a:xfrm>
            <a:off x="887719" y="761467"/>
            <a:ext cx="9059825" cy="900000"/>
          </a:xfrm>
          <a:custGeom>
            <a:avLst/>
            <a:gdLst/>
            <a:ahLst/>
            <a:cxnLst/>
            <a:rect l="l" t="t" r="r" b="b"/>
            <a:pathLst>
              <a:path w="9162415" h="1344295">
                <a:moveTo>
                  <a:pt x="0" y="1343698"/>
                </a:moveTo>
                <a:lnTo>
                  <a:pt x="9161995" y="1343698"/>
                </a:lnTo>
                <a:lnTo>
                  <a:pt x="9161995" y="0"/>
                </a:lnTo>
                <a:lnTo>
                  <a:pt x="0" y="0"/>
                </a:lnTo>
                <a:lnTo>
                  <a:pt x="0" y="1343698"/>
                </a:lnTo>
                <a:close/>
              </a:path>
            </a:pathLst>
          </a:custGeom>
          <a:solidFill>
            <a:srgbClr val="000000">
              <a:alpha val="2999"/>
            </a:srgbClr>
          </a:solidFill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2908300" y="1954269"/>
            <a:ext cx="3954145" cy="4422044"/>
          </a:xfrm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 marL="224154" marR="5080" indent="-212090" algn="just">
              <a:lnSpc>
                <a:spcPct val="104200"/>
              </a:lnSpc>
              <a:spcBef>
                <a:spcPts val="40"/>
              </a:spcBef>
            </a:pPr>
            <a:r>
              <a:rPr lang="es-ES" sz="1200" spc="-45" dirty="0" smtClean="0">
                <a:solidFill>
                  <a:srgbClr val="004594"/>
                </a:solidFill>
                <a:latin typeface="Century Gothic"/>
                <a:cs typeface="Century Gothic"/>
              </a:rPr>
              <a:t>(*)</a:t>
            </a:r>
            <a:r>
              <a:rPr lang="es-ES" sz="1200" spc="45" dirty="0" smtClean="0">
                <a:solidFill>
                  <a:srgbClr val="004594"/>
                </a:solidFill>
                <a:latin typeface="Century Gothic"/>
                <a:cs typeface="Century Gothic"/>
              </a:rPr>
              <a:t> </a:t>
            </a:r>
            <a:r>
              <a:rPr lang="es-ES" sz="1200" spc="-45" dirty="0" smtClean="0">
                <a:solidFill>
                  <a:srgbClr val="004594"/>
                </a:solidFill>
                <a:latin typeface="Century Gothic"/>
                <a:cs typeface="Century Gothic"/>
              </a:rPr>
              <a:t>Junto</a:t>
            </a:r>
            <a:r>
              <a:rPr lang="es-ES" sz="1200" spc="50" dirty="0" smtClean="0">
                <a:solidFill>
                  <a:srgbClr val="004594"/>
                </a:solidFill>
                <a:latin typeface="Century Gothic"/>
                <a:cs typeface="Century Gothic"/>
              </a:rPr>
              <a:t> a la</a:t>
            </a:r>
            <a:r>
              <a:rPr lang="es-ES" sz="1200" spc="-45" dirty="0">
                <a:solidFill>
                  <a:srgbClr val="004594"/>
                </a:solidFill>
                <a:latin typeface="Century Gothic"/>
                <a:cs typeface="Century Gothic"/>
              </a:rPr>
              <a:t> </a:t>
            </a:r>
            <a:r>
              <a:rPr lang="es-ES" sz="1200" spc="-25" dirty="0" smtClean="0">
                <a:solidFill>
                  <a:srgbClr val="004594"/>
                </a:solidFill>
                <a:latin typeface="Century Gothic"/>
                <a:cs typeface="Century Gothic"/>
              </a:rPr>
              <a:t>solicitud</a:t>
            </a:r>
            <a:r>
              <a:rPr lang="es-ES" sz="1200" spc="50" dirty="0" smtClean="0">
                <a:solidFill>
                  <a:srgbClr val="004594"/>
                </a:solidFill>
                <a:latin typeface="Century Gothic"/>
                <a:cs typeface="Century Gothic"/>
              </a:rPr>
              <a:t> </a:t>
            </a:r>
            <a:r>
              <a:rPr lang="es-ES" sz="1200" spc="-50" dirty="0" smtClean="0">
                <a:solidFill>
                  <a:srgbClr val="004594"/>
                </a:solidFill>
                <a:latin typeface="Century Gothic"/>
                <a:cs typeface="Century Gothic"/>
              </a:rPr>
              <a:t>de</a:t>
            </a:r>
            <a:r>
              <a:rPr lang="es-ES" sz="1200" spc="50" dirty="0" smtClean="0">
                <a:solidFill>
                  <a:srgbClr val="004594"/>
                </a:solidFill>
                <a:latin typeface="Century Gothic"/>
                <a:cs typeface="Century Gothic"/>
              </a:rPr>
              <a:t> </a:t>
            </a:r>
            <a:r>
              <a:rPr lang="es-ES" sz="1200" spc="-35" dirty="0" smtClean="0">
                <a:solidFill>
                  <a:srgbClr val="004594"/>
                </a:solidFill>
                <a:latin typeface="Century Gothic"/>
                <a:cs typeface="Century Gothic"/>
              </a:rPr>
              <a:t>subvención</a:t>
            </a:r>
            <a:r>
              <a:rPr lang="es-ES" sz="1200" spc="5" dirty="0" smtClean="0">
                <a:solidFill>
                  <a:srgbClr val="004594"/>
                </a:solidFill>
                <a:latin typeface="Century Gothic"/>
                <a:cs typeface="Century Gothic"/>
              </a:rPr>
              <a:t>, </a:t>
            </a:r>
            <a:r>
              <a:rPr lang="es-ES" sz="1200" spc="-35" dirty="0" smtClean="0">
                <a:solidFill>
                  <a:srgbClr val="004594"/>
                </a:solidFill>
                <a:latin typeface="Century Gothic"/>
                <a:cs typeface="Century Gothic"/>
              </a:rPr>
              <a:t>debe</a:t>
            </a:r>
            <a:r>
              <a:rPr lang="es-ES" sz="1200" spc="-55" dirty="0" smtClean="0">
                <a:solidFill>
                  <a:srgbClr val="004594"/>
                </a:solidFill>
                <a:latin typeface="Century Gothic"/>
                <a:cs typeface="Century Gothic"/>
              </a:rPr>
              <a:t>rá  </a:t>
            </a:r>
            <a:r>
              <a:rPr lang="es-ES" sz="1200" spc="-35" dirty="0" smtClean="0">
                <a:solidFill>
                  <a:srgbClr val="004594"/>
                </a:solidFill>
                <a:latin typeface="Century Gothic"/>
                <a:cs typeface="Century Gothic"/>
              </a:rPr>
              <a:t>presentarse la </a:t>
            </a:r>
            <a:r>
              <a:rPr lang="es-ES" sz="1200" spc="-30" dirty="0" smtClean="0">
                <a:solidFill>
                  <a:srgbClr val="004594"/>
                </a:solidFill>
                <a:latin typeface="Century Gothic"/>
                <a:cs typeface="Century Gothic"/>
              </a:rPr>
              <a:t>siguiente documentación:</a:t>
            </a:r>
          </a:p>
          <a:p>
            <a:pPr marL="240664" marR="5080" indent="-228600" algn="just">
              <a:lnSpc>
                <a:spcPct val="104200"/>
              </a:lnSpc>
              <a:spcBef>
                <a:spcPts val="40"/>
              </a:spcBef>
              <a:buAutoNum type="alphaLcParenR"/>
            </a:pPr>
            <a:r>
              <a:rPr lang="es-ES" sz="1200" spc="-35" dirty="0" smtClean="0">
                <a:solidFill>
                  <a:srgbClr val="3D3D3F"/>
                </a:solidFill>
                <a:latin typeface="Century Gothic"/>
                <a:cs typeface="Century Gothic"/>
              </a:rPr>
              <a:t>Memoria con la descripción de los puestos de trabajo a cubrir, especificando si tienen la consideración de empleos verdes o de empleos en competencias digitales, las características de las actividades a realizar y su vinculación con la titulación requerida, la duración y el número de contratos así como las previsiones del coste salarial. Se hará mención expresa </a:t>
            </a:r>
            <a:r>
              <a:rPr lang="es-ES" sz="1200" spc="-35" dirty="0">
                <a:solidFill>
                  <a:srgbClr val="3D3D3F"/>
                </a:solidFill>
                <a:latin typeface="Century Gothic"/>
                <a:cs typeface="Century Gothic"/>
              </a:rPr>
              <a:t>de que se cumple con las previsiones del artículo </a:t>
            </a:r>
            <a:r>
              <a:rPr lang="es-ES" sz="1200" spc="-35" dirty="0" smtClean="0">
                <a:solidFill>
                  <a:srgbClr val="3D3D3F"/>
                </a:solidFill>
                <a:latin typeface="Century Gothic"/>
                <a:cs typeface="Century Gothic"/>
              </a:rPr>
              <a:t>4.3.f) </a:t>
            </a:r>
          </a:p>
          <a:p>
            <a:pPr marL="240664" marR="5080" indent="-228600" algn="just">
              <a:lnSpc>
                <a:spcPct val="104200"/>
              </a:lnSpc>
              <a:spcBef>
                <a:spcPts val="40"/>
              </a:spcBef>
              <a:buAutoNum type="alphaLcParenR"/>
            </a:pPr>
            <a:r>
              <a:rPr lang="es-ES" sz="1200" spc="-35" dirty="0" smtClean="0">
                <a:solidFill>
                  <a:srgbClr val="3D3D3F"/>
                </a:solidFill>
                <a:latin typeface="Century Gothic"/>
                <a:cs typeface="Century Gothic"/>
              </a:rPr>
              <a:t>Declaración responsable sobre el cumplimiento del principio de </a:t>
            </a:r>
            <a:r>
              <a:rPr lang="es-ES" sz="1200" spc="-35" dirty="0" smtClean="0">
                <a:solidFill>
                  <a:srgbClr val="3D3D3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</a:t>
            </a:r>
            <a:r>
              <a:rPr lang="es-ES" sz="1200" spc="-35" dirty="0" smtClean="0">
                <a:solidFill>
                  <a:srgbClr val="3D3D3F"/>
                </a:solidFill>
                <a:latin typeface="Century Gothic"/>
                <a:cs typeface="Century Gothic"/>
              </a:rPr>
              <a:t>no causar daño significativo</a:t>
            </a:r>
            <a:r>
              <a:rPr lang="es-ES" sz="1200" spc="-35" dirty="0" smtClean="0">
                <a:solidFill>
                  <a:srgbClr val="3D3D3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»</a:t>
            </a:r>
            <a:r>
              <a:rPr lang="es-ES" sz="1200" spc="-35" dirty="0" smtClean="0">
                <a:solidFill>
                  <a:srgbClr val="3D3D3F"/>
                </a:solidFill>
                <a:latin typeface="Century Gothic"/>
                <a:cs typeface="Century Gothic"/>
              </a:rPr>
              <a:t> (principio </a:t>
            </a:r>
            <a:r>
              <a:rPr lang="es-ES" sz="1200" spc="-35" dirty="0" smtClean="0">
                <a:solidFill>
                  <a:srgbClr val="3D3D3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</a:t>
            </a:r>
            <a:r>
              <a:rPr lang="es-ES" sz="1200" spc="-35" dirty="0" smtClean="0">
                <a:solidFill>
                  <a:srgbClr val="3D3D3F"/>
                </a:solidFill>
                <a:latin typeface="Century Gothic"/>
                <a:cs typeface="Century Gothic"/>
              </a:rPr>
              <a:t>do no </a:t>
            </a:r>
            <a:r>
              <a:rPr lang="es-ES" sz="1200" spc="-35" dirty="0" err="1" smtClean="0">
                <a:solidFill>
                  <a:srgbClr val="3D3D3F"/>
                </a:solidFill>
                <a:latin typeface="Century Gothic"/>
                <a:cs typeface="Century Gothic"/>
              </a:rPr>
              <a:t>significant</a:t>
            </a:r>
            <a:r>
              <a:rPr lang="es-ES" sz="1200" spc="-35" dirty="0" smtClean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200" spc="-35" dirty="0" err="1" smtClean="0">
                <a:solidFill>
                  <a:srgbClr val="3D3D3F"/>
                </a:solidFill>
                <a:latin typeface="Century Gothic"/>
                <a:cs typeface="Century Gothic"/>
              </a:rPr>
              <a:t>harm</a:t>
            </a:r>
            <a:r>
              <a:rPr lang="es-ES" sz="1200" spc="-35" dirty="0" smtClean="0">
                <a:solidFill>
                  <a:srgbClr val="3D3D3F"/>
                </a:solidFill>
                <a:latin typeface="Century Gothic"/>
                <a:cs typeface="Century Gothic"/>
              </a:rPr>
              <a:t>-DNSH</a:t>
            </a:r>
            <a:r>
              <a:rPr lang="es-ES" sz="1200" spc="-35" dirty="0" smtClean="0">
                <a:solidFill>
                  <a:srgbClr val="3D3D3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»</a:t>
            </a:r>
            <a:r>
              <a:rPr lang="es-ES" sz="1200" spc="-35" dirty="0" smtClean="0">
                <a:solidFill>
                  <a:srgbClr val="3D3D3F"/>
                </a:solidFill>
                <a:latin typeface="Century Gothic"/>
                <a:cs typeface="Century Gothic"/>
              </a:rPr>
              <a:t>) (modelo Anexo I)</a:t>
            </a:r>
          </a:p>
          <a:p>
            <a:pPr marL="240664" marR="5080" indent="-228600" algn="just">
              <a:lnSpc>
                <a:spcPct val="104200"/>
              </a:lnSpc>
              <a:spcBef>
                <a:spcPts val="40"/>
              </a:spcBef>
              <a:buAutoNum type="alphaLcParenR"/>
            </a:pPr>
            <a:r>
              <a:rPr lang="es-ES" sz="1200" spc="-35" dirty="0" smtClean="0">
                <a:solidFill>
                  <a:srgbClr val="3D3D3F"/>
                </a:solidFill>
                <a:latin typeface="Century Gothic"/>
                <a:cs typeface="Century Gothic"/>
              </a:rPr>
              <a:t>Compromiso de concesión de los derechos y accesos para garantizar las competencias de control (modelo Anexo II)</a:t>
            </a:r>
          </a:p>
          <a:p>
            <a:pPr marL="240664" marR="5080" indent="-228600" algn="just">
              <a:lnSpc>
                <a:spcPct val="104200"/>
              </a:lnSpc>
              <a:spcBef>
                <a:spcPts val="40"/>
              </a:spcBef>
              <a:buAutoNum type="alphaLcParenR"/>
            </a:pPr>
            <a:r>
              <a:rPr lang="es-ES" sz="1200" spc="-35" dirty="0" smtClean="0">
                <a:solidFill>
                  <a:srgbClr val="3D3D3F"/>
                </a:solidFill>
                <a:latin typeface="Century Gothic"/>
                <a:cs typeface="Century Gothic"/>
              </a:rPr>
              <a:t>Declaración relativa a la cesión y tratamiento de datos (modelo Anexo III)</a:t>
            </a:r>
          </a:p>
          <a:p>
            <a:pPr marL="240664" marR="5080" indent="-228600" algn="just">
              <a:lnSpc>
                <a:spcPct val="104200"/>
              </a:lnSpc>
              <a:spcBef>
                <a:spcPts val="40"/>
              </a:spcBef>
              <a:buAutoNum type="alphaLcParenR"/>
            </a:pPr>
            <a:r>
              <a:rPr lang="es-ES" sz="1200" spc="-35" dirty="0" smtClean="0">
                <a:solidFill>
                  <a:srgbClr val="3D3D3F"/>
                </a:solidFill>
                <a:latin typeface="Century Gothic"/>
                <a:cs typeface="Century Gothic"/>
              </a:rPr>
              <a:t>Declaración responsable relativa al cumplimiento de los principios transversales establecidos en el Plan de Recuperación, Transformación y Resiliencia (modelo Anexo IV)</a:t>
            </a:r>
            <a:endParaRPr lang="es-ES" sz="1200" dirty="0">
              <a:latin typeface="Century Gothic"/>
              <a:cs typeface="Century Gothic"/>
            </a:endParaRPr>
          </a:p>
        </p:txBody>
      </p:sp>
      <p:sp>
        <p:nvSpPr>
          <p:cNvPr id="27" name="object 27"/>
          <p:cNvSpPr/>
          <p:nvPr/>
        </p:nvSpPr>
        <p:spPr>
          <a:xfrm>
            <a:off x="1383921" y="887053"/>
            <a:ext cx="0" cy="612000"/>
          </a:xfrm>
          <a:custGeom>
            <a:avLst/>
            <a:gdLst/>
            <a:ahLst/>
            <a:cxnLst/>
            <a:rect l="l" t="t" r="r" b="b"/>
            <a:pathLst>
              <a:path h="887094">
                <a:moveTo>
                  <a:pt x="0" y="0"/>
                </a:moveTo>
                <a:lnTo>
                  <a:pt x="0" y="886713"/>
                </a:lnTo>
              </a:path>
            </a:pathLst>
          </a:custGeom>
          <a:ln w="27432">
            <a:solidFill>
              <a:srgbClr val="004594"/>
            </a:solidFill>
          </a:ln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6231057" y="1022089"/>
            <a:ext cx="2912634" cy="301415"/>
          </a:xfrm>
          <a:prstGeom prst="rect">
            <a:avLst/>
          </a:prstGeom>
        </p:spPr>
        <p:txBody>
          <a:bodyPr vert="horz" wrap="square" lIns="0" tIns="108000" rIns="0" bIns="0" rtlCol="0" anchor="t" anchorCtr="0">
            <a:spAutoFit/>
          </a:bodyPr>
          <a:lstStyle/>
          <a:p>
            <a:pPr marL="12700" marR="5080">
              <a:lnSpc>
                <a:spcPts val="1510"/>
              </a:lnSpc>
              <a:spcBef>
                <a:spcPts val="185"/>
              </a:spcBef>
            </a:pPr>
            <a:r>
              <a:rPr lang="es-ES" sz="1300" spc="-55" dirty="0" smtClean="0">
                <a:solidFill>
                  <a:srgbClr val="004594"/>
                </a:solidFill>
                <a:latin typeface="Century Gothic"/>
                <a:cs typeface="Century Gothic"/>
              </a:rPr>
              <a:t>Una vez concedida la subvención (*)</a:t>
            </a:r>
            <a:endParaRPr lang="es-ES" sz="1300" dirty="0">
              <a:latin typeface="Century Gothic"/>
              <a:cs typeface="Century Gothic"/>
            </a:endParaRPr>
          </a:p>
        </p:txBody>
      </p:sp>
      <p:sp>
        <p:nvSpPr>
          <p:cNvPr id="29" name="object 29"/>
          <p:cNvSpPr txBox="1">
            <a:spLocks noGrp="1"/>
          </p:cNvSpPr>
          <p:nvPr>
            <p:ph type="title"/>
          </p:nvPr>
        </p:nvSpPr>
        <p:spPr>
          <a:xfrm>
            <a:off x="1652823" y="984586"/>
            <a:ext cx="3497371" cy="384078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20"/>
              </a:spcBef>
            </a:pPr>
            <a:r>
              <a:rPr lang="es-ES" sz="2400" b="0" spc="-180" dirty="0"/>
              <a:t>Único</a:t>
            </a:r>
            <a:r>
              <a:rPr lang="es-ES" sz="2400" b="0" spc="-210" dirty="0"/>
              <a:t> </a:t>
            </a:r>
            <a:r>
              <a:rPr lang="es-ES" sz="2400" b="0" spc="-195" dirty="0" smtClean="0"/>
              <a:t>pago anticipado</a:t>
            </a:r>
            <a:endParaRPr lang="es-ES" sz="2400" b="0" dirty="0"/>
          </a:p>
        </p:txBody>
      </p:sp>
      <p:sp>
        <p:nvSpPr>
          <p:cNvPr id="30" name="object 30"/>
          <p:cNvSpPr/>
          <p:nvPr/>
        </p:nvSpPr>
        <p:spPr>
          <a:xfrm>
            <a:off x="5101202" y="1231903"/>
            <a:ext cx="556260" cy="0"/>
          </a:xfrm>
          <a:custGeom>
            <a:avLst/>
            <a:gdLst/>
            <a:ahLst/>
            <a:cxnLst/>
            <a:rect l="l" t="t" r="r" b="b"/>
            <a:pathLst>
              <a:path w="556260">
                <a:moveTo>
                  <a:pt x="0" y="0"/>
                </a:moveTo>
                <a:lnTo>
                  <a:pt x="555929" y="0"/>
                </a:lnTo>
              </a:path>
            </a:pathLst>
          </a:custGeom>
          <a:ln w="17145">
            <a:solidFill>
              <a:srgbClr val="004594"/>
            </a:solidFill>
          </a:ln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31" name="object 31"/>
          <p:cNvSpPr/>
          <p:nvPr/>
        </p:nvSpPr>
        <p:spPr>
          <a:xfrm>
            <a:off x="5677202" y="1193053"/>
            <a:ext cx="107314" cy="78105"/>
          </a:xfrm>
          <a:custGeom>
            <a:avLst/>
            <a:gdLst/>
            <a:ahLst/>
            <a:cxnLst/>
            <a:rect l="l" t="t" r="r" b="b"/>
            <a:pathLst>
              <a:path w="107314" h="78105">
                <a:moveTo>
                  <a:pt x="0" y="0"/>
                </a:moveTo>
                <a:lnTo>
                  <a:pt x="0" y="77698"/>
                </a:lnTo>
                <a:lnTo>
                  <a:pt x="106756" y="38849"/>
                </a:lnTo>
                <a:lnTo>
                  <a:pt x="0" y="0"/>
                </a:lnTo>
                <a:close/>
              </a:path>
            </a:pathLst>
          </a:custGeom>
          <a:solidFill>
            <a:srgbClr val="004594"/>
          </a:solidFill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32" name="object 2"/>
          <p:cNvSpPr txBox="1"/>
          <p:nvPr/>
        </p:nvSpPr>
        <p:spPr>
          <a:xfrm>
            <a:off x="7581454" y="6976163"/>
            <a:ext cx="2953272" cy="171201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  <a:tabLst>
                <a:tab pos="1693545" algn="l"/>
              </a:tabLst>
            </a:pPr>
            <a:r>
              <a:rPr lang="es-ES" sz="1000" b="1" spc="-20" dirty="0" smtClean="0">
                <a:solidFill>
                  <a:srgbClr val="004594"/>
                </a:solidFill>
                <a:latin typeface="Century Gothic Bold"/>
                <a:cs typeface="Calibri"/>
              </a:rPr>
              <a:t>Programa de primera experiencia profesional</a:t>
            </a:r>
            <a:r>
              <a:rPr sz="1000" b="1" dirty="0">
                <a:solidFill>
                  <a:srgbClr val="004594"/>
                </a:solidFill>
                <a:latin typeface="Century Gothic Bold"/>
                <a:cs typeface="Calibri"/>
              </a:rPr>
              <a:t>	</a:t>
            </a:r>
            <a:r>
              <a:rPr lang="es-ES" sz="950" spc="10" dirty="0" smtClean="0">
                <a:latin typeface="Century Gothic"/>
                <a:cs typeface="Calibri"/>
              </a:rPr>
              <a:t>24</a:t>
            </a:r>
            <a:endParaRPr sz="950" dirty="0">
              <a:latin typeface="Century Gothic"/>
              <a:cs typeface="Century Gothic"/>
            </a:endParaRPr>
          </a:p>
        </p:txBody>
      </p:sp>
      <p:sp>
        <p:nvSpPr>
          <p:cNvPr id="33" name="object 3"/>
          <p:cNvSpPr/>
          <p:nvPr/>
        </p:nvSpPr>
        <p:spPr>
          <a:xfrm>
            <a:off x="10080000" y="7012805"/>
            <a:ext cx="0" cy="100965"/>
          </a:xfrm>
          <a:custGeom>
            <a:avLst/>
            <a:gdLst/>
            <a:ahLst/>
            <a:cxnLst/>
            <a:rect l="l" t="t" r="r" b="b"/>
            <a:pathLst>
              <a:path h="100965">
                <a:moveTo>
                  <a:pt x="0" y="0"/>
                </a:moveTo>
                <a:lnTo>
                  <a:pt x="0" y="100799"/>
                </a:lnTo>
              </a:path>
            </a:pathLst>
          </a:custGeom>
          <a:ln w="12700">
            <a:solidFill>
              <a:srgbClr val="004594"/>
            </a:solidFill>
          </a:ln>
        </p:spPr>
        <p:txBody>
          <a:bodyPr wrap="square" lIns="0" tIns="0" rIns="0" bIns="0" rtlCol="0"/>
          <a:lstStyle/>
          <a:p>
            <a:endParaRPr b="1" dirty="0">
              <a:latin typeface="Century Gothic Bold"/>
            </a:endParaRPr>
          </a:p>
        </p:txBody>
      </p:sp>
      <p:sp>
        <p:nvSpPr>
          <p:cNvPr id="35" name="object 4"/>
          <p:cNvSpPr/>
          <p:nvPr/>
        </p:nvSpPr>
        <p:spPr>
          <a:xfrm>
            <a:off x="457198" y="6732004"/>
            <a:ext cx="351155" cy="351155"/>
          </a:xfrm>
          <a:custGeom>
            <a:avLst/>
            <a:gdLst/>
            <a:ahLst/>
            <a:cxnLst/>
            <a:rect l="l" t="t" r="r" b="b"/>
            <a:pathLst>
              <a:path w="351155" h="351154">
                <a:moveTo>
                  <a:pt x="175323" y="0"/>
                </a:moveTo>
                <a:lnTo>
                  <a:pt x="128712" y="6260"/>
                </a:lnTo>
                <a:lnTo>
                  <a:pt x="86830" y="23927"/>
                </a:lnTo>
                <a:lnTo>
                  <a:pt x="51347" y="51331"/>
                </a:lnTo>
                <a:lnTo>
                  <a:pt x="23934" y="86804"/>
                </a:lnTo>
                <a:lnTo>
                  <a:pt x="6262" y="128674"/>
                </a:lnTo>
                <a:lnTo>
                  <a:pt x="0" y="175272"/>
                </a:lnTo>
                <a:lnTo>
                  <a:pt x="6262" y="221892"/>
                </a:lnTo>
                <a:lnTo>
                  <a:pt x="23934" y="263777"/>
                </a:lnTo>
                <a:lnTo>
                  <a:pt x="51347" y="299258"/>
                </a:lnTo>
                <a:lnTo>
                  <a:pt x="86830" y="326667"/>
                </a:lnTo>
                <a:lnTo>
                  <a:pt x="128712" y="344335"/>
                </a:lnTo>
                <a:lnTo>
                  <a:pt x="175323" y="350596"/>
                </a:lnTo>
                <a:lnTo>
                  <a:pt x="221923" y="344335"/>
                </a:lnTo>
                <a:lnTo>
                  <a:pt x="263798" y="326667"/>
                </a:lnTo>
                <a:lnTo>
                  <a:pt x="299277" y="299258"/>
                </a:lnTo>
                <a:lnTo>
                  <a:pt x="326687" y="263777"/>
                </a:lnTo>
                <a:lnTo>
                  <a:pt x="344359" y="221892"/>
                </a:lnTo>
                <a:lnTo>
                  <a:pt x="350621" y="175272"/>
                </a:lnTo>
                <a:lnTo>
                  <a:pt x="344359" y="128674"/>
                </a:lnTo>
                <a:lnTo>
                  <a:pt x="326687" y="86804"/>
                </a:lnTo>
                <a:lnTo>
                  <a:pt x="299277" y="51331"/>
                </a:lnTo>
                <a:lnTo>
                  <a:pt x="263798" y="23927"/>
                </a:lnTo>
                <a:lnTo>
                  <a:pt x="221923" y="6260"/>
                </a:lnTo>
                <a:lnTo>
                  <a:pt x="175323" y="0"/>
                </a:lnTo>
                <a:close/>
              </a:path>
            </a:pathLst>
          </a:custGeom>
          <a:solidFill>
            <a:srgbClr val="004594"/>
          </a:solidFill>
        </p:spPr>
        <p:txBody>
          <a:bodyPr wrap="square" lIns="0" tIns="0" rIns="0" bIns="0" rtlCol="0"/>
          <a:lstStyle/>
          <a:p>
            <a:endParaRPr b="1" dirty="0">
              <a:latin typeface="Century Gothic Bold"/>
            </a:endParaRPr>
          </a:p>
        </p:txBody>
      </p:sp>
      <p:sp>
        <p:nvSpPr>
          <p:cNvPr id="36" name="object 5"/>
          <p:cNvSpPr/>
          <p:nvPr/>
        </p:nvSpPr>
        <p:spPr>
          <a:xfrm>
            <a:off x="493877" y="6737677"/>
            <a:ext cx="275866" cy="32857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b="1" dirty="0">
              <a:latin typeface="Century Gothic Bold"/>
            </a:endParaRPr>
          </a:p>
        </p:txBody>
      </p:sp>
      <p:sp>
        <p:nvSpPr>
          <p:cNvPr id="37" name="object 6"/>
          <p:cNvSpPr/>
          <p:nvPr/>
        </p:nvSpPr>
        <p:spPr>
          <a:xfrm>
            <a:off x="887719" y="7021132"/>
            <a:ext cx="134620" cy="0"/>
          </a:xfrm>
          <a:custGeom>
            <a:avLst/>
            <a:gdLst/>
            <a:ahLst/>
            <a:cxnLst/>
            <a:rect l="l" t="t" r="r" b="b"/>
            <a:pathLst>
              <a:path w="134619">
                <a:moveTo>
                  <a:pt x="0" y="0"/>
                </a:moveTo>
                <a:lnTo>
                  <a:pt x="134569" y="0"/>
                </a:lnTo>
              </a:path>
            </a:pathLst>
          </a:custGeom>
          <a:ln w="31750">
            <a:solidFill>
              <a:srgbClr val="004594"/>
            </a:solidFill>
          </a:ln>
        </p:spPr>
        <p:txBody>
          <a:bodyPr wrap="square" lIns="0" tIns="0" rIns="0" bIns="0" rtlCol="0"/>
          <a:lstStyle/>
          <a:p>
            <a:endParaRPr b="1" dirty="0">
              <a:latin typeface="Century Gothic Bold"/>
            </a:endParaRPr>
          </a:p>
        </p:txBody>
      </p:sp>
      <p:sp>
        <p:nvSpPr>
          <p:cNvPr id="38" name="object 7"/>
          <p:cNvSpPr/>
          <p:nvPr/>
        </p:nvSpPr>
        <p:spPr>
          <a:xfrm>
            <a:off x="903550" y="6812217"/>
            <a:ext cx="0" cy="193040"/>
          </a:xfrm>
          <a:custGeom>
            <a:avLst/>
            <a:gdLst/>
            <a:ahLst/>
            <a:cxnLst/>
            <a:rect l="l" t="t" r="r" b="b"/>
            <a:pathLst>
              <a:path h="193040">
                <a:moveTo>
                  <a:pt x="0" y="0"/>
                </a:moveTo>
                <a:lnTo>
                  <a:pt x="0" y="193039"/>
                </a:lnTo>
              </a:path>
            </a:pathLst>
          </a:custGeom>
          <a:ln w="31661">
            <a:solidFill>
              <a:srgbClr val="004594"/>
            </a:solidFill>
          </a:ln>
        </p:spPr>
        <p:txBody>
          <a:bodyPr wrap="square" lIns="0" tIns="0" rIns="0" bIns="0" rtlCol="0"/>
          <a:lstStyle/>
          <a:p>
            <a:endParaRPr b="1" dirty="0">
              <a:latin typeface="Century Gothic Bold"/>
            </a:endParaRPr>
          </a:p>
        </p:txBody>
      </p:sp>
      <p:sp>
        <p:nvSpPr>
          <p:cNvPr id="39" name="object 8"/>
          <p:cNvSpPr/>
          <p:nvPr/>
        </p:nvSpPr>
        <p:spPr>
          <a:xfrm>
            <a:off x="1026092" y="6875253"/>
            <a:ext cx="130810" cy="161925"/>
          </a:xfrm>
          <a:custGeom>
            <a:avLst/>
            <a:gdLst/>
            <a:ahLst/>
            <a:cxnLst/>
            <a:rect l="l" t="t" r="r" b="b"/>
            <a:pathLst>
              <a:path w="130809" h="161925">
                <a:moveTo>
                  <a:pt x="127364" y="31356"/>
                </a:moveTo>
                <a:lnTo>
                  <a:pt x="65163" y="31356"/>
                </a:lnTo>
                <a:lnTo>
                  <a:pt x="75338" y="31737"/>
                </a:lnTo>
                <a:lnTo>
                  <a:pt x="83651" y="32878"/>
                </a:lnTo>
                <a:lnTo>
                  <a:pt x="90102" y="34779"/>
                </a:lnTo>
                <a:lnTo>
                  <a:pt x="94691" y="37439"/>
                </a:lnTo>
                <a:lnTo>
                  <a:pt x="97535" y="39687"/>
                </a:lnTo>
                <a:lnTo>
                  <a:pt x="98958" y="43230"/>
                </a:lnTo>
                <a:lnTo>
                  <a:pt x="98958" y="52768"/>
                </a:lnTo>
                <a:lnTo>
                  <a:pt x="65163" y="64541"/>
                </a:lnTo>
                <a:lnTo>
                  <a:pt x="47749" y="65627"/>
                </a:lnTo>
                <a:lnTo>
                  <a:pt x="11264" y="81902"/>
                </a:lnTo>
                <a:lnTo>
                  <a:pt x="0" y="112953"/>
                </a:lnTo>
                <a:lnTo>
                  <a:pt x="704" y="121973"/>
                </a:lnTo>
                <a:lnTo>
                  <a:pt x="32961" y="157024"/>
                </a:lnTo>
                <a:lnTo>
                  <a:pt x="65163" y="161366"/>
                </a:lnTo>
                <a:lnTo>
                  <a:pt x="93800" y="158339"/>
                </a:lnTo>
                <a:lnTo>
                  <a:pt x="114255" y="149261"/>
                </a:lnTo>
                <a:lnTo>
                  <a:pt x="126528" y="134132"/>
                </a:lnTo>
                <a:lnTo>
                  <a:pt x="127324" y="130009"/>
                </a:lnTo>
                <a:lnTo>
                  <a:pt x="65163" y="130009"/>
                </a:lnTo>
                <a:lnTo>
                  <a:pt x="55114" y="129624"/>
                </a:lnTo>
                <a:lnTo>
                  <a:pt x="31661" y="108191"/>
                </a:lnTo>
                <a:lnTo>
                  <a:pt x="33083" y="104609"/>
                </a:lnTo>
                <a:lnTo>
                  <a:pt x="74691" y="96204"/>
                </a:lnTo>
                <a:lnTo>
                  <a:pt x="83499" y="95294"/>
                </a:lnTo>
                <a:lnTo>
                  <a:pt x="91588" y="93774"/>
                </a:lnTo>
                <a:lnTo>
                  <a:pt x="98958" y="91643"/>
                </a:lnTo>
                <a:lnTo>
                  <a:pt x="130619" y="91643"/>
                </a:lnTo>
                <a:lnTo>
                  <a:pt x="130619" y="48107"/>
                </a:lnTo>
                <a:lnTo>
                  <a:pt x="127364" y="31356"/>
                </a:lnTo>
                <a:close/>
              </a:path>
              <a:path w="130809" h="161925">
                <a:moveTo>
                  <a:pt x="130619" y="91643"/>
                </a:moveTo>
                <a:lnTo>
                  <a:pt x="98958" y="91643"/>
                </a:lnTo>
                <a:lnTo>
                  <a:pt x="98958" y="118033"/>
                </a:lnTo>
                <a:lnTo>
                  <a:pt x="97535" y="121615"/>
                </a:lnTo>
                <a:lnTo>
                  <a:pt x="65163" y="130009"/>
                </a:lnTo>
                <a:lnTo>
                  <a:pt x="127324" y="130009"/>
                </a:lnTo>
                <a:lnTo>
                  <a:pt x="130587" y="113118"/>
                </a:lnTo>
                <a:lnTo>
                  <a:pt x="130619" y="91643"/>
                </a:lnTo>
                <a:close/>
              </a:path>
              <a:path w="130809" h="161925">
                <a:moveTo>
                  <a:pt x="65163" y="0"/>
                </a:moveTo>
                <a:lnTo>
                  <a:pt x="20799" y="9702"/>
                </a:lnTo>
                <a:lnTo>
                  <a:pt x="0" y="48107"/>
                </a:lnTo>
                <a:lnTo>
                  <a:pt x="31661" y="48107"/>
                </a:lnTo>
                <a:lnTo>
                  <a:pt x="31661" y="43230"/>
                </a:lnTo>
                <a:lnTo>
                  <a:pt x="33083" y="39687"/>
                </a:lnTo>
                <a:lnTo>
                  <a:pt x="65163" y="31356"/>
                </a:lnTo>
                <a:lnTo>
                  <a:pt x="127364" y="31356"/>
                </a:lnTo>
                <a:lnTo>
                  <a:pt x="126528" y="27056"/>
                </a:lnTo>
                <a:lnTo>
                  <a:pt x="114255" y="12023"/>
                </a:lnTo>
                <a:lnTo>
                  <a:pt x="93800" y="3005"/>
                </a:lnTo>
                <a:lnTo>
                  <a:pt x="65163" y="0"/>
                </a:lnTo>
                <a:close/>
              </a:path>
            </a:pathLst>
          </a:custGeom>
          <a:solidFill>
            <a:srgbClr val="004594"/>
          </a:solidFill>
        </p:spPr>
        <p:txBody>
          <a:bodyPr wrap="square" lIns="0" tIns="0" rIns="0" bIns="0" rtlCol="0"/>
          <a:lstStyle/>
          <a:p>
            <a:endParaRPr b="1" dirty="0">
              <a:latin typeface="Century Gothic Bold"/>
            </a:endParaRPr>
          </a:p>
        </p:txBody>
      </p:sp>
      <p:sp>
        <p:nvSpPr>
          <p:cNvPr id="40" name="object 9"/>
          <p:cNvSpPr/>
          <p:nvPr/>
        </p:nvSpPr>
        <p:spPr>
          <a:xfrm>
            <a:off x="1167560" y="6875250"/>
            <a:ext cx="151130" cy="161925"/>
          </a:xfrm>
          <a:custGeom>
            <a:avLst/>
            <a:gdLst/>
            <a:ahLst/>
            <a:cxnLst/>
            <a:rect l="l" t="t" r="r" b="b"/>
            <a:pathLst>
              <a:path w="151130" h="161925">
                <a:moveTo>
                  <a:pt x="75501" y="0"/>
                </a:moveTo>
                <a:lnTo>
                  <a:pt x="18876" y="20210"/>
                </a:lnTo>
                <a:lnTo>
                  <a:pt x="20" y="80683"/>
                </a:lnTo>
                <a:lnTo>
                  <a:pt x="0" y="161366"/>
                </a:lnTo>
                <a:lnTo>
                  <a:pt x="31661" y="161366"/>
                </a:lnTo>
                <a:lnTo>
                  <a:pt x="31661" y="80683"/>
                </a:lnTo>
                <a:lnTo>
                  <a:pt x="32175" y="69205"/>
                </a:lnTo>
                <a:lnTo>
                  <a:pt x="53967" y="34783"/>
                </a:lnTo>
                <a:lnTo>
                  <a:pt x="75501" y="31356"/>
                </a:lnTo>
                <a:lnTo>
                  <a:pt x="138130" y="31356"/>
                </a:lnTo>
                <a:lnTo>
                  <a:pt x="131908" y="20210"/>
                </a:lnTo>
                <a:lnTo>
                  <a:pt x="108405" y="5052"/>
                </a:lnTo>
                <a:lnTo>
                  <a:pt x="75501" y="0"/>
                </a:lnTo>
                <a:close/>
              </a:path>
              <a:path w="151130" h="161925">
                <a:moveTo>
                  <a:pt x="138130" y="31356"/>
                </a:moveTo>
                <a:lnTo>
                  <a:pt x="75501" y="31356"/>
                </a:lnTo>
                <a:lnTo>
                  <a:pt x="87188" y="32213"/>
                </a:lnTo>
                <a:lnTo>
                  <a:pt x="96970" y="34783"/>
                </a:lnTo>
                <a:lnTo>
                  <a:pt x="118535" y="69205"/>
                </a:lnTo>
                <a:lnTo>
                  <a:pt x="119049" y="80683"/>
                </a:lnTo>
                <a:lnTo>
                  <a:pt x="119049" y="161366"/>
                </a:lnTo>
                <a:lnTo>
                  <a:pt x="150710" y="161366"/>
                </a:lnTo>
                <a:lnTo>
                  <a:pt x="150690" y="80683"/>
                </a:lnTo>
                <a:lnTo>
                  <a:pt x="146010" y="45471"/>
                </a:lnTo>
                <a:lnTo>
                  <a:pt x="138130" y="31356"/>
                </a:lnTo>
                <a:close/>
              </a:path>
            </a:pathLst>
          </a:custGeom>
          <a:solidFill>
            <a:srgbClr val="004594"/>
          </a:solidFill>
        </p:spPr>
        <p:txBody>
          <a:bodyPr wrap="square" lIns="0" tIns="0" rIns="0" bIns="0" rtlCol="0"/>
          <a:lstStyle/>
          <a:p>
            <a:endParaRPr b="1" dirty="0">
              <a:latin typeface="Century Gothic Bold"/>
            </a:endParaRPr>
          </a:p>
        </p:txBody>
      </p:sp>
      <p:sp>
        <p:nvSpPr>
          <p:cNvPr id="42" name="object 10"/>
          <p:cNvSpPr/>
          <p:nvPr/>
        </p:nvSpPr>
        <p:spPr>
          <a:xfrm>
            <a:off x="1328802" y="6811612"/>
            <a:ext cx="151130" cy="225425"/>
          </a:xfrm>
          <a:custGeom>
            <a:avLst/>
            <a:gdLst/>
            <a:ahLst/>
            <a:cxnLst/>
            <a:rect l="l" t="t" r="r" b="b"/>
            <a:pathLst>
              <a:path w="151130" h="225425">
                <a:moveTo>
                  <a:pt x="31661" y="0"/>
                </a:moveTo>
                <a:lnTo>
                  <a:pt x="0" y="0"/>
                </a:lnTo>
                <a:lnTo>
                  <a:pt x="20" y="144475"/>
                </a:lnTo>
                <a:lnTo>
                  <a:pt x="4700" y="179625"/>
                </a:lnTo>
                <a:lnTo>
                  <a:pt x="18800" y="204838"/>
                </a:lnTo>
                <a:lnTo>
                  <a:pt x="42299" y="219964"/>
                </a:lnTo>
                <a:lnTo>
                  <a:pt x="75196" y="225005"/>
                </a:lnTo>
                <a:lnTo>
                  <a:pt x="108249" y="219964"/>
                </a:lnTo>
                <a:lnTo>
                  <a:pt x="131832" y="204876"/>
                </a:lnTo>
                <a:lnTo>
                  <a:pt x="138148" y="193649"/>
                </a:lnTo>
                <a:lnTo>
                  <a:pt x="75196" y="193649"/>
                </a:lnTo>
                <a:lnTo>
                  <a:pt x="63516" y="192790"/>
                </a:lnTo>
                <a:lnTo>
                  <a:pt x="33718" y="165554"/>
                </a:lnTo>
                <a:lnTo>
                  <a:pt x="31661" y="144475"/>
                </a:lnTo>
                <a:lnTo>
                  <a:pt x="31661" y="94995"/>
                </a:lnTo>
                <a:lnTo>
                  <a:pt x="138079" y="94995"/>
                </a:lnTo>
                <a:lnTo>
                  <a:pt x="131832" y="83850"/>
                </a:lnTo>
                <a:lnTo>
                  <a:pt x="108234" y="68692"/>
                </a:lnTo>
                <a:lnTo>
                  <a:pt x="75196" y="63639"/>
                </a:lnTo>
                <a:lnTo>
                  <a:pt x="31661" y="63639"/>
                </a:lnTo>
                <a:lnTo>
                  <a:pt x="31661" y="0"/>
                </a:lnTo>
                <a:close/>
              </a:path>
              <a:path w="151130" h="225425">
                <a:moveTo>
                  <a:pt x="138079" y="94995"/>
                </a:moveTo>
                <a:lnTo>
                  <a:pt x="75196" y="94995"/>
                </a:lnTo>
                <a:lnTo>
                  <a:pt x="86902" y="95855"/>
                </a:lnTo>
                <a:lnTo>
                  <a:pt x="96742" y="98432"/>
                </a:lnTo>
                <a:lnTo>
                  <a:pt x="118535" y="132968"/>
                </a:lnTo>
                <a:lnTo>
                  <a:pt x="119049" y="144475"/>
                </a:lnTo>
                <a:lnTo>
                  <a:pt x="118535" y="155855"/>
                </a:lnTo>
                <a:lnTo>
                  <a:pt x="96742" y="190212"/>
                </a:lnTo>
                <a:lnTo>
                  <a:pt x="75196" y="193649"/>
                </a:lnTo>
                <a:lnTo>
                  <a:pt x="138148" y="193649"/>
                </a:lnTo>
                <a:lnTo>
                  <a:pt x="145880" y="179908"/>
                </a:lnTo>
                <a:lnTo>
                  <a:pt x="146002" y="179625"/>
                </a:lnTo>
                <a:lnTo>
                  <a:pt x="150710" y="144475"/>
                </a:lnTo>
                <a:lnTo>
                  <a:pt x="145991" y="109111"/>
                </a:lnTo>
                <a:lnTo>
                  <a:pt x="138079" y="94995"/>
                </a:lnTo>
                <a:close/>
              </a:path>
            </a:pathLst>
          </a:custGeom>
          <a:solidFill>
            <a:srgbClr val="69AF22"/>
          </a:solidFill>
        </p:spPr>
        <p:txBody>
          <a:bodyPr wrap="square" lIns="0" tIns="0" rIns="0" bIns="0" rtlCol="0"/>
          <a:lstStyle/>
          <a:p>
            <a:endParaRPr b="1" dirty="0">
              <a:latin typeface="Century Gothic Bold"/>
            </a:endParaRPr>
          </a:p>
        </p:txBody>
      </p:sp>
      <p:sp>
        <p:nvSpPr>
          <p:cNvPr id="43" name="object 11"/>
          <p:cNvSpPr/>
          <p:nvPr/>
        </p:nvSpPr>
        <p:spPr>
          <a:xfrm>
            <a:off x="1491056" y="6811619"/>
            <a:ext cx="31750" cy="31750"/>
          </a:xfrm>
          <a:custGeom>
            <a:avLst/>
            <a:gdLst/>
            <a:ahLst/>
            <a:cxnLst/>
            <a:rect l="l" t="t" r="r" b="b"/>
            <a:pathLst>
              <a:path w="31750" h="31750">
                <a:moveTo>
                  <a:pt x="31661" y="0"/>
                </a:moveTo>
                <a:lnTo>
                  <a:pt x="0" y="0"/>
                </a:lnTo>
                <a:lnTo>
                  <a:pt x="0" y="31356"/>
                </a:lnTo>
                <a:lnTo>
                  <a:pt x="31661" y="31356"/>
                </a:lnTo>
                <a:lnTo>
                  <a:pt x="31661" y="0"/>
                </a:lnTo>
                <a:close/>
              </a:path>
            </a:pathLst>
          </a:custGeom>
          <a:solidFill>
            <a:srgbClr val="69AF22"/>
          </a:solidFill>
        </p:spPr>
        <p:txBody>
          <a:bodyPr wrap="square" lIns="0" tIns="0" rIns="0" bIns="0" rtlCol="0"/>
          <a:lstStyle/>
          <a:p>
            <a:endParaRPr b="1" dirty="0">
              <a:latin typeface="Century Gothic Bold"/>
            </a:endParaRPr>
          </a:p>
        </p:txBody>
      </p:sp>
      <p:sp>
        <p:nvSpPr>
          <p:cNvPr id="44" name="object 12"/>
          <p:cNvSpPr/>
          <p:nvPr/>
        </p:nvSpPr>
        <p:spPr>
          <a:xfrm>
            <a:off x="1506886" y="6875246"/>
            <a:ext cx="0" cy="161925"/>
          </a:xfrm>
          <a:custGeom>
            <a:avLst/>
            <a:gdLst/>
            <a:ahLst/>
            <a:cxnLst/>
            <a:rect l="l" t="t" r="r" b="b"/>
            <a:pathLst>
              <a:path h="161925">
                <a:moveTo>
                  <a:pt x="0" y="0"/>
                </a:moveTo>
                <a:lnTo>
                  <a:pt x="0" y="161366"/>
                </a:lnTo>
              </a:path>
            </a:pathLst>
          </a:custGeom>
          <a:ln w="31661">
            <a:solidFill>
              <a:srgbClr val="69AF22"/>
            </a:solidFill>
          </a:ln>
        </p:spPr>
        <p:txBody>
          <a:bodyPr wrap="square" lIns="0" tIns="0" rIns="0" bIns="0" rtlCol="0"/>
          <a:lstStyle/>
          <a:p>
            <a:endParaRPr b="1" dirty="0">
              <a:latin typeface="Century Gothic Bold"/>
            </a:endParaRPr>
          </a:p>
        </p:txBody>
      </p:sp>
      <p:sp>
        <p:nvSpPr>
          <p:cNvPr id="45" name="object 13"/>
          <p:cNvSpPr/>
          <p:nvPr/>
        </p:nvSpPr>
        <p:spPr>
          <a:xfrm>
            <a:off x="1534344" y="6811612"/>
            <a:ext cx="151130" cy="225425"/>
          </a:xfrm>
          <a:custGeom>
            <a:avLst/>
            <a:gdLst/>
            <a:ahLst/>
            <a:cxnLst/>
            <a:rect l="l" t="t" r="r" b="b"/>
            <a:pathLst>
              <a:path w="151130" h="225425">
                <a:moveTo>
                  <a:pt x="150710" y="0"/>
                </a:moveTo>
                <a:lnTo>
                  <a:pt x="119049" y="0"/>
                </a:lnTo>
                <a:lnTo>
                  <a:pt x="119049" y="63639"/>
                </a:lnTo>
                <a:lnTo>
                  <a:pt x="75501" y="63639"/>
                </a:lnTo>
                <a:lnTo>
                  <a:pt x="42471" y="68682"/>
                </a:lnTo>
                <a:lnTo>
                  <a:pt x="18876" y="83812"/>
                </a:lnTo>
                <a:lnTo>
                  <a:pt x="4719" y="109025"/>
                </a:lnTo>
                <a:lnTo>
                  <a:pt x="0" y="144322"/>
                </a:lnTo>
                <a:lnTo>
                  <a:pt x="4719" y="179758"/>
                </a:lnTo>
                <a:lnTo>
                  <a:pt x="18876" y="205066"/>
                </a:lnTo>
                <a:lnTo>
                  <a:pt x="42471" y="220250"/>
                </a:lnTo>
                <a:lnTo>
                  <a:pt x="75501" y="225310"/>
                </a:lnTo>
                <a:lnTo>
                  <a:pt x="108405" y="220250"/>
                </a:lnTo>
                <a:lnTo>
                  <a:pt x="131908" y="205066"/>
                </a:lnTo>
                <a:lnTo>
                  <a:pt x="138744" y="192798"/>
                </a:lnTo>
                <a:lnTo>
                  <a:pt x="75577" y="192798"/>
                </a:lnTo>
                <a:lnTo>
                  <a:pt x="63892" y="191936"/>
                </a:lnTo>
                <a:lnTo>
                  <a:pt x="34097" y="164539"/>
                </a:lnTo>
                <a:lnTo>
                  <a:pt x="32042" y="143167"/>
                </a:lnTo>
                <a:lnTo>
                  <a:pt x="32556" y="131625"/>
                </a:lnTo>
                <a:lnTo>
                  <a:pt x="54113" y="97212"/>
                </a:lnTo>
                <a:lnTo>
                  <a:pt x="150710" y="93840"/>
                </a:lnTo>
                <a:lnTo>
                  <a:pt x="150710" y="0"/>
                </a:lnTo>
                <a:close/>
              </a:path>
              <a:path w="151130" h="225425">
                <a:moveTo>
                  <a:pt x="150710" y="93840"/>
                </a:moveTo>
                <a:lnTo>
                  <a:pt x="119113" y="93840"/>
                </a:lnTo>
                <a:lnTo>
                  <a:pt x="119062" y="144322"/>
                </a:lnTo>
                <a:lnTo>
                  <a:pt x="118600" y="154715"/>
                </a:lnTo>
                <a:lnTo>
                  <a:pt x="97047" y="189350"/>
                </a:lnTo>
                <a:lnTo>
                  <a:pt x="75577" y="192798"/>
                </a:lnTo>
                <a:lnTo>
                  <a:pt x="138744" y="192798"/>
                </a:lnTo>
                <a:lnTo>
                  <a:pt x="146010" y="179758"/>
                </a:lnTo>
                <a:lnTo>
                  <a:pt x="150710" y="144322"/>
                </a:lnTo>
                <a:lnTo>
                  <a:pt x="150710" y="93840"/>
                </a:lnTo>
                <a:close/>
              </a:path>
            </a:pathLst>
          </a:custGeom>
          <a:solidFill>
            <a:srgbClr val="69AF22"/>
          </a:solidFill>
        </p:spPr>
        <p:txBody>
          <a:bodyPr wrap="square" lIns="0" tIns="0" rIns="0" bIns="0" rtlCol="0"/>
          <a:lstStyle/>
          <a:p>
            <a:endParaRPr b="1" dirty="0">
              <a:latin typeface="Century Gothic Bold"/>
            </a:endParaRPr>
          </a:p>
        </p:txBody>
      </p:sp>
      <p:sp>
        <p:nvSpPr>
          <p:cNvPr id="46" name="object 14"/>
          <p:cNvSpPr/>
          <p:nvPr/>
        </p:nvSpPr>
        <p:spPr>
          <a:xfrm>
            <a:off x="1690453" y="6875246"/>
            <a:ext cx="151130" cy="161925"/>
          </a:xfrm>
          <a:custGeom>
            <a:avLst/>
            <a:gdLst/>
            <a:ahLst/>
            <a:cxnLst/>
            <a:rect l="l" t="t" r="r" b="b"/>
            <a:pathLst>
              <a:path w="151130" h="161925">
                <a:moveTo>
                  <a:pt x="75501" y="0"/>
                </a:moveTo>
                <a:lnTo>
                  <a:pt x="42466" y="5052"/>
                </a:lnTo>
                <a:lnTo>
                  <a:pt x="18872" y="20210"/>
                </a:lnTo>
                <a:lnTo>
                  <a:pt x="4717" y="45471"/>
                </a:lnTo>
                <a:lnTo>
                  <a:pt x="0" y="80835"/>
                </a:lnTo>
                <a:lnTo>
                  <a:pt x="4717" y="116071"/>
                </a:lnTo>
                <a:lnTo>
                  <a:pt x="18872" y="141236"/>
                </a:lnTo>
                <a:lnTo>
                  <a:pt x="42466" y="156334"/>
                </a:lnTo>
                <a:lnTo>
                  <a:pt x="75501" y="161366"/>
                </a:lnTo>
                <a:lnTo>
                  <a:pt x="150710" y="161366"/>
                </a:lnTo>
                <a:lnTo>
                  <a:pt x="150710" y="130009"/>
                </a:lnTo>
                <a:lnTo>
                  <a:pt x="75501" y="130009"/>
                </a:lnTo>
                <a:lnTo>
                  <a:pt x="58544" y="127916"/>
                </a:lnTo>
                <a:lnTo>
                  <a:pt x="45737" y="121637"/>
                </a:lnTo>
                <a:lnTo>
                  <a:pt x="37080" y="111171"/>
                </a:lnTo>
                <a:lnTo>
                  <a:pt x="32575" y="96520"/>
                </a:lnTo>
                <a:lnTo>
                  <a:pt x="150710" y="96520"/>
                </a:lnTo>
                <a:lnTo>
                  <a:pt x="150710" y="80733"/>
                </a:lnTo>
                <a:lnTo>
                  <a:pt x="148638" y="65163"/>
                </a:lnTo>
                <a:lnTo>
                  <a:pt x="32575" y="65163"/>
                </a:lnTo>
                <a:lnTo>
                  <a:pt x="37080" y="50378"/>
                </a:lnTo>
                <a:lnTo>
                  <a:pt x="45737" y="39817"/>
                </a:lnTo>
                <a:lnTo>
                  <a:pt x="58544" y="33481"/>
                </a:lnTo>
                <a:lnTo>
                  <a:pt x="75501" y="31369"/>
                </a:lnTo>
                <a:lnTo>
                  <a:pt x="138160" y="31369"/>
                </a:lnTo>
                <a:lnTo>
                  <a:pt x="131908" y="20183"/>
                </a:lnTo>
                <a:lnTo>
                  <a:pt x="108405" y="5045"/>
                </a:lnTo>
                <a:lnTo>
                  <a:pt x="75501" y="0"/>
                </a:lnTo>
                <a:close/>
              </a:path>
              <a:path w="151130" h="161925">
                <a:moveTo>
                  <a:pt x="138160" y="31369"/>
                </a:moveTo>
                <a:lnTo>
                  <a:pt x="75501" y="31369"/>
                </a:lnTo>
                <a:lnTo>
                  <a:pt x="92325" y="33481"/>
                </a:lnTo>
                <a:lnTo>
                  <a:pt x="105038" y="39817"/>
                </a:lnTo>
                <a:lnTo>
                  <a:pt x="113641" y="50378"/>
                </a:lnTo>
                <a:lnTo>
                  <a:pt x="118135" y="65163"/>
                </a:lnTo>
                <a:lnTo>
                  <a:pt x="148638" y="65163"/>
                </a:lnTo>
                <a:lnTo>
                  <a:pt x="146010" y="45412"/>
                </a:lnTo>
                <a:lnTo>
                  <a:pt x="138160" y="31369"/>
                </a:lnTo>
                <a:close/>
              </a:path>
            </a:pathLst>
          </a:custGeom>
          <a:solidFill>
            <a:srgbClr val="69AF22"/>
          </a:solidFill>
        </p:spPr>
        <p:txBody>
          <a:bodyPr wrap="square" lIns="0" tIns="0" rIns="0" bIns="0" rtlCol="0"/>
          <a:lstStyle/>
          <a:p>
            <a:endParaRPr b="1" dirty="0">
              <a:latin typeface="Century Gothic Bold"/>
            </a:endParaRPr>
          </a:p>
        </p:txBody>
      </p:sp>
      <p:sp>
        <p:nvSpPr>
          <p:cNvPr id="47" name="object 15"/>
          <p:cNvSpPr/>
          <p:nvPr/>
        </p:nvSpPr>
        <p:spPr>
          <a:xfrm>
            <a:off x="879849" y="7122655"/>
            <a:ext cx="946471" cy="170242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b="1" dirty="0">
              <a:latin typeface="Century Gothic Bold"/>
            </a:endParaRPr>
          </a:p>
        </p:txBody>
      </p:sp>
      <p:sp>
        <p:nvSpPr>
          <p:cNvPr id="48" name="object 16"/>
          <p:cNvSpPr txBox="1"/>
          <p:nvPr/>
        </p:nvSpPr>
        <p:spPr>
          <a:xfrm>
            <a:off x="2861074" y="6985140"/>
            <a:ext cx="1466215" cy="162224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950" b="1" spc="-25" dirty="0">
                <a:solidFill>
                  <a:srgbClr val="004594"/>
                </a:solidFill>
                <a:latin typeface="Century Gothic"/>
                <a:cs typeface="Century Gothic"/>
              </a:rPr>
              <a:t>www.lanbide.euskadi.eus</a:t>
            </a:r>
            <a:endParaRPr sz="950" dirty="0">
              <a:latin typeface="Century Gothic"/>
              <a:cs typeface="Century Gothic"/>
            </a:endParaRPr>
          </a:p>
        </p:txBody>
      </p:sp>
      <p:sp>
        <p:nvSpPr>
          <p:cNvPr id="49" name="object 17"/>
          <p:cNvSpPr/>
          <p:nvPr/>
        </p:nvSpPr>
        <p:spPr>
          <a:xfrm>
            <a:off x="4692841" y="7021690"/>
            <a:ext cx="126720" cy="126733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b="1" dirty="0">
              <a:latin typeface="Century Gothic Bold"/>
            </a:endParaRPr>
          </a:p>
        </p:txBody>
      </p:sp>
      <p:sp>
        <p:nvSpPr>
          <p:cNvPr id="50" name="object 18"/>
          <p:cNvSpPr/>
          <p:nvPr/>
        </p:nvSpPr>
        <p:spPr>
          <a:xfrm>
            <a:off x="4512936" y="7021693"/>
            <a:ext cx="126623" cy="126733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b="1" dirty="0">
              <a:latin typeface="Century Gothic Bold"/>
            </a:endParaRPr>
          </a:p>
        </p:txBody>
      </p:sp>
      <p:sp>
        <p:nvSpPr>
          <p:cNvPr id="51" name="object 19"/>
          <p:cNvSpPr/>
          <p:nvPr/>
        </p:nvSpPr>
        <p:spPr>
          <a:xfrm>
            <a:off x="4873167" y="7021696"/>
            <a:ext cx="126746" cy="126720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b="1" dirty="0">
              <a:latin typeface="Century Gothic Bold"/>
            </a:endParaRPr>
          </a:p>
        </p:txBody>
      </p:sp>
      <p:sp>
        <p:nvSpPr>
          <p:cNvPr id="52" name="object 22"/>
          <p:cNvSpPr txBox="1"/>
          <p:nvPr/>
        </p:nvSpPr>
        <p:spPr>
          <a:xfrm>
            <a:off x="2002056" y="7016817"/>
            <a:ext cx="764352" cy="321242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950" b="1" spc="-5" dirty="0" smtClean="0">
                <a:solidFill>
                  <a:srgbClr val="004594"/>
                </a:solidFill>
                <a:latin typeface="Century Gothic"/>
                <a:cs typeface="Century Gothic"/>
              </a:rPr>
              <a:t>9</a:t>
            </a:r>
            <a:r>
              <a:rPr lang="es-ES" sz="950" b="1" spc="-5" dirty="0" smtClean="0">
                <a:solidFill>
                  <a:srgbClr val="004594"/>
                </a:solidFill>
                <a:latin typeface="Century Gothic"/>
                <a:cs typeface="Century Gothic"/>
              </a:rPr>
              <a:t>45  160 601</a:t>
            </a:r>
          </a:p>
          <a:p>
            <a:pPr marL="12700">
              <a:lnSpc>
                <a:spcPct val="100000"/>
              </a:lnSpc>
              <a:spcBef>
                <a:spcPts val="125"/>
              </a:spcBef>
            </a:pPr>
            <a:endParaRPr sz="950" dirty="0">
              <a:latin typeface="Century Gothic"/>
              <a:cs typeface="Century Gothic"/>
            </a:endParaRPr>
          </a:p>
        </p:txBody>
      </p:sp>
      <p:pic>
        <p:nvPicPr>
          <p:cNvPr id="34" name="Imagen 33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37522" y="6875246"/>
            <a:ext cx="2511870" cy="432000"/>
          </a:xfrm>
          <a:prstGeom prst="rect">
            <a:avLst/>
          </a:prstGeom>
        </p:spPr>
      </p:pic>
      <p:pic>
        <p:nvPicPr>
          <p:cNvPr id="41" name="Picture 5" descr="OK Tira azul_oscuro"/>
          <p:cNvPicPr>
            <a:picLocks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5685" r="-47"/>
          <a:stretch>
            <a:fillRect/>
          </a:stretch>
        </p:blipFill>
        <p:spPr bwMode="auto">
          <a:xfrm>
            <a:off x="184334" y="87568"/>
            <a:ext cx="10191566" cy="1328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object 23"/>
          <p:cNvSpPr/>
          <p:nvPr/>
        </p:nvSpPr>
        <p:spPr>
          <a:xfrm>
            <a:off x="1008849" y="403502"/>
            <a:ext cx="9059825" cy="720000"/>
          </a:xfrm>
          <a:custGeom>
            <a:avLst/>
            <a:gdLst/>
            <a:ahLst/>
            <a:cxnLst/>
            <a:rect l="l" t="t" r="r" b="b"/>
            <a:pathLst>
              <a:path w="9162415" h="1344295">
                <a:moveTo>
                  <a:pt x="0" y="1343698"/>
                </a:moveTo>
                <a:lnTo>
                  <a:pt x="9161995" y="1343698"/>
                </a:lnTo>
                <a:lnTo>
                  <a:pt x="9161995" y="0"/>
                </a:lnTo>
                <a:lnTo>
                  <a:pt x="0" y="0"/>
                </a:lnTo>
                <a:lnTo>
                  <a:pt x="0" y="1343698"/>
                </a:lnTo>
                <a:close/>
              </a:path>
            </a:pathLst>
          </a:custGeom>
          <a:solidFill>
            <a:srgbClr val="000000">
              <a:alpha val="2999"/>
            </a:srgbClr>
          </a:solidFill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5387003" y="1225024"/>
            <a:ext cx="4330700" cy="51270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24154" marR="92075" algn="just">
              <a:lnSpc>
                <a:spcPct val="100000"/>
              </a:lnSpc>
              <a:spcBef>
                <a:spcPts val="100"/>
              </a:spcBef>
            </a:pPr>
            <a:r>
              <a:rPr lang="es-ES" sz="1200" spc="-35" dirty="0" smtClean="0">
                <a:solidFill>
                  <a:srgbClr val="004594"/>
                </a:solidFill>
                <a:latin typeface="Century Gothic"/>
                <a:cs typeface="Century Gothic"/>
              </a:rPr>
              <a:t>Justificación en el plazo de máximo de 2 meses desde la finalización de todos los contratos realizados</a:t>
            </a:r>
          </a:p>
          <a:p>
            <a:pPr marL="452754" marR="92075" indent="-228600" algn="just">
              <a:lnSpc>
                <a:spcPct val="100000"/>
              </a:lnSpc>
              <a:spcBef>
                <a:spcPts val="600"/>
              </a:spcBef>
              <a:buAutoNum type="alphaLcParenR"/>
            </a:pPr>
            <a:r>
              <a:rPr lang="es-ES" sz="1200" spc="-35" dirty="0" smtClean="0">
                <a:solidFill>
                  <a:srgbClr val="3D3D3F"/>
                </a:solidFill>
                <a:latin typeface="Century Gothic"/>
                <a:cs typeface="Century Gothic"/>
              </a:rPr>
              <a:t>Memoria que incluirá:</a:t>
            </a:r>
          </a:p>
          <a:p>
            <a:pPr marL="395604" marR="92075" indent="-171450" algn="just">
              <a:lnSpc>
                <a:spcPct val="100000"/>
              </a:lnSpc>
              <a:buFontTx/>
              <a:buChar char="-"/>
            </a:pPr>
            <a:r>
              <a:rPr lang="es-ES" sz="1200" spc="-35" dirty="0" smtClean="0">
                <a:solidFill>
                  <a:srgbClr val="3D3D3F"/>
                </a:solidFill>
                <a:latin typeface="Century Gothic"/>
                <a:cs typeface="Century Gothic"/>
              </a:rPr>
              <a:t>Las actuaciones realizadas por las personas contratadas y por la entidad según el artículo 4,3.d), indicado el número y porcentajes de contratos en empleos verdes y competencias digitales</a:t>
            </a:r>
          </a:p>
          <a:p>
            <a:pPr marL="395604" marR="92075" indent="-171450" algn="just">
              <a:lnSpc>
                <a:spcPct val="100000"/>
              </a:lnSpc>
              <a:buFontTx/>
              <a:buChar char="-"/>
            </a:pPr>
            <a:r>
              <a:rPr lang="es-ES" sz="1200" spc="-35" dirty="0" smtClean="0">
                <a:solidFill>
                  <a:srgbClr val="3D3D3F"/>
                </a:solidFill>
                <a:latin typeface="Century Gothic"/>
                <a:cs typeface="Century Gothic"/>
              </a:rPr>
              <a:t>Criterios aplicados para la selección final de las personas contratadas</a:t>
            </a:r>
          </a:p>
          <a:p>
            <a:pPr marL="395604" marR="92075" indent="-171450" algn="just">
              <a:lnSpc>
                <a:spcPct val="100000"/>
              </a:lnSpc>
              <a:buFontTx/>
              <a:buChar char="-"/>
            </a:pPr>
            <a:r>
              <a:rPr lang="es-ES" sz="1200" spc="-35" dirty="0" smtClean="0">
                <a:solidFill>
                  <a:srgbClr val="3D3D3F"/>
                </a:solidFill>
                <a:latin typeface="Century Gothic"/>
                <a:cs typeface="Century Gothic"/>
              </a:rPr>
              <a:t>Mecanismos previstos de verificación del cumplimiento del principio </a:t>
            </a:r>
            <a:r>
              <a:rPr lang="es-ES" sz="1200" spc="-35" dirty="0">
                <a:solidFill>
                  <a:srgbClr val="3D3D3F"/>
                </a:solidFill>
                <a:latin typeface="Century Gothic"/>
                <a:cs typeface="Century Gothic"/>
              </a:rPr>
              <a:t>de </a:t>
            </a:r>
            <a:r>
              <a:rPr lang="es-ES" sz="1200" spc="-35" dirty="0" smtClean="0">
                <a:solidFill>
                  <a:srgbClr val="3D3D3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</a:t>
            </a:r>
            <a:r>
              <a:rPr lang="es-ES" sz="1200" spc="-35" dirty="0" smtClean="0">
                <a:solidFill>
                  <a:srgbClr val="3D3D3F"/>
                </a:solidFill>
                <a:latin typeface="Century Gothic"/>
                <a:cs typeface="Century Gothic"/>
              </a:rPr>
              <a:t>no </a:t>
            </a:r>
            <a:r>
              <a:rPr lang="es-ES" sz="1200" spc="-35" dirty="0">
                <a:solidFill>
                  <a:srgbClr val="3D3D3F"/>
                </a:solidFill>
                <a:latin typeface="Century Gothic"/>
                <a:cs typeface="Century Gothic"/>
              </a:rPr>
              <a:t>causar daño </a:t>
            </a:r>
            <a:r>
              <a:rPr lang="es-ES" sz="1200" spc="-35" dirty="0" smtClean="0">
                <a:solidFill>
                  <a:srgbClr val="3D3D3F"/>
                </a:solidFill>
                <a:latin typeface="Century Gothic"/>
                <a:cs typeface="Century Gothic"/>
              </a:rPr>
              <a:t>significativo</a:t>
            </a:r>
            <a:r>
              <a:rPr lang="es-ES" sz="1200" spc="-35" dirty="0" smtClean="0">
                <a:solidFill>
                  <a:srgbClr val="3D3D3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»</a:t>
            </a:r>
            <a:r>
              <a:rPr lang="es-ES" sz="1200" spc="-35" dirty="0" smtClean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200" spc="-35" dirty="0">
                <a:solidFill>
                  <a:srgbClr val="3D3D3F"/>
                </a:solidFill>
                <a:latin typeface="Century Gothic"/>
                <a:cs typeface="Century Gothic"/>
              </a:rPr>
              <a:t>(principio </a:t>
            </a:r>
            <a:r>
              <a:rPr lang="es-ES" sz="1200" spc="-35" dirty="0" smtClean="0">
                <a:solidFill>
                  <a:srgbClr val="3D3D3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</a:t>
            </a:r>
            <a:r>
              <a:rPr lang="es-ES" sz="1200" spc="-35" dirty="0" smtClean="0">
                <a:solidFill>
                  <a:srgbClr val="3D3D3F"/>
                </a:solidFill>
                <a:latin typeface="Century Gothic"/>
                <a:cs typeface="Century Gothic"/>
              </a:rPr>
              <a:t>do </a:t>
            </a:r>
            <a:r>
              <a:rPr lang="es-ES" sz="1200" spc="-35" dirty="0">
                <a:solidFill>
                  <a:srgbClr val="3D3D3F"/>
                </a:solidFill>
                <a:latin typeface="Century Gothic"/>
                <a:cs typeface="Century Gothic"/>
              </a:rPr>
              <a:t>no </a:t>
            </a:r>
            <a:r>
              <a:rPr lang="es-ES" sz="1200" spc="-35" dirty="0" err="1">
                <a:solidFill>
                  <a:srgbClr val="3D3D3F"/>
                </a:solidFill>
                <a:latin typeface="Century Gothic"/>
                <a:cs typeface="Century Gothic"/>
              </a:rPr>
              <a:t>significant</a:t>
            </a:r>
            <a:r>
              <a:rPr lang="es-ES" sz="1200" spc="-3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200" spc="-35" dirty="0" err="1" smtClean="0">
                <a:solidFill>
                  <a:srgbClr val="3D3D3F"/>
                </a:solidFill>
                <a:latin typeface="Century Gothic"/>
                <a:cs typeface="Century Gothic"/>
              </a:rPr>
              <a:t>harm</a:t>
            </a:r>
            <a:r>
              <a:rPr lang="es-ES" sz="1200" spc="-35" dirty="0" smtClean="0">
                <a:solidFill>
                  <a:srgbClr val="3D3D3F"/>
                </a:solidFill>
                <a:latin typeface="Century Gothic"/>
                <a:cs typeface="Century Gothic"/>
              </a:rPr>
              <a:t>-DNSH</a:t>
            </a:r>
            <a:r>
              <a:rPr lang="es-ES" sz="1200" spc="-35" dirty="0" smtClean="0">
                <a:solidFill>
                  <a:srgbClr val="3D3D3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»</a:t>
            </a:r>
            <a:r>
              <a:rPr lang="es-ES" sz="1200" spc="-35" dirty="0" smtClean="0">
                <a:solidFill>
                  <a:srgbClr val="3D3D3F"/>
                </a:solidFill>
                <a:latin typeface="Century Gothic"/>
                <a:cs typeface="Century Gothic"/>
              </a:rPr>
              <a:t>) y las medidas correctoras para asegurar su implantación</a:t>
            </a:r>
          </a:p>
          <a:p>
            <a:pPr marL="452754" marR="92075" indent="-228600" algn="just">
              <a:lnSpc>
                <a:spcPct val="100000"/>
              </a:lnSpc>
              <a:spcBef>
                <a:spcPts val="100"/>
              </a:spcBef>
              <a:buFont typeface="+mj-lt"/>
              <a:buAutoNum type="alphaLcParenR" startAt="2"/>
            </a:pPr>
            <a:r>
              <a:rPr lang="es-ES" sz="1200" spc="-35" dirty="0" smtClean="0">
                <a:solidFill>
                  <a:srgbClr val="3D3D3F"/>
                </a:solidFill>
                <a:latin typeface="Century Gothic"/>
                <a:cs typeface="Century Gothic"/>
              </a:rPr>
              <a:t>Memoria económica justificativa del coste de las actividad realizadas en función de los resultados obtenidos que contendrá:</a:t>
            </a:r>
          </a:p>
          <a:p>
            <a:pPr marL="452754" marR="92075" indent="-228600" algn="just">
              <a:lnSpc>
                <a:spcPct val="100000"/>
              </a:lnSpc>
              <a:spcBef>
                <a:spcPts val="100"/>
              </a:spcBef>
              <a:buFont typeface="Symbol" panose="05050102010706020507" pitchFamily="18" charset="2"/>
              <a:buChar char=""/>
            </a:pPr>
            <a:r>
              <a:rPr lang="es-ES" sz="1200" spc="-35" dirty="0" smtClean="0">
                <a:solidFill>
                  <a:srgbClr val="3D3D3F"/>
                </a:solidFill>
                <a:latin typeface="Century Gothic"/>
                <a:cs typeface="Century Gothic"/>
              </a:rPr>
              <a:t>Acreditación o declaración sobre el nº de unidades físicas como módulo especificando las personas contratadas, el grupo de cotización y meses de contratación</a:t>
            </a:r>
          </a:p>
          <a:p>
            <a:pPr marL="452754" marR="92075" indent="-228600" algn="just">
              <a:lnSpc>
                <a:spcPct val="100000"/>
              </a:lnSpc>
              <a:spcBef>
                <a:spcPts val="100"/>
              </a:spcBef>
              <a:buFont typeface="Symbol" panose="05050102010706020507" pitchFamily="18" charset="2"/>
              <a:buChar char=""/>
            </a:pPr>
            <a:r>
              <a:rPr lang="es-ES" sz="1200" spc="-35" dirty="0" smtClean="0">
                <a:solidFill>
                  <a:srgbClr val="3D3D3F"/>
                </a:solidFill>
                <a:latin typeface="Century Gothic"/>
                <a:cs typeface="Century Gothic"/>
              </a:rPr>
              <a:t>Cuantía global de la subvención. La liquidación se habrá por cada mes de permanencia de las personas contratadas</a:t>
            </a:r>
          </a:p>
          <a:p>
            <a:pPr marL="452754" marR="92075" indent="-228600" algn="just">
              <a:lnSpc>
                <a:spcPct val="100000"/>
              </a:lnSpc>
              <a:spcBef>
                <a:spcPts val="100"/>
              </a:spcBef>
              <a:buFont typeface="+mj-lt"/>
              <a:buAutoNum type="alphaLcParenR" startAt="3"/>
            </a:pPr>
            <a:r>
              <a:rPr lang="es-ES" sz="1200" spc="-35" dirty="0" smtClean="0">
                <a:solidFill>
                  <a:srgbClr val="3D3D3F"/>
                </a:solidFill>
                <a:latin typeface="Century Gothic"/>
                <a:cs typeface="Century Gothic"/>
              </a:rPr>
              <a:t>Detalle de los ingresos o subvenciones que hayan financiado los contratos detallando su importe y procedencia</a:t>
            </a:r>
          </a:p>
        </p:txBody>
      </p:sp>
      <p:sp>
        <p:nvSpPr>
          <p:cNvPr id="27" name="object 27"/>
          <p:cNvSpPr/>
          <p:nvPr/>
        </p:nvSpPr>
        <p:spPr>
          <a:xfrm>
            <a:off x="1730058" y="425785"/>
            <a:ext cx="0" cy="648000"/>
          </a:xfrm>
          <a:custGeom>
            <a:avLst/>
            <a:gdLst/>
            <a:ahLst/>
            <a:cxnLst/>
            <a:rect l="l" t="t" r="r" b="b"/>
            <a:pathLst>
              <a:path h="887094">
                <a:moveTo>
                  <a:pt x="0" y="0"/>
                </a:moveTo>
                <a:lnTo>
                  <a:pt x="0" y="886713"/>
                </a:lnTo>
              </a:path>
            </a:pathLst>
          </a:custGeom>
          <a:ln w="27432">
            <a:solidFill>
              <a:srgbClr val="004594"/>
            </a:solidFill>
          </a:ln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29" name="object 29"/>
          <p:cNvSpPr txBox="1">
            <a:spLocks noGrp="1"/>
          </p:cNvSpPr>
          <p:nvPr>
            <p:ph type="title"/>
          </p:nvPr>
        </p:nvSpPr>
        <p:spPr>
          <a:xfrm>
            <a:off x="2298700" y="600930"/>
            <a:ext cx="4282393" cy="360995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14"/>
              </a:spcBef>
            </a:pPr>
            <a:r>
              <a:rPr lang="es-ES" sz="2250" dirty="0" smtClean="0">
                <a:latin typeface="Century Gothic"/>
                <a:cs typeface="Century Gothic"/>
              </a:rPr>
              <a:t>Justificación y liquidación final</a:t>
            </a:r>
            <a:endParaRPr lang="es-ES" sz="2250" dirty="0">
              <a:latin typeface="Century Gothic"/>
              <a:cs typeface="Century Gothic"/>
            </a:endParaRPr>
          </a:p>
        </p:txBody>
      </p:sp>
      <p:sp>
        <p:nvSpPr>
          <p:cNvPr id="28" name="object 24"/>
          <p:cNvSpPr txBox="1"/>
          <p:nvPr/>
        </p:nvSpPr>
        <p:spPr>
          <a:xfrm>
            <a:off x="862792" y="1277454"/>
            <a:ext cx="4330700" cy="258019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24154" marR="92075" algn="just">
              <a:lnSpc>
                <a:spcPct val="100000"/>
              </a:lnSpc>
              <a:spcBef>
                <a:spcPts val="100"/>
              </a:spcBef>
            </a:pPr>
            <a:r>
              <a:rPr lang="es-ES" sz="1200" spc="-35" dirty="0" smtClean="0">
                <a:solidFill>
                  <a:srgbClr val="004594"/>
                </a:solidFill>
                <a:latin typeface="Century Gothic"/>
                <a:cs typeface="Century Gothic"/>
              </a:rPr>
              <a:t>Justificación en el plazo de máximo de 15 días hábiles desde el comienzo del último contrato</a:t>
            </a:r>
          </a:p>
          <a:p>
            <a:pPr marL="452754" marR="92075" indent="-228600" algn="just">
              <a:lnSpc>
                <a:spcPct val="100000"/>
              </a:lnSpc>
              <a:spcBef>
                <a:spcPts val="1200"/>
              </a:spcBef>
              <a:buAutoNum type="alphaLcParenR"/>
            </a:pPr>
            <a:r>
              <a:rPr lang="es-ES" sz="1200" spc="-35" dirty="0" smtClean="0">
                <a:solidFill>
                  <a:srgbClr val="3D3D3F"/>
                </a:solidFill>
                <a:latin typeface="Century Gothic"/>
                <a:cs typeface="Century Gothic"/>
              </a:rPr>
              <a:t>Inicio de los contratos, indicando el número de personas contratadas.</a:t>
            </a:r>
          </a:p>
          <a:p>
            <a:pPr marL="452754" marR="92075" indent="-228600" algn="just">
              <a:lnSpc>
                <a:spcPct val="100000"/>
              </a:lnSpc>
              <a:spcBef>
                <a:spcPts val="100"/>
              </a:spcBef>
              <a:buAutoNum type="alphaLcParenR"/>
            </a:pPr>
            <a:r>
              <a:rPr lang="es-ES" sz="1200" spc="-35" dirty="0" smtClean="0">
                <a:solidFill>
                  <a:srgbClr val="3D3D3F"/>
                </a:solidFill>
                <a:latin typeface="Century Gothic"/>
                <a:cs typeface="Century Gothic"/>
              </a:rPr>
              <a:t>Si el número de personas contratadas es inferior al previsto, la entidad beneficiaria podrá devolver voluntariamente el importe de la subvención correspondiente a los contratos no realizados mediante carta de pago por importe de la ayuda a reintegrar más los intereses de demora aplicables en materia de subvenciones desde el momento del pago de la subvención hasta la fecha de presentación de la renuncia.</a:t>
            </a:r>
            <a:endParaRPr lang="es-ES" sz="1200" dirty="0">
              <a:latin typeface="Century Gothic"/>
              <a:cs typeface="Century Gothic"/>
            </a:endParaRPr>
          </a:p>
        </p:txBody>
      </p:sp>
      <p:sp>
        <p:nvSpPr>
          <p:cNvPr id="30" name="object 2"/>
          <p:cNvSpPr txBox="1"/>
          <p:nvPr/>
        </p:nvSpPr>
        <p:spPr>
          <a:xfrm>
            <a:off x="7581454" y="6976163"/>
            <a:ext cx="2953272" cy="171201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  <a:tabLst>
                <a:tab pos="1693545" algn="l"/>
              </a:tabLst>
            </a:pPr>
            <a:r>
              <a:rPr lang="es-ES" sz="1000" b="1" spc="-20" dirty="0" smtClean="0">
                <a:solidFill>
                  <a:srgbClr val="004594"/>
                </a:solidFill>
                <a:latin typeface="Century Gothic Bold"/>
                <a:cs typeface="Calibri"/>
              </a:rPr>
              <a:t>Programa de primera experiencia profesional</a:t>
            </a:r>
            <a:r>
              <a:rPr sz="1000" b="1" dirty="0">
                <a:solidFill>
                  <a:srgbClr val="004594"/>
                </a:solidFill>
                <a:latin typeface="Century Gothic Bold"/>
                <a:cs typeface="Calibri"/>
              </a:rPr>
              <a:t>	</a:t>
            </a:r>
            <a:r>
              <a:rPr lang="es-ES" sz="950" spc="10" dirty="0" smtClean="0">
                <a:latin typeface="Century Gothic"/>
                <a:cs typeface="Calibri"/>
              </a:rPr>
              <a:t>25</a:t>
            </a:r>
            <a:endParaRPr sz="950" dirty="0">
              <a:latin typeface="Century Gothic"/>
              <a:cs typeface="Century Gothic"/>
            </a:endParaRPr>
          </a:p>
        </p:txBody>
      </p:sp>
      <p:sp>
        <p:nvSpPr>
          <p:cNvPr id="31" name="object 3"/>
          <p:cNvSpPr/>
          <p:nvPr/>
        </p:nvSpPr>
        <p:spPr>
          <a:xfrm>
            <a:off x="10080000" y="7012805"/>
            <a:ext cx="0" cy="100965"/>
          </a:xfrm>
          <a:custGeom>
            <a:avLst/>
            <a:gdLst/>
            <a:ahLst/>
            <a:cxnLst/>
            <a:rect l="l" t="t" r="r" b="b"/>
            <a:pathLst>
              <a:path h="100965">
                <a:moveTo>
                  <a:pt x="0" y="0"/>
                </a:moveTo>
                <a:lnTo>
                  <a:pt x="0" y="100799"/>
                </a:lnTo>
              </a:path>
            </a:pathLst>
          </a:custGeom>
          <a:ln w="12700">
            <a:solidFill>
              <a:srgbClr val="004594"/>
            </a:solidFill>
          </a:ln>
        </p:spPr>
        <p:txBody>
          <a:bodyPr wrap="square" lIns="0" tIns="0" rIns="0" bIns="0" rtlCol="0"/>
          <a:lstStyle/>
          <a:p>
            <a:endParaRPr b="1" dirty="0">
              <a:latin typeface="Century Gothic Bold"/>
            </a:endParaRPr>
          </a:p>
        </p:txBody>
      </p:sp>
      <p:sp>
        <p:nvSpPr>
          <p:cNvPr id="32" name="object 4"/>
          <p:cNvSpPr/>
          <p:nvPr/>
        </p:nvSpPr>
        <p:spPr>
          <a:xfrm>
            <a:off x="457198" y="6732004"/>
            <a:ext cx="351155" cy="351155"/>
          </a:xfrm>
          <a:custGeom>
            <a:avLst/>
            <a:gdLst/>
            <a:ahLst/>
            <a:cxnLst/>
            <a:rect l="l" t="t" r="r" b="b"/>
            <a:pathLst>
              <a:path w="351155" h="351154">
                <a:moveTo>
                  <a:pt x="175323" y="0"/>
                </a:moveTo>
                <a:lnTo>
                  <a:pt x="128712" y="6260"/>
                </a:lnTo>
                <a:lnTo>
                  <a:pt x="86830" y="23927"/>
                </a:lnTo>
                <a:lnTo>
                  <a:pt x="51347" y="51331"/>
                </a:lnTo>
                <a:lnTo>
                  <a:pt x="23934" y="86804"/>
                </a:lnTo>
                <a:lnTo>
                  <a:pt x="6262" y="128674"/>
                </a:lnTo>
                <a:lnTo>
                  <a:pt x="0" y="175272"/>
                </a:lnTo>
                <a:lnTo>
                  <a:pt x="6262" y="221892"/>
                </a:lnTo>
                <a:lnTo>
                  <a:pt x="23934" y="263777"/>
                </a:lnTo>
                <a:lnTo>
                  <a:pt x="51347" y="299258"/>
                </a:lnTo>
                <a:lnTo>
                  <a:pt x="86830" y="326667"/>
                </a:lnTo>
                <a:lnTo>
                  <a:pt x="128712" y="344335"/>
                </a:lnTo>
                <a:lnTo>
                  <a:pt x="175323" y="350596"/>
                </a:lnTo>
                <a:lnTo>
                  <a:pt x="221923" y="344335"/>
                </a:lnTo>
                <a:lnTo>
                  <a:pt x="263798" y="326667"/>
                </a:lnTo>
                <a:lnTo>
                  <a:pt x="299277" y="299258"/>
                </a:lnTo>
                <a:lnTo>
                  <a:pt x="326687" y="263777"/>
                </a:lnTo>
                <a:lnTo>
                  <a:pt x="344359" y="221892"/>
                </a:lnTo>
                <a:lnTo>
                  <a:pt x="350621" y="175272"/>
                </a:lnTo>
                <a:lnTo>
                  <a:pt x="344359" y="128674"/>
                </a:lnTo>
                <a:lnTo>
                  <a:pt x="326687" y="86804"/>
                </a:lnTo>
                <a:lnTo>
                  <a:pt x="299277" y="51331"/>
                </a:lnTo>
                <a:lnTo>
                  <a:pt x="263798" y="23927"/>
                </a:lnTo>
                <a:lnTo>
                  <a:pt x="221923" y="6260"/>
                </a:lnTo>
                <a:lnTo>
                  <a:pt x="175323" y="0"/>
                </a:lnTo>
                <a:close/>
              </a:path>
            </a:pathLst>
          </a:custGeom>
          <a:solidFill>
            <a:srgbClr val="004594"/>
          </a:solidFill>
        </p:spPr>
        <p:txBody>
          <a:bodyPr wrap="square" lIns="0" tIns="0" rIns="0" bIns="0" rtlCol="0"/>
          <a:lstStyle/>
          <a:p>
            <a:endParaRPr b="1" dirty="0">
              <a:latin typeface="Century Gothic Bold"/>
            </a:endParaRPr>
          </a:p>
        </p:txBody>
      </p:sp>
      <p:sp>
        <p:nvSpPr>
          <p:cNvPr id="33" name="object 5"/>
          <p:cNvSpPr/>
          <p:nvPr/>
        </p:nvSpPr>
        <p:spPr>
          <a:xfrm>
            <a:off x="493877" y="6737677"/>
            <a:ext cx="275866" cy="32857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b="1" dirty="0">
              <a:latin typeface="Century Gothic Bold"/>
            </a:endParaRPr>
          </a:p>
        </p:txBody>
      </p:sp>
      <p:sp>
        <p:nvSpPr>
          <p:cNvPr id="35" name="object 6"/>
          <p:cNvSpPr/>
          <p:nvPr/>
        </p:nvSpPr>
        <p:spPr>
          <a:xfrm>
            <a:off x="887719" y="7021132"/>
            <a:ext cx="134620" cy="0"/>
          </a:xfrm>
          <a:custGeom>
            <a:avLst/>
            <a:gdLst/>
            <a:ahLst/>
            <a:cxnLst/>
            <a:rect l="l" t="t" r="r" b="b"/>
            <a:pathLst>
              <a:path w="134619">
                <a:moveTo>
                  <a:pt x="0" y="0"/>
                </a:moveTo>
                <a:lnTo>
                  <a:pt x="134569" y="0"/>
                </a:lnTo>
              </a:path>
            </a:pathLst>
          </a:custGeom>
          <a:ln w="31750">
            <a:solidFill>
              <a:srgbClr val="004594"/>
            </a:solidFill>
          </a:ln>
        </p:spPr>
        <p:txBody>
          <a:bodyPr wrap="square" lIns="0" tIns="0" rIns="0" bIns="0" rtlCol="0"/>
          <a:lstStyle/>
          <a:p>
            <a:endParaRPr b="1" dirty="0">
              <a:latin typeface="Century Gothic Bold"/>
            </a:endParaRPr>
          </a:p>
        </p:txBody>
      </p:sp>
      <p:sp>
        <p:nvSpPr>
          <p:cNvPr id="36" name="object 7"/>
          <p:cNvSpPr/>
          <p:nvPr/>
        </p:nvSpPr>
        <p:spPr>
          <a:xfrm>
            <a:off x="903550" y="6812217"/>
            <a:ext cx="0" cy="193040"/>
          </a:xfrm>
          <a:custGeom>
            <a:avLst/>
            <a:gdLst/>
            <a:ahLst/>
            <a:cxnLst/>
            <a:rect l="l" t="t" r="r" b="b"/>
            <a:pathLst>
              <a:path h="193040">
                <a:moveTo>
                  <a:pt x="0" y="0"/>
                </a:moveTo>
                <a:lnTo>
                  <a:pt x="0" y="193039"/>
                </a:lnTo>
              </a:path>
            </a:pathLst>
          </a:custGeom>
          <a:ln w="31661">
            <a:solidFill>
              <a:srgbClr val="004594"/>
            </a:solidFill>
          </a:ln>
        </p:spPr>
        <p:txBody>
          <a:bodyPr wrap="square" lIns="0" tIns="0" rIns="0" bIns="0" rtlCol="0"/>
          <a:lstStyle/>
          <a:p>
            <a:endParaRPr b="1" dirty="0">
              <a:latin typeface="Century Gothic Bold"/>
            </a:endParaRPr>
          </a:p>
        </p:txBody>
      </p:sp>
      <p:sp>
        <p:nvSpPr>
          <p:cNvPr id="37" name="object 8"/>
          <p:cNvSpPr/>
          <p:nvPr/>
        </p:nvSpPr>
        <p:spPr>
          <a:xfrm>
            <a:off x="1026092" y="6875253"/>
            <a:ext cx="130810" cy="161925"/>
          </a:xfrm>
          <a:custGeom>
            <a:avLst/>
            <a:gdLst/>
            <a:ahLst/>
            <a:cxnLst/>
            <a:rect l="l" t="t" r="r" b="b"/>
            <a:pathLst>
              <a:path w="130809" h="161925">
                <a:moveTo>
                  <a:pt x="127364" y="31356"/>
                </a:moveTo>
                <a:lnTo>
                  <a:pt x="65163" y="31356"/>
                </a:lnTo>
                <a:lnTo>
                  <a:pt x="75338" y="31737"/>
                </a:lnTo>
                <a:lnTo>
                  <a:pt x="83651" y="32878"/>
                </a:lnTo>
                <a:lnTo>
                  <a:pt x="90102" y="34779"/>
                </a:lnTo>
                <a:lnTo>
                  <a:pt x="94691" y="37439"/>
                </a:lnTo>
                <a:lnTo>
                  <a:pt x="97535" y="39687"/>
                </a:lnTo>
                <a:lnTo>
                  <a:pt x="98958" y="43230"/>
                </a:lnTo>
                <a:lnTo>
                  <a:pt x="98958" y="52768"/>
                </a:lnTo>
                <a:lnTo>
                  <a:pt x="65163" y="64541"/>
                </a:lnTo>
                <a:lnTo>
                  <a:pt x="47749" y="65627"/>
                </a:lnTo>
                <a:lnTo>
                  <a:pt x="11264" y="81902"/>
                </a:lnTo>
                <a:lnTo>
                  <a:pt x="0" y="112953"/>
                </a:lnTo>
                <a:lnTo>
                  <a:pt x="704" y="121973"/>
                </a:lnTo>
                <a:lnTo>
                  <a:pt x="32961" y="157024"/>
                </a:lnTo>
                <a:lnTo>
                  <a:pt x="65163" y="161366"/>
                </a:lnTo>
                <a:lnTo>
                  <a:pt x="93800" y="158339"/>
                </a:lnTo>
                <a:lnTo>
                  <a:pt x="114255" y="149261"/>
                </a:lnTo>
                <a:lnTo>
                  <a:pt x="126528" y="134132"/>
                </a:lnTo>
                <a:lnTo>
                  <a:pt x="127324" y="130009"/>
                </a:lnTo>
                <a:lnTo>
                  <a:pt x="65163" y="130009"/>
                </a:lnTo>
                <a:lnTo>
                  <a:pt x="55114" y="129624"/>
                </a:lnTo>
                <a:lnTo>
                  <a:pt x="31661" y="108191"/>
                </a:lnTo>
                <a:lnTo>
                  <a:pt x="33083" y="104609"/>
                </a:lnTo>
                <a:lnTo>
                  <a:pt x="74691" y="96204"/>
                </a:lnTo>
                <a:lnTo>
                  <a:pt x="83499" y="95294"/>
                </a:lnTo>
                <a:lnTo>
                  <a:pt x="91588" y="93774"/>
                </a:lnTo>
                <a:lnTo>
                  <a:pt x="98958" y="91643"/>
                </a:lnTo>
                <a:lnTo>
                  <a:pt x="130619" y="91643"/>
                </a:lnTo>
                <a:lnTo>
                  <a:pt x="130619" y="48107"/>
                </a:lnTo>
                <a:lnTo>
                  <a:pt x="127364" y="31356"/>
                </a:lnTo>
                <a:close/>
              </a:path>
              <a:path w="130809" h="161925">
                <a:moveTo>
                  <a:pt x="130619" y="91643"/>
                </a:moveTo>
                <a:lnTo>
                  <a:pt x="98958" y="91643"/>
                </a:lnTo>
                <a:lnTo>
                  <a:pt x="98958" y="118033"/>
                </a:lnTo>
                <a:lnTo>
                  <a:pt x="97535" y="121615"/>
                </a:lnTo>
                <a:lnTo>
                  <a:pt x="65163" y="130009"/>
                </a:lnTo>
                <a:lnTo>
                  <a:pt x="127324" y="130009"/>
                </a:lnTo>
                <a:lnTo>
                  <a:pt x="130587" y="113118"/>
                </a:lnTo>
                <a:lnTo>
                  <a:pt x="130619" y="91643"/>
                </a:lnTo>
                <a:close/>
              </a:path>
              <a:path w="130809" h="161925">
                <a:moveTo>
                  <a:pt x="65163" y="0"/>
                </a:moveTo>
                <a:lnTo>
                  <a:pt x="20799" y="9702"/>
                </a:lnTo>
                <a:lnTo>
                  <a:pt x="0" y="48107"/>
                </a:lnTo>
                <a:lnTo>
                  <a:pt x="31661" y="48107"/>
                </a:lnTo>
                <a:lnTo>
                  <a:pt x="31661" y="43230"/>
                </a:lnTo>
                <a:lnTo>
                  <a:pt x="33083" y="39687"/>
                </a:lnTo>
                <a:lnTo>
                  <a:pt x="65163" y="31356"/>
                </a:lnTo>
                <a:lnTo>
                  <a:pt x="127364" y="31356"/>
                </a:lnTo>
                <a:lnTo>
                  <a:pt x="126528" y="27056"/>
                </a:lnTo>
                <a:lnTo>
                  <a:pt x="114255" y="12023"/>
                </a:lnTo>
                <a:lnTo>
                  <a:pt x="93800" y="3005"/>
                </a:lnTo>
                <a:lnTo>
                  <a:pt x="65163" y="0"/>
                </a:lnTo>
                <a:close/>
              </a:path>
            </a:pathLst>
          </a:custGeom>
          <a:solidFill>
            <a:srgbClr val="004594"/>
          </a:solidFill>
        </p:spPr>
        <p:txBody>
          <a:bodyPr wrap="square" lIns="0" tIns="0" rIns="0" bIns="0" rtlCol="0"/>
          <a:lstStyle/>
          <a:p>
            <a:endParaRPr b="1" dirty="0">
              <a:latin typeface="Century Gothic Bold"/>
            </a:endParaRPr>
          </a:p>
        </p:txBody>
      </p:sp>
      <p:sp>
        <p:nvSpPr>
          <p:cNvPr id="38" name="object 9"/>
          <p:cNvSpPr/>
          <p:nvPr/>
        </p:nvSpPr>
        <p:spPr>
          <a:xfrm>
            <a:off x="1167560" y="6875250"/>
            <a:ext cx="151130" cy="161925"/>
          </a:xfrm>
          <a:custGeom>
            <a:avLst/>
            <a:gdLst/>
            <a:ahLst/>
            <a:cxnLst/>
            <a:rect l="l" t="t" r="r" b="b"/>
            <a:pathLst>
              <a:path w="151130" h="161925">
                <a:moveTo>
                  <a:pt x="75501" y="0"/>
                </a:moveTo>
                <a:lnTo>
                  <a:pt x="18876" y="20210"/>
                </a:lnTo>
                <a:lnTo>
                  <a:pt x="20" y="80683"/>
                </a:lnTo>
                <a:lnTo>
                  <a:pt x="0" y="161366"/>
                </a:lnTo>
                <a:lnTo>
                  <a:pt x="31661" y="161366"/>
                </a:lnTo>
                <a:lnTo>
                  <a:pt x="31661" y="80683"/>
                </a:lnTo>
                <a:lnTo>
                  <a:pt x="32175" y="69205"/>
                </a:lnTo>
                <a:lnTo>
                  <a:pt x="53967" y="34783"/>
                </a:lnTo>
                <a:lnTo>
                  <a:pt x="75501" y="31356"/>
                </a:lnTo>
                <a:lnTo>
                  <a:pt x="138130" y="31356"/>
                </a:lnTo>
                <a:lnTo>
                  <a:pt x="131908" y="20210"/>
                </a:lnTo>
                <a:lnTo>
                  <a:pt x="108405" y="5052"/>
                </a:lnTo>
                <a:lnTo>
                  <a:pt x="75501" y="0"/>
                </a:lnTo>
                <a:close/>
              </a:path>
              <a:path w="151130" h="161925">
                <a:moveTo>
                  <a:pt x="138130" y="31356"/>
                </a:moveTo>
                <a:lnTo>
                  <a:pt x="75501" y="31356"/>
                </a:lnTo>
                <a:lnTo>
                  <a:pt x="87188" y="32213"/>
                </a:lnTo>
                <a:lnTo>
                  <a:pt x="96970" y="34783"/>
                </a:lnTo>
                <a:lnTo>
                  <a:pt x="118535" y="69205"/>
                </a:lnTo>
                <a:lnTo>
                  <a:pt x="119049" y="80683"/>
                </a:lnTo>
                <a:lnTo>
                  <a:pt x="119049" y="161366"/>
                </a:lnTo>
                <a:lnTo>
                  <a:pt x="150710" y="161366"/>
                </a:lnTo>
                <a:lnTo>
                  <a:pt x="150690" y="80683"/>
                </a:lnTo>
                <a:lnTo>
                  <a:pt x="146010" y="45471"/>
                </a:lnTo>
                <a:lnTo>
                  <a:pt x="138130" y="31356"/>
                </a:lnTo>
                <a:close/>
              </a:path>
            </a:pathLst>
          </a:custGeom>
          <a:solidFill>
            <a:srgbClr val="004594"/>
          </a:solidFill>
        </p:spPr>
        <p:txBody>
          <a:bodyPr wrap="square" lIns="0" tIns="0" rIns="0" bIns="0" rtlCol="0"/>
          <a:lstStyle/>
          <a:p>
            <a:endParaRPr b="1" dirty="0">
              <a:latin typeface="Century Gothic Bold"/>
            </a:endParaRPr>
          </a:p>
        </p:txBody>
      </p:sp>
      <p:sp>
        <p:nvSpPr>
          <p:cNvPr id="39" name="object 10"/>
          <p:cNvSpPr/>
          <p:nvPr/>
        </p:nvSpPr>
        <p:spPr>
          <a:xfrm>
            <a:off x="1328802" y="6811612"/>
            <a:ext cx="151130" cy="225425"/>
          </a:xfrm>
          <a:custGeom>
            <a:avLst/>
            <a:gdLst/>
            <a:ahLst/>
            <a:cxnLst/>
            <a:rect l="l" t="t" r="r" b="b"/>
            <a:pathLst>
              <a:path w="151130" h="225425">
                <a:moveTo>
                  <a:pt x="31661" y="0"/>
                </a:moveTo>
                <a:lnTo>
                  <a:pt x="0" y="0"/>
                </a:lnTo>
                <a:lnTo>
                  <a:pt x="20" y="144475"/>
                </a:lnTo>
                <a:lnTo>
                  <a:pt x="4700" y="179625"/>
                </a:lnTo>
                <a:lnTo>
                  <a:pt x="18800" y="204838"/>
                </a:lnTo>
                <a:lnTo>
                  <a:pt x="42299" y="219964"/>
                </a:lnTo>
                <a:lnTo>
                  <a:pt x="75196" y="225005"/>
                </a:lnTo>
                <a:lnTo>
                  <a:pt x="108249" y="219964"/>
                </a:lnTo>
                <a:lnTo>
                  <a:pt x="131832" y="204876"/>
                </a:lnTo>
                <a:lnTo>
                  <a:pt x="138148" y="193649"/>
                </a:lnTo>
                <a:lnTo>
                  <a:pt x="75196" y="193649"/>
                </a:lnTo>
                <a:lnTo>
                  <a:pt x="63516" y="192790"/>
                </a:lnTo>
                <a:lnTo>
                  <a:pt x="33718" y="165554"/>
                </a:lnTo>
                <a:lnTo>
                  <a:pt x="31661" y="144475"/>
                </a:lnTo>
                <a:lnTo>
                  <a:pt x="31661" y="94995"/>
                </a:lnTo>
                <a:lnTo>
                  <a:pt x="138079" y="94995"/>
                </a:lnTo>
                <a:lnTo>
                  <a:pt x="131832" y="83850"/>
                </a:lnTo>
                <a:lnTo>
                  <a:pt x="108234" y="68692"/>
                </a:lnTo>
                <a:lnTo>
                  <a:pt x="75196" y="63639"/>
                </a:lnTo>
                <a:lnTo>
                  <a:pt x="31661" y="63639"/>
                </a:lnTo>
                <a:lnTo>
                  <a:pt x="31661" y="0"/>
                </a:lnTo>
                <a:close/>
              </a:path>
              <a:path w="151130" h="225425">
                <a:moveTo>
                  <a:pt x="138079" y="94995"/>
                </a:moveTo>
                <a:lnTo>
                  <a:pt x="75196" y="94995"/>
                </a:lnTo>
                <a:lnTo>
                  <a:pt x="86902" y="95855"/>
                </a:lnTo>
                <a:lnTo>
                  <a:pt x="96742" y="98432"/>
                </a:lnTo>
                <a:lnTo>
                  <a:pt x="118535" y="132968"/>
                </a:lnTo>
                <a:lnTo>
                  <a:pt x="119049" y="144475"/>
                </a:lnTo>
                <a:lnTo>
                  <a:pt x="118535" y="155855"/>
                </a:lnTo>
                <a:lnTo>
                  <a:pt x="96742" y="190212"/>
                </a:lnTo>
                <a:lnTo>
                  <a:pt x="75196" y="193649"/>
                </a:lnTo>
                <a:lnTo>
                  <a:pt x="138148" y="193649"/>
                </a:lnTo>
                <a:lnTo>
                  <a:pt x="145880" y="179908"/>
                </a:lnTo>
                <a:lnTo>
                  <a:pt x="146002" y="179625"/>
                </a:lnTo>
                <a:lnTo>
                  <a:pt x="150710" y="144475"/>
                </a:lnTo>
                <a:lnTo>
                  <a:pt x="145991" y="109111"/>
                </a:lnTo>
                <a:lnTo>
                  <a:pt x="138079" y="94995"/>
                </a:lnTo>
                <a:close/>
              </a:path>
            </a:pathLst>
          </a:custGeom>
          <a:solidFill>
            <a:srgbClr val="69AF22"/>
          </a:solidFill>
        </p:spPr>
        <p:txBody>
          <a:bodyPr wrap="square" lIns="0" tIns="0" rIns="0" bIns="0" rtlCol="0"/>
          <a:lstStyle/>
          <a:p>
            <a:endParaRPr b="1" dirty="0">
              <a:latin typeface="Century Gothic Bold"/>
            </a:endParaRPr>
          </a:p>
        </p:txBody>
      </p:sp>
      <p:sp>
        <p:nvSpPr>
          <p:cNvPr id="40" name="object 11"/>
          <p:cNvSpPr/>
          <p:nvPr/>
        </p:nvSpPr>
        <p:spPr>
          <a:xfrm>
            <a:off x="1491056" y="6811619"/>
            <a:ext cx="31750" cy="31750"/>
          </a:xfrm>
          <a:custGeom>
            <a:avLst/>
            <a:gdLst/>
            <a:ahLst/>
            <a:cxnLst/>
            <a:rect l="l" t="t" r="r" b="b"/>
            <a:pathLst>
              <a:path w="31750" h="31750">
                <a:moveTo>
                  <a:pt x="31661" y="0"/>
                </a:moveTo>
                <a:lnTo>
                  <a:pt x="0" y="0"/>
                </a:lnTo>
                <a:lnTo>
                  <a:pt x="0" y="31356"/>
                </a:lnTo>
                <a:lnTo>
                  <a:pt x="31661" y="31356"/>
                </a:lnTo>
                <a:lnTo>
                  <a:pt x="31661" y="0"/>
                </a:lnTo>
                <a:close/>
              </a:path>
            </a:pathLst>
          </a:custGeom>
          <a:solidFill>
            <a:srgbClr val="69AF22"/>
          </a:solidFill>
        </p:spPr>
        <p:txBody>
          <a:bodyPr wrap="square" lIns="0" tIns="0" rIns="0" bIns="0" rtlCol="0"/>
          <a:lstStyle/>
          <a:p>
            <a:endParaRPr b="1" dirty="0">
              <a:latin typeface="Century Gothic Bold"/>
            </a:endParaRPr>
          </a:p>
        </p:txBody>
      </p:sp>
      <p:sp>
        <p:nvSpPr>
          <p:cNvPr id="42" name="object 12"/>
          <p:cNvSpPr/>
          <p:nvPr/>
        </p:nvSpPr>
        <p:spPr>
          <a:xfrm>
            <a:off x="1506886" y="6875246"/>
            <a:ext cx="0" cy="161925"/>
          </a:xfrm>
          <a:custGeom>
            <a:avLst/>
            <a:gdLst/>
            <a:ahLst/>
            <a:cxnLst/>
            <a:rect l="l" t="t" r="r" b="b"/>
            <a:pathLst>
              <a:path h="161925">
                <a:moveTo>
                  <a:pt x="0" y="0"/>
                </a:moveTo>
                <a:lnTo>
                  <a:pt x="0" y="161366"/>
                </a:lnTo>
              </a:path>
            </a:pathLst>
          </a:custGeom>
          <a:ln w="31661">
            <a:solidFill>
              <a:srgbClr val="69AF22"/>
            </a:solidFill>
          </a:ln>
        </p:spPr>
        <p:txBody>
          <a:bodyPr wrap="square" lIns="0" tIns="0" rIns="0" bIns="0" rtlCol="0"/>
          <a:lstStyle/>
          <a:p>
            <a:endParaRPr b="1" dirty="0">
              <a:latin typeface="Century Gothic Bold"/>
            </a:endParaRPr>
          </a:p>
        </p:txBody>
      </p:sp>
      <p:sp>
        <p:nvSpPr>
          <p:cNvPr id="43" name="object 13"/>
          <p:cNvSpPr/>
          <p:nvPr/>
        </p:nvSpPr>
        <p:spPr>
          <a:xfrm>
            <a:off x="1534344" y="6811612"/>
            <a:ext cx="151130" cy="225425"/>
          </a:xfrm>
          <a:custGeom>
            <a:avLst/>
            <a:gdLst/>
            <a:ahLst/>
            <a:cxnLst/>
            <a:rect l="l" t="t" r="r" b="b"/>
            <a:pathLst>
              <a:path w="151130" h="225425">
                <a:moveTo>
                  <a:pt x="150710" y="0"/>
                </a:moveTo>
                <a:lnTo>
                  <a:pt x="119049" y="0"/>
                </a:lnTo>
                <a:lnTo>
                  <a:pt x="119049" y="63639"/>
                </a:lnTo>
                <a:lnTo>
                  <a:pt x="75501" y="63639"/>
                </a:lnTo>
                <a:lnTo>
                  <a:pt x="42471" y="68682"/>
                </a:lnTo>
                <a:lnTo>
                  <a:pt x="18876" y="83812"/>
                </a:lnTo>
                <a:lnTo>
                  <a:pt x="4719" y="109025"/>
                </a:lnTo>
                <a:lnTo>
                  <a:pt x="0" y="144322"/>
                </a:lnTo>
                <a:lnTo>
                  <a:pt x="4719" y="179758"/>
                </a:lnTo>
                <a:lnTo>
                  <a:pt x="18876" y="205066"/>
                </a:lnTo>
                <a:lnTo>
                  <a:pt x="42471" y="220250"/>
                </a:lnTo>
                <a:lnTo>
                  <a:pt x="75501" y="225310"/>
                </a:lnTo>
                <a:lnTo>
                  <a:pt x="108405" y="220250"/>
                </a:lnTo>
                <a:lnTo>
                  <a:pt x="131908" y="205066"/>
                </a:lnTo>
                <a:lnTo>
                  <a:pt x="138744" y="192798"/>
                </a:lnTo>
                <a:lnTo>
                  <a:pt x="75577" y="192798"/>
                </a:lnTo>
                <a:lnTo>
                  <a:pt x="63892" y="191936"/>
                </a:lnTo>
                <a:lnTo>
                  <a:pt x="34097" y="164539"/>
                </a:lnTo>
                <a:lnTo>
                  <a:pt x="32042" y="143167"/>
                </a:lnTo>
                <a:lnTo>
                  <a:pt x="32556" y="131625"/>
                </a:lnTo>
                <a:lnTo>
                  <a:pt x="54113" y="97212"/>
                </a:lnTo>
                <a:lnTo>
                  <a:pt x="150710" y="93840"/>
                </a:lnTo>
                <a:lnTo>
                  <a:pt x="150710" y="0"/>
                </a:lnTo>
                <a:close/>
              </a:path>
              <a:path w="151130" h="225425">
                <a:moveTo>
                  <a:pt x="150710" y="93840"/>
                </a:moveTo>
                <a:lnTo>
                  <a:pt x="119113" y="93840"/>
                </a:lnTo>
                <a:lnTo>
                  <a:pt x="119062" y="144322"/>
                </a:lnTo>
                <a:lnTo>
                  <a:pt x="118600" y="154715"/>
                </a:lnTo>
                <a:lnTo>
                  <a:pt x="97047" y="189350"/>
                </a:lnTo>
                <a:lnTo>
                  <a:pt x="75577" y="192798"/>
                </a:lnTo>
                <a:lnTo>
                  <a:pt x="138744" y="192798"/>
                </a:lnTo>
                <a:lnTo>
                  <a:pt x="146010" y="179758"/>
                </a:lnTo>
                <a:lnTo>
                  <a:pt x="150710" y="144322"/>
                </a:lnTo>
                <a:lnTo>
                  <a:pt x="150710" y="93840"/>
                </a:lnTo>
                <a:close/>
              </a:path>
            </a:pathLst>
          </a:custGeom>
          <a:solidFill>
            <a:srgbClr val="69AF22"/>
          </a:solidFill>
        </p:spPr>
        <p:txBody>
          <a:bodyPr wrap="square" lIns="0" tIns="0" rIns="0" bIns="0" rtlCol="0"/>
          <a:lstStyle/>
          <a:p>
            <a:endParaRPr b="1" dirty="0">
              <a:latin typeface="Century Gothic Bold"/>
            </a:endParaRPr>
          </a:p>
        </p:txBody>
      </p:sp>
      <p:sp>
        <p:nvSpPr>
          <p:cNvPr id="44" name="object 14"/>
          <p:cNvSpPr/>
          <p:nvPr/>
        </p:nvSpPr>
        <p:spPr>
          <a:xfrm>
            <a:off x="1690453" y="6875246"/>
            <a:ext cx="151130" cy="161925"/>
          </a:xfrm>
          <a:custGeom>
            <a:avLst/>
            <a:gdLst/>
            <a:ahLst/>
            <a:cxnLst/>
            <a:rect l="l" t="t" r="r" b="b"/>
            <a:pathLst>
              <a:path w="151130" h="161925">
                <a:moveTo>
                  <a:pt x="75501" y="0"/>
                </a:moveTo>
                <a:lnTo>
                  <a:pt x="42466" y="5052"/>
                </a:lnTo>
                <a:lnTo>
                  <a:pt x="18872" y="20210"/>
                </a:lnTo>
                <a:lnTo>
                  <a:pt x="4717" y="45471"/>
                </a:lnTo>
                <a:lnTo>
                  <a:pt x="0" y="80835"/>
                </a:lnTo>
                <a:lnTo>
                  <a:pt x="4717" y="116071"/>
                </a:lnTo>
                <a:lnTo>
                  <a:pt x="18872" y="141236"/>
                </a:lnTo>
                <a:lnTo>
                  <a:pt x="42466" y="156334"/>
                </a:lnTo>
                <a:lnTo>
                  <a:pt x="75501" y="161366"/>
                </a:lnTo>
                <a:lnTo>
                  <a:pt x="150710" y="161366"/>
                </a:lnTo>
                <a:lnTo>
                  <a:pt x="150710" y="130009"/>
                </a:lnTo>
                <a:lnTo>
                  <a:pt x="75501" y="130009"/>
                </a:lnTo>
                <a:lnTo>
                  <a:pt x="58544" y="127916"/>
                </a:lnTo>
                <a:lnTo>
                  <a:pt x="45737" y="121637"/>
                </a:lnTo>
                <a:lnTo>
                  <a:pt x="37080" y="111171"/>
                </a:lnTo>
                <a:lnTo>
                  <a:pt x="32575" y="96520"/>
                </a:lnTo>
                <a:lnTo>
                  <a:pt x="150710" y="96520"/>
                </a:lnTo>
                <a:lnTo>
                  <a:pt x="150710" y="80733"/>
                </a:lnTo>
                <a:lnTo>
                  <a:pt x="148638" y="65163"/>
                </a:lnTo>
                <a:lnTo>
                  <a:pt x="32575" y="65163"/>
                </a:lnTo>
                <a:lnTo>
                  <a:pt x="37080" y="50378"/>
                </a:lnTo>
                <a:lnTo>
                  <a:pt x="45737" y="39817"/>
                </a:lnTo>
                <a:lnTo>
                  <a:pt x="58544" y="33481"/>
                </a:lnTo>
                <a:lnTo>
                  <a:pt x="75501" y="31369"/>
                </a:lnTo>
                <a:lnTo>
                  <a:pt x="138160" y="31369"/>
                </a:lnTo>
                <a:lnTo>
                  <a:pt x="131908" y="20183"/>
                </a:lnTo>
                <a:lnTo>
                  <a:pt x="108405" y="5045"/>
                </a:lnTo>
                <a:lnTo>
                  <a:pt x="75501" y="0"/>
                </a:lnTo>
                <a:close/>
              </a:path>
              <a:path w="151130" h="161925">
                <a:moveTo>
                  <a:pt x="138160" y="31369"/>
                </a:moveTo>
                <a:lnTo>
                  <a:pt x="75501" y="31369"/>
                </a:lnTo>
                <a:lnTo>
                  <a:pt x="92325" y="33481"/>
                </a:lnTo>
                <a:lnTo>
                  <a:pt x="105038" y="39817"/>
                </a:lnTo>
                <a:lnTo>
                  <a:pt x="113641" y="50378"/>
                </a:lnTo>
                <a:lnTo>
                  <a:pt x="118135" y="65163"/>
                </a:lnTo>
                <a:lnTo>
                  <a:pt x="148638" y="65163"/>
                </a:lnTo>
                <a:lnTo>
                  <a:pt x="146010" y="45412"/>
                </a:lnTo>
                <a:lnTo>
                  <a:pt x="138160" y="31369"/>
                </a:lnTo>
                <a:close/>
              </a:path>
            </a:pathLst>
          </a:custGeom>
          <a:solidFill>
            <a:srgbClr val="69AF22"/>
          </a:solidFill>
        </p:spPr>
        <p:txBody>
          <a:bodyPr wrap="square" lIns="0" tIns="0" rIns="0" bIns="0" rtlCol="0"/>
          <a:lstStyle/>
          <a:p>
            <a:endParaRPr b="1" dirty="0">
              <a:latin typeface="Century Gothic Bold"/>
            </a:endParaRPr>
          </a:p>
        </p:txBody>
      </p:sp>
      <p:sp>
        <p:nvSpPr>
          <p:cNvPr id="45" name="object 15"/>
          <p:cNvSpPr/>
          <p:nvPr/>
        </p:nvSpPr>
        <p:spPr>
          <a:xfrm>
            <a:off x="879849" y="7122655"/>
            <a:ext cx="946471" cy="170242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b="1" dirty="0">
              <a:latin typeface="Century Gothic Bold"/>
            </a:endParaRPr>
          </a:p>
        </p:txBody>
      </p:sp>
      <p:sp>
        <p:nvSpPr>
          <p:cNvPr id="46" name="object 16"/>
          <p:cNvSpPr txBox="1"/>
          <p:nvPr/>
        </p:nvSpPr>
        <p:spPr>
          <a:xfrm>
            <a:off x="2861074" y="6985140"/>
            <a:ext cx="1466215" cy="162224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950" b="1" spc="-25" dirty="0">
                <a:solidFill>
                  <a:srgbClr val="004594"/>
                </a:solidFill>
                <a:latin typeface="Century Gothic"/>
                <a:cs typeface="Century Gothic"/>
              </a:rPr>
              <a:t>www.lanbide.euskadi.eus</a:t>
            </a:r>
            <a:endParaRPr sz="950" dirty="0">
              <a:latin typeface="Century Gothic"/>
              <a:cs typeface="Century Gothic"/>
            </a:endParaRPr>
          </a:p>
        </p:txBody>
      </p:sp>
      <p:sp>
        <p:nvSpPr>
          <p:cNvPr id="47" name="object 17"/>
          <p:cNvSpPr/>
          <p:nvPr/>
        </p:nvSpPr>
        <p:spPr>
          <a:xfrm>
            <a:off x="4692841" y="7021690"/>
            <a:ext cx="126720" cy="126733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b="1" dirty="0">
              <a:latin typeface="Century Gothic Bold"/>
            </a:endParaRPr>
          </a:p>
        </p:txBody>
      </p:sp>
      <p:sp>
        <p:nvSpPr>
          <p:cNvPr id="48" name="object 18"/>
          <p:cNvSpPr/>
          <p:nvPr/>
        </p:nvSpPr>
        <p:spPr>
          <a:xfrm>
            <a:off x="4512936" y="7021693"/>
            <a:ext cx="126623" cy="126733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b="1" dirty="0">
              <a:latin typeface="Century Gothic Bold"/>
            </a:endParaRPr>
          </a:p>
        </p:txBody>
      </p:sp>
      <p:sp>
        <p:nvSpPr>
          <p:cNvPr id="49" name="object 19"/>
          <p:cNvSpPr/>
          <p:nvPr/>
        </p:nvSpPr>
        <p:spPr>
          <a:xfrm>
            <a:off x="4873167" y="7021696"/>
            <a:ext cx="126746" cy="126720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b="1" dirty="0">
              <a:latin typeface="Century Gothic Bold"/>
            </a:endParaRPr>
          </a:p>
        </p:txBody>
      </p:sp>
      <p:sp>
        <p:nvSpPr>
          <p:cNvPr id="50" name="object 22"/>
          <p:cNvSpPr txBox="1"/>
          <p:nvPr/>
        </p:nvSpPr>
        <p:spPr>
          <a:xfrm>
            <a:off x="2002056" y="7016817"/>
            <a:ext cx="764352" cy="321242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950" b="1" spc="-5" dirty="0" smtClean="0">
                <a:solidFill>
                  <a:srgbClr val="004594"/>
                </a:solidFill>
                <a:latin typeface="Century Gothic"/>
                <a:cs typeface="Century Gothic"/>
              </a:rPr>
              <a:t>9</a:t>
            </a:r>
            <a:r>
              <a:rPr lang="es-ES" sz="950" b="1" spc="-5" dirty="0" smtClean="0">
                <a:solidFill>
                  <a:srgbClr val="004594"/>
                </a:solidFill>
                <a:latin typeface="Century Gothic"/>
                <a:cs typeface="Century Gothic"/>
              </a:rPr>
              <a:t>45  160 601</a:t>
            </a:r>
          </a:p>
          <a:p>
            <a:pPr marL="12700">
              <a:lnSpc>
                <a:spcPct val="100000"/>
              </a:lnSpc>
              <a:spcBef>
                <a:spcPts val="125"/>
              </a:spcBef>
            </a:pPr>
            <a:endParaRPr sz="950" dirty="0">
              <a:latin typeface="Century Gothic"/>
              <a:cs typeface="Century Gothic"/>
            </a:endParaRPr>
          </a:p>
        </p:txBody>
      </p:sp>
      <p:pic>
        <p:nvPicPr>
          <p:cNvPr id="34" name="Imagen 33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37522" y="6875246"/>
            <a:ext cx="2511870" cy="432000"/>
          </a:xfrm>
          <a:prstGeom prst="rect">
            <a:avLst/>
          </a:prstGeom>
        </p:spPr>
      </p:pic>
      <p:pic>
        <p:nvPicPr>
          <p:cNvPr id="41" name="Picture 5" descr="OK Tira azul_oscuro"/>
          <p:cNvPicPr>
            <a:picLocks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5685" r="-47"/>
          <a:stretch>
            <a:fillRect/>
          </a:stretch>
        </p:blipFill>
        <p:spPr bwMode="auto">
          <a:xfrm>
            <a:off x="184334" y="87568"/>
            <a:ext cx="10191566" cy="1328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596658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9"/>
          <p:cNvGrpSpPr>
            <a:grpSpLocks/>
          </p:cNvGrpSpPr>
          <p:nvPr/>
        </p:nvGrpSpPr>
        <p:grpSpPr bwMode="auto">
          <a:xfrm>
            <a:off x="8255" y="-2127"/>
            <a:ext cx="10680700" cy="7562850"/>
            <a:chOff x="0" y="981"/>
            <a:chExt cx="5760" cy="2319"/>
          </a:xfrm>
        </p:grpSpPr>
        <p:sp>
          <p:nvSpPr>
            <p:cNvPr id="5" name="2 Rectángulo"/>
            <p:cNvSpPr>
              <a:spLocks noChangeArrowheads="1"/>
            </p:cNvSpPr>
            <p:nvPr/>
          </p:nvSpPr>
          <p:spPr bwMode="auto">
            <a:xfrm>
              <a:off x="0" y="981"/>
              <a:ext cx="5760" cy="2086"/>
            </a:xfrm>
            <a:prstGeom prst="rect">
              <a:avLst/>
            </a:prstGeom>
            <a:solidFill>
              <a:srgbClr val="00459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 algn="ctr">
                  <a:solidFill>
                    <a:srgbClr val="004595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>
                <a:defRPr/>
              </a:pPr>
              <a:endParaRPr lang="es-ES" dirty="0">
                <a:solidFill>
                  <a:schemeClr val="lt1"/>
                </a:solidFill>
                <a:latin typeface="+mn-lt"/>
              </a:endParaRPr>
            </a:p>
          </p:txBody>
        </p:sp>
        <p:pic>
          <p:nvPicPr>
            <p:cNvPr id="8" name="Picture 4" descr="OK Tira verde_oscuro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3067"/>
              <a:ext cx="5760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6" name="object 3">
            <a:extLst>
              <a:ext uri="{FF2B5EF4-FFF2-40B4-BE49-F238E27FC236}">
                <a16:creationId xmlns:a16="http://schemas.microsoft.com/office/drawing/2014/main" id="{5BB37A96-4DB9-F741-9633-F08A5A20DC7B}"/>
              </a:ext>
            </a:extLst>
          </p:cNvPr>
          <p:cNvSpPr txBox="1">
            <a:spLocks/>
          </p:cNvSpPr>
          <p:nvPr/>
        </p:nvSpPr>
        <p:spPr>
          <a:xfrm>
            <a:off x="385798" y="2612206"/>
            <a:ext cx="8077200" cy="70532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>
            <a:lvl1pPr>
              <a:defRPr sz="4500" b="1" i="0">
                <a:solidFill>
                  <a:srgbClr val="004594"/>
                </a:solidFill>
                <a:latin typeface="Century Gothic"/>
                <a:ea typeface="+mj-ea"/>
                <a:cs typeface="Century Gothic"/>
              </a:defRPr>
            </a:lvl1pPr>
          </a:lstStyle>
          <a:p>
            <a:r>
              <a:rPr lang="es-ES" spc="-100" dirty="0">
                <a:solidFill>
                  <a:schemeClr val="bg1">
                    <a:lumMod val="95000"/>
                  </a:schemeClr>
                </a:solidFill>
              </a:rPr>
              <a:t>Procedimiento y tramitación</a:t>
            </a:r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307E8DD3-E56B-3641-9615-F079C8E6E396}"/>
              </a:ext>
            </a:extLst>
          </p:cNvPr>
          <p:cNvSpPr/>
          <p:nvPr/>
        </p:nvSpPr>
        <p:spPr>
          <a:xfrm>
            <a:off x="317500" y="1190625"/>
            <a:ext cx="3421097" cy="21441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20000" spc="-1000" baseline="7000" dirty="0">
                <a:solidFill>
                  <a:schemeClr val="bg1">
                    <a:lumMod val="95000"/>
                    <a:alpha val="36000"/>
                  </a:schemeClr>
                </a:solidFill>
                <a:latin typeface="Century Gothic"/>
                <a:cs typeface="Century Gothic"/>
              </a:rPr>
              <a:t>10</a:t>
            </a:r>
            <a:endParaRPr lang="es-ES" sz="20000" b="1" spc="-1000" baseline="7000" dirty="0">
              <a:solidFill>
                <a:schemeClr val="bg1">
                  <a:lumMod val="95000"/>
                  <a:alpha val="36000"/>
                </a:schemeClr>
              </a:solidFill>
              <a:latin typeface="Century Gothic Bold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object 23"/>
          <p:cNvSpPr txBox="1"/>
          <p:nvPr/>
        </p:nvSpPr>
        <p:spPr>
          <a:xfrm>
            <a:off x="769743" y="2305949"/>
            <a:ext cx="2272030" cy="2692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s-ES" sz="1600" b="1" spc="-10" dirty="0" smtClean="0">
                <a:solidFill>
                  <a:srgbClr val="004594"/>
                </a:solidFill>
                <a:latin typeface="Century Gothic"/>
                <a:cs typeface="Century Gothic"/>
              </a:rPr>
              <a:t>Tramitación</a:t>
            </a:r>
            <a:r>
              <a:rPr lang="es-ES" sz="1600" b="1" spc="-35" dirty="0" smtClean="0">
                <a:solidFill>
                  <a:srgbClr val="004594"/>
                </a:solidFill>
                <a:latin typeface="Century Gothic"/>
                <a:cs typeface="Century Gothic"/>
              </a:rPr>
              <a:t> </a:t>
            </a:r>
            <a:r>
              <a:rPr lang="es-ES" sz="1600" b="1" spc="10" dirty="0" smtClean="0">
                <a:solidFill>
                  <a:srgbClr val="004594"/>
                </a:solidFill>
                <a:latin typeface="Century Gothic"/>
                <a:cs typeface="Century Gothic"/>
              </a:rPr>
              <a:t>solicitudes</a:t>
            </a:r>
            <a:endParaRPr lang="es-ES" sz="1600" dirty="0">
              <a:latin typeface="Century Gothic"/>
              <a:cs typeface="Century Gothic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4546404" y="1675650"/>
            <a:ext cx="4920200" cy="161326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spcBef>
                <a:spcPts val="100"/>
              </a:spcBef>
            </a:pPr>
            <a:r>
              <a:rPr lang="es-ES" sz="1300" spc="-45" dirty="0">
                <a:solidFill>
                  <a:srgbClr val="3D3D3F"/>
                </a:solidFill>
                <a:latin typeface="Century Gothic"/>
                <a:cs typeface="Century Gothic"/>
              </a:rPr>
              <a:t>Serán </a:t>
            </a:r>
            <a:r>
              <a:rPr lang="es-ES" sz="1300" spc="-30" dirty="0">
                <a:solidFill>
                  <a:srgbClr val="3D3D3F"/>
                </a:solidFill>
                <a:latin typeface="Century Gothic"/>
                <a:cs typeface="Century Gothic"/>
              </a:rPr>
              <a:t>estudiadas </a:t>
            </a:r>
            <a:r>
              <a:rPr lang="es-ES" sz="1300" spc="-30" dirty="0">
                <a:solidFill>
                  <a:srgbClr val="20529C"/>
                </a:solidFill>
                <a:latin typeface="Century Gothic"/>
                <a:cs typeface="Century Gothic"/>
              </a:rPr>
              <a:t>por orden </a:t>
            </a:r>
            <a:r>
              <a:rPr lang="es-ES" sz="1300" spc="-45" dirty="0">
                <a:solidFill>
                  <a:srgbClr val="20529C"/>
                </a:solidFill>
                <a:latin typeface="Century Gothic"/>
                <a:cs typeface="Century Gothic"/>
              </a:rPr>
              <a:t>de </a:t>
            </a:r>
            <a:r>
              <a:rPr lang="es-ES" sz="1300" spc="-20" dirty="0">
                <a:solidFill>
                  <a:srgbClr val="20529C"/>
                </a:solidFill>
                <a:latin typeface="Century Gothic"/>
                <a:cs typeface="Century Gothic"/>
              </a:rPr>
              <a:t>presentación </a:t>
            </a:r>
            <a:r>
              <a:rPr lang="es-ES" sz="1300" spc="-100" dirty="0">
                <a:solidFill>
                  <a:srgbClr val="3D3D3F"/>
                </a:solidFill>
                <a:latin typeface="Century Gothic"/>
                <a:cs typeface="Century Gothic"/>
              </a:rPr>
              <a:t>y  </a:t>
            </a:r>
            <a:r>
              <a:rPr lang="es-ES" sz="1300" spc="-5" dirty="0">
                <a:solidFill>
                  <a:srgbClr val="3D3D3F"/>
                </a:solidFill>
                <a:latin typeface="Century Gothic"/>
                <a:cs typeface="Century Gothic"/>
              </a:rPr>
              <a:t>se  </a:t>
            </a:r>
            <a:r>
              <a:rPr lang="es-ES" sz="1300" spc="-45" dirty="0">
                <a:solidFill>
                  <a:srgbClr val="3D3D3F"/>
                </a:solidFill>
                <a:latin typeface="Century Gothic"/>
                <a:cs typeface="Century Gothic"/>
              </a:rPr>
              <a:t>concederán </a:t>
            </a:r>
            <a:r>
              <a:rPr lang="es-ES" sz="1300" spc="-50" dirty="0">
                <a:solidFill>
                  <a:srgbClr val="3D3D3F"/>
                </a:solidFill>
                <a:latin typeface="Century Gothic"/>
                <a:cs typeface="Century Gothic"/>
              </a:rPr>
              <a:t>en </a:t>
            </a:r>
            <a:r>
              <a:rPr lang="es-ES" sz="1300" spc="-30" dirty="0">
                <a:solidFill>
                  <a:srgbClr val="3D3D3F"/>
                </a:solidFill>
                <a:latin typeface="Century Gothic"/>
                <a:cs typeface="Century Gothic"/>
              </a:rPr>
              <a:t>el </a:t>
            </a:r>
            <a:r>
              <a:rPr lang="es-ES" sz="1300" spc="-5" dirty="0">
                <a:solidFill>
                  <a:srgbClr val="3D3D3F"/>
                </a:solidFill>
                <a:latin typeface="Century Gothic"/>
                <a:cs typeface="Century Gothic"/>
              </a:rPr>
              <a:t>mismo </a:t>
            </a:r>
            <a:r>
              <a:rPr lang="es-ES" sz="1300" spc="-50" dirty="0">
                <a:solidFill>
                  <a:srgbClr val="3D3D3F"/>
                </a:solidFill>
                <a:latin typeface="Century Gothic"/>
                <a:cs typeface="Century Gothic"/>
              </a:rPr>
              <a:t>orden </a:t>
            </a:r>
            <a:r>
              <a:rPr lang="es-ES" sz="1300" spc="-70" dirty="0">
                <a:solidFill>
                  <a:srgbClr val="3D3D3F"/>
                </a:solidFill>
                <a:latin typeface="Century Gothic"/>
                <a:cs typeface="Century Gothic"/>
              </a:rPr>
              <a:t>a </a:t>
            </a:r>
            <a:r>
              <a:rPr lang="es-ES" sz="1300" spc="-40" dirty="0">
                <a:solidFill>
                  <a:srgbClr val="3D3D3F"/>
                </a:solidFill>
                <a:latin typeface="Century Gothic"/>
                <a:cs typeface="Century Gothic"/>
              </a:rPr>
              <a:t>todas </a:t>
            </a:r>
            <a:r>
              <a:rPr lang="es-ES" sz="1300" spc="-30" dirty="0">
                <a:solidFill>
                  <a:srgbClr val="3D3D3F"/>
                </a:solidFill>
                <a:latin typeface="Century Gothic"/>
                <a:cs typeface="Century Gothic"/>
              </a:rPr>
              <a:t>aquellas </a:t>
            </a:r>
            <a:r>
              <a:rPr lang="es-ES" sz="1300" spc="-40" dirty="0">
                <a:solidFill>
                  <a:srgbClr val="3D3D3F"/>
                </a:solidFill>
                <a:latin typeface="Century Gothic"/>
                <a:cs typeface="Century Gothic"/>
              </a:rPr>
              <a:t>que  </a:t>
            </a:r>
            <a:r>
              <a:rPr lang="es-ES" sz="1300" spc="-30" dirty="0">
                <a:solidFill>
                  <a:srgbClr val="3D3D3F"/>
                </a:solidFill>
                <a:latin typeface="Century Gothic"/>
                <a:cs typeface="Century Gothic"/>
              </a:rPr>
              <a:t>cumplan </a:t>
            </a:r>
            <a:r>
              <a:rPr lang="es-ES" sz="1300" spc="-15" dirty="0">
                <a:solidFill>
                  <a:srgbClr val="3D3D3F"/>
                </a:solidFill>
                <a:latin typeface="Century Gothic"/>
                <a:cs typeface="Century Gothic"/>
              </a:rPr>
              <a:t>los </a:t>
            </a:r>
            <a:r>
              <a:rPr lang="es-ES" sz="1300" spc="-25" dirty="0">
                <a:solidFill>
                  <a:srgbClr val="3D3D3F"/>
                </a:solidFill>
                <a:latin typeface="Century Gothic"/>
                <a:cs typeface="Century Gothic"/>
              </a:rPr>
              <a:t>requisitos </a:t>
            </a:r>
            <a:r>
              <a:rPr lang="es-ES" sz="1300" spc="-30" dirty="0">
                <a:solidFill>
                  <a:srgbClr val="3D3D3F"/>
                </a:solidFill>
                <a:latin typeface="Century Gothic"/>
                <a:cs typeface="Century Gothic"/>
              </a:rPr>
              <a:t>previstos </a:t>
            </a:r>
            <a:r>
              <a:rPr lang="es-ES" sz="1300" spc="-50" dirty="0">
                <a:solidFill>
                  <a:srgbClr val="3D3D3F"/>
                </a:solidFill>
                <a:latin typeface="Century Gothic"/>
                <a:cs typeface="Century Gothic"/>
              </a:rPr>
              <a:t>en </a:t>
            </a:r>
            <a:r>
              <a:rPr lang="es-ES" sz="1300" spc="-35" dirty="0">
                <a:solidFill>
                  <a:srgbClr val="3D3D3F"/>
                </a:solidFill>
                <a:latin typeface="Century Gothic"/>
                <a:cs typeface="Century Gothic"/>
              </a:rPr>
              <a:t>la </a:t>
            </a:r>
            <a:r>
              <a:rPr lang="es-ES" sz="1300" spc="-40" dirty="0">
                <a:solidFill>
                  <a:srgbClr val="3D3D3F"/>
                </a:solidFill>
                <a:latin typeface="Century Gothic"/>
                <a:cs typeface="Century Gothic"/>
              </a:rPr>
              <a:t>convocatoria  hasta </a:t>
            </a:r>
            <a:r>
              <a:rPr lang="es-ES" sz="1300" spc="-30" dirty="0">
                <a:solidFill>
                  <a:srgbClr val="3D3D3F"/>
                </a:solidFill>
                <a:latin typeface="Century Gothic"/>
                <a:cs typeface="Century Gothic"/>
              </a:rPr>
              <a:t>el </a:t>
            </a:r>
            <a:r>
              <a:rPr lang="es-ES" sz="1300" spc="-35" dirty="0">
                <a:solidFill>
                  <a:srgbClr val="20529C"/>
                </a:solidFill>
                <a:latin typeface="Century Gothic"/>
                <a:cs typeface="Century Gothic"/>
              </a:rPr>
              <a:t>agotamiento </a:t>
            </a:r>
            <a:r>
              <a:rPr lang="es-ES" sz="1300" spc="-45" dirty="0">
                <a:solidFill>
                  <a:srgbClr val="20529C"/>
                </a:solidFill>
                <a:latin typeface="Century Gothic"/>
                <a:cs typeface="Century Gothic"/>
              </a:rPr>
              <a:t>de </a:t>
            </a:r>
            <a:r>
              <a:rPr lang="es-ES" sz="1300" dirty="0">
                <a:solidFill>
                  <a:srgbClr val="20529C"/>
                </a:solidFill>
                <a:latin typeface="Century Gothic"/>
                <a:cs typeface="Century Gothic"/>
              </a:rPr>
              <a:t>los </a:t>
            </a:r>
            <a:r>
              <a:rPr lang="es-ES" sz="1300" spc="-25" dirty="0">
                <a:solidFill>
                  <a:srgbClr val="20529C"/>
                </a:solidFill>
                <a:latin typeface="Century Gothic"/>
                <a:cs typeface="Century Gothic"/>
              </a:rPr>
              <a:t>fondos </a:t>
            </a:r>
            <a:r>
              <a:rPr lang="es-ES" sz="1300" spc="-30" dirty="0">
                <a:solidFill>
                  <a:srgbClr val="3D3D3F"/>
                </a:solidFill>
                <a:latin typeface="Century Gothic"/>
                <a:cs typeface="Century Gothic"/>
              </a:rPr>
              <a:t>destinados </a:t>
            </a:r>
            <a:r>
              <a:rPr lang="es-ES" sz="1300" spc="-70" dirty="0">
                <a:solidFill>
                  <a:srgbClr val="3D3D3F"/>
                </a:solidFill>
                <a:latin typeface="Century Gothic"/>
                <a:cs typeface="Century Gothic"/>
              </a:rPr>
              <a:t>a </a:t>
            </a:r>
            <a:r>
              <a:rPr lang="es-ES" sz="1300" spc="-10" dirty="0">
                <a:solidFill>
                  <a:srgbClr val="3D3D3F"/>
                </a:solidFill>
                <a:latin typeface="Century Gothic"/>
                <a:cs typeface="Century Gothic"/>
              </a:rPr>
              <a:t>su  </a:t>
            </a:r>
            <a:r>
              <a:rPr lang="es-ES" sz="1300" spc="-30" dirty="0">
                <a:solidFill>
                  <a:srgbClr val="3D3D3F"/>
                </a:solidFill>
                <a:latin typeface="Century Gothic"/>
                <a:cs typeface="Century Gothic"/>
              </a:rPr>
              <a:t>financiación</a:t>
            </a:r>
            <a:r>
              <a:rPr lang="es-ES" sz="1300" spc="-30" dirty="0" smtClean="0">
                <a:solidFill>
                  <a:srgbClr val="3D3D3F"/>
                </a:solidFill>
                <a:latin typeface="Century Gothic"/>
                <a:cs typeface="Century Gothic"/>
              </a:rPr>
              <a:t>. En el supuesto de que se agotase la dotación presupuestaria inicial o la resultante de su incremento en el ejercicio 2022, </a:t>
            </a:r>
            <a:r>
              <a:rPr lang="es-ES" sz="1300" spc="-35" dirty="0">
                <a:solidFill>
                  <a:srgbClr val="20529C"/>
                </a:solidFill>
                <a:latin typeface="Century Gothic"/>
                <a:cs typeface="Century Gothic"/>
              </a:rPr>
              <a:t>se paralizará la concesión de nuevas ayudas, reanudándose una vez efectuada la recepción de nuevos fondos</a:t>
            </a:r>
            <a:r>
              <a:rPr lang="es-ES" sz="1300" spc="-30" dirty="0" smtClean="0">
                <a:solidFill>
                  <a:srgbClr val="3D3D3F"/>
                </a:solidFill>
                <a:latin typeface="Century Gothic"/>
                <a:cs typeface="Century Gothic"/>
              </a:rPr>
              <a:t>, hasta su agotamiento,</a:t>
            </a:r>
            <a:endParaRPr lang="es-ES" sz="1300" dirty="0">
              <a:latin typeface="Century Gothic"/>
              <a:cs typeface="Century Gothic"/>
            </a:endParaRPr>
          </a:p>
        </p:txBody>
      </p:sp>
      <p:sp>
        <p:nvSpPr>
          <p:cNvPr id="32" name="object 32"/>
          <p:cNvSpPr txBox="1"/>
          <p:nvPr/>
        </p:nvSpPr>
        <p:spPr>
          <a:xfrm>
            <a:off x="810955" y="3516349"/>
            <a:ext cx="2030730" cy="697627"/>
          </a:xfrm>
          <a:prstGeom prst="rect">
            <a:avLst/>
          </a:prstGeom>
        </p:spPr>
        <p:txBody>
          <a:bodyPr vert="horz" wrap="square" lIns="0" tIns="43180" rIns="0" bIns="0" rtlCol="0">
            <a:spAutoFit/>
          </a:bodyPr>
          <a:lstStyle/>
          <a:p>
            <a:pPr marL="12700" marR="5080">
              <a:lnSpc>
                <a:spcPts val="1700"/>
              </a:lnSpc>
              <a:spcBef>
                <a:spcPts val="340"/>
              </a:spcBef>
            </a:pPr>
            <a:r>
              <a:rPr lang="es-ES" sz="1600" b="1" spc="-30" dirty="0" smtClean="0">
                <a:solidFill>
                  <a:srgbClr val="004594"/>
                </a:solidFill>
                <a:latin typeface="Century Gothic"/>
                <a:cs typeface="Century Gothic"/>
              </a:rPr>
              <a:t>Órgano</a:t>
            </a:r>
            <a:r>
              <a:rPr lang="es-ES" sz="1600" b="1" spc="-60" dirty="0" smtClean="0">
                <a:solidFill>
                  <a:srgbClr val="004594"/>
                </a:solidFill>
                <a:latin typeface="Century Gothic"/>
                <a:cs typeface="Century Gothic"/>
              </a:rPr>
              <a:t> </a:t>
            </a:r>
            <a:r>
              <a:rPr lang="es-ES" sz="1600" b="1" spc="-30" dirty="0" smtClean="0">
                <a:solidFill>
                  <a:srgbClr val="004594"/>
                </a:solidFill>
                <a:latin typeface="Century Gothic"/>
                <a:cs typeface="Century Gothic"/>
              </a:rPr>
              <a:t>Competente  Gestión, Tramitación y </a:t>
            </a:r>
            <a:r>
              <a:rPr lang="es-ES" sz="1600" b="1" spc="-10" dirty="0" smtClean="0">
                <a:solidFill>
                  <a:srgbClr val="004594"/>
                </a:solidFill>
                <a:latin typeface="Century Gothic"/>
                <a:cs typeface="Century Gothic"/>
              </a:rPr>
              <a:t>Resolución</a:t>
            </a:r>
            <a:endParaRPr lang="es-ES" sz="1600" dirty="0">
              <a:latin typeface="Century Gothic"/>
              <a:cs typeface="Century Gothic"/>
            </a:endParaRPr>
          </a:p>
        </p:txBody>
      </p:sp>
      <p:sp>
        <p:nvSpPr>
          <p:cNvPr id="33" name="object 33"/>
          <p:cNvSpPr txBox="1"/>
          <p:nvPr/>
        </p:nvSpPr>
        <p:spPr>
          <a:xfrm>
            <a:off x="4599956" y="3639353"/>
            <a:ext cx="2728188" cy="42575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lang="es-ES" sz="1300" spc="-20" dirty="0">
                <a:solidFill>
                  <a:srgbClr val="20529C"/>
                </a:solidFill>
                <a:latin typeface="Century Gothic"/>
                <a:cs typeface="Century Gothic"/>
              </a:rPr>
              <a:t>Dirección </a:t>
            </a:r>
            <a:r>
              <a:rPr lang="es-ES" sz="1300" spc="-45" dirty="0">
                <a:solidFill>
                  <a:srgbClr val="20529C"/>
                </a:solidFill>
                <a:latin typeface="Century Gothic"/>
                <a:cs typeface="Century Gothic"/>
              </a:rPr>
              <a:t>de </a:t>
            </a:r>
            <a:r>
              <a:rPr lang="es-ES" sz="1300" spc="-40" dirty="0">
                <a:solidFill>
                  <a:srgbClr val="20529C"/>
                </a:solidFill>
                <a:latin typeface="Century Gothic"/>
                <a:cs typeface="Century Gothic"/>
              </a:rPr>
              <a:t>Activación</a:t>
            </a:r>
            <a:r>
              <a:rPr lang="es-ES" sz="1300" spc="-50" dirty="0">
                <a:solidFill>
                  <a:srgbClr val="20529C"/>
                </a:solidFill>
                <a:latin typeface="Century Gothic"/>
                <a:cs typeface="Century Gothic"/>
              </a:rPr>
              <a:t> </a:t>
            </a:r>
            <a:r>
              <a:rPr lang="es-ES" sz="1300" spc="-15" dirty="0">
                <a:solidFill>
                  <a:srgbClr val="20529C"/>
                </a:solidFill>
                <a:latin typeface="Century Gothic"/>
                <a:cs typeface="Century Gothic"/>
              </a:rPr>
              <a:t>Laboral.</a:t>
            </a:r>
            <a:endParaRPr lang="es-ES" sz="1300" dirty="0">
              <a:latin typeface="Century Gothic"/>
              <a:cs typeface="Century Gothic"/>
            </a:endParaRPr>
          </a:p>
          <a:p>
            <a:pPr marL="12700">
              <a:lnSpc>
                <a:spcPct val="100000"/>
              </a:lnSpc>
              <a:spcBef>
                <a:spcPts val="100"/>
              </a:spcBef>
            </a:pPr>
            <a:endParaRPr lang="es-ES" sz="1300" dirty="0">
              <a:latin typeface="Century Gothic"/>
              <a:cs typeface="Century Gothic"/>
            </a:endParaRPr>
          </a:p>
        </p:txBody>
      </p:sp>
      <p:sp>
        <p:nvSpPr>
          <p:cNvPr id="34" name="object 34"/>
          <p:cNvSpPr txBox="1"/>
          <p:nvPr/>
        </p:nvSpPr>
        <p:spPr>
          <a:xfrm>
            <a:off x="761300" y="4943351"/>
            <a:ext cx="1087120" cy="2692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s-ES" sz="1600" b="1" spc="-10" smtClean="0">
                <a:solidFill>
                  <a:srgbClr val="004594"/>
                </a:solidFill>
                <a:latin typeface="Century Gothic"/>
                <a:cs typeface="Century Gothic"/>
              </a:rPr>
              <a:t>Resolución</a:t>
            </a:r>
            <a:endParaRPr lang="es-ES" sz="1600">
              <a:latin typeface="Century Gothic"/>
              <a:cs typeface="Century Gothic"/>
            </a:endParaRPr>
          </a:p>
        </p:txBody>
      </p:sp>
      <p:sp>
        <p:nvSpPr>
          <p:cNvPr id="36" name="object 36"/>
          <p:cNvSpPr txBox="1"/>
          <p:nvPr/>
        </p:nvSpPr>
        <p:spPr>
          <a:xfrm>
            <a:off x="4541300" y="4870358"/>
            <a:ext cx="4691600" cy="41293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lang="es-ES" sz="1300" spc="-40" dirty="0" smtClean="0">
                <a:solidFill>
                  <a:srgbClr val="3D3D3F"/>
                </a:solidFill>
                <a:latin typeface="Century Gothic"/>
                <a:cs typeface="Century Gothic"/>
              </a:rPr>
              <a:t>Plazo </a:t>
            </a:r>
            <a:r>
              <a:rPr lang="es-ES" sz="1300" spc="-20" dirty="0" smtClean="0">
                <a:solidFill>
                  <a:srgbClr val="3D3D3F"/>
                </a:solidFill>
                <a:latin typeface="Century Gothic"/>
                <a:cs typeface="Century Gothic"/>
              </a:rPr>
              <a:t>máximo: </a:t>
            </a:r>
            <a:r>
              <a:rPr lang="es-ES" sz="1300" spc="20" dirty="0">
                <a:solidFill>
                  <a:srgbClr val="20529C"/>
                </a:solidFill>
                <a:latin typeface="Century Gothic"/>
                <a:cs typeface="Century Gothic"/>
              </a:rPr>
              <a:t>2</a:t>
            </a:r>
            <a:r>
              <a:rPr lang="es-ES" sz="1300" spc="20" dirty="0" smtClean="0">
                <a:solidFill>
                  <a:srgbClr val="20529C"/>
                </a:solidFill>
                <a:latin typeface="Century Gothic"/>
                <a:cs typeface="Century Gothic"/>
              </a:rPr>
              <a:t> </a:t>
            </a:r>
            <a:r>
              <a:rPr lang="es-ES" sz="1300" spc="-20" dirty="0" smtClean="0">
                <a:solidFill>
                  <a:srgbClr val="20529C"/>
                </a:solidFill>
                <a:latin typeface="Century Gothic"/>
                <a:cs typeface="Century Gothic"/>
              </a:rPr>
              <a:t>meses </a:t>
            </a:r>
            <a:r>
              <a:rPr lang="es-ES" sz="1300" spc="-35" dirty="0" smtClean="0">
                <a:solidFill>
                  <a:srgbClr val="3D3D3F"/>
                </a:solidFill>
                <a:latin typeface="Century Gothic"/>
                <a:cs typeface="Century Gothic"/>
              </a:rPr>
              <a:t>desde presentación  </a:t>
            </a:r>
            <a:r>
              <a:rPr lang="es-ES" sz="1300" spc="-55" dirty="0" smtClean="0">
                <a:solidFill>
                  <a:srgbClr val="3D3D3F"/>
                </a:solidFill>
                <a:latin typeface="Century Gothic"/>
                <a:cs typeface="Century Gothic"/>
              </a:rPr>
              <a:t>de </a:t>
            </a:r>
            <a:r>
              <a:rPr lang="es-ES" sz="1300" spc="-25" dirty="0" smtClean="0">
                <a:solidFill>
                  <a:srgbClr val="3D3D3F"/>
                </a:solidFill>
                <a:latin typeface="Century Gothic"/>
                <a:cs typeface="Century Gothic"/>
              </a:rPr>
              <a:t>solicitud.  No</a:t>
            </a:r>
            <a:r>
              <a:rPr lang="es-ES" sz="1300" spc="-7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75" dirty="0" smtClean="0">
                <a:solidFill>
                  <a:srgbClr val="3D3D3F"/>
                </a:solidFill>
                <a:latin typeface="Century Gothic"/>
                <a:cs typeface="Century Gothic"/>
              </a:rPr>
              <a:t>pone </a:t>
            </a:r>
            <a:r>
              <a:rPr lang="es-ES" sz="1300" spc="-40" dirty="0" smtClean="0">
                <a:solidFill>
                  <a:srgbClr val="3D3D3F"/>
                </a:solidFill>
                <a:latin typeface="Century Gothic"/>
                <a:cs typeface="Century Gothic"/>
              </a:rPr>
              <a:t>fin </a:t>
            </a:r>
            <a:r>
              <a:rPr lang="es-ES" sz="1300" spc="-70" dirty="0" smtClean="0">
                <a:solidFill>
                  <a:srgbClr val="3D3D3F"/>
                </a:solidFill>
                <a:latin typeface="Century Gothic"/>
                <a:cs typeface="Century Gothic"/>
              </a:rPr>
              <a:t>a </a:t>
            </a:r>
            <a:r>
              <a:rPr lang="es-ES" sz="1300" spc="-35" dirty="0" smtClean="0">
                <a:solidFill>
                  <a:srgbClr val="3D3D3F"/>
                </a:solidFill>
                <a:latin typeface="Century Gothic"/>
                <a:cs typeface="Century Gothic"/>
              </a:rPr>
              <a:t>la </a:t>
            </a:r>
            <a:r>
              <a:rPr lang="es-ES" sz="1300" spc="-50" dirty="0" smtClean="0">
                <a:solidFill>
                  <a:srgbClr val="3D3D3F"/>
                </a:solidFill>
                <a:latin typeface="Century Gothic"/>
                <a:cs typeface="Century Gothic"/>
              </a:rPr>
              <a:t>vía</a:t>
            </a:r>
            <a:r>
              <a:rPr lang="es-ES" sz="1300" spc="-200" dirty="0" smtClean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30" dirty="0" smtClean="0">
                <a:solidFill>
                  <a:srgbClr val="3D3D3F"/>
                </a:solidFill>
                <a:latin typeface="Century Gothic"/>
                <a:cs typeface="Century Gothic"/>
              </a:rPr>
              <a:t>administrativa.</a:t>
            </a:r>
            <a:endParaRPr lang="es-ES" sz="1300" dirty="0">
              <a:latin typeface="Century Gothic"/>
              <a:cs typeface="Century Gothic"/>
            </a:endParaRPr>
          </a:p>
        </p:txBody>
      </p:sp>
      <p:sp>
        <p:nvSpPr>
          <p:cNvPr id="37" name="object 37"/>
          <p:cNvSpPr txBox="1"/>
          <p:nvPr/>
        </p:nvSpPr>
        <p:spPr>
          <a:xfrm>
            <a:off x="761300" y="5904505"/>
            <a:ext cx="802005" cy="2692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s-ES" sz="1600" b="1" spc="-15" smtClean="0">
                <a:solidFill>
                  <a:srgbClr val="004594"/>
                </a:solidFill>
                <a:latin typeface="Century Gothic"/>
                <a:cs typeface="Century Gothic"/>
              </a:rPr>
              <a:t>Recurso</a:t>
            </a:r>
            <a:endParaRPr lang="es-ES" sz="1600">
              <a:latin typeface="Century Gothic"/>
              <a:cs typeface="Century Gothic"/>
            </a:endParaRPr>
          </a:p>
        </p:txBody>
      </p:sp>
      <p:sp>
        <p:nvSpPr>
          <p:cNvPr id="39" name="object 39"/>
          <p:cNvSpPr txBox="1"/>
          <p:nvPr/>
        </p:nvSpPr>
        <p:spPr>
          <a:xfrm>
            <a:off x="4541300" y="5797965"/>
            <a:ext cx="4691600" cy="41293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lang="es-ES" sz="1300" spc="-55" dirty="0" smtClean="0">
                <a:solidFill>
                  <a:srgbClr val="3D3D3F"/>
                </a:solidFill>
                <a:latin typeface="Century Gothic"/>
                <a:cs typeface="Century Gothic"/>
              </a:rPr>
              <a:t>Potestativo de </a:t>
            </a:r>
            <a:r>
              <a:rPr lang="es-ES" sz="1300" spc="-30" dirty="0" smtClean="0">
                <a:solidFill>
                  <a:srgbClr val="3D3D3F"/>
                </a:solidFill>
                <a:latin typeface="Century Gothic"/>
                <a:cs typeface="Century Gothic"/>
              </a:rPr>
              <a:t>alzada ante la Directora General de </a:t>
            </a:r>
            <a:r>
              <a:rPr lang="es-ES" sz="1300" spc="-30" dirty="0" err="1" smtClean="0">
                <a:solidFill>
                  <a:srgbClr val="3D3D3F"/>
                </a:solidFill>
                <a:latin typeface="Century Gothic"/>
                <a:cs typeface="Century Gothic"/>
              </a:rPr>
              <a:t>Lanbide</a:t>
            </a:r>
            <a:r>
              <a:rPr lang="es-ES" sz="1300" spc="-30" dirty="0" smtClean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50" dirty="0" smtClean="0">
                <a:solidFill>
                  <a:srgbClr val="3D3D3F"/>
                </a:solidFill>
                <a:latin typeface="Century Gothic"/>
                <a:cs typeface="Century Gothic"/>
              </a:rPr>
              <a:t>en </a:t>
            </a:r>
            <a:r>
              <a:rPr lang="es-ES" sz="1300" spc="-30" dirty="0" smtClean="0">
                <a:solidFill>
                  <a:srgbClr val="3D3D3F"/>
                </a:solidFill>
                <a:latin typeface="Century Gothic"/>
                <a:cs typeface="Century Gothic"/>
              </a:rPr>
              <a:t>el </a:t>
            </a:r>
            <a:r>
              <a:rPr lang="es-ES" sz="1300" spc="-35" dirty="0" smtClean="0">
                <a:solidFill>
                  <a:srgbClr val="3D3D3F"/>
                </a:solidFill>
                <a:latin typeface="Century Gothic"/>
                <a:cs typeface="Century Gothic"/>
              </a:rPr>
              <a:t>plazo </a:t>
            </a:r>
            <a:r>
              <a:rPr lang="es-ES" sz="1300" spc="-55" dirty="0" smtClean="0">
                <a:solidFill>
                  <a:srgbClr val="3D3D3F"/>
                </a:solidFill>
                <a:latin typeface="Century Gothic"/>
                <a:cs typeface="Century Gothic"/>
              </a:rPr>
              <a:t>de </a:t>
            </a:r>
            <a:r>
              <a:rPr lang="es-ES" sz="1300" spc="-40" dirty="0" smtClean="0">
                <a:solidFill>
                  <a:srgbClr val="20529C"/>
                </a:solidFill>
                <a:latin typeface="Century Gothic"/>
                <a:cs typeface="Century Gothic"/>
              </a:rPr>
              <a:t>un </a:t>
            </a:r>
            <a:r>
              <a:rPr lang="es-ES" sz="1300" spc="-25" dirty="0" smtClean="0">
                <a:solidFill>
                  <a:srgbClr val="20529C"/>
                </a:solidFill>
                <a:latin typeface="Century Gothic"/>
                <a:cs typeface="Century Gothic"/>
              </a:rPr>
              <a:t>mes</a:t>
            </a:r>
            <a:endParaRPr lang="es-ES" sz="1300" dirty="0">
              <a:latin typeface="Century Gothic"/>
              <a:cs typeface="Century Gothic"/>
            </a:endParaRPr>
          </a:p>
        </p:txBody>
      </p:sp>
      <p:sp>
        <p:nvSpPr>
          <p:cNvPr id="43" name="object 43"/>
          <p:cNvSpPr txBox="1">
            <a:spLocks noGrp="1"/>
          </p:cNvSpPr>
          <p:nvPr>
            <p:ph type="title"/>
          </p:nvPr>
        </p:nvSpPr>
        <p:spPr>
          <a:xfrm>
            <a:off x="727100" y="730778"/>
            <a:ext cx="4377690" cy="40957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2500" spc="-15" dirty="0"/>
              <a:t>Procedimiento </a:t>
            </a:r>
            <a:r>
              <a:rPr sz="2500" spc="-110" dirty="0"/>
              <a:t>y</a:t>
            </a:r>
            <a:r>
              <a:rPr sz="2500" spc="75" dirty="0"/>
              <a:t> </a:t>
            </a:r>
            <a:r>
              <a:rPr sz="2500" spc="5" dirty="0"/>
              <a:t>tramitación</a:t>
            </a:r>
            <a:endParaRPr sz="2500"/>
          </a:p>
        </p:txBody>
      </p:sp>
      <p:cxnSp>
        <p:nvCxnSpPr>
          <p:cNvPr id="47" name="Conector recto de flecha 46">
            <a:extLst>
              <a:ext uri="{FF2B5EF4-FFF2-40B4-BE49-F238E27FC236}">
                <a16:creationId xmlns:a16="http://schemas.microsoft.com/office/drawing/2014/main" id="{6496BCF1-8862-2446-BBDE-76425E3D8F6E}"/>
              </a:ext>
            </a:extLst>
          </p:cNvPr>
          <p:cNvCxnSpPr>
            <a:cxnSpLocks/>
          </p:cNvCxnSpPr>
          <p:nvPr/>
        </p:nvCxnSpPr>
        <p:spPr>
          <a:xfrm>
            <a:off x="3324743" y="2438823"/>
            <a:ext cx="990600" cy="0"/>
          </a:xfrm>
          <a:prstGeom prst="straightConnector1">
            <a:avLst/>
          </a:prstGeom>
          <a:ln w="25400">
            <a:solidFill>
              <a:srgbClr val="004594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Conector recto de flecha 49">
            <a:extLst>
              <a:ext uri="{FF2B5EF4-FFF2-40B4-BE49-F238E27FC236}">
                <a16:creationId xmlns:a16="http://schemas.microsoft.com/office/drawing/2014/main" id="{94915298-729F-6A4C-B8EA-B06E42B147C3}"/>
              </a:ext>
            </a:extLst>
          </p:cNvPr>
          <p:cNvCxnSpPr>
            <a:cxnSpLocks/>
          </p:cNvCxnSpPr>
          <p:nvPr/>
        </p:nvCxnSpPr>
        <p:spPr>
          <a:xfrm>
            <a:off x="3347956" y="3753023"/>
            <a:ext cx="990600" cy="0"/>
          </a:xfrm>
          <a:prstGeom prst="straightConnector1">
            <a:avLst/>
          </a:prstGeom>
          <a:ln w="25400">
            <a:solidFill>
              <a:srgbClr val="004594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Conector recto de flecha 50">
            <a:extLst>
              <a:ext uri="{FF2B5EF4-FFF2-40B4-BE49-F238E27FC236}">
                <a16:creationId xmlns:a16="http://schemas.microsoft.com/office/drawing/2014/main" id="{7FAFC994-4D42-2649-9FED-D704D64AF26A}"/>
              </a:ext>
            </a:extLst>
          </p:cNvPr>
          <p:cNvCxnSpPr>
            <a:cxnSpLocks/>
          </p:cNvCxnSpPr>
          <p:nvPr/>
        </p:nvCxnSpPr>
        <p:spPr>
          <a:xfrm>
            <a:off x="3289300" y="5076825"/>
            <a:ext cx="990600" cy="0"/>
          </a:xfrm>
          <a:prstGeom prst="straightConnector1">
            <a:avLst/>
          </a:prstGeom>
          <a:ln w="25400">
            <a:solidFill>
              <a:srgbClr val="004594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Conector recto de flecha 51">
            <a:extLst>
              <a:ext uri="{FF2B5EF4-FFF2-40B4-BE49-F238E27FC236}">
                <a16:creationId xmlns:a16="http://schemas.microsoft.com/office/drawing/2014/main" id="{06CE06DE-296C-F145-A446-8D74DFA96DBF}"/>
              </a:ext>
            </a:extLst>
          </p:cNvPr>
          <p:cNvCxnSpPr>
            <a:cxnSpLocks/>
          </p:cNvCxnSpPr>
          <p:nvPr/>
        </p:nvCxnSpPr>
        <p:spPr>
          <a:xfrm>
            <a:off x="3289300" y="5991225"/>
            <a:ext cx="990600" cy="0"/>
          </a:xfrm>
          <a:prstGeom prst="straightConnector1">
            <a:avLst/>
          </a:prstGeom>
          <a:ln w="25400">
            <a:solidFill>
              <a:srgbClr val="004594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object 2"/>
          <p:cNvSpPr txBox="1"/>
          <p:nvPr/>
        </p:nvSpPr>
        <p:spPr>
          <a:xfrm>
            <a:off x="7581454" y="6976163"/>
            <a:ext cx="2953272" cy="171201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  <a:tabLst>
                <a:tab pos="1693545" algn="l"/>
              </a:tabLst>
            </a:pPr>
            <a:r>
              <a:rPr lang="es-ES" sz="1000" b="1" spc="-20" dirty="0" smtClean="0">
                <a:solidFill>
                  <a:srgbClr val="004594"/>
                </a:solidFill>
                <a:latin typeface="Century Gothic Bold"/>
                <a:cs typeface="Calibri"/>
              </a:rPr>
              <a:t>Programa de primera experiencia profesional</a:t>
            </a:r>
            <a:r>
              <a:rPr sz="1000" b="1" dirty="0">
                <a:solidFill>
                  <a:srgbClr val="004594"/>
                </a:solidFill>
                <a:latin typeface="Century Gothic Bold"/>
                <a:cs typeface="Calibri"/>
              </a:rPr>
              <a:t>	</a:t>
            </a:r>
            <a:r>
              <a:rPr lang="es-ES" sz="950" spc="10" dirty="0" smtClean="0">
                <a:latin typeface="Century Gothic"/>
                <a:cs typeface="Calibri"/>
              </a:rPr>
              <a:t>27</a:t>
            </a:r>
            <a:endParaRPr sz="950" dirty="0">
              <a:latin typeface="Century Gothic"/>
              <a:cs typeface="Century Gothic"/>
            </a:endParaRPr>
          </a:p>
        </p:txBody>
      </p:sp>
      <p:sp>
        <p:nvSpPr>
          <p:cNvPr id="40" name="object 3"/>
          <p:cNvSpPr/>
          <p:nvPr/>
        </p:nvSpPr>
        <p:spPr>
          <a:xfrm>
            <a:off x="10080000" y="7012805"/>
            <a:ext cx="0" cy="100965"/>
          </a:xfrm>
          <a:custGeom>
            <a:avLst/>
            <a:gdLst/>
            <a:ahLst/>
            <a:cxnLst/>
            <a:rect l="l" t="t" r="r" b="b"/>
            <a:pathLst>
              <a:path h="100965">
                <a:moveTo>
                  <a:pt x="0" y="0"/>
                </a:moveTo>
                <a:lnTo>
                  <a:pt x="0" y="100799"/>
                </a:lnTo>
              </a:path>
            </a:pathLst>
          </a:custGeom>
          <a:ln w="12700">
            <a:solidFill>
              <a:srgbClr val="004594"/>
            </a:solidFill>
          </a:ln>
        </p:spPr>
        <p:txBody>
          <a:bodyPr wrap="square" lIns="0" tIns="0" rIns="0" bIns="0" rtlCol="0"/>
          <a:lstStyle/>
          <a:p>
            <a:endParaRPr b="1" dirty="0">
              <a:latin typeface="Century Gothic Bold"/>
            </a:endParaRPr>
          </a:p>
        </p:txBody>
      </p:sp>
      <p:sp>
        <p:nvSpPr>
          <p:cNvPr id="41" name="object 4"/>
          <p:cNvSpPr/>
          <p:nvPr/>
        </p:nvSpPr>
        <p:spPr>
          <a:xfrm>
            <a:off x="457198" y="6732004"/>
            <a:ext cx="351155" cy="351155"/>
          </a:xfrm>
          <a:custGeom>
            <a:avLst/>
            <a:gdLst/>
            <a:ahLst/>
            <a:cxnLst/>
            <a:rect l="l" t="t" r="r" b="b"/>
            <a:pathLst>
              <a:path w="351155" h="351154">
                <a:moveTo>
                  <a:pt x="175323" y="0"/>
                </a:moveTo>
                <a:lnTo>
                  <a:pt x="128712" y="6260"/>
                </a:lnTo>
                <a:lnTo>
                  <a:pt x="86830" y="23927"/>
                </a:lnTo>
                <a:lnTo>
                  <a:pt x="51347" y="51331"/>
                </a:lnTo>
                <a:lnTo>
                  <a:pt x="23934" y="86804"/>
                </a:lnTo>
                <a:lnTo>
                  <a:pt x="6262" y="128674"/>
                </a:lnTo>
                <a:lnTo>
                  <a:pt x="0" y="175272"/>
                </a:lnTo>
                <a:lnTo>
                  <a:pt x="6262" y="221892"/>
                </a:lnTo>
                <a:lnTo>
                  <a:pt x="23934" y="263777"/>
                </a:lnTo>
                <a:lnTo>
                  <a:pt x="51347" y="299258"/>
                </a:lnTo>
                <a:lnTo>
                  <a:pt x="86830" y="326667"/>
                </a:lnTo>
                <a:lnTo>
                  <a:pt x="128712" y="344335"/>
                </a:lnTo>
                <a:lnTo>
                  <a:pt x="175323" y="350596"/>
                </a:lnTo>
                <a:lnTo>
                  <a:pt x="221923" y="344335"/>
                </a:lnTo>
                <a:lnTo>
                  <a:pt x="263798" y="326667"/>
                </a:lnTo>
                <a:lnTo>
                  <a:pt x="299277" y="299258"/>
                </a:lnTo>
                <a:lnTo>
                  <a:pt x="326687" y="263777"/>
                </a:lnTo>
                <a:lnTo>
                  <a:pt x="344359" y="221892"/>
                </a:lnTo>
                <a:lnTo>
                  <a:pt x="350621" y="175272"/>
                </a:lnTo>
                <a:lnTo>
                  <a:pt x="344359" y="128674"/>
                </a:lnTo>
                <a:lnTo>
                  <a:pt x="326687" y="86804"/>
                </a:lnTo>
                <a:lnTo>
                  <a:pt x="299277" y="51331"/>
                </a:lnTo>
                <a:lnTo>
                  <a:pt x="263798" y="23927"/>
                </a:lnTo>
                <a:lnTo>
                  <a:pt x="221923" y="6260"/>
                </a:lnTo>
                <a:lnTo>
                  <a:pt x="175323" y="0"/>
                </a:lnTo>
                <a:close/>
              </a:path>
            </a:pathLst>
          </a:custGeom>
          <a:solidFill>
            <a:srgbClr val="004594"/>
          </a:solidFill>
        </p:spPr>
        <p:txBody>
          <a:bodyPr wrap="square" lIns="0" tIns="0" rIns="0" bIns="0" rtlCol="0"/>
          <a:lstStyle/>
          <a:p>
            <a:endParaRPr b="1" dirty="0">
              <a:latin typeface="Century Gothic Bold"/>
            </a:endParaRPr>
          </a:p>
        </p:txBody>
      </p:sp>
      <p:sp>
        <p:nvSpPr>
          <p:cNvPr id="42" name="object 5"/>
          <p:cNvSpPr/>
          <p:nvPr/>
        </p:nvSpPr>
        <p:spPr>
          <a:xfrm>
            <a:off x="493877" y="6737677"/>
            <a:ext cx="275866" cy="32857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b="1" dirty="0">
              <a:latin typeface="Century Gothic Bold"/>
            </a:endParaRPr>
          </a:p>
        </p:txBody>
      </p:sp>
      <p:sp>
        <p:nvSpPr>
          <p:cNvPr id="44" name="object 6"/>
          <p:cNvSpPr/>
          <p:nvPr/>
        </p:nvSpPr>
        <p:spPr>
          <a:xfrm>
            <a:off x="887719" y="7021132"/>
            <a:ext cx="134620" cy="0"/>
          </a:xfrm>
          <a:custGeom>
            <a:avLst/>
            <a:gdLst/>
            <a:ahLst/>
            <a:cxnLst/>
            <a:rect l="l" t="t" r="r" b="b"/>
            <a:pathLst>
              <a:path w="134619">
                <a:moveTo>
                  <a:pt x="0" y="0"/>
                </a:moveTo>
                <a:lnTo>
                  <a:pt x="134569" y="0"/>
                </a:lnTo>
              </a:path>
            </a:pathLst>
          </a:custGeom>
          <a:ln w="31750">
            <a:solidFill>
              <a:srgbClr val="004594"/>
            </a:solidFill>
          </a:ln>
        </p:spPr>
        <p:txBody>
          <a:bodyPr wrap="square" lIns="0" tIns="0" rIns="0" bIns="0" rtlCol="0"/>
          <a:lstStyle/>
          <a:p>
            <a:endParaRPr b="1" dirty="0">
              <a:latin typeface="Century Gothic Bold"/>
            </a:endParaRPr>
          </a:p>
        </p:txBody>
      </p:sp>
      <p:sp>
        <p:nvSpPr>
          <p:cNvPr id="46" name="object 7"/>
          <p:cNvSpPr/>
          <p:nvPr/>
        </p:nvSpPr>
        <p:spPr>
          <a:xfrm>
            <a:off x="903550" y="6812217"/>
            <a:ext cx="0" cy="193040"/>
          </a:xfrm>
          <a:custGeom>
            <a:avLst/>
            <a:gdLst/>
            <a:ahLst/>
            <a:cxnLst/>
            <a:rect l="l" t="t" r="r" b="b"/>
            <a:pathLst>
              <a:path h="193040">
                <a:moveTo>
                  <a:pt x="0" y="0"/>
                </a:moveTo>
                <a:lnTo>
                  <a:pt x="0" y="193039"/>
                </a:lnTo>
              </a:path>
            </a:pathLst>
          </a:custGeom>
          <a:ln w="31661">
            <a:solidFill>
              <a:srgbClr val="004594"/>
            </a:solidFill>
          </a:ln>
        </p:spPr>
        <p:txBody>
          <a:bodyPr wrap="square" lIns="0" tIns="0" rIns="0" bIns="0" rtlCol="0"/>
          <a:lstStyle/>
          <a:p>
            <a:endParaRPr b="1" dirty="0">
              <a:latin typeface="Century Gothic Bold"/>
            </a:endParaRPr>
          </a:p>
        </p:txBody>
      </p:sp>
      <p:sp>
        <p:nvSpPr>
          <p:cNvPr id="48" name="object 8"/>
          <p:cNvSpPr/>
          <p:nvPr/>
        </p:nvSpPr>
        <p:spPr>
          <a:xfrm>
            <a:off x="1026092" y="6875253"/>
            <a:ext cx="130810" cy="161925"/>
          </a:xfrm>
          <a:custGeom>
            <a:avLst/>
            <a:gdLst/>
            <a:ahLst/>
            <a:cxnLst/>
            <a:rect l="l" t="t" r="r" b="b"/>
            <a:pathLst>
              <a:path w="130809" h="161925">
                <a:moveTo>
                  <a:pt x="127364" y="31356"/>
                </a:moveTo>
                <a:lnTo>
                  <a:pt x="65163" y="31356"/>
                </a:lnTo>
                <a:lnTo>
                  <a:pt x="75338" y="31737"/>
                </a:lnTo>
                <a:lnTo>
                  <a:pt x="83651" y="32878"/>
                </a:lnTo>
                <a:lnTo>
                  <a:pt x="90102" y="34779"/>
                </a:lnTo>
                <a:lnTo>
                  <a:pt x="94691" y="37439"/>
                </a:lnTo>
                <a:lnTo>
                  <a:pt x="97535" y="39687"/>
                </a:lnTo>
                <a:lnTo>
                  <a:pt x="98958" y="43230"/>
                </a:lnTo>
                <a:lnTo>
                  <a:pt x="98958" y="52768"/>
                </a:lnTo>
                <a:lnTo>
                  <a:pt x="65163" y="64541"/>
                </a:lnTo>
                <a:lnTo>
                  <a:pt x="47749" y="65627"/>
                </a:lnTo>
                <a:lnTo>
                  <a:pt x="11264" y="81902"/>
                </a:lnTo>
                <a:lnTo>
                  <a:pt x="0" y="112953"/>
                </a:lnTo>
                <a:lnTo>
                  <a:pt x="704" y="121973"/>
                </a:lnTo>
                <a:lnTo>
                  <a:pt x="32961" y="157024"/>
                </a:lnTo>
                <a:lnTo>
                  <a:pt x="65163" y="161366"/>
                </a:lnTo>
                <a:lnTo>
                  <a:pt x="93800" y="158339"/>
                </a:lnTo>
                <a:lnTo>
                  <a:pt x="114255" y="149261"/>
                </a:lnTo>
                <a:lnTo>
                  <a:pt x="126528" y="134132"/>
                </a:lnTo>
                <a:lnTo>
                  <a:pt x="127324" y="130009"/>
                </a:lnTo>
                <a:lnTo>
                  <a:pt x="65163" y="130009"/>
                </a:lnTo>
                <a:lnTo>
                  <a:pt x="55114" y="129624"/>
                </a:lnTo>
                <a:lnTo>
                  <a:pt x="31661" y="108191"/>
                </a:lnTo>
                <a:lnTo>
                  <a:pt x="33083" y="104609"/>
                </a:lnTo>
                <a:lnTo>
                  <a:pt x="74691" y="96204"/>
                </a:lnTo>
                <a:lnTo>
                  <a:pt x="83499" y="95294"/>
                </a:lnTo>
                <a:lnTo>
                  <a:pt x="91588" y="93774"/>
                </a:lnTo>
                <a:lnTo>
                  <a:pt x="98958" y="91643"/>
                </a:lnTo>
                <a:lnTo>
                  <a:pt x="130619" y="91643"/>
                </a:lnTo>
                <a:lnTo>
                  <a:pt x="130619" y="48107"/>
                </a:lnTo>
                <a:lnTo>
                  <a:pt x="127364" y="31356"/>
                </a:lnTo>
                <a:close/>
              </a:path>
              <a:path w="130809" h="161925">
                <a:moveTo>
                  <a:pt x="130619" y="91643"/>
                </a:moveTo>
                <a:lnTo>
                  <a:pt x="98958" y="91643"/>
                </a:lnTo>
                <a:lnTo>
                  <a:pt x="98958" y="118033"/>
                </a:lnTo>
                <a:lnTo>
                  <a:pt x="97535" y="121615"/>
                </a:lnTo>
                <a:lnTo>
                  <a:pt x="65163" y="130009"/>
                </a:lnTo>
                <a:lnTo>
                  <a:pt x="127324" y="130009"/>
                </a:lnTo>
                <a:lnTo>
                  <a:pt x="130587" y="113118"/>
                </a:lnTo>
                <a:lnTo>
                  <a:pt x="130619" y="91643"/>
                </a:lnTo>
                <a:close/>
              </a:path>
              <a:path w="130809" h="161925">
                <a:moveTo>
                  <a:pt x="65163" y="0"/>
                </a:moveTo>
                <a:lnTo>
                  <a:pt x="20799" y="9702"/>
                </a:lnTo>
                <a:lnTo>
                  <a:pt x="0" y="48107"/>
                </a:lnTo>
                <a:lnTo>
                  <a:pt x="31661" y="48107"/>
                </a:lnTo>
                <a:lnTo>
                  <a:pt x="31661" y="43230"/>
                </a:lnTo>
                <a:lnTo>
                  <a:pt x="33083" y="39687"/>
                </a:lnTo>
                <a:lnTo>
                  <a:pt x="65163" y="31356"/>
                </a:lnTo>
                <a:lnTo>
                  <a:pt x="127364" y="31356"/>
                </a:lnTo>
                <a:lnTo>
                  <a:pt x="126528" y="27056"/>
                </a:lnTo>
                <a:lnTo>
                  <a:pt x="114255" y="12023"/>
                </a:lnTo>
                <a:lnTo>
                  <a:pt x="93800" y="3005"/>
                </a:lnTo>
                <a:lnTo>
                  <a:pt x="65163" y="0"/>
                </a:lnTo>
                <a:close/>
              </a:path>
            </a:pathLst>
          </a:custGeom>
          <a:solidFill>
            <a:srgbClr val="004594"/>
          </a:solidFill>
        </p:spPr>
        <p:txBody>
          <a:bodyPr wrap="square" lIns="0" tIns="0" rIns="0" bIns="0" rtlCol="0"/>
          <a:lstStyle/>
          <a:p>
            <a:endParaRPr b="1" dirty="0">
              <a:latin typeface="Century Gothic Bold"/>
            </a:endParaRPr>
          </a:p>
        </p:txBody>
      </p:sp>
      <p:sp>
        <p:nvSpPr>
          <p:cNvPr id="49" name="object 9"/>
          <p:cNvSpPr/>
          <p:nvPr/>
        </p:nvSpPr>
        <p:spPr>
          <a:xfrm>
            <a:off x="1167560" y="6875250"/>
            <a:ext cx="151130" cy="161925"/>
          </a:xfrm>
          <a:custGeom>
            <a:avLst/>
            <a:gdLst/>
            <a:ahLst/>
            <a:cxnLst/>
            <a:rect l="l" t="t" r="r" b="b"/>
            <a:pathLst>
              <a:path w="151130" h="161925">
                <a:moveTo>
                  <a:pt x="75501" y="0"/>
                </a:moveTo>
                <a:lnTo>
                  <a:pt x="18876" y="20210"/>
                </a:lnTo>
                <a:lnTo>
                  <a:pt x="20" y="80683"/>
                </a:lnTo>
                <a:lnTo>
                  <a:pt x="0" y="161366"/>
                </a:lnTo>
                <a:lnTo>
                  <a:pt x="31661" y="161366"/>
                </a:lnTo>
                <a:lnTo>
                  <a:pt x="31661" y="80683"/>
                </a:lnTo>
                <a:lnTo>
                  <a:pt x="32175" y="69205"/>
                </a:lnTo>
                <a:lnTo>
                  <a:pt x="53967" y="34783"/>
                </a:lnTo>
                <a:lnTo>
                  <a:pt x="75501" y="31356"/>
                </a:lnTo>
                <a:lnTo>
                  <a:pt x="138130" y="31356"/>
                </a:lnTo>
                <a:lnTo>
                  <a:pt x="131908" y="20210"/>
                </a:lnTo>
                <a:lnTo>
                  <a:pt x="108405" y="5052"/>
                </a:lnTo>
                <a:lnTo>
                  <a:pt x="75501" y="0"/>
                </a:lnTo>
                <a:close/>
              </a:path>
              <a:path w="151130" h="161925">
                <a:moveTo>
                  <a:pt x="138130" y="31356"/>
                </a:moveTo>
                <a:lnTo>
                  <a:pt x="75501" y="31356"/>
                </a:lnTo>
                <a:lnTo>
                  <a:pt x="87188" y="32213"/>
                </a:lnTo>
                <a:lnTo>
                  <a:pt x="96970" y="34783"/>
                </a:lnTo>
                <a:lnTo>
                  <a:pt x="118535" y="69205"/>
                </a:lnTo>
                <a:lnTo>
                  <a:pt x="119049" y="80683"/>
                </a:lnTo>
                <a:lnTo>
                  <a:pt x="119049" y="161366"/>
                </a:lnTo>
                <a:lnTo>
                  <a:pt x="150710" y="161366"/>
                </a:lnTo>
                <a:lnTo>
                  <a:pt x="150690" y="80683"/>
                </a:lnTo>
                <a:lnTo>
                  <a:pt x="146010" y="45471"/>
                </a:lnTo>
                <a:lnTo>
                  <a:pt x="138130" y="31356"/>
                </a:lnTo>
                <a:close/>
              </a:path>
            </a:pathLst>
          </a:custGeom>
          <a:solidFill>
            <a:srgbClr val="004594"/>
          </a:solidFill>
        </p:spPr>
        <p:txBody>
          <a:bodyPr wrap="square" lIns="0" tIns="0" rIns="0" bIns="0" rtlCol="0"/>
          <a:lstStyle/>
          <a:p>
            <a:endParaRPr b="1" dirty="0">
              <a:latin typeface="Century Gothic Bold"/>
            </a:endParaRPr>
          </a:p>
        </p:txBody>
      </p:sp>
      <p:sp>
        <p:nvSpPr>
          <p:cNvPr id="53" name="object 10"/>
          <p:cNvSpPr/>
          <p:nvPr/>
        </p:nvSpPr>
        <p:spPr>
          <a:xfrm>
            <a:off x="1328802" y="6811612"/>
            <a:ext cx="151130" cy="225425"/>
          </a:xfrm>
          <a:custGeom>
            <a:avLst/>
            <a:gdLst/>
            <a:ahLst/>
            <a:cxnLst/>
            <a:rect l="l" t="t" r="r" b="b"/>
            <a:pathLst>
              <a:path w="151130" h="225425">
                <a:moveTo>
                  <a:pt x="31661" y="0"/>
                </a:moveTo>
                <a:lnTo>
                  <a:pt x="0" y="0"/>
                </a:lnTo>
                <a:lnTo>
                  <a:pt x="20" y="144475"/>
                </a:lnTo>
                <a:lnTo>
                  <a:pt x="4700" y="179625"/>
                </a:lnTo>
                <a:lnTo>
                  <a:pt x="18800" y="204838"/>
                </a:lnTo>
                <a:lnTo>
                  <a:pt x="42299" y="219964"/>
                </a:lnTo>
                <a:lnTo>
                  <a:pt x="75196" y="225005"/>
                </a:lnTo>
                <a:lnTo>
                  <a:pt x="108249" y="219964"/>
                </a:lnTo>
                <a:lnTo>
                  <a:pt x="131832" y="204876"/>
                </a:lnTo>
                <a:lnTo>
                  <a:pt x="138148" y="193649"/>
                </a:lnTo>
                <a:lnTo>
                  <a:pt x="75196" y="193649"/>
                </a:lnTo>
                <a:lnTo>
                  <a:pt x="63516" y="192790"/>
                </a:lnTo>
                <a:lnTo>
                  <a:pt x="33718" y="165554"/>
                </a:lnTo>
                <a:lnTo>
                  <a:pt x="31661" y="144475"/>
                </a:lnTo>
                <a:lnTo>
                  <a:pt x="31661" y="94995"/>
                </a:lnTo>
                <a:lnTo>
                  <a:pt x="138079" y="94995"/>
                </a:lnTo>
                <a:lnTo>
                  <a:pt x="131832" y="83850"/>
                </a:lnTo>
                <a:lnTo>
                  <a:pt x="108234" y="68692"/>
                </a:lnTo>
                <a:lnTo>
                  <a:pt x="75196" y="63639"/>
                </a:lnTo>
                <a:lnTo>
                  <a:pt x="31661" y="63639"/>
                </a:lnTo>
                <a:lnTo>
                  <a:pt x="31661" y="0"/>
                </a:lnTo>
                <a:close/>
              </a:path>
              <a:path w="151130" h="225425">
                <a:moveTo>
                  <a:pt x="138079" y="94995"/>
                </a:moveTo>
                <a:lnTo>
                  <a:pt x="75196" y="94995"/>
                </a:lnTo>
                <a:lnTo>
                  <a:pt x="86902" y="95855"/>
                </a:lnTo>
                <a:lnTo>
                  <a:pt x="96742" y="98432"/>
                </a:lnTo>
                <a:lnTo>
                  <a:pt x="118535" y="132968"/>
                </a:lnTo>
                <a:lnTo>
                  <a:pt x="119049" y="144475"/>
                </a:lnTo>
                <a:lnTo>
                  <a:pt x="118535" y="155855"/>
                </a:lnTo>
                <a:lnTo>
                  <a:pt x="96742" y="190212"/>
                </a:lnTo>
                <a:lnTo>
                  <a:pt x="75196" y="193649"/>
                </a:lnTo>
                <a:lnTo>
                  <a:pt x="138148" y="193649"/>
                </a:lnTo>
                <a:lnTo>
                  <a:pt x="145880" y="179908"/>
                </a:lnTo>
                <a:lnTo>
                  <a:pt x="146002" y="179625"/>
                </a:lnTo>
                <a:lnTo>
                  <a:pt x="150710" y="144475"/>
                </a:lnTo>
                <a:lnTo>
                  <a:pt x="145991" y="109111"/>
                </a:lnTo>
                <a:lnTo>
                  <a:pt x="138079" y="94995"/>
                </a:lnTo>
                <a:close/>
              </a:path>
            </a:pathLst>
          </a:custGeom>
          <a:solidFill>
            <a:srgbClr val="69AF22"/>
          </a:solidFill>
        </p:spPr>
        <p:txBody>
          <a:bodyPr wrap="square" lIns="0" tIns="0" rIns="0" bIns="0" rtlCol="0"/>
          <a:lstStyle/>
          <a:p>
            <a:endParaRPr b="1" dirty="0">
              <a:latin typeface="Century Gothic Bold"/>
            </a:endParaRPr>
          </a:p>
        </p:txBody>
      </p:sp>
      <p:sp>
        <p:nvSpPr>
          <p:cNvPr id="54" name="object 11"/>
          <p:cNvSpPr/>
          <p:nvPr/>
        </p:nvSpPr>
        <p:spPr>
          <a:xfrm>
            <a:off x="1491056" y="6811619"/>
            <a:ext cx="31750" cy="31750"/>
          </a:xfrm>
          <a:custGeom>
            <a:avLst/>
            <a:gdLst/>
            <a:ahLst/>
            <a:cxnLst/>
            <a:rect l="l" t="t" r="r" b="b"/>
            <a:pathLst>
              <a:path w="31750" h="31750">
                <a:moveTo>
                  <a:pt x="31661" y="0"/>
                </a:moveTo>
                <a:lnTo>
                  <a:pt x="0" y="0"/>
                </a:lnTo>
                <a:lnTo>
                  <a:pt x="0" y="31356"/>
                </a:lnTo>
                <a:lnTo>
                  <a:pt x="31661" y="31356"/>
                </a:lnTo>
                <a:lnTo>
                  <a:pt x="31661" y="0"/>
                </a:lnTo>
                <a:close/>
              </a:path>
            </a:pathLst>
          </a:custGeom>
          <a:solidFill>
            <a:srgbClr val="69AF22"/>
          </a:solidFill>
        </p:spPr>
        <p:txBody>
          <a:bodyPr wrap="square" lIns="0" tIns="0" rIns="0" bIns="0" rtlCol="0"/>
          <a:lstStyle/>
          <a:p>
            <a:endParaRPr b="1" dirty="0">
              <a:latin typeface="Century Gothic Bold"/>
            </a:endParaRPr>
          </a:p>
        </p:txBody>
      </p:sp>
      <p:sp>
        <p:nvSpPr>
          <p:cNvPr id="55" name="object 12"/>
          <p:cNvSpPr/>
          <p:nvPr/>
        </p:nvSpPr>
        <p:spPr>
          <a:xfrm>
            <a:off x="1506886" y="6875246"/>
            <a:ext cx="0" cy="161925"/>
          </a:xfrm>
          <a:custGeom>
            <a:avLst/>
            <a:gdLst/>
            <a:ahLst/>
            <a:cxnLst/>
            <a:rect l="l" t="t" r="r" b="b"/>
            <a:pathLst>
              <a:path h="161925">
                <a:moveTo>
                  <a:pt x="0" y="0"/>
                </a:moveTo>
                <a:lnTo>
                  <a:pt x="0" y="161366"/>
                </a:lnTo>
              </a:path>
            </a:pathLst>
          </a:custGeom>
          <a:ln w="31661">
            <a:solidFill>
              <a:srgbClr val="69AF22"/>
            </a:solidFill>
          </a:ln>
        </p:spPr>
        <p:txBody>
          <a:bodyPr wrap="square" lIns="0" tIns="0" rIns="0" bIns="0" rtlCol="0"/>
          <a:lstStyle/>
          <a:p>
            <a:endParaRPr b="1" dirty="0">
              <a:latin typeface="Century Gothic Bold"/>
            </a:endParaRPr>
          </a:p>
        </p:txBody>
      </p:sp>
      <p:sp>
        <p:nvSpPr>
          <p:cNvPr id="56" name="object 13"/>
          <p:cNvSpPr/>
          <p:nvPr/>
        </p:nvSpPr>
        <p:spPr>
          <a:xfrm>
            <a:off x="1534344" y="6811612"/>
            <a:ext cx="151130" cy="225425"/>
          </a:xfrm>
          <a:custGeom>
            <a:avLst/>
            <a:gdLst/>
            <a:ahLst/>
            <a:cxnLst/>
            <a:rect l="l" t="t" r="r" b="b"/>
            <a:pathLst>
              <a:path w="151130" h="225425">
                <a:moveTo>
                  <a:pt x="150710" y="0"/>
                </a:moveTo>
                <a:lnTo>
                  <a:pt x="119049" y="0"/>
                </a:lnTo>
                <a:lnTo>
                  <a:pt x="119049" y="63639"/>
                </a:lnTo>
                <a:lnTo>
                  <a:pt x="75501" y="63639"/>
                </a:lnTo>
                <a:lnTo>
                  <a:pt x="42471" y="68682"/>
                </a:lnTo>
                <a:lnTo>
                  <a:pt x="18876" y="83812"/>
                </a:lnTo>
                <a:lnTo>
                  <a:pt x="4719" y="109025"/>
                </a:lnTo>
                <a:lnTo>
                  <a:pt x="0" y="144322"/>
                </a:lnTo>
                <a:lnTo>
                  <a:pt x="4719" y="179758"/>
                </a:lnTo>
                <a:lnTo>
                  <a:pt x="18876" y="205066"/>
                </a:lnTo>
                <a:lnTo>
                  <a:pt x="42471" y="220250"/>
                </a:lnTo>
                <a:lnTo>
                  <a:pt x="75501" y="225310"/>
                </a:lnTo>
                <a:lnTo>
                  <a:pt x="108405" y="220250"/>
                </a:lnTo>
                <a:lnTo>
                  <a:pt x="131908" y="205066"/>
                </a:lnTo>
                <a:lnTo>
                  <a:pt x="138744" y="192798"/>
                </a:lnTo>
                <a:lnTo>
                  <a:pt x="75577" y="192798"/>
                </a:lnTo>
                <a:lnTo>
                  <a:pt x="63892" y="191936"/>
                </a:lnTo>
                <a:lnTo>
                  <a:pt x="34097" y="164539"/>
                </a:lnTo>
                <a:lnTo>
                  <a:pt x="32042" y="143167"/>
                </a:lnTo>
                <a:lnTo>
                  <a:pt x="32556" y="131625"/>
                </a:lnTo>
                <a:lnTo>
                  <a:pt x="54113" y="97212"/>
                </a:lnTo>
                <a:lnTo>
                  <a:pt x="150710" y="93840"/>
                </a:lnTo>
                <a:lnTo>
                  <a:pt x="150710" y="0"/>
                </a:lnTo>
                <a:close/>
              </a:path>
              <a:path w="151130" h="225425">
                <a:moveTo>
                  <a:pt x="150710" y="93840"/>
                </a:moveTo>
                <a:lnTo>
                  <a:pt x="119113" y="93840"/>
                </a:lnTo>
                <a:lnTo>
                  <a:pt x="119062" y="144322"/>
                </a:lnTo>
                <a:lnTo>
                  <a:pt x="118600" y="154715"/>
                </a:lnTo>
                <a:lnTo>
                  <a:pt x="97047" y="189350"/>
                </a:lnTo>
                <a:lnTo>
                  <a:pt x="75577" y="192798"/>
                </a:lnTo>
                <a:lnTo>
                  <a:pt x="138744" y="192798"/>
                </a:lnTo>
                <a:lnTo>
                  <a:pt x="146010" y="179758"/>
                </a:lnTo>
                <a:lnTo>
                  <a:pt x="150710" y="144322"/>
                </a:lnTo>
                <a:lnTo>
                  <a:pt x="150710" y="93840"/>
                </a:lnTo>
                <a:close/>
              </a:path>
            </a:pathLst>
          </a:custGeom>
          <a:solidFill>
            <a:srgbClr val="69AF22"/>
          </a:solidFill>
        </p:spPr>
        <p:txBody>
          <a:bodyPr wrap="square" lIns="0" tIns="0" rIns="0" bIns="0" rtlCol="0"/>
          <a:lstStyle/>
          <a:p>
            <a:endParaRPr b="1" dirty="0">
              <a:latin typeface="Century Gothic Bold"/>
            </a:endParaRPr>
          </a:p>
        </p:txBody>
      </p:sp>
      <p:sp>
        <p:nvSpPr>
          <p:cNvPr id="57" name="object 14"/>
          <p:cNvSpPr/>
          <p:nvPr/>
        </p:nvSpPr>
        <p:spPr>
          <a:xfrm>
            <a:off x="1690453" y="6875246"/>
            <a:ext cx="151130" cy="161925"/>
          </a:xfrm>
          <a:custGeom>
            <a:avLst/>
            <a:gdLst/>
            <a:ahLst/>
            <a:cxnLst/>
            <a:rect l="l" t="t" r="r" b="b"/>
            <a:pathLst>
              <a:path w="151130" h="161925">
                <a:moveTo>
                  <a:pt x="75501" y="0"/>
                </a:moveTo>
                <a:lnTo>
                  <a:pt x="42466" y="5052"/>
                </a:lnTo>
                <a:lnTo>
                  <a:pt x="18872" y="20210"/>
                </a:lnTo>
                <a:lnTo>
                  <a:pt x="4717" y="45471"/>
                </a:lnTo>
                <a:lnTo>
                  <a:pt x="0" y="80835"/>
                </a:lnTo>
                <a:lnTo>
                  <a:pt x="4717" y="116071"/>
                </a:lnTo>
                <a:lnTo>
                  <a:pt x="18872" y="141236"/>
                </a:lnTo>
                <a:lnTo>
                  <a:pt x="42466" y="156334"/>
                </a:lnTo>
                <a:lnTo>
                  <a:pt x="75501" y="161366"/>
                </a:lnTo>
                <a:lnTo>
                  <a:pt x="150710" y="161366"/>
                </a:lnTo>
                <a:lnTo>
                  <a:pt x="150710" y="130009"/>
                </a:lnTo>
                <a:lnTo>
                  <a:pt x="75501" y="130009"/>
                </a:lnTo>
                <a:lnTo>
                  <a:pt x="58544" y="127916"/>
                </a:lnTo>
                <a:lnTo>
                  <a:pt x="45737" y="121637"/>
                </a:lnTo>
                <a:lnTo>
                  <a:pt x="37080" y="111171"/>
                </a:lnTo>
                <a:lnTo>
                  <a:pt x="32575" y="96520"/>
                </a:lnTo>
                <a:lnTo>
                  <a:pt x="150710" y="96520"/>
                </a:lnTo>
                <a:lnTo>
                  <a:pt x="150710" y="80733"/>
                </a:lnTo>
                <a:lnTo>
                  <a:pt x="148638" y="65163"/>
                </a:lnTo>
                <a:lnTo>
                  <a:pt x="32575" y="65163"/>
                </a:lnTo>
                <a:lnTo>
                  <a:pt x="37080" y="50378"/>
                </a:lnTo>
                <a:lnTo>
                  <a:pt x="45737" y="39817"/>
                </a:lnTo>
                <a:lnTo>
                  <a:pt x="58544" y="33481"/>
                </a:lnTo>
                <a:lnTo>
                  <a:pt x="75501" y="31369"/>
                </a:lnTo>
                <a:lnTo>
                  <a:pt x="138160" y="31369"/>
                </a:lnTo>
                <a:lnTo>
                  <a:pt x="131908" y="20183"/>
                </a:lnTo>
                <a:lnTo>
                  <a:pt x="108405" y="5045"/>
                </a:lnTo>
                <a:lnTo>
                  <a:pt x="75501" y="0"/>
                </a:lnTo>
                <a:close/>
              </a:path>
              <a:path w="151130" h="161925">
                <a:moveTo>
                  <a:pt x="138160" y="31369"/>
                </a:moveTo>
                <a:lnTo>
                  <a:pt x="75501" y="31369"/>
                </a:lnTo>
                <a:lnTo>
                  <a:pt x="92325" y="33481"/>
                </a:lnTo>
                <a:lnTo>
                  <a:pt x="105038" y="39817"/>
                </a:lnTo>
                <a:lnTo>
                  <a:pt x="113641" y="50378"/>
                </a:lnTo>
                <a:lnTo>
                  <a:pt x="118135" y="65163"/>
                </a:lnTo>
                <a:lnTo>
                  <a:pt x="148638" y="65163"/>
                </a:lnTo>
                <a:lnTo>
                  <a:pt x="146010" y="45412"/>
                </a:lnTo>
                <a:lnTo>
                  <a:pt x="138160" y="31369"/>
                </a:lnTo>
                <a:close/>
              </a:path>
            </a:pathLst>
          </a:custGeom>
          <a:solidFill>
            <a:srgbClr val="69AF22"/>
          </a:solidFill>
        </p:spPr>
        <p:txBody>
          <a:bodyPr wrap="square" lIns="0" tIns="0" rIns="0" bIns="0" rtlCol="0"/>
          <a:lstStyle/>
          <a:p>
            <a:endParaRPr b="1" dirty="0">
              <a:latin typeface="Century Gothic Bold"/>
            </a:endParaRPr>
          </a:p>
        </p:txBody>
      </p:sp>
      <p:sp>
        <p:nvSpPr>
          <p:cNvPr id="58" name="object 15"/>
          <p:cNvSpPr/>
          <p:nvPr/>
        </p:nvSpPr>
        <p:spPr>
          <a:xfrm>
            <a:off x="879849" y="7122655"/>
            <a:ext cx="946471" cy="170242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b="1" dirty="0">
              <a:latin typeface="Century Gothic Bold"/>
            </a:endParaRPr>
          </a:p>
        </p:txBody>
      </p:sp>
      <p:sp>
        <p:nvSpPr>
          <p:cNvPr id="59" name="object 16"/>
          <p:cNvSpPr txBox="1"/>
          <p:nvPr/>
        </p:nvSpPr>
        <p:spPr>
          <a:xfrm>
            <a:off x="2861074" y="6985140"/>
            <a:ext cx="1466215" cy="162224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950" b="1" spc="-25" dirty="0">
                <a:solidFill>
                  <a:srgbClr val="004594"/>
                </a:solidFill>
                <a:latin typeface="Century Gothic"/>
                <a:cs typeface="Century Gothic"/>
              </a:rPr>
              <a:t>www.lanbide.euskadi.eus</a:t>
            </a:r>
            <a:endParaRPr sz="950" dirty="0">
              <a:latin typeface="Century Gothic"/>
              <a:cs typeface="Century Gothic"/>
            </a:endParaRPr>
          </a:p>
        </p:txBody>
      </p:sp>
      <p:sp>
        <p:nvSpPr>
          <p:cNvPr id="60" name="object 17"/>
          <p:cNvSpPr/>
          <p:nvPr/>
        </p:nvSpPr>
        <p:spPr>
          <a:xfrm>
            <a:off x="4692841" y="7021690"/>
            <a:ext cx="126720" cy="126733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b="1" dirty="0">
              <a:latin typeface="Century Gothic Bold"/>
            </a:endParaRPr>
          </a:p>
        </p:txBody>
      </p:sp>
      <p:sp>
        <p:nvSpPr>
          <p:cNvPr id="61" name="object 18"/>
          <p:cNvSpPr/>
          <p:nvPr/>
        </p:nvSpPr>
        <p:spPr>
          <a:xfrm>
            <a:off x="4512936" y="7021693"/>
            <a:ext cx="126623" cy="126733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b="1" dirty="0">
              <a:latin typeface="Century Gothic Bold"/>
            </a:endParaRPr>
          </a:p>
        </p:txBody>
      </p:sp>
      <p:sp>
        <p:nvSpPr>
          <p:cNvPr id="62" name="object 19"/>
          <p:cNvSpPr/>
          <p:nvPr/>
        </p:nvSpPr>
        <p:spPr>
          <a:xfrm>
            <a:off x="4873167" y="7021696"/>
            <a:ext cx="126746" cy="126720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b="1" dirty="0">
              <a:latin typeface="Century Gothic Bold"/>
            </a:endParaRPr>
          </a:p>
        </p:txBody>
      </p:sp>
      <p:sp>
        <p:nvSpPr>
          <p:cNvPr id="63" name="object 22"/>
          <p:cNvSpPr txBox="1"/>
          <p:nvPr/>
        </p:nvSpPr>
        <p:spPr>
          <a:xfrm>
            <a:off x="2002056" y="7016817"/>
            <a:ext cx="764352" cy="321242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950" b="1" spc="-5" dirty="0" smtClean="0">
                <a:solidFill>
                  <a:srgbClr val="004594"/>
                </a:solidFill>
                <a:latin typeface="Century Gothic"/>
                <a:cs typeface="Century Gothic"/>
              </a:rPr>
              <a:t>9</a:t>
            </a:r>
            <a:r>
              <a:rPr lang="es-ES" sz="950" b="1" spc="-5" dirty="0" smtClean="0">
                <a:solidFill>
                  <a:srgbClr val="004594"/>
                </a:solidFill>
                <a:latin typeface="Century Gothic"/>
                <a:cs typeface="Century Gothic"/>
              </a:rPr>
              <a:t>45  160 601</a:t>
            </a:r>
          </a:p>
          <a:p>
            <a:pPr marL="12700">
              <a:lnSpc>
                <a:spcPct val="100000"/>
              </a:lnSpc>
              <a:spcBef>
                <a:spcPts val="125"/>
              </a:spcBef>
            </a:pPr>
            <a:endParaRPr sz="950" dirty="0">
              <a:latin typeface="Century Gothic"/>
              <a:cs typeface="Century Gothic"/>
            </a:endParaRPr>
          </a:p>
        </p:txBody>
      </p:sp>
      <p:pic>
        <p:nvPicPr>
          <p:cNvPr id="45" name="Imagen 44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37522" y="6875246"/>
            <a:ext cx="2511870" cy="432000"/>
          </a:xfrm>
          <a:prstGeom prst="rect">
            <a:avLst/>
          </a:prstGeom>
        </p:spPr>
      </p:pic>
      <p:pic>
        <p:nvPicPr>
          <p:cNvPr id="35" name="Picture 5" descr="OK Tira azul_oscuro"/>
          <p:cNvPicPr>
            <a:picLocks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5685" r="-47"/>
          <a:stretch>
            <a:fillRect/>
          </a:stretch>
        </p:blipFill>
        <p:spPr bwMode="auto">
          <a:xfrm>
            <a:off x="184334" y="87568"/>
            <a:ext cx="10191566" cy="1328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object 23"/>
          <p:cNvSpPr txBox="1"/>
          <p:nvPr/>
        </p:nvSpPr>
        <p:spPr>
          <a:xfrm>
            <a:off x="815299" y="1101586"/>
            <a:ext cx="1564640" cy="50526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s-ES" sz="1600" b="1" spc="30" dirty="0" smtClean="0">
                <a:solidFill>
                  <a:srgbClr val="004594"/>
                </a:solidFill>
                <a:latin typeface="Century Gothic"/>
                <a:cs typeface="Century Gothic"/>
              </a:rPr>
              <a:t>Identificación y P</a:t>
            </a:r>
            <a:r>
              <a:rPr lang="es-ES" sz="1600" b="1" dirty="0" smtClean="0">
                <a:solidFill>
                  <a:srgbClr val="004594"/>
                </a:solidFill>
                <a:latin typeface="Century Gothic"/>
                <a:cs typeface="Century Gothic"/>
              </a:rPr>
              <a:t>ublicidad</a:t>
            </a:r>
            <a:endParaRPr lang="es-ES" sz="1600" dirty="0">
              <a:latin typeface="Century Gothic"/>
              <a:cs typeface="Century Gothic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788034" y="4290878"/>
            <a:ext cx="1610196" cy="479618"/>
          </a:xfrm>
          <a:prstGeom prst="rect">
            <a:avLst/>
          </a:prstGeom>
        </p:spPr>
        <p:txBody>
          <a:bodyPr vert="horz" wrap="square" lIns="0" tIns="43180" rIns="0" bIns="0" rtlCol="0">
            <a:spAutoFit/>
          </a:bodyPr>
          <a:lstStyle/>
          <a:p>
            <a:pPr marL="12700" marR="5080">
              <a:lnSpc>
                <a:spcPts val="1700"/>
              </a:lnSpc>
              <a:spcBef>
                <a:spcPts val="340"/>
              </a:spcBef>
            </a:pPr>
            <a:r>
              <a:rPr lang="es-ES" sz="1600" b="1" spc="-45" dirty="0" smtClean="0">
                <a:solidFill>
                  <a:srgbClr val="004594"/>
                </a:solidFill>
                <a:latin typeface="Century Gothic"/>
                <a:cs typeface="Century Gothic"/>
              </a:rPr>
              <a:t>Modificación </a:t>
            </a:r>
            <a:r>
              <a:rPr lang="es-ES" sz="1600" b="1" spc="-70" dirty="0" smtClean="0">
                <a:solidFill>
                  <a:srgbClr val="004594"/>
                </a:solidFill>
                <a:latin typeface="Century Gothic"/>
                <a:cs typeface="Century Gothic"/>
              </a:rPr>
              <a:t>de  </a:t>
            </a:r>
            <a:r>
              <a:rPr lang="es-ES" sz="1600" b="1" spc="20" dirty="0" smtClean="0">
                <a:solidFill>
                  <a:srgbClr val="004594"/>
                </a:solidFill>
                <a:latin typeface="Century Gothic"/>
                <a:cs typeface="Century Gothic"/>
              </a:rPr>
              <a:t>la</a:t>
            </a:r>
            <a:r>
              <a:rPr lang="es-ES" sz="1600" b="1" spc="10" dirty="0" smtClean="0">
                <a:solidFill>
                  <a:srgbClr val="004594"/>
                </a:solidFill>
                <a:latin typeface="Century Gothic"/>
                <a:cs typeface="Century Gothic"/>
              </a:rPr>
              <a:t> </a:t>
            </a:r>
            <a:r>
              <a:rPr lang="es-ES" sz="1600" b="1" spc="-25" dirty="0" smtClean="0">
                <a:solidFill>
                  <a:srgbClr val="004594"/>
                </a:solidFill>
                <a:latin typeface="Century Gothic"/>
                <a:cs typeface="Century Gothic"/>
              </a:rPr>
              <a:t>subvención</a:t>
            </a:r>
            <a:endParaRPr lang="es-ES" sz="1600" dirty="0">
              <a:latin typeface="Century Gothic"/>
              <a:cs typeface="Century Gothic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783575" y="3173153"/>
            <a:ext cx="1241386" cy="485140"/>
          </a:xfrm>
          <a:prstGeom prst="rect">
            <a:avLst/>
          </a:prstGeom>
        </p:spPr>
        <p:txBody>
          <a:bodyPr vert="horz" wrap="square" lIns="0" tIns="43180" rIns="0" bIns="0" rtlCol="0">
            <a:spAutoFit/>
          </a:bodyPr>
          <a:lstStyle/>
          <a:p>
            <a:pPr marL="12700" marR="5080">
              <a:lnSpc>
                <a:spcPts val="1700"/>
              </a:lnSpc>
              <a:spcBef>
                <a:spcPts val="340"/>
              </a:spcBef>
            </a:pPr>
            <a:r>
              <a:rPr lang="es-ES" sz="1600" b="1" spc="-10" dirty="0" smtClean="0">
                <a:solidFill>
                  <a:srgbClr val="004594"/>
                </a:solidFill>
                <a:latin typeface="Century Gothic"/>
                <a:cs typeface="Century Gothic"/>
              </a:rPr>
              <a:t>Seguimiento  </a:t>
            </a:r>
            <a:r>
              <a:rPr lang="es-ES" sz="1600" b="1" spc="-80" dirty="0" smtClean="0">
                <a:solidFill>
                  <a:srgbClr val="004594"/>
                </a:solidFill>
                <a:latin typeface="Century Gothic"/>
                <a:cs typeface="Century Gothic"/>
              </a:rPr>
              <a:t>y</a:t>
            </a:r>
            <a:r>
              <a:rPr lang="es-ES" sz="1600" b="1" spc="10" dirty="0" smtClean="0">
                <a:solidFill>
                  <a:srgbClr val="004594"/>
                </a:solidFill>
                <a:latin typeface="Century Gothic"/>
                <a:cs typeface="Century Gothic"/>
              </a:rPr>
              <a:t> </a:t>
            </a:r>
            <a:r>
              <a:rPr lang="es-ES" sz="1600" b="1" spc="-10" dirty="0" smtClean="0">
                <a:solidFill>
                  <a:srgbClr val="004594"/>
                </a:solidFill>
                <a:latin typeface="Century Gothic"/>
                <a:cs typeface="Century Gothic"/>
              </a:rPr>
              <a:t>control</a:t>
            </a:r>
            <a:endParaRPr lang="es-ES" sz="1600" dirty="0">
              <a:latin typeface="Century Gothic"/>
              <a:cs typeface="Century Gothic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815299" y="5139576"/>
            <a:ext cx="1363980" cy="2692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s-ES" sz="1600" b="1" spc="-15" smtClean="0">
                <a:solidFill>
                  <a:srgbClr val="004594"/>
                </a:solidFill>
                <a:latin typeface="Century Gothic"/>
                <a:cs typeface="Century Gothic"/>
              </a:rPr>
              <a:t>Concurrencia</a:t>
            </a:r>
            <a:endParaRPr lang="es-ES" sz="1600">
              <a:latin typeface="Century Gothic"/>
              <a:cs typeface="Century Gothic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3979275" y="296416"/>
            <a:ext cx="6120000" cy="182614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lang="es-ES" sz="1300" spc="-40" dirty="0" smtClean="0">
                <a:solidFill>
                  <a:srgbClr val="3D3D3F"/>
                </a:solidFill>
                <a:latin typeface="Century Gothic"/>
                <a:cs typeface="Century Gothic"/>
              </a:rPr>
              <a:t>Se </a:t>
            </a:r>
            <a:r>
              <a:rPr lang="es-ES" sz="1300" spc="-35" dirty="0" smtClean="0">
                <a:solidFill>
                  <a:srgbClr val="3D3D3F"/>
                </a:solidFill>
                <a:latin typeface="Century Gothic"/>
                <a:cs typeface="Century Gothic"/>
              </a:rPr>
              <a:t>publicará </a:t>
            </a:r>
            <a:r>
              <a:rPr lang="es-ES" sz="1300" spc="-50" dirty="0" smtClean="0">
                <a:solidFill>
                  <a:srgbClr val="3D3D3F"/>
                </a:solidFill>
                <a:latin typeface="Century Gothic"/>
                <a:cs typeface="Century Gothic"/>
              </a:rPr>
              <a:t>en </a:t>
            </a:r>
            <a:r>
              <a:rPr lang="es-ES" sz="1300" spc="-30" dirty="0" smtClean="0">
                <a:solidFill>
                  <a:srgbClr val="3D3D3F"/>
                </a:solidFill>
                <a:latin typeface="Century Gothic"/>
                <a:cs typeface="Century Gothic"/>
              </a:rPr>
              <a:t>el </a:t>
            </a:r>
            <a:r>
              <a:rPr lang="es-ES" sz="1300" spc="-105" dirty="0" smtClean="0">
                <a:solidFill>
                  <a:srgbClr val="3D3D3F"/>
                </a:solidFill>
                <a:latin typeface="Century Gothic"/>
                <a:cs typeface="Century Gothic"/>
              </a:rPr>
              <a:t>BOPV </a:t>
            </a:r>
            <a:r>
              <a:rPr lang="es-ES" sz="1300" spc="-35" dirty="0" smtClean="0">
                <a:solidFill>
                  <a:srgbClr val="3D3D3F"/>
                </a:solidFill>
                <a:latin typeface="Century Gothic"/>
                <a:cs typeface="Century Gothic"/>
              </a:rPr>
              <a:t>relación </a:t>
            </a:r>
            <a:r>
              <a:rPr lang="es-ES" sz="1300" spc="-55" dirty="0" smtClean="0">
                <a:solidFill>
                  <a:srgbClr val="3D3D3F"/>
                </a:solidFill>
                <a:latin typeface="Century Gothic"/>
                <a:cs typeface="Century Gothic"/>
              </a:rPr>
              <a:t>de </a:t>
            </a:r>
            <a:r>
              <a:rPr lang="es-ES" sz="1300" spc="-20" dirty="0" smtClean="0">
                <a:solidFill>
                  <a:srgbClr val="3D3D3F"/>
                </a:solidFill>
                <a:latin typeface="Century Gothic"/>
                <a:cs typeface="Century Gothic"/>
              </a:rPr>
              <a:t>empresas </a:t>
            </a:r>
            <a:r>
              <a:rPr lang="es-ES" sz="1300" spc="-30" dirty="0" smtClean="0">
                <a:solidFill>
                  <a:srgbClr val="3D3D3F"/>
                </a:solidFill>
                <a:latin typeface="Century Gothic"/>
                <a:cs typeface="Century Gothic"/>
              </a:rPr>
              <a:t>beneficiarias </a:t>
            </a:r>
            <a:r>
              <a:rPr lang="es-ES" sz="1300" spc="-100" dirty="0" smtClean="0">
                <a:solidFill>
                  <a:srgbClr val="3D3D3F"/>
                </a:solidFill>
                <a:latin typeface="Century Gothic"/>
                <a:cs typeface="Century Gothic"/>
              </a:rPr>
              <a:t>y </a:t>
            </a:r>
            <a:r>
              <a:rPr lang="es-ES" sz="1300" spc="-30" dirty="0" smtClean="0">
                <a:solidFill>
                  <a:srgbClr val="3D3D3F"/>
                </a:solidFill>
                <a:latin typeface="Century Gothic"/>
                <a:cs typeface="Century Gothic"/>
              </a:rPr>
              <a:t>cuantías  percibidas </a:t>
            </a:r>
            <a:r>
              <a:rPr lang="es-ES" sz="1300" spc="-100" dirty="0" smtClean="0">
                <a:solidFill>
                  <a:srgbClr val="3D3D3F"/>
                </a:solidFill>
                <a:latin typeface="Century Gothic"/>
                <a:cs typeface="Century Gothic"/>
              </a:rPr>
              <a:t>y </a:t>
            </a:r>
            <a:r>
              <a:rPr lang="es-ES" sz="1300" spc="-15" dirty="0" smtClean="0">
                <a:solidFill>
                  <a:srgbClr val="3D3D3F"/>
                </a:solidFill>
                <a:latin typeface="Century Gothic"/>
                <a:cs typeface="Century Gothic"/>
              </a:rPr>
              <a:t>sin </a:t>
            </a:r>
            <a:r>
              <a:rPr lang="es-ES" sz="1300" spc="-30" dirty="0" smtClean="0">
                <a:solidFill>
                  <a:srgbClr val="3D3D3F"/>
                </a:solidFill>
                <a:latin typeface="Century Gothic"/>
                <a:cs typeface="Century Gothic"/>
              </a:rPr>
              <a:t>perjuicio </a:t>
            </a:r>
            <a:r>
              <a:rPr lang="es-ES" sz="1300" spc="-55" dirty="0" smtClean="0">
                <a:solidFill>
                  <a:srgbClr val="3D3D3F"/>
                </a:solidFill>
                <a:latin typeface="Century Gothic"/>
                <a:cs typeface="Century Gothic"/>
              </a:rPr>
              <a:t>de </a:t>
            </a:r>
            <a:r>
              <a:rPr lang="es-ES" sz="1300" spc="-35" dirty="0" smtClean="0">
                <a:solidFill>
                  <a:srgbClr val="3D3D3F"/>
                </a:solidFill>
                <a:latin typeface="Century Gothic"/>
                <a:cs typeface="Century Gothic"/>
              </a:rPr>
              <a:t>la notificación </a:t>
            </a:r>
            <a:r>
              <a:rPr lang="es-ES" sz="1300" spc="-40" dirty="0" smtClean="0">
                <a:solidFill>
                  <a:srgbClr val="3D3D3F"/>
                </a:solidFill>
                <a:latin typeface="Century Gothic"/>
                <a:cs typeface="Century Gothic"/>
              </a:rPr>
              <a:t>expresa </a:t>
            </a:r>
            <a:r>
              <a:rPr lang="es-ES" sz="1300" spc="-60" dirty="0" smtClean="0">
                <a:solidFill>
                  <a:srgbClr val="3D3D3F"/>
                </a:solidFill>
                <a:latin typeface="Century Gothic"/>
                <a:cs typeface="Century Gothic"/>
              </a:rPr>
              <a:t>e </a:t>
            </a:r>
            <a:r>
              <a:rPr lang="es-ES" sz="1300" spc="-30" dirty="0" smtClean="0">
                <a:solidFill>
                  <a:srgbClr val="3D3D3F"/>
                </a:solidFill>
                <a:latin typeface="Century Gothic"/>
                <a:cs typeface="Century Gothic"/>
              </a:rPr>
              <a:t>individualizadas </a:t>
            </a:r>
            <a:r>
              <a:rPr lang="es-ES" sz="1300" spc="-40" dirty="0" smtClean="0">
                <a:solidFill>
                  <a:srgbClr val="3D3D3F"/>
                </a:solidFill>
                <a:latin typeface="Century Gothic"/>
                <a:cs typeface="Century Gothic"/>
              </a:rPr>
              <a:t>de  </a:t>
            </a:r>
            <a:r>
              <a:rPr lang="es-ES" sz="1300" spc="-15" dirty="0" smtClean="0">
                <a:solidFill>
                  <a:srgbClr val="3D3D3F"/>
                </a:solidFill>
                <a:latin typeface="Century Gothic"/>
                <a:cs typeface="Century Gothic"/>
              </a:rPr>
              <a:t>las </a:t>
            </a:r>
            <a:r>
              <a:rPr lang="es-ES" sz="1300" spc="-25" dirty="0" smtClean="0">
                <a:solidFill>
                  <a:srgbClr val="3D3D3F"/>
                </a:solidFill>
                <a:latin typeface="Century Gothic"/>
                <a:cs typeface="Century Gothic"/>
              </a:rPr>
              <a:t>resoluciones </a:t>
            </a:r>
            <a:r>
              <a:rPr lang="es-ES" sz="1300" spc="-55" dirty="0" smtClean="0">
                <a:solidFill>
                  <a:srgbClr val="3D3D3F"/>
                </a:solidFill>
                <a:latin typeface="Century Gothic"/>
                <a:cs typeface="Century Gothic"/>
              </a:rPr>
              <a:t>de</a:t>
            </a:r>
            <a:r>
              <a:rPr lang="es-ES" sz="1300" spc="200" dirty="0" smtClean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25" dirty="0" smtClean="0">
                <a:solidFill>
                  <a:srgbClr val="3D3D3F"/>
                </a:solidFill>
                <a:latin typeface="Century Gothic"/>
                <a:cs typeface="Century Gothic"/>
              </a:rPr>
              <a:t>concesión.</a:t>
            </a:r>
          </a:p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lang="es-ES" sz="1300" spc="-25" dirty="0" smtClean="0">
                <a:solidFill>
                  <a:srgbClr val="3D3D3F"/>
                </a:solidFill>
                <a:latin typeface="Century Gothic"/>
                <a:cs typeface="Century Gothic"/>
              </a:rPr>
              <a:t>Las actuaciones subvencionadas así cuanta publicidad se haga sobre las mismas estarán debidamente identificadas. Las entidades beneficiarias quedan obligadas a hacer mención en su publicidad a la financiación  por la Unión Europea-</a:t>
            </a:r>
            <a:r>
              <a:rPr lang="es-ES" sz="1300" spc="-25" dirty="0" err="1" smtClean="0">
                <a:solidFill>
                  <a:srgbClr val="3D3D3F"/>
                </a:solidFill>
                <a:latin typeface="Century Gothic"/>
                <a:cs typeface="Century Gothic"/>
              </a:rPr>
              <a:t>Next</a:t>
            </a:r>
            <a:r>
              <a:rPr lang="es-ES" sz="1300" spc="-25" dirty="0" smtClean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25" dirty="0" err="1" smtClean="0">
                <a:solidFill>
                  <a:srgbClr val="3D3D3F"/>
                </a:solidFill>
                <a:latin typeface="Century Gothic"/>
                <a:cs typeface="Century Gothic"/>
              </a:rPr>
              <a:t>Generation</a:t>
            </a:r>
            <a:r>
              <a:rPr lang="es-ES" sz="1300" spc="-25" dirty="0" smtClean="0">
                <a:solidFill>
                  <a:srgbClr val="3D3D3F"/>
                </a:solidFill>
                <a:latin typeface="Century Gothic"/>
                <a:cs typeface="Century Gothic"/>
              </a:rPr>
              <a:t> EU incluyendo cuando proceda la identificación gráfica de Lanbide y del Plan de Recuperación, Transformación y Resiliencia.</a:t>
            </a:r>
            <a:endParaRPr lang="es-ES" sz="1300" dirty="0">
              <a:latin typeface="Century Gothic"/>
              <a:cs typeface="Century Gothic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3975935" y="2091487"/>
            <a:ext cx="6120000" cy="22262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lang="es-ES" sz="1300" spc="-45" dirty="0" smtClean="0">
                <a:solidFill>
                  <a:srgbClr val="3D3D3F"/>
                </a:solidFill>
                <a:latin typeface="Century Gothic"/>
                <a:cs typeface="Century Gothic"/>
              </a:rPr>
              <a:t>Lanbide, </a:t>
            </a:r>
            <a:r>
              <a:rPr lang="es-ES" sz="1300" spc="-30" dirty="0" smtClean="0">
                <a:solidFill>
                  <a:srgbClr val="3D3D3F"/>
                </a:solidFill>
                <a:latin typeface="Century Gothic"/>
                <a:cs typeface="Century Gothic"/>
              </a:rPr>
              <a:t>el </a:t>
            </a:r>
            <a:r>
              <a:rPr lang="es-ES" sz="1300" spc="-45" dirty="0" smtClean="0">
                <a:solidFill>
                  <a:srgbClr val="3D3D3F"/>
                </a:solidFill>
                <a:latin typeface="Century Gothic"/>
                <a:cs typeface="Century Gothic"/>
              </a:rPr>
              <a:t>Departamento </a:t>
            </a:r>
            <a:r>
              <a:rPr lang="es-ES" sz="1300" spc="-55" dirty="0" smtClean="0">
                <a:solidFill>
                  <a:srgbClr val="3D3D3F"/>
                </a:solidFill>
                <a:latin typeface="Century Gothic"/>
                <a:cs typeface="Century Gothic"/>
              </a:rPr>
              <a:t>de Trabajo y </a:t>
            </a:r>
            <a:r>
              <a:rPr lang="es-ES" sz="1300" spc="-25" dirty="0" smtClean="0">
                <a:solidFill>
                  <a:srgbClr val="3D3D3F"/>
                </a:solidFill>
                <a:latin typeface="Century Gothic"/>
                <a:cs typeface="Century Gothic"/>
              </a:rPr>
              <a:t>Empleo,</a:t>
            </a:r>
            <a:r>
              <a:rPr lang="es-ES" sz="1300" spc="-20" dirty="0" smtClean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35" dirty="0" smtClean="0">
                <a:solidFill>
                  <a:srgbClr val="3D3D3F"/>
                </a:solidFill>
                <a:latin typeface="Century Gothic"/>
                <a:cs typeface="Century Gothic"/>
              </a:rPr>
              <a:t>la </a:t>
            </a:r>
            <a:r>
              <a:rPr lang="es-ES" sz="1300" spc="-40" dirty="0" smtClean="0">
                <a:solidFill>
                  <a:srgbClr val="3D3D3F"/>
                </a:solidFill>
                <a:latin typeface="Century Gothic"/>
                <a:cs typeface="Century Gothic"/>
              </a:rPr>
              <a:t>Oficina de  </a:t>
            </a:r>
            <a:r>
              <a:rPr lang="es-ES" sz="1300" spc="-45" dirty="0" smtClean="0">
                <a:solidFill>
                  <a:srgbClr val="3D3D3F"/>
                </a:solidFill>
                <a:latin typeface="Century Gothic"/>
                <a:cs typeface="Century Gothic"/>
              </a:rPr>
              <a:t>Control </a:t>
            </a:r>
            <a:r>
              <a:rPr lang="es-ES" sz="1300" spc="-30" dirty="0" smtClean="0">
                <a:solidFill>
                  <a:srgbClr val="3D3D3F"/>
                </a:solidFill>
                <a:latin typeface="Century Gothic"/>
                <a:cs typeface="Century Gothic"/>
              </a:rPr>
              <a:t>Económico </a:t>
            </a:r>
            <a:r>
              <a:rPr lang="es-ES" sz="1300" spc="-35" dirty="0" smtClean="0">
                <a:solidFill>
                  <a:srgbClr val="3D3D3F"/>
                </a:solidFill>
                <a:latin typeface="Century Gothic"/>
                <a:cs typeface="Century Gothic"/>
              </a:rPr>
              <a:t>del </a:t>
            </a:r>
            <a:r>
              <a:rPr lang="es-ES" sz="1300" spc="-45" dirty="0" smtClean="0">
                <a:solidFill>
                  <a:srgbClr val="3D3D3F"/>
                </a:solidFill>
                <a:latin typeface="Century Gothic"/>
                <a:cs typeface="Century Gothic"/>
              </a:rPr>
              <a:t>Departamento </a:t>
            </a:r>
            <a:r>
              <a:rPr lang="es-ES" sz="1300" spc="-55" dirty="0" smtClean="0">
                <a:solidFill>
                  <a:srgbClr val="3D3D3F"/>
                </a:solidFill>
                <a:latin typeface="Century Gothic"/>
                <a:cs typeface="Century Gothic"/>
              </a:rPr>
              <a:t>de Economía y </a:t>
            </a:r>
            <a:r>
              <a:rPr lang="es-ES" sz="1300" spc="-45" dirty="0" smtClean="0">
                <a:solidFill>
                  <a:srgbClr val="3D3D3F"/>
                </a:solidFill>
                <a:latin typeface="Century Gothic"/>
                <a:cs typeface="Century Gothic"/>
              </a:rPr>
              <a:t>Hacienda </a:t>
            </a:r>
            <a:r>
              <a:rPr lang="es-ES" sz="1300" spc="-10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100" dirty="0" smtClean="0">
                <a:solidFill>
                  <a:srgbClr val="3D3D3F"/>
                </a:solidFill>
                <a:latin typeface="Century Gothic"/>
                <a:cs typeface="Century Gothic"/>
              </a:rPr>
              <a:t>y</a:t>
            </a:r>
            <a:r>
              <a:rPr lang="es-ES" sz="1300" spc="-25" dirty="0" smtClean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30" dirty="0" smtClean="0">
                <a:solidFill>
                  <a:srgbClr val="3D3D3F"/>
                </a:solidFill>
                <a:latin typeface="Century Gothic"/>
                <a:cs typeface="Century Gothic"/>
              </a:rPr>
              <a:t>el </a:t>
            </a:r>
            <a:r>
              <a:rPr lang="es-ES" sz="1300" spc="-40" dirty="0" smtClean="0">
                <a:solidFill>
                  <a:srgbClr val="3D3D3F"/>
                </a:solidFill>
                <a:latin typeface="Century Gothic"/>
                <a:cs typeface="Century Gothic"/>
              </a:rPr>
              <a:t>Tribunal  </a:t>
            </a:r>
            <a:r>
              <a:rPr lang="es-ES" sz="1300" spc="-70" dirty="0" smtClean="0">
                <a:solidFill>
                  <a:srgbClr val="3D3D3F"/>
                </a:solidFill>
                <a:latin typeface="Century Gothic"/>
                <a:cs typeface="Century Gothic"/>
              </a:rPr>
              <a:t>Vasco </a:t>
            </a:r>
            <a:r>
              <a:rPr lang="es-ES" sz="1300" spc="-55" dirty="0" smtClean="0">
                <a:solidFill>
                  <a:srgbClr val="3D3D3F"/>
                </a:solidFill>
                <a:latin typeface="Century Gothic"/>
                <a:cs typeface="Century Gothic"/>
              </a:rPr>
              <a:t>de </a:t>
            </a:r>
            <a:r>
              <a:rPr lang="es-ES" sz="1300" spc="-40" dirty="0" smtClean="0">
                <a:solidFill>
                  <a:srgbClr val="3D3D3F"/>
                </a:solidFill>
                <a:latin typeface="Century Gothic"/>
                <a:cs typeface="Century Gothic"/>
              </a:rPr>
              <a:t>Cuentas </a:t>
            </a:r>
            <a:r>
              <a:rPr lang="es-ES" sz="1300" spc="-35" dirty="0" smtClean="0">
                <a:solidFill>
                  <a:srgbClr val="3D3D3F"/>
                </a:solidFill>
                <a:latin typeface="Century Gothic"/>
                <a:cs typeface="Century Gothic"/>
              </a:rPr>
              <a:t>Públicas así como el Servicio Público de Empleo Estatal, la Inspección de Trabajo y Seguridad Social, la Intervención General del Estado, el Tribunal de Cuentas, la Comisión y el Tribunal de Cuentas de las Comunidades Europeas, la OLAF, la Oficina Nacional de Auditoria y, cuando proceda, la Fiscalía Europea </a:t>
            </a:r>
            <a:r>
              <a:rPr lang="es-ES" sz="1300" spc="-50" dirty="0" smtClean="0">
                <a:solidFill>
                  <a:srgbClr val="3D3D3F"/>
                </a:solidFill>
                <a:latin typeface="Century Gothic"/>
                <a:cs typeface="Century Gothic"/>
              </a:rPr>
              <a:t>podrán </a:t>
            </a:r>
            <a:r>
              <a:rPr lang="es-ES" sz="1300" spc="-30" dirty="0" smtClean="0">
                <a:solidFill>
                  <a:srgbClr val="3D3D3F"/>
                </a:solidFill>
                <a:latin typeface="Century Gothic"/>
                <a:cs typeface="Century Gothic"/>
              </a:rPr>
              <a:t>realizar </a:t>
            </a:r>
            <a:r>
              <a:rPr lang="es-ES" sz="1300" spc="-15" dirty="0" smtClean="0">
                <a:solidFill>
                  <a:srgbClr val="3D3D3F"/>
                </a:solidFill>
                <a:latin typeface="Century Gothic"/>
                <a:cs typeface="Century Gothic"/>
              </a:rPr>
              <a:t>las </a:t>
            </a:r>
            <a:r>
              <a:rPr lang="es-ES" sz="1300" spc="-30" dirty="0" smtClean="0">
                <a:solidFill>
                  <a:srgbClr val="3D3D3F"/>
                </a:solidFill>
                <a:latin typeface="Century Gothic"/>
                <a:cs typeface="Century Gothic"/>
              </a:rPr>
              <a:t>acciones </a:t>
            </a:r>
            <a:r>
              <a:rPr lang="es-ES" sz="1300" spc="-55" dirty="0" smtClean="0">
                <a:solidFill>
                  <a:srgbClr val="3D3D3F"/>
                </a:solidFill>
                <a:latin typeface="Century Gothic"/>
                <a:cs typeface="Century Gothic"/>
              </a:rPr>
              <a:t>de </a:t>
            </a:r>
            <a:r>
              <a:rPr lang="es-ES" sz="1300" spc="-30" dirty="0" smtClean="0">
                <a:solidFill>
                  <a:srgbClr val="3D3D3F"/>
                </a:solidFill>
                <a:latin typeface="Century Gothic"/>
                <a:cs typeface="Century Gothic"/>
              </a:rPr>
              <a:t>inspección </a:t>
            </a:r>
            <a:r>
              <a:rPr lang="es-ES" sz="1300" spc="-100" dirty="0" smtClean="0">
                <a:solidFill>
                  <a:srgbClr val="3D3D3F"/>
                </a:solidFill>
                <a:latin typeface="Century Gothic"/>
                <a:cs typeface="Century Gothic"/>
              </a:rPr>
              <a:t>y </a:t>
            </a:r>
            <a:r>
              <a:rPr lang="es-ES" sz="1300" spc="-40" dirty="0" smtClean="0">
                <a:solidFill>
                  <a:srgbClr val="3D3D3F"/>
                </a:solidFill>
                <a:latin typeface="Century Gothic"/>
                <a:cs typeface="Century Gothic"/>
              </a:rPr>
              <a:t>control </a:t>
            </a:r>
            <a:r>
              <a:rPr lang="es-ES" sz="1300" spc="-25" dirty="0" smtClean="0">
                <a:solidFill>
                  <a:srgbClr val="3D3D3F"/>
                </a:solidFill>
                <a:latin typeface="Century Gothic"/>
                <a:cs typeface="Century Gothic"/>
              </a:rPr>
              <a:t>necesarias </a:t>
            </a:r>
            <a:r>
              <a:rPr lang="es-ES" sz="1300" spc="-45" dirty="0" smtClean="0">
                <a:solidFill>
                  <a:srgbClr val="3D3D3F"/>
                </a:solidFill>
                <a:latin typeface="Century Gothic"/>
                <a:cs typeface="Century Gothic"/>
              </a:rPr>
              <a:t>para  </a:t>
            </a:r>
            <a:r>
              <a:rPr lang="es-ES" sz="1300" spc="-40" dirty="0" smtClean="0">
                <a:solidFill>
                  <a:srgbClr val="3D3D3F"/>
                </a:solidFill>
                <a:latin typeface="Century Gothic"/>
                <a:cs typeface="Century Gothic"/>
              </a:rPr>
              <a:t>garantizar </a:t>
            </a:r>
            <a:r>
              <a:rPr lang="es-ES" sz="1300" spc="-30" dirty="0" smtClean="0">
                <a:solidFill>
                  <a:srgbClr val="3D3D3F"/>
                </a:solidFill>
                <a:latin typeface="Century Gothic"/>
                <a:cs typeface="Century Gothic"/>
              </a:rPr>
              <a:t>el </a:t>
            </a:r>
            <a:r>
              <a:rPr lang="es-ES" sz="1300" spc="-25" dirty="0" smtClean="0">
                <a:solidFill>
                  <a:srgbClr val="3D3D3F"/>
                </a:solidFill>
                <a:latin typeface="Century Gothic"/>
                <a:cs typeface="Century Gothic"/>
              </a:rPr>
              <a:t>cumplimiento </a:t>
            </a:r>
            <a:r>
              <a:rPr lang="es-ES" sz="1300" spc="-55" dirty="0" smtClean="0">
                <a:solidFill>
                  <a:srgbClr val="3D3D3F"/>
                </a:solidFill>
                <a:latin typeface="Century Gothic"/>
                <a:cs typeface="Century Gothic"/>
              </a:rPr>
              <a:t>de </a:t>
            </a:r>
            <a:r>
              <a:rPr lang="es-ES" sz="1300" spc="-15" dirty="0" smtClean="0">
                <a:solidFill>
                  <a:srgbClr val="3D3D3F"/>
                </a:solidFill>
                <a:latin typeface="Century Gothic"/>
                <a:cs typeface="Century Gothic"/>
              </a:rPr>
              <a:t>las </a:t>
            </a:r>
            <a:r>
              <a:rPr lang="es-ES" sz="1300" spc="-30" dirty="0" smtClean="0">
                <a:solidFill>
                  <a:srgbClr val="3D3D3F"/>
                </a:solidFill>
                <a:latin typeface="Century Gothic"/>
                <a:cs typeface="Century Gothic"/>
              </a:rPr>
              <a:t>finalidades perseguidas. </a:t>
            </a:r>
          </a:p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lang="es-ES" sz="1300" spc="-30" dirty="0" smtClean="0">
                <a:solidFill>
                  <a:srgbClr val="3D3D3F"/>
                </a:solidFill>
                <a:latin typeface="Century Gothic"/>
                <a:cs typeface="Century Gothic"/>
              </a:rPr>
              <a:t>Así mismo, lo que se establezca para el Plan de Reconstrucción, Transformación y Resiliencia y para el Mecanismo de Recuperación y Resiliencia de la Unión Europea</a:t>
            </a:r>
            <a:endParaRPr lang="es-ES" sz="1300" dirty="0">
              <a:latin typeface="Century Gothic"/>
              <a:cs typeface="Century Gothic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3978109" y="4330432"/>
            <a:ext cx="6298190" cy="61298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lang="es-ES" sz="1300" spc="-45" dirty="0" smtClean="0">
                <a:solidFill>
                  <a:srgbClr val="3D3D3F"/>
                </a:solidFill>
                <a:latin typeface="Century Gothic"/>
                <a:cs typeface="Century Gothic"/>
              </a:rPr>
              <a:t>En </a:t>
            </a:r>
            <a:r>
              <a:rPr lang="es-ES" sz="1300" spc="-30" dirty="0" smtClean="0">
                <a:solidFill>
                  <a:srgbClr val="3D3D3F"/>
                </a:solidFill>
                <a:latin typeface="Century Gothic"/>
                <a:cs typeface="Century Gothic"/>
              </a:rPr>
              <a:t>el supuesto </a:t>
            </a:r>
            <a:r>
              <a:rPr lang="es-ES" sz="1300" spc="-55" dirty="0" smtClean="0">
                <a:solidFill>
                  <a:srgbClr val="3D3D3F"/>
                </a:solidFill>
                <a:latin typeface="Century Gothic"/>
                <a:cs typeface="Century Gothic"/>
              </a:rPr>
              <a:t>de </a:t>
            </a:r>
            <a:r>
              <a:rPr lang="es-ES" sz="1300" spc="-50" dirty="0" smtClean="0">
                <a:solidFill>
                  <a:srgbClr val="3D3D3F"/>
                </a:solidFill>
                <a:latin typeface="Century Gothic"/>
                <a:cs typeface="Century Gothic"/>
              </a:rPr>
              <a:t>que </a:t>
            </a:r>
            <a:r>
              <a:rPr lang="es-ES" sz="1300" spc="-55" dirty="0" smtClean="0">
                <a:solidFill>
                  <a:srgbClr val="3D3D3F"/>
                </a:solidFill>
                <a:latin typeface="Century Gothic"/>
                <a:cs typeface="Century Gothic"/>
              </a:rPr>
              <a:t>de </a:t>
            </a:r>
            <a:r>
              <a:rPr lang="es-ES" sz="1300" spc="-35" dirty="0" smtClean="0">
                <a:solidFill>
                  <a:srgbClr val="3D3D3F"/>
                </a:solidFill>
                <a:latin typeface="Century Gothic"/>
                <a:cs typeface="Century Gothic"/>
              </a:rPr>
              <a:t>la </a:t>
            </a:r>
            <a:r>
              <a:rPr lang="es-ES" sz="1300" spc="-40" dirty="0" smtClean="0">
                <a:solidFill>
                  <a:srgbClr val="3D3D3F"/>
                </a:solidFill>
                <a:latin typeface="Century Gothic"/>
                <a:cs typeface="Century Gothic"/>
              </a:rPr>
              <a:t>alteración </a:t>
            </a:r>
            <a:r>
              <a:rPr lang="es-ES" sz="1300" spc="-55" dirty="0" smtClean="0">
                <a:solidFill>
                  <a:srgbClr val="3D3D3F"/>
                </a:solidFill>
                <a:latin typeface="Century Gothic"/>
                <a:cs typeface="Century Gothic"/>
              </a:rPr>
              <a:t>de </a:t>
            </a:r>
            <a:r>
              <a:rPr lang="es-ES" sz="1300" spc="-15" dirty="0" smtClean="0">
                <a:solidFill>
                  <a:srgbClr val="3D3D3F"/>
                </a:solidFill>
                <a:latin typeface="Century Gothic"/>
                <a:cs typeface="Century Gothic"/>
              </a:rPr>
              <a:t>las </a:t>
            </a:r>
            <a:r>
              <a:rPr lang="es-ES" sz="1300" spc="-30" dirty="0" smtClean="0">
                <a:solidFill>
                  <a:srgbClr val="3D3D3F"/>
                </a:solidFill>
                <a:latin typeface="Century Gothic"/>
                <a:cs typeface="Century Gothic"/>
              </a:rPr>
              <a:t>condiciones </a:t>
            </a:r>
            <a:r>
              <a:rPr lang="es-ES" sz="1300" spc="-40" dirty="0" smtClean="0">
                <a:solidFill>
                  <a:srgbClr val="3D3D3F"/>
                </a:solidFill>
                <a:latin typeface="Century Gothic"/>
                <a:cs typeface="Century Gothic"/>
              </a:rPr>
              <a:t>pudiera  </a:t>
            </a:r>
            <a:r>
              <a:rPr lang="es-ES" sz="1300" spc="-35" dirty="0" smtClean="0">
                <a:solidFill>
                  <a:srgbClr val="3D3D3F"/>
                </a:solidFill>
                <a:latin typeface="Century Gothic"/>
                <a:cs typeface="Century Gothic"/>
              </a:rPr>
              <a:t>derivarse la </a:t>
            </a:r>
            <a:r>
              <a:rPr lang="es-ES" sz="1300" spc="-40" dirty="0" smtClean="0">
                <a:solidFill>
                  <a:srgbClr val="3D3D3F"/>
                </a:solidFill>
                <a:latin typeface="Century Gothic"/>
                <a:cs typeface="Century Gothic"/>
              </a:rPr>
              <a:t>devolución </a:t>
            </a:r>
            <a:r>
              <a:rPr lang="es-ES" sz="1300" spc="-55" dirty="0" smtClean="0">
                <a:solidFill>
                  <a:srgbClr val="3D3D3F"/>
                </a:solidFill>
                <a:latin typeface="Century Gothic"/>
                <a:cs typeface="Century Gothic"/>
              </a:rPr>
              <a:t>de </a:t>
            </a:r>
            <a:r>
              <a:rPr lang="es-ES" sz="1300" spc="-35" dirty="0" smtClean="0">
                <a:solidFill>
                  <a:srgbClr val="3D3D3F"/>
                </a:solidFill>
                <a:latin typeface="Century Gothic"/>
                <a:cs typeface="Century Gothic"/>
              </a:rPr>
              <a:t>la </a:t>
            </a:r>
            <a:r>
              <a:rPr lang="es-ES" sz="1300" spc="-45" dirty="0" smtClean="0">
                <a:solidFill>
                  <a:srgbClr val="3D3D3F"/>
                </a:solidFill>
                <a:latin typeface="Century Gothic"/>
                <a:cs typeface="Century Gothic"/>
              </a:rPr>
              <a:t>totalidad </a:t>
            </a:r>
            <a:r>
              <a:rPr lang="es-ES" sz="1300" spc="-65" dirty="0" smtClean="0">
                <a:solidFill>
                  <a:srgbClr val="3D3D3F"/>
                </a:solidFill>
                <a:latin typeface="Century Gothic"/>
                <a:cs typeface="Century Gothic"/>
              </a:rPr>
              <a:t>o </a:t>
            </a:r>
            <a:r>
              <a:rPr lang="es-ES" sz="1300" spc="-50" dirty="0" smtClean="0">
                <a:solidFill>
                  <a:srgbClr val="3D3D3F"/>
                </a:solidFill>
                <a:latin typeface="Century Gothic"/>
                <a:cs typeface="Century Gothic"/>
              </a:rPr>
              <a:t>parte </a:t>
            </a:r>
            <a:r>
              <a:rPr lang="es-ES" sz="1300" spc="-55" dirty="0" smtClean="0">
                <a:solidFill>
                  <a:srgbClr val="3D3D3F"/>
                </a:solidFill>
                <a:latin typeface="Century Gothic"/>
                <a:cs typeface="Century Gothic"/>
              </a:rPr>
              <a:t>de </a:t>
            </a:r>
            <a:r>
              <a:rPr lang="es-ES" sz="1300" spc="-35" dirty="0" smtClean="0">
                <a:solidFill>
                  <a:srgbClr val="3D3D3F"/>
                </a:solidFill>
                <a:latin typeface="Century Gothic"/>
                <a:cs typeface="Century Gothic"/>
              </a:rPr>
              <a:t>la subvención  concedida, </a:t>
            </a:r>
            <a:r>
              <a:rPr lang="es-ES" sz="1300" spc="-20" dirty="0" smtClean="0">
                <a:solidFill>
                  <a:srgbClr val="3D3D3F"/>
                </a:solidFill>
                <a:latin typeface="Century Gothic"/>
                <a:cs typeface="Century Gothic"/>
              </a:rPr>
              <a:t>se </a:t>
            </a:r>
            <a:r>
              <a:rPr lang="es-ES" sz="1300" spc="-30" dirty="0" smtClean="0">
                <a:solidFill>
                  <a:srgbClr val="3D3D3F"/>
                </a:solidFill>
                <a:latin typeface="Century Gothic"/>
                <a:cs typeface="Century Gothic"/>
              </a:rPr>
              <a:t>iniciará el </a:t>
            </a:r>
            <a:r>
              <a:rPr lang="es-ES" sz="1300" spc="-35" dirty="0" smtClean="0">
                <a:solidFill>
                  <a:srgbClr val="3D3D3F"/>
                </a:solidFill>
                <a:latin typeface="Century Gothic"/>
                <a:cs typeface="Century Gothic"/>
              </a:rPr>
              <a:t>correspondiente procedimiento</a:t>
            </a:r>
            <a:r>
              <a:rPr lang="es-ES" sz="1300" dirty="0" smtClean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55" dirty="0" smtClean="0">
                <a:solidFill>
                  <a:srgbClr val="3D3D3F"/>
                </a:solidFill>
                <a:latin typeface="Century Gothic"/>
                <a:cs typeface="Century Gothic"/>
              </a:rPr>
              <a:t>de </a:t>
            </a:r>
            <a:r>
              <a:rPr lang="es-ES" sz="1300" spc="-40" dirty="0" smtClean="0">
                <a:solidFill>
                  <a:srgbClr val="3D3D3F"/>
                </a:solidFill>
                <a:latin typeface="Century Gothic"/>
                <a:cs typeface="Century Gothic"/>
              </a:rPr>
              <a:t>reintegro.</a:t>
            </a:r>
            <a:endParaRPr lang="es-ES" sz="1300" dirty="0">
              <a:latin typeface="Century Gothic"/>
              <a:cs typeface="Century Gothic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3958715" y="4982566"/>
            <a:ext cx="6120000" cy="142603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just">
              <a:lnSpc>
                <a:spcPct val="100000"/>
              </a:lnSpc>
              <a:spcBef>
                <a:spcPts val="100"/>
              </a:spcBef>
            </a:pPr>
            <a:r>
              <a:rPr lang="es-ES" sz="1300" spc="-30" dirty="0" smtClean="0">
                <a:solidFill>
                  <a:srgbClr val="3D3D3F"/>
                </a:solidFill>
                <a:latin typeface="Century Gothic"/>
                <a:cs typeface="Century Gothic"/>
              </a:rPr>
              <a:t>Las subvenciones serán compatibles </a:t>
            </a:r>
            <a:r>
              <a:rPr lang="es-ES" sz="1300" spc="-45" dirty="0" smtClean="0">
                <a:solidFill>
                  <a:srgbClr val="3D3D3F"/>
                </a:solidFill>
                <a:latin typeface="Century Gothic"/>
                <a:cs typeface="Century Gothic"/>
              </a:rPr>
              <a:t>con </a:t>
            </a:r>
            <a:r>
              <a:rPr lang="es-ES" sz="1300" spc="-35" dirty="0" smtClean="0">
                <a:solidFill>
                  <a:srgbClr val="3D3D3F"/>
                </a:solidFill>
                <a:latin typeface="Century Gothic"/>
                <a:cs typeface="Century Gothic"/>
              </a:rPr>
              <a:t>la </a:t>
            </a:r>
            <a:r>
              <a:rPr lang="es-ES" sz="1300" spc="-40" dirty="0" smtClean="0">
                <a:solidFill>
                  <a:srgbClr val="3D3D3F"/>
                </a:solidFill>
                <a:latin typeface="Century Gothic"/>
                <a:cs typeface="Century Gothic"/>
              </a:rPr>
              <a:t>obtención </a:t>
            </a:r>
            <a:r>
              <a:rPr lang="es-ES" sz="1300" spc="-55" dirty="0" smtClean="0">
                <a:solidFill>
                  <a:srgbClr val="3D3D3F"/>
                </a:solidFill>
                <a:latin typeface="Century Gothic"/>
                <a:cs typeface="Century Gothic"/>
              </a:rPr>
              <a:t>de </a:t>
            </a:r>
            <a:r>
              <a:rPr lang="es-ES" sz="1300" spc="-35" dirty="0" smtClean="0">
                <a:solidFill>
                  <a:srgbClr val="3D3D3F"/>
                </a:solidFill>
                <a:latin typeface="Century Gothic"/>
                <a:cs typeface="Century Gothic"/>
              </a:rPr>
              <a:t>cualquier </a:t>
            </a:r>
            <a:r>
              <a:rPr lang="es-ES" sz="1300" spc="-55" dirty="0" smtClean="0">
                <a:solidFill>
                  <a:srgbClr val="3D3D3F"/>
                </a:solidFill>
                <a:latin typeface="Century Gothic"/>
                <a:cs typeface="Century Gothic"/>
              </a:rPr>
              <a:t>otro </a:t>
            </a:r>
            <a:r>
              <a:rPr lang="es-ES" sz="1300" spc="-45" dirty="0" smtClean="0">
                <a:solidFill>
                  <a:srgbClr val="3D3D3F"/>
                </a:solidFill>
                <a:latin typeface="Century Gothic"/>
                <a:cs typeface="Century Gothic"/>
              </a:rPr>
              <a:t>tipo </a:t>
            </a:r>
            <a:r>
              <a:rPr lang="es-ES" sz="1300" spc="-55" dirty="0" smtClean="0">
                <a:solidFill>
                  <a:srgbClr val="3D3D3F"/>
                </a:solidFill>
                <a:latin typeface="Century Gothic"/>
                <a:cs typeface="Century Gothic"/>
              </a:rPr>
              <a:t>de </a:t>
            </a:r>
            <a:r>
              <a:rPr lang="es-ES" sz="1300" spc="-35" dirty="0" smtClean="0">
                <a:solidFill>
                  <a:srgbClr val="3D3D3F"/>
                </a:solidFill>
                <a:latin typeface="Century Gothic"/>
                <a:cs typeface="Century Gothic"/>
              </a:rPr>
              <a:t>subvención,  </a:t>
            </a:r>
            <a:r>
              <a:rPr lang="es-ES" sz="1300" spc="-55" dirty="0" smtClean="0">
                <a:solidFill>
                  <a:srgbClr val="3D3D3F"/>
                </a:solidFill>
                <a:latin typeface="Century Gothic"/>
                <a:cs typeface="Century Gothic"/>
              </a:rPr>
              <a:t>ayuda </a:t>
            </a:r>
            <a:r>
              <a:rPr lang="es-ES" sz="1300" spc="-65" dirty="0" smtClean="0">
                <a:solidFill>
                  <a:srgbClr val="3D3D3F"/>
                </a:solidFill>
                <a:latin typeface="Century Gothic"/>
                <a:cs typeface="Century Gothic"/>
              </a:rPr>
              <a:t>o </a:t>
            </a:r>
            <a:r>
              <a:rPr lang="es-ES" sz="1300" spc="-30" dirty="0" smtClean="0">
                <a:solidFill>
                  <a:srgbClr val="3D3D3F"/>
                </a:solidFill>
                <a:latin typeface="Century Gothic"/>
                <a:cs typeface="Century Gothic"/>
              </a:rPr>
              <a:t>ingreso </a:t>
            </a:r>
            <a:r>
              <a:rPr lang="es-ES" sz="1300" spc="-50" dirty="0" smtClean="0">
                <a:solidFill>
                  <a:srgbClr val="3D3D3F"/>
                </a:solidFill>
                <a:latin typeface="Century Gothic"/>
                <a:cs typeface="Century Gothic"/>
              </a:rPr>
              <a:t>por </a:t>
            </a:r>
            <a:r>
              <a:rPr lang="es-ES" sz="1300" spc="-30" dirty="0" smtClean="0">
                <a:solidFill>
                  <a:srgbClr val="3D3D3F"/>
                </a:solidFill>
                <a:latin typeface="Century Gothic"/>
                <a:cs typeface="Century Gothic"/>
              </a:rPr>
              <a:t>el </a:t>
            </a:r>
            <a:r>
              <a:rPr lang="es-ES" sz="1300" spc="-5" dirty="0" smtClean="0">
                <a:solidFill>
                  <a:srgbClr val="3D3D3F"/>
                </a:solidFill>
                <a:latin typeface="Century Gothic"/>
                <a:cs typeface="Century Gothic"/>
              </a:rPr>
              <a:t>mismo </a:t>
            </a:r>
            <a:r>
              <a:rPr lang="es-ES" sz="1300" spc="-40" dirty="0" smtClean="0">
                <a:solidFill>
                  <a:srgbClr val="3D3D3F"/>
                </a:solidFill>
                <a:latin typeface="Century Gothic"/>
                <a:cs typeface="Century Gothic"/>
              </a:rPr>
              <a:t>concepto y finalidad procedentes de cualquier administración o entidad público o privada. Deberán quedar identificada la trazabilidad de los gastos, no pudiendo superar la suma de las ayudas y subvenciones el coste de los gastos subvencionados.</a:t>
            </a:r>
          </a:p>
          <a:p>
            <a:pPr marL="12700" marR="5080" algn="just">
              <a:lnSpc>
                <a:spcPct val="100000"/>
              </a:lnSpc>
              <a:spcBef>
                <a:spcPts val="100"/>
              </a:spcBef>
            </a:pPr>
            <a:r>
              <a:rPr lang="es-ES" sz="1300" spc="-40" dirty="0" smtClean="0">
                <a:solidFill>
                  <a:srgbClr val="3D3D3F"/>
                </a:solidFill>
                <a:latin typeface="Century Gothic"/>
                <a:cs typeface="Century Gothic"/>
              </a:rPr>
              <a:t>Las subvenciones serán incompatibles con otras ayudas financiadas con fondos de la UE para la cobertura de los mismos gastos.</a:t>
            </a:r>
            <a:endParaRPr lang="es-ES" sz="1300" dirty="0">
              <a:latin typeface="Century Gothic"/>
              <a:cs typeface="Century Gothic"/>
            </a:endParaRPr>
          </a:p>
        </p:txBody>
      </p:sp>
      <p:sp>
        <p:nvSpPr>
          <p:cNvPr id="31" name="object 31"/>
          <p:cNvSpPr/>
          <p:nvPr/>
        </p:nvSpPr>
        <p:spPr>
          <a:xfrm>
            <a:off x="2430000" y="1250927"/>
            <a:ext cx="1242695" cy="0"/>
          </a:xfrm>
          <a:custGeom>
            <a:avLst/>
            <a:gdLst/>
            <a:ahLst/>
            <a:cxnLst/>
            <a:rect l="l" t="t" r="r" b="b"/>
            <a:pathLst>
              <a:path w="1242695">
                <a:moveTo>
                  <a:pt x="0" y="0"/>
                </a:moveTo>
                <a:lnTo>
                  <a:pt x="1242542" y="0"/>
                </a:lnTo>
              </a:path>
            </a:pathLst>
          </a:custGeom>
          <a:ln w="19050">
            <a:solidFill>
              <a:srgbClr val="004594"/>
            </a:solidFill>
          </a:ln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32" name="object 32"/>
          <p:cNvSpPr/>
          <p:nvPr/>
        </p:nvSpPr>
        <p:spPr>
          <a:xfrm>
            <a:off x="3637332" y="1209487"/>
            <a:ext cx="114300" cy="83185"/>
          </a:xfrm>
          <a:custGeom>
            <a:avLst/>
            <a:gdLst/>
            <a:ahLst/>
            <a:cxnLst/>
            <a:rect l="l" t="t" r="r" b="b"/>
            <a:pathLst>
              <a:path w="114300" h="83184">
                <a:moveTo>
                  <a:pt x="0" y="0"/>
                </a:moveTo>
                <a:lnTo>
                  <a:pt x="0" y="82880"/>
                </a:lnTo>
                <a:lnTo>
                  <a:pt x="113868" y="41440"/>
                </a:lnTo>
                <a:lnTo>
                  <a:pt x="0" y="0"/>
                </a:lnTo>
                <a:close/>
              </a:path>
            </a:pathLst>
          </a:custGeom>
          <a:solidFill>
            <a:srgbClr val="004594"/>
          </a:solidFill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33" name="object 33"/>
          <p:cNvSpPr/>
          <p:nvPr/>
        </p:nvSpPr>
        <p:spPr>
          <a:xfrm>
            <a:off x="2398230" y="3347302"/>
            <a:ext cx="1249687" cy="0"/>
          </a:xfrm>
          <a:custGeom>
            <a:avLst/>
            <a:gdLst/>
            <a:ahLst/>
            <a:cxnLst/>
            <a:rect l="l" t="t" r="r" b="b"/>
            <a:pathLst>
              <a:path w="1242695">
                <a:moveTo>
                  <a:pt x="0" y="0"/>
                </a:moveTo>
                <a:lnTo>
                  <a:pt x="1242542" y="0"/>
                </a:lnTo>
              </a:path>
            </a:pathLst>
          </a:custGeom>
          <a:ln w="19050">
            <a:solidFill>
              <a:srgbClr val="004594"/>
            </a:solidFill>
          </a:ln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34" name="object 34"/>
          <p:cNvSpPr/>
          <p:nvPr/>
        </p:nvSpPr>
        <p:spPr>
          <a:xfrm>
            <a:off x="3611911" y="3305862"/>
            <a:ext cx="114943" cy="83185"/>
          </a:xfrm>
          <a:custGeom>
            <a:avLst/>
            <a:gdLst/>
            <a:ahLst/>
            <a:cxnLst/>
            <a:rect l="l" t="t" r="r" b="b"/>
            <a:pathLst>
              <a:path w="114300" h="83185">
                <a:moveTo>
                  <a:pt x="0" y="0"/>
                </a:moveTo>
                <a:lnTo>
                  <a:pt x="0" y="82880"/>
                </a:lnTo>
                <a:lnTo>
                  <a:pt x="113868" y="41440"/>
                </a:lnTo>
                <a:lnTo>
                  <a:pt x="0" y="0"/>
                </a:lnTo>
                <a:close/>
              </a:path>
            </a:pathLst>
          </a:custGeom>
          <a:solidFill>
            <a:srgbClr val="004594"/>
          </a:solidFill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35" name="object 35"/>
          <p:cNvSpPr/>
          <p:nvPr/>
        </p:nvSpPr>
        <p:spPr>
          <a:xfrm>
            <a:off x="2412109" y="4617381"/>
            <a:ext cx="1278877" cy="45719"/>
          </a:xfrm>
          <a:custGeom>
            <a:avLst/>
            <a:gdLst/>
            <a:ahLst/>
            <a:cxnLst/>
            <a:rect l="l" t="t" r="r" b="b"/>
            <a:pathLst>
              <a:path w="1242695">
                <a:moveTo>
                  <a:pt x="0" y="0"/>
                </a:moveTo>
                <a:lnTo>
                  <a:pt x="1242542" y="0"/>
                </a:lnTo>
              </a:path>
            </a:pathLst>
          </a:custGeom>
          <a:ln w="19050">
            <a:solidFill>
              <a:srgbClr val="004594"/>
            </a:solidFill>
          </a:ln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36" name="object 36"/>
          <p:cNvSpPr/>
          <p:nvPr/>
        </p:nvSpPr>
        <p:spPr>
          <a:xfrm>
            <a:off x="3652295" y="4575942"/>
            <a:ext cx="117628" cy="95419"/>
          </a:xfrm>
          <a:custGeom>
            <a:avLst/>
            <a:gdLst/>
            <a:ahLst/>
            <a:cxnLst/>
            <a:rect l="l" t="t" r="r" b="b"/>
            <a:pathLst>
              <a:path w="114300" h="83185">
                <a:moveTo>
                  <a:pt x="0" y="0"/>
                </a:moveTo>
                <a:lnTo>
                  <a:pt x="0" y="82880"/>
                </a:lnTo>
                <a:lnTo>
                  <a:pt x="113868" y="41440"/>
                </a:lnTo>
                <a:lnTo>
                  <a:pt x="0" y="0"/>
                </a:lnTo>
                <a:close/>
              </a:path>
            </a:pathLst>
          </a:custGeom>
          <a:solidFill>
            <a:srgbClr val="004594"/>
          </a:solidFill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37" name="object 37"/>
          <p:cNvSpPr/>
          <p:nvPr/>
        </p:nvSpPr>
        <p:spPr>
          <a:xfrm>
            <a:off x="2430000" y="5289060"/>
            <a:ext cx="1242695" cy="0"/>
          </a:xfrm>
          <a:custGeom>
            <a:avLst/>
            <a:gdLst/>
            <a:ahLst/>
            <a:cxnLst/>
            <a:rect l="l" t="t" r="r" b="b"/>
            <a:pathLst>
              <a:path w="1242695">
                <a:moveTo>
                  <a:pt x="0" y="0"/>
                </a:moveTo>
                <a:lnTo>
                  <a:pt x="1242542" y="0"/>
                </a:lnTo>
              </a:path>
            </a:pathLst>
          </a:custGeom>
          <a:ln w="19050">
            <a:solidFill>
              <a:srgbClr val="004594"/>
            </a:solidFill>
          </a:ln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38" name="object 38"/>
          <p:cNvSpPr/>
          <p:nvPr/>
        </p:nvSpPr>
        <p:spPr>
          <a:xfrm>
            <a:off x="3637332" y="5247620"/>
            <a:ext cx="114300" cy="83185"/>
          </a:xfrm>
          <a:custGeom>
            <a:avLst/>
            <a:gdLst/>
            <a:ahLst/>
            <a:cxnLst/>
            <a:rect l="l" t="t" r="r" b="b"/>
            <a:pathLst>
              <a:path w="114300" h="83185">
                <a:moveTo>
                  <a:pt x="0" y="0"/>
                </a:moveTo>
                <a:lnTo>
                  <a:pt x="0" y="82880"/>
                </a:lnTo>
                <a:lnTo>
                  <a:pt x="113868" y="41440"/>
                </a:lnTo>
                <a:lnTo>
                  <a:pt x="0" y="0"/>
                </a:lnTo>
                <a:close/>
              </a:path>
            </a:pathLst>
          </a:custGeom>
          <a:solidFill>
            <a:srgbClr val="004594"/>
          </a:solidFill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45" name="object 2"/>
          <p:cNvSpPr txBox="1"/>
          <p:nvPr/>
        </p:nvSpPr>
        <p:spPr>
          <a:xfrm>
            <a:off x="7581454" y="6976163"/>
            <a:ext cx="2953272" cy="171201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  <a:tabLst>
                <a:tab pos="1693545" algn="l"/>
              </a:tabLst>
            </a:pPr>
            <a:r>
              <a:rPr lang="es-ES" sz="1000" b="1" spc="-20" dirty="0" smtClean="0">
                <a:solidFill>
                  <a:srgbClr val="004594"/>
                </a:solidFill>
                <a:latin typeface="Century Gothic Bold"/>
                <a:cs typeface="Calibri"/>
              </a:rPr>
              <a:t>Programa de primera experiencia profesional</a:t>
            </a:r>
            <a:r>
              <a:rPr sz="1000" b="1" dirty="0">
                <a:solidFill>
                  <a:srgbClr val="004594"/>
                </a:solidFill>
                <a:latin typeface="Century Gothic Bold"/>
                <a:cs typeface="Calibri"/>
              </a:rPr>
              <a:t>	</a:t>
            </a:r>
            <a:r>
              <a:rPr lang="es-ES" sz="950" spc="10" dirty="0" smtClean="0">
                <a:latin typeface="Century Gothic"/>
                <a:cs typeface="Calibri"/>
              </a:rPr>
              <a:t>28</a:t>
            </a:r>
            <a:endParaRPr sz="950" dirty="0">
              <a:latin typeface="Century Gothic"/>
              <a:cs typeface="Century Gothic"/>
            </a:endParaRPr>
          </a:p>
        </p:txBody>
      </p:sp>
      <p:sp>
        <p:nvSpPr>
          <p:cNvPr id="46" name="object 3"/>
          <p:cNvSpPr/>
          <p:nvPr/>
        </p:nvSpPr>
        <p:spPr>
          <a:xfrm>
            <a:off x="10080000" y="7012805"/>
            <a:ext cx="0" cy="100965"/>
          </a:xfrm>
          <a:custGeom>
            <a:avLst/>
            <a:gdLst/>
            <a:ahLst/>
            <a:cxnLst/>
            <a:rect l="l" t="t" r="r" b="b"/>
            <a:pathLst>
              <a:path h="100965">
                <a:moveTo>
                  <a:pt x="0" y="0"/>
                </a:moveTo>
                <a:lnTo>
                  <a:pt x="0" y="100799"/>
                </a:lnTo>
              </a:path>
            </a:pathLst>
          </a:custGeom>
          <a:ln w="12700">
            <a:solidFill>
              <a:srgbClr val="004594"/>
            </a:solidFill>
          </a:ln>
        </p:spPr>
        <p:txBody>
          <a:bodyPr wrap="square" lIns="0" tIns="0" rIns="0" bIns="0" rtlCol="0"/>
          <a:lstStyle/>
          <a:p>
            <a:endParaRPr b="1" dirty="0">
              <a:latin typeface="Century Gothic Bold"/>
            </a:endParaRPr>
          </a:p>
        </p:txBody>
      </p:sp>
      <p:sp>
        <p:nvSpPr>
          <p:cNvPr id="47" name="object 4"/>
          <p:cNvSpPr/>
          <p:nvPr/>
        </p:nvSpPr>
        <p:spPr>
          <a:xfrm>
            <a:off x="457198" y="6732004"/>
            <a:ext cx="351155" cy="351155"/>
          </a:xfrm>
          <a:custGeom>
            <a:avLst/>
            <a:gdLst/>
            <a:ahLst/>
            <a:cxnLst/>
            <a:rect l="l" t="t" r="r" b="b"/>
            <a:pathLst>
              <a:path w="351155" h="351154">
                <a:moveTo>
                  <a:pt x="175323" y="0"/>
                </a:moveTo>
                <a:lnTo>
                  <a:pt x="128712" y="6260"/>
                </a:lnTo>
                <a:lnTo>
                  <a:pt x="86830" y="23927"/>
                </a:lnTo>
                <a:lnTo>
                  <a:pt x="51347" y="51331"/>
                </a:lnTo>
                <a:lnTo>
                  <a:pt x="23934" y="86804"/>
                </a:lnTo>
                <a:lnTo>
                  <a:pt x="6262" y="128674"/>
                </a:lnTo>
                <a:lnTo>
                  <a:pt x="0" y="175272"/>
                </a:lnTo>
                <a:lnTo>
                  <a:pt x="6262" y="221892"/>
                </a:lnTo>
                <a:lnTo>
                  <a:pt x="23934" y="263777"/>
                </a:lnTo>
                <a:lnTo>
                  <a:pt x="51347" y="299258"/>
                </a:lnTo>
                <a:lnTo>
                  <a:pt x="86830" y="326667"/>
                </a:lnTo>
                <a:lnTo>
                  <a:pt x="128712" y="344335"/>
                </a:lnTo>
                <a:lnTo>
                  <a:pt x="175323" y="350596"/>
                </a:lnTo>
                <a:lnTo>
                  <a:pt x="221923" y="344335"/>
                </a:lnTo>
                <a:lnTo>
                  <a:pt x="263798" y="326667"/>
                </a:lnTo>
                <a:lnTo>
                  <a:pt x="299277" y="299258"/>
                </a:lnTo>
                <a:lnTo>
                  <a:pt x="326687" y="263777"/>
                </a:lnTo>
                <a:lnTo>
                  <a:pt x="344359" y="221892"/>
                </a:lnTo>
                <a:lnTo>
                  <a:pt x="350621" y="175272"/>
                </a:lnTo>
                <a:lnTo>
                  <a:pt x="344359" y="128674"/>
                </a:lnTo>
                <a:lnTo>
                  <a:pt x="326687" y="86804"/>
                </a:lnTo>
                <a:lnTo>
                  <a:pt x="299277" y="51331"/>
                </a:lnTo>
                <a:lnTo>
                  <a:pt x="263798" y="23927"/>
                </a:lnTo>
                <a:lnTo>
                  <a:pt x="221923" y="6260"/>
                </a:lnTo>
                <a:lnTo>
                  <a:pt x="175323" y="0"/>
                </a:lnTo>
                <a:close/>
              </a:path>
            </a:pathLst>
          </a:custGeom>
          <a:solidFill>
            <a:srgbClr val="004594"/>
          </a:solidFill>
        </p:spPr>
        <p:txBody>
          <a:bodyPr wrap="square" lIns="0" tIns="0" rIns="0" bIns="0" rtlCol="0"/>
          <a:lstStyle/>
          <a:p>
            <a:endParaRPr b="1" dirty="0">
              <a:latin typeface="Century Gothic Bold"/>
            </a:endParaRPr>
          </a:p>
        </p:txBody>
      </p:sp>
      <p:sp>
        <p:nvSpPr>
          <p:cNvPr id="48" name="object 5"/>
          <p:cNvSpPr/>
          <p:nvPr/>
        </p:nvSpPr>
        <p:spPr>
          <a:xfrm>
            <a:off x="493877" y="6737677"/>
            <a:ext cx="275866" cy="32857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b="1" dirty="0">
              <a:latin typeface="Century Gothic Bold"/>
            </a:endParaRPr>
          </a:p>
        </p:txBody>
      </p:sp>
      <p:sp>
        <p:nvSpPr>
          <p:cNvPr id="49" name="object 6"/>
          <p:cNvSpPr/>
          <p:nvPr/>
        </p:nvSpPr>
        <p:spPr>
          <a:xfrm>
            <a:off x="887719" y="7021132"/>
            <a:ext cx="134620" cy="0"/>
          </a:xfrm>
          <a:custGeom>
            <a:avLst/>
            <a:gdLst/>
            <a:ahLst/>
            <a:cxnLst/>
            <a:rect l="l" t="t" r="r" b="b"/>
            <a:pathLst>
              <a:path w="134619">
                <a:moveTo>
                  <a:pt x="0" y="0"/>
                </a:moveTo>
                <a:lnTo>
                  <a:pt x="134569" y="0"/>
                </a:lnTo>
              </a:path>
            </a:pathLst>
          </a:custGeom>
          <a:ln w="31750">
            <a:solidFill>
              <a:srgbClr val="004594"/>
            </a:solidFill>
          </a:ln>
        </p:spPr>
        <p:txBody>
          <a:bodyPr wrap="square" lIns="0" tIns="0" rIns="0" bIns="0" rtlCol="0"/>
          <a:lstStyle/>
          <a:p>
            <a:endParaRPr b="1" dirty="0">
              <a:latin typeface="Century Gothic Bold"/>
            </a:endParaRPr>
          </a:p>
        </p:txBody>
      </p:sp>
      <p:sp>
        <p:nvSpPr>
          <p:cNvPr id="50" name="object 7"/>
          <p:cNvSpPr/>
          <p:nvPr/>
        </p:nvSpPr>
        <p:spPr>
          <a:xfrm>
            <a:off x="903550" y="6812217"/>
            <a:ext cx="0" cy="193040"/>
          </a:xfrm>
          <a:custGeom>
            <a:avLst/>
            <a:gdLst/>
            <a:ahLst/>
            <a:cxnLst/>
            <a:rect l="l" t="t" r="r" b="b"/>
            <a:pathLst>
              <a:path h="193040">
                <a:moveTo>
                  <a:pt x="0" y="0"/>
                </a:moveTo>
                <a:lnTo>
                  <a:pt x="0" y="193039"/>
                </a:lnTo>
              </a:path>
            </a:pathLst>
          </a:custGeom>
          <a:ln w="31661">
            <a:solidFill>
              <a:srgbClr val="004594"/>
            </a:solidFill>
          </a:ln>
        </p:spPr>
        <p:txBody>
          <a:bodyPr wrap="square" lIns="0" tIns="0" rIns="0" bIns="0" rtlCol="0"/>
          <a:lstStyle/>
          <a:p>
            <a:endParaRPr b="1" dirty="0">
              <a:latin typeface="Century Gothic Bold"/>
            </a:endParaRPr>
          </a:p>
        </p:txBody>
      </p:sp>
      <p:sp>
        <p:nvSpPr>
          <p:cNvPr id="51" name="object 8"/>
          <p:cNvSpPr/>
          <p:nvPr/>
        </p:nvSpPr>
        <p:spPr>
          <a:xfrm>
            <a:off x="1026092" y="6875253"/>
            <a:ext cx="130810" cy="161925"/>
          </a:xfrm>
          <a:custGeom>
            <a:avLst/>
            <a:gdLst/>
            <a:ahLst/>
            <a:cxnLst/>
            <a:rect l="l" t="t" r="r" b="b"/>
            <a:pathLst>
              <a:path w="130809" h="161925">
                <a:moveTo>
                  <a:pt x="127364" y="31356"/>
                </a:moveTo>
                <a:lnTo>
                  <a:pt x="65163" y="31356"/>
                </a:lnTo>
                <a:lnTo>
                  <a:pt x="75338" y="31737"/>
                </a:lnTo>
                <a:lnTo>
                  <a:pt x="83651" y="32878"/>
                </a:lnTo>
                <a:lnTo>
                  <a:pt x="90102" y="34779"/>
                </a:lnTo>
                <a:lnTo>
                  <a:pt x="94691" y="37439"/>
                </a:lnTo>
                <a:lnTo>
                  <a:pt x="97535" y="39687"/>
                </a:lnTo>
                <a:lnTo>
                  <a:pt x="98958" y="43230"/>
                </a:lnTo>
                <a:lnTo>
                  <a:pt x="98958" y="52768"/>
                </a:lnTo>
                <a:lnTo>
                  <a:pt x="65163" y="64541"/>
                </a:lnTo>
                <a:lnTo>
                  <a:pt x="47749" y="65627"/>
                </a:lnTo>
                <a:lnTo>
                  <a:pt x="11264" y="81902"/>
                </a:lnTo>
                <a:lnTo>
                  <a:pt x="0" y="112953"/>
                </a:lnTo>
                <a:lnTo>
                  <a:pt x="704" y="121973"/>
                </a:lnTo>
                <a:lnTo>
                  <a:pt x="32961" y="157024"/>
                </a:lnTo>
                <a:lnTo>
                  <a:pt x="65163" y="161366"/>
                </a:lnTo>
                <a:lnTo>
                  <a:pt x="93800" y="158339"/>
                </a:lnTo>
                <a:lnTo>
                  <a:pt x="114255" y="149261"/>
                </a:lnTo>
                <a:lnTo>
                  <a:pt x="126528" y="134132"/>
                </a:lnTo>
                <a:lnTo>
                  <a:pt x="127324" y="130009"/>
                </a:lnTo>
                <a:lnTo>
                  <a:pt x="65163" y="130009"/>
                </a:lnTo>
                <a:lnTo>
                  <a:pt x="55114" y="129624"/>
                </a:lnTo>
                <a:lnTo>
                  <a:pt x="31661" y="108191"/>
                </a:lnTo>
                <a:lnTo>
                  <a:pt x="33083" y="104609"/>
                </a:lnTo>
                <a:lnTo>
                  <a:pt x="74691" y="96204"/>
                </a:lnTo>
                <a:lnTo>
                  <a:pt x="83499" y="95294"/>
                </a:lnTo>
                <a:lnTo>
                  <a:pt x="91588" y="93774"/>
                </a:lnTo>
                <a:lnTo>
                  <a:pt x="98958" y="91643"/>
                </a:lnTo>
                <a:lnTo>
                  <a:pt x="130619" y="91643"/>
                </a:lnTo>
                <a:lnTo>
                  <a:pt x="130619" y="48107"/>
                </a:lnTo>
                <a:lnTo>
                  <a:pt x="127364" y="31356"/>
                </a:lnTo>
                <a:close/>
              </a:path>
              <a:path w="130809" h="161925">
                <a:moveTo>
                  <a:pt x="130619" y="91643"/>
                </a:moveTo>
                <a:lnTo>
                  <a:pt x="98958" y="91643"/>
                </a:lnTo>
                <a:lnTo>
                  <a:pt x="98958" y="118033"/>
                </a:lnTo>
                <a:lnTo>
                  <a:pt x="97535" y="121615"/>
                </a:lnTo>
                <a:lnTo>
                  <a:pt x="65163" y="130009"/>
                </a:lnTo>
                <a:lnTo>
                  <a:pt x="127324" y="130009"/>
                </a:lnTo>
                <a:lnTo>
                  <a:pt x="130587" y="113118"/>
                </a:lnTo>
                <a:lnTo>
                  <a:pt x="130619" y="91643"/>
                </a:lnTo>
                <a:close/>
              </a:path>
              <a:path w="130809" h="161925">
                <a:moveTo>
                  <a:pt x="65163" y="0"/>
                </a:moveTo>
                <a:lnTo>
                  <a:pt x="20799" y="9702"/>
                </a:lnTo>
                <a:lnTo>
                  <a:pt x="0" y="48107"/>
                </a:lnTo>
                <a:lnTo>
                  <a:pt x="31661" y="48107"/>
                </a:lnTo>
                <a:lnTo>
                  <a:pt x="31661" y="43230"/>
                </a:lnTo>
                <a:lnTo>
                  <a:pt x="33083" y="39687"/>
                </a:lnTo>
                <a:lnTo>
                  <a:pt x="65163" y="31356"/>
                </a:lnTo>
                <a:lnTo>
                  <a:pt x="127364" y="31356"/>
                </a:lnTo>
                <a:lnTo>
                  <a:pt x="126528" y="27056"/>
                </a:lnTo>
                <a:lnTo>
                  <a:pt x="114255" y="12023"/>
                </a:lnTo>
                <a:lnTo>
                  <a:pt x="93800" y="3005"/>
                </a:lnTo>
                <a:lnTo>
                  <a:pt x="65163" y="0"/>
                </a:lnTo>
                <a:close/>
              </a:path>
            </a:pathLst>
          </a:custGeom>
          <a:solidFill>
            <a:srgbClr val="004594"/>
          </a:solidFill>
        </p:spPr>
        <p:txBody>
          <a:bodyPr wrap="square" lIns="0" tIns="0" rIns="0" bIns="0" rtlCol="0"/>
          <a:lstStyle/>
          <a:p>
            <a:endParaRPr b="1" dirty="0">
              <a:latin typeface="Century Gothic Bold"/>
            </a:endParaRPr>
          </a:p>
        </p:txBody>
      </p:sp>
      <p:sp>
        <p:nvSpPr>
          <p:cNvPr id="52" name="object 9"/>
          <p:cNvSpPr/>
          <p:nvPr/>
        </p:nvSpPr>
        <p:spPr>
          <a:xfrm>
            <a:off x="1167560" y="6875250"/>
            <a:ext cx="151130" cy="161925"/>
          </a:xfrm>
          <a:custGeom>
            <a:avLst/>
            <a:gdLst/>
            <a:ahLst/>
            <a:cxnLst/>
            <a:rect l="l" t="t" r="r" b="b"/>
            <a:pathLst>
              <a:path w="151130" h="161925">
                <a:moveTo>
                  <a:pt x="75501" y="0"/>
                </a:moveTo>
                <a:lnTo>
                  <a:pt x="18876" y="20210"/>
                </a:lnTo>
                <a:lnTo>
                  <a:pt x="20" y="80683"/>
                </a:lnTo>
                <a:lnTo>
                  <a:pt x="0" y="161366"/>
                </a:lnTo>
                <a:lnTo>
                  <a:pt x="31661" y="161366"/>
                </a:lnTo>
                <a:lnTo>
                  <a:pt x="31661" y="80683"/>
                </a:lnTo>
                <a:lnTo>
                  <a:pt x="32175" y="69205"/>
                </a:lnTo>
                <a:lnTo>
                  <a:pt x="53967" y="34783"/>
                </a:lnTo>
                <a:lnTo>
                  <a:pt x="75501" y="31356"/>
                </a:lnTo>
                <a:lnTo>
                  <a:pt x="138130" y="31356"/>
                </a:lnTo>
                <a:lnTo>
                  <a:pt x="131908" y="20210"/>
                </a:lnTo>
                <a:lnTo>
                  <a:pt x="108405" y="5052"/>
                </a:lnTo>
                <a:lnTo>
                  <a:pt x="75501" y="0"/>
                </a:lnTo>
                <a:close/>
              </a:path>
              <a:path w="151130" h="161925">
                <a:moveTo>
                  <a:pt x="138130" y="31356"/>
                </a:moveTo>
                <a:lnTo>
                  <a:pt x="75501" y="31356"/>
                </a:lnTo>
                <a:lnTo>
                  <a:pt x="87188" y="32213"/>
                </a:lnTo>
                <a:lnTo>
                  <a:pt x="96970" y="34783"/>
                </a:lnTo>
                <a:lnTo>
                  <a:pt x="118535" y="69205"/>
                </a:lnTo>
                <a:lnTo>
                  <a:pt x="119049" y="80683"/>
                </a:lnTo>
                <a:lnTo>
                  <a:pt x="119049" y="161366"/>
                </a:lnTo>
                <a:lnTo>
                  <a:pt x="150710" y="161366"/>
                </a:lnTo>
                <a:lnTo>
                  <a:pt x="150690" y="80683"/>
                </a:lnTo>
                <a:lnTo>
                  <a:pt x="146010" y="45471"/>
                </a:lnTo>
                <a:lnTo>
                  <a:pt x="138130" y="31356"/>
                </a:lnTo>
                <a:close/>
              </a:path>
            </a:pathLst>
          </a:custGeom>
          <a:solidFill>
            <a:srgbClr val="004594"/>
          </a:solidFill>
        </p:spPr>
        <p:txBody>
          <a:bodyPr wrap="square" lIns="0" tIns="0" rIns="0" bIns="0" rtlCol="0"/>
          <a:lstStyle/>
          <a:p>
            <a:endParaRPr b="1" dirty="0">
              <a:latin typeface="Century Gothic Bold"/>
            </a:endParaRPr>
          </a:p>
        </p:txBody>
      </p:sp>
      <p:sp>
        <p:nvSpPr>
          <p:cNvPr id="53" name="object 10"/>
          <p:cNvSpPr/>
          <p:nvPr/>
        </p:nvSpPr>
        <p:spPr>
          <a:xfrm>
            <a:off x="1328802" y="6811612"/>
            <a:ext cx="151130" cy="225425"/>
          </a:xfrm>
          <a:custGeom>
            <a:avLst/>
            <a:gdLst/>
            <a:ahLst/>
            <a:cxnLst/>
            <a:rect l="l" t="t" r="r" b="b"/>
            <a:pathLst>
              <a:path w="151130" h="225425">
                <a:moveTo>
                  <a:pt x="31661" y="0"/>
                </a:moveTo>
                <a:lnTo>
                  <a:pt x="0" y="0"/>
                </a:lnTo>
                <a:lnTo>
                  <a:pt x="20" y="144475"/>
                </a:lnTo>
                <a:lnTo>
                  <a:pt x="4700" y="179625"/>
                </a:lnTo>
                <a:lnTo>
                  <a:pt x="18800" y="204838"/>
                </a:lnTo>
                <a:lnTo>
                  <a:pt x="42299" y="219964"/>
                </a:lnTo>
                <a:lnTo>
                  <a:pt x="75196" y="225005"/>
                </a:lnTo>
                <a:lnTo>
                  <a:pt x="108249" y="219964"/>
                </a:lnTo>
                <a:lnTo>
                  <a:pt x="131832" y="204876"/>
                </a:lnTo>
                <a:lnTo>
                  <a:pt x="138148" y="193649"/>
                </a:lnTo>
                <a:lnTo>
                  <a:pt x="75196" y="193649"/>
                </a:lnTo>
                <a:lnTo>
                  <a:pt x="63516" y="192790"/>
                </a:lnTo>
                <a:lnTo>
                  <a:pt x="33718" y="165554"/>
                </a:lnTo>
                <a:lnTo>
                  <a:pt x="31661" y="144475"/>
                </a:lnTo>
                <a:lnTo>
                  <a:pt x="31661" y="94995"/>
                </a:lnTo>
                <a:lnTo>
                  <a:pt x="138079" y="94995"/>
                </a:lnTo>
                <a:lnTo>
                  <a:pt x="131832" y="83850"/>
                </a:lnTo>
                <a:lnTo>
                  <a:pt x="108234" y="68692"/>
                </a:lnTo>
                <a:lnTo>
                  <a:pt x="75196" y="63639"/>
                </a:lnTo>
                <a:lnTo>
                  <a:pt x="31661" y="63639"/>
                </a:lnTo>
                <a:lnTo>
                  <a:pt x="31661" y="0"/>
                </a:lnTo>
                <a:close/>
              </a:path>
              <a:path w="151130" h="225425">
                <a:moveTo>
                  <a:pt x="138079" y="94995"/>
                </a:moveTo>
                <a:lnTo>
                  <a:pt x="75196" y="94995"/>
                </a:lnTo>
                <a:lnTo>
                  <a:pt x="86902" y="95855"/>
                </a:lnTo>
                <a:lnTo>
                  <a:pt x="96742" y="98432"/>
                </a:lnTo>
                <a:lnTo>
                  <a:pt x="118535" y="132968"/>
                </a:lnTo>
                <a:lnTo>
                  <a:pt x="119049" y="144475"/>
                </a:lnTo>
                <a:lnTo>
                  <a:pt x="118535" y="155855"/>
                </a:lnTo>
                <a:lnTo>
                  <a:pt x="96742" y="190212"/>
                </a:lnTo>
                <a:lnTo>
                  <a:pt x="75196" y="193649"/>
                </a:lnTo>
                <a:lnTo>
                  <a:pt x="138148" y="193649"/>
                </a:lnTo>
                <a:lnTo>
                  <a:pt x="145880" y="179908"/>
                </a:lnTo>
                <a:lnTo>
                  <a:pt x="146002" y="179625"/>
                </a:lnTo>
                <a:lnTo>
                  <a:pt x="150710" y="144475"/>
                </a:lnTo>
                <a:lnTo>
                  <a:pt x="145991" y="109111"/>
                </a:lnTo>
                <a:lnTo>
                  <a:pt x="138079" y="94995"/>
                </a:lnTo>
                <a:close/>
              </a:path>
            </a:pathLst>
          </a:custGeom>
          <a:solidFill>
            <a:srgbClr val="69AF22"/>
          </a:solidFill>
        </p:spPr>
        <p:txBody>
          <a:bodyPr wrap="square" lIns="0" tIns="0" rIns="0" bIns="0" rtlCol="0"/>
          <a:lstStyle/>
          <a:p>
            <a:endParaRPr b="1" dirty="0">
              <a:latin typeface="Century Gothic Bold"/>
            </a:endParaRPr>
          </a:p>
        </p:txBody>
      </p:sp>
      <p:sp>
        <p:nvSpPr>
          <p:cNvPr id="54" name="object 11"/>
          <p:cNvSpPr/>
          <p:nvPr/>
        </p:nvSpPr>
        <p:spPr>
          <a:xfrm>
            <a:off x="1491056" y="6811619"/>
            <a:ext cx="31750" cy="31750"/>
          </a:xfrm>
          <a:custGeom>
            <a:avLst/>
            <a:gdLst/>
            <a:ahLst/>
            <a:cxnLst/>
            <a:rect l="l" t="t" r="r" b="b"/>
            <a:pathLst>
              <a:path w="31750" h="31750">
                <a:moveTo>
                  <a:pt x="31661" y="0"/>
                </a:moveTo>
                <a:lnTo>
                  <a:pt x="0" y="0"/>
                </a:lnTo>
                <a:lnTo>
                  <a:pt x="0" y="31356"/>
                </a:lnTo>
                <a:lnTo>
                  <a:pt x="31661" y="31356"/>
                </a:lnTo>
                <a:lnTo>
                  <a:pt x="31661" y="0"/>
                </a:lnTo>
                <a:close/>
              </a:path>
            </a:pathLst>
          </a:custGeom>
          <a:solidFill>
            <a:srgbClr val="69AF22"/>
          </a:solidFill>
        </p:spPr>
        <p:txBody>
          <a:bodyPr wrap="square" lIns="0" tIns="0" rIns="0" bIns="0" rtlCol="0"/>
          <a:lstStyle/>
          <a:p>
            <a:endParaRPr b="1" dirty="0">
              <a:latin typeface="Century Gothic Bold"/>
            </a:endParaRPr>
          </a:p>
        </p:txBody>
      </p:sp>
      <p:sp>
        <p:nvSpPr>
          <p:cNvPr id="55" name="object 12"/>
          <p:cNvSpPr/>
          <p:nvPr/>
        </p:nvSpPr>
        <p:spPr>
          <a:xfrm>
            <a:off x="1506886" y="6875246"/>
            <a:ext cx="0" cy="161925"/>
          </a:xfrm>
          <a:custGeom>
            <a:avLst/>
            <a:gdLst/>
            <a:ahLst/>
            <a:cxnLst/>
            <a:rect l="l" t="t" r="r" b="b"/>
            <a:pathLst>
              <a:path h="161925">
                <a:moveTo>
                  <a:pt x="0" y="0"/>
                </a:moveTo>
                <a:lnTo>
                  <a:pt x="0" y="161366"/>
                </a:lnTo>
              </a:path>
            </a:pathLst>
          </a:custGeom>
          <a:ln w="31661">
            <a:solidFill>
              <a:srgbClr val="69AF22"/>
            </a:solidFill>
          </a:ln>
        </p:spPr>
        <p:txBody>
          <a:bodyPr wrap="square" lIns="0" tIns="0" rIns="0" bIns="0" rtlCol="0"/>
          <a:lstStyle/>
          <a:p>
            <a:endParaRPr b="1" dirty="0">
              <a:latin typeface="Century Gothic Bold"/>
            </a:endParaRPr>
          </a:p>
        </p:txBody>
      </p:sp>
      <p:sp>
        <p:nvSpPr>
          <p:cNvPr id="56" name="object 13"/>
          <p:cNvSpPr/>
          <p:nvPr/>
        </p:nvSpPr>
        <p:spPr>
          <a:xfrm>
            <a:off x="1534344" y="6811612"/>
            <a:ext cx="151130" cy="225425"/>
          </a:xfrm>
          <a:custGeom>
            <a:avLst/>
            <a:gdLst/>
            <a:ahLst/>
            <a:cxnLst/>
            <a:rect l="l" t="t" r="r" b="b"/>
            <a:pathLst>
              <a:path w="151130" h="225425">
                <a:moveTo>
                  <a:pt x="150710" y="0"/>
                </a:moveTo>
                <a:lnTo>
                  <a:pt x="119049" y="0"/>
                </a:lnTo>
                <a:lnTo>
                  <a:pt x="119049" y="63639"/>
                </a:lnTo>
                <a:lnTo>
                  <a:pt x="75501" y="63639"/>
                </a:lnTo>
                <a:lnTo>
                  <a:pt x="42471" y="68682"/>
                </a:lnTo>
                <a:lnTo>
                  <a:pt x="18876" y="83812"/>
                </a:lnTo>
                <a:lnTo>
                  <a:pt x="4719" y="109025"/>
                </a:lnTo>
                <a:lnTo>
                  <a:pt x="0" y="144322"/>
                </a:lnTo>
                <a:lnTo>
                  <a:pt x="4719" y="179758"/>
                </a:lnTo>
                <a:lnTo>
                  <a:pt x="18876" y="205066"/>
                </a:lnTo>
                <a:lnTo>
                  <a:pt x="42471" y="220250"/>
                </a:lnTo>
                <a:lnTo>
                  <a:pt x="75501" y="225310"/>
                </a:lnTo>
                <a:lnTo>
                  <a:pt x="108405" y="220250"/>
                </a:lnTo>
                <a:lnTo>
                  <a:pt x="131908" y="205066"/>
                </a:lnTo>
                <a:lnTo>
                  <a:pt x="138744" y="192798"/>
                </a:lnTo>
                <a:lnTo>
                  <a:pt x="75577" y="192798"/>
                </a:lnTo>
                <a:lnTo>
                  <a:pt x="63892" y="191936"/>
                </a:lnTo>
                <a:lnTo>
                  <a:pt x="34097" y="164539"/>
                </a:lnTo>
                <a:lnTo>
                  <a:pt x="32042" y="143167"/>
                </a:lnTo>
                <a:lnTo>
                  <a:pt x="32556" y="131625"/>
                </a:lnTo>
                <a:lnTo>
                  <a:pt x="54113" y="97212"/>
                </a:lnTo>
                <a:lnTo>
                  <a:pt x="150710" y="93840"/>
                </a:lnTo>
                <a:lnTo>
                  <a:pt x="150710" y="0"/>
                </a:lnTo>
                <a:close/>
              </a:path>
              <a:path w="151130" h="225425">
                <a:moveTo>
                  <a:pt x="150710" y="93840"/>
                </a:moveTo>
                <a:lnTo>
                  <a:pt x="119113" y="93840"/>
                </a:lnTo>
                <a:lnTo>
                  <a:pt x="119062" y="144322"/>
                </a:lnTo>
                <a:lnTo>
                  <a:pt x="118600" y="154715"/>
                </a:lnTo>
                <a:lnTo>
                  <a:pt x="97047" y="189350"/>
                </a:lnTo>
                <a:lnTo>
                  <a:pt x="75577" y="192798"/>
                </a:lnTo>
                <a:lnTo>
                  <a:pt x="138744" y="192798"/>
                </a:lnTo>
                <a:lnTo>
                  <a:pt x="146010" y="179758"/>
                </a:lnTo>
                <a:lnTo>
                  <a:pt x="150710" y="144322"/>
                </a:lnTo>
                <a:lnTo>
                  <a:pt x="150710" y="93840"/>
                </a:lnTo>
                <a:close/>
              </a:path>
            </a:pathLst>
          </a:custGeom>
          <a:solidFill>
            <a:srgbClr val="69AF22"/>
          </a:solidFill>
        </p:spPr>
        <p:txBody>
          <a:bodyPr wrap="square" lIns="0" tIns="0" rIns="0" bIns="0" rtlCol="0"/>
          <a:lstStyle/>
          <a:p>
            <a:endParaRPr b="1" dirty="0">
              <a:latin typeface="Century Gothic Bold"/>
            </a:endParaRPr>
          </a:p>
        </p:txBody>
      </p:sp>
      <p:sp>
        <p:nvSpPr>
          <p:cNvPr id="57" name="object 14"/>
          <p:cNvSpPr/>
          <p:nvPr/>
        </p:nvSpPr>
        <p:spPr>
          <a:xfrm>
            <a:off x="1690453" y="6875246"/>
            <a:ext cx="151130" cy="161925"/>
          </a:xfrm>
          <a:custGeom>
            <a:avLst/>
            <a:gdLst/>
            <a:ahLst/>
            <a:cxnLst/>
            <a:rect l="l" t="t" r="r" b="b"/>
            <a:pathLst>
              <a:path w="151130" h="161925">
                <a:moveTo>
                  <a:pt x="75501" y="0"/>
                </a:moveTo>
                <a:lnTo>
                  <a:pt x="42466" y="5052"/>
                </a:lnTo>
                <a:lnTo>
                  <a:pt x="18872" y="20210"/>
                </a:lnTo>
                <a:lnTo>
                  <a:pt x="4717" y="45471"/>
                </a:lnTo>
                <a:lnTo>
                  <a:pt x="0" y="80835"/>
                </a:lnTo>
                <a:lnTo>
                  <a:pt x="4717" y="116071"/>
                </a:lnTo>
                <a:lnTo>
                  <a:pt x="18872" y="141236"/>
                </a:lnTo>
                <a:lnTo>
                  <a:pt x="42466" y="156334"/>
                </a:lnTo>
                <a:lnTo>
                  <a:pt x="75501" y="161366"/>
                </a:lnTo>
                <a:lnTo>
                  <a:pt x="150710" y="161366"/>
                </a:lnTo>
                <a:lnTo>
                  <a:pt x="150710" y="130009"/>
                </a:lnTo>
                <a:lnTo>
                  <a:pt x="75501" y="130009"/>
                </a:lnTo>
                <a:lnTo>
                  <a:pt x="58544" y="127916"/>
                </a:lnTo>
                <a:lnTo>
                  <a:pt x="45737" y="121637"/>
                </a:lnTo>
                <a:lnTo>
                  <a:pt x="37080" y="111171"/>
                </a:lnTo>
                <a:lnTo>
                  <a:pt x="32575" y="96520"/>
                </a:lnTo>
                <a:lnTo>
                  <a:pt x="150710" y="96520"/>
                </a:lnTo>
                <a:lnTo>
                  <a:pt x="150710" y="80733"/>
                </a:lnTo>
                <a:lnTo>
                  <a:pt x="148638" y="65163"/>
                </a:lnTo>
                <a:lnTo>
                  <a:pt x="32575" y="65163"/>
                </a:lnTo>
                <a:lnTo>
                  <a:pt x="37080" y="50378"/>
                </a:lnTo>
                <a:lnTo>
                  <a:pt x="45737" y="39817"/>
                </a:lnTo>
                <a:lnTo>
                  <a:pt x="58544" y="33481"/>
                </a:lnTo>
                <a:lnTo>
                  <a:pt x="75501" y="31369"/>
                </a:lnTo>
                <a:lnTo>
                  <a:pt x="138160" y="31369"/>
                </a:lnTo>
                <a:lnTo>
                  <a:pt x="131908" y="20183"/>
                </a:lnTo>
                <a:lnTo>
                  <a:pt x="108405" y="5045"/>
                </a:lnTo>
                <a:lnTo>
                  <a:pt x="75501" y="0"/>
                </a:lnTo>
                <a:close/>
              </a:path>
              <a:path w="151130" h="161925">
                <a:moveTo>
                  <a:pt x="138160" y="31369"/>
                </a:moveTo>
                <a:lnTo>
                  <a:pt x="75501" y="31369"/>
                </a:lnTo>
                <a:lnTo>
                  <a:pt x="92325" y="33481"/>
                </a:lnTo>
                <a:lnTo>
                  <a:pt x="105038" y="39817"/>
                </a:lnTo>
                <a:lnTo>
                  <a:pt x="113641" y="50378"/>
                </a:lnTo>
                <a:lnTo>
                  <a:pt x="118135" y="65163"/>
                </a:lnTo>
                <a:lnTo>
                  <a:pt x="148638" y="65163"/>
                </a:lnTo>
                <a:lnTo>
                  <a:pt x="146010" y="45412"/>
                </a:lnTo>
                <a:lnTo>
                  <a:pt x="138160" y="31369"/>
                </a:lnTo>
                <a:close/>
              </a:path>
            </a:pathLst>
          </a:custGeom>
          <a:solidFill>
            <a:srgbClr val="69AF22"/>
          </a:solidFill>
        </p:spPr>
        <p:txBody>
          <a:bodyPr wrap="square" lIns="0" tIns="0" rIns="0" bIns="0" rtlCol="0"/>
          <a:lstStyle/>
          <a:p>
            <a:endParaRPr b="1" dirty="0">
              <a:latin typeface="Century Gothic Bold"/>
            </a:endParaRPr>
          </a:p>
        </p:txBody>
      </p:sp>
      <p:sp>
        <p:nvSpPr>
          <p:cNvPr id="58" name="object 15"/>
          <p:cNvSpPr/>
          <p:nvPr/>
        </p:nvSpPr>
        <p:spPr>
          <a:xfrm>
            <a:off x="879849" y="7122655"/>
            <a:ext cx="946471" cy="170242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b="1" dirty="0">
              <a:latin typeface="Century Gothic Bold"/>
            </a:endParaRPr>
          </a:p>
        </p:txBody>
      </p:sp>
      <p:sp>
        <p:nvSpPr>
          <p:cNvPr id="59" name="object 16"/>
          <p:cNvSpPr txBox="1"/>
          <p:nvPr/>
        </p:nvSpPr>
        <p:spPr>
          <a:xfrm>
            <a:off x="2861074" y="6985140"/>
            <a:ext cx="1466215" cy="162224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950" b="1" spc="-25" dirty="0">
                <a:solidFill>
                  <a:srgbClr val="004594"/>
                </a:solidFill>
                <a:latin typeface="Century Gothic"/>
                <a:cs typeface="Century Gothic"/>
              </a:rPr>
              <a:t>www.lanbide.euskadi.eus</a:t>
            </a:r>
            <a:endParaRPr sz="950" dirty="0">
              <a:latin typeface="Century Gothic"/>
              <a:cs typeface="Century Gothic"/>
            </a:endParaRPr>
          </a:p>
        </p:txBody>
      </p:sp>
      <p:sp>
        <p:nvSpPr>
          <p:cNvPr id="60" name="object 17"/>
          <p:cNvSpPr/>
          <p:nvPr/>
        </p:nvSpPr>
        <p:spPr>
          <a:xfrm>
            <a:off x="4692841" y="7021690"/>
            <a:ext cx="126720" cy="126733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b="1" dirty="0">
              <a:latin typeface="Century Gothic Bold"/>
            </a:endParaRPr>
          </a:p>
        </p:txBody>
      </p:sp>
      <p:sp>
        <p:nvSpPr>
          <p:cNvPr id="61" name="object 18"/>
          <p:cNvSpPr/>
          <p:nvPr/>
        </p:nvSpPr>
        <p:spPr>
          <a:xfrm>
            <a:off x="4512936" y="7021693"/>
            <a:ext cx="126623" cy="126733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b="1" dirty="0">
              <a:latin typeface="Century Gothic Bold"/>
            </a:endParaRPr>
          </a:p>
        </p:txBody>
      </p:sp>
      <p:sp>
        <p:nvSpPr>
          <p:cNvPr id="62" name="object 19"/>
          <p:cNvSpPr/>
          <p:nvPr/>
        </p:nvSpPr>
        <p:spPr>
          <a:xfrm>
            <a:off x="4873167" y="7021696"/>
            <a:ext cx="126746" cy="126720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b="1" dirty="0">
              <a:latin typeface="Century Gothic Bold"/>
            </a:endParaRPr>
          </a:p>
        </p:txBody>
      </p:sp>
      <p:sp>
        <p:nvSpPr>
          <p:cNvPr id="63" name="object 22"/>
          <p:cNvSpPr txBox="1"/>
          <p:nvPr/>
        </p:nvSpPr>
        <p:spPr>
          <a:xfrm>
            <a:off x="2002056" y="7016817"/>
            <a:ext cx="764352" cy="321242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950" b="1" spc="-5" dirty="0" smtClean="0">
                <a:solidFill>
                  <a:srgbClr val="004594"/>
                </a:solidFill>
                <a:latin typeface="Century Gothic"/>
                <a:cs typeface="Century Gothic"/>
              </a:rPr>
              <a:t>9</a:t>
            </a:r>
            <a:r>
              <a:rPr lang="es-ES" sz="950" b="1" spc="-5" dirty="0" smtClean="0">
                <a:solidFill>
                  <a:srgbClr val="004594"/>
                </a:solidFill>
                <a:latin typeface="Century Gothic"/>
                <a:cs typeface="Century Gothic"/>
              </a:rPr>
              <a:t>45  160 601</a:t>
            </a:r>
          </a:p>
          <a:p>
            <a:pPr marL="12700">
              <a:lnSpc>
                <a:spcPct val="100000"/>
              </a:lnSpc>
              <a:spcBef>
                <a:spcPts val="125"/>
              </a:spcBef>
            </a:pPr>
            <a:endParaRPr sz="950" dirty="0">
              <a:latin typeface="Century Gothic"/>
              <a:cs typeface="Century Gothic"/>
            </a:endParaRPr>
          </a:p>
        </p:txBody>
      </p:sp>
      <p:pic>
        <p:nvPicPr>
          <p:cNvPr id="39" name="Imagen 38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37522" y="6875246"/>
            <a:ext cx="2511870" cy="432000"/>
          </a:xfrm>
          <a:prstGeom prst="rect">
            <a:avLst/>
          </a:prstGeom>
        </p:spPr>
      </p:pic>
      <p:pic>
        <p:nvPicPr>
          <p:cNvPr id="40" name="Picture 5" descr="OK Tira azul_oscuro"/>
          <p:cNvPicPr>
            <a:picLocks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5685" r="-47"/>
          <a:stretch>
            <a:fillRect/>
          </a:stretch>
        </p:blipFill>
        <p:spPr bwMode="auto">
          <a:xfrm>
            <a:off x="184334" y="87568"/>
            <a:ext cx="10191566" cy="1328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object 23"/>
          <p:cNvSpPr txBox="1">
            <a:spLocks noGrp="1"/>
          </p:cNvSpPr>
          <p:nvPr>
            <p:ph type="title"/>
          </p:nvPr>
        </p:nvSpPr>
        <p:spPr>
          <a:xfrm>
            <a:off x="727100" y="730778"/>
            <a:ext cx="2411095" cy="40957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lang="es-ES" sz="2500" spc="-10" smtClean="0"/>
              <a:t>Incumplimiento</a:t>
            </a:r>
            <a:endParaRPr lang="es-ES" sz="2500"/>
          </a:p>
        </p:txBody>
      </p:sp>
      <p:sp>
        <p:nvSpPr>
          <p:cNvPr id="24" name="object 24"/>
          <p:cNvSpPr txBox="1"/>
          <p:nvPr/>
        </p:nvSpPr>
        <p:spPr>
          <a:xfrm>
            <a:off x="727100" y="3241812"/>
            <a:ext cx="1494790" cy="40957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lang="es-ES" sz="2500" b="1" spc="25" smtClean="0">
                <a:solidFill>
                  <a:srgbClr val="004594"/>
                </a:solidFill>
                <a:latin typeface="Century Gothic"/>
                <a:cs typeface="Century Gothic"/>
              </a:rPr>
              <a:t>R</a:t>
            </a:r>
            <a:r>
              <a:rPr lang="es-ES" sz="2500" b="1" spc="-5" smtClean="0">
                <a:solidFill>
                  <a:srgbClr val="004594"/>
                </a:solidFill>
                <a:latin typeface="Century Gothic"/>
                <a:cs typeface="Century Gothic"/>
              </a:rPr>
              <a:t>eintegro</a:t>
            </a:r>
            <a:endParaRPr lang="es-ES" sz="2500">
              <a:latin typeface="Century Gothic"/>
              <a:cs typeface="Century Gothic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683996" y="1460671"/>
            <a:ext cx="9360535" cy="1403589"/>
          </a:xfrm>
          <a:prstGeom prst="rect">
            <a:avLst/>
          </a:prstGeom>
          <a:solidFill>
            <a:srgbClr val="000000">
              <a:alpha val="2999"/>
            </a:srgbClr>
          </a:solidFill>
        </p:spPr>
        <p:txBody>
          <a:bodyPr vert="horz" wrap="square" lIns="0" tIns="3175" rIns="0" bIns="0" rtlCol="0" anchor="ctr" anchorCtr="0">
            <a:spAutoFit/>
          </a:bodyPr>
          <a:lstStyle/>
          <a:p>
            <a:pPr marL="73660" marR="470534">
              <a:lnSpc>
                <a:spcPct val="100000"/>
              </a:lnSpc>
            </a:pPr>
            <a:r>
              <a:rPr lang="es-ES" sz="1300" spc="-50" dirty="0" smtClean="0">
                <a:solidFill>
                  <a:srgbClr val="3D3D3F"/>
                </a:solidFill>
                <a:latin typeface="Century Gothic"/>
                <a:cs typeface="Century Gothic"/>
              </a:rPr>
              <a:t>En </a:t>
            </a:r>
            <a:r>
              <a:rPr lang="es-ES" sz="1300" spc="-35" dirty="0" smtClean="0">
                <a:solidFill>
                  <a:srgbClr val="3D3D3F"/>
                </a:solidFill>
                <a:latin typeface="Century Gothic"/>
                <a:cs typeface="Century Gothic"/>
              </a:rPr>
              <a:t>el </a:t>
            </a:r>
            <a:r>
              <a:rPr lang="es-ES" sz="1300" spc="-40" dirty="0" smtClean="0">
                <a:solidFill>
                  <a:srgbClr val="3D3D3F"/>
                </a:solidFill>
                <a:latin typeface="Century Gothic"/>
                <a:cs typeface="Century Gothic"/>
              </a:rPr>
              <a:t>supuesto </a:t>
            </a:r>
            <a:r>
              <a:rPr lang="es-ES" sz="1300" spc="-60" dirty="0" smtClean="0">
                <a:solidFill>
                  <a:srgbClr val="3D3D3F"/>
                </a:solidFill>
                <a:latin typeface="Century Gothic"/>
                <a:cs typeface="Century Gothic"/>
              </a:rPr>
              <a:t>de </a:t>
            </a:r>
            <a:r>
              <a:rPr lang="es-ES" sz="1300" spc="-55" dirty="0" smtClean="0">
                <a:solidFill>
                  <a:srgbClr val="3D3D3F"/>
                </a:solidFill>
                <a:latin typeface="Century Gothic"/>
                <a:cs typeface="Century Gothic"/>
              </a:rPr>
              <a:t>que </a:t>
            </a:r>
            <a:r>
              <a:rPr lang="es-ES" sz="1300" spc="-25" dirty="0" smtClean="0">
                <a:solidFill>
                  <a:srgbClr val="3D3D3F"/>
                </a:solidFill>
                <a:latin typeface="Century Gothic"/>
                <a:cs typeface="Century Gothic"/>
              </a:rPr>
              <a:t>las </a:t>
            </a:r>
            <a:r>
              <a:rPr lang="es-ES" sz="1300" spc="-45" dirty="0" smtClean="0">
                <a:solidFill>
                  <a:srgbClr val="3D3D3F"/>
                </a:solidFill>
                <a:latin typeface="Century Gothic"/>
                <a:cs typeface="Century Gothic"/>
              </a:rPr>
              <a:t>entidades </a:t>
            </a:r>
            <a:r>
              <a:rPr lang="es-ES" sz="1300" spc="-40" dirty="0" smtClean="0">
                <a:solidFill>
                  <a:srgbClr val="3D3D3F"/>
                </a:solidFill>
                <a:latin typeface="Century Gothic"/>
                <a:cs typeface="Century Gothic"/>
              </a:rPr>
              <a:t>beneficiarias incumplan </a:t>
            </a:r>
            <a:r>
              <a:rPr lang="es-ES" sz="1300" spc="-25" dirty="0" smtClean="0">
                <a:solidFill>
                  <a:srgbClr val="3D3D3F"/>
                </a:solidFill>
                <a:latin typeface="Century Gothic"/>
                <a:cs typeface="Century Gothic"/>
              </a:rPr>
              <a:t>las </a:t>
            </a:r>
            <a:r>
              <a:rPr lang="es-ES" sz="1300" spc="-35" dirty="0" smtClean="0">
                <a:solidFill>
                  <a:srgbClr val="3D3D3F"/>
                </a:solidFill>
                <a:latin typeface="Century Gothic"/>
                <a:cs typeface="Century Gothic"/>
              </a:rPr>
              <a:t>obligaciones </a:t>
            </a:r>
            <a:r>
              <a:rPr lang="es-ES" sz="1300" spc="-45" dirty="0" smtClean="0">
                <a:solidFill>
                  <a:srgbClr val="3D3D3F"/>
                </a:solidFill>
                <a:latin typeface="Century Gothic"/>
                <a:cs typeface="Century Gothic"/>
              </a:rPr>
              <a:t>del artículo </a:t>
            </a:r>
            <a:r>
              <a:rPr lang="es-ES" sz="1300" spc="20" dirty="0" smtClean="0">
                <a:solidFill>
                  <a:srgbClr val="3D3D3F"/>
                </a:solidFill>
                <a:latin typeface="Century Gothic"/>
                <a:cs typeface="Century Gothic"/>
              </a:rPr>
              <a:t>14 </a:t>
            </a:r>
            <a:r>
              <a:rPr lang="es-ES" sz="1300" spc="-60" dirty="0" smtClean="0">
                <a:solidFill>
                  <a:srgbClr val="3D3D3F"/>
                </a:solidFill>
                <a:latin typeface="Century Gothic"/>
                <a:cs typeface="Century Gothic"/>
              </a:rPr>
              <a:t>de </a:t>
            </a:r>
            <a:r>
              <a:rPr lang="es-ES" sz="1300" spc="-40" dirty="0" smtClean="0">
                <a:solidFill>
                  <a:srgbClr val="3D3D3F"/>
                </a:solidFill>
                <a:latin typeface="Century Gothic"/>
                <a:cs typeface="Century Gothic"/>
              </a:rPr>
              <a:t>la </a:t>
            </a:r>
            <a:r>
              <a:rPr lang="es-ES" sz="1300" spc="-80" dirty="0" smtClean="0">
                <a:solidFill>
                  <a:srgbClr val="3D3D3F"/>
                </a:solidFill>
                <a:latin typeface="Century Gothic"/>
                <a:cs typeface="Century Gothic"/>
              </a:rPr>
              <a:t>Ley </a:t>
            </a:r>
            <a:r>
              <a:rPr lang="es-ES" sz="1300" spc="-55" dirty="0" smtClean="0">
                <a:solidFill>
                  <a:srgbClr val="3D3D3F"/>
                </a:solidFill>
                <a:latin typeface="Century Gothic"/>
                <a:cs typeface="Century Gothic"/>
              </a:rPr>
              <a:t>General </a:t>
            </a:r>
            <a:r>
              <a:rPr lang="es-ES" sz="1300" spc="-50" dirty="0" smtClean="0">
                <a:solidFill>
                  <a:srgbClr val="3D3D3F"/>
                </a:solidFill>
                <a:latin typeface="Century Gothic"/>
                <a:cs typeface="Century Gothic"/>
              </a:rPr>
              <a:t>de  </a:t>
            </a:r>
            <a:r>
              <a:rPr lang="es-ES" sz="1300" spc="-45" dirty="0" smtClean="0">
                <a:solidFill>
                  <a:srgbClr val="3D3D3F"/>
                </a:solidFill>
                <a:latin typeface="Century Gothic"/>
                <a:cs typeface="Century Gothic"/>
              </a:rPr>
              <a:t>Subvenciones </a:t>
            </a:r>
            <a:r>
              <a:rPr lang="es-ES" sz="1300" spc="-100" dirty="0" smtClean="0">
                <a:solidFill>
                  <a:srgbClr val="3D3D3F"/>
                </a:solidFill>
                <a:latin typeface="Century Gothic"/>
                <a:cs typeface="Century Gothic"/>
              </a:rPr>
              <a:t>y </a:t>
            </a:r>
            <a:r>
              <a:rPr lang="es-ES" sz="1300" spc="-45" dirty="0" smtClean="0">
                <a:solidFill>
                  <a:srgbClr val="3D3D3F"/>
                </a:solidFill>
                <a:latin typeface="Century Gothic"/>
                <a:cs typeface="Century Gothic"/>
              </a:rPr>
              <a:t>del artículo </a:t>
            </a:r>
            <a:r>
              <a:rPr lang="es-ES" sz="1300" spc="20" dirty="0" smtClean="0">
                <a:solidFill>
                  <a:srgbClr val="3D3D3F"/>
                </a:solidFill>
                <a:latin typeface="Century Gothic"/>
                <a:cs typeface="Century Gothic"/>
              </a:rPr>
              <a:t>50.2 </a:t>
            </a:r>
            <a:r>
              <a:rPr lang="es-ES" sz="1300" spc="-45" dirty="0" smtClean="0">
                <a:solidFill>
                  <a:srgbClr val="3D3D3F"/>
                </a:solidFill>
                <a:latin typeface="Century Gothic"/>
                <a:cs typeface="Century Gothic"/>
              </a:rPr>
              <a:t>del </a:t>
            </a:r>
            <a:r>
              <a:rPr lang="es-ES" sz="1300" spc="-75" dirty="0" smtClean="0">
                <a:solidFill>
                  <a:srgbClr val="3D3D3F"/>
                </a:solidFill>
                <a:latin typeface="Century Gothic"/>
                <a:cs typeface="Century Gothic"/>
              </a:rPr>
              <a:t>Texto </a:t>
            </a:r>
            <a:r>
              <a:rPr lang="es-ES" sz="1300" spc="-50" dirty="0" smtClean="0">
                <a:solidFill>
                  <a:srgbClr val="3D3D3F"/>
                </a:solidFill>
                <a:latin typeface="Century Gothic"/>
                <a:cs typeface="Century Gothic"/>
              </a:rPr>
              <a:t>Refundido </a:t>
            </a:r>
            <a:r>
              <a:rPr lang="es-ES" sz="1300" spc="-60" dirty="0" smtClean="0">
                <a:solidFill>
                  <a:srgbClr val="3D3D3F"/>
                </a:solidFill>
                <a:latin typeface="Century Gothic"/>
                <a:cs typeface="Century Gothic"/>
              </a:rPr>
              <a:t>de </a:t>
            </a:r>
            <a:r>
              <a:rPr lang="es-ES" sz="1300" spc="-40" dirty="0" smtClean="0">
                <a:solidFill>
                  <a:srgbClr val="3D3D3F"/>
                </a:solidFill>
                <a:latin typeface="Century Gothic"/>
                <a:cs typeface="Century Gothic"/>
              </a:rPr>
              <a:t>la </a:t>
            </a:r>
            <a:r>
              <a:rPr lang="es-ES" sz="1300" spc="-80" dirty="0" smtClean="0">
                <a:solidFill>
                  <a:srgbClr val="3D3D3F"/>
                </a:solidFill>
                <a:latin typeface="Century Gothic"/>
                <a:cs typeface="Century Gothic"/>
              </a:rPr>
              <a:t>Ley </a:t>
            </a:r>
            <a:r>
              <a:rPr lang="es-ES" sz="1300" spc="-60" dirty="0" smtClean="0">
                <a:solidFill>
                  <a:srgbClr val="3D3D3F"/>
                </a:solidFill>
                <a:latin typeface="Century Gothic"/>
                <a:cs typeface="Century Gothic"/>
              </a:rPr>
              <a:t>de </a:t>
            </a:r>
            <a:r>
              <a:rPr lang="es-ES" sz="1300" spc="-40" dirty="0" smtClean="0">
                <a:solidFill>
                  <a:srgbClr val="3D3D3F"/>
                </a:solidFill>
                <a:latin typeface="Century Gothic"/>
                <a:cs typeface="Century Gothic"/>
              </a:rPr>
              <a:t>Principios </a:t>
            </a:r>
            <a:r>
              <a:rPr lang="es-ES" sz="1300" spc="-50" dirty="0" smtClean="0">
                <a:solidFill>
                  <a:srgbClr val="3D3D3F"/>
                </a:solidFill>
                <a:latin typeface="Century Gothic"/>
                <a:cs typeface="Century Gothic"/>
              </a:rPr>
              <a:t>Ordenadores </a:t>
            </a:r>
            <a:r>
              <a:rPr lang="es-ES" sz="1300" spc="-60" dirty="0" smtClean="0">
                <a:solidFill>
                  <a:srgbClr val="3D3D3F"/>
                </a:solidFill>
                <a:latin typeface="Century Gothic"/>
                <a:cs typeface="Century Gothic"/>
              </a:rPr>
              <a:t>de </a:t>
            </a:r>
            <a:r>
              <a:rPr lang="es-ES" sz="1300" spc="-40" dirty="0" smtClean="0">
                <a:solidFill>
                  <a:srgbClr val="3D3D3F"/>
                </a:solidFill>
                <a:latin typeface="Century Gothic"/>
                <a:cs typeface="Century Gothic"/>
              </a:rPr>
              <a:t>la </a:t>
            </a:r>
            <a:r>
              <a:rPr lang="es-ES" sz="1300" spc="-55" dirty="0" smtClean="0">
                <a:solidFill>
                  <a:srgbClr val="3D3D3F"/>
                </a:solidFill>
                <a:latin typeface="Century Gothic"/>
                <a:cs typeface="Century Gothic"/>
              </a:rPr>
              <a:t>Hacienda </a:t>
            </a:r>
            <a:r>
              <a:rPr lang="es-ES" sz="1300" spc="-50" dirty="0" smtClean="0">
                <a:solidFill>
                  <a:srgbClr val="3D3D3F"/>
                </a:solidFill>
                <a:latin typeface="Century Gothic"/>
                <a:cs typeface="Century Gothic"/>
              </a:rPr>
              <a:t>General  </a:t>
            </a:r>
            <a:r>
              <a:rPr lang="es-ES" sz="1300" spc="-45" dirty="0" smtClean="0">
                <a:solidFill>
                  <a:srgbClr val="3D3D3F"/>
                </a:solidFill>
                <a:latin typeface="Century Gothic"/>
                <a:cs typeface="Century Gothic"/>
              </a:rPr>
              <a:t>del </a:t>
            </a:r>
            <a:r>
              <a:rPr lang="es-ES" sz="1300" spc="-60" dirty="0" smtClean="0">
                <a:solidFill>
                  <a:srgbClr val="3D3D3F"/>
                </a:solidFill>
                <a:latin typeface="Century Gothic"/>
                <a:cs typeface="Century Gothic"/>
              </a:rPr>
              <a:t>País </a:t>
            </a:r>
            <a:r>
              <a:rPr lang="es-ES" sz="1300" spc="-80" dirty="0" smtClean="0">
                <a:solidFill>
                  <a:srgbClr val="3D3D3F"/>
                </a:solidFill>
                <a:latin typeface="Century Gothic"/>
                <a:cs typeface="Century Gothic"/>
              </a:rPr>
              <a:t>Vasco </a:t>
            </a:r>
            <a:r>
              <a:rPr lang="es-ES" sz="1300" spc="-65" dirty="0" smtClean="0">
                <a:solidFill>
                  <a:srgbClr val="3D3D3F"/>
                </a:solidFill>
                <a:latin typeface="Century Gothic"/>
                <a:cs typeface="Century Gothic"/>
              </a:rPr>
              <a:t>o </a:t>
            </a:r>
            <a:r>
              <a:rPr lang="es-ES" sz="1300" spc="-25" dirty="0" smtClean="0">
                <a:solidFill>
                  <a:srgbClr val="3D3D3F"/>
                </a:solidFill>
                <a:latin typeface="Century Gothic"/>
                <a:cs typeface="Century Gothic"/>
              </a:rPr>
              <a:t>las </a:t>
            </a:r>
            <a:r>
              <a:rPr lang="es-ES" sz="1300" spc="-40" dirty="0" smtClean="0">
                <a:solidFill>
                  <a:srgbClr val="3D3D3F"/>
                </a:solidFill>
                <a:latin typeface="Century Gothic"/>
                <a:cs typeface="Century Gothic"/>
              </a:rPr>
              <a:t>previstas </a:t>
            </a:r>
            <a:r>
              <a:rPr lang="es-ES" sz="1300" spc="-55" dirty="0" smtClean="0">
                <a:solidFill>
                  <a:srgbClr val="3D3D3F"/>
                </a:solidFill>
                <a:latin typeface="Century Gothic"/>
                <a:cs typeface="Century Gothic"/>
              </a:rPr>
              <a:t>con carácter </a:t>
            </a:r>
            <a:r>
              <a:rPr lang="es-ES" sz="1300" spc="-35" dirty="0" smtClean="0">
                <a:solidFill>
                  <a:srgbClr val="3D3D3F"/>
                </a:solidFill>
                <a:latin typeface="Century Gothic"/>
                <a:cs typeface="Century Gothic"/>
              </a:rPr>
              <a:t>específico </a:t>
            </a:r>
            <a:r>
              <a:rPr lang="es-ES" sz="1300" spc="-55" dirty="0" smtClean="0">
                <a:solidFill>
                  <a:srgbClr val="3D3D3F"/>
                </a:solidFill>
                <a:latin typeface="Century Gothic"/>
                <a:cs typeface="Century Gothic"/>
              </a:rPr>
              <a:t>en </a:t>
            </a:r>
            <a:r>
              <a:rPr lang="es-ES" sz="1300" spc="-40" dirty="0" smtClean="0">
                <a:solidFill>
                  <a:srgbClr val="3D3D3F"/>
                </a:solidFill>
                <a:latin typeface="Century Gothic"/>
                <a:cs typeface="Century Gothic"/>
              </a:rPr>
              <a:t>la </a:t>
            </a:r>
            <a:r>
              <a:rPr lang="es-ES" sz="1300" spc="-50" dirty="0" smtClean="0">
                <a:solidFill>
                  <a:srgbClr val="3D3D3F"/>
                </a:solidFill>
                <a:latin typeface="Century Gothic"/>
                <a:cs typeface="Century Gothic"/>
              </a:rPr>
              <a:t>convocatoria, </a:t>
            </a:r>
            <a:r>
              <a:rPr lang="es-ES" sz="1300" spc="-65" dirty="0" smtClean="0">
                <a:solidFill>
                  <a:srgbClr val="3D3D3F"/>
                </a:solidFill>
                <a:latin typeface="Century Gothic"/>
                <a:cs typeface="Century Gothic"/>
              </a:rPr>
              <a:t>o </a:t>
            </a:r>
            <a:r>
              <a:rPr lang="es-ES" sz="1300" spc="-50" dirty="0" smtClean="0">
                <a:solidFill>
                  <a:srgbClr val="3D3D3F"/>
                </a:solidFill>
                <a:latin typeface="Century Gothic"/>
                <a:cs typeface="Century Gothic"/>
              </a:rPr>
              <a:t>incurran </a:t>
            </a:r>
            <a:r>
              <a:rPr lang="es-ES" sz="1300" spc="-55" dirty="0" smtClean="0">
                <a:solidFill>
                  <a:srgbClr val="3D3D3F"/>
                </a:solidFill>
                <a:latin typeface="Century Gothic"/>
                <a:cs typeface="Century Gothic"/>
              </a:rPr>
              <a:t>en </a:t>
            </a:r>
            <a:r>
              <a:rPr lang="es-ES" sz="1300" spc="-50" dirty="0" smtClean="0">
                <a:solidFill>
                  <a:srgbClr val="3D3D3F"/>
                </a:solidFill>
                <a:latin typeface="Century Gothic"/>
                <a:cs typeface="Century Gothic"/>
              </a:rPr>
              <a:t>alguno </a:t>
            </a:r>
            <a:r>
              <a:rPr lang="es-ES" sz="1300" spc="-60" dirty="0" smtClean="0">
                <a:solidFill>
                  <a:srgbClr val="3D3D3F"/>
                </a:solidFill>
                <a:latin typeface="Century Gothic"/>
                <a:cs typeface="Century Gothic"/>
              </a:rPr>
              <a:t>de </a:t>
            </a:r>
            <a:r>
              <a:rPr lang="es-ES" sz="1300" spc="-20" dirty="0" smtClean="0">
                <a:solidFill>
                  <a:srgbClr val="3D3D3F"/>
                </a:solidFill>
                <a:latin typeface="Century Gothic"/>
                <a:cs typeface="Century Gothic"/>
              </a:rPr>
              <a:t>los </a:t>
            </a:r>
            <a:r>
              <a:rPr lang="es-ES" sz="1300" spc="-30" dirty="0" smtClean="0">
                <a:solidFill>
                  <a:srgbClr val="3D3D3F"/>
                </a:solidFill>
                <a:latin typeface="Century Gothic"/>
                <a:cs typeface="Century Gothic"/>
              </a:rPr>
              <a:t>supuestos  </a:t>
            </a:r>
            <a:r>
              <a:rPr lang="es-ES" sz="1300" spc="-60" dirty="0" smtClean="0">
                <a:solidFill>
                  <a:srgbClr val="3D3D3F"/>
                </a:solidFill>
                <a:latin typeface="Century Gothic"/>
                <a:cs typeface="Century Gothic"/>
              </a:rPr>
              <a:t>de</a:t>
            </a:r>
            <a:r>
              <a:rPr lang="es-ES" sz="1300" spc="50" dirty="0" smtClean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50" dirty="0" smtClean="0">
                <a:solidFill>
                  <a:srgbClr val="3D3D3F"/>
                </a:solidFill>
                <a:latin typeface="Century Gothic"/>
                <a:cs typeface="Century Gothic"/>
              </a:rPr>
              <a:t>reintegro</a:t>
            </a:r>
            <a:r>
              <a:rPr lang="es-ES" sz="1300" spc="50" dirty="0" smtClean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5" dirty="0" smtClean="0">
                <a:solidFill>
                  <a:srgbClr val="3D3D3F"/>
                </a:solidFill>
                <a:latin typeface="Century Gothic"/>
                <a:cs typeface="Century Gothic"/>
              </a:rPr>
              <a:t>del</a:t>
            </a:r>
            <a:r>
              <a:rPr lang="es-ES" sz="1300" spc="50" dirty="0" smtClean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5" dirty="0" smtClean="0">
                <a:solidFill>
                  <a:srgbClr val="3D3D3F"/>
                </a:solidFill>
                <a:latin typeface="Century Gothic"/>
                <a:cs typeface="Century Gothic"/>
              </a:rPr>
              <a:t>artículo</a:t>
            </a:r>
            <a:r>
              <a:rPr lang="es-ES" sz="1300" spc="50" dirty="0" smtClean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20" dirty="0" smtClean="0">
                <a:solidFill>
                  <a:srgbClr val="3D3D3F"/>
                </a:solidFill>
                <a:latin typeface="Century Gothic"/>
                <a:cs typeface="Century Gothic"/>
              </a:rPr>
              <a:t>37</a:t>
            </a:r>
            <a:r>
              <a:rPr lang="es-ES" sz="1300" spc="50" dirty="0" smtClean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60" dirty="0" smtClean="0">
                <a:solidFill>
                  <a:srgbClr val="3D3D3F"/>
                </a:solidFill>
                <a:latin typeface="Century Gothic"/>
                <a:cs typeface="Century Gothic"/>
              </a:rPr>
              <a:t>de</a:t>
            </a:r>
            <a:r>
              <a:rPr lang="es-ES" sz="1300" spc="55" dirty="0" smtClean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0" dirty="0" smtClean="0">
                <a:solidFill>
                  <a:srgbClr val="3D3D3F"/>
                </a:solidFill>
                <a:latin typeface="Century Gothic"/>
                <a:cs typeface="Century Gothic"/>
              </a:rPr>
              <a:t>la</a:t>
            </a:r>
            <a:r>
              <a:rPr lang="es-ES" sz="1300" spc="50" dirty="0" smtClean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80" dirty="0" smtClean="0">
                <a:solidFill>
                  <a:srgbClr val="3D3D3F"/>
                </a:solidFill>
                <a:latin typeface="Century Gothic"/>
                <a:cs typeface="Century Gothic"/>
              </a:rPr>
              <a:t>Ley</a:t>
            </a:r>
            <a:r>
              <a:rPr lang="es-ES" sz="1300" spc="50" dirty="0" smtClean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55" dirty="0" smtClean="0">
                <a:solidFill>
                  <a:srgbClr val="3D3D3F"/>
                </a:solidFill>
                <a:latin typeface="Century Gothic"/>
                <a:cs typeface="Century Gothic"/>
              </a:rPr>
              <a:t>General</a:t>
            </a:r>
            <a:r>
              <a:rPr lang="es-ES" sz="1300" spc="50" dirty="0" smtClean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60" dirty="0" smtClean="0">
                <a:solidFill>
                  <a:srgbClr val="3D3D3F"/>
                </a:solidFill>
                <a:latin typeface="Century Gothic"/>
                <a:cs typeface="Century Gothic"/>
              </a:rPr>
              <a:t>de</a:t>
            </a:r>
            <a:r>
              <a:rPr lang="es-ES" sz="1300" spc="50" dirty="0" smtClean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5" dirty="0" smtClean="0">
                <a:solidFill>
                  <a:srgbClr val="3D3D3F"/>
                </a:solidFill>
                <a:latin typeface="Century Gothic"/>
                <a:cs typeface="Century Gothic"/>
              </a:rPr>
              <a:t>Subvenciones</a:t>
            </a:r>
            <a:r>
              <a:rPr lang="es-ES" sz="1300" spc="50" dirty="0" smtClean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100" dirty="0" smtClean="0">
                <a:solidFill>
                  <a:srgbClr val="3D3D3F"/>
                </a:solidFill>
                <a:latin typeface="Century Gothic"/>
                <a:cs typeface="Century Gothic"/>
              </a:rPr>
              <a:t>y</a:t>
            </a:r>
            <a:r>
              <a:rPr lang="es-ES" sz="1300" spc="55" dirty="0" smtClean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5" dirty="0" smtClean="0">
                <a:solidFill>
                  <a:srgbClr val="3D3D3F"/>
                </a:solidFill>
                <a:latin typeface="Century Gothic"/>
                <a:cs typeface="Century Gothic"/>
              </a:rPr>
              <a:t>del</a:t>
            </a:r>
            <a:r>
              <a:rPr lang="es-ES" sz="1300" spc="50" dirty="0" smtClean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5" dirty="0" smtClean="0">
                <a:solidFill>
                  <a:srgbClr val="3D3D3F"/>
                </a:solidFill>
                <a:latin typeface="Century Gothic"/>
                <a:cs typeface="Century Gothic"/>
              </a:rPr>
              <a:t>artículo</a:t>
            </a:r>
            <a:r>
              <a:rPr lang="es-ES" sz="1300" spc="50" dirty="0" smtClean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20" dirty="0" smtClean="0">
                <a:solidFill>
                  <a:srgbClr val="3D3D3F"/>
                </a:solidFill>
                <a:latin typeface="Century Gothic"/>
                <a:cs typeface="Century Gothic"/>
              </a:rPr>
              <a:t>53.1</a:t>
            </a:r>
            <a:r>
              <a:rPr lang="es-ES" sz="1300" spc="50" dirty="0" smtClean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5" dirty="0" smtClean="0">
                <a:solidFill>
                  <a:srgbClr val="3D3D3F"/>
                </a:solidFill>
                <a:latin typeface="Century Gothic"/>
                <a:cs typeface="Century Gothic"/>
              </a:rPr>
              <a:t>del</a:t>
            </a:r>
            <a:r>
              <a:rPr lang="es-ES" sz="1300" spc="50" dirty="0" smtClean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75" dirty="0" smtClean="0">
                <a:solidFill>
                  <a:srgbClr val="3D3D3F"/>
                </a:solidFill>
                <a:latin typeface="Century Gothic"/>
                <a:cs typeface="Century Gothic"/>
              </a:rPr>
              <a:t>Texto</a:t>
            </a:r>
            <a:r>
              <a:rPr lang="es-ES" sz="1300" spc="55" dirty="0" smtClean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50" dirty="0" smtClean="0">
                <a:solidFill>
                  <a:srgbClr val="3D3D3F"/>
                </a:solidFill>
                <a:latin typeface="Century Gothic"/>
                <a:cs typeface="Century Gothic"/>
              </a:rPr>
              <a:t>Refundido</a:t>
            </a:r>
            <a:r>
              <a:rPr lang="es-ES" sz="1300" spc="50" dirty="0" smtClean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60" dirty="0" smtClean="0">
                <a:solidFill>
                  <a:srgbClr val="3D3D3F"/>
                </a:solidFill>
                <a:latin typeface="Century Gothic"/>
                <a:cs typeface="Century Gothic"/>
              </a:rPr>
              <a:t>de</a:t>
            </a:r>
            <a:r>
              <a:rPr lang="es-ES" sz="1300" spc="50" dirty="0" smtClean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0" dirty="0" smtClean="0">
                <a:solidFill>
                  <a:srgbClr val="3D3D3F"/>
                </a:solidFill>
                <a:latin typeface="Century Gothic"/>
                <a:cs typeface="Century Gothic"/>
              </a:rPr>
              <a:t>la</a:t>
            </a:r>
            <a:r>
              <a:rPr lang="es-ES" sz="1300" spc="50" dirty="0" smtClean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80" dirty="0" smtClean="0">
                <a:solidFill>
                  <a:srgbClr val="3D3D3F"/>
                </a:solidFill>
                <a:latin typeface="Century Gothic"/>
                <a:cs typeface="Century Gothic"/>
              </a:rPr>
              <a:t>Ley</a:t>
            </a:r>
            <a:r>
              <a:rPr lang="es-ES" sz="1300" spc="50" dirty="0" smtClean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50" dirty="0" smtClean="0">
                <a:solidFill>
                  <a:srgbClr val="3D3D3F"/>
                </a:solidFill>
                <a:latin typeface="Century Gothic"/>
                <a:cs typeface="Century Gothic"/>
              </a:rPr>
              <a:t>de</a:t>
            </a:r>
            <a:endParaRPr lang="es-ES" sz="1300" dirty="0" smtClean="0">
              <a:latin typeface="Century Gothic"/>
              <a:cs typeface="Century Gothic"/>
            </a:endParaRPr>
          </a:p>
          <a:p>
            <a:pPr marL="73660" marR="315595">
              <a:lnSpc>
                <a:spcPct val="100000"/>
              </a:lnSpc>
            </a:pPr>
            <a:r>
              <a:rPr lang="es-ES" sz="1300" spc="-40" dirty="0" smtClean="0">
                <a:solidFill>
                  <a:srgbClr val="3D3D3F"/>
                </a:solidFill>
                <a:latin typeface="Century Gothic"/>
                <a:cs typeface="Century Gothic"/>
              </a:rPr>
              <a:t>Principios </a:t>
            </a:r>
            <a:r>
              <a:rPr lang="es-ES" sz="1300" spc="-50" dirty="0" smtClean="0">
                <a:solidFill>
                  <a:srgbClr val="3D3D3F"/>
                </a:solidFill>
                <a:latin typeface="Century Gothic"/>
                <a:cs typeface="Century Gothic"/>
              </a:rPr>
              <a:t>Ordenadores </a:t>
            </a:r>
            <a:r>
              <a:rPr lang="es-ES" sz="1300" spc="-60" dirty="0" smtClean="0">
                <a:solidFill>
                  <a:srgbClr val="3D3D3F"/>
                </a:solidFill>
                <a:latin typeface="Century Gothic"/>
                <a:cs typeface="Century Gothic"/>
              </a:rPr>
              <a:t>de </a:t>
            </a:r>
            <a:r>
              <a:rPr lang="es-ES" sz="1300" spc="-40" dirty="0" smtClean="0">
                <a:solidFill>
                  <a:srgbClr val="3D3D3F"/>
                </a:solidFill>
                <a:latin typeface="Century Gothic"/>
                <a:cs typeface="Century Gothic"/>
              </a:rPr>
              <a:t>la </a:t>
            </a:r>
            <a:r>
              <a:rPr lang="es-ES" sz="1300" spc="-55" dirty="0" smtClean="0">
                <a:solidFill>
                  <a:srgbClr val="3D3D3F"/>
                </a:solidFill>
                <a:latin typeface="Century Gothic"/>
                <a:cs typeface="Century Gothic"/>
              </a:rPr>
              <a:t>Hacienda General </a:t>
            </a:r>
            <a:r>
              <a:rPr lang="es-ES" sz="1300" spc="-45" dirty="0" smtClean="0">
                <a:solidFill>
                  <a:srgbClr val="3D3D3F"/>
                </a:solidFill>
                <a:latin typeface="Century Gothic"/>
                <a:cs typeface="Century Gothic"/>
              </a:rPr>
              <a:t>del </a:t>
            </a:r>
            <a:r>
              <a:rPr lang="es-ES" sz="1300" spc="-60" dirty="0" smtClean="0">
                <a:solidFill>
                  <a:srgbClr val="3D3D3F"/>
                </a:solidFill>
                <a:latin typeface="Century Gothic"/>
                <a:cs typeface="Century Gothic"/>
              </a:rPr>
              <a:t>País </a:t>
            </a:r>
            <a:r>
              <a:rPr lang="es-ES" sz="1300" spc="-70" dirty="0" smtClean="0">
                <a:solidFill>
                  <a:srgbClr val="3D3D3F"/>
                </a:solidFill>
                <a:latin typeface="Century Gothic"/>
                <a:cs typeface="Century Gothic"/>
              </a:rPr>
              <a:t>Vasco, </a:t>
            </a:r>
            <a:r>
              <a:rPr lang="es-ES" sz="1300" spc="-35" dirty="0" smtClean="0">
                <a:solidFill>
                  <a:srgbClr val="3D3D3F"/>
                </a:solidFill>
                <a:latin typeface="Century Gothic"/>
                <a:cs typeface="Century Gothic"/>
              </a:rPr>
              <a:t>la </a:t>
            </a:r>
            <a:r>
              <a:rPr lang="es-ES" sz="1300" spc="-55" dirty="0" smtClean="0">
                <a:solidFill>
                  <a:srgbClr val="3D3D3F"/>
                </a:solidFill>
                <a:latin typeface="Century Gothic"/>
                <a:cs typeface="Century Gothic"/>
              </a:rPr>
              <a:t>Directora de Activación Laboral </a:t>
            </a:r>
            <a:r>
              <a:rPr lang="es-ES" sz="1300" spc="-60" dirty="0" smtClean="0">
                <a:solidFill>
                  <a:srgbClr val="3D3D3F"/>
                </a:solidFill>
                <a:latin typeface="Century Gothic"/>
                <a:cs typeface="Century Gothic"/>
              </a:rPr>
              <a:t>de </a:t>
            </a:r>
            <a:r>
              <a:rPr lang="es-ES" sz="1300" spc="-50" dirty="0" smtClean="0">
                <a:solidFill>
                  <a:srgbClr val="3D3D3F"/>
                </a:solidFill>
                <a:latin typeface="Century Gothic"/>
                <a:cs typeface="Century Gothic"/>
              </a:rPr>
              <a:t>Lanbide, </a:t>
            </a:r>
            <a:r>
              <a:rPr lang="es-ES" sz="1300" spc="-45" dirty="0" smtClean="0">
                <a:solidFill>
                  <a:srgbClr val="3D3D3F"/>
                </a:solidFill>
                <a:latin typeface="Century Gothic"/>
                <a:cs typeface="Century Gothic"/>
              </a:rPr>
              <a:t>mediante </a:t>
            </a:r>
            <a:r>
              <a:rPr lang="es-ES" sz="1300" spc="-40" dirty="0" smtClean="0">
                <a:solidFill>
                  <a:srgbClr val="3D3D3F"/>
                </a:solidFill>
                <a:latin typeface="Century Gothic"/>
                <a:cs typeface="Century Gothic"/>
              </a:rPr>
              <a:t>Resolución  </a:t>
            </a:r>
            <a:r>
              <a:rPr lang="es-ES" sz="1300" spc="-45" dirty="0" smtClean="0">
                <a:solidFill>
                  <a:srgbClr val="3D3D3F"/>
                </a:solidFill>
                <a:latin typeface="Century Gothic"/>
                <a:cs typeface="Century Gothic"/>
              </a:rPr>
              <a:t>declarará, </a:t>
            </a:r>
            <a:r>
              <a:rPr lang="es-ES" sz="1300" spc="-55" dirty="0" smtClean="0">
                <a:solidFill>
                  <a:srgbClr val="3D3D3F"/>
                </a:solidFill>
                <a:latin typeface="Century Gothic"/>
                <a:cs typeface="Century Gothic"/>
              </a:rPr>
              <a:t>en </a:t>
            </a:r>
            <a:r>
              <a:rPr lang="es-ES" sz="1300" spc="-25" dirty="0" smtClean="0">
                <a:solidFill>
                  <a:srgbClr val="3D3D3F"/>
                </a:solidFill>
                <a:latin typeface="Century Gothic"/>
                <a:cs typeface="Century Gothic"/>
              </a:rPr>
              <a:t>su </a:t>
            </a:r>
            <a:r>
              <a:rPr lang="es-ES" sz="1300" spc="-35" dirty="0" smtClean="0">
                <a:solidFill>
                  <a:srgbClr val="3D3D3F"/>
                </a:solidFill>
                <a:latin typeface="Century Gothic"/>
                <a:cs typeface="Century Gothic"/>
              </a:rPr>
              <a:t>caso, </a:t>
            </a:r>
            <a:r>
              <a:rPr lang="es-ES" sz="1300" spc="-40" dirty="0" smtClean="0">
                <a:solidFill>
                  <a:srgbClr val="3D3D3F"/>
                </a:solidFill>
                <a:latin typeface="Century Gothic"/>
                <a:cs typeface="Century Gothic"/>
              </a:rPr>
              <a:t>la obligación </a:t>
            </a:r>
            <a:r>
              <a:rPr lang="es-ES" sz="1300" spc="-60" dirty="0" smtClean="0">
                <a:solidFill>
                  <a:srgbClr val="3D3D3F"/>
                </a:solidFill>
                <a:latin typeface="Century Gothic"/>
                <a:cs typeface="Century Gothic"/>
              </a:rPr>
              <a:t>de </a:t>
            </a:r>
            <a:r>
              <a:rPr lang="es-ES" sz="1300" spc="-50" dirty="0" smtClean="0">
                <a:solidFill>
                  <a:srgbClr val="3D3D3F"/>
                </a:solidFill>
                <a:latin typeface="Century Gothic"/>
                <a:cs typeface="Century Gothic"/>
              </a:rPr>
              <a:t>reintegrar </a:t>
            </a:r>
            <a:r>
              <a:rPr lang="es-ES" sz="1300" spc="-55" dirty="0" smtClean="0">
                <a:solidFill>
                  <a:srgbClr val="3D3D3F"/>
                </a:solidFill>
                <a:latin typeface="Century Gothic"/>
                <a:cs typeface="Century Gothic"/>
              </a:rPr>
              <a:t>total </a:t>
            </a:r>
            <a:r>
              <a:rPr lang="es-ES" sz="1300" spc="-65" dirty="0" smtClean="0">
                <a:solidFill>
                  <a:srgbClr val="3D3D3F"/>
                </a:solidFill>
                <a:latin typeface="Century Gothic"/>
                <a:cs typeface="Century Gothic"/>
              </a:rPr>
              <a:t>o </a:t>
            </a:r>
            <a:r>
              <a:rPr lang="es-ES" sz="1300" spc="-40" dirty="0" smtClean="0">
                <a:solidFill>
                  <a:srgbClr val="3D3D3F"/>
                </a:solidFill>
                <a:latin typeface="Century Gothic"/>
                <a:cs typeface="Century Gothic"/>
              </a:rPr>
              <a:t>parcialmente, </a:t>
            </a:r>
            <a:r>
              <a:rPr lang="es-ES" sz="1300" spc="-25" dirty="0" smtClean="0">
                <a:solidFill>
                  <a:srgbClr val="3D3D3F"/>
                </a:solidFill>
                <a:latin typeface="Century Gothic"/>
                <a:cs typeface="Century Gothic"/>
              </a:rPr>
              <a:t>las </a:t>
            </a:r>
            <a:r>
              <a:rPr lang="es-ES" sz="1300" spc="-45" dirty="0" smtClean="0">
                <a:solidFill>
                  <a:srgbClr val="3D3D3F"/>
                </a:solidFill>
                <a:latin typeface="Century Gothic"/>
                <a:cs typeface="Century Gothic"/>
              </a:rPr>
              <a:t>cantidades </a:t>
            </a:r>
            <a:r>
              <a:rPr lang="es-ES" sz="1300" spc="-40" dirty="0" smtClean="0">
                <a:solidFill>
                  <a:srgbClr val="3D3D3F"/>
                </a:solidFill>
                <a:latin typeface="Century Gothic"/>
                <a:cs typeface="Century Gothic"/>
              </a:rPr>
              <a:t>percibidas </a:t>
            </a:r>
            <a:r>
              <a:rPr lang="es-ES" sz="1300" spc="-20" dirty="0" smtClean="0">
                <a:solidFill>
                  <a:srgbClr val="3D3D3F"/>
                </a:solidFill>
                <a:latin typeface="Century Gothic"/>
                <a:cs typeface="Century Gothic"/>
              </a:rPr>
              <a:t>más los </a:t>
            </a:r>
            <a:r>
              <a:rPr lang="es-ES" sz="1300" spc="-35" dirty="0" smtClean="0">
                <a:solidFill>
                  <a:srgbClr val="3D3D3F"/>
                </a:solidFill>
                <a:latin typeface="Century Gothic"/>
                <a:cs typeface="Century Gothic"/>
              </a:rPr>
              <a:t>intereses  </a:t>
            </a:r>
            <a:r>
              <a:rPr lang="es-ES" sz="1300" spc="-60" dirty="0" smtClean="0">
                <a:solidFill>
                  <a:srgbClr val="3D3D3F"/>
                </a:solidFill>
                <a:latin typeface="Century Gothic"/>
                <a:cs typeface="Century Gothic"/>
              </a:rPr>
              <a:t>de </a:t>
            </a:r>
            <a:r>
              <a:rPr lang="es-ES" sz="1300" spc="-45" dirty="0" smtClean="0">
                <a:solidFill>
                  <a:srgbClr val="3D3D3F"/>
                </a:solidFill>
                <a:latin typeface="Century Gothic"/>
                <a:cs typeface="Century Gothic"/>
              </a:rPr>
              <a:t>demora aplicables en materia de subvenciones </a:t>
            </a:r>
            <a:r>
              <a:rPr lang="es-ES" sz="1300" spc="-40" dirty="0" smtClean="0">
                <a:solidFill>
                  <a:srgbClr val="3D3D3F"/>
                </a:solidFill>
                <a:latin typeface="Century Gothic"/>
                <a:cs typeface="Century Gothic"/>
              </a:rPr>
              <a:t>desde </a:t>
            </a:r>
            <a:r>
              <a:rPr lang="es-ES" sz="1300" spc="-35" dirty="0" smtClean="0">
                <a:solidFill>
                  <a:srgbClr val="3D3D3F"/>
                </a:solidFill>
                <a:latin typeface="Century Gothic"/>
                <a:cs typeface="Century Gothic"/>
              </a:rPr>
              <a:t>el </a:t>
            </a:r>
            <a:r>
              <a:rPr lang="es-ES" sz="1300" spc="-40" dirty="0" smtClean="0">
                <a:solidFill>
                  <a:srgbClr val="3D3D3F"/>
                </a:solidFill>
                <a:latin typeface="Century Gothic"/>
                <a:cs typeface="Century Gothic"/>
              </a:rPr>
              <a:t>momento </a:t>
            </a:r>
            <a:r>
              <a:rPr lang="es-ES" sz="1300" spc="-45" dirty="0" smtClean="0">
                <a:solidFill>
                  <a:srgbClr val="3D3D3F"/>
                </a:solidFill>
                <a:latin typeface="Century Gothic"/>
                <a:cs typeface="Century Gothic"/>
              </a:rPr>
              <a:t>del </a:t>
            </a:r>
            <a:r>
              <a:rPr lang="es-ES" sz="1300" spc="-55" dirty="0" smtClean="0">
                <a:solidFill>
                  <a:srgbClr val="3D3D3F"/>
                </a:solidFill>
                <a:latin typeface="Century Gothic"/>
                <a:cs typeface="Century Gothic"/>
              </a:rPr>
              <a:t>pago </a:t>
            </a:r>
            <a:r>
              <a:rPr lang="es-ES" sz="1300" spc="-60" dirty="0" smtClean="0">
                <a:solidFill>
                  <a:srgbClr val="3D3D3F"/>
                </a:solidFill>
                <a:latin typeface="Century Gothic"/>
                <a:cs typeface="Century Gothic"/>
              </a:rPr>
              <a:t>de </a:t>
            </a:r>
            <a:r>
              <a:rPr lang="es-ES" sz="1300" spc="-40" dirty="0" smtClean="0">
                <a:solidFill>
                  <a:srgbClr val="3D3D3F"/>
                </a:solidFill>
                <a:latin typeface="Century Gothic"/>
                <a:cs typeface="Century Gothic"/>
              </a:rPr>
              <a:t>la subvención.</a:t>
            </a:r>
            <a:endParaRPr lang="es-ES" sz="1300" dirty="0">
              <a:latin typeface="Century Gothic"/>
              <a:cs typeface="Century Gothic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683996" y="3760624"/>
            <a:ext cx="9360535" cy="2162772"/>
          </a:xfrm>
          <a:prstGeom prst="rect">
            <a:avLst/>
          </a:prstGeom>
          <a:solidFill>
            <a:srgbClr val="000000">
              <a:alpha val="2999"/>
            </a:srgbClr>
          </a:solidFill>
        </p:spPr>
        <p:txBody>
          <a:bodyPr vert="horz" wrap="square" lIns="0" tIns="3175" rIns="0" bIns="0" rtlCol="0" anchor="ctr" anchorCtr="0">
            <a:spAutoFit/>
          </a:bodyPr>
          <a:lstStyle/>
          <a:p>
            <a:pPr marL="73660">
              <a:lnSpc>
                <a:spcPct val="100000"/>
              </a:lnSpc>
            </a:pPr>
            <a:r>
              <a:rPr lang="es-ES" sz="1300" spc="-40" dirty="0" smtClean="0">
                <a:solidFill>
                  <a:srgbClr val="3D3D3F"/>
                </a:solidFill>
                <a:latin typeface="Century Gothic"/>
                <a:cs typeface="Century Gothic"/>
              </a:rPr>
              <a:t>Se concederá </a:t>
            </a:r>
            <a:r>
              <a:rPr lang="es-ES" sz="1300" spc="-55" dirty="0" smtClean="0">
                <a:solidFill>
                  <a:srgbClr val="3D3D3F"/>
                </a:solidFill>
                <a:latin typeface="Century Gothic"/>
                <a:cs typeface="Century Gothic"/>
              </a:rPr>
              <a:t>un </a:t>
            </a:r>
            <a:r>
              <a:rPr lang="es-ES" sz="1300" spc="-35" dirty="0" smtClean="0">
                <a:solidFill>
                  <a:srgbClr val="3D3D3F"/>
                </a:solidFill>
                <a:latin typeface="Century Gothic"/>
                <a:cs typeface="Century Gothic"/>
              </a:rPr>
              <a:t>plazo </a:t>
            </a:r>
            <a:r>
              <a:rPr lang="es-ES" sz="1300" spc="-55" dirty="0" smtClean="0">
                <a:solidFill>
                  <a:srgbClr val="3D3D3F"/>
                </a:solidFill>
                <a:latin typeface="Century Gothic"/>
                <a:cs typeface="Century Gothic"/>
              </a:rPr>
              <a:t>de </a:t>
            </a:r>
            <a:r>
              <a:rPr lang="es-ES" sz="1300" spc="35" dirty="0" smtClean="0">
                <a:solidFill>
                  <a:srgbClr val="20529C"/>
                </a:solidFill>
                <a:latin typeface="Century Gothic"/>
                <a:cs typeface="Century Gothic"/>
              </a:rPr>
              <a:t>15 </a:t>
            </a:r>
            <a:r>
              <a:rPr lang="es-ES" sz="1300" spc="-5" dirty="0" smtClean="0">
                <a:solidFill>
                  <a:srgbClr val="20529C"/>
                </a:solidFill>
                <a:latin typeface="Century Gothic"/>
                <a:cs typeface="Century Gothic"/>
              </a:rPr>
              <a:t>días </a:t>
            </a:r>
            <a:r>
              <a:rPr lang="es-ES" sz="1300" spc="-50" dirty="0" smtClean="0">
                <a:solidFill>
                  <a:srgbClr val="3D3D3F"/>
                </a:solidFill>
                <a:latin typeface="Century Gothic"/>
                <a:cs typeface="Century Gothic"/>
              </a:rPr>
              <a:t>para </a:t>
            </a:r>
            <a:r>
              <a:rPr lang="es-ES" sz="1300" spc="-35" dirty="0" smtClean="0">
                <a:solidFill>
                  <a:srgbClr val="3D3D3F"/>
                </a:solidFill>
                <a:latin typeface="Century Gothic"/>
                <a:cs typeface="Century Gothic"/>
              </a:rPr>
              <a:t>presentación </a:t>
            </a:r>
            <a:r>
              <a:rPr lang="es-ES" sz="1300" spc="-55" dirty="0" smtClean="0">
                <a:solidFill>
                  <a:srgbClr val="3D3D3F"/>
                </a:solidFill>
                <a:latin typeface="Century Gothic"/>
                <a:cs typeface="Century Gothic"/>
              </a:rPr>
              <a:t>de</a:t>
            </a:r>
            <a:r>
              <a:rPr lang="es-ES" sz="1300" spc="-85" dirty="0" smtClean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10" dirty="0" smtClean="0">
                <a:solidFill>
                  <a:srgbClr val="20529C"/>
                </a:solidFill>
                <a:latin typeface="Century Gothic"/>
                <a:cs typeface="Century Gothic"/>
              </a:rPr>
              <a:t>alegaciones. </a:t>
            </a:r>
          </a:p>
          <a:p>
            <a:pPr marL="73660">
              <a:lnSpc>
                <a:spcPct val="100000"/>
              </a:lnSpc>
              <a:spcBef>
                <a:spcPts val="700"/>
              </a:spcBef>
            </a:pPr>
            <a:r>
              <a:rPr lang="es-ES" sz="1300" spc="-25" dirty="0" smtClean="0">
                <a:solidFill>
                  <a:srgbClr val="3D3D3F"/>
                </a:solidFill>
                <a:latin typeface="Century Gothic"/>
                <a:cs typeface="Century Gothic"/>
              </a:rPr>
              <a:t>El </a:t>
            </a:r>
            <a:r>
              <a:rPr lang="es-ES" sz="1300" spc="-35" dirty="0" smtClean="0">
                <a:solidFill>
                  <a:srgbClr val="3D3D3F"/>
                </a:solidFill>
                <a:latin typeface="Century Gothic"/>
                <a:cs typeface="Century Gothic"/>
              </a:rPr>
              <a:t>procedimiento </a:t>
            </a:r>
            <a:r>
              <a:rPr lang="es-ES" sz="1300" spc="-55" dirty="0" smtClean="0">
                <a:solidFill>
                  <a:srgbClr val="3D3D3F"/>
                </a:solidFill>
                <a:latin typeface="Century Gothic"/>
                <a:cs typeface="Century Gothic"/>
              </a:rPr>
              <a:t>de </a:t>
            </a:r>
            <a:r>
              <a:rPr lang="es-ES" sz="1300" spc="-40" dirty="0" smtClean="0">
                <a:solidFill>
                  <a:srgbClr val="3D3D3F"/>
                </a:solidFill>
                <a:latin typeface="Century Gothic"/>
                <a:cs typeface="Century Gothic"/>
              </a:rPr>
              <a:t>reintegro </a:t>
            </a:r>
            <a:r>
              <a:rPr lang="es-ES" sz="1300" spc="-20" dirty="0" smtClean="0">
                <a:solidFill>
                  <a:srgbClr val="3D3D3F"/>
                </a:solidFill>
                <a:latin typeface="Century Gothic"/>
                <a:cs typeface="Century Gothic"/>
              </a:rPr>
              <a:t>se </a:t>
            </a:r>
            <a:r>
              <a:rPr lang="es-ES" sz="1300" spc="-30" dirty="0" smtClean="0">
                <a:solidFill>
                  <a:srgbClr val="3D3D3F"/>
                </a:solidFill>
                <a:latin typeface="Century Gothic"/>
                <a:cs typeface="Century Gothic"/>
              </a:rPr>
              <a:t>iniciará </a:t>
            </a:r>
            <a:r>
              <a:rPr lang="es-ES" sz="1300" spc="-50" dirty="0" smtClean="0">
                <a:solidFill>
                  <a:srgbClr val="3D3D3F"/>
                </a:solidFill>
                <a:latin typeface="Century Gothic"/>
                <a:cs typeface="Century Gothic"/>
              </a:rPr>
              <a:t>por </a:t>
            </a:r>
            <a:r>
              <a:rPr lang="es-ES" sz="1300" spc="-30" dirty="0" smtClean="0">
                <a:solidFill>
                  <a:srgbClr val="3D3D3F"/>
                </a:solidFill>
                <a:latin typeface="Century Gothic"/>
                <a:cs typeface="Century Gothic"/>
              </a:rPr>
              <a:t>la </a:t>
            </a:r>
            <a:r>
              <a:rPr lang="es-ES" sz="1300" spc="-45" dirty="0" smtClean="0">
                <a:solidFill>
                  <a:srgbClr val="3D3D3F"/>
                </a:solidFill>
                <a:latin typeface="Century Gothic"/>
                <a:cs typeface="Century Gothic"/>
              </a:rPr>
              <a:t>Directora de Activación Laboral </a:t>
            </a:r>
            <a:r>
              <a:rPr lang="es-ES" sz="1300" spc="-55" dirty="0" smtClean="0">
                <a:solidFill>
                  <a:srgbClr val="3D3D3F"/>
                </a:solidFill>
                <a:latin typeface="Century Gothic"/>
                <a:cs typeface="Century Gothic"/>
              </a:rPr>
              <a:t>de </a:t>
            </a:r>
            <a:r>
              <a:rPr lang="es-ES" sz="1300" spc="-50" dirty="0" smtClean="0">
                <a:solidFill>
                  <a:srgbClr val="3D3D3F"/>
                </a:solidFill>
                <a:latin typeface="Century Gothic"/>
                <a:cs typeface="Century Gothic"/>
              </a:rPr>
              <a:t>Lanbide </a:t>
            </a:r>
            <a:r>
              <a:rPr lang="es-ES" sz="1300" spc="-100" dirty="0" smtClean="0">
                <a:solidFill>
                  <a:srgbClr val="3D3D3F"/>
                </a:solidFill>
                <a:latin typeface="Century Gothic"/>
                <a:cs typeface="Century Gothic"/>
              </a:rPr>
              <a:t>y </a:t>
            </a:r>
            <a:r>
              <a:rPr lang="es-ES" sz="1300" spc="-25" dirty="0" smtClean="0">
                <a:solidFill>
                  <a:srgbClr val="3D3D3F"/>
                </a:solidFill>
                <a:latin typeface="Century Gothic"/>
                <a:cs typeface="Century Gothic"/>
              </a:rPr>
              <a:t>suspenderá, </a:t>
            </a:r>
            <a:r>
              <a:rPr lang="es-ES" sz="1300" spc="-50" dirty="0" smtClean="0">
                <a:solidFill>
                  <a:srgbClr val="3D3D3F"/>
                </a:solidFill>
                <a:latin typeface="Century Gothic"/>
                <a:cs typeface="Century Gothic"/>
              </a:rPr>
              <a:t>en </a:t>
            </a:r>
            <a:r>
              <a:rPr lang="es-ES" sz="1300" spc="-20" dirty="0" smtClean="0">
                <a:solidFill>
                  <a:srgbClr val="3D3D3F"/>
                </a:solidFill>
                <a:latin typeface="Century Gothic"/>
                <a:cs typeface="Century Gothic"/>
              </a:rPr>
              <a:t>su </a:t>
            </a:r>
            <a:r>
              <a:rPr lang="es-ES" sz="1300" spc="-30" dirty="0" smtClean="0">
                <a:solidFill>
                  <a:srgbClr val="3D3D3F"/>
                </a:solidFill>
                <a:latin typeface="Century Gothic"/>
                <a:cs typeface="Century Gothic"/>
              </a:rPr>
              <a:t>caso, </a:t>
            </a:r>
            <a:r>
              <a:rPr lang="es-ES" sz="1300" spc="-15" dirty="0" smtClean="0">
                <a:solidFill>
                  <a:srgbClr val="3D3D3F"/>
                </a:solidFill>
                <a:latin typeface="Century Gothic"/>
                <a:cs typeface="Century Gothic"/>
              </a:rPr>
              <a:t>los </a:t>
            </a:r>
            <a:r>
              <a:rPr lang="es-ES" sz="1300" spc="-30" dirty="0" smtClean="0">
                <a:solidFill>
                  <a:srgbClr val="3D3D3F"/>
                </a:solidFill>
                <a:latin typeface="Century Gothic"/>
                <a:cs typeface="Century Gothic"/>
              </a:rPr>
              <a:t>pagos  </a:t>
            </a:r>
            <a:r>
              <a:rPr lang="es-ES" sz="1300" spc="-50" dirty="0" smtClean="0">
                <a:solidFill>
                  <a:srgbClr val="3D3D3F"/>
                </a:solidFill>
                <a:latin typeface="Century Gothic"/>
                <a:cs typeface="Century Gothic"/>
              </a:rPr>
              <a:t>que </a:t>
            </a:r>
            <a:r>
              <a:rPr lang="es-ES" sz="1300" spc="-55" dirty="0" smtClean="0">
                <a:solidFill>
                  <a:srgbClr val="3D3D3F"/>
                </a:solidFill>
                <a:latin typeface="Century Gothic"/>
                <a:cs typeface="Century Gothic"/>
              </a:rPr>
              <a:t>aún </a:t>
            </a:r>
            <a:r>
              <a:rPr lang="es-ES" sz="1300" spc="-45" dirty="0" smtClean="0">
                <a:solidFill>
                  <a:srgbClr val="3D3D3F"/>
                </a:solidFill>
                <a:latin typeface="Century Gothic"/>
                <a:cs typeface="Century Gothic"/>
              </a:rPr>
              <a:t>quedaran</a:t>
            </a:r>
            <a:r>
              <a:rPr lang="es-ES" sz="1300" spc="265" dirty="0" smtClean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35" dirty="0" smtClean="0">
                <a:solidFill>
                  <a:srgbClr val="3D3D3F"/>
                </a:solidFill>
                <a:latin typeface="Century Gothic"/>
                <a:cs typeface="Century Gothic"/>
              </a:rPr>
              <a:t>pendientes.</a:t>
            </a:r>
          </a:p>
          <a:p>
            <a:pPr marL="73660">
              <a:lnSpc>
                <a:spcPct val="100000"/>
              </a:lnSpc>
              <a:spcBef>
                <a:spcPts val="700"/>
              </a:spcBef>
            </a:pPr>
            <a:r>
              <a:rPr lang="es-ES" sz="1300" spc="-40" dirty="0" smtClean="0">
                <a:solidFill>
                  <a:srgbClr val="3D3D3F"/>
                </a:solidFill>
                <a:latin typeface="Century Gothic"/>
                <a:cs typeface="Century Gothic"/>
              </a:rPr>
              <a:t>Transcurrido </a:t>
            </a:r>
            <a:r>
              <a:rPr lang="es-ES" sz="1300" spc="-30" dirty="0" smtClean="0">
                <a:solidFill>
                  <a:srgbClr val="3D3D3F"/>
                </a:solidFill>
                <a:latin typeface="Century Gothic"/>
                <a:cs typeface="Century Gothic"/>
              </a:rPr>
              <a:t>el </a:t>
            </a:r>
            <a:r>
              <a:rPr lang="es-ES" sz="1300" spc="-35" dirty="0" smtClean="0">
                <a:solidFill>
                  <a:srgbClr val="3D3D3F"/>
                </a:solidFill>
                <a:latin typeface="Century Gothic"/>
                <a:cs typeface="Century Gothic"/>
              </a:rPr>
              <a:t>plazo </a:t>
            </a:r>
            <a:r>
              <a:rPr lang="es-ES" sz="1300" spc="-15" dirty="0" smtClean="0">
                <a:solidFill>
                  <a:srgbClr val="3D3D3F"/>
                </a:solidFill>
                <a:latin typeface="Century Gothic"/>
                <a:cs typeface="Century Gothic"/>
              </a:rPr>
              <a:t>sin </a:t>
            </a:r>
            <a:r>
              <a:rPr lang="es-ES" sz="1300" spc="-50" dirty="0" smtClean="0">
                <a:solidFill>
                  <a:srgbClr val="3D3D3F"/>
                </a:solidFill>
                <a:latin typeface="Century Gothic"/>
                <a:cs typeface="Century Gothic"/>
              </a:rPr>
              <a:t>que </a:t>
            </a:r>
            <a:r>
              <a:rPr lang="es-ES" sz="1300" spc="-25" dirty="0" smtClean="0">
                <a:solidFill>
                  <a:srgbClr val="3D3D3F"/>
                </a:solidFill>
                <a:latin typeface="Century Gothic"/>
                <a:cs typeface="Century Gothic"/>
              </a:rPr>
              <a:t>éstas </a:t>
            </a:r>
            <a:r>
              <a:rPr lang="es-ES" sz="1300" spc="-20" dirty="0" smtClean="0">
                <a:solidFill>
                  <a:srgbClr val="3D3D3F"/>
                </a:solidFill>
                <a:latin typeface="Century Gothic"/>
                <a:cs typeface="Century Gothic"/>
              </a:rPr>
              <a:t>se </a:t>
            </a:r>
            <a:r>
              <a:rPr lang="es-ES" sz="1300" spc="-40" dirty="0" smtClean="0">
                <a:solidFill>
                  <a:srgbClr val="3D3D3F"/>
                </a:solidFill>
                <a:latin typeface="Century Gothic"/>
                <a:cs typeface="Century Gothic"/>
              </a:rPr>
              <a:t>hubieren producido </a:t>
            </a:r>
            <a:r>
              <a:rPr lang="es-ES" sz="1300" spc="-65" dirty="0" smtClean="0">
                <a:solidFill>
                  <a:srgbClr val="3D3D3F"/>
                </a:solidFill>
                <a:latin typeface="Century Gothic"/>
                <a:cs typeface="Century Gothic"/>
              </a:rPr>
              <a:t>o </a:t>
            </a:r>
            <a:r>
              <a:rPr lang="es-ES" sz="1300" spc="-20" dirty="0" smtClean="0">
                <a:solidFill>
                  <a:srgbClr val="3D3D3F"/>
                </a:solidFill>
                <a:latin typeface="Century Gothic"/>
                <a:cs typeface="Century Gothic"/>
              </a:rPr>
              <a:t>desestimadas </a:t>
            </a:r>
            <a:r>
              <a:rPr lang="es-ES" sz="1300" spc="-25" dirty="0" smtClean="0">
                <a:solidFill>
                  <a:srgbClr val="3D3D3F"/>
                </a:solidFill>
                <a:latin typeface="Century Gothic"/>
                <a:cs typeface="Century Gothic"/>
              </a:rPr>
              <a:t>éstas, </a:t>
            </a:r>
            <a:r>
              <a:rPr lang="es-ES" sz="1300" spc="-30" dirty="0" smtClean="0">
                <a:solidFill>
                  <a:srgbClr val="3D3D3F"/>
                </a:solidFill>
                <a:latin typeface="Century Gothic"/>
                <a:cs typeface="Century Gothic"/>
              </a:rPr>
              <a:t>la </a:t>
            </a:r>
            <a:r>
              <a:rPr lang="es-ES" sz="1300" spc="-45" dirty="0" smtClean="0">
                <a:solidFill>
                  <a:srgbClr val="3D3D3F"/>
                </a:solidFill>
                <a:latin typeface="Century Gothic"/>
                <a:cs typeface="Century Gothic"/>
              </a:rPr>
              <a:t>Directora de Activación  Laboral </a:t>
            </a:r>
            <a:r>
              <a:rPr lang="es-ES" sz="1300" spc="-55" dirty="0" smtClean="0">
                <a:solidFill>
                  <a:srgbClr val="3D3D3F"/>
                </a:solidFill>
                <a:latin typeface="Century Gothic"/>
                <a:cs typeface="Century Gothic"/>
              </a:rPr>
              <a:t>de </a:t>
            </a:r>
            <a:r>
              <a:rPr lang="es-ES" sz="1300" spc="-45" dirty="0" smtClean="0">
                <a:solidFill>
                  <a:srgbClr val="3D3D3F"/>
                </a:solidFill>
                <a:latin typeface="Century Gothic"/>
                <a:cs typeface="Century Gothic"/>
              </a:rPr>
              <a:t>Lanbide  dictará </a:t>
            </a:r>
            <a:r>
              <a:rPr lang="es-ES" sz="1300" spc="-25" dirty="0" smtClean="0">
                <a:solidFill>
                  <a:srgbClr val="3D3D3F"/>
                </a:solidFill>
                <a:latin typeface="Century Gothic"/>
                <a:cs typeface="Century Gothic"/>
              </a:rPr>
              <a:t>resolución. El </a:t>
            </a:r>
            <a:r>
              <a:rPr lang="es-ES" sz="1300" spc="-35" dirty="0" smtClean="0">
                <a:solidFill>
                  <a:srgbClr val="3D3D3F"/>
                </a:solidFill>
                <a:latin typeface="Century Gothic"/>
                <a:cs typeface="Century Gothic"/>
              </a:rPr>
              <a:t>plazo </a:t>
            </a:r>
            <a:r>
              <a:rPr lang="es-ES" sz="1300" spc="-25" dirty="0" smtClean="0">
                <a:solidFill>
                  <a:srgbClr val="3D3D3F"/>
                </a:solidFill>
                <a:latin typeface="Century Gothic"/>
                <a:cs typeface="Century Gothic"/>
              </a:rPr>
              <a:t>máximo </a:t>
            </a:r>
            <a:r>
              <a:rPr lang="es-ES" sz="1300" spc="-50" dirty="0" smtClean="0">
                <a:solidFill>
                  <a:srgbClr val="3D3D3F"/>
                </a:solidFill>
                <a:latin typeface="Century Gothic"/>
                <a:cs typeface="Century Gothic"/>
              </a:rPr>
              <a:t>para </a:t>
            </a:r>
            <a:r>
              <a:rPr lang="es-ES" sz="1300" spc="-15" dirty="0" smtClean="0">
                <a:solidFill>
                  <a:srgbClr val="20529C"/>
                </a:solidFill>
                <a:latin typeface="Century Gothic"/>
                <a:cs typeface="Century Gothic"/>
              </a:rPr>
              <a:t>resolver </a:t>
            </a:r>
            <a:r>
              <a:rPr lang="es-ES" sz="1300" spc="-30" dirty="0" smtClean="0">
                <a:solidFill>
                  <a:srgbClr val="3D3D3F"/>
                </a:solidFill>
                <a:latin typeface="Century Gothic"/>
                <a:cs typeface="Century Gothic"/>
              </a:rPr>
              <a:t>será </a:t>
            </a:r>
            <a:r>
              <a:rPr lang="es-ES" sz="1300" spc="-55" dirty="0" smtClean="0">
                <a:solidFill>
                  <a:srgbClr val="3D3D3F"/>
                </a:solidFill>
                <a:latin typeface="Century Gothic"/>
                <a:cs typeface="Century Gothic"/>
              </a:rPr>
              <a:t>de </a:t>
            </a:r>
            <a:r>
              <a:rPr lang="es-ES" sz="1300" spc="35" dirty="0" smtClean="0">
                <a:solidFill>
                  <a:srgbClr val="20529C"/>
                </a:solidFill>
                <a:latin typeface="Century Gothic"/>
                <a:cs typeface="Century Gothic"/>
              </a:rPr>
              <a:t>12</a:t>
            </a:r>
            <a:r>
              <a:rPr lang="es-ES" sz="1300" spc="-65" dirty="0" smtClean="0">
                <a:solidFill>
                  <a:srgbClr val="20529C"/>
                </a:solidFill>
                <a:latin typeface="Century Gothic"/>
                <a:cs typeface="Century Gothic"/>
              </a:rPr>
              <a:t> </a:t>
            </a:r>
            <a:r>
              <a:rPr lang="es-ES" sz="1300" spc="-10" dirty="0" smtClean="0">
                <a:solidFill>
                  <a:srgbClr val="20529C"/>
                </a:solidFill>
                <a:latin typeface="Century Gothic"/>
                <a:cs typeface="Century Gothic"/>
              </a:rPr>
              <a:t>meses.</a:t>
            </a:r>
          </a:p>
          <a:p>
            <a:pPr marL="73660">
              <a:lnSpc>
                <a:spcPct val="100000"/>
              </a:lnSpc>
              <a:spcBef>
                <a:spcPts val="700"/>
              </a:spcBef>
            </a:pPr>
            <a:r>
              <a:rPr lang="es-ES" sz="1300" spc="-25" dirty="0" smtClean="0">
                <a:solidFill>
                  <a:srgbClr val="3D3D3F"/>
                </a:solidFill>
                <a:latin typeface="Century Gothic"/>
                <a:cs typeface="Century Gothic"/>
              </a:rPr>
              <a:t>Si </a:t>
            </a:r>
            <a:r>
              <a:rPr lang="es-ES" sz="1300" spc="-35" dirty="0" smtClean="0">
                <a:solidFill>
                  <a:srgbClr val="3D3D3F"/>
                </a:solidFill>
                <a:latin typeface="Century Gothic"/>
                <a:cs typeface="Century Gothic"/>
              </a:rPr>
              <a:t>la </a:t>
            </a:r>
            <a:r>
              <a:rPr lang="es-ES" sz="1300" spc="-30" dirty="0" smtClean="0">
                <a:solidFill>
                  <a:srgbClr val="3D3D3F"/>
                </a:solidFill>
                <a:latin typeface="Century Gothic"/>
                <a:cs typeface="Century Gothic"/>
              </a:rPr>
              <a:t>Resolución </a:t>
            </a:r>
            <a:r>
              <a:rPr lang="es-ES" sz="1300" spc="-20" dirty="0" smtClean="0">
                <a:solidFill>
                  <a:srgbClr val="3D3D3F"/>
                </a:solidFill>
                <a:latin typeface="Century Gothic"/>
                <a:cs typeface="Century Gothic"/>
              </a:rPr>
              <a:t>estimase </a:t>
            </a:r>
            <a:r>
              <a:rPr lang="es-ES" sz="1300" spc="-35" dirty="0" smtClean="0">
                <a:solidFill>
                  <a:srgbClr val="3D3D3F"/>
                </a:solidFill>
                <a:latin typeface="Century Gothic"/>
                <a:cs typeface="Century Gothic"/>
              </a:rPr>
              <a:t>la </a:t>
            </a:r>
            <a:r>
              <a:rPr lang="es-ES" sz="1300" spc="-30" dirty="0" smtClean="0">
                <a:solidFill>
                  <a:srgbClr val="3D3D3F"/>
                </a:solidFill>
                <a:latin typeface="Century Gothic"/>
                <a:cs typeface="Century Gothic"/>
              </a:rPr>
              <a:t>existencia </a:t>
            </a:r>
            <a:r>
              <a:rPr lang="es-ES" sz="1300" spc="-55" dirty="0" smtClean="0">
                <a:solidFill>
                  <a:srgbClr val="3D3D3F"/>
                </a:solidFill>
                <a:latin typeface="Century Gothic"/>
                <a:cs typeface="Century Gothic"/>
              </a:rPr>
              <a:t>de </a:t>
            </a:r>
            <a:r>
              <a:rPr lang="es-ES" sz="1300" spc="-25" dirty="0" smtClean="0">
                <a:solidFill>
                  <a:srgbClr val="3D3D3F"/>
                </a:solidFill>
                <a:latin typeface="Century Gothic"/>
                <a:cs typeface="Century Gothic"/>
              </a:rPr>
              <a:t>incumplimiento, </a:t>
            </a:r>
            <a:r>
              <a:rPr lang="es-ES" sz="1300" spc="-30" dirty="0" smtClean="0">
                <a:solidFill>
                  <a:srgbClr val="3D3D3F"/>
                </a:solidFill>
                <a:latin typeface="Century Gothic"/>
                <a:cs typeface="Century Gothic"/>
              </a:rPr>
              <a:t>el </a:t>
            </a:r>
            <a:r>
              <a:rPr lang="es-ES" sz="1300" spc="-35" dirty="0" smtClean="0">
                <a:solidFill>
                  <a:srgbClr val="3D3D3F"/>
                </a:solidFill>
                <a:latin typeface="Century Gothic"/>
                <a:cs typeface="Century Gothic"/>
              </a:rPr>
              <a:t>interesado </a:t>
            </a:r>
            <a:r>
              <a:rPr lang="es-ES" sz="1300" spc="-45" dirty="0" smtClean="0">
                <a:solidFill>
                  <a:srgbClr val="3D3D3F"/>
                </a:solidFill>
                <a:latin typeface="Century Gothic"/>
                <a:cs typeface="Century Gothic"/>
              </a:rPr>
              <a:t>deberá </a:t>
            </a:r>
            <a:r>
              <a:rPr lang="es-ES" sz="1300" spc="-40" dirty="0" smtClean="0">
                <a:solidFill>
                  <a:srgbClr val="3D3D3F"/>
                </a:solidFill>
                <a:latin typeface="Century Gothic"/>
                <a:cs typeface="Century Gothic"/>
              </a:rPr>
              <a:t>reintegrar </a:t>
            </a:r>
            <a:r>
              <a:rPr lang="es-ES" sz="1300" spc="-70" dirty="0" smtClean="0">
                <a:solidFill>
                  <a:srgbClr val="3D3D3F"/>
                </a:solidFill>
                <a:latin typeface="Century Gothic"/>
                <a:cs typeface="Century Gothic"/>
              </a:rPr>
              <a:t>a </a:t>
            </a:r>
            <a:r>
              <a:rPr lang="es-ES" sz="1300" spc="-50" dirty="0" smtClean="0">
                <a:solidFill>
                  <a:srgbClr val="3D3D3F"/>
                </a:solidFill>
                <a:latin typeface="Century Gothic"/>
                <a:cs typeface="Century Gothic"/>
              </a:rPr>
              <a:t>Lanbide </a:t>
            </a:r>
            <a:r>
              <a:rPr lang="es-ES" sz="1300" spc="-15" dirty="0" smtClean="0">
                <a:solidFill>
                  <a:srgbClr val="3D3D3F"/>
                </a:solidFill>
                <a:latin typeface="Century Gothic"/>
                <a:cs typeface="Century Gothic"/>
              </a:rPr>
              <a:t>las </a:t>
            </a:r>
            <a:r>
              <a:rPr lang="es-ES" sz="1300" spc="-35" dirty="0" smtClean="0">
                <a:solidFill>
                  <a:srgbClr val="3D3D3F"/>
                </a:solidFill>
                <a:latin typeface="Century Gothic"/>
                <a:cs typeface="Century Gothic"/>
              </a:rPr>
              <a:t>cantidades  </a:t>
            </a:r>
            <a:r>
              <a:rPr lang="es-ES" sz="1300" spc="-50" dirty="0" smtClean="0">
                <a:solidFill>
                  <a:srgbClr val="3D3D3F"/>
                </a:solidFill>
                <a:latin typeface="Century Gothic"/>
                <a:cs typeface="Century Gothic"/>
              </a:rPr>
              <a:t>que </a:t>
            </a:r>
            <a:r>
              <a:rPr lang="es-ES" sz="1300" spc="-45" dirty="0" smtClean="0">
                <a:solidFill>
                  <a:srgbClr val="3D3D3F"/>
                </a:solidFill>
                <a:latin typeface="Century Gothic"/>
                <a:cs typeface="Century Gothic"/>
              </a:rPr>
              <a:t>procedan </a:t>
            </a:r>
            <a:r>
              <a:rPr lang="es-ES" sz="1300" spc="-50" dirty="0" smtClean="0">
                <a:solidFill>
                  <a:srgbClr val="3D3D3F"/>
                </a:solidFill>
                <a:latin typeface="Century Gothic"/>
                <a:cs typeface="Century Gothic"/>
              </a:rPr>
              <a:t>en </a:t>
            </a:r>
            <a:r>
              <a:rPr lang="es-ES" sz="1300" spc="-55" dirty="0" smtClean="0">
                <a:solidFill>
                  <a:srgbClr val="3D3D3F"/>
                </a:solidFill>
                <a:latin typeface="Century Gothic"/>
                <a:cs typeface="Century Gothic"/>
              </a:rPr>
              <a:t>un </a:t>
            </a:r>
            <a:r>
              <a:rPr lang="es-ES" sz="1300" spc="-35" dirty="0" smtClean="0">
                <a:solidFill>
                  <a:srgbClr val="3D3D3F"/>
                </a:solidFill>
                <a:latin typeface="Century Gothic"/>
                <a:cs typeface="Century Gothic"/>
              </a:rPr>
              <a:t>plazo </a:t>
            </a:r>
            <a:r>
              <a:rPr lang="es-ES" sz="1300" spc="-25" dirty="0" smtClean="0">
                <a:solidFill>
                  <a:srgbClr val="3D3D3F"/>
                </a:solidFill>
                <a:latin typeface="Century Gothic"/>
                <a:cs typeface="Century Gothic"/>
              </a:rPr>
              <a:t>máximo </a:t>
            </a:r>
            <a:r>
              <a:rPr lang="es-ES" sz="1300" spc="-55" dirty="0" smtClean="0">
                <a:solidFill>
                  <a:srgbClr val="3D3D3F"/>
                </a:solidFill>
                <a:latin typeface="Century Gothic"/>
                <a:cs typeface="Century Gothic"/>
              </a:rPr>
              <a:t>de </a:t>
            </a:r>
            <a:r>
              <a:rPr lang="es-ES" sz="1300" spc="-25" dirty="0" smtClean="0">
                <a:solidFill>
                  <a:srgbClr val="20529C"/>
                </a:solidFill>
                <a:latin typeface="Century Gothic"/>
                <a:cs typeface="Century Gothic"/>
              </a:rPr>
              <a:t>dos </a:t>
            </a:r>
            <a:r>
              <a:rPr lang="es-ES" sz="1300" spc="-20" dirty="0" smtClean="0">
                <a:solidFill>
                  <a:srgbClr val="20529C"/>
                </a:solidFill>
                <a:latin typeface="Century Gothic"/>
                <a:cs typeface="Century Gothic"/>
              </a:rPr>
              <a:t>meses </a:t>
            </a:r>
            <a:r>
              <a:rPr lang="es-ES" sz="1300" spc="-35" dirty="0" smtClean="0">
                <a:solidFill>
                  <a:srgbClr val="3D3D3F"/>
                </a:solidFill>
                <a:latin typeface="Century Gothic"/>
                <a:cs typeface="Century Gothic"/>
              </a:rPr>
              <a:t>desde la </a:t>
            </a:r>
            <a:r>
              <a:rPr lang="es-ES" sz="1300" spc="-20" dirty="0" smtClean="0">
                <a:solidFill>
                  <a:srgbClr val="20529C"/>
                </a:solidFill>
                <a:latin typeface="Century Gothic"/>
                <a:cs typeface="Century Gothic"/>
              </a:rPr>
              <a:t>notificación </a:t>
            </a:r>
            <a:r>
              <a:rPr lang="es-ES" sz="1300" spc="-45" dirty="0" smtClean="0">
                <a:solidFill>
                  <a:srgbClr val="20529C"/>
                </a:solidFill>
                <a:latin typeface="Century Gothic"/>
                <a:cs typeface="Century Gothic"/>
              </a:rPr>
              <a:t>de </a:t>
            </a:r>
            <a:r>
              <a:rPr lang="es-ES" sz="1300" spc="-10" dirty="0" smtClean="0">
                <a:solidFill>
                  <a:srgbClr val="20529C"/>
                </a:solidFill>
                <a:latin typeface="Century Gothic"/>
                <a:cs typeface="Century Gothic"/>
              </a:rPr>
              <a:t>la </a:t>
            </a:r>
            <a:r>
              <a:rPr lang="es-ES" sz="1300" spc="-15" dirty="0" smtClean="0">
                <a:solidFill>
                  <a:srgbClr val="20529C"/>
                </a:solidFill>
                <a:latin typeface="Century Gothic"/>
                <a:cs typeface="Century Gothic"/>
              </a:rPr>
              <a:t>Resolución. </a:t>
            </a:r>
            <a:r>
              <a:rPr lang="es-ES" sz="1300" spc="-30" dirty="0" smtClean="0">
                <a:solidFill>
                  <a:srgbClr val="3D3D3F"/>
                </a:solidFill>
                <a:latin typeface="Century Gothic"/>
                <a:cs typeface="Century Gothic"/>
              </a:rPr>
              <a:t>Este </a:t>
            </a:r>
            <a:r>
              <a:rPr lang="es-ES" sz="1300" spc="-35" dirty="0" smtClean="0">
                <a:solidFill>
                  <a:srgbClr val="3D3D3F"/>
                </a:solidFill>
                <a:latin typeface="Century Gothic"/>
                <a:cs typeface="Century Gothic"/>
              </a:rPr>
              <a:t>plazo </a:t>
            </a:r>
            <a:r>
              <a:rPr lang="es-ES" sz="1300" spc="-20" dirty="0" smtClean="0">
                <a:solidFill>
                  <a:srgbClr val="3D3D3F"/>
                </a:solidFill>
                <a:latin typeface="Century Gothic"/>
                <a:cs typeface="Century Gothic"/>
              </a:rPr>
              <a:t>se </a:t>
            </a:r>
            <a:r>
              <a:rPr lang="es-ES" sz="1300" spc="-35" dirty="0" smtClean="0">
                <a:solidFill>
                  <a:srgbClr val="3D3D3F"/>
                </a:solidFill>
                <a:latin typeface="Century Gothic"/>
                <a:cs typeface="Century Gothic"/>
              </a:rPr>
              <a:t>considerará  </a:t>
            </a:r>
            <a:r>
              <a:rPr lang="es-ES" sz="1300" spc="-30" dirty="0" smtClean="0">
                <a:solidFill>
                  <a:srgbClr val="3D3D3F"/>
                </a:solidFill>
                <a:latin typeface="Century Gothic"/>
                <a:cs typeface="Century Gothic"/>
              </a:rPr>
              <a:t>como </a:t>
            </a:r>
            <a:r>
              <a:rPr lang="es-ES" sz="1300" spc="-35" dirty="0" smtClean="0">
                <a:solidFill>
                  <a:srgbClr val="3D3D3F"/>
                </a:solidFill>
                <a:latin typeface="Century Gothic"/>
                <a:cs typeface="Century Gothic"/>
              </a:rPr>
              <a:t>plazo </a:t>
            </a:r>
            <a:r>
              <a:rPr lang="es-ES" sz="1300" spc="-55" dirty="0" smtClean="0">
                <a:solidFill>
                  <a:srgbClr val="3D3D3F"/>
                </a:solidFill>
                <a:latin typeface="Century Gothic"/>
                <a:cs typeface="Century Gothic"/>
              </a:rPr>
              <a:t>de </a:t>
            </a:r>
            <a:r>
              <a:rPr lang="es-ES" sz="1300" spc="-40" dirty="0" smtClean="0">
                <a:solidFill>
                  <a:srgbClr val="3D3D3F"/>
                </a:solidFill>
                <a:latin typeface="Century Gothic"/>
                <a:cs typeface="Century Gothic"/>
              </a:rPr>
              <a:t>período</a:t>
            </a:r>
            <a:r>
              <a:rPr lang="es-ES" sz="1300" spc="30" dirty="0" smtClean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0" dirty="0" smtClean="0">
                <a:solidFill>
                  <a:srgbClr val="3D3D3F"/>
                </a:solidFill>
                <a:latin typeface="Century Gothic"/>
                <a:cs typeface="Century Gothic"/>
              </a:rPr>
              <a:t>voluntario.</a:t>
            </a:r>
            <a:endParaRPr lang="es-ES" sz="1300" dirty="0" smtClean="0">
              <a:latin typeface="Century Gothic"/>
              <a:cs typeface="Century Gothic"/>
            </a:endParaRPr>
          </a:p>
          <a:p>
            <a:pPr marL="73660">
              <a:lnSpc>
                <a:spcPct val="100000"/>
              </a:lnSpc>
              <a:spcBef>
                <a:spcPts val="700"/>
              </a:spcBef>
            </a:pPr>
            <a:r>
              <a:rPr lang="es-ES" sz="1300" spc="-80" dirty="0" smtClean="0">
                <a:solidFill>
                  <a:srgbClr val="3D3D3F"/>
                </a:solidFill>
                <a:latin typeface="Century Gothic"/>
                <a:cs typeface="Century Gothic"/>
              </a:rPr>
              <a:t>La</a:t>
            </a:r>
            <a:r>
              <a:rPr lang="es-ES" sz="1300" spc="55" dirty="0" smtClean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0" dirty="0" smtClean="0">
                <a:solidFill>
                  <a:srgbClr val="3D3D3F"/>
                </a:solidFill>
                <a:latin typeface="Century Gothic"/>
                <a:cs typeface="Century Gothic"/>
              </a:rPr>
              <a:t>falta</a:t>
            </a:r>
            <a:r>
              <a:rPr lang="es-ES" sz="1300" spc="55" dirty="0" smtClean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55" dirty="0" smtClean="0">
                <a:solidFill>
                  <a:srgbClr val="3D3D3F"/>
                </a:solidFill>
                <a:latin typeface="Century Gothic"/>
                <a:cs typeface="Century Gothic"/>
              </a:rPr>
              <a:t>de</a:t>
            </a:r>
            <a:r>
              <a:rPr lang="es-ES" sz="1300" spc="55" dirty="0" smtClean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30" dirty="0" smtClean="0">
                <a:solidFill>
                  <a:srgbClr val="3D3D3F"/>
                </a:solidFill>
                <a:latin typeface="Century Gothic"/>
                <a:cs typeface="Century Gothic"/>
              </a:rPr>
              <a:t>ingreso</a:t>
            </a:r>
            <a:r>
              <a:rPr lang="es-ES" sz="1300" spc="55" dirty="0" smtClean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50" dirty="0" smtClean="0">
                <a:solidFill>
                  <a:srgbClr val="3D3D3F"/>
                </a:solidFill>
                <a:latin typeface="Century Gothic"/>
                <a:cs typeface="Century Gothic"/>
              </a:rPr>
              <a:t>en</a:t>
            </a:r>
            <a:r>
              <a:rPr lang="es-ES" sz="1300" spc="55" dirty="0" smtClean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0" dirty="0" smtClean="0">
                <a:solidFill>
                  <a:srgbClr val="3D3D3F"/>
                </a:solidFill>
                <a:latin typeface="Century Gothic"/>
                <a:cs typeface="Century Gothic"/>
              </a:rPr>
              <a:t>periodo</a:t>
            </a:r>
            <a:r>
              <a:rPr lang="es-ES" sz="1300" spc="55" dirty="0" smtClean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5" dirty="0" smtClean="0">
                <a:solidFill>
                  <a:srgbClr val="3D3D3F"/>
                </a:solidFill>
                <a:latin typeface="Century Gothic"/>
                <a:cs typeface="Century Gothic"/>
              </a:rPr>
              <a:t>voluntario</a:t>
            </a:r>
            <a:r>
              <a:rPr lang="es-ES" sz="1300" spc="60" dirty="0" smtClean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55" dirty="0" smtClean="0">
                <a:solidFill>
                  <a:srgbClr val="3D3D3F"/>
                </a:solidFill>
                <a:latin typeface="Century Gothic"/>
                <a:cs typeface="Century Gothic"/>
              </a:rPr>
              <a:t>dará</a:t>
            </a:r>
            <a:r>
              <a:rPr lang="es-ES" sz="1300" spc="55" dirty="0" smtClean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25" dirty="0" smtClean="0">
                <a:solidFill>
                  <a:srgbClr val="3D3D3F"/>
                </a:solidFill>
                <a:latin typeface="Century Gothic"/>
                <a:cs typeface="Century Gothic"/>
              </a:rPr>
              <a:t>inicio</a:t>
            </a:r>
            <a:r>
              <a:rPr lang="es-ES" sz="1300" spc="55" dirty="0" smtClean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70" dirty="0" smtClean="0">
                <a:solidFill>
                  <a:srgbClr val="3D3D3F"/>
                </a:solidFill>
                <a:latin typeface="Century Gothic"/>
                <a:cs typeface="Century Gothic"/>
              </a:rPr>
              <a:t>a</a:t>
            </a:r>
            <a:r>
              <a:rPr lang="es-ES" sz="1300" spc="55" dirty="0" smtClean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35" dirty="0" smtClean="0">
                <a:solidFill>
                  <a:srgbClr val="3D3D3F"/>
                </a:solidFill>
                <a:latin typeface="Century Gothic"/>
                <a:cs typeface="Century Gothic"/>
              </a:rPr>
              <a:t>la</a:t>
            </a:r>
            <a:r>
              <a:rPr lang="es-ES" sz="1300" spc="55" dirty="0" smtClean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80" dirty="0" smtClean="0">
                <a:solidFill>
                  <a:srgbClr val="3D3D3F"/>
                </a:solidFill>
                <a:latin typeface="Century Gothic"/>
                <a:cs typeface="Century Gothic"/>
              </a:rPr>
              <a:t>Vía</a:t>
            </a:r>
            <a:r>
              <a:rPr lang="es-ES" sz="1300" spc="55" dirty="0" smtClean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55" dirty="0" smtClean="0">
                <a:solidFill>
                  <a:srgbClr val="3D3D3F"/>
                </a:solidFill>
                <a:latin typeface="Century Gothic"/>
                <a:cs typeface="Century Gothic"/>
              </a:rPr>
              <a:t>de</a:t>
            </a:r>
            <a:r>
              <a:rPr lang="es-ES" sz="1300" spc="55" dirty="0" smtClean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5" dirty="0" smtClean="0">
                <a:solidFill>
                  <a:srgbClr val="3D3D3F"/>
                </a:solidFill>
                <a:latin typeface="Century Gothic"/>
                <a:cs typeface="Century Gothic"/>
              </a:rPr>
              <a:t>Apremio.</a:t>
            </a:r>
            <a:endParaRPr lang="es-ES" sz="1300" dirty="0">
              <a:latin typeface="Century Gothic"/>
              <a:cs typeface="Century Gothic"/>
            </a:endParaRPr>
          </a:p>
        </p:txBody>
      </p:sp>
      <p:sp>
        <p:nvSpPr>
          <p:cNvPr id="28" name="object 2"/>
          <p:cNvSpPr txBox="1"/>
          <p:nvPr/>
        </p:nvSpPr>
        <p:spPr>
          <a:xfrm>
            <a:off x="7581454" y="6976163"/>
            <a:ext cx="2953272" cy="171201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  <a:tabLst>
                <a:tab pos="1693545" algn="l"/>
              </a:tabLst>
            </a:pPr>
            <a:r>
              <a:rPr lang="es-ES" sz="1000" b="1" spc="-20" dirty="0" smtClean="0">
                <a:solidFill>
                  <a:srgbClr val="004594"/>
                </a:solidFill>
                <a:latin typeface="Century Gothic Bold"/>
                <a:cs typeface="Calibri"/>
              </a:rPr>
              <a:t>Programa de primera experiencia profesional</a:t>
            </a:r>
            <a:r>
              <a:rPr sz="1000" b="1" dirty="0">
                <a:solidFill>
                  <a:srgbClr val="004594"/>
                </a:solidFill>
                <a:latin typeface="Century Gothic Bold"/>
                <a:cs typeface="Calibri"/>
              </a:rPr>
              <a:t>	</a:t>
            </a:r>
            <a:r>
              <a:rPr lang="es-ES" sz="950" spc="10" dirty="0" smtClean="0">
                <a:latin typeface="Century Gothic"/>
                <a:cs typeface="Calibri"/>
              </a:rPr>
              <a:t>29</a:t>
            </a:r>
            <a:endParaRPr sz="950" dirty="0">
              <a:latin typeface="Century Gothic"/>
              <a:cs typeface="Century Gothic"/>
            </a:endParaRPr>
          </a:p>
        </p:txBody>
      </p:sp>
      <p:sp>
        <p:nvSpPr>
          <p:cNvPr id="29" name="object 3"/>
          <p:cNvSpPr/>
          <p:nvPr/>
        </p:nvSpPr>
        <p:spPr>
          <a:xfrm>
            <a:off x="10080000" y="7012805"/>
            <a:ext cx="0" cy="100965"/>
          </a:xfrm>
          <a:custGeom>
            <a:avLst/>
            <a:gdLst/>
            <a:ahLst/>
            <a:cxnLst/>
            <a:rect l="l" t="t" r="r" b="b"/>
            <a:pathLst>
              <a:path h="100965">
                <a:moveTo>
                  <a:pt x="0" y="0"/>
                </a:moveTo>
                <a:lnTo>
                  <a:pt x="0" y="100799"/>
                </a:lnTo>
              </a:path>
            </a:pathLst>
          </a:custGeom>
          <a:ln w="12700">
            <a:solidFill>
              <a:srgbClr val="004594"/>
            </a:solidFill>
          </a:ln>
        </p:spPr>
        <p:txBody>
          <a:bodyPr wrap="square" lIns="0" tIns="0" rIns="0" bIns="0" rtlCol="0"/>
          <a:lstStyle/>
          <a:p>
            <a:endParaRPr b="1" dirty="0">
              <a:latin typeface="Century Gothic Bold"/>
            </a:endParaRPr>
          </a:p>
        </p:txBody>
      </p:sp>
      <p:sp>
        <p:nvSpPr>
          <p:cNvPr id="30" name="object 4"/>
          <p:cNvSpPr/>
          <p:nvPr/>
        </p:nvSpPr>
        <p:spPr>
          <a:xfrm>
            <a:off x="457198" y="6732004"/>
            <a:ext cx="351155" cy="351155"/>
          </a:xfrm>
          <a:custGeom>
            <a:avLst/>
            <a:gdLst/>
            <a:ahLst/>
            <a:cxnLst/>
            <a:rect l="l" t="t" r="r" b="b"/>
            <a:pathLst>
              <a:path w="351155" h="351154">
                <a:moveTo>
                  <a:pt x="175323" y="0"/>
                </a:moveTo>
                <a:lnTo>
                  <a:pt x="128712" y="6260"/>
                </a:lnTo>
                <a:lnTo>
                  <a:pt x="86830" y="23927"/>
                </a:lnTo>
                <a:lnTo>
                  <a:pt x="51347" y="51331"/>
                </a:lnTo>
                <a:lnTo>
                  <a:pt x="23934" y="86804"/>
                </a:lnTo>
                <a:lnTo>
                  <a:pt x="6262" y="128674"/>
                </a:lnTo>
                <a:lnTo>
                  <a:pt x="0" y="175272"/>
                </a:lnTo>
                <a:lnTo>
                  <a:pt x="6262" y="221892"/>
                </a:lnTo>
                <a:lnTo>
                  <a:pt x="23934" y="263777"/>
                </a:lnTo>
                <a:lnTo>
                  <a:pt x="51347" y="299258"/>
                </a:lnTo>
                <a:lnTo>
                  <a:pt x="86830" y="326667"/>
                </a:lnTo>
                <a:lnTo>
                  <a:pt x="128712" y="344335"/>
                </a:lnTo>
                <a:lnTo>
                  <a:pt x="175323" y="350596"/>
                </a:lnTo>
                <a:lnTo>
                  <a:pt x="221923" y="344335"/>
                </a:lnTo>
                <a:lnTo>
                  <a:pt x="263798" y="326667"/>
                </a:lnTo>
                <a:lnTo>
                  <a:pt x="299277" y="299258"/>
                </a:lnTo>
                <a:lnTo>
                  <a:pt x="326687" y="263777"/>
                </a:lnTo>
                <a:lnTo>
                  <a:pt x="344359" y="221892"/>
                </a:lnTo>
                <a:lnTo>
                  <a:pt x="350621" y="175272"/>
                </a:lnTo>
                <a:lnTo>
                  <a:pt x="344359" y="128674"/>
                </a:lnTo>
                <a:lnTo>
                  <a:pt x="326687" y="86804"/>
                </a:lnTo>
                <a:lnTo>
                  <a:pt x="299277" y="51331"/>
                </a:lnTo>
                <a:lnTo>
                  <a:pt x="263798" y="23927"/>
                </a:lnTo>
                <a:lnTo>
                  <a:pt x="221923" y="6260"/>
                </a:lnTo>
                <a:lnTo>
                  <a:pt x="175323" y="0"/>
                </a:lnTo>
                <a:close/>
              </a:path>
            </a:pathLst>
          </a:custGeom>
          <a:solidFill>
            <a:srgbClr val="004594"/>
          </a:solidFill>
        </p:spPr>
        <p:txBody>
          <a:bodyPr wrap="square" lIns="0" tIns="0" rIns="0" bIns="0" rtlCol="0"/>
          <a:lstStyle/>
          <a:p>
            <a:endParaRPr b="1" dirty="0">
              <a:latin typeface="Century Gothic Bold"/>
            </a:endParaRPr>
          </a:p>
        </p:txBody>
      </p:sp>
      <p:sp>
        <p:nvSpPr>
          <p:cNvPr id="32" name="object 5"/>
          <p:cNvSpPr/>
          <p:nvPr/>
        </p:nvSpPr>
        <p:spPr>
          <a:xfrm>
            <a:off x="493877" y="6737677"/>
            <a:ext cx="275866" cy="32857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b="1" dirty="0">
              <a:latin typeface="Century Gothic Bold"/>
            </a:endParaRPr>
          </a:p>
        </p:txBody>
      </p:sp>
      <p:sp>
        <p:nvSpPr>
          <p:cNvPr id="33" name="object 6"/>
          <p:cNvSpPr/>
          <p:nvPr/>
        </p:nvSpPr>
        <p:spPr>
          <a:xfrm>
            <a:off x="887719" y="7021132"/>
            <a:ext cx="134620" cy="0"/>
          </a:xfrm>
          <a:custGeom>
            <a:avLst/>
            <a:gdLst/>
            <a:ahLst/>
            <a:cxnLst/>
            <a:rect l="l" t="t" r="r" b="b"/>
            <a:pathLst>
              <a:path w="134619">
                <a:moveTo>
                  <a:pt x="0" y="0"/>
                </a:moveTo>
                <a:lnTo>
                  <a:pt x="134569" y="0"/>
                </a:lnTo>
              </a:path>
            </a:pathLst>
          </a:custGeom>
          <a:ln w="31750">
            <a:solidFill>
              <a:srgbClr val="004594"/>
            </a:solidFill>
          </a:ln>
        </p:spPr>
        <p:txBody>
          <a:bodyPr wrap="square" lIns="0" tIns="0" rIns="0" bIns="0" rtlCol="0"/>
          <a:lstStyle/>
          <a:p>
            <a:endParaRPr b="1" dirty="0">
              <a:latin typeface="Century Gothic Bold"/>
            </a:endParaRPr>
          </a:p>
        </p:txBody>
      </p:sp>
      <p:sp>
        <p:nvSpPr>
          <p:cNvPr id="34" name="object 7"/>
          <p:cNvSpPr/>
          <p:nvPr/>
        </p:nvSpPr>
        <p:spPr>
          <a:xfrm>
            <a:off x="903550" y="6812217"/>
            <a:ext cx="0" cy="193040"/>
          </a:xfrm>
          <a:custGeom>
            <a:avLst/>
            <a:gdLst/>
            <a:ahLst/>
            <a:cxnLst/>
            <a:rect l="l" t="t" r="r" b="b"/>
            <a:pathLst>
              <a:path h="193040">
                <a:moveTo>
                  <a:pt x="0" y="0"/>
                </a:moveTo>
                <a:lnTo>
                  <a:pt x="0" y="193039"/>
                </a:lnTo>
              </a:path>
            </a:pathLst>
          </a:custGeom>
          <a:ln w="31661">
            <a:solidFill>
              <a:srgbClr val="004594"/>
            </a:solidFill>
          </a:ln>
        </p:spPr>
        <p:txBody>
          <a:bodyPr wrap="square" lIns="0" tIns="0" rIns="0" bIns="0" rtlCol="0"/>
          <a:lstStyle/>
          <a:p>
            <a:endParaRPr b="1" dirty="0">
              <a:latin typeface="Century Gothic Bold"/>
            </a:endParaRPr>
          </a:p>
        </p:txBody>
      </p:sp>
      <p:sp>
        <p:nvSpPr>
          <p:cNvPr id="35" name="object 8"/>
          <p:cNvSpPr/>
          <p:nvPr/>
        </p:nvSpPr>
        <p:spPr>
          <a:xfrm>
            <a:off x="1026092" y="6875253"/>
            <a:ext cx="130810" cy="161925"/>
          </a:xfrm>
          <a:custGeom>
            <a:avLst/>
            <a:gdLst/>
            <a:ahLst/>
            <a:cxnLst/>
            <a:rect l="l" t="t" r="r" b="b"/>
            <a:pathLst>
              <a:path w="130809" h="161925">
                <a:moveTo>
                  <a:pt x="127364" y="31356"/>
                </a:moveTo>
                <a:lnTo>
                  <a:pt x="65163" y="31356"/>
                </a:lnTo>
                <a:lnTo>
                  <a:pt x="75338" y="31737"/>
                </a:lnTo>
                <a:lnTo>
                  <a:pt x="83651" y="32878"/>
                </a:lnTo>
                <a:lnTo>
                  <a:pt x="90102" y="34779"/>
                </a:lnTo>
                <a:lnTo>
                  <a:pt x="94691" y="37439"/>
                </a:lnTo>
                <a:lnTo>
                  <a:pt x="97535" y="39687"/>
                </a:lnTo>
                <a:lnTo>
                  <a:pt x="98958" y="43230"/>
                </a:lnTo>
                <a:lnTo>
                  <a:pt x="98958" y="52768"/>
                </a:lnTo>
                <a:lnTo>
                  <a:pt x="65163" y="64541"/>
                </a:lnTo>
                <a:lnTo>
                  <a:pt x="47749" y="65627"/>
                </a:lnTo>
                <a:lnTo>
                  <a:pt x="11264" y="81902"/>
                </a:lnTo>
                <a:lnTo>
                  <a:pt x="0" y="112953"/>
                </a:lnTo>
                <a:lnTo>
                  <a:pt x="704" y="121973"/>
                </a:lnTo>
                <a:lnTo>
                  <a:pt x="32961" y="157024"/>
                </a:lnTo>
                <a:lnTo>
                  <a:pt x="65163" y="161366"/>
                </a:lnTo>
                <a:lnTo>
                  <a:pt x="93800" y="158339"/>
                </a:lnTo>
                <a:lnTo>
                  <a:pt x="114255" y="149261"/>
                </a:lnTo>
                <a:lnTo>
                  <a:pt x="126528" y="134132"/>
                </a:lnTo>
                <a:lnTo>
                  <a:pt x="127324" y="130009"/>
                </a:lnTo>
                <a:lnTo>
                  <a:pt x="65163" y="130009"/>
                </a:lnTo>
                <a:lnTo>
                  <a:pt x="55114" y="129624"/>
                </a:lnTo>
                <a:lnTo>
                  <a:pt x="31661" y="108191"/>
                </a:lnTo>
                <a:lnTo>
                  <a:pt x="33083" y="104609"/>
                </a:lnTo>
                <a:lnTo>
                  <a:pt x="74691" y="96204"/>
                </a:lnTo>
                <a:lnTo>
                  <a:pt x="83499" y="95294"/>
                </a:lnTo>
                <a:lnTo>
                  <a:pt x="91588" y="93774"/>
                </a:lnTo>
                <a:lnTo>
                  <a:pt x="98958" y="91643"/>
                </a:lnTo>
                <a:lnTo>
                  <a:pt x="130619" y="91643"/>
                </a:lnTo>
                <a:lnTo>
                  <a:pt x="130619" y="48107"/>
                </a:lnTo>
                <a:lnTo>
                  <a:pt x="127364" y="31356"/>
                </a:lnTo>
                <a:close/>
              </a:path>
              <a:path w="130809" h="161925">
                <a:moveTo>
                  <a:pt x="130619" y="91643"/>
                </a:moveTo>
                <a:lnTo>
                  <a:pt x="98958" y="91643"/>
                </a:lnTo>
                <a:lnTo>
                  <a:pt x="98958" y="118033"/>
                </a:lnTo>
                <a:lnTo>
                  <a:pt x="97535" y="121615"/>
                </a:lnTo>
                <a:lnTo>
                  <a:pt x="65163" y="130009"/>
                </a:lnTo>
                <a:lnTo>
                  <a:pt x="127324" y="130009"/>
                </a:lnTo>
                <a:lnTo>
                  <a:pt x="130587" y="113118"/>
                </a:lnTo>
                <a:lnTo>
                  <a:pt x="130619" y="91643"/>
                </a:lnTo>
                <a:close/>
              </a:path>
              <a:path w="130809" h="161925">
                <a:moveTo>
                  <a:pt x="65163" y="0"/>
                </a:moveTo>
                <a:lnTo>
                  <a:pt x="20799" y="9702"/>
                </a:lnTo>
                <a:lnTo>
                  <a:pt x="0" y="48107"/>
                </a:lnTo>
                <a:lnTo>
                  <a:pt x="31661" y="48107"/>
                </a:lnTo>
                <a:lnTo>
                  <a:pt x="31661" y="43230"/>
                </a:lnTo>
                <a:lnTo>
                  <a:pt x="33083" y="39687"/>
                </a:lnTo>
                <a:lnTo>
                  <a:pt x="65163" y="31356"/>
                </a:lnTo>
                <a:lnTo>
                  <a:pt x="127364" y="31356"/>
                </a:lnTo>
                <a:lnTo>
                  <a:pt x="126528" y="27056"/>
                </a:lnTo>
                <a:lnTo>
                  <a:pt x="114255" y="12023"/>
                </a:lnTo>
                <a:lnTo>
                  <a:pt x="93800" y="3005"/>
                </a:lnTo>
                <a:lnTo>
                  <a:pt x="65163" y="0"/>
                </a:lnTo>
                <a:close/>
              </a:path>
            </a:pathLst>
          </a:custGeom>
          <a:solidFill>
            <a:srgbClr val="004594"/>
          </a:solidFill>
        </p:spPr>
        <p:txBody>
          <a:bodyPr wrap="square" lIns="0" tIns="0" rIns="0" bIns="0" rtlCol="0"/>
          <a:lstStyle/>
          <a:p>
            <a:endParaRPr b="1" dirty="0">
              <a:latin typeface="Century Gothic Bold"/>
            </a:endParaRPr>
          </a:p>
        </p:txBody>
      </p:sp>
      <p:sp>
        <p:nvSpPr>
          <p:cNvPr id="36" name="object 9"/>
          <p:cNvSpPr/>
          <p:nvPr/>
        </p:nvSpPr>
        <p:spPr>
          <a:xfrm>
            <a:off x="1167560" y="6875250"/>
            <a:ext cx="151130" cy="161925"/>
          </a:xfrm>
          <a:custGeom>
            <a:avLst/>
            <a:gdLst/>
            <a:ahLst/>
            <a:cxnLst/>
            <a:rect l="l" t="t" r="r" b="b"/>
            <a:pathLst>
              <a:path w="151130" h="161925">
                <a:moveTo>
                  <a:pt x="75501" y="0"/>
                </a:moveTo>
                <a:lnTo>
                  <a:pt x="18876" y="20210"/>
                </a:lnTo>
                <a:lnTo>
                  <a:pt x="20" y="80683"/>
                </a:lnTo>
                <a:lnTo>
                  <a:pt x="0" y="161366"/>
                </a:lnTo>
                <a:lnTo>
                  <a:pt x="31661" y="161366"/>
                </a:lnTo>
                <a:lnTo>
                  <a:pt x="31661" y="80683"/>
                </a:lnTo>
                <a:lnTo>
                  <a:pt x="32175" y="69205"/>
                </a:lnTo>
                <a:lnTo>
                  <a:pt x="53967" y="34783"/>
                </a:lnTo>
                <a:lnTo>
                  <a:pt x="75501" y="31356"/>
                </a:lnTo>
                <a:lnTo>
                  <a:pt x="138130" y="31356"/>
                </a:lnTo>
                <a:lnTo>
                  <a:pt x="131908" y="20210"/>
                </a:lnTo>
                <a:lnTo>
                  <a:pt x="108405" y="5052"/>
                </a:lnTo>
                <a:lnTo>
                  <a:pt x="75501" y="0"/>
                </a:lnTo>
                <a:close/>
              </a:path>
              <a:path w="151130" h="161925">
                <a:moveTo>
                  <a:pt x="138130" y="31356"/>
                </a:moveTo>
                <a:lnTo>
                  <a:pt x="75501" y="31356"/>
                </a:lnTo>
                <a:lnTo>
                  <a:pt x="87188" y="32213"/>
                </a:lnTo>
                <a:lnTo>
                  <a:pt x="96970" y="34783"/>
                </a:lnTo>
                <a:lnTo>
                  <a:pt x="118535" y="69205"/>
                </a:lnTo>
                <a:lnTo>
                  <a:pt x="119049" y="80683"/>
                </a:lnTo>
                <a:lnTo>
                  <a:pt x="119049" y="161366"/>
                </a:lnTo>
                <a:lnTo>
                  <a:pt x="150710" y="161366"/>
                </a:lnTo>
                <a:lnTo>
                  <a:pt x="150690" y="80683"/>
                </a:lnTo>
                <a:lnTo>
                  <a:pt x="146010" y="45471"/>
                </a:lnTo>
                <a:lnTo>
                  <a:pt x="138130" y="31356"/>
                </a:lnTo>
                <a:close/>
              </a:path>
            </a:pathLst>
          </a:custGeom>
          <a:solidFill>
            <a:srgbClr val="004594"/>
          </a:solidFill>
        </p:spPr>
        <p:txBody>
          <a:bodyPr wrap="square" lIns="0" tIns="0" rIns="0" bIns="0" rtlCol="0"/>
          <a:lstStyle/>
          <a:p>
            <a:endParaRPr b="1" dirty="0">
              <a:latin typeface="Century Gothic Bold"/>
            </a:endParaRPr>
          </a:p>
        </p:txBody>
      </p:sp>
      <p:sp>
        <p:nvSpPr>
          <p:cNvPr id="37" name="object 10"/>
          <p:cNvSpPr/>
          <p:nvPr/>
        </p:nvSpPr>
        <p:spPr>
          <a:xfrm>
            <a:off x="1328802" y="6811612"/>
            <a:ext cx="151130" cy="225425"/>
          </a:xfrm>
          <a:custGeom>
            <a:avLst/>
            <a:gdLst/>
            <a:ahLst/>
            <a:cxnLst/>
            <a:rect l="l" t="t" r="r" b="b"/>
            <a:pathLst>
              <a:path w="151130" h="225425">
                <a:moveTo>
                  <a:pt x="31661" y="0"/>
                </a:moveTo>
                <a:lnTo>
                  <a:pt x="0" y="0"/>
                </a:lnTo>
                <a:lnTo>
                  <a:pt x="20" y="144475"/>
                </a:lnTo>
                <a:lnTo>
                  <a:pt x="4700" y="179625"/>
                </a:lnTo>
                <a:lnTo>
                  <a:pt x="18800" y="204838"/>
                </a:lnTo>
                <a:lnTo>
                  <a:pt x="42299" y="219964"/>
                </a:lnTo>
                <a:lnTo>
                  <a:pt x="75196" y="225005"/>
                </a:lnTo>
                <a:lnTo>
                  <a:pt x="108249" y="219964"/>
                </a:lnTo>
                <a:lnTo>
                  <a:pt x="131832" y="204876"/>
                </a:lnTo>
                <a:lnTo>
                  <a:pt x="138148" y="193649"/>
                </a:lnTo>
                <a:lnTo>
                  <a:pt x="75196" y="193649"/>
                </a:lnTo>
                <a:lnTo>
                  <a:pt x="63516" y="192790"/>
                </a:lnTo>
                <a:lnTo>
                  <a:pt x="33718" y="165554"/>
                </a:lnTo>
                <a:lnTo>
                  <a:pt x="31661" y="144475"/>
                </a:lnTo>
                <a:lnTo>
                  <a:pt x="31661" y="94995"/>
                </a:lnTo>
                <a:lnTo>
                  <a:pt x="138079" y="94995"/>
                </a:lnTo>
                <a:lnTo>
                  <a:pt x="131832" y="83850"/>
                </a:lnTo>
                <a:lnTo>
                  <a:pt x="108234" y="68692"/>
                </a:lnTo>
                <a:lnTo>
                  <a:pt x="75196" y="63639"/>
                </a:lnTo>
                <a:lnTo>
                  <a:pt x="31661" y="63639"/>
                </a:lnTo>
                <a:lnTo>
                  <a:pt x="31661" y="0"/>
                </a:lnTo>
                <a:close/>
              </a:path>
              <a:path w="151130" h="225425">
                <a:moveTo>
                  <a:pt x="138079" y="94995"/>
                </a:moveTo>
                <a:lnTo>
                  <a:pt x="75196" y="94995"/>
                </a:lnTo>
                <a:lnTo>
                  <a:pt x="86902" y="95855"/>
                </a:lnTo>
                <a:lnTo>
                  <a:pt x="96742" y="98432"/>
                </a:lnTo>
                <a:lnTo>
                  <a:pt x="118535" y="132968"/>
                </a:lnTo>
                <a:lnTo>
                  <a:pt x="119049" y="144475"/>
                </a:lnTo>
                <a:lnTo>
                  <a:pt x="118535" y="155855"/>
                </a:lnTo>
                <a:lnTo>
                  <a:pt x="96742" y="190212"/>
                </a:lnTo>
                <a:lnTo>
                  <a:pt x="75196" y="193649"/>
                </a:lnTo>
                <a:lnTo>
                  <a:pt x="138148" y="193649"/>
                </a:lnTo>
                <a:lnTo>
                  <a:pt x="145880" y="179908"/>
                </a:lnTo>
                <a:lnTo>
                  <a:pt x="146002" y="179625"/>
                </a:lnTo>
                <a:lnTo>
                  <a:pt x="150710" y="144475"/>
                </a:lnTo>
                <a:lnTo>
                  <a:pt x="145991" y="109111"/>
                </a:lnTo>
                <a:lnTo>
                  <a:pt x="138079" y="94995"/>
                </a:lnTo>
                <a:close/>
              </a:path>
            </a:pathLst>
          </a:custGeom>
          <a:solidFill>
            <a:srgbClr val="69AF22"/>
          </a:solidFill>
        </p:spPr>
        <p:txBody>
          <a:bodyPr wrap="square" lIns="0" tIns="0" rIns="0" bIns="0" rtlCol="0"/>
          <a:lstStyle/>
          <a:p>
            <a:endParaRPr b="1" dirty="0">
              <a:latin typeface="Century Gothic Bold"/>
            </a:endParaRPr>
          </a:p>
        </p:txBody>
      </p:sp>
      <p:sp>
        <p:nvSpPr>
          <p:cNvPr id="38" name="object 11"/>
          <p:cNvSpPr/>
          <p:nvPr/>
        </p:nvSpPr>
        <p:spPr>
          <a:xfrm>
            <a:off x="1491056" y="6811619"/>
            <a:ext cx="31750" cy="31750"/>
          </a:xfrm>
          <a:custGeom>
            <a:avLst/>
            <a:gdLst/>
            <a:ahLst/>
            <a:cxnLst/>
            <a:rect l="l" t="t" r="r" b="b"/>
            <a:pathLst>
              <a:path w="31750" h="31750">
                <a:moveTo>
                  <a:pt x="31661" y="0"/>
                </a:moveTo>
                <a:lnTo>
                  <a:pt x="0" y="0"/>
                </a:lnTo>
                <a:lnTo>
                  <a:pt x="0" y="31356"/>
                </a:lnTo>
                <a:lnTo>
                  <a:pt x="31661" y="31356"/>
                </a:lnTo>
                <a:lnTo>
                  <a:pt x="31661" y="0"/>
                </a:lnTo>
                <a:close/>
              </a:path>
            </a:pathLst>
          </a:custGeom>
          <a:solidFill>
            <a:srgbClr val="69AF22"/>
          </a:solidFill>
        </p:spPr>
        <p:txBody>
          <a:bodyPr wrap="square" lIns="0" tIns="0" rIns="0" bIns="0" rtlCol="0"/>
          <a:lstStyle/>
          <a:p>
            <a:endParaRPr b="1" dirty="0">
              <a:latin typeface="Century Gothic Bold"/>
            </a:endParaRPr>
          </a:p>
        </p:txBody>
      </p:sp>
      <p:sp>
        <p:nvSpPr>
          <p:cNvPr id="39" name="object 12"/>
          <p:cNvSpPr/>
          <p:nvPr/>
        </p:nvSpPr>
        <p:spPr>
          <a:xfrm>
            <a:off x="1506886" y="6875246"/>
            <a:ext cx="0" cy="161925"/>
          </a:xfrm>
          <a:custGeom>
            <a:avLst/>
            <a:gdLst/>
            <a:ahLst/>
            <a:cxnLst/>
            <a:rect l="l" t="t" r="r" b="b"/>
            <a:pathLst>
              <a:path h="161925">
                <a:moveTo>
                  <a:pt x="0" y="0"/>
                </a:moveTo>
                <a:lnTo>
                  <a:pt x="0" y="161366"/>
                </a:lnTo>
              </a:path>
            </a:pathLst>
          </a:custGeom>
          <a:ln w="31661">
            <a:solidFill>
              <a:srgbClr val="69AF22"/>
            </a:solidFill>
          </a:ln>
        </p:spPr>
        <p:txBody>
          <a:bodyPr wrap="square" lIns="0" tIns="0" rIns="0" bIns="0" rtlCol="0"/>
          <a:lstStyle/>
          <a:p>
            <a:endParaRPr b="1" dirty="0">
              <a:latin typeface="Century Gothic Bold"/>
            </a:endParaRPr>
          </a:p>
        </p:txBody>
      </p:sp>
      <p:sp>
        <p:nvSpPr>
          <p:cNvPr id="40" name="object 13"/>
          <p:cNvSpPr/>
          <p:nvPr/>
        </p:nvSpPr>
        <p:spPr>
          <a:xfrm>
            <a:off x="1534344" y="6811612"/>
            <a:ext cx="151130" cy="225425"/>
          </a:xfrm>
          <a:custGeom>
            <a:avLst/>
            <a:gdLst/>
            <a:ahLst/>
            <a:cxnLst/>
            <a:rect l="l" t="t" r="r" b="b"/>
            <a:pathLst>
              <a:path w="151130" h="225425">
                <a:moveTo>
                  <a:pt x="150710" y="0"/>
                </a:moveTo>
                <a:lnTo>
                  <a:pt x="119049" y="0"/>
                </a:lnTo>
                <a:lnTo>
                  <a:pt x="119049" y="63639"/>
                </a:lnTo>
                <a:lnTo>
                  <a:pt x="75501" y="63639"/>
                </a:lnTo>
                <a:lnTo>
                  <a:pt x="42471" y="68682"/>
                </a:lnTo>
                <a:lnTo>
                  <a:pt x="18876" y="83812"/>
                </a:lnTo>
                <a:lnTo>
                  <a:pt x="4719" y="109025"/>
                </a:lnTo>
                <a:lnTo>
                  <a:pt x="0" y="144322"/>
                </a:lnTo>
                <a:lnTo>
                  <a:pt x="4719" y="179758"/>
                </a:lnTo>
                <a:lnTo>
                  <a:pt x="18876" y="205066"/>
                </a:lnTo>
                <a:lnTo>
                  <a:pt x="42471" y="220250"/>
                </a:lnTo>
                <a:lnTo>
                  <a:pt x="75501" y="225310"/>
                </a:lnTo>
                <a:lnTo>
                  <a:pt x="108405" y="220250"/>
                </a:lnTo>
                <a:lnTo>
                  <a:pt x="131908" y="205066"/>
                </a:lnTo>
                <a:lnTo>
                  <a:pt x="138744" y="192798"/>
                </a:lnTo>
                <a:lnTo>
                  <a:pt x="75577" y="192798"/>
                </a:lnTo>
                <a:lnTo>
                  <a:pt x="63892" y="191936"/>
                </a:lnTo>
                <a:lnTo>
                  <a:pt x="34097" y="164539"/>
                </a:lnTo>
                <a:lnTo>
                  <a:pt x="32042" y="143167"/>
                </a:lnTo>
                <a:lnTo>
                  <a:pt x="32556" y="131625"/>
                </a:lnTo>
                <a:lnTo>
                  <a:pt x="54113" y="97212"/>
                </a:lnTo>
                <a:lnTo>
                  <a:pt x="150710" y="93840"/>
                </a:lnTo>
                <a:lnTo>
                  <a:pt x="150710" y="0"/>
                </a:lnTo>
                <a:close/>
              </a:path>
              <a:path w="151130" h="225425">
                <a:moveTo>
                  <a:pt x="150710" y="93840"/>
                </a:moveTo>
                <a:lnTo>
                  <a:pt x="119113" y="93840"/>
                </a:lnTo>
                <a:lnTo>
                  <a:pt x="119062" y="144322"/>
                </a:lnTo>
                <a:lnTo>
                  <a:pt x="118600" y="154715"/>
                </a:lnTo>
                <a:lnTo>
                  <a:pt x="97047" y="189350"/>
                </a:lnTo>
                <a:lnTo>
                  <a:pt x="75577" y="192798"/>
                </a:lnTo>
                <a:lnTo>
                  <a:pt x="138744" y="192798"/>
                </a:lnTo>
                <a:lnTo>
                  <a:pt x="146010" y="179758"/>
                </a:lnTo>
                <a:lnTo>
                  <a:pt x="150710" y="144322"/>
                </a:lnTo>
                <a:lnTo>
                  <a:pt x="150710" y="93840"/>
                </a:lnTo>
                <a:close/>
              </a:path>
            </a:pathLst>
          </a:custGeom>
          <a:solidFill>
            <a:srgbClr val="69AF22"/>
          </a:solidFill>
        </p:spPr>
        <p:txBody>
          <a:bodyPr wrap="square" lIns="0" tIns="0" rIns="0" bIns="0" rtlCol="0"/>
          <a:lstStyle/>
          <a:p>
            <a:endParaRPr b="1" dirty="0">
              <a:latin typeface="Century Gothic Bold"/>
            </a:endParaRPr>
          </a:p>
        </p:txBody>
      </p:sp>
      <p:sp>
        <p:nvSpPr>
          <p:cNvPr id="41" name="object 14"/>
          <p:cNvSpPr/>
          <p:nvPr/>
        </p:nvSpPr>
        <p:spPr>
          <a:xfrm>
            <a:off x="1690453" y="6875246"/>
            <a:ext cx="151130" cy="161925"/>
          </a:xfrm>
          <a:custGeom>
            <a:avLst/>
            <a:gdLst/>
            <a:ahLst/>
            <a:cxnLst/>
            <a:rect l="l" t="t" r="r" b="b"/>
            <a:pathLst>
              <a:path w="151130" h="161925">
                <a:moveTo>
                  <a:pt x="75501" y="0"/>
                </a:moveTo>
                <a:lnTo>
                  <a:pt x="42466" y="5052"/>
                </a:lnTo>
                <a:lnTo>
                  <a:pt x="18872" y="20210"/>
                </a:lnTo>
                <a:lnTo>
                  <a:pt x="4717" y="45471"/>
                </a:lnTo>
                <a:lnTo>
                  <a:pt x="0" y="80835"/>
                </a:lnTo>
                <a:lnTo>
                  <a:pt x="4717" y="116071"/>
                </a:lnTo>
                <a:lnTo>
                  <a:pt x="18872" y="141236"/>
                </a:lnTo>
                <a:lnTo>
                  <a:pt x="42466" y="156334"/>
                </a:lnTo>
                <a:lnTo>
                  <a:pt x="75501" y="161366"/>
                </a:lnTo>
                <a:lnTo>
                  <a:pt x="150710" y="161366"/>
                </a:lnTo>
                <a:lnTo>
                  <a:pt x="150710" y="130009"/>
                </a:lnTo>
                <a:lnTo>
                  <a:pt x="75501" y="130009"/>
                </a:lnTo>
                <a:lnTo>
                  <a:pt x="58544" y="127916"/>
                </a:lnTo>
                <a:lnTo>
                  <a:pt x="45737" y="121637"/>
                </a:lnTo>
                <a:lnTo>
                  <a:pt x="37080" y="111171"/>
                </a:lnTo>
                <a:lnTo>
                  <a:pt x="32575" y="96520"/>
                </a:lnTo>
                <a:lnTo>
                  <a:pt x="150710" y="96520"/>
                </a:lnTo>
                <a:lnTo>
                  <a:pt x="150710" y="80733"/>
                </a:lnTo>
                <a:lnTo>
                  <a:pt x="148638" y="65163"/>
                </a:lnTo>
                <a:lnTo>
                  <a:pt x="32575" y="65163"/>
                </a:lnTo>
                <a:lnTo>
                  <a:pt x="37080" y="50378"/>
                </a:lnTo>
                <a:lnTo>
                  <a:pt x="45737" y="39817"/>
                </a:lnTo>
                <a:lnTo>
                  <a:pt x="58544" y="33481"/>
                </a:lnTo>
                <a:lnTo>
                  <a:pt x="75501" y="31369"/>
                </a:lnTo>
                <a:lnTo>
                  <a:pt x="138160" y="31369"/>
                </a:lnTo>
                <a:lnTo>
                  <a:pt x="131908" y="20183"/>
                </a:lnTo>
                <a:lnTo>
                  <a:pt x="108405" y="5045"/>
                </a:lnTo>
                <a:lnTo>
                  <a:pt x="75501" y="0"/>
                </a:lnTo>
                <a:close/>
              </a:path>
              <a:path w="151130" h="161925">
                <a:moveTo>
                  <a:pt x="138160" y="31369"/>
                </a:moveTo>
                <a:lnTo>
                  <a:pt x="75501" y="31369"/>
                </a:lnTo>
                <a:lnTo>
                  <a:pt x="92325" y="33481"/>
                </a:lnTo>
                <a:lnTo>
                  <a:pt x="105038" y="39817"/>
                </a:lnTo>
                <a:lnTo>
                  <a:pt x="113641" y="50378"/>
                </a:lnTo>
                <a:lnTo>
                  <a:pt x="118135" y="65163"/>
                </a:lnTo>
                <a:lnTo>
                  <a:pt x="148638" y="65163"/>
                </a:lnTo>
                <a:lnTo>
                  <a:pt x="146010" y="45412"/>
                </a:lnTo>
                <a:lnTo>
                  <a:pt x="138160" y="31369"/>
                </a:lnTo>
                <a:close/>
              </a:path>
            </a:pathLst>
          </a:custGeom>
          <a:solidFill>
            <a:srgbClr val="69AF22"/>
          </a:solidFill>
        </p:spPr>
        <p:txBody>
          <a:bodyPr wrap="square" lIns="0" tIns="0" rIns="0" bIns="0" rtlCol="0"/>
          <a:lstStyle/>
          <a:p>
            <a:endParaRPr b="1" dirty="0">
              <a:latin typeface="Century Gothic Bold"/>
            </a:endParaRPr>
          </a:p>
        </p:txBody>
      </p:sp>
      <p:sp>
        <p:nvSpPr>
          <p:cNvPr id="42" name="object 15"/>
          <p:cNvSpPr/>
          <p:nvPr/>
        </p:nvSpPr>
        <p:spPr>
          <a:xfrm>
            <a:off x="879849" y="7122655"/>
            <a:ext cx="946471" cy="170242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b="1" dirty="0">
              <a:latin typeface="Century Gothic Bold"/>
            </a:endParaRPr>
          </a:p>
        </p:txBody>
      </p:sp>
      <p:sp>
        <p:nvSpPr>
          <p:cNvPr id="43" name="object 16"/>
          <p:cNvSpPr txBox="1"/>
          <p:nvPr/>
        </p:nvSpPr>
        <p:spPr>
          <a:xfrm>
            <a:off x="2861074" y="6985140"/>
            <a:ext cx="1466215" cy="162224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950" b="1" spc="-25" dirty="0">
                <a:solidFill>
                  <a:srgbClr val="004594"/>
                </a:solidFill>
                <a:latin typeface="Century Gothic"/>
                <a:cs typeface="Century Gothic"/>
              </a:rPr>
              <a:t>www.lanbide.euskadi.eus</a:t>
            </a:r>
            <a:endParaRPr sz="950" dirty="0">
              <a:latin typeface="Century Gothic"/>
              <a:cs typeface="Century Gothic"/>
            </a:endParaRPr>
          </a:p>
        </p:txBody>
      </p:sp>
      <p:sp>
        <p:nvSpPr>
          <p:cNvPr id="44" name="object 17"/>
          <p:cNvSpPr/>
          <p:nvPr/>
        </p:nvSpPr>
        <p:spPr>
          <a:xfrm>
            <a:off x="4692841" y="7021690"/>
            <a:ext cx="126720" cy="126733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b="1" dirty="0">
              <a:latin typeface="Century Gothic Bold"/>
            </a:endParaRPr>
          </a:p>
        </p:txBody>
      </p:sp>
      <p:sp>
        <p:nvSpPr>
          <p:cNvPr id="45" name="object 18"/>
          <p:cNvSpPr/>
          <p:nvPr/>
        </p:nvSpPr>
        <p:spPr>
          <a:xfrm>
            <a:off x="4512936" y="7021693"/>
            <a:ext cx="126623" cy="126733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b="1" dirty="0">
              <a:latin typeface="Century Gothic Bold"/>
            </a:endParaRPr>
          </a:p>
        </p:txBody>
      </p:sp>
      <p:sp>
        <p:nvSpPr>
          <p:cNvPr id="46" name="object 19"/>
          <p:cNvSpPr/>
          <p:nvPr/>
        </p:nvSpPr>
        <p:spPr>
          <a:xfrm>
            <a:off x="4873167" y="7021696"/>
            <a:ext cx="126746" cy="126720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b="1" dirty="0">
              <a:latin typeface="Century Gothic Bold"/>
            </a:endParaRPr>
          </a:p>
        </p:txBody>
      </p:sp>
      <p:sp>
        <p:nvSpPr>
          <p:cNvPr id="47" name="object 22"/>
          <p:cNvSpPr txBox="1"/>
          <p:nvPr/>
        </p:nvSpPr>
        <p:spPr>
          <a:xfrm>
            <a:off x="2002056" y="7016817"/>
            <a:ext cx="764352" cy="321242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950" b="1" spc="-5" dirty="0" smtClean="0">
                <a:solidFill>
                  <a:srgbClr val="004594"/>
                </a:solidFill>
                <a:latin typeface="Century Gothic"/>
                <a:cs typeface="Century Gothic"/>
              </a:rPr>
              <a:t>9</a:t>
            </a:r>
            <a:r>
              <a:rPr lang="es-ES" sz="950" b="1" spc="-5" dirty="0" smtClean="0">
                <a:solidFill>
                  <a:srgbClr val="004594"/>
                </a:solidFill>
                <a:latin typeface="Century Gothic"/>
                <a:cs typeface="Century Gothic"/>
              </a:rPr>
              <a:t>45  160 601</a:t>
            </a:r>
          </a:p>
          <a:p>
            <a:pPr marL="12700">
              <a:lnSpc>
                <a:spcPct val="100000"/>
              </a:lnSpc>
              <a:spcBef>
                <a:spcPts val="125"/>
              </a:spcBef>
            </a:pPr>
            <a:endParaRPr sz="950" dirty="0">
              <a:latin typeface="Century Gothic"/>
              <a:cs typeface="Century Gothic"/>
            </a:endParaRPr>
          </a:p>
        </p:txBody>
      </p:sp>
      <p:pic>
        <p:nvPicPr>
          <p:cNvPr id="27" name="Imagen 26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37522" y="6875246"/>
            <a:ext cx="2511870" cy="432000"/>
          </a:xfrm>
          <a:prstGeom prst="rect">
            <a:avLst/>
          </a:prstGeom>
        </p:spPr>
      </p:pic>
      <p:pic>
        <p:nvPicPr>
          <p:cNvPr id="31" name="Picture 5" descr="OK Tira azul_oscuro"/>
          <p:cNvPicPr>
            <a:picLocks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5685" r="-47"/>
          <a:stretch>
            <a:fillRect/>
          </a:stretch>
        </p:blipFill>
        <p:spPr bwMode="auto">
          <a:xfrm>
            <a:off x="184334" y="87568"/>
            <a:ext cx="10191566" cy="1328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" y="0"/>
            <a:ext cx="10693400" cy="7562850"/>
          </a:xfrm>
          <a:prstGeom prst="rect">
            <a:avLst/>
          </a:prstGeom>
        </p:spPr>
      </p:pic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69299" y="1108778"/>
            <a:ext cx="4751070" cy="756682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ts val="2950"/>
              </a:lnSpc>
              <a:spcBef>
                <a:spcPts val="120"/>
              </a:spcBef>
            </a:pPr>
            <a:r>
              <a:rPr lang="es-ES" sz="2500" spc="-15" dirty="0" smtClean="0"/>
              <a:t>Lan </a:t>
            </a:r>
            <a:r>
              <a:rPr lang="es-ES" sz="2500" spc="-55" dirty="0" smtClean="0"/>
              <a:t>Aktibazioko</a:t>
            </a:r>
            <a:r>
              <a:rPr lang="es-ES" sz="2500" spc="100" dirty="0" smtClean="0"/>
              <a:t> </a:t>
            </a:r>
            <a:r>
              <a:rPr lang="es-ES" sz="2500" spc="-5" dirty="0" err="1" smtClean="0"/>
              <a:t>Zuzendaritza</a:t>
            </a:r>
            <a:endParaRPr lang="es-ES" sz="2500" dirty="0" smtClean="0"/>
          </a:p>
          <a:p>
            <a:pPr marL="12700">
              <a:lnSpc>
                <a:spcPts val="2950"/>
              </a:lnSpc>
            </a:pPr>
            <a:r>
              <a:rPr lang="es-ES" sz="2400" b="0" spc="-65" dirty="0" smtClean="0">
                <a:latin typeface="Century Gothic"/>
                <a:cs typeface="Century Gothic"/>
              </a:rPr>
              <a:t>Dirección </a:t>
            </a:r>
            <a:r>
              <a:rPr lang="es-ES" sz="2400" b="0" spc="-95" dirty="0" smtClean="0">
                <a:latin typeface="Century Gothic"/>
                <a:cs typeface="Century Gothic"/>
              </a:rPr>
              <a:t>de </a:t>
            </a:r>
            <a:r>
              <a:rPr lang="es-ES" sz="2400" b="0" spc="-105" dirty="0" smtClean="0">
                <a:latin typeface="Century Gothic"/>
                <a:cs typeface="Century Gothic"/>
              </a:rPr>
              <a:t>Activación</a:t>
            </a:r>
            <a:r>
              <a:rPr lang="es-ES" sz="2400" b="0" spc="204" dirty="0" smtClean="0">
                <a:latin typeface="Century Gothic"/>
                <a:cs typeface="Century Gothic"/>
              </a:rPr>
              <a:t> </a:t>
            </a:r>
            <a:r>
              <a:rPr lang="es-ES" sz="2400" b="0" spc="-75" dirty="0" smtClean="0">
                <a:latin typeface="Century Gothic"/>
                <a:cs typeface="Century Gothic"/>
              </a:rPr>
              <a:t>Laboral</a:t>
            </a:r>
            <a:endParaRPr lang="es-ES" sz="2400" dirty="0">
              <a:latin typeface="Century Gothic"/>
              <a:cs typeface="Century Gothic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788933" y="2486025"/>
            <a:ext cx="7936230" cy="1615186"/>
          </a:xfrm>
          <a:prstGeom prst="rect">
            <a:avLst/>
          </a:prstGeom>
          <a:solidFill>
            <a:srgbClr val="69AF22"/>
          </a:solidFill>
        </p:spPr>
        <p:txBody>
          <a:bodyPr vert="horz" wrap="square" lIns="0" tIns="698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55"/>
              </a:spcBef>
            </a:pPr>
            <a:endParaRPr sz="1250" dirty="0">
              <a:latin typeface="Times New Roman"/>
              <a:cs typeface="Times New Roman"/>
            </a:endParaRPr>
          </a:p>
          <a:p>
            <a:pPr marL="283845">
              <a:lnSpc>
                <a:spcPct val="100000"/>
              </a:lnSpc>
            </a:pPr>
            <a:r>
              <a:rPr sz="1300" b="1" spc="-20" dirty="0">
                <a:solidFill>
                  <a:schemeClr val="bg1">
                    <a:lumMod val="95000"/>
                  </a:schemeClr>
                </a:solidFill>
                <a:latin typeface="Century Gothic" panose="020B0502020202020204" pitchFamily="34" charset="0"/>
              </a:rPr>
              <a:t>SOLICITUDES DE SUBVENCIÓN </a:t>
            </a:r>
            <a:endParaRPr lang="es-ES" sz="1300" b="1" spc="-20" dirty="0" smtClean="0">
              <a:solidFill>
                <a:schemeClr val="bg1">
                  <a:lumMod val="95000"/>
                </a:schemeClr>
              </a:solidFill>
              <a:latin typeface="Century Gothic" panose="020B0502020202020204" pitchFamily="34" charset="0"/>
            </a:endParaRPr>
          </a:p>
          <a:p>
            <a:pPr marL="283845">
              <a:lnSpc>
                <a:spcPct val="100000"/>
              </a:lnSpc>
            </a:pPr>
            <a:r>
              <a:rPr sz="1300" spc="-35" dirty="0" smtClean="0">
                <a:solidFill>
                  <a:schemeClr val="bg1">
                    <a:lumMod val="95000"/>
                  </a:schemeClr>
                </a:solidFill>
                <a:latin typeface="Century Gothic" panose="020B0502020202020204" pitchFamily="34" charset="0"/>
                <a:cs typeface="Century Gothic"/>
              </a:rPr>
              <a:t>Servicio </a:t>
            </a:r>
            <a:r>
              <a:rPr sz="1300" spc="-60" dirty="0" smtClean="0">
                <a:solidFill>
                  <a:schemeClr val="bg1">
                    <a:lumMod val="95000"/>
                  </a:schemeClr>
                </a:solidFill>
                <a:latin typeface="Century Gothic" panose="020B0502020202020204" pitchFamily="34" charset="0"/>
                <a:cs typeface="Century Gothic"/>
              </a:rPr>
              <a:t>de </a:t>
            </a:r>
            <a:r>
              <a:rPr sz="1300" spc="-45" dirty="0" err="1" smtClean="0">
                <a:solidFill>
                  <a:schemeClr val="bg1">
                    <a:lumMod val="95000"/>
                  </a:schemeClr>
                </a:solidFill>
                <a:latin typeface="Century Gothic" panose="020B0502020202020204" pitchFamily="34" charset="0"/>
                <a:cs typeface="Century Gothic"/>
              </a:rPr>
              <a:t>Fomento</a:t>
            </a:r>
            <a:r>
              <a:rPr sz="1300" spc="-45" dirty="0" smtClean="0">
                <a:solidFill>
                  <a:schemeClr val="bg1">
                    <a:lumMod val="95000"/>
                  </a:schemeClr>
                </a:solidFill>
                <a:latin typeface="Century Gothic" panose="020B0502020202020204" pitchFamily="34" charset="0"/>
                <a:cs typeface="Century Gothic"/>
              </a:rPr>
              <a:t> </a:t>
            </a:r>
            <a:r>
              <a:rPr sz="1300" spc="-60" dirty="0" smtClean="0">
                <a:solidFill>
                  <a:schemeClr val="bg1">
                    <a:lumMod val="95000"/>
                  </a:schemeClr>
                </a:solidFill>
                <a:latin typeface="Century Gothic" panose="020B0502020202020204" pitchFamily="34" charset="0"/>
                <a:cs typeface="Century Gothic"/>
              </a:rPr>
              <a:t>de</a:t>
            </a:r>
            <a:r>
              <a:rPr sz="1300" spc="15" dirty="0" smtClean="0">
                <a:solidFill>
                  <a:schemeClr val="bg1">
                    <a:lumMod val="95000"/>
                  </a:schemeClr>
                </a:solidFill>
                <a:latin typeface="Century Gothic" panose="020B0502020202020204" pitchFamily="34" charset="0"/>
                <a:cs typeface="Century Gothic"/>
              </a:rPr>
              <a:t> </a:t>
            </a:r>
            <a:r>
              <a:rPr sz="1300" spc="-30" dirty="0" err="1" smtClean="0">
                <a:solidFill>
                  <a:schemeClr val="bg1">
                    <a:lumMod val="95000"/>
                  </a:schemeClr>
                </a:solidFill>
                <a:latin typeface="Century Gothic" panose="020B0502020202020204" pitchFamily="34" charset="0"/>
                <a:cs typeface="Century Gothic"/>
              </a:rPr>
              <a:t>Empleo</a:t>
            </a:r>
            <a:r>
              <a:rPr sz="1300" spc="-30" dirty="0" smtClean="0">
                <a:solidFill>
                  <a:schemeClr val="bg1">
                    <a:lumMod val="95000"/>
                  </a:schemeClr>
                </a:solidFill>
                <a:latin typeface="Century Gothic" panose="020B0502020202020204" pitchFamily="34" charset="0"/>
                <a:cs typeface="Century Gothic"/>
              </a:rPr>
              <a:t>:</a:t>
            </a:r>
            <a:endParaRPr sz="1300" dirty="0" smtClean="0">
              <a:solidFill>
                <a:schemeClr val="bg1">
                  <a:lumMod val="95000"/>
                </a:schemeClr>
              </a:solidFill>
              <a:latin typeface="Century Gothic" panose="020B0502020202020204" pitchFamily="34" charset="0"/>
              <a:cs typeface="Century Gothic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1350" dirty="0">
              <a:solidFill>
                <a:schemeClr val="bg1">
                  <a:lumMod val="95000"/>
                </a:schemeClr>
              </a:solidFill>
              <a:latin typeface="Century Gothic" panose="020B0502020202020204" pitchFamily="34" charset="0"/>
              <a:cs typeface="Times New Roman"/>
            </a:endParaRPr>
          </a:p>
          <a:p>
            <a:pPr marL="283845">
              <a:lnSpc>
                <a:spcPct val="100000"/>
              </a:lnSpc>
            </a:pPr>
            <a:r>
              <a:rPr lang="es-ES" sz="1300" spc="-35" dirty="0" err="1">
                <a:solidFill>
                  <a:schemeClr val="bg1">
                    <a:lumMod val="95000"/>
                  </a:schemeClr>
                </a:solidFill>
                <a:latin typeface="Century Gothic" panose="020B0502020202020204" pitchFamily="34" charset="0"/>
                <a:cs typeface="Century Gothic"/>
              </a:rPr>
              <a:t>s</a:t>
            </a:r>
            <a:r>
              <a:rPr lang="es-ES" sz="1300" spc="-35" dirty="0" err="1" smtClean="0">
                <a:solidFill>
                  <a:schemeClr val="bg1">
                    <a:lumMod val="95000"/>
                  </a:schemeClr>
                </a:solidFill>
                <a:latin typeface="Century Gothic" panose="020B0502020202020204" pitchFamily="34" charset="0"/>
                <a:cs typeface="Century Gothic"/>
              </a:rPr>
              <a:t>ervicio.fomento</a:t>
            </a:r>
            <a:r>
              <a:rPr sz="1300" spc="-35" dirty="0" smtClean="0">
                <a:solidFill>
                  <a:schemeClr val="bg1">
                    <a:lumMod val="95000"/>
                  </a:schemeClr>
                </a:solidFill>
                <a:latin typeface="Century Gothic" panose="020B0502020202020204" pitchFamily="34" charset="0"/>
                <a:cs typeface="Century Gothic"/>
              </a:rPr>
              <a:t>@</a:t>
            </a:r>
            <a:r>
              <a:rPr sz="1300" spc="-35" dirty="0" err="1" smtClean="0">
                <a:solidFill>
                  <a:schemeClr val="bg1">
                    <a:lumMod val="95000"/>
                  </a:schemeClr>
                </a:solidFill>
                <a:latin typeface="Century Gothic" panose="020B0502020202020204" pitchFamily="34" charset="0"/>
                <a:cs typeface="Century Gothic"/>
              </a:rPr>
              <a:t>lanbide.eus</a:t>
            </a:r>
            <a:endParaRPr sz="1300" dirty="0">
              <a:solidFill>
                <a:schemeClr val="bg1">
                  <a:lumMod val="95000"/>
                </a:schemeClr>
              </a:solidFill>
              <a:latin typeface="Century Gothic" panose="020B0502020202020204" pitchFamily="34" charset="0"/>
              <a:cs typeface="Century Gothic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1350" dirty="0">
              <a:solidFill>
                <a:schemeClr val="bg1">
                  <a:lumMod val="95000"/>
                </a:schemeClr>
              </a:solidFill>
              <a:latin typeface="Century Gothic" panose="020B0502020202020204" pitchFamily="34" charset="0"/>
              <a:cs typeface="Times New Roman"/>
            </a:endParaRPr>
          </a:p>
          <a:p>
            <a:pPr marL="283845">
              <a:lnSpc>
                <a:spcPct val="100000"/>
              </a:lnSpc>
            </a:pPr>
            <a:r>
              <a:rPr sz="1300" spc="25" dirty="0" smtClean="0">
                <a:solidFill>
                  <a:schemeClr val="bg1">
                    <a:lumMod val="95000"/>
                  </a:schemeClr>
                </a:solidFill>
                <a:latin typeface="Century Gothic" panose="020B0502020202020204" pitchFamily="34" charset="0"/>
                <a:cs typeface="Century Gothic"/>
              </a:rPr>
              <a:t>945</a:t>
            </a:r>
            <a:r>
              <a:rPr lang="es-ES" sz="1300" spc="25" dirty="0" smtClean="0">
                <a:solidFill>
                  <a:schemeClr val="bg1">
                    <a:lumMod val="95000"/>
                  </a:schemeClr>
                </a:solidFill>
                <a:latin typeface="Century Gothic" panose="020B0502020202020204" pitchFamily="34" charset="0"/>
                <a:cs typeface="Century Gothic"/>
              </a:rPr>
              <a:t> 162 324 / 945 164 413</a:t>
            </a:r>
            <a:r>
              <a:rPr sz="1300" spc="25" dirty="0" smtClean="0">
                <a:solidFill>
                  <a:schemeClr val="bg1">
                    <a:lumMod val="95000"/>
                  </a:schemeClr>
                </a:solidFill>
                <a:latin typeface="Century Gothic" panose="020B0502020202020204" pitchFamily="34" charset="0"/>
                <a:cs typeface="Century Gothic"/>
              </a:rPr>
              <a:t> </a:t>
            </a:r>
            <a:endParaRPr lang="es-ES" sz="1300" spc="25" dirty="0" smtClean="0">
              <a:solidFill>
                <a:schemeClr val="bg1">
                  <a:lumMod val="95000"/>
                </a:schemeClr>
              </a:solidFill>
              <a:latin typeface="Century Gothic" panose="020B0502020202020204" pitchFamily="34" charset="0"/>
              <a:cs typeface="Century Gothic"/>
            </a:endParaRPr>
          </a:p>
          <a:p>
            <a:pPr marL="283845">
              <a:lnSpc>
                <a:spcPct val="100000"/>
              </a:lnSpc>
            </a:pPr>
            <a:endParaRPr sz="1300" dirty="0">
              <a:solidFill>
                <a:schemeClr val="bg1"/>
              </a:solidFill>
              <a:latin typeface="Century Gothic"/>
              <a:cs typeface="Century Gothic"/>
            </a:endParaRPr>
          </a:p>
        </p:txBody>
      </p:sp>
      <p:sp>
        <p:nvSpPr>
          <p:cNvPr id="26" name="object 2"/>
          <p:cNvSpPr txBox="1"/>
          <p:nvPr/>
        </p:nvSpPr>
        <p:spPr>
          <a:xfrm>
            <a:off x="7581454" y="6976163"/>
            <a:ext cx="2953272" cy="171201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  <a:tabLst>
                <a:tab pos="1693545" algn="l"/>
              </a:tabLst>
            </a:pPr>
            <a:r>
              <a:rPr lang="es-ES" sz="1000" b="1" spc="-20" dirty="0" smtClean="0">
                <a:solidFill>
                  <a:srgbClr val="004594"/>
                </a:solidFill>
                <a:latin typeface="Century Gothic Bold"/>
                <a:cs typeface="Calibri"/>
              </a:rPr>
              <a:t>Programa de primera experiencia profesional</a:t>
            </a:r>
            <a:r>
              <a:rPr sz="1000" b="1" dirty="0">
                <a:solidFill>
                  <a:srgbClr val="004594"/>
                </a:solidFill>
                <a:latin typeface="Century Gothic Bold"/>
                <a:cs typeface="Calibri"/>
              </a:rPr>
              <a:t>	</a:t>
            </a:r>
            <a:r>
              <a:rPr lang="es-ES" sz="950" spc="10" dirty="0" smtClean="0">
                <a:latin typeface="Century Gothic"/>
                <a:cs typeface="Calibri"/>
              </a:rPr>
              <a:t>30</a:t>
            </a:r>
            <a:endParaRPr sz="950" dirty="0">
              <a:latin typeface="Century Gothic"/>
              <a:cs typeface="Century Gothic"/>
            </a:endParaRPr>
          </a:p>
        </p:txBody>
      </p:sp>
      <p:sp>
        <p:nvSpPr>
          <p:cNvPr id="27" name="object 3"/>
          <p:cNvSpPr/>
          <p:nvPr/>
        </p:nvSpPr>
        <p:spPr>
          <a:xfrm>
            <a:off x="10080000" y="7012805"/>
            <a:ext cx="0" cy="100965"/>
          </a:xfrm>
          <a:custGeom>
            <a:avLst/>
            <a:gdLst/>
            <a:ahLst/>
            <a:cxnLst/>
            <a:rect l="l" t="t" r="r" b="b"/>
            <a:pathLst>
              <a:path h="100965">
                <a:moveTo>
                  <a:pt x="0" y="0"/>
                </a:moveTo>
                <a:lnTo>
                  <a:pt x="0" y="100799"/>
                </a:lnTo>
              </a:path>
            </a:pathLst>
          </a:custGeom>
          <a:ln w="12700">
            <a:solidFill>
              <a:srgbClr val="004594"/>
            </a:solidFill>
          </a:ln>
        </p:spPr>
        <p:txBody>
          <a:bodyPr wrap="square" lIns="0" tIns="0" rIns="0" bIns="0" rtlCol="0"/>
          <a:lstStyle/>
          <a:p>
            <a:endParaRPr b="1" dirty="0">
              <a:latin typeface="Century Gothic Bold"/>
            </a:endParaRPr>
          </a:p>
        </p:txBody>
      </p:sp>
      <p:sp>
        <p:nvSpPr>
          <p:cNvPr id="28" name="object 4"/>
          <p:cNvSpPr/>
          <p:nvPr/>
        </p:nvSpPr>
        <p:spPr>
          <a:xfrm>
            <a:off x="457198" y="6732004"/>
            <a:ext cx="351155" cy="351155"/>
          </a:xfrm>
          <a:custGeom>
            <a:avLst/>
            <a:gdLst/>
            <a:ahLst/>
            <a:cxnLst/>
            <a:rect l="l" t="t" r="r" b="b"/>
            <a:pathLst>
              <a:path w="351155" h="351154">
                <a:moveTo>
                  <a:pt x="175323" y="0"/>
                </a:moveTo>
                <a:lnTo>
                  <a:pt x="128712" y="6260"/>
                </a:lnTo>
                <a:lnTo>
                  <a:pt x="86830" y="23927"/>
                </a:lnTo>
                <a:lnTo>
                  <a:pt x="51347" y="51331"/>
                </a:lnTo>
                <a:lnTo>
                  <a:pt x="23934" y="86804"/>
                </a:lnTo>
                <a:lnTo>
                  <a:pt x="6262" y="128674"/>
                </a:lnTo>
                <a:lnTo>
                  <a:pt x="0" y="175272"/>
                </a:lnTo>
                <a:lnTo>
                  <a:pt x="6262" y="221892"/>
                </a:lnTo>
                <a:lnTo>
                  <a:pt x="23934" y="263777"/>
                </a:lnTo>
                <a:lnTo>
                  <a:pt x="51347" y="299258"/>
                </a:lnTo>
                <a:lnTo>
                  <a:pt x="86830" y="326667"/>
                </a:lnTo>
                <a:lnTo>
                  <a:pt x="128712" y="344335"/>
                </a:lnTo>
                <a:lnTo>
                  <a:pt x="175323" y="350596"/>
                </a:lnTo>
                <a:lnTo>
                  <a:pt x="221923" y="344335"/>
                </a:lnTo>
                <a:lnTo>
                  <a:pt x="263798" y="326667"/>
                </a:lnTo>
                <a:lnTo>
                  <a:pt x="299277" y="299258"/>
                </a:lnTo>
                <a:lnTo>
                  <a:pt x="326687" y="263777"/>
                </a:lnTo>
                <a:lnTo>
                  <a:pt x="344359" y="221892"/>
                </a:lnTo>
                <a:lnTo>
                  <a:pt x="350621" y="175272"/>
                </a:lnTo>
                <a:lnTo>
                  <a:pt x="344359" y="128674"/>
                </a:lnTo>
                <a:lnTo>
                  <a:pt x="326687" y="86804"/>
                </a:lnTo>
                <a:lnTo>
                  <a:pt x="299277" y="51331"/>
                </a:lnTo>
                <a:lnTo>
                  <a:pt x="263798" y="23927"/>
                </a:lnTo>
                <a:lnTo>
                  <a:pt x="221923" y="6260"/>
                </a:lnTo>
                <a:lnTo>
                  <a:pt x="175323" y="0"/>
                </a:lnTo>
                <a:close/>
              </a:path>
            </a:pathLst>
          </a:custGeom>
          <a:solidFill>
            <a:srgbClr val="004594"/>
          </a:solidFill>
        </p:spPr>
        <p:txBody>
          <a:bodyPr wrap="square" lIns="0" tIns="0" rIns="0" bIns="0" rtlCol="0"/>
          <a:lstStyle/>
          <a:p>
            <a:endParaRPr b="1" dirty="0">
              <a:latin typeface="Century Gothic Bold"/>
            </a:endParaRPr>
          </a:p>
        </p:txBody>
      </p:sp>
      <p:sp>
        <p:nvSpPr>
          <p:cNvPr id="29" name="object 5"/>
          <p:cNvSpPr/>
          <p:nvPr/>
        </p:nvSpPr>
        <p:spPr>
          <a:xfrm>
            <a:off x="493877" y="6737677"/>
            <a:ext cx="275866" cy="328575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b="1" dirty="0">
              <a:latin typeface="Century Gothic Bold"/>
            </a:endParaRPr>
          </a:p>
        </p:txBody>
      </p:sp>
      <p:sp>
        <p:nvSpPr>
          <p:cNvPr id="30" name="object 6"/>
          <p:cNvSpPr/>
          <p:nvPr/>
        </p:nvSpPr>
        <p:spPr>
          <a:xfrm>
            <a:off x="887719" y="7021132"/>
            <a:ext cx="134620" cy="0"/>
          </a:xfrm>
          <a:custGeom>
            <a:avLst/>
            <a:gdLst/>
            <a:ahLst/>
            <a:cxnLst/>
            <a:rect l="l" t="t" r="r" b="b"/>
            <a:pathLst>
              <a:path w="134619">
                <a:moveTo>
                  <a:pt x="0" y="0"/>
                </a:moveTo>
                <a:lnTo>
                  <a:pt x="134569" y="0"/>
                </a:lnTo>
              </a:path>
            </a:pathLst>
          </a:custGeom>
          <a:ln w="31750">
            <a:solidFill>
              <a:srgbClr val="004594"/>
            </a:solidFill>
          </a:ln>
        </p:spPr>
        <p:txBody>
          <a:bodyPr wrap="square" lIns="0" tIns="0" rIns="0" bIns="0" rtlCol="0"/>
          <a:lstStyle/>
          <a:p>
            <a:endParaRPr b="1" dirty="0">
              <a:latin typeface="Century Gothic Bold"/>
            </a:endParaRPr>
          </a:p>
        </p:txBody>
      </p:sp>
      <p:sp>
        <p:nvSpPr>
          <p:cNvPr id="31" name="object 7"/>
          <p:cNvSpPr/>
          <p:nvPr/>
        </p:nvSpPr>
        <p:spPr>
          <a:xfrm>
            <a:off x="903550" y="6812217"/>
            <a:ext cx="0" cy="193040"/>
          </a:xfrm>
          <a:custGeom>
            <a:avLst/>
            <a:gdLst/>
            <a:ahLst/>
            <a:cxnLst/>
            <a:rect l="l" t="t" r="r" b="b"/>
            <a:pathLst>
              <a:path h="193040">
                <a:moveTo>
                  <a:pt x="0" y="0"/>
                </a:moveTo>
                <a:lnTo>
                  <a:pt x="0" y="193039"/>
                </a:lnTo>
              </a:path>
            </a:pathLst>
          </a:custGeom>
          <a:ln w="31661">
            <a:solidFill>
              <a:srgbClr val="004594"/>
            </a:solidFill>
          </a:ln>
        </p:spPr>
        <p:txBody>
          <a:bodyPr wrap="square" lIns="0" tIns="0" rIns="0" bIns="0" rtlCol="0"/>
          <a:lstStyle/>
          <a:p>
            <a:endParaRPr b="1" dirty="0">
              <a:latin typeface="Century Gothic Bold"/>
            </a:endParaRPr>
          </a:p>
        </p:txBody>
      </p:sp>
      <p:sp>
        <p:nvSpPr>
          <p:cNvPr id="32" name="object 8"/>
          <p:cNvSpPr/>
          <p:nvPr/>
        </p:nvSpPr>
        <p:spPr>
          <a:xfrm>
            <a:off x="1026092" y="6875253"/>
            <a:ext cx="130810" cy="161925"/>
          </a:xfrm>
          <a:custGeom>
            <a:avLst/>
            <a:gdLst/>
            <a:ahLst/>
            <a:cxnLst/>
            <a:rect l="l" t="t" r="r" b="b"/>
            <a:pathLst>
              <a:path w="130809" h="161925">
                <a:moveTo>
                  <a:pt x="127364" y="31356"/>
                </a:moveTo>
                <a:lnTo>
                  <a:pt x="65163" y="31356"/>
                </a:lnTo>
                <a:lnTo>
                  <a:pt x="75338" y="31737"/>
                </a:lnTo>
                <a:lnTo>
                  <a:pt x="83651" y="32878"/>
                </a:lnTo>
                <a:lnTo>
                  <a:pt x="90102" y="34779"/>
                </a:lnTo>
                <a:lnTo>
                  <a:pt x="94691" y="37439"/>
                </a:lnTo>
                <a:lnTo>
                  <a:pt x="97535" y="39687"/>
                </a:lnTo>
                <a:lnTo>
                  <a:pt x="98958" y="43230"/>
                </a:lnTo>
                <a:lnTo>
                  <a:pt x="98958" y="52768"/>
                </a:lnTo>
                <a:lnTo>
                  <a:pt x="65163" y="64541"/>
                </a:lnTo>
                <a:lnTo>
                  <a:pt x="47749" y="65627"/>
                </a:lnTo>
                <a:lnTo>
                  <a:pt x="11264" y="81902"/>
                </a:lnTo>
                <a:lnTo>
                  <a:pt x="0" y="112953"/>
                </a:lnTo>
                <a:lnTo>
                  <a:pt x="704" y="121973"/>
                </a:lnTo>
                <a:lnTo>
                  <a:pt x="32961" y="157024"/>
                </a:lnTo>
                <a:lnTo>
                  <a:pt x="65163" y="161366"/>
                </a:lnTo>
                <a:lnTo>
                  <a:pt x="93800" y="158339"/>
                </a:lnTo>
                <a:lnTo>
                  <a:pt x="114255" y="149261"/>
                </a:lnTo>
                <a:lnTo>
                  <a:pt x="126528" y="134132"/>
                </a:lnTo>
                <a:lnTo>
                  <a:pt x="127324" y="130009"/>
                </a:lnTo>
                <a:lnTo>
                  <a:pt x="65163" y="130009"/>
                </a:lnTo>
                <a:lnTo>
                  <a:pt x="55114" y="129624"/>
                </a:lnTo>
                <a:lnTo>
                  <a:pt x="31661" y="108191"/>
                </a:lnTo>
                <a:lnTo>
                  <a:pt x="33083" y="104609"/>
                </a:lnTo>
                <a:lnTo>
                  <a:pt x="74691" y="96204"/>
                </a:lnTo>
                <a:lnTo>
                  <a:pt x="83499" y="95294"/>
                </a:lnTo>
                <a:lnTo>
                  <a:pt x="91588" y="93774"/>
                </a:lnTo>
                <a:lnTo>
                  <a:pt x="98958" y="91643"/>
                </a:lnTo>
                <a:lnTo>
                  <a:pt x="130619" y="91643"/>
                </a:lnTo>
                <a:lnTo>
                  <a:pt x="130619" y="48107"/>
                </a:lnTo>
                <a:lnTo>
                  <a:pt x="127364" y="31356"/>
                </a:lnTo>
                <a:close/>
              </a:path>
              <a:path w="130809" h="161925">
                <a:moveTo>
                  <a:pt x="130619" y="91643"/>
                </a:moveTo>
                <a:lnTo>
                  <a:pt x="98958" y="91643"/>
                </a:lnTo>
                <a:lnTo>
                  <a:pt x="98958" y="118033"/>
                </a:lnTo>
                <a:lnTo>
                  <a:pt x="97535" y="121615"/>
                </a:lnTo>
                <a:lnTo>
                  <a:pt x="65163" y="130009"/>
                </a:lnTo>
                <a:lnTo>
                  <a:pt x="127324" y="130009"/>
                </a:lnTo>
                <a:lnTo>
                  <a:pt x="130587" y="113118"/>
                </a:lnTo>
                <a:lnTo>
                  <a:pt x="130619" y="91643"/>
                </a:lnTo>
                <a:close/>
              </a:path>
              <a:path w="130809" h="161925">
                <a:moveTo>
                  <a:pt x="65163" y="0"/>
                </a:moveTo>
                <a:lnTo>
                  <a:pt x="20799" y="9702"/>
                </a:lnTo>
                <a:lnTo>
                  <a:pt x="0" y="48107"/>
                </a:lnTo>
                <a:lnTo>
                  <a:pt x="31661" y="48107"/>
                </a:lnTo>
                <a:lnTo>
                  <a:pt x="31661" y="43230"/>
                </a:lnTo>
                <a:lnTo>
                  <a:pt x="33083" y="39687"/>
                </a:lnTo>
                <a:lnTo>
                  <a:pt x="65163" y="31356"/>
                </a:lnTo>
                <a:lnTo>
                  <a:pt x="127364" y="31356"/>
                </a:lnTo>
                <a:lnTo>
                  <a:pt x="126528" y="27056"/>
                </a:lnTo>
                <a:lnTo>
                  <a:pt x="114255" y="12023"/>
                </a:lnTo>
                <a:lnTo>
                  <a:pt x="93800" y="3005"/>
                </a:lnTo>
                <a:lnTo>
                  <a:pt x="65163" y="0"/>
                </a:lnTo>
                <a:close/>
              </a:path>
            </a:pathLst>
          </a:custGeom>
          <a:solidFill>
            <a:srgbClr val="004594"/>
          </a:solidFill>
        </p:spPr>
        <p:txBody>
          <a:bodyPr wrap="square" lIns="0" tIns="0" rIns="0" bIns="0" rtlCol="0"/>
          <a:lstStyle/>
          <a:p>
            <a:endParaRPr b="1" dirty="0">
              <a:latin typeface="Century Gothic Bold"/>
            </a:endParaRPr>
          </a:p>
        </p:txBody>
      </p:sp>
      <p:sp>
        <p:nvSpPr>
          <p:cNvPr id="33" name="object 9"/>
          <p:cNvSpPr/>
          <p:nvPr/>
        </p:nvSpPr>
        <p:spPr>
          <a:xfrm>
            <a:off x="1167560" y="6875250"/>
            <a:ext cx="151130" cy="161925"/>
          </a:xfrm>
          <a:custGeom>
            <a:avLst/>
            <a:gdLst/>
            <a:ahLst/>
            <a:cxnLst/>
            <a:rect l="l" t="t" r="r" b="b"/>
            <a:pathLst>
              <a:path w="151130" h="161925">
                <a:moveTo>
                  <a:pt x="75501" y="0"/>
                </a:moveTo>
                <a:lnTo>
                  <a:pt x="18876" y="20210"/>
                </a:lnTo>
                <a:lnTo>
                  <a:pt x="20" y="80683"/>
                </a:lnTo>
                <a:lnTo>
                  <a:pt x="0" y="161366"/>
                </a:lnTo>
                <a:lnTo>
                  <a:pt x="31661" y="161366"/>
                </a:lnTo>
                <a:lnTo>
                  <a:pt x="31661" y="80683"/>
                </a:lnTo>
                <a:lnTo>
                  <a:pt x="32175" y="69205"/>
                </a:lnTo>
                <a:lnTo>
                  <a:pt x="53967" y="34783"/>
                </a:lnTo>
                <a:lnTo>
                  <a:pt x="75501" y="31356"/>
                </a:lnTo>
                <a:lnTo>
                  <a:pt x="138130" y="31356"/>
                </a:lnTo>
                <a:lnTo>
                  <a:pt x="131908" y="20210"/>
                </a:lnTo>
                <a:lnTo>
                  <a:pt x="108405" y="5052"/>
                </a:lnTo>
                <a:lnTo>
                  <a:pt x="75501" y="0"/>
                </a:lnTo>
                <a:close/>
              </a:path>
              <a:path w="151130" h="161925">
                <a:moveTo>
                  <a:pt x="138130" y="31356"/>
                </a:moveTo>
                <a:lnTo>
                  <a:pt x="75501" y="31356"/>
                </a:lnTo>
                <a:lnTo>
                  <a:pt x="87188" y="32213"/>
                </a:lnTo>
                <a:lnTo>
                  <a:pt x="96970" y="34783"/>
                </a:lnTo>
                <a:lnTo>
                  <a:pt x="118535" y="69205"/>
                </a:lnTo>
                <a:lnTo>
                  <a:pt x="119049" y="80683"/>
                </a:lnTo>
                <a:lnTo>
                  <a:pt x="119049" y="161366"/>
                </a:lnTo>
                <a:lnTo>
                  <a:pt x="150710" y="161366"/>
                </a:lnTo>
                <a:lnTo>
                  <a:pt x="150690" y="80683"/>
                </a:lnTo>
                <a:lnTo>
                  <a:pt x="146010" y="45471"/>
                </a:lnTo>
                <a:lnTo>
                  <a:pt x="138130" y="31356"/>
                </a:lnTo>
                <a:close/>
              </a:path>
            </a:pathLst>
          </a:custGeom>
          <a:solidFill>
            <a:srgbClr val="004594"/>
          </a:solidFill>
        </p:spPr>
        <p:txBody>
          <a:bodyPr wrap="square" lIns="0" tIns="0" rIns="0" bIns="0" rtlCol="0"/>
          <a:lstStyle/>
          <a:p>
            <a:endParaRPr b="1" dirty="0">
              <a:latin typeface="Century Gothic Bold"/>
            </a:endParaRPr>
          </a:p>
        </p:txBody>
      </p:sp>
      <p:sp>
        <p:nvSpPr>
          <p:cNvPr id="34" name="object 10"/>
          <p:cNvSpPr/>
          <p:nvPr/>
        </p:nvSpPr>
        <p:spPr>
          <a:xfrm>
            <a:off x="1328802" y="6811612"/>
            <a:ext cx="151130" cy="225425"/>
          </a:xfrm>
          <a:custGeom>
            <a:avLst/>
            <a:gdLst/>
            <a:ahLst/>
            <a:cxnLst/>
            <a:rect l="l" t="t" r="r" b="b"/>
            <a:pathLst>
              <a:path w="151130" h="225425">
                <a:moveTo>
                  <a:pt x="31661" y="0"/>
                </a:moveTo>
                <a:lnTo>
                  <a:pt x="0" y="0"/>
                </a:lnTo>
                <a:lnTo>
                  <a:pt x="20" y="144475"/>
                </a:lnTo>
                <a:lnTo>
                  <a:pt x="4700" y="179625"/>
                </a:lnTo>
                <a:lnTo>
                  <a:pt x="18800" y="204838"/>
                </a:lnTo>
                <a:lnTo>
                  <a:pt x="42299" y="219964"/>
                </a:lnTo>
                <a:lnTo>
                  <a:pt x="75196" y="225005"/>
                </a:lnTo>
                <a:lnTo>
                  <a:pt x="108249" y="219964"/>
                </a:lnTo>
                <a:lnTo>
                  <a:pt x="131832" y="204876"/>
                </a:lnTo>
                <a:lnTo>
                  <a:pt x="138148" y="193649"/>
                </a:lnTo>
                <a:lnTo>
                  <a:pt x="75196" y="193649"/>
                </a:lnTo>
                <a:lnTo>
                  <a:pt x="63516" y="192790"/>
                </a:lnTo>
                <a:lnTo>
                  <a:pt x="33718" y="165554"/>
                </a:lnTo>
                <a:lnTo>
                  <a:pt x="31661" y="144475"/>
                </a:lnTo>
                <a:lnTo>
                  <a:pt x="31661" y="94995"/>
                </a:lnTo>
                <a:lnTo>
                  <a:pt x="138079" y="94995"/>
                </a:lnTo>
                <a:lnTo>
                  <a:pt x="131832" y="83850"/>
                </a:lnTo>
                <a:lnTo>
                  <a:pt x="108234" y="68692"/>
                </a:lnTo>
                <a:lnTo>
                  <a:pt x="75196" y="63639"/>
                </a:lnTo>
                <a:lnTo>
                  <a:pt x="31661" y="63639"/>
                </a:lnTo>
                <a:lnTo>
                  <a:pt x="31661" y="0"/>
                </a:lnTo>
                <a:close/>
              </a:path>
              <a:path w="151130" h="225425">
                <a:moveTo>
                  <a:pt x="138079" y="94995"/>
                </a:moveTo>
                <a:lnTo>
                  <a:pt x="75196" y="94995"/>
                </a:lnTo>
                <a:lnTo>
                  <a:pt x="86902" y="95855"/>
                </a:lnTo>
                <a:lnTo>
                  <a:pt x="96742" y="98432"/>
                </a:lnTo>
                <a:lnTo>
                  <a:pt x="118535" y="132968"/>
                </a:lnTo>
                <a:lnTo>
                  <a:pt x="119049" y="144475"/>
                </a:lnTo>
                <a:lnTo>
                  <a:pt x="118535" y="155855"/>
                </a:lnTo>
                <a:lnTo>
                  <a:pt x="96742" y="190212"/>
                </a:lnTo>
                <a:lnTo>
                  <a:pt x="75196" y="193649"/>
                </a:lnTo>
                <a:lnTo>
                  <a:pt x="138148" y="193649"/>
                </a:lnTo>
                <a:lnTo>
                  <a:pt x="145880" y="179908"/>
                </a:lnTo>
                <a:lnTo>
                  <a:pt x="146002" y="179625"/>
                </a:lnTo>
                <a:lnTo>
                  <a:pt x="150710" y="144475"/>
                </a:lnTo>
                <a:lnTo>
                  <a:pt x="145991" y="109111"/>
                </a:lnTo>
                <a:lnTo>
                  <a:pt x="138079" y="94995"/>
                </a:lnTo>
                <a:close/>
              </a:path>
            </a:pathLst>
          </a:custGeom>
          <a:solidFill>
            <a:srgbClr val="69AF22"/>
          </a:solidFill>
        </p:spPr>
        <p:txBody>
          <a:bodyPr wrap="square" lIns="0" tIns="0" rIns="0" bIns="0" rtlCol="0"/>
          <a:lstStyle/>
          <a:p>
            <a:endParaRPr b="1" dirty="0">
              <a:latin typeface="Century Gothic Bold"/>
            </a:endParaRPr>
          </a:p>
        </p:txBody>
      </p:sp>
      <p:sp>
        <p:nvSpPr>
          <p:cNvPr id="35" name="object 11"/>
          <p:cNvSpPr/>
          <p:nvPr/>
        </p:nvSpPr>
        <p:spPr>
          <a:xfrm>
            <a:off x="1491056" y="6811619"/>
            <a:ext cx="31750" cy="31750"/>
          </a:xfrm>
          <a:custGeom>
            <a:avLst/>
            <a:gdLst/>
            <a:ahLst/>
            <a:cxnLst/>
            <a:rect l="l" t="t" r="r" b="b"/>
            <a:pathLst>
              <a:path w="31750" h="31750">
                <a:moveTo>
                  <a:pt x="31661" y="0"/>
                </a:moveTo>
                <a:lnTo>
                  <a:pt x="0" y="0"/>
                </a:lnTo>
                <a:lnTo>
                  <a:pt x="0" y="31356"/>
                </a:lnTo>
                <a:lnTo>
                  <a:pt x="31661" y="31356"/>
                </a:lnTo>
                <a:lnTo>
                  <a:pt x="31661" y="0"/>
                </a:lnTo>
                <a:close/>
              </a:path>
            </a:pathLst>
          </a:custGeom>
          <a:solidFill>
            <a:srgbClr val="69AF22"/>
          </a:solidFill>
        </p:spPr>
        <p:txBody>
          <a:bodyPr wrap="square" lIns="0" tIns="0" rIns="0" bIns="0" rtlCol="0"/>
          <a:lstStyle/>
          <a:p>
            <a:endParaRPr b="1" dirty="0">
              <a:latin typeface="Century Gothic Bold"/>
            </a:endParaRPr>
          </a:p>
        </p:txBody>
      </p:sp>
      <p:sp>
        <p:nvSpPr>
          <p:cNvPr id="36" name="object 12"/>
          <p:cNvSpPr/>
          <p:nvPr/>
        </p:nvSpPr>
        <p:spPr>
          <a:xfrm>
            <a:off x="1506886" y="6875246"/>
            <a:ext cx="0" cy="161925"/>
          </a:xfrm>
          <a:custGeom>
            <a:avLst/>
            <a:gdLst/>
            <a:ahLst/>
            <a:cxnLst/>
            <a:rect l="l" t="t" r="r" b="b"/>
            <a:pathLst>
              <a:path h="161925">
                <a:moveTo>
                  <a:pt x="0" y="0"/>
                </a:moveTo>
                <a:lnTo>
                  <a:pt x="0" y="161366"/>
                </a:lnTo>
              </a:path>
            </a:pathLst>
          </a:custGeom>
          <a:ln w="31661">
            <a:solidFill>
              <a:srgbClr val="69AF22"/>
            </a:solidFill>
          </a:ln>
        </p:spPr>
        <p:txBody>
          <a:bodyPr wrap="square" lIns="0" tIns="0" rIns="0" bIns="0" rtlCol="0"/>
          <a:lstStyle/>
          <a:p>
            <a:endParaRPr b="1" dirty="0">
              <a:latin typeface="Century Gothic Bold"/>
            </a:endParaRPr>
          </a:p>
        </p:txBody>
      </p:sp>
      <p:sp>
        <p:nvSpPr>
          <p:cNvPr id="37" name="object 13"/>
          <p:cNvSpPr/>
          <p:nvPr/>
        </p:nvSpPr>
        <p:spPr>
          <a:xfrm>
            <a:off x="1534344" y="6811612"/>
            <a:ext cx="151130" cy="225425"/>
          </a:xfrm>
          <a:custGeom>
            <a:avLst/>
            <a:gdLst/>
            <a:ahLst/>
            <a:cxnLst/>
            <a:rect l="l" t="t" r="r" b="b"/>
            <a:pathLst>
              <a:path w="151130" h="225425">
                <a:moveTo>
                  <a:pt x="150710" y="0"/>
                </a:moveTo>
                <a:lnTo>
                  <a:pt x="119049" y="0"/>
                </a:lnTo>
                <a:lnTo>
                  <a:pt x="119049" y="63639"/>
                </a:lnTo>
                <a:lnTo>
                  <a:pt x="75501" y="63639"/>
                </a:lnTo>
                <a:lnTo>
                  <a:pt x="42471" y="68682"/>
                </a:lnTo>
                <a:lnTo>
                  <a:pt x="18876" y="83812"/>
                </a:lnTo>
                <a:lnTo>
                  <a:pt x="4719" y="109025"/>
                </a:lnTo>
                <a:lnTo>
                  <a:pt x="0" y="144322"/>
                </a:lnTo>
                <a:lnTo>
                  <a:pt x="4719" y="179758"/>
                </a:lnTo>
                <a:lnTo>
                  <a:pt x="18876" y="205066"/>
                </a:lnTo>
                <a:lnTo>
                  <a:pt x="42471" y="220250"/>
                </a:lnTo>
                <a:lnTo>
                  <a:pt x="75501" y="225310"/>
                </a:lnTo>
                <a:lnTo>
                  <a:pt x="108405" y="220250"/>
                </a:lnTo>
                <a:lnTo>
                  <a:pt x="131908" y="205066"/>
                </a:lnTo>
                <a:lnTo>
                  <a:pt x="138744" y="192798"/>
                </a:lnTo>
                <a:lnTo>
                  <a:pt x="75577" y="192798"/>
                </a:lnTo>
                <a:lnTo>
                  <a:pt x="63892" y="191936"/>
                </a:lnTo>
                <a:lnTo>
                  <a:pt x="34097" y="164539"/>
                </a:lnTo>
                <a:lnTo>
                  <a:pt x="32042" y="143167"/>
                </a:lnTo>
                <a:lnTo>
                  <a:pt x="32556" y="131625"/>
                </a:lnTo>
                <a:lnTo>
                  <a:pt x="54113" y="97212"/>
                </a:lnTo>
                <a:lnTo>
                  <a:pt x="150710" y="93840"/>
                </a:lnTo>
                <a:lnTo>
                  <a:pt x="150710" y="0"/>
                </a:lnTo>
                <a:close/>
              </a:path>
              <a:path w="151130" h="225425">
                <a:moveTo>
                  <a:pt x="150710" y="93840"/>
                </a:moveTo>
                <a:lnTo>
                  <a:pt x="119113" y="93840"/>
                </a:lnTo>
                <a:lnTo>
                  <a:pt x="119062" y="144322"/>
                </a:lnTo>
                <a:lnTo>
                  <a:pt x="118600" y="154715"/>
                </a:lnTo>
                <a:lnTo>
                  <a:pt x="97047" y="189350"/>
                </a:lnTo>
                <a:lnTo>
                  <a:pt x="75577" y="192798"/>
                </a:lnTo>
                <a:lnTo>
                  <a:pt x="138744" y="192798"/>
                </a:lnTo>
                <a:lnTo>
                  <a:pt x="146010" y="179758"/>
                </a:lnTo>
                <a:lnTo>
                  <a:pt x="150710" y="144322"/>
                </a:lnTo>
                <a:lnTo>
                  <a:pt x="150710" y="93840"/>
                </a:lnTo>
                <a:close/>
              </a:path>
            </a:pathLst>
          </a:custGeom>
          <a:solidFill>
            <a:srgbClr val="69AF22"/>
          </a:solidFill>
        </p:spPr>
        <p:txBody>
          <a:bodyPr wrap="square" lIns="0" tIns="0" rIns="0" bIns="0" rtlCol="0"/>
          <a:lstStyle/>
          <a:p>
            <a:endParaRPr b="1" dirty="0">
              <a:latin typeface="Century Gothic Bold"/>
            </a:endParaRPr>
          </a:p>
        </p:txBody>
      </p:sp>
      <p:sp>
        <p:nvSpPr>
          <p:cNvPr id="38" name="object 14"/>
          <p:cNvSpPr/>
          <p:nvPr/>
        </p:nvSpPr>
        <p:spPr>
          <a:xfrm>
            <a:off x="1690453" y="6875246"/>
            <a:ext cx="151130" cy="161925"/>
          </a:xfrm>
          <a:custGeom>
            <a:avLst/>
            <a:gdLst/>
            <a:ahLst/>
            <a:cxnLst/>
            <a:rect l="l" t="t" r="r" b="b"/>
            <a:pathLst>
              <a:path w="151130" h="161925">
                <a:moveTo>
                  <a:pt x="75501" y="0"/>
                </a:moveTo>
                <a:lnTo>
                  <a:pt x="42466" y="5052"/>
                </a:lnTo>
                <a:lnTo>
                  <a:pt x="18872" y="20210"/>
                </a:lnTo>
                <a:lnTo>
                  <a:pt x="4717" y="45471"/>
                </a:lnTo>
                <a:lnTo>
                  <a:pt x="0" y="80835"/>
                </a:lnTo>
                <a:lnTo>
                  <a:pt x="4717" y="116071"/>
                </a:lnTo>
                <a:lnTo>
                  <a:pt x="18872" y="141236"/>
                </a:lnTo>
                <a:lnTo>
                  <a:pt x="42466" y="156334"/>
                </a:lnTo>
                <a:lnTo>
                  <a:pt x="75501" y="161366"/>
                </a:lnTo>
                <a:lnTo>
                  <a:pt x="150710" y="161366"/>
                </a:lnTo>
                <a:lnTo>
                  <a:pt x="150710" y="130009"/>
                </a:lnTo>
                <a:lnTo>
                  <a:pt x="75501" y="130009"/>
                </a:lnTo>
                <a:lnTo>
                  <a:pt x="58544" y="127916"/>
                </a:lnTo>
                <a:lnTo>
                  <a:pt x="45737" y="121637"/>
                </a:lnTo>
                <a:lnTo>
                  <a:pt x="37080" y="111171"/>
                </a:lnTo>
                <a:lnTo>
                  <a:pt x="32575" y="96520"/>
                </a:lnTo>
                <a:lnTo>
                  <a:pt x="150710" y="96520"/>
                </a:lnTo>
                <a:lnTo>
                  <a:pt x="150710" y="80733"/>
                </a:lnTo>
                <a:lnTo>
                  <a:pt x="148638" y="65163"/>
                </a:lnTo>
                <a:lnTo>
                  <a:pt x="32575" y="65163"/>
                </a:lnTo>
                <a:lnTo>
                  <a:pt x="37080" y="50378"/>
                </a:lnTo>
                <a:lnTo>
                  <a:pt x="45737" y="39817"/>
                </a:lnTo>
                <a:lnTo>
                  <a:pt x="58544" y="33481"/>
                </a:lnTo>
                <a:lnTo>
                  <a:pt x="75501" y="31369"/>
                </a:lnTo>
                <a:lnTo>
                  <a:pt x="138160" y="31369"/>
                </a:lnTo>
                <a:lnTo>
                  <a:pt x="131908" y="20183"/>
                </a:lnTo>
                <a:lnTo>
                  <a:pt x="108405" y="5045"/>
                </a:lnTo>
                <a:lnTo>
                  <a:pt x="75501" y="0"/>
                </a:lnTo>
                <a:close/>
              </a:path>
              <a:path w="151130" h="161925">
                <a:moveTo>
                  <a:pt x="138160" y="31369"/>
                </a:moveTo>
                <a:lnTo>
                  <a:pt x="75501" y="31369"/>
                </a:lnTo>
                <a:lnTo>
                  <a:pt x="92325" y="33481"/>
                </a:lnTo>
                <a:lnTo>
                  <a:pt x="105038" y="39817"/>
                </a:lnTo>
                <a:lnTo>
                  <a:pt x="113641" y="50378"/>
                </a:lnTo>
                <a:lnTo>
                  <a:pt x="118135" y="65163"/>
                </a:lnTo>
                <a:lnTo>
                  <a:pt x="148638" y="65163"/>
                </a:lnTo>
                <a:lnTo>
                  <a:pt x="146010" y="45412"/>
                </a:lnTo>
                <a:lnTo>
                  <a:pt x="138160" y="31369"/>
                </a:lnTo>
                <a:close/>
              </a:path>
            </a:pathLst>
          </a:custGeom>
          <a:solidFill>
            <a:srgbClr val="69AF22"/>
          </a:solidFill>
        </p:spPr>
        <p:txBody>
          <a:bodyPr wrap="square" lIns="0" tIns="0" rIns="0" bIns="0" rtlCol="0"/>
          <a:lstStyle/>
          <a:p>
            <a:endParaRPr b="1" dirty="0">
              <a:latin typeface="Century Gothic Bold"/>
            </a:endParaRPr>
          </a:p>
        </p:txBody>
      </p:sp>
      <p:sp>
        <p:nvSpPr>
          <p:cNvPr id="39" name="object 15"/>
          <p:cNvSpPr/>
          <p:nvPr/>
        </p:nvSpPr>
        <p:spPr>
          <a:xfrm>
            <a:off x="879849" y="7122655"/>
            <a:ext cx="946471" cy="170242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b="1" dirty="0">
              <a:latin typeface="Century Gothic Bold"/>
            </a:endParaRPr>
          </a:p>
        </p:txBody>
      </p:sp>
      <p:sp>
        <p:nvSpPr>
          <p:cNvPr id="40" name="object 16"/>
          <p:cNvSpPr txBox="1"/>
          <p:nvPr/>
        </p:nvSpPr>
        <p:spPr>
          <a:xfrm>
            <a:off x="2861074" y="6985140"/>
            <a:ext cx="1466215" cy="162224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950" b="1" spc="-25" dirty="0">
                <a:solidFill>
                  <a:srgbClr val="004594"/>
                </a:solidFill>
                <a:latin typeface="Century Gothic"/>
                <a:cs typeface="Century Gothic"/>
              </a:rPr>
              <a:t>www.lanbide.euskadi.eus</a:t>
            </a:r>
            <a:endParaRPr sz="950" dirty="0">
              <a:latin typeface="Century Gothic"/>
              <a:cs typeface="Century Gothic"/>
            </a:endParaRPr>
          </a:p>
        </p:txBody>
      </p:sp>
      <p:sp>
        <p:nvSpPr>
          <p:cNvPr id="41" name="object 17"/>
          <p:cNvSpPr/>
          <p:nvPr/>
        </p:nvSpPr>
        <p:spPr>
          <a:xfrm>
            <a:off x="4692841" y="7021690"/>
            <a:ext cx="126720" cy="126733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b="1" dirty="0">
              <a:latin typeface="Century Gothic Bold"/>
            </a:endParaRPr>
          </a:p>
        </p:txBody>
      </p:sp>
      <p:sp>
        <p:nvSpPr>
          <p:cNvPr id="42" name="object 18"/>
          <p:cNvSpPr/>
          <p:nvPr/>
        </p:nvSpPr>
        <p:spPr>
          <a:xfrm>
            <a:off x="4512936" y="7021693"/>
            <a:ext cx="126623" cy="126733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b="1" dirty="0">
              <a:latin typeface="Century Gothic Bold"/>
            </a:endParaRPr>
          </a:p>
        </p:txBody>
      </p:sp>
      <p:sp>
        <p:nvSpPr>
          <p:cNvPr id="43" name="object 19"/>
          <p:cNvSpPr/>
          <p:nvPr/>
        </p:nvSpPr>
        <p:spPr>
          <a:xfrm>
            <a:off x="4873167" y="7021696"/>
            <a:ext cx="126746" cy="126720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b="1" dirty="0">
              <a:latin typeface="Century Gothic Bold"/>
            </a:endParaRPr>
          </a:p>
        </p:txBody>
      </p:sp>
      <p:sp>
        <p:nvSpPr>
          <p:cNvPr id="44" name="object 22"/>
          <p:cNvSpPr txBox="1"/>
          <p:nvPr/>
        </p:nvSpPr>
        <p:spPr>
          <a:xfrm>
            <a:off x="2002056" y="7016817"/>
            <a:ext cx="764352" cy="321242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950" b="1" spc="-5" dirty="0" smtClean="0">
                <a:solidFill>
                  <a:srgbClr val="004594"/>
                </a:solidFill>
                <a:latin typeface="Century Gothic"/>
                <a:cs typeface="Century Gothic"/>
              </a:rPr>
              <a:t>9</a:t>
            </a:r>
            <a:r>
              <a:rPr lang="es-ES" sz="950" b="1" spc="-5" dirty="0" smtClean="0">
                <a:solidFill>
                  <a:srgbClr val="004594"/>
                </a:solidFill>
                <a:latin typeface="Century Gothic"/>
                <a:cs typeface="Century Gothic"/>
              </a:rPr>
              <a:t>45  160 601</a:t>
            </a:r>
          </a:p>
          <a:p>
            <a:pPr marL="12700">
              <a:lnSpc>
                <a:spcPct val="100000"/>
              </a:lnSpc>
              <a:spcBef>
                <a:spcPts val="125"/>
              </a:spcBef>
            </a:pPr>
            <a:endParaRPr sz="950" dirty="0">
              <a:latin typeface="Century Gothic"/>
              <a:cs typeface="Century Gothic"/>
            </a:endParaRPr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34747" y="6892742"/>
            <a:ext cx="2511872" cy="432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9"/>
          <p:cNvGrpSpPr>
            <a:grpSpLocks/>
          </p:cNvGrpSpPr>
          <p:nvPr/>
        </p:nvGrpSpPr>
        <p:grpSpPr bwMode="auto">
          <a:xfrm>
            <a:off x="8255" y="-2127"/>
            <a:ext cx="10680700" cy="7562850"/>
            <a:chOff x="0" y="981"/>
            <a:chExt cx="5760" cy="2319"/>
          </a:xfrm>
        </p:grpSpPr>
        <p:sp>
          <p:nvSpPr>
            <p:cNvPr id="5" name="2 Rectángulo"/>
            <p:cNvSpPr>
              <a:spLocks noChangeArrowheads="1"/>
            </p:cNvSpPr>
            <p:nvPr/>
          </p:nvSpPr>
          <p:spPr bwMode="auto">
            <a:xfrm>
              <a:off x="0" y="981"/>
              <a:ext cx="5760" cy="2086"/>
            </a:xfrm>
            <a:prstGeom prst="rect">
              <a:avLst/>
            </a:prstGeom>
            <a:solidFill>
              <a:srgbClr val="00459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 algn="ctr">
                  <a:solidFill>
                    <a:srgbClr val="004595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>
                <a:defRPr/>
              </a:pPr>
              <a:endParaRPr lang="es-ES" dirty="0">
                <a:solidFill>
                  <a:schemeClr val="lt1"/>
                </a:solidFill>
                <a:latin typeface="+mn-lt"/>
              </a:endParaRPr>
            </a:p>
          </p:txBody>
        </p:sp>
        <p:pic>
          <p:nvPicPr>
            <p:cNvPr id="6" name="Picture 4" descr="OK Tira verde_oscuro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3067"/>
              <a:ext cx="5760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8" name="object 3">
            <a:extLst>
              <a:ext uri="{FF2B5EF4-FFF2-40B4-BE49-F238E27FC236}">
                <a16:creationId xmlns:a16="http://schemas.microsoft.com/office/drawing/2014/main" id="{E48ABBCE-A13E-4548-AB8F-881683E51E12}"/>
              </a:ext>
            </a:extLst>
          </p:cNvPr>
          <p:cNvSpPr txBox="1">
            <a:spLocks/>
          </p:cNvSpPr>
          <p:nvPr/>
        </p:nvSpPr>
        <p:spPr>
          <a:xfrm>
            <a:off x="393700" y="2486025"/>
            <a:ext cx="8305800" cy="96693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>
            <a:lvl1pPr>
              <a:defRPr sz="4500" b="1" i="0">
                <a:solidFill>
                  <a:srgbClr val="004594"/>
                </a:solidFill>
                <a:latin typeface="Century Gothic"/>
                <a:ea typeface="+mj-ea"/>
                <a:cs typeface="Century Gothic"/>
              </a:defRPr>
            </a:lvl1pPr>
          </a:lstStyle>
          <a:p>
            <a:r>
              <a:rPr lang="es-ES" sz="6200" kern="0" spc="-150" dirty="0">
                <a:solidFill>
                  <a:schemeClr val="bg1">
                    <a:lumMod val="95000"/>
                  </a:schemeClr>
                </a:solidFill>
              </a:rPr>
              <a:t>Recursos económicos</a:t>
            </a:r>
          </a:p>
        </p:txBody>
      </p:sp>
      <p:sp>
        <p:nvSpPr>
          <p:cNvPr id="9" name="Rectángulo 8">
            <a:extLst>
              <a:ext uri="{FF2B5EF4-FFF2-40B4-BE49-F238E27FC236}">
                <a16:creationId xmlns:a16="http://schemas.microsoft.com/office/drawing/2014/main" id="{1734B350-5B3C-0549-90A7-FD2B8D8890EE}"/>
              </a:ext>
            </a:extLst>
          </p:cNvPr>
          <p:cNvSpPr/>
          <p:nvPr/>
        </p:nvSpPr>
        <p:spPr>
          <a:xfrm>
            <a:off x="325403" y="1190625"/>
            <a:ext cx="2362200" cy="21441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20000" spc="-1500" baseline="7000" dirty="0">
                <a:solidFill>
                  <a:schemeClr val="bg1">
                    <a:lumMod val="95000"/>
                    <a:alpha val="36000"/>
                  </a:schemeClr>
                </a:solidFill>
                <a:latin typeface="Century Gothic"/>
                <a:cs typeface="Century Gothic"/>
              </a:rPr>
              <a:t>01</a:t>
            </a:r>
            <a:endParaRPr lang="es-ES" sz="20000" b="1" spc="-1500" baseline="7000" dirty="0">
              <a:solidFill>
                <a:schemeClr val="bg1">
                  <a:lumMod val="95000"/>
                  <a:alpha val="36000"/>
                </a:schemeClr>
              </a:solidFill>
              <a:latin typeface="Century Gothic Bold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581454" y="6976163"/>
            <a:ext cx="2953272" cy="171201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  <a:tabLst>
                <a:tab pos="1693545" algn="l"/>
              </a:tabLst>
            </a:pPr>
            <a:r>
              <a:rPr lang="es-ES" sz="1000" b="1" spc="-20" dirty="0" smtClean="0">
                <a:solidFill>
                  <a:srgbClr val="004594"/>
                </a:solidFill>
                <a:latin typeface="Century Gothic Bold"/>
                <a:cs typeface="Calibri"/>
              </a:rPr>
              <a:t>Programa de primera experiencia profesional</a:t>
            </a:r>
            <a:r>
              <a:rPr sz="1000" b="1" dirty="0">
                <a:solidFill>
                  <a:srgbClr val="004594"/>
                </a:solidFill>
                <a:latin typeface="Century Gothic Bold"/>
                <a:cs typeface="Calibri"/>
              </a:rPr>
              <a:t>	</a:t>
            </a:r>
            <a:r>
              <a:rPr sz="950" spc="10" dirty="0">
                <a:latin typeface="Century Gothic"/>
                <a:cs typeface="Century Gothic"/>
              </a:rPr>
              <a:t>4</a:t>
            </a:r>
            <a:endParaRPr sz="950" dirty="0">
              <a:latin typeface="Century Gothic"/>
              <a:cs typeface="Century Gothic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10080000" y="7012805"/>
            <a:ext cx="0" cy="100965"/>
          </a:xfrm>
          <a:custGeom>
            <a:avLst/>
            <a:gdLst/>
            <a:ahLst/>
            <a:cxnLst/>
            <a:rect l="l" t="t" r="r" b="b"/>
            <a:pathLst>
              <a:path h="100965">
                <a:moveTo>
                  <a:pt x="0" y="0"/>
                </a:moveTo>
                <a:lnTo>
                  <a:pt x="0" y="100799"/>
                </a:lnTo>
              </a:path>
            </a:pathLst>
          </a:custGeom>
          <a:ln w="12700">
            <a:solidFill>
              <a:srgbClr val="004594"/>
            </a:solidFill>
          </a:ln>
        </p:spPr>
        <p:txBody>
          <a:bodyPr wrap="square" lIns="0" tIns="0" rIns="0" bIns="0" rtlCol="0"/>
          <a:lstStyle/>
          <a:p>
            <a:endParaRPr b="1" dirty="0">
              <a:latin typeface="Century Gothic Bold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457198" y="6732004"/>
            <a:ext cx="351155" cy="351155"/>
          </a:xfrm>
          <a:custGeom>
            <a:avLst/>
            <a:gdLst/>
            <a:ahLst/>
            <a:cxnLst/>
            <a:rect l="l" t="t" r="r" b="b"/>
            <a:pathLst>
              <a:path w="351155" h="351154">
                <a:moveTo>
                  <a:pt x="175323" y="0"/>
                </a:moveTo>
                <a:lnTo>
                  <a:pt x="128712" y="6260"/>
                </a:lnTo>
                <a:lnTo>
                  <a:pt x="86830" y="23927"/>
                </a:lnTo>
                <a:lnTo>
                  <a:pt x="51347" y="51331"/>
                </a:lnTo>
                <a:lnTo>
                  <a:pt x="23934" y="86804"/>
                </a:lnTo>
                <a:lnTo>
                  <a:pt x="6262" y="128674"/>
                </a:lnTo>
                <a:lnTo>
                  <a:pt x="0" y="175272"/>
                </a:lnTo>
                <a:lnTo>
                  <a:pt x="6262" y="221892"/>
                </a:lnTo>
                <a:lnTo>
                  <a:pt x="23934" y="263777"/>
                </a:lnTo>
                <a:lnTo>
                  <a:pt x="51347" y="299258"/>
                </a:lnTo>
                <a:lnTo>
                  <a:pt x="86830" y="326667"/>
                </a:lnTo>
                <a:lnTo>
                  <a:pt x="128712" y="344335"/>
                </a:lnTo>
                <a:lnTo>
                  <a:pt x="175323" y="350596"/>
                </a:lnTo>
                <a:lnTo>
                  <a:pt x="221923" y="344335"/>
                </a:lnTo>
                <a:lnTo>
                  <a:pt x="263798" y="326667"/>
                </a:lnTo>
                <a:lnTo>
                  <a:pt x="299277" y="299258"/>
                </a:lnTo>
                <a:lnTo>
                  <a:pt x="326687" y="263777"/>
                </a:lnTo>
                <a:lnTo>
                  <a:pt x="344359" y="221892"/>
                </a:lnTo>
                <a:lnTo>
                  <a:pt x="350621" y="175272"/>
                </a:lnTo>
                <a:lnTo>
                  <a:pt x="344359" y="128674"/>
                </a:lnTo>
                <a:lnTo>
                  <a:pt x="326687" y="86804"/>
                </a:lnTo>
                <a:lnTo>
                  <a:pt x="299277" y="51331"/>
                </a:lnTo>
                <a:lnTo>
                  <a:pt x="263798" y="23927"/>
                </a:lnTo>
                <a:lnTo>
                  <a:pt x="221923" y="6260"/>
                </a:lnTo>
                <a:lnTo>
                  <a:pt x="175323" y="0"/>
                </a:lnTo>
                <a:close/>
              </a:path>
            </a:pathLst>
          </a:custGeom>
          <a:solidFill>
            <a:srgbClr val="004594"/>
          </a:solidFill>
        </p:spPr>
        <p:txBody>
          <a:bodyPr wrap="square" lIns="0" tIns="0" rIns="0" bIns="0" rtlCol="0"/>
          <a:lstStyle/>
          <a:p>
            <a:endParaRPr b="1" dirty="0">
              <a:latin typeface="Century Gothic Bold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493877" y="6737677"/>
            <a:ext cx="275866" cy="32857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b="1" dirty="0">
              <a:latin typeface="Century Gothic Bold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887719" y="7021132"/>
            <a:ext cx="134620" cy="0"/>
          </a:xfrm>
          <a:custGeom>
            <a:avLst/>
            <a:gdLst/>
            <a:ahLst/>
            <a:cxnLst/>
            <a:rect l="l" t="t" r="r" b="b"/>
            <a:pathLst>
              <a:path w="134619">
                <a:moveTo>
                  <a:pt x="0" y="0"/>
                </a:moveTo>
                <a:lnTo>
                  <a:pt x="134569" y="0"/>
                </a:lnTo>
              </a:path>
            </a:pathLst>
          </a:custGeom>
          <a:ln w="31750">
            <a:solidFill>
              <a:srgbClr val="004594"/>
            </a:solidFill>
          </a:ln>
        </p:spPr>
        <p:txBody>
          <a:bodyPr wrap="square" lIns="0" tIns="0" rIns="0" bIns="0" rtlCol="0"/>
          <a:lstStyle/>
          <a:p>
            <a:endParaRPr b="1" dirty="0">
              <a:latin typeface="Century Gothic Bold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903550" y="6812217"/>
            <a:ext cx="0" cy="193040"/>
          </a:xfrm>
          <a:custGeom>
            <a:avLst/>
            <a:gdLst/>
            <a:ahLst/>
            <a:cxnLst/>
            <a:rect l="l" t="t" r="r" b="b"/>
            <a:pathLst>
              <a:path h="193040">
                <a:moveTo>
                  <a:pt x="0" y="0"/>
                </a:moveTo>
                <a:lnTo>
                  <a:pt x="0" y="193039"/>
                </a:lnTo>
              </a:path>
            </a:pathLst>
          </a:custGeom>
          <a:ln w="31661">
            <a:solidFill>
              <a:srgbClr val="004594"/>
            </a:solidFill>
          </a:ln>
        </p:spPr>
        <p:txBody>
          <a:bodyPr wrap="square" lIns="0" tIns="0" rIns="0" bIns="0" rtlCol="0"/>
          <a:lstStyle/>
          <a:p>
            <a:endParaRPr b="1" dirty="0">
              <a:latin typeface="Century Gothic Bold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1026092" y="6875253"/>
            <a:ext cx="130810" cy="161925"/>
          </a:xfrm>
          <a:custGeom>
            <a:avLst/>
            <a:gdLst/>
            <a:ahLst/>
            <a:cxnLst/>
            <a:rect l="l" t="t" r="r" b="b"/>
            <a:pathLst>
              <a:path w="130809" h="161925">
                <a:moveTo>
                  <a:pt x="127364" y="31356"/>
                </a:moveTo>
                <a:lnTo>
                  <a:pt x="65163" y="31356"/>
                </a:lnTo>
                <a:lnTo>
                  <a:pt x="75338" y="31737"/>
                </a:lnTo>
                <a:lnTo>
                  <a:pt x="83651" y="32878"/>
                </a:lnTo>
                <a:lnTo>
                  <a:pt x="90102" y="34779"/>
                </a:lnTo>
                <a:lnTo>
                  <a:pt x="94691" y="37439"/>
                </a:lnTo>
                <a:lnTo>
                  <a:pt x="97535" y="39687"/>
                </a:lnTo>
                <a:lnTo>
                  <a:pt x="98958" y="43230"/>
                </a:lnTo>
                <a:lnTo>
                  <a:pt x="98958" y="52768"/>
                </a:lnTo>
                <a:lnTo>
                  <a:pt x="65163" y="64541"/>
                </a:lnTo>
                <a:lnTo>
                  <a:pt x="47749" y="65627"/>
                </a:lnTo>
                <a:lnTo>
                  <a:pt x="11264" y="81902"/>
                </a:lnTo>
                <a:lnTo>
                  <a:pt x="0" y="112953"/>
                </a:lnTo>
                <a:lnTo>
                  <a:pt x="704" y="121973"/>
                </a:lnTo>
                <a:lnTo>
                  <a:pt x="32961" y="157024"/>
                </a:lnTo>
                <a:lnTo>
                  <a:pt x="65163" y="161366"/>
                </a:lnTo>
                <a:lnTo>
                  <a:pt x="93800" y="158339"/>
                </a:lnTo>
                <a:lnTo>
                  <a:pt x="114255" y="149261"/>
                </a:lnTo>
                <a:lnTo>
                  <a:pt x="126528" y="134132"/>
                </a:lnTo>
                <a:lnTo>
                  <a:pt x="127324" y="130009"/>
                </a:lnTo>
                <a:lnTo>
                  <a:pt x="65163" y="130009"/>
                </a:lnTo>
                <a:lnTo>
                  <a:pt x="55114" y="129624"/>
                </a:lnTo>
                <a:lnTo>
                  <a:pt x="31661" y="108191"/>
                </a:lnTo>
                <a:lnTo>
                  <a:pt x="33083" y="104609"/>
                </a:lnTo>
                <a:lnTo>
                  <a:pt x="74691" y="96204"/>
                </a:lnTo>
                <a:lnTo>
                  <a:pt x="83499" y="95294"/>
                </a:lnTo>
                <a:lnTo>
                  <a:pt x="91588" y="93774"/>
                </a:lnTo>
                <a:lnTo>
                  <a:pt x="98958" y="91643"/>
                </a:lnTo>
                <a:lnTo>
                  <a:pt x="130619" y="91643"/>
                </a:lnTo>
                <a:lnTo>
                  <a:pt x="130619" y="48107"/>
                </a:lnTo>
                <a:lnTo>
                  <a:pt x="127364" y="31356"/>
                </a:lnTo>
                <a:close/>
              </a:path>
              <a:path w="130809" h="161925">
                <a:moveTo>
                  <a:pt x="130619" y="91643"/>
                </a:moveTo>
                <a:lnTo>
                  <a:pt x="98958" y="91643"/>
                </a:lnTo>
                <a:lnTo>
                  <a:pt x="98958" y="118033"/>
                </a:lnTo>
                <a:lnTo>
                  <a:pt x="97535" y="121615"/>
                </a:lnTo>
                <a:lnTo>
                  <a:pt x="65163" y="130009"/>
                </a:lnTo>
                <a:lnTo>
                  <a:pt x="127324" y="130009"/>
                </a:lnTo>
                <a:lnTo>
                  <a:pt x="130587" y="113118"/>
                </a:lnTo>
                <a:lnTo>
                  <a:pt x="130619" y="91643"/>
                </a:lnTo>
                <a:close/>
              </a:path>
              <a:path w="130809" h="161925">
                <a:moveTo>
                  <a:pt x="65163" y="0"/>
                </a:moveTo>
                <a:lnTo>
                  <a:pt x="20799" y="9702"/>
                </a:lnTo>
                <a:lnTo>
                  <a:pt x="0" y="48107"/>
                </a:lnTo>
                <a:lnTo>
                  <a:pt x="31661" y="48107"/>
                </a:lnTo>
                <a:lnTo>
                  <a:pt x="31661" y="43230"/>
                </a:lnTo>
                <a:lnTo>
                  <a:pt x="33083" y="39687"/>
                </a:lnTo>
                <a:lnTo>
                  <a:pt x="65163" y="31356"/>
                </a:lnTo>
                <a:lnTo>
                  <a:pt x="127364" y="31356"/>
                </a:lnTo>
                <a:lnTo>
                  <a:pt x="126528" y="27056"/>
                </a:lnTo>
                <a:lnTo>
                  <a:pt x="114255" y="12023"/>
                </a:lnTo>
                <a:lnTo>
                  <a:pt x="93800" y="3005"/>
                </a:lnTo>
                <a:lnTo>
                  <a:pt x="65163" y="0"/>
                </a:lnTo>
                <a:close/>
              </a:path>
            </a:pathLst>
          </a:custGeom>
          <a:solidFill>
            <a:srgbClr val="004594"/>
          </a:solidFill>
        </p:spPr>
        <p:txBody>
          <a:bodyPr wrap="square" lIns="0" tIns="0" rIns="0" bIns="0" rtlCol="0"/>
          <a:lstStyle/>
          <a:p>
            <a:endParaRPr b="1" dirty="0">
              <a:latin typeface="Century Gothic Bold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1167560" y="6875250"/>
            <a:ext cx="151130" cy="161925"/>
          </a:xfrm>
          <a:custGeom>
            <a:avLst/>
            <a:gdLst/>
            <a:ahLst/>
            <a:cxnLst/>
            <a:rect l="l" t="t" r="r" b="b"/>
            <a:pathLst>
              <a:path w="151130" h="161925">
                <a:moveTo>
                  <a:pt x="75501" y="0"/>
                </a:moveTo>
                <a:lnTo>
                  <a:pt x="18876" y="20210"/>
                </a:lnTo>
                <a:lnTo>
                  <a:pt x="20" y="80683"/>
                </a:lnTo>
                <a:lnTo>
                  <a:pt x="0" y="161366"/>
                </a:lnTo>
                <a:lnTo>
                  <a:pt x="31661" y="161366"/>
                </a:lnTo>
                <a:lnTo>
                  <a:pt x="31661" y="80683"/>
                </a:lnTo>
                <a:lnTo>
                  <a:pt x="32175" y="69205"/>
                </a:lnTo>
                <a:lnTo>
                  <a:pt x="53967" y="34783"/>
                </a:lnTo>
                <a:lnTo>
                  <a:pt x="75501" y="31356"/>
                </a:lnTo>
                <a:lnTo>
                  <a:pt x="138130" y="31356"/>
                </a:lnTo>
                <a:lnTo>
                  <a:pt x="131908" y="20210"/>
                </a:lnTo>
                <a:lnTo>
                  <a:pt x="108405" y="5052"/>
                </a:lnTo>
                <a:lnTo>
                  <a:pt x="75501" y="0"/>
                </a:lnTo>
                <a:close/>
              </a:path>
              <a:path w="151130" h="161925">
                <a:moveTo>
                  <a:pt x="138130" y="31356"/>
                </a:moveTo>
                <a:lnTo>
                  <a:pt x="75501" y="31356"/>
                </a:lnTo>
                <a:lnTo>
                  <a:pt x="87188" y="32213"/>
                </a:lnTo>
                <a:lnTo>
                  <a:pt x="96970" y="34783"/>
                </a:lnTo>
                <a:lnTo>
                  <a:pt x="118535" y="69205"/>
                </a:lnTo>
                <a:lnTo>
                  <a:pt x="119049" y="80683"/>
                </a:lnTo>
                <a:lnTo>
                  <a:pt x="119049" y="161366"/>
                </a:lnTo>
                <a:lnTo>
                  <a:pt x="150710" y="161366"/>
                </a:lnTo>
                <a:lnTo>
                  <a:pt x="150690" y="80683"/>
                </a:lnTo>
                <a:lnTo>
                  <a:pt x="146010" y="45471"/>
                </a:lnTo>
                <a:lnTo>
                  <a:pt x="138130" y="31356"/>
                </a:lnTo>
                <a:close/>
              </a:path>
            </a:pathLst>
          </a:custGeom>
          <a:solidFill>
            <a:srgbClr val="004594"/>
          </a:solidFill>
        </p:spPr>
        <p:txBody>
          <a:bodyPr wrap="square" lIns="0" tIns="0" rIns="0" bIns="0" rtlCol="0"/>
          <a:lstStyle/>
          <a:p>
            <a:endParaRPr b="1" dirty="0">
              <a:latin typeface="Century Gothic Bold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1328802" y="6811612"/>
            <a:ext cx="151130" cy="225425"/>
          </a:xfrm>
          <a:custGeom>
            <a:avLst/>
            <a:gdLst/>
            <a:ahLst/>
            <a:cxnLst/>
            <a:rect l="l" t="t" r="r" b="b"/>
            <a:pathLst>
              <a:path w="151130" h="225425">
                <a:moveTo>
                  <a:pt x="31661" y="0"/>
                </a:moveTo>
                <a:lnTo>
                  <a:pt x="0" y="0"/>
                </a:lnTo>
                <a:lnTo>
                  <a:pt x="20" y="144475"/>
                </a:lnTo>
                <a:lnTo>
                  <a:pt x="4700" y="179625"/>
                </a:lnTo>
                <a:lnTo>
                  <a:pt x="18800" y="204838"/>
                </a:lnTo>
                <a:lnTo>
                  <a:pt x="42299" y="219964"/>
                </a:lnTo>
                <a:lnTo>
                  <a:pt x="75196" y="225005"/>
                </a:lnTo>
                <a:lnTo>
                  <a:pt x="108249" y="219964"/>
                </a:lnTo>
                <a:lnTo>
                  <a:pt x="131832" y="204876"/>
                </a:lnTo>
                <a:lnTo>
                  <a:pt x="138148" y="193649"/>
                </a:lnTo>
                <a:lnTo>
                  <a:pt x="75196" y="193649"/>
                </a:lnTo>
                <a:lnTo>
                  <a:pt x="63516" y="192790"/>
                </a:lnTo>
                <a:lnTo>
                  <a:pt x="33718" y="165554"/>
                </a:lnTo>
                <a:lnTo>
                  <a:pt x="31661" y="144475"/>
                </a:lnTo>
                <a:lnTo>
                  <a:pt x="31661" y="94995"/>
                </a:lnTo>
                <a:lnTo>
                  <a:pt x="138079" y="94995"/>
                </a:lnTo>
                <a:lnTo>
                  <a:pt x="131832" y="83850"/>
                </a:lnTo>
                <a:lnTo>
                  <a:pt x="108234" y="68692"/>
                </a:lnTo>
                <a:lnTo>
                  <a:pt x="75196" y="63639"/>
                </a:lnTo>
                <a:lnTo>
                  <a:pt x="31661" y="63639"/>
                </a:lnTo>
                <a:lnTo>
                  <a:pt x="31661" y="0"/>
                </a:lnTo>
                <a:close/>
              </a:path>
              <a:path w="151130" h="225425">
                <a:moveTo>
                  <a:pt x="138079" y="94995"/>
                </a:moveTo>
                <a:lnTo>
                  <a:pt x="75196" y="94995"/>
                </a:lnTo>
                <a:lnTo>
                  <a:pt x="86902" y="95855"/>
                </a:lnTo>
                <a:lnTo>
                  <a:pt x="96742" y="98432"/>
                </a:lnTo>
                <a:lnTo>
                  <a:pt x="118535" y="132968"/>
                </a:lnTo>
                <a:lnTo>
                  <a:pt x="119049" y="144475"/>
                </a:lnTo>
                <a:lnTo>
                  <a:pt x="118535" y="155855"/>
                </a:lnTo>
                <a:lnTo>
                  <a:pt x="96742" y="190212"/>
                </a:lnTo>
                <a:lnTo>
                  <a:pt x="75196" y="193649"/>
                </a:lnTo>
                <a:lnTo>
                  <a:pt x="138148" y="193649"/>
                </a:lnTo>
                <a:lnTo>
                  <a:pt x="145880" y="179908"/>
                </a:lnTo>
                <a:lnTo>
                  <a:pt x="146002" y="179625"/>
                </a:lnTo>
                <a:lnTo>
                  <a:pt x="150710" y="144475"/>
                </a:lnTo>
                <a:lnTo>
                  <a:pt x="145991" y="109111"/>
                </a:lnTo>
                <a:lnTo>
                  <a:pt x="138079" y="94995"/>
                </a:lnTo>
                <a:close/>
              </a:path>
            </a:pathLst>
          </a:custGeom>
          <a:solidFill>
            <a:srgbClr val="69AF22"/>
          </a:solidFill>
        </p:spPr>
        <p:txBody>
          <a:bodyPr wrap="square" lIns="0" tIns="0" rIns="0" bIns="0" rtlCol="0"/>
          <a:lstStyle/>
          <a:p>
            <a:endParaRPr b="1" dirty="0">
              <a:latin typeface="Century Gothic Bold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1491056" y="6811619"/>
            <a:ext cx="31750" cy="31750"/>
          </a:xfrm>
          <a:custGeom>
            <a:avLst/>
            <a:gdLst/>
            <a:ahLst/>
            <a:cxnLst/>
            <a:rect l="l" t="t" r="r" b="b"/>
            <a:pathLst>
              <a:path w="31750" h="31750">
                <a:moveTo>
                  <a:pt x="31661" y="0"/>
                </a:moveTo>
                <a:lnTo>
                  <a:pt x="0" y="0"/>
                </a:lnTo>
                <a:lnTo>
                  <a:pt x="0" y="31356"/>
                </a:lnTo>
                <a:lnTo>
                  <a:pt x="31661" y="31356"/>
                </a:lnTo>
                <a:lnTo>
                  <a:pt x="31661" y="0"/>
                </a:lnTo>
                <a:close/>
              </a:path>
            </a:pathLst>
          </a:custGeom>
          <a:solidFill>
            <a:srgbClr val="69AF22"/>
          </a:solidFill>
        </p:spPr>
        <p:txBody>
          <a:bodyPr wrap="square" lIns="0" tIns="0" rIns="0" bIns="0" rtlCol="0"/>
          <a:lstStyle/>
          <a:p>
            <a:endParaRPr b="1" dirty="0">
              <a:latin typeface="Century Gothic Bold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1506886" y="6875246"/>
            <a:ext cx="0" cy="161925"/>
          </a:xfrm>
          <a:custGeom>
            <a:avLst/>
            <a:gdLst/>
            <a:ahLst/>
            <a:cxnLst/>
            <a:rect l="l" t="t" r="r" b="b"/>
            <a:pathLst>
              <a:path h="161925">
                <a:moveTo>
                  <a:pt x="0" y="0"/>
                </a:moveTo>
                <a:lnTo>
                  <a:pt x="0" y="161366"/>
                </a:lnTo>
              </a:path>
            </a:pathLst>
          </a:custGeom>
          <a:ln w="31661">
            <a:solidFill>
              <a:srgbClr val="69AF22"/>
            </a:solidFill>
          </a:ln>
        </p:spPr>
        <p:txBody>
          <a:bodyPr wrap="square" lIns="0" tIns="0" rIns="0" bIns="0" rtlCol="0"/>
          <a:lstStyle/>
          <a:p>
            <a:endParaRPr b="1" dirty="0">
              <a:latin typeface="Century Gothic Bold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1534344" y="6811612"/>
            <a:ext cx="151130" cy="225425"/>
          </a:xfrm>
          <a:custGeom>
            <a:avLst/>
            <a:gdLst/>
            <a:ahLst/>
            <a:cxnLst/>
            <a:rect l="l" t="t" r="r" b="b"/>
            <a:pathLst>
              <a:path w="151130" h="225425">
                <a:moveTo>
                  <a:pt x="150710" y="0"/>
                </a:moveTo>
                <a:lnTo>
                  <a:pt x="119049" y="0"/>
                </a:lnTo>
                <a:lnTo>
                  <a:pt x="119049" y="63639"/>
                </a:lnTo>
                <a:lnTo>
                  <a:pt x="75501" y="63639"/>
                </a:lnTo>
                <a:lnTo>
                  <a:pt x="42471" y="68682"/>
                </a:lnTo>
                <a:lnTo>
                  <a:pt x="18876" y="83812"/>
                </a:lnTo>
                <a:lnTo>
                  <a:pt x="4719" y="109025"/>
                </a:lnTo>
                <a:lnTo>
                  <a:pt x="0" y="144322"/>
                </a:lnTo>
                <a:lnTo>
                  <a:pt x="4719" y="179758"/>
                </a:lnTo>
                <a:lnTo>
                  <a:pt x="18876" y="205066"/>
                </a:lnTo>
                <a:lnTo>
                  <a:pt x="42471" y="220250"/>
                </a:lnTo>
                <a:lnTo>
                  <a:pt x="75501" y="225310"/>
                </a:lnTo>
                <a:lnTo>
                  <a:pt x="108405" y="220250"/>
                </a:lnTo>
                <a:lnTo>
                  <a:pt x="131908" y="205066"/>
                </a:lnTo>
                <a:lnTo>
                  <a:pt x="138744" y="192798"/>
                </a:lnTo>
                <a:lnTo>
                  <a:pt x="75577" y="192798"/>
                </a:lnTo>
                <a:lnTo>
                  <a:pt x="63892" y="191936"/>
                </a:lnTo>
                <a:lnTo>
                  <a:pt x="34097" y="164539"/>
                </a:lnTo>
                <a:lnTo>
                  <a:pt x="32042" y="143167"/>
                </a:lnTo>
                <a:lnTo>
                  <a:pt x="32556" y="131625"/>
                </a:lnTo>
                <a:lnTo>
                  <a:pt x="54113" y="97212"/>
                </a:lnTo>
                <a:lnTo>
                  <a:pt x="150710" y="93840"/>
                </a:lnTo>
                <a:lnTo>
                  <a:pt x="150710" y="0"/>
                </a:lnTo>
                <a:close/>
              </a:path>
              <a:path w="151130" h="225425">
                <a:moveTo>
                  <a:pt x="150710" y="93840"/>
                </a:moveTo>
                <a:lnTo>
                  <a:pt x="119113" y="93840"/>
                </a:lnTo>
                <a:lnTo>
                  <a:pt x="119062" y="144322"/>
                </a:lnTo>
                <a:lnTo>
                  <a:pt x="118600" y="154715"/>
                </a:lnTo>
                <a:lnTo>
                  <a:pt x="97047" y="189350"/>
                </a:lnTo>
                <a:lnTo>
                  <a:pt x="75577" y="192798"/>
                </a:lnTo>
                <a:lnTo>
                  <a:pt x="138744" y="192798"/>
                </a:lnTo>
                <a:lnTo>
                  <a:pt x="146010" y="179758"/>
                </a:lnTo>
                <a:lnTo>
                  <a:pt x="150710" y="144322"/>
                </a:lnTo>
                <a:lnTo>
                  <a:pt x="150710" y="93840"/>
                </a:lnTo>
                <a:close/>
              </a:path>
            </a:pathLst>
          </a:custGeom>
          <a:solidFill>
            <a:srgbClr val="69AF22"/>
          </a:solidFill>
        </p:spPr>
        <p:txBody>
          <a:bodyPr wrap="square" lIns="0" tIns="0" rIns="0" bIns="0" rtlCol="0"/>
          <a:lstStyle/>
          <a:p>
            <a:endParaRPr b="1" dirty="0">
              <a:latin typeface="Century Gothic Bold"/>
            </a:endParaRPr>
          </a:p>
        </p:txBody>
      </p:sp>
      <p:sp>
        <p:nvSpPr>
          <p:cNvPr id="14" name="object 14"/>
          <p:cNvSpPr/>
          <p:nvPr/>
        </p:nvSpPr>
        <p:spPr>
          <a:xfrm>
            <a:off x="1690453" y="6875246"/>
            <a:ext cx="151130" cy="161925"/>
          </a:xfrm>
          <a:custGeom>
            <a:avLst/>
            <a:gdLst/>
            <a:ahLst/>
            <a:cxnLst/>
            <a:rect l="l" t="t" r="r" b="b"/>
            <a:pathLst>
              <a:path w="151130" h="161925">
                <a:moveTo>
                  <a:pt x="75501" y="0"/>
                </a:moveTo>
                <a:lnTo>
                  <a:pt x="42466" y="5052"/>
                </a:lnTo>
                <a:lnTo>
                  <a:pt x="18872" y="20210"/>
                </a:lnTo>
                <a:lnTo>
                  <a:pt x="4717" y="45471"/>
                </a:lnTo>
                <a:lnTo>
                  <a:pt x="0" y="80835"/>
                </a:lnTo>
                <a:lnTo>
                  <a:pt x="4717" y="116071"/>
                </a:lnTo>
                <a:lnTo>
                  <a:pt x="18872" y="141236"/>
                </a:lnTo>
                <a:lnTo>
                  <a:pt x="42466" y="156334"/>
                </a:lnTo>
                <a:lnTo>
                  <a:pt x="75501" y="161366"/>
                </a:lnTo>
                <a:lnTo>
                  <a:pt x="150710" y="161366"/>
                </a:lnTo>
                <a:lnTo>
                  <a:pt x="150710" y="130009"/>
                </a:lnTo>
                <a:lnTo>
                  <a:pt x="75501" y="130009"/>
                </a:lnTo>
                <a:lnTo>
                  <a:pt x="58544" y="127916"/>
                </a:lnTo>
                <a:lnTo>
                  <a:pt x="45737" y="121637"/>
                </a:lnTo>
                <a:lnTo>
                  <a:pt x="37080" y="111171"/>
                </a:lnTo>
                <a:lnTo>
                  <a:pt x="32575" y="96520"/>
                </a:lnTo>
                <a:lnTo>
                  <a:pt x="150710" y="96520"/>
                </a:lnTo>
                <a:lnTo>
                  <a:pt x="150710" y="80733"/>
                </a:lnTo>
                <a:lnTo>
                  <a:pt x="148638" y="65163"/>
                </a:lnTo>
                <a:lnTo>
                  <a:pt x="32575" y="65163"/>
                </a:lnTo>
                <a:lnTo>
                  <a:pt x="37080" y="50378"/>
                </a:lnTo>
                <a:lnTo>
                  <a:pt x="45737" y="39817"/>
                </a:lnTo>
                <a:lnTo>
                  <a:pt x="58544" y="33481"/>
                </a:lnTo>
                <a:lnTo>
                  <a:pt x="75501" y="31369"/>
                </a:lnTo>
                <a:lnTo>
                  <a:pt x="138160" y="31369"/>
                </a:lnTo>
                <a:lnTo>
                  <a:pt x="131908" y="20183"/>
                </a:lnTo>
                <a:lnTo>
                  <a:pt x="108405" y="5045"/>
                </a:lnTo>
                <a:lnTo>
                  <a:pt x="75501" y="0"/>
                </a:lnTo>
                <a:close/>
              </a:path>
              <a:path w="151130" h="161925">
                <a:moveTo>
                  <a:pt x="138160" y="31369"/>
                </a:moveTo>
                <a:lnTo>
                  <a:pt x="75501" y="31369"/>
                </a:lnTo>
                <a:lnTo>
                  <a:pt x="92325" y="33481"/>
                </a:lnTo>
                <a:lnTo>
                  <a:pt x="105038" y="39817"/>
                </a:lnTo>
                <a:lnTo>
                  <a:pt x="113641" y="50378"/>
                </a:lnTo>
                <a:lnTo>
                  <a:pt x="118135" y="65163"/>
                </a:lnTo>
                <a:lnTo>
                  <a:pt x="148638" y="65163"/>
                </a:lnTo>
                <a:lnTo>
                  <a:pt x="146010" y="45412"/>
                </a:lnTo>
                <a:lnTo>
                  <a:pt x="138160" y="31369"/>
                </a:lnTo>
                <a:close/>
              </a:path>
            </a:pathLst>
          </a:custGeom>
          <a:solidFill>
            <a:srgbClr val="69AF22"/>
          </a:solidFill>
        </p:spPr>
        <p:txBody>
          <a:bodyPr wrap="square" lIns="0" tIns="0" rIns="0" bIns="0" rtlCol="0"/>
          <a:lstStyle/>
          <a:p>
            <a:endParaRPr b="1" dirty="0">
              <a:latin typeface="Century Gothic Bold"/>
            </a:endParaRPr>
          </a:p>
        </p:txBody>
      </p:sp>
      <p:sp>
        <p:nvSpPr>
          <p:cNvPr id="15" name="object 15"/>
          <p:cNvSpPr/>
          <p:nvPr/>
        </p:nvSpPr>
        <p:spPr>
          <a:xfrm>
            <a:off x="879849" y="7122655"/>
            <a:ext cx="946471" cy="170242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b="1" dirty="0">
              <a:latin typeface="Century Gothic Bold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2861074" y="6985140"/>
            <a:ext cx="1466215" cy="162224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950" b="1" spc="-25" dirty="0">
                <a:solidFill>
                  <a:srgbClr val="004594"/>
                </a:solidFill>
                <a:latin typeface="Century Gothic"/>
                <a:cs typeface="Century Gothic"/>
              </a:rPr>
              <a:t>www.lanbide.euskadi.eus</a:t>
            </a:r>
            <a:endParaRPr sz="950" dirty="0">
              <a:latin typeface="Century Gothic"/>
              <a:cs typeface="Century Gothic"/>
            </a:endParaRPr>
          </a:p>
        </p:txBody>
      </p:sp>
      <p:sp>
        <p:nvSpPr>
          <p:cNvPr id="17" name="object 17"/>
          <p:cNvSpPr/>
          <p:nvPr/>
        </p:nvSpPr>
        <p:spPr>
          <a:xfrm>
            <a:off x="4692841" y="7021690"/>
            <a:ext cx="126720" cy="126733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b="1" dirty="0">
              <a:latin typeface="Century Gothic Bold"/>
            </a:endParaRPr>
          </a:p>
        </p:txBody>
      </p:sp>
      <p:sp>
        <p:nvSpPr>
          <p:cNvPr id="18" name="object 18"/>
          <p:cNvSpPr/>
          <p:nvPr/>
        </p:nvSpPr>
        <p:spPr>
          <a:xfrm>
            <a:off x="4512936" y="7021693"/>
            <a:ext cx="126623" cy="126733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b="1" dirty="0">
              <a:latin typeface="Century Gothic Bold"/>
            </a:endParaRPr>
          </a:p>
        </p:txBody>
      </p:sp>
      <p:sp>
        <p:nvSpPr>
          <p:cNvPr id="19" name="object 19"/>
          <p:cNvSpPr/>
          <p:nvPr/>
        </p:nvSpPr>
        <p:spPr>
          <a:xfrm>
            <a:off x="4873167" y="7021696"/>
            <a:ext cx="126746" cy="126720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b="1" dirty="0">
              <a:latin typeface="Century Gothic Bold"/>
            </a:endParaRPr>
          </a:p>
        </p:txBody>
      </p:sp>
      <p:sp>
        <p:nvSpPr>
          <p:cNvPr id="23" name="object 23"/>
          <p:cNvSpPr txBox="1">
            <a:spLocks noGrp="1"/>
          </p:cNvSpPr>
          <p:nvPr>
            <p:ph type="title"/>
          </p:nvPr>
        </p:nvSpPr>
        <p:spPr>
          <a:xfrm>
            <a:off x="671300" y="1103392"/>
            <a:ext cx="4041140" cy="482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000" spc="-70" dirty="0"/>
              <a:t>Recursos Económicos</a:t>
            </a:r>
          </a:p>
        </p:txBody>
      </p:sp>
      <p:sp>
        <p:nvSpPr>
          <p:cNvPr id="25" name="object 25"/>
          <p:cNvSpPr txBox="1"/>
          <p:nvPr/>
        </p:nvSpPr>
        <p:spPr>
          <a:xfrm>
            <a:off x="659818" y="2311501"/>
            <a:ext cx="4068182" cy="2818079"/>
          </a:xfrm>
          <a:prstGeom prst="rect">
            <a:avLst/>
          </a:prstGeom>
          <a:solidFill>
            <a:srgbClr val="000000">
              <a:alpha val="2000"/>
            </a:srgbClr>
          </a:solidFill>
        </p:spPr>
        <p:txBody>
          <a:bodyPr vert="horz" wrap="square" lIns="0" tIns="444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35"/>
              </a:spcBef>
            </a:pPr>
            <a:endParaRPr sz="1550" dirty="0">
              <a:latin typeface="Times New Roman"/>
              <a:cs typeface="Times New Roman"/>
            </a:endParaRPr>
          </a:p>
          <a:p>
            <a:pPr marL="262255">
              <a:lnSpc>
                <a:spcPct val="100000"/>
              </a:lnSpc>
            </a:pPr>
            <a:r>
              <a:rPr sz="1300" spc="-40" dirty="0">
                <a:solidFill>
                  <a:srgbClr val="3D3D3F"/>
                </a:solidFill>
                <a:latin typeface="Century Gothic"/>
                <a:cs typeface="Century Gothic"/>
              </a:rPr>
              <a:t>Crédito </a:t>
            </a:r>
            <a:r>
              <a:rPr sz="1300" spc="-50" dirty="0">
                <a:solidFill>
                  <a:srgbClr val="3D3D3F"/>
                </a:solidFill>
                <a:latin typeface="Century Gothic"/>
                <a:cs typeface="Century Gothic"/>
              </a:rPr>
              <a:t>de </a:t>
            </a:r>
            <a:r>
              <a:rPr sz="1300" spc="-45" dirty="0">
                <a:solidFill>
                  <a:srgbClr val="3D3D3F"/>
                </a:solidFill>
                <a:latin typeface="Century Gothic"/>
                <a:cs typeface="Century Gothic"/>
              </a:rPr>
              <a:t>pago </a:t>
            </a:r>
            <a:r>
              <a:rPr sz="1300" spc="-50" dirty="0">
                <a:solidFill>
                  <a:srgbClr val="3D3D3F"/>
                </a:solidFill>
                <a:latin typeface="Century Gothic"/>
                <a:cs typeface="Century Gothic"/>
              </a:rPr>
              <a:t>de</a:t>
            </a:r>
            <a:r>
              <a:rPr sz="1300" spc="254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sz="1300" spc="30" dirty="0" smtClean="0">
                <a:solidFill>
                  <a:srgbClr val="3D3D3F"/>
                </a:solidFill>
                <a:latin typeface="Century Gothic"/>
                <a:cs typeface="Century Gothic"/>
              </a:rPr>
              <a:t>20</a:t>
            </a:r>
            <a:r>
              <a:rPr lang="es-ES" sz="1300" spc="30" dirty="0" smtClean="0">
                <a:solidFill>
                  <a:srgbClr val="3D3D3F"/>
                </a:solidFill>
                <a:latin typeface="Century Gothic"/>
                <a:cs typeface="Century Gothic"/>
              </a:rPr>
              <a:t>22</a:t>
            </a:r>
            <a:r>
              <a:rPr sz="1300" spc="30" dirty="0" smtClean="0">
                <a:solidFill>
                  <a:srgbClr val="3D3D3F"/>
                </a:solidFill>
                <a:latin typeface="Century Gothic"/>
                <a:cs typeface="Century Gothic"/>
              </a:rPr>
              <a:t>:</a:t>
            </a:r>
            <a:r>
              <a:rPr lang="es-ES" sz="1300" spc="30" dirty="0" smtClean="0">
                <a:solidFill>
                  <a:srgbClr val="3D3D3F"/>
                </a:solidFill>
                <a:latin typeface="Century Gothic"/>
                <a:cs typeface="Century Gothic"/>
              </a:rPr>
              <a:t>  </a:t>
            </a:r>
            <a:r>
              <a:rPr lang="es-ES" sz="1300" spc="20" dirty="0" smtClean="0">
                <a:solidFill>
                  <a:srgbClr val="3D3D3F"/>
                </a:solidFill>
                <a:latin typeface="Century Gothic"/>
                <a:cs typeface="Century Gothic"/>
              </a:rPr>
              <a:t>7.516,326 </a:t>
            </a:r>
            <a:r>
              <a:rPr lang="es-ES" sz="1300" spc="20" dirty="0" smtClean="0">
                <a:solidFill>
                  <a:srgbClr val="3D3D3F"/>
                </a:solidFill>
                <a:latin typeface="Century Gothic"/>
              </a:rPr>
              <a:t>€</a:t>
            </a:r>
          </a:p>
          <a:p>
            <a:pPr marL="262255">
              <a:lnSpc>
                <a:spcPct val="100000"/>
              </a:lnSpc>
              <a:spcBef>
                <a:spcPts val="240"/>
              </a:spcBef>
            </a:pPr>
            <a:r>
              <a:rPr lang="es-ES" sz="1300" spc="20" dirty="0" smtClean="0">
                <a:solidFill>
                  <a:srgbClr val="3D3D3F"/>
                </a:solidFill>
                <a:latin typeface="Century Gothic"/>
              </a:rPr>
              <a:t>20% (1.503.265 €) para la línea de empleos verdes</a:t>
            </a:r>
          </a:p>
          <a:p>
            <a:pPr marL="262255">
              <a:lnSpc>
                <a:spcPct val="100000"/>
              </a:lnSpc>
              <a:spcBef>
                <a:spcPts val="240"/>
              </a:spcBef>
            </a:pPr>
            <a:r>
              <a:rPr lang="es-ES" sz="1300" spc="20" dirty="0" smtClean="0">
                <a:solidFill>
                  <a:srgbClr val="3D3D3F"/>
                </a:solidFill>
                <a:latin typeface="Century Gothic"/>
              </a:rPr>
              <a:t>20%  (1.503.265 €) para la línea de empleos en competencias digitales</a:t>
            </a:r>
          </a:p>
          <a:p>
            <a:pPr marL="262255">
              <a:lnSpc>
                <a:spcPct val="100000"/>
              </a:lnSpc>
              <a:spcBef>
                <a:spcPts val="240"/>
              </a:spcBef>
            </a:pPr>
            <a:r>
              <a:rPr lang="es-ES" sz="1300" spc="20" dirty="0" smtClean="0">
                <a:solidFill>
                  <a:srgbClr val="3D3D3F"/>
                </a:solidFill>
                <a:latin typeface="Century Gothic"/>
              </a:rPr>
              <a:t>60% (4,509,796 €) para la línea de empleo en general</a:t>
            </a:r>
          </a:p>
          <a:p>
            <a:pPr marL="262255">
              <a:lnSpc>
                <a:spcPct val="100000"/>
              </a:lnSpc>
              <a:spcBef>
                <a:spcPts val="240"/>
              </a:spcBef>
            </a:pPr>
            <a:endParaRPr lang="es-ES" sz="1300" spc="20" dirty="0" smtClean="0">
              <a:solidFill>
                <a:srgbClr val="3D3D3F"/>
              </a:solidFill>
              <a:latin typeface="Century Gothic"/>
            </a:endParaRPr>
          </a:p>
          <a:p>
            <a:pPr marL="262255">
              <a:lnSpc>
                <a:spcPct val="100000"/>
              </a:lnSpc>
              <a:spcBef>
                <a:spcPts val="240"/>
              </a:spcBef>
            </a:pPr>
            <a:r>
              <a:rPr lang="es-ES" sz="1300" spc="20" dirty="0" smtClean="0">
                <a:solidFill>
                  <a:srgbClr val="3D3D3F"/>
                </a:solidFill>
                <a:latin typeface="Century Gothic"/>
              </a:rPr>
              <a:t>Incremento presupuesto 2022: 6.244.148 €</a:t>
            </a:r>
          </a:p>
          <a:p>
            <a:pPr>
              <a:lnSpc>
                <a:spcPct val="100000"/>
              </a:lnSpc>
            </a:pPr>
            <a:endParaRPr sz="1600" dirty="0">
              <a:latin typeface="Times New Roman"/>
              <a:cs typeface="Times New Roman"/>
            </a:endParaRPr>
          </a:p>
          <a:p>
            <a:pPr marL="262255"/>
            <a:r>
              <a:rPr sz="1300" b="1" spc="25" dirty="0" smtClean="0">
                <a:solidFill>
                  <a:srgbClr val="3D3D3F"/>
                </a:solidFill>
                <a:latin typeface="Century Gothic Bold"/>
                <a:cs typeface="Calibri"/>
              </a:rPr>
              <a:t>Total</a:t>
            </a:r>
            <a:r>
              <a:rPr sz="1300" b="1" spc="25" dirty="0">
                <a:solidFill>
                  <a:srgbClr val="3D3D3F"/>
                </a:solidFill>
                <a:latin typeface="Century Gothic Bold"/>
                <a:cs typeface="Calibri"/>
              </a:rPr>
              <a:t>: </a:t>
            </a:r>
            <a:r>
              <a:rPr lang="es-ES" sz="1300" b="1" spc="25" dirty="0" smtClean="0">
                <a:solidFill>
                  <a:srgbClr val="3D3D3F"/>
                </a:solidFill>
                <a:latin typeface="Century Gothic Bold"/>
                <a:cs typeface="Calibri"/>
              </a:rPr>
              <a:t>13.760.474</a:t>
            </a:r>
            <a:r>
              <a:rPr lang="es-ES" sz="1300" spc="-90" dirty="0" smtClean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b="1" spc="20" dirty="0">
                <a:solidFill>
                  <a:srgbClr val="3D3D3F"/>
                </a:solidFill>
                <a:latin typeface="Century Gothic"/>
              </a:rPr>
              <a:t>€</a:t>
            </a:r>
          </a:p>
          <a:p>
            <a:pPr marL="262255">
              <a:lnSpc>
                <a:spcPct val="100000"/>
              </a:lnSpc>
            </a:pPr>
            <a:endParaRPr sz="1300" dirty="0">
              <a:latin typeface="Segoe Script"/>
              <a:cs typeface="Segoe Script"/>
            </a:endParaRPr>
          </a:p>
        </p:txBody>
      </p:sp>
      <p:sp>
        <p:nvSpPr>
          <p:cNvPr id="28" name="object 28"/>
          <p:cNvSpPr/>
          <p:nvPr/>
        </p:nvSpPr>
        <p:spPr>
          <a:xfrm>
            <a:off x="4801076" y="3937859"/>
            <a:ext cx="882650" cy="0"/>
          </a:xfrm>
          <a:custGeom>
            <a:avLst/>
            <a:gdLst/>
            <a:ahLst/>
            <a:cxnLst/>
            <a:rect l="l" t="t" r="r" b="b"/>
            <a:pathLst>
              <a:path w="882650">
                <a:moveTo>
                  <a:pt x="0" y="0"/>
                </a:moveTo>
                <a:lnTo>
                  <a:pt x="882357" y="0"/>
                </a:lnTo>
              </a:path>
            </a:pathLst>
          </a:custGeom>
          <a:ln w="63500">
            <a:solidFill>
              <a:srgbClr val="004594"/>
            </a:solidFill>
          </a:ln>
        </p:spPr>
        <p:txBody>
          <a:bodyPr wrap="square" lIns="0" tIns="0" rIns="0" bIns="0" rtlCol="0"/>
          <a:lstStyle/>
          <a:p>
            <a:endParaRPr b="1" dirty="0">
              <a:latin typeface="Century Gothic Bold"/>
            </a:endParaRPr>
          </a:p>
        </p:txBody>
      </p:sp>
      <p:sp>
        <p:nvSpPr>
          <p:cNvPr id="29" name="object 29"/>
          <p:cNvSpPr/>
          <p:nvPr/>
        </p:nvSpPr>
        <p:spPr>
          <a:xfrm>
            <a:off x="5579706" y="3847842"/>
            <a:ext cx="247650" cy="180340"/>
          </a:xfrm>
          <a:custGeom>
            <a:avLst/>
            <a:gdLst/>
            <a:ahLst/>
            <a:cxnLst/>
            <a:rect l="l" t="t" r="r" b="b"/>
            <a:pathLst>
              <a:path w="247650" h="180339">
                <a:moveTo>
                  <a:pt x="0" y="0"/>
                </a:moveTo>
                <a:lnTo>
                  <a:pt x="0" y="180035"/>
                </a:lnTo>
                <a:lnTo>
                  <a:pt x="247370" y="90017"/>
                </a:lnTo>
                <a:lnTo>
                  <a:pt x="0" y="0"/>
                </a:lnTo>
                <a:close/>
              </a:path>
            </a:pathLst>
          </a:custGeom>
          <a:solidFill>
            <a:srgbClr val="004594"/>
          </a:solidFill>
        </p:spPr>
        <p:txBody>
          <a:bodyPr wrap="square" lIns="0" tIns="0" rIns="0" bIns="0" rtlCol="0"/>
          <a:lstStyle/>
          <a:p>
            <a:endParaRPr b="1" dirty="0">
              <a:latin typeface="Century Gothic Bold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5895376" y="3301732"/>
            <a:ext cx="3794724" cy="897169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19050">
              <a:lnSpc>
                <a:spcPct val="100600"/>
              </a:lnSpc>
              <a:spcBef>
                <a:spcPts val="95"/>
              </a:spcBef>
            </a:pPr>
            <a:r>
              <a:rPr sz="1700" b="1" spc="-40" dirty="0">
                <a:solidFill>
                  <a:srgbClr val="20529C"/>
                </a:solidFill>
                <a:latin typeface="Century Gothic"/>
                <a:cs typeface="Century Gothic"/>
              </a:rPr>
              <a:t>TOTAL  </a:t>
            </a:r>
            <a:r>
              <a:rPr sz="1700" b="1" spc="-25" dirty="0">
                <a:solidFill>
                  <a:srgbClr val="20529C"/>
                </a:solidFill>
                <a:latin typeface="Century Gothic"/>
                <a:cs typeface="Century Gothic"/>
              </a:rPr>
              <a:t>SUBVENCIÓN  </a:t>
            </a:r>
            <a:r>
              <a:rPr lang="es-ES" sz="1700" b="1" spc="-30" dirty="0" smtClean="0">
                <a:solidFill>
                  <a:srgbClr val="20529C"/>
                </a:solidFill>
                <a:latin typeface="Century Gothic"/>
                <a:cs typeface="Century Gothic"/>
              </a:rPr>
              <a:t>PROGRAMA DE PRIMERA EXPERIENCIA PROFESIONAL</a:t>
            </a:r>
            <a:r>
              <a:rPr sz="1700" b="1" spc="-40" dirty="0" smtClean="0">
                <a:solidFill>
                  <a:srgbClr val="20529C"/>
                </a:solidFill>
                <a:latin typeface="Century Gothic"/>
                <a:cs typeface="Century Gothic"/>
              </a:rPr>
              <a:t>:</a:t>
            </a:r>
            <a:endParaRPr sz="1700" dirty="0">
              <a:latin typeface="Century Gothic"/>
              <a:cs typeface="Century Gothic"/>
            </a:endParaRPr>
          </a:p>
          <a:p>
            <a:pPr marL="26670" algn="ctr">
              <a:lnSpc>
                <a:spcPct val="100000"/>
              </a:lnSpc>
              <a:spcBef>
                <a:spcPts val="180"/>
              </a:spcBef>
            </a:pPr>
            <a:r>
              <a:rPr lang="es-ES" sz="2150" spc="35" dirty="0" smtClean="0">
                <a:solidFill>
                  <a:srgbClr val="20529C"/>
                </a:solidFill>
                <a:latin typeface="Century Gothic"/>
                <a:cs typeface="Century Gothic"/>
              </a:rPr>
              <a:t>7.516.326 </a:t>
            </a:r>
            <a:r>
              <a:rPr lang="es-ES" sz="2150" spc="35" dirty="0" smtClean="0">
                <a:solidFill>
                  <a:srgbClr val="20529C"/>
                </a:solidFill>
                <a:latin typeface="Century Gothic"/>
              </a:rPr>
              <a:t>€</a:t>
            </a:r>
            <a:endParaRPr sz="2150" spc="35" dirty="0">
              <a:solidFill>
                <a:srgbClr val="20529C"/>
              </a:solidFill>
              <a:latin typeface="Century Gothic"/>
            </a:endParaRPr>
          </a:p>
        </p:txBody>
      </p:sp>
      <p:sp>
        <p:nvSpPr>
          <p:cNvPr id="31" name="object 22"/>
          <p:cNvSpPr txBox="1"/>
          <p:nvPr/>
        </p:nvSpPr>
        <p:spPr>
          <a:xfrm>
            <a:off x="2002056" y="7016817"/>
            <a:ext cx="764352" cy="321242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950" b="1" spc="-5" dirty="0" smtClean="0">
                <a:solidFill>
                  <a:srgbClr val="004594"/>
                </a:solidFill>
                <a:latin typeface="Century Gothic"/>
                <a:cs typeface="Century Gothic"/>
              </a:rPr>
              <a:t>9</a:t>
            </a:r>
            <a:r>
              <a:rPr lang="es-ES" sz="950" b="1" spc="-5" dirty="0" smtClean="0">
                <a:solidFill>
                  <a:srgbClr val="004594"/>
                </a:solidFill>
                <a:latin typeface="Century Gothic"/>
                <a:cs typeface="Century Gothic"/>
              </a:rPr>
              <a:t>45  160 601</a:t>
            </a:r>
          </a:p>
          <a:p>
            <a:pPr marL="12700">
              <a:lnSpc>
                <a:spcPct val="100000"/>
              </a:lnSpc>
              <a:spcBef>
                <a:spcPts val="125"/>
              </a:spcBef>
            </a:pPr>
            <a:endParaRPr sz="950" dirty="0">
              <a:latin typeface="Century Gothic"/>
              <a:cs typeface="Century Gothic"/>
            </a:endParaRPr>
          </a:p>
        </p:txBody>
      </p:sp>
      <p:pic>
        <p:nvPicPr>
          <p:cNvPr id="34" name="Picture 5" descr="OK Tira azul_oscuro"/>
          <p:cNvPicPr>
            <a:picLocks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5685" r="-47"/>
          <a:stretch>
            <a:fillRect/>
          </a:stretch>
        </p:blipFill>
        <p:spPr bwMode="auto">
          <a:xfrm>
            <a:off x="184334" y="87568"/>
            <a:ext cx="10191566" cy="1328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5" name="Imagen 34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37522" y="6875246"/>
            <a:ext cx="2511870" cy="432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9"/>
          <p:cNvGrpSpPr>
            <a:grpSpLocks/>
          </p:cNvGrpSpPr>
          <p:nvPr/>
        </p:nvGrpSpPr>
        <p:grpSpPr bwMode="auto">
          <a:xfrm>
            <a:off x="8255" y="-2127"/>
            <a:ext cx="10680700" cy="7562850"/>
            <a:chOff x="0" y="981"/>
            <a:chExt cx="5760" cy="2319"/>
          </a:xfrm>
        </p:grpSpPr>
        <p:sp>
          <p:nvSpPr>
            <p:cNvPr id="7" name="2 Rectángulo"/>
            <p:cNvSpPr>
              <a:spLocks noChangeArrowheads="1"/>
            </p:cNvSpPr>
            <p:nvPr/>
          </p:nvSpPr>
          <p:spPr bwMode="auto">
            <a:xfrm>
              <a:off x="0" y="981"/>
              <a:ext cx="5760" cy="2086"/>
            </a:xfrm>
            <a:prstGeom prst="rect">
              <a:avLst/>
            </a:prstGeom>
            <a:solidFill>
              <a:srgbClr val="00459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 algn="ctr">
                  <a:solidFill>
                    <a:srgbClr val="004595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>
                <a:defRPr/>
              </a:pPr>
              <a:endParaRPr lang="es-ES" dirty="0">
                <a:solidFill>
                  <a:schemeClr val="lt1"/>
                </a:solidFill>
                <a:latin typeface="+mn-lt"/>
              </a:endParaRPr>
            </a:p>
          </p:txBody>
        </p:sp>
        <p:pic>
          <p:nvPicPr>
            <p:cNvPr id="8" name="Picture 4" descr="OK Tira verde_oscuro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3067"/>
              <a:ext cx="5760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4" name="object 3">
            <a:extLst>
              <a:ext uri="{FF2B5EF4-FFF2-40B4-BE49-F238E27FC236}">
                <a16:creationId xmlns:a16="http://schemas.microsoft.com/office/drawing/2014/main" id="{F86C4ABF-F726-DD4B-9A26-2A8DBF9E448C}"/>
              </a:ext>
            </a:extLst>
          </p:cNvPr>
          <p:cNvSpPr txBox="1">
            <a:spLocks/>
          </p:cNvSpPr>
          <p:nvPr/>
        </p:nvSpPr>
        <p:spPr>
          <a:xfrm>
            <a:off x="385797" y="2751309"/>
            <a:ext cx="4802505" cy="116698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>
            <a:lvl1pPr>
              <a:defRPr sz="4500" b="1" i="0">
                <a:solidFill>
                  <a:srgbClr val="004594"/>
                </a:solidFill>
                <a:latin typeface="Century Gothic"/>
                <a:ea typeface="+mj-ea"/>
                <a:cs typeface="Century Gothic"/>
              </a:defRPr>
            </a:lvl1pPr>
          </a:lstStyle>
          <a:p>
            <a:pPr>
              <a:lnSpc>
                <a:spcPts val="4500"/>
              </a:lnSpc>
            </a:pPr>
            <a:r>
              <a:rPr lang="es-ES" kern="0" dirty="0">
                <a:solidFill>
                  <a:schemeClr val="bg1">
                    <a:lumMod val="95000"/>
                  </a:schemeClr>
                </a:solidFill>
              </a:rPr>
              <a:t>Actuaciones</a:t>
            </a:r>
            <a:br>
              <a:rPr lang="es-ES" kern="0" dirty="0">
                <a:solidFill>
                  <a:schemeClr val="bg1">
                    <a:lumMod val="95000"/>
                  </a:schemeClr>
                </a:solidFill>
              </a:rPr>
            </a:br>
            <a:r>
              <a:rPr lang="es-ES" kern="0" spc="-45" dirty="0">
                <a:solidFill>
                  <a:schemeClr val="bg1">
                    <a:lumMod val="95000"/>
                  </a:schemeClr>
                </a:solidFill>
              </a:rPr>
              <a:t>Subvencionables</a:t>
            </a:r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1A0962E7-296F-314F-B070-C67F1B2AB94A}"/>
              </a:ext>
            </a:extLst>
          </p:cNvPr>
          <p:cNvSpPr/>
          <p:nvPr/>
        </p:nvSpPr>
        <p:spPr>
          <a:xfrm>
            <a:off x="317500" y="1190625"/>
            <a:ext cx="2362200" cy="21441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20000" spc="-1500" baseline="7000" dirty="0">
                <a:solidFill>
                  <a:schemeClr val="bg1">
                    <a:lumMod val="95000"/>
                    <a:alpha val="36000"/>
                  </a:schemeClr>
                </a:solidFill>
                <a:latin typeface="Century Gothic"/>
                <a:cs typeface="Century Gothic"/>
              </a:rPr>
              <a:t>02</a:t>
            </a:r>
            <a:endParaRPr lang="es-ES" sz="20000" b="1" spc="-1500" baseline="7000" dirty="0">
              <a:solidFill>
                <a:schemeClr val="bg1">
                  <a:lumMod val="95000"/>
                  <a:alpha val="36000"/>
                </a:schemeClr>
              </a:solidFill>
              <a:latin typeface="Century Gothic Bold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object 23"/>
          <p:cNvSpPr txBox="1"/>
          <p:nvPr/>
        </p:nvSpPr>
        <p:spPr>
          <a:xfrm>
            <a:off x="5412735" y="1930313"/>
            <a:ext cx="4518200" cy="359072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22250" marR="5080" indent="-210185">
              <a:lnSpc>
                <a:spcPct val="100000"/>
              </a:lnSpc>
              <a:spcBef>
                <a:spcPts val="100"/>
              </a:spcBef>
            </a:pPr>
            <a:r>
              <a:rPr lang="es-ES" sz="1300" dirty="0" smtClean="0">
                <a:solidFill>
                  <a:srgbClr val="3D3D3F"/>
                </a:solidFill>
                <a:latin typeface="Century Gothic"/>
                <a:cs typeface="Century Gothic"/>
              </a:rPr>
              <a:t>— </a:t>
            </a:r>
            <a:r>
              <a:rPr lang="es-ES" sz="1300" spc="-80" dirty="0" smtClean="0">
                <a:solidFill>
                  <a:srgbClr val="3D3D3F"/>
                </a:solidFill>
                <a:latin typeface="Century Gothic"/>
                <a:cs typeface="Century Gothic"/>
              </a:rPr>
              <a:t>Deberán desarrollar funciones o tareas competencia de las entidades beneficiarias.</a:t>
            </a:r>
            <a:endParaRPr lang="es-ES" sz="1300" spc="-50" dirty="0">
              <a:solidFill>
                <a:srgbClr val="3D3D3F"/>
              </a:solidFill>
              <a:latin typeface="Century Gothic"/>
              <a:cs typeface="Century Gothic"/>
            </a:endParaRPr>
          </a:p>
          <a:p>
            <a:pPr marL="222250" indent="-210185">
              <a:lnSpc>
                <a:spcPct val="100000"/>
              </a:lnSpc>
              <a:spcBef>
                <a:spcPts val="1130"/>
              </a:spcBef>
              <a:buChar char="—"/>
              <a:tabLst>
                <a:tab pos="222885" algn="l"/>
              </a:tabLst>
            </a:pPr>
            <a:r>
              <a:rPr lang="es-ES" sz="1300" spc="-65" dirty="0" smtClean="0">
                <a:solidFill>
                  <a:srgbClr val="3D3D3F"/>
                </a:solidFill>
                <a:latin typeface="Century Gothic"/>
                <a:cs typeface="Century Gothic"/>
              </a:rPr>
              <a:t>No cubrir plazas de naturaleza estructural que estén o no dentro de las </a:t>
            </a:r>
            <a:r>
              <a:rPr lang="es-ES" sz="1300" spc="-65" dirty="0" err="1" smtClean="0">
                <a:solidFill>
                  <a:srgbClr val="3D3D3F"/>
                </a:solidFill>
                <a:latin typeface="Century Gothic"/>
                <a:cs typeface="Century Gothic"/>
              </a:rPr>
              <a:t>RPTs</a:t>
            </a:r>
            <a:r>
              <a:rPr lang="es-ES" sz="1300" spc="-65" dirty="0" smtClean="0">
                <a:solidFill>
                  <a:srgbClr val="3D3D3F"/>
                </a:solidFill>
                <a:latin typeface="Century Gothic"/>
                <a:cs typeface="Century Gothic"/>
              </a:rPr>
              <a:t>, plantilla u otra forma de organización de recursos humanos contempladas en las entidades contratantes y dotadas presupuestariamente.</a:t>
            </a:r>
            <a:endParaRPr lang="es-ES" sz="1300" dirty="0">
              <a:latin typeface="Century Gothic"/>
              <a:cs typeface="Century Gothic"/>
            </a:endParaRPr>
          </a:p>
          <a:p>
            <a:pPr marL="223520" marR="5080" indent="-211454">
              <a:lnSpc>
                <a:spcPct val="100000"/>
              </a:lnSpc>
              <a:spcBef>
                <a:spcPts val="1135"/>
              </a:spcBef>
              <a:buChar char="—"/>
              <a:tabLst>
                <a:tab pos="224154" algn="l"/>
              </a:tabLst>
            </a:pPr>
            <a:r>
              <a:rPr lang="es-ES" sz="1300" spc="-80" dirty="0" smtClean="0">
                <a:solidFill>
                  <a:srgbClr val="3D3D3F"/>
                </a:solidFill>
                <a:latin typeface="Century Gothic"/>
                <a:cs typeface="Century Gothic"/>
              </a:rPr>
              <a:t>Favorecer la formación y práctica  profesionales de las personas jóvenes  contratadas.</a:t>
            </a:r>
          </a:p>
          <a:p>
            <a:pPr marL="223520" marR="5080" indent="-211454">
              <a:lnSpc>
                <a:spcPct val="100000"/>
              </a:lnSpc>
              <a:spcBef>
                <a:spcPts val="1135"/>
              </a:spcBef>
              <a:buChar char="—"/>
              <a:tabLst>
                <a:tab pos="224154" algn="l"/>
              </a:tabLst>
            </a:pPr>
            <a:r>
              <a:rPr lang="es-ES" sz="1300" spc="-80" dirty="0" smtClean="0">
                <a:solidFill>
                  <a:srgbClr val="3D3D3F"/>
                </a:solidFill>
                <a:latin typeface="Century Gothic"/>
                <a:cs typeface="Century Gothic"/>
              </a:rPr>
              <a:t>Facilitar </a:t>
            </a:r>
            <a:r>
              <a:rPr lang="es-ES" sz="1300" spc="-8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80" dirty="0" smtClean="0">
                <a:solidFill>
                  <a:srgbClr val="3D3D3F"/>
                </a:solidFill>
                <a:latin typeface="Century Gothic"/>
                <a:cs typeface="Century Gothic"/>
              </a:rPr>
              <a:t>a las personas contratadas información profesional, orientación y formación y cumplir con las obligaciones de prevención de riesgos laborales. Además, se desarrollaran medidas relacionadas con conocimientos digitales.</a:t>
            </a:r>
          </a:p>
          <a:p>
            <a:pPr marL="223520" marR="5080" indent="-211454">
              <a:lnSpc>
                <a:spcPct val="100000"/>
              </a:lnSpc>
              <a:spcBef>
                <a:spcPts val="1135"/>
              </a:spcBef>
              <a:buChar char="—"/>
              <a:tabLst>
                <a:tab pos="224154" algn="l"/>
              </a:tabLst>
            </a:pPr>
            <a:r>
              <a:rPr lang="es-ES" sz="1300" spc="-80" dirty="0" smtClean="0">
                <a:solidFill>
                  <a:srgbClr val="3D3D3F"/>
                </a:solidFill>
                <a:latin typeface="Century Gothic"/>
                <a:cs typeface="Century Gothic"/>
              </a:rPr>
              <a:t>Los contratos cumplirán lo establecido por el artículo 11 del Estatuto de los Trabajadores</a:t>
            </a:r>
            <a:r>
              <a:rPr lang="es-ES" sz="1300" spc="-25" dirty="0" smtClean="0">
                <a:solidFill>
                  <a:srgbClr val="3D3D3F"/>
                </a:solidFill>
                <a:latin typeface="Century Gothic"/>
                <a:cs typeface="Century Gothic"/>
              </a:rPr>
              <a:t>.</a:t>
            </a:r>
            <a:endParaRPr lang="es-ES" sz="1300" dirty="0">
              <a:latin typeface="Century Gothic"/>
              <a:cs typeface="Century Gothic"/>
            </a:endParaRPr>
          </a:p>
          <a:p>
            <a:pPr marL="222250" marR="5080" indent="-210185">
              <a:lnSpc>
                <a:spcPct val="100000"/>
              </a:lnSpc>
              <a:spcBef>
                <a:spcPts val="100"/>
              </a:spcBef>
            </a:pPr>
            <a:endParaRPr lang="es-ES" sz="1300" dirty="0">
              <a:latin typeface="Century Gothic"/>
              <a:cs typeface="Century Gothic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628468" y="1950065"/>
            <a:ext cx="4218124" cy="442941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27329" marR="5080" indent="-215265">
              <a:lnSpc>
                <a:spcPct val="100000"/>
              </a:lnSpc>
              <a:spcBef>
                <a:spcPts val="100"/>
              </a:spcBef>
            </a:pPr>
            <a:r>
              <a:rPr lang="es-ES" sz="1300" dirty="0" smtClean="0">
                <a:solidFill>
                  <a:srgbClr val="3D3D3F"/>
                </a:solidFill>
                <a:latin typeface="Century Gothic"/>
                <a:cs typeface="Century Gothic"/>
              </a:rPr>
              <a:t>— </a:t>
            </a:r>
            <a:r>
              <a:rPr lang="es-ES" sz="1300" spc="-60" dirty="0" smtClean="0">
                <a:solidFill>
                  <a:srgbClr val="3D3D3F"/>
                </a:solidFill>
                <a:latin typeface="Century Gothic"/>
                <a:cs typeface="Century Gothic"/>
              </a:rPr>
              <a:t>Contratos formativos para la obtención de la práctica profesional de entre 10 y</a:t>
            </a:r>
            <a:r>
              <a:rPr lang="es-ES" sz="1300" spc="10" dirty="0" smtClean="0">
                <a:solidFill>
                  <a:srgbClr val="3D3D3F"/>
                </a:solidFill>
                <a:latin typeface="Century Gothic"/>
                <a:cs typeface="Century Gothic"/>
              </a:rPr>
              <a:t> 12 </a:t>
            </a:r>
            <a:r>
              <a:rPr lang="es-ES" sz="1300" spc="-20" dirty="0" smtClean="0">
                <a:solidFill>
                  <a:srgbClr val="3D3D3F"/>
                </a:solidFill>
                <a:latin typeface="Century Gothic"/>
                <a:cs typeface="Century Gothic"/>
              </a:rPr>
              <a:t>meses </a:t>
            </a:r>
            <a:r>
              <a:rPr lang="es-ES" sz="1300" spc="-60" dirty="0" smtClean="0">
                <a:solidFill>
                  <a:srgbClr val="3D3D3F"/>
                </a:solidFill>
                <a:latin typeface="Century Gothic"/>
                <a:cs typeface="Century Gothic"/>
              </a:rPr>
              <a:t>de </a:t>
            </a:r>
            <a:r>
              <a:rPr lang="es-ES" sz="1300" spc="-50" dirty="0" smtClean="0">
                <a:solidFill>
                  <a:srgbClr val="3D3D3F"/>
                </a:solidFill>
                <a:latin typeface="Century Gothic"/>
                <a:cs typeface="Century Gothic"/>
              </a:rPr>
              <a:t>duración, </a:t>
            </a:r>
            <a:r>
              <a:rPr lang="es-ES" sz="1300" spc="-60" dirty="0" smtClean="0">
                <a:solidFill>
                  <a:srgbClr val="3D3D3F"/>
                </a:solidFill>
                <a:latin typeface="Century Gothic"/>
                <a:cs typeface="Century Gothic"/>
              </a:rPr>
              <a:t>como medio de adquisición de las primeras experiencias en el empleo, así como de competencias y habilidades sociales y profesionales por parte </a:t>
            </a:r>
            <a:r>
              <a:rPr lang="es-ES" sz="1300" spc="-55" dirty="0" smtClean="0">
                <a:solidFill>
                  <a:srgbClr val="3D3D3F"/>
                </a:solidFill>
                <a:latin typeface="Century Gothic"/>
                <a:cs typeface="Century Gothic"/>
              </a:rPr>
              <a:t>de personas</a:t>
            </a:r>
            <a:r>
              <a:rPr lang="es-ES" sz="1300" spc="-45" dirty="0" smtClean="0">
                <a:solidFill>
                  <a:srgbClr val="3D3D3F"/>
                </a:solidFill>
                <a:latin typeface="Century Gothic"/>
                <a:cs typeface="Century Gothic"/>
              </a:rPr>
              <a:t> jóvenes </a:t>
            </a:r>
            <a:r>
              <a:rPr lang="es-ES" sz="1300" spc="-40" dirty="0" smtClean="0">
                <a:solidFill>
                  <a:srgbClr val="3D3D3F"/>
                </a:solidFill>
                <a:latin typeface="Century Gothic"/>
                <a:cs typeface="Century Gothic"/>
              </a:rPr>
              <a:t>desempleadas </a:t>
            </a:r>
            <a:r>
              <a:rPr lang="es-ES" sz="1300" spc="-60" dirty="0" smtClean="0">
                <a:solidFill>
                  <a:srgbClr val="3D3D3F"/>
                </a:solidFill>
                <a:latin typeface="Century Gothic"/>
                <a:cs typeface="Century Gothic"/>
              </a:rPr>
              <a:t>e </a:t>
            </a:r>
            <a:r>
              <a:rPr lang="es-ES" sz="1300" spc="-35" dirty="0" smtClean="0">
                <a:solidFill>
                  <a:srgbClr val="3D3D3F"/>
                </a:solidFill>
                <a:latin typeface="Century Gothic"/>
                <a:cs typeface="Century Gothic"/>
              </a:rPr>
              <a:t>inscritas </a:t>
            </a:r>
            <a:r>
              <a:rPr lang="es-ES" sz="1300" spc="-40" dirty="0" smtClean="0">
                <a:solidFill>
                  <a:srgbClr val="3D3D3F"/>
                </a:solidFill>
                <a:latin typeface="Century Gothic"/>
                <a:cs typeface="Century Gothic"/>
              </a:rPr>
              <a:t>como </a:t>
            </a:r>
            <a:r>
              <a:rPr lang="es-ES" sz="1300" spc="-50" dirty="0" smtClean="0">
                <a:solidFill>
                  <a:srgbClr val="3D3D3F"/>
                </a:solidFill>
                <a:latin typeface="Century Gothic"/>
                <a:cs typeface="Century Gothic"/>
              </a:rPr>
              <a:t>demandantes </a:t>
            </a:r>
            <a:r>
              <a:rPr lang="es-ES" sz="1300" spc="-60" dirty="0" smtClean="0">
                <a:solidFill>
                  <a:srgbClr val="3D3D3F"/>
                </a:solidFill>
                <a:latin typeface="Century Gothic"/>
                <a:cs typeface="Century Gothic"/>
              </a:rPr>
              <a:t>de </a:t>
            </a:r>
            <a:r>
              <a:rPr lang="es-ES" sz="1300" spc="-40" dirty="0" smtClean="0">
                <a:solidFill>
                  <a:srgbClr val="3D3D3F"/>
                </a:solidFill>
                <a:latin typeface="Century Gothic"/>
                <a:cs typeface="Century Gothic"/>
              </a:rPr>
              <a:t>empleo </a:t>
            </a:r>
            <a:r>
              <a:rPr lang="es-ES" sz="1300" spc="-60" dirty="0" smtClean="0">
                <a:solidFill>
                  <a:srgbClr val="3D3D3F"/>
                </a:solidFill>
                <a:latin typeface="Century Gothic"/>
                <a:cs typeface="Century Gothic"/>
              </a:rPr>
              <a:t>en</a:t>
            </a:r>
            <a:r>
              <a:rPr lang="es-ES" sz="1300" spc="15" dirty="0" smtClean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60" dirty="0" smtClean="0">
                <a:solidFill>
                  <a:srgbClr val="3D3D3F"/>
                </a:solidFill>
                <a:latin typeface="Century Gothic"/>
                <a:cs typeface="Century Gothic"/>
              </a:rPr>
              <a:t>Lanbide-SVE residentes en la CAE</a:t>
            </a:r>
          </a:p>
          <a:p>
            <a:pPr marL="227329" marR="5080" indent="-215265">
              <a:lnSpc>
                <a:spcPct val="100000"/>
              </a:lnSpc>
              <a:spcBef>
                <a:spcPts val="1200"/>
              </a:spcBef>
            </a:pPr>
            <a:r>
              <a:rPr lang="es-ES" sz="1300" dirty="0" smtClean="0">
                <a:solidFill>
                  <a:srgbClr val="3D3D3F"/>
                </a:solidFill>
                <a:latin typeface="Century Gothic"/>
                <a:cs typeface="Century Gothic"/>
              </a:rPr>
              <a:t>— </a:t>
            </a:r>
            <a:r>
              <a:rPr lang="es-ES" sz="1300" spc="-35" dirty="0">
                <a:solidFill>
                  <a:srgbClr val="3D3D3F"/>
                </a:solidFill>
                <a:latin typeface="Century Gothic"/>
                <a:cs typeface="Century Gothic"/>
              </a:rPr>
              <a:t>Iniciarse </a:t>
            </a:r>
            <a:r>
              <a:rPr lang="es-ES" sz="1300" spc="-50" dirty="0">
                <a:solidFill>
                  <a:srgbClr val="3D3D3F"/>
                </a:solidFill>
                <a:latin typeface="Century Gothic"/>
                <a:cs typeface="Century Gothic"/>
              </a:rPr>
              <a:t>hasta </a:t>
            </a:r>
            <a:r>
              <a:rPr lang="es-ES" sz="1300" spc="-40" dirty="0">
                <a:solidFill>
                  <a:srgbClr val="3D3D3F"/>
                </a:solidFill>
                <a:latin typeface="Century Gothic"/>
                <a:cs typeface="Century Gothic"/>
              </a:rPr>
              <a:t>el </a:t>
            </a:r>
            <a:r>
              <a:rPr lang="es-ES" sz="1300" b="1" spc="-50" dirty="0" smtClean="0">
                <a:solidFill>
                  <a:srgbClr val="004594"/>
                </a:solidFill>
                <a:latin typeface="Century Gothic Bold"/>
                <a:cs typeface="Calibri"/>
              </a:rPr>
              <a:t>31 </a:t>
            </a:r>
            <a:r>
              <a:rPr lang="es-ES" sz="1300" b="1" spc="-50" dirty="0">
                <a:solidFill>
                  <a:srgbClr val="004594"/>
                </a:solidFill>
                <a:latin typeface="Century Gothic Bold"/>
                <a:cs typeface="Calibri"/>
              </a:rPr>
              <a:t>de </a:t>
            </a:r>
            <a:r>
              <a:rPr lang="es-ES" sz="1300" b="1" spc="-50" dirty="0" smtClean="0">
                <a:solidFill>
                  <a:srgbClr val="004594"/>
                </a:solidFill>
                <a:latin typeface="Century Gothic Bold"/>
                <a:cs typeface="Calibri"/>
              </a:rPr>
              <a:t>diciembre </a:t>
            </a:r>
            <a:r>
              <a:rPr lang="es-ES" sz="1300" b="1" spc="-50" dirty="0">
                <a:solidFill>
                  <a:srgbClr val="004594"/>
                </a:solidFill>
                <a:latin typeface="Century Gothic Bold"/>
                <a:cs typeface="Calibri"/>
              </a:rPr>
              <a:t>de </a:t>
            </a:r>
            <a:r>
              <a:rPr lang="es-ES" sz="1300" b="1" spc="-50" dirty="0" smtClean="0">
                <a:solidFill>
                  <a:srgbClr val="004594"/>
                </a:solidFill>
                <a:latin typeface="Century Gothic Bold"/>
                <a:cs typeface="Calibri"/>
              </a:rPr>
              <a:t>2023.</a:t>
            </a:r>
            <a:endParaRPr lang="es-ES" sz="1300" b="1" spc="-50" dirty="0">
              <a:solidFill>
                <a:srgbClr val="004594"/>
              </a:solidFill>
              <a:latin typeface="Century Gothic Bold"/>
              <a:cs typeface="Calibri"/>
            </a:endParaRPr>
          </a:p>
          <a:p>
            <a:pPr marL="227329" marR="5080" indent="-215265">
              <a:spcBef>
                <a:spcPts val="1200"/>
              </a:spcBef>
            </a:pPr>
            <a:r>
              <a:rPr lang="es-ES" sz="1300" dirty="0">
                <a:solidFill>
                  <a:srgbClr val="3D3D3F"/>
                </a:solidFill>
                <a:latin typeface="Century Gothic"/>
                <a:cs typeface="Century Gothic"/>
              </a:rPr>
              <a:t>— </a:t>
            </a:r>
            <a:r>
              <a:rPr lang="es-ES" sz="1300" spc="-60" dirty="0">
                <a:solidFill>
                  <a:srgbClr val="3D3D3F"/>
                </a:solidFill>
                <a:latin typeface="Century Gothic"/>
                <a:cs typeface="Century Gothic"/>
              </a:rPr>
              <a:t>Jornada </a:t>
            </a:r>
            <a:r>
              <a:rPr lang="es-ES" sz="1300" spc="-45" dirty="0" smtClean="0">
                <a:solidFill>
                  <a:srgbClr val="3D3D3F"/>
                </a:solidFill>
                <a:latin typeface="Century Gothic"/>
                <a:cs typeface="Century Gothic"/>
              </a:rPr>
              <a:t>completa.</a:t>
            </a:r>
          </a:p>
          <a:p>
            <a:pPr marL="227329" marR="5080" indent="-215265">
              <a:spcBef>
                <a:spcPts val="1200"/>
              </a:spcBef>
            </a:pPr>
            <a:r>
              <a:rPr lang="es-ES" sz="1300" dirty="0">
                <a:solidFill>
                  <a:srgbClr val="3D3D3F"/>
                </a:solidFill>
                <a:latin typeface="Century Gothic"/>
                <a:cs typeface="Century Gothic"/>
              </a:rPr>
              <a:t>— </a:t>
            </a:r>
            <a:r>
              <a:rPr lang="es-ES" sz="1300" spc="-50" dirty="0">
                <a:solidFill>
                  <a:srgbClr val="3D3D3F"/>
                </a:solidFill>
                <a:latin typeface="Century Gothic"/>
                <a:cs typeface="Century Gothic"/>
              </a:rPr>
              <a:t>Puestos </a:t>
            </a:r>
            <a:r>
              <a:rPr lang="es-ES" sz="1300" spc="-60" dirty="0">
                <a:solidFill>
                  <a:srgbClr val="3D3D3F"/>
                </a:solidFill>
                <a:latin typeface="Century Gothic"/>
                <a:cs typeface="Century Gothic"/>
              </a:rPr>
              <a:t>de trabajo </a:t>
            </a:r>
            <a:r>
              <a:rPr lang="es-ES" sz="1300" spc="-50" dirty="0" smtClean="0">
                <a:solidFill>
                  <a:srgbClr val="3D3D3F"/>
                </a:solidFill>
                <a:latin typeface="Century Gothic"/>
                <a:cs typeface="Century Gothic"/>
              </a:rPr>
              <a:t>acordes </a:t>
            </a:r>
            <a:r>
              <a:rPr lang="es-ES" sz="1300" spc="-45" dirty="0" smtClean="0">
                <a:solidFill>
                  <a:srgbClr val="3D3D3F"/>
                </a:solidFill>
                <a:latin typeface="Century Gothic"/>
                <a:cs typeface="Century Gothic"/>
              </a:rPr>
              <a:t>a la formación académica y/o profesional  </a:t>
            </a:r>
            <a:r>
              <a:rPr lang="es-ES" sz="1300" spc="-60" dirty="0">
                <a:solidFill>
                  <a:srgbClr val="3D3D3F"/>
                </a:solidFill>
                <a:latin typeface="Century Gothic"/>
                <a:cs typeface="Century Gothic"/>
              </a:rPr>
              <a:t>de </a:t>
            </a:r>
            <a:r>
              <a:rPr lang="es-ES" sz="1300" spc="-45" dirty="0">
                <a:solidFill>
                  <a:srgbClr val="3D3D3F"/>
                </a:solidFill>
                <a:latin typeface="Century Gothic"/>
                <a:cs typeface="Century Gothic"/>
              </a:rPr>
              <a:t>la </a:t>
            </a:r>
            <a:r>
              <a:rPr lang="es-ES" sz="1300" spc="-50" dirty="0">
                <a:solidFill>
                  <a:srgbClr val="3D3D3F"/>
                </a:solidFill>
                <a:latin typeface="Century Gothic"/>
                <a:cs typeface="Century Gothic"/>
              </a:rPr>
              <a:t>persona</a:t>
            </a:r>
            <a:r>
              <a:rPr lang="es-ES" sz="1300" spc="15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60" dirty="0">
                <a:solidFill>
                  <a:srgbClr val="3D3D3F"/>
                </a:solidFill>
                <a:latin typeface="Century Gothic"/>
                <a:cs typeface="Century Gothic"/>
              </a:rPr>
              <a:t>contratada.</a:t>
            </a:r>
            <a:endParaRPr lang="es-ES" sz="1300" dirty="0">
              <a:latin typeface="Century Gothic"/>
              <a:cs typeface="Century Gothic"/>
            </a:endParaRPr>
          </a:p>
          <a:p>
            <a:pPr marL="227329" marR="5080" indent="-215265">
              <a:spcBef>
                <a:spcPts val="1200"/>
              </a:spcBef>
            </a:pPr>
            <a:r>
              <a:rPr lang="es-ES" sz="1300" dirty="0" smtClean="0">
                <a:solidFill>
                  <a:srgbClr val="3D3D3F"/>
                </a:solidFill>
                <a:latin typeface="Century Gothic"/>
                <a:cs typeface="Century Gothic"/>
              </a:rPr>
              <a:t>— Los contratos deberán ser comunicados a través de </a:t>
            </a:r>
            <a:r>
              <a:rPr lang="es-ES" sz="1300" dirty="0" err="1">
                <a:solidFill>
                  <a:srgbClr val="3D3D3F"/>
                </a:solidFill>
                <a:latin typeface="Century Gothic"/>
                <a:cs typeface="Century Gothic"/>
              </a:rPr>
              <a:t>C</a:t>
            </a:r>
            <a:r>
              <a:rPr lang="es-ES" sz="1300" dirty="0" err="1" smtClean="0">
                <a:solidFill>
                  <a:srgbClr val="3D3D3F"/>
                </a:solidFill>
                <a:latin typeface="Century Gothic"/>
                <a:cs typeface="Century Gothic"/>
              </a:rPr>
              <a:t>ontrat</a:t>
            </a:r>
            <a:r>
              <a:rPr lang="es-ES" sz="1300" dirty="0" smtClean="0">
                <a:solidFill>
                  <a:srgbClr val="3D3D3F"/>
                </a:solidFill>
                <a:latin typeface="Century Gothic"/>
                <a:cs typeface="Century Gothic"/>
              </a:rPr>
              <a:t>@ en un plazo de 15 días hábiles desde su inicio y deberán llevar la indicación “Programa de primera experiencia profesional en las administraciones públicas. Mecanismo de recuperación y resiliencia”.</a:t>
            </a:r>
            <a:endParaRPr lang="es-ES" sz="1300" dirty="0">
              <a:latin typeface="Century Gothic"/>
              <a:cs typeface="Century Gothic"/>
            </a:endParaRPr>
          </a:p>
        </p:txBody>
      </p:sp>
      <p:sp>
        <p:nvSpPr>
          <p:cNvPr id="32" name="object 30"/>
          <p:cNvSpPr txBox="1"/>
          <p:nvPr/>
        </p:nvSpPr>
        <p:spPr>
          <a:xfrm>
            <a:off x="769742" y="625770"/>
            <a:ext cx="6177158" cy="843821"/>
          </a:xfrm>
          <a:prstGeom prst="rect">
            <a:avLst/>
          </a:prstGeom>
        </p:spPr>
        <p:txBody>
          <a:bodyPr vert="horz" wrap="square" lIns="0" tIns="99060" rIns="0" bIns="0" rtlCol="0">
            <a:spAutoFit/>
          </a:bodyPr>
          <a:lstStyle/>
          <a:p>
            <a:pPr marL="12700" marR="5080">
              <a:lnSpc>
                <a:spcPts val="2900"/>
              </a:lnSpc>
              <a:spcBef>
                <a:spcPts val="780"/>
              </a:spcBef>
            </a:pPr>
            <a:r>
              <a:rPr sz="3000" b="1" spc="20" dirty="0" err="1">
                <a:solidFill>
                  <a:srgbClr val="004594"/>
                </a:solidFill>
                <a:latin typeface="Century Gothic"/>
                <a:cs typeface="Century Gothic"/>
              </a:rPr>
              <a:t>Contratos</a:t>
            </a:r>
            <a:r>
              <a:rPr sz="3000" b="1" spc="20" dirty="0">
                <a:solidFill>
                  <a:srgbClr val="004594"/>
                </a:solidFill>
                <a:latin typeface="Century Gothic"/>
                <a:cs typeface="Century Gothic"/>
              </a:rPr>
              <a:t> </a:t>
            </a:r>
            <a:r>
              <a:rPr lang="es-ES" sz="3000" b="1" spc="20" dirty="0" smtClean="0">
                <a:solidFill>
                  <a:srgbClr val="004594"/>
                </a:solidFill>
                <a:latin typeface="Century Gothic"/>
                <a:cs typeface="Century Gothic"/>
              </a:rPr>
              <a:t>en prácticas realizados con personas jóvenes</a:t>
            </a:r>
            <a:endParaRPr sz="3000" dirty="0">
              <a:latin typeface="Century Gothic"/>
              <a:cs typeface="Century Gothic"/>
            </a:endParaRPr>
          </a:p>
        </p:txBody>
      </p:sp>
      <p:sp>
        <p:nvSpPr>
          <p:cNvPr id="50" name="object 2"/>
          <p:cNvSpPr txBox="1"/>
          <p:nvPr/>
        </p:nvSpPr>
        <p:spPr>
          <a:xfrm>
            <a:off x="7581454" y="6976163"/>
            <a:ext cx="2953272" cy="171201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  <a:tabLst>
                <a:tab pos="1693545" algn="l"/>
              </a:tabLst>
            </a:pPr>
            <a:r>
              <a:rPr lang="es-ES" sz="1000" b="1" spc="-20" dirty="0" smtClean="0">
                <a:solidFill>
                  <a:srgbClr val="004594"/>
                </a:solidFill>
                <a:latin typeface="Century Gothic Bold"/>
                <a:cs typeface="Calibri"/>
              </a:rPr>
              <a:t>Programa de primera experiencia profesional</a:t>
            </a:r>
            <a:r>
              <a:rPr sz="1000" b="1" dirty="0">
                <a:solidFill>
                  <a:srgbClr val="004594"/>
                </a:solidFill>
                <a:latin typeface="Century Gothic Bold"/>
                <a:cs typeface="Calibri"/>
              </a:rPr>
              <a:t>	</a:t>
            </a:r>
            <a:r>
              <a:rPr lang="es-ES" sz="950" spc="10" dirty="0">
                <a:latin typeface="Century Gothic"/>
                <a:cs typeface="Calibri"/>
              </a:rPr>
              <a:t>6</a:t>
            </a:r>
            <a:endParaRPr sz="950" dirty="0">
              <a:latin typeface="Century Gothic"/>
              <a:cs typeface="Century Gothic"/>
            </a:endParaRPr>
          </a:p>
        </p:txBody>
      </p:sp>
      <p:sp>
        <p:nvSpPr>
          <p:cNvPr id="51" name="object 3"/>
          <p:cNvSpPr/>
          <p:nvPr/>
        </p:nvSpPr>
        <p:spPr>
          <a:xfrm>
            <a:off x="10080000" y="7012805"/>
            <a:ext cx="0" cy="100965"/>
          </a:xfrm>
          <a:custGeom>
            <a:avLst/>
            <a:gdLst/>
            <a:ahLst/>
            <a:cxnLst/>
            <a:rect l="l" t="t" r="r" b="b"/>
            <a:pathLst>
              <a:path h="100965">
                <a:moveTo>
                  <a:pt x="0" y="0"/>
                </a:moveTo>
                <a:lnTo>
                  <a:pt x="0" y="100799"/>
                </a:lnTo>
              </a:path>
            </a:pathLst>
          </a:custGeom>
          <a:ln w="12700">
            <a:solidFill>
              <a:srgbClr val="004594"/>
            </a:solidFill>
          </a:ln>
        </p:spPr>
        <p:txBody>
          <a:bodyPr wrap="square" lIns="0" tIns="0" rIns="0" bIns="0" rtlCol="0"/>
          <a:lstStyle/>
          <a:p>
            <a:endParaRPr b="1" dirty="0">
              <a:latin typeface="Century Gothic Bold"/>
            </a:endParaRPr>
          </a:p>
        </p:txBody>
      </p:sp>
      <p:sp>
        <p:nvSpPr>
          <p:cNvPr id="52" name="object 4"/>
          <p:cNvSpPr/>
          <p:nvPr/>
        </p:nvSpPr>
        <p:spPr>
          <a:xfrm>
            <a:off x="457198" y="6732004"/>
            <a:ext cx="351155" cy="351155"/>
          </a:xfrm>
          <a:custGeom>
            <a:avLst/>
            <a:gdLst/>
            <a:ahLst/>
            <a:cxnLst/>
            <a:rect l="l" t="t" r="r" b="b"/>
            <a:pathLst>
              <a:path w="351155" h="351154">
                <a:moveTo>
                  <a:pt x="175323" y="0"/>
                </a:moveTo>
                <a:lnTo>
                  <a:pt x="128712" y="6260"/>
                </a:lnTo>
                <a:lnTo>
                  <a:pt x="86830" y="23927"/>
                </a:lnTo>
                <a:lnTo>
                  <a:pt x="51347" y="51331"/>
                </a:lnTo>
                <a:lnTo>
                  <a:pt x="23934" y="86804"/>
                </a:lnTo>
                <a:lnTo>
                  <a:pt x="6262" y="128674"/>
                </a:lnTo>
                <a:lnTo>
                  <a:pt x="0" y="175272"/>
                </a:lnTo>
                <a:lnTo>
                  <a:pt x="6262" y="221892"/>
                </a:lnTo>
                <a:lnTo>
                  <a:pt x="23934" y="263777"/>
                </a:lnTo>
                <a:lnTo>
                  <a:pt x="51347" y="299258"/>
                </a:lnTo>
                <a:lnTo>
                  <a:pt x="86830" y="326667"/>
                </a:lnTo>
                <a:lnTo>
                  <a:pt x="128712" y="344335"/>
                </a:lnTo>
                <a:lnTo>
                  <a:pt x="175323" y="350596"/>
                </a:lnTo>
                <a:lnTo>
                  <a:pt x="221923" y="344335"/>
                </a:lnTo>
                <a:lnTo>
                  <a:pt x="263798" y="326667"/>
                </a:lnTo>
                <a:lnTo>
                  <a:pt x="299277" y="299258"/>
                </a:lnTo>
                <a:lnTo>
                  <a:pt x="326687" y="263777"/>
                </a:lnTo>
                <a:lnTo>
                  <a:pt x="344359" y="221892"/>
                </a:lnTo>
                <a:lnTo>
                  <a:pt x="350621" y="175272"/>
                </a:lnTo>
                <a:lnTo>
                  <a:pt x="344359" y="128674"/>
                </a:lnTo>
                <a:lnTo>
                  <a:pt x="326687" y="86804"/>
                </a:lnTo>
                <a:lnTo>
                  <a:pt x="299277" y="51331"/>
                </a:lnTo>
                <a:lnTo>
                  <a:pt x="263798" y="23927"/>
                </a:lnTo>
                <a:lnTo>
                  <a:pt x="221923" y="6260"/>
                </a:lnTo>
                <a:lnTo>
                  <a:pt x="175323" y="0"/>
                </a:lnTo>
                <a:close/>
              </a:path>
            </a:pathLst>
          </a:custGeom>
          <a:solidFill>
            <a:srgbClr val="004594"/>
          </a:solidFill>
        </p:spPr>
        <p:txBody>
          <a:bodyPr wrap="square" lIns="0" tIns="0" rIns="0" bIns="0" rtlCol="0"/>
          <a:lstStyle/>
          <a:p>
            <a:endParaRPr b="1" dirty="0">
              <a:latin typeface="Century Gothic Bold"/>
            </a:endParaRPr>
          </a:p>
        </p:txBody>
      </p:sp>
      <p:sp>
        <p:nvSpPr>
          <p:cNvPr id="53" name="object 5"/>
          <p:cNvSpPr/>
          <p:nvPr/>
        </p:nvSpPr>
        <p:spPr>
          <a:xfrm>
            <a:off x="493877" y="6737677"/>
            <a:ext cx="275866" cy="32857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b="1" dirty="0">
              <a:latin typeface="Century Gothic Bold"/>
            </a:endParaRPr>
          </a:p>
        </p:txBody>
      </p:sp>
      <p:sp>
        <p:nvSpPr>
          <p:cNvPr id="54" name="object 6"/>
          <p:cNvSpPr/>
          <p:nvPr/>
        </p:nvSpPr>
        <p:spPr>
          <a:xfrm>
            <a:off x="887719" y="7021132"/>
            <a:ext cx="134620" cy="0"/>
          </a:xfrm>
          <a:custGeom>
            <a:avLst/>
            <a:gdLst/>
            <a:ahLst/>
            <a:cxnLst/>
            <a:rect l="l" t="t" r="r" b="b"/>
            <a:pathLst>
              <a:path w="134619">
                <a:moveTo>
                  <a:pt x="0" y="0"/>
                </a:moveTo>
                <a:lnTo>
                  <a:pt x="134569" y="0"/>
                </a:lnTo>
              </a:path>
            </a:pathLst>
          </a:custGeom>
          <a:ln w="31750">
            <a:solidFill>
              <a:srgbClr val="004594"/>
            </a:solidFill>
          </a:ln>
        </p:spPr>
        <p:txBody>
          <a:bodyPr wrap="square" lIns="0" tIns="0" rIns="0" bIns="0" rtlCol="0"/>
          <a:lstStyle/>
          <a:p>
            <a:endParaRPr b="1" dirty="0">
              <a:latin typeface="Century Gothic Bold"/>
            </a:endParaRPr>
          </a:p>
        </p:txBody>
      </p:sp>
      <p:sp>
        <p:nvSpPr>
          <p:cNvPr id="55" name="object 7"/>
          <p:cNvSpPr/>
          <p:nvPr/>
        </p:nvSpPr>
        <p:spPr>
          <a:xfrm>
            <a:off x="903550" y="6812217"/>
            <a:ext cx="0" cy="193040"/>
          </a:xfrm>
          <a:custGeom>
            <a:avLst/>
            <a:gdLst/>
            <a:ahLst/>
            <a:cxnLst/>
            <a:rect l="l" t="t" r="r" b="b"/>
            <a:pathLst>
              <a:path h="193040">
                <a:moveTo>
                  <a:pt x="0" y="0"/>
                </a:moveTo>
                <a:lnTo>
                  <a:pt x="0" y="193039"/>
                </a:lnTo>
              </a:path>
            </a:pathLst>
          </a:custGeom>
          <a:ln w="31661">
            <a:solidFill>
              <a:srgbClr val="004594"/>
            </a:solidFill>
          </a:ln>
        </p:spPr>
        <p:txBody>
          <a:bodyPr wrap="square" lIns="0" tIns="0" rIns="0" bIns="0" rtlCol="0"/>
          <a:lstStyle/>
          <a:p>
            <a:endParaRPr b="1" dirty="0">
              <a:latin typeface="Century Gothic Bold"/>
            </a:endParaRPr>
          </a:p>
        </p:txBody>
      </p:sp>
      <p:sp>
        <p:nvSpPr>
          <p:cNvPr id="56" name="object 8"/>
          <p:cNvSpPr/>
          <p:nvPr/>
        </p:nvSpPr>
        <p:spPr>
          <a:xfrm>
            <a:off x="1026092" y="6875253"/>
            <a:ext cx="130810" cy="161925"/>
          </a:xfrm>
          <a:custGeom>
            <a:avLst/>
            <a:gdLst/>
            <a:ahLst/>
            <a:cxnLst/>
            <a:rect l="l" t="t" r="r" b="b"/>
            <a:pathLst>
              <a:path w="130809" h="161925">
                <a:moveTo>
                  <a:pt x="127364" y="31356"/>
                </a:moveTo>
                <a:lnTo>
                  <a:pt x="65163" y="31356"/>
                </a:lnTo>
                <a:lnTo>
                  <a:pt x="75338" y="31737"/>
                </a:lnTo>
                <a:lnTo>
                  <a:pt x="83651" y="32878"/>
                </a:lnTo>
                <a:lnTo>
                  <a:pt x="90102" y="34779"/>
                </a:lnTo>
                <a:lnTo>
                  <a:pt x="94691" y="37439"/>
                </a:lnTo>
                <a:lnTo>
                  <a:pt x="97535" y="39687"/>
                </a:lnTo>
                <a:lnTo>
                  <a:pt x="98958" y="43230"/>
                </a:lnTo>
                <a:lnTo>
                  <a:pt x="98958" y="52768"/>
                </a:lnTo>
                <a:lnTo>
                  <a:pt x="65163" y="64541"/>
                </a:lnTo>
                <a:lnTo>
                  <a:pt x="47749" y="65627"/>
                </a:lnTo>
                <a:lnTo>
                  <a:pt x="11264" y="81902"/>
                </a:lnTo>
                <a:lnTo>
                  <a:pt x="0" y="112953"/>
                </a:lnTo>
                <a:lnTo>
                  <a:pt x="704" y="121973"/>
                </a:lnTo>
                <a:lnTo>
                  <a:pt x="32961" y="157024"/>
                </a:lnTo>
                <a:lnTo>
                  <a:pt x="65163" y="161366"/>
                </a:lnTo>
                <a:lnTo>
                  <a:pt x="93800" y="158339"/>
                </a:lnTo>
                <a:lnTo>
                  <a:pt x="114255" y="149261"/>
                </a:lnTo>
                <a:lnTo>
                  <a:pt x="126528" y="134132"/>
                </a:lnTo>
                <a:lnTo>
                  <a:pt x="127324" y="130009"/>
                </a:lnTo>
                <a:lnTo>
                  <a:pt x="65163" y="130009"/>
                </a:lnTo>
                <a:lnTo>
                  <a:pt x="55114" y="129624"/>
                </a:lnTo>
                <a:lnTo>
                  <a:pt x="31661" y="108191"/>
                </a:lnTo>
                <a:lnTo>
                  <a:pt x="33083" y="104609"/>
                </a:lnTo>
                <a:lnTo>
                  <a:pt x="74691" y="96204"/>
                </a:lnTo>
                <a:lnTo>
                  <a:pt x="83499" y="95294"/>
                </a:lnTo>
                <a:lnTo>
                  <a:pt x="91588" y="93774"/>
                </a:lnTo>
                <a:lnTo>
                  <a:pt x="98958" y="91643"/>
                </a:lnTo>
                <a:lnTo>
                  <a:pt x="130619" y="91643"/>
                </a:lnTo>
                <a:lnTo>
                  <a:pt x="130619" y="48107"/>
                </a:lnTo>
                <a:lnTo>
                  <a:pt x="127364" y="31356"/>
                </a:lnTo>
                <a:close/>
              </a:path>
              <a:path w="130809" h="161925">
                <a:moveTo>
                  <a:pt x="130619" y="91643"/>
                </a:moveTo>
                <a:lnTo>
                  <a:pt x="98958" y="91643"/>
                </a:lnTo>
                <a:lnTo>
                  <a:pt x="98958" y="118033"/>
                </a:lnTo>
                <a:lnTo>
                  <a:pt x="97535" y="121615"/>
                </a:lnTo>
                <a:lnTo>
                  <a:pt x="65163" y="130009"/>
                </a:lnTo>
                <a:lnTo>
                  <a:pt x="127324" y="130009"/>
                </a:lnTo>
                <a:lnTo>
                  <a:pt x="130587" y="113118"/>
                </a:lnTo>
                <a:lnTo>
                  <a:pt x="130619" y="91643"/>
                </a:lnTo>
                <a:close/>
              </a:path>
              <a:path w="130809" h="161925">
                <a:moveTo>
                  <a:pt x="65163" y="0"/>
                </a:moveTo>
                <a:lnTo>
                  <a:pt x="20799" y="9702"/>
                </a:lnTo>
                <a:lnTo>
                  <a:pt x="0" y="48107"/>
                </a:lnTo>
                <a:lnTo>
                  <a:pt x="31661" y="48107"/>
                </a:lnTo>
                <a:lnTo>
                  <a:pt x="31661" y="43230"/>
                </a:lnTo>
                <a:lnTo>
                  <a:pt x="33083" y="39687"/>
                </a:lnTo>
                <a:lnTo>
                  <a:pt x="65163" y="31356"/>
                </a:lnTo>
                <a:lnTo>
                  <a:pt x="127364" y="31356"/>
                </a:lnTo>
                <a:lnTo>
                  <a:pt x="126528" y="27056"/>
                </a:lnTo>
                <a:lnTo>
                  <a:pt x="114255" y="12023"/>
                </a:lnTo>
                <a:lnTo>
                  <a:pt x="93800" y="3005"/>
                </a:lnTo>
                <a:lnTo>
                  <a:pt x="65163" y="0"/>
                </a:lnTo>
                <a:close/>
              </a:path>
            </a:pathLst>
          </a:custGeom>
          <a:solidFill>
            <a:srgbClr val="004594"/>
          </a:solidFill>
        </p:spPr>
        <p:txBody>
          <a:bodyPr wrap="square" lIns="0" tIns="0" rIns="0" bIns="0" rtlCol="0"/>
          <a:lstStyle/>
          <a:p>
            <a:endParaRPr b="1" dirty="0">
              <a:latin typeface="Century Gothic Bold"/>
            </a:endParaRPr>
          </a:p>
        </p:txBody>
      </p:sp>
      <p:sp>
        <p:nvSpPr>
          <p:cNvPr id="57" name="object 9"/>
          <p:cNvSpPr/>
          <p:nvPr/>
        </p:nvSpPr>
        <p:spPr>
          <a:xfrm>
            <a:off x="1167560" y="6875250"/>
            <a:ext cx="151130" cy="161925"/>
          </a:xfrm>
          <a:custGeom>
            <a:avLst/>
            <a:gdLst/>
            <a:ahLst/>
            <a:cxnLst/>
            <a:rect l="l" t="t" r="r" b="b"/>
            <a:pathLst>
              <a:path w="151130" h="161925">
                <a:moveTo>
                  <a:pt x="75501" y="0"/>
                </a:moveTo>
                <a:lnTo>
                  <a:pt x="18876" y="20210"/>
                </a:lnTo>
                <a:lnTo>
                  <a:pt x="20" y="80683"/>
                </a:lnTo>
                <a:lnTo>
                  <a:pt x="0" y="161366"/>
                </a:lnTo>
                <a:lnTo>
                  <a:pt x="31661" y="161366"/>
                </a:lnTo>
                <a:lnTo>
                  <a:pt x="31661" y="80683"/>
                </a:lnTo>
                <a:lnTo>
                  <a:pt x="32175" y="69205"/>
                </a:lnTo>
                <a:lnTo>
                  <a:pt x="53967" y="34783"/>
                </a:lnTo>
                <a:lnTo>
                  <a:pt x="75501" y="31356"/>
                </a:lnTo>
                <a:lnTo>
                  <a:pt x="138130" y="31356"/>
                </a:lnTo>
                <a:lnTo>
                  <a:pt x="131908" y="20210"/>
                </a:lnTo>
                <a:lnTo>
                  <a:pt x="108405" y="5052"/>
                </a:lnTo>
                <a:lnTo>
                  <a:pt x="75501" y="0"/>
                </a:lnTo>
                <a:close/>
              </a:path>
              <a:path w="151130" h="161925">
                <a:moveTo>
                  <a:pt x="138130" y="31356"/>
                </a:moveTo>
                <a:lnTo>
                  <a:pt x="75501" y="31356"/>
                </a:lnTo>
                <a:lnTo>
                  <a:pt x="87188" y="32213"/>
                </a:lnTo>
                <a:lnTo>
                  <a:pt x="96970" y="34783"/>
                </a:lnTo>
                <a:lnTo>
                  <a:pt x="118535" y="69205"/>
                </a:lnTo>
                <a:lnTo>
                  <a:pt x="119049" y="80683"/>
                </a:lnTo>
                <a:lnTo>
                  <a:pt x="119049" y="161366"/>
                </a:lnTo>
                <a:lnTo>
                  <a:pt x="150710" y="161366"/>
                </a:lnTo>
                <a:lnTo>
                  <a:pt x="150690" y="80683"/>
                </a:lnTo>
                <a:lnTo>
                  <a:pt x="146010" y="45471"/>
                </a:lnTo>
                <a:lnTo>
                  <a:pt x="138130" y="31356"/>
                </a:lnTo>
                <a:close/>
              </a:path>
            </a:pathLst>
          </a:custGeom>
          <a:solidFill>
            <a:srgbClr val="004594"/>
          </a:solidFill>
        </p:spPr>
        <p:txBody>
          <a:bodyPr wrap="square" lIns="0" tIns="0" rIns="0" bIns="0" rtlCol="0"/>
          <a:lstStyle/>
          <a:p>
            <a:endParaRPr b="1" dirty="0">
              <a:latin typeface="Century Gothic Bold"/>
            </a:endParaRPr>
          </a:p>
        </p:txBody>
      </p:sp>
      <p:sp>
        <p:nvSpPr>
          <p:cNvPr id="58" name="object 10"/>
          <p:cNvSpPr/>
          <p:nvPr/>
        </p:nvSpPr>
        <p:spPr>
          <a:xfrm>
            <a:off x="1328802" y="6811612"/>
            <a:ext cx="151130" cy="225425"/>
          </a:xfrm>
          <a:custGeom>
            <a:avLst/>
            <a:gdLst/>
            <a:ahLst/>
            <a:cxnLst/>
            <a:rect l="l" t="t" r="r" b="b"/>
            <a:pathLst>
              <a:path w="151130" h="225425">
                <a:moveTo>
                  <a:pt x="31661" y="0"/>
                </a:moveTo>
                <a:lnTo>
                  <a:pt x="0" y="0"/>
                </a:lnTo>
                <a:lnTo>
                  <a:pt x="20" y="144475"/>
                </a:lnTo>
                <a:lnTo>
                  <a:pt x="4700" y="179625"/>
                </a:lnTo>
                <a:lnTo>
                  <a:pt x="18800" y="204838"/>
                </a:lnTo>
                <a:lnTo>
                  <a:pt x="42299" y="219964"/>
                </a:lnTo>
                <a:lnTo>
                  <a:pt x="75196" y="225005"/>
                </a:lnTo>
                <a:lnTo>
                  <a:pt x="108249" y="219964"/>
                </a:lnTo>
                <a:lnTo>
                  <a:pt x="131832" y="204876"/>
                </a:lnTo>
                <a:lnTo>
                  <a:pt x="138148" y="193649"/>
                </a:lnTo>
                <a:lnTo>
                  <a:pt x="75196" y="193649"/>
                </a:lnTo>
                <a:lnTo>
                  <a:pt x="63516" y="192790"/>
                </a:lnTo>
                <a:lnTo>
                  <a:pt x="33718" y="165554"/>
                </a:lnTo>
                <a:lnTo>
                  <a:pt x="31661" y="144475"/>
                </a:lnTo>
                <a:lnTo>
                  <a:pt x="31661" y="94995"/>
                </a:lnTo>
                <a:lnTo>
                  <a:pt x="138079" y="94995"/>
                </a:lnTo>
                <a:lnTo>
                  <a:pt x="131832" y="83850"/>
                </a:lnTo>
                <a:lnTo>
                  <a:pt x="108234" y="68692"/>
                </a:lnTo>
                <a:lnTo>
                  <a:pt x="75196" y="63639"/>
                </a:lnTo>
                <a:lnTo>
                  <a:pt x="31661" y="63639"/>
                </a:lnTo>
                <a:lnTo>
                  <a:pt x="31661" y="0"/>
                </a:lnTo>
                <a:close/>
              </a:path>
              <a:path w="151130" h="225425">
                <a:moveTo>
                  <a:pt x="138079" y="94995"/>
                </a:moveTo>
                <a:lnTo>
                  <a:pt x="75196" y="94995"/>
                </a:lnTo>
                <a:lnTo>
                  <a:pt x="86902" y="95855"/>
                </a:lnTo>
                <a:lnTo>
                  <a:pt x="96742" y="98432"/>
                </a:lnTo>
                <a:lnTo>
                  <a:pt x="118535" y="132968"/>
                </a:lnTo>
                <a:lnTo>
                  <a:pt x="119049" y="144475"/>
                </a:lnTo>
                <a:lnTo>
                  <a:pt x="118535" y="155855"/>
                </a:lnTo>
                <a:lnTo>
                  <a:pt x="96742" y="190212"/>
                </a:lnTo>
                <a:lnTo>
                  <a:pt x="75196" y="193649"/>
                </a:lnTo>
                <a:lnTo>
                  <a:pt x="138148" y="193649"/>
                </a:lnTo>
                <a:lnTo>
                  <a:pt x="145880" y="179908"/>
                </a:lnTo>
                <a:lnTo>
                  <a:pt x="146002" y="179625"/>
                </a:lnTo>
                <a:lnTo>
                  <a:pt x="150710" y="144475"/>
                </a:lnTo>
                <a:lnTo>
                  <a:pt x="145991" y="109111"/>
                </a:lnTo>
                <a:lnTo>
                  <a:pt x="138079" y="94995"/>
                </a:lnTo>
                <a:close/>
              </a:path>
            </a:pathLst>
          </a:custGeom>
          <a:solidFill>
            <a:srgbClr val="69AF22"/>
          </a:solidFill>
        </p:spPr>
        <p:txBody>
          <a:bodyPr wrap="square" lIns="0" tIns="0" rIns="0" bIns="0" rtlCol="0"/>
          <a:lstStyle/>
          <a:p>
            <a:endParaRPr b="1" dirty="0">
              <a:latin typeface="Century Gothic Bold"/>
            </a:endParaRPr>
          </a:p>
        </p:txBody>
      </p:sp>
      <p:sp>
        <p:nvSpPr>
          <p:cNvPr id="59" name="object 11"/>
          <p:cNvSpPr/>
          <p:nvPr/>
        </p:nvSpPr>
        <p:spPr>
          <a:xfrm>
            <a:off x="1491056" y="6811619"/>
            <a:ext cx="31750" cy="31750"/>
          </a:xfrm>
          <a:custGeom>
            <a:avLst/>
            <a:gdLst/>
            <a:ahLst/>
            <a:cxnLst/>
            <a:rect l="l" t="t" r="r" b="b"/>
            <a:pathLst>
              <a:path w="31750" h="31750">
                <a:moveTo>
                  <a:pt x="31661" y="0"/>
                </a:moveTo>
                <a:lnTo>
                  <a:pt x="0" y="0"/>
                </a:lnTo>
                <a:lnTo>
                  <a:pt x="0" y="31356"/>
                </a:lnTo>
                <a:lnTo>
                  <a:pt x="31661" y="31356"/>
                </a:lnTo>
                <a:lnTo>
                  <a:pt x="31661" y="0"/>
                </a:lnTo>
                <a:close/>
              </a:path>
            </a:pathLst>
          </a:custGeom>
          <a:solidFill>
            <a:srgbClr val="69AF22"/>
          </a:solidFill>
        </p:spPr>
        <p:txBody>
          <a:bodyPr wrap="square" lIns="0" tIns="0" rIns="0" bIns="0" rtlCol="0"/>
          <a:lstStyle/>
          <a:p>
            <a:endParaRPr b="1" dirty="0">
              <a:latin typeface="Century Gothic Bold"/>
            </a:endParaRPr>
          </a:p>
        </p:txBody>
      </p:sp>
      <p:sp>
        <p:nvSpPr>
          <p:cNvPr id="60" name="object 12"/>
          <p:cNvSpPr/>
          <p:nvPr/>
        </p:nvSpPr>
        <p:spPr>
          <a:xfrm>
            <a:off x="1506886" y="6875246"/>
            <a:ext cx="0" cy="161925"/>
          </a:xfrm>
          <a:custGeom>
            <a:avLst/>
            <a:gdLst/>
            <a:ahLst/>
            <a:cxnLst/>
            <a:rect l="l" t="t" r="r" b="b"/>
            <a:pathLst>
              <a:path h="161925">
                <a:moveTo>
                  <a:pt x="0" y="0"/>
                </a:moveTo>
                <a:lnTo>
                  <a:pt x="0" y="161366"/>
                </a:lnTo>
              </a:path>
            </a:pathLst>
          </a:custGeom>
          <a:ln w="31661">
            <a:solidFill>
              <a:srgbClr val="69AF22"/>
            </a:solidFill>
          </a:ln>
        </p:spPr>
        <p:txBody>
          <a:bodyPr wrap="square" lIns="0" tIns="0" rIns="0" bIns="0" rtlCol="0"/>
          <a:lstStyle/>
          <a:p>
            <a:endParaRPr b="1" dirty="0">
              <a:latin typeface="Century Gothic Bold"/>
            </a:endParaRPr>
          </a:p>
        </p:txBody>
      </p:sp>
      <p:sp>
        <p:nvSpPr>
          <p:cNvPr id="61" name="object 13"/>
          <p:cNvSpPr/>
          <p:nvPr/>
        </p:nvSpPr>
        <p:spPr>
          <a:xfrm>
            <a:off x="1534344" y="6811612"/>
            <a:ext cx="151130" cy="225425"/>
          </a:xfrm>
          <a:custGeom>
            <a:avLst/>
            <a:gdLst/>
            <a:ahLst/>
            <a:cxnLst/>
            <a:rect l="l" t="t" r="r" b="b"/>
            <a:pathLst>
              <a:path w="151130" h="225425">
                <a:moveTo>
                  <a:pt x="150710" y="0"/>
                </a:moveTo>
                <a:lnTo>
                  <a:pt x="119049" y="0"/>
                </a:lnTo>
                <a:lnTo>
                  <a:pt x="119049" y="63639"/>
                </a:lnTo>
                <a:lnTo>
                  <a:pt x="75501" y="63639"/>
                </a:lnTo>
                <a:lnTo>
                  <a:pt x="42471" y="68682"/>
                </a:lnTo>
                <a:lnTo>
                  <a:pt x="18876" y="83812"/>
                </a:lnTo>
                <a:lnTo>
                  <a:pt x="4719" y="109025"/>
                </a:lnTo>
                <a:lnTo>
                  <a:pt x="0" y="144322"/>
                </a:lnTo>
                <a:lnTo>
                  <a:pt x="4719" y="179758"/>
                </a:lnTo>
                <a:lnTo>
                  <a:pt x="18876" y="205066"/>
                </a:lnTo>
                <a:lnTo>
                  <a:pt x="42471" y="220250"/>
                </a:lnTo>
                <a:lnTo>
                  <a:pt x="75501" y="225310"/>
                </a:lnTo>
                <a:lnTo>
                  <a:pt x="108405" y="220250"/>
                </a:lnTo>
                <a:lnTo>
                  <a:pt x="131908" y="205066"/>
                </a:lnTo>
                <a:lnTo>
                  <a:pt x="138744" y="192798"/>
                </a:lnTo>
                <a:lnTo>
                  <a:pt x="75577" y="192798"/>
                </a:lnTo>
                <a:lnTo>
                  <a:pt x="63892" y="191936"/>
                </a:lnTo>
                <a:lnTo>
                  <a:pt x="34097" y="164539"/>
                </a:lnTo>
                <a:lnTo>
                  <a:pt x="32042" y="143167"/>
                </a:lnTo>
                <a:lnTo>
                  <a:pt x="32556" y="131625"/>
                </a:lnTo>
                <a:lnTo>
                  <a:pt x="54113" y="97212"/>
                </a:lnTo>
                <a:lnTo>
                  <a:pt x="150710" y="93840"/>
                </a:lnTo>
                <a:lnTo>
                  <a:pt x="150710" y="0"/>
                </a:lnTo>
                <a:close/>
              </a:path>
              <a:path w="151130" h="225425">
                <a:moveTo>
                  <a:pt x="150710" y="93840"/>
                </a:moveTo>
                <a:lnTo>
                  <a:pt x="119113" y="93840"/>
                </a:lnTo>
                <a:lnTo>
                  <a:pt x="119062" y="144322"/>
                </a:lnTo>
                <a:lnTo>
                  <a:pt x="118600" y="154715"/>
                </a:lnTo>
                <a:lnTo>
                  <a:pt x="97047" y="189350"/>
                </a:lnTo>
                <a:lnTo>
                  <a:pt x="75577" y="192798"/>
                </a:lnTo>
                <a:lnTo>
                  <a:pt x="138744" y="192798"/>
                </a:lnTo>
                <a:lnTo>
                  <a:pt x="146010" y="179758"/>
                </a:lnTo>
                <a:lnTo>
                  <a:pt x="150710" y="144322"/>
                </a:lnTo>
                <a:lnTo>
                  <a:pt x="150710" y="93840"/>
                </a:lnTo>
                <a:close/>
              </a:path>
            </a:pathLst>
          </a:custGeom>
          <a:solidFill>
            <a:srgbClr val="69AF22"/>
          </a:solidFill>
        </p:spPr>
        <p:txBody>
          <a:bodyPr wrap="square" lIns="0" tIns="0" rIns="0" bIns="0" rtlCol="0"/>
          <a:lstStyle/>
          <a:p>
            <a:endParaRPr b="1" dirty="0">
              <a:latin typeface="Century Gothic Bold"/>
            </a:endParaRPr>
          </a:p>
        </p:txBody>
      </p:sp>
      <p:sp>
        <p:nvSpPr>
          <p:cNvPr id="62" name="object 14"/>
          <p:cNvSpPr/>
          <p:nvPr/>
        </p:nvSpPr>
        <p:spPr>
          <a:xfrm>
            <a:off x="1690453" y="6875246"/>
            <a:ext cx="151130" cy="161925"/>
          </a:xfrm>
          <a:custGeom>
            <a:avLst/>
            <a:gdLst/>
            <a:ahLst/>
            <a:cxnLst/>
            <a:rect l="l" t="t" r="r" b="b"/>
            <a:pathLst>
              <a:path w="151130" h="161925">
                <a:moveTo>
                  <a:pt x="75501" y="0"/>
                </a:moveTo>
                <a:lnTo>
                  <a:pt x="42466" y="5052"/>
                </a:lnTo>
                <a:lnTo>
                  <a:pt x="18872" y="20210"/>
                </a:lnTo>
                <a:lnTo>
                  <a:pt x="4717" y="45471"/>
                </a:lnTo>
                <a:lnTo>
                  <a:pt x="0" y="80835"/>
                </a:lnTo>
                <a:lnTo>
                  <a:pt x="4717" y="116071"/>
                </a:lnTo>
                <a:lnTo>
                  <a:pt x="18872" y="141236"/>
                </a:lnTo>
                <a:lnTo>
                  <a:pt x="42466" y="156334"/>
                </a:lnTo>
                <a:lnTo>
                  <a:pt x="75501" y="161366"/>
                </a:lnTo>
                <a:lnTo>
                  <a:pt x="150710" y="161366"/>
                </a:lnTo>
                <a:lnTo>
                  <a:pt x="150710" y="130009"/>
                </a:lnTo>
                <a:lnTo>
                  <a:pt x="75501" y="130009"/>
                </a:lnTo>
                <a:lnTo>
                  <a:pt x="58544" y="127916"/>
                </a:lnTo>
                <a:lnTo>
                  <a:pt x="45737" y="121637"/>
                </a:lnTo>
                <a:lnTo>
                  <a:pt x="37080" y="111171"/>
                </a:lnTo>
                <a:lnTo>
                  <a:pt x="32575" y="96520"/>
                </a:lnTo>
                <a:lnTo>
                  <a:pt x="150710" y="96520"/>
                </a:lnTo>
                <a:lnTo>
                  <a:pt x="150710" y="80733"/>
                </a:lnTo>
                <a:lnTo>
                  <a:pt x="148638" y="65163"/>
                </a:lnTo>
                <a:lnTo>
                  <a:pt x="32575" y="65163"/>
                </a:lnTo>
                <a:lnTo>
                  <a:pt x="37080" y="50378"/>
                </a:lnTo>
                <a:lnTo>
                  <a:pt x="45737" y="39817"/>
                </a:lnTo>
                <a:lnTo>
                  <a:pt x="58544" y="33481"/>
                </a:lnTo>
                <a:lnTo>
                  <a:pt x="75501" y="31369"/>
                </a:lnTo>
                <a:lnTo>
                  <a:pt x="138160" y="31369"/>
                </a:lnTo>
                <a:lnTo>
                  <a:pt x="131908" y="20183"/>
                </a:lnTo>
                <a:lnTo>
                  <a:pt x="108405" y="5045"/>
                </a:lnTo>
                <a:lnTo>
                  <a:pt x="75501" y="0"/>
                </a:lnTo>
                <a:close/>
              </a:path>
              <a:path w="151130" h="161925">
                <a:moveTo>
                  <a:pt x="138160" y="31369"/>
                </a:moveTo>
                <a:lnTo>
                  <a:pt x="75501" y="31369"/>
                </a:lnTo>
                <a:lnTo>
                  <a:pt x="92325" y="33481"/>
                </a:lnTo>
                <a:lnTo>
                  <a:pt x="105038" y="39817"/>
                </a:lnTo>
                <a:lnTo>
                  <a:pt x="113641" y="50378"/>
                </a:lnTo>
                <a:lnTo>
                  <a:pt x="118135" y="65163"/>
                </a:lnTo>
                <a:lnTo>
                  <a:pt x="148638" y="65163"/>
                </a:lnTo>
                <a:lnTo>
                  <a:pt x="146010" y="45412"/>
                </a:lnTo>
                <a:lnTo>
                  <a:pt x="138160" y="31369"/>
                </a:lnTo>
                <a:close/>
              </a:path>
            </a:pathLst>
          </a:custGeom>
          <a:solidFill>
            <a:srgbClr val="69AF22"/>
          </a:solidFill>
        </p:spPr>
        <p:txBody>
          <a:bodyPr wrap="square" lIns="0" tIns="0" rIns="0" bIns="0" rtlCol="0"/>
          <a:lstStyle/>
          <a:p>
            <a:endParaRPr b="1" dirty="0">
              <a:latin typeface="Century Gothic Bold"/>
            </a:endParaRPr>
          </a:p>
        </p:txBody>
      </p:sp>
      <p:sp>
        <p:nvSpPr>
          <p:cNvPr id="63" name="object 15"/>
          <p:cNvSpPr/>
          <p:nvPr/>
        </p:nvSpPr>
        <p:spPr>
          <a:xfrm>
            <a:off x="879849" y="7122655"/>
            <a:ext cx="946471" cy="170242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b="1" dirty="0">
              <a:latin typeface="Century Gothic Bold"/>
            </a:endParaRPr>
          </a:p>
        </p:txBody>
      </p:sp>
      <p:sp>
        <p:nvSpPr>
          <p:cNvPr id="64" name="object 16"/>
          <p:cNvSpPr txBox="1"/>
          <p:nvPr/>
        </p:nvSpPr>
        <p:spPr>
          <a:xfrm>
            <a:off x="2861074" y="6985140"/>
            <a:ext cx="1466215" cy="162224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950" b="1" spc="-25" dirty="0">
                <a:solidFill>
                  <a:srgbClr val="004594"/>
                </a:solidFill>
                <a:latin typeface="Century Gothic"/>
                <a:cs typeface="Century Gothic"/>
              </a:rPr>
              <a:t>www.lanbide.euskadi.eus</a:t>
            </a:r>
            <a:endParaRPr sz="950" dirty="0">
              <a:latin typeface="Century Gothic"/>
              <a:cs typeface="Century Gothic"/>
            </a:endParaRPr>
          </a:p>
        </p:txBody>
      </p:sp>
      <p:sp>
        <p:nvSpPr>
          <p:cNvPr id="65" name="object 17"/>
          <p:cNvSpPr/>
          <p:nvPr/>
        </p:nvSpPr>
        <p:spPr>
          <a:xfrm>
            <a:off x="4692841" y="7021690"/>
            <a:ext cx="126720" cy="126733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b="1" dirty="0">
              <a:latin typeface="Century Gothic Bold"/>
            </a:endParaRPr>
          </a:p>
        </p:txBody>
      </p:sp>
      <p:sp>
        <p:nvSpPr>
          <p:cNvPr id="66" name="object 18"/>
          <p:cNvSpPr/>
          <p:nvPr/>
        </p:nvSpPr>
        <p:spPr>
          <a:xfrm>
            <a:off x="4512936" y="7021693"/>
            <a:ext cx="126623" cy="126733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b="1" dirty="0">
              <a:latin typeface="Century Gothic Bold"/>
            </a:endParaRPr>
          </a:p>
        </p:txBody>
      </p:sp>
      <p:sp>
        <p:nvSpPr>
          <p:cNvPr id="67" name="object 19"/>
          <p:cNvSpPr/>
          <p:nvPr/>
        </p:nvSpPr>
        <p:spPr>
          <a:xfrm>
            <a:off x="4873167" y="7021696"/>
            <a:ext cx="126746" cy="126720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b="1" dirty="0">
              <a:latin typeface="Century Gothic Bold"/>
            </a:endParaRPr>
          </a:p>
        </p:txBody>
      </p:sp>
      <p:sp>
        <p:nvSpPr>
          <p:cNvPr id="68" name="object 22"/>
          <p:cNvSpPr txBox="1"/>
          <p:nvPr/>
        </p:nvSpPr>
        <p:spPr>
          <a:xfrm>
            <a:off x="2002056" y="7016817"/>
            <a:ext cx="764352" cy="321242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950" b="1" spc="-5" dirty="0" smtClean="0">
                <a:solidFill>
                  <a:srgbClr val="004594"/>
                </a:solidFill>
                <a:latin typeface="Century Gothic"/>
                <a:cs typeface="Century Gothic"/>
              </a:rPr>
              <a:t>9</a:t>
            </a:r>
            <a:r>
              <a:rPr lang="es-ES" sz="950" b="1" spc="-5" dirty="0" smtClean="0">
                <a:solidFill>
                  <a:srgbClr val="004594"/>
                </a:solidFill>
                <a:latin typeface="Century Gothic"/>
                <a:cs typeface="Century Gothic"/>
              </a:rPr>
              <a:t>45  160 601</a:t>
            </a:r>
          </a:p>
          <a:p>
            <a:pPr marL="12700">
              <a:lnSpc>
                <a:spcPct val="100000"/>
              </a:lnSpc>
              <a:spcBef>
                <a:spcPts val="125"/>
              </a:spcBef>
            </a:pPr>
            <a:endParaRPr sz="950" dirty="0">
              <a:latin typeface="Century Gothic"/>
              <a:cs typeface="Century Gothic"/>
            </a:endParaRPr>
          </a:p>
        </p:txBody>
      </p:sp>
      <p:pic>
        <p:nvPicPr>
          <p:cNvPr id="26" name="Picture 5" descr="OK Tira azul_oscuro"/>
          <p:cNvPicPr>
            <a:picLocks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5685" r="-47"/>
          <a:stretch>
            <a:fillRect/>
          </a:stretch>
        </p:blipFill>
        <p:spPr bwMode="auto">
          <a:xfrm>
            <a:off x="184334" y="87568"/>
            <a:ext cx="10191566" cy="1328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" name="Imagen 26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37522" y="6875246"/>
            <a:ext cx="2511870" cy="432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9"/>
          <p:cNvGrpSpPr>
            <a:grpSpLocks/>
          </p:cNvGrpSpPr>
          <p:nvPr/>
        </p:nvGrpSpPr>
        <p:grpSpPr bwMode="auto">
          <a:xfrm>
            <a:off x="8255" y="-2127"/>
            <a:ext cx="10680700" cy="7562850"/>
            <a:chOff x="0" y="981"/>
            <a:chExt cx="5760" cy="2319"/>
          </a:xfrm>
        </p:grpSpPr>
        <p:sp>
          <p:nvSpPr>
            <p:cNvPr id="7" name="2 Rectángulo"/>
            <p:cNvSpPr>
              <a:spLocks noChangeArrowheads="1"/>
            </p:cNvSpPr>
            <p:nvPr/>
          </p:nvSpPr>
          <p:spPr bwMode="auto">
            <a:xfrm>
              <a:off x="0" y="981"/>
              <a:ext cx="5760" cy="2086"/>
            </a:xfrm>
            <a:prstGeom prst="rect">
              <a:avLst/>
            </a:prstGeom>
            <a:solidFill>
              <a:srgbClr val="00459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 algn="ctr">
                  <a:solidFill>
                    <a:srgbClr val="004595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>
                <a:defRPr/>
              </a:pPr>
              <a:endParaRPr lang="es-ES" dirty="0">
                <a:solidFill>
                  <a:schemeClr val="lt1"/>
                </a:solidFill>
                <a:latin typeface="+mn-lt"/>
              </a:endParaRPr>
            </a:p>
          </p:txBody>
        </p:sp>
        <p:pic>
          <p:nvPicPr>
            <p:cNvPr id="8" name="Picture 4" descr="OK Tira verde_oscuro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3067"/>
              <a:ext cx="5760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4" name="object 3">
            <a:extLst>
              <a:ext uri="{FF2B5EF4-FFF2-40B4-BE49-F238E27FC236}">
                <a16:creationId xmlns:a16="http://schemas.microsoft.com/office/drawing/2014/main" id="{BBC63293-A1FE-A74B-8632-3024BA9EF3F3}"/>
              </a:ext>
            </a:extLst>
          </p:cNvPr>
          <p:cNvSpPr txBox="1">
            <a:spLocks/>
          </p:cNvSpPr>
          <p:nvPr/>
        </p:nvSpPr>
        <p:spPr>
          <a:xfrm>
            <a:off x="393700" y="2867025"/>
            <a:ext cx="7284755" cy="116698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>
            <a:lvl1pPr>
              <a:defRPr sz="4500" b="1" i="0">
                <a:solidFill>
                  <a:srgbClr val="004594"/>
                </a:solidFill>
                <a:latin typeface="Century Gothic"/>
                <a:ea typeface="+mj-ea"/>
                <a:cs typeface="Century Gothic"/>
              </a:defRPr>
            </a:lvl1pPr>
          </a:lstStyle>
          <a:p>
            <a:pPr>
              <a:lnSpc>
                <a:spcPts val="4500"/>
              </a:lnSpc>
            </a:pPr>
            <a:r>
              <a:rPr lang="es-ES" kern="0" dirty="0" smtClean="0">
                <a:solidFill>
                  <a:schemeClr val="bg1">
                    <a:lumMod val="95000"/>
                  </a:schemeClr>
                </a:solidFill>
              </a:rPr>
              <a:t>Entidades</a:t>
            </a:r>
            <a:endParaRPr lang="es-ES" kern="0" dirty="0">
              <a:solidFill>
                <a:schemeClr val="bg1">
                  <a:lumMod val="95000"/>
                </a:schemeClr>
              </a:solidFill>
            </a:endParaRPr>
          </a:p>
          <a:p>
            <a:pPr>
              <a:lnSpc>
                <a:spcPts val="4500"/>
              </a:lnSpc>
            </a:pPr>
            <a:r>
              <a:rPr lang="es-ES" kern="0" spc="-45" dirty="0">
                <a:solidFill>
                  <a:schemeClr val="bg1">
                    <a:lumMod val="95000"/>
                  </a:schemeClr>
                </a:solidFill>
              </a:rPr>
              <a:t>Beneficiarias</a:t>
            </a:r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BDCC24A9-7666-1A40-9772-911B18A10263}"/>
              </a:ext>
            </a:extLst>
          </p:cNvPr>
          <p:cNvSpPr/>
          <p:nvPr/>
        </p:nvSpPr>
        <p:spPr>
          <a:xfrm>
            <a:off x="325403" y="1190625"/>
            <a:ext cx="2362200" cy="21441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20000" spc="-1500" baseline="7000" dirty="0">
                <a:solidFill>
                  <a:schemeClr val="bg1">
                    <a:lumMod val="95000"/>
                    <a:alpha val="36000"/>
                  </a:schemeClr>
                </a:solidFill>
                <a:latin typeface="Century Gothic"/>
                <a:cs typeface="Century Gothic"/>
              </a:rPr>
              <a:t>03</a:t>
            </a:r>
            <a:endParaRPr lang="es-ES" sz="20000" b="1" spc="-1500" baseline="7000" dirty="0">
              <a:solidFill>
                <a:schemeClr val="bg1">
                  <a:lumMod val="95000"/>
                  <a:alpha val="36000"/>
                </a:schemeClr>
              </a:solidFill>
              <a:latin typeface="Century Gothic Bold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object 25"/>
          <p:cNvSpPr txBox="1"/>
          <p:nvPr/>
        </p:nvSpPr>
        <p:spPr>
          <a:xfrm>
            <a:off x="762381" y="581025"/>
            <a:ext cx="8691880" cy="124393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5400" marR="17780">
              <a:lnSpc>
                <a:spcPct val="100000"/>
              </a:lnSpc>
              <a:spcBef>
                <a:spcPts val="100"/>
              </a:spcBef>
            </a:pPr>
            <a:r>
              <a:rPr lang="es-ES" sz="1600" b="1" spc="50" dirty="0" smtClean="0">
                <a:solidFill>
                  <a:srgbClr val="004594"/>
                </a:solidFill>
                <a:latin typeface="Century Gothic Bold"/>
                <a:cs typeface="Calibri"/>
              </a:rPr>
              <a:t>Administración General de la CAE, Diputaciones Forales, Mancomunidades, Cuadrillas o Municipios de la CAE, así como los organismos y demás entidades dependientes o vinculadas de las anteriores que integran el sector público institucional autonómico y local y que se encuentren inscritas en el Inventario de Entidades del Sector Público Estatal, Autonómico y Local</a:t>
            </a:r>
            <a:endParaRPr lang="es-ES" sz="1500" dirty="0">
              <a:latin typeface="Century Gothic"/>
              <a:cs typeface="Century Gothic"/>
            </a:endParaRPr>
          </a:p>
        </p:txBody>
      </p:sp>
      <p:sp>
        <p:nvSpPr>
          <p:cNvPr id="2" name="Rectángulo 1"/>
          <p:cNvSpPr/>
          <p:nvPr/>
        </p:nvSpPr>
        <p:spPr>
          <a:xfrm>
            <a:off x="728081" y="1891831"/>
            <a:ext cx="869040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1600" spc="-70" dirty="0" smtClean="0">
                <a:solidFill>
                  <a:srgbClr val="004594"/>
                </a:solidFill>
                <a:latin typeface="Century Gothic"/>
                <a:cs typeface="Century Gothic"/>
              </a:rPr>
              <a:t>Para consultar el Inventario de Entidades del Sector Público </a:t>
            </a:r>
            <a:r>
              <a:rPr lang="es-ES" sz="1600" spc="-70" dirty="0">
                <a:solidFill>
                  <a:srgbClr val="004594"/>
                </a:solidFill>
                <a:latin typeface="Century Gothic"/>
                <a:cs typeface="Century Gothic"/>
                <a:hlinkClick r:id="rId2" tooltip="https://www.pap.hacienda.gob.es/invente2/pagLocalizadorGeografico.aspx"/>
              </a:rPr>
              <a:t>https://www.pap.hacienda.gob.es/invente2/pagLocalizadorGeografico.aspx</a:t>
            </a:r>
            <a:endParaRPr lang="es-ES" sz="1600" spc="-70" dirty="0">
              <a:solidFill>
                <a:srgbClr val="004594"/>
              </a:solidFill>
              <a:latin typeface="Century Gothic"/>
              <a:cs typeface="Century Gothic"/>
            </a:endParaRPr>
          </a:p>
          <a:p>
            <a:r>
              <a:rPr lang="es-ES" sz="1600" spc="-70" dirty="0">
                <a:solidFill>
                  <a:srgbClr val="004594"/>
                </a:solidFill>
                <a:latin typeface="Century Gothic"/>
                <a:cs typeface="Century Gothic"/>
              </a:rPr>
              <a:t>Localizador sobre: Comunidades autónomas</a:t>
            </a:r>
          </a:p>
          <a:p>
            <a:r>
              <a:rPr lang="es-ES" sz="1600" spc="-70" dirty="0">
                <a:solidFill>
                  <a:srgbClr val="004594"/>
                </a:solidFill>
                <a:latin typeface="Century Gothic"/>
                <a:cs typeface="Century Gothic"/>
              </a:rPr>
              <a:t>Comunidad autónoma: País </a:t>
            </a:r>
            <a:r>
              <a:rPr lang="es-ES" sz="1600" spc="-70" dirty="0" smtClean="0">
                <a:solidFill>
                  <a:srgbClr val="004594"/>
                </a:solidFill>
                <a:latin typeface="Century Gothic"/>
                <a:cs typeface="Century Gothic"/>
              </a:rPr>
              <a:t>Vasco</a:t>
            </a:r>
            <a:endParaRPr lang="es-ES" sz="1600" spc="-70" dirty="0">
              <a:solidFill>
                <a:srgbClr val="004594"/>
              </a:solidFill>
              <a:latin typeface="Century Gothic"/>
              <a:cs typeface="Century Gothic"/>
            </a:endParaRPr>
          </a:p>
        </p:txBody>
      </p:sp>
      <p:sp>
        <p:nvSpPr>
          <p:cNvPr id="26" name="object 2"/>
          <p:cNvSpPr txBox="1"/>
          <p:nvPr/>
        </p:nvSpPr>
        <p:spPr>
          <a:xfrm>
            <a:off x="7581454" y="6976163"/>
            <a:ext cx="2953272" cy="171201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  <a:tabLst>
                <a:tab pos="1693545" algn="l"/>
              </a:tabLst>
            </a:pPr>
            <a:r>
              <a:rPr lang="es-ES" sz="1000" b="1" spc="-20" dirty="0" smtClean="0">
                <a:solidFill>
                  <a:srgbClr val="004594"/>
                </a:solidFill>
                <a:latin typeface="Century Gothic Bold"/>
                <a:cs typeface="Calibri"/>
              </a:rPr>
              <a:t>Programa de primera experiencia profesional</a:t>
            </a:r>
            <a:r>
              <a:rPr sz="1000" b="1" dirty="0">
                <a:solidFill>
                  <a:srgbClr val="004594"/>
                </a:solidFill>
                <a:latin typeface="Century Gothic Bold"/>
                <a:cs typeface="Calibri"/>
              </a:rPr>
              <a:t>	</a:t>
            </a:r>
            <a:r>
              <a:rPr lang="es-ES" sz="950" spc="10" dirty="0">
                <a:latin typeface="Century Gothic"/>
                <a:cs typeface="Calibri"/>
              </a:rPr>
              <a:t>8</a:t>
            </a:r>
            <a:endParaRPr sz="950" dirty="0">
              <a:latin typeface="Century Gothic"/>
              <a:cs typeface="Century Gothic"/>
            </a:endParaRPr>
          </a:p>
        </p:txBody>
      </p:sp>
      <p:sp>
        <p:nvSpPr>
          <p:cNvPr id="29" name="object 3"/>
          <p:cNvSpPr/>
          <p:nvPr/>
        </p:nvSpPr>
        <p:spPr>
          <a:xfrm>
            <a:off x="10080000" y="7012805"/>
            <a:ext cx="0" cy="100965"/>
          </a:xfrm>
          <a:custGeom>
            <a:avLst/>
            <a:gdLst/>
            <a:ahLst/>
            <a:cxnLst/>
            <a:rect l="l" t="t" r="r" b="b"/>
            <a:pathLst>
              <a:path h="100965">
                <a:moveTo>
                  <a:pt x="0" y="0"/>
                </a:moveTo>
                <a:lnTo>
                  <a:pt x="0" y="100799"/>
                </a:lnTo>
              </a:path>
            </a:pathLst>
          </a:custGeom>
          <a:ln w="12700">
            <a:solidFill>
              <a:srgbClr val="004594"/>
            </a:solidFill>
          </a:ln>
        </p:spPr>
        <p:txBody>
          <a:bodyPr wrap="square" lIns="0" tIns="0" rIns="0" bIns="0" rtlCol="0"/>
          <a:lstStyle/>
          <a:p>
            <a:endParaRPr b="1" dirty="0">
              <a:latin typeface="Century Gothic Bold"/>
            </a:endParaRPr>
          </a:p>
        </p:txBody>
      </p:sp>
      <p:sp>
        <p:nvSpPr>
          <p:cNvPr id="31" name="object 4"/>
          <p:cNvSpPr/>
          <p:nvPr/>
        </p:nvSpPr>
        <p:spPr>
          <a:xfrm>
            <a:off x="457198" y="6732004"/>
            <a:ext cx="351155" cy="351155"/>
          </a:xfrm>
          <a:custGeom>
            <a:avLst/>
            <a:gdLst/>
            <a:ahLst/>
            <a:cxnLst/>
            <a:rect l="l" t="t" r="r" b="b"/>
            <a:pathLst>
              <a:path w="351155" h="351154">
                <a:moveTo>
                  <a:pt x="175323" y="0"/>
                </a:moveTo>
                <a:lnTo>
                  <a:pt x="128712" y="6260"/>
                </a:lnTo>
                <a:lnTo>
                  <a:pt x="86830" y="23927"/>
                </a:lnTo>
                <a:lnTo>
                  <a:pt x="51347" y="51331"/>
                </a:lnTo>
                <a:lnTo>
                  <a:pt x="23934" y="86804"/>
                </a:lnTo>
                <a:lnTo>
                  <a:pt x="6262" y="128674"/>
                </a:lnTo>
                <a:lnTo>
                  <a:pt x="0" y="175272"/>
                </a:lnTo>
                <a:lnTo>
                  <a:pt x="6262" y="221892"/>
                </a:lnTo>
                <a:lnTo>
                  <a:pt x="23934" y="263777"/>
                </a:lnTo>
                <a:lnTo>
                  <a:pt x="51347" y="299258"/>
                </a:lnTo>
                <a:lnTo>
                  <a:pt x="86830" y="326667"/>
                </a:lnTo>
                <a:lnTo>
                  <a:pt x="128712" y="344335"/>
                </a:lnTo>
                <a:lnTo>
                  <a:pt x="175323" y="350596"/>
                </a:lnTo>
                <a:lnTo>
                  <a:pt x="221923" y="344335"/>
                </a:lnTo>
                <a:lnTo>
                  <a:pt x="263798" y="326667"/>
                </a:lnTo>
                <a:lnTo>
                  <a:pt x="299277" y="299258"/>
                </a:lnTo>
                <a:lnTo>
                  <a:pt x="326687" y="263777"/>
                </a:lnTo>
                <a:lnTo>
                  <a:pt x="344359" y="221892"/>
                </a:lnTo>
                <a:lnTo>
                  <a:pt x="350621" y="175272"/>
                </a:lnTo>
                <a:lnTo>
                  <a:pt x="344359" y="128674"/>
                </a:lnTo>
                <a:lnTo>
                  <a:pt x="326687" y="86804"/>
                </a:lnTo>
                <a:lnTo>
                  <a:pt x="299277" y="51331"/>
                </a:lnTo>
                <a:lnTo>
                  <a:pt x="263798" y="23927"/>
                </a:lnTo>
                <a:lnTo>
                  <a:pt x="221923" y="6260"/>
                </a:lnTo>
                <a:lnTo>
                  <a:pt x="175323" y="0"/>
                </a:lnTo>
                <a:close/>
              </a:path>
            </a:pathLst>
          </a:custGeom>
          <a:solidFill>
            <a:srgbClr val="004594"/>
          </a:solidFill>
        </p:spPr>
        <p:txBody>
          <a:bodyPr wrap="square" lIns="0" tIns="0" rIns="0" bIns="0" rtlCol="0"/>
          <a:lstStyle/>
          <a:p>
            <a:endParaRPr b="1" dirty="0">
              <a:latin typeface="Century Gothic Bold"/>
            </a:endParaRPr>
          </a:p>
        </p:txBody>
      </p:sp>
      <p:sp>
        <p:nvSpPr>
          <p:cNvPr id="32" name="object 5"/>
          <p:cNvSpPr/>
          <p:nvPr/>
        </p:nvSpPr>
        <p:spPr>
          <a:xfrm>
            <a:off x="493877" y="6737677"/>
            <a:ext cx="275866" cy="328575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b="1" dirty="0">
              <a:latin typeface="Century Gothic Bold"/>
            </a:endParaRPr>
          </a:p>
        </p:txBody>
      </p:sp>
      <p:sp>
        <p:nvSpPr>
          <p:cNvPr id="33" name="object 6"/>
          <p:cNvSpPr/>
          <p:nvPr/>
        </p:nvSpPr>
        <p:spPr>
          <a:xfrm>
            <a:off x="887719" y="7021132"/>
            <a:ext cx="134620" cy="0"/>
          </a:xfrm>
          <a:custGeom>
            <a:avLst/>
            <a:gdLst/>
            <a:ahLst/>
            <a:cxnLst/>
            <a:rect l="l" t="t" r="r" b="b"/>
            <a:pathLst>
              <a:path w="134619">
                <a:moveTo>
                  <a:pt x="0" y="0"/>
                </a:moveTo>
                <a:lnTo>
                  <a:pt x="134569" y="0"/>
                </a:lnTo>
              </a:path>
            </a:pathLst>
          </a:custGeom>
          <a:ln w="31750">
            <a:solidFill>
              <a:srgbClr val="004594"/>
            </a:solidFill>
          </a:ln>
        </p:spPr>
        <p:txBody>
          <a:bodyPr wrap="square" lIns="0" tIns="0" rIns="0" bIns="0" rtlCol="0"/>
          <a:lstStyle/>
          <a:p>
            <a:endParaRPr b="1" dirty="0">
              <a:latin typeface="Century Gothic Bold"/>
            </a:endParaRPr>
          </a:p>
        </p:txBody>
      </p:sp>
      <p:sp>
        <p:nvSpPr>
          <p:cNvPr id="34" name="object 7"/>
          <p:cNvSpPr/>
          <p:nvPr/>
        </p:nvSpPr>
        <p:spPr>
          <a:xfrm>
            <a:off x="903550" y="6812217"/>
            <a:ext cx="0" cy="193040"/>
          </a:xfrm>
          <a:custGeom>
            <a:avLst/>
            <a:gdLst/>
            <a:ahLst/>
            <a:cxnLst/>
            <a:rect l="l" t="t" r="r" b="b"/>
            <a:pathLst>
              <a:path h="193040">
                <a:moveTo>
                  <a:pt x="0" y="0"/>
                </a:moveTo>
                <a:lnTo>
                  <a:pt x="0" y="193039"/>
                </a:lnTo>
              </a:path>
            </a:pathLst>
          </a:custGeom>
          <a:ln w="31661">
            <a:solidFill>
              <a:srgbClr val="004594"/>
            </a:solidFill>
          </a:ln>
        </p:spPr>
        <p:txBody>
          <a:bodyPr wrap="square" lIns="0" tIns="0" rIns="0" bIns="0" rtlCol="0"/>
          <a:lstStyle/>
          <a:p>
            <a:endParaRPr b="1" dirty="0">
              <a:latin typeface="Century Gothic Bold"/>
            </a:endParaRPr>
          </a:p>
        </p:txBody>
      </p:sp>
      <p:sp>
        <p:nvSpPr>
          <p:cNvPr id="35" name="object 8"/>
          <p:cNvSpPr/>
          <p:nvPr/>
        </p:nvSpPr>
        <p:spPr>
          <a:xfrm>
            <a:off x="1026092" y="6875253"/>
            <a:ext cx="130810" cy="161925"/>
          </a:xfrm>
          <a:custGeom>
            <a:avLst/>
            <a:gdLst/>
            <a:ahLst/>
            <a:cxnLst/>
            <a:rect l="l" t="t" r="r" b="b"/>
            <a:pathLst>
              <a:path w="130809" h="161925">
                <a:moveTo>
                  <a:pt x="127364" y="31356"/>
                </a:moveTo>
                <a:lnTo>
                  <a:pt x="65163" y="31356"/>
                </a:lnTo>
                <a:lnTo>
                  <a:pt x="75338" y="31737"/>
                </a:lnTo>
                <a:lnTo>
                  <a:pt x="83651" y="32878"/>
                </a:lnTo>
                <a:lnTo>
                  <a:pt x="90102" y="34779"/>
                </a:lnTo>
                <a:lnTo>
                  <a:pt x="94691" y="37439"/>
                </a:lnTo>
                <a:lnTo>
                  <a:pt x="97535" y="39687"/>
                </a:lnTo>
                <a:lnTo>
                  <a:pt x="98958" y="43230"/>
                </a:lnTo>
                <a:lnTo>
                  <a:pt x="98958" y="52768"/>
                </a:lnTo>
                <a:lnTo>
                  <a:pt x="65163" y="64541"/>
                </a:lnTo>
                <a:lnTo>
                  <a:pt x="47749" y="65627"/>
                </a:lnTo>
                <a:lnTo>
                  <a:pt x="11264" y="81902"/>
                </a:lnTo>
                <a:lnTo>
                  <a:pt x="0" y="112953"/>
                </a:lnTo>
                <a:lnTo>
                  <a:pt x="704" y="121973"/>
                </a:lnTo>
                <a:lnTo>
                  <a:pt x="32961" y="157024"/>
                </a:lnTo>
                <a:lnTo>
                  <a:pt x="65163" y="161366"/>
                </a:lnTo>
                <a:lnTo>
                  <a:pt x="93800" y="158339"/>
                </a:lnTo>
                <a:lnTo>
                  <a:pt x="114255" y="149261"/>
                </a:lnTo>
                <a:lnTo>
                  <a:pt x="126528" y="134132"/>
                </a:lnTo>
                <a:lnTo>
                  <a:pt x="127324" y="130009"/>
                </a:lnTo>
                <a:lnTo>
                  <a:pt x="65163" y="130009"/>
                </a:lnTo>
                <a:lnTo>
                  <a:pt x="55114" y="129624"/>
                </a:lnTo>
                <a:lnTo>
                  <a:pt x="31661" y="108191"/>
                </a:lnTo>
                <a:lnTo>
                  <a:pt x="33083" y="104609"/>
                </a:lnTo>
                <a:lnTo>
                  <a:pt x="74691" y="96204"/>
                </a:lnTo>
                <a:lnTo>
                  <a:pt x="83499" y="95294"/>
                </a:lnTo>
                <a:lnTo>
                  <a:pt x="91588" y="93774"/>
                </a:lnTo>
                <a:lnTo>
                  <a:pt x="98958" y="91643"/>
                </a:lnTo>
                <a:lnTo>
                  <a:pt x="130619" y="91643"/>
                </a:lnTo>
                <a:lnTo>
                  <a:pt x="130619" y="48107"/>
                </a:lnTo>
                <a:lnTo>
                  <a:pt x="127364" y="31356"/>
                </a:lnTo>
                <a:close/>
              </a:path>
              <a:path w="130809" h="161925">
                <a:moveTo>
                  <a:pt x="130619" y="91643"/>
                </a:moveTo>
                <a:lnTo>
                  <a:pt x="98958" y="91643"/>
                </a:lnTo>
                <a:lnTo>
                  <a:pt x="98958" y="118033"/>
                </a:lnTo>
                <a:lnTo>
                  <a:pt x="97535" y="121615"/>
                </a:lnTo>
                <a:lnTo>
                  <a:pt x="65163" y="130009"/>
                </a:lnTo>
                <a:lnTo>
                  <a:pt x="127324" y="130009"/>
                </a:lnTo>
                <a:lnTo>
                  <a:pt x="130587" y="113118"/>
                </a:lnTo>
                <a:lnTo>
                  <a:pt x="130619" y="91643"/>
                </a:lnTo>
                <a:close/>
              </a:path>
              <a:path w="130809" h="161925">
                <a:moveTo>
                  <a:pt x="65163" y="0"/>
                </a:moveTo>
                <a:lnTo>
                  <a:pt x="20799" y="9702"/>
                </a:lnTo>
                <a:lnTo>
                  <a:pt x="0" y="48107"/>
                </a:lnTo>
                <a:lnTo>
                  <a:pt x="31661" y="48107"/>
                </a:lnTo>
                <a:lnTo>
                  <a:pt x="31661" y="43230"/>
                </a:lnTo>
                <a:lnTo>
                  <a:pt x="33083" y="39687"/>
                </a:lnTo>
                <a:lnTo>
                  <a:pt x="65163" y="31356"/>
                </a:lnTo>
                <a:lnTo>
                  <a:pt x="127364" y="31356"/>
                </a:lnTo>
                <a:lnTo>
                  <a:pt x="126528" y="27056"/>
                </a:lnTo>
                <a:lnTo>
                  <a:pt x="114255" y="12023"/>
                </a:lnTo>
                <a:lnTo>
                  <a:pt x="93800" y="3005"/>
                </a:lnTo>
                <a:lnTo>
                  <a:pt x="65163" y="0"/>
                </a:lnTo>
                <a:close/>
              </a:path>
            </a:pathLst>
          </a:custGeom>
          <a:solidFill>
            <a:srgbClr val="004594"/>
          </a:solidFill>
        </p:spPr>
        <p:txBody>
          <a:bodyPr wrap="square" lIns="0" tIns="0" rIns="0" bIns="0" rtlCol="0"/>
          <a:lstStyle/>
          <a:p>
            <a:endParaRPr b="1" dirty="0">
              <a:latin typeface="Century Gothic Bold"/>
            </a:endParaRPr>
          </a:p>
        </p:txBody>
      </p:sp>
      <p:sp>
        <p:nvSpPr>
          <p:cNvPr id="36" name="object 9"/>
          <p:cNvSpPr/>
          <p:nvPr/>
        </p:nvSpPr>
        <p:spPr>
          <a:xfrm>
            <a:off x="1167560" y="6875250"/>
            <a:ext cx="151130" cy="161925"/>
          </a:xfrm>
          <a:custGeom>
            <a:avLst/>
            <a:gdLst/>
            <a:ahLst/>
            <a:cxnLst/>
            <a:rect l="l" t="t" r="r" b="b"/>
            <a:pathLst>
              <a:path w="151130" h="161925">
                <a:moveTo>
                  <a:pt x="75501" y="0"/>
                </a:moveTo>
                <a:lnTo>
                  <a:pt x="18876" y="20210"/>
                </a:lnTo>
                <a:lnTo>
                  <a:pt x="20" y="80683"/>
                </a:lnTo>
                <a:lnTo>
                  <a:pt x="0" y="161366"/>
                </a:lnTo>
                <a:lnTo>
                  <a:pt x="31661" y="161366"/>
                </a:lnTo>
                <a:lnTo>
                  <a:pt x="31661" y="80683"/>
                </a:lnTo>
                <a:lnTo>
                  <a:pt x="32175" y="69205"/>
                </a:lnTo>
                <a:lnTo>
                  <a:pt x="53967" y="34783"/>
                </a:lnTo>
                <a:lnTo>
                  <a:pt x="75501" y="31356"/>
                </a:lnTo>
                <a:lnTo>
                  <a:pt x="138130" y="31356"/>
                </a:lnTo>
                <a:lnTo>
                  <a:pt x="131908" y="20210"/>
                </a:lnTo>
                <a:lnTo>
                  <a:pt x="108405" y="5052"/>
                </a:lnTo>
                <a:lnTo>
                  <a:pt x="75501" y="0"/>
                </a:lnTo>
                <a:close/>
              </a:path>
              <a:path w="151130" h="161925">
                <a:moveTo>
                  <a:pt x="138130" y="31356"/>
                </a:moveTo>
                <a:lnTo>
                  <a:pt x="75501" y="31356"/>
                </a:lnTo>
                <a:lnTo>
                  <a:pt x="87188" y="32213"/>
                </a:lnTo>
                <a:lnTo>
                  <a:pt x="96970" y="34783"/>
                </a:lnTo>
                <a:lnTo>
                  <a:pt x="118535" y="69205"/>
                </a:lnTo>
                <a:lnTo>
                  <a:pt x="119049" y="80683"/>
                </a:lnTo>
                <a:lnTo>
                  <a:pt x="119049" y="161366"/>
                </a:lnTo>
                <a:lnTo>
                  <a:pt x="150710" y="161366"/>
                </a:lnTo>
                <a:lnTo>
                  <a:pt x="150690" y="80683"/>
                </a:lnTo>
                <a:lnTo>
                  <a:pt x="146010" y="45471"/>
                </a:lnTo>
                <a:lnTo>
                  <a:pt x="138130" y="31356"/>
                </a:lnTo>
                <a:close/>
              </a:path>
            </a:pathLst>
          </a:custGeom>
          <a:solidFill>
            <a:srgbClr val="004594"/>
          </a:solidFill>
        </p:spPr>
        <p:txBody>
          <a:bodyPr wrap="square" lIns="0" tIns="0" rIns="0" bIns="0" rtlCol="0"/>
          <a:lstStyle/>
          <a:p>
            <a:endParaRPr b="1" dirty="0">
              <a:latin typeface="Century Gothic Bold"/>
            </a:endParaRPr>
          </a:p>
        </p:txBody>
      </p:sp>
      <p:sp>
        <p:nvSpPr>
          <p:cNvPr id="37" name="object 10"/>
          <p:cNvSpPr/>
          <p:nvPr/>
        </p:nvSpPr>
        <p:spPr>
          <a:xfrm>
            <a:off x="1328802" y="6811612"/>
            <a:ext cx="151130" cy="225425"/>
          </a:xfrm>
          <a:custGeom>
            <a:avLst/>
            <a:gdLst/>
            <a:ahLst/>
            <a:cxnLst/>
            <a:rect l="l" t="t" r="r" b="b"/>
            <a:pathLst>
              <a:path w="151130" h="225425">
                <a:moveTo>
                  <a:pt x="31661" y="0"/>
                </a:moveTo>
                <a:lnTo>
                  <a:pt x="0" y="0"/>
                </a:lnTo>
                <a:lnTo>
                  <a:pt x="20" y="144475"/>
                </a:lnTo>
                <a:lnTo>
                  <a:pt x="4700" y="179625"/>
                </a:lnTo>
                <a:lnTo>
                  <a:pt x="18800" y="204838"/>
                </a:lnTo>
                <a:lnTo>
                  <a:pt x="42299" y="219964"/>
                </a:lnTo>
                <a:lnTo>
                  <a:pt x="75196" y="225005"/>
                </a:lnTo>
                <a:lnTo>
                  <a:pt x="108249" y="219964"/>
                </a:lnTo>
                <a:lnTo>
                  <a:pt x="131832" y="204876"/>
                </a:lnTo>
                <a:lnTo>
                  <a:pt x="138148" y="193649"/>
                </a:lnTo>
                <a:lnTo>
                  <a:pt x="75196" y="193649"/>
                </a:lnTo>
                <a:lnTo>
                  <a:pt x="63516" y="192790"/>
                </a:lnTo>
                <a:lnTo>
                  <a:pt x="33718" y="165554"/>
                </a:lnTo>
                <a:lnTo>
                  <a:pt x="31661" y="144475"/>
                </a:lnTo>
                <a:lnTo>
                  <a:pt x="31661" y="94995"/>
                </a:lnTo>
                <a:lnTo>
                  <a:pt x="138079" y="94995"/>
                </a:lnTo>
                <a:lnTo>
                  <a:pt x="131832" y="83850"/>
                </a:lnTo>
                <a:lnTo>
                  <a:pt x="108234" y="68692"/>
                </a:lnTo>
                <a:lnTo>
                  <a:pt x="75196" y="63639"/>
                </a:lnTo>
                <a:lnTo>
                  <a:pt x="31661" y="63639"/>
                </a:lnTo>
                <a:lnTo>
                  <a:pt x="31661" y="0"/>
                </a:lnTo>
                <a:close/>
              </a:path>
              <a:path w="151130" h="225425">
                <a:moveTo>
                  <a:pt x="138079" y="94995"/>
                </a:moveTo>
                <a:lnTo>
                  <a:pt x="75196" y="94995"/>
                </a:lnTo>
                <a:lnTo>
                  <a:pt x="86902" y="95855"/>
                </a:lnTo>
                <a:lnTo>
                  <a:pt x="96742" y="98432"/>
                </a:lnTo>
                <a:lnTo>
                  <a:pt x="118535" y="132968"/>
                </a:lnTo>
                <a:lnTo>
                  <a:pt x="119049" y="144475"/>
                </a:lnTo>
                <a:lnTo>
                  <a:pt x="118535" y="155855"/>
                </a:lnTo>
                <a:lnTo>
                  <a:pt x="96742" y="190212"/>
                </a:lnTo>
                <a:lnTo>
                  <a:pt x="75196" y="193649"/>
                </a:lnTo>
                <a:lnTo>
                  <a:pt x="138148" y="193649"/>
                </a:lnTo>
                <a:lnTo>
                  <a:pt x="145880" y="179908"/>
                </a:lnTo>
                <a:lnTo>
                  <a:pt x="146002" y="179625"/>
                </a:lnTo>
                <a:lnTo>
                  <a:pt x="150710" y="144475"/>
                </a:lnTo>
                <a:lnTo>
                  <a:pt x="145991" y="109111"/>
                </a:lnTo>
                <a:lnTo>
                  <a:pt x="138079" y="94995"/>
                </a:lnTo>
                <a:close/>
              </a:path>
            </a:pathLst>
          </a:custGeom>
          <a:solidFill>
            <a:srgbClr val="69AF22"/>
          </a:solidFill>
        </p:spPr>
        <p:txBody>
          <a:bodyPr wrap="square" lIns="0" tIns="0" rIns="0" bIns="0" rtlCol="0"/>
          <a:lstStyle/>
          <a:p>
            <a:endParaRPr b="1" dirty="0">
              <a:latin typeface="Century Gothic Bold"/>
            </a:endParaRPr>
          </a:p>
        </p:txBody>
      </p:sp>
      <p:sp>
        <p:nvSpPr>
          <p:cNvPr id="38" name="object 11"/>
          <p:cNvSpPr/>
          <p:nvPr/>
        </p:nvSpPr>
        <p:spPr>
          <a:xfrm>
            <a:off x="1491056" y="6811619"/>
            <a:ext cx="31750" cy="31750"/>
          </a:xfrm>
          <a:custGeom>
            <a:avLst/>
            <a:gdLst/>
            <a:ahLst/>
            <a:cxnLst/>
            <a:rect l="l" t="t" r="r" b="b"/>
            <a:pathLst>
              <a:path w="31750" h="31750">
                <a:moveTo>
                  <a:pt x="31661" y="0"/>
                </a:moveTo>
                <a:lnTo>
                  <a:pt x="0" y="0"/>
                </a:lnTo>
                <a:lnTo>
                  <a:pt x="0" y="31356"/>
                </a:lnTo>
                <a:lnTo>
                  <a:pt x="31661" y="31356"/>
                </a:lnTo>
                <a:lnTo>
                  <a:pt x="31661" y="0"/>
                </a:lnTo>
                <a:close/>
              </a:path>
            </a:pathLst>
          </a:custGeom>
          <a:solidFill>
            <a:srgbClr val="69AF22"/>
          </a:solidFill>
        </p:spPr>
        <p:txBody>
          <a:bodyPr wrap="square" lIns="0" tIns="0" rIns="0" bIns="0" rtlCol="0"/>
          <a:lstStyle/>
          <a:p>
            <a:endParaRPr b="1" dirty="0">
              <a:latin typeface="Century Gothic Bold"/>
            </a:endParaRPr>
          </a:p>
        </p:txBody>
      </p:sp>
      <p:sp>
        <p:nvSpPr>
          <p:cNvPr id="39" name="object 12"/>
          <p:cNvSpPr/>
          <p:nvPr/>
        </p:nvSpPr>
        <p:spPr>
          <a:xfrm>
            <a:off x="1506886" y="6875246"/>
            <a:ext cx="0" cy="161925"/>
          </a:xfrm>
          <a:custGeom>
            <a:avLst/>
            <a:gdLst/>
            <a:ahLst/>
            <a:cxnLst/>
            <a:rect l="l" t="t" r="r" b="b"/>
            <a:pathLst>
              <a:path h="161925">
                <a:moveTo>
                  <a:pt x="0" y="0"/>
                </a:moveTo>
                <a:lnTo>
                  <a:pt x="0" y="161366"/>
                </a:lnTo>
              </a:path>
            </a:pathLst>
          </a:custGeom>
          <a:ln w="31661">
            <a:solidFill>
              <a:srgbClr val="69AF22"/>
            </a:solidFill>
          </a:ln>
        </p:spPr>
        <p:txBody>
          <a:bodyPr wrap="square" lIns="0" tIns="0" rIns="0" bIns="0" rtlCol="0"/>
          <a:lstStyle/>
          <a:p>
            <a:endParaRPr b="1" dirty="0">
              <a:latin typeface="Century Gothic Bold"/>
            </a:endParaRPr>
          </a:p>
        </p:txBody>
      </p:sp>
      <p:sp>
        <p:nvSpPr>
          <p:cNvPr id="40" name="object 13"/>
          <p:cNvSpPr/>
          <p:nvPr/>
        </p:nvSpPr>
        <p:spPr>
          <a:xfrm>
            <a:off x="1534344" y="6811612"/>
            <a:ext cx="151130" cy="225425"/>
          </a:xfrm>
          <a:custGeom>
            <a:avLst/>
            <a:gdLst/>
            <a:ahLst/>
            <a:cxnLst/>
            <a:rect l="l" t="t" r="r" b="b"/>
            <a:pathLst>
              <a:path w="151130" h="225425">
                <a:moveTo>
                  <a:pt x="150710" y="0"/>
                </a:moveTo>
                <a:lnTo>
                  <a:pt x="119049" y="0"/>
                </a:lnTo>
                <a:lnTo>
                  <a:pt x="119049" y="63639"/>
                </a:lnTo>
                <a:lnTo>
                  <a:pt x="75501" y="63639"/>
                </a:lnTo>
                <a:lnTo>
                  <a:pt x="42471" y="68682"/>
                </a:lnTo>
                <a:lnTo>
                  <a:pt x="18876" y="83812"/>
                </a:lnTo>
                <a:lnTo>
                  <a:pt x="4719" y="109025"/>
                </a:lnTo>
                <a:lnTo>
                  <a:pt x="0" y="144322"/>
                </a:lnTo>
                <a:lnTo>
                  <a:pt x="4719" y="179758"/>
                </a:lnTo>
                <a:lnTo>
                  <a:pt x="18876" y="205066"/>
                </a:lnTo>
                <a:lnTo>
                  <a:pt x="42471" y="220250"/>
                </a:lnTo>
                <a:lnTo>
                  <a:pt x="75501" y="225310"/>
                </a:lnTo>
                <a:lnTo>
                  <a:pt x="108405" y="220250"/>
                </a:lnTo>
                <a:lnTo>
                  <a:pt x="131908" y="205066"/>
                </a:lnTo>
                <a:lnTo>
                  <a:pt x="138744" y="192798"/>
                </a:lnTo>
                <a:lnTo>
                  <a:pt x="75577" y="192798"/>
                </a:lnTo>
                <a:lnTo>
                  <a:pt x="63892" y="191936"/>
                </a:lnTo>
                <a:lnTo>
                  <a:pt x="34097" y="164539"/>
                </a:lnTo>
                <a:lnTo>
                  <a:pt x="32042" y="143167"/>
                </a:lnTo>
                <a:lnTo>
                  <a:pt x="32556" y="131625"/>
                </a:lnTo>
                <a:lnTo>
                  <a:pt x="54113" y="97212"/>
                </a:lnTo>
                <a:lnTo>
                  <a:pt x="150710" y="93840"/>
                </a:lnTo>
                <a:lnTo>
                  <a:pt x="150710" y="0"/>
                </a:lnTo>
                <a:close/>
              </a:path>
              <a:path w="151130" h="225425">
                <a:moveTo>
                  <a:pt x="150710" y="93840"/>
                </a:moveTo>
                <a:lnTo>
                  <a:pt x="119113" y="93840"/>
                </a:lnTo>
                <a:lnTo>
                  <a:pt x="119062" y="144322"/>
                </a:lnTo>
                <a:lnTo>
                  <a:pt x="118600" y="154715"/>
                </a:lnTo>
                <a:lnTo>
                  <a:pt x="97047" y="189350"/>
                </a:lnTo>
                <a:lnTo>
                  <a:pt x="75577" y="192798"/>
                </a:lnTo>
                <a:lnTo>
                  <a:pt x="138744" y="192798"/>
                </a:lnTo>
                <a:lnTo>
                  <a:pt x="146010" y="179758"/>
                </a:lnTo>
                <a:lnTo>
                  <a:pt x="150710" y="144322"/>
                </a:lnTo>
                <a:lnTo>
                  <a:pt x="150710" y="93840"/>
                </a:lnTo>
                <a:close/>
              </a:path>
            </a:pathLst>
          </a:custGeom>
          <a:solidFill>
            <a:srgbClr val="69AF22"/>
          </a:solidFill>
        </p:spPr>
        <p:txBody>
          <a:bodyPr wrap="square" lIns="0" tIns="0" rIns="0" bIns="0" rtlCol="0"/>
          <a:lstStyle/>
          <a:p>
            <a:endParaRPr b="1" dirty="0">
              <a:latin typeface="Century Gothic Bold"/>
            </a:endParaRPr>
          </a:p>
        </p:txBody>
      </p:sp>
      <p:sp>
        <p:nvSpPr>
          <p:cNvPr id="41" name="object 14"/>
          <p:cNvSpPr/>
          <p:nvPr/>
        </p:nvSpPr>
        <p:spPr>
          <a:xfrm>
            <a:off x="1690453" y="6875246"/>
            <a:ext cx="151130" cy="161925"/>
          </a:xfrm>
          <a:custGeom>
            <a:avLst/>
            <a:gdLst/>
            <a:ahLst/>
            <a:cxnLst/>
            <a:rect l="l" t="t" r="r" b="b"/>
            <a:pathLst>
              <a:path w="151130" h="161925">
                <a:moveTo>
                  <a:pt x="75501" y="0"/>
                </a:moveTo>
                <a:lnTo>
                  <a:pt x="42466" y="5052"/>
                </a:lnTo>
                <a:lnTo>
                  <a:pt x="18872" y="20210"/>
                </a:lnTo>
                <a:lnTo>
                  <a:pt x="4717" y="45471"/>
                </a:lnTo>
                <a:lnTo>
                  <a:pt x="0" y="80835"/>
                </a:lnTo>
                <a:lnTo>
                  <a:pt x="4717" y="116071"/>
                </a:lnTo>
                <a:lnTo>
                  <a:pt x="18872" y="141236"/>
                </a:lnTo>
                <a:lnTo>
                  <a:pt x="42466" y="156334"/>
                </a:lnTo>
                <a:lnTo>
                  <a:pt x="75501" y="161366"/>
                </a:lnTo>
                <a:lnTo>
                  <a:pt x="150710" y="161366"/>
                </a:lnTo>
                <a:lnTo>
                  <a:pt x="150710" y="130009"/>
                </a:lnTo>
                <a:lnTo>
                  <a:pt x="75501" y="130009"/>
                </a:lnTo>
                <a:lnTo>
                  <a:pt x="58544" y="127916"/>
                </a:lnTo>
                <a:lnTo>
                  <a:pt x="45737" y="121637"/>
                </a:lnTo>
                <a:lnTo>
                  <a:pt x="37080" y="111171"/>
                </a:lnTo>
                <a:lnTo>
                  <a:pt x="32575" y="96520"/>
                </a:lnTo>
                <a:lnTo>
                  <a:pt x="150710" y="96520"/>
                </a:lnTo>
                <a:lnTo>
                  <a:pt x="150710" y="80733"/>
                </a:lnTo>
                <a:lnTo>
                  <a:pt x="148638" y="65163"/>
                </a:lnTo>
                <a:lnTo>
                  <a:pt x="32575" y="65163"/>
                </a:lnTo>
                <a:lnTo>
                  <a:pt x="37080" y="50378"/>
                </a:lnTo>
                <a:lnTo>
                  <a:pt x="45737" y="39817"/>
                </a:lnTo>
                <a:lnTo>
                  <a:pt x="58544" y="33481"/>
                </a:lnTo>
                <a:lnTo>
                  <a:pt x="75501" y="31369"/>
                </a:lnTo>
                <a:lnTo>
                  <a:pt x="138160" y="31369"/>
                </a:lnTo>
                <a:lnTo>
                  <a:pt x="131908" y="20183"/>
                </a:lnTo>
                <a:lnTo>
                  <a:pt x="108405" y="5045"/>
                </a:lnTo>
                <a:lnTo>
                  <a:pt x="75501" y="0"/>
                </a:lnTo>
                <a:close/>
              </a:path>
              <a:path w="151130" h="161925">
                <a:moveTo>
                  <a:pt x="138160" y="31369"/>
                </a:moveTo>
                <a:lnTo>
                  <a:pt x="75501" y="31369"/>
                </a:lnTo>
                <a:lnTo>
                  <a:pt x="92325" y="33481"/>
                </a:lnTo>
                <a:lnTo>
                  <a:pt x="105038" y="39817"/>
                </a:lnTo>
                <a:lnTo>
                  <a:pt x="113641" y="50378"/>
                </a:lnTo>
                <a:lnTo>
                  <a:pt x="118135" y="65163"/>
                </a:lnTo>
                <a:lnTo>
                  <a:pt x="148638" y="65163"/>
                </a:lnTo>
                <a:lnTo>
                  <a:pt x="146010" y="45412"/>
                </a:lnTo>
                <a:lnTo>
                  <a:pt x="138160" y="31369"/>
                </a:lnTo>
                <a:close/>
              </a:path>
            </a:pathLst>
          </a:custGeom>
          <a:solidFill>
            <a:srgbClr val="69AF22"/>
          </a:solidFill>
        </p:spPr>
        <p:txBody>
          <a:bodyPr wrap="square" lIns="0" tIns="0" rIns="0" bIns="0" rtlCol="0"/>
          <a:lstStyle/>
          <a:p>
            <a:endParaRPr b="1" dirty="0">
              <a:latin typeface="Century Gothic Bold"/>
            </a:endParaRPr>
          </a:p>
        </p:txBody>
      </p:sp>
      <p:sp>
        <p:nvSpPr>
          <p:cNvPr id="42" name="object 15"/>
          <p:cNvSpPr/>
          <p:nvPr/>
        </p:nvSpPr>
        <p:spPr>
          <a:xfrm>
            <a:off x="879849" y="7122655"/>
            <a:ext cx="946471" cy="170242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b="1" dirty="0">
              <a:latin typeface="Century Gothic Bold"/>
            </a:endParaRPr>
          </a:p>
        </p:txBody>
      </p:sp>
      <p:sp>
        <p:nvSpPr>
          <p:cNvPr id="43" name="object 16"/>
          <p:cNvSpPr txBox="1"/>
          <p:nvPr/>
        </p:nvSpPr>
        <p:spPr>
          <a:xfrm>
            <a:off x="2861074" y="6985140"/>
            <a:ext cx="1466215" cy="162224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950" b="1" spc="-25" dirty="0">
                <a:solidFill>
                  <a:srgbClr val="004594"/>
                </a:solidFill>
                <a:latin typeface="Century Gothic"/>
                <a:cs typeface="Century Gothic"/>
              </a:rPr>
              <a:t>www.lanbide.euskadi.eus</a:t>
            </a:r>
            <a:endParaRPr sz="950" dirty="0">
              <a:latin typeface="Century Gothic"/>
              <a:cs typeface="Century Gothic"/>
            </a:endParaRPr>
          </a:p>
        </p:txBody>
      </p:sp>
      <p:sp>
        <p:nvSpPr>
          <p:cNvPr id="44" name="object 17"/>
          <p:cNvSpPr/>
          <p:nvPr/>
        </p:nvSpPr>
        <p:spPr>
          <a:xfrm>
            <a:off x="4692841" y="7021690"/>
            <a:ext cx="126720" cy="126733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b="1" dirty="0">
              <a:latin typeface="Century Gothic Bold"/>
            </a:endParaRPr>
          </a:p>
        </p:txBody>
      </p:sp>
      <p:sp>
        <p:nvSpPr>
          <p:cNvPr id="45" name="object 18"/>
          <p:cNvSpPr/>
          <p:nvPr/>
        </p:nvSpPr>
        <p:spPr>
          <a:xfrm>
            <a:off x="4512936" y="7021693"/>
            <a:ext cx="126623" cy="126733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b="1" dirty="0">
              <a:latin typeface="Century Gothic Bold"/>
            </a:endParaRPr>
          </a:p>
        </p:txBody>
      </p:sp>
      <p:sp>
        <p:nvSpPr>
          <p:cNvPr id="46" name="object 19"/>
          <p:cNvSpPr/>
          <p:nvPr/>
        </p:nvSpPr>
        <p:spPr>
          <a:xfrm>
            <a:off x="4873167" y="7021696"/>
            <a:ext cx="126746" cy="126720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b="1" dirty="0">
              <a:latin typeface="Century Gothic Bold"/>
            </a:endParaRPr>
          </a:p>
        </p:txBody>
      </p:sp>
      <p:sp>
        <p:nvSpPr>
          <p:cNvPr id="47" name="object 22"/>
          <p:cNvSpPr txBox="1"/>
          <p:nvPr/>
        </p:nvSpPr>
        <p:spPr>
          <a:xfrm>
            <a:off x="2002056" y="7016817"/>
            <a:ext cx="764352" cy="321242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950" b="1" spc="-5" dirty="0" smtClean="0">
                <a:solidFill>
                  <a:srgbClr val="004594"/>
                </a:solidFill>
                <a:latin typeface="Century Gothic"/>
                <a:cs typeface="Century Gothic"/>
              </a:rPr>
              <a:t>9</a:t>
            </a:r>
            <a:r>
              <a:rPr lang="es-ES" sz="950" b="1" spc="-5" dirty="0" smtClean="0">
                <a:solidFill>
                  <a:srgbClr val="004594"/>
                </a:solidFill>
                <a:latin typeface="Century Gothic"/>
                <a:cs typeface="Century Gothic"/>
              </a:rPr>
              <a:t>45  160 601</a:t>
            </a:r>
          </a:p>
          <a:p>
            <a:pPr marL="12700">
              <a:lnSpc>
                <a:spcPct val="100000"/>
              </a:lnSpc>
              <a:spcBef>
                <a:spcPts val="125"/>
              </a:spcBef>
            </a:pPr>
            <a:endParaRPr sz="950" dirty="0">
              <a:latin typeface="Century Gothic"/>
              <a:cs typeface="Century Gothic"/>
            </a:endParaRPr>
          </a:p>
        </p:txBody>
      </p:sp>
      <p:sp>
        <p:nvSpPr>
          <p:cNvPr id="50" name="Rectángulo 49"/>
          <p:cNvSpPr/>
          <p:nvPr/>
        </p:nvSpPr>
        <p:spPr>
          <a:xfrm>
            <a:off x="785645" y="3521002"/>
            <a:ext cx="8690400" cy="25083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Symbol" panose="05050102010706020507" pitchFamily="18" charset="2"/>
              <a:buChar char=""/>
            </a:pPr>
            <a:r>
              <a:rPr lang="es-ES" sz="1400" spc="-70" dirty="0" smtClean="0">
                <a:latin typeface="Century Gothic"/>
                <a:cs typeface="Century Gothic"/>
              </a:rPr>
              <a:t> </a:t>
            </a:r>
            <a:r>
              <a:rPr lang="es-ES" sz="1300" spc="-70" dirty="0" smtClean="0">
                <a:latin typeface="Century Gothic"/>
                <a:cs typeface="Century Gothic"/>
              </a:rPr>
              <a:t>Si se solicita subvención por 3 contrataciones, al menos 1 ha de corresponder a empleo verde o en competencias digitales </a:t>
            </a:r>
          </a:p>
          <a:p>
            <a:pPr marL="285750" indent="-285750">
              <a:buFont typeface="Symbol" panose="05050102010706020507" pitchFamily="18" charset="2"/>
              <a:buChar char=""/>
            </a:pPr>
            <a:r>
              <a:rPr lang="es-ES" sz="1300" spc="-70" dirty="0" smtClean="0">
                <a:latin typeface="Century Gothic"/>
                <a:cs typeface="Century Gothic"/>
              </a:rPr>
              <a:t>Si se solicita por 4 contrataciones, al menos 1 ha de tener consideración de empleo verde y 1 de empleo en competencias digitales</a:t>
            </a:r>
          </a:p>
          <a:p>
            <a:pPr marL="285750" indent="-285750">
              <a:buFont typeface="Symbol" panose="05050102010706020507" pitchFamily="18" charset="2"/>
              <a:buChar char=""/>
            </a:pPr>
            <a:r>
              <a:rPr lang="es-ES" sz="1300" spc="-70" dirty="0" smtClean="0">
                <a:latin typeface="Century Gothic"/>
                <a:cs typeface="Century Gothic"/>
              </a:rPr>
              <a:t>Si se solicita por 5 o más contrataciones, al menos el 20% han de ser empleos verdes y el 20% en competencias digitales</a:t>
            </a:r>
          </a:p>
          <a:p>
            <a:pPr marL="285750" indent="-285750">
              <a:buFont typeface="Symbol" panose="05050102010706020507" pitchFamily="18" charset="2"/>
              <a:buChar char=""/>
            </a:pPr>
            <a:r>
              <a:rPr lang="es-ES" sz="1300" spc="-70" dirty="0" smtClean="0">
                <a:latin typeface="Century Gothic"/>
                <a:cs typeface="Century Gothic"/>
              </a:rPr>
              <a:t>Si el resultado de aplicar los porcentajes arroja una cifra con decimales, si el dígito es igual o superior a 5, se tomará el nº entero superior</a:t>
            </a:r>
          </a:p>
          <a:p>
            <a:pPr marL="285750" indent="-285750">
              <a:buFont typeface="Symbol" panose="05050102010706020507" pitchFamily="18" charset="2"/>
              <a:buChar char=""/>
            </a:pPr>
            <a:r>
              <a:rPr lang="es-ES" sz="1300" spc="-70" dirty="0" smtClean="0">
                <a:latin typeface="Century Gothic"/>
                <a:cs typeface="Century Gothic"/>
              </a:rPr>
              <a:t>Si una entidad presenta más de una solicitud, se considerarán el nº total de contrataciones a efectos del cumplimiento de estas obligaciones</a:t>
            </a:r>
          </a:p>
          <a:p>
            <a:pPr marL="285750" indent="-285750">
              <a:buFont typeface="Symbol" panose="05050102010706020507" pitchFamily="18" charset="2"/>
              <a:buChar char=""/>
            </a:pPr>
            <a:r>
              <a:rPr lang="es-ES" sz="1300" spc="-70" dirty="0" smtClean="0">
                <a:latin typeface="Century Gothic"/>
                <a:cs typeface="Century Gothic"/>
              </a:rPr>
              <a:t>Si la actividad de la entidad está vinculado a la economía verde o digital se considerará que todas las contrataciones son empleos verdes o en competencias digitales</a:t>
            </a:r>
          </a:p>
        </p:txBody>
      </p:sp>
      <p:sp>
        <p:nvSpPr>
          <p:cNvPr id="51" name="object 27"/>
          <p:cNvSpPr txBox="1"/>
          <p:nvPr/>
        </p:nvSpPr>
        <p:spPr>
          <a:xfrm>
            <a:off x="855889" y="3057747"/>
            <a:ext cx="8034555" cy="2590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600" spc="-40" dirty="0" smtClean="0">
                <a:solidFill>
                  <a:srgbClr val="004594"/>
                </a:solidFill>
                <a:latin typeface="Century Gothic"/>
                <a:cs typeface="Century Gothic"/>
              </a:rPr>
              <a:t>C</a:t>
            </a:r>
            <a:r>
              <a:rPr lang="es-ES" sz="1600" spc="-40" dirty="0" err="1" smtClean="0">
                <a:solidFill>
                  <a:srgbClr val="004594"/>
                </a:solidFill>
                <a:latin typeface="Century Gothic"/>
                <a:cs typeface="Century Gothic"/>
              </a:rPr>
              <a:t>umplimiento</a:t>
            </a:r>
            <a:r>
              <a:rPr lang="es-ES" sz="1600" spc="-40" dirty="0" smtClean="0">
                <a:solidFill>
                  <a:srgbClr val="004594"/>
                </a:solidFill>
                <a:latin typeface="Century Gothic"/>
                <a:cs typeface="Century Gothic"/>
              </a:rPr>
              <a:t> de las obligaciones relacionadas con el etiquetado verde y digital:</a:t>
            </a:r>
            <a:endParaRPr sz="1600" dirty="0">
              <a:latin typeface="Century Gothic"/>
              <a:cs typeface="Century Gothic"/>
            </a:endParaRPr>
          </a:p>
        </p:txBody>
      </p:sp>
      <p:pic>
        <p:nvPicPr>
          <p:cNvPr id="3" name="Imagen 2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37522" y="6875246"/>
            <a:ext cx="2511870" cy="432000"/>
          </a:xfrm>
          <a:prstGeom prst="rect">
            <a:avLst/>
          </a:prstGeom>
        </p:spPr>
      </p:pic>
      <p:pic>
        <p:nvPicPr>
          <p:cNvPr id="27" name="Picture 5" descr="OK Tira azul_oscuro"/>
          <p:cNvPicPr>
            <a:picLocks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5685" r="-47"/>
          <a:stretch>
            <a:fillRect/>
          </a:stretch>
        </p:blipFill>
        <p:spPr bwMode="auto">
          <a:xfrm>
            <a:off x="184334" y="87568"/>
            <a:ext cx="10191566" cy="1328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object 23"/>
          <p:cNvSpPr txBox="1"/>
          <p:nvPr/>
        </p:nvSpPr>
        <p:spPr>
          <a:xfrm>
            <a:off x="1049299" y="1760348"/>
            <a:ext cx="8375650" cy="254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500" spc="-50" dirty="0">
                <a:solidFill>
                  <a:srgbClr val="3D3D3F"/>
                </a:solidFill>
                <a:latin typeface="Century Gothic"/>
                <a:cs typeface="Century Gothic"/>
              </a:rPr>
              <a:t>Hallarse al </a:t>
            </a:r>
            <a:r>
              <a:rPr sz="1500" spc="-60" dirty="0">
                <a:solidFill>
                  <a:srgbClr val="3D3D3F"/>
                </a:solidFill>
                <a:latin typeface="Century Gothic"/>
                <a:cs typeface="Century Gothic"/>
              </a:rPr>
              <a:t>corriente </a:t>
            </a:r>
            <a:r>
              <a:rPr sz="1500" spc="-65" dirty="0">
                <a:solidFill>
                  <a:srgbClr val="3D3D3F"/>
                </a:solidFill>
                <a:latin typeface="Century Gothic"/>
                <a:cs typeface="Century Gothic"/>
              </a:rPr>
              <a:t>en </a:t>
            </a:r>
            <a:r>
              <a:rPr sz="1500" spc="-40" dirty="0">
                <a:solidFill>
                  <a:srgbClr val="3D3D3F"/>
                </a:solidFill>
                <a:latin typeface="Century Gothic"/>
                <a:cs typeface="Century Gothic"/>
              </a:rPr>
              <a:t>el cumplimiento </a:t>
            </a:r>
            <a:r>
              <a:rPr sz="1500" spc="-70" dirty="0">
                <a:solidFill>
                  <a:srgbClr val="3D3D3F"/>
                </a:solidFill>
                <a:latin typeface="Century Gothic"/>
                <a:cs typeface="Century Gothic"/>
              </a:rPr>
              <a:t>de </a:t>
            </a:r>
            <a:r>
              <a:rPr sz="1500" spc="-30" dirty="0">
                <a:solidFill>
                  <a:srgbClr val="3D3D3F"/>
                </a:solidFill>
                <a:latin typeface="Century Gothic"/>
                <a:cs typeface="Century Gothic"/>
              </a:rPr>
              <a:t>las </a:t>
            </a:r>
            <a:r>
              <a:rPr sz="1500" spc="-45" dirty="0">
                <a:solidFill>
                  <a:srgbClr val="3D3D3F"/>
                </a:solidFill>
                <a:latin typeface="Century Gothic"/>
                <a:cs typeface="Century Gothic"/>
              </a:rPr>
              <a:t>obligaciones </a:t>
            </a:r>
            <a:r>
              <a:rPr sz="1500" spc="-55" dirty="0">
                <a:solidFill>
                  <a:srgbClr val="3D3D3F"/>
                </a:solidFill>
                <a:latin typeface="Century Gothic"/>
                <a:cs typeface="Century Gothic"/>
              </a:rPr>
              <a:t>tributarias </a:t>
            </a:r>
            <a:r>
              <a:rPr sz="1500" spc="-114" dirty="0">
                <a:solidFill>
                  <a:srgbClr val="3D3D3F"/>
                </a:solidFill>
                <a:latin typeface="Century Gothic"/>
                <a:cs typeface="Century Gothic"/>
              </a:rPr>
              <a:t>y </a:t>
            </a:r>
            <a:r>
              <a:rPr sz="1500" spc="-70" dirty="0">
                <a:solidFill>
                  <a:srgbClr val="3D3D3F"/>
                </a:solidFill>
                <a:latin typeface="Century Gothic"/>
                <a:cs typeface="Century Gothic"/>
              </a:rPr>
              <a:t>de </a:t>
            </a:r>
            <a:r>
              <a:rPr sz="1500" spc="-50" dirty="0">
                <a:solidFill>
                  <a:srgbClr val="3D3D3F"/>
                </a:solidFill>
                <a:latin typeface="Century Gothic"/>
                <a:cs typeface="Century Gothic"/>
              </a:rPr>
              <a:t>la </a:t>
            </a:r>
            <a:r>
              <a:rPr sz="1500" spc="-55" dirty="0">
                <a:solidFill>
                  <a:srgbClr val="3D3D3F"/>
                </a:solidFill>
                <a:latin typeface="Century Gothic"/>
                <a:cs typeface="Century Gothic"/>
              </a:rPr>
              <a:t>Seguridad</a:t>
            </a:r>
            <a:r>
              <a:rPr sz="1500" spc="1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sz="1500" spc="-40" dirty="0">
                <a:solidFill>
                  <a:srgbClr val="3D3D3F"/>
                </a:solidFill>
                <a:latin typeface="Century Gothic"/>
                <a:cs typeface="Century Gothic"/>
              </a:rPr>
              <a:t>Social.</a:t>
            </a:r>
            <a:endParaRPr sz="1500">
              <a:latin typeface="Century Gothic"/>
              <a:cs typeface="Century Gothic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1049299" y="2204975"/>
            <a:ext cx="7978775" cy="254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500" spc="-50" dirty="0">
                <a:solidFill>
                  <a:srgbClr val="3D3D3F"/>
                </a:solidFill>
                <a:latin typeface="Century Gothic"/>
                <a:cs typeface="Century Gothic"/>
              </a:rPr>
              <a:t>Hallarse</a:t>
            </a:r>
            <a:r>
              <a:rPr sz="1500" spc="4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sz="1500" spc="-50" dirty="0">
                <a:solidFill>
                  <a:srgbClr val="3D3D3F"/>
                </a:solidFill>
                <a:latin typeface="Century Gothic"/>
                <a:cs typeface="Century Gothic"/>
              </a:rPr>
              <a:t>al</a:t>
            </a:r>
            <a:r>
              <a:rPr sz="1500" spc="4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sz="1500" spc="-60" dirty="0">
                <a:solidFill>
                  <a:srgbClr val="3D3D3F"/>
                </a:solidFill>
                <a:latin typeface="Century Gothic"/>
                <a:cs typeface="Century Gothic"/>
              </a:rPr>
              <a:t>corriente</a:t>
            </a:r>
            <a:r>
              <a:rPr sz="1500" spc="4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sz="1500" spc="-65" dirty="0">
                <a:solidFill>
                  <a:srgbClr val="3D3D3F"/>
                </a:solidFill>
                <a:latin typeface="Century Gothic"/>
                <a:cs typeface="Century Gothic"/>
              </a:rPr>
              <a:t>en</a:t>
            </a:r>
            <a:r>
              <a:rPr sz="1500" spc="4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sz="1500" spc="-40" dirty="0">
                <a:solidFill>
                  <a:srgbClr val="3D3D3F"/>
                </a:solidFill>
                <a:latin typeface="Century Gothic"/>
                <a:cs typeface="Century Gothic"/>
              </a:rPr>
              <a:t>el</a:t>
            </a:r>
            <a:r>
              <a:rPr sz="1500" spc="4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sz="1500" spc="-65" dirty="0">
                <a:solidFill>
                  <a:srgbClr val="3D3D3F"/>
                </a:solidFill>
                <a:latin typeface="Century Gothic"/>
                <a:cs typeface="Century Gothic"/>
              </a:rPr>
              <a:t>pago</a:t>
            </a:r>
            <a:r>
              <a:rPr sz="1500" spc="4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sz="1500" spc="-70" dirty="0">
                <a:solidFill>
                  <a:srgbClr val="3D3D3F"/>
                </a:solidFill>
                <a:latin typeface="Century Gothic"/>
                <a:cs typeface="Century Gothic"/>
              </a:rPr>
              <a:t>de</a:t>
            </a:r>
            <a:r>
              <a:rPr sz="1500" spc="4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sz="1500" spc="-45" dirty="0">
                <a:solidFill>
                  <a:srgbClr val="3D3D3F"/>
                </a:solidFill>
                <a:latin typeface="Century Gothic"/>
                <a:cs typeface="Century Gothic"/>
              </a:rPr>
              <a:t>obligaciones</a:t>
            </a:r>
            <a:r>
              <a:rPr sz="1500" spc="4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sz="1500" spc="-70" dirty="0">
                <a:solidFill>
                  <a:srgbClr val="3D3D3F"/>
                </a:solidFill>
                <a:latin typeface="Century Gothic"/>
                <a:cs typeface="Century Gothic"/>
              </a:rPr>
              <a:t>de</a:t>
            </a:r>
            <a:r>
              <a:rPr sz="1500" spc="4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sz="1500" spc="-60" dirty="0">
                <a:solidFill>
                  <a:srgbClr val="3D3D3F"/>
                </a:solidFill>
                <a:latin typeface="Century Gothic"/>
                <a:cs typeface="Century Gothic"/>
              </a:rPr>
              <a:t>reintegro</a:t>
            </a:r>
            <a:r>
              <a:rPr sz="1500" spc="4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sz="1500" spc="-65" dirty="0">
                <a:solidFill>
                  <a:srgbClr val="3D3D3F"/>
                </a:solidFill>
                <a:latin typeface="Century Gothic"/>
                <a:cs typeface="Century Gothic"/>
              </a:rPr>
              <a:t>en</a:t>
            </a:r>
            <a:r>
              <a:rPr sz="1500" spc="4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sz="1500" spc="-50" dirty="0">
                <a:solidFill>
                  <a:srgbClr val="3D3D3F"/>
                </a:solidFill>
                <a:latin typeface="Century Gothic"/>
                <a:cs typeface="Century Gothic"/>
              </a:rPr>
              <a:t>materia</a:t>
            </a:r>
            <a:r>
              <a:rPr sz="1500" spc="4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sz="1500" spc="-70" dirty="0">
                <a:solidFill>
                  <a:srgbClr val="3D3D3F"/>
                </a:solidFill>
                <a:latin typeface="Century Gothic"/>
                <a:cs typeface="Century Gothic"/>
              </a:rPr>
              <a:t>de</a:t>
            </a:r>
            <a:r>
              <a:rPr sz="1500" spc="4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sz="1500" spc="-50" dirty="0">
                <a:solidFill>
                  <a:srgbClr val="3D3D3F"/>
                </a:solidFill>
                <a:latin typeface="Century Gothic"/>
                <a:cs typeface="Century Gothic"/>
              </a:rPr>
              <a:t>subvenciones.</a:t>
            </a:r>
            <a:endParaRPr sz="1500" dirty="0">
              <a:latin typeface="Century Gothic"/>
              <a:cs typeface="Century Gothic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1049299" y="2649602"/>
            <a:ext cx="8458200" cy="1397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1500" spc="-85" dirty="0">
                <a:solidFill>
                  <a:srgbClr val="3D3D3F"/>
                </a:solidFill>
                <a:latin typeface="Century Gothic"/>
                <a:cs typeface="Century Gothic"/>
              </a:rPr>
              <a:t>No </a:t>
            </a:r>
            <a:r>
              <a:rPr sz="1500" spc="-55" dirty="0">
                <a:solidFill>
                  <a:srgbClr val="3D3D3F"/>
                </a:solidFill>
                <a:latin typeface="Century Gothic"/>
                <a:cs typeface="Century Gothic"/>
              </a:rPr>
              <a:t>estar sancionada </a:t>
            </a:r>
            <a:r>
              <a:rPr sz="1500" spc="-50" dirty="0">
                <a:solidFill>
                  <a:srgbClr val="3D3D3F"/>
                </a:solidFill>
                <a:latin typeface="Century Gothic"/>
                <a:cs typeface="Century Gothic"/>
              </a:rPr>
              <a:t>ni administrativa ni </a:t>
            </a:r>
            <a:r>
              <a:rPr sz="1500" spc="-55" dirty="0">
                <a:solidFill>
                  <a:srgbClr val="3D3D3F"/>
                </a:solidFill>
                <a:latin typeface="Century Gothic"/>
                <a:cs typeface="Century Gothic"/>
              </a:rPr>
              <a:t>penalmente </a:t>
            </a:r>
            <a:r>
              <a:rPr sz="1500" spc="-65" dirty="0">
                <a:solidFill>
                  <a:srgbClr val="3D3D3F"/>
                </a:solidFill>
                <a:latin typeface="Century Gothic"/>
                <a:cs typeface="Century Gothic"/>
              </a:rPr>
              <a:t>con </a:t>
            </a:r>
            <a:r>
              <a:rPr sz="1500" spc="-50" dirty="0">
                <a:solidFill>
                  <a:srgbClr val="3D3D3F"/>
                </a:solidFill>
                <a:latin typeface="Century Gothic"/>
                <a:cs typeface="Century Gothic"/>
              </a:rPr>
              <a:t>la </a:t>
            </a:r>
            <a:r>
              <a:rPr sz="1500" spc="-60" dirty="0">
                <a:solidFill>
                  <a:srgbClr val="3D3D3F"/>
                </a:solidFill>
                <a:latin typeface="Century Gothic"/>
                <a:cs typeface="Century Gothic"/>
              </a:rPr>
              <a:t>pérdida </a:t>
            </a:r>
            <a:r>
              <a:rPr sz="1500" spc="-70" dirty="0">
                <a:solidFill>
                  <a:srgbClr val="3D3D3F"/>
                </a:solidFill>
                <a:latin typeface="Century Gothic"/>
                <a:cs typeface="Century Gothic"/>
              </a:rPr>
              <a:t>de </a:t>
            </a:r>
            <a:r>
              <a:rPr sz="1500" spc="-50" dirty="0">
                <a:solidFill>
                  <a:srgbClr val="3D3D3F"/>
                </a:solidFill>
                <a:latin typeface="Century Gothic"/>
                <a:cs typeface="Century Gothic"/>
              </a:rPr>
              <a:t>la </a:t>
            </a:r>
            <a:r>
              <a:rPr sz="1500" spc="-40" dirty="0">
                <a:solidFill>
                  <a:srgbClr val="3D3D3F"/>
                </a:solidFill>
                <a:latin typeface="Century Gothic"/>
                <a:cs typeface="Century Gothic"/>
              </a:rPr>
              <a:t>posibilidad </a:t>
            </a:r>
            <a:r>
              <a:rPr sz="1500" spc="-60" dirty="0">
                <a:solidFill>
                  <a:srgbClr val="3D3D3F"/>
                </a:solidFill>
                <a:latin typeface="Century Gothic"/>
                <a:cs typeface="Century Gothic"/>
              </a:rPr>
              <a:t>de  obtención </a:t>
            </a:r>
            <a:r>
              <a:rPr sz="1500" spc="-70" dirty="0">
                <a:solidFill>
                  <a:srgbClr val="3D3D3F"/>
                </a:solidFill>
                <a:latin typeface="Century Gothic"/>
                <a:cs typeface="Century Gothic"/>
              </a:rPr>
              <a:t>de </a:t>
            </a:r>
            <a:r>
              <a:rPr sz="1500" spc="-50" dirty="0">
                <a:solidFill>
                  <a:srgbClr val="3D3D3F"/>
                </a:solidFill>
                <a:latin typeface="Century Gothic"/>
                <a:cs typeface="Century Gothic"/>
              </a:rPr>
              <a:t>subvenciones </a:t>
            </a:r>
            <a:r>
              <a:rPr sz="1500" spc="-75" dirty="0">
                <a:solidFill>
                  <a:srgbClr val="3D3D3F"/>
                </a:solidFill>
                <a:latin typeface="Century Gothic"/>
                <a:cs typeface="Century Gothic"/>
              </a:rPr>
              <a:t>o </a:t>
            </a:r>
            <a:r>
              <a:rPr sz="1500" spc="-60" dirty="0">
                <a:solidFill>
                  <a:srgbClr val="3D3D3F"/>
                </a:solidFill>
                <a:latin typeface="Century Gothic"/>
                <a:cs typeface="Century Gothic"/>
              </a:rPr>
              <a:t>ayudas </a:t>
            </a:r>
            <a:r>
              <a:rPr sz="1500" spc="-45" dirty="0">
                <a:solidFill>
                  <a:srgbClr val="3D3D3F"/>
                </a:solidFill>
                <a:latin typeface="Century Gothic"/>
                <a:cs typeface="Century Gothic"/>
              </a:rPr>
              <a:t>públicas, </a:t>
            </a:r>
            <a:r>
              <a:rPr sz="1500" spc="-50" dirty="0">
                <a:solidFill>
                  <a:srgbClr val="3D3D3F"/>
                </a:solidFill>
                <a:latin typeface="Century Gothic"/>
                <a:cs typeface="Century Gothic"/>
              </a:rPr>
              <a:t>ni </a:t>
            </a:r>
            <a:r>
              <a:rPr sz="1500" spc="-55" dirty="0">
                <a:solidFill>
                  <a:srgbClr val="3D3D3F"/>
                </a:solidFill>
                <a:latin typeface="Century Gothic"/>
                <a:cs typeface="Century Gothic"/>
              </a:rPr>
              <a:t>estar </a:t>
            </a:r>
            <a:r>
              <a:rPr sz="1500" spc="-45" dirty="0">
                <a:solidFill>
                  <a:srgbClr val="3D3D3F"/>
                </a:solidFill>
                <a:latin typeface="Century Gothic"/>
                <a:cs typeface="Century Gothic"/>
              </a:rPr>
              <a:t>incursa </a:t>
            </a:r>
            <a:r>
              <a:rPr sz="1500" spc="-65" dirty="0">
                <a:solidFill>
                  <a:srgbClr val="3D3D3F"/>
                </a:solidFill>
                <a:latin typeface="Century Gothic"/>
                <a:cs typeface="Century Gothic"/>
              </a:rPr>
              <a:t>en </a:t>
            </a:r>
            <a:r>
              <a:rPr sz="1500" spc="-50" dirty="0">
                <a:solidFill>
                  <a:srgbClr val="3D3D3F"/>
                </a:solidFill>
                <a:latin typeface="Century Gothic"/>
                <a:cs typeface="Century Gothic"/>
              </a:rPr>
              <a:t>prohibición </a:t>
            </a:r>
            <a:r>
              <a:rPr sz="1500" spc="-45" dirty="0">
                <a:solidFill>
                  <a:srgbClr val="3D3D3F"/>
                </a:solidFill>
                <a:latin typeface="Century Gothic"/>
                <a:cs typeface="Century Gothic"/>
              </a:rPr>
              <a:t>legal </a:t>
            </a:r>
            <a:r>
              <a:rPr sz="1500" spc="-60" dirty="0">
                <a:solidFill>
                  <a:srgbClr val="3D3D3F"/>
                </a:solidFill>
                <a:latin typeface="Century Gothic"/>
                <a:cs typeface="Century Gothic"/>
              </a:rPr>
              <a:t>alguna que  </a:t>
            </a:r>
            <a:r>
              <a:rPr sz="1500" spc="-40" dirty="0">
                <a:solidFill>
                  <a:srgbClr val="3D3D3F"/>
                </a:solidFill>
                <a:latin typeface="Century Gothic"/>
                <a:cs typeface="Century Gothic"/>
              </a:rPr>
              <a:t>le </a:t>
            </a:r>
            <a:r>
              <a:rPr sz="1500" spc="-50" dirty="0">
                <a:solidFill>
                  <a:srgbClr val="3D3D3F"/>
                </a:solidFill>
                <a:latin typeface="Century Gothic"/>
                <a:cs typeface="Century Gothic"/>
              </a:rPr>
              <a:t>inhabilite </a:t>
            </a:r>
            <a:r>
              <a:rPr sz="1500" spc="-70" dirty="0">
                <a:solidFill>
                  <a:srgbClr val="3D3D3F"/>
                </a:solidFill>
                <a:latin typeface="Century Gothic"/>
                <a:cs typeface="Century Gothic"/>
              </a:rPr>
              <a:t>para </a:t>
            </a:r>
            <a:r>
              <a:rPr sz="1500" spc="-40" dirty="0">
                <a:solidFill>
                  <a:srgbClr val="3D3D3F"/>
                </a:solidFill>
                <a:latin typeface="Century Gothic"/>
                <a:cs typeface="Century Gothic"/>
              </a:rPr>
              <a:t>ello, </a:t>
            </a:r>
            <a:r>
              <a:rPr sz="1500" spc="-65" dirty="0">
                <a:solidFill>
                  <a:srgbClr val="3D3D3F"/>
                </a:solidFill>
                <a:latin typeface="Century Gothic"/>
                <a:cs typeface="Century Gothic"/>
              </a:rPr>
              <a:t>con </a:t>
            </a:r>
            <a:r>
              <a:rPr sz="1500" spc="-40" dirty="0">
                <a:solidFill>
                  <a:srgbClr val="3D3D3F"/>
                </a:solidFill>
                <a:latin typeface="Century Gothic"/>
                <a:cs typeface="Century Gothic"/>
              </a:rPr>
              <a:t>inclusión </a:t>
            </a:r>
            <a:r>
              <a:rPr sz="1500" spc="-70" dirty="0">
                <a:solidFill>
                  <a:srgbClr val="3D3D3F"/>
                </a:solidFill>
                <a:latin typeface="Century Gothic"/>
                <a:cs typeface="Century Gothic"/>
              </a:rPr>
              <a:t>de </a:t>
            </a:r>
            <a:r>
              <a:rPr sz="1500" spc="-30" dirty="0">
                <a:solidFill>
                  <a:srgbClr val="3D3D3F"/>
                </a:solidFill>
                <a:latin typeface="Century Gothic"/>
                <a:cs typeface="Century Gothic"/>
              </a:rPr>
              <a:t>las </a:t>
            </a:r>
            <a:r>
              <a:rPr sz="1500" spc="-65" dirty="0">
                <a:solidFill>
                  <a:srgbClr val="3D3D3F"/>
                </a:solidFill>
                <a:latin typeface="Century Gothic"/>
                <a:cs typeface="Century Gothic"/>
              </a:rPr>
              <a:t>que </a:t>
            </a:r>
            <a:r>
              <a:rPr sz="1500" spc="-25" dirty="0">
                <a:solidFill>
                  <a:srgbClr val="3D3D3F"/>
                </a:solidFill>
                <a:latin typeface="Century Gothic"/>
                <a:cs typeface="Century Gothic"/>
              </a:rPr>
              <a:t>se </a:t>
            </a:r>
            <a:r>
              <a:rPr sz="1500" spc="-75" dirty="0">
                <a:solidFill>
                  <a:srgbClr val="3D3D3F"/>
                </a:solidFill>
                <a:latin typeface="Century Gothic"/>
                <a:cs typeface="Century Gothic"/>
              </a:rPr>
              <a:t>hayan </a:t>
            </a:r>
            <a:r>
              <a:rPr sz="1500" spc="-60" dirty="0">
                <a:solidFill>
                  <a:srgbClr val="3D3D3F"/>
                </a:solidFill>
                <a:latin typeface="Century Gothic"/>
                <a:cs typeface="Century Gothic"/>
              </a:rPr>
              <a:t>producido </a:t>
            </a:r>
            <a:r>
              <a:rPr sz="1500" spc="-70" dirty="0">
                <a:solidFill>
                  <a:srgbClr val="3D3D3F"/>
                </a:solidFill>
                <a:latin typeface="Century Gothic"/>
                <a:cs typeface="Century Gothic"/>
              </a:rPr>
              <a:t>por </a:t>
            </a:r>
            <a:r>
              <a:rPr sz="1500" spc="-50" dirty="0">
                <a:solidFill>
                  <a:srgbClr val="3D3D3F"/>
                </a:solidFill>
                <a:latin typeface="Century Gothic"/>
                <a:cs typeface="Century Gothic"/>
              </a:rPr>
              <a:t>incurrir </a:t>
            </a:r>
            <a:r>
              <a:rPr sz="1500" spc="-65" dirty="0">
                <a:solidFill>
                  <a:srgbClr val="3D3D3F"/>
                </a:solidFill>
                <a:latin typeface="Century Gothic"/>
                <a:cs typeface="Century Gothic"/>
              </a:rPr>
              <a:t>en </a:t>
            </a:r>
            <a:r>
              <a:rPr sz="1500" spc="-40" dirty="0">
                <a:solidFill>
                  <a:srgbClr val="3D3D3F"/>
                </a:solidFill>
                <a:latin typeface="Century Gothic"/>
                <a:cs typeface="Century Gothic"/>
              </a:rPr>
              <a:t>discriminación  </a:t>
            </a:r>
            <a:r>
              <a:rPr sz="1500" spc="-70" dirty="0">
                <a:solidFill>
                  <a:srgbClr val="3D3D3F"/>
                </a:solidFill>
                <a:latin typeface="Century Gothic"/>
                <a:cs typeface="Century Gothic"/>
              </a:rPr>
              <a:t>por </a:t>
            </a:r>
            <a:r>
              <a:rPr sz="1500" spc="-60" dirty="0">
                <a:solidFill>
                  <a:srgbClr val="3D3D3F"/>
                </a:solidFill>
                <a:latin typeface="Century Gothic"/>
                <a:cs typeface="Century Gothic"/>
              </a:rPr>
              <a:t>razón </a:t>
            </a:r>
            <a:r>
              <a:rPr sz="1500" spc="-70" dirty="0">
                <a:solidFill>
                  <a:srgbClr val="3D3D3F"/>
                </a:solidFill>
                <a:latin typeface="Century Gothic"/>
                <a:cs typeface="Century Gothic"/>
              </a:rPr>
              <a:t>de </a:t>
            </a:r>
            <a:r>
              <a:rPr sz="1500" spc="-50" dirty="0">
                <a:solidFill>
                  <a:srgbClr val="3D3D3F"/>
                </a:solidFill>
                <a:latin typeface="Century Gothic"/>
                <a:cs typeface="Century Gothic"/>
              </a:rPr>
              <a:t>sexo, </a:t>
            </a:r>
            <a:r>
              <a:rPr sz="1500" spc="-65" dirty="0">
                <a:solidFill>
                  <a:srgbClr val="3D3D3F"/>
                </a:solidFill>
                <a:latin typeface="Century Gothic"/>
                <a:cs typeface="Century Gothic"/>
              </a:rPr>
              <a:t>en </a:t>
            </a:r>
            <a:r>
              <a:rPr sz="1500" spc="-70" dirty="0">
                <a:solidFill>
                  <a:srgbClr val="3D3D3F"/>
                </a:solidFill>
                <a:latin typeface="Century Gothic"/>
                <a:cs typeface="Century Gothic"/>
              </a:rPr>
              <a:t>virtud de </a:t>
            </a:r>
            <a:r>
              <a:rPr sz="1500" spc="-50" dirty="0">
                <a:solidFill>
                  <a:srgbClr val="3D3D3F"/>
                </a:solidFill>
                <a:latin typeface="Century Gothic"/>
                <a:cs typeface="Century Gothic"/>
              </a:rPr>
              <a:t>la </a:t>
            </a:r>
            <a:r>
              <a:rPr sz="1500" spc="-60" dirty="0">
                <a:solidFill>
                  <a:srgbClr val="3D3D3F"/>
                </a:solidFill>
                <a:latin typeface="Century Gothic"/>
                <a:cs typeface="Century Gothic"/>
              </a:rPr>
              <a:t>ley </a:t>
            </a:r>
            <a:r>
              <a:rPr sz="1500" spc="-10" dirty="0">
                <a:solidFill>
                  <a:srgbClr val="3D3D3F"/>
                </a:solidFill>
                <a:latin typeface="Century Gothic"/>
                <a:cs typeface="Century Gothic"/>
              </a:rPr>
              <a:t>4/2005, </a:t>
            </a:r>
            <a:r>
              <a:rPr sz="1500" spc="-70" dirty="0">
                <a:solidFill>
                  <a:srgbClr val="3D3D3F"/>
                </a:solidFill>
                <a:latin typeface="Century Gothic"/>
                <a:cs typeface="Century Gothic"/>
              </a:rPr>
              <a:t>de </a:t>
            </a:r>
            <a:r>
              <a:rPr sz="1500" spc="20" dirty="0" smtClean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sz="1500" spc="-70" dirty="0">
                <a:solidFill>
                  <a:srgbClr val="3D3D3F"/>
                </a:solidFill>
                <a:latin typeface="Century Gothic"/>
                <a:cs typeface="Century Gothic"/>
              </a:rPr>
              <a:t>de </a:t>
            </a:r>
            <a:r>
              <a:rPr sz="1500" spc="-60" dirty="0">
                <a:solidFill>
                  <a:srgbClr val="3D3D3F"/>
                </a:solidFill>
                <a:latin typeface="Century Gothic"/>
                <a:cs typeface="Century Gothic"/>
              </a:rPr>
              <a:t>febrero, </a:t>
            </a:r>
            <a:r>
              <a:rPr sz="1500" spc="-70" dirty="0">
                <a:solidFill>
                  <a:srgbClr val="3D3D3F"/>
                </a:solidFill>
                <a:latin typeface="Century Gothic"/>
                <a:cs typeface="Century Gothic"/>
              </a:rPr>
              <a:t>para </a:t>
            </a:r>
            <a:r>
              <a:rPr sz="1500" spc="-50" dirty="0">
                <a:solidFill>
                  <a:srgbClr val="3D3D3F"/>
                </a:solidFill>
                <a:latin typeface="Century Gothic"/>
                <a:cs typeface="Century Gothic"/>
              </a:rPr>
              <a:t>la </a:t>
            </a:r>
            <a:r>
              <a:rPr sz="1500" spc="-55" dirty="0">
                <a:solidFill>
                  <a:srgbClr val="3D3D3F"/>
                </a:solidFill>
                <a:latin typeface="Century Gothic"/>
                <a:cs typeface="Century Gothic"/>
              </a:rPr>
              <a:t>Igualdad </a:t>
            </a:r>
            <a:r>
              <a:rPr sz="1500" spc="-70" dirty="0">
                <a:solidFill>
                  <a:srgbClr val="3D3D3F"/>
                </a:solidFill>
                <a:latin typeface="Century Gothic"/>
                <a:cs typeface="Century Gothic"/>
              </a:rPr>
              <a:t>de </a:t>
            </a:r>
            <a:r>
              <a:rPr sz="1500" spc="-55" dirty="0">
                <a:solidFill>
                  <a:srgbClr val="3D3D3F"/>
                </a:solidFill>
                <a:latin typeface="Century Gothic"/>
                <a:cs typeface="Century Gothic"/>
              </a:rPr>
              <a:t>Mujeres </a:t>
            </a:r>
            <a:r>
              <a:rPr sz="1500" spc="-114" dirty="0">
                <a:solidFill>
                  <a:srgbClr val="3D3D3F"/>
                </a:solidFill>
                <a:latin typeface="Century Gothic"/>
                <a:cs typeface="Century Gothic"/>
              </a:rPr>
              <a:t>y  </a:t>
            </a:r>
            <a:r>
              <a:rPr sz="1500" spc="-45" dirty="0">
                <a:solidFill>
                  <a:srgbClr val="3D3D3F"/>
                </a:solidFill>
                <a:latin typeface="Century Gothic"/>
                <a:cs typeface="Century Gothic"/>
              </a:rPr>
              <a:t>Hombres, </a:t>
            </a:r>
            <a:r>
              <a:rPr sz="1500" spc="-75" dirty="0">
                <a:solidFill>
                  <a:srgbClr val="3D3D3F"/>
                </a:solidFill>
                <a:latin typeface="Century Gothic"/>
                <a:cs typeface="Century Gothic"/>
              </a:rPr>
              <a:t>o </a:t>
            </a:r>
            <a:r>
              <a:rPr sz="1500" spc="-70" dirty="0">
                <a:solidFill>
                  <a:srgbClr val="3D3D3F"/>
                </a:solidFill>
                <a:latin typeface="Century Gothic"/>
                <a:cs typeface="Century Gothic"/>
              </a:rPr>
              <a:t>de </a:t>
            </a:r>
            <a:r>
              <a:rPr sz="1500" spc="-50" dirty="0">
                <a:solidFill>
                  <a:srgbClr val="3D3D3F"/>
                </a:solidFill>
                <a:latin typeface="Century Gothic"/>
                <a:cs typeface="Century Gothic"/>
              </a:rPr>
              <a:t>la </a:t>
            </a:r>
            <a:r>
              <a:rPr sz="1500" spc="-95" dirty="0">
                <a:solidFill>
                  <a:srgbClr val="3D3D3F"/>
                </a:solidFill>
                <a:latin typeface="Century Gothic"/>
                <a:cs typeface="Century Gothic"/>
              </a:rPr>
              <a:t>Ley </a:t>
            </a:r>
            <a:r>
              <a:rPr sz="1500" spc="-65" dirty="0">
                <a:solidFill>
                  <a:srgbClr val="3D3D3F"/>
                </a:solidFill>
                <a:latin typeface="Century Gothic"/>
                <a:cs typeface="Century Gothic"/>
              </a:rPr>
              <a:t>Orgánica </a:t>
            </a:r>
            <a:r>
              <a:rPr sz="1500" spc="-10" dirty="0">
                <a:solidFill>
                  <a:srgbClr val="3D3D3F"/>
                </a:solidFill>
                <a:latin typeface="Century Gothic"/>
                <a:cs typeface="Century Gothic"/>
              </a:rPr>
              <a:t>3/2007, </a:t>
            </a:r>
            <a:r>
              <a:rPr sz="1500" spc="-70" dirty="0">
                <a:solidFill>
                  <a:srgbClr val="3D3D3F"/>
                </a:solidFill>
                <a:latin typeface="Century Gothic"/>
                <a:cs typeface="Century Gothic"/>
              </a:rPr>
              <a:t>de </a:t>
            </a:r>
            <a:r>
              <a:rPr sz="1500" spc="20" dirty="0">
                <a:solidFill>
                  <a:srgbClr val="3D3D3F"/>
                </a:solidFill>
                <a:latin typeface="Century Gothic"/>
                <a:cs typeface="Century Gothic"/>
              </a:rPr>
              <a:t>30 </a:t>
            </a:r>
            <a:r>
              <a:rPr sz="1500" spc="-70" dirty="0">
                <a:solidFill>
                  <a:srgbClr val="3D3D3F"/>
                </a:solidFill>
                <a:latin typeface="Century Gothic"/>
                <a:cs typeface="Century Gothic"/>
              </a:rPr>
              <a:t>de </a:t>
            </a:r>
            <a:r>
              <a:rPr sz="1500" spc="-40" dirty="0">
                <a:solidFill>
                  <a:srgbClr val="3D3D3F"/>
                </a:solidFill>
                <a:latin typeface="Century Gothic"/>
                <a:cs typeface="Century Gothic"/>
              </a:rPr>
              <a:t>marzo </a:t>
            </a:r>
            <a:r>
              <a:rPr sz="1500" spc="-70" dirty="0">
                <a:solidFill>
                  <a:srgbClr val="3D3D3F"/>
                </a:solidFill>
                <a:latin typeface="Century Gothic"/>
                <a:cs typeface="Century Gothic"/>
              </a:rPr>
              <a:t>para </a:t>
            </a:r>
            <a:r>
              <a:rPr sz="1500" spc="-50" dirty="0">
                <a:solidFill>
                  <a:srgbClr val="3D3D3F"/>
                </a:solidFill>
                <a:latin typeface="Century Gothic"/>
                <a:cs typeface="Century Gothic"/>
              </a:rPr>
              <a:t>la </a:t>
            </a:r>
            <a:r>
              <a:rPr sz="1500" spc="-55" dirty="0">
                <a:solidFill>
                  <a:srgbClr val="3D3D3F"/>
                </a:solidFill>
                <a:latin typeface="Century Gothic"/>
                <a:cs typeface="Century Gothic"/>
              </a:rPr>
              <a:t>Igualdad </a:t>
            </a:r>
            <a:r>
              <a:rPr sz="1500" spc="-60" dirty="0">
                <a:solidFill>
                  <a:srgbClr val="3D3D3F"/>
                </a:solidFill>
                <a:latin typeface="Century Gothic"/>
                <a:cs typeface="Century Gothic"/>
              </a:rPr>
              <a:t>Efectiva </a:t>
            </a:r>
            <a:r>
              <a:rPr sz="1500" spc="-70" dirty="0">
                <a:solidFill>
                  <a:srgbClr val="3D3D3F"/>
                </a:solidFill>
                <a:latin typeface="Century Gothic"/>
                <a:cs typeface="Century Gothic"/>
              </a:rPr>
              <a:t>de </a:t>
            </a:r>
            <a:r>
              <a:rPr sz="1500" spc="-55" dirty="0">
                <a:solidFill>
                  <a:srgbClr val="3D3D3F"/>
                </a:solidFill>
                <a:latin typeface="Century Gothic"/>
                <a:cs typeface="Century Gothic"/>
              </a:rPr>
              <a:t>Mujeres </a:t>
            </a:r>
            <a:r>
              <a:rPr sz="1500" spc="-114" dirty="0">
                <a:solidFill>
                  <a:srgbClr val="3D3D3F"/>
                </a:solidFill>
                <a:latin typeface="Century Gothic"/>
                <a:cs typeface="Century Gothic"/>
              </a:rPr>
              <a:t>y  </a:t>
            </a:r>
            <a:r>
              <a:rPr sz="1500" spc="-45" dirty="0">
                <a:solidFill>
                  <a:srgbClr val="3D3D3F"/>
                </a:solidFill>
                <a:latin typeface="Century Gothic"/>
                <a:cs typeface="Century Gothic"/>
              </a:rPr>
              <a:t>Hombres.</a:t>
            </a:r>
            <a:endParaRPr sz="1500" dirty="0">
              <a:latin typeface="Century Gothic"/>
              <a:cs typeface="Century Gothic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671300" y="854678"/>
            <a:ext cx="7007859" cy="2692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600" spc="-40" dirty="0">
                <a:solidFill>
                  <a:srgbClr val="004594"/>
                </a:solidFill>
                <a:latin typeface="Century Gothic"/>
                <a:cs typeface="Century Gothic"/>
              </a:rPr>
              <a:t>Condiciones generales </a:t>
            </a:r>
            <a:r>
              <a:rPr sz="1600" spc="-85" dirty="0">
                <a:solidFill>
                  <a:srgbClr val="004594"/>
                </a:solidFill>
                <a:latin typeface="Century Gothic"/>
                <a:cs typeface="Century Gothic"/>
              </a:rPr>
              <a:t>a </a:t>
            </a:r>
            <a:r>
              <a:rPr sz="1600" spc="-30" dirty="0">
                <a:solidFill>
                  <a:srgbClr val="004594"/>
                </a:solidFill>
                <a:latin typeface="Century Gothic"/>
                <a:cs typeface="Century Gothic"/>
              </a:rPr>
              <a:t>cumplir </a:t>
            </a:r>
            <a:r>
              <a:rPr sz="1600" spc="-20" dirty="0">
                <a:solidFill>
                  <a:srgbClr val="004594"/>
                </a:solidFill>
                <a:latin typeface="Century Gothic"/>
                <a:cs typeface="Century Gothic"/>
              </a:rPr>
              <a:t>las </a:t>
            </a:r>
            <a:r>
              <a:rPr sz="1600" spc="-125" dirty="0" smtClean="0">
                <a:solidFill>
                  <a:srgbClr val="004594"/>
                </a:solidFill>
                <a:latin typeface="Century Gothic"/>
                <a:cs typeface="Century Gothic"/>
              </a:rPr>
              <a:t> </a:t>
            </a:r>
            <a:r>
              <a:rPr sz="1600" spc="-45" dirty="0">
                <a:solidFill>
                  <a:srgbClr val="004594"/>
                </a:solidFill>
                <a:latin typeface="Century Gothic"/>
                <a:cs typeface="Century Gothic"/>
              </a:rPr>
              <a:t>entidades</a:t>
            </a:r>
            <a:r>
              <a:rPr sz="1600" spc="330" dirty="0">
                <a:solidFill>
                  <a:srgbClr val="004594"/>
                </a:solidFill>
                <a:latin typeface="Century Gothic"/>
                <a:cs typeface="Century Gothic"/>
              </a:rPr>
              <a:t> </a:t>
            </a:r>
            <a:r>
              <a:rPr sz="1600" spc="-30" dirty="0">
                <a:solidFill>
                  <a:srgbClr val="004594"/>
                </a:solidFill>
                <a:latin typeface="Century Gothic"/>
                <a:cs typeface="Century Gothic"/>
              </a:rPr>
              <a:t>beneficiarias:</a:t>
            </a:r>
            <a:endParaRPr sz="1600" dirty="0">
              <a:latin typeface="Century Gothic"/>
              <a:cs typeface="Century Gothic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671300" y="1716431"/>
            <a:ext cx="249554" cy="1221740"/>
          </a:xfrm>
          <a:prstGeom prst="rect">
            <a:avLst/>
          </a:prstGeom>
        </p:spPr>
        <p:txBody>
          <a:bodyPr vert="horz" wrap="square" lIns="0" tIns="14605" rIns="0" bIns="0" rtlCol="0">
            <a:spAutoFit/>
          </a:bodyPr>
          <a:lstStyle/>
          <a:p>
            <a:pPr marL="12700" algn="r">
              <a:lnSpc>
                <a:spcPct val="100000"/>
              </a:lnSpc>
              <a:spcBef>
                <a:spcPts val="115"/>
              </a:spcBef>
            </a:pPr>
            <a:r>
              <a:rPr sz="1750" spc="-75" dirty="0" smtClean="0">
                <a:solidFill>
                  <a:srgbClr val="004594"/>
                </a:solidFill>
                <a:latin typeface="Century Gothic"/>
                <a:cs typeface="Century Gothic"/>
              </a:rPr>
              <a:t>a</a:t>
            </a:r>
            <a:r>
              <a:rPr sz="1750" spc="-75" dirty="0">
                <a:solidFill>
                  <a:srgbClr val="004594"/>
                </a:solidFill>
                <a:latin typeface="Century Gothic"/>
                <a:cs typeface="Century Gothic"/>
              </a:rPr>
              <a:t>.</a:t>
            </a:r>
            <a:endParaRPr sz="1750" dirty="0">
              <a:latin typeface="Century Gothic"/>
              <a:cs typeface="Century Gothic"/>
            </a:endParaRPr>
          </a:p>
          <a:p>
            <a:pPr marL="48260">
              <a:lnSpc>
                <a:spcPct val="100000"/>
              </a:lnSpc>
              <a:spcBef>
                <a:spcPts val="1585"/>
              </a:spcBef>
            </a:pPr>
            <a:r>
              <a:rPr sz="1750" spc="-105" dirty="0">
                <a:solidFill>
                  <a:srgbClr val="004594"/>
                </a:solidFill>
                <a:latin typeface="Century Gothic"/>
                <a:cs typeface="Century Gothic"/>
              </a:rPr>
              <a:t>b.</a:t>
            </a:r>
            <a:endParaRPr sz="1750" dirty="0">
              <a:latin typeface="Century Gothic"/>
              <a:cs typeface="Century Gothic"/>
            </a:endParaRPr>
          </a:p>
          <a:p>
            <a:pPr marL="48260">
              <a:lnSpc>
                <a:spcPct val="100000"/>
              </a:lnSpc>
              <a:spcBef>
                <a:spcPts val="1515"/>
              </a:spcBef>
            </a:pPr>
            <a:r>
              <a:rPr sz="1750" spc="-100" dirty="0">
                <a:solidFill>
                  <a:srgbClr val="004594"/>
                </a:solidFill>
                <a:latin typeface="Century Gothic"/>
                <a:cs typeface="Century Gothic"/>
              </a:rPr>
              <a:t>c.</a:t>
            </a:r>
            <a:endParaRPr sz="1750" dirty="0">
              <a:latin typeface="Century Gothic"/>
              <a:cs typeface="Century Gothic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687291" y="4179433"/>
            <a:ext cx="8632190" cy="703398"/>
          </a:xfrm>
          <a:prstGeom prst="rect">
            <a:avLst/>
          </a:prstGeom>
        </p:spPr>
        <p:txBody>
          <a:bodyPr vert="horz" wrap="square" lIns="0" tIns="23495" rIns="0" bIns="0" rtlCol="0">
            <a:spAutoFit/>
          </a:bodyPr>
          <a:lstStyle/>
          <a:p>
            <a:pPr marL="354330" marR="5080" indent="-342265">
              <a:lnSpc>
                <a:spcPts val="1770"/>
              </a:lnSpc>
              <a:spcBef>
                <a:spcPts val="185"/>
              </a:spcBef>
              <a:tabLst>
                <a:tab pos="354330" algn="l"/>
              </a:tabLst>
            </a:pPr>
            <a:r>
              <a:rPr lang="es-ES" sz="1750" spc="-65" dirty="0">
                <a:solidFill>
                  <a:srgbClr val="004594"/>
                </a:solidFill>
                <a:latin typeface="Century Gothic"/>
                <a:cs typeface="Century Gothic"/>
              </a:rPr>
              <a:t>d</a:t>
            </a:r>
            <a:r>
              <a:rPr sz="1750" spc="-65" dirty="0" smtClean="0">
                <a:solidFill>
                  <a:srgbClr val="004594"/>
                </a:solidFill>
                <a:latin typeface="Century Gothic"/>
                <a:cs typeface="Century Gothic"/>
              </a:rPr>
              <a:t>.</a:t>
            </a:r>
            <a:r>
              <a:rPr sz="1750" spc="-65" dirty="0">
                <a:solidFill>
                  <a:srgbClr val="004594"/>
                </a:solidFill>
                <a:latin typeface="Century Gothic"/>
                <a:cs typeface="Century Gothic"/>
              </a:rPr>
              <a:t>	</a:t>
            </a:r>
            <a:r>
              <a:rPr sz="2250" spc="-127" baseline="1851" dirty="0">
                <a:solidFill>
                  <a:srgbClr val="3D3D3F"/>
                </a:solidFill>
                <a:latin typeface="Century Gothic"/>
                <a:cs typeface="Century Gothic"/>
              </a:rPr>
              <a:t>No </a:t>
            </a:r>
            <a:r>
              <a:rPr sz="2250" spc="-82" baseline="1851" dirty="0">
                <a:solidFill>
                  <a:srgbClr val="3D3D3F"/>
                </a:solidFill>
                <a:latin typeface="Century Gothic"/>
                <a:cs typeface="Century Gothic"/>
              </a:rPr>
              <a:t>estar </a:t>
            </a:r>
            <a:r>
              <a:rPr sz="2250" spc="-67" baseline="1851" dirty="0">
                <a:solidFill>
                  <a:srgbClr val="3D3D3F"/>
                </a:solidFill>
                <a:latin typeface="Century Gothic"/>
                <a:cs typeface="Century Gothic"/>
              </a:rPr>
              <a:t>incursa </a:t>
            </a:r>
            <a:r>
              <a:rPr sz="2250" spc="-97" baseline="1851" dirty="0">
                <a:solidFill>
                  <a:srgbClr val="3D3D3F"/>
                </a:solidFill>
                <a:latin typeface="Century Gothic"/>
                <a:cs typeface="Century Gothic"/>
              </a:rPr>
              <a:t>en </a:t>
            </a:r>
            <a:r>
              <a:rPr sz="2250" spc="-89" baseline="1851" dirty="0">
                <a:solidFill>
                  <a:srgbClr val="3D3D3F"/>
                </a:solidFill>
                <a:latin typeface="Century Gothic"/>
                <a:cs typeface="Century Gothic"/>
              </a:rPr>
              <a:t>ninguna </a:t>
            </a:r>
            <a:r>
              <a:rPr sz="2250" spc="-104" baseline="1851" dirty="0">
                <a:solidFill>
                  <a:srgbClr val="3D3D3F"/>
                </a:solidFill>
                <a:latin typeface="Century Gothic"/>
                <a:cs typeface="Century Gothic"/>
              </a:rPr>
              <a:t>de </a:t>
            </a:r>
            <a:r>
              <a:rPr sz="2250" spc="-44" baseline="1851" dirty="0">
                <a:solidFill>
                  <a:srgbClr val="3D3D3F"/>
                </a:solidFill>
                <a:latin typeface="Century Gothic"/>
                <a:cs typeface="Century Gothic"/>
              </a:rPr>
              <a:t>las </a:t>
            </a:r>
            <a:r>
              <a:rPr sz="2250" spc="-67" baseline="1851" dirty="0">
                <a:solidFill>
                  <a:srgbClr val="3D3D3F"/>
                </a:solidFill>
                <a:latin typeface="Century Gothic"/>
                <a:cs typeface="Century Gothic"/>
              </a:rPr>
              <a:t>circunstancias </a:t>
            </a:r>
            <a:r>
              <a:rPr sz="2250" spc="-75" baseline="1851" dirty="0">
                <a:solidFill>
                  <a:srgbClr val="3D3D3F"/>
                </a:solidFill>
                <a:latin typeface="Century Gothic"/>
                <a:cs typeface="Century Gothic"/>
              </a:rPr>
              <a:t>previstas </a:t>
            </a:r>
            <a:r>
              <a:rPr sz="2250" spc="-97" baseline="1851" dirty="0">
                <a:solidFill>
                  <a:srgbClr val="3D3D3F"/>
                </a:solidFill>
                <a:latin typeface="Century Gothic"/>
                <a:cs typeface="Century Gothic"/>
              </a:rPr>
              <a:t>en </a:t>
            </a:r>
            <a:r>
              <a:rPr sz="2250" spc="-60" baseline="1851" dirty="0">
                <a:solidFill>
                  <a:srgbClr val="3D3D3F"/>
                </a:solidFill>
                <a:latin typeface="Century Gothic"/>
                <a:cs typeface="Century Gothic"/>
              </a:rPr>
              <a:t>el </a:t>
            </a:r>
            <a:r>
              <a:rPr sz="2250" spc="-82" baseline="1851" dirty="0">
                <a:solidFill>
                  <a:srgbClr val="3D3D3F"/>
                </a:solidFill>
                <a:latin typeface="Century Gothic"/>
                <a:cs typeface="Century Gothic"/>
              </a:rPr>
              <a:t>artículo </a:t>
            </a:r>
            <a:r>
              <a:rPr sz="2250" spc="30" baseline="1851" dirty="0">
                <a:solidFill>
                  <a:srgbClr val="3D3D3F"/>
                </a:solidFill>
                <a:latin typeface="Century Gothic"/>
                <a:cs typeface="Century Gothic"/>
              </a:rPr>
              <a:t>13 </a:t>
            </a:r>
            <a:r>
              <a:rPr sz="2250" spc="-104" baseline="1851" dirty="0">
                <a:solidFill>
                  <a:srgbClr val="3D3D3F"/>
                </a:solidFill>
                <a:latin typeface="Century Gothic"/>
                <a:cs typeface="Century Gothic"/>
              </a:rPr>
              <a:t>de </a:t>
            </a:r>
            <a:r>
              <a:rPr sz="2250" spc="-75" baseline="1851" dirty="0">
                <a:solidFill>
                  <a:srgbClr val="3D3D3F"/>
                </a:solidFill>
                <a:latin typeface="Century Gothic"/>
                <a:cs typeface="Century Gothic"/>
              </a:rPr>
              <a:t>la </a:t>
            </a:r>
            <a:r>
              <a:rPr sz="2250" spc="-142" baseline="1851" dirty="0">
                <a:solidFill>
                  <a:srgbClr val="3D3D3F"/>
                </a:solidFill>
                <a:latin typeface="Century Gothic"/>
                <a:cs typeface="Century Gothic"/>
              </a:rPr>
              <a:t>Ley </a:t>
            </a:r>
            <a:r>
              <a:rPr sz="2250" spc="-7" baseline="1851" dirty="0">
                <a:solidFill>
                  <a:srgbClr val="3D3D3F"/>
                </a:solidFill>
                <a:latin typeface="Century Gothic"/>
                <a:cs typeface="Century Gothic"/>
              </a:rPr>
              <a:t>38/2003, </a:t>
            </a:r>
            <a:r>
              <a:rPr sz="1500" spc="-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sz="1500" spc="-70" dirty="0">
                <a:solidFill>
                  <a:srgbClr val="3D3D3F"/>
                </a:solidFill>
                <a:latin typeface="Century Gothic"/>
                <a:cs typeface="Century Gothic"/>
              </a:rPr>
              <a:t>de</a:t>
            </a:r>
            <a:r>
              <a:rPr sz="1500" spc="4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sz="1500" spc="20" dirty="0">
                <a:solidFill>
                  <a:srgbClr val="3D3D3F"/>
                </a:solidFill>
                <a:latin typeface="Century Gothic"/>
                <a:cs typeface="Century Gothic"/>
              </a:rPr>
              <a:t>17</a:t>
            </a:r>
            <a:r>
              <a:rPr sz="1500" spc="4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sz="1500" spc="-70" dirty="0">
                <a:solidFill>
                  <a:srgbClr val="3D3D3F"/>
                </a:solidFill>
                <a:latin typeface="Century Gothic"/>
                <a:cs typeface="Century Gothic"/>
              </a:rPr>
              <a:t>de</a:t>
            </a:r>
            <a:r>
              <a:rPr sz="1500" spc="4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sz="1500" spc="-55" dirty="0">
                <a:solidFill>
                  <a:srgbClr val="3D3D3F"/>
                </a:solidFill>
                <a:latin typeface="Century Gothic"/>
                <a:cs typeface="Century Gothic"/>
              </a:rPr>
              <a:t>noviembre,</a:t>
            </a:r>
            <a:r>
              <a:rPr sz="1500" spc="4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sz="1500" spc="-65" dirty="0">
                <a:solidFill>
                  <a:srgbClr val="3D3D3F"/>
                </a:solidFill>
                <a:latin typeface="Century Gothic"/>
                <a:cs typeface="Century Gothic"/>
              </a:rPr>
              <a:t>General</a:t>
            </a:r>
            <a:r>
              <a:rPr sz="1500" spc="4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sz="1500" spc="-70" dirty="0">
                <a:solidFill>
                  <a:srgbClr val="3D3D3F"/>
                </a:solidFill>
                <a:latin typeface="Century Gothic"/>
                <a:cs typeface="Century Gothic"/>
              </a:rPr>
              <a:t>de</a:t>
            </a:r>
            <a:r>
              <a:rPr sz="1500" spc="4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sz="1500" spc="-50" dirty="0">
                <a:solidFill>
                  <a:srgbClr val="3D3D3F"/>
                </a:solidFill>
                <a:latin typeface="Century Gothic"/>
                <a:cs typeface="Century Gothic"/>
              </a:rPr>
              <a:t>Subvenciones,</a:t>
            </a:r>
            <a:r>
              <a:rPr sz="1500" spc="4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sz="1500" spc="-70" dirty="0">
                <a:solidFill>
                  <a:srgbClr val="3D3D3F"/>
                </a:solidFill>
                <a:latin typeface="Century Gothic"/>
                <a:cs typeface="Century Gothic"/>
              </a:rPr>
              <a:t>para</a:t>
            </a:r>
            <a:r>
              <a:rPr sz="1500" spc="4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sz="1500" spc="-65" dirty="0">
                <a:solidFill>
                  <a:srgbClr val="3D3D3F"/>
                </a:solidFill>
                <a:latin typeface="Century Gothic"/>
                <a:cs typeface="Century Gothic"/>
              </a:rPr>
              <a:t>obtener</a:t>
            </a:r>
            <a:r>
              <a:rPr sz="1500" spc="4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sz="1500" spc="-50" dirty="0">
                <a:solidFill>
                  <a:srgbClr val="3D3D3F"/>
                </a:solidFill>
                <a:latin typeface="Century Gothic"/>
                <a:cs typeface="Century Gothic"/>
              </a:rPr>
              <a:t>la</a:t>
            </a:r>
            <a:r>
              <a:rPr sz="1500" spc="4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sz="1500" spc="-50" dirty="0">
                <a:solidFill>
                  <a:srgbClr val="3D3D3F"/>
                </a:solidFill>
                <a:latin typeface="Century Gothic"/>
                <a:cs typeface="Century Gothic"/>
              </a:rPr>
              <a:t>condición</a:t>
            </a:r>
            <a:r>
              <a:rPr sz="1500" spc="4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sz="1500" spc="-70" dirty="0">
                <a:solidFill>
                  <a:srgbClr val="3D3D3F"/>
                </a:solidFill>
                <a:latin typeface="Century Gothic"/>
                <a:cs typeface="Century Gothic"/>
              </a:rPr>
              <a:t>de</a:t>
            </a:r>
            <a:r>
              <a:rPr sz="1500" spc="4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sz="1500" spc="-50" dirty="0">
                <a:solidFill>
                  <a:srgbClr val="3D3D3F"/>
                </a:solidFill>
                <a:latin typeface="Century Gothic"/>
                <a:cs typeface="Century Gothic"/>
              </a:rPr>
              <a:t>beneficiario</a:t>
            </a:r>
            <a:r>
              <a:rPr sz="1500" spc="4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sz="1500" spc="-60" dirty="0">
                <a:solidFill>
                  <a:srgbClr val="3D3D3F"/>
                </a:solidFill>
                <a:latin typeface="Century Gothic"/>
                <a:cs typeface="Century Gothic"/>
              </a:rPr>
              <a:t>de</a:t>
            </a:r>
            <a:endParaRPr sz="1500" dirty="0">
              <a:latin typeface="Century Gothic"/>
              <a:cs typeface="Century Gothic"/>
            </a:endParaRPr>
          </a:p>
          <a:p>
            <a:pPr marL="354330">
              <a:lnSpc>
                <a:spcPts val="1745"/>
              </a:lnSpc>
            </a:pPr>
            <a:r>
              <a:rPr sz="1500" spc="-50" dirty="0" err="1">
                <a:solidFill>
                  <a:srgbClr val="3D3D3F"/>
                </a:solidFill>
                <a:latin typeface="Century Gothic"/>
                <a:cs typeface="Century Gothic"/>
              </a:rPr>
              <a:t>subvenciones</a:t>
            </a:r>
            <a:r>
              <a:rPr sz="1500" spc="-50" dirty="0" smtClean="0">
                <a:solidFill>
                  <a:srgbClr val="3D3D3F"/>
                </a:solidFill>
                <a:latin typeface="Century Gothic"/>
                <a:cs typeface="Century Gothic"/>
              </a:rPr>
              <a:t>.</a:t>
            </a:r>
            <a:endParaRPr sz="1500" dirty="0">
              <a:latin typeface="Century Gothic"/>
              <a:cs typeface="Century Gothic"/>
            </a:endParaRPr>
          </a:p>
        </p:txBody>
      </p:sp>
      <p:sp>
        <p:nvSpPr>
          <p:cNvPr id="33" name="object 30"/>
          <p:cNvSpPr txBox="1"/>
          <p:nvPr/>
        </p:nvSpPr>
        <p:spPr>
          <a:xfrm>
            <a:off x="687291" y="4970043"/>
            <a:ext cx="8632190" cy="491673"/>
          </a:xfrm>
          <a:prstGeom prst="rect">
            <a:avLst/>
          </a:prstGeom>
        </p:spPr>
        <p:txBody>
          <a:bodyPr vert="horz" wrap="square" lIns="0" tIns="23495" rIns="0" bIns="0" rtlCol="0">
            <a:spAutoFit/>
          </a:bodyPr>
          <a:lstStyle/>
          <a:p>
            <a:pPr marL="354330" marR="5080" indent="-342265">
              <a:lnSpc>
                <a:spcPts val="1770"/>
              </a:lnSpc>
              <a:spcBef>
                <a:spcPts val="185"/>
              </a:spcBef>
              <a:tabLst>
                <a:tab pos="354330" algn="l"/>
              </a:tabLst>
            </a:pPr>
            <a:r>
              <a:rPr lang="es-ES" sz="1750" spc="-65" dirty="0">
                <a:solidFill>
                  <a:srgbClr val="004594"/>
                </a:solidFill>
                <a:latin typeface="Century Gothic"/>
                <a:cs typeface="Century Gothic"/>
              </a:rPr>
              <a:t>e</a:t>
            </a:r>
            <a:r>
              <a:rPr sz="1750" spc="-65" dirty="0" smtClean="0">
                <a:solidFill>
                  <a:srgbClr val="004594"/>
                </a:solidFill>
                <a:latin typeface="Century Gothic"/>
                <a:cs typeface="Century Gothic"/>
              </a:rPr>
              <a:t>.</a:t>
            </a:r>
            <a:r>
              <a:rPr sz="1750" spc="-65" dirty="0">
                <a:solidFill>
                  <a:srgbClr val="004594"/>
                </a:solidFill>
                <a:latin typeface="Century Gothic"/>
                <a:cs typeface="Century Gothic"/>
              </a:rPr>
              <a:t>	</a:t>
            </a:r>
            <a:r>
              <a:rPr lang="es-ES" sz="2250" spc="-127" baseline="1851" dirty="0">
                <a:solidFill>
                  <a:srgbClr val="3D3D3F"/>
                </a:solidFill>
                <a:latin typeface="Century Gothic"/>
                <a:cs typeface="Century Gothic"/>
              </a:rPr>
              <a:t>G</a:t>
            </a:r>
            <a:r>
              <a:rPr lang="es-ES" sz="2250" spc="-127" baseline="1851" dirty="0" smtClean="0">
                <a:solidFill>
                  <a:srgbClr val="3D3D3F"/>
                </a:solidFill>
                <a:latin typeface="Century Gothic"/>
                <a:cs typeface="Century Gothic"/>
              </a:rPr>
              <a:t>arantizar el pleno cumplimiento del principio de </a:t>
            </a:r>
            <a:r>
              <a:rPr lang="es-ES" sz="2250" spc="-127" baseline="1851" dirty="0" smtClean="0">
                <a:solidFill>
                  <a:srgbClr val="3D3D3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</a:t>
            </a:r>
            <a:r>
              <a:rPr lang="es-ES" sz="2250" spc="-127" baseline="1851" dirty="0" smtClean="0">
                <a:solidFill>
                  <a:srgbClr val="3D3D3F"/>
                </a:solidFill>
                <a:latin typeface="Century Gothic"/>
                <a:cs typeface="Century Gothic"/>
              </a:rPr>
              <a:t>no causar perjuicio significativo al medio ambiente</a:t>
            </a:r>
            <a:r>
              <a:rPr lang="es-ES" sz="2250" spc="-127" baseline="1851" dirty="0" smtClean="0">
                <a:solidFill>
                  <a:srgbClr val="3D3D3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»</a:t>
            </a:r>
            <a:r>
              <a:rPr lang="es-ES" sz="2250" spc="-127" baseline="1851" dirty="0" smtClean="0">
                <a:solidFill>
                  <a:srgbClr val="3D3D3F"/>
                </a:solidFill>
                <a:latin typeface="Century Gothic"/>
                <a:cs typeface="Century Gothic"/>
              </a:rPr>
              <a:t> (principio </a:t>
            </a:r>
            <a:r>
              <a:rPr lang="es-ES" sz="2250" spc="-127" baseline="1851" dirty="0" smtClean="0">
                <a:solidFill>
                  <a:srgbClr val="3D3D3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</a:t>
            </a:r>
            <a:r>
              <a:rPr lang="es-ES" sz="2250" spc="-127" baseline="1851" dirty="0" smtClean="0">
                <a:solidFill>
                  <a:srgbClr val="3D3D3F"/>
                </a:solidFill>
                <a:latin typeface="Century Gothic"/>
                <a:cs typeface="Century Gothic"/>
              </a:rPr>
              <a:t>do no </a:t>
            </a:r>
            <a:r>
              <a:rPr lang="es-ES" sz="2250" spc="-127" baseline="1851" dirty="0" err="1" smtClean="0">
                <a:solidFill>
                  <a:srgbClr val="3D3D3F"/>
                </a:solidFill>
                <a:latin typeface="Century Gothic"/>
                <a:cs typeface="Century Gothic"/>
              </a:rPr>
              <a:t>significant</a:t>
            </a:r>
            <a:r>
              <a:rPr lang="es-ES" sz="2250" spc="-127" baseline="1851" dirty="0" smtClean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2250" spc="-127" baseline="1851" dirty="0" err="1" smtClean="0">
                <a:solidFill>
                  <a:srgbClr val="3D3D3F"/>
                </a:solidFill>
                <a:latin typeface="Century Gothic"/>
                <a:cs typeface="Century Gothic"/>
              </a:rPr>
              <a:t>harm</a:t>
            </a:r>
            <a:r>
              <a:rPr lang="es-ES" sz="2250" spc="-127" baseline="1851" dirty="0" smtClean="0">
                <a:solidFill>
                  <a:srgbClr val="3D3D3F"/>
                </a:solidFill>
                <a:latin typeface="Century Gothic"/>
                <a:cs typeface="Century Gothic"/>
              </a:rPr>
              <a:t>-DNSH</a:t>
            </a:r>
            <a:r>
              <a:rPr lang="es-ES" sz="2250" spc="-127" baseline="1851" dirty="0" smtClean="0">
                <a:solidFill>
                  <a:srgbClr val="3D3D3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»</a:t>
            </a:r>
            <a:r>
              <a:rPr lang="es-ES" sz="2250" spc="-127" baseline="1851" dirty="0" smtClean="0">
                <a:solidFill>
                  <a:srgbClr val="3D3D3F"/>
                </a:solidFill>
                <a:latin typeface="Century Gothic"/>
                <a:cs typeface="Century Gothic"/>
              </a:rPr>
              <a:t>) y el etiquetado</a:t>
            </a:r>
            <a:r>
              <a:rPr lang="es-ES" sz="2250" spc="-127" dirty="0" smtClean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2250" spc="-127" baseline="1851" dirty="0">
                <a:solidFill>
                  <a:srgbClr val="3D3D3F"/>
                </a:solidFill>
                <a:latin typeface="Century Gothic"/>
                <a:cs typeface="Century Gothic"/>
              </a:rPr>
              <a:t>climático </a:t>
            </a:r>
            <a:r>
              <a:rPr sz="2250" spc="-127" baseline="1851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2250" spc="-127" baseline="1851" dirty="0">
                <a:solidFill>
                  <a:srgbClr val="3D3D3F"/>
                </a:solidFill>
                <a:latin typeface="Century Gothic"/>
                <a:cs typeface="Century Gothic"/>
              </a:rPr>
              <a:t>y </a:t>
            </a:r>
            <a:r>
              <a:rPr lang="es-ES" sz="2250" spc="-127" baseline="1851" dirty="0" smtClean="0">
                <a:solidFill>
                  <a:srgbClr val="3D3D3F"/>
                </a:solidFill>
                <a:latin typeface="Century Gothic"/>
                <a:cs typeface="Century Gothic"/>
              </a:rPr>
              <a:t>digital,</a:t>
            </a:r>
            <a:endParaRPr sz="2250" spc="-127" baseline="1851" dirty="0">
              <a:solidFill>
                <a:srgbClr val="3D3D3F"/>
              </a:solidFill>
              <a:latin typeface="Century Gothic"/>
              <a:cs typeface="Century Gothic"/>
            </a:endParaRPr>
          </a:p>
        </p:txBody>
      </p:sp>
      <p:sp>
        <p:nvSpPr>
          <p:cNvPr id="34" name="object 30"/>
          <p:cNvSpPr txBox="1"/>
          <p:nvPr/>
        </p:nvSpPr>
        <p:spPr>
          <a:xfrm>
            <a:off x="687290" y="5533562"/>
            <a:ext cx="9079009" cy="485389"/>
          </a:xfrm>
          <a:prstGeom prst="rect">
            <a:avLst/>
          </a:prstGeom>
        </p:spPr>
        <p:txBody>
          <a:bodyPr vert="horz" wrap="square" lIns="0" tIns="23495" rIns="0" bIns="0" rtlCol="0">
            <a:spAutoFit/>
          </a:bodyPr>
          <a:lstStyle/>
          <a:p>
            <a:pPr marL="354330" marR="5080" indent="-342265">
              <a:lnSpc>
                <a:spcPts val="1770"/>
              </a:lnSpc>
              <a:spcBef>
                <a:spcPts val="185"/>
              </a:spcBef>
              <a:tabLst>
                <a:tab pos="354330" algn="l"/>
              </a:tabLst>
            </a:pPr>
            <a:r>
              <a:rPr lang="es-ES" sz="1750" spc="-65" dirty="0" smtClean="0">
                <a:solidFill>
                  <a:srgbClr val="004594"/>
                </a:solidFill>
                <a:latin typeface="Century Gothic"/>
                <a:cs typeface="Century Gothic"/>
              </a:rPr>
              <a:t> f</a:t>
            </a:r>
            <a:r>
              <a:rPr sz="1750" spc="-65" dirty="0" smtClean="0">
                <a:solidFill>
                  <a:srgbClr val="004594"/>
                </a:solidFill>
                <a:latin typeface="Century Gothic"/>
                <a:cs typeface="Century Gothic"/>
              </a:rPr>
              <a:t>.</a:t>
            </a:r>
            <a:r>
              <a:rPr lang="es-ES" sz="1750" spc="-65" dirty="0">
                <a:solidFill>
                  <a:srgbClr val="004594"/>
                </a:solidFill>
                <a:latin typeface="Century Gothic"/>
                <a:cs typeface="Century Gothic"/>
              </a:rPr>
              <a:t> </a:t>
            </a:r>
            <a:r>
              <a:rPr lang="es-ES" sz="1750" spc="-65" dirty="0" smtClean="0">
                <a:solidFill>
                  <a:srgbClr val="004594"/>
                </a:solidFill>
                <a:latin typeface="Century Gothic"/>
                <a:cs typeface="Century Gothic"/>
              </a:rPr>
              <a:t>  </a:t>
            </a:r>
            <a:r>
              <a:rPr lang="es-ES" sz="2250" spc="-127" baseline="1851" dirty="0" smtClean="0">
                <a:solidFill>
                  <a:srgbClr val="3D3D3F"/>
                </a:solidFill>
                <a:latin typeface="Century Gothic"/>
                <a:cs typeface="Century Gothic"/>
              </a:rPr>
              <a:t>Comprometerse </a:t>
            </a:r>
            <a:r>
              <a:rPr lang="es-ES" sz="2250" spc="-127" baseline="1851" dirty="0">
                <a:solidFill>
                  <a:srgbClr val="3D3D3F"/>
                </a:solidFill>
                <a:latin typeface="Century Gothic"/>
                <a:cs typeface="Century Gothic"/>
              </a:rPr>
              <a:t>a la concesión de los derechos y accesos necesarios para garantizar las competencias de control,</a:t>
            </a:r>
            <a:endParaRPr sz="2250" spc="-127" baseline="1851" dirty="0">
              <a:solidFill>
                <a:srgbClr val="3D3D3F"/>
              </a:solidFill>
              <a:latin typeface="Century Gothic"/>
              <a:cs typeface="Century Gothic"/>
            </a:endParaRPr>
          </a:p>
        </p:txBody>
      </p:sp>
      <p:sp>
        <p:nvSpPr>
          <p:cNvPr id="35" name="object 2"/>
          <p:cNvSpPr txBox="1"/>
          <p:nvPr/>
        </p:nvSpPr>
        <p:spPr>
          <a:xfrm>
            <a:off x="7581454" y="6976163"/>
            <a:ext cx="2953272" cy="171201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  <a:tabLst>
                <a:tab pos="1693545" algn="l"/>
              </a:tabLst>
            </a:pPr>
            <a:r>
              <a:rPr lang="es-ES" sz="1000" b="1" spc="-20" dirty="0" smtClean="0">
                <a:solidFill>
                  <a:srgbClr val="004594"/>
                </a:solidFill>
                <a:latin typeface="Century Gothic Bold"/>
                <a:cs typeface="Calibri"/>
              </a:rPr>
              <a:t>Programa de primera experiencia profesional</a:t>
            </a:r>
            <a:r>
              <a:rPr sz="1000" b="1" dirty="0">
                <a:solidFill>
                  <a:srgbClr val="004594"/>
                </a:solidFill>
                <a:latin typeface="Century Gothic Bold"/>
                <a:cs typeface="Calibri"/>
              </a:rPr>
              <a:t>	</a:t>
            </a:r>
            <a:r>
              <a:rPr lang="es-ES" sz="950" spc="10" dirty="0">
                <a:latin typeface="Century Gothic"/>
                <a:cs typeface="Calibri"/>
              </a:rPr>
              <a:t>9</a:t>
            </a:r>
            <a:endParaRPr sz="950" dirty="0">
              <a:latin typeface="Century Gothic"/>
              <a:cs typeface="Century Gothic"/>
            </a:endParaRPr>
          </a:p>
        </p:txBody>
      </p:sp>
      <p:sp>
        <p:nvSpPr>
          <p:cNvPr id="36" name="object 3"/>
          <p:cNvSpPr/>
          <p:nvPr/>
        </p:nvSpPr>
        <p:spPr>
          <a:xfrm>
            <a:off x="10080000" y="7012805"/>
            <a:ext cx="0" cy="100965"/>
          </a:xfrm>
          <a:custGeom>
            <a:avLst/>
            <a:gdLst/>
            <a:ahLst/>
            <a:cxnLst/>
            <a:rect l="l" t="t" r="r" b="b"/>
            <a:pathLst>
              <a:path h="100965">
                <a:moveTo>
                  <a:pt x="0" y="0"/>
                </a:moveTo>
                <a:lnTo>
                  <a:pt x="0" y="100799"/>
                </a:lnTo>
              </a:path>
            </a:pathLst>
          </a:custGeom>
          <a:ln w="12700">
            <a:solidFill>
              <a:srgbClr val="004594"/>
            </a:solidFill>
          </a:ln>
        </p:spPr>
        <p:txBody>
          <a:bodyPr wrap="square" lIns="0" tIns="0" rIns="0" bIns="0" rtlCol="0"/>
          <a:lstStyle/>
          <a:p>
            <a:endParaRPr b="1" dirty="0">
              <a:latin typeface="Century Gothic Bold"/>
            </a:endParaRPr>
          </a:p>
        </p:txBody>
      </p:sp>
      <p:sp>
        <p:nvSpPr>
          <p:cNvPr id="37" name="object 4"/>
          <p:cNvSpPr/>
          <p:nvPr/>
        </p:nvSpPr>
        <p:spPr>
          <a:xfrm>
            <a:off x="457198" y="6732004"/>
            <a:ext cx="351155" cy="351155"/>
          </a:xfrm>
          <a:custGeom>
            <a:avLst/>
            <a:gdLst/>
            <a:ahLst/>
            <a:cxnLst/>
            <a:rect l="l" t="t" r="r" b="b"/>
            <a:pathLst>
              <a:path w="351155" h="351154">
                <a:moveTo>
                  <a:pt x="175323" y="0"/>
                </a:moveTo>
                <a:lnTo>
                  <a:pt x="128712" y="6260"/>
                </a:lnTo>
                <a:lnTo>
                  <a:pt x="86830" y="23927"/>
                </a:lnTo>
                <a:lnTo>
                  <a:pt x="51347" y="51331"/>
                </a:lnTo>
                <a:lnTo>
                  <a:pt x="23934" y="86804"/>
                </a:lnTo>
                <a:lnTo>
                  <a:pt x="6262" y="128674"/>
                </a:lnTo>
                <a:lnTo>
                  <a:pt x="0" y="175272"/>
                </a:lnTo>
                <a:lnTo>
                  <a:pt x="6262" y="221892"/>
                </a:lnTo>
                <a:lnTo>
                  <a:pt x="23934" y="263777"/>
                </a:lnTo>
                <a:lnTo>
                  <a:pt x="51347" y="299258"/>
                </a:lnTo>
                <a:lnTo>
                  <a:pt x="86830" y="326667"/>
                </a:lnTo>
                <a:lnTo>
                  <a:pt x="128712" y="344335"/>
                </a:lnTo>
                <a:lnTo>
                  <a:pt x="175323" y="350596"/>
                </a:lnTo>
                <a:lnTo>
                  <a:pt x="221923" y="344335"/>
                </a:lnTo>
                <a:lnTo>
                  <a:pt x="263798" y="326667"/>
                </a:lnTo>
                <a:lnTo>
                  <a:pt x="299277" y="299258"/>
                </a:lnTo>
                <a:lnTo>
                  <a:pt x="326687" y="263777"/>
                </a:lnTo>
                <a:lnTo>
                  <a:pt x="344359" y="221892"/>
                </a:lnTo>
                <a:lnTo>
                  <a:pt x="350621" y="175272"/>
                </a:lnTo>
                <a:lnTo>
                  <a:pt x="344359" y="128674"/>
                </a:lnTo>
                <a:lnTo>
                  <a:pt x="326687" y="86804"/>
                </a:lnTo>
                <a:lnTo>
                  <a:pt x="299277" y="51331"/>
                </a:lnTo>
                <a:lnTo>
                  <a:pt x="263798" y="23927"/>
                </a:lnTo>
                <a:lnTo>
                  <a:pt x="221923" y="6260"/>
                </a:lnTo>
                <a:lnTo>
                  <a:pt x="175323" y="0"/>
                </a:lnTo>
                <a:close/>
              </a:path>
            </a:pathLst>
          </a:custGeom>
          <a:solidFill>
            <a:srgbClr val="004594"/>
          </a:solidFill>
        </p:spPr>
        <p:txBody>
          <a:bodyPr wrap="square" lIns="0" tIns="0" rIns="0" bIns="0" rtlCol="0"/>
          <a:lstStyle/>
          <a:p>
            <a:endParaRPr b="1" dirty="0">
              <a:latin typeface="Century Gothic Bold"/>
            </a:endParaRPr>
          </a:p>
        </p:txBody>
      </p:sp>
      <p:sp>
        <p:nvSpPr>
          <p:cNvPr id="38" name="object 5"/>
          <p:cNvSpPr/>
          <p:nvPr/>
        </p:nvSpPr>
        <p:spPr>
          <a:xfrm>
            <a:off x="493877" y="6737677"/>
            <a:ext cx="275866" cy="32857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b="1" dirty="0">
              <a:latin typeface="Century Gothic Bold"/>
            </a:endParaRPr>
          </a:p>
        </p:txBody>
      </p:sp>
      <p:sp>
        <p:nvSpPr>
          <p:cNvPr id="39" name="object 6"/>
          <p:cNvSpPr/>
          <p:nvPr/>
        </p:nvSpPr>
        <p:spPr>
          <a:xfrm>
            <a:off x="887719" y="7021132"/>
            <a:ext cx="134620" cy="0"/>
          </a:xfrm>
          <a:custGeom>
            <a:avLst/>
            <a:gdLst/>
            <a:ahLst/>
            <a:cxnLst/>
            <a:rect l="l" t="t" r="r" b="b"/>
            <a:pathLst>
              <a:path w="134619">
                <a:moveTo>
                  <a:pt x="0" y="0"/>
                </a:moveTo>
                <a:lnTo>
                  <a:pt x="134569" y="0"/>
                </a:lnTo>
              </a:path>
            </a:pathLst>
          </a:custGeom>
          <a:ln w="31750">
            <a:solidFill>
              <a:srgbClr val="004594"/>
            </a:solidFill>
          </a:ln>
        </p:spPr>
        <p:txBody>
          <a:bodyPr wrap="square" lIns="0" tIns="0" rIns="0" bIns="0" rtlCol="0"/>
          <a:lstStyle/>
          <a:p>
            <a:endParaRPr b="1" dirty="0">
              <a:latin typeface="Century Gothic Bold"/>
            </a:endParaRPr>
          </a:p>
        </p:txBody>
      </p:sp>
      <p:sp>
        <p:nvSpPr>
          <p:cNvPr id="40" name="object 7"/>
          <p:cNvSpPr/>
          <p:nvPr/>
        </p:nvSpPr>
        <p:spPr>
          <a:xfrm>
            <a:off x="903550" y="6812217"/>
            <a:ext cx="0" cy="193040"/>
          </a:xfrm>
          <a:custGeom>
            <a:avLst/>
            <a:gdLst/>
            <a:ahLst/>
            <a:cxnLst/>
            <a:rect l="l" t="t" r="r" b="b"/>
            <a:pathLst>
              <a:path h="193040">
                <a:moveTo>
                  <a:pt x="0" y="0"/>
                </a:moveTo>
                <a:lnTo>
                  <a:pt x="0" y="193039"/>
                </a:lnTo>
              </a:path>
            </a:pathLst>
          </a:custGeom>
          <a:ln w="31661">
            <a:solidFill>
              <a:srgbClr val="004594"/>
            </a:solidFill>
          </a:ln>
        </p:spPr>
        <p:txBody>
          <a:bodyPr wrap="square" lIns="0" tIns="0" rIns="0" bIns="0" rtlCol="0"/>
          <a:lstStyle/>
          <a:p>
            <a:endParaRPr b="1" dirty="0">
              <a:latin typeface="Century Gothic Bold"/>
            </a:endParaRPr>
          </a:p>
        </p:txBody>
      </p:sp>
      <p:sp>
        <p:nvSpPr>
          <p:cNvPr id="41" name="object 8"/>
          <p:cNvSpPr/>
          <p:nvPr/>
        </p:nvSpPr>
        <p:spPr>
          <a:xfrm>
            <a:off x="1026092" y="6875253"/>
            <a:ext cx="130810" cy="161925"/>
          </a:xfrm>
          <a:custGeom>
            <a:avLst/>
            <a:gdLst/>
            <a:ahLst/>
            <a:cxnLst/>
            <a:rect l="l" t="t" r="r" b="b"/>
            <a:pathLst>
              <a:path w="130809" h="161925">
                <a:moveTo>
                  <a:pt x="127364" y="31356"/>
                </a:moveTo>
                <a:lnTo>
                  <a:pt x="65163" y="31356"/>
                </a:lnTo>
                <a:lnTo>
                  <a:pt x="75338" y="31737"/>
                </a:lnTo>
                <a:lnTo>
                  <a:pt x="83651" y="32878"/>
                </a:lnTo>
                <a:lnTo>
                  <a:pt x="90102" y="34779"/>
                </a:lnTo>
                <a:lnTo>
                  <a:pt x="94691" y="37439"/>
                </a:lnTo>
                <a:lnTo>
                  <a:pt x="97535" y="39687"/>
                </a:lnTo>
                <a:lnTo>
                  <a:pt x="98958" y="43230"/>
                </a:lnTo>
                <a:lnTo>
                  <a:pt x="98958" y="52768"/>
                </a:lnTo>
                <a:lnTo>
                  <a:pt x="65163" y="64541"/>
                </a:lnTo>
                <a:lnTo>
                  <a:pt x="47749" y="65627"/>
                </a:lnTo>
                <a:lnTo>
                  <a:pt x="11264" y="81902"/>
                </a:lnTo>
                <a:lnTo>
                  <a:pt x="0" y="112953"/>
                </a:lnTo>
                <a:lnTo>
                  <a:pt x="704" y="121973"/>
                </a:lnTo>
                <a:lnTo>
                  <a:pt x="32961" y="157024"/>
                </a:lnTo>
                <a:lnTo>
                  <a:pt x="65163" y="161366"/>
                </a:lnTo>
                <a:lnTo>
                  <a:pt x="93800" y="158339"/>
                </a:lnTo>
                <a:lnTo>
                  <a:pt x="114255" y="149261"/>
                </a:lnTo>
                <a:lnTo>
                  <a:pt x="126528" y="134132"/>
                </a:lnTo>
                <a:lnTo>
                  <a:pt x="127324" y="130009"/>
                </a:lnTo>
                <a:lnTo>
                  <a:pt x="65163" y="130009"/>
                </a:lnTo>
                <a:lnTo>
                  <a:pt x="55114" y="129624"/>
                </a:lnTo>
                <a:lnTo>
                  <a:pt x="31661" y="108191"/>
                </a:lnTo>
                <a:lnTo>
                  <a:pt x="33083" y="104609"/>
                </a:lnTo>
                <a:lnTo>
                  <a:pt x="74691" y="96204"/>
                </a:lnTo>
                <a:lnTo>
                  <a:pt x="83499" y="95294"/>
                </a:lnTo>
                <a:lnTo>
                  <a:pt x="91588" y="93774"/>
                </a:lnTo>
                <a:lnTo>
                  <a:pt x="98958" y="91643"/>
                </a:lnTo>
                <a:lnTo>
                  <a:pt x="130619" y="91643"/>
                </a:lnTo>
                <a:lnTo>
                  <a:pt x="130619" y="48107"/>
                </a:lnTo>
                <a:lnTo>
                  <a:pt x="127364" y="31356"/>
                </a:lnTo>
                <a:close/>
              </a:path>
              <a:path w="130809" h="161925">
                <a:moveTo>
                  <a:pt x="130619" y="91643"/>
                </a:moveTo>
                <a:lnTo>
                  <a:pt x="98958" y="91643"/>
                </a:lnTo>
                <a:lnTo>
                  <a:pt x="98958" y="118033"/>
                </a:lnTo>
                <a:lnTo>
                  <a:pt x="97535" y="121615"/>
                </a:lnTo>
                <a:lnTo>
                  <a:pt x="65163" y="130009"/>
                </a:lnTo>
                <a:lnTo>
                  <a:pt x="127324" y="130009"/>
                </a:lnTo>
                <a:lnTo>
                  <a:pt x="130587" y="113118"/>
                </a:lnTo>
                <a:lnTo>
                  <a:pt x="130619" y="91643"/>
                </a:lnTo>
                <a:close/>
              </a:path>
              <a:path w="130809" h="161925">
                <a:moveTo>
                  <a:pt x="65163" y="0"/>
                </a:moveTo>
                <a:lnTo>
                  <a:pt x="20799" y="9702"/>
                </a:lnTo>
                <a:lnTo>
                  <a:pt x="0" y="48107"/>
                </a:lnTo>
                <a:lnTo>
                  <a:pt x="31661" y="48107"/>
                </a:lnTo>
                <a:lnTo>
                  <a:pt x="31661" y="43230"/>
                </a:lnTo>
                <a:lnTo>
                  <a:pt x="33083" y="39687"/>
                </a:lnTo>
                <a:lnTo>
                  <a:pt x="65163" y="31356"/>
                </a:lnTo>
                <a:lnTo>
                  <a:pt x="127364" y="31356"/>
                </a:lnTo>
                <a:lnTo>
                  <a:pt x="126528" y="27056"/>
                </a:lnTo>
                <a:lnTo>
                  <a:pt x="114255" y="12023"/>
                </a:lnTo>
                <a:lnTo>
                  <a:pt x="93800" y="3005"/>
                </a:lnTo>
                <a:lnTo>
                  <a:pt x="65163" y="0"/>
                </a:lnTo>
                <a:close/>
              </a:path>
            </a:pathLst>
          </a:custGeom>
          <a:solidFill>
            <a:srgbClr val="004594"/>
          </a:solidFill>
        </p:spPr>
        <p:txBody>
          <a:bodyPr wrap="square" lIns="0" tIns="0" rIns="0" bIns="0" rtlCol="0"/>
          <a:lstStyle/>
          <a:p>
            <a:endParaRPr b="1" dirty="0">
              <a:latin typeface="Century Gothic Bold"/>
            </a:endParaRPr>
          </a:p>
        </p:txBody>
      </p:sp>
      <p:sp>
        <p:nvSpPr>
          <p:cNvPr id="42" name="object 9"/>
          <p:cNvSpPr/>
          <p:nvPr/>
        </p:nvSpPr>
        <p:spPr>
          <a:xfrm>
            <a:off x="1167560" y="6875250"/>
            <a:ext cx="151130" cy="161925"/>
          </a:xfrm>
          <a:custGeom>
            <a:avLst/>
            <a:gdLst/>
            <a:ahLst/>
            <a:cxnLst/>
            <a:rect l="l" t="t" r="r" b="b"/>
            <a:pathLst>
              <a:path w="151130" h="161925">
                <a:moveTo>
                  <a:pt x="75501" y="0"/>
                </a:moveTo>
                <a:lnTo>
                  <a:pt x="18876" y="20210"/>
                </a:lnTo>
                <a:lnTo>
                  <a:pt x="20" y="80683"/>
                </a:lnTo>
                <a:lnTo>
                  <a:pt x="0" y="161366"/>
                </a:lnTo>
                <a:lnTo>
                  <a:pt x="31661" y="161366"/>
                </a:lnTo>
                <a:lnTo>
                  <a:pt x="31661" y="80683"/>
                </a:lnTo>
                <a:lnTo>
                  <a:pt x="32175" y="69205"/>
                </a:lnTo>
                <a:lnTo>
                  <a:pt x="53967" y="34783"/>
                </a:lnTo>
                <a:lnTo>
                  <a:pt x="75501" y="31356"/>
                </a:lnTo>
                <a:lnTo>
                  <a:pt x="138130" y="31356"/>
                </a:lnTo>
                <a:lnTo>
                  <a:pt x="131908" y="20210"/>
                </a:lnTo>
                <a:lnTo>
                  <a:pt x="108405" y="5052"/>
                </a:lnTo>
                <a:lnTo>
                  <a:pt x="75501" y="0"/>
                </a:lnTo>
                <a:close/>
              </a:path>
              <a:path w="151130" h="161925">
                <a:moveTo>
                  <a:pt x="138130" y="31356"/>
                </a:moveTo>
                <a:lnTo>
                  <a:pt x="75501" y="31356"/>
                </a:lnTo>
                <a:lnTo>
                  <a:pt x="87188" y="32213"/>
                </a:lnTo>
                <a:lnTo>
                  <a:pt x="96970" y="34783"/>
                </a:lnTo>
                <a:lnTo>
                  <a:pt x="118535" y="69205"/>
                </a:lnTo>
                <a:lnTo>
                  <a:pt x="119049" y="80683"/>
                </a:lnTo>
                <a:lnTo>
                  <a:pt x="119049" y="161366"/>
                </a:lnTo>
                <a:lnTo>
                  <a:pt x="150710" y="161366"/>
                </a:lnTo>
                <a:lnTo>
                  <a:pt x="150690" y="80683"/>
                </a:lnTo>
                <a:lnTo>
                  <a:pt x="146010" y="45471"/>
                </a:lnTo>
                <a:lnTo>
                  <a:pt x="138130" y="31356"/>
                </a:lnTo>
                <a:close/>
              </a:path>
            </a:pathLst>
          </a:custGeom>
          <a:solidFill>
            <a:srgbClr val="004594"/>
          </a:solidFill>
        </p:spPr>
        <p:txBody>
          <a:bodyPr wrap="square" lIns="0" tIns="0" rIns="0" bIns="0" rtlCol="0"/>
          <a:lstStyle/>
          <a:p>
            <a:endParaRPr b="1" dirty="0">
              <a:latin typeface="Century Gothic Bold"/>
            </a:endParaRPr>
          </a:p>
        </p:txBody>
      </p:sp>
      <p:sp>
        <p:nvSpPr>
          <p:cNvPr id="43" name="object 10"/>
          <p:cNvSpPr/>
          <p:nvPr/>
        </p:nvSpPr>
        <p:spPr>
          <a:xfrm>
            <a:off x="1328802" y="6811612"/>
            <a:ext cx="151130" cy="225425"/>
          </a:xfrm>
          <a:custGeom>
            <a:avLst/>
            <a:gdLst/>
            <a:ahLst/>
            <a:cxnLst/>
            <a:rect l="l" t="t" r="r" b="b"/>
            <a:pathLst>
              <a:path w="151130" h="225425">
                <a:moveTo>
                  <a:pt x="31661" y="0"/>
                </a:moveTo>
                <a:lnTo>
                  <a:pt x="0" y="0"/>
                </a:lnTo>
                <a:lnTo>
                  <a:pt x="20" y="144475"/>
                </a:lnTo>
                <a:lnTo>
                  <a:pt x="4700" y="179625"/>
                </a:lnTo>
                <a:lnTo>
                  <a:pt x="18800" y="204838"/>
                </a:lnTo>
                <a:lnTo>
                  <a:pt x="42299" y="219964"/>
                </a:lnTo>
                <a:lnTo>
                  <a:pt x="75196" y="225005"/>
                </a:lnTo>
                <a:lnTo>
                  <a:pt x="108249" y="219964"/>
                </a:lnTo>
                <a:lnTo>
                  <a:pt x="131832" y="204876"/>
                </a:lnTo>
                <a:lnTo>
                  <a:pt x="138148" y="193649"/>
                </a:lnTo>
                <a:lnTo>
                  <a:pt x="75196" y="193649"/>
                </a:lnTo>
                <a:lnTo>
                  <a:pt x="63516" y="192790"/>
                </a:lnTo>
                <a:lnTo>
                  <a:pt x="33718" y="165554"/>
                </a:lnTo>
                <a:lnTo>
                  <a:pt x="31661" y="144475"/>
                </a:lnTo>
                <a:lnTo>
                  <a:pt x="31661" y="94995"/>
                </a:lnTo>
                <a:lnTo>
                  <a:pt x="138079" y="94995"/>
                </a:lnTo>
                <a:lnTo>
                  <a:pt x="131832" y="83850"/>
                </a:lnTo>
                <a:lnTo>
                  <a:pt x="108234" y="68692"/>
                </a:lnTo>
                <a:lnTo>
                  <a:pt x="75196" y="63639"/>
                </a:lnTo>
                <a:lnTo>
                  <a:pt x="31661" y="63639"/>
                </a:lnTo>
                <a:lnTo>
                  <a:pt x="31661" y="0"/>
                </a:lnTo>
                <a:close/>
              </a:path>
              <a:path w="151130" h="225425">
                <a:moveTo>
                  <a:pt x="138079" y="94995"/>
                </a:moveTo>
                <a:lnTo>
                  <a:pt x="75196" y="94995"/>
                </a:lnTo>
                <a:lnTo>
                  <a:pt x="86902" y="95855"/>
                </a:lnTo>
                <a:lnTo>
                  <a:pt x="96742" y="98432"/>
                </a:lnTo>
                <a:lnTo>
                  <a:pt x="118535" y="132968"/>
                </a:lnTo>
                <a:lnTo>
                  <a:pt x="119049" y="144475"/>
                </a:lnTo>
                <a:lnTo>
                  <a:pt x="118535" y="155855"/>
                </a:lnTo>
                <a:lnTo>
                  <a:pt x="96742" y="190212"/>
                </a:lnTo>
                <a:lnTo>
                  <a:pt x="75196" y="193649"/>
                </a:lnTo>
                <a:lnTo>
                  <a:pt x="138148" y="193649"/>
                </a:lnTo>
                <a:lnTo>
                  <a:pt x="145880" y="179908"/>
                </a:lnTo>
                <a:lnTo>
                  <a:pt x="146002" y="179625"/>
                </a:lnTo>
                <a:lnTo>
                  <a:pt x="150710" y="144475"/>
                </a:lnTo>
                <a:lnTo>
                  <a:pt x="145991" y="109111"/>
                </a:lnTo>
                <a:lnTo>
                  <a:pt x="138079" y="94995"/>
                </a:lnTo>
                <a:close/>
              </a:path>
            </a:pathLst>
          </a:custGeom>
          <a:solidFill>
            <a:srgbClr val="69AF22"/>
          </a:solidFill>
        </p:spPr>
        <p:txBody>
          <a:bodyPr wrap="square" lIns="0" tIns="0" rIns="0" bIns="0" rtlCol="0"/>
          <a:lstStyle/>
          <a:p>
            <a:endParaRPr b="1" dirty="0">
              <a:latin typeface="Century Gothic Bold"/>
            </a:endParaRPr>
          </a:p>
        </p:txBody>
      </p:sp>
      <p:sp>
        <p:nvSpPr>
          <p:cNvPr id="44" name="object 11"/>
          <p:cNvSpPr/>
          <p:nvPr/>
        </p:nvSpPr>
        <p:spPr>
          <a:xfrm>
            <a:off x="1491056" y="6811619"/>
            <a:ext cx="31750" cy="31750"/>
          </a:xfrm>
          <a:custGeom>
            <a:avLst/>
            <a:gdLst/>
            <a:ahLst/>
            <a:cxnLst/>
            <a:rect l="l" t="t" r="r" b="b"/>
            <a:pathLst>
              <a:path w="31750" h="31750">
                <a:moveTo>
                  <a:pt x="31661" y="0"/>
                </a:moveTo>
                <a:lnTo>
                  <a:pt x="0" y="0"/>
                </a:lnTo>
                <a:lnTo>
                  <a:pt x="0" y="31356"/>
                </a:lnTo>
                <a:lnTo>
                  <a:pt x="31661" y="31356"/>
                </a:lnTo>
                <a:lnTo>
                  <a:pt x="31661" y="0"/>
                </a:lnTo>
                <a:close/>
              </a:path>
            </a:pathLst>
          </a:custGeom>
          <a:solidFill>
            <a:srgbClr val="69AF22"/>
          </a:solidFill>
        </p:spPr>
        <p:txBody>
          <a:bodyPr wrap="square" lIns="0" tIns="0" rIns="0" bIns="0" rtlCol="0"/>
          <a:lstStyle/>
          <a:p>
            <a:endParaRPr b="1" dirty="0">
              <a:latin typeface="Century Gothic Bold"/>
            </a:endParaRPr>
          </a:p>
        </p:txBody>
      </p:sp>
      <p:sp>
        <p:nvSpPr>
          <p:cNvPr id="45" name="object 12"/>
          <p:cNvSpPr/>
          <p:nvPr/>
        </p:nvSpPr>
        <p:spPr>
          <a:xfrm>
            <a:off x="1506886" y="6875246"/>
            <a:ext cx="0" cy="161925"/>
          </a:xfrm>
          <a:custGeom>
            <a:avLst/>
            <a:gdLst/>
            <a:ahLst/>
            <a:cxnLst/>
            <a:rect l="l" t="t" r="r" b="b"/>
            <a:pathLst>
              <a:path h="161925">
                <a:moveTo>
                  <a:pt x="0" y="0"/>
                </a:moveTo>
                <a:lnTo>
                  <a:pt x="0" y="161366"/>
                </a:lnTo>
              </a:path>
            </a:pathLst>
          </a:custGeom>
          <a:ln w="31661">
            <a:solidFill>
              <a:srgbClr val="69AF22"/>
            </a:solidFill>
          </a:ln>
        </p:spPr>
        <p:txBody>
          <a:bodyPr wrap="square" lIns="0" tIns="0" rIns="0" bIns="0" rtlCol="0"/>
          <a:lstStyle/>
          <a:p>
            <a:endParaRPr b="1" dirty="0">
              <a:latin typeface="Century Gothic Bold"/>
            </a:endParaRPr>
          </a:p>
        </p:txBody>
      </p:sp>
      <p:sp>
        <p:nvSpPr>
          <p:cNvPr id="46" name="object 13"/>
          <p:cNvSpPr/>
          <p:nvPr/>
        </p:nvSpPr>
        <p:spPr>
          <a:xfrm>
            <a:off x="1534344" y="6811612"/>
            <a:ext cx="151130" cy="225425"/>
          </a:xfrm>
          <a:custGeom>
            <a:avLst/>
            <a:gdLst/>
            <a:ahLst/>
            <a:cxnLst/>
            <a:rect l="l" t="t" r="r" b="b"/>
            <a:pathLst>
              <a:path w="151130" h="225425">
                <a:moveTo>
                  <a:pt x="150710" y="0"/>
                </a:moveTo>
                <a:lnTo>
                  <a:pt x="119049" y="0"/>
                </a:lnTo>
                <a:lnTo>
                  <a:pt x="119049" y="63639"/>
                </a:lnTo>
                <a:lnTo>
                  <a:pt x="75501" y="63639"/>
                </a:lnTo>
                <a:lnTo>
                  <a:pt x="42471" y="68682"/>
                </a:lnTo>
                <a:lnTo>
                  <a:pt x="18876" y="83812"/>
                </a:lnTo>
                <a:lnTo>
                  <a:pt x="4719" y="109025"/>
                </a:lnTo>
                <a:lnTo>
                  <a:pt x="0" y="144322"/>
                </a:lnTo>
                <a:lnTo>
                  <a:pt x="4719" y="179758"/>
                </a:lnTo>
                <a:lnTo>
                  <a:pt x="18876" y="205066"/>
                </a:lnTo>
                <a:lnTo>
                  <a:pt x="42471" y="220250"/>
                </a:lnTo>
                <a:lnTo>
                  <a:pt x="75501" y="225310"/>
                </a:lnTo>
                <a:lnTo>
                  <a:pt x="108405" y="220250"/>
                </a:lnTo>
                <a:lnTo>
                  <a:pt x="131908" y="205066"/>
                </a:lnTo>
                <a:lnTo>
                  <a:pt x="138744" y="192798"/>
                </a:lnTo>
                <a:lnTo>
                  <a:pt x="75577" y="192798"/>
                </a:lnTo>
                <a:lnTo>
                  <a:pt x="63892" y="191936"/>
                </a:lnTo>
                <a:lnTo>
                  <a:pt x="34097" y="164539"/>
                </a:lnTo>
                <a:lnTo>
                  <a:pt x="32042" y="143167"/>
                </a:lnTo>
                <a:lnTo>
                  <a:pt x="32556" y="131625"/>
                </a:lnTo>
                <a:lnTo>
                  <a:pt x="54113" y="97212"/>
                </a:lnTo>
                <a:lnTo>
                  <a:pt x="150710" y="93840"/>
                </a:lnTo>
                <a:lnTo>
                  <a:pt x="150710" y="0"/>
                </a:lnTo>
                <a:close/>
              </a:path>
              <a:path w="151130" h="225425">
                <a:moveTo>
                  <a:pt x="150710" y="93840"/>
                </a:moveTo>
                <a:lnTo>
                  <a:pt x="119113" y="93840"/>
                </a:lnTo>
                <a:lnTo>
                  <a:pt x="119062" y="144322"/>
                </a:lnTo>
                <a:lnTo>
                  <a:pt x="118600" y="154715"/>
                </a:lnTo>
                <a:lnTo>
                  <a:pt x="97047" y="189350"/>
                </a:lnTo>
                <a:lnTo>
                  <a:pt x="75577" y="192798"/>
                </a:lnTo>
                <a:lnTo>
                  <a:pt x="138744" y="192798"/>
                </a:lnTo>
                <a:lnTo>
                  <a:pt x="146010" y="179758"/>
                </a:lnTo>
                <a:lnTo>
                  <a:pt x="150710" y="144322"/>
                </a:lnTo>
                <a:lnTo>
                  <a:pt x="150710" y="93840"/>
                </a:lnTo>
                <a:close/>
              </a:path>
            </a:pathLst>
          </a:custGeom>
          <a:solidFill>
            <a:srgbClr val="69AF22"/>
          </a:solidFill>
        </p:spPr>
        <p:txBody>
          <a:bodyPr wrap="square" lIns="0" tIns="0" rIns="0" bIns="0" rtlCol="0"/>
          <a:lstStyle/>
          <a:p>
            <a:endParaRPr b="1" dirty="0">
              <a:latin typeface="Century Gothic Bold"/>
            </a:endParaRPr>
          </a:p>
        </p:txBody>
      </p:sp>
      <p:sp>
        <p:nvSpPr>
          <p:cNvPr id="47" name="object 14"/>
          <p:cNvSpPr/>
          <p:nvPr/>
        </p:nvSpPr>
        <p:spPr>
          <a:xfrm>
            <a:off x="1690453" y="6875246"/>
            <a:ext cx="151130" cy="161925"/>
          </a:xfrm>
          <a:custGeom>
            <a:avLst/>
            <a:gdLst/>
            <a:ahLst/>
            <a:cxnLst/>
            <a:rect l="l" t="t" r="r" b="b"/>
            <a:pathLst>
              <a:path w="151130" h="161925">
                <a:moveTo>
                  <a:pt x="75501" y="0"/>
                </a:moveTo>
                <a:lnTo>
                  <a:pt x="42466" y="5052"/>
                </a:lnTo>
                <a:lnTo>
                  <a:pt x="18872" y="20210"/>
                </a:lnTo>
                <a:lnTo>
                  <a:pt x="4717" y="45471"/>
                </a:lnTo>
                <a:lnTo>
                  <a:pt x="0" y="80835"/>
                </a:lnTo>
                <a:lnTo>
                  <a:pt x="4717" y="116071"/>
                </a:lnTo>
                <a:lnTo>
                  <a:pt x="18872" y="141236"/>
                </a:lnTo>
                <a:lnTo>
                  <a:pt x="42466" y="156334"/>
                </a:lnTo>
                <a:lnTo>
                  <a:pt x="75501" y="161366"/>
                </a:lnTo>
                <a:lnTo>
                  <a:pt x="150710" y="161366"/>
                </a:lnTo>
                <a:lnTo>
                  <a:pt x="150710" y="130009"/>
                </a:lnTo>
                <a:lnTo>
                  <a:pt x="75501" y="130009"/>
                </a:lnTo>
                <a:lnTo>
                  <a:pt x="58544" y="127916"/>
                </a:lnTo>
                <a:lnTo>
                  <a:pt x="45737" y="121637"/>
                </a:lnTo>
                <a:lnTo>
                  <a:pt x="37080" y="111171"/>
                </a:lnTo>
                <a:lnTo>
                  <a:pt x="32575" y="96520"/>
                </a:lnTo>
                <a:lnTo>
                  <a:pt x="150710" y="96520"/>
                </a:lnTo>
                <a:lnTo>
                  <a:pt x="150710" y="80733"/>
                </a:lnTo>
                <a:lnTo>
                  <a:pt x="148638" y="65163"/>
                </a:lnTo>
                <a:lnTo>
                  <a:pt x="32575" y="65163"/>
                </a:lnTo>
                <a:lnTo>
                  <a:pt x="37080" y="50378"/>
                </a:lnTo>
                <a:lnTo>
                  <a:pt x="45737" y="39817"/>
                </a:lnTo>
                <a:lnTo>
                  <a:pt x="58544" y="33481"/>
                </a:lnTo>
                <a:lnTo>
                  <a:pt x="75501" y="31369"/>
                </a:lnTo>
                <a:lnTo>
                  <a:pt x="138160" y="31369"/>
                </a:lnTo>
                <a:lnTo>
                  <a:pt x="131908" y="20183"/>
                </a:lnTo>
                <a:lnTo>
                  <a:pt x="108405" y="5045"/>
                </a:lnTo>
                <a:lnTo>
                  <a:pt x="75501" y="0"/>
                </a:lnTo>
                <a:close/>
              </a:path>
              <a:path w="151130" h="161925">
                <a:moveTo>
                  <a:pt x="138160" y="31369"/>
                </a:moveTo>
                <a:lnTo>
                  <a:pt x="75501" y="31369"/>
                </a:lnTo>
                <a:lnTo>
                  <a:pt x="92325" y="33481"/>
                </a:lnTo>
                <a:lnTo>
                  <a:pt x="105038" y="39817"/>
                </a:lnTo>
                <a:lnTo>
                  <a:pt x="113641" y="50378"/>
                </a:lnTo>
                <a:lnTo>
                  <a:pt x="118135" y="65163"/>
                </a:lnTo>
                <a:lnTo>
                  <a:pt x="148638" y="65163"/>
                </a:lnTo>
                <a:lnTo>
                  <a:pt x="146010" y="45412"/>
                </a:lnTo>
                <a:lnTo>
                  <a:pt x="138160" y="31369"/>
                </a:lnTo>
                <a:close/>
              </a:path>
            </a:pathLst>
          </a:custGeom>
          <a:solidFill>
            <a:srgbClr val="69AF22"/>
          </a:solidFill>
        </p:spPr>
        <p:txBody>
          <a:bodyPr wrap="square" lIns="0" tIns="0" rIns="0" bIns="0" rtlCol="0"/>
          <a:lstStyle/>
          <a:p>
            <a:endParaRPr b="1" dirty="0">
              <a:latin typeface="Century Gothic Bold"/>
            </a:endParaRPr>
          </a:p>
        </p:txBody>
      </p:sp>
      <p:sp>
        <p:nvSpPr>
          <p:cNvPr id="48" name="object 15"/>
          <p:cNvSpPr/>
          <p:nvPr/>
        </p:nvSpPr>
        <p:spPr>
          <a:xfrm>
            <a:off x="879849" y="7122655"/>
            <a:ext cx="946471" cy="170242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b="1" dirty="0">
              <a:latin typeface="Century Gothic Bold"/>
            </a:endParaRPr>
          </a:p>
        </p:txBody>
      </p:sp>
      <p:sp>
        <p:nvSpPr>
          <p:cNvPr id="49" name="object 16"/>
          <p:cNvSpPr txBox="1"/>
          <p:nvPr/>
        </p:nvSpPr>
        <p:spPr>
          <a:xfrm>
            <a:off x="2861074" y="6985140"/>
            <a:ext cx="1466215" cy="162224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950" b="1" spc="-25" dirty="0">
                <a:solidFill>
                  <a:srgbClr val="004594"/>
                </a:solidFill>
                <a:latin typeface="Century Gothic"/>
                <a:cs typeface="Century Gothic"/>
              </a:rPr>
              <a:t>www.lanbide.euskadi.eus</a:t>
            </a:r>
            <a:endParaRPr sz="950" dirty="0">
              <a:latin typeface="Century Gothic"/>
              <a:cs typeface="Century Gothic"/>
            </a:endParaRPr>
          </a:p>
        </p:txBody>
      </p:sp>
      <p:sp>
        <p:nvSpPr>
          <p:cNvPr id="50" name="object 17"/>
          <p:cNvSpPr/>
          <p:nvPr/>
        </p:nvSpPr>
        <p:spPr>
          <a:xfrm>
            <a:off x="4692841" y="7021690"/>
            <a:ext cx="126720" cy="126733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b="1" dirty="0">
              <a:latin typeface="Century Gothic Bold"/>
            </a:endParaRPr>
          </a:p>
        </p:txBody>
      </p:sp>
      <p:sp>
        <p:nvSpPr>
          <p:cNvPr id="51" name="object 18"/>
          <p:cNvSpPr/>
          <p:nvPr/>
        </p:nvSpPr>
        <p:spPr>
          <a:xfrm>
            <a:off x="4512936" y="7021693"/>
            <a:ext cx="126623" cy="126733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b="1" dirty="0">
              <a:latin typeface="Century Gothic Bold"/>
            </a:endParaRPr>
          </a:p>
        </p:txBody>
      </p:sp>
      <p:sp>
        <p:nvSpPr>
          <p:cNvPr id="52" name="object 19"/>
          <p:cNvSpPr/>
          <p:nvPr/>
        </p:nvSpPr>
        <p:spPr>
          <a:xfrm>
            <a:off x="4873167" y="7021696"/>
            <a:ext cx="126746" cy="126720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b="1" dirty="0">
              <a:latin typeface="Century Gothic Bold"/>
            </a:endParaRPr>
          </a:p>
        </p:txBody>
      </p:sp>
      <p:sp>
        <p:nvSpPr>
          <p:cNvPr id="53" name="object 22"/>
          <p:cNvSpPr txBox="1"/>
          <p:nvPr/>
        </p:nvSpPr>
        <p:spPr>
          <a:xfrm>
            <a:off x="2002056" y="7016817"/>
            <a:ext cx="764352" cy="321242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950" b="1" spc="-5" dirty="0" smtClean="0">
                <a:solidFill>
                  <a:srgbClr val="004594"/>
                </a:solidFill>
                <a:latin typeface="Century Gothic"/>
                <a:cs typeface="Century Gothic"/>
              </a:rPr>
              <a:t>9</a:t>
            </a:r>
            <a:r>
              <a:rPr lang="es-ES" sz="950" b="1" spc="-5" dirty="0" smtClean="0">
                <a:solidFill>
                  <a:srgbClr val="004594"/>
                </a:solidFill>
                <a:latin typeface="Century Gothic"/>
                <a:cs typeface="Century Gothic"/>
              </a:rPr>
              <a:t>45  160 601</a:t>
            </a:r>
          </a:p>
          <a:p>
            <a:pPr marL="12700">
              <a:lnSpc>
                <a:spcPct val="100000"/>
              </a:lnSpc>
              <a:spcBef>
                <a:spcPts val="125"/>
              </a:spcBef>
            </a:pPr>
            <a:endParaRPr sz="950" dirty="0">
              <a:latin typeface="Century Gothic"/>
              <a:cs typeface="Century Gothic"/>
            </a:endParaRPr>
          </a:p>
        </p:txBody>
      </p:sp>
      <p:pic>
        <p:nvPicPr>
          <p:cNvPr id="31" name="Picture 5" descr="OK Tira azul_oscuro"/>
          <p:cNvPicPr>
            <a:picLocks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5685" r="-47"/>
          <a:stretch>
            <a:fillRect/>
          </a:stretch>
        </p:blipFill>
        <p:spPr bwMode="auto">
          <a:xfrm>
            <a:off x="184334" y="87568"/>
            <a:ext cx="10191566" cy="1328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2" name="Imagen 31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37522" y="6875246"/>
            <a:ext cx="2511870" cy="432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1964</TotalTime>
  <Words>3820</Words>
  <Application>Microsoft Office PowerPoint</Application>
  <PresentationFormat>Personalizado</PresentationFormat>
  <Paragraphs>252</Paragraphs>
  <Slides>29</Slides>
  <Notes>3</Notes>
  <HiddenSlides>0</HiddenSlides>
  <MMClips>0</MMClips>
  <ScaleCrop>false</ScaleCrop>
  <HeadingPairs>
    <vt:vector size="6" baseType="variant">
      <vt:variant>
        <vt:lpstr>Fuentes usadas</vt:lpstr>
      </vt:variant>
      <vt:variant>
        <vt:i4>8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29</vt:i4>
      </vt:variant>
    </vt:vector>
  </HeadingPairs>
  <TitlesOfParts>
    <vt:vector size="38" baseType="lpstr">
      <vt:lpstr>Arial</vt:lpstr>
      <vt:lpstr>Arial Black</vt:lpstr>
      <vt:lpstr>Calibri</vt:lpstr>
      <vt:lpstr>Century Gothic</vt:lpstr>
      <vt:lpstr>Century Gothic Bold</vt:lpstr>
      <vt:lpstr>Segoe Script</vt:lpstr>
      <vt:lpstr>Symbol</vt:lpstr>
      <vt:lpstr>Times New Roman</vt:lpstr>
      <vt:lpstr>Office Theme</vt:lpstr>
      <vt:lpstr>Presentación de PowerPoint</vt:lpstr>
      <vt:lpstr>Presentación de PowerPoint</vt:lpstr>
      <vt:lpstr>Presentación de PowerPoint</vt:lpstr>
      <vt:lpstr>Recursos Económicos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Gestión de ofertas de empleo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Plazos para la solicitud de subvención</vt:lpstr>
      <vt:lpstr>Presentación de PowerPoint</vt:lpstr>
      <vt:lpstr>Único pago anticipado</vt:lpstr>
      <vt:lpstr>Justificación y liquidación final</vt:lpstr>
      <vt:lpstr>Presentación de PowerPoint</vt:lpstr>
      <vt:lpstr>Procedimiento y tramitación</vt:lpstr>
      <vt:lpstr>Presentación de PowerPoint</vt:lpstr>
      <vt:lpstr>Incumplimiento</vt:lpstr>
      <vt:lpstr>Lan Aktibazioko Zuzendaritza Dirección de Activación Laboral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Zarandona De La Torre, Koldo</dc:creator>
  <cp:lastModifiedBy>Prieto Ibarrondo, Itziar</cp:lastModifiedBy>
  <cp:revision>244</cp:revision>
  <dcterms:created xsi:type="dcterms:W3CDTF">2019-06-24T14:44:08Z</dcterms:created>
  <dcterms:modified xsi:type="dcterms:W3CDTF">2022-07-01T09:58:34Z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2019-05-31T00:00:00Z</vt:filetime>
  </property>
  <property fmtid="{D5CDD505-2E9C-101B-9397-08002B2CF9AE}" pid="3" name="Creator">
    <vt:lpwstr>Adobe InDesign CS5.5 (7.5.1)</vt:lpwstr>
  </property>
  <property fmtid="{D5CDD505-2E9C-101B-9397-08002B2CF9AE}" pid="4" name="LastSaved">
    <vt:filetime>2019-06-24T00:00:00Z</vt:filetime>
  </property>
</Properties>
</file>