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65" r:id="rId3"/>
    <p:sldId id="333" r:id="rId4"/>
    <p:sldId id="334" r:id="rId5"/>
    <p:sldId id="291" r:id="rId6"/>
    <p:sldId id="337" r:id="rId7"/>
    <p:sldId id="360" r:id="rId8"/>
    <p:sldId id="359" r:id="rId9"/>
    <p:sldId id="336" r:id="rId10"/>
    <p:sldId id="322" r:id="rId11"/>
    <p:sldId id="326" r:id="rId12"/>
    <p:sldId id="347" r:id="rId13"/>
    <p:sldId id="348" r:id="rId14"/>
    <p:sldId id="349" r:id="rId15"/>
    <p:sldId id="350" r:id="rId16"/>
    <p:sldId id="351" r:id="rId17"/>
    <p:sldId id="352" r:id="rId18"/>
    <p:sldId id="353" r:id="rId19"/>
    <p:sldId id="355" r:id="rId20"/>
    <p:sldId id="356" r:id="rId21"/>
    <p:sldId id="323" r:id="rId22"/>
    <p:sldId id="345" r:id="rId23"/>
    <p:sldId id="346" r:id="rId24"/>
    <p:sldId id="358" r:id="rId25"/>
    <p:sldId id="283" r:id="rId26"/>
  </p:sldIdLst>
  <p:sldSz cx="9144000" cy="6858000" type="screen4x3"/>
  <p:notesSz cx="6797675" cy="99282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rieta Archilla, Ainara" initials="AA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28" autoAdjust="0"/>
  </p:normalViewPr>
  <p:slideViewPr>
    <p:cSldViewPr>
      <p:cViewPr varScale="1">
        <p:scale>
          <a:sx n="115" d="100"/>
          <a:sy n="115" d="100"/>
        </p:scale>
        <p:origin x="1488" y="108"/>
      </p:cViewPr>
      <p:guideLst>
        <p:guide orient="horz" pos="2160"/>
        <p:guide pos="2880"/>
      </p:guideLst>
    </p:cSldViewPr>
  </p:slideViewPr>
  <p:outlineViewPr>
    <p:cViewPr>
      <p:scale>
        <a:sx n="33" d="100"/>
        <a:sy n="33" d="100"/>
      </p:scale>
      <p:origin x="42" y="69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E134182-E2A1-428A-9CF2-EF51EB9F2107}" type="datetimeFigureOut">
              <a:rPr lang="es-ES" smtClean="0"/>
              <a:t>04/03/2020</a:t>
            </a:fld>
            <a:endParaRPr lang="es-ES"/>
          </a:p>
        </p:txBody>
      </p:sp>
      <p:sp>
        <p:nvSpPr>
          <p:cNvPr id="4" name="3 Marcador de pie de página"/>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8B41987-75FE-4A4E-BA5D-E9A5EDF83508}" type="slidenum">
              <a:rPr lang="es-ES" smtClean="0"/>
              <a:t>‹Nº›</a:t>
            </a:fld>
            <a:endParaRPr lang="es-ES"/>
          </a:p>
        </p:txBody>
      </p:sp>
    </p:spTree>
    <p:extLst>
      <p:ext uri="{BB962C8B-B14F-4D97-AF65-F5344CB8AC3E}">
        <p14:creationId xmlns:p14="http://schemas.microsoft.com/office/powerpoint/2010/main" val="3291698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D0266D8-C4BF-4DAE-86C8-9DD8694001C5}" type="datetimeFigureOut">
              <a:rPr lang="es-ES" smtClean="0"/>
              <a:t>04/03/2020</a:t>
            </a:fld>
            <a:endParaRPr lang="es-ES" dirty="0"/>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CBB5992-E709-4369-AA3F-E10D5EC1C8BE}" type="slidenum">
              <a:rPr lang="es-ES" smtClean="0"/>
              <a:t>‹Nº›</a:t>
            </a:fld>
            <a:endParaRPr lang="es-ES" dirty="0"/>
          </a:p>
        </p:txBody>
      </p:sp>
    </p:spTree>
    <p:extLst>
      <p:ext uri="{BB962C8B-B14F-4D97-AF65-F5344CB8AC3E}">
        <p14:creationId xmlns:p14="http://schemas.microsoft.com/office/powerpoint/2010/main" val="999377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1</a:t>
            </a:fld>
            <a:endParaRPr lang="es-ES" dirty="0"/>
          </a:p>
        </p:txBody>
      </p:sp>
    </p:spTree>
    <p:extLst>
      <p:ext uri="{BB962C8B-B14F-4D97-AF65-F5344CB8AC3E}">
        <p14:creationId xmlns:p14="http://schemas.microsoft.com/office/powerpoint/2010/main" val="3979847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10</a:t>
            </a:fld>
            <a:endParaRPr lang="es-ES"/>
          </a:p>
        </p:txBody>
      </p:sp>
    </p:spTree>
    <p:extLst>
      <p:ext uri="{BB962C8B-B14F-4D97-AF65-F5344CB8AC3E}">
        <p14:creationId xmlns:p14="http://schemas.microsoft.com/office/powerpoint/2010/main" val="2908799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11</a:t>
            </a:fld>
            <a:endParaRPr lang="es-ES"/>
          </a:p>
        </p:txBody>
      </p:sp>
    </p:spTree>
    <p:extLst>
      <p:ext uri="{BB962C8B-B14F-4D97-AF65-F5344CB8AC3E}">
        <p14:creationId xmlns:p14="http://schemas.microsoft.com/office/powerpoint/2010/main" val="3904836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12</a:t>
            </a:fld>
            <a:endParaRPr lang="es-ES"/>
          </a:p>
        </p:txBody>
      </p:sp>
    </p:spTree>
    <p:extLst>
      <p:ext uri="{BB962C8B-B14F-4D97-AF65-F5344CB8AC3E}">
        <p14:creationId xmlns:p14="http://schemas.microsoft.com/office/powerpoint/2010/main" val="3336993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13</a:t>
            </a:fld>
            <a:endParaRPr lang="es-ES"/>
          </a:p>
        </p:txBody>
      </p:sp>
    </p:spTree>
    <p:extLst>
      <p:ext uri="{BB962C8B-B14F-4D97-AF65-F5344CB8AC3E}">
        <p14:creationId xmlns:p14="http://schemas.microsoft.com/office/powerpoint/2010/main" val="1750388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14</a:t>
            </a:fld>
            <a:endParaRPr lang="es-ES"/>
          </a:p>
        </p:txBody>
      </p:sp>
    </p:spTree>
    <p:extLst>
      <p:ext uri="{BB962C8B-B14F-4D97-AF65-F5344CB8AC3E}">
        <p14:creationId xmlns:p14="http://schemas.microsoft.com/office/powerpoint/2010/main" val="149979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15</a:t>
            </a:fld>
            <a:endParaRPr lang="es-ES"/>
          </a:p>
        </p:txBody>
      </p:sp>
    </p:spTree>
    <p:extLst>
      <p:ext uri="{BB962C8B-B14F-4D97-AF65-F5344CB8AC3E}">
        <p14:creationId xmlns:p14="http://schemas.microsoft.com/office/powerpoint/2010/main" val="2199792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16</a:t>
            </a:fld>
            <a:endParaRPr lang="es-ES"/>
          </a:p>
        </p:txBody>
      </p:sp>
    </p:spTree>
    <p:extLst>
      <p:ext uri="{BB962C8B-B14F-4D97-AF65-F5344CB8AC3E}">
        <p14:creationId xmlns:p14="http://schemas.microsoft.com/office/powerpoint/2010/main" val="1742982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17</a:t>
            </a:fld>
            <a:endParaRPr lang="es-ES"/>
          </a:p>
        </p:txBody>
      </p:sp>
    </p:spTree>
    <p:extLst>
      <p:ext uri="{BB962C8B-B14F-4D97-AF65-F5344CB8AC3E}">
        <p14:creationId xmlns:p14="http://schemas.microsoft.com/office/powerpoint/2010/main" val="1089092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18</a:t>
            </a:fld>
            <a:endParaRPr lang="es-ES"/>
          </a:p>
        </p:txBody>
      </p:sp>
    </p:spTree>
    <p:extLst>
      <p:ext uri="{BB962C8B-B14F-4D97-AF65-F5344CB8AC3E}">
        <p14:creationId xmlns:p14="http://schemas.microsoft.com/office/powerpoint/2010/main" val="11759597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19</a:t>
            </a:fld>
            <a:endParaRPr lang="es-ES"/>
          </a:p>
        </p:txBody>
      </p:sp>
    </p:spTree>
    <p:extLst>
      <p:ext uri="{BB962C8B-B14F-4D97-AF65-F5344CB8AC3E}">
        <p14:creationId xmlns:p14="http://schemas.microsoft.com/office/powerpoint/2010/main" val="3043238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a:t>
            </a:fld>
            <a:endParaRPr lang="es-ES" dirty="0"/>
          </a:p>
        </p:txBody>
      </p:sp>
    </p:spTree>
    <p:extLst>
      <p:ext uri="{BB962C8B-B14F-4D97-AF65-F5344CB8AC3E}">
        <p14:creationId xmlns:p14="http://schemas.microsoft.com/office/powerpoint/2010/main" val="3998624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20</a:t>
            </a:fld>
            <a:endParaRPr lang="es-ES"/>
          </a:p>
        </p:txBody>
      </p:sp>
    </p:spTree>
    <p:extLst>
      <p:ext uri="{BB962C8B-B14F-4D97-AF65-F5344CB8AC3E}">
        <p14:creationId xmlns:p14="http://schemas.microsoft.com/office/powerpoint/2010/main" val="235826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21</a:t>
            </a:fld>
            <a:endParaRPr lang="es-ES"/>
          </a:p>
        </p:txBody>
      </p:sp>
    </p:spTree>
    <p:extLst>
      <p:ext uri="{BB962C8B-B14F-4D97-AF65-F5344CB8AC3E}">
        <p14:creationId xmlns:p14="http://schemas.microsoft.com/office/powerpoint/2010/main" val="2908799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22</a:t>
            </a:fld>
            <a:endParaRPr lang="es-ES"/>
          </a:p>
        </p:txBody>
      </p:sp>
    </p:spTree>
    <p:extLst>
      <p:ext uri="{BB962C8B-B14F-4D97-AF65-F5344CB8AC3E}">
        <p14:creationId xmlns:p14="http://schemas.microsoft.com/office/powerpoint/2010/main" val="3904836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23</a:t>
            </a:fld>
            <a:endParaRPr lang="es-ES"/>
          </a:p>
        </p:txBody>
      </p:sp>
    </p:spTree>
    <p:extLst>
      <p:ext uri="{BB962C8B-B14F-4D97-AF65-F5344CB8AC3E}">
        <p14:creationId xmlns:p14="http://schemas.microsoft.com/office/powerpoint/2010/main" val="39048369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24</a:t>
            </a:fld>
            <a:endParaRPr lang="es-ES" dirty="0"/>
          </a:p>
        </p:txBody>
      </p:sp>
    </p:spTree>
    <p:extLst>
      <p:ext uri="{BB962C8B-B14F-4D97-AF65-F5344CB8AC3E}">
        <p14:creationId xmlns:p14="http://schemas.microsoft.com/office/powerpoint/2010/main" val="819845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25</a:t>
            </a:fld>
            <a:endParaRPr lang="es-ES"/>
          </a:p>
        </p:txBody>
      </p:sp>
    </p:spTree>
    <p:extLst>
      <p:ext uri="{BB962C8B-B14F-4D97-AF65-F5344CB8AC3E}">
        <p14:creationId xmlns:p14="http://schemas.microsoft.com/office/powerpoint/2010/main" val="2939654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3</a:t>
            </a:fld>
            <a:endParaRPr lang="es-ES" dirty="0"/>
          </a:p>
        </p:txBody>
      </p:sp>
    </p:spTree>
    <p:extLst>
      <p:ext uri="{BB962C8B-B14F-4D97-AF65-F5344CB8AC3E}">
        <p14:creationId xmlns:p14="http://schemas.microsoft.com/office/powerpoint/2010/main" val="3998624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4</a:t>
            </a:fld>
            <a:endParaRPr lang="es-ES" dirty="0"/>
          </a:p>
        </p:txBody>
      </p:sp>
    </p:spTree>
    <p:extLst>
      <p:ext uri="{BB962C8B-B14F-4D97-AF65-F5344CB8AC3E}">
        <p14:creationId xmlns:p14="http://schemas.microsoft.com/office/powerpoint/2010/main" val="3998624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5</a:t>
            </a:fld>
            <a:endParaRPr lang="es-ES"/>
          </a:p>
        </p:txBody>
      </p:sp>
    </p:spTree>
    <p:extLst>
      <p:ext uri="{BB962C8B-B14F-4D97-AF65-F5344CB8AC3E}">
        <p14:creationId xmlns:p14="http://schemas.microsoft.com/office/powerpoint/2010/main" val="2908799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6</a:t>
            </a:fld>
            <a:endParaRPr lang="es-ES"/>
          </a:p>
        </p:txBody>
      </p:sp>
    </p:spTree>
    <p:extLst>
      <p:ext uri="{BB962C8B-B14F-4D97-AF65-F5344CB8AC3E}">
        <p14:creationId xmlns:p14="http://schemas.microsoft.com/office/powerpoint/2010/main" val="2908799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7</a:t>
            </a:fld>
            <a:endParaRPr lang="es-ES"/>
          </a:p>
        </p:txBody>
      </p:sp>
    </p:spTree>
    <p:extLst>
      <p:ext uri="{BB962C8B-B14F-4D97-AF65-F5344CB8AC3E}">
        <p14:creationId xmlns:p14="http://schemas.microsoft.com/office/powerpoint/2010/main" val="2318889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8</a:t>
            </a:fld>
            <a:endParaRPr lang="es-ES" dirty="0"/>
          </a:p>
        </p:txBody>
      </p:sp>
    </p:spTree>
    <p:extLst>
      <p:ext uri="{BB962C8B-B14F-4D97-AF65-F5344CB8AC3E}">
        <p14:creationId xmlns:p14="http://schemas.microsoft.com/office/powerpoint/2010/main" val="1419630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9</a:t>
            </a:fld>
            <a:endParaRPr lang="es-ES"/>
          </a:p>
        </p:txBody>
      </p:sp>
    </p:spTree>
    <p:extLst>
      <p:ext uri="{BB962C8B-B14F-4D97-AF65-F5344CB8AC3E}">
        <p14:creationId xmlns:p14="http://schemas.microsoft.com/office/powerpoint/2010/main" val="290879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BEA85FC-C800-4C03-BC70-6078F845AB50}" type="datetimeFigureOut">
              <a:rPr lang="es-ES" smtClean="0"/>
              <a:t>04/03/2020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210712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EA85FC-C800-4C03-BC70-6078F845AB50}" type="datetimeFigureOut">
              <a:rPr lang="es-ES" smtClean="0"/>
              <a:t>04/03/2020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132474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EA85FC-C800-4C03-BC70-6078F845AB50}" type="datetimeFigureOut">
              <a:rPr lang="es-ES" smtClean="0"/>
              <a:t>04/03/2020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199900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EA85FC-C800-4C03-BC70-6078F845AB50}" type="datetimeFigureOut">
              <a:rPr lang="es-ES" smtClean="0"/>
              <a:t>04/03/2020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3907621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BEA85FC-C800-4C03-BC70-6078F845AB50}" type="datetimeFigureOut">
              <a:rPr lang="es-ES" smtClean="0"/>
              <a:t>04/03/2020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189106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BEA85FC-C800-4C03-BC70-6078F845AB50}" type="datetimeFigureOut">
              <a:rPr lang="es-ES" smtClean="0"/>
              <a:t>04/03/2020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64374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BEA85FC-C800-4C03-BC70-6078F845AB50}" type="datetimeFigureOut">
              <a:rPr lang="es-ES" smtClean="0"/>
              <a:t>04/03/2020</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4095644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BEA85FC-C800-4C03-BC70-6078F845AB50}" type="datetimeFigureOut">
              <a:rPr lang="es-ES" smtClean="0"/>
              <a:t>04/03/2020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392737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EA85FC-C800-4C03-BC70-6078F845AB50}" type="datetimeFigureOut">
              <a:rPr lang="es-ES" smtClean="0"/>
              <a:t>04/03/2020</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305611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EA85FC-C800-4C03-BC70-6078F845AB50}" type="datetimeFigureOut">
              <a:rPr lang="es-ES" smtClean="0"/>
              <a:t>04/03/2020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3382569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EA85FC-C800-4C03-BC70-6078F845AB50}" type="datetimeFigureOut">
              <a:rPr lang="es-ES" smtClean="0"/>
              <a:t>04/03/2020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263083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A85FC-C800-4C03-BC70-6078F845AB50}" type="datetimeFigureOut">
              <a:rPr lang="es-ES" smtClean="0"/>
              <a:t>04/03/2020</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D5D3B-073E-462B-BD4F-1D59957515AA}" type="slidenum">
              <a:rPr lang="es-ES" smtClean="0"/>
              <a:t>‹Nº›</a:t>
            </a:fld>
            <a:endParaRPr lang="es-ES" dirty="0"/>
          </a:p>
        </p:txBody>
      </p:sp>
    </p:spTree>
    <p:extLst>
      <p:ext uri="{BB962C8B-B14F-4D97-AF65-F5344CB8AC3E}">
        <p14:creationId xmlns:p14="http://schemas.microsoft.com/office/powerpoint/2010/main" val="481812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340768"/>
            <a:ext cx="7772400" cy="1974081"/>
          </a:xfrm>
        </p:spPr>
        <p:txBody>
          <a:bodyPr>
            <a:normAutofit fontScale="90000"/>
          </a:bodyPr>
          <a:lstStyle/>
          <a:p>
            <a:r>
              <a:rPr lang="es-ES" b="1" i="1" dirty="0" smtClean="0">
                <a:solidFill>
                  <a:srgbClr val="0099CC"/>
                </a:solidFill>
                <a:latin typeface="Arial" panose="020B0604020202020204" pitchFamily="34" charset="0"/>
                <a:cs typeface="Arial" panose="020B0604020202020204" pitchFamily="34" charset="0"/>
              </a:rPr>
              <a:t>2020ko AH </a:t>
            </a:r>
            <a:r>
              <a:rPr lang="es-ES" b="1" i="1" dirty="0">
                <a:solidFill>
                  <a:srgbClr val="0099CC"/>
                </a:solidFill>
                <a:latin typeface="Arial" panose="020B0604020202020204" pitchFamily="34" charset="0"/>
                <a:cs typeface="Arial" panose="020B0604020202020204" pitchFamily="34" charset="0"/>
              </a:rPr>
              <a:t>DEIALDIA</a:t>
            </a:r>
            <a:br>
              <a:rPr lang="es-ES" b="1" i="1" dirty="0">
                <a:solidFill>
                  <a:srgbClr val="0099CC"/>
                </a:solidFill>
                <a:latin typeface="Arial" panose="020B0604020202020204" pitchFamily="34" charset="0"/>
                <a:cs typeface="Arial" panose="020B0604020202020204" pitchFamily="34" charset="0"/>
              </a:rPr>
            </a:br>
            <a:r>
              <a:rPr lang="es-ES" b="1" dirty="0" smtClean="0">
                <a:solidFill>
                  <a:srgbClr val="0099CC"/>
                </a:solidFill>
                <a:latin typeface="Arial" panose="020B0604020202020204" pitchFamily="34" charset="0"/>
                <a:cs typeface="Arial" panose="020B0604020202020204" pitchFamily="34" charset="0"/>
              </a:rPr>
              <a:t>CONVOCATORIA de AH 2020</a:t>
            </a:r>
            <a:r>
              <a:rPr lang="es-ES" b="1" dirty="0" smtClean="0">
                <a:latin typeface="Arial" panose="020B0604020202020204" pitchFamily="34" charset="0"/>
                <a:cs typeface="Arial" panose="020B0604020202020204" pitchFamily="34" charset="0"/>
              </a:rPr>
              <a:t/>
            </a:r>
            <a:br>
              <a:rPr lang="es-ES" b="1" dirty="0" smtClean="0">
                <a:latin typeface="Arial" panose="020B0604020202020204" pitchFamily="34" charset="0"/>
                <a:cs typeface="Arial" panose="020B0604020202020204" pitchFamily="34" charset="0"/>
              </a:rPr>
            </a:br>
            <a:endParaRPr lang="es-ES" b="1" i="1"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611560" y="3573016"/>
            <a:ext cx="8208912" cy="2952328"/>
          </a:xfrm>
        </p:spPr>
        <p:txBody>
          <a:bodyPr>
            <a:normAutofit fontScale="92500" lnSpcReduction="10000"/>
          </a:bodyPr>
          <a:lstStyle/>
          <a:p>
            <a:r>
              <a:rPr lang="es-ES" i="1" dirty="0" smtClean="0">
                <a:latin typeface="Arial" panose="020B0604020202020204" pitchFamily="34" charset="0"/>
                <a:cs typeface="Arial" panose="020B0604020202020204" pitchFamily="34" charset="0"/>
              </a:rPr>
              <a:t>AURKEZPENA</a:t>
            </a:r>
          </a:p>
          <a:p>
            <a:r>
              <a:rPr lang="es-ES" dirty="0" smtClean="0">
                <a:latin typeface="Arial" panose="020B0604020202020204" pitchFamily="34" charset="0"/>
                <a:cs typeface="Arial" panose="020B0604020202020204" pitchFamily="34" charset="0"/>
              </a:rPr>
              <a:t>PRESENTACIÓN</a:t>
            </a:r>
          </a:p>
          <a:p>
            <a:endParaRPr lang="eu-ES" i="1" dirty="0" smtClean="0">
              <a:latin typeface="Arial" panose="020B0604020202020204" pitchFamily="34" charset="0"/>
              <a:cs typeface="Arial" panose="020B0604020202020204" pitchFamily="34" charset="0"/>
            </a:endParaRPr>
          </a:p>
          <a:p>
            <a:endParaRPr lang="es-ES" i="1" dirty="0" smtClean="0">
              <a:latin typeface="Arial" panose="020B0604020202020204" pitchFamily="34" charset="0"/>
              <a:cs typeface="Arial" panose="020B0604020202020204" pitchFamily="34" charset="0"/>
            </a:endParaRPr>
          </a:p>
          <a:p>
            <a:pPr algn="r"/>
            <a:endParaRPr lang="eu-ES" sz="2800" dirty="0" smtClean="0">
              <a:latin typeface="Arial" panose="020B0604020202020204" pitchFamily="34" charset="0"/>
              <a:cs typeface="Arial" panose="020B0604020202020204" pitchFamily="34" charset="0"/>
            </a:endParaRPr>
          </a:p>
          <a:p>
            <a:pPr algn="r"/>
            <a:r>
              <a:rPr lang="eu-ES" sz="2800" dirty="0" smtClean="0">
                <a:latin typeface="Arial" panose="020B0604020202020204" pitchFamily="34" charset="0"/>
                <a:cs typeface="Arial" panose="020B0604020202020204" pitchFamily="34" charset="0"/>
              </a:rPr>
              <a:t>Vitoria-Gasteiz, 2020ko martxoaren 3an</a:t>
            </a:r>
          </a:p>
          <a:p>
            <a:endParaRPr lang="es-ES" sz="2700" i="1" dirty="0" smtClean="0">
              <a:latin typeface="Arial" panose="020B0604020202020204" pitchFamily="34" charset="0"/>
              <a:cs typeface="Arial" panose="020B0604020202020204" pitchFamily="34" charset="0"/>
            </a:endParaRPr>
          </a:p>
          <a:p>
            <a:pPr algn="r"/>
            <a:endParaRPr lang="es-ES" sz="2700" dirty="0" smtClean="0">
              <a:latin typeface="Arial" panose="020B0604020202020204" pitchFamily="34" charset="0"/>
              <a:cs typeface="Arial" panose="020B0604020202020204" pitchFamily="34" charset="0"/>
            </a:endParaRPr>
          </a:p>
        </p:txBody>
      </p:sp>
      <p:pic>
        <p:nvPicPr>
          <p:cNvPr id="1025" name="Picture 1" descr="Logo Gobierno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200400" y="3497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2" descr="Logo AGENCIA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304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7526" y="441321"/>
            <a:ext cx="6921549" cy="1008112"/>
          </a:xfrm>
        </p:spPr>
        <p:txBody>
          <a:bodyPr>
            <a:normAutofit/>
          </a:bodyPr>
          <a:lstStyle/>
          <a:p>
            <a:r>
              <a:rPr lang="es-ES" sz="3200" b="1" dirty="0" smtClean="0">
                <a:solidFill>
                  <a:srgbClr val="0099CC"/>
                </a:solidFill>
                <a:latin typeface="Arial" panose="020B0604020202020204" pitchFamily="34" charset="0"/>
                <a:cs typeface="Arial" panose="020B0604020202020204" pitchFamily="34" charset="0"/>
              </a:rPr>
              <a:t>Propuesta técnica</a:t>
            </a:r>
            <a:endParaRPr lang="es-ES" sz="3200"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79512" y="1484784"/>
            <a:ext cx="8784976" cy="5229200"/>
          </a:xfrm>
          <a:noFill/>
        </p:spPr>
        <p:txBody>
          <a:bodyPr>
            <a:noAutofit/>
          </a:bodyPr>
          <a:lstStyle/>
          <a:p>
            <a:pPr marL="285750" indent="-285750" algn="l">
              <a:buFont typeface="Arial" panose="020B0604020202020204" pitchFamily="34" charset="0"/>
              <a:buChar char="•"/>
            </a:pPr>
            <a:r>
              <a:rPr lang="es-ES" sz="1800" b="1" dirty="0" smtClean="0">
                <a:solidFill>
                  <a:schemeClr val="tx1"/>
                </a:solidFill>
                <a:latin typeface="Arial" panose="020B0604020202020204" pitchFamily="34" charset="0"/>
                <a:cs typeface="Arial" panose="020B0604020202020204" pitchFamily="34" charset="0"/>
              </a:rPr>
              <a:t>Formulario </a:t>
            </a:r>
            <a:r>
              <a:rPr lang="es-ES" sz="1800" b="1" dirty="0">
                <a:solidFill>
                  <a:schemeClr val="tx1"/>
                </a:solidFill>
                <a:latin typeface="Arial" panose="020B0604020202020204" pitchFamily="34" charset="0"/>
                <a:cs typeface="Arial" panose="020B0604020202020204" pitchFamily="34" charset="0"/>
              </a:rPr>
              <a:t>W</a:t>
            </a:r>
            <a:r>
              <a:rPr lang="es-ES" sz="1800" b="1" dirty="0" smtClean="0">
                <a:solidFill>
                  <a:schemeClr val="tx1"/>
                </a:solidFill>
                <a:latin typeface="Arial" panose="020B0604020202020204" pitchFamily="34" charset="0"/>
                <a:cs typeface="Arial" panose="020B0604020202020204" pitchFamily="34" charset="0"/>
              </a:rPr>
              <a:t>ord </a:t>
            </a:r>
            <a:r>
              <a:rPr lang="es-ES" sz="1800" b="1" dirty="0" smtClean="0">
                <a:solidFill>
                  <a:srgbClr val="00B0F0"/>
                </a:solidFill>
                <a:latin typeface="Arial" panose="020B0604020202020204" pitchFamily="34" charset="0"/>
                <a:cs typeface="Arial" panose="020B0604020202020204" pitchFamily="34" charset="0"/>
              </a:rPr>
              <a:t>(modelo 2020)</a:t>
            </a:r>
          </a:p>
          <a:p>
            <a:pPr algn="l"/>
            <a:r>
              <a:rPr lang="es-ES" sz="1800" dirty="0" smtClean="0">
                <a:solidFill>
                  <a:schemeClr val="tx1"/>
                </a:solidFill>
                <a:latin typeface="Arial" panose="020B0604020202020204" pitchFamily="34" charset="0"/>
                <a:cs typeface="Arial" panose="020B0604020202020204" pitchFamily="34" charset="0"/>
              </a:rPr>
              <a:t>     1 formulario único para PRE y EHE</a:t>
            </a:r>
          </a:p>
          <a:p>
            <a:pPr algn="l"/>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    Nº </a:t>
            </a:r>
            <a:r>
              <a:rPr lang="es-ES" sz="1800" dirty="0">
                <a:solidFill>
                  <a:schemeClr val="tx1"/>
                </a:solidFill>
                <a:latin typeface="Arial" panose="020B0604020202020204" pitchFamily="34" charset="0"/>
                <a:cs typeface="Arial" panose="020B0604020202020204" pitchFamily="34" charset="0"/>
              </a:rPr>
              <a:t>máximo de </a:t>
            </a:r>
            <a:r>
              <a:rPr lang="es-ES" sz="1800" dirty="0" smtClean="0">
                <a:solidFill>
                  <a:schemeClr val="tx1"/>
                </a:solidFill>
                <a:latin typeface="Arial" panose="020B0604020202020204" pitchFamily="34" charset="0"/>
                <a:cs typeface="Arial" panose="020B0604020202020204" pitchFamily="34" charset="0"/>
              </a:rPr>
              <a:t>palabras: </a:t>
            </a:r>
            <a:r>
              <a:rPr lang="es-ES" sz="1800" dirty="0" smtClean="0">
                <a:solidFill>
                  <a:schemeClr val="tx1"/>
                </a:solidFill>
                <a:uFill>
                  <a:solidFill>
                    <a:srgbClr val="FFFF00"/>
                  </a:solidFill>
                </a:uFill>
                <a:latin typeface="Arial" panose="020B0604020202020204" pitchFamily="34" charset="0"/>
                <a:cs typeface="Arial" panose="020B0604020202020204" pitchFamily="34" charset="0"/>
              </a:rPr>
              <a:t>PRE: 30.000 (aprox. 60 pág.) </a:t>
            </a:r>
          </a:p>
          <a:p>
            <a:pPr algn="l"/>
            <a:r>
              <a:rPr lang="es-ES" sz="1800" dirty="0">
                <a:solidFill>
                  <a:schemeClr val="tx1"/>
                </a:solidFill>
                <a:uFill>
                  <a:solidFill>
                    <a:srgbClr val="FFFF00"/>
                  </a:solidFill>
                </a:uFill>
                <a:latin typeface="Arial" panose="020B0604020202020204" pitchFamily="34" charset="0"/>
                <a:cs typeface="Arial" panose="020B0604020202020204" pitchFamily="34" charset="0"/>
              </a:rPr>
              <a:t>	</a:t>
            </a:r>
            <a:r>
              <a:rPr lang="es-ES" sz="1800" dirty="0" smtClean="0">
                <a:solidFill>
                  <a:schemeClr val="tx1"/>
                </a:solidFill>
                <a:uFill>
                  <a:solidFill>
                    <a:srgbClr val="FFFF00"/>
                  </a:solidFill>
                </a:uFill>
                <a:latin typeface="Arial" panose="020B0604020202020204" pitchFamily="34" charset="0"/>
                <a:cs typeface="Arial" panose="020B0604020202020204" pitchFamily="34" charset="0"/>
              </a:rPr>
              <a:t>		 EHE: 50.000 </a:t>
            </a:r>
            <a:r>
              <a:rPr lang="es-ES" sz="1800" dirty="0">
                <a:solidFill>
                  <a:schemeClr val="tx1"/>
                </a:solidFill>
                <a:uFill>
                  <a:solidFill>
                    <a:srgbClr val="FFFF00"/>
                  </a:solidFill>
                </a:uFill>
                <a:latin typeface="Arial" panose="020B0604020202020204" pitchFamily="34" charset="0"/>
                <a:cs typeface="Arial" panose="020B0604020202020204" pitchFamily="34" charset="0"/>
              </a:rPr>
              <a:t>(aprox. 100 </a:t>
            </a:r>
            <a:r>
              <a:rPr lang="es-ES" sz="1800" dirty="0" smtClean="0">
                <a:solidFill>
                  <a:schemeClr val="tx1"/>
                </a:solidFill>
                <a:uFill>
                  <a:solidFill>
                    <a:srgbClr val="FFFF00"/>
                  </a:solidFill>
                </a:uFill>
                <a:latin typeface="Arial" panose="020B0604020202020204" pitchFamily="34" charset="0"/>
                <a:cs typeface="Arial" panose="020B0604020202020204" pitchFamily="34" charset="0"/>
              </a:rPr>
              <a:t>pág.)</a:t>
            </a:r>
          </a:p>
          <a:p>
            <a:pPr algn="l"/>
            <a:r>
              <a:rPr lang="es-ES_tradnl" sz="1800" dirty="0" smtClean="0">
                <a:solidFill>
                  <a:schemeClr val="tx1"/>
                </a:solidFill>
                <a:latin typeface="Arial" panose="020B0604020202020204" pitchFamily="34" charset="0"/>
                <a:cs typeface="Arial" panose="020B0604020202020204" pitchFamily="34" charset="0"/>
              </a:rPr>
              <a:t>    </a:t>
            </a:r>
            <a:r>
              <a:rPr lang="es-ES" sz="1800" dirty="0" smtClean="0">
                <a:solidFill>
                  <a:schemeClr val="tx1"/>
                </a:solidFill>
                <a:uFill>
                  <a:solidFill>
                    <a:srgbClr val="FFFF00"/>
                  </a:solidFill>
                </a:uFill>
                <a:latin typeface="Arial" panose="020B0604020202020204" pitchFamily="34" charset="0"/>
                <a:cs typeface="Arial" panose="020B0604020202020204" pitchFamily="34" charset="0"/>
              </a:rPr>
              <a:t>S</a:t>
            </a:r>
            <a:r>
              <a:rPr lang="es-ES_tradnl" sz="1800" dirty="0" err="1" smtClean="0">
                <a:solidFill>
                  <a:schemeClr val="tx1"/>
                </a:solidFill>
                <a:latin typeface="Arial" panose="020B0604020202020204" pitchFamily="34" charset="0"/>
                <a:cs typeface="Arial" panose="020B0604020202020204" pitchFamily="34" charset="0"/>
              </a:rPr>
              <a:t>uperar</a:t>
            </a:r>
            <a:r>
              <a:rPr lang="es-ES_tradnl" sz="1800" dirty="0" smtClean="0">
                <a:solidFill>
                  <a:schemeClr val="tx1"/>
                </a:solidFill>
                <a:latin typeface="Arial" panose="020B0604020202020204" pitchFamily="34" charset="0"/>
                <a:cs typeface="Arial" panose="020B0604020202020204" pitchFamily="34" charset="0"/>
              </a:rPr>
              <a:t> este límite no invalida la solicitud PERO sólo se valorará hasta el límite  	establecido. </a:t>
            </a:r>
            <a:r>
              <a:rPr lang="es-ES" sz="1800" dirty="0">
                <a:solidFill>
                  <a:schemeClr val="tx1"/>
                </a:solidFill>
                <a:latin typeface="Arial" panose="020B0604020202020204" pitchFamily="34" charset="0"/>
                <a:cs typeface="Arial" panose="020B0604020202020204" pitchFamily="34" charset="0"/>
              </a:rPr>
              <a:t>E</a:t>
            </a:r>
            <a:r>
              <a:rPr lang="es-ES" sz="1800" dirty="0">
                <a:solidFill>
                  <a:schemeClr val="tx1"/>
                </a:solidFill>
                <a:uFill>
                  <a:solidFill>
                    <a:srgbClr val="FFFF00"/>
                  </a:solidFill>
                </a:uFill>
                <a:latin typeface="Arial" panose="020B0604020202020204" pitchFamily="34" charset="0"/>
                <a:cs typeface="Arial" panose="020B0604020202020204" pitchFamily="34" charset="0"/>
              </a:rPr>
              <a:t>l texto del formulario ocupa 529 </a:t>
            </a:r>
            <a:r>
              <a:rPr lang="es-ES" sz="1800" dirty="0" smtClean="0">
                <a:solidFill>
                  <a:schemeClr val="tx1"/>
                </a:solidFill>
                <a:uFill>
                  <a:solidFill>
                    <a:srgbClr val="FFFF00"/>
                  </a:solidFill>
                </a:uFill>
                <a:latin typeface="Arial" panose="020B0604020202020204" pitchFamily="34" charset="0"/>
                <a:cs typeface="Arial" panose="020B0604020202020204" pitchFamily="34" charset="0"/>
              </a:rPr>
              <a:t>palabras (no borrarlas)</a:t>
            </a:r>
            <a:endParaRPr lang="es-ES_tradnl" sz="1800" dirty="0" smtClean="0">
              <a:solidFill>
                <a:schemeClr val="tx1"/>
              </a:solidFill>
              <a:latin typeface="Arial" panose="020B0604020202020204" pitchFamily="34" charset="0"/>
              <a:cs typeface="Arial" panose="020B0604020202020204" pitchFamily="34" charset="0"/>
            </a:endParaRPr>
          </a:p>
          <a:p>
            <a:pPr algn="l"/>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    Idiomas </a:t>
            </a:r>
            <a:r>
              <a:rPr lang="es-ES" sz="1800" dirty="0">
                <a:solidFill>
                  <a:schemeClr val="tx1"/>
                </a:solidFill>
                <a:latin typeface="Arial" panose="020B0604020202020204" pitchFamily="34" charset="0"/>
                <a:cs typeface="Arial" panose="020B0604020202020204" pitchFamily="34" charset="0"/>
              </a:rPr>
              <a:t>de presentación: castellano o euskara</a:t>
            </a:r>
          </a:p>
          <a:p>
            <a:pPr marL="342900" lvl="1" indent="-342900" algn="l">
              <a:buFont typeface="Arial" panose="020B0604020202020204" pitchFamily="34" charset="0"/>
              <a:buChar char="•"/>
            </a:pPr>
            <a:r>
              <a:rPr lang="es-ES" sz="1800" b="1" dirty="0" smtClean="0">
                <a:solidFill>
                  <a:schemeClr val="tx1"/>
                </a:solidFill>
                <a:latin typeface="Arial" panose="020B0604020202020204" pitchFamily="34" charset="0"/>
                <a:cs typeface="Arial" panose="020B0604020202020204" pitchFamily="34" charset="0"/>
              </a:rPr>
              <a:t>Anexos</a:t>
            </a:r>
            <a:r>
              <a:rPr lang="es-ES" sz="1800" dirty="0" smtClean="0">
                <a:solidFill>
                  <a:schemeClr val="tx1"/>
                </a:solidFill>
                <a:latin typeface="Arial" panose="020B0604020202020204" pitchFamily="34" charset="0"/>
                <a:cs typeface="Arial" panose="020B0604020202020204" pitchFamily="34" charset="0"/>
              </a:rPr>
              <a:t>. Sólo </a:t>
            </a:r>
            <a:r>
              <a:rPr lang="es-ES" sz="1800" dirty="0">
                <a:solidFill>
                  <a:schemeClr val="tx1"/>
                </a:solidFill>
                <a:latin typeface="Arial" panose="020B0604020202020204" pitchFamily="34" charset="0"/>
                <a:cs typeface="Arial" panose="020B0604020202020204" pitchFamily="34" charset="0"/>
              </a:rPr>
              <a:t>para </a:t>
            </a:r>
            <a:r>
              <a:rPr lang="es-ES" sz="1800" dirty="0" smtClean="0">
                <a:solidFill>
                  <a:schemeClr val="tx1"/>
                </a:solidFill>
                <a:latin typeface="Arial" panose="020B0604020202020204" pitchFamily="34" charset="0"/>
                <a:cs typeface="Arial" panose="020B0604020202020204" pitchFamily="34" charset="0"/>
              </a:rPr>
              <a:t>“Viabilidad </a:t>
            </a:r>
            <a:r>
              <a:rPr lang="es-ES" sz="1800" dirty="0">
                <a:solidFill>
                  <a:schemeClr val="tx1"/>
                </a:solidFill>
                <a:latin typeface="Arial" panose="020B0604020202020204" pitchFamily="34" charset="0"/>
                <a:cs typeface="Arial" panose="020B0604020202020204" pitchFamily="34" charset="0"/>
              </a:rPr>
              <a:t>técnica, material y </a:t>
            </a:r>
            <a:r>
              <a:rPr lang="es-ES" sz="1800" dirty="0" smtClean="0">
                <a:solidFill>
                  <a:schemeClr val="tx1"/>
                </a:solidFill>
                <a:latin typeface="Arial" panose="020B0604020202020204" pitchFamily="34" charset="0"/>
                <a:cs typeface="Arial" panose="020B0604020202020204" pitchFamily="34" charset="0"/>
              </a:rPr>
              <a:t>metodológica” y </a:t>
            </a:r>
            <a:r>
              <a:rPr lang="es-ES" sz="1800" dirty="0">
                <a:solidFill>
                  <a:schemeClr val="tx1"/>
                </a:solidFill>
                <a:latin typeface="Arial" panose="020B0604020202020204" pitchFamily="34" charset="0"/>
                <a:cs typeface="Arial" panose="020B0604020202020204" pitchFamily="34" charset="0"/>
              </a:rPr>
              <a:t>planes (PEAH </a:t>
            </a:r>
            <a:r>
              <a:rPr lang="es-ES" sz="1800" dirty="0" smtClean="0">
                <a:solidFill>
                  <a:schemeClr val="tx1"/>
                </a:solidFill>
                <a:latin typeface="Arial" panose="020B0604020202020204" pitchFamily="34" charset="0"/>
                <a:cs typeface="Arial" panose="020B0604020202020204" pitchFamily="34" charset="0"/>
              </a:rPr>
              <a:t>y pro-equidad</a:t>
            </a:r>
            <a:r>
              <a:rPr lang="es-ES" sz="1800" dirty="0">
                <a:solidFill>
                  <a:schemeClr val="tx1"/>
                </a:solidFill>
                <a:latin typeface="Arial" panose="020B0604020202020204" pitchFamily="34" charset="0"/>
                <a:cs typeface="Arial" panose="020B0604020202020204" pitchFamily="34" charset="0"/>
              </a:rPr>
              <a:t>)</a:t>
            </a:r>
            <a:r>
              <a:rPr lang="es-ES" sz="1800" b="1" dirty="0" smtClean="0">
                <a:solidFill>
                  <a:srgbClr val="FF0000"/>
                </a:solidFill>
                <a:latin typeface="Arial" panose="020B0604020202020204" pitchFamily="34" charset="0"/>
                <a:cs typeface="Arial" panose="020B0604020202020204" pitchFamily="34" charset="0"/>
              </a:rPr>
              <a:t>    </a:t>
            </a:r>
          </a:p>
          <a:p>
            <a:pPr marL="0" lvl="1" algn="l"/>
            <a:r>
              <a:rPr lang="es-ES" sz="1800" b="1" dirty="0" smtClean="0">
                <a:solidFill>
                  <a:srgbClr val="FF0000"/>
                </a:solidFill>
                <a:latin typeface="Arial" panose="020B0604020202020204" pitchFamily="34" charset="0"/>
                <a:cs typeface="Arial" panose="020B0604020202020204" pitchFamily="34" charset="0"/>
              </a:rPr>
              <a:t>	</a:t>
            </a:r>
          </a:p>
          <a:p>
            <a:pPr marL="0" lvl="1" algn="l"/>
            <a:r>
              <a:rPr lang="es-ES" sz="1800" b="1" dirty="0" smtClean="0">
                <a:solidFill>
                  <a:srgbClr val="FF0000"/>
                </a:solidFill>
                <a:latin typeface="Arial" panose="020B0604020202020204" pitchFamily="34" charset="0"/>
                <a:cs typeface="Arial" panose="020B0604020202020204" pitchFamily="34" charset="0"/>
              </a:rPr>
              <a:t>	Importante</a:t>
            </a:r>
            <a:r>
              <a:rPr lang="es-ES" sz="1800" b="1" dirty="0">
                <a:solidFill>
                  <a:srgbClr val="FF0000"/>
                </a:solidFill>
                <a:latin typeface="Arial" panose="020B0604020202020204" pitchFamily="34" charset="0"/>
                <a:cs typeface="Arial" panose="020B0604020202020204" pitchFamily="34" charset="0"/>
              </a:rPr>
              <a:t>:</a:t>
            </a:r>
            <a:r>
              <a:rPr lang="es-ES" sz="1800" b="1"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Completar el modelo de 2020; no eliminar/modificar </a:t>
            </a:r>
            <a:r>
              <a:rPr lang="es-ES" sz="1800" dirty="0">
                <a:solidFill>
                  <a:schemeClr val="tx1"/>
                </a:solidFill>
                <a:latin typeface="Arial" panose="020B0604020202020204" pitchFamily="34" charset="0"/>
                <a:cs typeface="Arial" panose="020B0604020202020204" pitchFamily="34" charset="0"/>
              </a:rPr>
              <a:t>los </a:t>
            </a:r>
            <a:r>
              <a:rPr lang="es-ES" sz="1800" dirty="0" smtClean="0">
                <a:solidFill>
                  <a:schemeClr val="tx1"/>
                </a:solidFill>
                <a:latin typeface="Arial" panose="020B0604020202020204" pitchFamily="34" charset="0"/>
                <a:cs typeface="Arial" panose="020B0604020202020204" pitchFamily="34" charset="0"/>
              </a:rPr>
              <a:t>	apartados del </a:t>
            </a:r>
            <a:r>
              <a:rPr lang="es-ES" sz="1800" dirty="0">
                <a:solidFill>
                  <a:schemeClr val="tx1"/>
                </a:solidFill>
                <a:latin typeface="Arial" panose="020B0604020202020204" pitchFamily="34" charset="0"/>
                <a:cs typeface="Arial" panose="020B0604020202020204" pitchFamily="34" charset="0"/>
              </a:rPr>
              <a:t>formulario; </a:t>
            </a:r>
            <a:r>
              <a:rPr lang="es-ES" sz="1800" dirty="0" smtClean="0">
                <a:solidFill>
                  <a:schemeClr val="tx1"/>
                </a:solidFill>
                <a:latin typeface="Arial" panose="020B0604020202020204" pitchFamily="34" charset="0"/>
                <a:cs typeface="Arial" panose="020B0604020202020204" pitchFamily="34" charset="0"/>
              </a:rPr>
              <a:t>no adjuntar </a:t>
            </a:r>
            <a:r>
              <a:rPr lang="es-ES" sz="1800" dirty="0">
                <a:solidFill>
                  <a:schemeClr val="tx1"/>
                </a:solidFill>
                <a:latin typeface="Arial" panose="020B0604020202020204" pitchFamily="34" charset="0"/>
                <a:cs typeface="Arial" panose="020B0604020202020204" pitchFamily="34" charset="0"/>
              </a:rPr>
              <a:t>apartados del formulario </a:t>
            </a:r>
            <a:r>
              <a:rPr lang="es-ES" sz="1800" dirty="0" smtClean="0">
                <a:solidFill>
                  <a:schemeClr val="tx1"/>
                </a:solidFill>
                <a:latin typeface="Arial" panose="020B0604020202020204" pitchFamily="34" charset="0"/>
                <a:cs typeface="Arial" panose="020B0604020202020204" pitchFamily="34" charset="0"/>
              </a:rPr>
              <a:t>en 	documento anexo</a:t>
            </a:r>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no </a:t>
            </a:r>
            <a:r>
              <a:rPr lang="es-ES" sz="1800" dirty="0">
                <a:solidFill>
                  <a:schemeClr val="tx1"/>
                </a:solidFill>
                <a:latin typeface="Arial" panose="020B0604020202020204" pitchFamily="34" charset="0"/>
                <a:cs typeface="Arial" panose="020B0604020202020204" pitchFamily="34" charset="0"/>
              </a:rPr>
              <a:t>incluir </a:t>
            </a:r>
            <a:r>
              <a:rPr lang="es-ES" sz="1800" dirty="0" smtClean="0">
                <a:solidFill>
                  <a:schemeClr val="tx1"/>
                </a:solidFill>
                <a:latin typeface="Arial" panose="020B0604020202020204" pitchFamily="34" charset="0"/>
                <a:cs typeface="Arial" panose="020B0604020202020204" pitchFamily="34" charset="0"/>
              </a:rPr>
              <a:t>imágenes; no convertir </a:t>
            </a:r>
            <a:r>
              <a:rPr lang="es-ES" sz="1800" dirty="0">
                <a:solidFill>
                  <a:schemeClr val="tx1"/>
                </a:solidFill>
                <a:latin typeface="Arial" panose="020B0604020202020204" pitchFamily="34" charset="0"/>
                <a:cs typeface="Arial" panose="020B0604020202020204" pitchFamily="34" charset="0"/>
              </a:rPr>
              <a:t>el archivo en </a:t>
            </a:r>
            <a:r>
              <a:rPr lang="es-ES" sz="1800" dirty="0" smtClean="0">
                <a:solidFill>
                  <a:schemeClr val="tx1"/>
                </a:solidFill>
                <a:latin typeface="Arial" panose="020B0604020202020204" pitchFamily="34" charset="0"/>
                <a:cs typeface="Arial" panose="020B0604020202020204" pitchFamily="34" charset="0"/>
              </a:rPr>
              <a:t>PDF, no 	adjuntar anexos en otros apartados.</a:t>
            </a:r>
          </a:p>
          <a:p>
            <a:pPr marL="0" lvl="1" algn="l"/>
            <a:r>
              <a:rPr lang="es-ES" sz="1800" dirty="0" smtClean="0">
                <a:solidFill>
                  <a:schemeClr val="tx1"/>
                </a:solidFill>
                <a:latin typeface="Arial" panose="020B0604020202020204" pitchFamily="34" charset="0"/>
                <a:cs typeface="Arial" panose="020B0604020202020204" pitchFamily="34" charset="0"/>
              </a:rPr>
              <a:t>     </a:t>
            </a:r>
          </a:p>
          <a:p>
            <a:pPr marL="457200" indent="-457200" algn="l">
              <a:buFont typeface="Arial" panose="020B0604020202020204" pitchFamily="34" charset="0"/>
              <a:buChar char="•"/>
            </a:pPr>
            <a:r>
              <a:rPr lang="es-ES" sz="1800" b="1" dirty="0" smtClean="0">
                <a:solidFill>
                  <a:schemeClr val="tx1"/>
                </a:solidFill>
                <a:latin typeface="Arial" panose="020B0604020202020204" pitchFamily="34" charset="0"/>
                <a:cs typeface="Arial" panose="020B0604020202020204" pitchFamily="34" charset="0"/>
              </a:rPr>
              <a:t>Documento de ayuda: </a:t>
            </a:r>
            <a:r>
              <a:rPr lang="es-ES" sz="1800" b="1" dirty="0" smtClean="0">
                <a:solidFill>
                  <a:srgbClr val="7030A0"/>
                </a:solidFill>
                <a:latin typeface="Arial" panose="020B0604020202020204" pitchFamily="34" charset="0"/>
                <a:cs typeface="Arial" panose="020B0604020202020204" pitchFamily="34" charset="0"/>
              </a:rPr>
              <a:t>Explicación de la propuesta técnica</a:t>
            </a:r>
            <a:endParaRPr lang="es-ES" sz="1800" dirty="0" smtClean="0">
              <a:solidFill>
                <a:srgbClr val="7030A0"/>
              </a:solidFill>
              <a:latin typeface="Arial" panose="020B0604020202020204" pitchFamily="34" charset="0"/>
              <a:cs typeface="Arial" panose="020B0604020202020204" pitchFamily="34" charset="0"/>
            </a:endParaRPr>
          </a:p>
          <a:p>
            <a:pPr algn="l"/>
            <a:r>
              <a:rPr lang="es-ES" sz="1800" dirty="0" smtClean="0">
                <a:solidFill>
                  <a:schemeClr val="tx1"/>
                </a:solidFill>
                <a:latin typeface="Arial" panose="020B0604020202020204" pitchFamily="34" charset="0"/>
                <a:cs typeface="Arial" panose="020B0604020202020204" pitchFamily="34" charset="0"/>
              </a:rPr>
              <a:t>      Recoge información </a:t>
            </a:r>
            <a:r>
              <a:rPr lang="es-ES" sz="1800" dirty="0">
                <a:solidFill>
                  <a:schemeClr val="tx1"/>
                </a:solidFill>
                <a:latin typeface="Arial" panose="020B0604020202020204" pitchFamily="34" charset="0"/>
                <a:cs typeface="Arial" panose="020B0604020202020204" pitchFamily="34" charset="0"/>
              </a:rPr>
              <a:t>ampliada de lo requerido en cada </a:t>
            </a:r>
            <a:r>
              <a:rPr lang="es-ES" sz="1800" dirty="0" smtClean="0">
                <a:solidFill>
                  <a:schemeClr val="tx1"/>
                </a:solidFill>
                <a:latin typeface="Arial" panose="020B0604020202020204" pitchFamily="34" charset="0"/>
                <a:cs typeface="Arial" panose="020B0604020202020204" pitchFamily="34" charset="0"/>
              </a:rPr>
              <a:t>apartado (es/</a:t>
            </a:r>
            <a:r>
              <a:rPr lang="es-ES" sz="1800" dirty="0" err="1" smtClean="0">
                <a:solidFill>
                  <a:schemeClr val="tx1"/>
                </a:solidFill>
                <a:latin typeface="Arial" panose="020B0604020202020204" pitchFamily="34" charset="0"/>
                <a:cs typeface="Arial" panose="020B0604020202020204" pitchFamily="34" charset="0"/>
              </a:rPr>
              <a:t>eus</a:t>
            </a:r>
            <a:r>
              <a:rPr lang="es-ES" sz="1800" dirty="0" smtClean="0">
                <a:solidFill>
                  <a:schemeClr val="tx1"/>
                </a:solidFill>
                <a:latin typeface="Arial" panose="020B0604020202020204" pitchFamily="34" charset="0"/>
                <a:cs typeface="Arial" panose="020B0604020202020204" pitchFamily="34" charset="0"/>
              </a:rPr>
              <a:t>/</a:t>
            </a:r>
            <a:r>
              <a:rPr lang="es-ES" sz="1800" dirty="0" err="1" smtClean="0">
                <a:solidFill>
                  <a:schemeClr val="tx1"/>
                </a:solidFill>
                <a:latin typeface="Arial" panose="020B0604020202020204" pitchFamily="34" charset="0"/>
                <a:cs typeface="Arial" panose="020B0604020202020204" pitchFamily="34" charset="0"/>
              </a:rPr>
              <a:t>fr</a:t>
            </a:r>
            <a:r>
              <a:rPr lang="es-ES" sz="1800" dirty="0" smtClean="0">
                <a:solidFill>
                  <a:schemeClr val="tx1"/>
                </a:solidFill>
                <a:latin typeface="Arial" panose="020B0604020202020204" pitchFamily="34" charset="0"/>
                <a:cs typeface="Arial" panose="020B0604020202020204" pitchFamily="34" charset="0"/>
              </a:rPr>
              <a:t>/</a:t>
            </a:r>
            <a:r>
              <a:rPr lang="es-ES" sz="1800" dirty="0" err="1" smtClean="0">
                <a:solidFill>
                  <a:schemeClr val="tx1"/>
                </a:solidFill>
                <a:latin typeface="Arial" panose="020B0604020202020204" pitchFamily="34" charset="0"/>
                <a:cs typeface="Arial" panose="020B0604020202020204" pitchFamily="34" charset="0"/>
              </a:rPr>
              <a:t>eng</a:t>
            </a:r>
            <a:r>
              <a:rPr lang="es-ES" sz="1800" dirty="0">
                <a:solidFill>
                  <a:schemeClr val="tx1"/>
                </a:solidFill>
                <a:latin typeface="Arial" panose="020B0604020202020204" pitchFamily="34" charset="0"/>
                <a:cs typeface="Arial" panose="020B0604020202020204" pitchFamily="34" charset="0"/>
              </a:rPr>
              <a:t>)</a:t>
            </a:r>
            <a:r>
              <a:rPr lang="es-ES" sz="1800" dirty="0" smtClean="0">
                <a:solidFill>
                  <a:schemeClr val="tx1"/>
                </a:solidFill>
                <a:latin typeface="Arial" panose="020B0604020202020204" pitchFamily="34" charset="0"/>
                <a:cs typeface="Arial" panose="020B0604020202020204" pitchFamily="34" charset="0"/>
              </a:rPr>
              <a:t>.                                   </a:t>
            </a:r>
          </a:p>
          <a:p>
            <a:pPr algn="l"/>
            <a:endParaRPr lang="es-ES" sz="1800" dirty="0" smtClean="0">
              <a:solidFill>
                <a:schemeClr val="tx1"/>
              </a:solidFill>
            </a:endParaRPr>
          </a:p>
          <a:p>
            <a:pPr algn="l"/>
            <a:endParaRPr lang="es-ES" sz="1800" dirty="0" smtClean="0">
              <a:solidFill>
                <a:schemeClr val="tx1"/>
              </a:solidFill>
            </a:endParaRPr>
          </a:p>
          <a:p>
            <a:pPr algn="l"/>
            <a:endParaRPr lang="es-ES" sz="1800" b="1" dirty="0">
              <a:solidFill>
                <a:schemeClr val="tx1"/>
              </a:solidFill>
            </a:endParaRPr>
          </a:p>
          <a:p>
            <a:pPr algn="l"/>
            <a:endParaRPr lang="es-ES" sz="1800" dirty="0" smtClean="0">
              <a:solidFill>
                <a:schemeClr val="tx1"/>
              </a:solidFill>
            </a:endParaRPr>
          </a:p>
          <a:p>
            <a:pPr algn="l"/>
            <a:endParaRPr lang="es-ES" sz="1800" dirty="0" smtClean="0">
              <a:solidFill>
                <a:schemeClr val="tx1"/>
              </a:solidFill>
            </a:endParaRPr>
          </a:p>
        </p:txBody>
      </p:sp>
      <p:sp>
        <p:nvSpPr>
          <p:cNvPr id="5" name="Rectangle 3"/>
          <p:cNvSpPr>
            <a:spLocks noChangeArrowheads="1"/>
          </p:cNvSpPr>
          <p:nvPr/>
        </p:nvSpPr>
        <p:spPr bwMode="auto">
          <a:xfrm>
            <a:off x="3200400" y="3497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922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3" y="1556792"/>
            <a:ext cx="8384033" cy="5184576"/>
          </a:xfrm>
        </p:spPr>
        <p:txBody>
          <a:bodyPr>
            <a:normAutofit fontScale="25000" lnSpcReduction="20000"/>
          </a:bodyPr>
          <a:lstStyle/>
          <a:p>
            <a:pPr marL="457200" indent="-457200" algn="just">
              <a:buFontTx/>
              <a:buChar char="-"/>
            </a:pPr>
            <a:endParaRPr lang="es-ES" sz="7200" dirty="0" smtClean="0">
              <a:solidFill>
                <a:schemeClr val="tx1"/>
              </a:solidFill>
              <a:latin typeface="Arial" panose="020B0604020202020204" pitchFamily="34" charset="0"/>
              <a:cs typeface="Arial" panose="020B0604020202020204" pitchFamily="34" charset="0"/>
            </a:endParaRPr>
          </a:p>
          <a:p>
            <a:pPr algn="l"/>
            <a:r>
              <a:rPr lang="es-ES" sz="8000" dirty="0" smtClean="0">
                <a:solidFill>
                  <a:schemeClr val="tx1"/>
                </a:solidFill>
                <a:latin typeface="Arial" panose="020B0604020202020204" pitchFamily="34" charset="0"/>
                <a:cs typeface="Arial" panose="020B0604020202020204" pitchFamily="34" charset="0"/>
              </a:rPr>
              <a:t>Criterios de </a:t>
            </a:r>
            <a:r>
              <a:rPr lang="es-ES" sz="8000" dirty="0" err="1" smtClean="0">
                <a:solidFill>
                  <a:schemeClr val="tx1"/>
                </a:solidFill>
                <a:latin typeface="Arial" panose="020B0604020202020204" pitchFamily="34" charset="0"/>
                <a:cs typeface="Arial" panose="020B0604020202020204" pitchFamily="34" charset="0"/>
              </a:rPr>
              <a:t>baremación</a:t>
            </a:r>
            <a:r>
              <a:rPr lang="es-ES" sz="8000" dirty="0" smtClean="0">
                <a:solidFill>
                  <a:schemeClr val="tx1"/>
                </a:solidFill>
                <a:latin typeface="Arial" panose="020B0604020202020204" pitchFamily="34" charset="0"/>
                <a:cs typeface="Arial" panose="020B0604020202020204" pitchFamily="34" charset="0"/>
              </a:rPr>
              <a:t> coherentes con las prioridades de la EAH 2018-2023 y PD 2018-2012. Decreto 90/2019 (art. 15)</a:t>
            </a:r>
          </a:p>
          <a:p>
            <a:pPr algn="l"/>
            <a:endParaRPr lang="es-ES" sz="8000" dirty="0" smtClean="0">
              <a:solidFill>
                <a:schemeClr val="tx1"/>
              </a:solidFill>
              <a:latin typeface="Arial" panose="020B0604020202020204" pitchFamily="34" charset="0"/>
              <a:cs typeface="Arial" panose="020B0604020202020204" pitchFamily="34" charset="0"/>
            </a:endParaRPr>
          </a:p>
          <a:p>
            <a:pPr algn="just"/>
            <a:r>
              <a:rPr lang="es-ES" sz="8000" dirty="0" smtClean="0">
                <a:solidFill>
                  <a:schemeClr val="tx1"/>
                </a:solidFill>
                <a:latin typeface="Arial" panose="020B0604020202020204" pitchFamily="34" charset="0"/>
                <a:cs typeface="Arial" panose="020B0604020202020204" pitchFamily="34" charset="0"/>
              </a:rPr>
              <a:t>	- Calidad </a:t>
            </a:r>
            <a:r>
              <a:rPr lang="es-ES" sz="8000" dirty="0">
                <a:solidFill>
                  <a:schemeClr val="tx1"/>
                </a:solidFill>
                <a:latin typeface="Arial" panose="020B0604020202020204" pitchFamily="34" charset="0"/>
                <a:cs typeface="Arial" panose="020B0604020202020204" pitchFamily="34" charset="0"/>
              </a:rPr>
              <a:t>de la intervención (hasta 43 </a:t>
            </a:r>
            <a:r>
              <a:rPr lang="es-ES" sz="8000" dirty="0" smtClean="0">
                <a:solidFill>
                  <a:schemeClr val="tx1"/>
                </a:solidFill>
                <a:latin typeface="Arial" panose="020B0604020202020204" pitchFamily="34" charset="0"/>
                <a:cs typeface="Arial" panose="020B0604020202020204" pitchFamily="34" charset="0"/>
              </a:rPr>
              <a:t>puntos)</a:t>
            </a:r>
          </a:p>
          <a:p>
            <a:pPr algn="just"/>
            <a:r>
              <a:rPr lang="es-ES" sz="8000" dirty="0" smtClean="0">
                <a:solidFill>
                  <a:schemeClr val="tx1"/>
                </a:solidFill>
                <a:latin typeface="Arial" panose="020B0604020202020204" pitchFamily="34" charset="0"/>
                <a:cs typeface="Arial" panose="020B0604020202020204" pitchFamily="34" charset="0"/>
              </a:rPr>
              <a:t>	- Integración </a:t>
            </a:r>
            <a:r>
              <a:rPr lang="es-ES" sz="8000" dirty="0">
                <a:solidFill>
                  <a:schemeClr val="tx1"/>
                </a:solidFill>
                <a:latin typeface="Arial" panose="020B0604020202020204" pitchFamily="34" charset="0"/>
                <a:cs typeface="Arial" panose="020B0604020202020204" pitchFamily="34" charset="0"/>
              </a:rPr>
              <a:t>de los enfoques transversales (hasta 40 </a:t>
            </a:r>
            <a:r>
              <a:rPr lang="es-ES" sz="8000" dirty="0" smtClean="0">
                <a:solidFill>
                  <a:schemeClr val="tx1"/>
                </a:solidFill>
                <a:latin typeface="Arial" panose="020B0604020202020204" pitchFamily="34" charset="0"/>
                <a:cs typeface="Arial" panose="020B0604020202020204" pitchFamily="34" charset="0"/>
              </a:rPr>
              <a:t>puntos</a:t>
            </a:r>
            <a:r>
              <a:rPr lang="es-ES" sz="8000" dirty="0">
                <a:solidFill>
                  <a:schemeClr val="tx1"/>
                </a:solidFill>
                <a:latin typeface="Arial" panose="020B0604020202020204" pitchFamily="34" charset="0"/>
                <a:cs typeface="Arial" panose="020B0604020202020204" pitchFamily="34" charset="0"/>
              </a:rPr>
              <a:t>)</a:t>
            </a:r>
          </a:p>
          <a:p>
            <a:pPr algn="just"/>
            <a:r>
              <a:rPr lang="es-ES" sz="8000" dirty="0" smtClean="0">
                <a:solidFill>
                  <a:schemeClr val="tx1"/>
                </a:solidFill>
                <a:latin typeface="Arial" panose="020B0604020202020204" pitchFamily="34" charset="0"/>
                <a:cs typeface="Arial" panose="020B0604020202020204" pitchFamily="34" charset="0"/>
              </a:rPr>
              <a:t>	- Entidad </a:t>
            </a:r>
            <a:r>
              <a:rPr lang="es-ES" sz="8000" dirty="0">
                <a:solidFill>
                  <a:schemeClr val="tx1"/>
                </a:solidFill>
                <a:latin typeface="Arial" panose="020B0604020202020204" pitchFamily="34" charset="0"/>
                <a:cs typeface="Arial" panose="020B0604020202020204" pitchFamily="34" charset="0"/>
              </a:rPr>
              <a:t>beneficiaria (hasta 6 puntos)</a:t>
            </a:r>
          </a:p>
          <a:p>
            <a:pPr algn="just"/>
            <a:r>
              <a:rPr lang="es-ES" sz="8000" dirty="0" smtClean="0">
                <a:solidFill>
                  <a:schemeClr val="tx1"/>
                </a:solidFill>
                <a:latin typeface="Arial" panose="020B0604020202020204" pitchFamily="34" charset="0"/>
                <a:cs typeface="Arial" panose="020B0604020202020204" pitchFamily="34" charset="0"/>
              </a:rPr>
              <a:t>	- Socia </a:t>
            </a:r>
            <a:r>
              <a:rPr lang="es-ES" sz="8000" dirty="0">
                <a:solidFill>
                  <a:schemeClr val="tx1"/>
                </a:solidFill>
                <a:latin typeface="Arial" panose="020B0604020202020204" pitchFamily="34" charset="0"/>
                <a:cs typeface="Arial" panose="020B0604020202020204" pitchFamily="34" charset="0"/>
              </a:rPr>
              <a:t>local (hasta 11 puntos</a:t>
            </a:r>
            <a:r>
              <a:rPr lang="es-ES" sz="8000" dirty="0" smtClean="0">
                <a:solidFill>
                  <a:schemeClr val="tx1"/>
                </a:solidFill>
                <a:latin typeface="Arial" panose="020B0604020202020204" pitchFamily="34" charset="0"/>
                <a:cs typeface="Arial" panose="020B0604020202020204" pitchFamily="34" charset="0"/>
              </a:rPr>
              <a:t>)</a:t>
            </a:r>
            <a:endParaRPr lang="es-ES" sz="8000" dirty="0">
              <a:solidFill>
                <a:schemeClr val="tx1"/>
              </a:solidFill>
              <a:latin typeface="Arial" panose="020B0604020202020204" pitchFamily="34" charset="0"/>
              <a:cs typeface="Arial" panose="020B0604020202020204" pitchFamily="34" charset="0"/>
            </a:endParaRPr>
          </a:p>
          <a:p>
            <a:pPr algn="just"/>
            <a:endParaRPr lang="es-ES" sz="8000" dirty="0" smtClean="0">
              <a:solidFill>
                <a:schemeClr val="tx1"/>
              </a:solidFill>
              <a:latin typeface="Arial" panose="020B0604020202020204" pitchFamily="34" charset="0"/>
              <a:cs typeface="Arial" panose="020B0604020202020204" pitchFamily="34" charset="0"/>
            </a:endParaRPr>
          </a:p>
          <a:p>
            <a:pPr algn="just"/>
            <a:r>
              <a:rPr lang="es-ES" sz="8000" dirty="0" smtClean="0">
                <a:solidFill>
                  <a:schemeClr val="tx1"/>
                </a:solidFill>
                <a:latin typeface="Arial" panose="020B0604020202020204" pitchFamily="34" charset="0"/>
                <a:cs typeface="Arial" panose="020B0604020202020204" pitchFamily="34" charset="0"/>
              </a:rPr>
              <a:t>No </a:t>
            </a:r>
            <a:r>
              <a:rPr lang="es-ES" sz="8000" dirty="0">
                <a:solidFill>
                  <a:schemeClr val="tx1"/>
                </a:solidFill>
                <a:latin typeface="Arial" panose="020B0604020202020204" pitchFamily="34" charset="0"/>
                <a:cs typeface="Arial" panose="020B0604020202020204" pitchFamily="34" charset="0"/>
              </a:rPr>
              <a:t>se publica el desglose detallado de la </a:t>
            </a:r>
            <a:r>
              <a:rPr lang="es-ES" sz="8000" dirty="0" err="1">
                <a:solidFill>
                  <a:schemeClr val="tx1"/>
                </a:solidFill>
                <a:latin typeface="Arial" panose="020B0604020202020204" pitchFamily="34" charset="0"/>
                <a:cs typeface="Arial" panose="020B0604020202020204" pitchFamily="34" charset="0"/>
              </a:rPr>
              <a:t>baremación</a:t>
            </a:r>
            <a:r>
              <a:rPr lang="es-ES" sz="8000" dirty="0">
                <a:solidFill>
                  <a:schemeClr val="tx1"/>
                </a:solidFill>
                <a:latin typeface="Arial" panose="020B0604020202020204" pitchFamily="34" charset="0"/>
                <a:cs typeface="Arial" panose="020B0604020202020204" pitchFamily="34" charset="0"/>
              </a:rPr>
              <a:t>. </a:t>
            </a:r>
          </a:p>
          <a:p>
            <a:pPr algn="just"/>
            <a:endParaRPr lang="es-ES" sz="8000" dirty="0" smtClean="0">
              <a:solidFill>
                <a:schemeClr val="tx1"/>
              </a:solidFill>
              <a:latin typeface="Arial" panose="020B0604020202020204" pitchFamily="34" charset="0"/>
              <a:cs typeface="Arial" panose="020B0604020202020204" pitchFamily="34" charset="0"/>
            </a:endParaRPr>
          </a:p>
          <a:p>
            <a:pPr algn="just"/>
            <a:r>
              <a:rPr lang="es-ES" sz="8000" dirty="0" smtClean="0">
                <a:solidFill>
                  <a:schemeClr val="tx1"/>
                </a:solidFill>
                <a:latin typeface="Arial" panose="020B0604020202020204" pitchFamily="34" charset="0"/>
                <a:cs typeface="Arial" panose="020B0604020202020204" pitchFamily="34" charset="0"/>
              </a:rPr>
              <a:t>Documentos de ayuda para rellenar la propuesta técnica: 	</a:t>
            </a:r>
          </a:p>
          <a:p>
            <a:pPr algn="just"/>
            <a:r>
              <a:rPr lang="es-ES" sz="8000" dirty="0">
                <a:solidFill>
                  <a:schemeClr val="tx1"/>
                </a:solidFill>
                <a:latin typeface="Arial" panose="020B0604020202020204" pitchFamily="34" charset="0"/>
                <a:cs typeface="Arial" panose="020B0604020202020204" pitchFamily="34" charset="0"/>
              </a:rPr>
              <a:t>	</a:t>
            </a:r>
            <a:r>
              <a:rPr lang="es-ES" sz="8000" dirty="0" smtClean="0">
                <a:solidFill>
                  <a:schemeClr val="tx1"/>
                </a:solidFill>
                <a:latin typeface="Arial" panose="020B0604020202020204" pitchFamily="34" charset="0"/>
                <a:cs typeface="Arial" panose="020B0604020202020204" pitchFamily="34" charset="0"/>
              </a:rPr>
              <a:t>-</a:t>
            </a:r>
            <a:r>
              <a:rPr lang="es-ES" sz="8000" b="1" dirty="0" smtClean="0">
                <a:solidFill>
                  <a:srgbClr val="7030A0"/>
                </a:solidFill>
                <a:latin typeface="Arial" panose="020B0604020202020204" pitchFamily="34" charset="0"/>
                <a:cs typeface="Arial" panose="020B0604020202020204" pitchFamily="34" charset="0"/>
              </a:rPr>
              <a:t>“Enfoque </a:t>
            </a:r>
            <a:r>
              <a:rPr lang="es-ES" sz="8000" b="1" dirty="0">
                <a:solidFill>
                  <a:srgbClr val="7030A0"/>
                </a:solidFill>
                <a:latin typeface="Arial" panose="020B0604020202020204" pitchFamily="34" charset="0"/>
                <a:cs typeface="Arial" panose="020B0604020202020204" pitchFamily="34" charset="0"/>
              </a:rPr>
              <a:t>de las intervenciones humanitarias </a:t>
            </a:r>
            <a:r>
              <a:rPr lang="es-ES" sz="8000" b="1" dirty="0" smtClean="0">
                <a:solidFill>
                  <a:srgbClr val="7030A0"/>
                </a:solidFill>
                <a:latin typeface="Arial" panose="020B0604020202020204" pitchFamily="34" charset="0"/>
                <a:cs typeface="Arial" panose="020B0604020202020204" pitchFamily="34" charset="0"/>
              </a:rPr>
              <a:t>	impulsadas </a:t>
            </a:r>
            <a:r>
              <a:rPr lang="es-ES" sz="8000" b="1" dirty="0">
                <a:solidFill>
                  <a:srgbClr val="7030A0"/>
                </a:solidFill>
                <a:latin typeface="Arial" panose="020B0604020202020204" pitchFamily="34" charset="0"/>
                <a:cs typeface="Arial" panose="020B0604020202020204" pitchFamily="34" charset="0"/>
              </a:rPr>
              <a:t>por la AVCD</a:t>
            </a:r>
            <a:r>
              <a:rPr lang="es-ES" sz="8000" b="1" dirty="0" smtClean="0">
                <a:solidFill>
                  <a:srgbClr val="7030A0"/>
                </a:solidFill>
                <a:latin typeface="Arial" panose="020B0604020202020204" pitchFamily="34" charset="0"/>
                <a:cs typeface="Arial" panose="020B0604020202020204" pitchFamily="34" charset="0"/>
              </a:rPr>
              <a:t>”</a:t>
            </a:r>
          </a:p>
          <a:p>
            <a:pPr algn="just"/>
            <a:r>
              <a:rPr lang="es-ES" sz="8000" b="1" dirty="0" smtClean="0">
                <a:solidFill>
                  <a:srgbClr val="7030A0"/>
                </a:solidFill>
                <a:latin typeface="Arial" panose="020B0604020202020204" pitchFamily="34" charset="0"/>
                <a:cs typeface="Arial" panose="020B0604020202020204" pitchFamily="34" charset="0"/>
              </a:rPr>
              <a:t>	- “Relación baremo-formulario”</a:t>
            </a:r>
          </a:p>
          <a:p>
            <a:pPr algn="just"/>
            <a:r>
              <a:rPr lang="es-ES" sz="8000" b="1" dirty="0">
                <a:solidFill>
                  <a:srgbClr val="7030A0"/>
                </a:solidFill>
                <a:latin typeface="Arial" panose="020B0604020202020204" pitchFamily="34" charset="0"/>
                <a:cs typeface="Arial" panose="020B0604020202020204" pitchFamily="34" charset="0"/>
              </a:rPr>
              <a:t>	</a:t>
            </a:r>
            <a:r>
              <a:rPr lang="es-ES" sz="8000" b="1" dirty="0" smtClean="0">
                <a:solidFill>
                  <a:srgbClr val="7030A0"/>
                </a:solidFill>
                <a:latin typeface="Arial" panose="020B0604020202020204" pitchFamily="34" charset="0"/>
                <a:cs typeface="Arial" panose="020B0604020202020204" pitchFamily="34" charset="0"/>
              </a:rPr>
              <a:t>- “Aprendizajes AH 2019”</a:t>
            </a:r>
          </a:p>
          <a:p>
            <a:pPr algn="just"/>
            <a:endParaRPr lang="es-ES" sz="8000" dirty="0" smtClean="0">
              <a:solidFill>
                <a:schemeClr val="tx1"/>
              </a:solidFill>
              <a:latin typeface="Arial" panose="020B0604020202020204" pitchFamily="34" charset="0"/>
              <a:cs typeface="Arial" panose="020B0604020202020204" pitchFamily="34" charset="0"/>
            </a:endParaRPr>
          </a:p>
        </p:txBody>
      </p:sp>
      <p:sp>
        <p:nvSpPr>
          <p:cNvPr id="5" name="Rectangle 3"/>
          <p:cNvSpPr>
            <a:spLocks noChangeArrowheads="1"/>
          </p:cNvSpPr>
          <p:nvPr/>
        </p:nvSpPr>
        <p:spPr bwMode="auto">
          <a:xfrm>
            <a:off x="3419872" y="329214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1 Título"/>
          <p:cNvSpPr txBox="1">
            <a:spLocks/>
          </p:cNvSpPr>
          <p:nvPr/>
        </p:nvSpPr>
        <p:spPr>
          <a:xfrm>
            <a:off x="830481" y="692695"/>
            <a:ext cx="7569621"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(i)</a:t>
            </a:r>
            <a:endParaRPr lang="es-ES" sz="3200" b="1" dirty="0">
              <a:solidFill>
                <a:srgbClr val="0099CC"/>
              </a:solidFill>
              <a:latin typeface="Arial" panose="020B0604020202020204" pitchFamily="34" charset="0"/>
              <a:cs typeface="Arial" panose="020B0604020202020204" pitchFamily="34" charset="0"/>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129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(ii)</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16832"/>
            <a:ext cx="8820472" cy="4824536"/>
          </a:xfrm>
        </p:spPr>
        <p:txBody>
          <a:bodyPr>
            <a:noAutofit/>
          </a:bodyPr>
          <a:lstStyle/>
          <a:p>
            <a:pPr algn="l"/>
            <a:r>
              <a:rPr lang="eu-ES" sz="1800" b="1" dirty="0" smtClean="0">
                <a:solidFill>
                  <a:schemeClr val="tx1"/>
                </a:solidFill>
                <a:latin typeface="Arial" panose="020B0604020202020204" pitchFamily="34" charset="0"/>
                <a:cs typeface="Arial" panose="020B0604020202020204" pitchFamily="34" charset="0"/>
              </a:rPr>
              <a:t>I. </a:t>
            </a:r>
            <a:r>
              <a:rPr lang="eu-ES" sz="1800" b="1" dirty="0" err="1" smtClean="0">
                <a:solidFill>
                  <a:schemeClr val="tx1"/>
                </a:solidFill>
                <a:latin typeface="Arial" panose="020B0604020202020204" pitchFamily="34" charset="0"/>
                <a:cs typeface="Arial" panose="020B0604020202020204" pitchFamily="34" charset="0"/>
              </a:rPr>
              <a:t>Calidad</a:t>
            </a:r>
            <a:r>
              <a:rPr lang="eu-ES" sz="1800" b="1" dirty="0" smtClean="0">
                <a:solidFill>
                  <a:schemeClr val="tx1"/>
                </a:solidFill>
                <a:latin typeface="Arial" panose="020B0604020202020204" pitchFamily="34" charset="0"/>
                <a:cs typeface="Arial" panose="020B0604020202020204" pitchFamily="34" charset="0"/>
              </a:rPr>
              <a:t> de la </a:t>
            </a:r>
            <a:r>
              <a:rPr lang="eu-ES" sz="1800" b="1" dirty="0" err="1" smtClean="0">
                <a:solidFill>
                  <a:schemeClr val="tx1"/>
                </a:solidFill>
                <a:latin typeface="Arial" panose="020B0604020202020204" pitchFamily="34" charset="0"/>
                <a:cs typeface="Arial" panose="020B0604020202020204" pitchFamily="34" charset="0"/>
              </a:rPr>
              <a:t>intervención</a:t>
            </a:r>
            <a:r>
              <a:rPr lang="eu-ES" sz="1800" b="1" dirty="0" smtClean="0">
                <a:solidFill>
                  <a:schemeClr val="tx1"/>
                </a:solidFill>
                <a:latin typeface="Arial" panose="020B0604020202020204" pitchFamily="34" charset="0"/>
                <a:cs typeface="Arial" panose="020B0604020202020204" pitchFamily="34" charset="0"/>
              </a:rPr>
              <a:t> (</a:t>
            </a:r>
            <a:r>
              <a:rPr lang="eu-ES" sz="1800" b="1" dirty="0" err="1" smtClean="0">
                <a:solidFill>
                  <a:schemeClr val="tx1"/>
                </a:solidFill>
                <a:latin typeface="Arial" panose="020B0604020202020204" pitchFamily="34" charset="0"/>
                <a:cs typeface="Arial" panose="020B0604020202020204" pitchFamily="34" charset="0"/>
              </a:rPr>
              <a:t>hasta</a:t>
            </a:r>
            <a:r>
              <a:rPr lang="eu-ES" sz="1800" b="1" dirty="0" smtClean="0">
                <a:solidFill>
                  <a:schemeClr val="tx1"/>
                </a:solidFill>
                <a:latin typeface="Arial" panose="020B0604020202020204" pitchFamily="34" charset="0"/>
                <a:cs typeface="Arial" panose="020B0604020202020204" pitchFamily="34" charset="0"/>
              </a:rPr>
              <a:t> 43 </a:t>
            </a:r>
            <a:r>
              <a:rPr lang="eu-ES" sz="1800" b="1" dirty="0" err="1" smtClean="0">
                <a:solidFill>
                  <a:schemeClr val="tx1"/>
                </a:solidFill>
                <a:latin typeface="Arial" panose="020B0604020202020204" pitchFamily="34" charset="0"/>
                <a:cs typeface="Arial" panose="020B0604020202020204" pitchFamily="34" charset="0"/>
              </a:rPr>
              <a:t>puntos</a:t>
            </a:r>
            <a:r>
              <a:rPr lang="eu-ES" sz="1800" b="1" dirty="0" smtClean="0">
                <a:solidFill>
                  <a:schemeClr val="tx1"/>
                </a:solidFill>
                <a:latin typeface="Arial" panose="020B0604020202020204" pitchFamily="34" charset="0"/>
                <a:cs typeface="Arial" panose="020B0604020202020204" pitchFamily="34" charset="0"/>
              </a:rPr>
              <a:t>)</a:t>
            </a:r>
            <a:endParaRPr lang="eu-ES" sz="1800" b="1" dirty="0">
              <a:solidFill>
                <a:schemeClr val="tx1"/>
              </a:solidFill>
              <a:latin typeface="Arial" panose="020B0604020202020204" pitchFamily="34" charset="0"/>
              <a:cs typeface="Arial" panose="020B0604020202020204" pitchFamily="34" charset="0"/>
            </a:endParaRP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Pertinencia</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800" b="1" i="1" dirty="0" smtClean="0">
              <a:solidFill>
                <a:schemeClr val="tx1"/>
              </a:solidFill>
              <a:latin typeface="Arial" panose="020B0604020202020204" pitchFamily="34" charset="0"/>
              <a:cs typeface="Arial" panose="020B0604020202020204" pitchFamily="34" charset="0"/>
            </a:endParaRPr>
          </a:p>
          <a:p>
            <a:pPr algn="l"/>
            <a:r>
              <a:rPr lang="eu-ES" sz="1500" b="1" dirty="0" err="1" smtClean="0">
                <a:solidFill>
                  <a:srgbClr val="FF0000"/>
                </a:solidFill>
                <a:latin typeface="Arial" panose="020B0604020202020204" pitchFamily="34" charset="0"/>
                <a:cs typeface="Arial" panose="020B0604020202020204" pitchFamily="34" charset="0"/>
              </a:rPr>
              <a:t>Contexto</a:t>
            </a:r>
            <a:r>
              <a:rPr lang="eu-ES" sz="1500" b="1" dirty="0" smtClean="0">
                <a:solidFill>
                  <a:srgbClr val="FF0000"/>
                </a:solidFill>
                <a:latin typeface="Arial" panose="020B0604020202020204" pitchFamily="34" charset="0"/>
                <a:cs typeface="Arial" panose="020B0604020202020204" pitchFamily="34" charset="0"/>
              </a:rPr>
              <a:t>. </a:t>
            </a:r>
            <a:r>
              <a:rPr lang="eu-ES" sz="1500" dirty="0" err="1">
                <a:solidFill>
                  <a:schemeClr val="tx1"/>
                </a:solidFill>
                <a:latin typeface="Arial" panose="020B0604020202020204" pitchFamily="34" charset="0"/>
                <a:cs typeface="Arial" panose="020B0604020202020204" pitchFamily="34" charset="0"/>
              </a:rPr>
              <a:t>I</a:t>
            </a:r>
            <a:r>
              <a:rPr lang="eu-ES" sz="1500" dirty="0" err="1" smtClean="0">
                <a:solidFill>
                  <a:schemeClr val="tx1"/>
                </a:solidFill>
                <a:latin typeface="Arial" panose="020B0604020202020204" pitchFamily="34" charset="0"/>
                <a:cs typeface="Arial" panose="020B0604020202020204" pitchFamily="34" charset="0"/>
              </a:rPr>
              <a:t>ncluir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sólamente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datos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actuales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relevantes</a:t>
            </a:r>
            <a:r>
              <a:rPr lang="eu-ES" sz="1500" dirty="0" smtClean="0">
                <a:solidFill>
                  <a:schemeClr val="tx1"/>
                </a:solidFill>
                <a:latin typeface="Arial" panose="020B0604020202020204" pitchFamily="34" charset="0"/>
                <a:cs typeface="Arial" panose="020B0604020202020204" pitchFamily="34" charset="0"/>
              </a:rPr>
              <a:t> y </a:t>
            </a:r>
            <a:r>
              <a:rPr lang="eu-ES" sz="1500" dirty="0" err="1" smtClean="0">
                <a:solidFill>
                  <a:schemeClr val="tx1"/>
                </a:solidFill>
                <a:latin typeface="Arial" panose="020B0604020202020204" pitchFamily="34" charset="0"/>
                <a:cs typeface="Arial" panose="020B0604020202020204" pitchFamily="34" charset="0"/>
              </a:rPr>
              <a:t>desagregados</a:t>
            </a:r>
            <a:r>
              <a:rPr lang="eu-ES" sz="1500" dirty="0" smtClean="0">
                <a:solidFill>
                  <a:schemeClr val="tx1"/>
                </a:solidFill>
                <a:latin typeface="Arial" panose="020B0604020202020204" pitchFamily="34" charset="0"/>
                <a:cs typeface="Arial" panose="020B0604020202020204" pitchFamily="34" charset="0"/>
              </a:rPr>
              <a:t>	</a:t>
            </a:r>
          </a:p>
          <a:p>
            <a:pPr algn="l"/>
            <a:r>
              <a:rPr lang="eu-ES" sz="1500" b="1" dirty="0" err="1" smtClean="0">
                <a:solidFill>
                  <a:srgbClr val="FF0000"/>
                </a:solidFill>
                <a:latin typeface="Arial" panose="020B0604020202020204" pitchFamily="34" charset="0"/>
                <a:cs typeface="Arial" panose="020B0604020202020204" pitchFamily="34" charset="0"/>
              </a:rPr>
              <a:t>Identificación</a:t>
            </a:r>
            <a:r>
              <a:rPr lang="eu-ES" sz="1500" b="1" dirty="0" smtClean="0">
                <a:solidFill>
                  <a:srgbClr val="FF0000"/>
                </a:solidFill>
                <a:latin typeface="Arial" panose="020B0604020202020204" pitchFamily="34" charset="0"/>
                <a:cs typeface="Arial" panose="020B0604020202020204" pitchFamily="34" charset="0"/>
              </a:rPr>
              <a:t> de la </a:t>
            </a:r>
            <a:r>
              <a:rPr lang="eu-ES" sz="1500" b="1" dirty="0" err="1" smtClean="0">
                <a:solidFill>
                  <a:srgbClr val="FF0000"/>
                </a:solidFill>
                <a:latin typeface="Arial" panose="020B0604020202020204" pitchFamily="34" charset="0"/>
                <a:cs typeface="Arial" panose="020B0604020202020204" pitchFamily="34" charset="0"/>
              </a:rPr>
              <a:t>crisis</a:t>
            </a:r>
            <a:r>
              <a:rPr lang="eu-ES" sz="1500" b="1" dirty="0" smtClean="0">
                <a:solidFill>
                  <a:srgbClr val="FF0000"/>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La </a:t>
            </a:r>
            <a:r>
              <a:rPr lang="eu-ES" sz="1500" dirty="0" err="1" smtClean="0">
                <a:solidFill>
                  <a:schemeClr val="tx1"/>
                </a:solidFill>
                <a:latin typeface="Arial" panose="020B0604020202020204" pitchFamily="34" charset="0"/>
                <a:cs typeface="Arial" panose="020B0604020202020204" pitchFamily="34" charset="0"/>
              </a:rPr>
              <a:t>intervención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responde</a:t>
            </a:r>
            <a:r>
              <a:rPr lang="eu-ES" sz="1500" dirty="0" smtClean="0">
                <a:solidFill>
                  <a:schemeClr val="tx1"/>
                </a:solidFill>
                <a:latin typeface="Arial" panose="020B0604020202020204" pitchFamily="34" charset="0"/>
                <a:cs typeface="Arial" panose="020B0604020202020204" pitchFamily="34" charset="0"/>
              </a:rPr>
              <a:t> una </a:t>
            </a:r>
            <a:r>
              <a:rPr lang="eu-ES" sz="1500" dirty="0" err="1" smtClean="0">
                <a:solidFill>
                  <a:schemeClr val="tx1"/>
                </a:solidFill>
                <a:latin typeface="Arial" panose="020B0604020202020204" pitchFamily="34" charset="0"/>
                <a:cs typeface="Arial" panose="020B0604020202020204" pitchFamily="34" charset="0"/>
              </a:rPr>
              <a:t>crisis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actual</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concreta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está</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identificada</a:t>
            </a:r>
            <a:r>
              <a:rPr lang="eu-ES" sz="1500" dirty="0" smtClean="0">
                <a:solidFill>
                  <a:schemeClr val="tx1"/>
                </a:solidFill>
                <a:latin typeface="Arial" panose="020B0604020202020204" pitchFamily="34" charset="0"/>
                <a:cs typeface="Arial" panose="020B0604020202020204" pitchFamily="34" charset="0"/>
              </a:rPr>
              <a:t>, a </a:t>
            </a:r>
            <a:r>
              <a:rPr lang="eu-ES" sz="1500" dirty="0" err="1" smtClean="0">
                <a:solidFill>
                  <a:schemeClr val="tx1"/>
                </a:solidFill>
                <a:latin typeface="Arial" panose="020B0604020202020204" pitchFamily="34" charset="0"/>
                <a:cs typeface="Arial" panose="020B0604020202020204" pitchFamily="34" charset="0"/>
              </a:rPr>
              <a:t>pesar</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sea</a:t>
            </a:r>
            <a:r>
              <a:rPr lang="eu-ES" sz="1500" dirty="0" smtClean="0">
                <a:solidFill>
                  <a:schemeClr val="tx1"/>
                </a:solidFill>
                <a:latin typeface="Arial" panose="020B0604020202020204" pitchFamily="34" charset="0"/>
                <a:cs typeface="Arial" panose="020B0604020202020204" pitchFamily="34" charset="0"/>
              </a:rPr>
              <a:t> un </a:t>
            </a:r>
            <a:r>
              <a:rPr lang="eu-ES" sz="1500" dirty="0" err="1" smtClean="0">
                <a:solidFill>
                  <a:schemeClr val="tx1"/>
                </a:solidFill>
                <a:latin typeface="Arial" panose="020B0604020202020204" pitchFamily="34" charset="0"/>
                <a:cs typeface="Arial" panose="020B0604020202020204" pitchFamily="34" charset="0"/>
              </a:rPr>
              <a:t>repunte</a:t>
            </a:r>
            <a:r>
              <a:rPr lang="eu-ES" sz="1500" dirty="0" smtClean="0">
                <a:solidFill>
                  <a:schemeClr val="tx1"/>
                </a:solidFill>
                <a:latin typeface="Arial" panose="020B0604020202020204" pitchFamily="34" charset="0"/>
                <a:cs typeface="Arial" panose="020B0604020202020204" pitchFamily="34" charset="0"/>
              </a:rPr>
              <a:t> de una </a:t>
            </a:r>
            <a:r>
              <a:rPr lang="eu-ES" sz="1500" dirty="0" err="1" smtClean="0">
                <a:solidFill>
                  <a:schemeClr val="tx1"/>
                </a:solidFill>
                <a:latin typeface="Arial" panose="020B0604020202020204" pitchFamily="34" charset="0"/>
                <a:cs typeface="Arial" panose="020B0604020202020204" pitchFamily="34" charset="0"/>
              </a:rPr>
              <a:t>crisis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crónica</a:t>
            </a:r>
            <a:endParaRPr lang="eu-ES" sz="1500" dirty="0" smtClean="0">
              <a:solidFill>
                <a:schemeClr val="tx1"/>
              </a:solidFill>
              <a:latin typeface="Arial" panose="020B0604020202020204" pitchFamily="34" charset="0"/>
              <a:cs typeface="Arial" panose="020B0604020202020204" pitchFamily="34" charset="0"/>
            </a:endParaRPr>
          </a:p>
          <a:p>
            <a:pPr algn="l"/>
            <a:r>
              <a:rPr lang="eu-ES" sz="1500" b="1" dirty="0" err="1" smtClean="0">
                <a:solidFill>
                  <a:srgbClr val="FF0000"/>
                </a:solidFill>
                <a:latin typeface="Arial" panose="020B0604020202020204" pitchFamily="34" charset="0"/>
                <a:cs typeface="Arial" panose="020B0604020202020204" pitchFamily="34" charset="0"/>
              </a:rPr>
              <a:t>Identificación</a:t>
            </a:r>
            <a:r>
              <a:rPr lang="eu-ES" sz="1500" b="1" dirty="0" smtClean="0">
                <a:solidFill>
                  <a:srgbClr val="FF0000"/>
                </a:solidFill>
                <a:latin typeface="Arial" panose="020B0604020202020204" pitchFamily="34" charset="0"/>
                <a:cs typeface="Arial" panose="020B0604020202020204" pitchFamily="34" charset="0"/>
              </a:rPr>
              <a:t> de </a:t>
            </a:r>
            <a:r>
              <a:rPr lang="eu-ES" sz="1500" b="1" dirty="0" err="1" smtClean="0">
                <a:solidFill>
                  <a:srgbClr val="FF0000"/>
                </a:solidFill>
                <a:latin typeface="Arial" panose="020B0604020202020204" pitchFamily="34" charset="0"/>
                <a:cs typeface="Arial" panose="020B0604020202020204" pitchFamily="34" charset="0"/>
              </a:rPr>
              <a:t>las</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causas</a:t>
            </a:r>
            <a:r>
              <a:rPr lang="eu-ES" sz="1500" b="1" dirty="0" smtClean="0">
                <a:solidFill>
                  <a:srgbClr val="FF0000"/>
                </a:solidFill>
                <a:latin typeface="Arial" panose="020B0604020202020204" pitchFamily="34" charset="0"/>
                <a:cs typeface="Arial" panose="020B0604020202020204" pitchFamily="34" charset="0"/>
              </a:rPr>
              <a:t>/global-</a:t>
            </a:r>
            <a:r>
              <a:rPr lang="eu-ES" sz="1500" b="1" dirty="0" err="1" smtClean="0">
                <a:solidFill>
                  <a:srgbClr val="FF0000"/>
                </a:solidFill>
                <a:latin typeface="Arial" panose="020B0604020202020204" pitchFamily="34" charset="0"/>
                <a:cs typeface="Arial" panose="020B0604020202020204" pitchFamily="34" charset="0"/>
              </a:rPr>
              <a:t>local</a:t>
            </a:r>
            <a:r>
              <a:rPr lang="eu-ES" sz="1500" b="1" dirty="0" smtClean="0">
                <a:solidFill>
                  <a:srgbClr val="FF0000"/>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Explicación</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causas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estructurales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la han </a:t>
            </a:r>
            <a:r>
              <a:rPr lang="eu-ES" sz="1500" dirty="0" err="1" smtClean="0">
                <a:solidFill>
                  <a:schemeClr val="tx1"/>
                </a:solidFill>
                <a:latin typeface="Arial" panose="020B0604020202020204" pitchFamily="34" charset="0"/>
                <a:cs typeface="Arial" panose="020B0604020202020204" pitchFamily="34" charset="0"/>
              </a:rPr>
              <a:t>originado</a:t>
            </a:r>
            <a:r>
              <a:rPr lang="eu-ES" sz="1500" dirty="0" smtClean="0">
                <a:solidFill>
                  <a:schemeClr val="tx1"/>
                </a:solidFill>
                <a:latin typeface="Arial" panose="020B0604020202020204" pitchFamily="34" charset="0"/>
                <a:cs typeface="Arial" panose="020B0604020202020204" pitchFamily="34" charset="0"/>
              </a:rPr>
              <a:t> y su </a:t>
            </a:r>
            <a:r>
              <a:rPr lang="eu-ES" sz="1500" dirty="0" err="1" smtClean="0">
                <a:solidFill>
                  <a:schemeClr val="tx1"/>
                </a:solidFill>
                <a:latin typeface="Arial" panose="020B0604020202020204" pitchFamily="34" charset="0"/>
                <a:cs typeface="Arial" panose="020B0604020202020204" pitchFamily="34" charset="0"/>
              </a:rPr>
              <a:t>vinculación</a:t>
            </a:r>
            <a:r>
              <a:rPr lang="eu-ES" sz="1500" dirty="0" smtClean="0">
                <a:solidFill>
                  <a:schemeClr val="tx1"/>
                </a:solidFill>
                <a:latin typeface="Arial" panose="020B0604020202020204" pitchFamily="34" charset="0"/>
                <a:cs typeface="Arial" panose="020B0604020202020204" pitchFamily="34" charset="0"/>
              </a:rPr>
              <a:t> con lo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ocurre</a:t>
            </a:r>
            <a:r>
              <a:rPr lang="eu-ES" sz="1500" dirty="0" smtClean="0">
                <a:solidFill>
                  <a:schemeClr val="tx1"/>
                </a:solidFill>
                <a:latin typeface="Arial" panose="020B0604020202020204" pitchFamily="34" charset="0"/>
                <a:cs typeface="Arial" panose="020B0604020202020204" pitchFamily="34" charset="0"/>
              </a:rPr>
              <a:t> a </a:t>
            </a:r>
            <a:r>
              <a:rPr lang="eu-ES" sz="1500" dirty="0" err="1" smtClean="0">
                <a:solidFill>
                  <a:schemeClr val="tx1"/>
                </a:solidFill>
                <a:latin typeface="Arial" panose="020B0604020202020204" pitchFamily="34" charset="0"/>
                <a:cs typeface="Arial" panose="020B0604020202020204" pitchFamily="34" charset="0"/>
              </a:rPr>
              <a:t>nivel</a:t>
            </a:r>
            <a:r>
              <a:rPr lang="eu-ES" sz="1500" dirty="0" smtClean="0">
                <a:solidFill>
                  <a:schemeClr val="tx1"/>
                </a:solidFill>
                <a:latin typeface="Arial" panose="020B0604020202020204" pitchFamily="34" charset="0"/>
                <a:cs typeface="Arial" panose="020B0604020202020204" pitchFamily="34" charset="0"/>
              </a:rPr>
              <a:t> global</a:t>
            </a:r>
          </a:p>
          <a:p>
            <a:pPr algn="l"/>
            <a:r>
              <a:rPr lang="eu-ES" sz="1500" b="1" dirty="0" err="1" smtClean="0">
                <a:solidFill>
                  <a:srgbClr val="FF0000"/>
                </a:solidFill>
                <a:latin typeface="Arial" panose="020B0604020202020204" pitchFamily="34" charset="0"/>
                <a:cs typeface="Arial" panose="020B0604020202020204" pitchFamily="34" charset="0"/>
              </a:rPr>
              <a:t>Identificación</a:t>
            </a:r>
            <a:r>
              <a:rPr lang="eu-ES" sz="1500" b="1" dirty="0" smtClean="0">
                <a:solidFill>
                  <a:srgbClr val="FF0000"/>
                </a:solidFill>
                <a:latin typeface="Arial" panose="020B0604020202020204" pitchFamily="34" charset="0"/>
                <a:cs typeface="Arial" panose="020B0604020202020204" pitchFamily="34" charset="0"/>
              </a:rPr>
              <a:t> de la </a:t>
            </a:r>
            <a:r>
              <a:rPr lang="eu-ES" sz="1500" b="1" dirty="0" err="1" smtClean="0">
                <a:solidFill>
                  <a:srgbClr val="FF0000"/>
                </a:solidFill>
                <a:latin typeface="Arial" panose="020B0604020202020204" pitchFamily="34" charset="0"/>
                <a:cs typeface="Arial" panose="020B0604020202020204" pitchFamily="34" charset="0"/>
              </a:rPr>
              <a:t>intervención</a:t>
            </a:r>
            <a:r>
              <a:rPr lang="eu-ES" sz="1500" b="1" dirty="0">
                <a:solidFill>
                  <a:srgbClr val="FF0000"/>
                </a:solidFill>
                <a:latin typeface="Arial" panose="020B0604020202020204" pitchFamily="34" charset="0"/>
                <a:cs typeface="Arial" panose="020B0604020202020204" pitchFamily="34" charset="0"/>
              </a:rPr>
              <a:t>.</a:t>
            </a:r>
            <a:r>
              <a:rPr lang="eu-ES" sz="1500" b="1" dirty="0" smtClean="0">
                <a:solidFill>
                  <a:srgbClr val="FF0000"/>
                </a:solidFill>
                <a:latin typeface="Arial" panose="020B0604020202020204" pitchFamily="34" charset="0"/>
                <a:cs typeface="Arial" panose="020B0604020202020204" pitchFamily="34" charset="0"/>
              </a:rPr>
              <a:t> </a:t>
            </a:r>
          </a:p>
          <a:p>
            <a:pPr algn="l"/>
            <a:r>
              <a:rPr lang="eu-ES" sz="1500" b="1" dirty="0">
                <a:solidFill>
                  <a:srgbClr val="FF0000"/>
                </a:solidFill>
                <a:latin typeface="Arial" panose="020B0604020202020204" pitchFamily="34" charset="0"/>
                <a:cs typeface="Arial" panose="020B0604020202020204" pitchFamily="34" charset="0"/>
              </a:rPr>
              <a:t>	</a:t>
            </a:r>
            <a:r>
              <a:rPr lang="eu-ES" sz="1500" u="sng" dirty="0" err="1" smtClean="0">
                <a:solidFill>
                  <a:schemeClr val="tx1"/>
                </a:solidFill>
                <a:latin typeface="Arial" panose="020B0604020202020204" pitchFamily="34" charset="0"/>
                <a:cs typeface="Arial" panose="020B0604020202020204" pitchFamily="34" charset="0"/>
              </a:rPr>
              <a:t>Participación</a:t>
            </a:r>
            <a:r>
              <a:rPr lang="eu-ES" sz="1500" dirty="0" smtClean="0">
                <a:solidFill>
                  <a:schemeClr val="tx1"/>
                </a:solidFill>
                <a:latin typeface="Arial" panose="020B0604020202020204" pitchFamily="34" charset="0"/>
                <a:cs typeface="Arial" panose="020B0604020202020204" pitchFamily="34" charset="0"/>
              </a:rPr>
              <a:t>. ¿El </a:t>
            </a:r>
            <a:r>
              <a:rPr lang="eu-ES" sz="1500" dirty="0" err="1">
                <a:solidFill>
                  <a:schemeClr val="tx1"/>
                </a:solidFill>
                <a:latin typeface="Arial" panose="020B0604020202020204" pitchFamily="34" charset="0"/>
                <a:cs typeface="Arial" panose="020B0604020202020204" pitchFamily="34" charset="0"/>
              </a:rPr>
              <a:t>proyecto</a:t>
            </a:r>
            <a:r>
              <a:rPr lang="eu-ES" sz="1500" dirty="0">
                <a:solidFill>
                  <a:schemeClr val="tx1"/>
                </a:solidFill>
                <a:latin typeface="Arial" panose="020B0604020202020204" pitchFamily="34" charset="0"/>
                <a:cs typeface="Arial" panose="020B0604020202020204" pitchFamily="34" charset="0"/>
              </a:rPr>
              <a:t> </a:t>
            </a:r>
            <a:r>
              <a:rPr lang="eu-ES" sz="1500" dirty="0" err="1">
                <a:solidFill>
                  <a:schemeClr val="tx1"/>
                </a:solidFill>
                <a:latin typeface="Arial" panose="020B0604020202020204" pitchFamily="34" charset="0"/>
                <a:cs typeface="Arial" panose="020B0604020202020204" pitchFamily="34" charset="0"/>
              </a:rPr>
              <a:t>responde</a:t>
            </a:r>
            <a:r>
              <a:rPr lang="eu-ES" sz="1500" dirty="0">
                <a:solidFill>
                  <a:schemeClr val="tx1"/>
                </a:solidFill>
                <a:latin typeface="Arial" panose="020B0604020202020204" pitchFamily="34" charset="0"/>
                <a:cs typeface="Arial" panose="020B0604020202020204" pitchFamily="34" charset="0"/>
              </a:rPr>
              <a:t> a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a:solidFill>
                  <a:schemeClr val="tx1"/>
                </a:solidFill>
                <a:latin typeface="Arial" panose="020B0604020202020204" pitchFamily="34" charset="0"/>
                <a:cs typeface="Arial" panose="020B0604020202020204" pitchFamily="34" charset="0"/>
              </a:rPr>
              <a:t>necesidades</a:t>
            </a:r>
            <a:r>
              <a:rPr lang="eu-ES" sz="1500" dirty="0">
                <a:solidFill>
                  <a:schemeClr val="tx1"/>
                </a:solidFill>
                <a:latin typeface="Arial" panose="020B0604020202020204" pitchFamily="34" charset="0"/>
                <a:cs typeface="Arial" panose="020B0604020202020204" pitchFamily="34" charset="0"/>
              </a:rPr>
              <a:t> y </a:t>
            </a:r>
            <a:r>
              <a:rPr lang="eu-ES" sz="1500" dirty="0" err="1" smtClean="0">
                <a:solidFill>
                  <a:schemeClr val="tx1"/>
                </a:solidFill>
                <a:latin typeface="Arial" panose="020B0604020202020204" pitchFamily="34" charset="0"/>
                <a:cs typeface="Arial" panose="020B0604020202020204" pitchFamily="34" charset="0"/>
              </a:rPr>
              <a:t>capacidades</a:t>
            </a:r>
            <a:r>
              <a:rPr lang="eu-ES" sz="1500" dirty="0" smtClean="0">
                <a:solidFill>
                  <a:schemeClr val="tx1"/>
                </a:solidFill>
                <a:latin typeface="Arial" panose="020B0604020202020204" pitchFamily="34" charset="0"/>
                <a:cs typeface="Arial" panose="020B0604020202020204" pitchFamily="34" charset="0"/>
              </a:rPr>
              <a:t> de la </a:t>
            </a:r>
            <a:r>
              <a:rPr lang="eu-ES" sz="1500" dirty="0" err="1" smtClean="0">
                <a:solidFill>
                  <a:schemeClr val="tx1"/>
                </a:solidFill>
                <a:latin typeface="Arial" panose="020B0604020202020204" pitchFamily="34" charset="0"/>
                <a:cs typeface="Arial" panose="020B0604020202020204" pitchFamily="34" charset="0"/>
              </a:rPr>
              <a:t>población</a:t>
            </a:r>
            <a:r>
              <a:rPr lang="eu-ES" sz="1500" dirty="0" smtClean="0">
                <a:solidFill>
                  <a:schemeClr val="tx1"/>
                </a:solidFill>
                <a:latin typeface="Arial" panose="020B0604020202020204" pitchFamily="34" charset="0"/>
                <a:cs typeface="Arial" panose="020B0604020202020204" pitchFamily="34" charset="0"/>
              </a:rPr>
              <a:t> 	sujeto? ¿La </a:t>
            </a:r>
            <a:r>
              <a:rPr lang="eu-ES" sz="1500" dirty="0" err="1" smtClean="0">
                <a:solidFill>
                  <a:schemeClr val="tx1"/>
                </a:solidFill>
                <a:latin typeface="Arial" panose="020B0604020202020204" pitchFamily="34" charset="0"/>
                <a:cs typeface="Arial" panose="020B0604020202020204" pitchFamily="34" charset="0"/>
              </a:rPr>
              <a:t>población</a:t>
            </a:r>
            <a:r>
              <a:rPr lang="eu-ES" sz="1500" dirty="0" smtClean="0">
                <a:solidFill>
                  <a:schemeClr val="tx1"/>
                </a:solidFill>
                <a:latin typeface="Arial" panose="020B0604020202020204" pitchFamily="34" charset="0"/>
                <a:cs typeface="Arial" panose="020B0604020202020204" pitchFamily="34" charset="0"/>
              </a:rPr>
              <a:t> sujeto ha </a:t>
            </a:r>
            <a:r>
              <a:rPr lang="eu-ES" sz="1500" dirty="0" err="1" smtClean="0">
                <a:solidFill>
                  <a:schemeClr val="tx1"/>
                </a:solidFill>
                <a:latin typeface="Arial" panose="020B0604020202020204" pitchFamily="34" charset="0"/>
                <a:cs typeface="Arial" panose="020B0604020202020204" pitchFamily="34" charset="0"/>
              </a:rPr>
              <a:t>participado</a:t>
            </a:r>
            <a:r>
              <a:rPr lang="eu-ES" sz="1500" dirty="0" smtClean="0">
                <a:solidFill>
                  <a:schemeClr val="tx1"/>
                </a:solidFill>
                <a:latin typeface="Arial" panose="020B0604020202020204" pitchFamily="34" charset="0"/>
                <a:cs typeface="Arial" panose="020B0604020202020204" pitchFamily="34" charset="0"/>
              </a:rPr>
              <a:t>? Si no, ¿</a:t>
            </a:r>
            <a:r>
              <a:rPr lang="eu-ES" sz="1500" dirty="0" err="1" smtClean="0">
                <a:solidFill>
                  <a:schemeClr val="tx1"/>
                </a:solidFill>
                <a:latin typeface="Arial" panose="020B0604020202020204" pitchFamily="34" charset="0"/>
                <a:cs typeface="Arial" panose="020B0604020202020204" pitchFamily="34" charset="0"/>
              </a:rPr>
              <a:t>por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qué</a:t>
            </a:r>
            <a:r>
              <a:rPr lang="eu-ES" sz="1500" dirty="0" smtClean="0">
                <a:solidFill>
                  <a:schemeClr val="tx1"/>
                </a:solidFill>
                <a:latin typeface="Arial" panose="020B0604020202020204" pitchFamily="34" charset="0"/>
                <a:cs typeface="Arial" panose="020B0604020202020204" pitchFamily="34" charset="0"/>
              </a:rPr>
              <a:t>? ¿Han </a:t>
            </a:r>
            <a:r>
              <a:rPr lang="eu-ES" sz="1500" dirty="0" err="1" smtClean="0">
                <a:solidFill>
                  <a:schemeClr val="tx1"/>
                </a:solidFill>
                <a:latin typeface="Arial" panose="020B0604020202020204" pitchFamily="34" charset="0"/>
                <a:cs typeface="Arial" panose="020B0604020202020204" pitchFamily="34" charset="0"/>
              </a:rPr>
              <a:t>participado</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otras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organizaciones</a:t>
            </a:r>
            <a:r>
              <a:rPr lang="eu-ES" sz="1500" dirty="0" smtClean="0">
                <a:solidFill>
                  <a:schemeClr val="tx1"/>
                </a:solidFill>
                <a:latin typeface="Arial" panose="020B0604020202020204" pitchFamily="34" charset="0"/>
                <a:cs typeface="Arial" panose="020B0604020202020204" pitchFamily="34" charset="0"/>
              </a:rPr>
              <a:t> de la zona?</a:t>
            </a:r>
          </a:p>
          <a:p>
            <a:pPr algn="l"/>
            <a:r>
              <a:rPr lang="eu-ES" sz="1500" b="1" dirty="0" smtClean="0">
                <a:solidFill>
                  <a:srgbClr val="FF0000"/>
                </a:solidFill>
                <a:latin typeface="Arial" panose="020B0604020202020204" pitchFamily="34" charset="0"/>
                <a:cs typeface="Arial" panose="020B0604020202020204" pitchFamily="34" charset="0"/>
              </a:rPr>
              <a:t>	</a:t>
            </a:r>
            <a:r>
              <a:rPr lang="eu-ES" sz="1500" u="sng" dirty="0" err="1" smtClean="0">
                <a:solidFill>
                  <a:schemeClr val="tx1"/>
                </a:solidFill>
                <a:latin typeface="Arial" panose="020B0604020202020204" pitchFamily="34" charset="0"/>
                <a:cs typeface="Arial" panose="020B0604020202020204" pitchFamily="34" charset="0"/>
              </a:rPr>
              <a:t>Análisis</a:t>
            </a:r>
            <a:r>
              <a:rPr lang="eu-ES" sz="1500" u="sng" dirty="0" smtClean="0">
                <a:solidFill>
                  <a:schemeClr val="tx1"/>
                </a:solidFill>
                <a:latin typeface="Arial" panose="020B0604020202020204" pitchFamily="34" charset="0"/>
                <a:cs typeface="Arial" panose="020B0604020202020204" pitchFamily="34" charset="0"/>
              </a:rPr>
              <a:t> de </a:t>
            </a:r>
            <a:r>
              <a:rPr lang="eu-ES" sz="1500" u="sng" dirty="0" err="1" smtClean="0">
                <a:solidFill>
                  <a:schemeClr val="tx1"/>
                </a:solidFill>
                <a:latin typeface="Arial" panose="020B0604020202020204" pitchFamily="34" charset="0"/>
                <a:cs typeface="Arial" panose="020B0604020202020204" pitchFamily="34" charset="0"/>
              </a:rPr>
              <a:t>riesgos</a:t>
            </a:r>
            <a:r>
              <a:rPr lang="eu-ES" sz="1500" u="sng" dirty="0" smtClean="0">
                <a:solidFill>
                  <a:schemeClr val="tx1"/>
                </a:solidFill>
                <a:latin typeface="Arial" panose="020B0604020202020204" pitchFamily="34" charset="0"/>
                <a:cs typeface="Arial" panose="020B0604020202020204" pitchFamily="34" charset="0"/>
              </a:rPr>
              <a:t> de la </a:t>
            </a:r>
            <a:r>
              <a:rPr lang="eu-ES" sz="1500" u="sng" dirty="0" err="1" smtClean="0">
                <a:solidFill>
                  <a:schemeClr val="tx1"/>
                </a:solidFill>
                <a:latin typeface="Arial" panose="020B0604020202020204" pitchFamily="34" charset="0"/>
                <a:cs typeface="Arial" panose="020B0604020202020204" pitchFamily="34" charset="0"/>
              </a:rPr>
              <a:t>intervención</a:t>
            </a:r>
            <a:r>
              <a:rPr lang="eu-ES" sz="1500" dirty="0" smtClean="0">
                <a:solidFill>
                  <a:schemeClr val="tx1"/>
                </a:solidFill>
                <a:latin typeface="Arial" panose="020B0604020202020204" pitchFamily="34" charset="0"/>
                <a:cs typeface="Arial" panose="020B0604020202020204" pitchFamily="34" charset="0"/>
              </a:rPr>
              <a:t>. </a:t>
            </a:r>
            <a:r>
              <a:rPr lang="eu-ES" sz="1500" dirty="0">
                <a:solidFill>
                  <a:schemeClr val="tx1"/>
                </a:solidFill>
                <a:latin typeface="Arial" panose="020B0604020202020204" pitchFamily="34" charset="0"/>
                <a:cs typeface="Arial" panose="020B0604020202020204" pitchFamily="34" charset="0"/>
              </a:rPr>
              <a:t>N</a:t>
            </a:r>
            <a:r>
              <a:rPr lang="eu-ES" sz="1500" dirty="0" smtClean="0">
                <a:solidFill>
                  <a:schemeClr val="tx1"/>
                </a:solidFill>
                <a:latin typeface="Arial" panose="020B0604020202020204" pitchFamily="34" charset="0"/>
                <a:cs typeface="Arial" panose="020B0604020202020204" pitchFamily="34" charset="0"/>
              </a:rPr>
              <a:t>o son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hipótesis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sino</a:t>
            </a:r>
            <a:r>
              <a:rPr lang="eu-ES" sz="1500" dirty="0" smtClean="0">
                <a:solidFill>
                  <a:schemeClr val="tx1"/>
                </a:solidFill>
                <a:latin typeface="Arial" panose="020B0604020202020204" pitchFamily="34" charset="0"/>
                <a:cs typeface="Arial" panose="020B0604020202020204" pitchFamily="34" charset="0"/>
              </a:rPr>
              <a:t> lo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supone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poner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marcha</a:t>
            </a:r>
            <a:r>
              <a:rPr lang="eu-ES" sz="1500" dirty="0" smtClean="0">
                <a:solidFill>
                  <a:schemeClr val="tx1"/>
                </a:solidFill>
                <a:latin typeface="Arial" panose="020B0604020202020204" pitchFamily="34" charset="0"/>
                <a:cs typeface="Arial" panose="020B0604020202020204" pitchFamily="34" charset="0"/>
              </a:rPr>
              <a:t> la </a:t>
            </a:r>
            <a:r>
              <a:rPr lang="eu-ES" sz="1500" dirty="0" err="1" smtClean="0">
                <a:solidFill>
                  <a:schemeClr val="tx1"/>
                </a:solidFill>
                <a:latin typeface="Arial" panose="020B0604020202020204" pitchFamily="34" charset="0"/>
                <a:cs typeface="Arial" panose="020B0604020202020204" pitchFamily="34" charset="0"/>
              </a:rPr>
              <a:t>intervención</a:t>
            </a:r>
            <a:r>
              <a:rPr lang="eu-ES" sz="1500" dirty="0" smtClean="0">
                <a:solidFill>
                  <a:schemeClr val="tx1"/>
                </a:solidFill>
                <a:latin typeface="Arial" panose="020B0604020202020204" pitchFamily="34" charset="0"/>
                <a:cs typeface="Arial" panose="020B0604020202020204" pitchFamily="34" charset="0"/>
              </a:rPr>
              <a:t>. ¿No genera </a:t>
            </a:r>
            <a:r>
              <a:rPr lang="eu-ES" sz="1500" dirty="0" err="1" smtClean="0">
                <a:solidFill>
                  <a:schemeClr val="tx1"/>
                </a:solidFill>
                <a:latin typeface="Arial" panose="020B0604020202020204" pitchFamily="34" charset="0"/>
                <a:cs typeface="Arial" panose="020B0604020202020204" pitchFamily="34" charset="0"/>
              </a:rPr>
              <a:t>ningún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impacto</a:t>
            </a:r>
            <a:r>
              <a:rPr lang="eu-ES" sz="1500" dirty="0" smtClean="0">
                <a:solidFill>
                  <a:schemeClr val="tx1"/>
                </a:solidFill>
                <a:latin typeface="Arial" panose="020B0604020202020204" pitchFamily="34" charset="0"/>
                <a:cs typeface="Arial" panose="020B0604020202020204" pitchFamily="34" charset="0"/>
              </a:rPr>
              <a:t>? ¿No </a:t>
            </a:r>
            <a:r>
              <a:rPr lang="eu-ES" sz="1500" dirty="0" err="1" smtClean="0">
                <a:solidFill>
                  <a:schemeClr val="tx1"/>
                </a:solidFill>
                <a:latin typeface="Arial" panose="020B0604020202020204" pitchFamily="34" charset="0"/>
                <a:cs typeface="Arial" panose="020B0604020202020204" pitchFamily="34" charset="0"/>
              </a:rPr>
              <a:t>hay</a:t>
            </a:r>
            <a:r>
              <a:rPr lang="eu-ES" sz="1500" dirty="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riesgos</a:t>
            </a:r>
            <a:r>
              <a:rPr lang="eu-ES" sz="1500" dirty="0" smtClean="0">
                <a:solidFill>
                  <a:schemeClr val="tx1"/>
                </a:solidFill>
                <a:latin typeface="Arial" panose="020B0604020202020204" pitchFamily="34" charset="0"/>
                <a:cs typeface="Arial" panose="020B0604020202020204" pitchFamily="34" charset="0"/>
              </a:rPr>
              <a:t> para la </a:t>
            </a:r>
            <a:r>
              <a:rPr lang="eu-ES" sz="1500" dirty="0" err="1" smtClean="0">
                <a:solidFill>
                  <a:schemeClr val="tx1"/>
                </a:solidFill>
                <a:latin typeface="Arial" panose="020B0604020202020204" pitchFamily="34" charset="0"/>
                <a:cs typeface="Arial" panose="020B0604020202020204" pitchFamily="34" charset="0"/>
              </a:rPr>
              <a:t>población</a:t>
            </a:r>
            <a:r>
              <a:rPr lang="eu-ES" sz="1500" dirty="0" smtClean="0">
                <a:solidFill>
                  <a:schemeClr val="tx1"/>
                </a:solidFill>
                <a:latin typeface="Arial" panose="020B0604020202020204" pitchFamily="34" charset="0"/>
                <a:cs typeface="Arial" panose="020B0604020202020204" pitchFamily="34" charset="0"/>
              </a:rPr>
              <a:t> 	sujeto, para la </a:t>
            </a:r>
            <a:r>
              <a:rPr lang="eu-ES" sz="1500" dirty="0" err="1" smtClean="0">
                <a:solidFill>
                  <a:schemeClr val="tx1"/>
                </a:solidFill>
                <a:latin typeface="Arial" panose="020B0604020202020204" pitchFamily="34" charset="0"/>
                <a:cs typeface="Arial" panose="020B0604020202020204" pitchFamily="34" charset="0"/>
              </a:rPr>
              <a:t>comunidad</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acogida</a:t>
            </a:r>
            <a:r>
              <a:rPr lang="eu-ES" sz="1500" dirty="0" smtClean="0">
                <a:solidFill>
                  <a:schemeClr val="tx1"/>
                </a:solidFill>
                <a:latin typeface="Arial" panose="020B0604020202020204" pitchFamily="34" charset="0"/>
                <a:cs typeface="Arial" panose="020B0604020202020204" pitchFamily="34" charset="0"/>
              </a:rPr>
              <a:t>, para la SL, para el </a:t>
            </a:r>
            <a:r>
              <a:rPr lang="eu-ES" sz="1500" dirty="0" err="1" smtClean="0">
                <a:solidFill>
                  <a:schemeClr val="tx1"/>
                </a:solidFill>
                <a:latin typeface="Arial" panose="020B0604020202020204" pitchFamily="34" charset="0"/>
                <a:cs typeface="Arial" panose="020B0604020202020204" pitchFamily="34" charset="0"/>
              </a:rPr>
              <a:t>entorno</a:t>
            </a:r>
            <a:r>
              <a:rPr lang="eu-ES" sz="1500" dirty="0" smtClean="0">
                <a:solidFill>
                  <a:schemeClr val="tx1"/>
                </a:solidFill>
                <a:latin typeface="Arial" panose="020B0604020202020204" pitchFamily="34" charset="0"/>
                <a:cs typeface="Arial" panose="020B0604020202020204" pitchFamily="34" charset="0"/>
              </a:rPr>
              <a:t>, …?</a:t>
            </a:r>
          </a:p>
          <a:p>
            <a:pPr algn="l"/>
            <a:r>
              <a:rPr lang="eu-ES" sz="1500" b="1" dirty="0" err="1" smtClean="0">
                <a:solidFill>
                  <a:srgbClr val="FF0000"/>
                </a:solidFill>
                <a:latin typeface="Arial" panose="020B0604020202020204" pitchFamily="34" charset="0"/>
                <a:cs typeface="Arial" panose="020B0604020202020204" pitchFamily="34" charset="0"/>
              </a:rPr>
              <a:t>Principios</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humanitarios</a:t>
            </a:r>
            <a:r>
              <a:rPr lang="eu-ES" sz="1500" b="1" dirty="0" smtClean="0">
                <a:solidFill>
                  <a:srgbClr val="FF0000"/>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No </a:t>
            </a:r>
            <a:r>
              <a:rPr lang="eu-ES" sz="1500" dirty="0" err="1" smtClean="0">
                <a:solidFill>
                  <a:schemeClr val="tx1"/>
                </a:solidFill>
                <a:latin typeface="Arial" panose="020B0604020202020204" pitchFamily="34" charset="0"/>
                <a:cs typeface="Arial" panose="020B0604020202020204" pitchFamily="34" charset="0"/>
              </a:rPr>
              <a:t>explicación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teórica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sino</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recoger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posibilidades</a:t>
            </a:r>
            <a:r>
              <a:rPr lang="eu-ES" sz="1500" dirty="0" smtClean="0">
                <a:solidFill>
                  <a:schemeClr val="tx1"/>
                </a:solidFill>
                <a:latin typeface="Arial" panose="020B0604020202020204" pitchFamily="34" charset="0"/>
                <a:cs typeface="Arial" panose="020B0604020202020204" pitchFamily="34" charset="0"/>
              </a:rPr>
              <a:t> o </a:t>
            </a:r>
            <a:r>
              <a:rPr lang="eu-ES" sz="1500" dirty="0" err="1" smtClean="0">
                <a:solidFill>
                  <a:schemeClr val="tx1"/>
                </a:solidFill>
                <a:latin typeface="Arial" panose="020B0604020202020204" pitchFamily="34" charset="0"/>
                <a:cs typeface="Arial" panose="020B0604020202020204" pitchFamily="34" charset="0"/>
              </a:rPr>
              <a:t>dificultades</a:t>
            </a:r>
            <a:r>
              <a:rPr lang="eu-ES" sz="1500" dirty="0" smtClean="0">
                <a:solidFill>
                  <a:schemeClr val="tx1"/>
                </a:solidFill>
                <a:latin typeface="Arial" panose="020B0604020202020204" pitchFamily="34" charset="0"/>
                <a:cs typeface="Arial" panose="020B0604020202020204" pitchFamily="34" charset="0"/>
              </a:rPr>
              <a:t> para su </a:t>
            </a:r>
            <a:r>
              <a:rPr lang="eu-ES" sz="1500" dirty="0" err="1" smtClean="0">
                <a:solidFill>
                  <a:schemeClr val="tx1"/>
                </a:solidFill>
                <a:latin typeface="Arial" panose="020B0604020202020204" pitchFamily="34" charset="0"/>
                <a:cs typeface="Arial" panose="020B0604020202020204" pitchFamily="34" charset="0"/>
              </a:rPr>
              <a:t>puesta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práctica</a:t>
            </a:r>
            <a:r>
              <a:rPr lang="eu-ES" sz="1500" dirty="0" smtClean="0">
                <a:solidFill>
                  <a:schemeClr val="tx1"/>
                </a:solidFill>
                <a:latin typeface="Arial" panose="020B0604020202020204" pitchFamily="34" charset="0"/>
                <a:cs typeface="Arial" panose="020B0604020202020204" pitchFamily="34" charset="0"/>
              </a:rPr>
              <a:t>, </a:t>
            </a:r>
            <a:r>
              <a:rPr lang="es-ES" sz="1500" dirty="0" smtClean="0">
                <a:solidFill>
                  <a:schemeClr val="tx1"/>
                </a:solidFill>
                <a:latin typeface="Arial" panose="020B0604020202020204" pitchFamily="34" charset="0"/>
                <a:cs typeface="Arial" panose="020B0604020202020204" pitchFamily="34" charset="0"/>
              </a:rPr>
              <a:t>los dilemas de la organización para aplicarlos…</a:t>
            </a: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503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(iii)</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16832"/>
            <a:ext cx="8820472" cy="4725144"/>
          </a:xfrm>
        </p:spPr>
        <p:txBody>
          <a:bodyPr>
            <a:noAutofit/>
          </a:bodyPr>
          <a:lstStyle/>
          <a:p>
            <a:pPr algn="l"/>
            <a:r>
              <a:rPr lang="eu-ES" sz="1600" b="1" i="1" dirty="0" smtClean="0">
                <a:solidFill>
                  <a:schemeClr val="tx1"/>
                </a:solidFill>
                <a:latin typeface="Arial" panose="020B0604020202020204" pitchFamily="34" charset="0"/>
                <a:cs typeface="Arial" panose="020B0604020202020204" pitchFamily="34" charset="0"/>
              </a:rPr>
              <a:t>(…) </a:t>
            </a:r>
            <a:r>
              <a:rPr lang="eu-ES" sz="1600" b="1" i="1" dirty="0" err="1" smtClean="0">
                <a:solidFill>
                  <a:schemeClr val="tx1"/>
                </a:solidFill>
                <a:latin typeface="Arial" panose="020B0604020202020204" pitchFamily="34" charset="0"/>
                <a:cs typeface="Arial" panose="020B0604020202020204" pitchFamily="34" charset="0"/>
              </a:rPr>
              <a:t>Pertinencia</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s-ES" sz="1400" b="1" dirty="0" smtClean="0">
              <a:solidFill>
                <a:srgbClr val="FF0000"/>
              </a:solidFill>
              <a:latin typeface="Arial" panose="020B0604020202020204" pitchFamily="34" charset="0"/>
              <a:cs typeface="Arial" panose="020B0604020202020204" pitchFamily="34" charset="0"/>
            </a:endParaRPr>
          </a:p>
          <a:p>
            <a:pPr algn="l"/>
            <a:r>
              <a:rPr lang="es-ES" sz="1500" b="1" dirty="0">
                <a:solidFill>
                  <a:srgbClr val="FF0000"/>
                </a:solidFill>
                <a:latin typeface="Arial" panose="020B0604020202020204" pitchFamily="34" charset="0"/>
                <a:cs typeface="Arial" panose="020B0604020202020204" pitchFamily="34" charset="0"/>
              </a:rPr>
              <a:t>Encaje de la intervención en otras respuestas humanitarias. </a:t>
            </a:r>
            <a:r>
              <a:rPr lang="es-ES" sz="1500" dirty="0">
                <a:solidFill>
                  <a:schemeClr val="tx1"/>
                </a:solidFill>
                <a:latin typeface="Arial" panose="020B0604020202020204" pitchFamily="34" charset="0"/>
                <a:cs typeface="Arial" panose="020B0604020202020204" pitchFamily="34" charset="0"/>
              </a:rPr>
              <a:t>¿Se vincula a otras respuestas de otras organizaciones o del gobierno? ¿Es una intervención aislada? ¿Por qué?</a:t>
            </a:r>
          </a:p>
          <a:p>
            <a:pPr algn="l"/>
            <a:r>
              <a:rPr lang="es-ES" sz="1500" b="1" dirty="0" smtClean="0">
                <a:solidFill>
                  <a:srgbClr val="FF0000"/>
                </a:solidFill>
                <a:latin typeface="Arial" panose="020B0604020202020204" pitchFamily="34" charset="0"/>
                <a:cs typeface="Arial" panose="020B0604020202020204" pitchFamily="34" charset="0"/>
              </a:rPr>
              <a:t>Coordinación con otros agentes presentes en el terreno. </a:t>
            </a:r>
            <a:r>
              <a:rPr lang="es-ES" sz="1500" dirty="0" smtClean="0">
                <a:solidFill>
                  <a:schemeClr val="tx1"/>
                </a:solidFill>
                <a:latin typeface="Arial" panose="020B0604020202020204" pitchFamily="34" charset="0"/>
                <a:cs typeface="Arial" panose="020B0604020202020204" pitchFamily="34" charset="0"/>
              </a:rPr>
              <a:t>¿Qué mecanismos de coordinación hay? ¿Funcionan? ¿Participan en ellos? ¿Por qué no?</a:t>
            </a:r>
          </a:p>
          <a:p>
            <a:pPr algn="l"/>
            <a:r>
              <a:rPr lang="es-ES" sz="1500" b="1" dirty="0" smtClean="0">
                <a:solidFill>
                  <a:srgbClr val="FF0000"/>
                </a:solidFill>
                <a:latin typeface="Arial" panose="020B0604020202020204" pitchFamily="34" charset="0"/>
                <a:cs typeface="Arial" panose="020B0604020202020204" pitchFamily="34" charset="0"/>
              </a:rPr>
              <a:t>Inserción de la intervención en las planificaciones humanitarias de la entidad beneficiaria y de la socia local.  </a:t>
            </a:r>
            <a:r>
              <a:rPr lang="es-ES" sz="1500" dirty="0" smtClean="0">
                <a:solidFill>
                  <a:schemeClr val="tx1"/>
                </a:solidFill>
                <a:latin typeface="Arial" panose="020B0604020202020204" pitchFamily="34" charset="0"/>
                <a:cs typeface="Arial" panose="020B0604020202020204" pitchFamily="34" charset="0"/>
              </a:rPr>
              <a:t>Vinculación con lo priorizado en el PEAH y planes de cada una de las organizaciones participantes. Justificación de la inserción. OJO con que la AVCD cuente con la última versión. OJO con prorrogar la vigencia de los documentos sin justificarlo.</a:t>
            </a:r>
          </a:p>
          <a:p>
            <a:pPr algn="l"/>
            <a:r>
              <a:rPr lang="es-ES" sz="1500" b="1" dirty="0" smtClean="0">
                <a:solidFill>
                  <a:srgbClr val="FF0000"/>
                </a:solidFill>
                <a:latin typeface="Arial" panose="020B0604020202020204" pitchFamily="34" charset="0"/>
                <a:cs typeface="Arial" panose="020B0604020202020204" pitchFamily="34" charset="0"/>
              </a:rPr>
              <a:t>Población sujeto. </a:t>
            </a:r>
          </a:p>
          <a:p>
            <a:pPr algn="l"/>
            <a:r>
              <a:rPr lang="es-ES" sz="1500" b="1" dirty="0">
                <a:solidFill>
                  <a:srgbClr val="FF0000"/>
                </a:solidFill>
                <a:latin typeface="Arial" panose="020B0604020202020204" pitchFamily="34" charset="0"/>
                <a:cs typeface="Arial" panose="020B0604020202020204" pitchFamily="34" charset="0"/>
              </a:rPr>
              <a:t>	</a:t>
            </a:r>
            <a:r>
              <a:rPr lang="es-ES" sz="1500" u="sng" dirty="0" smtClean="0">
                <a:solidFill>
                  <a:schemeClr val="tx1"/>
                </a:solidFill>
                <a:latin typeface="Arial" panose="020B0604020202020204" pitchFamily="34" charset="0"/>
                <a:cs typeface="Arial" panose="020B0604020202020204" pitchFamily="34" charset="0"/>
              </a:rPr>
              <a:t>Identificar</a:t>
            </a:r>
            <a:r>
              <a:rPr lang="es-ES" sz="1500" dirty="0" smtClean="0">
                <a:solidFill>
                  <a:schemeClr val="tx1"/>
                </a:solidFill>
                <a:latin typeface="Arial" panose="020B0604020202020204" pitchFamily="34" charset="0"/>
                <a:cs typeface="Arial" panose="020B0604020202020204" pitchFamily="34" charset="0"/>
              </a:rPr>
              <a:t> a toda la población con la que hay actividades (también a las autoridades, 	población de acogida…). Definir criterios claros y concretos para su selección. </a:t>
            </a:r>
          </a:p>
          <a:p>
            <a:pPr algn="l"/>
            <a:r>
              <a:rPr lang="es-ES" sz="1500" dirty="0">
                <a:solidFill>
                  <a:schemeClr val="tx1"/>
                </a:solidFill>
                <a:latin typeface="Arial" panose="020B0604020202020204" pitchFamily="34" charset="0"/>
                <a:cs typeface="Arial" panose="020B0604020202020204" pitchFamily="34" charset="0"/>
              </a:rPr>
              <a:t>	</a:t>
            </a:r>
            <a:r>
              <a:rPr lang="es-ES" sz="1500" u="sng" dirty="0" smtClean="0">
                <a:solidFill>
                  <a:schemeClr val="tx1"/>
                </a:solidFill>
                <a:latin typeface="Arial" panose="020B0604020202020204" pitchFamily="34" charset="0"/>
                <a:cs typeface="Arial" panose="020B0604020202020204" pitchFamily="34" charset="0"/>
              </a:rPr>
              <a:t>Análisis de vulnerabilidades y capacidades</a:t>
            </a:r>
            <a:r>
              <a:rPr lang="es-ES" sz="1500" dirty="0" smtClean="0">
                <a:solidFill>
                  <a:schemeClr val="tx1"/>
                </a:solidFill>
                <a:latin typeface="Arial" panose="020B0604020202020204" pitchFamily="34" charset="0"/>
                <a:cs typeface="Arial" panose="020B0604020202020204" pitchFamily="34" charset="0"/>
              </a:rPr>
              <a:t>. </a:t>
            </a:r>
            <a:r>
              <a:rPr lang="es-ES" sz="1500" dirty="0">
                <a:solidFill>
                  <a:schemeClr val="tx1"/>
                </a:solidFill>
                <a:latin typeface="Arial" panose="020B0604020202020204" pitchFamily="34" charset="0"/>
                <a:cs typeface="Arial" panose="020B0604020202020204" pitchFamily="34" charset="0"/>
              </a:rPr>
              <a:t>La población no sólo cuenta con </a:t>
            </a:r>
            <a:r>
              <a:rPr lang="es-ES" sz="1500" dirty="0" smtClean="0">
                <a:solidFill>
                  <a:schemeClr val="tx1"/>
                </a:solidFill>
                <a:latin typeface="Arial" panose="020B0604020202020204" pitchFamily="34" charset="0"/>
                <a:cs typeface="Arial" panose="020B0604020202020204" pitchFamily="34" charset="0"/>
              </a:rPr>
              <a:t>	vulnerabilidades </a:t>
            </a:r>
            <a:r>
              <a:rPr lang="es-ES" sz="1500" dirty="0">
                <a:solidFill>
                  <a:schemeClr val="tx1"/>
                </a:solidFill>
                <a:latin typeface="Arial" panose="020B0604020202020204" pitchFamily="34" charset="0"/>
                <a:cs typeface="Arial" panose="020B0604020202020204" pitchFamily="34" charset="0"/>
              </a:rPr>
              <a:t>sino </a:t>
            </a:r>
            <a:r>
              <a:rPr lang="es-ES" sz="1500" dirty="0" smtClean="0">
                <a:solidFill>
                  <a:schemeClr val="tx1"/>
                </a:solidFill>
                <a:latin typeface="Arial" panose="020B0604020202020204" pitchFamily="34" charset="0"/>
                <a:cs typeface="Arial" panose="020B0604020202020204" pitchFamily="34" charset="0"/>
              </a:rPr>
              <a:t>con </a:t>
            </a:r>
            <a:r>
              <a:rPr lang="es-ES" sz="1500" dirty="0">
                <a:solidFill>
                  <a:schemeClr val="tx1"/>
                </a:solidFill>
                <a:latin typeface="Arial" panose="020B0604020202020204" pitchFamily="34" charset="0"/>
                <a:cs typeface="Arial" panose="020B0604020202020204" pitchFamily="34" charset="0"/>
              </a:rPr>
              <a:t>capacidades </a:t>
            </a:r>
            <a:r>
              <a:rPr lang="es-ES" sz="1500" dirty="0" smtClean="0">
                <a:solidFill>
                  <a:schemeClr val="tx1"/>
                </a:solidFill>
                <a:latin typeface="Arial" panose="020B0604020202020204" pitchFamily="34" charset="0"/>
                <a:cs typeface="Arial" panose="020B0604020202020204" pitchFamily="34" charset="0"/>
              </a:rPr>
              <a:t>en </a:t>
            </a:r>
            <a:r>
              <a:rPr lang="es-ES" sz="1500" dirty="0">
                <a:solidFill>
                  <a:schemeClr val="tx1"/>
                </a:solidFill>
                <a:latin typeface="Arial" panose="020B0604020202020204" pitchFamily="34" charset="0"/>
                <a:cs typeface="Arial" panose="020B0604020202020204" pitchFamily="34" charset="0"/>
              </a:rPr>
              <a:t>las que </a:t>
            </a:r>
            <a:r>
              <a:rPr lang="es-ES" sz="1500" dirty="0" smtClean="0">
                <a:solidFill>
                  <a:schemeClr val="tx1"/>
                </a:solidFill>
                <a:latin typeface="Arial" panose="020B0604020202020204" pitchFamily="34" charset="0"/>
                <a:cs typeface="Arial" panose="020B0604020202020204" pitchFamily="34" charset="0"/>
              </a:rPr>
              <a:t>apoyarse y que pueden fortalecerse. 	Incluir información de	 todas las categorías, diferenciadas por grupos, relacionadas con el 	tipo de intervención, no todas iguales en positivo o negativo.</a:t>
            </a:r>
          </a:p>
          <a:p>
            <a:pPr algn="l"/>
            <a:r>
              <a:rPr lang="eu-ES" sz="1500" b="1" i="1" dirty="0" smtClean="0">
                <a:solidFill>
                  <a:schemeClr val="tx1"/>
                </a:solidFill>
                <a:latin typeface="Arial" panose="020B0604020202020204" pitchFamily="34" charset="0"/>
                <a:cs typeface="Arial" panose="020B0604020202020204" pitchFamily="34" charset="0"/>
              </a:rPr>
              <a:t>    </a:t>
            </a:r>
            <a:endParaRPr lang="es-ES" sz="1500" b="1" dirty="0" smtClean="0">
              <a:solidFill>
                <a:schemeClr val="tx1"/>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038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08720"/>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(iv)</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16832"/>
            <a:ext cx="8820472" cy="4941168"/>
          </a:xfrm>
        </p:spPr>
        <p:txBody>
          <a:bodyPr>
            <a:noAutofit/>
          </a:bodyPr>
          <a:lstStyle/>
          <a:p>
            <a:pPr algn="l"/>
            <a:r>
              <a:rPr lang="eu-ES" sz="1600" b="1" i="1" dirty="0" err="1" smtClean="0">
                <a:solidFill>
                  <a:schemeClr val="tx1"/>
                </a:solidFill>
                <a:latin typeface="Arial" panose="020B0604020202020204" pitchFamily="34" charset="0"/>
                <a:cs typeface="Arial" panose="020B0604020202020204" pitchFamily="34" charset="0"/>
              </a:rPr>
              <a:t>Coherencia</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400" b="1" dirty="0">
              <a:solidFill>
                <a:schemeClr val="tx1"/>
              </a:solidFill>
              <a:latin typeface="Arial" panose="020B0604020202020204" pitchFamily="34" charset="0"/>
              <a:cs typeface="Arial" panose="020B0604020202020204" pitchFamily="34" charset="0"/>
            </a:endParaRPr>
          </a:p>
          <a:p>
            <a:pPr algn="l"/>
            <a:r>
              <a:rPr lang="eu-ES" sz="1500" b="1" dirty="0" err="1" smtClean="0">
                <a:solidFill>
                  <a:srgbClr val="FF0000"/>
                </a:solidFill>
                <a:latin typeface="Arial" panose="020B0604020202020204" pitchFamily="34" charset="0"/>
                <a:cs typeface="Arial" panose="020B0604020202020204" pitchFamily="34" charset="0"/>
              </a:rPr>
              <a:t>Justificación</a:t>
            </a:r>
            <a:r>
              <a:rPr lang="eu-ES" sz="1500" b="1" dirty="0" smtClean="0">
                <a:solidFill>
                  <a:srgbClr val="FF0000"/>
                </a:solidFill>
                <a:latin typeface="Arial" panose="020B0604020202020204" pitchFamily="34" charset="0"/>
                <a:cs typeface="Arial" panose="020B0604020202020204" pitchFamily="34" charset="0"/>
              </a:rPr>
              <a:t> de la </a:t>
            </a:r>
            <a:r>
              <a:rPr lang="eu-ES" sz="1500" b="1" dirty="0" err="1" smtClean="0">
                <a:solidFill>
                  <a:srgbClr val="FF0000"/>
                </a:solidFill>
                <a:latin typeface="Arial" panose="020B0604020202020204" pitchFamily="34" charset="0"/>
                <a:cs typeface="Arial" panose="020B0604020202020204" pitchFamily="34" charset="0"/>
              </a:rPr>
              <a:t>intervención</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Incorporación</a:t>
            </a:r>
            <a:r>
              <a:rPr lang="eu-ES" sz="1500" b="1" dirty="0" smtClean="0">
                <a:solidFill>
                  <a:srgbClr val="FF0000"/>
                </a:solidFill>
                <a:latin typeface="Arial" panose="020B0604020202020204" pitchFamily="34" charset="0"/>
                <a:cs typeface="Arial" panose="020B0604020202020204" pitchFamily="34" charset="0"/>
              </a:rPr>
              <a:t> de </a:t>
            </a:r>
            <a:r>
              <a:rPr lang="eu-ES" sz="1500" b="1" dirty="0" err="1" smtClean="0">
                <a:solidFill>
                  <a:srgbClr val="FF0000"/>
                </a:solidFill>
                <a:latin typeface="Arial" panose="020B0604020202020204" pitchFamily="34" charset="0"/>
                <a:cs typeface="Arial" panose="020B0604020202020204" pitchFamily="34" charset="0"/>
              </a:rPr>
              <a:t>aprendizajes</a:t>
            </a:r>
            <a:r>
              <a:rPr lang="eu-ES" sz="1500" b="1" dirty="0" smtClean="0">
                <a:solidFill>
                  <a:srgbClr val="FF0000"/>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La </a:t>
            </a:r>
            <a:r>
              <a:rPr lang="eu-ES" sz="1500" dirty="0" err="1" smtClean="0">
                <a:solidFill>
                  <a:schemeClr val="tx1"/>
                </a:solidFill>
                <a:latin typeface="Arial" panose="020B0604020202020204" pitchFamily="34" charset="0"/>
                <a:cs typeface="Arial" panose="020B0604020202020204" pitchFamily="34" charset="0"/>
              </a:rPr>
              <a:t>intervención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justifica</a:t>
            </a:r>
            <a:r>
              <a:rPr lang="eu-ES" sz="1500" dirty="0" smtClean="0">
                <a:solidFill>
                  <a:schemeClr val="tx1"/>
                </a:solidFill>
                <a:latin typeface="Arial" panose="020B0604020202020204" pitchFamily="34" charset="0"/>
                <a:cs typeface="Arial" panose="020B0604020202020204" pitchFamily="34" charset="0"/>
              </a:rPr>
              <a:t> e </a:t>
            </a:r>
            <a:r>
              <a:rPr lang="eu-ES" sz="1500" dirty="0" err="1" smtClean="0">
                <a:solidFill>
                  <a:schemeClr val="tx1"/>
                </a:solidFill>
                <a:latin typeface="Arial" panose="020B0604020202020204" pitchFamily="34" charset="0"/>
                <a:cs typeface="Arial" panose="020B0604020202020204" pitchFamily="34" charset="0"/>
              </a:rPr>
              <a:t>incorpora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aprendizajes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concretos</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intervenciones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anteriores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propias</a:t>
            </a:r>
            <a:r>
              <a:rPr lang="eu-ES" sz="1500" dirty="0" smtClean="0">
                <a:solidFill>
                  <a:schemeClr val="tx1"/>
                </a:solidFill>
                <a:latin typeface="Arial" panose="020B0604020202020204" pitchFamily="34" charset="0"/>
                <a:cs typeface="Arial" panose="020B0604020202020204" pitchFamily="34" charset="0"/>
              </a:rPr>
              <a:t> o de </a:t>
            </a:r>
            <a:r>
              <a:rPr lang="eu-ES" sz="1500" dirty="0" err="1" smtClean="0">
                <a:solidFill>
                  <a:schemeClr val="tx1"/>
                </a:solidFill>
                <a:latin typeface="Arial" panose="020B0604020202020204" pitchFamily="34" charset="0"/>
                <a:cs typeface="Arial" panose="020B0604020202020204" pitchFamily="34" charset="0"/>
              </a:rPr>
              <a:t>otras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financiadas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por</a:t>
            </a:r>
            <a:r>
              <a:rPr lang="eu-ES" sz="1500" dirty="0" smtClean="0">
                <a:solidFill>
                  <a:schemeClr val="tx1"/>
                </a:solidFill>
                <a:latin typeface="Arial" panose="020B0604020202020204" pitchFamily="34" charset="0"/>
                <a:cs typeface="Arial" panose="020B0604020202020204" pitchFamily="34" charset="0"/>
              </a:rPr>
              <a:t> la AVCD o no).</a:t>
            </a:r>
          </a:p>
          <a:p>
            <a:pPr algn="l"/>
            <a:r>
              <a:rPr lang="eu-ES" sz="1500" b="1" dirty="0" err="1" smtClean="0">
                <a:solidFill>
                  <a:srgbClr val="FF0000"/>
                </a:solidFill>
                <a:latin typeface="Arial" panose="020B0604020202020204" pitchFamily="34" charset="0"/>
                <a:cs typeface="Arial" panose="020B0604020202020204" pitchFamily="34" charset="0"/>
              </a:rPr>
              <a:t>Coherencia</a:t>
            </a:r>
            <a:r>
              <a:rPr lang="eu-ES" sz="1500" b="1" dirty="0" smtClean="0">
                <a:solidFill>
                  <a:srgbClr val="FF0000"/>
                </a:solidFill>
                <a:latin typeface="Arial" panose="020B0604020202020204" pitchFamily="34" charset="0"/>
                <a:cs typeface="Arial" panose="020B0604020202020204" pitchFamily="34" charset="0"/>
              </a:rPr>
              <a:t> MML. </a:t>
            </a:r>
            <a:r>
              <a:rPr lang="eu-ES" sz="1500" dirty="0" smtClean="0">
                <a:solidFill>
                  <a:schemeClr val="tx1"/>
                </a:solidFill>
                <a:latin typeface="Arial" panose="020B0604020202020204" pitchFamily="34" charset="0"/>
                <a:cs typeface="Arial" panose="020B0604020202020204" pitchFamily="34" charset="0"/>
              </a:rPr>
              <a:t>La MML </a:t>
            </a:r>
            <a:r>
              <a:rPr lang="eu-ES" sz="1500" dirty="0" err="1" smtClean="0">
                <a:solidFill>
                  <a:schemeClr val="tx1"/>
                </a:solidFill>
                <a:latin typeface="Arial" panose="020B0604020202020204" pitchFamily="34" charset="0"/>
                <a:cs typeface="Arial" panose="020B0604020202020204" pitchFamily="34" charset="0"/>
              </a:rPr>
              <a:t>tiene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todos</a:t>
            </a:r>
            <a:r>
              <a:rPr lang="eu-ES" sz="1500" dirty="0" smtClean="0">
                <a:solidFill>
                  <a:schemeClr val="tx1"/>
                </a:solidFill>
                <a:latin typeface="Arial" panose="020B0604020202020204" pitchFamily="34" charset="0"/>
                <a:cs typeface="Arial" panose="020B0604020202020204" pitchFamily="34" charset="0"/>
              </a:rPr>
              <a:t> los </a:t>
            </a:r>
            <a:r>
              <a:rPr lang="eu-ES" sz="1500" dirty="0" err="1" smtClean="0">
                <a:solidFill>
                  <a:schemeClr val="tx1"/>
                </a:solidFill>
                <a:latin typeface="Arial" panose="020B0604020202020204" pitchFamily="34" charset="0"/>
                <a:cs typeface="Arial" panose="020B0604020202020204" pitchFamily="34" charset="0"/>
              </a:rPr>
              <a:t>resultados</a:t>
            </a:r>
            <a:r>
              <a:rPr lang="eu-ES" sz="1500" dirty="0" smtClean="0">
                <a:solidFill>
                  <a:schemeClr val="tx1"/>
                </a:solidFill>
                <a:latin typeface="Arial" panose="020B0604020202020204" pitchFamily="34" charset="0"/>
                <a:cs typeface="Arial" panose="020B0604020202020204" pitchFamily="34" charset="0"/>
              </a:rPr>
              <a:t> y </a:t>
            </a:r>
            <a:r>
              <a:rPr lang="eu-ES" sz="1500" dirty="0" err="1" smtClean="0">
                <a:solidFill>
                  <a:schemeClr val="tx1"/>
                </a:solidFill>
                <a:latin typeface="Arial" panose="020B0604020202020204" pitchFamily="34" charset="0"/>
                <a:cs typeface="Arial" panose="020B0604020202020204" pitchFamily="34" charset="0"/>
              </a:rPr>
              <a:t>actividades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necesarias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actividades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están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descritas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qué</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consisten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quién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implementa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cuándo</a:t>
            </a:r>
            <a:r>
              <a:rPr lang="eu-ES" sz="1500" dirty="0" smtClean="0">
                <a:solidFill>
                  <a:schemeClr val="tx1"/>
                </a:solidFill>
                <a:latin typeface="Arial" panose="020B0604020202020204" pitchFamily="34" charset="0"/>
                <a:cs typeface="Arial" panose="020B0604020202020204" pitchFamily="34" charset="0"/>
              </a:rPr>
              <a:t>…), el presupuesto es </a:t>
            </a:r>
            <a:r>
              <a:rPr lang="eu-ES" sz="1500" dirty="0" err="1" smtClean="0">
                <a:solidFill>
                  <a:schemeClr val="tx1"/>
                </a:solidFill>
                <a:latin typeface="Arial" panose="020B0604020202020204" pitchFamily="34" charset="0"/>
                <a:cs typeface="Arial" panose="020B0604020202020204" pitchFamily="34" charset="0"/>
              </a:rPr>
              <a:t>coherente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Hay</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indicadores</a:t>
            </a:r>
            <a:r>
              <a:rPr lang="eu-ES" sz="1500" dirty="0">
                <a:solidFill>
                  <a:schemeClr val="tx1"/>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de </a:t>
            </a:r>
            <a:r>
              <a:rPr lang="eu-ES" sz="1500" dirty="0" err="1" smtClean="0">
                <a:solidFill>
                  <a:schemeClr val="tx1"/>
                </a:solidFill>
                <a:latin typeface="Arial" panose="020B0604020202020204" pitchFamily="34" charset="0"/>
                <a:cs typeface="Arial" panose="020B0604020202020204" pitchFamily="34" charset="0"/>
              </a:rPr>
              <a:t>proceso</a:t>
            </a:r>
            <a:r>
              <a:rPr lang="eu-ES" sz="1500" dirty="0" smtClean="0">
                <a:solidFill>
                  <a:schemeClr val="tx1"/>
                </a:solidFill>
                <a:latin typeface="Arial" panose="020B0604020202020204" pitchFamily="34" charset="0"/>
                <a:cs typeface="Arial" panose="020B0604020202020204" pitchFamily="34" charset="0"/>
              </a:rPr>
              <a:t> del OE y de los </a:t>
            </a:r>
            <a:r>
              <a:rPr lang="eu-ES" sz="1500" dirty="0" err="1" smtClean="0">
                <a:solidFill>
                  <a:schemeClr val="tx1"/>
                </a:solidFill>
                <a:latin typeface="Arial" panose="020B0604020202020204" pitchFamily="34" charset="0"/>
                <a:cs typeface="Arial" panose="020B0604020202020204" pitchFamily="34" charset="0"/>
              </a:rPr>
              <a:t>Rdos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cuantitativos</a:t>
            </a:r>
            <a:r>
              <a:rPr lang="eu-ES" sz="1500" dirty="0" smtClean="0">
                <a:solidFill>
                  <a:schemeClr val="tx1"/>
                </a:solidFill>
                <a:latin typeface="Arial" panose="020B0604020202020204" pitchFamily="34" charset="0"/>
                <a:cs typeface="Arial" panose="020B0604020202020204" pitchFamily="34" charset="0"/>
              </a:rPr>
              <a:t> y </a:t>
            </a:r>
            <a:r>
              <a:rPr lang="eu-ES" sz="1500" dirty="0" err="1" smtClean="0">
                <a:solidFill>
                  <a:schemeClr val="tx1"/>
                </a:solidFill>
                <a:latin typeface="Arial" panose="020B0604020202020204" pitchFamily="34" charset="0"/>
                <a:cs typeface="Arial" panose="020B0604020202020204" pitchFamily="34" charset="0"/>
              </a:rPr>
              <a:t>cualitativos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tienen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cuenta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desigualdades</a:t>
            </a:r>
            <a:r>
              <a:rPr lang="eu-ES" sz="1500" dirty="0" smtClean="0">
                <a:solidFill>
                  <a:schemeClr val="tx1"/>
                </a:solidFill>
                <a:latin typeface="Arial" panose="020B0604020202020204" pitchFamily="34" charset="0"/>
                <a:cs typeface="Arial" panose="020B0604020202020204" pitchFamily="34" charset="0"/>
              </a:rPr>
              <a:t> y con FV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los </a:t>
            </a:r>
            <a:r>
              <a:rPr lang="eu-ES" sz="1500" dirty="0" err="1" smtClean="0">
                <a:solidFill>
                  <a:schemeClr val="tx1"/>
                </a:solidFill>
                <a:latin typeface="Arial" panose="020B0604020202020204" pitchFamily="34" charset="0"/>
                <a:cs typeface="Arial" panose="020B0604020202020204" pitchFamily="34" charset="0"/>
              </a:rPr>
              <a:t>permita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medir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Hay</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todos</a:t>
            </a:r>
            <a:r>
              <a:rPr lang="eu-ES" sz="1500" dirty="0" smtClean="0">
                <a:solidFill>
                  <a:schemeClr val="tx1"/>
                </a:solidFill>
                <a:latin typeface="Arial" panose="020B0604020202020204" pitchFamily="34" charset="0"/>
                <a:cs typeface="Arial" panose="020B0604020202020204" pitchFamily="34" charset="0"/>
              </a:rPr>
              <a:t> los </a:t>
            </a:r>
            <a:r>
              <a:rPr lang="eu-ES" sz="1500" dirty="0" err="1" smtClean="0">
                <a:solidFill>
                  <a:schemeClr val="tx1"/>
                </a:solidFill>
                <a:latin typeface="Arial" panose="020B0604020202020204" pitchFamily="34" charset="0"/>
                <a:cs typeface="Arial" panose="020B0604020202020204" pitchFamily="34" charset="0"/>
              </a:rPr>
              <a:t>tipos</a:t>
            </a:r>
            <a:r>
              <a:rPr lang="eu-ES" sz="1500" dirty="0" smtClean="0">
                <a:solidFill>
                  <a:schemeClr val="tx1"/>
                </a:solidFill>
                <a:latin typeface="Arial" panose="020B0604020202020204" pitchFamily="34" charset="0"/>
                <a:cs typeface="Arial" panose="020B0604020202020204" pitchFamily="34" charset="0"/>
              </a:rPr>
              <a:t>, no </a:t>
            </a:r>
            <a:r>
              <a:rPr lang="eu-ES" sz="1500" dirty="0" err="1" smtClean="0">
                <a:solidFill>
                  <a:schemeClr val="tx1"/>
                </a:solidFill>
                <a:latin typeface="Arial" panose="020B0604020202020204" pitchFamily="34" charset="0"/>
                <a:cs typeface="Arial" panose="020B0604020202020204" pitchFamily="34" charset="0"/>
              </a:rPr>
              <a:t>sólo</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realización</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actividad</a:t>
            </a:r>
            <a:r>
              <a:rPr lang="eu-ES" sz="1500" dirty="0">
                <a:solidFill>
                  <a:schemeClr val="tx1"/>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o </a:t>
            </a:r>
            <a:r>
              <a:rPr lang="eu-ES" sz="1500" dirty="0" err="1" smtClean="0">
                <a:solidFill>
                  <a:schemeClr val="tx1"/>
                </a:solidFill>
                <a:latin typeface="Arial" panose="020B0604020202020204" pitchFamily="34" charset="0"/>
                <a:cs typeface="Arial" panose="020B0604020202020204" pitchFamily="34" charset="0"/>
              </a:rPr>
              <a:t>cuantitativos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FV </a:t>
            </a:r>
            <a:r>
              <a:rPr lang="eu-ES" sz="1500" dirty="0" err="1" smtClean="0">
                <a:solidFill>
                  <a:schemeClr val="tx1"/>
                </a:solidFill>
                <a:latin typeface="Arial" panose="020B0604020202020204" pitchFamily="34" charset="0"/>
                <a:cs typeface="Arial" panose="020B0604020202020204" pitchFamily="34" charset="0"/>
              </a:rPr>
              <a:t>sirvan</a:t>
            </a:r>
            <a:r>
              <a:rPr lang="eu-ES" sz="1500" dirty="0" smtClean="0">
                <a:solidFill>
                  <a:schemeClr val="tx1"/>
                </a:solidFill>
                <a:latin typeface="Arial" panose="020B0604020202020204" pitchFamily="34" charset="0"/>
                <a:cs typeface="Arial" panose="020B0604020202020204" pitchFamily="34" charset="0"/>
              </a:rPr>
              <a:t> para </a:t>
            </a:r>
            <a:r>
              <a:rPr lang="eu-ES" sz="1500" dirty="0" err="1" smtClean="0">
                <a:solidFill>
                  <a:schemeClr val="tx1"/>
                </a:solidFill>
                <a:latin typeface="Arial" panose="020B0604020202020204" pitchFamily="34" charset="0"/>
                <a:cs typeface="Arial" panose="020B0604020202020204" pitchFamily="34" charset="0"/>
              </a:rPr>
              <a:t>medirlos</a:t>
            </a:r>
            <a:r>
              <a:rPr lang="eu-ES" sz="1500" dirty="0" smtClean="0">
                <a:solidFill>
                  <a:schemeClr val="tx1"/>
                </a:solidFill>
                <a:latin typeface="Arial" panose="020B0604020202020204" pitchFamily="34" charset="0"/>
                <a:cs typeface="Arial" panose="020B0604020202020204" pitchFamily="34" charset="0"/>
              </a:rPr>
              <a:t> (a </a:t>
            </a:r>
            <a:r>
              <a:rPr lang="eu-ES" sz="1500" dirty="0" err="1" smtClean="0">
                <a:solidFill>
                  <a:schemeClr val="tx1"/>
                </a:solidFill>
                <a:latin typeface="Arial" panose="020B0604020202020204" pitchFamily="34" charset="0"/>
                <a:cs typeface="Arial" panose="020B0604020202020204" pitchFamily="34" charset="0"/>
              </a:rPr>
              <a:t>veces</a:t>
            </a:r>
            <a:r>
              <a:rPr lang="eu-ES" sz="1500" dirty="0" smtClean="0">
                <a:solidFill>
                  <a:schemeClr val="tx1"/>
                </a:solidFill>
                <a:latin typeface="Arial" panose="020B0604020202020204" pitchFamily="34" charset="0"/>
                <a:cs typeface="Arial" panose="020B0604020202020204" pitchFamily="34" charset="0"/>
              </a:rPr>
              <a:t> no </a:t>
            </a:r>
            <a:r>
              <a:rPr lang="eu-ES" sz="1500" dirty="0" err="1" smtClean="0">
                <a:solidFill>
                  <a:schemeClr val="tx1"/>
                </a:solidFill>
                <a:latin typeface="Arial" panose="020B0604020202020204" pitchFamily="34" charset="0"/>
                <a:cs typeface="Arial" panose="020B0604020202020204" pitchFamily="34" charset="0"/>
              </a:rPr>
              <a:t>hay</a:t>
            </a:r>
            <a:r>
              <a:rPr lang="eu-ES" sz="1500" dirty="0" smtClean="0">
                <a:solidFill>
                  <a:schemeClr val="tx1"/>
                </a:solidFill>
                <a:latin typeface="Arial" panose="020B0604020202020204" pitchFamily="34" charset="0"/>
                <a:cs typeface="Arial" panose="020B0604020202020204" pitchFamily="34" charset="0"/>
              </a:rPr>
              <a:t>, no </a:t>
            </a:r>
            <a:r>
              <a:rPr lang="eu-ES" sz="1500" dirty="0" err="1" smtClean="0">
                <a:solidFill>
                  <a:schemeClr val="tx1"/>
                </a:solidFill>
                <a:latin typeface="Arial" panose="020B0604020202020204" pitchFamily="34" charset="0"/>
                <a:cs typeface="Arial" panose="020B0604020202020204" pitchFamily="34" charset="0"/>
              </a:rPr>
              <a:t>sirven</a:t>
            </a:r>
            <a:r>
              <a:rPr lang="eu-ES" sz="1500" dirty="0" smtClean="0">
                <a:solidFill>
                  <a:schemeClr val="tx1"/>
                </a:solidFill>
                <a:latin typeface="Arial" panose="020B0604020202020204" pitchFamily="34" charset="0"/>
                <a:cs typeface="Arial" panose="020B0604020202020204" pitchFamily="34" charset="0"/>
              </a:rPr>
              <a:t> para </a:t>
            </a:r>
            <a:r>
              <a:rPr lang="eu-ES" sz="1500" dirty="0" err="1" smtClean="0">
                <a:solidFill>
                  <a:schemeClr val="tx1"/>
                </a:solidFill>
                <a:latin typeface="Arial" panose="020B0604020202020204" pitchFamily="34" charset="0"/>
                <a:cs typeface="Arial" panose="020B0604020202020204" pitchFamily="34" charset="0"/>
              </a:rPr>
              <a:t>medirlos</a:t>
            </a:r>
            <a:r>
              <a:rPr lang="eu-ES" sz="1500" dirty="0" smtClean="0">
                <a:solidFill>
                  <a:schemeClr val="tx1"/>
                </a:solidFill>
                <a:latin typeface="Arial" panose="020B0604020202020204" pitchFamily="34" charset="0"/>
                <a:cs typeface="Arial" panose="020B0604020202020204" pitchFamily="34" charset="0"/>
              </a:rPr>
              <a:t>, son </a:t>
            </a:r>
            <a:r>
              <a:rPr lang="eu-ES" sz="1500" dirty="0" err="1" smtClean="0">
                <a:solidFill>
                  <a:schemeClr val="tx1"/>
                </a:solidFill>
                <a:latin typeface="Arial" panose="020B0604020202020204" pitchFamily="34" charset="0"/>
                <a:cs typeface="Arial" panose="020B0604020202020204" pitchFamily="34" charset="0"/>
              </a:rPr>
              <a:t>ambiguos</a:t>
            </a:r>
            <a:r>
              <a:rPr lang="eu-ES" sz="1500" dirty="0" smtClean="0">
                <a:solidFill>
                  <a:schemeClr val="tx1"/>
                </a:solidFill>
                <a:latin typeface="Arial" panose="020B0604020202020204" pitchFamily="34" charset="0"/>
                <a:cs typeface="Arial" panose="020B0604020202020204" pitchFamily="34" charset="0"/>
              </a:rPr>
              <a:t> o </a:t>
            </a:r>
            <a:r>
              <a:rPr lang="eu-ES" sz="1500" dirty="0" err="1" smtClean="0">
                <a:solidFill>
                  <a:schemeClr val="tx1"/>
                </a:solidFill>
                <a:latin typeface="Arial" panose="020B0604020202020204" pitchFamily="34" charset="0"/>
                <a:cs typeface="Arial" panose="020B0604020202020204" pitchFamily="34" charset="0"/>
              </a:rPr>
              <a:t>demasiado</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ambiciosos</a:t>
            </a:r>
            <a:r>
              <a:rPr lang="eu-ES" sz="1500" dirty="0" smtClean="0">
                <a:solidFill>
                  <a:schemeClr val="tx1"/>
                </a:solidFill>
                <a:latin typeface="Arial" panose="020B0604020202020204" pitchFamily="34" charset="0"/>
                <a:cs typeface="Arial" panose="020B0604020202020204" pitchFamily="34" charset="0"/>
              </a:rPr>
              <a:t>). En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EHE </a:t>
            </a:r>
            <a:r>
              <a:rPr lang="eu-ES" sz="1500" dirty="0" err="1" smtClean="0">
                <a:solidFill>
                  <a:schemeClr val="tx1"/>
                </a:solidFill>
                <a:latin typeface="Arial" panose="020B0604020202020204" pitchFamily="34" charset="0"/>
                <a:cs typeface="Arial" panose="020B0604020202020204" pitchFamily="34" charset="0"/>
              </a:rPr>
              <a:t>se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valora</a:t>
            </a:r>
            <a:r>
              <a:rPr lang="eu-ES" sz="1500" dirty="0" smtClean="0">
                <a:solidFill>
                  <a:schemeClr val="tx1"/>
                </a:solidFill>
                <a:latin typeface="Arial" panose="020B0604020202020204" pitchFamily="34" charset="0"/>
                <a:cs typeface="Arial" panose="020B0604020202020204" pitchFamily="34" charset="0"/>
              </a:rPr>
              <a:t> la LB. </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Viabilidad</a:t>
            </a:r>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500" b="1" dirty="0" err="1" smtClean="0">
                <a:solidFill>
                  <a:srgbClr val="FF0000"/>
                </a:solidFill>
                <a:latin typeface="Arial" panose="020B0604020202020204" pitchFamily="34" charset="0"/>
                <a:cs typeface="Arial" panose="020B0604020202020204" pitchFamily="34" charset="0"/>
              </a:rPr>
              <a:t>Medios</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humanos</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técnicos</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materiales</a:t>
            </a:r>
            <a:r>
              <a:rPr lang="eu-ES" sz="1500" b="1" dirty="0" smtClean="0">
                <a:solidFill>
                  <a:srgbClr val="FF0000"/>
                </a:solidFill>
                <a:latin typeface="Arial" panose="020B0604020202020204" pitchFamily="34" charset="0"/>
                <a:cs typeface="Arial" panose="020B0604020202020204" pitchFamily="34" charset="0"/>
              </a:rPr>
              <a:t> y </a:t>
            </a:r>
            <a:r>
              <a:rPr lang="eu-ES" sz="1500" b="1" dirty="0" err="1" smtClean="0">
                <a:solidFill>
                  <a:srgbClr val="FF0000"/>
                </a:solidFill>
                <a:latin typeface="Arial" panose="020B0604020202020204" pitchFamily="34" charset="0"/>
                <a:cs typeface="Arial" panose="020B0604020202020204" pitchFamily="34" charset="0"/>
              </a:rPr>
              <a:t>metodológicos</a:t>
            </a:r>
            <a:r>
              <a:rPr lang="eu-ES" sz="1500" b="1" dirty="0" smtClean="0">
                <a:solidFill>
                  <a:srgbClr val="FF0000"/>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Demostrar</a:t>
            </a:r>
            <a:r>
              <a:rPr lang="eu-ES" sz="1500" dirty="0" smtClean="0">
                <a:solidFill>
                  <a:schemeClr val="tx1"/>
                </a:solidFill>
                <a:latin typeface="Arial" panose="020B0604020202020204" pitchFamily="34" charset="0"/>
                <a:cs typeface="Arial" panose="020B0604020202020204" pitchFamily="34" charset="0"/>
              </a:rPr>
              <a:t> la </a:t>
            </a:r>
            <a:r>
              <a:rPr lang="eu-ES" sz="1500" dirty="0" err="1" smtClean="0">
                <a:solidFill>
                  <a:schemeClr val="tx1"/>
                </a:solidFill>
                <a:latin typeface="Arial" panose="020B0604020202020204" pitchFamily="34" charset="0"/>
                <a:cs typeface="Arial" panose="020B0604020202020204" pitchFamily="34" charset="0"/>
              </a:rPr>
              <a:t>viabilidad</a:t>
            </a:r>
            <a:r>
              <a:rPr lang="eu-ES" sz="1500" dirty="0" smtClean="0">
                <a:solidFill>
                  <a:schemeClr val="tx1"/>
                </a:solidFill>
                <a:latin typeface="Arial" panose="020B0604020202020204" pitchFamily="34" charset="0"/>
                <a:cs typeface="Arial" panose="020B0604020202020204" pitchFamily="34" charset="0"/>
              </a:rPr>
              <a:t> de la </a:t>
            </a:r>
            <a:r>
              <a:rPr lang="eu-ES" sz="1500" dirty="0" err="1" smtClean="0">
                <a:solidFill>
                  <a:schemeClr val="tx1"/>
                </a:solidFill>
                <a:latin typeface="Arial" panose="020B0604020202020204" pitchFamily="34" charset="0"/>
                <a:cs typeface="Arial" panose="020B0604020202020204" pitchFamily="34" charset="0"/>
              </a:rPr>
              <a:t>entidad</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solicitante</a:t>
            </a:r>
            <a:r>
              <a:rPr lang="eu-ES" sz="1500" dirty="0" smtClean="0">
                <a:solidFill>
                  <a:schemeClr val="tx1"/>
                </a:solidFill>
                <a:latin typeface="Arial" panose="020B0604020202020204" pitchFamily="34" charset="0"/>
                <a:cs typeface="Arial" panose="020B0604020202020204" pitchFamily="34" charset="0"/>
              </a:rPr>
              <a:t> y de la </a:t>
            </a:r>
            <a:r>
              <a:rPr lang="eu-ES" sz="1500" dirty="0" err="1" smtClean="0">
                <a:solidFill>
                  <a:schemeClr val="tx1"/>
                </a:solidFill>
                <a:latin typeface="Arial" panose="020B0604020202020204" pitchFamily="34" charset="0"/>
                <a:cs typeface="Arial" panose="020B0604020202020204" pitchFamily="34" charset="0"/>
              </a:rPr>
              <a:t>socia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local</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todos</a:t>
            </a:r>
            <a:r>
              <a:rPr lang="eu-ES" sz="1500" dirty="0" smtClean="0">
                <a:solidFill>
                  <a:schemeClr val="tx1"/>
                </a:solidFill>
                <a:latin typeface="Arial" panose="020B0604020202020204" pitchFamily="34" charset="0"/>
                <a:cs typeface="Arial" panose="020B0604020202020204" pitchFamily="34" charset="0"/>
              </a:rPr>
              <a:t> los </a:t>
            </a:r>
            <a:r>
              <a:rPr lang="eu-ES" sz="1500" dirty="0" err="1" smtClean="0">
                <a:solidFill>
                  <a:schemeClr val="tx1"/>
                </a:solidFill>
                <a:latin typeface="Arial" panose="020B0604020202020204" pitchFamily="34" charset="0"/>
                <a:cs typeface="Arial" panose="020B0604020202020204" pitchFamily="34" charset="0"/>
              </a:rPr>
              <a:t>componentes</a:t>
            </a:r>
            <a:r>
              <a:rPr lang="eu-ES" sz="1500" dirty="0" smtClean="0">
                <a:solidFill>
                  <a:schemeClr val="tx1"/>
                </a:solidFill>
                <a:latin typeface="Arial" panose="020B0604020202020204" pitchFamily="34" charset="0"/>
                <a:cs typeface="Arial" panose="020B0604020202020204" pitchFamily="34" charset="0"/>
              </a:rPr>
              <a:t>, no </a:t>
            </a:r>
            <a:r>
              <a:rPr lang="eu-ES" sz="1500" dirty="0" err="1" smtClean="0">
                <a:solidFill>
                  <a:schemeClr val="tx1"/>
                </a:solidFill>
                <a:latin typeface="Arial" panose="020B0604020202020204" pitchFamily="34" charset="0"/>
                <a:cs typeface="Arial" panose="020B0604020202020204" pitchFamily="34" charset="0"/>
              </a:rPr>
              <a:t>sólo</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algunos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Incluir</a:t>
            </a:r>
            <a:r>
              <a:rPr lang="eu-ES" sz="1500" dirty="0" smtClean="0">
                <a:solidFill>
                  <a:schemeClr val="tx1"/>
                </a:solidFill>
                <a:latin typeface="Arial" panose="020B0604020202020204" pitchFamily="34" charset="0"/>
                <a:cs typeface="Arial" panose="020B0604020202020204" pitchFamily="34" charset="0"/>
              </a:rPr>
              <a:t> la </a:t>
            </a:r>
            <a:r>
              <a:rPr lang="eu-ES" sz="1500" dirty="0" err="1" smtClean="0">
                <a:solidFill>
                  <a:schemeClr val="tx1"/>
                </a:solidFill>
                <a:latin typeface="Arial" panose="020B0604020202020204" pitchFamily="34" charset="0"/>
                <a:cs typeface="Arial" panose="020B0604020202020204" pitchFamily="34" charset="0"/>
              </a:rPr>
              <a:t>información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principal</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el formulario y </a:t>
            </a:r>
            <a:r>
              <a:rPr lang="eu-ES" sz="1500" dirty="0" err="1" smtClean="0">
                <a:solidFill>
                  <a:schemeClr val="tx1"/>
                </a:solidFill>
                <a:latin typeface="Arial" panose="020B0604020202020204" pitchFamily="34" charset="0"/>
                <a:cs typeface="Arial" panose="020B0604020202020204" pitchFamily="34" charset="0"/>
              </a:rPr>
              <a:t>hacer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referencia</a:t>
            </a:r>
            <a:r>
              <a:rPr lang="eu-ES" sz="1500" dirty="0" smtClean="0">
                <a:solidFill>
                  <a:schemeClr val="tx1"/>
                </a:solidFill>
                <a:latin typeface="Arial" panose="020B0604020202020204" pitchFamily="34" charset="0"/>
                <a:cs typeface="Arial" panose="020B0604020202020204" pitchFamily="34" charset="0"/>
              </a:rPr>
              <a:t> a los </a:t>
            </a:r>
            <a:r>
              <a:rPr lang="eu-ES" sz="1500" dirty="0" err="1" smtClean="0">
                <a:solidFill>
                  <a:schemeClr val="tx1"/>
                </a:solidFill>
                <a:latin typeface="Arial" panose="020B0604020202020204" pitchFamily="34" charset="0"/>
                <a:cs typeface="Arial" panose="020B0604020202020204" pitchFamily="34" charset="0"/>
              </a:rPr>
              <a:t>anexos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se</a:t>
            </a:r>
            <a:r>
              <a:rPr lang="eu-ES" sz="1500" dirty="0" smtClean="0">
                <a:solidFill>
                  <a:schemeClr val="tx1"/>
                </a:solidFill>
                <a:latin typeface="Arial" panose="020B0604020202020204" pitchFamily="34" charset="0"/>
                <a:cs typeface="Arial" panose="020B0604020202020204" pitchFamily="34" charset="0"/>
              </a:rPr>
              <a:t> entregan. </a:t>
            </a:r>
            <a:r>
              <a:rPr lang="eu-ES" sz="1500" dirty="0" err="1" smtClean="0">
                <a:solidFill>
                  <a:schemeClr val="tx1"/>
                </a:solidFill>
                <a:latin typeface="Arial" panose="020B0604020202020204" pitchFamily="34" charset="0"/>
                <a:cs typeface="Arial" panose="020B0604020202020204" pitchFamily="34" charset="0"/>
              </a:rPr>
              <a:t>Prioridad</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por</a:t>
            </a:r>
            <a:r>
              <a:rPr lang="eu-ES" sz="1500" dirty="0" smtClean="0">
                <a:solidFill>
                  <a:schemeClr val="tx1"/>
                </a:solidFill>
                <a:latin typeface="Arial" panose="020B0604020202020204" pitchFamily="34" charset="0"/>
                <a:cs typeface="Arial" panose="020B0604020202020204" pitchFamily="34" charset="0"/>
              </a:rPr>
              <a:t> los </a:t>
            </a:r>
            <a:r>
              <a:rPr lang="eu-ES" sz="1500" dirty="0" err="1" smtClean="0">
                <a:solidFill>
                  <a:schemeClr val="tx1"/>
                </a:solidFill>
                <a:latin typeface="Arial" panose="020B0604020202020204" pitchFamily="34" charset="0"/>
                <a:cs typeface="Arial" panose="020B0604020202020204" pitchFamily="34" charset="0"/>
              </a:rPr>
              <a:t>recursos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locales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justificar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por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qué</a:t>
            </a:r>
            <a:r>
              <a:rPr lang="eu-ES" sz="1500" dirty="0" smtClean="0">
                <a:solidFill>
                  <a:schemeClr val="tx1"/>
                </a:solidFill>
                <a:latin typeface="Arial" panose="020B0604020202020204" pitchFamily="34" charset="0"/>
                <a:cs typeface="Arial" panose="020B0604020202020204" pitchFamily="34" charset="0"/>
              </a:rPr>
              <a:t> no lo son. </a:t>
            </a:r>
            <a:r>
              <a:rPr lang="eu-ES" sz="1500" dirty="0" err="1" smtClean="0">
                <a:solidFill>
                  <a:schemeClr val="tx1"/>
                </a:solidFill>
                <a:latin typeface="Arial" panose="020B0604020202020204" pitchFamily="34" charset="0"/>
                <a:cs typeface="Arial" panose="020B0604020202020204" pitchFamily="34" charset="0"/>
              </a:rPr>
              <a:t>Anexos</a:t>
            </a:r>
            <a:r>
              <a:rPr lang="eu-ES" sz="1500" dirty="0" smtClean="0">
                <a:solidFill>
                  <a:schemeClr val="tx1"/>
                </a:solidFill>
                <a:latin typeface="Arial" panose="020B0604020202020204" pitchFamily="34" charset="0"/>
                <a:cs typeface="Arial" panose="020B0604020202020204" pitchFamily="34" charset="0"/>
              </a:rPr>
              <a:t>.</a:t>
            </a:r>
          </a:p>
          <a:p>
            <a:pPr algn="l"/>
            <a:r>
              <a:rPr lang="eu-ES" sz="1500" b="1" dirty="0" err="1" smtClean="0">
                <a:solidFill>
                  <a:srgbClr val="FF0000"/>
                </a:solidFill>
                <a:latin typeface="Arial" panose="020B0604020202020204" pitchFamily="34" charset="0"/>
                <a:cs typeface="Arial" panose="020B0604020202020204" pitchFamily="34" charset="0"/>
              </a:rPr>
              <a:t>Seguridad</a:t>
            </a:r>
            <a:r>
              <a:rPr lang="eu-ES" sz="1500" b="1" dirty="0" smtClean="0">
                <a:solidFill>
                  <a:srgbClr val="FF0000"/>
                </a:solidFill>
                <a:latin typeface="Arial" panose="020B0604020202020204" pitchFamily="34" charset="0"/>
                <a:cs typeface="Arial" panose="020B0604020202020204" pitchFamily="34" charset="0"/>
              </a:rPr>
              <a:t>.</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Incluir</a:t>
            </a:r>
            <a:r>
              <a:rPr lang="eu-ES" sz="1500" dirty="0" smtClean="0">
                <a:solidFill>
                  <a:schemeClr val="tx1"/>
                </a:solidFill>
                <a:latin typeface="Arial" panose="020B0604020202020204" pitchFamily="34" charset="0"/>
                <a:cs typeface="Arial" panose="020B0604020202020204" pitchFamily="34" charset="0"/>
              </a:rPr>
              <a:t> la </a:t>
            </a:r>
            <a:r>
              <a:rPr lang="eu-ES" sz="1500" dirty="0" err="1" smtClean="0">
                <a:solidFill>
                  <a:schemeClr val="tx1"/>
                </a:solidFill>
                <a:latin typeface="Arial" panose="020B0604020202020204" pitchFamily="34" charset="0"/>
                <a:cs typeface="Arial" panose="020B0604020202020204" pitchFamily="34" charset="0"/>
              </a:rPr>
              <a:t>información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el formulario (no </a:t>
            </a:r>
            <a:r>
              <a:rPr lang="eu-ES" sz="1500" dirty="0" err="1" smtClean="0">
                <a:solidFill>
                  <a:schemeClr val="tx1"/>
                </a:solidFill>
                <a:latin typeface="Arial" panose="020B0604020202020204" pitchFamily="34" charset="0"/>
                <a:cs typeface="Arial" panose="020B0604020202020204" pitchFamily="34" charset="0"/>
              </a:rPr>
              <a:t>hace</a:t>
            </a:r>
            <a:r>
              <a:rPr lang="eu-ES" sz="1500" dirty="0" smtClean="0">
                <a:solidFill>
                  <a:schemeClr val="tx1"/>
                </a:solidFill>
                <a:latin typeface="Arial" panose="020B0604020202020204" pitchFamily="34" charset="0"/>
                <a:cs typeface="Arial" panose="020B0604020202020204" pitchFamily="34" charset="0"/>
              </a:rPr>
              <a:t> falta </a:t>
            </a:r>
            <a:r>
              <a:rPr lang="eu-ES" sz="1500" dirty="0" err="1" smtClean="0">
                <a:solidFill>
                  <a:schemeClr val="tx1"/>
                </a:solidFill>
                <a:latin typeface="Arial" panose="020B0604020202020204" pitchFamily="34" charset="0"/>
                <a:cs typeface="Arial" panose="020B0604020202020204" pitchFamily="34" charset="0"/>
              </a:rPr>
              <a:t>anexo</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Explicar</a:t>
            </a:r>
            <a:r>
              <a:rPr lang="eu-ES" sz="1500" dirty="0" smtClean="0">
                <a:solidFill>
                  <a:schemeClr val="tx1"/>
                </a:solidFill>
                <a:latin typeface="Arial" panose="020B0604020202020204" pitchFamily="34" charset="0"/>
                <a:cs typeface="Arial" panose="020B0604020202020204" pitchFamily="34" charset="0"/>
              </a:rPr>
              <a:t> su </a:t>
            </a:r>
            <a:r>
              <a:rPr lang="eu-ES" sz="1500" dirty="0" err="1" smtClean="0">
                <a:solidFill>
                  <a:schemeClr val="tx1"/>
                </a:solidFill>
                <a:latin typeface="Arial" panose="020B0604020202020204" pitchFamily="34" charset="0"/>
                <a:cs typeface="Arial" panose="020B0604020202020204" pitchFamily="34" charset="0"/>
              </a:rPr>
              <a:t>socialización</a:t>
            </a:r>
            <a:r>
              <a:rPr lang="eu-ES" sz="1500" dirty="0">
                <a:solidFill>
                  <a:schemeClr val="tx1"/>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al </a:t>
            </a:r>
            <a:r>
              <a:rPr lang="eu-ES" sz="1500" dirty="0" err="1" smtClean="0">
                <a:solidFill>
                  <a:schemeClr val="tx1"/>
                </a:solidFill>
                <a:latin typeface="Arial" panose="020B0604020202020204" pitchFamily="34" charset="0"/>
                <a:cs typeface="Arial" panose="020B0604020202020204" pitchFamily="34" charset="0"/>
              </a:rPr>
              <a:t>personal</a:t>
            </a:r>
            <a:r>
              <a:rPr lang="eu-ES" sz="1500" dirty="0" smtClean="0">
                <a:solidFill>
                  <a:schemeClr val="tx1"/>
                </a:solidFill>
                <a:latin typeface="Arial" panose="020B0604020202020204" pitchFamily="34" charset="0"/>
                <a:cs typeface="Arial" panose="020B0604020202020204" pitchFamily="34" charset="0"/>
              </a:rPr>
              <a:t> de la ES y SL.</a:t>
            </a:r>
            <a:endParaRPr lang="es-ES" sz="1500" dirty="0" smtClean="0">
              <a:solidFill>
                <a:schemeClr val="tx1"/>
              </a:solidFill>
              <a:latin typeface="Arial" panose="020B0604020202020204" pitchFamily="34" charset="0"/>
              <a:cs typeface="Arial" panose="020B0604020202020204" pitchFamily="34" charset="0"/>
            </a:endParaRPr>
          </a:p>
          <a:p>
            <a:pPr algn="l"/>
            <a:r>
              <a:rPr lang="eu-ES" sz="1500" dirty="0" smtClean="0">
                <a:solidFill>
                  <a:schemeClr val="tx1"/>
                </a:solidFill>
                <a:latin typeface="Arial" panose="020B0604020202020204" pitchFamily="34" charset="0"/>
                <a:cs typeface="Arial" panose="020B0604020202020204" pitchFamily="34" charset="0"/>
              </a:rPr>
              <a:t> </a:t>
            </a:r>
            <a:endParaRPr lang="es-ES" sz="1500" dirty="0" smtClean="0">
              <a:solidFill>
                <a:schemeClr val="tx1"/>
              </a:solidFill>
              <a:latin typeface="Arial" panose="020B0604020202020204" pitchFamily="34" charset="0"/>
              <a:cs typeface="Arial" panose="020B0604020202020204" pitchFamily="34" charset="0"/>
            </a:endParaRPr>
          </a:p>
          <a:p>
            <a:pPr algn="l"/>
            <a:r>
              <a:rPr lang="es-ES" sz="1500" b="1" dirty="0" smtClean="0">
                <a:solidFill>
                  <a:schemeClr val="tx1"/>
                </a:solidFill>
                <a:latin typeface="Arial" panose="020B0604020202020204" pitchFamily="34" charset="0"/>
                <a:cs typeface="Arial" panose="020B0604020202020204" pitchFamily="34" charset="0"/>
              </a:rPr>
              <a:t> </a:t>
            </a: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422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(v)</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88840"/>
            <a:ext cx="8928992" cy="4680520"/>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II. </a:t>
            </a:r>
            <a:r>
              <a:rPr lang="eu-ES" sz="2000" b="1" dirty="0" err="1" smtClean="0">
                <a:solidFill>
                  <a:schemeClr val="tx1"/>
                </a:solidFill>
                <a:latin typeface="Arial" panose="020B0604020202020204" pitchFamily="34" charset="0"/>
                <a:cs typeface="Arial" panose="020B0604020202020204" pitchFamily="34" charset="0"/>
              </a:rPr>
              <a:t>Transversales</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hasta</a:t>
            </a:r>
            <a:r>
              <a:rPr lang="eu-ES" sz="2000" b="1" dirty="0" smtClean="0">
                <a:solidFill>
                  <a:schemeClr val="tx1"/>
                </a:solidFill>
                <a:latin typeface="Arial" panose="020B0604020202020204" pitchFamily="34" charset="0"/>
                <a:cs typeface="Arial" panose="020B0604020202020204" pitchFamily="34" charset="0"/>
              </a:rPr>
              <a:t> 40 </a:t>
            </a:r>
            <a:r>
              <a:rPr lang="eu-ES" sz="2000" b="1" dirty="0" err="1">
                <a:solidFill>
                  <a:schemeClr val="tx1"/>
                </a:solidFill>
                <a:latin typeface="Arial" panose="020B0604020202020204" pitchFamily="34" charset="0"/>
                <a:cs typeface="Arial" panose="020B0604020202020204" pitchFamily="34" charset="0"/>
              </a:rPr>
              <a:t>puntos</a:t>
            </a:r>
            <a:r>
              <a:rPr lang="eu-ES" sz="2000" b="1" dirty="0">
                <a:solidFill>
                  <a:schemeClr val="tx1"/>
                </a:solidFill>
                <a:latin typeface="Arial" panose="020B0604020202020204" pitchFamily="34" charset="0"/>
                <a:cs typeface="Arial" panose="020B0604020202020204" pitchFamily="34" charset="0"/>
              </a:rPr>
              <a:t>)</a:t>
            </a: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Capacidades</a:t>
            </a:r>
            <a:r>
              <a:rPr lang="eu-ES" sz="1600" b="1" i="1" dirty="0" smtClean="0">
                <a:solidFill>
                  <a:schemeClr val="tx1"/>
                </a:solidFill>
                <a:latin typeface="Arial" panose="020B0604020202020204" pitchFamily="34" charset="0"/>
                <a:cs typeface="Arial" panose="020B0604020202020204" pitchFamily="34" charset="0"/>
              </a:rPr>
              <a:t> </a:t>
            </a:r>
            <a:r>
              <a:rPr lang="eu-ES" sz="1600" b="1" i="1" dirty="0" err="1" smtClean="0">
                <a:solidFill>
                  <a:schemeClr val="tx1"/>
                </a:solidFill>
                <a:latin typeface="Arial" panose="020B0604020202020204" pitchFamily="34" charset="0"/>
                <a:cs typeface="Arial" panose="020B0604020202020204" pitchFamily="34" charset="0"/>
              </a:rPr>
              <a:t>locales</a:t>
            </a:r>
            <a:endParaRPr lang="eu-ES" sz="1600" dirty="0">
              <a:solidFill>
                <a:schemeClr val="tx1"/>
              </a:solidFill>
              <a:latin typeface="Arial" panose="020B0604020202020204" pitchFamily="34" charset="0"/>
              <a:cs typeface="Arial" panose="020B0604020202020204" pitchFamily="34" charset="0"/>
            </a:endParaRPr>
          </a:p>
          <a:p>
            <a:pPr algn="l"/>
            <a:endParaRPr lang="eu-ES" sz="1600" dirty="0" smtClean="0">
              <a:solidFill>
                <a:schemeClr val="tx1"/>
              </a:solidFill>
              <a:latin typeface="Arial" panose="020B0604020202020204" pitchFamily="34" charset="0"/>
              <a:cs typeface="Arial" panose="020B0604020202020204" pitchFamily="34" charset="0"/>
            </a:endParaRPr>
          </a:p>
          <a:p>
            <a:pPr algn="l"/>
            <a:r>
              <a:rPr lang="eu-ES" sz="1600" dirty="0" err="1" smtClean="0">
                <a:solidFill>
                  <a:schemeClr val="tx1"/>
                </a:solidFill>
                <a:latin typeface="Arial" panose="020B0604020202020204" pitchFamily="34" charset="0"/>
                <a:cs typeface="Arial" panose="020B0604020202020204" pitchFamily="34" charset="0"/>
              </a:rPr>
              <a:t>Pueden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fortalecerse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capacidades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técnicas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estratégicas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habilidades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personales</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través</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distintos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tipos</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actividades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formaciones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intercambios</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experiencias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acompañamientos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cursos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siempre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estén</a:t>
            </a:r>
            <a:r>
              <a:rPr lang="eu-ES" sz="1600" dirty="0" smtClean="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en</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línea</a:t>
            </a:r>
            <a:r>
              <a:rPr lang="eu-ES" sz="1600" dirty="0">
                <a:solidFill>
                  <a:schemeClr val="tx1"/>
                </a:solidFill>
                <a:latin typeface="Arial" panose="020B0604020202020204" pitchFamily="34" charset="0"/>
                <a:cs typeface="Arial" panose="020B0604020202020204" pitchFamily="34" charset="0"/>
              </a:rPr>
              <a:t> con lo </a:t>
            </a:r>
            <a:r>
              <a:rPr lang="eu-ES" sz="1600" dirty="0" err="1">
                <a:solidFill>
                  <a:schemeClr val="tx1"/>
                </a:solidFill>
                <a:latin typeface="Arial" panose="020B0604020202020204" pitchFamily="34" charset="0"/>
                <a:cs typeface="Arial" panose="020B0604020202020204" pitchFamily="34" charset="0"/>
              </a:rPr>
              <a:t>que</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se</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propone</a:t>
            </a:r>
            <a:r>
              <a:rPr lang="eu-ES" sz="1600" dirty="0">
                <a:solidFill>
                  <a:schemeClr val="tx1"/>
                </a:solidFill>
                <a:latin typeface="Arial" panose="020B0604020202020204" pitchFamily="34" charset="0"/>
                <a:cs typeface="Arial" panose="020B0604020202020204" pitchFamily="34" charset="0"/>
              </a:rPr>
              <a:t> (no “</a:t>
            </a:r>
            <a:r>
              <a:rPr lang="eu-ES" sz="1600" dirty="0" err="1">
                <a:solidFill>
                  <a:schemeClr val="tx1"/>
                </a:solidFill>
                <a:latin typeface="Arial" panose="020B0604020202020204" pitchFamily="34" charset="0"/>
                <a:cs typeface="Arial" panose="020B0604020202020204" pitchFamily="34" charset="0"/>
              </a:rPr>
              <a:t>pegote</a:t>
            </a:r>
            <a:r>
              <a:rPr lang="eu-ES" sz="1600" dirty="0">
                <a:solidFill>
                  <a:schemeClr val="tx1"/>
                </a:solidFill>
                <a:latin typeface="Arial" panose="020B0604020202020204" pitchFamily="34" charset="0"/>
                <a:cs typeface="Arial" panose="020B0604020202020204" pitchFamily="34" charset="0"/>
              </a:rPr>
              <a:t>”)  y </a:t>
            </a:r>
            <a:r>
              <a:rPr lang="eu-ES" sz="1600" dirty="0" err="1">
                <a:solidFill>
                  <a:schemeClr val="tx1"/>
                </a:solidFill>
                <a:latin typeface="Arial" panose="020B0604020202020204" pitchFamily="34" charset="0"/>
                <a:cs typeface="Arial" panose="020B0604020202020204" pitchFamily="34" charset="0"/>
              </a:rPr>
              <a:t>que</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cuenten</a:t>
            </a:r>
            <a:r>
              <a:rPr lang="eu-ES" sz="1600" dirty="0">
                <a:solidFill>
                  <a:schemeClr val="tx1"/>
                </a:solidFill>
                <a:latin typeface="Arial" panose="020B0604020202020204" pitchFamily="34" charset="0"/>
                <a:cs typeface="Arial" panose="020B0604020202020204" pitchFamily="34" charset="0"/>
              </a:rPr>
              <a:t> con presupuesto </a:t>
            </a:r>
            <a:r>
              <a:rPr lang="eu-ES" sz="1600" dirty="0" err="1">
                <a:solidFill>
                  <a:schemeClr val="tx1"/>
                </a:solidFill>
                <a:latin typeface="Arial" panose="020B0604020202020204" pitchFamily="34" charset="0"/>
                <a:cs typeface="Arial" panose="020B0604020202020204" pitchFamily="34" charset="0"/>
              </a:rPr>
              <a:t>suficiente</a:t>
            </a:r>
            <a:r>
              <a:rPr lang="eu-ES" sz="1600" dirty="0">
                <a:solidFill>
                  <a:schemeClr val="tx1"/>
                </a:solidFill>
                <a:latin typeface="Arial" panose="020B0604020202020204" pitchFamily="34" charset="0"/>
                <a:cs typeface="Arial" panose="020B0604020202020204" pitchFamily="34" charset="0"/>
              </a:rPr>
              <a:t>.</a:t>
            </a:r>
          </a:p>
          <a:p>
            <a:pPr algn="l"/>
            <a:endParaRPr lang="eu-ES" sz="1600" dirty="0">
              <a:solidFill>
                <a:schemeClr val="tx1"/>
              </a:solidFill>
              <a:latin typeface="Arial" panose="020B0604020202020204" pitchFamily="34" charset="0"/>
              <a:cs typeface="Arial" panose="020B0604020202020204" pitchFamily="34" charset="0"/>
            </a:endParaRPr>
          </a:p>
          <a:p>
            <a:pPr algn="l"/>
            <a:r>
              <a:rPr lang="eu-ES" sz="1600" dirty="0" err="1" smtClean="0">
                <a:solidFill>
                  <a:srgbClr val="FF0000"/>
                </a:solidFill>
                <a:latin typeface="Arial" panose="020B0604020202020204" pitchFamily="34" charset="0"/>
                <a:cs typeface="Arial" panose="020B0604020202020204" pitchFamily="34" charset="0"/>
              </a:rPr>
              <a:t>Fortalecer</a:t>
            </a:r>
            <a:r>
              <a:rPr lang="eu-ES" sz="1600" dirty="0" smtClean="0">
                <a:solidFill>
                  <a:srgbClr val="FF0000"/>
                </a:solidFill>
                <a:latin typeface="Arial" panose="020B0604020202020204" pitchFamily="34" charset="0"/>
                <a:cs typeface="Arial" panose="020B0604020202020204" pitchFamily="34" charset="0"/>
              </a:rPr>
              <a:t> </a:t>
            </a:r>
            <a:r>
              <a:rPr lang="eu-ES" sz="1600" dirty="0" err="1" smtClean="0">
                <a:solidFill>
                  <a:srgbClr val="FF0000"/>
                </a:solidFill>
                <a:latin typeface="Arial" panose="020B0604020202020204" pitchFamily="34" charset="0"/>
                <a:cs typeface="Arial" panose="020B0604020202020204" pitchFamily="34" charset="0"/>
              </a:rPr>
              <a:t>las</a:t>
            </a:r>
            <a:r>
              <a:rPr lang="eu-ES" sz="1600" dirty="0" smtClean="0">
                <a:solidFill>
                  <a:srgbClr val="FF0000"/>
                </a:solidFill>
                <a:latin typeface="Arial" panose="020B0604020202020204" pitchFamily="34" charset="0"/>
                <a:cs typeface="Arial" panose="020B0604020202020204" pitchFamily="34" charset="0"/>
              </a:rPr>
              <a:t> </a:t>
            </a:r>
            <a:r>
              <a:rPr lang="eu-ES" sz="1600" dirty="0" err="1" smtClean="0">
                <a:solidFill>
                  <a:srgbClr val="FF0000"/>
                </a:solidFill>
                <a:latin typeface="Arial" panose="020B0604020202020204" pitchFamily="34" charset="0"/>
                <a:cs typeface="Arial" panose="020B0604020202020204" pitchFamily="34" charset="0"/>
              </a:rPr>
              <a:t>capacidades</a:t>
            </a:r>
            <a:r>
              <a:rPr lang="eu-ES" sz="1600" dirty="0" smtClean="0">
                <a:solidFill>
                  <a:srgbClr val="FF0000"/>
                </a:solidFill>
                <a:latin typeface="Arial" panose="020B0604020202020204" pitchFamily="34" charset="0"/>
                <a:cs typeface="Arial" panose="020B0604020202020204" pitchFamily="34" charset="0"/>
              </a:rPr>
              <a:t> de la </a:t>
            </a:r>
            <a:r>
              <a:rPr lang="eu-ES" sz="1600" dirty="0" err="1" smtClean="0">
                <a:solidFill>
                  <a:srgbClr val="FF0000"/>
                </a:solidFill>
                <a:latin typeface="Arial" panose="020B0604020202020204" pitchFamily="34" charset="0"/>
                <a:cs typeface="Arial" panose="020B0604020202020204" pitchFamily="34" charset="0"/>
              </a:rPr>
              <a:t>población</a:t>
            </a:r>
            <a:endParaRPr lang="eu-ES" sz="1600" dirty="0">
              <a:solidFill>
                <a:schemeClr val="tx1"/>
              </a:solidFill>
              <a:latin typeface="Arial" panose="020B0604020202020204" pitchFamily="34" charset="0"/>
              <a:cs typeface="Arial" panose="020B0604020202020204" pitchFamily="34" charset="0"/>
            </a:endParaRPr>
          </a:p>
          <a:p>
            <a:pPr algn="l"/>
            <a:r>
              <a:rPr lang="eu-ES" sz="1600" dirty="0" err="1" smtClean="0">
                <a:solidFill>
                  <a:srgbClr val="FF0000"/>
                </a:solidFill>
                <a:latin typeface="Arial" panose="020B0604020202020204" pitchFamily="34" charset="0"/>
                <a:cs typeface="Arial" panose="020B0604020202020204" pitchFamily="34" charset="0"/>
              </a:rPr>
              <a:t>Fortalecer</a:t>
            </a:r>
            <a:r>
              <a:rPr lang="eu-ES" sz="1600" dirty="0" smtClean="0">
                <a:solidFill>
                  <a:srgbClr val="FF0000"/>
                </a:solidFill>
                <a:latin typeface="Arial" panose="020B0604020202020204" pitchFamily="34" charset="0"/>
                <a:cs typeface="Arial" panose="020B0604020202020204" pitchFamily="34" charset="0"/>
              </a:rPr>
              <a:t> </a:t>
            </a:r>
            <a:r>
              <a:rPr lang="eu-ES" sz="1600" dirty="0" err="1">
                <a:solidFill>
                  <a:srgbClr val="FF0000"/>
                </a:solidFill>
                <a:latin typeface="Arial" panose="020B0604020202020204" pitchFamily="34" charset="0"/>
                <a:cs typeface="Arial" panose="020B0604020202020204" pitchFamily="34" charset="0"/>
              </a:rPr>
              <a:t>las</a:t>
            </a:r>
            <a:r>
              <a:rPr lang="eu-ES" sz="1600" dirty="0">
                <a:solidFill>
                  <a:srgbClr val="FF0000"/>
                </a:solidFill>
                <a:latin typeface="Arial" panose="020B0604020202020204" pitchFamily="34" charset="0"/>
                <a:cs typeface="Arial" panose="020B0604020202020204" pitchFamily="34" charset="0"/>
              </a:rPr>
              <a:t> </a:t>
            </a:r>
            <a:r>
              <a:rPr lang="eu-ES" sz="1600" dirty="0" err="1">
                <a:solidFill>
                  <a:srgbClr val="FF0000"/>
                </a:solidFill>
                <a:latin typeface="Arial" panose="020B0604020202020204" pitchFamily="34" charset="0"/>
                <a:cs typeface="Arial" panose="020B0604020202020204" pitchFamily="34" charset="0"/>
              </a:rPr>
              <a:t>capacidades</a:t>
            </a:r>
            <a:r>
              <a:rPr lang="eu-ES" sz="1600" dirty="0">
                <a:solidFill>
                  <a:srgbClr val="FF0000"/>
                </a:solidFill>
                <a:latin typeface="Arial" panose="020B0604020202020204" pitchFamily="34" charset="0"/>
                <a:cs typeface="Arial" panose="020B0604020202020204" pitchFamily="34" charset="0"/>
              </a:rPr>
              <a:t> de la </a:t>
            </a:r>
            <a:r>
              <a:rPr lang="eu-ES" sz="1600" dirty="0" smtClean="0">
                <a:solidFill>
                  <a:srgbClr val="FF0000"/>
                </a:solidFill>
                <a:latin typeface="Arial" panose="020B0604020202020204" pitchFamily="34" charset="0"/>
                <a:cs typeface="Arial" panose="020B0604020202020204" pitchFamily="34" charset="0"/>
              </a:rPr>
              <a:t>ES y SL. </a:t>
            </a:r>
            <a:r>
              <a:rPr lang="eu-ES" sz="1600" dirty="0" smtClean="0">
                <a:solidFill>
                  <a:schemeClr val="tx1"/>
                </a:solidFill>
                <a:latin typeface="Arial" panose="020B0604020202020204" pitchFamily="34" charset="0"/>
                <a:cs typeface="Arial" panose="020B0604020202020204" pitchFamily="34" charset="0"/>
              </a:rPr>
              <a:t>A </a:t>
            </a:r>
            <a:r>
              <a:rPr lang="eu-ES" sz="1600" dirty="0" err="1" smtClean="0">
                <a:solidFill>
                  <a:schemeClr val="tx1"/>
                </a:solidFill>
                <a:latin typeface="Arial" panose="020B0604020202020204" pitchFamily="34" charset="0"/>
                <a:cs typeface="Arial" panose="020B0604020202020204" pitchFamily="34" charset="0"/>
              </a:rPr>
              <a:t>veces</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está</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clara</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diferencia</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entre</a:t>
            </a:r>
            <a:r>
              <a:rPr lang="eu-ES" sz="1600" dirty="0" smtClean="0">
                <a:solidFill>
                  <a:schemeClr val="tx1"/>
                </a:solidFill>
                <a:latin typeface="Arial" panose="020B0604020202020204" pitchFamily="34" charset="0"/>
                <a:cs typeface="Arial" panose="020B0604020202020204" pitchFamily="34" charset="0"/>
              </a:rPr>
              <a:t> la SL y la </a:t>
            </a:r>
            <a:r>
              <a:rPr lang="eu-ES" sz="1600" dirty="0" err="1" smtClean="0">
                <a:solidFill>
                  <a:schemeClr val="tx1"/>
                </a:solidFill>
                <a:latin typeface="Arial" panose="020B0604020202020204" pitchFamily="34" charset="0"/>
                <a:cs typeface="Arial" panose="020B0604020202020204" pitchFamily="34" charset="0"/>
              </a:rPr>
              <a:t>población</a:t>
            </a:r>
            <a:r>
              <a:rPr lang="eu-ES" sz="1600" dirty="0" smtClean="0">
                <a:solidFill>
                  <a:schemeClr val="tx1"/>
                </a:solidFill>
                <a:latin typeface="Arial" panose="020B0604020202020204" pitchFamily="34" charset="0"/>
                <a:cs typeface="Arial" panose="020B0604020202020204" pitchFamily="34" charset="0"/>
              </a:rPr>
              <a:t> sujeto. </a:t>
            </a:r>
            <a:r>
              <a:rPr lang="eu-ES" sz="1600" dirty="0" err="1">
                <a:solidFill>
                  <a:schemeClr val="tx1"/>
                </a:solidFill>
                <a:latin typeface="Arial" panose="020B0604020202020204" pitchFamily="34" charset="0"/>
                <a:cs typeface="Arial" panose="020B0604020202020204" pitchFamily="34" charset="0"/>
              </a:rPr>
              <a:t>Fortelecer</a:t>
            </a:r>
            <a:r>
              <a:rPr lang="eu-ES" sz="1600" dirty="0">
                <a:solidFill>
                  <a:schemeClr val="tx1"/>
                </a:solidFill>
                <a:latin typeface="Arial" panose="020B0604020202020204" pitchFamily="34" charset="0"/>
                <a:cs typeface="Arial" panose="020B0604020202020204" pitchFamily="34" charset="0"/>
              </a:rPr>
              <a:t> la SL es </a:t>
            </a:r>
            <a:r>
              <a:rPr lang="eu-ES" sz="1600" dirty="0" err="1">
                <a:solidFill>
                  <a:schemeClr val="tx1"/>
                </a:solidFill>
                <a:latin typeface="Arial" panose="020B0604020202020204" pitchFamily="34" charset="0"/>
                <a:cs typeface="Arial" panose="020B0604020202020204" pitchFamily="34" charset="0"/>
              </a:rPr>
              <a:t>obligatorio</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en</a:t>
            </a:r>
            <a:r>
              <a:rPr lang="eu-ES" sz="1600" dirty="0">
                <a:solidFill>
                  <a:schemeClr val="tx1"/>
                </a:solidFill>
                <a:latin typeface="Arial" panose="020B0604020202020204" pitchFamily="34" charset="0"/>
                <a:cs typeface="Arial" panose="020B0604020202020204" pitchFamily="34" charset="0"/>
              </a:rPr>
              <a:t> EHE. </a:t>
            </a:r>
            <a:endParaRPr lang="eu-ES" sz="1600" dirty="0" smtClean="0">
              <a:solidFill>
                <a:schemeClr val="tx1"/>
              </a:solidFill>
              <a:latin typeface="Arial" panose="020B0604020202020204" pitchFamily="34" charset="0"/>
              <a:cs typeface="Arial" panose="020B0604020202020204" pitchFamily="34" charset="0"/>
            </a:endParaRPr>
          </a:p>
          <a:p>
            <a:pPr algn="l"/>
            <a:r>
              <a:rPr lang="eu-ES" sz="1600" dirty="0" smtClean="0">
                <a:solidFill>
                  <a:srgbClr val="FF0000"/>
                </a:solidFill>
                <a:latin typeface="Arial" panose="020B0604020202020204" pitchFamily="34" charset="0"/>
                <a:cs typeface="Arial" panose="020B0604020202020204" pitchFamily="34" charset="0"/>
              </a:rPr>
              <a:t>La </a:t>
            </a:r>
            <a:r>
              <a:rPr lang="eu-ES" sz="1600" dirty="0" err="1" smtClean="0">
                <a:solidFill>
                  <a:srgbClr val="FF0000"/>
                </a:solidFill>
                <a:latin typeface="Arial" panose="020B0604020202020204" pitchFamily="34" charset="0"/>
                <a:cs typeface="Arial" panose="020B0604020202020204" pitchFamily="34" charset="0"/>
              </a:rPr>
              <a:t>intervención</a:t>
            </a:r>
            <a:r>
              <a:rPr lang="eu-ES" sz="1600" dirty="0" smtClean="0">
                <a:solidFill>
                  <a:srgbClr val="FF0000"/>
                </a:solidFill>
                <a:latin typeface="Arial" panose="020B0604020202020204" pitchFamily="34" charset="0"/>
                <a:cs typeface="Arial" panose="020B0604020202020204" pitchFamily="34" charset="0"/>
              </a:rPr>
              <a:t> es parte de una </a:t>
            </a:r>
            <a:r>
              <a:rPr lang="eu-ES" sz="1600" dirty="0" err="1" smtClean="0">
                <a:solidFill>
                  <a:srgbClr val="FF0000"/>
                </a:solidFill>
                <a:latin typeface="Arial" panose="020B0604020202020204" pitchFamily="34" charset="0"/>
                <a:cs typeface="Arial" panose="020B0604020202020204" pitchFamily="34" charset="0"/>
              </a:rPr>
              <a:t>respuesta</a:t>
            </a:r>
            <a:r>
              <a:rPr lang="eu-ES" sz="1600" dirty="0" smtClean="0">
                <a:solidFill>
                  <a:srgbClr val="FF0000"/>
                </a:solidFill>
                <a:latin typeface="Arial" panose="020B0604020202020204" pitchFamily="34" charset="0"/>
                <a:cs typeface="Arial" panose="020B0604020202020204" pitchFamily="34" charset="0"/>
              </a:rPr>
              <a:t> a MP-LP. </a:t>
            </a:r>
            <a:r>
              <a:rPr lang="eu-ES" sz="1600" dirty="0" smtClean="0">
                <a:solidFill>
                  <a:schemeClr val="tx1"/>
                </a:solidFill>
                <a:latin typeface="Arial" panose="020B0604020202020204" pitchFamily="34" charset="0"/>
                <a:cs typeface="Arial" panose="020B0604020202020204" pitchFamily="34" charset="0"/>
              </a:rPr>
              <a:t>De la </a:t>
            </a:r>
            <a:r>
              <a:rPr lang="eu-ES" sz="1600" dirty="0" err="1" smtClean="0">
                <a:solidFill>
                  <a:schemeClr val="tx1"/>
                </a:solidFill>
                <a:latin typeface="Arial" panose="020B0604020202020204" pitchFamily="34" charset="0"/>
                <a:cs typeface="Arial" panose="020B0604020202020204" pitchFamily="34" charset="0"/>
              </a:rPr>
              <a:t>propia</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organización</a:t>
            </a:r>
            <a:r>
              <a:rPr lang="eu-ES" sz="1600" dirty="0" smtClean="0">
                <a:solidFill>
                  <a:schemeClr val="tx1"/>
                </a:solidFill>
                <a:latin typeface="Arial" panose="020B0604020202020204" pitchFamily="34" charset="0"/>
                <a:cs typeface="Arial" panose="020B0604020202020204" pitchFamily="34" charset="0"/>
              </a:rPr>
              <a:t>, o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articula</a:t>
            </a:r>
            <a:r>
              <a:rPr lang="eu-ES" sz="1600" dirty="0" smtClean="0">
                <a:solidFill>
                  <a:schemeClr val="tx1"/>
                </a:solidFill>
                <a:latin typeface="Arial" panose="020B0604020202020204" pitchFamily="34" charset="0"/>
                <a:cs typeface="Arial" panose="020B0604020202020204" pitchFamily="34" charset="0"/>
              </a:rPr>
              <a:t> con </a:t>
            </a:r>
            <a:r>
              <a:rPr lang="eu-ES" sz="1600" dirty="0" err="1" smtClean="0">
                <a:solidFill>
                  <a:schemeClr val="tx1"/>
                </a:solidFill>
                <a:latin typeface="Arial" panose="020B0604020202020204" pitchFamily="34" charset="0"/>
                <a:cs typeface="Arial" panose="020B0604020202020204" pitchFamily="34" charset="0"/>
              </a:rPr>
              <a:t>otras</a:t>
            </a:r>
            <a:r>
              <a:rPr lang="eu-ES" sz="1600" dirty="0" smtClean="0">
                <a:solidFill>
                  <a:schemeClr val="tx1"/>
                </a:solidFill>
                <a:latin typeface="Arial" panose="020B0604020202020204" pitchFamily="34" charset="0"/>
                <a:cs typeface="Arial" panose="020B0604020202020204" pitchFamily="34" charset="0"/>
              </a:rPr>
              <a:t>, o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vincula</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políticas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públicas</a:t>
            </a:r>
            <a:r>
              <a:rPr lang="eu-ES" sz="1600" dirty="0" smtClean="0">
                <a:solidFill>
                  <a:schemeClr val="tx1"/>
                </a:solidFill>
                <a:latin typeface="Arial" panose="020B0604020202020204" pitchFamily="34" charset="0"/>
                <a:cs typeface="Arial" panose="020B0604020202020204" pitchFamily="34" charset="0"/>
              </a:rPr>
              <a:t>. El </a:t>
            </a:r>
            <a:r>
              <a:rPr lang="eu-ES" sz="1600" dirty="0" err="1" smtClean="0">
                <a:solidFill>
                  <a:schemeClr val="tx1"/>
                </a:solidFill>
                <a:latin typeface="Arial" panose="020B0604020202020204" pitchFamily="34" charset="0"/>
                <a:cs typeface="Arial" panose="020B0604020202020204" pitchFamily="34" charset="0"/>
              </a:rPr>
              <a:t>enfoque</a:t>
            </a:r>
            <a:r>
              <a:rPr lang="eu-ES" sz="1600" dirty="0" smtClean="0">
                <a:solidFill>
                  <a:schemeClr val="tx1"/>
                </a:solidFill>
                <a:latin typeface="Arial" panose="020B0604020202020204" pitchFamily="34" charset="0"/>
                <a:cs typeface="Arial" panose="020B0604020202020204" pitchFamily="34" charset="0"/>
              </a:rPr>
              <a:t> VARD no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suele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aterrizar</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propuestas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concretas</a:t>
            </a:r>
            <a:r>
              <a:rPr lang="eu-ES" sz="1600" dirty="0" smtClean="0">
                <a:solidFill>
                  <a:schemeClr val="tx1"/>
                </a:solidFill>
                <a:latin typeface="Arial" panose="020B0604020202020204" pitchFamily="34" charset="0"/>
                <a:cs typeface="Arial" panose="020B0604020202020204" pitchFamily="34" charset="0"/>
              </a:rPr>
              <a:t>.</a:t>
            </a:r>
            <a:endParaRPr lang="eu-ES" sz="1600" dirty="0">
              <a:solidFill>
                <a:schemeClr val="tx1"/>
              </a:solidFill>
              <a:latin typeface="Arial" panose="020B0604020202020204" pitchFamily="34" charset="0"/>
              <a:cs typeface="Arial" panose="020B0604020202020204" pitchFamily="34" charset="0"/>
            </a:endParaRPr>
          </a:p>
          <a:p>
            <a:pPr algn="l"/>
            <a:endParaRPr lang="eu-ES" sz="1600" b="1" i="1" dirty="0" smtClean="0">
              <a:solidFill>
                <a:schemeClr val="tx1"/>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105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(vi)</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88840"/>
            <a:ext cx="8928992" cy="4680520"/>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 II. </a:t>
            </a:r>
            <a:r>
              <a:rPr lang="eu-ES" sz="2000" b="1" dirty="0" err="1" smtClean="0">
                <a:solidFill>
                  <a:schemeClr val="tx1"/>
                </a:solidFill>
                <a:latin typeface="Arial" panose="020B0604020202020204" pitchFamily="34" charset="0"/>
                <a:cs typeface="Arial" panose="020B0604020202020204" pitchFamily="34" charset="0"/>
              </a:rPr>
              <a:t>Transversales</a:t>
            </a:r>
            <a:r>
              <a:rPr lang="eu-ES" sz="2000" b="1" dirty="0" smtClean="0">
                <a:solidFill>
                  <a:schemeClr val="tx1"/>
                </a:solidFill>
                <a:latin typeface="Arial" panose="020B0604020202020204" pitchFamily="34" charset="0"/>
                <a:cs typeface="Arial" panose="020B0604020202020204" pitchFamily="34" charset="0"/>
              </a:rPr>
              <a:t> </a:t>
            </a:r>
          </a:p>
          <a:p>
            <a:pPr algn="l"/>
            <a:endParaRPr lang="eu-ES" sz="2000" b="1" i="1" dirty="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Participación</a:t>
            </a:r>
            <a:endParaRPr lang="eu-ES" sz="1600" b="1" i="1" dirty="0">
              <a:solidFill>
                <a:schemeClr val="tx1"/>
              </a:solidFill>
              <a:latin typeface="Arial" panose="020B0604020202020204" pitchFamily="34" charset="0"/>
              <a:cs typeface="Arial" panose="020B0604020202020204" pitchFamily="34" charset="0"/>
            </a:endParaRP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dirty="0" err="1" smtClean="0">
                <a:solidFill>
                  <a:srgbClr val="FF0000"/>
                </a:solidFill>
                <a:latin typeface="Arial" panose="020B0604020202020204" pitchFamily="34" charset="0"/>
                <a:cs typeface="Arial" panose="020B0604020202020204" pitchFamily="34" charset="0"/>
              </a:rPr>
              <a:t>Análisis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participación</a:t>
            </a:r>
            <a:r>
              <a:rPr lang="eu-ES" sz="1600" b="1" dirty="0" smtClean="0">
                <a:solidFill>
                  <a:srgbClr val="FF0000"/>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Explicar</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espacios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existentes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tradicionales</a:t>
            </a:r>
            <a:r>
              <a:rPr lang="eu-ES" sz="1600" dirty="0" smtClean="0">
                <a:solidFill>
                  <a:schemeClr val="tx1"/>
                </a:solidFill>
                <a:latin typeface="Arial" panose="020B0604020202020204" pitchFamily="34" charset="0"/>
                <a:cs typeface="Arial" panose="020B0604020202020204" pitchFamily="34" charset="0"/>
              </a:rPr>
              <a:t> o </a:t>
            </a:r>
            <a:r>
              <a:rPr lang="eu-ES" sz="1600" dirty="0" err="1" smtClean="0">
                <a:solidFill>
                  <a:schemeClr val="tx1"/>
                </a:solidFill>
                <a:latin typeface="Arial" panose="020B0604020202020204" pitchFamily="34" charset="0"/>
                <a:cs typeface="Arial" panose="020B0604020202020204" pitchFamily="34" charset="0"/>
              </a:rPr>
              <a:t>institucionales</a:t>
            </a:r>
            <a:r>
              <a:rPr lang="eu-ES" sz="1600" dirty="0" smtClean="0">
                <a:solidFill>
                  <a:schemeClr val="tx1"/>
                </a:solidFill>
                <a:latin typeface="Arial" panose="020B0604020202020204" pitchFamily="34" charset="0"/>
                <a:cs typeface="Arial" panose="020B0604020202020204" pitchFamily="34" charset="0"/>
              </a:rPr>
              <a:t>), si la </a:t>
            </a:r>
            <a:r>
              <a:rPr lang="eu-ES" sz="1600" dirty="0" err="1" smtClean="0">
                <a:solidFill>
                  <a:schemeClr val="tx1"/>
                </a:solidFill>
                <a:latin typeface="Arial" panose="020B0604020202020204" pitchFamily="34" charset="0"/>
                <a:cs typeface="Arial" panose="020B0604020202020204" pitchFamily="34" charset="0"/>
              </a:rPr>
              <a:t>población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participa</a:t>
            </a:r>
            <a:r>
              <a:rPr lang="eu-ES" sz="1600" dirty="0" smtClean="0">
                <a:solidFill>
                  <a:schemeClr val="tx1"/>
                </a:solidFill>
                <a:latin typeface="Arial" panose="020B0604020202020204" pitchFamily="34" charset="0"/>
                <a:cs typeface="Arial" panose="020B0604020202020204" pitchFamily="34" charset="0"/>
              </a:rPr>
              <a:t> o no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ellos</a:t>
            </a:r>
            <a:r>
              <a:rPr lang="eu-ES" sz="1600" dirty="0" smtClean="0">
                <a:solidFill>
                  <a:schemeClr val="tx1"/>
                </a:solidFill>
                <a:latin typeface="Arial" panose="020B0604020202020204" pitchFamily="34" charset="0"/>
                <a:cs typeface="Arial" panose="020B0604020202020204" pitchFamily="34" charset="0"/>
              </a:rPr>
              <a:t>, si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utilizarán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intervención</a:t>
            </a:r>
            <a:r>
              <a:rPr lang="eu-ES" sz="1600" dirty="0" smtClean="0">
                <a:solidFill>
                  <a:schemeClr val="tx1"/>
                </a:solidFill>
                <a:latin typeface="Arial" panose="020B0604020202020204" pitchFamily="34" charset="0"/>
                <a:cs typeface="Arial" panose="020B0604020202020204" pitchFamily="34" charset="0"/>
              </a:rPr>
              <a:t>…</a:t>
            </a:r>
          </a:p>
          <a:p>
            <a:pPr algn="l"/>
            <a:r>
              <a:rPr lang="eu-ES" sz="1600" b="1" dirty="0" err="1" smtClean="0">
                <a:solidFill>
                  <a:srgbClr val="FF0000"/>
                </a:solidFill>
                <a:latin typeface="Arial" panose="020B0604020202020204" pitchFamily="34" charset="0"/>
                <a:cs typeface="Arial" panose="020B0604020202020204" pitchFamily="34" charset="0"/>
              </a:rPr>
              <a:t>Potenciar</a:t>
            </a:r>
            <a:r>
              <a:rPr lang="eu-ES" sz="1600" b="1" dirty="0" smtClean="0">
                <a:solidFill>
                  <a:srgbClr val="FF0000"/>
                </a:solidFill>
                <a:latin typeface="Arial" panose="020B0604020202020204" pitchFamily="34" charset="0"/>
                <a:cs typeface="Arial" panose="020B0604020202020204" pitchFamily="34" charset="0"/>
              </a:rPr>
              <a:t> la </a:t>
            </a:r>
            <a:r>
              <a:rPr lang="eu-ES" sz="1600" b="1" dirty="0" err="1" smtClean="0">
                <a:solidFill>
                  <a:srgbClr val="FF0000"/>
                </a:solidFill>
                <a:latin typeface="Arial" panose="020B0604020202020204" pitchFamily="34" charset="0"/>
                <a:cs typeface="Arial" panose="020B0604020202020204" pitchFamily="34" charset="0"/>
              </a:rPr>
              <a:t>participación</a:t>
            </a:r>
            <a:r>
              <a:rPr lang="eu-ES" sz="1600" b="1" dirty="0" smtClean="0">
                <a:solidFill>
                  <a:srgbClr val="FF0000"/>
                </a:solidFill>
                <a:latin typeface="Arial" panose="020B0604020202020204" pitchFamily="34" charset="0"/>
                <a:cs typeface="Arial" panose="020B0604020202020204" pitchFamily="34" charset="0"/>
              </a:rPr>
              <a:t>.</a:t>
            </a:r>
            <a:r>
              <a:rPr lang="eu-ES" sz="1600" b="1" dirty="0" smtClean="0">
                <a:solidFill>
                  <a:schemeClr val="tx1"/>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En </a:t>
            </a:r>
            <a:r>
              <a:rPr lang="eu-ES" sz="1600" dirty="0" err="1" smtClean="0">
                <a:solidFill>
                  <a:schemeClr val="tx1"/>
                </a:solidFill>
                <a:latin typeface="Arial" panose="020B0604020202020204" pitchFamily="34" charset="0"/>
                <a:cs typeface="Arial" panose="020B0604020202020204" pitchFamily="34" charset="0"/>
              </a:rPr>
              <a:t>ocasiones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presupone</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participación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participan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todos</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colectivos</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hay</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potenciar</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participación</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ninguno</a:t>
            </a:r>
            <a:r>
              <a:rPr lang="eu-ES" sz="1600" dirty="0" smtClean="0">
                <a:solidFill>
                  <a:schemeClr val="tx1"/>
                </a:solidFill>
                <a:latin typeface="Arial" panose="020B0604020202020204" pitchFamily="34" charset="0"/>
                <a:cs typeface="Arial" panose="020B0604020202020204" pitchFamily="34" charset="0"/>
              </a:rPr>
              <a:t>?</a:t>
            </a:r>
          </a:p>
          <a:p>
            <a:pPr algn="l"/>
            <a:r>
              <a:rPr lang="eu-ES" sz="1600" b="1" dirty="0" err="1" smtClean="0">
                <a:solidFill>
                  <a:srgbClr val="FF0000"/>
                </a:solidFill>
                <a:latin typeface="Arial" panose="020B0604020202020204" pitchFamily="34" charset="0"/>
                <a:cs typeface="Arial" panose="020B0604020202020204" pitchFamily="34" charset="0"/>
              </a:rPr>
              <a:t>Metodologías</a:t>
            </a:r>
            <a:r>
              <a:rPr lang="eu-ES" sz="1600" b="1" dirty="0" smtClean="0">
                <a:solidFill>
                  <a:srgbClr val="FF0000"/>
                </a:solidFill>
                <a:latin typeface="Arial" panose="020B0604020202020204" pitchFamily="34" charset="0"/>
                <a:cs typeface="Arial" panose="020B0604020202020204" pitchFamily="34" charset="0"/>
              </a:rPr>
              <a:t> para </a:t>
            </a:r>
            <a:r>
              <a:rPr lang="eu-ES" sz="1600" b="1" dirty="0" err="1" smtClean="0">
                <a:solidFill>
                  <a:srgbClr val="FF0000"/>
                </a:solidFill>
                <a:latin typeface="Arial" panose="020B0604020202020204" pitchFamily="34" charset="0"/>
                <a:cs typeface="Arial" panose="020B0604020202020204" pitchFamily="34" charset="0"/>
              </a:rPr>
              <a:t>fomentar</a:t>
            </a:r>
            <a:r>
              <a:rPr lang="eu-ES" sz="1600" b="1" dirty="0" smtClean="0">
                <a:solidFill>
                  <a:srgbClr val="FF0000"/>
                </a:solidFill>
                <a:latin typeface="Arial" panose="020B0604020202020204" pitchFamily="34" charset="0"/>
                <a:cs typeface="Arial" panose="020B0604020202020204" pitchFamily="34" charset="0"/>
              </a:rPr>
              <a:t> la </a:t>
            </a:r>
            <a:r>
              <a:rPr lang="eu-ES" sz="1600" b="1" dirty="0" err="1" smtClean="0">
                <a:solidFill>
                  <a:srgbClr val="FF0000"/>
                </a:solidFill>
                <a:latin typeface="Arial" panose="020B0604020202020204" pitchFamily="34" charset="0"/>
                <a:cs typeface="Arial" panose="020B0604020202020204" pitchFamily="34" charset="0"/>
              </a:rPr>
              <a:t>participación</a:t>
            </a:r>
            <a:r>
              <a:rPr lang="eu-ES" sz="1600" b="1" dirty="0" smtClean="0">
                <a:solidFill>
                  <a:srgbClr val="FF0000"/>
                </a:solidFill>
                <a:latin typeface="Arial" panose="020B0604020202020204" pitchFamily="34" charset="0"/>
                <a:cs typeface="Arial" panose="020B0604020202020204" pitchFamily="34" charset="0"/>
              </a:rPr>
              <a:t> y </a:t>
            </a:r>
            <a:r>
              <a:rPr lang="eu-ES" sz="1600" b="1" dirty="0" err="1" smtClean="0">
                <a:solidFill>
                  <a:srgbClr val="FF0000"/>
                </a:solidFill>
                <a:latin typeface="Arial" panose="020B0604020202020204" pitchFamily="34" charset="0"/>
                <a:cs typeface="Arial" panose="020B0604020202020204" pitchFamily="34" charset="0"/>
              </a:rPr>
              <a:t>adecuación</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socio-cultural</a:t>
            </a:r>
            <a:r>
              <a:rPr lang="eu-ES" sz="1600" b="1" dirty="0" smtClean="0">
                <a:solidFill>
                  <a:srgbClr val="FF0000"/>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En </a:t>
            </a:r>
            <a:r>
              <a:rPr lang="eu-ES" sz="1600" dirty="0" err="1" smtClean="0">
                <a:solidFill>
                  <a:schemeClr val="tx1"/>
                </a:solidFill>
                <a:latin typeface="Arial" panose="020B0604020202020204" pitchFamily="34" charset="0"/>
                <a:cs typeface="Arial" panose="020B0604020202020204" pitchFamily="34" charset="0"/>
              </a:rPr>
              <a:t>ocasiones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da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supuesto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dice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tendrá</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cuenta</a:t>
            </a:r>
            <a:r>
              <a:rPr lang="eu-ES" sz="1600" dirty="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sin </a:t>
            </a:r>
            <a:r>
              <a:rPr lang="eu-ES" sz="1600" dirty="0" err="1" smtClean="0">
                <a:solidFill>
                  <a:schemeClr val="tx1"/>
                </a:solidFill>
                <a:latin typeface="Arial" panose="020B0604020202020204" pitchFamily="34" charset="0"/>
                <a:cs typeface="Arial" panose="020B0604020202020204" pitchFamily="34" charset="0"/>
              </a:rPr>
              <a:t>explicar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qué</a:t>
            </a:r>
            <a:r>
              <a:rPr lang="eu-ES" sz="1600" dirty="0" smtClean="0">
                <a:solidFill>
                  <a:schemeClr val="tx1"/>
                </a:solidFill>
                <a:latin typeface="Arial" panose="020B0604020202020204" pitchFamily="34" charset="0"/>
                <a:cs typeface="Arial" panose="020B0604020202020204" pitchFamily="34" charset="0"/>
              </a:rPr>
              <a:t> y </a:t>
            </a:r>
            <a:r>
              <a:rPr lang="eu-ES" sz="1600" dirty="0" err="1" smtClean="0">
                <a:solidFill>
                  <a:schemeClr val="tx1"/>
                </a:solidFill>
                <a:latin typeface="Arial" panose="020B0604020202020204" pitchFamily="34" charset="0"/>
                <a:cs typeface="Arial" panose="020B0604020202020204" pitchFamily="34" charset="0"/>
              </a:rPr>
              <a:t>cómo</a:t>
            </a:r>
            <a:r>
              <a:rPr lang="eu-ES" sz="1600" dirty="0" smtClean="0">
                <a:solidFill>
                  <a:schemeClr val="tx1"/>
                </a:solidFill>
                <a:latin typeface="Arial" panose="020B0604020202020204" pitchFamily="34" charset="0"/>
                <a:cs typeface="Arial" panose="020B0604020202020204" pitchFamily="34" charset="0"/>
              </a:rPr>
              <a:t>.</a:t>
            </a:r>
          </a:p>
          <a:p>
            <a:pPr algn="l"/>
            <a:r>
              <a:rPr lang="eu-ES" sz="1600" b="1" dirty="0" err="1" smtClean="0">
                <a:solidFill>
                  <a:srgbClr val="FF0000"/>
                </a:solidFill>
                <a:latin typeface="Arial" panose="020B0604020202020204" pitchFamily="34" charset="0"/>
                <a:cs typeface="Arial" panose="020B0604020202020204" pitchFamily="34" charset="0"/>
              </a:rPr>
              <a:t>Mecanismos</a:t>
            </a:r>
            <a:r>
              <a:rPr lang="eu-ES" sz="1600" b="1" dirty="0" smtClean="0">
                <a:solidFill>
                  <a:srgbClr val="FF0000"/>
                </a:solidFill>
                <a:latin typeface="Arial" panose="020B0604020202020204" pitchFamily="34" charset="0"/>
                <a:cs typeface="Arial" panose="020B0604020202020204" pitchFamily="34" charset="0"/>
              </a:rPr>
              <a:t> </a:t>
            </a:r>
            <a:r>
              <a:rPr lang="eu-ES" sz="1600" b="1" dirty="0">
                <a:solidFill>
                  <a:srgbClr val="FF0000"/>
                </a:solidFill>
                <a:latin typeface="Arial" panose="020B0604020202020204" pitchFamily="34" charset="0"/>
                <a:cs typeface="Arial" panose="020B0604020202020204" pitchFamily="34" charset="0"/>
              </a:rPr>
              <a:t>de </a:t>
            </a:r>
            <a:r>
              <a:rPr lang="eu-ES" sz="1600" b="1" dirty="0" err="1">
                <a:solidFill>
                  <a:srgbClr val="FF0000"/>
                </a:solidFill>
                <a:latin typeface="Arial" panose="020B0604020202020204" pitchFamily="34" charset="0"/>
                <a:cs typeface="Arial" panose="020B0604020202020204" pitchFamily="34" charset="0"/>
              </a:rPr>
              <a:t>recogida</a:t>
            </a:r>
            <a:r>
              <a:rPr lang="eu-ES" sz="1600" b="1" dirty="0">
                <a:solidFill>
                  <a:srgbClr val="FF0000"/>
                </a:solidFill>
                <a:latin typeface="Arial" panose="020B0604020202020204" pitchFamily="34" charset="0"/>
                <a:cs typeface="Arial" panose="020B0604020202020204" pitchFamily="34" charset="0"/>
              </a:rPr>
              <a:t> </a:t>
            </a:r>
            <a:r>
              <a:rPr lang="eu-ES" sz="1600" b="1" dirty="0" smtClean="0">
                <a:solidFill>
                  <a:srgbClr val="FF0000"/>
                </a:solidFill>
                <a:latin typeface="Arial" panose="020B0604020202020204" pitchFamily="34" charset="0"/>
                <a:cs typeface="Arial" panose="020B0604020202020204" pitchFamily="34" charset="0"/>
              </a:rPr>
              <a:t>e </a:t>
            </a:r>
            <a:r>
              <a:rPr lang="eu-ES" sz="1600" b="1" dirty="0" err="1" smtClean="0">
                <a:solidFill>
                  <a:srgbClr val="FF0000"/>
                </a:solidFill>
                <a:latin typeface="Arial" panose="020B0604020202020204" pitchFamily="34" charset="0"/>
                <a:cs typeface="Arial" panose="020B0604020202020204" pitchFamily="34" charset="0"/>
              </a:rPr>
              <a:t>incorporación</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a:solidFill>
                  <a:srgbClr val="FF0000"/>
                </a:solidFill>
                <a:latin typeface="Arial" panose="020B0604020202020204" pitchFamily="34" charset="0"/>
                <a:cs typeface="Arial" panose="020B0604020202020204" pitchFamily="34" charset="0"/>
              </a:rPr>
              <a:t>quejas</a:t>
            </a:r>
            <a:r>
              <a:rPr lang="eu-ES" sz="1600" b="1" dirty="0">
                <a:solidFill>
                  <a:srgbClr val="FF0000"/>
                </a:solidFill>
                <a:latin typeface="Arial" panose="020B0604020202020204" pitchFamily="34" charset="0"/>
                <a:cs typeface="Arial" panose="020B0604020202020204" pitchFamily="34" charset="0"/>
              </a:rPr>
              <a:t>, </a:t>
            </a:r>
            <a:r>
              <a:rPr lang="eu-ES" sz="1600" b="1" dirty="0" err="1">
                <a:solidFill>
                  <a:srgbClr val="FF0000"/>
                </a:solidFill>
                <a:latin typeface="Arial" panose="020B0604020202020204" pitchFamily="34" charset="0"/>
                <a:cs typeface="Arial" panose="020B0604020202020204" pitchFamily="34" charset="0"/>
              </a:rPr>
              <a:t>devolución</a:t>
            </a:r>
            <a:r>
              <a:rPr lang="eu-ES" sz="1600" b="1" dirty="0">
                <a:solidFill>
                  <a:srgbClr val="FF0000"/>
                </a:solidFill>
                <a:latin typeface="Arial" panose="020B0604020202020204" pitchFamily="34" charset="0"/>
                <a:cs typeface="Arial" panose="020B0604020202020204" pitchFamily="34" charset="0"/>
              </a:rPr>
              <a:t> de </a:t>
            </a:r>
            <a:r>
              <a:rPr lang="eu-ES" sz="1600" b="1" dirty="0" err="1">
                <a:solidFill>
                  <a:srgbClr val="FF0000"/>
                </a:solidFill>
                <a:latin typeface="Arial" panose="020B0604020202020204" pitchFamily="34" charset="0"/>
                <a:cs typeface="Arial" panose="020B0604020202020204" pitchFamily="34" charset="0"/>
              </a:rPr>
              <a:t>resultados</a:t>
            </a:r>
            <a:r>
              <a:rPr lang="eu-ES" sz="1600" b="1" dirty="0">
                <a:solidFill>
                  <a:srgbClr val="FF0000"/>
                </a:solidFill>
                <a:latin typeface="Arial" panose="020B0604020202020204" pitchFamily="34" charset="0"/>
                <a:cs typeface="Arial" panose="020B0604020202020204" pitchFamily="34" charset="0"/>
              </a:rPr>
              <a:t> a la </a:t>
            </a:r>
            <a:r>
              <a:rPr lang="eu-ES" sz="1600" b="1" dirty="0" err="1" smtClean="0">
                <a:solidFill>
                  <a:srgbClr val="FF0000"/>
                </a:solidFill>
                <a:latin typeface="Arial" panose="020B0604020202020204" pitchFamily="34" charset="0"/>
                <a:cs typeface="Arial" panose="020B0604020202020204" pitchFamily="34" charset="0"/>
              </a:rPr>
              <a:t>población</a:t>
            </a:r>
            <a:r>
              <a:rPr lang="eu-ES" sz="1600" b="1" dirty="0" smtClean="0">
                <a:solidFill>
                  <a:srgbClr val="FF0000"/>
                </a:solidFill>
                <a:latin typeface="Arial" panose="020B0604020202020204" pitchFamily="34" charset="0"/>
                <a:cs typeface="Arial" panose="020B0604020202020204" pitchFamily="34" charset="0"/>
              </a:rPr>
              <a:t> sujeto</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veces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incluyen</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instrumentos</a:t>
            </a:r>
            <a:r>
              <a:rPr lang="eu-ES" sz="1600" dirty="0" smtClean="0">
                <a:solidFill>
                  <a:schemeClr val="tx1"/>
                </a:solidFill>
                <a:latin typeface="Arial" panose="020B0604020202020204" pitchFamily="34" charset="0"/>
                <a:cs typeface="Arial" panose="020B0604020202020204" pitchFamily="34" charset="0"/>
              </a:rPr>
              <a:t> con los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cuentan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sin </a:t>
            </a:r>
            <a:r>
              <a:rPr lang="eu-ES" sz="1600" dirty="0" err="1" smtClean="0">
                <a:solidFill>
                  <a:schemeClr val="tx1"/>
                </a:solidFill>
                <a:latin typeface="Arial" panose="020B0604020202020204" pitchFamily="34" charset="0"/>
                <a:cs typeface="Arial" panose="020B0604020202020204" pitchFamily="34" charset="0"/>
              </a:rPr>
              <a:t>explicar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qué</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va</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hacer</a:t>
            </a:r>
            <a:r>
              <a:rPr lang="eu-ES" sz="1600" dirty="0" smtClean="0">
                <a:solidFill>
                  <a:schemeClr val="tx1"/>
                </a:solidFill>
                <a:latin typeface="Arial" panose="020B0604020202020204" pitchFamily="34" charset="0"/>
                <a:cs typeface="Arial" panose="020B0604020202020204" pitchFamily="34" charset="0"/>
              </a:rPr>
              <a:t> con </a:t>
            </a:r>
            <a:r>
              <a:rPr lang="eu-ES" sz="1600" dirty="0" err="1" smtClean="0">
                <a:solidFill>
                  <a:schemeClr val="tx1"/>
                </a:solidFill>
                <a:latin typeface="Arial" panose="020B0604020202020204" pitchFamily="34" charset="0"/>
                <a:cs typeface="Arial" panose="020B0604020202020204" pitchFamily="34" charset="0"/>
              </a:rPr>
              <a:t>esas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recomendaciones</a:t>
            </a:r>
            <a:r>
              <a:rPr lang="eu-ES" sz="1600" dirty="0" smtClean="0">
                <a:solidFill>
                  <a:schemeClr val="tx1"/>
                </a:solidFill>
                <a:latin typeface="Arial" panose="020B0604020202020204" pitchFamily="34" charset="0"/>
                <a:cs typeface="Arial" panose="020B0604020202020204" pitchFamily="34" charset="0"/>
              </a:rPr>
              <a:t>, si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incorporan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ese </a:t>
            </a:r>
            <a:r>
              <a:rPr lang="eu-ES" sz="1600" dirty="0" err="1" smtClean="0">
                <a:solidFill>
                  <a:schemeClr val="tx1"/>
                </a:solidFill>
                <a:latin typeface="Arial" panose="020B0604020202020204" pitchFamily="34" charset="0"/>
                <a:cs typeface="Arial" panose="020B0604020202020204" pitchFamily="34" charset="0"/>
              </a:rPr>
              <a:t>intervención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siguientes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Pocos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hacen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devolución</a:t>
            </a:r>
            <a:r>
              <a:rPr lang="eu-ES" sz="1600" dirty="0" smtClean="0">
                <a:solidFill>
                  <a:schemeClr val="tx1"/>
                </a:solidFill>
                <a:latin typeface="Arial" panose="020B0604020202020204" pitchFamily="34" charset="0"/>
                <a:cs typeface="Arial" panose="020B0604020202020204" pitchFamily="34" charset="0"/>
              </a:rPr>
              <a:t> al final,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qué</a:t>
            </a:r>
            <a:r>
              <a:rPr lang="eu-ES" sz="1600" dirty="0" smtClean="0">
                <a:solidFill>
                  <a:schemeClr val="tx1"/>
                </a:solidFill>
                <a:latin typeface="Arial" panose="020B0604020202020204" pitchFamily="34" charset="0"/>
                <a:cs typeface="Arial" panose="020B0604020202020204" pitchFamily="34" charset="0"/>
              </a:rPr>
              <a:t>?</a:t>
            </a:r>
            <a:endParaRPr lang="es-ES" sz="1600" dirty="0">
              <a:solidFill>
                <a:schemeClr val="tx1"/>
              </a:solidFill>
              <a:latin typeface="Arial" panose="020B0604020202020204" pitchFamily="34" charset="0"/>
              <a:cs typeface="Arial" panose="020B0604020202020204" pitchFamily="34" charset="0"/>
            </a:endParaRPr>
          </a:p>
          <a:p>
            <a:pPr algn="l"/>
            <a:r>
              <a:rPr lang="eu-ES" sz="1600" dirty="0" smtClean="0">
                <a:solidFill>
                  <a:schemeClr val="tx1"/>
                </a:solidFill>
                <a:latin typeface="Arial" panose="020B0604020202020204" pitchFamily="34" charset="0"/>
                <a:cs typeface="Arial" panose="020B0604020202020204" pitchFamily="34" charset="0"/>
              </a:rPr>
              <a:t>	</a:t>
            </a:r>
            <a:endParaRPr lang="es-ES" sz="2000" dirty="0" smtClean="0">
              <a:solidFill>
                <a:schemeClr val="tx1"/>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781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08720"/>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(vii)</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88840"/>
            <a:ext cx="8928992" cy="4680520"/>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 II. </a:t>
            </a:r>
            <a:r>
              <a:rPr lang="eu-ES" sz="2000" b="1" dirty="0" err="1" smtClean="0">
                <a:solidFill>
                  <a:schemeClr val="tx1"/>
                </a:solidFill>
                <a:latin typeface="Arial" panose="020B0604020202020204" pitchFamily="34" charset="0"/>
                <a:cs typeface="Arial" panose="020B0604020202020204" pitchFamily="34" charset="0"/>
              </a:rPr>
              <a:t>Transversales</a:t>
            </a:r>
            <a:r>
              <a:rPr lang="eu-ES" sz="2000" b="1" dirty="0" smtClean="0">
                <a:solidFill>
                  <a:schemeClr val="tx1"/>
                </a:solidFill>
                <a:latin typeface="Arial" panose="020B0604020202020204" pitchFamily="34" charset="0"/>
                <a:cs typeface="Arial" panose="020B0604020202020204" pitchFamily="34" charset="0"/>
              </a:rPr>
              <a:t> </a:t>
            </a: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Derechos</a:t>
            </a:r>
            <a:r>
              <a:rPr lang="eu-ES" sz="1600" b="1" i="1" dirty="0" smtClean="0">
                <a:solidFill>
                  <a:schemeClr val="tx1"/>
                </a:solidFill>
                <a:latin typeface="Arial" panose="020B0604020202020204" pitchFamily="34" charset="0"/>
                <a:cs typeface="Arial" panose="020B0604020202020204" pitchFamily="34" charset="0"/>
              </a:rPr>
              <a:t> </a:t>
            </a:r>
            <a:r>
              <a:rPr lang="eu-ES" sz="1600" b="1" i="1" dirty="0" err="1" smtClean="0">
                <a:solidFill>
                  <a:schemeClr val="tx1"/>
                </a:solidFill>
                <a:latin typeface="Arial" panose="020B0604020202020204" pitchFamily="34" charset="0"/>
                <a:cs typeface="Arial" panose="020B0604020202020204" pitchFamily="34" charset="0"/>
              </a:rPr>
              <a:t>humanos</a:t>
            </a:r>
            <a:r>
              <a:rPr lang="eu-ES" sz="1600" b="1" i="1" dirty="0" smtClean="0">
                <a:solidFill>
                  <a:schemeClr val="tx1"/>
                </a:solidFill>
                <a:latin typeface="Arial" panose="020B0604020202020204" pitchFamily="34" charset="0"/>
                <a:cs typeface="Arial" panose="020B0604020202020204" pitchFamily="34" charset="0"/>
              </a:rPr>
              <a:t> y </a:t>
            </a:r>
            <a:r>
              <a:rPr lang="eu-ES" sz="1600" b="1" i="1" dirty="0" err="1" smtClean="0">
                <a:solidFill>
                  <a:schemeClr val="tx1"/>
                </a:solidFill>
                <a:latin typeface="Arial" panose="020B0604020202020204" pitchFamily="34" charset="0"/>
                <a:cs typeface="Arial" panose="020B0604020202020204" pitchFamily="34" charset="0"/>
              </a:rPr>
              <a:t>protección</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600" dirty="0">
              <a:solidFill>
                <a:schemeClr val="tx1"/>
              </a:solidFill>
              <a:latin typeface="Arial" panose="020B0604020202020204" pitchFamily="34" charset="0"/>
              <a:cs typeface="Arial" panose="020B0604020202020204" pitchFamily="34" charset="0"/>
            </a:endParaRPr>
          </a:p>
          <a:p>
            <a:pPr algn="l"/>
            <a:r>
              <a:rPr lang="eu-ES" sz="1600" b="1" dirty="0" err="1" smtClean="0">
                <a:solidFill>
                  <a:srgbClr val="FF0000"/>
                </a:solidFill>
                <a:latin typeface="Arial" panose="020B0604020202020204" pitchFamily="34" charset="0"/>
                <a:cs typeface="Arial" panose="020B0604020202020204" pitchFamily="34" charset="0"/>
              </a:rPr>
              <a:t>Análisis</a:t>
            </a:r>
            <a:r>
              <a:rPr lang="eu-ES" sz="1600" b="1" dirty="0" smtClean="0">
                <a:solidFill>
                  <a:srgbClr val="FF0000"/>
                </a:solidFill>
                <a:latin typeface="Arial" panose="020B0604020202020204" pitchFamily="34" charset="0"/>
                <a:cs typeface="Arial" panose="020B0604020202020204" pitchFamily="34" charset="0"/>
              </a:rPr>
              <a:t> de la </a:t>
            </a:r>
            <a:r>
              <a:rPr lang="eu-ES" sz="1600" b="1" dirty="0" err="1" smtClean="0">
                <a:solidFill>
                  <a:srgbClr val="FF0000"/>
                </a:solidFill>
                <a:latin typeface="Arial" panose="020B0604020202020204" pitchFamily="34" charset="0"/>
                <a:cs typeface="Arial" panose="020B0604020202020204" pitchFamily="34" charset="0"/>
              </a:rPr>
              <a:t>situación</a:t>
            </a:r>
            <a:r>
              <a:rPr lang="eu-ES" sz="1600" b="1" dirty="0" smtClean="0">
                <a:solidFill>
                  <a:srgbClr val="FF0000"/>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No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relación</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convenciones</a:t>
            </a:r>
            <a:r>
              <a:rPr lang="eu-ES" sz="1600" dirty="0" smtClean="0">
                <a:solidFill>
                  <a:schemeClr val="tx1"/>
                </a:solidFill>
                <a:latin typeface="Arial" panose="020B0604020202020204" pitchFamily="34" charset="0"/>
                <a:cs typeface="Arial" panose="020B0604020202020204" pitchFamily="34" charset="0"/>
              </a:rPr>
              <a:t> de DDHH </a:t>
            </a:r>
            <a:r>
              <a:rPr lang="eu-ES" sz="1600" dirty="0" err="1" smtClean="0">
                <a:solidFill>
                  <a:schemeClr val="tx1"/>
                </a:solidFill>
                <a:latin typeface="Arial" panose="020B0604020202020204" pitchFamily="34" charset="0"/>
                <a:cs typeface="Arial" panose="020B0604020202020204" pitchFamily="34" charset="0"/>
              </a:rPr>
              <a:t>sino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información</a:t>
            </a:r>
            <a:r>
              <a:rPr lang="eu-ES" sz="1600" dirty="0" smtClean="0">
                <a:solidFill>
                  <a:schemeClr val="tx1"/>
                </a:solidFill>
                <a:latin typeface="Arial" panose="020B0604020202020204" pitchFamily="34" charset="0"/>
                <a:cs typeface="Arial" panose="020B0604020202020204" pitchFamily="34" charset="0"/>
              </a:rPr>
              <a:t> sobre los </a:t>
            </a:r>
            <a:r>
              <a:rPr lang="eu-ES" sz="1600" dirty="0" err="1" smtClean="0">
                <a:solidFill>
                  <a:schemeClr val="tx1"/>
                </a:solidFill>
                <a:latin typeface="Arial" panose="020B0604020202020204" pitchFamily="34" charset="0"/>
                <a:cs typeface="Arial" panose="020B0604020202020204" pitchFamily="34" charset="0"/>
              </a:rPr>
              <a:t>derechos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vinculados</a:t>
            </a:r>
            <a:r>
              <a:rPr lang="eu-ES" sz="1600" dirty="0" smtClean="0">
                <a:solidFill>
                  <a:schemeClr val="tx1"/>
                </a:solidFill>
                <a:latin typeface="Arial" panose="020B0604020202020204" pitchFamily="34" charset="0"/>
                <a:cs typeface="Arial" panose="020B0604020202020204" pitchFamily="34" charset="0"/>
              </a:rPr>
              <a:t> a la </a:t>
            </a:r>
            <a:r>
              <a:rPr lang="eu-ES" sz="1600" dirty="0" err="1" smtClean="0">
                <a:solidFill>
                  <a:schemeClr val="tx1"/>
                </a:solidFill>
                <a:latin typeface="Arial" panose="020B0604020202020204" pitchFamily="34" charset="0"/>
                <a:cs typeface="Arial" panose="020B0604020202020204" pitchFamily="34" charset="0"/>
              </a:rPr>
              <a:t>intervención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están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vulnerando</a:t>
            </a:r>
            <a:r>
              <a:rPr lang="eu-ES" sz="1600" dirty="0" smtClean="0">
                <a:solidFill>
                  <a:schemeClr val="tx1"/>
                </a:solidFill>
                <a:latin typeface="Arial" panose="020B0604020202020204" pitchFamily="34" charset="0"/>
                <a:cs typeface="Arial" panose="020B0604020202020204" pitchFamily="34" charset="0"/>
              </a:rPr>
              <a:t> y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qué</a:t>
            </a:r>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Actividades</a:t>
            </a:r>
            <a:r>
              <a:rPr lang="eu-ES" sz="1600" b="1" dirty="0" smtClean="0">
                <a:solidFill>
                  <a:srgbClr val="FF0000"/>
                </a:solidFill>
                <a:latin typeface="Arial" panose="020B0604020202020204" pitchFamily="34" charset="0"/>
                <a:cs typeface="Arial" panose="020B0604020202020204" pitchFamily="34" charset="0"/>
              </a:rPr>
              <a:t> con </a:t>
            </a:r>
            <a:r>
              <a:rPr lang="eu-ES" sz="1600" b="1" dirty="0" err="1" smtClean="0">
                <a:solidFill>
                  <a:srgbClr val="FF0000"/>
                </a:solidFill>
                <a:latin typeface="Arial" panose="020B0604020202020204" pitchFamily="34" charset="0"/>
                <a:cs typeface="Arial" panose="020B0604020202020204" pitchFamily="34" charset="0"/>
              </a:rPr>
              <a:t>titulares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derechos</a:t>
            </a:r>
            <a:r>
              <a:rPr lang="eu-ES" sz="1600" dirty="0" smtClean="0">
                <a:solidFill>
                  <a:schemeClr val="tx1"/>
                </a:solidFill>
                <a:latin typeface="Arial" panose="020B0604020202020204" pitchFamily="34" charset="0"/>
                <a:cs typeface="Arial" panose="020B0604020202020204" pitchFamily="34" charset="0"/>
              </a:rPr>
              <a:t>. El </a:t>
            </a:r>
            <a:r>
              <a:rPr lang="eu-ES" sz="1600" dirty="0" err="1" smtClean="0">
                <a:solidFill>
                  <a:schemeClr val="tx1"/>
                </a:solidFill>
                <a:latin typeface="Arial" panose="020B0604020202020204" pitchFamily="34" charset="0"/>
                <a:cs typeface="Arial" panose="020B0604020202020204" pitchFamily="34" charset="0"/>
              </a:rPr>
              <a:t>objetivo</a:t>
            </a:r>
            <a:r>
              <a:rPr lang="eu-ES" sz="1600" dirty="0" smtClean="0">
                <a:solidFill>
                  <a:schemeClr val="tx1"/>
                </a:solidFill>
                <a:latin typeface="Arial" panose="020B0604020202020204" pitchFamily="34" charset="0"/>
                <a:cs typeface="Arial" panose="020B0604020202020204" pitchFamily="34" charset="0"/>
              </a:rPr>
              <a:t> es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conozcan</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derechos</a:t>
            </a:r>
            <a:r>
              <a:rPr lang="eu-ES" sz="1600" dirty="0" smtClean="0">
                <a:solidFill>
                  <a:schemeClr val="tx1"/>
                </a:solidFill>
                <a:latin typeface="Arial" panose="020B0604020202020204" pitchFamily="34" charset="0"/>
                <a:cs typeface="Arial" panose="020B0604020202020204" pitchFamily="34" charset="0"/>
              </a:rPr>
              <a:t> o los </a:t>
            </a:r>
            <a:r>
              <a:rPr lang="eu-ES" sz="1600" dirty="0" err="1" smtClean="0">
                <a:solidFill>
                  <a:schemeClr val="tx1"/>
                </a:solidFill>
                <a:latin typeface="Arial" panose="020B0604020202020204" pitchFamily="34" charset="0"/>
                <a:cs typeface="Arial" panose="020B0604020202020204" pitchFamily="34" charset="0"/>
              </a:rPr>
              <a:t>reivindiquen</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todas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actividades</a:t>
            </a:r>
            <a:r>
              <a:rPr lang="eu-ES" sz="1600" dirty="0" smtClean="0">
                <a:solidFill>
                  <a:schemeClr val="tx1"/>
                </a:solidFill>
                <a:latin typeface="Arial" panose="020B0604020202020204" pitchFamily="34" charset="0"/>
                <a:cs typeface="Arial" panose="020B0604020202020204" pitchFamily="34" charset="0"/>
              </a:rPr>
              <a:t> con </a:t>
            </a:r>
            <a:r>
              <a:rPr lang="eu-ES" sz="1600" dirty="0" err="1" smtClean="0">
                <a:solidFill>
                  <a:schemeClr val="tx1"/>
                </a:solidFill>
                <a:latin typeface="Arial" panose="020B0604020202020204" pitchFamily="34" charset="0"/>
                <a:cs typeface="Arial" panose="020B0604020202020204" pitchFamily="34" charset="0"/>
              </a:rPr>
              <a:t>titulares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contribuyen</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conscientes</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sus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derechos</a:t>
            </a:r>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Actividades</a:t>
            </a:r>
            <a:r>
              <a:rPr lang="eu-ES" sz="1600" b="1" dirty="0" smtClean="0">
                <a:solidFill>
                  <a:srgbClr val="FF0000"/>
                </a:solidFill>
                <a:latin typeface="Arial" panose="020B0604020202020204" pitchFamily="34" charset="0"/>
                <a:cs typeface="Arial" panose="020B0604020202020204" pitchFamily="34" charset="0"/>
              </a:rPr>
              <a:t> con </a:t>
            </a:r>
            <a:r>
              <a:rPr lang="eu-ES" sz="1600" b="1" dirty="0" err="1" smtClean="0">
                <a:solidFill>
                  <a:srgbClr val="FF0000"/>
                </a:solidFill>
                <a:latin typeface="Arial" panose="020B0604020202020204" pitchFamily="34" charset="0"/>
                <a:cs typeface="Arial" panose="020B0604020202020204" pitchFamily="34" charset="0"/>
              </a:rPr>
              <a:t>titulares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obligaciones</a:t>
            </a:r>
            <a:r>
              <a:rPr lang="eu-ES" sz="1600" b="1" dirty="0" smtClean="0">
                <a:solidFill>
                  <a:srgbClr val="FF0000"/>
                </a:solidFill>
                <a:latin typeface="Arial" panose="020B0604020202020204" pitchFamily="34" charset="0"/>
                <a:cs typeface="Arial" panose="020B0604020202020204" pitchFamily="34" charset="0"/>
              </a:rPr>
              <a:t>/</a:t>
            </a:r>
            <a:r>
              <a:rPr lang="eu-ES" sz="1600" b="1" dirty="0" err="1" smtClean="0">
                <a:solidFill>
                  <a:srgbClr val="FF0000"/>
                </a:solidFill>
                <a:latin typeface="Arial" panose="020B0604020202020204" pitchFamily="34" charset="0"/>
                <a:cs typeface="Arial" panose="020B0604020202020204" pitchFamily="34" charset="0"/>
              </a:rPr>
              <a:t>responsabilidades</a:t>
            </a:r>
            <a:r>
              <a:rPr lang="eu-ES" sz="1600" b="1" dirty="0" smtClean="0">
                <a:solidFill>
                  <a:srgbClr val="FF0000"/>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Incluirlos</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como</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población</a:t>
            </a:r>
            <a:r>
              <a:rPr lang="eu-ES" sz="1600" dirty="0">
                <a:solidFill>
                  <a:schemeClr val="tx1"/>
                </a:solidFill>
                <a:latin typeface="Arial" panose="020B0604020202020204" pitchFamily="34" charset="0"/>
                <a:cs typeface="Arial" panose="020B0604020202020204" pitchFamily="34" charset="0"/>
              </a:rPr>
              <a:t> sujeto. </a:t>
            </a:r>
            <a:r>
              <a:rPr lang="eu-ES" sz="1600" dirty="0" smtClean="0">
                <a:solidFill>
                  <a:schemeClr val="tx1"/>
                </a:solidFill>
                <a:latin typeface="Arial" panose="020B0604020202020204" pitchFamily="34" charset="0"/>
                <a:cs typeface="Arial" panose="020B0604020202020204" pitchFamily="34" charset="0"/>
              </a:rPr>
              <a:t>A </a:t>
            </a:r>
            <a:r>
              <a:rPr lang="eu-ES" sz="1600" dirty="0" err="1" smtClean="0">
                <a:solidFill>
                  <a:schemeClr val="tx1"/>
                </a:solidFill>
                <a:latin typeface="Arial" panose="020B0604020202020204" pitchFamily="34" charset="0"/>
                <a:cs typeface="Arial" panose="020B0604020202020204" pitchFamily="34" charset="0"/>
              </a:rPr>
              <a:t>veces</a:t>
            </a:r>
            <a:r>
              <a:rPr lang="eu-ES" sz="1600" dirty="0" smtClean="0">
                <a:solidFill>
                  <a:schemeClr val="tx1"/>
                </a:solidFill>
                <a:latin typeface="Arial" panose="020B0604020202020204" pitchFamily="34" charset="0"/>
                <a:cs typeface="Arial" panose="020B0604020202020204" pitchFamily="34" charset="0"/>
              </a:rPr>
              <a:t> no es posible </a:t>
            </a:r>
            <a:r>
              <a:rPr lang="eu-ES" sz="1600" dirty="0" err="1" smtClean="0">
                <a:solidFill>
                  <a:schemeClr val="tx1"/>
                </a:solidFill>
                <a:latin typeface="Arial" panose="020B0604020202020204" pitchFamily="34" charset="0"/>
                <a:cs typeface="Arial" panose="020B0604020202020204" pitchFamily="34" charset="0"/>
              </a:rPr>
              <a:t>trabajar</a:t>
            </a:r>
            <a:r>
              <a:rPr lang="eu-ES" sz="1600" dirty="0" smtClean="0">
                <a:solidFill>
                  <a:schemeClr val="tx1"/>
                </a:solidFill>
                <a:latin typeface="Arial" panose="020B0604020202020204" pitchFamily="34" charset="0"/>
                <a:cs typeface="Arial" panose="020B0604020202020204" pitchFamily="34" charset="0"/>
              </a:rPr>
              <a:t> con </a:t>
            </a:r>
            <a:r>
              <a:rPr lang="eu-ES" sz="1600" dirty="0" err="1" smtClean="0">
                <a:solidFill>
                  <a:schemeClr val="tx1"/>
                </a:solidFill>
                <a:latin typeface="Arial" panose="020B0604020202020204" pitchFamily="34" charset="0"/>
                <a:cs typeface="Arial" panose="020B0604020202020204" pitchFamily="34" charset="0"/>
              </a:rPr>
              <a:t>titulares</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obligaciones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explicar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qué</a:t>
            </a:r>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Actividades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a:solidFill>
                  <a:srgbClr val="FF0000"/>
                </a:solidFill>
                <a:latin typeface="Arial" panose="020B0604020202020204" pitchFamily="34" charset="0"/>
                <a:cs typeface="Arial" panose="020B0604020202020204" pitchFamily="34" charset="0"/>
              </a:rPr>
              <a:t>recogida</a:t>
            </a:r>
            <a:r>
              <a:rPr lang="eu-ES" sz="1600" b="1" dirty="0">
                <a:solidFill>
                  <a:srgbClr val="FF0000"/>
                </a:solidFill>
                <a:latin typeface="Arial" panose="020B0604020202020204" pitchFamily="34" charset="0"/>
                <a:cs typeface="Arial" panose="020B0604020202020204" pitchFamily="34" charset="0"/>
              </a:rPr>
              <a:t> de </a:t>
            </a:r>
            <a:r>
              <a:rPr lang="eu-ES" sz="1600" b="1" dirty="0" err="1">
                <a:solidFill>
                  <a:srgbClr val="FF0000"/>
                </a:solidFill>
                <a:latin typeface="Arial" panose="020B0604020202020204" pitchFamily="34" charset="0"/>
                <a:cs typeface="Arial" panose="020B0604020202020204" pitchFamily="34" charset="0"/>
              </a:rPr>
              <a:t>testimonios</a:t>
            </a:r>
            <a:r>
              <a:rPr lang="eu-ES" sz="1600" b="1" dirty="0">
                <a:solidFill>
                  <a:srgbClr val="FF0000"/>
                </a:solidFill>
                <a:latin typeface="Arial" panose="020B0604020202020204" pitchFamily="34" charset="0"/>
                <a:cs typeface="Arial" panose="020B0604020202020204" pitchFamily="34" charset="0"/>
              </a:rPr>
              <a:t> </a:t>
            </a:r>
            <a:r>
              <a:rPr lang="eu-ES" sz="1600" b="1" dirty="0" err="1">
                <a:solidFill>
                  <a:srgbClr val="FF0000"/>
                </a:solidFill>
                <a:latin typeface="Arial" panose="020B0604020202020204" pitchFamily="34" charset="0"/>
                <a:cs typeface="Arial" panose="020B0604020202020204" pitchFamily="34" charset="0"/>
              </a:rPr>
              <a:t>allá</a:t>
            </a:r>
            <a:r>
              <a:rPr lang="eu-ES" sz="1600" b="1" dirty="0">
                <a:solidFill>
                  <a:srgbClr val="FF0000"/>
                </a:solidFill>
                <a:latin typeface="Arial" panose="020B0604020202020204" pitchFamily="34" charset="0"/>
                <a:cs typeface="Arial" panose="020B0604020202020204" pitchFamily="34" charset="0"/>
              </a:rPr>
              <a:t> y </a:t>
            </a:r>
            <a:r>
              <a:rPr lang="eu-ES" sz="1600" b="1" dirty="0" err="1" smtClean="0">
                <a:solidFill>
                  <a:srgbClr val="FF0000"/>
                </a:solidFill>
                <a:latin typeface="Arial" panose="020B0604020202020204" pitchFamily="34" charset="0"/>
                <a:cs typeface="Arial" panose="020B0604020202020204" pitchFamily="34" charset="0"/>
              </a:rPr>
              <a:t>aquí</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Mencionar</a:t>
            </a:r>
            <a:r>
              <a:rPr lang="eu-ES" sz="1600" dirty="0" smtClean="0">
                <a:solidFill>
                  <a:schemeClr val="tx1"/>
                </a:solidFill>
                <a:latin typeface="Arial" panose="020B0604020202020204" pitchFamily="34" charset="0"/>
                <a:cs typeface="Arial" panose="020B0604020202020204" pitchFamily="34" charset="0"/>
              </a:rPr>
              <a:t> si </a:t>
            </a:r>
            <a:r>
              <a:rPr lang="eu-ES" sz="1600" dirty="0" err="1" smtClean="0">
                <a:solidFill>
                  <a:schemeClr val="tx1"/>
                </a:solidFill>
                <a:latin typeface="Arial" panose="020B0604020202020204" pitchFamily="34" charset="0"/>
                <a:cs typeface="Arial" panose="020B0604020202020204" pitchFamily="34" charset="0"/>
              </a:rPr>
              <a:t>hay</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articulación</a:t>
            </a:r>
            <a:r>
              <a:rPr lang="eu-ES" sz="1600" dirty="0" smtClean="0">
                <a:solidFill>
                  <a:schemeClr val="tx1"/>
                </a:solidFill>
                <a:latin typeface="Arial" panose="020B0604020202020204" pitchFamily="34" charset="0"/>
                <a:cs typeface="Arial" panose="020B0604020202020204" pitchFamily="34" charset="0"/>
              </a:rPr>
              <a:t> y </a:t>
            </a:r>
            <a:r>
              <a:rPr lang="eu-ES" sz="1600" dirty="0" err="1" smtClean="0">
                <a:solidFill>
                  <a:schemeClr val="tx1"/>
                </a:solidFill>
                <a:latin typeface="Arial" panose="020B0604020202020204" pitchFamily="34" charset="0"/>
                <a:cs typeface="Arial" panose="020B0604020202020204" pitchFamily="34" charset="0"/>
              </a:rPr>
              <a:t>conexiones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entre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agentes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Pensar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su </a:t>
            </a:r>
            <a:r>
              <a:rPr lang="eu-ES" sz="1600" dirty="0" err="1" smtClean="0">
                <a:solidFill>
                  <a:schemeClr val="tx1"/>
                </a:solidFill>
                <a:latin typeface="Arial" panose="020B0604020202020204" pitchFamily="34" charset="0"/>
                <a:cs typeface="Arial" panose="020B0604020202020204" pitchFamily="34" charset="0"/>
              </a:rPr>
              <a:t>recopilación</a:t>
            </a:r>
            <a:r>
              <a:rPr lang="eu-ES" sz="1600" dirty="0">
                <a:solidFill>
                  <a:schemeClr val="tx1"/>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a:t>
            </a:r>
            <a:r>
              <a:rPr lang="eu-ES" sz="1600" dirty="0" err="1" smtClean="0">
                <a:solidFill>
                  <a:schemeClr val="tx1"/>
                </a:solidFill>
                <a:latin typeface="Arial" panose="020B0604020202020204" pitchFamily="34" charset="0"/>
                <a:cs typeface="Arial" panose="020B0604020202020204" pitchFamily="34" charset="0"/>
              </a:rPr>
              <a:t>textos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fotos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videos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grabaciones</a:t>
            </a:r>
            <a:r>
              <a:rPr lang="eu-ES" sz="1600" dirty="0" smtClean="0">
                <a:solidFill>
                  <a:schemeClr val="tx1"/>
                </a:solidFill>
                <a:latin typeface="Arial" panose="020B0604020202020204" pitchFamily="34" charset="0"/>
                <a:cs typeface="Arial" panose="020B0604020202020204" pitchFamily="34" charset="0"/>
              </a:rPr>
              <a:t>…)</a:t>
            </a:r>
          </a:p>
          <a:p>
            <a:pPr algn="l"/>
            <a:r>
              <a:rPr lang="eu-ES" sz="1600" b="1" dirty="0" err="1" smtClean="0">
                <a:solidFill>
                  <a:srgbClr val="FF0000"/>
                </a:solidFill>
                <a:latin typeface="Arial" panose="020B0604020202020204" pitchFamily="34" charset="0"/>
                <a:cs typeface="Arial" panose="020B0604020202020204" pitchFamily="34" charset="0"/>
              </a:rPr>
              <a:t>Generación</a:t>
            </a:r>
            <a:r>
              <a:rPr lang="eu-ES" sz="1600" b="1" dirty="0" smtClean="0">
                <a:solidFill>
                  <a:srgbClr val="FF0000"/>
                </a:solidFill>
                <a:latin typeface="Arial" panose="020B0604020202020204" pitchFamily="34" charset="0"/>
                <a:cs typeface="Arial" panose="020B0604020202020204" pitchFamily="34" charset="0"/>
              </a:rPr>
              <a:t> de una </a:t>
            </a:r>
            <a:r>
              <a:rPr lang="eu-ES" sz="1600" b="1" dirty="0" err="1" smtClean="0">
                <a:solidFill>
                  <a:srgbClr val="FF0000"/>
                </a:solidFill>
                <a:latin typeface="Arial" panose="020B0604020202020204" pitchFamily="34" charset="0"/>
                <a:cs typeface="Arial" panose="020B0604020202020204" pitchFamily="34" charset="0"/>
              </a:rPr>
              <a:t>ciudadanía</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a:solidFill>
                  <a:srgbClr val="FF0000"/>
                </a:solidFill>
                <a:latin typeface="Arial" panose="020B0604020202020204" pitchFamily="34" charset="0"/>
                <a:cs typeface="Arial" panose="020B0604020202020204" pitchFamily="34" charset="0"/>
              </a:rPr>
              <a:t>crítica</a:t>
            </a:r>
            <a:r>
              <a:rPr lang="eu-ES" sz="1600" b="1" dirty="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en</a:t>
            </a:r>
            <a:r>
              <a:rPr lang="eu-ES" sz="1600" b="1" dirty="0" smtClean="0">
                <a:solidFill>
                  <a:srgbClr val="FF0000"/>
                </a:solidFill>
                <a:latin typeface="Arial" panose="020B0604020202020204" pitchFamily="34" charset="0"/>
                <a:cs typeface="Arial" panose="020B0604020202020204" pitchFamily="34" charset="0"/>
              </a:rPr>
              <a:t> la CAE. </a:t>
            </a:r>
            <a:r>
              <a:rPr lang="eu-ES" sz="1600" dirty="0" err="1" smtClean="0">
                <a:solidFill>
                  <a:schemeClr val="tx1"/>
                </a:solidFill>
                <a:latin typeface="Arial" panose="020B0604020202020204" pitchFamily="34" charset="0"/>
                <a:cs typeface="Arial" panose="020B0604020202020204" pitchFamily="34" charset="0"/>
              </a:rPr>
              <a:t>Obligatorio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EHE. </a:t>
            </a:r>
            <a:r>
              <a:rPr lang="eu-ES" sz="1600" dirty="0" err="1" smtClean="0">
                <a:solidFill>
                  <a:schemeClr val="tx1"/>
                </a:solidFill>
                <a:latin typeface="Arial" panose="020B0604020202020204" pitchFamily="34" charset="0"/>
                <a:cs typeface="Arial" panose="020B0604020202020204" pitchFamily="34" charset="0"/>
              </a:rPr>
              <a:t>Explicar</a:t>
            </a:r>
            <a:r>
              <a:rPr lang="eu-ES" sz="1600" dirty="0" smtClean="0">
                <a:solidFill>
                  <a:schemeClr val="tx1"/>
                </a:solidFill>
                <a:latin typeface="Arial" panose="020B0604020202020204" pitchFamily="34" charset="0"/>
                <a:cs typeface="Arial" panose="020B0604020202020204" pitchFamily="34" charset="0"/>
              </a:rPr>
              <a:t> el </a:t>
            </a:r>
            <a:r>
              <a:rPr lang="eu-ES" sz="1600" dirty="0" err="1" smtClean="0">
                <a:solidFill>
                  <a:schemeClr val="tx1"/>
                </a:solidFill>
                <a:latin typeface="Arial" panose="020B0604020202020204" pitchFamily="34" charset="0"/>
                <a:cs typeface="Arial" panose="020B0604020202020204" pitchFamily="34" charset="0"/>
              </a:rPr>
              <a:t>objetivo</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actividades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indicadores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muestren </a:t>
            </a:r>
            <a:r>
              <a:rPr lang="eu-ES" sz="1600" dirty="0" err="1" smtClean="0">
                <a:solidFill>
                  <a:schemeClr val="tx1"/>
                </a:solidFill>
                <a:latin typeface="Arial" panose="020B0604020202020204" pitchFamily="34" charset="0"/>
                <a:cs typeface="Arial" panose="020B0604020202020204" pitchFamily="34" charset="0"/>
              </a:rPr>
              <a:t>avances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participación</a:t>
            </a:r>
            <a:r>
              <a:rPr lang="eu-ES" sz="1600" dirty="0" smtClean="0">
                <a:solidFill>
                  <a:schemeClr val="tx1"/>
                </a:solidFill>
                <a:latin typeface="Arial" panose="020B0604020202020204" pitchFamily="34" charset="0"/>
                <a:cs typeface="Arial" panose="020B0604020202020204" pitchFamily="34" charset="0"/>
              </a:rPr>
              <a:t> e </a:t>
            </a:r>
            <a:r>
              <a:rPr lang="eu-ES" sz="1600" dirty="0" err="1" smtClean="0">
                <a:solidFill>
                  <a:schemeClr val="tx1"/>
                </a:solidFill>
                <a:latin typeface="Arial" panose="020B0604020202020204" pitchFamily="34" charset="0"/>
                <a:cs typeface="Arial" panose="020B0604020202020204" pitchFamily="34" charset="0"/>
              </a:rPr>
              <a:t>incidencia</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sólo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conocimientos</a:t>
            </a:r>
            <a:r>
              <a:rPr lang="eu-ES" sz="1600" dirty="0" smtClean="0">
                <a:solidFill>
                  <a:schemeClr val="tx1"/>
                </a:solidFill>
                <a:latin typeface="Arial" panose="020B0604020202020204" pitchFamily="34" charset="0"/>
                <a:cs typeface="Arial" panose="020B0604020202020204" pitchFamily="34" charset="0"/>
              </a:rPr>
              <a:t>.</a:t>
            </a:r>
            <a:endParaRPr lang="es-ES" sz="2000" dirty="0" smtClean="0">
              <a:solidFill>
                <a:schemeClr val="tx1"/>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679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(viii)</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88840"/>
            <a:ext cx="8928992" cy="4869160"/>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II. </a:t>
            </a:r>
            <a:r>
              <a:rPr lang="eu-ES" sz="2000" b="1" dirty="0" err="1" smtClean="0">
                <a:solidFill>
                  <a:schemeClr val="tx1"/>
                </a:solidFill>
                <a:latin typeface="Arial" panose="020B0604020202020204" pitchFamily="34" charset="0"/>
                <a:cs typeface="Arial" panose="020B0604020202020204" pitchFamily="34" charset="0"/>
              </a:rPr>
              <a:t>Transversales</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hasta</a:t>
            </a:r>
            <a:r>
              <a:rPr lang="eu-ES" sz="2000" b="1" dirty="0" smtClean="0">
                <a:solidFill>
                  <a:schemeClr val="tx1"/>
                </a:solidFill>
                <a:latin typeface="Arial" panose="020B0604020202020204" pitchFamily="34" charset="0"/>
                <a:cs typeface="Arial" panose="020B0604020202020204" pitchFamily="34" charset="0"/>
              </a:rPr>
              <a:t> 40 </a:t>
            </a:r>
            <a:r>
              <a:rPr lang="eu-ES" sz="2000" b="1" dirty="0" err="1">
                <a:solidFill>
                  <a:schemeClr val="tx1"/>
                </a:solidFill>
                <a:latin typeface="Arial" panose="020B0604020202020204" pitchFamily="34" charset="0"/>
                <a:cs typeface="Arial" panose="020B0604020202020204" pitchFamily="34" charset="0"/>
              </a:rPr>
              <a:t>puntos</a:t>
            </a:r>
            <a:r>
              <a:rPr lang="eu-ES" sz="2000" b="1" dirty="0">
                <a:solidFill>
                  <a:schemeClr val="tx1"/>
                </a:solidFill>
                <a:latin typeface="Arial" panose="020B0604020202020204" pitchFamily="34" charset="0"/>
                <a:cs typeface="Arial" panose="020B0604020202020204" pitchFamily="34" charset="0"/>
              </a:rPr>
              <a:t>)</a:t>
            </a:r>
          </a:p>
          <a:p>
            <a:pPr algn="l"/>
            <a:endParaRPr lang="eu-ES" sz="1600" b="1" i="1" dirty="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Género</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600" b="1" i="1" dirty="0">
              <a:solidFill>
                <a:schemeClr val="tx1"/>
              </a:solidFill>
              <a:latin typeface="Arial" panose="020B0604020202020204" pitchFamily="34" charset="0"/>
              <a:cs typeface="Arial" panose="020B0604020202020204" pitchFamily="34" charset="0"/>
            </a:endParaRPr>
          </a:p>
          <a:p>
            <a:pPr algn="l"/>
            <a:r>
              <a:rPr lang="eu-ES" sz="1600" b="1" dirty="0" err="1" smtClean="0">
                <a:solidFill>
                  <a:srgbClr val="FF0000"/>
                </a:solidFill>
                <a:latin typeface="Arial" panose="020B0604020202020204" pitchFamily="34" charset="0"/>
                <a:cs typeface="Arial" panose="020B0604020202020204" pitchFamily="34" charset="0"/>
              </a:rPr>
              <a:t>Análisis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las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relaciones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género</a:t>
            </a:r>
            <a:r>
              <a:rPr lang="eu-ES" sz="1600" b="1" dirty="0" smtClean="0">
                <a:solidFill>
                  <a:srgbClr val="FF0000"/>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Datos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desagrados</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sólo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descriptivo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análisis</a:t>
            </a:r>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Atención</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necesidades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técnicas</a:t>
            </a:r>
            <a:r>
              <a:rPr lang="eu-ES" sz="1600" b="1" dirty="0" smtClean="0">
                <a:solidFill>
                  <a:srgbClr val="FF0000"/>
                </a:solidFill>
                <a:latin typeface="Arial" panose="020B0604020202020204" pitchFamily="34" charset="0"/>
                <a:cs typeface="Arial" panose="020B0604020202020204" pitchFamily="34" charset="0"/>
              </a:rPr>
              <a:t> o </a:t>
            </a:r>
            <a:r>
              <a:rPr lang="eu-ES" sz="1600" b="1" dirty="0" err="1" smtClean="0">
                <a:solidFill>
                  <a:srgbClr val="FF0000"/>
                </a:solidFill>
                <a:latin typeface="Arial" panose="020B0604020202020204" pitchFamily="34" charset="0"/>
                <a:cs typeface="Arial" panose="020B0604020202020204" pitchFamily="34" charset="0"/>
              </a:rPr>
              <a:t>estratégicas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Suelen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plantearse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responden</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necesidades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estratégicas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qué</a:t>
            </a:r>
            <a:r>
              <a:rPr lang="eu-ES" sz="1600" dirty="0" smtClean="0">
                <a:solidFill>
                  <a:schemeClr val="tx1"/>
                </a:solidFill>
                <a:latin typeface="Arial" panose="020B0604020202020204" pitchFamily="34" charset="0"/>
                <a:cs typeface="Arial" panose="020B0604020202020204" pitchFamily="34" charset="0"/>
              </a:rPr>
              <a:t>? ¿Se </a:t>
            </a:r>
            <a:r>
              <a:rPr lang="eu-ES" sz="1600" dirty="0" err="1" smtClean="0">
                <a:solidFill>
                  <a:schemeClr val="tx1"/>
                </a:solidFill>
                <a:latin typeface="Arial" panose="020B0604020202020204" pitchFamily="34" charset="0"/>
                <a:cs typeface="Arial" panose="020B0604020202020204" pitchFamily="34" charset="0"/>
              </a:rPr>
              <a:t>puede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hacer</a:t>
            </a:r>
            <a:r>
              <a:rPr lang="eu-ES" sz="1600" dirty="0" smtClean="0">
                <a:solidFill>
                  <a:schemeClr val="tx1"/>
                </a:solidFill>
                <a:latin typeface="Arial" panose="020B0604020202020204" pitchFamily="34" charset="0"/>
                <a:cs typeface="Arial" panose="020B0604020202020204" pitchFamily="34" charset="0"/>
              </a:rPr>
              <a:t> algo?</a:t>
            </a:r>
          </a:p>
          <a:p>
            <a:pPr algn="l"/>
            <a:r>
              <a:rPr lang="eu-ES" sz="1600" b="1" dirty="0" err="1" smtClean="0">
                <a:solidFill>
                  <a:srgbClr val="FF0000"/>
                </a:solidFill>
                <a:latin typeface="Arial" panose="020B0604020202020204" pitchFamily="34" charset="0"/>
                <a:cs typeface="Arial" panose="020B0604020202020204" pitchFamily="34" charset="0"/>
              </a:rPr>
              <a:t>Formentar</a:t>
            </a:r>
            <a:r>
              <a:rPr lang="eu-ES" sz="1600" b="1" dirty="0" smtClean="0">
                <a:solidFill>
                  <a:srgbClr val="FF0000"/>
                </a:solidFill>
                <a:latin typeface="Arial" panose="020B0604020202020204" pitchFamily="34" charset="0"/>
                <a:cs typeface="Arial" panose="020B0604020202020204" pitchFamily="34" charset="0"/>
              </a:rPr>
              <a:t> la </a:t>
            </a:r>
            <a:r>
              <a:rPr lang="eu-ES" sz="1600" b="1" dirty="0" err="1" smtClean="0">
                <a:solidFill>
                  <a:srgbClr val="FF0000"/>
                </a:solidFill>
                <a:latin typeface="Arial" panose="020B0604020202020204" pitchFamily="34" charset="0"/>
                <a:cs typeface="Arial" panose="020B0604020202020204" pitchFamily="34" charset="0"/>
              </a:rPr>
              <a:t>participación</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las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mujeres</a:t>
            </a:r>
            <a:r>
              <a:rPr lang="eu-ES" sz="1600" b="1" dirty="0" smtClean="0">
                <a:solidFill>
                  <a:srgbClr val="FF0000"/>
                </a:solidFill>
                <a:latin typeface="Arial" panose="020B0604020202020204" pitchFamily="34" charset="0"/>
                <a:cs typeface="Arial" panose="020B0604020202020204" pitchFamily="34" charset="0"/>
              </a:rPr>
              <a:t>/</a:t>
            </a:r>
            <a:r>
              <a:rPr lang="eu-ES" sz="1600" b="1" dirty="0" err="1" smtClean="0">
                <a:solidFill>
                  <a:srgbClr val="FF0000"/>
                </a:solidFill>
                <a:latin typeface="Arial" panose="020B0604020202020204" pitchFamily="34" charset="0"/>
                <a:cs typeface="Arial" panose="020B0604020202020204" pitchFamily="34" charset="0"/>
              </a:rPr>
              <a:t>niñas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metodologías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utilizadas</a:t>
            </a:r>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Actividades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específicas</a:t>
            </a:r>
            <a:r>
              <a:rPr lang="eu-ES" sz="1600" b="1" dirty="0" smtClean="0">
                <a:solidFill>
                  <a:srgbClr val="FF0000"/>
                </a:solidFill>
                <a:latin typeface="Arial" panose="020B0604020202020204" pitchFamily="34" charset="0"/>
                <a:cs typeface="Arial" panose="020B0604020202020204" pitchFamily="34" charset="0"/>
              </a:rPr>
              <a:t>/</a:t>
            </a:r>
            <a:r>
              <a:rPr lang="eu-ES" sz="1600" b="1" dirty="0" err="1" smtClean="0">
                <a:solidFill>
                  <a:srgbClr val="FF0000"/>
                </a:solidFill>
                <a:latin typeface="Arial" panose="020B0604020202020204" pitchFamily="34" charset="0"/>
                <a:cs typeface="Arial" panose="020B0604020202020204" pitchFamily="34" charset="0"/>
              </a:rPr>
              <a:t>adaptadas</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veces</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está</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claro</a:t>
            </a:r>
            <a:r>
              <a:rPr lang="eu-ES" sz="1600" dirty="0" smtClean="0">
                <a:solidFill>
                  <a:schemeClr val="tx1"/>
                </a:solidFill>
                <a:latin typeface="Arial" panose="020B0604020202020204" pitchFamily="34" charset="0"/>
                <a:cs typeface="Arial" panose="020B0604020202020204" pitchFamily="34" charset="0"/>
              </a:rPr>
              <a:t> si </a:t>
            </a:r>
            <a:r>
              <a:rPr lang="eu-ES" sz="1600" dirty="0" err="1" smtClean="0">
                <a:solidFill>
                  <a:schemeClr val="tx1"/>
                </a:solidFill>
                <a:latin typeface="Arial" panose="020B0604020202020204" pitchFamily="34" charset="0"/>
                <a:cs typeface="Arial" panose="020B0604020202020204" pitchFamily="34" charset="0"/>
              </a:rPr>
              <a:t>sólo</a:t>
            </a:r>
            <a:r>
              <a:rPr lang="eu-ES" sz="1600" dirty="0" smtClean="0">
                <a:solidFill>
                  <a:schemeClr val="tx1"/>
                </a:solidFill>
                <a:latin typeface="Arial" panose="020B0604020202020204" pitchFamily="34" charset="0"/>
                <a:cs typeface="Arial" panose="020B0604020202020204" pitchFamily="34" charset="0"/>
              </a:rPr>
              <a:t> son para </a:t>
            </a:r>
            <a:r>
              <a:rPr lang="eu-ES" sz="1600" dirty="0" err="1" smtClean="0">
                <a:solidFill>
                  <a:schemeClr val="tx1"/>
                </a:solidFill>
                <a:latin typeface="Arial" panose="020B0604020202020204" pitchFamily="34" charset="0"/>
                <a:cs typeface="Arial" panose="020B0604020202020204" pitchFamily="34" charset="0"/>
              </a:rPr>
              <a:t>mujeres</a:t>
            </a:r>
            <a:r>
              <a:rPr lang="eu-ES" sz="1600" dirty="0" smtClean="0">
                <a:solidFill>
                  <a:schemeClr val="tx1"/>
                </a:solidFill>
                <a:latin typeface="Arial" panose="020B0604020202020204" pitchFamily="34" charset="0"/>
                <a:cs typeface="Arial" panose="020B0604020202020204" pitchFamily="34" charset="0"/>
              </a:rPr>
              <a:t>/</a:t>
            </a:r>
            <a:r>
              <a:rPr lang="eu-ES" sz="1600" dirty="0" err="1" smtClean="0">
                <a:solidFill>
                  <a:schemeClr val="tx1"/>
                </a:solidFill>
                <a:latin typeface="Arial" panose="020B0604020202020204" pitchFamily="34" charset="0"/>
                <a:cs typeface="Arial" panose="020B0604020202020204" pitchFamily="34" charset="0"/>
              </a:rPr>
              <a:t>niñas</a:t>
            </a:r>
            <a:r>
              <a:rPr lang="eu-ES" sz="1600" dirty="0" smtClean="0">
                <a:solidFill>
                  <a:schemeClr val="tx1"/>
                </a:solidFill>
                <a:latin typeface="Arial" panose="020B0604020202020204" pitchFamily="34" charset="0"/>
                <a:cs typeface="Arial" panose="020B0604020202020204" pitchFamily="34" charset="0"/>
              </a:rPr>
              <a:t>, si son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mismas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adaptadas</a:t>
            </a:r>
            <a:r>
              <a:rPr lang="eu-ES" sz="1600" dirty="0" smtClean="0">
                <a:solidFill>
                  <a:schemeClr val="tx1"/>
                </a:solidFill>
                <a:latin typeface="Arial" panose="020B0604020202020204" pitchFamily="34" charset="0"/>
                <a:cs typeface="Arial" panose="020B0604020202020204" pitchFamily="34" charset="0"/>
              </a:rPr>
              <a:t>…</a:t>
            </a:r>
          </a:p>
          <a:p>
            <a:pPr algn="l"/>
            <a:endParaRPr lang="eu-ES" sz="1600" dirty="0" smtClean="0">
              <a:solidFill>
                <a:schemeClr val="tx1"/>
              </a:solidFill>
              <a:latin typeface="Arial" panose="020B0604020202020204" pitchFamily="34" charset="0"/>
              <a:cs typeface="Arial" panose="020B0604020202020204" pitchFamily="34" charset="0"/>
            </a:endParaRPr>
          </a:p>
          <a:p>
            <a:pPr algn="l"/>
            <a:r>
              <a:rPr lang="eu-ES" sz="1600" b="1" i="1" dirty="0" smtClean="0">
                <a:solidFill>
                  <a:schemeClr val="tx1"/>
                </a:solidFill>
                <a:latin typeface="Arial" panose="020B0604020202020204" pitchFamily="34" charset="0"/>
                <a:cs typeface="Arial" panose="020B0604020202020204" pitchFamily="34" charset="0"/>
              </a:rPr>
              <a:t>Medio </a:t>
            </a:r>
            <a:r>
              <a:rPr lang="eu-ES" sz="1600" b="1" i="1" dirty="0" err="1" smtClean="0">
                <a:solidFill>
                  <a:schemeClr val="tx1"/>
                </a:solidFill>
                <a:latin typeface="Arial" panose="020B0604020202020204" pitchFamily="34" charset="0"/>
                <a:cs typeface="Arial" panose="020B0604020202020204" pitchFamily="34" charset="0"/>
              </a:rPr>
              <a:t>ambiente</a:t>
            </a:r>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dirty="0" err="1">
                <a:solidFill>
                  <a:srgbClr val="FF0000"/>
                </a:solidFill>
                <a:latin typeface="Arial" panose="020B0604020202020204" pitchFamily="34" charset="0"/>
                <a:cs typeface="Arial" panose="020B0604020202020204" pitchFamily="34" charset="0"/>
              </a:rPr>
              <a:t>Análisis</a:t>
            </a:r>
            <a:r>
              <a:rPr lang="eu-ES" sz="1600" b="1" dirty="0">
                <a:solidFill>
                  <a:srgbClr val="FF0000"/>
                </a:solidFill>
                <a:latin typeface="Arial" panose="020B0604020202020204" pitchFamily="34" charset="0"/>
                <a:cs typeface="Arial" panose="020B0604020202020204" pitchFamily="34" charset="0"/>
              </a:rPr>
              <a:t> </a:t>
            </a:r>
            <a:r>
              <a:rPr lang="eu-ES" sz="1600" b="1" dirty="0" smtClean="0">
                <a:solidFill>
                  <a:srgbClr val="FF0000"/>
                </a:solidFill>
                <a:latin typeface="Arial" panose="020B0604020202020204" pitchFamily="34" charset="0"/>
                <a:cs typeface="Arial" panose="020B0604020202020204" pitchFamily="34" charset="0"/>
              </a:rPr>
              <a:t>sobre la </a:t>
            </a:r>
            <a:r>
              <a:rPr lang="eu-ES" sz="1600" b="1" dirty="0" err="1" smtClean="0">
                <a:solidFill>
                  <a:srgbClr val="FF0000"/>
                </a:solidFill>
                <a:latin typeface="Arial" panose="020B0604020202020204" pitchFamily="34" charset="0"/>
                <a:cs typeface="Arial" panose="020B0604020202020204" pitchFamily="34" charset="0"/>
              </a:rPr>
              <a:t>situación</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ambiental</a:t>
            </a:r>
            <a:r>
              <a:rPr lang="eu-ES" sz="1600" b="1" dirty="0" smtClean="0">
                <a:solidFill>
                  <a:srgbClr val="FF0000"/>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No </a:t>
            </a:r>
            <a:r>
              <a:rPr lang="eu-ES" sz="1600" dirty="0" err="1" smtClean="0">
                <a:solidFill>
                  <a:schemeClr val="tx1"/>
                </a:solidFill>
                <a:latin typeface="Arial" panose="020B0604020202020204" pitchFamily="34" charset="0"/>
                <a:cs typeface="Arial" panose="020B0604020202020204" pitchFamily="34" charset="0"/>
              </a:rPr>
              <a:t>relación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descriptiva</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todos</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recursos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naturales</a:t>
            </a:r>
            <a:r>
              <a:rPr lang="eu-ES" sz="1600" dirty="0" smtClean="0">
                <a:solidFill>
                  <a:schemeClr val="tx1"/>
                </a:solidFill>
                <a:latin typeface="Arial" panose="020B0604020202020204" pitchFamily="34" charset="0"/>
                <a:cs typeface="Arial" panose="020B0604020202020204" pitchFamily="34" charset="0"/>
              </a:rPr>
              <a:t> de la zona,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análisis</a:t>
            </a:r>
            <a:r>
              <a:rPr lang="eu-ES" sz="1600" dirty="0" smtClean="0">
                <a:solidFill>
                  <a:schemeClr val="tx1"/>
                </a:solidFill>
                <a:latin typeface="Arial" panose="020B0604020202020204" pitchFamily="34" charset="0"/>
                <a:cs typeface="Arial" panose="020B0604020202020204" pitchFamily="34" charset="0"/>
              </a:rPr>
              <a:t>.</a:t>
            </a:r>
          </a:p>
          <a:p>
            <a:pPr algn="l"/>
            <a:r>
              <a:rPr lang="eu-ES" sz="1600" b="1" dirty="0" err="1" smtClean="0">
                <a:solidFill>
                  <a:srgbClr val="FF0000"/>
                </a:solidFill>
                <a:latin typeface="Arial" panose="020B0604020202020204" pitchFamily="34" charset="0"/>
                <a:cs typeface="Arial" panose="020B0604020202020204" pitchFamily="34" charset="0"/>
              </a:rPr>
              <a:t>Identificar</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efectos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negativos</a:t>
            </a:r>
            <a:r>
              <a:rPr lang="eu-ES" sz="1600" b="1" dirty="0" smtClean="0">
                <a:solidFill>
                  <a:srgbClr val="FF0000"/>
                </a:solidFill>
                <a:latin typeface="Arial" panose="020B0604020202020204" pitchFamily="34" charset="0"/>
                <a:cs typeface="Arial" panose="020B0604020202020204" pitchFamily="34" charset="0"/>
              </a:rPr>
              <a:t> y </a:t>
            </a:r>
            <a:r>
              <a:rPr lang="eu-ES" sz="1600" b="1" dirty="0" err="1" smtClean="0">
                <a:solidFill>
                  <a:srgbClr val="FF0000"/>
                </a:solidFill>
                <a:latin typeface="Arial" panose="020B0604020202020204" pitchFamily="34" charset="0"/>
                <a:cs typeface="Arial" panose="020B0604020202020204" pitchFamily="34" charset="0"/>
              </a:rPr>
              <a:t>mitigarlos</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hay</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ninguno</a:t>
            </a:r>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Políticas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institucionales</a:t>
            </a:r>
            <a:r>
              <a:rPr lang="eu-ES" sz="1600" b="1" dirty="0" smtClean="0">
                <a:solidFill>
                  <a:srgbClr val="FF0000"/>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Sobre </a:t>
            </a:r>
            <a:r>
              <a:rPr lang="eu-ES" sz="1600" dirty="0" err="1" smtClean="0">
                <a:solidFill>
                  <a:schemeClr val="tx1"/>
                </a:solidFill>
                <a:latin typeface="Arial" panose="020B0604020202020204" pitchFamily="34" charset="0"/>
                <a:cs typeface="Arial" panose="020B0604020202020204" pitchFamily="34" charset="0"/>
              </a:rPr>
              <a:t>gestión</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recursos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desplazamientos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compras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vinculadas</a:t>
            </a:r>
            <a:r>
              <a:rPr lang="eu-ES" sz="1600" dirty="0" smtClean="0">
                <a:solidFill>
                  <a:schemeClr val="tx1"/>
                </a:solidFill>
                <a:latin typeface="Arial" panose="020B0604020202020204" pitchFamily="34" charset="0"/>
                <a:cs typeface="Arial" panose="020B0604020202020204" pitchFamily="34" charset="0"/>
              </a:rPr>
              <a:t> al medio </a:t>
            </a:r>
            <a:r>
              <a:rPr lang="eu-ES" sz="1600" dirty="0" err="1" smtClean="0">
                <a:solidFill>
                  <a:schemeClr val="tx1"/>
                </a:solidFill>
                <a:latin typeface="Arial" panose="020B0604020202020204" pitchFamily="34" charset="0"/>
                <a:cs typeface="Arial" panose="020B0604020202020204" pitchFamily="34" charset="0"/>
              </a:rPr>
              <a:t>ambiente</a:t>
            </a:r>
            <a:r>
              <a:rPr lang="eu-ES" sz="1600" dirty="0" smtClean="0">
                <a:solidFill>
                  <a:schemeClr val="tx1"/>
                </a:solidFill>
                <a:latin typeface="Arial" panose="020B0604020202020204" pitchFamily="34" charset="0"/>
                <a:cs typeface="Arial" panose="020B0604020202020204" pitchFamily="34" charset="0"/>
              </a:rPr>
              <a:t>.</a:t>
            </a:r>
            <a:endParaRPr lang="es-ES" sz="1600" dirty="0">
              <a:solidFill>
                <a:schemeClr val="tx1"/>
              </a:solidFill>
              <a:latin typeface="Arial" panose="020B0604020202020204" pitchFamily="34" charset="0"/>
              <a:cs typeface="Arial" panose="020B0604020202020204" pitchFamily="34" charset="0"/>
            </a:endParaRPr>
          </a:p>
          <a:p>
            <a:pPr algn="l"/>
            <a:r>
              <a:rPr lang="es-ES" sz="2000" dirty="0" smtClean="0">
                <a:solidFill>
                  <a:schemeClr val="tx1"/>
                </a:solidFill>
                <a:latin typeface="Arial" panose="020B0604020202020204" pitchFamily="34" charset="0"/>
                <a:cs typeface="Arial" panose="020B0604020202020204" pitchFamily="34" charset="0"/>
              </a:rPr>
              <a:t> </a:t>
            </a: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705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08720"/>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(ix)</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2132856"/>
            <a:ext cx="8712968" cy="4248472"/>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III. </a:t>
            </a:r>
            <a:r>
              <a:rPr lang="eu-ES" sz="2000" b="1" dirty="0" err="1" smtClean="0">
                <a:solidFill>
                  <a:schemeClr val="tx1"/>
                </a:solidFill>
                <a:latin typeface="Arial" panose="020B0604020202020204" pitchFamily="34" charset="0"/>
                <a:cs typeface="Arial" panose="020B0604020202020204" pitchFamily="34" charset="0"/>
              </a:rPr>
              <a:t>Entidad</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beneficiaria</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hasta</a:t>
            </a:r>
            <a:r>
              <a:rPr lang="eu-ES" sz="2000" b="1" dirty="0" smtClean="0">
                <a:solidFill>
                  <a:schemeClr val="tx1"/>
                </a:solidFill>
                <a:latin typeface="Arial" panose="020B0604020202020204" pitchFamily="34" charset="0"/>
                <a:cs typeface="Arial" panose="020B0604020202020204" pitchFamily="34" charset="0"/>
              </a:rPr>
              <a:t> 6 </a:t>
            </a:r>
            <a:r>
              <a:rPr lang="eu-ES" sz="2000" b="1" dirty="0" err="1" smtClean="0">
                <a:solidFill>
                  <a:schemeClr val="tx1"/>
                </a:solidFill>
                <a:latin typeface="Arial" panose="020B0604020202020204" pitchFamily="34" charset="0"/>
                <a:cs typeface="Arial" panose="020B0604020202020204" pitchFamily="34" charset="0"/>
              </a:rPr>
              <a:t>puntos</a:t>
            </a:r>
            <a:r>
              <a:rPr lang="eu-ES" sz="2000" b="1" dirty="0" smtClean="0">
                <a:solidFill>
                  <a:schemeClr val="tx1"/>
                </a:solidFill>
                <a:latin typeface="Arial" panose="020B0604020202020204" pitchFamily="34" charset="0"/>
                <a:cs typeface="Arial" panose="020B0604020202020204" pitchFamily="34" charset="0"/>
              </a:rPr>
              <a:t>)</a:t>
            </a:r>
            <a:r>
              <a:rPr lang="eu-ES" sz="2000" b="1" dirty="0">
                <a:solidFill>
                  <a:schemeClr val="tx1"/>
                </a:solidFill>
                <a:latin typeface="Arial" panose="020B0604020202020204" pitchFamily="34" charset="0"/>
                <a:cs typeface="Arial" panose="020B0604020202020204" pitchFamily="34" charset="0"/>
              </a:rPr>
              <a:t> </a:t>
            </a:r>
            <a:endParaRPr lang="es-ES" sz="2000" b="1" dirty="0">
              <a:solidFill>
                <a:schemeClr val="tx1"/>
              </a:solidFill>
              <a:latin typeface="Arial" panose="020B0604020202020204" pitchFamily="34" charset="0"/>
              <a:cs typeface="Arial" panose="020B0604020202020204" pitchFamily="34" charset="0"/>
            </a:endParaRPr>
          </a:p>
          <a:p>
            <a:pPr algn="l"/>
            <a:endParaRPr lang="eu-ES" sz="2000"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Especialización</a:t>
            </a:r>
            <a:r>
              <a:rPr lang="eu-ES" sz="1600" b="1" i="1" dirty="0" smtClean="0">
                <a:solidFill>
                  <a:schemeClr val="tx1"/>
                </a:solidFill>
                <a:latin typeface="Arial" panose="020B0604020202020204" pitchFamily="34" charset="0"/>
                <a:cs typeface="Arial" panose="020B0604020202020204" pitchFamily="34" charset="0"/>
              </a:rPr>
              <a:t> </a:t>
            </a:r>
            <a:r>
              <a:rPr lang="eu-ES" sz="1600" b="1" i="1" dirty="0" err="1" smtClean="0">
                <a:solidFill>
                  <a:schemeClr val="tx1"/>
                </a:solidFill>
                <a:latin typeface="Arial" panose="020B0604020202020204" pitchFamily="34" charset="0"/>
                <a:cs typeface="Arial" panose="020B0604020202020204" pitchFamily="34" charset="0"/>
              </a:rPr>
              <a:t>humanitaria</a:t>
            </a:r>
            <a:endParaRPr lang="eu-ES" sz="1600" b="1" i="1" dirty="0" smtClean="0">
              <a:solidFill>
                <a:schemeClr val="tx1"/>
              </a:solidFill>
              <a:latin typeface="Arial" panose="020B0604020202020204" pitchFamily="34" charset="0"/>
              <a:cs typeface="Arial" panose="020B0604020202020204" pitchFamily="34" charset="0"/>
            </a:endParaRPr>
          </a:p>
          <a:p>
            <a:pPr algn="l"/>
            <a:r>
              <a:rPr lang="eu-ES" sz="20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Planificación</a:t>
            </a:r>
            <a:r>
              <a:rPr lang="eu-ES" sz="1600" b="1" dirty="0" smtClean="0">
                <a:solidFill>
                  <a:srgbClr val="FF0000"/>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En PRE, </a:t>
            </a:r>
            <a:r>
              <a:rPr lang="eu-ES" sz="1600" dirty="0" err="1" smtClean="0">
                <a:solidFill>
                  <a:schemeClr val="tx1"/>
                </a:solidFill>
                <a:latin typeface="Arial" panose="020B0604020202020204" pitchFamily="34" charset="0"/>
                <a:cs typeface="Arial" panose="020B0604020202020204" pitchFamily="34" charset="0"/>
              </a:rPr>
              <a:t>planificación</a:t>
            </a:r>
            <a:r>
              <a:rPr lang="eu-ES" sz="1600" dirty="0" smtClean="0">
                <a:solidFill>
                  <a:schemeClr val="tx1"/>
                </a:solidFill>
                <a:latin typeface="Arial" panose="020B0604020202020204" pitchFamily="34" charset="0"/>
                <a:cs typeface="Arial" panose="020B0604020202020204" pitchFamily="34" charset="0"/>
              </a:rPr>
              <a:t> general. En EHE, PEAH. </a:t>
            </a:r>
            <a:r>
              <a:rPr lang="es-ES" sz="1600" dirty="0">
                <a:solidFill>
                  <a:schemeClr val="tx1"/>
                </a:solidFill>
                <a:latin typeface="Arial" panose="020B0604020202020204" pitchFamily="34" charset="0"/>
                <a:cs typeface="Arial" panose="020B0604020202020204" pitchFamily="34" charset="0"/>
              </a:rPr>
              <a:t>OJO con que la AVCD cuente con la última versión. OJO con prorrogar la vigencia de los documentos sin justificarlo.</a:t>
            </a:r>
          </a:p>
          <a:p>
            <a:pPr algn="l"/>
            <a:r>
              <a:rPr lang="eu-ES" sz="1600" b="1" dirty="0" err="1" smtClean="0">
                <a:solidFill>
                  <a:srgbClr val="FF0000"/>
                </a:solidFill>
                <a:latin typeface="Arial" panose="020B0604020202020204" pitchFamily="34" charset="0"/>
                <a:cs typeface="Arial" panose="020B0604020202020204" pitchFamily="34" charset="0"/>
              </a:rPr>
              <a:t>Experiencia</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en</a:t>
            </a:r>
            <a:r>
              <a:rPr lang="eu-ES" sz="1600" b="1" dirty="0" smtClean="0">
                <a:solidFill>
                  <a:srgbClr val="FF0000"/>
                </a:solidFill>
                <a:latin typeface="Arial" panose="020B0604020202020204" pitchFamily="34" charset="0"/>
                <a:cs typeface="Arial" panose="020B0604020202020204" pitchFamily="34" charset="0"/>
              </a:rPr>
              <a:t> AH y </a:t>
            </a:r>
            <a:r>
              <a:rPr lang="eu-ES" sz="1600" b="1" dirty="0" err="1" smtClean="0">
                <a:solidFill>
                  <a:srgbClr val="FF0000"/>
                </a:solidFill>
                <a:latin typeface="Arial" panose="020B0604020202020204" pitchFamily="34" charset="0"/>
                <a:cs typeface="Arial" panose="020B0604020202020204" pitchFamily="34" charset="0"/>
              </a:rPr>
              <a:t>en</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EpTS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vinculada</a:t>
            </a:r>
            <a:r>
              <a:rPr lang="eu-ES" sz="1600" b="1" dirty="0" smtClean="0">
                <a:solidFill>
                  <a:srgbClr val="FF0000"/>
                </a:solidFill>
                <a:latin typeface="Arial" panose="020B0604020202020204" pitchFamily="34" charset="0"/>
                <a:cs typeface="Arial" panose="020B0604020202020204" pitchFamily="34" charset="0"/>
              </a:rPr>
              <a:t> a AH.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un </a:t>
            </a:r>
            <a:r>
              <a:rPr lang="eu-ES" sz="1600" dirty="0" err="1" smtClean="0">
                <a:solidFill>
                  <a:schemeClr val="tx1"/>
                </a:solidFill>
                <a:latin typeface="Arial" panose="020B0604020202020204" pitchFamily="34" charset="0"/>
                <a:cs typeface="Arial" panose="020B0604020202020204" pitchFamily="34" charset="0"/>
              </a:rPr>
              <a:t>proyecto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año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con la </a:t>
            </a:r>
            <a:r>
              <a:rPr lang="eu-ES" sz="1600" dirty="0" err="1" smtClean="0">
                <a:solidFill>
                  <a:schemeClr val="tx1"/>
                </a:solidFill>
                <a:latin typeface="Arial" panose="020B0604020202020204" pitchFamily="34" charset="0"/>
                <a:cs typeface="Arial" panose="020B0604020202020204" pitchFamily="34" charset="0"/>
              </a:rPr>
              <a:t>información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completa</a:t>
            </a:r>
            <a:r>
              <a:rPr lang="eu-ES" sz="1600" dirty="0">
                <a:solidFill>
                  <a:schemeClr val="tx1"/>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(OJO con el </a:t>
            </a:r>
            <a:r>
              <a:rPr lang="eu-ES" sz="1600" dirty="0" err="1" smtClean="0">
                <a:solidFill>
                  <a:schemeClr val="tx1"/>
                </a:solidFill>
                <a:latin typeface="Arial" panose="020B0604020202020204" pitchFamily="34" charset="0"/>
                <a:cs typeface="Arial" panose="020B0604020202020204" pitchFamily="34" charset="0"/>
              </a:rPr>
              <a:t>resumen</a:t>
            </a:r>
            <a:r>
              <a:rPr lang="eu-ES" sz="1600" dirty="0" smtClean="0">
                <a:solidFill>
                  <a:schemeClr val="tx1"/>
                </a:solidFill>
                <a:latin typeface="Arial" panose="020B0604020202020204" pitchFamily="34" charset="0"/>
                <a:cs typeface="Arial" panose="020B0604020202020204" pitchFamily="34" charset="0"/>
              </a:rPr>
              <a:t>). Solo los </a:t>
            </a:r>
            <a:r>
              <a:rPr lang="eu-ES" sz="1600" dirty="0" err="1" smtClean="0">
                <a:solidFill>
                  <a:schemeClr val="tx1"/>
                </a:solidFill>
                <a:latin typeface="Arial" panose="020B0604020202020204" pitchFamily="34" charset="0"/>
                <a:cs typeface="Arial" panose="020B0604020202020204" pitchFamily="34" charset="0"/>
              </a:rPr>
              <a:t>humanitarios</a:t>
            </a:r>
            <a:r>
              <a:rPr lang="eu-ES" sz="1600" dirty="0" smtClean="0">
                <a:solidFill>
                  <a:schemeClr val="tx1"/>
                </a:solidFill>
                <a:latin typeface="Arial" panose="020B0604020202020204" pitchFamily="34" charset="0"/>
                <a:cs typeface="Arial" panose="020B0604020202020204" pitchFamily="34" charset="0"/>
              </a:rPr>
              <a:t>.</a:t>
            </a:r>
          </a:p>
          <a:p>
            <a:pPr algn="l"/>
            <a:endParaRPr lang="es-ES" sz="1600" dirty="0" smtClean="0">
              <a:solidFill>
                <a:schemeClr val="tx1"/>
              </a:solidFill>
              <a:latin typeface="Arial" panose="020B0604020202020204" pitchFamily="34" charset="0"/>
              <a:cs typeface="Arial" panose="020B0604020202020204" pitchFamily="34" charset="0"/>
            </a:endParaRPr>
          </a:p>
          <a:p>
            <a:pPr algn="l"/>
            <a:r>
              <a:rPr lang="es-ES" sz="1600" b="1" i="1" dirty="0" smtClean="0">
                <a:solidFill>
                  <a:schemeClr val="tx1"/>
                </a:solidFill>
                <a:latin typeface="Arial" panose="020B0604020202020204" pitchFamily="34" charset="0"/>
                <a:cs typeface="Arial" panose="020B0604020202020204" pitchFamily="34" charset="0"/>
              </a:rPr>
              <a:t>Incorporación de género</a:t>
            </a:r>
          </a:p>
          <a:p>
            <a:pPr algn="l"/>
            <a:endParaRPr lang="es-ES" sz="1600" b="1" dirty="0" smtClean="0">
              <a:solidFill>
                <a:srgbClr val="FF0000"/>
              </a:solidFill>
              <a:latin typeface="Arial" panose="020B0604020202020204" pitchFamily="34" charset="0"/>
              <a:cs typeface="Arial" panose="020B0604020202020204" pitchFamily="34" charset="0"/>
            </a:endParaRPr>
          </a:p>
          <a:p>
            <a:pPr algn="l"/>
            <a:r>
              <a:rPr lang="es-ES" sz="1600" b="1" dirty="0" smtClean="0">
                <a:solidFill>
                  <a:srgbClr val="FF0000"/>
                </a:solidFill>
                <a:latin typeface="Arial" panose="020B0604020202020204" pitchFamily="34" charset="0"/>
                <a:cs typeface="Arial" panose="020B0604020202020204" pitchFamily="34" charset="0"/>
              </a:rPr>
              <a:t>Plan pro-equidad. </a:t>
            </a:r>
            <a:r>
              <a:rPr lang="es-ES" sz="1600" dirty="0" smtClean="0">
                <a:solidFill>
                  <a:schemeClr val="tx1"/>
                </a:solidFill>
                <a:latin typeface="Arial" panose="020B0604020202020204" pitchFamily="34" charset="0"/>
                <a:cs typeface="Arial" panose="020B0604020202020204" pitchFamily="34" charset="0"/>
              </a:rPr>
              <a:t>Revisado por técnica de género de AVCD. Disponible para contraste.</a:t>
            </a:r>
            <a:endParaRPr lang="es-ES" sz="1600" dirty="0">
              <a:solidFill>
                <a:schemeClr val="tx1"/>
              </a:solidFill>
              <a:latin typeface="Arial" panose="020B0604020202020204" pitchFamily="34" charset="0"/>
              <a:cs typeface="Arial" panose="020B0604020202020204" pitchFamily="34" charset="0"/>
            </a:endParaRPr>
          </a:p>
          <a:p>
            <a:pPr algn="l"/>
            <a:r>
              <a:rPr lang="es-ES" sz="1600" b="1" dirty="0" smtClean="0">
                <a:solidFill>
                  <a:schemeClr val="tx1"/>
                </a:solidFill>
                <a:latin typeface="Arial" panose="020B0604020202020204" pitchFamily="34" charset="0"/>
                <a:cs typeface="Arial" panose="020B0604020202020204" pitchFamily="34" charset="0"/>
              </a:rPr>
              <a:t> </a:t>
            </a: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48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36700" y="440667"/>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000" b="1" dirty="0" smtClean="0">
                <a:solidFill>
                  <a:srgbClr val="0099CC"/>
                </a:solidFill>
                <a:latin typeface="Arial" panose="020B0604020202020204" pitchFamily="34" charset="0"/>
                <a:cs typeface="Arial" panose="020B0604020202020204" pitchFamily="34" charset="0"/>
              </a:rPr>
              <a:t>Elementos principales (i)</a:t>
            </a:r>
          </a:p>
        </p:txBody>
      </p:sp>
      <p:sp>
        <p:nvSpPr>
          <p:cNvPr id="8" name="2 Subtítulo"/>
          <p:cNvSpPr txBox="1">
            <a:spLocks/>
          </p:cNvSpPr>
          <p:nvPr/>
        </p:nvSpPr>
        <p:spPr>
          <a:xfrm>
            <a:off x="323527" y="1412776"/>
            <a:ext cx="8721749" cy="48965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Normativa aplicable </a:t>
            </a:r>
          </a:p>
          <a:p>
            <a:pPr marL="342900" indent="-342900" algn="l">
              <a:buFontTx/>
              <a:buChar char="-"/>
            </a:pPr>
            <a:r>
              <a:rPr lang="es-ES" sz="1600" dirty="0" smtClean="0">
                <a:solidFill>
                  <a:schemeClr val="tx1"/>
                </a:solidFill>
                <a:latin typeface="Arial" panose="020B0604020202020204" pitchFamily="34" charset="0"/>
                <a:cs typeface="Arial" panose="020B0604020202020204" pitchFamily="34" charset="0"/>
              </a:rPr>
              <a:t>Resolución de convocatoria PRE del 26 de febrero de 2020 y </a:t>
            </a:r>
            <a:r>
              <a:rPr lang="es-ES" sz="1600" dirty="0" smtClean="0">
                <a:solidFill>
                  <a:srgbClr val="FF0000"/>
                </a:solidFill>
                <a:latin typeface="Arial" panose="020B0604020202020204" pitchFamily="34" charset="0"/>
                <a:cs typeface="Arial" panose="020B0604020202020204" pitchFamily="34" charset="0"/>
              </a:rPr>
              <a:t>Resolución EHE septiembre</a:t>
            </a:r>
          </a:p>
          <a:p>
            <a:pPr marL="342900" indent="-342900" algn="l">
              <a:buFontTx/>
              <a:buChar char="-"/>
            </a:pPr>
            <a:r>
              <a:rPr lang="es-ES" sz="1600" dirty="0" smtClean="0">
                <a:solidFill>
                  <a:schemeClr val="tx1"/>
                </a:solidFill>
                <a:latin typeface="Arial" panose="020B0604020202020204" pitchFamily="34" charset="0"/>
                <a:cs typeface="Arial" panose="020B0604020202020204" pitchFamily="34" charset="0"/>
              </a:rPr>
              <a:t>Decreto 90/2019, de 18 de junio, por el que se regulan las ayudas a intervenciones de acción humanitaria</a:t>
            </a:r>
          </a:p>
          <a:p>
            <a:pPr marL="342900" indent="-342900" algn="l">
              <a:buFontTx/>
              <a:buChar char="-"/>
            </a:pPr>
            <a:r>
              <a:rPr lang="es-ES" sz="1600" dirty="0" smtClean="0">
                <a:solidFill>
                  <a:schemeClr val="tx1"/>
                </a:solidFill>
                <a:latin typeface="Arial" panose="020B0604020202020204" pitchFamily="34" charset="0"/>
                <a:cs typeface="Arial" panose="020B0604020202020204" pitchFamily="34" charset="0"/>
              </a:rPr>
              <a:t>Decreto 140/2018, de 9 de octubre, por el que se crea y regula el Registro de Agentes de Cooperación para el Desarrollo de la Comunidad Autónoma de Euskadi</a:t>
            </a:r>
            <a:endParaRPr lang="es-ES" sz="1600" dirty="0" smtClean="0"/>
          </a:p>
          <a:p>
            <a:pPr marL="342900" indent="-342900" algn="l">
              <a:buFontTx/>
              <a:buChar char="-"/>
            </a:pPr>
            <a:r>
              <a:rPr lang="es-ES_tradnl" sz="1600" dirty="0" smtClean="0">
                <a:solidFill>
                  <a:schemeClr val="tx1"/>
                </a:solidFill>
                <a:latin typeface="Arial" panose="020B0604020202020204" pitchFamily="34" charset="0"/>
                <a:cs typeface="Arial" panose="020B0604020202020204" pitchFamily="34" charset="0"/>
              </a:rPr>
              <a:t>Ley 39/2015 de procedimiento administrativo (plazos)</a:t>
            </a:r>
          </a:p>
          <a:p>
            <a:pPr algn="l"/>
            <a:endParaRPr lang="es-ES" sz="2200" b="1"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Presupuesto: 6.100.000 € </a:t>
            </a:r>
            <a:r>
              <a:rPr lang="es-ES" sz="2200" dirty="0" smtClean="0">
                <a:solidFill>
                  <a:srgbClr val="00B0F0"/>
                </a:solidFill>
                <a:latin typeface="Arial" panose="020B0604020202020204" pitchFamily="34" charset="0"/>
                <a:cs typeface="Arial" panose="020B0604020202020204" pitchFamily="34" charset="0"/>
              </a:rPr>
              <a:t>(2019: 3,9 M€)</a:t>
            </a:r>
          </a:p>
          <a:p>
            <a:pPr marL="342900" indent="-342900" algn="l">
              <a:buFontTx/>
              <a:buChar char="-"/>
            </a:pPr>
            <a:r>
              <a:rPr lang="es-ES" sz="1600" dirty="0" smtClean="0">
                <a:solidFill>
                  <a:schemeClr val="tx1"/>
                </a:solidFill>
                <a:latin typeface="Arial" panose="020B0604020202020204" pitchFamily="34" charset="0"/>
                <a:cs typeface="Arial" panose="020B0604020202020204" pitchFamily="34" charset="0"/>
              </a:rPr>
              <a:t>PRE: 2.400.000 €</a:t>
            </a:r>
          </a:p>
          <a:p>
            <a:pPr marL="342900" indent="-342900" algn="l">
              <a:buFontTx/>
              <a:buChar char="-"/>
            </a:pPr>
            <a:r>
              <a:rPr lang="eu-ES" sz="1600" dirty="0" smtClean="0">
                <a:solidFill>
                  <a:schemeClr val="tx1"/>
                </a:solidFill>
                <a:latin typeface="Arial" panose="020B0604020202020204" pitchFamily="34" charset="0"/>
                <a:cs typeface="Arial" panose="020B0604020202020204" pitchFamily="34" charset="0"/>
              </a:rPr>
              <a:t>EHE: 3.700.000 €</a:t>
            </a:r>
            <a:endParaRPr lang="es-ES" sz="1600" dirty="0" smtClean="0">
              <a:solidFill>
                <a:schemeClr val="tx1"/>
              </a:solidFill>
              <a:latin typeface="Arial" panose="020B0604020202020204" pitchFamily="34" charset="0"/>
              <a:cs typeface="Arial" panose="020B0604020202020204" pitchFamily="34" charset="0"/>
            </a:endParaRPr>
          </a:p>
          <a:p>
            <a:pPr algn="l"/>
            <a:endParaRPr lang="es-ES" sz="2000" b="1" u="wavyDbl"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Reserva de fondos para África: </a:t>
            </a:r>
          </a:p>
          <a:p>
            <a:pPr algn="l"/>
            <a:r>
              <a:rPr lang="eu-ES" sz="1600" dirty="0" smtClean="0">
                <a:solidFill>
                  <a:schemeClr val="tx1"/>
                </a:solidFill>
                <a:latin typeface="Arial" panose="020B0604020202020204" pitchFamily="34" charset="0"/>
                <a:cs typeface="Arial" panose="020B0604020202020204" pitchFamily="34" charset="0"/>
              </a:rPr>
              <a:t>- PRE: 1.200.000€ (6-7 </a:t>
            </a:r>
            <a:r>
              <a:rPr lang="eu-ES" sz="1600" dirty="0" err="1" smtClean="0">
                <a:solidFill>
                  <a:schemeClr val="tx1"/>
                </a:solidFill>
                <a:latin typeface="Arial" panose="020B0604020202020204" pitchFamily="34" charset="0"/>
                <a:cs typeface="Arial" panose="020B0604020202020204" pitchFamily="34" charset="0"/>
              </a:rPr>
              <a:t>proyectos</a:t>
            </a:r>
            <a:r>
              <a:rPr lang="eu-ES" sz="1600" dirty="0" smtClean="0">
                <a:solidFill>
                  <a:schemeClr val="tx1"/>
                </a:solidFill>
                <a:latin typeface="Arial" panose="020B0604020202020204" pitchFamily="34" charset="0"/>
                <a:cs typeface="Arial" panose="020B0604020202020204" pitchFamily="34" charset="0"/>
              </a:rPr>
              <a:t>) </a:t>
            </a:r>
            <a:r>
              <a:rPr lang="eu-ES" sz="1600" dirty="0" smtClean="0">
                <a:solidFill>
                  <a:srgbClr val="00B0F0"/>
                </a:solidFill>
                <a:latin typeface="Arial" panose="020B0604020202020204" pitchFamily="34" charset="0"/>
                <a:cs typeface="Arial" panose="020B0604020202020204" pitchFamily="34" charset="0"/>
              </a:rPr>
              <a:t>(2019: 0)</a:t>
            </a:r>
            <a:endParaRPr lang="eu-ES" sz="1600" dirty="0">
              <a:solidFill>
                <a:srgbClr val="00B0F0"/>
              </a:solidFill>
              <a:latin typeface="Arial" panose="020B0604020202020204" pitchFamily="34" charset="0"/>
              <a:cs typeface="Arial" panose="020B0604020202020204" pitchFamily="34" charset="0"/>
            </a:endParaRPr>
          </a:p>
          <a:p>
            <a:pPr algn="l"/>
            <a:r>
              <a:rPr lang="eu-ES" sz="1600" dirty="0" smtClean="0">
                <a:solidFill>
                  <a:schemeClr val="tx1"/>
                </a:solidFill>
                <a:latin typeface="Arial" panose="020B0604020202020204" pitchFamily="34" charset="0"/>
                <a:cs typeface="Arial" panose="020B0604020202020204" pitchFamily="34" charset="0"/>
              </a:rPr>
              <a:t>- EHE: 1.600.000€ (2 </a:t>
            </a:r>
            <a:r>
              <a:rPr lang="eu-ES" sz="1600" dirty="0" err="1" smtClean="0">
                <a:solidFill>
                  <a:schemeClr val="tx1"/>
                </a:solidFill>
                <a:latin typeface="Arial" panose="020B0604020202020204" pitchFamily="34" charset="0"/>
                <a:cs typeface="Arial" panose="020B0604020202020204" pitchFamily="34" charset="0"/>
              </a:rPr>
              <a:t>estrategias</a:t>
            </a:r>
            <a:r>
              <a:rPr lang="eu-ES" sz="1600" dirty="0" smtClean="0">
                <a:solidFill>
                  <a:schemeClr val="tx1"/>
                </a:solidFill>
                <a:latin typeface="Arial" panose="020B0604020202020204" pitchFamily="34" charset="0"/>
                <a:cs typeface="Arial" panose="020B0604020202020204" pitchFamily="34" charset="0"/>
              </a:rPr>
              <a:t>) </a:t>
            </a:r>
            <a:r>
              <a:rPr lang="eu-ES" sz="1600" dirty="0" smtClean="0">
                <a:solidFill>
                  <a:srgbClr val="00B0F0"/>
                </a:solidFill>
                <a:latin typeface="Arial" panose="020B0604020202020204" pitchFamily="34" charset="0"/>
                <a:cs typeface="Arial" panose="020B0604020202020204" pitchFamily="34" charset="0"/>
              </a:rPr>
              <a:t>(2019: 1 EHE)</a:t>
            </a:r>
            <a:endParaRPr lang="es-ES" sz="2000" b="1" u="heavy" dirty="0" smtClean="0">
              <a:solidFill>
                <a:srgbClr val="00B0F0"/>
              </a:solidFill>
              <a:uFill>
                <a:solidFill>
                  <a:srgbClr val="FFFF00"/>
                </a:solidFill>
              </a:uFill>
              <a:latin typeface="Arial" panose="020B0604020202020204" pitchFamily="34" charset="0"/>
              <a:cs typeface="Arial" panose="020B0604020202020204" pitchFamily="34" charset="0"/>
            </a:endParaRPr>
          </a:p>
          <a:p>
            <a:pPr algn="l"/>
            <a:endParaRPr lang="es-ES" sz="1000" b="1" dirty="0" smtClean="0">
              <a:solidFill>
                <a:schemeClr val="tx1"/>
              </a:solidFill>
              <a:latin typeface="Arial" panose="020B0604020202020204" pitchFamily="34" charset="0"/>
              <a:cs typeface="Arial" panose="020B0604020202020204" pitchFamily="34" charset="0"/>
            </a:endParaRPr>
          </a:p>
          <a:p>
            <a:pPr algn="l"/>
            <a:endParaRPr lang="es-ES" sz="2200" b="1" dirty="0" smtClean="0">
              <a:solidFill>
                <a:schemeClr val="tx1"/>
              </a:solidFill>
              <a:latin typeface="Arial" panose="020B0604020202020204" pitchFamily="34" charset="0"/>
              <a:cs typeface="Arial" panose="020B0604020202020204" pitchFamily="34" charset="0"/>
            </a:endParaRPr>
          </a:p>
        </p:txBody>
      </p:sp>
      <p:pic>
        <p:nvPicPr>
          <p:cNvPr id="9"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461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942"/>
            <a:ext cx="1285875" cy="7524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(x)</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2132856"/>
            <a:ext cx="8712968" cy="4608512"/>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IV. </a:t>
            </a:r>
            <a:r>
              <a:rPr lang="eu-ES" sz="2000" b="1" dirty="0" err="1" smtClean="0">
                <a:solidFill>
                  <a:schemeClr val="tx1"/>
                </a:solidFill>
                <a:latin typeface="Arial" panose="020B0604020202020204" pitchFamily="34" charset="0"/>
                <a:cs typeface="Arial" panose="020B0604020202020204" pitchFamily="34" charset="0"/>
              </a:rPr>
              <a:t>Socia</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local</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hasta</a:t>
            </a:r>
            <a:r>
              <a:rPr lang="eu-ES" sz="2000" b="1" dirty="0" smtClean="0">
                <a:solidFill>
                  <a:schemeClr val="tx1"/>
                </a:solidFill>
                <a:latin typeface="Arial" panose="020B0604020202020204" pitchFamily="34" charset="0"/>
                <a:cs typeface="Arial" panose="020B0604020202020204" pitchFamily="34" charset="0"/>
              </a:rPr>
              <a:t> 11 </a:t>
            </a:r>
            <a:r>
              <a:rPr lang="eu-ES" sz="2000" b="1" dirty="0" err="1" smtClean="0">
                <a:solidFill>
                  <a:schemeClr val="tx1"/>
                </a:solidFill>
                <a:latin typeface="Arial" panose="020B0604020202020204" pitchFamily="34" charset="0"/>
                <a:cs typeface="Arial" panose="020B0604020202020204" pitchFamily="34" charset="0"/>
              </a:rPr>
              <a:t>puntos</a:t>
            </a:r>
            <a:r>
              <a:rPr lang="eu-ES" sz="2000" b="1" dirty="0" smtClean="0">
                <a:solidFill>
                  <a:schemeClr val="tx1"/>
                </a:solidFill>
                <a:latin typeface="Arial" panose="020B0604020202020204" pitchFamily="34" charset="0"/>
                <a:cs typeface="Arial" panose="020B0604020202020204" pitchFamily="34" charset="0"/>
              </a:rPr>
              <a:t>)</a:t>
            </a:r>
            <a:r>
              <a:rPr lang="eu-ES" sz="2000" b="1" dirty="0">
                <a:solidFill>
                  <a:schemeClr val="tx1"/>
                </a:solidFill>
                <a:latin typeface="Arial" panose="020B0604020202020204" pitchFamily="34" charset="0"/>
                <a:cs typeface="Arial" panose="020B0604020202020204" pitchFamily="34" charset="0"/>
              </a:rPr>
              <a:t> </a:t>
            </a:r>
            <a:endParaRPr lang="es-ES" sz="2000" b="1" dirty="0">
              <a:solidFill>
                <a:schemeClr val="tx1"/>
              </a:solidFill>
              <a:latin typeface="Arial" panose="020B0604020202020204" pitchFamily="34" charset="0"/>
              <a:cs typeface="Arial" panose="020B0604020202020204" pitchFamily="34" charset="0"/>
            </a:endParaRPr>
          </a:p>
          <a:p>
            <a:pPr algn="l"/>
            <a:endParaRPr lang="eu-ES" sz="1600" dirty="0" smtClean="0">
              <a:solidFill>
                <a:schemeClr val="tx1"/>
              </a:solidFill>
              <a:latin typeface="Arial" panose="020B0604020202020204" pitchFamily="34" charset="0"/>
              <a:cs typeface="Arial" panose="020B0604020202020204" pitchFamily="34" charset="0"/>
            </a:endParaRPr>
          </a:p>
          <a:p>
            <a:pPr algn="l"/>
            <a:r>
              <a:rPr lang="eu-ES" sz="1600" b="1" i="1" dirty="0">
                <a:solidFill>
                  <a:schemeClr val="tx1"/>
                </a:solidFill>
                <a:latin typeface="Arial" panose="020B0604020202020204" pitchFamily="34" charset="0"/>
                <a:cs typeface="Arial" panose="020B0604020202020204" pitchFamily="34" charset="0"/>
              </a:rPr>
              <a:t>Tipo de </a:t>
            </a:r>
            <a:r>
              <a:rPr lang="eu-ES" sz="1600" b="1" i="1" dirty="0" err="1">
                <a:solidFill>
                  <a:schemeClr val="tx1"/>
                </a:solidFill>
                <a:latin typeface="Arial" panose="020B0604020202020204" pitchFamily="34" charset="0"/>
                <a:cs typeface="Arial" panose="020B0604020202020204" pitchFamily="34" charset="0"/>
              </a:rPr>
              <a:t>entidad</a:t>
            </a:r>
            <a:endParaRPr lang="eu-ES" sz="1600" b="1" i="1" dirty="0">
              <a:solidFill>
                <a:schemeClr val="tx1"/>
              </a:solidFill>
              <a:latin typeface="Arial" panose="020B0604020202020204" pitchFamily="34" charset="0"/>
              <a:cs typeface="Arial" panose="020B0604020202020204" pitchFamily="34" charset="0"/>
            </a:endParaRPr>
          </a:p>
          <a:p>
            <a:pPr algn="l"/>
            <a:r>
              <a:rPr lang="eu-ES" sz="1600" dirty="0" err="1" smtClean="0">
                <a:solidFill>
                  <a:schemeClr val="tx1"/>
                </a:solidFill>
                <a:latin typeface="Arial" panose="020B0604020202020204" pitchFamily="34" charset="0"/>
                <a:cs typeface="Arial" panose="020B0604020202020204" pitchFamily="34" charset="0"/>
              </a:rPr>
              <a:t>Prioridad</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lo “</a:t>
            </a:r>
            <a:r>
              <a:rPr lang="eu-ES" sz="1600" dirty="0" err="1" smtClean="0">
                <a:solidFill>
                  <a:schemeClr val="tx1"/>
                </a:solidFill>
                <a:latin typeface="Arial" panose="020B0604020202020204" pitchFamily="34" charset="0"/>
                <a:cs typeface="Arial" panose="020B0604020202020204" pitchFamily="34" charset="0"/>
              </a:rPr>
              <a:t>local-local</a:t>
            </a:r>
            <a:r>
              <a:rPr lang="eu-ES" sz="1600" dirty="0" smtClean="0">
                <a:solidFill>
                  <a:schemeClr val="tx1"/>
                </a:solidFill>
                <a:latin typeface="Arial" panose="020B0604020202020204" pitchFamily="34" charset="0"/>
                <a:cs typeface="Arial" panose="020B0604020202020204" pitchFamily="34" charset="0"/>
              </a:rPr>
              <a:t>” (no parte de una </a:t>
            </a:r>
            <a:r>
              <a:rPr lang="eu-ES" sz="1600" dirty="0" err="1" smtClean="0">
                <a:solidFill>
                  <a:schemeClr val="tx1"/>
                </a:solidFill>
                <a:latin typeface="Arial" panose="020B0604020202020204" pitchFamily="34" charset="0"/>
                <a:cs typeface="Arial" panose="020B0604020202020204" pitchFamily="34" charset="0"/>
              </a:rPr>
              <a:t>red</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internacional</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También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reconocen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consorcios</a:t>
            </a:r>
            <a:r>
              <a:rPr lang="eu-ES" sz="1600" dirty="0" smtClean="0">
                <a:solidFill>
                  <a:schemeClr val="tx1"/>
                </a:solidFill>
                <a:latin typeface="Arial" panose="020B0604020202020204" pitchFamily="34" charset="0"/>
                <a:cs typeface="Arial" panose="020B0604020202020204" pitchFamily="34" charset="0"/>
              </a:rPr>
              <a:t> con “</a:t>
            </a:r>
            <a:r>
              <a:rPr lang="eu-ES" sz="1600" dirty="0" err="1" smtClean="0">
                <a:solidFill>
                  <a:schemeClr val="tx1"/>
                </a:solidFill>
                <a:latin typeface="Arial" panose="020B0604020202020204" pitchFamily="34" charset="0"/>
                <a:cs typeface="Arial" panose="020B0604020202020204" pitchFamily="34" charset="0"/>
              </a:rPr>
              <a:t>local-local</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ejecutan</a:t>
            </a:r>
            <a:r>
              <a:rPr lang="eu-ES" sz="1600" dirty="0" smtClean="0">
                <a:solidFill>
                  <a:schemeClr val="tx1"/>
                </a:solidFill>
                <a:latin typeface="Arial" panose="020B0604020202020204" pitchFamily="34" charset="0"/>
                <a:cs typeface="Arial" panose="020B0604020202020204" pitchFamily="34" charset="0"/>
              </a:rPr>
              <a:t> una </a:t>
            </a:r>
            <a:r>
              <a:rPr lang="eu-ES" sz="1600" dirty="0" err="1" smtClean="0">
                <a:solidFill>
                  <a:schemeClr val="tx1"/>
                </a:solidFill>
                <a:latin typeface="Arial" panose="020B0604020202020204" pitchFamily="34" charset="0"/>
                <a:cs typeface="Arial" panose="020B0604020202020204" pitchFamily="34" charset="0"/>
              </a:rPr>
              <a:t>cantidad</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importante</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fondos</a:t>
            </a:r>
            <a:r>
              <a:rPr lang="eu-ES" sz="1600" dirty="0" smtClean="0">
                <a:solidFill>
                  <a:schemeClr val="tx1"/>
                </a:solidFill>
                <a:latin typeface="Arial" panose="020B0604020202020204" pitchFamily="34" charset="0"/>
                <a:cs typeface="Arial" panose="020B0604020202020204" pitchFamily="34" charset="0"/>
              </a:rPr>
              <a:t>. </a:t>
            </a: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Especialización</a:t>
            </a:r>
            <a:r>
              <a:rPr lang="eu-ES" sz="1600" b="1" i="1" dirty="0" smtClean="0">
                <a:solidFill>
                  <a:schemeClr val="tx1"/>
                </a:solidFill>
                <a:latin typeface="Arial" panose="020B0604020202020204" pitchFamily="34" charset="0"/>
                <a:cs typeface="Arial" panose="020B0604020202020204" pitchFamily="34" charset="0"/>
              </a:rPr>
              <a:t> </a:t>
            </a:r>
            <a:r>
              <a:rPr lang="eu-ES" sz="1600" b="1" i="1" dirty="0" err="1" smtClean="0">
                <a:solidFill>
                  <a:schemeClr val="tx1"/>
                </a:solidFill>
                <a:latin typeface="Arial" panose="020B0604020202020204" pitchFamily="34" charset="0"/>
                <a:cs typeface="Arial" panose="020B0604020202020204" pitchFamily="34" charset="0"/>
              </a:rPr>
              <a:t>humanitaria</a:t>
            </a:r>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Planificación</a:t>
            </a:r>
            <a:r>
              <a:rPr lang="eu-ES" sz="1600" b="1" dirty="0" smtClean="0">
                <a:solidFill>
                  <a:srgbClr val="FF0000"/>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Documento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orienta su </a:t>
            </a:r>
            <a:r>
              <a:rPr lang="eu-ES" sz="1600" dirty="0" err="1" smtClean="0">
                <a:solidFill>
                  <a:schemeClr val="tx1"/>
                </a:solidFill>
                <a:latin typeface="Arial" panose="020B0604020202020204" pitchFamily="34" charset="0"/>
                <a:cs typeface="Arial" panose="020B0604020202020204" pitchFamily="34" charset="0"/>
              </a:rPr>
              <a:t>actuar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AH. </a:t>
            </a:r>
            <a:r>
              <a:rPr lang="es-ES" sz="1600" dirty="0" smtClean="0">
                <a:solidFill>
                  <a:schemeClr val="tx1"/>
                </a:solidFill>
                <a:latin typeface="Arial" panose="020B0604020202020204" pitchFamily="34" charset="0"/>
                <a:cs typeface="Arial" panose="020B0604020202020204" pitchFamily="34" charset="0"/>
              </a:rPr>
              <a:t>OJO </a:t>
            </a:r>
            <a:r>
              <a:rPr lang="es-ES" sz="1600" dirty="0">
                <a:solidFill>
                  <a:schemeClr val="tx1"/>
                </a:solidFill>
                <a:latin typeface="Arial" panose="020B0604020202020204" pitchFamily="34" charset="0"/>
                <a:cs typeface="Arial" panose="020B0604020202020204" pitchFamily="34" charset="0"/>
              </a:rPr>
              <a:t>con que la AVCD cuente con la última versión. OJO con prorrogar la vigencia de los documentos sin justificarlo.</a:t>
            </a:r>
          </a:p>
          <a:p>
            <a:pPr algn="l"/>
            <a:r>
              <a:rPr lang="eu-ES" sz="1600" b="1" dirty="0" err="1" smtClean="0">
                <a:solidFill>
                  <a:srgbClr val="FF0000"/>
                </a:solidFill>
                <a:latin typeface="Arial" panose="020B0604020202020204" pitchFamily="34" charset="0"/>
                <a:cs typeface="Arial" panose="020B0604020202020204" pitchFamily="34" charset="0"/>
              </a:rPr>
              <a:t>Experiencia</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en</a:t>
            </a:r>
            <a:r>
              <a:rPr lang="eu-ES" sz="1600" b="1" dirty="0" smtClean="0">
                <a:solidFill>
                  <a:srgbClr val="FF0000"/>
                </a:solidFill>
                <a:latin typeface="Arial" panose="020B0604020202020204" pitchFamily="34" charset="0"/>
                <a:cs typeface="Arial" panose="020B0604020202020204" pitchFamily="34" charset="0"/>
              </a:rPr>
              <a:t> AH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un </a:t>
            </a:r>
            <a:r>
              <a:rPr lang="eu-ES" sz="1600" dirty="0" err="1" smtClean="0">
                <a:solidFill>
                  <a:schemeClr val="tx1"/>
                </a:solidFill>
                <a:latin typeface="Arial" panose="020B0604020202020204" pitchFamily="34" charset="0"/>
                <a:cs typeface="Arial" panose="020B0604020202020204" pitchFamily="34" charset="0"/>
              </a:rPr>
              <a:t>proyecto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año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con la </a:t>
            </a:r>
            <a:r>
              <a:rPr lang="eu-ES" sz="1600" dirty="0" err="1" smtClean="0">
                <a:solidFill>
                  <a:schemeClr val="tx1"/>
                </a:solidFill>
                <a:latin typeface="Arial" panose="020B0604020202020204" pitchFamily="34" charset="0"/>
                <a:cs typeface="Arial" panose="020B0604020202020204" pitchFamily="34" charset="0"/>
              </a:rPr>
              <a:t>información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completa</a:t>
            </a:r>
            <a:r>
              <a:rPr lang="eu-ES" sz="1600" dirty="0">
                <a:solidFill>
                  <a:schemeClr val="tx1"/>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(OJO con el </a:t>
            </a:r>
            <a:r>
              <a:rPr lang="eu-ES" sz="1600" dirty="0" err="1" smtClean="0">
                <a:solidFill>
                  <a:schemeClr val="tx1"/>
                </a:solidFill>
                <a:latin typeface="Arial" panose="020B0604020202020204" pitchFamily="34" charset="0"/>
                <a:cs typeface="Arial" panose="020B0604020202020204" pitchFamily="34" charset="0"/>
              </a:rPr>
              <a:t>resumen</a:t>
            </a:r>
            <a:r>
              <a:rPr lang="eu-ES" sz="1600" dirty="0" smtClean="0">
                <a:solidFill>
                  <a:schemeClr val="tx1"/>
                </a:solidFill>
                <a:latin typeface="Arial" panose="020B0604020202020204" pitchFamily="34" charset="0"/>
                <a:cs typeface="Arial" panose="020B0604020202020204" pitchFamily="34" charset="0"/>
              </a:rPr>
              <a:t>). Solo los </a:t>
            </a:r>
            <a:r>
              <a:rPr lang="eu-ES" sz="1600" dirty="0" err="1" smtClean="0">
                <a:solidFill>
                  <a:schemeClr val="tx1"/>
                </a:solidFill>
                <a:latin typeface="Arial" panose="020B0604020202020204" pitchFamily="34" charset="0"/>
                <a:cs typeface="Arial" panose="020B0604020202020204" pitchFamily="34" charset="0"/>
              </a:rPr>
              <a:t>humanitarios</a:t>
            </a:r>
            <a:r>
              <a:rPr lang="eu-ES" sz="1600" dirty="0" smtClean="0">
                <a:solidFill>
                  <a:schemeClr val="tx1"/>
                </a:solidFill>
                <a:latin typeface="Arial" panose="020B0604020202020204" pitchFamily="34" charset="0"/>
                <a:cs typeface="Arial" panose="020B0604020202020204" pitchFamily="34" charset="0"/>
              </a:rPr>
              <a:t>. Del </a:t>
            </a:r>
            <a:r>
              <a:rPr lang="eu-ES" sz="1600" dirty="0" err="1" smtClean="0">
                <a:solidFill>
                  <a:schemeClr val="tx1"/>
                </a:solidFill>
                <a:latin typeface="Arial" panose="020B0604020202020204" pitchFamily="34" charset="0"/>
                <a:cs typeface="Arial" panose="020B0604020202020204" pitchFamily="34" charset="0"/>
              </a:rPr>
              <a:t>país</a:t>
            </a:r>
            <a:r>
              <a:rPr lang="eu-ES" sz="1600" dirty="0" smtClean="0">
                <a:solidFill>
                  <a:schemeClr val="tx1"/>
                </a:solidFill>
                <a:latin typeface="Arial" panose="020B0604020202020204" pitchFamily="34" charset="0"/>
                <a:cs typeface="Arial" panose="020B0604020202020204" pitchFamily="34" charset="0"/>
              </a:rPr>
              <a:t> o </a:t>
            </a:r>
            <a:r>
              <a:rPr lang="eu-ES" sz="1600" dirty="0" err="1" smtClean="0">
                <a:solidFill>
                  <a:schemeClr val="tx1"/>
                </a:solidFill>
                <a:latin typeface="Arial" panose="020B0604020202020204" pitchFamily="34" charset="0"/>
                <a:cs typeface="Arial" panose="020B0604020202020204" pitchFamily="34" charset="0"/>
              </a:rPr>
              <a:t>esa</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región</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generales</a:t>
            </a:r>
            <a:r>
              <a:rPr lang="eu-ES" sz="1600" dirty="0" smtClean="0">
                <a:solidFill>
                  <a:schemeClr val="tx1"/>
                </a:solidFill>
                <a:latin typeface="Arial" panose="020B0604020202020204" pitchFamily="34" charset="0"/>
                <a:cs typeface="Arial" panose="020B0604020202020204" pitchFamily="34" charset="0"/>
              </a:rPr>
              <a:t>)</a:t>
            </a:r>
          </a:p>
          <a:p>
            <a:pPr algn="l"/>
            <a:endParaRPr lang="es-ES" sz="1600" dirty="0" smtClean="0">
              <a:solidFill>
                <a:schemeClr val="tx1"/>
              </a:solidFill>
              <a:latin typeface="Arial" panose="020B0604020202020204" pitchFamily="34" charset="0"/>
              <a:cs typeface="Arial" panose="020B0604020202020204" pitchFamily="34" charset="0"/>
            </a:endParaRPr>
          </a:p>
          <a:p>
            <a:pPr algn="l"/>
            <a:r>
              <a:rPr lang="es-ES" sz="1600" b="1" i="1" dirty="0" smtClean="0">
                <a:solidFill>
                  <a:schemeClr val="tx1"/>
                </a:solidFill>
                <a:latin typeface="Arial" panose="020B0604020202020204" pitchFamily="34" charset="0"/>
                <a:cs typeface="Arial" panose="020B0604020202020204" pitchFamily="34" charset="0"/>
              </a:rPr>
              <a:t>Incorporación de género</a:t>
            </a:r>
          </a:p>
          <a:p>
            <a:pPr algn="l"/>
            <a:r>
              <a:rPr lang="es-ES" sz="1600" dirty="0" smtClean="0">
                <a:solidFill>
                  <a:srgbClr val="FF0000"/>
                </a:solidFill>
                <a:latin typeface="Arial" panose="020B0604020202020204" pitchFamily="34" charset="0"/>
                <a:cs typeface="Arial" panose="020B0604020202020204" pitchFamily="34" charset="0"/>
              </a:rPr>
              <a:t>Política de género. </a:t>
            </a:r>
            <a:r>
              <a:rPr lang="es-ES" sz="1600" dirty="0" smtClean="0">
                <a:solidFill>
                  <a:schemeClr val="tx1"/>
                </a:solidFill>
                <a:latin typeface="Arial" panose="020B0604020202020204" pitchFamily="34" charset="0"/>
                <a:cs typeface="Arial" panose="020B0604020202020204" pitchFamily="34" charset="0"/>
              </a:rPr>
              <a:t>Revisada por técnica de género de AVCD. Disponibilidad para contraste.</a:t>
            </a:r>
            <a:endParaRPr lang="es-ES" sz="1600" dirty="0">
              <a:solidFill>
                <a:schemeClr val="tx1"/>
              </a:solidFill>
              <a:latin typeface="Arial" panose="020B0604020202020204" pitchFamily="34" charset="0"/>
              <a:cs typeface="Arial" panose="020B0604020202020204" pitchFamily="34" charset="0"/>
            </a:endParaRPr>
          </a:p>
          <a:p>
            <a:pPr algn="l"/>
            <a:r>
              <a:rPr lang="es-ES" sz="1600" b="1" dirty="0" smtClean="0">
                <a:solidFill>
                  <a:schemeClr val="tx1"/>
                </a:solidFill>
                <a:latin typeface="Arial" panose="020B0604020202020204" pitchFamily="34" charset="0"/>
                <a:cs typeface="Arial" panose="020B0604020202020204" pitchFamily="34" charset="0"/>
              </a:rPr>
              <a:t> </a:t>
            </a:r>
          </a:p>
        </p:txBody>
      </p:sp>
      <p:pic>
        <p:nvPicPr>
          <p:cNvPr id="8"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0551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7526" y="438150"/>
            <a:ext cx="6921549" cy="1008112"/>
          </a:xfrm>
        </p:spPr>
        <p:txBody>
          <a:bodyPr>
            <a:normAutofit/>
          </a:bodyPr>
          <a:lstStyle/>
          <a:p>
            <a:r>
              <a:rPr lang="es-ES" sz="3200" b="1" dirty="0" smtClean="0">
                <a:solidFill>
                  <a:srgbClr val="0099CC"/>
                </a:solidFill>
                <a:latin typeface="Arial" panose="020B0604020202020204" pitchFamily="34" charset="0"/>
                <a:cs typeface="Arial" panose="020B0604020202020204" pitchFamily="34" charset="0"/>
              </a:rPr>
              <a:t>Presupuesto</a:t>
            </a:r>
            <a:endParaRPr lang="es-ES" sz="2200"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79512" y="1484784"/>
            <a:ext cx="8784976" cy="5373216"/>
          </a:xfrm>
        </p:spPr>
        <p:txBody>
          <a:bodyPr>
            <a:normAutofit/>
          </a:bodyPr>
          <a:lstStyle/>
          <a:p>
            <a:pPr marL="457200" indent="-457200" algn="l">
              <a:buFont typeface="Arial" panose="020B0604020202020204" pitchFamily="34" charset="0"/>
              <a:buChar char="•"/>
            </a:pPr>
            <a:r>
              <a:rPr lang="es-ES" sz="2000" b="1" dirty="0">
                <a:solidFill>
                  <a:schemeClr val="tx1"/>
                </a:solidFill>
                <a:latin typeface="Arial" panose="020B0604020202020204" pitchFamily="34" charset="0"/>
                <a:cs typeface="Arial" panose="020B0604020202020204" pitchFamily="34" charset="0"/>
              </a:rPr>
              <a:t>Documento Excel </a:t>
            </a:r>
            <a:r>
              <a:rPr lang="es-ES" sz="2000" b="1" dirty="0">
                <a:solidFill>
                  <a:srgbClr val="00B0F0"/>
                </a:solidFill>
                <a:latin typeface="Arial" panose="020B0604020202020204" pitchFamily="34" charset="0"/>
                <a:cs typeface="Arial" panose="020B0604020202020204" pitchFamily="34" charset="0"/>
              </a:rPr>
              <a:t>(modelo </a:t>
            </a:r>
            <a:r>
              <a:rPr lang="es-ES" sz="2000" b="1" dirty="0" smtClean="0">
                <a:solidFill>
                  <a:srgbClr val="00B0F0"/>
                </a:solidFill>
                <a:latin typeface="Arial" panose="020B0604020202020204" pitchFamily="34" charset="0"/>
                <a:cs typeface="Arial" panose="020B0604020202020204" pitchFamily="34" charset="0"/>
              </a:rPr>
              <a:t>2020)</a:t>
            </a:r>
          </a:p>
          <a:p>
            <a:pPr marL="0" lvl="1" algn="l"/>
            <a:r>
              <a:rPr lang="es-ES" sz="2000" b="1" dirty="0">
                <a:solidFill>
                  <a:srgbClr val="FF0000"/>
                </a:solidFill>
                <a:latin typeface="Arial" panose="020B0604020202020204" pitchFamily="34" charset="0"/>
                <a:cs typeface="Arial" panose="020B0604020202020204" pitchFamily="34" charset="0"/>
              </a:rPr>
              <a:t>	</a:t>
            </a:r>
            <a:r>
              <a:rPr lang="es-ES" sz="2000" b="1" dirty="0" smtClean="0">
                <a:solidFill>
                  <a:srgbClr val="FF0000"/>
                </a:solidFill>
                <a:latin typeface="Arial" panose="020B0604020202020204" pitchFamily="34" charset="0"/>
                <a:cs typeface="Arial" panose="020B0604020202020204" pitchFamily="34" charset="0"/>
              </a:rPr>
              <a:t>Importante</a:t>
            </a:r>
          </a:p>
          <a:p>
            <a:pPr marL="0" lvl="1" algn="l"/>
            <a:r>
              <a:rPr lang="es-ES" sz="2000" b="1" dirty="0">
                <a:solidFill>
                  <a:srgbClr val="FF0000"/>
                </a:solidFill>
                <a:latin typeface="Arial" panose="020B0604020202020204" pitchFamily="34" charset="0"/>
                <a:cs typeface="Arial" panose="020B0604020202020204" pitchFamily="34" charset="0"/>
              </a:rPr>
              <a:t>	</a:t>
            </a:r>
            <a:r>
              <a:rPr lang="es-ES" sz="2000" dirty="0">
                <a:solidFill>
                  <a:schemeClr val="tx1"/>
                </a:solidFill>
                <a:latin typeface="Arial" panose="020B0604020202020204" pitchFamily="34" charset="0"/>
                <a:cs typeface="Arial" panose="020B0604020202020204" pitchFamily="34" charset="0"/>
              </a:rPr>
              <a:t>C</a:t>
            </a:r>
            <a:r>
              <a:rPr lang="es-ES" sz="2000" dirty="0" smtClean="0">
                <a:solidFill>
                  <a:schemeClr val="tx1"/>
                </a:solidFill>
                <a:latin typeface="Arial" panose="020B0604020202020204" pitchFamily="34" charset="0"/>
                <a:cs typeface="Arial" panose="020B0604020202020204" pitchFamily="34" charset="0"/>
              </a:rPr>
              <a:t>ompletar </a:t>
            </a:r>
            <a:r>
              <a:rPr lang="es-ES" sz="2000" dirty="0">
                <a:solidFill>
                  <a:schemeClr val="tx1"/>
                </a:solidFill>
                <a:latin typeface="Arial" panose="020B0604020202020204" pitchFamily="34" charset="0"/>
                <a:cs typeface="Arial" panose="020B0604020202020204" pitchFamily="34" charset="0"/>
              </a:rPr>
              <a:t>el modelo de </a:t>
            </a:r>
            <a:r>
              <a:rPr lang="es-ES" sz="2000" dirty="0" smtClean="0">
                <a:solidFill>
                  <a:schemeClr val="tx1"/>
                </a:solidFill>
                <a:latin typeface="Arial" panose="020B0604020202020204" pitchFamily="34" charset="0"/>
                <a:cs typeface="Arial" panose="020B0604020202020204" pitchFamily="34" charset="0"/>
              </a:rPr>
              <a:t>2020; no convertir el </a:t>
            </a:r>
            <a:r>
              <a:rPr lang="es-ES" sz="2000" dirty="0">
                <a:solidFill>
                  <a:schemeClr val="tx1"/>
                </a:solidFill>
                <a:latin typeface="Arial" panose="020B0604020202020204" pitchFamily="34" charset="0"/>
                <a:cs typeface="Arial" panose="020B0604020202020204" pitchFamily="34" charset="0"/>
              </a:rPr>
              <a:t>archivo en </a:t>
            </a:r>
            <a:r>
              <a:rPr lang="es-ES" sz="2000" dirty="0" smtClean="0">
                <a:solidFill>
                  <a:schemeClr val="tx1"/>
                </a:solidFill>
                <a:latin typeface="Arial" panose="020B0604020202020204" pitchFamily="34" charset="0"/>
                <a:cs typeface="Arial" panose="020B0604020202020204" pitchFamily="34" charset="0"/>
              </a:rPr>
              <a:t>PDF; en </a:t>
            </a:r>
            <a:r>
              <a:rPr lang="es-ES" sz="2000" dirty="0">
                <a:solidFill>
                  <a:schemeClr val="tx1"/>
                </a:solidFill>
                <a:latin typeface="Arial" panose="020B0604020202020204" pitchFamily="34" charset="0"/>
                <a:cs typeface="Arial" panose="020B0604020202020204" pitchFamily="34" charset="0"/>
              </a:rPr>
              <a:t>el </a:t>
            </a:r>
            <a:r>
              <a:rPr lang="es-ES" sz="2000" dirty="0" smtClean="0">
                <a:solidFill>
                  <a:schemeClr val="tx1"/>
                </a:solidFill>
                <a:latin typeface="Arial" panose="020B0604020202020204" pitchFamily="34" charset="0"/>
                <a:cs typeface="Arial" panose="020B0604020202020204" pitchFamily="34" charset="0"/>
              </a:rPr>
              <a:t>	caso </a:t>
            </a:r>
            <a:r>
              <a:rPr lang="es-ES" sz="2000" dirty="0">
                <a:solidFill>
                  <a:schemeClr val="tx1"/>
                </a:solidFill>
                <a:latin typeface="Arial" panose="020B0604020202020204" pitchFamily="34" charset="0"/>
                <a:cs typeface="Arial" panose="020B0604020202020204" pitchFamily="34" charset="0"/>
              </a:rPr>
              <a:t>de </a:t>
            </a:r>
            <a:r>
              <a:rPr lang="es-ES" sz="2000" dirty="0" smtClean="0">
                <a:solidFill>
                  <a:schemeClr val="tx1"/>
                </a:solidFill>
                <a:latin typeface="Arial" panose="020B0604020202020204" pitchFamily="34" charset="0"/>
                <a:cs typeface="Arial" panose="020B0604020202020204" pitchFamily="34" charset="0"/>
              </a:rPr>
              <a:t>proformas </a:t>
            </a:r>
            <a:r>
              <a:rPr lang="es-ES" sz="2000" dirty="0">
                <a:solidFill>
                  <a:schemeClr val="tx1"/>
                </a:solidFill>
                <a:latin typeface="Arial" panose="020B0604020202020204" pitchFamily="34" charset="0"/>
                <a:cs typeface="Arial" panose="020B0604020202020204" pitchFamily="34" charset="0"/>
              </a:rPr>
              <a:t>adjuntarlas en un único PDF </a:t>
            </a:r>
            <a:r>
              <a:rPr lang="es-ES" sz="2000" dirty="0" smtClean="0">
                <a:solidFill>
                  <a:schemeClr val="tx1"/>
                </a:solidFill>
                <a:latin typeface="Arial" panose="020B0604020202020204" pitchFamily="34" charset="0"/>
                <a:cs typeface="Arial" panose="020B0604020202020204" pitchFamily="34" charset="0"/>
              </a:rPr>
              <a:t>	organizado por 	partidas </a:t>
            </a:r>
            <a:r>
              <a:rPr lang="es-ES" sz="2000" dirty="0">
                <a:solidFill>
                  <a:schemeClr val="tx1"/>
                </a:solidFill>
                <a:latin typeface="Arial" panose="020B0604020202020204" pitchFamily="34" charset="0"/>
                <a:cs typeface="Arial" panose="020B0604020202020204" pitchFamily="34" charset="0"/>
              </a:rPr>
              <a:t>y numeradas según </a:t>
            </a:r>
            <a:r>
              <a:rPr lang="es-ES" sz="2000" dirty="0" smtClean="0">
                <a:solidFill>
                  <a:schemeClr val="tx1"/>
                </a:solidFill>
                <a:latin typeface="Arial" panose="020B0604020202020204" pitchFamily="34" charset="0"/>
                <a:cs typeface="Arial" panose="020B0604020202020204" pitchFamily="34" charset="0"/>
              </a:rPr>
              <a:t>presupuesto</a:t>
            </a:r>
            <a:r>
              <a:rPr lang="es-ES" sz="2000" dirty="0">
                <a:solidFill>
                  <a:schemeClr val="tx1"/>
                </a:solidFill>
                <a:latin typeface="Arial" panose="020B0604020202020204" pitchFamily="34" charset="0"/>
                <a:cs typeface="Arial" panose="020B0604020202020204" pitchFamily="34" charset="0"/>
              </a:rPr>
              <a:t>. </a:t>
            </a:r>
            <a:endParaRPr lang="es-ES" sz="2000" dirty="0" smtClean="0">
              <a:solidFill>
                <a:schemeClr val="tx1"/>
              </a:solidFill>
              <a:latin typeface="Arial" panose="020B0604020202020204" pitchFamily="34" charset="0"/>
              <a:cs typeface="Arial" panose="020B0604020202020204" pitchFamily="34" charset="0"/>
            </a:endParaRPr>
          </a:p>
          <a:p>
            <a:pPr marL="0" lvl="1" algn="l"/>
            <a:r>
              <a:rPr lang="es-ES" sz="2000" dirty="0" smtClean="0">
                <a:solidFill>
                  <a:schemeClr val="tx1"/>
                </a:solidFill>
                <a:latin typeface="Arial" panose="020B0604020202020204" pitchFamily="34" charset="0"/>
                <a:cs typeface="Arial" panose="020B0604020202020204" pitchFamily="34" charset="0"/>
              </a:rPr>
              <a:t>	Idiomas</a:t>
            </a:r>
            <a:r>
              <a:rPr lang="es-ES" sz="2000" dirty="0">
                <a:solidFill>
                  <a:schemeClr val="tx1"/>
                </a:solidFill>
                <a:latin typeface="Arial" panose="020B0604020202020204" pitchFamily="34" charset="0"/>
                <a:cs typeface="Arial" panose="020B0604020202020204" pitchFamily="34" charset="0"/>
              </a:rPr>
              <a:t>: castellano o euskara</a:t>
            </a:r>
          </a:p>
          <a:p>
            <a:pPr marL="342900" indent="-342900" algn="just">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Simplificación administrativa</a:t>
            </a:r>
          </a:p>
          <a:p>
            <a:pPr lvl="1" algn="just"/>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No </a:t>
            </a:r>
            <a:r>
              <a:rPr lang="es-ES" sz="2000" dirty="0">
                <a:solidFill>
                  <a:schemeClr val="tx1"/>
                </a:solidFill>
                <a:latin typeface="Arial" panose="020B0604020202020204" pitchFamily="34" charset="0"/>
                <a:cs typeface="Arial" panose="020B0604020202020204" pitchFamily="34" charset="0"/>
              </a:rPr>
              <a:t>facturas pro-forma obligatorias (“raras”)</a:t>
            </a:r>
          </a:p>
          <a:p>
            <a:pPr algn="just"/>
            <a:r>
              <a:rPr lang="es-ES" sz="2000" dirty="0">
                <a:solidFill>
                  <a:schemeClr val="tx1"/>
                </a:solidFill>
                <a:latin typeface="Arial" panose="020B0604020202020204" pitchFamily="34" charset="0"/>
                <a:cs typeface="Arial" panose="020B0604020202020204" pitchFamily="34" charset="0"/>
              </a:rPr>
              <a:t>	No cofinanciación</a:t>
            </a:r>
          </a:p>
          <a:p>
            <a:pPr algn="just"/>
            <a:r>
              <a:rPr lang="es-ES" sz="2000" dirty="0">
                <a:solidFill>
                  <a:schemeClr val="tx1"/>
                </a:solidFill>
                <a:latin typeface="Arial" panose="020B0604020202020204" pitchFamily="34" charset="0"/>
                <a:cs typeface="Arial" panose="020B0604020202020204" pitchFamily="34" charset="0"/>
              </a:rPr>
              <a:t>	Justificación final mediante auditoría. </a:t>
            </a:r>
          </a:p>
          <a:p>
            <a:pPr marL="342900" indent="-342900" algn="just">
              <a:buFont typeface="Arial" panose="020B0604020202020204" pitchFamily="34" charset="0"/>
              <a:buChar char="•"/>
            </a:pPr>
            <a:r>
              <a:rPr lang="es-ES" sz="2000" b="1" dirty="0">
                <a:solidFill>
                  <a:schemeClr val="tx1"/>
                </a:solidFill>
                <a:latin typeface="Arial" panose="020B0604020202020204" pitchFamily="34" charset="0"/>
                <a:cs typeface="Arial" panose="020B0604020202020204" pitchFamily="34" charset="0"/>
              </a:rPr>
              <a:t>Documento de ayuda: </a:t>
            </a:r>
            <a:r>
              <a:rPr lang="es-ES" sz="2000" b="1" dirty="0">
                <a:solidFill>
                  <a:srgbClr val="7030A0"/>
                </a:solidFill>
                <a:latin typeface="Arial" panose="020B0604020202020204" pitchFamily="34" charset="0"/>
                <a:cs typeface="Arial" panose="020B0604020202020204" pitchFamily="34" charset="0"/>
              </a:rPr>
              <a:t>Directrices</a:t>
            </a:r>
            <a:r>
              <a:rPr lang="es-ES" sz="2000" dirty="0">
                <a:solidFill>
                  <a:srgbClr val="7030A0"/>
                </a:solidFill>
                <a:latin typeface="Arial" panose="020B0604020202020204" pitchFamily="34" charset="0"/>
                <a:cs typeface="Arial" panose="020B0604020202020204" pitchFamily="34" charset="0"/>
              </a:rPr>
              <a:t> </a:t>
            </a:r>
            <a:r>
              <a:rPr lang="es-ES" sz="2000" dirty="0">
                <a:solidFill>
                  <a:schemeClr val="tx1"/>
                </a:solidFill>
                <a:latin typeface="Arial" panose="020B0604020202020204" pitchFamily="34" charset="0"/>
                <a:cs typeface="Arial" panose="020B0604020202020204" pitchFamily="34" charset="0"/>
              </a:rPr>
              <a:t>con información sobre cómo clasificar los gastos subvencionables y otros elementos para elaborar el </a:t>
            </a:r>
            <a:r>
              <a:rPr lang="es-ES" sz="2000" dirty="0" smtClean="0">
                <a:solidFill>
                  <a:schemeClr val="tx1"/>
                </a:solidFill>
                <a:latin typeface="Arial" panose="020B0604020202020204" pitchFamily="34" charset="0"/>
                <a:cs typeface="Arial" panose="020B0604020202020204" pitchFamily="34" charset="0"/>
              </a:rPr>
              <a:t>presupuesto y para justificarlo (auditoría).</a:t>
            </a:r>
            <a:endParaRPr lang="es-ES" sz="2000" b="1" dirty="0" smtClean="0">
              <a:solidFill>
                <a:schemeClr val="tx1"/>
              </a:solidFill>
              <a:latin typeface="Arial" panose="020B0604020202020204" pitchFamily="34" charset="0"/>
              <a:cs typeface="Arial" panose="020B0604020202020204" pitchFamily="34" charset="0"/>
            </a:endParaRPr>
          </a:p>
        </p:txBody>
      </p:sp>
      <p:pic>
        <p:nvPicPr>
          <p:cNvPr id="6"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724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1520" y="1484784"/>
            <a:ext cx="8784976" cy="5040560"/>
          </a:xfrm>
        </p:spPr>
        <p:txBody>
          <a:bodyPr>
            <a:noAutofit/>
          </a:bodyPr>
          <a:lstStyle/>
          <a:p>
            <a:pPr marL="342900" indent="-342900" algn="just">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Directrices</a:t>
            </a:r>
            <a:endParaRPr lang="es-ES" sz="2000" b="1" dirty="0">
              <a:solidFill>
                <a:schemeClr val="tx1"/>
              </a:solidFill>
              <a:latin typeface="Arial" panose="020B0604020202020204" pitchFamily="34" charset="0"/>
              <a:cs typeface="Arial" panose="020B0604020202020204" pitchFamily="34" charset="0"/>
            </a:endParaRPr>
          </a:p>
          <a:p>
            <a:pPr algn="just"/>
            <a:r>
              <a:rPr lang="es-ES" sz="2000" dirty="0" smtClean="0">
                <a:solidFill>
                  <a:schemeClr val="tx1"/>
                </a:solidFill>
                <a:latin typeface="Arial" panose="020B0604020202020204" pitchFamily="34" charset="0"/>
                <a:cs typeface="Arial" panose="020B0604020202020204" pitchFamily="34" charset="0"/>
              </a:rPr>
              <a:t>- </a:t>
            </a:r>
            <a:r>
              <a:rPr lang="es-ES" sz="2000" dirty="0">
                <a:solidFill>
                  <a:schemeClr val="tx1"/>
                </a:solidFill>
                <a:latin typeface="Arial" panose="020B0604020202020204" pitchFamily="34" charset="0"/>
                <a:cs typeface="Arial" panose="020B0604020202020204" pitchFamily="34" charset="0"/>
              </a:rPr>
              <a:t>Tipo de cambio: </a:t>
            </a:r>
          </a:p>
          <a:p>
            <a:pPr marL="0" lvl="1" algn="just"/>
            <a:r>
              <a:rPr lang="es-ES" sz="1800" dirty="0" smtClean="0">
                <a:solidFill>
                  <a:schemeClr val="tx1"/>
                </a:solidFill>
                <a:latin typeface="Arial" panose="020B0604020202020204" pitchFamily="34" charset="0"/>
                <a:cs typeface="Arial" panose="020B0604020202020204" pitchFamily="34" charset="0"/>
              </a:rPr>
              <a:t>	EHE</a:t>
            </a:r>
            <a:r>
              <a:rPr lang="es-ES" sz="1800" dirty="0">
                <a:solidFill>
                  <a:schemeClr val="tx1"/>
                </a:solidFill>
                <a:latin typeface="Arial" panose="020B0604020202020204" pitchFamily="34" charset="0"/>
                <a:cs typeface="Arial" panose="020B0604020202020204" pitchFamily="34" charset="0"/>
              </a:rPr>
              <a:t>: día de la convocatoria </a:t>
            </a:r>
          </a:p>
          <a:p>
            <a:pPr marL="0" lvl="1" algn="just"/>
            <a:r>
              <a:rPr lang="es-ES" sz="1800" dirty="0" smtClean="0">
                <a:solidFill>
                  <a:schemeClr val="tx1"/>
                </a:solidFill>
                <a:latin typeface="Arial" panose="020B0604020202020204" pitchFamily="34" charset="0"/>
                <a:cs typeface="Arial" panose="020B0604020202020204" pitchFamily="34" charset="0"/>
              </a:rPr>
              <a:t>	PRE: día </a:t>
            </a:r>
            <a:r>
              <a:rPr lang="es-ES" sz="1800" dirty="0">
                <a:solidFill>
                  <a:schemeClr val="tx1"/>
                </a:solidFill>
                <a:latin typeface="Arial" panose="020B0604020202020204" pitchFamily="34" charset="0"/>
                <a:cs typeface="Arial" panose="020B0604020202020204" pitchFamily="34" charset="0"/>
              </a:rPr>
              <a:t>de la presentación (máximo 1 mes antes)</a:t>
            </a:r>
          </a:p>
          <a:p>
            <a:pPr algn="just"/>
            <a:r>
              <a:rPr lang="es-ES" sz="2000" dirty="0" smtClean="0">
                <a:solidFill>
                  <a:schemeClr val="tx1"/>
                </a:solidFill>
                <a:latin typeface="Arial" panose="020B0604020202020204" pitchFamily="34" charset="0"/>
                <a:cs typeface="Arial" panose="020B0604020202020204" pitchFamily="34" charset="0"/>
              </a:rPr>
              <a:t>- Costes </a:t>
            </a:r>
            <a:r>
              <a:rPr lang="es-ES" sz="2000" dirty="0">
                <a:solidFill>
                  <a:schemeClr val="tx1"/>
                </a:solidFill>
                <a:latin typeface="Arial" panose="020B0604020202020204" pitchFamily="34" charset="0"/>
                <a:cs typeface="Arial" panose="020B0604020202020204" pitchFamily="34" charset="0"/>
              </a:rPr>
              <a:t>indirectos: </a:t>
            </a:r>
            <a:endParaRPr lang="es-ES" sz="2000" dirty="0" smtClean="0">
              <a:solidFill>
                <a:schemeClr val="tx1"/>
              </a:solidFill>
              <a:latin typeface="Arial" panose="020B0604020202020204" pitchFamily="34" charset="0"/>
              <a:cs typeface="Arial" panose="020B0604020202020204" pitchFamily="34" charset="0"/>
            </a:endParaRPr>
          </a:p>
          <a:p>
            <a:pPr algn="just"/>
            <a:r>
              <a:rPr lang="es-ES" sz="2000" dirty="0" smtClean="0">
                <a:solidFill>
                  <a:schemeClr val="tx1"/>
                </a:solidFill>
                <a:latin typeface="Arial" panose="020B0604020202020204" pitchFamily="34" charset="0"/>
                <a:cs typeface="Arial" panose="020B0604020202020204" pitchFamily="34" charset="0"/>
              </a:rPr>
              <a:t>	</a:t>
            </a:r>
            <a:r>
              <a:rPr lang="es-ES" sz="1800" dirty="0">
                <a:solidFill>
                  <a:schemeClr val="tx1"/>
                </a:solidFill>
                <a:latin typeface="Arial" panose="020B0604020202020204" pitchFamily="34" charset="0"/>
                <a:cs typeface="Arial" panose="020B0604020202020204" pitchFamily="34" charset="0"/>
              </a:rPr>
              <a:t>M</a:t>
            </a:r>
            <a:r>
              <a:rPr lang="es-ES" sz="1800" dirty="0" smtClean="0">
                <a:solidFill>
                  <a:schemeClr val="tx1"/>
                </a:solidFill>
                <a:latin typeface="Arial" panose="020B0604020202020204" pitchFamily="34" charset="0"/>
                <a:cs typeface="Arial" panose="020B0604020202020204" pitchFamily="34" charset="0"/>
              </a:rPr>
              <a:t>ismos </a:t>
            </a:r>
            <a:r>
              <a:rPr lang="es-ES" sz="1800" dirty="0">
                <a:solidFill>
                  <a:schemeClr val="tx1"/>
                </a:solidFill>
                <a:latin typeface="Arial" panose="020B0604020202020204" pitchFamily="34" charset="0"/>
                <a:cs typeface="Arial" panose="020B0604020202020204" pitchFamily="34" charset="0"/>
              </a:rPr>
              <a:t>tramos (90.000€-180.000€-más) </a:t>
            </a:r>
            <a:endParaRPr lang="es-ES" sz="1800" dirty="0" smtClean="0">
              <a:solidFill>
                <a:schemeClr val="tx1"/>
              </a:solidFill>
              <a:latin typeface="Arial" panose="020B0604020202020204" pitchFamily="34" charset="0"/>
              <a:cs typeface="Arial" panose="020B0604020202020204" pitchFamily="34" charset="0"/>
            </a:endParaRPr>
          </a:p>
          <a:p>
            <a:pPr algn="just"/>
            <a:r>
              <a:rPr lang="es-ES" sz="1800" dirty="0">
                <a:solidFill>
                  <a:schemeClr val="tx1"/>
                </a:solidFill>
                <a:latin typeface="Arial" panose="020B0604020202020204" pitchFamily="34" charset="0"/>
                <a:cs typeface="Arial" panose="020B0604020202020204" pitchFamily="34" charset="0"/>
              </a:rPr>
              <a:t>	M</a:t>
            </a:r>
            <a:r>
              <a:rPr lang="es-ES" sz="1800" dirty="0" smtClean="0">
                <a:solidFill>
                  <a:schemeClr val="tx1"/>
                </a:solidFill>
                <a:latin typeface="Arial" panose="020B0604020202020204" pitchFamily="34" charset="0"/>
                <a:cs typeface="Arial" panose="020B0604020202020204" pitchFamily="34" charset="0"/>
              </a:rPr>
              <a:t>ayor </a:t>
            </a:r>
            <a:r>
              <a:rPr lang="es-ES" sz="1800" dirty="0">
                <a:solidFill>
                  <a:schemeClr val="tx1"/>
                </a:solidFill>
                <a:latin typeface="Arial" panose="020B0604020202020204" pitchFamily="34" charset="0"/>
                <a:cs typeface="Arial" panose="020B0604020202020204" pitchFamily="34" charset="0"/>
              </a:rPr>
              <a:t>% (10%-8%-5%)</a:t>
            </a:r>
          </a:p>
          <a:p>
            <a:pPr algn="just"/>
            <a:r>
              <a:rPr lang="es-ES" sz="2000" dirty="0" smtClean="0">
                <a:solidFill>
                  <a:schemeClr val="tx1"/>
                </a:solidFill>
                <a:latin typeface="Arial" panose="020B0604020202020204" pitchFamily="34" charset="0"/>
                <a:cs typeface="Arial" panose="020B0604020202020204" pitchFamily="34" charset="0"/>
              </a:rPr>
              <a:t>- Gastos subvencionables: </a:t>
            </a:r>
            <a:endParaRPr lang="es-ES" sz="2000" dirty="0">
              <a:solidFill>
                <a:schemeClr val="tx1"/>
              </a:solidFill>
              <a:latin typeface="Arial" panose="020B0604020202020204" pitchFamily="34" charset="0"/>
              <a:cs typeface="Arial" panose="020B0604020202020204" pitchFamily="34" charset="0"/>
            </a:endParaRPr>
          </a:p>
          <a:p>
            <a:pPr algn="just"/>
            <a:r>
              <a:rPr lang="es-ES" sz="2000" dirty="0" smtClean="0">
                <a:solidFill>
                  <a:schemeClr val="tx1"/>
                </a:solidFill>
                <a:latin typeface="Arial" panose="020B0604020202020204" pitchFamily="34" charset="0"/>
                <a:cs typeface="Arial" panose="020B0604020202020204" pitchFamily="34" charset="0"/>
              </a:rPr>
              <a:t>	- </a:t>
            </a:r>
            <a:r>
              <a:rPr lang="es-ES" sz="1800" dirty="0" smtClean="0">
                <a:solidFill>
                  <a:schemeClr val="tx1"/>
                </a:solidFill>
                <a:latin typeface="Arial" panose="020B0604020202020204" pitchFamily="34" charset="0"/>
                <a:cs typeface="Arial" panose="020B0604020202020204" pitchFamily="34" charset="0"/>
              </a:rPr>
              <a:t>Contratación </a:t>
            </a:r>
            <a:r>
              <a:rPr lang="es-ES" sz="1800" dirty="0">
                <a:solidFill>
                  <a:schemeClr val="tx1"/>
                </a:solidFill>
                <a:latin typeface="Arial" panose="020B0604020202020204" pitchFamily="34" charset="0"/>
                <a:cs typeface="Arial" panose="020B0604020202020204" pitchFamily="34" charset="0"/>
              </a:rPr>
              <a:t>de personas físicas y </a:t>
            </a:r>
            <a:r>
              <a:rPr lang="es-ES" sz="1800" dirty="0" smtClean="0">
                <a:solidFill>
                  <a:schemeClr val="tx1"/>
                </a:solidFill>
                <a:latin typeface="Arial" panose="020B0604020202020204" pitchFamily="34" charset="0"/>
                <a:cs typeface="Arial" panose="020B0604020202020204" pitchFamily="34" charset="0"/>
              </a:rPr>
              <a:t>jurídicas incluida en su partida 	correspondiente y en la pestaña de resumen: </a:t>
            </a:r>
            <a:r>
              <a:rPr lang="es-ES" sz="1800" dirty="0">
                <a:solidFill>
                  <a:schemeClr val="tx1"/>
                </a:solidFill>
                <a:latin typeface="Arial" panose="020B0604020202020204" pitchFamily="34" charset="0"/>
                <a:cs typeface="Arial" panose="020B0604020202020204" pitchFamily="34" charset="0"/>
              </a:rPr>
              <a:t>PEE </a:t>
            </a:r>
            <a:r>
              <a:rPr lang="es-ES" sz="1800" dirty="0" smtClean="0">
                <a:solidFill>
                  <a:schemeClr val="tx1"/>
                </a:solidFill>
                <a:latin typeface="Arial" panose="020B0604020202020204" pitchFamily="34" charset="0"/>
                <a:cs typeface="Arial" panose="020B0604020202020204" pitchFamily="34" charset="0"/>
              </a:rPr>
              <a:t>(Personal </a:t>
            </a:r>
            <a:r>
              <a:rPr lang="es-ES" sz="1800" dirty="0">
                <a:solidFill>
                  <a:schemeClr val="tx1"/>
                </a:solidFill>
                <a:latin typeface="Arial" panose="020B0604020202020204" pitchFamily="34" charset="0"/>
                <a:cs typeface="Arial" panose="020B0604020202020204" pitchFamily="34" charset="0"/>
              </a:rPr>
              <a:t>ejes </a:t>
            </a:r>
            <a:r>
              <a:rPr lang="es-ES" sz="1800" dirty="0" smtClean="0">
                <a:solidFill>
                  <a:schemeClr val="tx1"/>
                </a:solidFill>
                <a:latin typeface="Arial" panose="020B0604020202020204" pitchFamily="34" charset="0"/>
                <a:cs typeface="Arial" panose="020B0604020202020204" pitchFamily="34" charset="0"/>
              </a:rPr>
              <a:t>	estratégicos</a:t>
            </a:r>
            <a:r>
              <a:rPr lang="es-ES" sz="1800" dirty="0">
                <a:solidFill>
                  <a:schemeClr val="tx1"/>
                </a:solidFill>
                <a:latin typeface="Arial" panose="020B0604020202020204" pitchFamily="34" charset="0"/>
                <a:cs typeface="Arial" panose="020B0604020202020204" pitchFamily="34" charset="0"/>
              </a:rPr>
              <a:t>: protección, </a:t>
            </a:r>
            <a:r>
              <a:rPr lang="es-ES" sz="1800" dirty="0" smtClean="0">
                <a:solidFill>
                  <a:schemeClr val="tx1"/>
                </a:solidFill>
                <a:latin typeface="Arial" panose="020B0604020202020204" pitchFamily="34" charset="0"/>
                <a:cs typeface="Arial" panose="020B0604020202020204" pitchFamily="34" charset="0"/>
              </a:rPr>
              <a:t>	fortalecimiento organizaciones</a:t>
            </a:r>
            <a:r>
              <a:rPr lang="es-ES" sz="1800" dirty="0">
                <a:solidFill>
                  <a:schemeClr val="tx1"/>
                </a:solidFill>
                <a:latin typeface="Arial" panose="020B0604020202020204" pitchFamily="34" charset="0"/>
                <a:cs typeface="Arial" panose="020B0604020202020204" pitchFamily="34" charset="0"/>
              </a:rPr>
              <a:t>, testimonio e </a:t>
            </a:r>
            <a:r>
              <a:rPr lang="es-ES" sz="1800" dirty="0" smtClean="0">
                <a:solidFill>
                  <a:schemeClr val="tx1"/>
                </a:solidFill>
                <a:latin typeface="Arial" panose="020B0604020202020204" pitchFamily="34" charset="0"/>
                <a:cs typeface="Arial" panose="020B0604020202020204" pitchFamily="34" charset="0"/>
              </a:rPr>
              <a:t>	incidencia), PL (Personal </a:t>
            </a:r>
            <a:r>
              <a:rPr lang="es-ES" sz="1800" dirty="0">
                <a:solidFill>
                  <a:schemeClr val="tx1"/>
                </a:solidFill>
                <a:latin typeface="Arial" panose="020B0604020202020204" pitchFamily="34" charset="0"/>
                <a:cs typeface="Arial" panose="020B0604020202020204" pitchFamily="34" charset="0"/>
              </a:rPr>
              <a:t>para </a:t>
            </a:r>
            <a:r>
              <a:rPr lang="es-ES" sz="1800" dirty="0" smtClean="0">
                <a:solidFill>
                  <a:schemeClr val="tx1"/>
                </a:solidFill>
                <a:latin typeface="Arial" panose="020B0604020202020204" pitchFamily="34" charset="0"/>
                <a:cs typeface="Arial" panose="020B0604020202020204" pitchFamily="34" charset="0"/>
              </a:rPr>
              <a:t>servicios generales como coordinación</a:t>
            </a:r>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	gestión</a:t>
            </a:r>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contabilidad, informática</a:t>
            </a:r>
            <a:r>
              <a:rPr lang="es-ES" sz="1800" dirty="0">
                <a:solidFill>
                  <a:schemeClr val="tx1"/>
                </a:solidFill>
                <a:latin typeface="Arial" panose="020B0604020202020204" pitchFamily="34" charset="0"/>
                <a:cs typeface="Arial" panose="020B0604020202020204" pitchFamily="34" charset="0"/>
              </a:rPr>
              <a:t>, seguridad, </a:t>
            </a:r>
            <a:r>
              <a:rPr lang="es-ES" sz="1800" dirty="0" smtClean="0">
                <a:solidFill>
                  <a:schemeClr val="tx1"/>
                </a:solidFill>
                <a:latin typeface="Arial" panose="020B0604020202020204" pitchFamily="34" charset="0"/>
                <a:cs typeface="Arial" panose="020B0604020202020204" pitchFamily="34" charset="0"/>
              </a:rPr>
              <a:t>limpieza) y PE (personal 	expatriado</a:t>
            </a:r>
            <a:r>
              <a:rPr lang="es-ES" sz="1800" dirty="0">
                <a:solidFill>
                  <a:schemeClr val="tx1"/>
                </a:solidFill>
                <a:latin typeface="Arial" panose="020B0604020202020204" pitchFamily="34" charset="0"/>
                <a:cs typeface="Arial" panose="020B0604020202020204" pitchFamily="34" charset="0"/>
              </a:rPr>
              <a:t>. Justificarlo en </a:t>
            </a:r>
            <a:r>
              <a:rPr lang="es-ES" sz="1800" dirty="0" smtClean="0">
                <a:solidFill>
                  <a:schemeClr val="tx1"/>
                </a:solidFill>
                <a:latin typeface="Arial" panose="020B0604020202020204" pitchFamily="34" charset="0"/>
                <a:cs typeface="Arial" panose="020B0604020202020204" pitchFamily="34" charset="0"/>
              </a:rPr>
              <a:t>la propuesta técnica).</a:t>
            </a:r>
            <a:endParaRPr lang="es-ES" sz="1800" dirty="0">
              <a:solidFill>
                <a:schemeClr val="tx1"/>
              </a:solidFill>
              <a:latin typeface="Arial" panose="020B0604020202020204" pitchFamily="34" charset="0"/>
              <a:cs typeface="Arial" panose="020B0604020202020204" pitchFamily="34" charset="0"/>
            </a:endParaRPr>
          </a:p>
          <a:p>
            <a:pPr marL="0" lvl="1" algn="just"/>
            <a:r>
              <a:rPr lang="es-ES" sz="1800" dirty="0">
                <a:solidFill>
                  <a:schemeClr val="tx1"/>
                </a:solidFill>
                <a:latin typeface="Arial" panose="020B0604020202020204" pitchFamily="34" charset="0"/>
                <a:cs typeface="Arial" panose="020B0604020202020204" pitchFamily="34" charset="0"/>
              </a:rPr>
              <a:t>	</a:t>
            </a:r>
          </a:p>
          <a:p>
            <a:pPr marL="0" lvl="1" algn="just"/>
            <a:endParaRPr lang="es-ES" sz="1800" dirty="0" smtClean="0">
              <a:solidFill>
                <a:schemeClr val="tx1"/>
              </a:solidFill>
              <a:latin typeface="Arial" panose="020B0604020202020204" pitchFamily="34" charset="0"/>
              <a:cs typeface="Arial" panose="020B0604020202020204" pitchFamily="34" charset="0"/>
            </a:endParaRPr>
          </a:p>
          <a:p>
            <a:pPr marL="0" lvl="1" algn="just"/>
            <a:r>
              <a:rPr lang="es-ES" sz="1800" dirty="0">
                <a:solidFill>
                  <a:schemeClr val="tx1"/>
                </a:solidFill>
                <a:latin typeface="Arial" panose="020B0604020202020204" pitchFamily="34" charset="0"/>
                <a:cs typeface="Arial" panose="020B0604020202020204" pitchFamily="34" charset="0"/>
              </a:rPr>
              <a:t>	</a:t>
            </a:r>
          </a:p>
        </p:txBody>
      </p:sp>
      <p:sp>
        <p:nvSpPr>
          <p:cNvPr id="6" name="1 Título"/>
          <p:cNvSpPr>
            <a:spLocks noGrp="1"/>
          </p:cNvSpPr>
          <p:nvPr>
            <p:ph type="ctrTitle"/>
          </p:nvPr>
        </p:nvSpPr>
        <p:spPr>
          <a:xfrm>
            <a:off x="917526" y="438150"/>
            <a:ext cx="6921549" cy="1008112"/>
          </a:xfrm>
        </p:spPr>
        <p:txBody>
          <a:bodyPr>
            <a:normAutofit/>
          </a:bodyPr>
          <a:lstStyle/>
          <a:p>
            <a:r>
              <a:rPr lang="es-ES" sz="3200" b="1" dirty="0" smtClean="0">
                <a:solidFill>
                  <a:srgbClr val="0099CC"/>
                </a:solidFill>
                <a:latin typeface="Arial" panose="020B0604020202020204" pitchFamily="34" charset="0"/>
                <a:cs typeface="Arial" panose="020B0604020202020204" pitchFamily="34" charset="0"/>
              </a:rPr>
              <a:t>Presupuesto (ii)</a:t>
            </a:r>
            <a:endParaRPr lang="es-ES" sz="2200" dirty="0">
              <a:solidFill>
                <a:srgbClr val="0099CC"/>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959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1520" y="1484784"/>
            <a:ext cx="8784976" cy="5040560"/>
          </a:xfrm>
        </p:spPr>
        <p:txBody>
          <a:bodyPr>
            <a:noAutofit/>
          </a:bodyPr>
          <a:lstStyle/>
          <a:p>
            <a:pPr algn="just"/>
            <a:r>
              <a:rPr lang="es-ES" sz="2000" dirty="0" smtClean="0">
                <a:solidFill>
                  <a:schemeClr val="tx1"/>
                </a:solidFill>
                <a:latin typeface="Arial" panose="020B0604020202020204" pitchFamily="34" charset="0"/>
                <a:cs typeface="Arial" panose="020B0604020202020204" pitchFamily="34" charset="0"/>
              </a:rPr>
              <a:t>- (…) Gastos subvencionables: </a:t>
            </a:r>
            <a:endParaRPr lang="es-ES" sz="2000" dirty="0">
              <a:solidFill>
                <a:schemeClr val="tx1"/>
              </a:solidFill>
              <a:latin typeface="Arial" panose="020B0604020202020204" pitchFamily="34" charset="0"/>
              <a:cs typeface="Arial" panose="020B0604020202020204" pitchFamily="34" charset="0"/>
            </a:endParaRPr>
          </a:p>
          <a:p>
            <a:pPr marL="0" lvl="1" algn="just"/>
            <a:r>
              <a:rPr lang="es-ES" sz="2000" dirty="0" smtClean="0">
                <a:solidFill>
                  <a:schemeClr val="tx1"/>
                </a:solidFill>
                <a:latin typeface="Arial" panose="020B0604020202020204" pitchFamily="34" charset="0"/>
                <a:cs typeface="Arial" panose="020B0604020202020204" pitchFamily="34" charset="0"/>
              </a:rPr>
              <a:t>	- Salarios </a:t>
            </a:r>
            <a:r>
              <a:rPr lang="es-ES" sz="2000" dirty="0">
                <a:solidFill>
                  <a:schemeClr val="tx1"/>
                </a:solidFill>
                <a:latin typeface="Arial" panose="020B0604020202020204" pitchFamily="34" charset="0"/>
                <a:cs typeface="Arial" panose="020B0604020202020204" pitchFamily="34" charset="0"/>
              </a:rPr>
              <a:t>o apoyos económicos a la comunidad (</a:t>
            </a:r>
            <a:r>
              <a:rPr lang="es-ES" sz="2000" i="1" dirty="0" smtClean="0">
                <a:solidFill>
                  <a:schemeClr val="tx1"/>
                </a:solidFill>
                <a:latin typeface="Arial" panose="020B0604020202020204" pitchFamily="34" charset="0"/>
                <a:cs typeface="Arial" panose="020B0604020202020204" pitchFamily="34" charset="0"/>
              </a:rPr>
              <a:t>cash transfer</a:t>
            </a:r>
            <a:r>
              <a:rPr lang="es-ES" sz="2000" dirty="0" smtClean="0">
                <a:solidFill>
                  <a:schemeClr val="tx1"/>
                </a:solidFill>
                <a:latin typeface="Arial" panose="020B0604020202020204" pitchFamily="34" charset="0"/>
                <a:cs typeface="Arial" panose="020B0604020202020204" pitchFamily="34" charset="0"/>
              </a:rPr>
              <a:t>)</a:t>
            </a:r>
            <a:endParaRPr lang="es-ES" sz="2000" dirty="0">
              <a:solidFill>
                <a:schemeClr val="tx1"/>
              </a:solidFill>
              <a:latin typeface="Arial" panose="020B0604020202020204" pitchFamily="34" charset="0"/>
              <a:cs typeface="Arial" panose="020B0604020202020204" pitchFamily="34" charset="0"/>
            </a:endParaRPr>
          </a:p>
          <a:p>
            <a:pPr marL="0" lvl="1" algn="just"/>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 Viajes </a:t>
            </a:r>
            <a:r>
              <a:rPr lang="es-ES" sz="2000" dirty="0">
                <a:solidFill>
                  <a:schemeClr val="tx1"/>
                </a:solidFill>
                <a:latin typeface="Arial" panose="020B0604020202020204" pitchFamily="34" charset="0"/>
                <a:cs typeface="Arial" panose="020B0604020202020204" pitchFamily="34" charset="0"/>
              </a:rPr>
              <a:t>y estancias</a:t>
            </a:r>
          </a:p>
          <a:p>
            <a:pPr marL="0" lvl="1" algn="just"/>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 Alquiler </a:t>
            </a:r>
            <a:r>
              <a:rPr lang="es-ES" sz="2000" dirty="0">
                <a:solidFill>
                  <a:schemeClr val="tx1"/>
                </a:solidFill>
                <a:latin typeface="Arial" panose="020B0604020202020204" pitchFamily="34" charset="0"/>
                <a:cs typeface="Arial" panose="020B0604020202020204" pitchFamily="34" charset="0"/>
              </a:rPr>
              <a:t>de equipos</a:t>
            </a:r>
          </a:p>
          <a:p>
            <a:pPr marL="0" lvl="1" algn="just"/>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 Compra </a:t>
            </a:r>
            <a:r>
              <a:rPr lang="es-ES" sz="2000" dirty="0">
                <a:solidFill>
                  <a:schemeClr val="tx1"/>
                </a:solidFill>
                <a:latin typeface="Arial" panose="020B0604020202020204" pitchFamily="34" charset="0"/>
                <a:cs typeface="Arial" panose="020B0604020202020204" pitchFamily="34" charset="0"/>
              </a:rPr>
              <a:t>de insumos y materiales</a:t>
            </a:r>
          </a:p>
          <a:p>
            <a:pPr marL="0" lvl="1" algn="just"/>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 Alquiler </a:t>
            </a:r>
            <a:r>
              <a:rPr lang="es-ES" sz="2000" dirty="0">
                <a:solidFill>
                  <a:schemeClr val="tx1"/>
                </a:solidFill>
                <a:latin typeface="Arial" panose="020B0604020202020204" pitchFamily="34" charset="0"/>
                <a:cs typeface="Arial" panose="020B0604020202020204" pitchFamily="34" charset="0"/>
              </a:rPr>
              <a:t>de locales o espacios	</a:t>
            </a:r>
          </a:p>
          <a:p>
            <a:pPr marL="0" lvl="1" algn="just"/>
            <a:r>
              <a:rPr lang="es-ES" sz="2000" dirty="0" smtClean="0">
                <a:solidFill>
                  <a:schemeClr val="tx1"/>
                </a:solidFill>
                <a:latin typeface="Arial" panose="020B0604020202020204" pitchFamily="34" charset="0"/>
                <a:cs typeface="Arial" panose="020B0604020202020204" pitchFamily="34" charset="0"/>
              </a:rPr>
              <a:t>	- Identificación</a:t>
            </a:r>
            <a:r>
              <a:rPr lang="es-ES" sz="2000" dirty="0">
                <a:solidFill>
                  <a:schemeClr val="tx1"/>
                </a:solidFill>
                <a:latin typeface="Arial" panose="020B0604020202020204" pitchFamily="34" charset="0"/>
                <a:cs typeface="Arial" panose="020B0604020202020204" pitchFamily="34" charset="0"/>
              </a:rPr>
              <a:t>: 5 meses antes de la presentación</a:t>
            </a:r>
          </a:p>
          <a:p>
            <a:pPr marL="0" lvl="1" algn="just"/>
            <a:r>
              <a:rPr lang="es-ES" sz="2000" dirty="0" smtClean="0">
                <a:solidFill>
                  <a:schemeClr val="tx1"/>
                </a:solidFill>
                <a:latin typeface="Arial" panose="020B0604020202020204" pitchFamily="34" charset="0"/>
                <a:cs typeface="Arial" panose="020B0604020202020204" pitchFamily="34" charset="0"/>
              </a:rPr>
              <a:t>	- Fortalecimiento </a:t>
            </a:r>
            <a:r>
              <a:rPr lang="es-ES" sz="2000" dirty="0">
                <a:solidFill>
                  <a:schemeClr val="tx1"/>
                </a:solidFill>
                <a:latin typeface="Arial" panose="020B0604020202020204" pitchFamily="34" charset="0"/>
                <a:cs typeface="Arial" panose="020B0604020202020204" pitchFamily="34" charset="0"/>
              </a:rPr>
              <a:t>organizaciones: ordenar por ES y SL (distinto tipo </a:t>
            </a:r>
            <a:r>
              <a:rPr lang="es-ES" sz="2000" dirty="0" smtClean="0">
                <a:solidFill>
                  <a:schemeClr val="tx1"/>
                </a:solidFill>
                <a:latin typeface="Arial" panose="020B0604020202020204" pitchFamily="34" charset="0"/>
                <a:cs typeface="Arial" panose="020B0604020202020204" pitchFamily="34" charset="0"/>
              </a:rPr>
              <a:t>	de actividades</a:t>
            </a:r>
            <a:r>
              <a:rPr lang="es-ES" sz="2000" dirty="0">
                <a:solidFill>
                  <a:schemeClr val="tx1"/>
                </a:solidFill>
                <a:latin typeface="Arial" panose="020B0604020202020204" pitchFamily="34" charset="0"/>
                <a:cs typeface="Arial" panose="020B0604020202020204" pitchFamily="34" charset="0"/>
              </a:rPr>
              <a:t>)</a:t>
            </a:r>
          </a:p>
          <a:p>
            <a:pPr marL="0" lvl="1" algn="just"/>
            <a:r>
              <a:rPr lang="es-ES" sz="2000" dirty="0" smtClean="0">
                <a:solidFill>
                  <a:schemeClr val="tx1"/>
                </a:solidFill>
                <a:latin typeface="Arial" panose="020B0604020202020204" pitchFamily="34" charset="0"/>
                <a:cs typeface="Arial" panose="020B0604020202020204" pitchFamily="34" charset="0"/>
              </a:rPr>
              <a:t>	- Testimonio</a:t>
            </a:r>
            <a:r>
              <a:rPr lang="es-ES" sz="2000" dirty="0">
                <a:solidFill>
                  <a:schemeClr val="tx1"/>
                </a:solidFill>
                <a:latin typeface="Arial" panose="020B0604020202020204" pitchFamily="34" charset="0"/>
                <a:cs typeface="Arial" panose="020B0604020202020204" pitchFamily="34" charset="0"/>
              </a:rPr>
              <a:t>, denuncia e incidencia: ordenar por lugar (</a:t>
            </a:r>
            <a:r>
              <a:rPr lang="es-ES" sz="2000" dirty="0" smtClean="0">
                <a:solidFill>
                  <a:schemeClr val="tx1"/>
                </a:solidFill>
                <a:latin typeface="Arial" panose="020B0604020202020204" pitchFamily="34" charset="0"/>
                <a:cs typeface="Arial" panose="020B0604020202020204" pitchFamily="34" charset="0"/>
              </a:rPr>
              <a:t>local-	nacional</a:t>
            </a:r>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CAE</a:t>
            </a:r>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internacional</a:t>
            </a:r>
            <a:r>
              <a:rPr lang="es-ES" sz="2000" dirty="0">
                <a:solidFill>
                  <a:schemeClr val="tx1"/>
                </a:solidFill>
                <a:latin typeface="Arial" panose="020B0604020202020204" pitchFamily="34" charset="0"/>
                <a:cs typeface="Arial" panose="020B0604020202020204" pitchFamily="34" charset="0"/>
              </a:rPr>
              <a:t>)</a:t>
            </a:r>
          </a:p>
          <a:p>
            <a:pPr marL="0" lvl="1" algn="just"/>
            <a:r>
              <a:rPr lang="es-ES" sz="2000" dirty="0" smtClean="0">
                <a:solidFill>
                  <a:schemeClr val="tx1"/>
                </a:solidFill>
                <a:latin typeface="Arial" panose="020B0604020202020204" pitchFamily="34" charset="0"/>
                <a:cs typeface="Arial" panose="020B0604020202020204" pitchFamily="34" charset="0"/>
              </a:rPr>
              <a:t>	- Personal</a:t>
            </a:r>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PL: salarios medios de cada país según categorías/PE: 	54.000€/año jornada </a:t>
            </a:r>
            <a:r>
              <a:rPr lang="es-ES" sz="2000" dirty="0">
                <a:solidFill>
                  <a:schemeClr val="tx1"/>
                </a:solidFill>
                <a:latin typeface="Arial" panose="020B0604020202020204" pitchFamily="34" charset="0"/>
                <a:cs typeface="Arial" panose="020B0604020202020204" pitchFamily="34" charset="0"/>
              </a:rPr>
              <a:t>completa. </a:t>
            </a:r>
            <a:r>
              <a:rPr lang="es-ES" sz="2000" dirty="0" smtClean="0">
                <a:solidFill>
                  <a:schemeClr val="tx1"/>
                </a:solidFill>
                <a:latin typeface="Arial" panose="020B0604020202020204" pitchFamily="34" charset="0"/>
                <a:cs typeface="Arial" panose="020B0604020202020204" pitchFamily="34" charset="0"/>
              </a:rPr>
              <a:t>Ordenar en su partida (PEE, PL/PE)</a:t>
            </a:r>
            <a:endParaRPr lang="es-ES" sz="2000" dirty="0">
              <a:solidFill>
                <a:schemeClr val="tx1"/>
              </a:solidFill>
              <a:latin typeface="Arial" panose="020B0604020202020204" pitchFamily="34" charset="0"/>
              <a:cs typeface="Arial" panose="020B0604020202020204" pitchFamily="34" charset="0"/>
            </a:endParaRPr>
          </a:p>
          <a:p>
            <a:pPr marL="0" lvl="1" algn="just"/>
            <a:r>
              <a:rPr lang="es-ES" sz="2000" dirty="0" smtClean="0">
                <a:solidFill>
                  <a:schemeClr val="tx1"/>
                </a:solidFill>
                <a:latin typeface="Arial" panose="020B0604020202020204" pitchFamily="34" charset="0"/>
                <a:cs typeface="Arial" panose="020B0604020202020204" pitchFamily="34" charset="0"/>
              </a:rPr>
              <a:t>	- Evaluación </a:t>
            </a:r>
            <a:r>
              <a:rPr lang="es-ES" sz="2000" dirty="0">
                <a:solidFill>
                  <a:schemeClr val="tx1"/>
                </a:solidFill>
                <a:latin typeface="Arial" panose="020B0604020202020204" pitchFamily="34" charset="0"/>
                <a:cs typeface="Arial" panose="020B0604020202020204" pitchFamily="34" charset="0"/>
              </a:rPr>
              <a:t>y auditoría: 6 meses después </a:t>
            </a:r>
            <a:r>
              <a:rPr lang="es-ES" sz="2000" dirty="0" smtClean="0">
                <a:solidFill>
                  <a:schemeClr val="tx1"/>
                </a:solidFill>
                <a:latin typeface="Arial" panose="020B0604020202020204" pitchFamily="34" charset="0"/>
                <a:cs typeface="Arial" panose="020B0604020202020204" pitchFamily="34" charset="0"/>
              </a:rPr>
              <a:t>del </a:t>
            </a:r>
            <a:r>
              <a:rPr lang="es-ES" sz="2000" dirty="0">
                <a:solidFill>
                  <a:schemeClr val="tx1"/>
                </a:solidFill>
                <a:latin typeface="Arial" panose="020B0604020202020204" pitchFamily="34" charset="0"/>
                <a:cs typeface="Arial" panose="020B0604020202020204" pitchFamily="34" charset="0"/>
              </a:rPr>
              <a:t>fin de </a:t>
            </a:r>
            <a:r>
              <a:rPr lang="es-ES" sz="2000" dirty="0" smtClean="0">
                <a:solidFill>
                  <a:schemeClr val="tx1"/>
                </a:solidFill>
                <a:latin typeface="Arial" panose="020B0604020202020204" pitchFamily="34" charset="0"/>
                <a:cs typeface="Arial" panose="020B0604020202020204" pitchFamily="34" charset="0"/>
              </a:rPr>
              <a:t>ejecución</a:t>
            </a:r>
          </a:p>
          <a:p>
            <a:pPr marL="0" lvl="1" algn="just"/>
            <a:r>
              <a:rPr lang="es-ES" sz="2000" dirty="0" smtClean="0">
                <a:solidFill>
                  <a:schemeClr val="tx1"/>
                </a:solidFill>
                <a:latin typeface="Arial" panose="020B0604020202020204" pitchFamily="34" charset="0"/>
                <a:cs typeface="Arial" panose="020B0604020202020204" pitchFamily="34" charset="0"/>
              </a:rPr>
              <a:t>	- Funcionamiento general</a:t>
            </a:r>
          </a:p>
          <a:p>
            <a:pPr marL="0" lvl="1" algn="just"/>
            <a:endParaRPr lang="es-ES" sz="1900" dirty="0">
              <a:solidFill>
                <a:schemeClr val="tx1"/>
              </a:solidFill>
              <a:latin typeface="Arial" panose="020B0604020202020204" pitchFamily="34" charset="0"/>
              <a:cs typeface="Arial" panose="020B0604020202020204" pitchFamily="34" charset="0"/>
            </a:endParaRPr>
          </a:p>
          <a:p>
            <a:pPr marL="0" lvl="1" algn="just"/>
            <a:r>
              <a:rPr lang="es-ES" sz="1900" dirty="0" smtClean="0">
                <a:solidFill>
                  <a:schemeClr val="tx1"/>
                </a:solidFill>
                <a:latin typeface="Arial" panose="020B0604020202020204" pitchFamily="34" charset="0"/>
                <a:cs typeface="Arial" panose="020B0604020202020204" pitchFamily="34" charset="0"/>
              </a:rPr>
              <a:t>			Detalle completo en </a:t>
            </a:r>
            <a:r>
              <a:rPr lang="es-ES" sz="1900" b="1" dirty="0" smtClean="0">
                <a:solidFill>
                  <a:srgbClr val="7030A0"/>
                </a:solidFill>
                <a:latin typeface="Arial" panose="020B0604020202020204" pitchFamily="34" charset="0"/>
                <a:cs typeface="Arial" panose="020B0604020202020204" pitchFamily="34" charset="0"/>
              </a:rPr>
              <a:t>Directrices</a:t>
            </a:r>
            <a:r>
              <a:rPr lang="es-ES" sz="1900" dirty="0" smtClean="0">
                <a:solidFill>
                  <a:schemeClr val="tx1"/>
                </a:solidFill>
                <a:latin typeface="Arial" panose="020B0604020202020204" pitchFamily="34" charset="0"/>
                <a:cs typeface="Arial" panose="020B0604020202020204" pitchFamily="34" charset="0"/>
              </a:rPr>
              <a:t>.</a:t>
            </a:r>
            <a:endParaRPr lang="es-ES" sz="1900" dirty="0">
              <a:solidFill>
                <a:schemeClr val="tx1"/>
              </a:solidFill>
              <a:latin typeface="Arial" panose="020B0604020202020204" pitchFamily="34" charset="0"/>
              <a:cs typeface="Arial" panose="020B0604020202020204" pitchFamily="34" charset="0"/>
            </a:endParaRPr>
          </a:p>
        </p:txBody>
      </p:sp>
      <p:sp>
        <p:nvSpPr>
          <p:cNvPr id="6" name="1 Título"/>
          <p:cNvSpPr>
            <a:spLocks noGrp="1"/>
          </p:cNvSpPr>
          <p:nvPr>
            <p:ph type="ctrTitle"/>
          </p:nvPr>
        </p:nvSpPr>
        <p:spPr>
          <a:xfrm>
            <a:off x="917526" y="438150"/>
            <a:ext cx="6921549" cy="1008112"/>
          </a:xfrm>
        </p:spPr>
        <p:txBody>
          <a:bodyPr>
            <a:normAutofit/>
          </a:bodyPr>
          <a:lstStyle/>
          <a:p>
            <a:r>
              <a:rPr lang="es-ES" sz="3200" b="1" dirty="0" smtClean="0">
                <a:solidFill>
                  <a:srgbClr val="0099CC"/>
                </a:solidFill>
                <a:latin typeface="Arial" panose="020B0604020202020204" pitchFamily="34" charset="0"/>
                <a:cs typeface="Arial" panose="020B0604020202020204" pitchFamily="34" charset="0"/>
              </a:rPr>
              <a:t>Presupuesto (iii)</a:t>
            </a:r>
            <a:endParaRPr lang="es-ES" sz="2200" dirty="0">
              <a:solidFill>
                <a:srgbClr val="0099CC"/>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869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2 Subtítulo"/>
          <p:cNvSpPr>
            <a:spLocks noGrp="1"/>
          </p:cNvSpPr>
          <p:nvPr>
            <p:ph type="subTitle" idx="1"/>
          </p:nvPr>
        </p:nvSpPr>
        <p:spPr>
          <a:xfrm>
            <a:off x="323528" y="1448780"/>
            <a:ext cx="8568952" cy="5292588"/>
          </a:xfrm>
        </p:spPr>
        <p:txBody>
          <a:bodyPr>
            <a:noAutofit/>
          </a:bodyPr>
          <a:lstStyle/>
          <a:p>
            <a:pPr algn="l"/>
            <a:endParaRPr lang="es-ES"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Plazos </a:t>
            </a:r>
            <a:r>
              <a:rPr lang="es-ES" sz="2000" dirty="0" smtClean="0">
                <a:solidFill>
                  <a:schemeClr val="tx1"/>
                </a:solidFill>
                <a:latin typeface="Arial" panose="020B0604020202020204" pitchFamily="34" charset="0"/>
                <a:cs typeface="Arial" panose="020B0604020202020204" pitchFamily="34" charset="0"/>
              </a:rPr>
              <a:t>(</a:t>
            </a:r>
            <a:r>
              <a:rPr lang="es-ES_tradnl" sz="2000" dirty="0" smtClean="0">
                <a:solidFill>
                  <a:schemeClr val="tx1"/>
                </a:solidFill>
                <a:latin typeface="Arial" panose="020B0604020202020204" pitchFamily="34" charset="0"/>
                <a:cs typeface="Arial" panose="020B0604020202020204" pitchFamily="34" charset="0"/>
              </a:rPr>
              <a:t>subsanación y aceptación </a:t>
            </a:r>
            <a:r>
              <a:rPr lang="es-ES_tradnl" sz="2000" dirty="0">
                <a:solidFill>
                  <a:schemeClr val="tx1"/>
                </a:solidFill>
                <a:latin typeface="Arial" panose="020B0604020202020204" pitchFamily="34" charset="0"/>
                <a:cs typeface="Arial" panose="020B0604020202020204" pitchFamily="34" charset="0"/>
              </a:rPr>
              <a:t>de la </a:t>
            </a:r>
            <a:r>
              <a:rPr lang="es-ES_tradnl" sz="2000" dirty="0" smtClean="0">
                <a:solidFill>
                  <a:schemeClr val="tx1"/>
                </a:solidFill>
                <a:latin typeface="Arial" panose="020B0604020202020204" pitchFamily="34" charset="0"/>
                <a:cs typeface="Arial" panose="020B0604020202020204" pitchFamily="34" charset="0"/>
              </a:rPr>
              <a:t>ayuda</a:t>
            </a:r>
            <a:r>
              <a:rPr lang="es-ES_tradnl" sz="2000" dirty="0">
                <a:solidFill>
                  <a:schemeClr val="tx1"/>
                </a:solidFill>
                <a:latin typeface="Arial" panose="020B0604020202020204" pitchFamily="34" charset="0"/>
                <a:cs typeface="Arial" panose="020B0604020202020204" pitchFamily="34" charset="0"/>
              </a:rPr>
              <a:t>)</a:t>
            </a:r>
          </a:p>
          <a:p>
            <a:r>
              <a:rPr lang="es-ES_tradnl" sz="2000" dirty="0" smtClean="0">
                <a:solidFill>
                  <a:schemeClr val="tx1"/>
                </a:solidFill>
                <a:latin typeface="Arial" panose="020B0604020202020204" pitchFamily="34" charset="0"/>
                <a:cs typeface="Arial" panose="020B0604020202020204" pitchFamily="34" charset="0"/>
              </a:rPr>
              <a:t>10 </a:t>
            </a:r>
            <a:r>
              <a:rPr lang="es-ES_tradnl" sz="2000" dirty="0">
                <a:solidFill>
                  <a:schemeClr val="tx1"/>
                </a:solidFill>
                <a:latin typeface="Arial" panose="020B0604020202020204" pitchFamily="34" charset="0"/>
                <a:cs typeface="Arial" panose="020B0604020202020204" pitchFamily="34" charset="0"/>
              </a:rPr>
              <a:t>días </a:t>
            </a:r>
            <a:r>
              <a:rPr lang="es-ES_tradnl" sz="2000" dirty="0">
                <a:solidFill>
                  <a:srgbClr val="00B0F0"/>
                </a:solidFill>
                <a:latin typeface="Arial" panose="020B0604020202020204" pitchFamily="34" charset="0"/>
                <a:cs typeface="Arial" panose="020B0604020202020204" pitchFamily="34" charset="0"/>
              </a:rPr>
              <a:t>naturales</a:t>
            </a:r>
            <a:r>
              <a:rPr lang="es-ES_tradnl" sz="2000" dirty="0">
                <a:solidFill>
                  <a:schemeClr val="tx1"/>
                </a:solidFill>
                <a:latin typeface="Arial" panose="020B0604020202020204" pitchFamily="34" charset="0"/>
                <a:cs typeface="Arial" panose="020B0604020202020204" pitchFamily="34" charset="0"/>
              </a:rPr>
              <a:t> (L a D) para abrir la notificación</a:t>
            </a:r>
          </a:p>
          <a:p>
            <a:r>
              <a:rPr lang="es-ES_tradnl" sz="2000" dirty="0">
                <a:solidFill>
                  <a:schemeClr val="tx1"/>
                </a:solidFill>
                <a:latin typeface="Arial" panose="020B0604020202020204" pitchFamily="34" charset="0"/>
                <a:cs typeface="Arial" panose="020B0604020202020204" pitchFamily="34" charset="0"/>
              </a:rPr>
              <a:t>+ </a:t>
            </a:r>
          </a:p>
          <a:p>
            <a:r>
              <a:rPr lang="es-ES_tradnl" sz="2000" dirty="0">
                <a:solidFill>
                  <a:schemeClr val="tx1"/>
                </a:solidFill>
                <a:latin typeface="Arial" panose="020B0604020202020204" pitchFamily="34" charset="0"/>
                <a:cs typeface="Arial" panose="020B0604020202020204" pitchFamily="34" charset="0"/>
              </a:rPr>
              <a:t>10 días </a:t>
            </a:r>
            <a:r>
              <a:rPr lang="es-ES_tradnl" sz="2000" dirty="0">
                <a:solidFill>
                  <a:srgbClr val="00B0F0"/>
                </a:solidFill>
                <a:latin typeface="Arial" panose="020B0604020202020204" pitchFamily="34" charset="0"/>
                <a:cs typeface="Arial" panose="020B0604020202020204" pitchFamily="34" charset="0"/>
              </a:rPr>
              <a:t>hábiles</a:t>
            </a:r>
            <a:r>
              <a:rPr lang="es-ES_tradnl" sz="2000" dirty="0">
                <a:solidFill>
                  <a:schemeClr val="tx1"/>
                </a:solidFill>
                <a:latin typeface="Arial" panose="020B0604020202020204" pitchFamily="34" charset="0"/>
                <a:cs typeface="Arial" panose="020B0604020202020204" pitchFamily="34" charset="0"/>
              </a:rPr>
              <a:t> </a:t>
            </a:r>
            <a:r>
              <a:rPr lang="es-ES_tradnl" sz="2000" dirty="0" smtClean="0">
                <a:solidFill>
                  <a:schemeClr val="tx1"/>
                </a:solidFill>
                <a:latin typeface="Arial" panose="020B0604020202020204" pitchFamily="34" charset="0"/>
                <a:cs typeface="Arial" panose="020B0604020202020204" pitchFamily="34" charset="0"/>
              </a:rPr>
              <a:t>para contestar </a:t>
            </a:r>
            <a:r>
              <a:rPr lang="es-ES_tradnl" sz="2000" dirty="0">
                <a:solidFill>
                  <a:schemeClr val="tx1"/>
                </a:solidFill>
                <a:latin typeface="Arial" panose="020B0604020202020204" pitchFamily="34" charset="0"/>
                <a:cs typeface="Arial" panose="020B0604020202020204" pitchFamily="34" charset="0"/>
              </a:rPr>
              <a:t>(L a </a:t>
            </a:r>
            <a:r>
              <a:rPr lang="es-ES_tradnl" sz="2000" dirty="0" smtClean="0">
                <a:solidFill>
                  <a:schemeClr val="tx1"/>
                </a:solidFill>
                <a:latin typeface="Arial" panose="020B0604020202020204" pitchFamily="34" charset="0"/>
                <a:cs typeface="Arial" panose="020B0604020202020204" pitchFamily="34" charset="0"/>
              </a:rPr>
              <a:t>V)</a:t>
            </a:r>
            <a:endParaRPr lang="es-ES_tradnl"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s-ES" sz="2000" b="1"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Botones en “Mi carpeta”</a:t>
            </a:r>
          </a:p>
          <a:p>
            <a:pPr marL="342900" indent="-342900" algn="l">
              <a:buFont typeface="Arial" panose="020B0604020202020204" pitchFamily="34" charset="0"/>
              <a:buChar char="•"/>
            </a:pPr>
            <a:endParaRPr lang="es-ES" sz="2000" dirty="0" smtClean="0">
              <a:solidFill>
                <a:schemeClr val="tx1"/>
              </a:solidFill>
              <a:latin typeface="Arial" panose="020B0604020202020204" pitchFamily="34" charset="0"/>
              <a:cs typeface="Arial" panose="020B0604020202020204" pitchFamily="34" charset="0"/>
            </a:endParaRPr>
          </a:p>
          <a:p>
            <a:pPr lvl="1" algn="l"/>
            <a:r>
              <a:rPr lang="es-ES" sz="2000" dirty="0" smtClean="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“Subsanación”: documentos de subsanación</a:t>
            </a:r>
            <a:endParaRPr lang="es-ES" sz="2000" dirty="0">
              <a:solidFill>
                <a:schemeClr val="tx1"/>
              </a:solidFill>
              <a:latin typeface="Arial" panose="020B0604020202020204" pitchFamily="34" charset="0"/>
              <a:cs typeface="Arial" panose="020B0604020202020204" pitchFamily="34" charset="0"/>
            </a:endParaRPr>
          </a:p>
          <a:p>
            <a:pPr lvl="1" algn="l"/>
            <a:r>
              <a:rPr lang="es-ES" sz="2000" dirty="0" smtClean="0">
                <a:solidFill>
                  <a:schemeClr val="tx1"/>
                </a:solidFill>
                <a:latin typeface="Arial" panose="020B0604020202020204" pitchFamily="34" charset="0"/>
                <a:cs typeface="Arial" panose="020B0604020202020204" pitchFamily="34" charset="0"/>
              </a:rPr>
              <a:t>- “Aceptación de la ayuda”: documento de aceptación de la ayuda	</a:t>
            </a:r>
          </a:p>
          <a:p>
            <a:pPr lvl="1" algn="l"/>
            <a:r>
              <a:rPr lang="es-ES" sz="2000" dirty="0" smtClean="0">
                <a:solidFill>
                  <a:schemeClr val="tx1"/>
                </a:solidFill>
                <a:latin typeface="Arial" panose="020B0604020202020204" pitchFamily="34" charset="0"/>
                <a:cs typeface="Arial" panose="020B0604020202020204" pitchFamily="34" charset="0"/>
              </a:rPr>
              <a:t>- Desistimiento/renuncia/recurso: sus documentos</a:t>
            </a:r>
          </a:p>
          <a:p>
            <a:pPr lvl="1" algn="l"/>
            <a:r>
              <a:rPr lang="es-ES" sz="2000" dirty="0" smtClean="0">
                <a:solidFill>
                  <a:schemeClr val="tx1"/>
                </a:solidFill>
                <a:latin typeface="Arial" panose="020B0604020202020204" pitchFamily="34" charset="0"/>
                <a:cs typeface="Arial" panose="020B0604020202020204" pitchFamily="34" charset="0"/>
              </a:rPr>
              <a:t>- Justificación</a:t>
            </a:r>
            <a:r>
              <a:rPr lang="es-ES" sz="2000" dirty="0" smtClean="0">
                <a:solidFill>
                  <a:schemeClr val="tx1"/>
                </a:solidFill>
                <a:latin typeface="Arial" panose="020B0604020202020204" pitchFamily="34" charset="0"/>
                <a:cs typeface="Arial" panose="020B0604020202020204" pitchFamily="34" charset="0"/>
              </a:rPr>
              <a:t>: informes de </a:t>
            </a:r>
            <a:r>
              <a:rPr lang="es-ES" sz="2000" dirty="0" smtClean="0">
                <a:solidFill>
                  <a:schemeClr val="tx1"/>
                </a:solidFill>
                <a:latin typeface="Arial" panose="020B0604020202020204" pitchFamily="34" charset="0"/>
                <a:cs typeface="Arial" panose="020B0604020202020204" pitchFamily="34" charset="0"/>
              </a:rPr>
              <a:t>justificación</a:t>
            </a:r>
          </a:p>
          <a:p>
            <a:pPr lvl="1" algn="l"/>
            <a:r>
              <a:rPr lang="es-ES" sz="2000" dirty="0" smtClean="0">
                <a:solidFill>
                  <a:schemeClr val="tx1"/>
                </a:solidFill>
                <a:latin typeface="Arial" panose="020B0604020202020204" pitchFamily="34" charset="0"/>
                <a:cs typeface="Arial" panose="020B0604020202020204" pitchFamily="34" charset="0"/>
              </a:rPr>
              <a:t> - “</a:t>
            </a:r>
            <a:r>
              <a:rPr lang="es-ES" sz="2000" dirty="0">
                <a:solidFill>
                  <a:schemeClr val="tx1"/>
                </a:solidFill>
                <a:latin typeface="Arial" panose="020B0604020202020204" pitchFamily="34" charset="0"/>
                <a:cs typeface="Arial" panose="020B0604020202020204" pitchFamily="34" charset="0"/>
              </a:rPr>
              <a:t>Adjuntar documentación</a:t>
            </a:r>
            <a:r>
              <a:rPr lang="es-ES" sz="2000" dirty="0" smtClean="0">
                <a:solidFill>
                  <a:schemeClr val="tx1"/>
                </a:solidFill>
                <a:latin typeface="Arial" panose="020B0604020202020204" pitchFamily="34" charset="0"/>
                <a:cs typeface="Arial" panose="020B0604020202020204" pitchFamily="34" charset="0"/>
              </a:rPr>
              <a:t>”: modificaciones (presupuestaria, prórroga, otras)</a:t>
            </a:r>
            <a:endParaRPr lang="es-ES" sz="2000" dirty="0" smtClean="0">
              <a:solidFill>
                <a:schemeClr val="tx1"/>
              </a:solidFill>
              <a:latin typeface="Arial" panose="020B0604020202020204" pitchFamily="34" charset="0"/>
              <a:cs typeface="Arial" panose="020B0604020202020204" pitchFamily="34" charset="0"/>
            </a:endParaRPr>
          </a:p>
          <a:p>
            <a:pPr lvl="3" algn="l"/>
            <a:endParaRPr lang="es-ES" dirty="0" smtClean="0">
              <a:solidFill>
                <a:schemeClr val="tx1"/>
              </a:solidFill>
              <a:latin typeface="Arial" panose="020B0604020202020204" pitchFamily="34" charset="0"/>
              <a:cs typeface="Arial" panose="020B0604020202020204" pitchFamily="34" charset="0"/>
            </a:endParaRPr>
          </a:p>
        </p:txBody>
      </p:sp>
      <p:sp>
        <p:nvSpPr>
          <p:cNvPr id="8" name="1 Título"/>
          <p:cNvSpPr txBox="1">
            <a:spLocks/>
          </p:cNvSpPr>
          <p:nvPr/>
        </p:nvSpPr>
        <p:spPr>
          <a:xfrm>
            <a:off x="1187624" y="764703"/>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smtClean="0">
                <a:solidFill>
                  <a:srgbClr val="0099CC"/>
                </a:solidFill>
                <a:latin typeface="Arial" panose="020B0604020202020204" pitchFamily="34" charset="0"/>
                <a:cs typeface="Arial" panose="020B0604020202020204" pitchFamily="34" charset="0"/>
              </a:rPr>
              <a:t>Una vez presentada la solicitud</a:t>
            </a:r>
            <a:endParaRPr lang="es-ES" sz="3000" b="1" dirty="0" smtClean="0">
              <a:solidFill>
                <a:srgbClr val="0099CC"/>
              </a:solidFill>
              <a:latin typeface="Arial" panose="020B0604020202020204" pitchFamily="34" charset="0"/>
              <a:cs typeface="Arial" panose="020B0604020202020204" pitchFamily="34" charset="0"/>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4808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1556792"/>
            <a:ext cx="8424936" cy="4968551"/>
          </a:xfrm>
        </p:spPr>
        <p:txBody>
          <a:bodyPr>
            <a:normAutofit fontScale="85000" lnSpcReduction="20000"/>
          </a:bodyPr>
          <a:lstStyle/>
          <a:p>
            <a:pPr algn="l"/>
            <a:endParaRPr lang="es-ES" dirty="0" smtClean="0">
              <a:solidFill>
                <a:schemeClr val="tx1"/>
              </a:solidFill>
              <a:latin typeface="Arial" panose="020B0604020202020204" pitchFamily="34" charset="0"/>
              <a:cs typeface="Arial" panose="020B0604020202020204" pitchFamily="34" charset="0"/>
            </a:endParaRPr>
          </a:p>
          <a:p>
            <a:r>
              <a:rPr lang="es-ES" sz="4000" b="1" dirty="0" smtClean="0">
                <a:solidFill>
                  <a:schemeClr val="tx1"/>
                </a:solidFill>
                <a:latin typeface="Arial" panose="020B0604020202020204" pitchFamily="34" charset="0"/>
                <a:cs typeface="Arial" panose="020B0604020202020204" pitchFamily="34" charset="0"/>
              </a:rPr>
              <a:t>INCIDENCIAS INFORMÁTICAS </a:t>
            </a:r>
          </a:p>
          <a:p>
            <a:r>
              <a:rPr lang="es-ES" sz="4000" b="1" dirty="0" smtClean="0">
                <a:solidFill>
                  <a:srgbClr val="FF0000"/>
                </a:solidFill>
                <a:latin typeface="Arial" panose="020B0604020202020204" pitchFamily="34" charset="0"/>
                <a:cs typeface="Arial" panose="020B0604020202020204" pitchFamily="34" charset="0"/>
              </a:rPr>
              <a:t>012</a:t>
            </a:r>
          </a:p>
          <a:p>
            <a:endParaRPr lang="es-ES" sz="4000" b="1" dirty="0" smtClean="0">
              <a:solidFill>
                <a:schemeClr val="tx1"/>
              </a:solidFill>
              <a:latin typeface="Arial" panose="020B0604020202020204" pitchFamily="34" charset="0"/>
              <a:cs typeface="Arial" panose="020B0604020202020204" pitchFamily="34" charset="0"/>
            </a:endParaRPr>
          </a:p>
          <a:p>
            <a:endParaRPr lang="es-ES" sz="4000" b="1" dirty="0">
              <a:solidFill>
                <a:schemeClr val="tx1"/>
              </a:solidFill>
              <a:latin typeface="Arial" panose="020B0604020202020204" pitchFamily="34" charset="0"/>
              <a:cs typeface="Arial" panose="020B0604020202020204" pitchFamily="34" charset="0"/>
            </a:endParaRPr>
          </a:p>
          <a:p>
            <a:r>
              <a:rPr lang="es-ES" sz="4000" b="1" dirty="0" smtClean="0">
                <a:solidFill>
                  <a:schemeClr val="tx1"/>
                </a:solidFill>
                <a:latin typeface="Arial" panose="020B0604020202020204" pitchFamily="34" charset="0"/>
                <a:cs typeface="Arial" panose="020B0604020202020204" pitchFamily="34" charset="0"/>
              </a:rPr>
              <a:t>DUDAS CONVOCATORIA </a:t>
            </a:r>
          </a:p>
          <a:p>
            <a:endParaRPr lang="es-ES" sz="4000" b="1" dirty="0" smtClean="0">
              <a:solidFill>
                <a:srgbClr val="FF0000"/>
              </a:solidFill>
              <a:latin typeface="Arial" panose="020B0604020202020204" pitchFamily="34" charset="0"/>
              <a:cs typeface="Arial" panose="020B0604020202020204" pitchFamily="34" charset="0"/>
            </a:endParaRPr>
          </a:p>
          <a:p>
            <a:r>
              <a:rPr lang="es-ES" sz="4000" b="1" dirty="0" smtClean="0">
                <a:solidFill>
                  <a:srgbClr val="FF0000"/>
                </a:solidFill>
                <a:latin typeface="Arial" panose="020B0604020202020204" pitchFamily="34" charset="0"/>
                <a:cs typeface="Arial" panose="020B0604020202020204" pitchFamily="34" charset="0"/>
              </a:rPr>
              <a:t>945 01 78 53 (Miren-ADM) </a:t>
            </a:r>
          </a:p>
          <a:p>
            <a:r>
              <a:rPr lang="es-ES" sz="4000" b="1" dirty="0" smtClean="0">
                <a:solidFill>
                  <a:srgbClr val="FF0000"/>
                </a:solidFill>
                <a:latin typeface="Arial" panose="020B0604020202020204" pitchFamily="34" charset="0"/>
                <a:cs typeface="Arial" panose="020B0604020202020204" pitchFamily="34" charset="0"/>
              </a:rPr>
              <a:t>945 01 55 16 (Pilar-TEK)</a:t>
            </a:r>
            <a:endParaRPr lang="es-ES" b="1" dirty="0">
              <a:solidFill>
                <a:schemeClr val="tx1"/>
              </a:solidFill>
            </a:endParaRPr>
          </a:p>
          <a:p>
            <a:pPr algn="l"/>
            <a:endParaRPr lang="es-ES" dirty="0" smtClean="0">
              <a:solidFill>
                <a:schemeClr val="tx1"/>
              </a:solidFill>
            </a:endParaRPr>
          </a:p>
          <a:p>
            <a:pPr algn="l"/>
            <a:endParaRPr lang="es-ES" dirty="0" smtClean="0">
              <a:solidFill>
                <a:schemeClr val="tx1"/>
              </a:solidFill>
            </a:endParaRPr>
          </a:p>
        </p:txBody>
      </p:sp>
      <p:pic>
        <p:nvPicPr>
          <p:cNvPr id="5"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538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2 Subtítulo"/>
          <p:cNvSpPr>
            <a:spLocks noGrp="1"/>
          </p:cNvSpPr>
          <p:nvPr>
            <p:ph type="subTitle" idx="1"/>
          </p:nvPr>
        </p:nvSpPr>
        <p:spPr>
          <a:xfrm>
            <a:off x="323528" y="1412776"/>
            <a:ext cx="8568952" cy="5292588"/>
          </a:xfrm>
        </p:spPr>
        <p:txBody>
          <a:bodyPr>
            <a:noAutofit/>
          </a:bodyPr>
          <a:lstStyle/>
          <a:p>
            <a:pPr algn="l"/>
            <a:endParaRPr lang="es-ES" sz="2200" u="sng" dirty="0">
              <a:solidFill>
                <a:srgbClr val="FF0000"/>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Nº máximo de intervenciones </a:t>
            </a:r>
            <a:r>
              <a:rPr lang="es-ES" sz="2200" b="1" dirty="0" smtClean="0">
                <a:solidFill>
                  <a:srgbClr val="00B0F0"/>
                </a:solidFill>
                <a:latin typeface="Arial" panose="020B0604020202020204" pitchFamily="34" charset="0"/>
                <a:cs typeface="Arial" panose="020B0604020202020204" pitchFamily="34" charset="0"/>
              </a:rPr>
              <a:t>subvencionables</a:t>
            </a:r>
            <a:endParaRPr lang="es-ES" sz="2200" dirty="0">
              <a:solidFill>
                <a:srgbClr val="00B0F0"/>
              </a:solidFill>
              <a:latin typeface="Arial" panose="020B0604020202020204" pitchFamily="34" charset="0"/>
              <a:cs typeface="Arial" panose="020B0604020202020204" pitchFamily="34" charset="0"/>
            </a:endParaRPr>
          </a:p>
          <a:p>
            <a:pPr algn="l"/>
            <a:r>
              <a:rPr lang="es-ES" sz="2200" dirty="0" smtClean="0">
                <a:solidFill>
                  <a:schemeClr val="tx1"/>
                </a:solidFill>
                <a:latin typeface="Arial" panose="020B0604020202020204" pitchFamily="34" charset="0"/>
                <a:cs typeface="Arial" panose="020B0604020202020204" pitchFamily="34" charset="0"/>
              </a:rPr>
              <a:t>Por cada modalidad, 2 intervenciones por </a:t>
            </a:r>
            <a:r>
              <a:rPr lang="es-ES" sz="2200" dirty="0">
                <a:solidFill>
                  <a:schemeClr val="tx1"/>
                </a:solidFill>
                <a:latin typeface="Arial" panose="020B0604020202020204" pitchFamily="34" charset="0"/>
                <a:cs typeface="Arial" panose="020B0604020202020204" pitchFamily="34" charset="0"/>
              </a:rPr>
              <a:t>entidad (sola o </a:t>
            </a:r>
            <a:r>
              <a:rPr lang="es-ES" sz="2200" dirty="0" smtClean="0">
                <a:solidFill>
                  <a:schemeClr val="tx1"/>
                </a:solidFill>
                <a:latin typeface="Arial" panose="020B0604020202020204" pitchFamily="34" charset="0"/>
                <a:cs typeface="Arial" panose="020B0604020202020204" pitchFamily="34" charset="0"/>
              </a:rPr>
              <a:t>consorcio), si 1 de ellas es africana</a:t>
            </a:r>
          </a:p>
          <a:p>
            <a:pPr algn="l"/>
            <a:endParaRPr lang="es-ES" sz="2200" u="sng"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Fondos </a:t>
            </a:r>
            <a:r>
              <a:rPr lang="es-ES" sz="2200" b="1" dirty="0">
                <a:solidFill>
                  <a:schemeClr val="tx1"/>
                </a:solidFill>
                <a:latin typeface="Arial" panose="020B0604020202020204" pitchFamily="34" charset="0"/>
                <a:cs typeface="Arial" panose="020B0604020202020204" pitchFamily="34" charset="0"/>
              </a:rPr>
              <a:t>máximos por entidad </a:t>
            </a:r>
            <a:endParaRPr lang="es-ES" sz="2200" b="1" dirty="0" smtClean="0">
              <a:solidFill>
                <a:schemeClr val="tx1"/>
              </a:solidFill>
              <a:latin typeface="Arial" panose="020B0604020202020204" pitchFamily="34" charset="0"/>
              <a:cs typeface="Arial" panose="020B0604020202020204" pitchFamily="34" charset="0"/>
            </a:endParaRPr>
          </a:p>
          <a:p>
            <a:pPr algn="l"/>
            <a:r>
              <a:rPr lang="es-ES" sz="2200" dirty="0" smtClean="0">
                <a:solidFill>
                  <a:schemeClr val="tx1"/>
                </a:solidFill>
                <a:latin typeface="Arial" panose="020B0604020202020204" pitchFamily="34" charset="0"/>
                <a:cs typeface="Arial" panose="020B0604020202020204" pitchFamily="34" charset="0"/>
              </a:rPr>
              <a:t>Para todas las subvenciones de 2020: 3.009.267,69 euros</a:t>
            </a:r>
            <a:endParaRPr lang="es-ES" sz="2200" dirty="0">
              <a:solidFill>
                <a:schemeClr val="tx1"/>
              </a:solidFill>
              <a:latin typeface="Arial" panose="020B0604020202020204" pitchFamily="34" charset="0"/>
              <a:cs typeface="Arial" panose="020B0604020202020204" pitchFamily="34" charset="0"/>
            </a:endParaRPr>
          </a:p>
          <a:p>
            <a:pPr algn="l"/>
            <a:endParaRPr lang="es-ES" sz="2200" u="sng"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Modo de presentación de solicitudes</a:t>
            </a:r>
            <a:endParaRPr lang="es-ES" sz="2200" dirty="0" smtClean="0">
              <a:solidFill>
                <a:schemeClr val="tx1"/>
              </a:solidFill>
              <a:latin typeface="Arial" panose="020B0604020202020204" pitchFamily="34" charset="0"/>
              <a:cs typeface="Arial" panose="020B0604020202020204" pitchFamily="34" charset="0"/>
            </a:endParaRPr>
          </a:p>
          <a:p>
            <a:pPr algn="l"/>
            <a:r>
              <a:rPr lang="es-ES" sz="2200" dirty="0" smtClean="0">
                <a:solidFill>
                  <a:schemeClr val="tx1"/>
                </a:solidFill>
                <a:latin typeface="Arial" panose="020B0604020202020204" pitchFamily="34" charset="0"/>
                <a:cs typeface="Arial" panose="020B0604020202020204" pitchFamily="34" charset="0"/>
              </a:rPr>
              <a:t>Tramitación electrónica a través de la sede electrónica.</a:t>
            </a:r>
          </a:p>
        </p:txBody>
      </p:sp>
      <p:sp>
        <p:nvSpPr>
          <p:cNvPr id="8" name="1 Título"/>
          <p:cNvSpPr txBox="1">
            <a:spLocks/>
          </p:cNvSpPr>
          <p:nvPr/>
        </p:nvSpPr>
        <p:spPr>
          <a:xfrm>
            <a:off x="1289100" y="593067"/>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000" b="1" dirty="0" smtClean="0">
                <a:solidFill>
                  <a:srgbClr val="0099CC"/>
                </a:solidFill>
                <a:latin typeface="Arial" panose="020B0604020202020204" pitchFamily="34" charset="0"/>
                <a:cs typeface="Arial" panose="020B0604020202020204" pitchFamily="34" charset="0"/>
              </a:rPr>
              <a:t>Elementos principales (ii)</a:t>
            </a: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088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2 Subtítulo"/>
          <p:cNvSpPr txBox="1">
            <a:spLocks/>
          </p:cNvSpPr>
          <p:nvPr/>
        </p:nvSpPr>
        <p:spPr>
          <a:xfrm>
            <a:off x="395535" y="1628800"/>
            <a:ext cx="8748465" cy="46805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Calendario previsto</a:t>
            </a:r>
          </a:p>
          <a:p>
            <a:pPr algn="l"/>
            <a:endParaRPr lang="es-ES" sz="1800" b="1" dirty="0" smtClean="0">
              <a:solidFill>
                <a:schemeClr val="tx1"/>
              </a:solidFill>
              <a:latin typeface="Arial" panose="020B0604020202020204" pitchFamily="34" charset="0"/>
              <a:cs typeface="Arial" panose="020B0604020202020204" pitchFamily="34" charset="0"/>
            </a:endParaRPr>
          </a:p>
          <a:p>
            <a:pPr algn="l"/>
            <a:r>
              <a:rPr lang="es-ES" sz="1800" b="1" dirty="0" smtClean="0">
                <a:solidFill>
                  <a:schemeClr val="tx1"/>
                </a:solidFill>
                <a:latin typeface="Arial" panose="020B0604020202020204" pitchFamily="34" charset="0"/>
                <a:cs typeface="Arial" panose="020B0604020202020204" pitchFamily="34" charset="0"/>
              </a:rPr>
              <a:t>PRE</a:t>
            </a:r>
            <a:endParaRPr lang="es-ES" sz="1800" b="1" dirty="0" smtClean="0">
              <a:solidFill>
                <a:schemeClr val="tx1"/>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 sz="1800" dirty="0" smtClean="0">
                <a:solidFill>
                  <a:schemeClr val="tx1"/>
                </a:solidFill>
                <a:latin typeface="Arial" panose="020B0604020202020204" pitchFamily="34" charset="0"/>
                <a:cs typeface="Arial" panose="020B0604020202020204" pitchFamily="34" charset="0"/>
              </a:rPr>
              <a:t>Publicación en el BOPV: </a:t>
            </a:r>
            <a:r>
              <a:rPr lang="es-ES" sz="1800" dirty="0" smtClean="0">
                <a:solidFill>
                  <a:srgbClr val="00B0F0"/>
                </a:solidFill>
                <a:latin typeface="Arial" panose="020B0604020202020204" pitchFamily="34" charset="0"/>
                <a:cs typeface="Arial" panose="020B0604020202020204" pitchFamily="34" charset="0"/>
              </a:rPr>
              <a:t>10 de marzo</a:t>
            </a:r>
            <a:endParaRPr lang="es-ES" sz="1800" dirty="0">
              <a:solidFill>
                <a:srgbClr val="00B0F0"/>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 sz="1800" dirty="0" smtClean="0">
                <a:solidFill>
                  <a:schemeClr val="tx1"/>
                </a:solidFill>
                <a:latin typeface="Arial" panose="020B0604020202020204" pitchFamily="34" charset="0"/>
                <a:cs typeface="Arial" panose="020B0604020202020204" pitchFamily="34" charset="0"/>
              </a:rPr>
              <a:t>Plazo de presentación solicitudes:  </a:t>
            </a:r>
            <a:r>
              <a:rPr lang="es-ES" sz="1800" dirty="0" smtClean="0">
                <a:solidFill>
                  <a:srgbClr val="00B0F0"/>
                </a:solidFill>
                <a:latin typeface="Arial" panose="020B0604020202020204" pitchFamily="34" charset="0"/>
                <a:cs typeface="Arial" panose="020B0604020202020204" pitchFamily="34" charset="0"/>
              </a:rPr>
              <a:t>Inicio</a:t>
            </a:r>
            <a:r>
              <a:rPr lang="es-ES" sz="1800" dirty="0">
                <a:solidFill>
                  <a:srgbClr val="00B0F0"/>
                </a:solidFill>
                <a:latin typeface="Arial" panose="020B0604020202020204" pitchFamily="34" charset="0"/>
                <a:cs typeface="Arial" panose="020B0604020202020204" pitchFamily="34" charset="0"/>
              </a:rPr>
              <a:t>: 00:00 del </a:t>
            </a:r>
            <a:r>
              <a:rPr lang="es-ES" sz="1800" dirty="0" smtClean="0">
                <a:solidFill>
                  <a:srgbClr val="00B0F0"/>
                </a:solidFill>
                <a:latin typeface="Arial" panose="020B0604020202020204" pitchFamily="34" charset="0"/>
                <a:cs typeface="Arial" panose="020B0604020202020204" pitchFamily="34" charset="0"/>
              </a:rPr>
              <a:t>11 de marzo</a:t>
            </a:r>
            <a:endParaRPr lang="es-ES" sz="1800" dirty="0">
              <a:solidFill>
                <a:srgbClr val="00B0F0"/>
              </a:solidFill>
              <a:latin typeface="Arial" panose="020B0604020202020204" pitchFamily="34" charset="0"/>
              <a:cs typeface="Arial" panose="020B0604020202020204" pitchFamily="34" charset="0"/>
            </a:endParaRPr>
          </a:p>
          <a:p>
            <a:pPr algn="l">
              <a:spcBef>
                <a:spcPts val="0"/>
              </a:spcBef>
              <a:defRPr/>
            </a:pPr>
            <a:r>
              <a:rPr lang="es-ES" sz="1800" dirty="0" smtClean="0">
                <a:solidFill>
                  <a:srgbClr val="00B0F0"/>
                </a:solidFill>
                <a:latin typeface="Arial" panose="020B0604020202020204" pitchFamily="34" charset="0"/>
                <a:cs typeface="Arial" panose="020B0604020202020204" pitchFamily="34" charset="0"/>
              </a:rPr>
              <a:t>				    </a:t>
            </a:r>
            <a:r>
              <a:rPr lang="es-ES" sz="1800" dirty="0" smtClean="0">
                <a:solidFill>
                  <a:srgbClr val="00B0F0"/>
                </a:solidFill>
                <a:latin typeface="Arial" panose="020B0604020202020204" pitchFamily="34" charset="0"/>
                <a:cs typeface="Arial" panose="020B0604020202020204" pitchFamily="34" charset="0"/>
              </a:rPr>
              <a:t>       Fin</a:t>
            </a:r>
            <a:r>
              <a:rPr lang="es-ES" sz="1800" dirty="0">
                <a:solidFill>
                  <a:srgbClr val="00B0F0"/>
                </a:solidFill>
                <a:latin typeface="Arial" panose="020B0604020202020204" pitchFamily="34" charset="0"/>
                <a:cs typeface="Arial" panose="020B0604020202020204" pitchFamily="34" charset="0"/>
              </a:rPr>
              <a:t>:  </a:t>
            </a:r>
            <a:r>
              <a:rPr lang="es-ES" sz="1800" dirty="0" smtClean="0">
                <a:solidFill>
                  <a:srgbClr val="00B0F0"/>
                </a:solidFill>
                <a:latin typeface="Arial" panose="020B0604020202020204" pitchFamily="34" charset="0"/>
                <a:cs typeface="Arial" panose="020B0604020202020204" pitchFamily="34" charset="0"/>
              </a:rPr>
              <a:t>  23:59 </a:t>
            </a:r>
            <a:r>
              <a:rPr lang="es-ES" sz="1800" dirty="0">
                <a:solidFill>
                  <a:srgbClr val="00B0F0"/>
                </a:solidFill>
                <a:latin typeface="Arial" panose="020B0604020202020204" pitchFamily="34" charset="0"/>
                <a:cs typeface="Arial" panose="020B0604020202020204" pitchFamily="34" charset="0"/>
              </a:rPr>
              <a:t>del </a:t>
            </a:r>
            <a:r>
              <a:rPr lang="es-ES" sz="1800" dirty="0" smtClean="0">
                <a:solidFill>
                  <a:srgbClr val="00B0F0"/>
                </a:solidFill>
                <a:latin typeface="Arial" panose="020B0604020202020204" pitchFamily="34" charset="0"/>
                <a:cs typeface="Arial" panose="020B0604020202020204" pitchFamily="34" charset="0"/>
              </a:rPr>
              <a:t>31/12 </a:t>
            </a:r>
            <a:r>
              <a:rPr lang="es-ES" sz="1800" dirty="0">
                <a:solidFill>
                  <a:srgbClr val="00B0F0"/>
                </a:solidFill>
                <a:latin typeface="Arial" panose="020B0604020202020204" pitchFamily="34" charset="0"/>
                <a:cs typeface="Arial" panose="020B0604020202020204" pitchFamily="34" charset="0"/>
              </a:rPr>
              <a:t>o </a:t>
            </a:r>
            <a:r>
              <a:rPr lang="es-ES" sz="1800" dirty="0" smtClean="0">
                <a:solidFill>
                  <a:srgbClr val="00B0F0"/>
                </a:solidFill>
                <a:latin typeface="Arial" panose="020B0604020202020204" pitchFamily="34" charset="0"/>
                <a:cs typeface="Arial" panose="020B0604020202020204" pitchFamily="34" charset="0"/>
              </a:rPr>
              <a:t>agotamiento €</a:t>
            </a:r>
            <a:endParaRPr lang="es-ES" sz="1800" dirty="0">
              <a:solidFill>
                <a:srgbClr val="00B0F0"/>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_tradnl" sz="1800" dirty="0" smtClean="0">
                <a:solidFill>
                  <a:schemeClr val="tx1"/>
                </a:solidFill>
                <a:latin typeface="Arial" panose="020B0604020202020204" pitchFamily="34" charset="0"/>
                <a:cs typeface="Arial" panose="020B0604020202020204" pitchFamily="34" charset="0"/>
              </a:rPr>
              <a:t>Envío </a:t>
            </a:r>
            <a:r>
              <a:rPr lang="es-ES_tradnl" sz="1800" dirty="0">
                <a:solidFill>
                  <a:schemeClr val="tx1"/>
                </a:solidFill>
                <a:latin typeface="Arial" panose="020B0604020202020204" pitchFamily="34" charset="0"/>
                <a:cs typeface="Arial" panose="020B0604020202020204" pitchFamily="34" charset="0"/>
              </a:rPr>
              <a:t>cartas de subsanación: </a:t>
            </a:r>
            <a:r>
              <a:rPr lang="es-ES_tradnl" sz="1800" dirty="0" smtClean="0">
                <a:solidFill>
                  <a:srgbClr val="00B0F0"/>
                </a:solidFill>
                <a:latin typeface="Arial" panose="020B0604020202020204" pitchFamily="34" charset="0"/>
                <a:cs typeface="Arial" panose="020B0604020202020204" pitchFamily="34" charset="0"/>
              </a:rPr>
              <a:t>Marzo-cuando proceda</a:t>
            </a:r>
            <a:endParaRPr lang="es-ES_tradnl" sz="1800" dirty="0">
              <a:solidFill>
                <a:srgbClr val="00B0F0"/>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_tradnl" sz="1800" dirty="0">
                <a:solidFill>
                  <a:schemeClr val="tx1"/>
                </a:solidFill>
                <a:latin typeface="Arial" panose="020B0604020202020204" pitchFamily="34" charset="0"/>
                <a:cs typeface="Arial" panose="020B0604020202020204" pitchFamily="34" charset="0"/>
              </a:rPr>
              <a:t>Resolución concesión BOPV: </a:t>
            </a:r>
            <a:r>
              <a:rPr lang="es-ES_tradnl" sz="1800" dirty="0" smtClean="0">
                <a:solidFill>
                  <a:srgbClr val="00B0F0"/>
                </a:solidFill>
                <a:latin typeface="Arial" panose="020B0604020202020204" pitchFamily="34" charset="0"/>
                <a:cs typeface="Arial" panose="020B0604020202020204" pitchFamily="34" charset="0"/>
              </a:rPr>
              <a:t>Abril-cuando proceda</a:t>
            </a:r>
            <a:endParaRPr lang="es-ES_tradnl" sz="1800" dirty="0">
              <a:solidFill>
                <a:srgbClr val="00B0F0"/>
              </a:solidFill>
              <a:latin typeface="Arial" panose="020B0604020202020204" pitchFamily="34" charset="0"/>
              <a:cs typeface="Arial" panose="020B0604020202020204" pitchFamily="34" charset="0"/>
            </a:endParaRPr>
          </a:p>
          <a:p>
            <a:pPr algn="l"/>
            <a:endParaRPr lang="es-ES" sz="1800" dirty="0" smtClean="0">
              <a:solidFill>
                <a:schemeClr val="tx1"/>
              </a:solidFill>
              <a:latin typeface="Arial" panose="020B0604020202020204" pitchFamily="34" charset="0"/>
              <a:cs typeface="Arial" panose="020B0604020202020204" pitchFamily="34" charset="0"/>
            </a:endParaRPr>
          </a:p>
          <a:p>
            <a:pPr algn="l"/>
            <a:r>
              <a:rPr lang="es-ES" sz="1800" b="1" dirty="0" smtClean="0">
                <a:solidFill>
                  <a:srgbClr val="FF0000"/>
                </a:solidFill>
                <a:latin typeface="Arial" panose="020B0604020202020204" pitchFamily="34" charset="0"/>
                <a:cs typeface="Arial" panose="020B0604020202020204" pitchFamily="34" charset="0"/>
              </a:rPr>
              <a:t>EHE (fechas provisionales</a:t>
            </a:r>
            <a:r>
              <a:rPr lang="es-ES" sz="1800" b="1" dirty="0" smtClean="0">
                <a:solidFill>
                  <a:srgbClr val="FF0000"/>
                </a:solidFill>
                <a:latin typeface="Arial" panose="020B0604020202020204" pitchFamily="34" charset="0"/>
                <a:cs typeface="Arial" panose="020B0604020202020204" pitchFamily="34" charset="0"/>
              </a:rPr>
              <a:t>)</a:t>
            </a:r>
          </a:p>
          <a:p>
            <a:pPr algn="l"/>
            <a:endParaRPr lang="es-ES" sz="1800" b="1" dirty="0" smtClean="0">
              <a:solidFill>
                <a:srgbClr val="FF0000"/>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 sz="1800" dirty="0">
                <a:solidFill>
                  <a:schemeClr val="tx1"/>
                </a:solidFill>
                <a:latin typeface="Arial" panose="020B0604020202020204" pitchFamily="34" charset="0"/>
                <a:cs typeface="Arial" panose="020B0604020202020204" pitchFamily="34" charset="0"/>
              </a:rPr>
              <a:t>Publicación en el BOPV</a:t>
            </a:r>
            <a:r>
              <a:rPr lang="es-ES" sz="1800" dirty="0" smtClean="0">
                <a:solidFill>
                  <a:schemeClr val="tx1"/>
                </a:solidFill>
                <a:latin typeface="Arial" panose="020B0604020202020204" pitchFamily="34" charset="0"/>
                <a:cs typeface="Arial" panose="020B0604020202020204" pitchFamily="34" charset="0"/>
              </a:rPr>
              <a:t>: </a:t>
            </a:r>
            <a:r>
              <a:rPr lang="es-ES" sz="1800" dirty="0" smtClean="0">
                <a:solidFill>
                  <a:srgbClr val="FF0000"/>
                </a:solidFill>
                <a:latin typeface="Arial" panose="020B0604020202020204" pitchFamily="34" charset="0"/>
                <a:cs typeface="Arial" panose="020B0604020202020204" pitchFamily="34" charset="0"/>
              </a:rPr>
              <a:t>septiembre</a:t>
            </a:r>
          </a:p>
          <a:p>
            <a:pPr marL="742950" lvl="1" indent="-285750" algn="l">
              <a:buFont typeface="Arial" panose="020B0604020202020204" pitchFamily="34" charset="0"/>
              <a:buChar char="•"/>
            </a:pPr>
            <a:r>
              <a:rPr lang="es-ES" sz="1800" dirty="0" smtClean="0">
                <a:solidFill>
                  <a:schemeClr val="tx1"/>
                </a:solidFill>
                <a:latin typeface="Arial" panose="020B0604020202020204" pitchFamily="34" charset="0"/>
                <a:cs typeface="Arial" panose="020B0604020202020204" pitchFamily="34" charset="0"/>
              </a:rPr>
              <a:t>Plazo </a:t>
            </a:r>
            <a:r>
              <a:rPr lang="es-ES" sz="1800" dirty="0">
                <a:solidFill>
                  <a:schemeClr val="tx1"/>
                </a:solidFill>
                <a:latin typeface="Arial" panose="020B0604020202020204" pitchFamily="34" charset="0"/>
                <a:cs typeface="Arial" panose="020B0604020202020204" pitchFamily="34" charset="0"/>
              </a:rPr>
              <a:t>de presentación solicitudes: </a:t>
            </a:r>
            <a:r>
              <a:rPr lang="es-ES" sz="1800" dirty="0" smtClean="0">
                <a:solidFill>
                  <a:srgbClr val="FF0000"/>
                </a:solidFill>
                <a:latin typeface="Arial" panose="020B0604020202020204" pitchFamily="34" charset="0"/>
                <a:cs typeface="Arial" panose="020B0604020202020204" pitchFamily="34" charset="0"/>
              </a:rPr>
              <a:t>1 mes</a:t>
            </a:r>
            <a:endParaRPr lang="es-ES" sz="1800" dirty="0">
              <a:solidFill>
                <a:schemeClr val="tx1"/>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_tradnl" sz="1800" dirty="0" smtClean="0">
                <a:solidFill>
                  <a:schemeClr val="tx1"/>
                </a:solidFill>
                <a:latin typeface="Arial" panose="020B0604020202020204" pitchFamily="34" charset="0"/>
                <a:cs typeface="Arial" panose="020B0604020202020204" pitchFamily="34" charset="0"/>
              </a:rPr>
              <a:t>Envío cartas de subsanación: </a:t>
            </a:r>
            <a:r>
              <a:rPr lang="es-ES_tradnl" sz="1800" dirty="0" smtClean="0">
                <a:solidFill>
                  <a:srgbClr val="FF0000"/>
                </a:solidFill>
                <a:latin typeface="Arial" panose="020B0604020202020204" pitchFamily="34" charset="0"/>
                <a:cs typeface="Arial" panose="020B0604020202020204" pitchFamily="34" charset="0"/>
              </a:rPr>
              <a:t>Octubre-Nov</a:t>
            </a:r>
            <a:endParaRPr lang="es-ES_tradnl" sz="1800" dirty="0">
              <a:solidFill>
                <a:srgbClr val="FF0000"/>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_tradnl" sz="1800" dirty="0" smtClean="0">
                <a:solidFill>
                  <a:schemeClr val="tx1"/>
                </a:solidFill>
                <a:latin typeface="Arial" panose="020B0604020202020204" pitchFamily="34" charset="0"/>
                <a:cs typeface="Arial" panose="020B0604020202020204" pitchFamily="34" charset="0"/>
              </a:rPr>
              <a:t>Resolución concesión BOPV: </a:t>
            </a:r>
            <a:r>
              <a:rPr lang="es-ES_tradnl" sz="1800" dirty="0" smtClean="0">
                <a:solidFill>
                  <a:srgbClr val="FF0000"/>
                </a:solidFill>
                <a:latin typeface="Arial" panose="020B0604020202020204" pitchFamily="34" charset="0"/>
                <a:cs typeface="Arial" panose="020B0604020202020204" pitchFamily="34" charset="0"/>
              </a:rPr>
              <a:t>Nov-Dic</a:t>
            </a:r>
          </a:p>
          <a:p>
            <a:pPr algn="l"/>
            <a:endParaRPr lang="es-ES_tradnl" sz="1800" dirty="0" smtClean="0">
              <a:solidFill>
                <a:schemeClr val="tx1"/>
              </a:solidFill>
              <a:latin typeface="Arial" panose="020B0604020202020204" pitchFamily="34" charset="0"/>
              <a:cs typeface="Arial" panose="020B0604020202020204" pitchFamily="34" charset="0"/>
            </a:endParaRPr>
          </a:p>
          <a:p>
            <a:pPr algn="l"/>
            <a:endParaRPr lang="es-ES_tradnl" sz="600" dirty="0" smtClean="0">
              <a:solidFill>
                <a:schemeClr val="tx1"/>
              </a:solidFill>
              <a:latin typeface="Arial" panose="020B0604020202020204" pitchFamily="34" charset="0"/>
              <a:cs typeface="Arial" panose="020B0604020202020204" pitchFamily="34" charset="0"/>
            </a:endParaRPr>
          </a:p>
          <a:p>
            <a:pPr algn="l"/>
            <a:endParaRPr lang="es-ES_tradnl" sz="600" dirty="0" smtClean="0">
              <a:solidFill>
                <a:schemeClr val="tx1"/>
              </a:solidFill>
              <a:latin typeface="Arial" panose="020B0604020202020204" pitchFamily="34" charset="0"/>
              <a:cs typeface="Arial" panose="020B0604020202020204" pitchFamily="34" charset="0"/>
            </a:endParaRPr>
          </a:p>
          <a:p>
            <a:pPr marL="0" lvl="1" algn="l"/>
            <a:endParaRPr lang="es-ES_tradnl" dirty="0" smtClean="0">
              <a:solidFill>
                <a:schemeClr val="tx1"/>
              </a:solidFill>
            </a:endParaRPr>
          </a:p>
          <a:p>
            <a:pPr marL="457200" indent="-457200" algn="l">
              <a:buFont typeface="Arial" panose="020B0604020202020204" pitchFamily="34" charset="0"/>
              <a:buChar char="•"/>
            </a:pPr>
            <a:endParaRPr lang="es-ES_tradnl" sz="2800" dirty="0" smtClean="0">
              <a:solidFill>
                <a:schemeClr val="tx1"/>
              </a:solidFill>
            </a:endParaRPr>
          </a:p>
          <a:p>
            <a:pPr marL="457200" indent="-457200" algn="l">
              <a:buFont typeface="Arial" panose="020B0604020202020204" pitchFamily="34" charset="0"/>
              <a:buChar char="•"/>
            </a:pPr>
            <a:endParaRPr lang="es-ES_tradnl" sz="2800" dirty="0" smtClean="0">
              <a:solidFill>
                <a:schemeClr val="tx1"/>
              </a:solidFill>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
        <p:nvSpPr>
          <p:cNvPr id="11" name="1 Título"/>
          <p:cNvSpPr txBox="1">
            <a:spLocks/>
          </p:cNvSpPr>
          <p:nvPr/>
        </p:nvSpPr>
        <p:spPr>
          <a:xfrm>
            <a:off x="1289100" y="593067"/>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000" b="1" dirty="0" smtClean="0">
                <a:solidFill>
                  <a:srgbClr val="0099CC"/>
                </a:solidFill>
                <a:latin typeface="Arial" panose="020B0604020202020204" pitchFamily="34" charset="0"/>
                <a:cs typeface="Arial" panose="020B0604020202020204" pitchFamily="34" charset="0"/>
              </a:rPr>
              <a:t>Elementos principales (</a:t>
            </a:r>
            <a:r>
              <a:rPr lang="es-ES" sz="3000" b="1" dirty="0" smtClean="0">
                <a:solidFill>
                  <a:srgbClr val="0099CC"/>
                </a:solidFill>
                <a:latin typeface="Arial" panose="020B0604020202020204" pitchFamily="34" charset="0"/>
                <a:cs typeface="Arial" panose="020B0604020202020204" pitchFamily="34" charset="0"/>
              </a:rPr>
              <a:t>iii</a:t>
            </a:r>
            <a:r>
              <a:rPr lang="es-ES" sz="3000" b="1" dirty="0" smtClean="0">
                <a:solidFill>
                  <a:srgbClr val="0099CC"/>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36437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332656"/>
            <a:ext cx="6921549" cy="1080120"/>
          </a:xfrm>
        </p:spPr>
        <p:txBody>
          <a:bodyPr>
            <a:normAutofit fontScale="90000"/>
          </a:bodyPr>
          <a:lstStyle/>
          <a:p>
            <a:pPr algn="l"/>
            <a:r>
              <a:rPr lang="es-ES" sz="3600" b="1" dirty="0" smtClean="0">
                <a:solidFill>
                  <a:srgbClr val="0099CC"/>
                </a:solidFill>
                <a:latin typeface="Arial" panose="020B0604020202020204" pitchFamily="34" charset="0"/>
                <a:cs typeface="Arial" panose="020B0604020202020204" pitchFamily="34" charset="0"/>
              </a:rPr>
              <a:t/>
            </a:r>
            <a:br>
              <a:rPr lang="es-ES" sz="3600" b="1" dirty="0" smtClean="0">
                <a:solidFill>
                  <a:srgbClr val="0099CC"/>
                </a:solidFill>
                <a:latin typeface="Arial" panose="020B0604020202020204" pitchFamily="34" charset="0"/>
                <a:cs typeface="Arial" panose="020B0604020202020204" pitchFamily="34" charset="0"/>
              </a:rPr>
            </a:br>
            <a:r>
              <a:rPr lang="es-ES" sz="3600" b="1" dirty="0" smtClean="0">
                <a:solidFill>
                  <a:srgbClr val="0099CC"/>
                </a:solidFill>
                <a:latin typeface="Arial" panose="020B0604020202020204" pitchFamily="34" charset="0"/>
                <a:cs typeface="Arial" panose="020B0604020202020204" pitchFamily="34" charset="0"/>
              </a:rPr>
              <a:t>Solicitud: instancia normalizada (i)</a:t>
            </a: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endParaRPr lang="es-ES" sz="2200" b="1"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79512" y="1484784"/>
            <a:ext cx="9001000" cy="5616624"/>
          </a:xfrm>
        </p:spPr>
        <p:txBody>
          <a:bodyPr>
            <a:normAutofit fontScale="25000" lnSpcReduction="20000"/>
          </a:bodyPr>
          <a:lstStyle/>
          <a:p>
            <a:pPr marL="342900" indent="-342900" algn="l">
              <a:buFont typeface="Arial" panose="020B0604020202020204" pitchFamily="34" charset="0"/>
              <a:buChar char="•"/>
            </a:pPr>
            <a:r>
              <a:rPr lang="es-ES" sz="8000" dirty="0">
                <a:solidFill>
                  <a:schemeClr val="tx1"/>
                </a:solidFill>
                <a:latin typeface="Arial" panose="020B0604020202020204" pitchFamily="34" charset="0"/>
                <a:cs typeface="Arial" panose="020B0604020202020204" pitchFamily="34" charset="0"/>
              </a:rPr>
              <a:t>A través de la sede electrónica</a:t>
            </a:r>
          </a:p>
          <a:p>
            <a:pPr algn="l"/>
            <a:endParaRPr lang="es-ES" sz="8800" b="1" dirty="0">
              <a:solidFill>
                <a:schemeClr val="tx1"/>
              </a:solidFill>
              <a:latin typeface="Arial" panose="020B0604020202020204" pitchFamily="34" charset="0"/>
              <a:cs typeface="Arial" panose="020B0604020202020204" pitchFamily="34" charset="0"/>
            </a:endParaRPr>
          </a:p>
          <a:p>
            <a:r>
              <a:rPr lang="es-ES" sz="7200" b="1" dirty="0" smtClean="0">
                <a:solidFill>
                  <a:schemeClr val="tx1"/>
                </a:solidFill>
                <a:latin typeface="Arial" panose="020B0604020202020204" pitchFamily="34" charset="0"/>
                <a:cs typeface="Arial" panose="020B0604020202020204" pitchFamily="34" charset="0"/>
              </a:rPr>
              <a:t>https</a:t>
            </a:r>
            <a:r>
              <a:rPr lang="es-ES" sz="7200" b="1" dirty="0">
                <a:solidFill>
                  <a:schemeClr val="tx1"/>
                </a:solidFill>
                <a:latin typeface="Arial" panose="020B0604020202020204" pitchFamily="34" charset="0"/>
                <a:cs typeface="Arial" panose="020B0604020202020204" pitchFamily="34" charset="0"/>
              </a:rPr>
              <a:t>://www.euskadi.eus/egoitza-elektronikoa/</a:t>
            </a:r>
          </a:p>
          <a:p>
            <a:r>
              <a:rPr lang="es-ES" sz="7200" b="1" dirty="0">
                <a:solidFill>
                  <a:schemeClr val="tx1"/>
                </a:solidFill>
                <a:latin typeface="Arial" panose="020B0604020202020204" pitchFamily="34" charset="0"/>
                <a:cs typeface="Arial" panose="020B0604020202020204" pitchFamily="34" charset="0"/>
              </a:rPr>
              <a:t>http://www.elankidetza.euskadi.eus/x63-homev7/eu/</a:t>
            </a:r>
          </a:p>
          <a:p>
            <a:pPr marL="457200" indent="-457200" algn="l">
              <a:buFont typeface="Arial" panose="020B0604020202020204" pitchFamily="34" charset="0"/>
              <a:buChar char="•"/>
            </a:pPr>
            <a:endParaRPr lang="es-ES" sz="8000"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s-ES" sz="8000" dirty="0" smtClean="0">
                <a:solidFill>
                  <a:schemeClr val="tx1"/>
                </a:solidFill>
                <a:latin typeface="Arial" panose="020B0604020202020204" pitchFamily="34" charset="0"/>
                <a:cs typeface="Arial" panose="020B0604020202020204" pitchFamily="34" charset="0"/>
              </a:rPr>
              <a:t>Datos </a:t>
            </a:r>
            <a:r>
              <a:rPr lang="es-ES" sz="8000" dirty="0">
                <a:solidFill>
                  <a:schemeClr val="tx1"/>
                </a:solidFill>
                <a:latin typeface="Arial" panose="020B0604020202020204" pitchFamily="34" charset="0"/>
                <a:cs typeface="Arial" panose="020B0604020202020204" pitchFamily="34" charset="0"/>
              </a:rPr>
              <a:t>principales de la entidad solicitante, la socia local y de la intervención</a:t>
            </a:r>
          </a:p>
          <a:p>
            <a:pPr marL="457200" indent="-457200" algn="l">
              <a:buFont typeface="Arial" panose="020B0604020202020204" pitchFamily="34" charset="0"/>
              <a:buChar char="•"/>
            </a:pPr>
            <a:r>
              <a:rPr lang="es-ES" sz="8000" dirty="0">
                <a:solidFill>
                  <a:schemeClr val="tx1"/>
                </a:solidFill>
                <a:latin typeface="Arial" panose="020B0604020202020204" pitchFamily="34" charset="0"/>
                <a:cs typeface="Arial" panose="020B0604020202020204" pitchFamily="34" charset="0"/>
              </a:rPr>
              <a:t>Datos presupuestarios básicos:</a:t>
            </a:r>
          </a:p>
          <a:p>
            <a:pPr lvl="2" algn="l"/>
            <a:r>
              <a:rPr lang="es-ES" sz="8000" dirty="0">
                <a:solidFill>
                  <a:schemeClr val="tx1"/>
                </a:solidFill>
                <a:latin typeface="Arial" panose="020B0604020202020204" pitchFamily="34" charset="0"/>
                <a:cs typeface="Arial" panose="020B0604020202020204" pitchFamily="34" charset="0"/>
              </a:rPr>
              <a:t>- Monto solicitado total</a:t>
            </a:r>
          </a:p>
          <a:p>
            <a:pPr lvl="1" algn="l"/>
            <a:r>
              <a:rPr lang="es-ES" sz="8000" dirty="0">
                <a:solidFill>
                  <a:schemeClr val="tx1"/>
                </a:solidFill>
                <a:latin typeface="Arial" panose="020B0604020202020204" pitchFamily="34" charset="0"/>
                <a:cs typeface="Arial" panose="020B0604020202020204" pitchFamily="34" charset="0"/>
              </a:rPr>
              <a:t>	- Montos solicitados por partidas y % sobre el total</a:t>
            </a:r>
          </a:p>
          <a:p>
            <a:pPr lvl="1" algn="l"/>
            <a:r>
              <a:rPr lang="es-ES" sz="8000" dirty="0">
                <a:solidFill>
                  <a:schemeClr val="tx1"/>
                </a:solidFill>
                <a:latin typeface="Arial" panose="020B0604020202020204" pitchFamily="34" charset="0"/>
                <a:cs typeface="Arial" panose="020B0604020202020204" pitchFamily="34" charset="0"/>
              </a:rPr>
              <a:t>	- TC utilizado, </a:t>
            </a:r>
            <a:r>
              <a:rPr lang="es-ES" sz="8000" dirty="0">
                <a:solidFill>
                  <a:srgbClr val="00B0F0"/>
                </a:solidFill>
                <a:latin typeface="Arial" panose="020B0604020202020204" pitchFamily="34" charset="0"/>
                <a:cs typeface="Arial" panose="020B0604020202020204" pitchFamily="34" charset="0"/>
              </a:rPr>
              <a:t>día</a:t>
            </a:r>
            <a:r>
              <a:rPr lang="es-ES" sz="8000" dirty="0">
                <a:solidFill>
                  <a:schemeClr val="tx1"/>
                </a:solidFill>
                <a:latin typeface="Arial" panose="020B0604020202020204" pitchFamily="34" charset="0"/>
                <a:cs typeface="Arial" panose="020B0604020202020204" pitchFamily="34" charset="0"/>
              </a:rPr>
              <a:t> y fuente</a:t>
            </a:r>
          </a:p>
          <a:p>
            <a:pPr lvl="1" algn="l"/>
            <a:r>
              <a:rPr lang="es-ES" sz="8000" dirty="0">
                <a:solidFill>
                  <a:schemeClr val="tx1"/>
                </a:solidFill>
                <a:latin typeface="Arial" panose="020B0604020202020204" pitchFamily="34" charset="0"/>
                <a:cs typeface="Arial" panose="020B0604020202020204" pitchFamily="34" charset="0"/>
              </a:rPr>
              <a:t>	- Porcentaje a ejecutar en caso agrupaciones (no convenio)</a:t>
            </a:r>
          </a:p>
          <a:p>
            <a:pPr lvl="1" algn="l"/>
            <a:r>
              <a:rPr lang="es-ES" sz="8000" dirty="0">
                <a:solidFill>
                  <a:schemeClr val="tx1"/>
                </a:solidFill>
                <a:latin typeface="Arial" panose="020B0604020202020204" pitchFamily="34" charset="0"/>
                <a:cs typeface="Arial" panose="020B0604020202020204" pitchFamily="34" charset="0"/>
              </a:rPr>
              <a:t>	- Uso de recibos: rubros (alimentación, transporte y otros) y monto (no 	memoria)</a:t>
            </a:r>
          </a:p>
          <a:p>
            <a:pPr lvl="1" algn="l"/>
            <a:r>
              <a:rPr lang="es-ES" sz="8000" dirty="0">
                <a:solidFill>
                  <a:schemeClr val="tx1"/>
                </a:solidFill>
                <a:latin typeface="Arial" panose="020B0604020202020204" pitchFamily="34" charset="0"/>
                <a:cs typeface="Arial" panose="020B0604020202020204" pitchFamily="34" charset="0"/>
              </a:rPr>
              <a:t>	- Evaluación					</a:t>
            </a:r>
          </a:p>
          <a:p>
            <a:pPr marL="457200" indent="-457200" algn="l">
              <a:buFont typeface="Arial" panose="020B0604020202020204" pitchFamily="34" charset="0"/>
              <a:buChar char="•"/>
            </a:pPr>
            <a:r>
              <a:rPr lang="es-ES" sz="8000" dirty="0">
                <a:solidFill>
                  <a:schemeClr val="tx1"/>
                </a:solidFill>
                <a:latin typeface="Arial" panose="020B0604020202020204" pitchFamily="34" charset="0"/>
                <a:cs typeface="Arial" panose="020B0604020202020204" pitchFamily="34" charset="0"/>
              </a:rPr>
              <a:t>Declaraciones responsables y </a:t>
            </a:r>
            <a:r>
              <a:rPr lang="es-ES" sz="8000" dirty="0" smtClean="0">
                <a:solidFill>
                  <a:schemeClr val="tx1"/>
                </a:solidFill>
                <a:latin typeface="Arial" panose="020B0604020202020204" pitchFamily="34" charset="0"/>
                <a:cs typeface="Arial" panose="020B0604020202020204" pitchFamily="34" charset="0"/>
              </a:rPr>
              <a:t>compromisos</a:t>
            </a:r>
            <a:endParaRPr lang="es-ES" sz="7200" b="1" dirty="0">
              <a:solidFill>
                <a:srgbClr val="FF0000"/>
              </a:solidFill>
              <a:latin typeface="Arial" panose="020B0604020202020204" pitchFamily="34" charset="0"/>
              <a:cs typeface="Arial" panose="020B0604020202020204" pitchFamily="34" charset="0"/>
            </a:endParaRPr>
          </a:p>
          <a:p>
            <a:pPr algn="l"/>
            <a:r>
              <a:rPr lang="es-ES" sz="8000" b="1" dirty="0">
                <a:solidFill>
                  <a:srgbClr val="FF0000"/>
                </a:solidFill>
                <a:latin typeface="Arial" panose="020B0604020202020204" pitchFamily="34" charset="0"/>
                <a:cs typeface="Arial" panose="020B0604020202020204" pitchFamily="34" charset="0"/>
              </a:rPr>
              <a:t>	</a:t>
            </a:r>
            <a:endParaRPr lang="es-ES" sz="8000" dirty="0">
              <a:solidFill>
                <a:schemeClr val="tx1"/>
              </a:solidFill>
              <a:latin typeface="Arial" panose="020B0604020202020204" pitchFamily="34" charset="0"/>
              <a:cs typeface="Arial" panose="020B0604020202020204" pitchFamily="34" charset="0"/>
            </a:endParaRPr>
          </a:p>
          <a:p>
            <a:pPr algn="l"/>
            <a:endParaRPr lang="es-ES" sz="8000" dirty="0">
              <a:solidFill>
                <a:srgbClr val="FF0000"/>
              </a:solidFill>
              <a:latin typeface="Arial" panose="020B0604020202020204" pitchFamily="34" charset="0"/>
              <a:cs typeface="Arial" panose="020B0604020202020204" pitchFamily="34" charset="0"/>
            </a:endParaRPr>
          </a:p>
          <a:p>
            <a:pPr algn="l"/>
            <a:endParaRPr lang="es-ES" sz="8000" dirty="0">
              <a:solidFill>
                <a:schemeClr val="tx1"/>
              </a:solidFill>
              <a:latin typeface="Arial" panose="020B0604020202020204" pitchFamily="34" charset="0"/>
              <a:cs typeface="Arial" panose="020B0604020202020204" pitchFamily="34" charset="0"/>
            </a:endParaRPr>
          </a:p>
          <a:p>
            <a:pPr algn="l"/>
            <a:endParaRPr lang="es-ES" sz="8000" dirty="0">
              <a:solidFill>
                <a:schemeClr val="tx1"/>
              </a:solidFill>
              <a:latin typeface="Arial" panose="020B0604020202020204" pitchFamily="34" charset="0"/>
              <a:cs typeface="Arial" panose="020B0604020202020204" pitchFamily="34" charset="0"/>
            </a:endParaRPr>
          </a:p>
          <a:p>
            <a:pPr algn="l"/>
            <a:endParaRPr lang="es-ES" sz="8000" dirty="0">
              <a:solidFill>
                <a:schemeClr val="tx1"/>
              </a:solidFill>
              <a:latin typeface="Arial" panose="020B0604020202020204" pitchFamily="34" charset="0"/>
              <a:cs typeface="Arial" panose="020B0604020202020204" pitchFamily="34" charset="0"/>
            </a:endParaRPr>
          </a:p>
          <a:p>
            <a:pPr algn="l"/>
            <a:endParaRPr lang="es-ES" sz="8000" dirty="0">
              <a:solidFill>
                <a:schemeClr val="tx1"/>
              </a:solidFill>
            </a:endParaRPr>
          </a:p>
          <a:p>
            <a:pPr algn="l"/>
            <a:endParaRPr lang="es-ES" sz="8000" dirty="0">
              <a:solidFill>
                <a:schemeClr val="tx1"/>
              </a:solidFill>
            </a:endParaRPr>
          </a:p>
          <a:p>
            <a:pPr algn="l"/>
            <a:endParaRPr lang="es-ES" sz="8000" b="1" dirty="0">
              <a:solidFill>
                <a:schemeClr val="tx1"/>
              </a:solidFill>
            </a:endParaRPr>
          </a:p>
          <a:p>
            <a:pPr algn="l"/>
            <a:endParaRPr lang="es-ES" sz="8800" b="1" u="sng" dirty="0" smtClean="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endParaRPr>
          </a:p>
          <a:p>
            <a:pPr algn="l"/>
            <a:endParaRPr lang="es-ES" dirty="0" smtClean="0">
              <a:solidFill>
                <a:schemeClr val="tx1"/>
              </a:solidFill>
            </a:endParaRPr>
          </a:p>
        </p:txBody>
      </p:sp>
      <p:pic>
        <p:nvPicPr>
          <p:cNvPr id="10"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879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1872209"/>
            <a:ext cx="8784976" cy="5085183"/>
          </a:xfrm>
        </p:spPr>
        <p:txBody>
          <a:bodyPr>
            <a:normAutofit/>
          </a:bodyPr>
          <a:lstStyle/>
          <a:p>
            <a:pPr marL="457200" indent="-4572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Anexos en la pestaña </a:t>
            </a:r>
            <a:r>
              <a:rPr lang="es-ES" sz="2000" b="1" dirty="0" smtClean="0">
                <a:solidFill>
                  <a:srgbClr val="00B0F0"/>
                </a:solidFill>
                <a:latin typeface="Arial" panose="020B0604020202020204" pitchFamily="34" charset="0"/>
                <a:cs typeface="Arial" panose="020B0604020202020204" pitchFamily="34" charset="0"/>
              </a:rPr>
              <a:t>“Adjuntar </a:t>
            </a:r>
            <a:r>
              <a:rPr lang="es-ES" sz="2000" b="1" dirty="0">
                <a:solidFill>
                  <a:srgbClr val="00B0F0"/>
                </a:solidFill>
                <a:latin typeface="Arial" panose="020B0604020202020204" pitchFamily="34" charset="0"/>
                <a:cs typeface="Arial" panose="020B0604020202020204" pitchFamily="34" charset="0"/>
              </a:rPr>
              <a:t>los documentos</a:t>
            </a:r>
            <a:r>
              <a:rPr lang="es-ES" sz="2000" b="1" dirty="0" smtClean="0">
                <a:solidFill>
                  <a:srgbClr val="00B0F0"/>
                </a:solidFill>
                <a:latin typeface="Arial" panose="020B0604020202020204" pitchFamily="34" charset="0"/>
                <a:cs typeface="Arial" panose="020B0604020202020204" pitchFamily="34" charset="0"/>
              </a:rPr>
              <a:t>”</a:t>
            </a:r>
            <a:endParaRPr lang="es-ES" sz="2000" b="1"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s-ES" sz="2400" b="1" dirty="0">
              <a:solidFill>
                <a:schemeClr val="tx1"/>
              </a:solidFill>
              <a:latin typeface="Arial" panose="020B0604020202020204" pitchFamily="34" charset="0"/>
              <a:cs typeface="Arial" panose="020B0604020202020204" pitchFamily="34" charset="0"/>
            </a:endParaRPr>
          </a:p>
          <a:p>
            <a:pPr marL="914400" lvl="1" indent="-4572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Obligatorios: </a:t>
            </a:r>
            <a:r>
              <a:rPr lang="es-ES" sz="2000" dirty="0" smtClean="0">
                <a:solidFill>
                  <a:schemeClr val="tx1"/>
                </a:solidFill>
                <a:latin typeface="Arial" panose="020B0604020202020204" pitchFamily="34" charset="0"/>
                <a:cs typeface="Arial" panose="020B0604020202020204" pitchFamily="34" charset="0"/>
              </a:rPr>
              <a:t>acreditan </a:t>
            </a:r>
            <a:r>
              <a:rPr lang="es-ES" sz="2000" dirty="0" smtClean="0">
                <a:solidFill>
                  <a:schemeClr val="tx1"/>
                </a:solidFill>
                <a:latin typeface="Arial" panose="020B0604020202020204" pitchFamily="34" charset="0"/>
                <a:cs typeface="Arial" panose="020B0604020202020204" pitchFamily="34" charset="0"/>
              </a:rPr>
              <a:t>requisitos. SÍ </a:t>
            </a:r>
            <a:r>
              <a:rPr lang="es-ES" sz="2000" dirty="0" smtClean="0">
                <a:solidFill>
                  <a:schemeClr val="tx1"/>
                </a:solidFill>
                <a:latin typeface="Arial" panose="020B0604020202020204" pitchFamily="34" charset="0"/>
                <a:cs typeface="Arial" panose="020B0604020202020204" pitchFamily="34" charset="0"/>
              </a:rPr>
              <a:t>se subsanan </a:t>
            </a:r>
            <a:r>
              <a:rPr lang="es-ES" sz="2000" dirty="0" smtClean="0">
                <a:solidFill>
                  <a:schemeClr val="tx1"/>
                </a:solidFill>
                <a:latin typeface="Arial" panose="020B0604020202020204" pitchFamily="34" charset="0"/>
                <a:cs typeface="Arial" panose="020B0604020202020204" pitchFamily="34" charset="0"/>
              </a:rPr>
              <a:t>si </a:t>
            </a:r>
            <a:r>
              <a:rPr lang="es-ES" sz="2000" dirty="0">
                <a:solidFill>
                  <a:schemeClr val="tx1"/>
                </a:solidFill>
                <a:latin typeface="Arial" panose="020B0604020202020204" pitchFamily="34" charset="0"/>
                <a:cs typeface="Arial" panose="020B0604020202020204" pitchFamily="34" charset="0"/>
              </a:rPr>
              <a:t>no se presentan o hay </a:t>
            </a:r>
            <a:r>
              <a:rPr lang="es-ES" sz="2000" dirty="0" smtClean="0">
                <a:solidFill>
                  <a:schemeClr val="tx1"/>
                </a:solidFill>
                <a:latin typeface="Arial" panose="020B0604020202020204" pitchFamily="34" charset="0"/>
                <a:cs typeface="Arial" panose="020B0604020202020204" pitchFamily="34" charset="0"/>
              </a:rPr>
              <a:t>errores.</a:t>
            </a:r>
          </a:p>
          <a:p>
            <a:pPr marL="914400" lvl="1" indent="-4572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Complementarios: </a:t>
            </a:r>
            <a:r>
              <a:rPr lang="es-ES" sz="2000" dirty="0" smtClean="0">
                <a:solidFill>
                  <a:schemeClr val="tx1"/>
                </a:solidFill>
                <a:latin typeface="Arial" panose="020B0604020202020204" pitchFamily="34" charset="0"/>
                <a:cs typeface="Arial" panose="020B0604020202020204" pitchFamily="34" charset="0"/>
              </a:rPr>
              <a:t>para </a:t>
            </a:r>
            <a:r>
              <a:rPr lang="es-ES" sz="2000" dirty="0" smtClean="0">
                <a:solidFill>
                  <a:schemeClr val="tx1"/>
                </a:solidFill>
                <a:latin typeface="Arial" panose="020B0604020202020204" pitchFamily="34" charset="0"/>
                <a:cs typeface="Arial" panose="020B0604020202020204" pitchFamily="34" charset="0"/>
              </a:rPr>
              <a:t>su valoración. NO se </a:t>
            </a:r>
            <a:r>
              <a:rPr lang="es-ES" sz="2000" dirty="0" smtClean="0">
                <a:solidFill>
                  <a:schemeClr val="tx1"/>
                </a:solidFill>
                <a:latin typeface="Arial" panose="020B0604020202020204" pitchFamily="34" charset="0"/>
                <a:cs typeface="Arial" panose="020B0604020202020204" pitchFamily="34" charset="0"/>
              </a:rPr>
              <a:t>subsanan si </a:t>
            </a:r>
            <a:r>
              <a:rPr lang="es-ES" sz="2000" dirty="0">
                <a:solidFill>
                  <a:schemeClr val="tx1"/>
                </a:solidFill>
                <a:latin typeface="Arial" panose="020B0604020202020204" pitchFamily="34" charset="0"/>
                <a:cs typeface="Arial" panose="020B0604020202020204" pitchFamily="34" charset="0"/>
              </a:rPr>
              <a:t>no se presentan o hay </a:t>
            </a:r>
            <a:r>
              <a:rPr lang="es-ES" sz="2000" dirty="0" smtClean="0">
                <a:solidFill>
                  <a:schemeClr val="tx1"/>
                </a:solidFill>
                <a:latin typeface="Arial" panose="020B0604020202020204" pitchFamily="34" charset="0"/>
                <a:cs typeface="Arial" panose="020B0604020202020204" pitchFamily="34" charset="0"/>
              </a:rPr>
              <a:t>errores. Sólo “Viabilidad técnica, material y metodológica” y planes (</a:t>
            </a:r>
            <a:r>
              <a:rPr lang="es-ES" sz="2000" dirty="0" smtClean="0">
                <a:solidFill>
                  <a:srgbClr val="FF0000"/>
                </a:solidFill>
                <a:latin typeface="Arial" panose="020B0604020202020204" pitchFamily="34" charset="0"/>
                <a:cs typeface="Arial" panose="020B0604020202020204" pitchFamily="34" charset="0"/>
              </a:rPr>
              <a:t>OJO</a:t>
            </a:r>
            <a:r>
              <a:rPr lang="es-ES" sz="2000" dirty="0" smtClean="0">
                <a:solidFill>
                  <a:schemeClr val="tx1"/>
                </a:solidFill>
                <a:latin typeface="Arial" panose="020B0604020202020204" pitchFamily="34" charset="0"/>
                <a:cs typeface="Arial" panose="020B0604020202020204" pitchFamily="34" charset="0"/>
              </a:rPr>
              <a:t>, el PEAH en las EHE es obligatorio). </a:t>
            </a:r>
            <a:endParaRPr lang="es-ES" sz="2000" dirty="0">
              <a:solidFill>
                <a:schemeClr val="tx1"/>
              </a:solidFill>
              <a:latin typeface="Arial" panose="020B0604020202020204" pitchFamily="34" charset="0"/>
              <a:cs typeface="Arial" panose="020B0604020202020204" pitchFamily="34" charset="0"/>
            </a:endParaRPr>
          </a:p>
          <a:p>
            <a:pPr marL="914400" lvl="1" indent="-457200" algn="l">
              <a:buFont typeface="Arial" panose="020B0604020202020204" pitchFamily="34" charset="0"/>
              <a:buChar char="•"/>
            </a:pPr>
            <a:endParaRPr lang="es-ES" sz="2000" b="1" dirty="0" smtClean="0">
              <a:solidFill>
                <a:srgbClr val="FF0000"/>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000" dirty="0" smtClean="0">
                <a:solidFill>
                  <a:schemeClr val="tx1"/>
                </a:solidFill>
                <a:uFill>
                  <a:solidFill>
                    <a:srgbClr val="FFFF00"/>
                  </a:solidFill>
                </a:uFill>
                <a:latin typeface="Arial" panose="020B0604020202020204" pitchFamily="34" charset="0"/>
                <a:cs typeface="Arial" panose="020B0604020202020204" pitchFamily="34" charset="0"/>
              </a:rPr>
              <a:t>Nº máximo de archivos: </a:t>
            </a:r>
            <a:r>
              <a:rPr lang="es-ES" sz="2000" dirty="0" smtClean="0">
                <a:solidFill>
                  <a:schemeClr val="tx1"/>
                </a:solidFill>
                <a:uFill>
                  <a:solidFill>
                    <a:srgbClr val="FFFF00"/>
                  </a:solidFill>
                </a:uFill>
                <a:latin typeface="Arial" panose="020B0604020202020204" pitchFamily="34" charset="0"/>
                <a:cs typeface="Arial" panose="020B0604020202020204" pitchFamily="34" charset="0"/>
              </a:rPr>
              <a:t>15 </a:t>
            </a:r>
            <a:r>
              <a:rPr lang="es-ES" sz="2000" dirty="0" smtClean="0">
                <a:solidFill>
                  <a:schemeClr val="tx1"/>
                </a:solidFill>
                <a:uFill>
                  <a:solidFill>
                    <a:srgbClr val="FFFF00"/>
                  </a:solidFill>
                </a:uFill>
                <a:latin typeface="Arial" panose="020B0604020202020204" pitchFamily="34" charset="0"/>
                <a:cs typeface="Arial" panose="020B0604020202020204" pitchFamily="34" charset="0"/>
              </a:rPr>
              <a:t>ZIP (1 ZIP=5 </a:t>
            </a:r>
            <a:r>
              <a:rPr lang="es-ES" sz="2000" dirty="0" smtClean="0">
                <a:solidFill>
                  <a:schemeClr val="tx1"/>
                </a:solidFill>
                <a:uFill>
                  <a:solidFill>
                    <a:srgbClr val="FFFF00"/>
                  </a:solidFill>
                </a:uFill>
                <a:latin typeface="Arial" panose="020B0604020202020204" pitchFamily="34" charset="0"/>
                <a:cs typeface="Arial" panose="020B0604020202020204" pitchFamily="34" charset="0"/>
              </a:rPr>
              <a:t>MB)</a:t>
            </a:r>
          </a:p>
          <a:p>
            <a:pPr algn="l"/>
            <a:endParaRPr lang="es-ES" sz="2000" b="1" dirty="0" smtClean="0">
              <a:solidFill>
                <a:schemeClr val="tx1"/>
              </a:solidFill>
              <a:uFill>
                <a:solidFill>
                  <a:srgbClr val="FFFF00"/>
                </a:solidFill>
              </a:uFill>
              <a:latin typeface="Arial" panose="020B0604020202020204" pitchFamily="34" charset="0"/>
              <a:cs typeface="Arial" panose="020B0604020202020204" pitchFamily="34" charset="0"/>
            </a:endParaRPr>
          </a:p>
          <a:p>
            <a:pPr algn="l"/>
            <a:r>
              <a:rPr lang="es-ES" sz="2000" b="1" dirty="0" smtClean="0">
                <a:solidFill>
                  <a:srgbClr val="FF0000"/>
                </a:solidFill>
                <a:uFill>
                  <a:solidFill>
                    <a:srgbClr val="FFFF00"/>
                  </a:solidFill>
                </a:uFill>
                <a:latin typeface="Arial" panose="020B0604020202020204" pitchFamily="34" charset="0"/>
                <a:cs typeface="Arial" panose="020B0604020202020204" pitchFamily="34" charset="0"/>
              </a:rPr>
              <a:t>Importante</a:t>
            </a:r>
            <a:r>
              <a:rPr lang="es-ES" sz="2000" dirty="0">
                <a:solidFill>
                  <a:schemeClr val="tx1"/>
                </a:solidFill>
                <a:uFill>
                  <a:solidFill>
                    <a:srgbClr val="FFFF00"/>
                  </a:solidFill>
                </a:uFill>
                <a:latin typeface="Arial" panose="020B0604020202020204" pitchFamily="34" charset="0"/>
                <a:cs typeface="Arial" panose="020B0604020202020204" pitchFamily="34" charset="0"/>
              </a:rPr>
              <a:t>: comprimir los </a:t>
            </a:r>
            <a:r>
              <a:rPr lang="es-ES" sz="2000" dirty="0" smtClean="0">
                <a:solidFill>
                  <a:schemeClr val="tx1"/>
                </a:solidFill>
                <a:uFill>
                  <a:solidFill>
                    <a:srgbClr val="FFFF00"/>
                  </a:solidFill>
                </a:uFill>
                <a:latin typeface="Arial" panose="020B0604020202020204" pitchFamily="34" charset="0"/>
                <a:cs typeface="Arial" panose="020B0604020202020204" pitchFamily="34" charset="0"/>
              </a:rPr>
              <a:t>archivos</a:t>
            </a:r>
            <a:endParaRPr lang="es-ES" sz="2000" dirty="0">
              <a:solidFill>
                <a:schemeClr val="tx1"/>
              </a:solidFill>
              <a:uFill>
                <a:solidFill>
                  <a:srgbClr val="FFFF00"/>
                </a:solidFill>
              </a:uFill>
              <a:latin typeface="Arial" panose="020B0604020202020204" pitchFamily="34" charset="0"/>
              <a:cs typeface="Arial" panose="020B0604020202020204" pitchFamily="34" charset="0"/>
            </a:endParaRPr>
          </a:p>
          <a:p>
            <a:pPr algn="l"/>
            <a:r>
              <a:rPr lang="es-ES" sz="2000" dirty="0" smtClean="0">
                <a:solidFill>
                  <a:schemeClr val="tx1"/>
                </a:solidFill>
                <a:uFill>
                  <a:solidFill>
                    <a:srgbClr val="FFFF00"/>
                  </a:solidFill>
                </a:uFill>
                <a:latin typeface="Arial" panose="020B0604020202020204" pitchFamily="34" charset="0"/>
                <a:cs typeface="Arial" panose="020B0604020202020204" pitchFamily="34" charset="0"/>
              </a:rPr>
              <a:t>	</a:t>
            </a:r>
          </a:p>
          <a:p>
            <a:r>
              <a:rPr lang="es-ES" sz="2000" dirty="0" smtClean="0">
                <a:solidFill>
                  <a:schemeClr val="tx1"/>
                </a:solidFill>
                <a:uFill>
                  <a:solidFill>
                    <a:srgbClr val="FFFF00"/>
                  </a:solidFill>
                </a:uFill>
                <a:latin typeface="Arial" panose="020B0604020202020204" pitchFamily="34" charset="0"/>
                <a:cs typeface="Arial" panose="020B0604020202020204" pitchFamily="34" charset="0"/>
              </a:rPr>
              <a:t>Ver </a:t>
            </a:r>
            <a:r>
              <a:rPr lang="es-ES" sz="2000" b="1" dirty="0" smtClean="0">
                <a:solidFill>
                  <a:srgbClr val="7030A0"/>
                </a:solidFill>
                <a:uFill>
                  <a:solidFill>
                    <a:srgbClr val="FFFF00"/>
                  </a:solidFill>
                </a:uFill>
                <a:latin typeface="Arial" panose="020B0604020202020204" pitchFamily="34" charset="0"/>
                <a:cs typeface="Arial" panose="020B0604020202020204" pitchFamily="34" charset="0"/>
              </a:rPr>
              <a:t>listado de documentación</a:t>
            </a:r>
            <a:endParaRPr lang="es-ES" sz="2000" b="1" dirty="0">
              <a:solidFill>
                <a:srgbClr val="7030A0"/>
              </a:solidFill>
              <a:uFill>
                <a:solidFill>
                  <a:srgbClr val="FFFF00"/>
                </a:solidFill>
              </a:u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s-ES" sz="2600" b="1" dirty="0" smtClean="0">
              <a:solidFill>
                <a:srgbClr val="FF0000"/>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s-ES" sz="2600" b="1" dirty="0">
              <a:solidFill>
                <a:srgbClr val="FF0000"/>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s-ES" sz="2600" b="1" dirty="0" smtClean="0">
              <a:solidFill>
                <a:srgbClr val="FF0000"/>
              </a:solidFill>
              <a:latin typeface="Arial" panose="020B0604020202020204" pitchFamily="34" charset="0"/>
              <a:cs typeface="Arial" panose="020B0604020202020204" pitchFamily="34" charset="0"/>
            </a:endParaRPr>
          </a:p>
          <a:p>
            <a:pPr algn="l"/>
            <a:endParaRPr lang="es-ES" sz="2600" b="1" u="sng" dirty="0" smtClean="0">
              <a:solidFill>
                <a:schemeClr val="tx1"/>
              </a:solidFill>
              <a:latin typeface="Arial" panose="020B0604020202020204" pitchFamily="34" charset="0"/>
              <a:cs typeface="Arial" panose="020B0604020202020204" pitchFamily="34" charset="0"/>
            </a:endParaRPr>
          </a:p>
          <a:p>
            <a:pPr algn="l"/>
            <a:endParaRPr lang="es-ES" dirty="0" smtClean="0">
              <a:solidFill>
                <a:srgbClr val="FF0000"/>
              </a:solidFill>
              <a:latin typeface="Arial" panose="020B0604020202020204" pitchFamily="34" charset="0"/>
              <a:cs typeface="Arial" panose="020B0604020202020204" pitchFamily="34" charset="0"/>
            </a:endParaRPr>
          </a:p>
          <a:p>
            <a:pPr algn="l"/>
            <a:endParaRPr lang="es-ES" dirty="0" smtClean="0">
              <a:solidFill>
                <a:srgbClr val="FF0000"/>
              </a:solidFill>
              <a:latin typeface="Arial" panose="020B0604020202020204" pitchFamily="34" charset="0"/>
              <a:cs typeface="Arial" panose="020B0604020202020204" pitchFamily="34" charset="0"/>
            </a:endParaRPr>
          </a:p>
          <a:p>
            <a:pPr algn="l"/>
            <a:endParaRPr lang="es-ES" dirty="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endParaRPr>
          </a:p>
          <a:p>
            <a:pPr algn="l"/>
            <a:endParaRPr lang="es-ES" dirty="0" smtClean="0">
              <a:solidFill>
                <a:schemeClr val="tx1"/>
              </a:solidFill>
            </a:endParaRPr>
          </a:p>
          <a:p>
            <a:pPr algn="l"/>
            <a:endParaRPr lang="es-ES" b="1" dirty="0">
              <a:solidFill>
                <a:schemeClr val="tx1"/>
              </a:solidFill>
            </a:endParaRPr>
          </a:p>
          <a:p>
            <a:pPr algn="l"/>
            <a:endParaRPr lang="es-ES" dirty="0" smtClean="0">
              <a:solidFill>
                <a:schemeClr val="tx1"/>
              </a:solidFill>
            </a:endParaRPr>
          </a:p>
          <a:p>
            <a:pPr algn="l"/>
            <a:endParaRPr lang="es-ES" dirty="0" smtClean="0">
              <a:solidFill>
                <a:schemeClr val="tx1"/>
              </a:solidFill>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txBox="1">
            <a:spLocks/>
          </p:cNvSpPr>
          <p:nvPr/>
        </p:nvSpPr>
        <p:spPr>
          <a:xfrm>
            <a:off x="1403648" y="476672"/>
            <a:ext cx="7128792" cy="1080120"/>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 sz="3600" b="1" smtClean="0">
                <a:solidFill>
                  <a:srgbClr val="0099CC"/>
                </a:solidFill>
                <a:latin typeface="Arial" panose="020B0604020202020204" pitchFamily="34" charset="0"/>
                <a:cs typeface="Arial" panose="020B0604020202020204" pitchFamily="34" charset="0"/>
              </a:rPr>
              <a:t/>
            </a:r>
            <a:br>
              <a:rPr lang="es-ES" sz="3600" b="1" smtClean="0">
                <a:solidFill>
                  <a:srgbClr val="0099CC"/>
                </a:solidFill>
                <a:latin typeface="Arial" panose="020B0604020202020204" pitchFamily="34" charset="0"/>
                <a:cs typeface="Arial" panose="020B0604020202020204" pitchFamily="34" charset="0"/>
              </a:rPr>
            </a:br>
            <a:r>
              <a:rPr lang="es-ES" sz="3600" b="1" smtClean="0">
                <a:solidFill>
                  <a:srgbClr val="0099CC"/>
                </a:solidFill>
                <a:latin typeface="Arial" panose="020B0604020202020204" pitchFamily="34" charset="0"/>
                <a:cs typeface="Arial" panose="020B0604020202020204" pitchFamily="34" charset="0"/>
              </a:rPr>
              <a:t>Solicitud: instancia normalizada (ii)</a:t>
            </a:r>
            <a:r>
              <a:rPr lang="es-ES" sz="2000" smtClean="0">
                <a:latin typeface="Arial" panose="020B0604020202020204" pitchFamily="34" charset="0"/>
                <a:cs typeface="Arial" panose="020B0604020202020204" pitchFamily="34" charset="0"/>
              </a:rPr>
              <a:t/>
            </a:r>
            <a:br>
              <a:rPr lang="es-ES" sz="2000" smtClean="0">
                <a:latin typeface="Arial" panose="020B0604020202020204" pitchFamily="34" charset="0"/>
                <a:cs typeface="Arial" panose="020B0604020202020204" pitchFamily="34" charset="0"/>
              </a:rPr>
            </a:br>
            <a:endParaRPr lang="es-ES" sz="2200" b="1" dirty="0">
              <a:solidFill>
                <a:srgbClr val="0099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8281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476672"/>
            <a:ext cx="7128792" cy="1080120"/>
          </a:xfrm>
        </p:spPr>
        <p:txBody>
          <a:bodyPr>
            <a:normAutofit fontScale="90000"/>
          </a:bodyPr>
          <a:lstStyle/>
          <a:p>
            <a:pPr algn="l"/>
            <a:r>
              <a:rPr lang="es-ES" sz="3600" b="1" dirty="0" smtClean="0">
                <a:solidFill>
                  <a:srgbClr val="0099CC"/>
                </a:solidFill>
                <a:latin typeface="Arial" panose="020B0604020202020204" pitchFamily="34" charset="0"/>
                <a:cs typeface="Arial" panose="020B0604020202020204" pitchFamily="34" charset="0"/>
              </a:rPr>
              <a:t/>
            </a:r>
            <a:br>
              <a:rPr lang="es-ES" sz="3600" b="1" dirty="0" smtClean="0">
                <a:solidFill>
                  <a:srgbClr val="0099CC"/>
                </a:solidFill>
                <a:latin typeface="Arial" panose="020B0604020202020204" pitchFamily="34" charset="0"/>
                <a:cs typeface="Arial" panose="020B0604020202020204" pitchFamily="34" charset="0"/>
              </a:rPr>
            </a:br>
            <a:r>
              <a:rPr lang="es-ES" sz="3600" b="1" dirty="0" smtClean="0">
                <a:solidFill>
                  <a:srgbClr val="0099CC"/>
                </a:solidFill>
                <a:latin typeface="Arial" panose="020B0604020202020204" pitchFamily="34" charset="0"/>
                <a:cs typeface="Arial" panose="020B0604020202020204" pitchFamily="34" charset="0"/>
              </a:rPr>
              <a:t>Solicitud: instancia normalizada </a:t>
            </a:r>
            <a:r>
              <a:rPr lang="es-ES" sz="3600" b="1" dirty="0" smtClean="0">
                <a:solidFill>
                  <a:srgbClr val="0099CC"/>
                </a:solidFill>
                <a:latin typeface="Arial" panose="020B0604020202020204" pitchFamily="34" charset="0"/>
                <a:cs typeface="Arial" panose="020B0604020202020204" pitchFamily="34" charset="0"/>
              </a:rPr>
              <a:t>(iii</a:t>
            </a:r>
            <a:r>
              <a:rPr lang="es-ES" sz="3600" b="1" dirty="0" smtClean="0">
                <a:solidFill>
                  <a:srgbClr val="0099CC"/>
                </a:solidFill>
                <a:latin typeface="Arial" panose="020B0604020202020204" pitchFamily="34" charset="0"/>
                <a:cs typeface="Arial" panose="020B0604020202020204" pitchFamily="34" charset="0"/>
              </a:rPr>
              <a:t>)</a:t>
            </a: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endParaRPr lang="es-ES" sz="2200" b="1"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79512" y="1340768"/>
            <a:ext cx="9001000" cy="5616624"/>
          </a:xfrm>
        </p:spPr>
        <p:txBody>
          <a:bodyPr>
            <a:normAutofit/>
          </a:bodyPr>
          <a:lstStyle/>
          <a:p>
            <a:pPr marL="342900" indent="-342900" algn="l">
              <a:buFont typeface="Arial" panose="020B0604020202020204" pitchFamily="34" charset="0"/>
              <a:buChar char="•"/>
            </a:pPr>
            <a:endParaRPr lang="es-ES" sz="2000" b="1"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Quién </a:t>
            </a:r>
            <a:r>
              <a:rPr lang="es-ES" sz="2000" b="1" dirty="0">
                <a:solidFill>
                  <a:schemeClr val="tx1"/>
                </a:solidFill>
                <a:latin typeface="Arial" panose="020B0604020202020204" pitchFamily="34" charset="0"/>
                <a:cs typeface="Arial" panose="020B0604020202020204" pitchFamily="34" charset="0"/>
              </a:rPr>
              <a:t>firma la </a:t>
            </a:r>
            <a:r>
              <a:rPr lang="es-ES" sz="2000" b="1" dirty="0" smtClean="0">
                <a:solidFill>
                  <a:schemeClr val="tx1"/>
                </a:solidFill>
                <a:latin typeface="Arial" panose="020B0604020202020204" pitchFamily="34" charset="0"/>
                <a:cs typeface="Arial" panose="020B0604020202020204" pitchFamily="34" charset="0"/>
              </a:rPr>
              <a:t>solicitud</a:t>
            </a:r>
          </a:p>
          <a:p>
            <a:pPr marL="342900" indent="-342900" algn="l">
              <a:buFont typeface="Arial" panose="020B0604020202020204" pitchFamily="34" charset="0"/>
              <a:buChar char="•"/>
            </a:pPr>
            <a:endParaRPr lang="es-ES" sz="2000" b="1" dirty="0">
              <a:solidFill>
                <a:schemeClr val="tx1"/>
              </a:solidFill>
              <a:latin typeface="Arial" panose="020B0604020202020204" pitchFamily="34" charset="0"/>
              <a:cs typeface="Arial" panose="020B0604020202020204" pitchFamily="34" charset="0"/>
            </a:endParaRPr>
          </a:p>
          <a:p>
            <a:pPr algn="l"/>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1</a:t>
            </a:r>
            <a:r>
              <a:rPr lang="es-ES" sz="2000" dirty="0">
                <a:solidFill>
                  <a:schemeClr val="tx1"/>
                </a:solidFill>
                <a:latin typeface="Arial" panose="020B0604020202020204" pitchFamily="34" charset="0"/>
                <a:cs typeface="Arial" panose="020B0604020202020204" pitchFamily="34" charset="0"/>
              </a:rPr>
              <a:t>) Una </a:t>
            </a:r>
            <a:r>
              <a:rPr lang="es-ES" sz="2000" b="1" dirty="0">
                <a:solidFill>
                  <a:schemeClr val="tx1"/>
                </a:solidFill>
                <a:latin typeface="Arial" panose="020B0604020202020204" pitchFamily="34" charset="0"/>
                <a:cs typeface="Arial" panose="020B0604020202020204" pitchFamily="34" charset="0"/>
              </a:rPr>
              <a:t>entidad</a:t>
            </a:r>
            <a:r>
              <a:rPr lang="es-ES" sz="2000" dirty="0">
                <a:solidFill>
                  <a:schemeClr val="tx1"/>
                </a:solidFill>
                <a:latin typeface="Arial" panose="020B0604020202020204" pitchFamily="34" charset="0"/>
                <a:cs typeface="Arial" panose="020B0604020202020204" pitchFamily="34" charset="0"/>
              </a:rPr>
              <a:t> (CIF): “</a:t>
            </a:r>
            <a:r>
              <a:rPr lang="es-ES" sz="2000" dirty="0" smtClean="0">
                <a:solidFill>
                  <a:schemeClr val="tx1"/>
                </a:solidFill>
                <a:latin typeface="Arial" panose="020B0604020202020204" pitchFamily="34" charset="0"/>
                <a:cs typeface="Arial" panose="020B0604020202020204" pitchFamily="34" charset="0"/>
              </a:rPr>
              <a:t>Persona/entidad </a:t>
            </a:r>
            <a:r>
              <a:rPr lang="es-ES" sz="2000" dirty="0">
                <a:solidFill>
                  <a:schemeClr val="tx1"/>
                </a:solidFill>
                <a:latin typeface="Arial" panose="020B0604020202020204" pitchFamily="34" charset="0"/>
                <a:cs typeface="Arial" panose="020B0604020202020204" pitchFamily="34" charset="0"/>
              </a:rPr>
              <a:t>interesada del expediente”</a:t>
            </a:r>
          </a:p>
          <a:p>
            <a:pPr algn="l"/>
            <a:r>
              <a:rPr lang="es-ES" sz="2000" dirty="0" smtClean="0">
                <a:solidFill>
                  <a:schemeClr val="tx1"/>
                </a:solidFill>
                <a:latin typeface="Arial" panose="020B0604020202020204" pitchFamily="34" charset="0"/>
                <a:cs typeface="Arial" panose="020B0604020202020204" pitchFamily="34" charset="0"/>
              </a:rPr>
              <a:t>	Tiene </a:t>
            </a:r>
            <a:r>
              <a:rPr lang="es-ES" sz="2000" dirty="0">
                <a:solidFill>
                  <a:schemeClr val="tx1"/>
                </a:solidFill>
                <a:latin typeface="Arial" panose="020B0604020202020204" pitchFamily="34" charset="0"/>
                <a:cs typeface="Arial" panose="020B0604020202020204" pitchFamily="34" charset="0"/>
              </a:rPr>
              <a:t>que estar dada de alta en el Registro de Agentes de </a:t>
            </a:r>
            <a:r>
              <a:rPr lang="es-ES" sz="2000" dirty="0" smtClean="0">
                <a:solidFill>
                  <a:schemeClr val="tx1"/>
                </a:solidFill>
                <a:latin typeface="Arial" panose="020B0604020202020204" pitchFamily="34" charset="0"/>
                <a:cs typeface="Arial" panose="020B0604020202020204" pitchFamily="34" charset="0"/>
              </a:rPr>
              <a:t>	Cooperación </a:t>
            </a:r>
            <a:r>
              <a:rPr lang="es-ES" sz="2000" dirty="0">
                <a:solidFill>
                  <a:schemeClr val="tx1"/>
                </a:solidFill>
                <a:latin typeface="Arial" panose="020B0604020202020204" pitchFamily="34" charset="0"/>
                <a:cs typeface="Arial" panose="020B0604020202020204" pitchFamily="34" charset="0"/>
              </a:rPr>
              <a:t>(RAC). Si no está en el RAC, no podrá realizar la </a:t>
            </a:r>
            <a:r>
              <a:rPr lang="es-ES" sz="2000" dirty="0" smtClean="0">
                <a:solidFill>
                  <a:schemeClr val="tx1"/>
                </a:solidFill>
                <a:latin typeface="Arial" panose="020B0604020202020204" pitchFamily="34" charset="0"/>
                <a:cs typeface="Arial" panose="020B0604020202020204" pitchFamily="34" charset="0"/>
              </a:rPr>
              <a:t>	solicitud</a:t>
            </a:r>
            <a:r>
              <a:rPr lang="es-ES" sz="2000" dirty="0">
                <a:solidFill>
                  <a:schemeClr val="tx1"/>
                </a:solidFill>
                <a:latin typeface="Arial" panose="020B0604020202020204" pitchFamily="34" charset="0"/>
                <a:cs typeface="Arial" panose="020B0604020202020204" pitchFamily="34" charset="0"/>
              </a:rPr>
              <a:t>.</a:t>
            </a:r>
          </a:p>
          <a:p>
            <a:pPr algn="l"/>
            <a:endParaRPr lang="es-ES" sz="2000" dirty="0" smtClean="0">
              <a:solidFill>
                <a:schemeClr val="tx1"/>
              </a:solidFill>
              <a:latin typeface="Arial" panose="020B0604020202020204" pitchFamily="34" charset="0"/>
              <a:cs typeface="Arial" panose="020B0604020202020204" pitchFamily="34" charset="0"/>
            </a:endParaRPr>
          </a:p>
          <a:p>
            <a:pPr algn="l"/>
            <a:r>
              <a:rPr lang="es-ES" sz="2000" dirty="0" smtClean="0">
                <a:solidFill>
                  <a:schemeClr val="tx1"/>
                </a:solidFill>
                <a:latin typeface="Arial" panose="020B0604020202020204" pitchFamily="34" charset="0"/>
                <a:cs typeface="Arial" panose="020B0604020202020204" pitchFamily="34" charset="0"/>
              </a:rPr>
              <a:t>	2</a:t>
            </a:r>
            <a:r>
              <a:rPr lang="es-ES" sz="2000" dirty="0">
                <a:solidFill>
                  <a:schemeClr val="tx1"/>
                </a:solidFill>
                <a:latin typeface="Arial" panose="020B0604020202020204" pitchFamily="34" charset="0"/>
                <a:cs typeface="Arial" panose="020B0604020202020204" pitchFamily="34" charset="0"/>
              </a:rPr>
              <a:t>) Una </a:t>
            </a:r>
            <a:r>
              <a:rPr lang="es-ES" sz="2000" b="1" dirty="0">
                <a:solidFill>
                  <a:schemeClr val="tx1"/>
                </a:solidFill>
                <a:latin typeface="Arial" panose="020B0604020202020204" pitchFamily="34" charset="0"/>
                <a:cs typeface="Arial" panose="020B0604020202020204" pitchFamily="34" charset="0"/>
              </a:rPr>
              <a:t>persona</a:t>
            </a:r>
            <a:r>
              <a:rPr lang="es-ES" sz="2000" dirty="0">
                <a:solidFill>
                  <a:schemeClr val="tx1"/>
                </a:solidFill>
                <a:latin typeface="Arial" panose="020B0604020202020204" pitchFamily="34" charset="0"/>
                <a:cs typeface="Arial" panose="020B0604020202020204" pitchFamily="34" charset="0"/>
              </a:rPr>
              <a:t> </a:t>
            </a:r>
            <a:r>
              <a:rPr lang="es-ES" sz="2000" b="1" dirty="0">
                <a:solidFill>
                  <a:schemeClr val="tx1"/>
                </a:solidFill>
                <a:latin typeface="Arial" panose="020B0604020202020204" pitchFamily="34" charset="0"/>
                <a:cs typeface="Arial" panose="020B0604020202020204" pitchFamily="34" charset="0"/>
              </a:rPr>
              <a:t>física</a:t>
            </a:r>
            <a:r>
              <a:rPr lang="es-ES" sz="2000" dirty="0">
                <a:solidFill>
                  <a:schemeClr val="tx1"/>
                </a:solidFill>
                <a:latin typeface="Arial" panose="020B0604020202020204" pitchFamily="34" charset="0"/>
                <a:cs typeface="Arial" panose="020B0604020202020204" pitchFamily="34" charset="0"/>
              </a:rPr>
              <a:t> (DNI): “Representante”</a:t>
            </a:r>
          </a:p>
          <a:p>
            <a:pPr algn="l"/>
            <a:r>
              <a:rPr lang="es-ES" sz="2000" dirty="0" smtClean="0">
                <a:solidFill>
                  <a:schemeClr val="tx1"/>
                </a:solidFill>
                <a:latin typeface="Arial" panose="020B0604020202020204" pitchFamily="34" charset="0"/>
                <a:cs typeface="Arial" panose="020B0604020202020204" pitchFamily="34" charset="0"/>
              </a:rPr>
              <a:t>	Si </a:t>
            </a:r>
            <a:r>
              <a:rPr lang="es-ES" sz="2000" dirty="0">
                <a:solidFill>
                  <a:schemeClr val="tx1"/>
                </a:solidFill>
                <a:latin typeface="Arial" panose="020B0604020202020204" pitchFamily="34" charset="0"/>
                <a:cs typeface="Arial" panose="020B0604020202020204" pitchFamily="34" charset="0"/>
              </a:rPr>
              <a:t>no está dada de alta como “representante” en el Registro de </a:t>
            </a:r>
            <a:r>
              <a:rPr lang="es-ES" sz="2000" dirty="0" smtClean="0">
                <a:solidFill>
                  <a:schemeClr val="tx1"/>
                </a:solidFill>
                <a:latin typeface="Arial" panose="020B0604020202020204" pitchFamily="34" charset="0"/>
                <a:cs typeface="Arial" panose="020B0604020202020204" pitchFamily="34" charset="0"/>
              </a:rPr>
              <a:t>	Representantes </a:t>
            </a:r>
            <a:r>
              <a:rPr lang="es-ES" sz="2000" dirty="0">
                <a:solidFill>
                  <a:schemeClr val="tx1"/>
                </a:solidFill>
                <a:latin typeface="Arial" panose="020B0604020202020204" pitchFamily="34" charset="0"/>
                <a:cs typeface="Arial" panose="020B0604020202020204" pitchFamily="34" charset="0"/>
              </a:rPr>
              <a:t>(</a:t>
            </a:r>
            <a:r>
              <a:rPr lang="es-ES" sz="2000" dirty="0" err="1">
                <a:solidFill>
                  <a:schemeClr val="tx1"/>
                </a:solidFill>
                <a:latin typeface="Arial" panose="020B0604020202020204" pitchFamily="34" charset="0"/>
                <a:cs typeface="Arial" panose="020B0604020202020204" pitchFamily="34" charset="0"/>
              </a:rPr>
              <a:t>RdR</a:t>
            </a:r>
            <a:r>
              <a:rPr lang="es-ES" sz="2000" dirty="0">
                <a:solidFill>
                  <a:schemeClr val="tx1"/>
                </a:solidFill>
                <a:latin typeface="Arial" panose="020B0604020202020204" pitchFamily="34" charset="0"/>
                <a:cs typeface="Arial" panose="020B0604020202020204" pitchFamily="34" charset="0"/>
              </a:rPr>
              <a:t>), 	ni en el RAC (porque está autorizada </a:t>
            </a:r>
            <a:r>
              <a:rPr lang="es-ES" sz="2000" dirty="0" smtClean="0">
                <a:solidFill>
                  <a:schemeClr val="tx1"/>
                </a:solidFill>
                <a:latin typeface="Arial" panose="020B0604020202020204" pitchFamily="34" charset="0"/>
                <a:cs typeface="Arial" panose="020B0604020202020204" pitchFamily="34" charset="0"/>
              </a:rPr>
              <a:t>para 	presentar </a:t>
            </a:r>
            <a:r>
              <a:rPr lang="es-ES" sz="2000" dirty="0">
                <a:solidFill>
                  <a:schemeClr val="tx1"/>
                </a:solidFill>
                <a:latin typeface="Arial" panose="020B0604020202020204" pitchFamily="34" charset="0"/>
                <a:cs typeface="Arial" panose="020B0604020202020204" pitchFamily="34" charset="0"/>
              </a:rPr>
              <a:t>una solicitud pero no para representar a la </a:t>
            </a:r>
            <a:r>
              <a:rPr lang="es-ES" sz="2000" dirty="0" smtClean="0">
                <a:solidFill>
                  <a:schemeClr val="tx1"/>
                </a:solidFill>
                <a:latin typeface="Arial" panose="020B0604020202020204" pitchFamily="34" charset="0"/>
                <a:cs typeface="Arial" panose="020B0604020202020204" pitchFamily="34" charset="0"/>
              </a:rPr>
              <a:t>entidad</a:t>
            </a:r>
            <a:r>
              <a:rPr lang="es-ES" sz="2000" dirty="0">
                <a:solidFill>
                  <a:schemeClr val="tx1"/>
                </a:solidFill>
                <a:latin typeface="Arial" panose="020B0604020202020204" pitchFamily="34" charset="0"/>
                <a:cs typeface="Arial" panose="020B0604020202020204" pitchFamily="34" charset="0"/>
              </a:rPr>
              <a:t>), debe </a:t>
            </a:r>
            <a:r>
              <a:rPr lang="es-ES" sz="2000" dirty="0" smtClean="0">
                <a:solidFill>
                  <a:schemeClr val="tx1"/>
                </a:solidFill>
                <a:latin typeface="Arial" panose="020B0604020202020204" pitchFamily="34" charset="0"/>
                <a:cs typeface="Arial" panose="020B0604020202020204" pitchFamily="34" charset="0"/>
              </a:rPr>
              <a:t>	presentar </a:t>
            </a:r>
            <a:r>
              <a:rPr lang="es-ES" sz="2000" dirty="0">
                <a:solidFill>
                  <a:schemeClr val="tx1"/>
                </a:solidFill>
                <a:latin typeface="Arial" panose="020B0604020202020204" pitchFamily="34" charset="0"/>
                <a:cs typeface="Arial" panose="020B0604020202020204" pitchFamily="34" charset="0"/>
              </a:rPr>
              <a:t>sus poderes de representación (modelo </a:t>
            </a:r>
            <a:r>
              <a:rPr lang="es-ES" sz="2000" dirty="0" smtClean="0">
                <a:solidFill>
                  <a:schemeClr val="tx1"/>
                </a:solidFill>
                <a:latin typeface="Arial" panose="020B0604020202020204" pitchFamily="34" charset="0"/>
                <a:cs typeface="Arial" panose="020B0604020202020204" pitchFamily="34" charset="0"/>
              </a:rPr>
              <a:t>en </a:t>
            </a:r>
            <a:r>
              <a:rPr lang="es-ES" sz="2000" dirty="0">
                <a:solidFill>
                  <a:schemeClr val="tx1"/>
                </a:solidFill>
                <a:latin typeface="Arial" panose="020B0604020202020204" pitchFamily="34" charset="0"/>
                <a:cs typeface="Arial" panose="020B0604020202020204" pitchFamily="34" charset="0"/>
              </a:rPr>
              <a:t>la web)</a:t>
            </a:r>
          </a:p>
          <a:p>
            <a:pPr algn="l"/>
            <a:r>
              <a:rPr lang="es-ES" sz="2000" b="1" dirty="0">
                <a:solidFill>
                  <a:schemeClr val="tx1"/>
                </a:solidFill>
                <a:latin typeface="Arial" panose="020B0604020202020204" pitchFamily="34" charset="0"/>
                <a:cs typeface="Arial" panose="020B0604020202020204" pitchFamily="34" charset="0"/>
              </a:rPr>
              <a:t>	</a:t>
            </a:r>
            <a:endParaRPr lang="es-ES" sz="2000" dirty="0">
              <a:solidFill>
                <a:schemeClr val="tx1"/>
              </a:solidFill>
              <a:latin typeface="Arial" panose="020B0604020202020204" pitchFamily="34" charset="0"/>
              <a:cs typeface="Arial" panose="020B0604020202020204" pitchFamily="34" charset="0"/>
            </a:endParaRPr>
          </a:p>
          <a:p>
            <a:endParaRPr lang="es-ES" sz="2000" dirty="0" smtClean="0">
              <a:solidFill>
                <a:schemeClr val="tx1"/>
              </a:solidFill>
              <a:latin typeface="Arial" panose="020B0604020202020204" pitchFamily="34" charset="0"/>
              <a:cs typeface="Arial" panose="020B0604020202020204" pitchFamily="34" charset="0"/>
            </a:endParaRPr>
          </a:p>
          <a:p>
            <a:pPr algn="l"/>
            <a:endParaRPr lang="es-ES" sz="8000" dirty="0">
              <a:solidFill>
                <a:srgbClr val="FF0000"/>
              </a:solidFill>
              <a:latin typeface="Arial" panose="020B0604020202020204" pitchFamily="34" charset="0"/>
              <a:cs typeface="Arial" panose="020B0604020202020204" pitchFamily="34" charset="0"/>
            </a:endParaRPr>
          </a:p>
          <a:p>
            <a:pPr algn="l"/>
            <a:endParaRPr lang="es-ES" sz="8000" dirty="0">
              <a:solidFill>
                <a:schemeClr val="tx1"/>
              </a:solidFill>
              <a:latin typeface="Arial" panose="020B0604020202020204" pitchFamily="34" charset="0"/>
              <a:cs typeface="Arial" panose="020B0604020202020204" pitchFamily="34" charset="0"/>
            </a:endParaRPr>
          </a:p>
          <a:p>
            <a:pPr algn="l"/>
            <a:endParaRPr lang="es-ES" sz="8000" dirty="0">
              <a:solidFill>
                <a:schemeClr val="tx1"/>
              </a:solidFill>
              <a:latin typeface="Arial" panose="020B0604020202020204" pitchFamily="34" charset="0"/>
              <a:cs typeface="Arial" panose="020B0604020202020204" pitchFamily="34" charset="0"/>
            </a:endParaRPr>
          </a:p>
          <a:p>
            <a:pPr algn="l"/>
            <a:endParaRPr lang="es-ES" sz="8000" dirty="0">
              <a:solidFill>
                <a:schemeClr val="tx1"/>
              </a:solidFill>
              <a:latin typeface="Arial" panose="020B0604020202020204" pitchFamily="34" charset="0"/>
              <a:cs typeface="Arial" panose="020B0604020202020204" pitchFamily="34" charset="0"/>
            </a:endParaRPr>
          </a:p>
          <a:p>
            <a:pPr algn="l"/>
            <a:endParaRPr lang="es-ES" sz="8000" dirty="0">
              <a:solidFill>
                <a:schemeClr val="tx1"/>
              </a:solidFill>
            </a:endParaRPr>
          </a:p>
          <a:p>
            <a:pPr algn="l"/>
            <a:endParaRPr lang="es-ES" sz="8000" dirty="0">
              <a:solidFill>
                <a:schemeClr val="tx1"/>
              </a:solidFill>
            </a:endParaRPr>
          </a:p>
          <a:p>
            <a:pPr algn="l"/>
            <a:endParaRPr lang="es-ES" sz="8000" b="1" dirty="0">
              <a:solidFill>
                <a:schemeClr val="tx1"/>
              </a:solidFill>
            </a:endParaRPr>
          </a:p>
          <a:p>
            <a:pPr algn="l"/>
            <a:endParaRPr lang="es-ES" sz="8800" b="1" u="sng" dirty="0" smtClean="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endParaRPr>
          </a:p>
          <a:p>
            <a:pPr algn="l"/>
            <a:endParaRPr lang="es-ES" dirty="0" smtClean="0">
              <a:solidFill>
                <a:schemeClr val="tx1"/>
              </a:solidFill>
            </a:endParaRPr>
          </a:p>
        </p:txBody>
      </p:sp>
      <p:pic>
        <p:nvPicPr>
          <p:cNvPr id="10"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778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2 Subtítulo"/>
          <p:cNvSpPr>
            <a:spLocks noGrp="1"/>
          </p:cNvSpPr>
          <p:nvPr>
            <p:ph type="subTitle" idx="1"/>
          </p:nvPr>
        </p:nvSpPr>
        <p:spPr>
          <a:xfrm>
            <a:off x="323527" y="1448780"/>
            <a:ext cx="8820473" cy="5409220"/>
          </a:xfrm>
        </p:spPr>
        <p:txBody>
          <a:bodyPr>
            <a:noAutofit/>
          </a:bodyPr>
          <a:lstStyle/>
          <a:p>
            <a:pPr marL="342900" indent="-3429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Quién recibirá los avisos y notificaciones durante la vida del expediente (subsanación, concesión-aceptación, informes…)</a:t>
            </a:r>
          </a:p>
          <a:p>
            <a:pPr algn="l"/>
            <a:r>
              <a:rPr lang="es-ES" sz="2000" dirty="0" smtClean="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 Si la entidad/persona está dada de alta en el </a:t>
            </a:r>
            <a:r>
              <a:rPr lang="es-ES" sz="2000" dirty="0" err="1" smtClean="0">
                <a:solidFill>
                  <a:schemeClr val="tx1"/>
                </a:solidFill>
                <a:latin typeface="Arial" panose="020B0604020202020204" pitchFamily="34" charset="0"/>
                <a:cs typeface="Arial" panose="020B0604020202020204" pitchFamily="34" charset="0"/>
              </a:rPr>
              <a:t>RdR</a:t>
            </a:r>
            <a:r>
              <a:rPr lang="es-ES" sz="2000" dirty="0" smtClean="0">
                <a:solidFill>
                  <a:schemeClr val="tx1"/>
                </a:solidFill>
                <a:latin typeface="Arial" panose="020B0604020202020204" pitchFamily="34" charset="0"/>
                <a:cs typeface="Arial" panose="020B0604020202020204" pitchFamily="34" charset="0"/>
              </a:rPr>
              <a:t>: a la 	dirección 	que allí conste (esa dirección se cargará automáticamente en la 	solicitud)</a:t>
            </a:r>
          </a:p>
          <a:p>
            <a:pPr algn="l"/>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 Si la entidad/persona NO está dada de alta en el </a:t>
            </a:r>
            <a:r>
              <a:rPr lang="es-ES" sz="2000" dirty="0" err="1" smtClean="0">
                <a:solidFill>
                  <a:schemeClr val="tx1"/>
                </a:solidFill>
                <a:latin typeface="Arial" panose="020B0604020202020204" pitchFamily="34" charset="0"/>
                <a:cs typeface="Arial" panose="020B0604020202020204" pitchFamily="34" charset="0"/>
              </a:rPr>
              <a:t>RdR</a:t>
            </a:r>
            <a:r>
              <a:rPr lang="es-ES" sz="2000" dirty="0" smtClean="0">
                <a:solidFill>
                  <a:schemeClr val="tx1"/>
                </a:solidFill>
                <a:latin typeface="Arial" panose="020B0604020202020204" pitchFamily="34" charset="0"/>
                <a:cs typeface="Arial" panose="020B0604020202020204" pitchFamily="34" charset="0"/>
              </a:rPr>
              <a:t>: a la 	dirección que introduzca en la solicitud (no se cargará ninguna 	dirección predeterminada)</a:t>
            </a:r>
            <a:endParaRPr lang="es-ES" sz="2000" dirty="0" smtClean="0">
              <a:solidFill>
                <a:schemeClr val="tx1"/>
              </a:solidFill>
              <a:latin typeface="Arial" panose="020B0604020202020204" pitchFamily="34" charset="0"/>
              <a:cs typeface="Arial" panose="020B0604020202020204" pitchFamily="34" charset="0"/>
            </a:endParaRPr>
          </a:p>
          <a:p>
            <a:pPr algn="l"/>
            <a:endParaRPr lang="es-ES" sz="2000" dirty="0" smtClean="0">
              <a:solidFill>
                <a:srgbClr val="FF0000"/>
              </a:solidFill>
              <a:latin typeface="Arial" panose="020B0604020202020204" pitchFamily="34" charset="0"/>
              <a:cs typeface="Arial" panose="020B0604020202020204" pitchFamily="34" charset="0"/>
            </a:endParaRPr>
          </a:p>
          <a:p>
            <a:pPr algn="l"/>
            <a:r>
              <a:rPr lang="es-ES" sz="2000" dirty="0" smtClean="0">
                <a:solidFill>
                  <a:srgbClr val="FF0000"/>
                </a:solidFill>
                <a:latin typeface="Arial" panose="020B0604020202020204" pitchFamily="34" charset="0"/>
                <a:cs typeface="Arial" panose="020B0604020202020204" pitchFamily="34" charset="0"/>
              </a:rPr>
              <a:t>RECOMENDACIONES</a:t>
            </a:r>
            <a:r>
              <a:rPr lang="es-ES" sz="2000" dirty="0" smtClean="0">
                <a:solidFill>
                  <a:schemeClr val="tx1"/>
                </a:solidFill>
                <a:latin typeface="Arial" panose="020B0604020202020204" pitchFamily="34" charset="0"/>
                <a:cs typeface="Arial" panose="020B0604020202020204" pitchFamily="34" charset="0"/>
              </a:rPr>
              <a:t>: </a:t>
            </a:r>
          </a:p>
          <a:p>
            <a:pPr algn="l"/>
            <a:endParaRPr lang="es-ES" sz="2000" dirty="0" smtClean="0">
              <a:solidFill>
                <a:schemeClr val="tx1"/>
              </a:solidFill>
              <a:latin typeface="Arial" panose="020B0604020202020204" pitchFamily="34" charset="0"/>
              <a:cs typeface="Arial" panose="020B0604020202020204" pitchFamily="34" charset="0"/>
            </a:endParaRPr>
          </a:p>
          <a:p>
            <a:pPr algn="l"/>
            <a:r>
              <a:rPr lang="es-ES" sz="2000" dirty="0" smtClean="0">
                <a:solidFill>
                  <a:schemeClr val="tx1"/>
                </a:solidFill>
                <a:latin typeface="Arial" panose="020B0604020202020204" pitchFamily="34" charset="0"/>
                <a:cs typeface="Arial" panose="020B0604020202020204" pitchFamily="34" charset="0"/>
              </a:rPr>
              <a:t>1. </a:t>
            </a:r>
            <a:r>
              <a:rPr lang="es-ES" sz="2000" dirty="0" smtClean="0">
                <a:solidFill>
                  <a:schemeClr val="tx1"/>
                </a:solidFill>
                <a:latin typeface="Arial" panose="020B0604020202020204" pitchFamily="34" charset="0"/>
                <a:cs typeface="Arial" panose="020B0604020202020204" pitchFamily="34" charset="0"/>
              </a:rPr>
              <a:t>Consultar </a:t>
            </a:r>
            <a:r>
              <a:rPr lang="es-ES" sz="2000" dirty="0" smtClean="0">
                <a:solidFill>
                  <a:schemeClr val="tx1"/>
                </a:solidFill>
                <a:latin typeface="Arial" panose="020B0604020202020204" pitchFamily="34" charset="0"/>
                <a:cs typeface="Arial" panose="020B0604020202020204" pitchFamily="34" charset="0"/>
              </a:rPr>
              <a:t>en el </a:t>
            </a:r>
            <a:r>
              <a:rPr lang="es-ES" sz="2000" dirty="0" err="1" smtClean="0">
                <a:solidFill>
                  <a:schemeClr val="tx1"/>
                </a:solidFill>
                <a:latin typeface="Arial" panose="020B0604020202020204" pitchFamily="34" charset="0"/>
                <a:cs typeface="Arial" panose="020B0604020202020204" pitchFamily="34" charset="0"/>
              </a:rPr>
              <a:t>RdR</a:t>
            </a:r>
            <a:r>
              <a:rPr lang="es-ES" sz="2000" dirty="0" smtClean="0">
                <a:solidFill>
                  <a:schemeClr val="tx1"/>
                </a:solidFill>
                <a:latin typeface="Arial" panose="020B0604020202020204" pitchFamily="34" charset="0"/>
                <a:cs typeface="Arial" panose="020B0604020202020204" pitchFamily="34" charset="0"/>
              </a:rPr>
              <a:t> los datos de contacto para, en su caso, modificarlos. </a:t>
            </a:r>
            <a:r>
              <a:rPr lang="es-ES" sz="2000" dirty="0" smtClean="0">
                <a:solidFill>
                  <a:schemeClr val="tx1"/>
                </a:solidFill>
                <a:latin typeface="Arial" panose="020B0604020202020204" pitchFamily="34" charset="0"/>
                <a:cs typeface="Arial" panose="020B0604020202020204" pitchFamily="34" charset="0"/>
              </a:rPr>
              <a:t>2. </a:t>
            </a:r>
            <a:r>
              <a:rPr lang="es-ES" sz="2000" dirty="0">
                <a:solidFill>
                  <a:schemeClr val="tx1"/>
                </a:solidFill>
                <a:latin typeface="Arial" panose="020B0604020202020204" pitchFamily="34" charset="0"/>
                <a:cs typeface="Arial" panose="020B0604020202020204" pitchFamily="34" charset="0"/>
              </a:rPr>
              <a:t>R</a:t>
            </a:r>
            <a:r>
              <a:rPr lang="es-ES" sz="2000" dirty="0" smtClean="0">
                <a:solidFill>
                  <a:schemeClr val="tx1"/>
                </a:solidFill>
                <a:latin typeface="Arial" panose="020B0604020202020204" pitchFamily="34" charset="0"/>
                <a:cs typeface="Arial" panose="020B0604020202020204" pitchFamily="34" charset="0"/>
              </a:rPr>
              <a:t>evisar el apartado </a:t>
            </a:r>
            <a:r>
              <a:rPr lang="es-ES" sz="2000" dirty="0" smtClean="0">
                <a:solidFill>
                  <a:srgbClr val="FF0000"/>
                </a:solidFill>
                <a:latin typeface="Arial" panose="020B0604020202020204" pitchFamily="34" charset="0"/>
                <a:cs typeface="Arial" panose="020B0604020202020204" pitchFamily="34" charset="0"/>
              </a:rPr>
              <a:t>“MI </a:t>
            </a:r>
            <a:r>
              <a:rPr lang="es-ES" sz="2000" dirty="0">
                <a:solidFill>
                  <a:srgbClr val="FF0000"/>
                </a:solidFill>
                <a:latin typeface="Arial" panose="020B0604020202020204" pitchFamily="34" charset="0"/>
                <a:cs typeface="Arial" panose="020B0604020202020204" pitchFamily="34" charset="0"/>
              </a:rPr>
              <a:t>PERFIL</a:t>
            </a:r>
            <a:r>
              <a:rPr lang="es-ES" sz="2000" dirty="0" smtClean="0">
                <a:solidFill>
                  <a:srgbClr val="FF0000"/>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de la solicitud </a:t>
            </a:r>
            <a:r>
              <a:rPr lang="es-ES" sz="2000" dirty="0">
                <a:solidFill>
                  <a:schemeClr val="tx1"/>
                </a:solidFill>
                <a:latin typeface="Arial" panose="020B0604020202020204" pitchFamily="34" charset="0"/>
                <a:cs typeface="Arial" panose="020B0604020202020204" pitchFamily="34" charset="0"/>
              </a:rPr>
              <a:t>para comprobar los datos de quien </a:t>
            </a:r>
            <a:r>
              <a:rPr lang="es-ES" sz="2000" dirty="0" smtClean="0">
                <a:solidFill>
                  <a:schemeClr val="tx1"/>
                </a:solidFill>
                <a:latin typeface="Arial" panose="020B0604020202020204" pitchFamily="34" charset="0"/>
                <a:cs typeface="Arial" panose="020B0604020202020204" pitchFamily="34" charset="0"/>
              </a:rPr>
              <a:t>firma y, en su caso, modificarlos.</a:t>
            </a:r>
          </a:p>
          <a:p>
            <a:pPr algn="l"/>
            <a:r>
              <a:rPr lang="es-ES" sz="2000" dirty="0" smtClean="0">
                <a:solidFill>
                  <a:srgbClr val="FF0000"/>
                </a:solidFill>
                <a:latin typeface="Arial" panose="020B0604020202020204" pitchFamily="34" charset="0"/>
                <a:cs typeface="Arial" panose="020B0604020202020204" pitchFamily="34" charset="0"/>
              </a:rPr>
              <a:t>OJO. </a:t>
            </a:r>
            <a:r>
              <a:rPr lang="es-ES" sz="2000" dirty="0" smtClean="0">
                <a:solidFill>
                  <a:schemeClr val="tx1"/>
                </a:solidFill>
                <a:latin typeface="Arial" panose="020B0604020202020204" pitchFamily="34" charset="0"/>
                <a:cs typeface="Arial" panose="020B0604020202020204" pitchFamily="34" charset="0"/>
              </a:rPr>
              <a:t>Si se cambian los datos, los nuevos afectan a TODAS las solicitudes.</a:t>
            </a:r>
            <a:endParaRPr lang="es-ES" sz="2000" dirty="0">
              <a:solidFill>
                <a:schemeClr val="tx1"/>
              </a:solidFill>
              <a:latin typeface="Arial" panose="020B0604020202020204" pitchFamily="34" charset="0"/>
              <a:cs typeface="Arial" panose="020B0604020202020204" pitchFamily="34" charset="0"/>
            </a:endParaRPr>
          </a:p>
          <a:p>
            <a:pPr marL="742950" lvl="1" indent="-285750" algn="l">
              <a:buFontTx/>
              <a:buChar char="-"/>
            </a:pPr>
            <a:endParaRPr lang="es-ES" sz="2000" dirty="0" smtClean="0">
              <a:solidFill>
                <a:schemeClr val="tx1"/>
              </a:solidFill>
              <a:latin typeface="Arial" panose="020B0604020202020204" pitchFamily="34" charset="0"/>
              <a:cs typeface="Arial" panose="020B0604020202020204" pitchFamily="34" charset="0"/>
            </a:endParaRPr>
          </a:p>
        </p:txBody>
      </p:sp>
      <p:sp>
        <p:nvSpPr>
          <p:cNvPr id="8" name="1 Título"/>
          <p:cNvSpPr txBox="1">
            <a:spLocks/>
          </p:cNvSpPr>
          <p:nvPr/>
        </p:nvSpPr>
        <p:spPr>
          <a:xfrm>
            <a:off x="1289100" y="620687"/>
            <a:ext cx="6921549" cy="792089"/>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a:solidFill>
                  <a:srgbClr val="0099CC"/>
                </a:solidFill>
                <a:latin typeface="Arial" panose="020B0604020202020204" pitchFamily="34" charset="0"/>
                <a:cs typeface="Arial" panose="020B0604020202020204" pitchFamily="34" charset="0"/>
              </a:rPr>
              <a:t>Solicitud: instancia normalizada </a:t>
            </a:r>
            <a:r>
              <a:rPr lang="es-ES" sz="3200" b="1" dirty="0" smtClean="0">
                <a:solidFill>
                  <a:srgbClr val="0099CC"/>
                </a:solidFill>
                <a:latin typeface="Arial" panose="020B0604020202020204" pitchFamily="34" charset="0"/>
                <a:cs typeface="Arial" panose="020B0604020202020204" pitchFamily="34" charset="0"/>
              </a:rPr>
              <a:t>(</a:t>
            </a:r>
            <a:r>
              <a:rPr lang="es-ES" sz="3200" b="1" dirty="0" smtClean="0">
                <a:solidFill>
                  <a:srgbClr val="0099CC"/>
                </a:solidFill>
                <a:latin typeface="Arial" panose="020B0604020202020204" pitchFamily="34" charset="0"/>
                <a:cs typeface="Arial" panose="020B0604020202020204" pitchFamily="34" charset="0"/>
              </a:rPr>
              <a:t>iv)</a:t>
            </a:r>
            <a:endParaRPr lang="es-ES" sz="3000" b="1" dirty="0" smtClean="0">
              <a:solidFill>
                <a:srgbClr val="0099CC"/>
              </a:solidFill>
              <a:latin typeface="Arial" panose="020B0604020202020204" pitchFamily="34" charset="0"/>
              <a:cs typeface="Arial" panose="020B0604020202020204" pitchFamily="34" charset="0"/>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20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1440161"/>
            <a:ext cx="8784976" cy="5445223"/>
          </a:xfrm>
        </p:spPr>
        <p:txBody>
          <a:bodyPr>
            <a:normAutofit/>
          </a:bodyPr>
          <a:lstStyle/>
          <a:p>
            <a:pPr algn="l"/>
            <a:endParaRPr lang="es-ES" sz="2600" b="1" u="sng"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s-ES" sz="2600" b="1" dirty="0" smtClean="0">
                <a:solidFill>
                  <a:schemeClr val="tx1"/>
                </a:solidFill>
                <a:latin typeface="Arial" panose="020B0604020202020204" pitchFamily="34" charset="0"/>
                <a:cs typeface="Arial" panose="020B0604020202020204" pitchFamily="34" charset="0"/>
              </a:rPr>
              <a:t>Documentos de ayuda</a:t>
            </a:r>
          </a:p>
          <a:p>
            <a:pPr algn="l"/>
            <a:r>
              <a:rPr lang="es-ES" sz="2200" dirty="0" smtClean="0">
                <a:solidFill>
                  <a:schemeClr val="tx1"/>
                </a:solidFill>
                <a:latin typeface="Arial" panose="020B0604020202020204" pitchFamily="34" charset="0"/>
                <a:cs typeface="Arial" panose="020B0604020202020204" pitchFamily="34" charset="0"/>
              </a:rPr>
              <a:t>- Manual </a:t>
            </a:r>
            <a:r>
              <a:rPr lang="es-ES" sz="2200" dirty="0">
                <a:solidFill>
                  <a:schemeClr val="tx1"/>
                </a:solidFill>
                <a:latin typeface="Arial" panose="020B0604020202020204" pitchFamily="34" charset="0"/>
                <a:cs typeface="Arial" panose="020B0604020202020204" pitchFamily="34" charset="0"/>
              </a:rPr>
              <a:t>y videos para tramitación electrónica</a:t>
            </a:r>
          </a:p>
          <a:p>
            <a:pPr algn="l"/>
            <a:r>
              <a:rPr lang="es-ES" sz="2200" dirty="0" smtClean="0">
                <a:solidFill>
                  <a:schemeClr val="tx1"/>
                </a:solidFill>
                <a:latin typeface="Arial" panose="020B0604020202020204" pitchFamily="34" charset="0"/>
                <a:cs typeface="Arial" panose="020B0604020202020204" pitchFamily="34" charset="0"/>
              </a:rPr>
              <a:t>- Listado </a:t>
            </a:r>
            <a:r>
              <a:rPr lang="es-ES" sz="2200" dirty="0">
                <a:solidFill>
                  <a:schemeClr val="tx1"/>
                </a:solidFill>
                <a:latin typeface="Arial" panose="020B0604020202020204" pitchFamily="34" charset="0"/>
                <a:cs typeface="Arial" panose="020B0604020202020204" pitchFamily="34" charset="0"/>
              </a:rPr>
              <a:t>con sectores </a:t>
            </a:r>
            <a:r>
              <a:rPr lang="es-ES" sz="2200" dirty="0" smtClean="0">
                <a:solidFill>
                  <a:schemeClr val="tx1"/>
                </a:solidFill>
                <a:latin typeface="Arial" panose="020B0604020202020204" pitchFamily="34" charset="0"/>
                <a:cs typeface="Arial" panose="020B0604020202020204" pitchFamily="34" charset="0"/>
              </a:rPr>
              <a:t>CAD-CRS (5 dígitos)</a:t>
            </a:r>
            <a:endParaRPr lang="es-ES" sz="2200" dirty="0">
              <a:solidFill>
                <a:schemeClr val="tx1"/>
              </a:solidFill>
              <a:latin typeface="Arial" panose="020B0604020202020204" pitchFamily="34" charset="0"/>
              <a:cs typeface="Arial" panose="020B0604020202020204" pitchFamily="34" charset="0"/>
            </a:endParaRPr>
          </a:p>
          <a:p>
            <a:pPr algn="l"/>
            <a:r>
              <a:rPr lang="es-ES" sz="2200" dirty="0" smtClean="0">
                <a:solidFill>
                  <a:schemeClr val="tx1"/>
                </a:solidFill>
                <a:latin typeface="Arial" panose="020B0604020202020204" pitchFamily="34" charset="0"/>
                <a:cs typeface="Arial" panose="020B0604020202020204" pitchFamily="34" charset="0"/>
              </a:rPr>
              <a:t>- Listado de códigos de entidades </a:t>
            </a:r>
            <a:r>
              <a:rPr lang="es-ES" sz="2200" dirty="0" smtClean="0">
                <a:solidFill>
                  <a:schemeClr val="tx1"/>
                </a:solidFill>
                <a:latin typeface="Arial" panose="020B0604020202020204" pitchFamily="34" charset="0"/>
                <a:cs typeface="Arial" panose="020B0604020202020204" pitchFamily="34" charset="0"/>
              </a:rPr>
              <a:t>registradas </a:t>
            </a:r>
            <a:r>
              <a:rPr lang="es-ES" sz="2200" dirty="0" smtClean="0">
                <a:solidFill>
                  <a:schemeClr val="tx1"/>
                </a:solidFill>
                <a:latin typeface="Arial" panose="020B0604020202020204" pitchFamily="34" charset="0"/>
                <a:cs typeface="Arial" panose="020B0604020202020204" pitchFamily="34" charset="0"/>
              </a:rPr>
              <a:t>en AVCD </a:t>
            </a:r>
          </a:p>
          <a:p>
            <a:pPr algn="l"/>
            <a:r>
              <a:rPr lang="es-ES" sz="2200" dirty="0" smtClean="0">
                <a:solidFill>
                  <a:schemeClr val="tx1"/>
                </a:solidFill>
                <a:latin typeface="Arial" panose="020B0604020202020204" pitchFamily="34" charset="0"/>
                <a:cs typeface="Arial" panose="020B0604020202020204" pitchFamily="34" charset="0"/>
              </a:rPr>
              <a:t>- Listado </a:t>
            </a:r>
            <a:r>
              <a:rPr lang="es-ES" sz="2200" dirty="0">
                <a:solidFill>
                  <a:schemeClr val="tx1"/>
                </a:solidFill>
                <a:latin typeface="Arial" panose="020B0604020202020204" pitchFamily="34" charset="0"/>
                <a:cs typeface="Arial" panose="020B0604020202020204" pitchFamily="34" charset="0"/>
              </a:rPr>
              <a:t>de código de entidades locales </a:t>
            </a:r>
            <a:r>
              <a:rPr lang="es-ES" sz="2200" dirty="0" smtClean="0">
                <a:solidFill>
                  <a:schemeClr val="tx1"/>
                </a:solidFill>
                <a:latin typeface="Arial" panose="020B0604020202020204" pitchFamily="34" charset="0"/>
                <a:cs typeface="Arial" panose="020B0604020202020204" pitchFamily="34" charset="0"/>
              </a:rPr>
              <a:t>(4 dígitos)</a:t>
            </a:r>
          </a:p>
          <a:p>
            <a:pPr algn="l"/>
            <a:r>
              <a:rPr lang="es-ES" sz="2200" dirty="0" smtClean="0">
                <a:solidFill>
                  <a:schemeClr val="tx1"/>
                </a:solidFill>
                <a:latin typeface="Arial" panose="020B0604020202020204" pitchFamily="34" charset="0"/>
                <a:cs typeface="Arial" panose="020B0604020202020204" pitchFamily="34" charset="0"/>
              </a:rPr>
              <a:t>	En caso de ser una entidad NUEVA poner código: 0000</a:t>
            </a:r>
            <a:endParaRPr lang="es-ES" sz="2200" dirty="0">
              <a:solidFill>
                <a:schemeClr val="tx1"/>
              </a:solidFill>
              <a:latin typeface="Arial" panose="020B0604020202020204" pitchFamily="34" charset="0"/>
              <a:cs typeface="Arial" panose="020B0604020202020204" pitchFamily="34" charset="0"/>
            </a:endParaRPr>
          </a:p>
          <a:p>
            <a:pPr algn="l"/>
            <a:r>
              <a:rPr lang="es-ES" sz="2200" dirty="0" smtClean="0">
                <a:solidFill>
                  <a:schemeClr val="tx1"/>
                </a:solidFill>
                <a:latin typeface="Arial" panose="020B0604020202020204" pitchFamily="34" charset="0"/>
                <a:cs typeface="Arial" panose="020B0604020202020204" pitchFamily="34" charset="0"/>
              </a:rPr>
              <a:t>- Rellenar </a:t>
            </a:r>
            <a:r>
              <a:rPr lang="es-ES" sz="2200" b="1" dirty="0" smtClean="0">
                <a:solidFill>
                  <a:srgbClr val="7030A0"/>
                </a:solidFill>
                <a:latin typeface="Arial" panose="020B0604020202020204" pitchFamily="34" charset="0"/>
                <a:cs typeface="Arial" panose="020B0604020202020204" pitchFamily="34" charset="0"/>
              </a:rPr>
              <a:t>documento </a:t>
            </a:r>
            <a:r>
              <a:rPr lang="es-ES" sz="2200" b="1" dirty="0">
                <a:solidFill>
                  <a:srgbClr val="7030A0"/>
                </a:solidFill>
                <a:latin typeface="Arial" panose="020B0604020202020204" pitchFamily="34" charset="0"/>
                <a:cs typeface="Arial" panose="020B0604020202020204" pitchFamily="34" charset="0"/>
              </a:rPr>
              <a:t>incidencias </a:t>
            </a:r>
            <a:r>
              <a:rPr lang="es-ES" sz="2200" b="1" dirty="0" smtClean="0">
                <a:solidFill>
                  <a:srgbClr val="7030A0"/>
                </a:solidFill>
                <a:latin typeface="Arial" panose="020B0604020202020204" pitchFamily="34" charset="0"/>
                <a:cs typeface="Arial" panose="020B0604020202020204" pitchFamily="34" charset="0"/>
              </a:rPr>
              <a:t>informáticas </a:t>
            </a:r>
            <a:r>
              <a:rPr lang="es-ES" sz="2200" dirty="0" smtClean="0">
                <a:solidFill>
                  <a:schemeClr val="tx1"/>
                </a:solidFill>
                <a:latin typeface="Arial" panose="020B0604020202020204" pitchFamily="34" charset="0"/>
                <a:cs typeface="Arial" panose="020B0604020202020204" pitchFamily="34" charset="0"/>
              </a:rPr>
              <a:t>tras hablar con 012 para seguimiento por parte de la AVCD</a:t>
            </a:r>
          </a:p>
          <a:p>
            <a:pPr algn="l"/>
            <a:endParaRPr lang="es-ES" sz="2200"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s-ES" sz="2600" b="1" dirty="0" smtClean="0">
                <a:solidFill>
                  <a:schemeClr val="tx1"/>
                </a:solidFill>
                <a:latin typeface="Arial" panose="020B0604020202020204" pitchFamily="34" charset="0"/>
                <a:cs typeface="Arial" panose="020B0604020202020204" pitchFamily="34" charset="0"/>
              </a:rPr>
              <a:t>Incidencias informáticas </a:t>
            </a:r>
            <a:r>
              <a:rPr lang="es-ES" sz="2600" b="1" dirty="0" smtClean="0">
                <a:solidFill>
                  <a:srgbClr val="FF0000"/>
                </a:solidFill>
                <a:latin typeface="Arial" panose="020B0604020202020204" pitchFamily="34" charset="0"/>
                <a:cs typeface="Arial" panose="020B0604020202020204" pitchFamily="34" charset="0"/>
              </a:rPr>
              <a:t>012</a:t>
            </a:r>
          </a:p>
          <a:p>
            <a:pPr algn="l"/>
            <a:endParaRPr lang="es-ES" dirty="0" smtClean="0">
              <a:solidFill>
                <a:srgbClr val="FF0000"/>
              </a:solidFill>
              <a:latin typeface="Arial" panose="020B0604020202020204" pitchFamily="34" charset="0"/>
              <a:cs typeface="Arial" panose="020B0604020202020204" pitchFamily="34" charset="0"/>
            </a:endParaRPr>
          </a:p>
          <a:p>
            <a:pPr algn="l"/>
            <a:endParaRPr lang="es-ES" dirty="0" smtClean="0">
              <a:solidFill>
                <a:srgbClr val="FF0000"/>
              </a:solidFill>
              <a:latin typeface="Arial" panose="020B0604020202020204" pitchFamily="34" charset="0"/>
              <a:cs typeface="Arial" panose="020B0604020202020204" pitchFamily="34" charset="0"/>
            </a:endParaRPr>
          </a:p>
          <a:p>
            <a:pPr algn="l"/>
            <a:endParaRPr lang="es-ES" dirty="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endParaRPr>
          </a:p>
          <a:p>
            <a:pPr algn="l"/>
            <a:endParaRPr lang="es-ES" dirty="0" smtClean="0">
              <a:solidFill>
                <a:schemeClr val="tx1"/>
              </a:solidFill>
            </a:endParaRPr>
          </a:p>
          <a:p>
            <a:pPr algn="l"/>
            <a:endParaRPr lang="es-ES" b="1" dirty="0">
              <a:solidFill>
                <a:schemeClr val="tx1"/>
              </a:solidFill>
            </a:endParaRPr>
          </a:p>
          <a:p>
            <a:pPr algn="l"/>
            <a:endParaRPr lang="es-ES" dirty="0" smtClean="0">
              <a:solidFill>
                <a:schemeClr val="tx1"/>
              </a:solidFill>
            </a:endParaRPr>
          </a:p>
          <a:p>
            <a:pPr algn="l"/>
            <a:endParaRPr lang="es-ES" dirty="0" smtClean="0">
              <a:solidFill>
                <a:schemeClr val="tx1"/>
              </a:solidFill>
            </a:endParaRPr>
          </a:p>
        </p:txBody>
      </p:sp>
      <p:sp>
        <p:nvSpPr>
          <p:cNvPr id="6" name="1 Título"/>
          <p:cNvSpPr txBox="1">
            <a:spLocks/>
          </p:cNvSpPr>
          <p:nvPr/>
        </p:nvSpPr>
        <p:spPr>
          <a:xfrm>
            <a:off x="1289100" y="764703"/>
            <a:ext cx="6921549" cy="792089"/>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a:solidFill>
                  <a:srgbClr val="0099CC"/>
                </a:solidFill>
                <a:latin typeface="Arial" panose="020B0604020202020204" pitchFamily="34" charset="0"/>
                <a:cs typeface="Arial" panose="020B0604020202020204" pitchFamily="34" charset="0"/>
              </a:rPr>
              <a:t>Solicitud: instancia normalizada </a:t>
            </a:r>
            <a:r>
              <a:rPr lang="es-ES" sz="3200" b="1" dirty="0" smtClean="0">
                <a:solidFill>
                  <a:srgbClr val="0099CC"/>
                </a:solidFill>
                <a:latin typeface="Arial" panose="020B0604020202020204" pitchFamily="34" charset="0"/>
                <a:cs typeface="Arial" panose="020B0604020202020204" pitchFamily="34" charset="0"/>
              </a:rPr>
              <a:t>(v</a:t>
            </a:r>
            <a:r>
              <a:rPr lang="es-ES" sz="3200" b="1" dirty="0" smtClean="0">
                <a:solidFill>
                  <a:srgbClr val="0099CC"/>
                </a:solidFill>
                <a:latin typeface="Arial" panose="020B0604020202020204" pitchFamily="34" charset="0"/>
                <a:cs typeface="Arial" panose="020B0604020202020204" pitchFamily="34" charset="0"/>
              </a:rPr>
              <a:t>)</a:t>
            </a:r>
            <a:endParaRPr lang="es-ES" sz="3000" b="1" dirty="0" smtClean="0">
              <a:solidFill>
                <a:srgbClr val="0099CC"/>
              </a:solidFill>
              <a:latin typeface="Arial" panose="020B0604020202020204" pitchFamily="34" charset="0"/>
              <a:cs typeface="Arial" panose="020B0604020202020204" pitchFamily="34" charset="0"/>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806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6090</TotalTime>
  <Words>3162</Words>
  <Application>Microsoft Office PowerPoint</Application>
  <PresentationFormat>Presentación en pantalla (4:3)</PresentationFormat>
  <Paragraphs>366</Paragraphs>
  <Slides>25</Slides>
  <Notes>25</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25</vt:i4>
      </vt:variant>
    </vt:vector>
  </HeadingPairs>
  <TitlesOfParts>
    <vt:vector size="28" baseType="lpstr">
      <vt:lpstr>Arial</vt:lpstr>
      <vt:lpstr>Calibri</vt:lpstr>
      <vt:lpstr>Tema de Office</vt:lpstr>
      <vt:lpstr>2020ko AH DEIALDIA CONVOCATORIA de AH 2020 </vt:lpstr>
      <vt:lpstr>Presentación de PowerPoint</vt:lpstr>
      <vt:lpstr>Presentación de PowerPoint</vt:lpstr>
      <vt:lpstr>Presentación de PowerPoint</vt:lpstr>
      <vt:lpstr> Solicitud: instancia normalizada (i) </vt:lpstr>
      <vt:lpstr>Presentación de PowerPoint</vt:lpstr>
      <vt:lpstr> Solicitud: instancia normalizada (iii) </vt:lpstr>
      <vt:lpstr>Presentación de PowerPoint</vt:lpstr>
      <vt:lpstr>Presentación de PowerPoint</vt:lpstr>
      <vt:lpstr>Propuesta técnica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Presupuesto</vt:lpstr>
      <vt:lpstr>Presupuesto (ii)</vt:lpstr>
      <vt:lpstr>Presupuesto (iii)</vt:lpstr>
      <vt:lpstr>Presentación de PowerPoint</vt:lpstr>
      <vt:lpstr>Presentación de PowerPoint</vt:lpstr>
    </vt:vector>
  </TitlesOfParts>
  <Company>EJIE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CONVOCATORIA PRO 2016 2016ko PRO DEIALDIA</dc:title>
  <dc:creator>Díez Arregui, María Pilar</dc:creator>
  <cp:lastModifiedBy>Díez Arregui, María Pilar</cp:lastModifiedBy>
  <cp:revision>337</cp:revision>
  <cp:lastPrinted>2020-03-04T09:42:07Z</cp:lastPrinted>
  <dcterms:created xsi:type="dcterms:W3CDTF">2016-05-29T18:01:15Z</dcterms:created>
  <dcterms:modified xsi:type="dcterms:W3CDTF">2020-03-04T14:40:35Z</dcterms:modified>
</cp:coreProperties>
</file>