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sldx" ContentType="application/vnd.openxmlformats-officedocument.presentationml.slide"/>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7.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6" r:id="rId1"/>
  </p:sldMasterIdLst>
  <p:notesMasterIdLst>
    <p:notesMasterId r:id="rId25"/>
  </p:notesMasterIdLst>
  <p:handoutMasterIdLst>
    <p:handoutMasterId r:id="rId26"/>
  </p:handoutMasterIdLst>
  <p:sldIdLst>
    <p:sldId id="422" r:id="rId2"/>
    <p:sldId id="439" r:id="rId3"/>
    <p:sldId id="430" r:id="rId4"/>
    <p:sldId id="431" r:id="rId5"/>
    <p:sldId id="435" r:id="rId6"/>
    <p:sldId id="463" r:id="rId7"/>
    <p:sldId id="465" r:id="rId8"/>
    <p:sldId id="466" r:id="rId9"/>
    <p:sldId id="467" r:id="rId10"/>
    <p:sldId id="468" r:id="rId11"/>
    <p:sldId id="469" r:id="rId12"/>
    <p:sldId id="470" r:id="rId13"/>
    <p:sldId id="471" r:id="rId14"/>
    <p:sldId id="472" r:id="rId15"/>
    <p:sldId id="473" r:id="rId16"/>
    <p:sldId id="474" r:id="rId17"/>
    <p:sldId id="479" r:id="rId18"/>
    <p:sldId id="480" r:id="rId19"/>
    <p:sldId id="475" r:id="rId20"/>
    <p:sldId id="476" r:id="rId21"/>
    <p:sldId id="477" r:id="rId22"/>
    <p:sldId id="478" r:id="rId23"/>
    <p:sldId id="438" r:id="rId24"/>
  </p:sldIdLst>
  <p:sldSz cx="9906000" cy="6858000" type="A4"/>
  <p:notesSz cx="6797675" cy="9928225"/>
  <p:defaultTextStyle>
    <a:defPPr>
      <a:defRPr lang="pt-PT"/>
    </a:defPPr>
    <a:lvl1pPr algn="l" rtl="0" fontAlgn="base">
      <a:spcBef>
        <a:spcPct val="0"/>
      </a:spcBef>
      <a:spcAft>
        <a:spcPct val="0"/>
      </a:spcAft>
      <a:defRPr sz="2000" kern="1200">
        <a:solidFill>
          <a:schemeClr val="tx1"/>
        </a:solidFill>
        <a:latin typeface="Times New Roman" pitchFamily="18" charset="0"/>
        <a:ea typeface="+mn-ea"/>
        <a:cs typeface="+mn-cs"/>
      </a:defRPr>
    </a:lvl1pPr>
    <a:lvl2pPr marL="457200" algn="l" rtl="0" fontAlgn="base">
      <a:spcBef>
        <a:spcPct val="0"/>
      </a:spcBef>
      <a:spcAft>
        <a:spcPct val="0"/>
      </a:spcAft>
      <a:defRPr sz="2000" kern="1200">
        <a:solidFill>
          <a:schemeClr val="tx1"/>
        </a:solidFill>
        <a:latin typeface="Times New Roman" pitchFamily="18" charset="0"/>
        <a:ea typeface="+mn-ea"/>
        <a:cs typeface="+mn-cs"/>
      </a:defRPr>
    </a:lvl2pPr>
    <a:lvl3pPr marL="914400" algn="l" rtl="0" fontAlgn="base">
      <a:spcBef>
        <a:spcPct val="0"/>
      </a:spcBef>
      <a:spcAft>
        <a:spcPct val="0"/>
      </a:spcAft>
      <a:defRPr sz="2000" kern="1200">
        <a:solidFill>
          <a:schemeClr val="tx1"/>
        </a:solidFill>
        <a:latin typeface="Times New Roman" pitchFamily="18" charset="0"/>
        <a:ea typeface="+mn-ea"/>
        <a:cs typeface="+mn-cs"/>
      </a:defRPr>
    </a:lvl3pPr>
    <a:lvl4pPr marL="1371600" algn="l" rtl="0" fontAlgn="base">
      <a:spcBef>
        <a:spcPct val="0"/>
      </a:spcBef>
      <a:spcAft>
        <a:spcPct val="0"/>
      </a:spcAft>
      <a:defRPr sz="2000" kern="1200">
        <a:solidFill>
          <a:schemeClr val="tx1"/>
        </a:solidFill>
        <a:latin typeface="Times New Roman" pitchFamily="18" charset="0"/>
        <a:ea typeface="+mn-ea"/>
        <a:cs typeface="+mn-cs"/>
      </a:defRPr>
    </a:lvl4pPr>
    <a:lvl5pPr marL="1828800" algn="l" rtl="0" fontAlgn="base">
      <a:spcBef>
        <a:spcPct val="0"/>
      </a:spcBef>
      <a:spcAft>
        <a:spcPct val="0"/>
      </a:spcAft>
      <a:defRPr sz="2000" kern="1200">
        <a:solidFill>
          <a:schemeClr val="tx1"/>
        </a:solidFill>
        <a:latin typeface="Times New Roman" pitchFamily="18" charset="0"/>
        <a:ea typeface="+mn-ea"/>
        <a:cs typeface="+mn-cs"/>
      </a:defRPr>
    </a:lvl5pPr>
    <a:lvl6pPr marL="2286000" algn="l" defTabSz="914400" rtl="0" eaLnBrk="1" latinLnBrk="0" hangingPunct="1">
      <a:defRPr sz="2000" kern="1200">
        <a:solidFill>
          <a:schemeClr val="tx1"/>
        </a:solidFill>
        <a:latin typeface="Times New Roman" pitchFamily="18" charset="0"/>
        <a:ea typeface="+mn-ea"/>
        <a:cs typeface="+mn-cs"/>
      </a:defRPr>
    </a:lvl6pPr>
    <a:lvl7pPr marL="2743200" algn="l" defTabSz="914400" rtl="0" eaLnBrk="1" latinLnBrk="0" hangingPunct="1">
      <a:defRPr sz="2000" kern="1200">
        <a:solidFill>
          <a:schemeClr val="tx1"/>
        </a:solidFill>
        <a:latin typeface="Times New Roman" pitchFamily="18" charset="0"/>
        <a:ea typeface="+mn-ea"/>
        <a:cs typeface="+mn-cs"/>
      </a:defRPr>
    </a:lvl7pPr>
    <a:lvl8pPr marL="3200400" algn="l" defTabSz="914400" rtl="0" eaLnBrk="1" latinLnBrk="0" hangingPunct="1">
      <a:defRPr sz="2000" kern="1200">
        <a:solidFill>
          <a:schemeClr val="tx1"/>
        </a:solidFill>
        <a:latin typeface="Times New Roman" pitchFamily="18" charset="0"/>
        <a:ea typeface="+mn-ea"/>
        <a:cs typeface="+mn-cs"/>
      </a:defRPr>
    </a:lvl8pPr>
    <a:lvl9pPr marL="3657600" algn="l" defTabSz="914400" rtl="0" eaLnBrk="1" latinLnBrk="0" hangingPunct="1">
      <a:defRPr sz="20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35E"/>
    <a:srgbClr val="333399"/>
    <a:srgbClr val="C0504D"/>
    <a:srgbClr val="B800B8"/>
    <a:srgbClr val="558ED5"/>
    <a:srgbClr val="F9CC0B"/>
    <a:srgbClr val="0409DE"/>
    <a:srgbClr val="F9F8FA"/>
    <a:srgbClr val="C0584D"/>
    <a:srgbClr val="009A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Estilo com Tema 1 - Destaque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0A1B5D5-9B99-4C35-A422-299274C87663}" styleName="Estilo Médio 1 - Destaqu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Estilo Claro 1 - Destaque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3296810-A885-4BE3-A3E7-6D5BEEA58F35}" styleName="Estilo Médio 2 - Destaqu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75DCB02-9BB8-47FD-8907-85C794F793BA}" styleName="Estilo com Tema 1 - Destaque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0A15C55-8517-42AA-B614-E9B94910E393}" styleName="Estilo Médio 2 - Destaqu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07" autoAdjust="0"/>
    <p:restoredTop sz="89785" autoAdjust="0"/>
  </p:normalViewPr>
  <p:slideViewPr>
    <p:cSldViewPr snapToObjects="1">
      <p:cViewPr>
        <p:scale>
          <a:sx n="66" d="100"/>
          <a:sy n="66" d="100"/>
        </p:scale>
        <p:origin x="-1138" y="-139"/>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snapToObjects="1">
      <p:cViewPr varScale="1">
        <p:scale>
          <a:sx n="76" d="100"/>
          <a:sy n="76" d="100"/>
        </p:scale>
        <p:origin x="-2214" y="-108"/>
      </p:cViewPr>
      <p:guideLst>
        <p:guide orient="horz" pos="3127"/>
        <p:guide pos="2141"/>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Documents%20and%20Settings\helder\Os%20meus%20documentos\Avalia&#231;&#227;o%20Externa\Relat&#243;rio%20global\Agrega&#231;&#227;o_Inqueritos_2006_2011.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Documents%20and%20Settings\helder\Os%20meus%20documentos\Avalia&#231;&#227;o%20Externa\Relat&#243;rio%20global\Agrega&#231;&#227;o_Inqueritos_2006_201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t-P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53"/>
      <c:rotY val="20"/>
      <c:depthPercent val="100"/>
      <c:rAngAx val="1"/>
    </c:view3D>
    <c:floor>
      <c:thickness val="0"/>
      <c:spPr>
        <a:solidFill>
          <a:srgbClr val="FFFFFF"/>
        </a:solidFill>
        <a:ln w="3175">
          <a:solidFill>
            <a:srgbClr val="000000"/>
          </a:solidFill>
          <a:prstDash val="solid"/>
        </a:ln>
      </c:spPr>
    </c:floor>
    <c:sideWall>
      <c:thickness val="0"/>
      <c:spPr>
        <a:noFill/>
        <a:ln w="12700">
          <a:solidFill>
            <a:srgbClr val="808080"/>
          </a:solidFill>
          <a:prstDash val="solid"/>
        </a:ln>
      </c:spPr>
    </c:sideWall>
    <c:backWall>
      <c:thickness val="0"/>
      <c:spPr>
        <a:noFill/>
        <a:ln w="12700">
          <a:solidFill>
            <a:srgbClr val="808080"/>
          </a:solidFill>
          <a:prstDash val="solid"/>
        </a:ln>
      </c:spPr>
    </c:backWall>
    <c:plotArea>
      <c:layout>
        <c:manualLayout>
          <c:layoutTarget val="inner"/>
          <c:xMode val="edge"/>
          <c:yMode val="edge"/>
          <c:x val="3.3709075839204412E-2"/>
          <c:y val="1.453668067276344E-2"/>
          <c:w val="0.95760082730093365"/>
          <c:h val="0.83542836293445377"/>
        </c:manualLayout>
      </c:layout>
      <c:bar3DChart>
        <c:barDir val="col"/>
        <c:grouping val="clustered"/>
        <c:varyColors val="0"/>
        <c:ser>
          <c:idx val="0"/>
          <c:order val="0"/>
          <c:tx>
            <c:strRef>
              <c:f>Dados_base_escolas_per!$D$99</c:f>
              <c:strCache>
                <c:ptCount val="1"/>
                <c:pt idx="0">
                  <c:v>A</c:v>
                </c:pt>
              </c:strCache>
            </c:strRef>
          </c:tx>
          <c:spPr>
            <a:solidFill>
              <a:srgbClr val="800080"/>
            </a:solidFill>
            <a:ln w="12700">
              <a:noFill/>
              <a:prstDash val="solid"/>
            </a:ln>
          </c:spPr>
          <c:invertIfNegative val="0"/>
          <c:dLbls>
            <c:dLbl>
              <c:idx val="0"/>
              <c:layout>
                <c:manualLayout>
                  <c:x val="4.1365046535677364E-3"/>
                  <c:y val="-1.0357695789575968E-17"/>
                </c:manualLayout>
              </c:layout>
              <c:showLegendKey val="0"/>
              <c:showVal val="1"/>
              <c:showCatName val="0"/>
              <c:showSerName val="0"/>
              <c:showPercent val="0"/>
              <c:showBubbleSize val="0"/>
            </c:dLbl>
            <c:dLbl>
              <c:idx val="1"/>
              <c:layout>
                <c:manualLayout>
                  <c:x val="4.1365046535677364E-3"/>
                  <c:y val="0"/>
                </c:manualLayout>
              </c:layout>
              <c:showLegendKey val="0"/>
              <c:showVal val="1"/>
              <c:showCatName val="0"/>
              <c:showSerName val="0"/>
              <c:showPercent val="0"/>
              <c:showBubbleSize val="0"/>
            </c:dLbl>
            <c:txPr>
              <a:bodyPr/>
              <a:lstStyle/>
              <a:p>
                <a:pPr>
                  <a:defRPr sz="1050" b="1">
                    <a:latin typeface="+mn-lt"/>
                  </a:defRPr>
                </a:pPr>
                <a:endParaRPr lang="pt-PT"/>
              </a:p>
            </c:txPr>
            <c:showLegendKey val="0"/>
            <c:showVal val="1"/>
            <c:showCatName val="0"/>
            <c:showSerName val="0"/>
            <c:showPercent val="0"/>
            <c:showBubbleSize val="0"/>
            <c:showLeaderLines val="0"/>
          </c:dLbls>
          <c:cat>
            <c:strRef>
              <c:f>Dados_base_escolas_per!$C$100:$C$104</c:f>
              <c:strCache>
                <c:ptCount val="5"/>
                <c:pt idx="2">
                  <c:v>Fairness of the appraisal</c:v>
                </c:pt>
                <c:pt idx="3">
                  <c:v>Contribution to school improvement</c:v>
                </c:pt>
                <c:pt idx="4">
                  <c:v>Stimulus to school community</c:v>
                </c:pt>
              </c:strCache>
            </c:strRef>
          </c:cat>
          <c:val>
            <c:numRef>
              <c:f>Dados_base_escolas_per!$D$100:$D$104</c:f>
              <c:numCache>
                <c:formatCode>General</c:formatCode>
                <c:ptCount val="5"/>
                <c:pt idx="2">
                  <c:v>32</c:v>
                </c:pt>
                <c:pt idx="3">
                  <c:v>56</c:v>
                </c:pt>
                <c:pt idx="4">
                  <c:v>48</c:v>
                </c:pt>
              </c:numCache>
            </c:numRef>
          </c:val>
        </c:ser>
        <c:ser>
          <c:idx val="1"/>
          <c:order val="1"/>
          <c:tx>
            <c:strRef>
              <c:f>Dados_base_escolas_per!$E$99</c:f>
              <c:strCache>
                <c:ptCount val="1"/>
                <c:pt idx="0">
                  <c:v>B</c:v>
                </c:pt>
              </c:strCache>
            </c:strRef>
          </c:tx>
          <c:spPr>
            <a:solidFill>
              <a:srgbClr val="CC99FF"/>
            </a:solidFill>
            <a:ln w="12700">
              <a:noFill/>
              <a:prstDash val="solid"/>
            </a:ln>
          </c:spPr>
          <c:invertIfNegative val="0"/>
          <c:dLbls>
            <c:dLbl>
              <c:idx val="0"/>
              <c:layout>
                <c:manualLayout>
                  <c:x val="5.5153395380903138E-3"/>
                  <c:y val="0"/>
                </c:manualLayout>
              </c:layout>
              <c:showLegendKey val="0"/>
              <c:showVal val="1"/>
              <c:showCatName val="0"/>
              <c:showSerName val="0"/>
              <c:showPercent val="0"/>
              <c:showBubbleSize val="0"/>
            </c:dLbl>
            <c:dLbl>
              <c:idx val="1"/>
              <c:layout>
                <c:manualLayout>
                  <c:x val="8.2730093071354746E-3"/>
                  <c:y val="0"/>
                </c:manualLayout>
              </c:layout>
              <c:showLegendKey val="0"/>
              <c:showVal val="1"/>
              <c:showCatName val="0"/>
              <c:showSerName val="0"/>
              <c:showPercent val="0"/>
              <c:showBubbleSize val="0"/>
            </c:dLbl>
            <c:dLbl>
              <c:idx val="2"/>
              <c:layout>
                <c:manualLayout>
                  <c:x val="4.1365046535677364E-3"/>
                  <c:y val="0"/>
                </c:manualLayout>
              </c:layout>
              <c:showLegendKey val="0"/>
              <c:showVal val="1"/>
              <c:showCatName val="0"/>
              <c:showSerName val="0"/>
              <c:showPercent val="0"/>
              <c:showBubbleSize val="0"/>
            </c:dLbl>
            <c:dLbl>
              <c:idx val="3"/>
              <c:layout>
                <c:manualLayout>
                  <c:x val="5.5153395380903138E-3"/>
                  <c:y val="0"/>
                </c:manualLayout>
              </c:layout>
              <c:showLegendKey val="0"/>
              <c:showVal val="1"/>
              <c:showCatName val="0"/>
              <c:showSerName val="0"/>
              <c:showPercent val="0"/>
              <c:showBubbleSize val="0"/>
            </c:dLbl>
            <c:dLbl>
              <c:idx val="4"/>
              <c:layout>
                <c:manualLayout>
                  <c:x val="5.5153395380904144E-3"/>
                  <c:y val="0"/>
                </c:manualLayout>
              </c:layout>
              <c:showLegendKey val="0"/>
              <c:showVal val="1"/>
              <c:showCatName val="0"/>
              <c:showSerName val="0"/>
              <c:showPercent val="0"/>
              <c:showBubbleSize val="0"/>
            </c:dLbl>
            <c:txPr>
              <a:bodyPr/>
              <a:lstStyle/>
              <a:p>
                <a:pPr>
                  <a:defRPr sz="1050" b="1">
                    <a:latin typeface="+mn-lt"/>
                  </a:defRPr>
                </a:pPr>
                <a:endParaRPr lang="pt-PT"/>
              </a:p>
            </c:txPr>
            <c:showLegendKey val="0"/>
            <c:showVal val="1"/>
            <c:showCatName val="0"/>
            <c:showSerName val="0"/>
            <c:showPercent val="0"/>
            <c:showBubbleSize val="0"/>
            <c:showLeaderLines val="0"/>
          </c:dLbls>
          <c:cat>
            <c:strRef>
              <c:f>Dados_base_escolas_per!$C$100:$C$104</c:f>
              <c:strCache>
                <c:ptCount val="5"/>
                <c:pt idx="2">
                  <c:v>Fairness of the appraisal</c:v>
                </c:pt>
                <c:pt idx="3">
                  <c:v>Contribution to school improvement</c:v>
                </c:pt>
                <c:pt idx="4">
                  <c:v>Stimulus to school community</c:v>
                </c:pt>
              </c:strCache>
            </c:strRef>
          </c:cat>
          <c:val>
            <c:numRef>
              <c:f>Dados_base_escolas_per!$E$100:$E$104</c:f>
              <c:numCache>
                <c:formatCode>General</c:formatCode>
                <c:ptCount val="5"/>
                <c:pt idx="2">
                  <c:v>40</c:v>
                </c:pt>
                <c:pt idx="3">
                  <c:v>33</c:v>
                </c:pt>
                <c:pt idx="4">
                  <c:v>35</c:v>
                </c:pt>
              </c:numCache>
            </c:numRef>
          </c:val>
        </c:ser>
        <c:ser>
          <c:idx val="2"/>
          <c:order val="2"/>
          <c:tx>
            <c:strRef>
              <c:f>Dados_base_escolas_per!$F$99</c:f>
              <c:strCache>
                <c:ptCount val="1"/>
                <c:pt idx="0">
                  <c:v>C</c:v>
                </c:pt>
              </c:strCache>
            </c:strRef>
          </c:tx>
          <c:spPr>
            <a:solidFill>
              <a:srgbClr val="FFCC00"/>
            </a:solidFill>
            <a:ln w="12700">
              <a:noFill/>
              <a:prstDash val="solid"/>
            </a:ln>
          </c:spPr>
          <c:invertIfNegative val="0"/>
          <c:dLbls>
            <c:dLbl>
              <c:idx val="0"/>
              <c:layout>
                <c:manualLayout>
                  <c:x val="6.8940658529369463E-3"/>
                  <c:y val="-4.5197740112994404E-3"/>
                </c:manualLayout>
              </c:layout>
              <c:showLegendKey val="0"/>
              <c:showVal val="1"/>
              <c:showCatName val="0"/>
              <c:showSerName val="0"/>
              <c:showPercent val="0"/>
              <c:showBubbleSize val="0"/>
            </c:dLbl>
            <c:dLbl>
              <c:idx val="1"/>
              <c:layout>
                <c:manualLayout>
                  <c:x val="2.7576697690451695E-3"/>
                  <c:y val="0"/>
                </c:manualLayout>
              </c:layout>
              <c:showLegendKey val="0"/>
              <c:showVal val="1"/>
              <c:showCatName val="0"/>
              <c:showSerName val="0"/>
              <c:showPercent val="0"/>
              <c:showBubbleSize val="0"/>
            </c:dLbl>
            <c:dLbl>
              <c:idx val="2"/>
              <c:layout>
                <c:manualLayout>
                  <c:x val="5.5153395380903138E-3"/>
                  <c:y val="0"/>
                </c:manualLayout>
              </c:layout>
              <c:showLegendKey val="0"/>
              <c:showVal val="1"/>
              <c:showCatName val="0"/>
              <c:showSerName val="0"/>
              <c:showPercent val="0"/>
              <c:showBubbleSize val="0"/>
            </c:dLbl>
            <c:dLbl>
              <c:idx val="3"/>
              <c:layout>
                <c:manualLayout>
                  <c:x val="4.1365046535677364E-3"/>
                  <c:y val="8.2861566316608352E-17"/>
                </c:manualLayout>
              </c:layout>
              <c:showLegendKey val="0"/>
              <c:showVal val="1"/>
              <c:showCatName val="0"/>
              <c:showSerName val="0"/>
              <c:showPercent val="0"/>
              <c:showBubbleSize val="0"/>
            </c:dLbl>
            <c:dLbl>
              <c:idx val="4"/>
              <c:layout>
                <c:manualLayout>
                  <c:x val="5.5153395380903138E-3"/>
                  <c:y val="0"/>
                </c:manualLayout>
              </c:layout>
              <c:showLegendKey val="0"/>
              <c:showVal val="1"/>
              <c:showCatName val="0"/>
              <c:showSerName val="0"/>
              <c:showPercent val="0"/>
              <c:showBubbleSize val="0"/>
            </c:dLbl>
            <c:txPr>
              <a:bodyPr/>
              <a:lstStyle/>
              <a:p>
                <a:pPr>
                  <a:defRPr sz="1050" b="1">
                    <a:latin typeface="+mn-lt"/>
                  </a:defRPr>
                </a:pPr>
                <a:endParaRPr lang="pt-PT"/>
              </a:p>
            </c:txPr>
            <c:showLegendKey val="0"/>
            <c:showVal val="1"/>
            <c:showCatName val="0"/>
            <c:showSerName val="0"/>
            <c:showPercent val="0"/>
            <c:showBubbleSize val="0"/>
            <c:showLeaderLines val="0"/>
          </c:dLbls>
          <c:cat>
            <c:strRef>
              <c:f>Dados_base_escolas_per!$C$100:$C$104</c:f>
              <c:strCache>
                <c:ptCount val="5"/>
                <c:pt idx="2">
                  <c:v>Fairness of the appraisal</c:v>
                </c:pt>
                <c:pt idx="3">
                  <c:v>Contribution to school improvement</c:v>
                </c:pt>
                <c:pt idx="4">
                  <c:v>Stimulus to school community</c:v>
                </c:pt>
              </c:strCache>
            </c:strRef>
          </c:cat>
          <c:val>
            <c:numRef>
              <c:f>Dados_base_escolas_per!$F$100:$F$104</c:f>
              <c:numCache>
                <c:formatCode>General</c:formatCode>
                <c:ptCount val="5"/>
                <c:pt idx="2">
                  <c:v>22</c:v>
                </c:pt>
                <c:pt idx="3">
                  <c:v>8</c:v>
                </c:pt>
                <c:pt idx="4">
                  <c:v>11</c:v>
                </c:pt>
              </c:numCache>
            </c:numRef>
          </c:val>
        </c:ser>
        <c:ser>
          <c:idx val="3"/>
          <c:order val="3"/>
          <c:tx>
            <c:strRef>
              <c:f>Dados_base_escolas_per!$G$99</c:f>
              <c:strCache>
                <c:ptCount val="1"/>
                <c:pt idx="0">
                  <c:v>D</c:v>
                </c:pt>
              </c:strCache>
            </c:strRef>
          </c:tx>
          <c:spPr>
            <a:solidFill>
              <a:srgbClr val="FFFF99"/>
            </a:solidFill>
            <a:ln w="12700">
              <a:noFill/>
              <a:prstDash val="solid"/>
            </a:ln>
          </c:spPr>
          <c:invertIfNegative val="0"/>
          <c:dLbls>
            <c:dLbl>
              <c:idx val="0"/>
              <c:layout>
                <c:manualLayout>
                  <c:x val="8.2730093071354746E-3"/>
                  <c:y val="-4.5197740112994404E-3"/>
                </c:manualLayout>
              </c:layout>
              <c:showLegendKey val="0"/>
              <c:showVal val="1"/>
              <c:showCatName val="0"/>
              <c:showSerName val="0"/>
              <c:showPercent val="0"/>
              <c:showBubbleSize val="0"/>
            </c:dLbl>
            <c:dLbl>
              <c:idx val="1"/>
              <c:layout>
                <c:manualLayout>
                  <c:x val="6.8941744226129024E-3"/>
                  <c:y val="-1.1299435028248589E-2"/>
                </c:manualLayout>
              </c:layout>
              <c:showLegendKey val="0"/>
              <c:showVal val="1"/>
              <c:showCatName val="0"/>
              <c:showSerName val="0"/>
              <c:showPercent val="0"/>
              <c:showBubbleSize val="0"/>
            </c:dLbl>
            <c:dLbl>
              <c:idx val="2"/>
              <c:layout>
                <c:manualLayout>
                  <c:x val="4.1365046535677364E-3"/>
                  <c:y val="0"/>
                </c:manualLayout>
              </c:layout>
              <c:showLegendKey val="0"/>
              <c:showVal val="1"/>
              <c:showCatName val="0"/>
              <c:showSerName val="0"/>
              <c:showPercent val="0"/>
              <c:showBubbleSize val="0"/>
            </c:dLbl>
            <c:dLbl>
              <c:idx val="3"/>
              <c:layout>
                <c:manualLayout>
                  <c:x val="6.8941744226129024E-3"/>
                  <c:y val="0"/>
                </c:manualLayout>
              </c:layout>
              <c:showLegendKey val="0"/>
              <c:showVal val="1"/>
              <c:showCatName val="0"/>
              <c:showSerName val="0"/>
              <c:showPercent val="0"/>
              <c:showBubbleSize val="0"/>
            </c:dLbl>
            <c:dLbl>
              <c:idx val="4"/>
              <c:layout>
                <c:manualLayout>
                  <c:x val="5.5153395380903138E-3"/>
                  <c:y val="0"/>
                </c:manualLayout>
              </c:layout>
              <c:showLegendKey val="0"/>
              <c:showVal val="1"/>
              <c:showCatName val="0"/>
              <c:showSerName val="0"/>
              <c:showPercent val="0"/>
              <c:showBubbleSize val="0"/>
            </c:dLbl>
            <c:txPr>
              <a:bodyPr/>
              <a:lstStyle/>
              <a:p>
                <a:pPr>
                  <a:defRPr sz="1050" b="1">
                    <a:latin typeface="+mn-lt"/>
                  </a:defRPr>
                </a:pPr>
                <a:endParaRPr lang="pt-PT"/>
              </a:p>
            </c:txPr>
            <c:showLegendKey val="0"/>
            <c:showVal val="1"/>
            <c:showCatName val="0"/>
            <c:showSerName val="0"/>
            <c:showPercent val="0"/>
            <c:showBubbleSize val="0"/>
            <c:showLeaderLines val="0"/>
          </c:dLbls>
          <c:cat>
            <c:strRef>
              <c:f>Dados_base_escolas_per!$C$100:$C$104</c:f>
              <c:strCache>
                <c:ptCount val="5"/>
                <c:pt idx="2">
                  <c:v>Fairness of the appraisal</c:v>
                </c:pt>
                <c:pt idx="3">
                  <c:v>Contribution to school improvement</c:v>
                </c:pt>
                <c:pt idx="4">
                  <c:v>Stimulus to school community</c:v>
                </c:pt>
              </c:strCache>
            </c:strRef>
          </c:cat>
          <c:val>
            <c:numRef>
              <c:f>Dados_base_escolas_per!$G$100:$G$104</c:f>
              <c:numCache>
                <c:formatCode>General</c:formatCode>
                <c:ptCount val="5"/>
                <c:pt idx="2">
                  <c:v>5</c:v>
                </c:pt>
                <c:pt idx="3">
                  <c:v>3</c:v>
                </c:pt>
                <c:pt idx="4">
                  <c:v>5</c:v>
                </c:pt>
              </c:numCache>
            </c:numRef>
          </c:val>
        </c:ser>
        <c:ser>
          <c:idx val="4"/>
          <c:order val="4"/>
          <c:tx>
            <c:strRef>
              <c:f>Dados_base_escolas_per!$H$99</c:f>
              <c:strCache>
                <c:ptCount val="1"/>
                <c:pt idx="0">
                  <c:v>NR</c:v>
                </c:pt>
              </c:strCache>
            </c:strRef>
          </c:tx>
          <c:spPr>
            <a:solidFill>
              <a:schemeClr val="bg1">
                <a:lumMod val="50000"/>
              </a:schemeClr>
            </a:solidFill>
            <a:ln w="12700">
              <a:noFill/>
              <a:prstDash val="solid"/>
            </a:ln>
          </c:spPr>
          <c:invertIfNegative val="0"/>
          <c:dLbls>
            <c:dLbl>
              <c:idx val="0"/>
              <c:layout>
                <c:manualLayout>
                  <c:x val="6.8941744226129024E-3"/>
                  <c:y val="-6.7796610169492616E-3"/>
                </c:manualLayout>
              </c:layout>
              <c:showLegendKey val="0"/>
              <c:showVal val="1"/>
              <c:showCatName val="0"/>
              <c:showSerName val="0"/>
              <c:showPercent val="0"/>
              <c:showBubbleSize val="0"/>
            </c:dLbl>
            <c:dLbl>
              <c:idx val="1"/>
              <c:layout>
                <c:manualLayout>
                  <c:x val="2.7576697690451695E-3"/>
                  <c:y val="-1.1299435028248589E-2"/>
                </c:manualLayout>
              </c:layout>
              <c:showLegendKey val="0"/>
              <c:showVal val="1"/>
              <c:showCatName val="0"/>
              <c:showSerName val="0"/>
              <c:showPercent val="0"/>
              <c:showBubbleSize val="0"/>
            </c:dLbl>
            <c:dLbl>
              <c:idx val="2"/>
              <c:layout>
                <c:manualLayout>
                  <c:x val="4.1365046535677364E-3"/>
                  <c:y val="-6.7796610169492616E-3"/>
                </c:manualLayout>
              </c:layout>
              <c:showLegendKey val="0"/>
              <c:showVal val="1"/>
              <c:showCatName val="0"/>
              <c:showSerName val="0"/>
              <c:showPercent val="0"/>
              <c:showBubbleSize val="0"/>
            </c:dLbl>
            <c:dLbl>
              <c:idx val="3"/>
              <c:layout>
                <c:manualLayout>
                  <c:x val="8.2729007374597145E-3"/>
                  <c:y val="-1.1299435028248589E-2"/>
                </c:manualLayout>
              </c:layout>
              <c:showLegendKey val="0"/>
              <c:showVal val="1"/>
              <c:showCatName val="0"/>
              <c:showSerName val="0"/>
              <c:showPercent val="0"/>
              <c:showBubbleSize val="0"/>
            </c:dLbl>
            <c:dLbl>
              <c:idx val="4"/>
              <c:layout>
                <c:manualLayout>
                  <c:x val="9.6518441916580728E-3"/>
                  <c:y val="-9.0395480225988704E-3"/>
                </c:manualLayout>
              </c:layout>
              <c:showLegendKey val="0"/>
              <c:showVal val="1"/>
              <c:showCatName val="0"/>
              <c:showSerName val="0"/>
              <c:showPercent val="0"/>
              <c:showBubbleSize val="0"/>
            </c:dLbl>
            <c:txPr>
              <a:bodyPr/>
              <a:lstStyle/>
              <a:p>
                <a:pPr>
                  <a:defRPr sz="1050" b="1">
                    <a:latin typeface="+mn-lt"/>
                  </a:defRPr>
                </a:pPr>
                <a:endParaRPr lang="pt-PT"/>
              </a:p>
            </c:txPr>
            <c:showLegendKey val="0"/>
            <c:showVal val="1"/>
            <c:showCatName val="0"/>
            <c:showSerName val="0"/>
            <c:showPercent val="0"/>
            <c:showBubbleSize val="0"/>
            <c:showLeaderLines val="0"/>
          </c:dLbls>
          <c:cat>
            <c:strRef>
              <c:f>Dados_base_escolas_per!$C$100:$C$104</c:f>
              <c:strCache>
                <c:ptCount val="5"/>
                <c:pt idx="2">
                  <c:v>Fairness of the appraisal</c:v>
                </c:pt>
                <c:pt idx="3">
                  <c:v>Contribution to school improvement</c:v>
                </c:pt>
                <c:pt idx="4">
                  <c:v>Stimulus to school community</c:v>
                </c:pt>
              </c:strCache>
            </c:strRef>
          </c:cat>
          <c:val>
            <c:numRef>
              <c:f>Dados_base_escolas_per!$H$100:$H$104</c:f>
              <c:numCache>
                <c:formatCode>General</c:formatCode>
                <c:ptCount val="5"/>
                <c:pt idx="2">
                  <c:v>1</c:v>
                </c:pt>
                <c:pt idx="3">
                  <c:v>0</c:v>
                </c:pt>
                <c:pt idx="4">
                  <c:v>1</c:v>
                </c:pt>
              </c:numCache>
            </c:numRef>
          </c:val>
        </c:ser>
        <c:dLbls>
          <c:showLegendKey val="0"/>
          <c:showVal val="0"/>
          <c:showCatName val="0"/>
          <c:showSerName val="0"/>
          <c:showPercent val="0"/>
          <c:showBubbleSize val="0"/>
        </c:dLbls>
        <c:gapWidth val="150"/>
        <c:shape val="box"/>
        <c:axId val="95495168"/>
        <c:axId val="92602368"/>
        <c:axId val="0"/>
      </c:bar3DChart>
      <c:catAx>
        <c:axId val="95495168"/>
        <c:scaling>
          <c:orientation val="minMax"/>
        </c:scaling>
        <c:delete val="0"/>
        <c:axPos val="b"/>
        <c:numFmt formatCode="0.00" sourceLinked="0"/>
        <c:majorTickMark val="out"/>
        <c:minorTickMark val="none"/>
        <c:tickLblPos val="low"/>
        <c:spPr>
          <a:ln w="3175">
            <a:solidFill>
              <a:srgbClr val="000000"/>
            </a:solidFill>
            <a:prstDash val="solid"/>
          </a:ln>
        </c:spPr>
        <c:txPr>
          <a:bodyPr rot="0" vert="horz"/>
          <a:lstStyle/>
          <a:p>
            <a:pPr>
              <a:defRPr sz="1200" b="0" i="0" u="none" strike="noStrike" baseline="0">
                <a:solidFill>
                  <a:srgbClr val="000000"/>
                </a:solidFill>
                <a:latin typeface="Arial Narrow" pitchFamily="34" charset="0"/>
                <a:ea typeface="Verdana"/>
                <a:cs typeface="Verdana"/>
              </a:defRPr>
            </a:pPr>
            <a:endParaRPr lang="pt-PT"/>
          </a:p>
        </c:txPr>
        <c:crossAx val="92602368"/>
        <c:crosses val="autoZero"/>
        <c:auto val="1"/>
        <c:lblAlgn val="ctr"/>
        <c:lblOffset val="100"/>
        <c:tickLblSkip val="1"/>
        <c:tickMarkSkip val="1"/>
        <c:noMultiLvlLbl val="0"/>
      </c:catAx>
      <c:valAx>
        <c:axId val="92602368"/>
        <c:scaling>
          <c:orientation val="minMax"/>
          <c:max val="80"/>
        </c:scaling>
        <c:delete val="0"/>
        <c:axPos val="l"/>
        <c:numFmt formatCode="General" sourceLinked="1"/>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Verdana"/>
                <a:ea typeface="Verdana"/>
                <a:cs typeface="Verdana"/>
              </a:defRPr>
            </a:pPr>
            <a:endParaRPr lang="pt-PT"/>
          </a:p>
        </c:txPr>
        <c:crossAx val="95495168"/>
        <c:crosses val="autoZero"/>
        <c:crossBetween val="between"/>
      </c:valAx>
      <c:spPr>
        <a:noFill/>
        <a:ln w="25400">
          <a:noFill/>
        </a:ln>
      </c:spPr>
    </c:plotArea>
    <c:plotVisOnly val="1"/>
    <c:dispBlanksAs val="gap"/>
    <c:showDLblsOverMax val="0"/>
  </c:chart>
  <c:spPr>
    <a:noFill/>
    <a:ln w="9525">
      <a:noFill/>
    </a:ln>
  </c:spPr>
  <c:txPr>
    <a:bodyPr/>
    <a:lstStyle/>
    <a:p>
      <a:pPr>
        <a:defRPr sz="1350" b="0" i="0" u="none" strike="noStrike" baseline="0">
          <a:solidFill>
            <a:srgbClr val="000000"/>
          </a:solidFill>
          <a:latin typeface="Arial"/>
          <a:ea typeface="Arial"/>
          <a:cs typeface="Arial"/>
        </a:defRPr>
      </a:pPr>
      <a:endParaRPr lang="pt-PT"/>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pt-P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53"/>
      <c:rotY val="20"/>
      <c:depthPercent val="100"/>
      <c:rAngAx val="1"/>
    </c:view3D>
    <c:floor>
      <c:thickness val="0"/>
      <c:spPr>
        <a:solidFill>
          <a:srgbClr val="FFFFFF"/>
        </a:solidFill>
        <a:ln w="3175">
          <a:solidFill>
            <a:srgbClr val="000000"/>
          </a:solidFill>
          <a:prstDash val="solid"/>
        </a:ln>
      </c:spPr>
    </c:floor>
    <c:sideWall>
      <c:thickness val="0"/>
      <c:spPr>
        <a:noFill/>
        <a:ln w="12700">
          <a:solidFill>
            <a:srgbClr val="808080"/>
          </a:solidFill>
          <a:prstDash val="solid"/>
        </a:ln>
      </c:spPr>
    </c:sideWall>
    <c:backWall>
      <c:thickness val="0"/>
      <c:spPr>
        <a:noFill/>
        <a:ln w="12700">
          <a:solidFill>
            <a:srgbClr val="808080"/>
          </a:solidFill>
          <a:prstDash val="solid"/>
        </a:ln>
      </c:spPr>
    </c:backWall>
    <c:plotArea>
      <c:layout>
        <c:manualLayout>
          <c:layoutTarget val="inner"/>
          <c:xMode val="edge"/>
          <c:yMode val="edge"/>
          <c:x val="8.8040887339961543E-2"/>
          <c:y val="9.9435028248587728E-2"/>
          <c:w val="0.8142019993105879"/>
          <c:h val="0.72824858757062161"/>
        </c:manualLayout>
      </c:layout>
      <c:bar3DChart>
        <c:barDir val="col"/>
        <c:grouping val="clustered"/>
        <c:varyColors val="0"/>
        <c:ser>
          <c:idx val="0"/>
          <c:order val="0"/>
          <c:tx>
            <c:strRef>
              <c:f>Dados_base_escolas_per!$D$108</c:f>
              <c:strCache>
                <c:ptCount val="1"/>
                <c:pt idx="0">
                  <c:v>A</c:v>
                </c:pt>
              </c:strCache>
            </c:strRef>
          </c:tx>
          <c:spPr>
            <a:solidFill>
              <a:srgbClr val="800080"/>
            </a:solidFill>
            <a:ln w="12700">
              <a:noFill/>
              <a:prstDash val="solid"/>
            </a:ln>
          </c:spPr>
          <c:invertIfNegative val="0"/>
          <c:dLbls>
            <c:dLbl>
              <c:idx val="0"/>
              <c:layout>
                <c:manualLayout>
                  <c:x val="1.1030679076180641E-2"/>
                  <c:y val="-6.7796610169492599E-3"/>
                </c:manualLayout>
              </c:layout>
              <c:showLegendKey val="0"/>
              <c:showVal val="1"/>
              <c:showCatName val="0"/>
              <c:showSerName val="0"/>
              <c:showPercent val="0"/>
              <c:showBubbleSize val="0"/>
            </c:dLbl>
            <c:dLbl>
              <c:idx val="1"/>
              <c:layout>
                <c:manualLayout>
                  <c:x val="1.1030679076180641E-2"/>
                  <c:y val="-6.7796610169492599E-3"/>
                </c:manualLayout>
              </c:layout>
              <c:showLegendKey val="0"/>
              <c:showVal val="1"/>
              <c:showCatName val="0"/>
              <c:showSerName val="0"/>
              <c:showPercent val="0"/>
              <c:showBubbleSize val="0"/>
            </c:dLbl>
            <c:dLbl>
              <c:idx val="2"/>
              <c:layout>
                <c:manualLayout>
                  <c:x val="1.2409513960703202E-2"/>
                  <c:y val="-9.0395480225988704E-3"/>
                </c:manualLayout>
              </c:layout>
              <c:showLegendKey val="0"/>
              <c:showVal val="1"/>
              <c:showCatName val="0"/>
              <c:showSerName val="0"/>
              <c:showPercent val="0"/>
              <c:showBubbleSize val="0"/>
            </c:dLbl>
            <c:txPr>
              <a:bodyPr/>
              <a:lstStyle/>
              <a:p>
                <a:pPr>
                  <a:defRPr sz="1050" b="1">
                    <a:latin typeface="+mn-lt"/>
                  </a:defRPr>
                </a:pPr>
                <a:endParaRPr lang="pt-PT"/>
              </a:p>
            </c:txPr>
            <c:showLegendKey val="0"/>
            <c:showVal val="1"/>
            <c:showCatName val="0"/>
            <c:showSerName val="0"/>
            <c:showPercent val="0"/>
            <c:showBubbleSize val="0"/>
            <c:showLeaderLines val="0"/>
          </c:dLbls>
          <c:cat>
            <c:strRef>
              <c:f>Dados_base_escolas_per!$C$109:$C$111</c:f>
              <c:strCache>
                <c:ptCount val="3"/>
                <c:pt idx="0">
                  <c:v>Instruments</c:v>
                </c:pt>
                <c:pt idx="1">
                  <c:v>Indicators and criteria</c:v>
                </c:pt>
                <c:pt idx="2">
                  <c:v>Methodology</c:v>
                </c:pt>
              </c:strCache>
            </c:strRef>
          </c:cat>
          <c:val>
            <c:numRef>
              <c:f>Dados_base_escolas_per!$D$109:$D$111</c:f>
              <c:numCache>
                <c:formatCode>General</c:formatCode>
                <c:ptCount val="3"/>
                <c:pt idx="0">
                  <c:v>37</c:v>
                </c:pt>
                <c:pt idx="1">
                  <c:v>50</c:v>
                </c:pt>
                <c:pt idx="2">
                  <c:v>40</c:v>
                </c:pt>
              </c:numCache>
            </c:numRef>
          </c:val>
        </c:ser>
        <c:ser>
          <c:idx val="1"/>
          <c:order val="1"/>
          <c:tx>
            <c:strRef>
              <c:f>Dados_base_escolas_per!$E$108</c:f>
              <c:strCache>
                <c:ptCount val="1"/>
                <c:pt idx="0">
                  <c:v>B</c:v>
                </c:pt>
              </c:strCache>
            </c:strRef>
          </c:tx>
          <c:spPr>
            <a:solidFill>
              <a:srgbClr val="CC99FF"/>
            </a:solidFill>
            <a:ln w="12700">
              <a:noFill/>
              <a:prstDash val="solid"/>
            </a:ln>
          </c:spPr>
          <c:invertIfNegative val="0"/>
          <c:dLbls>
            <c:dLbl>
              <c:idx val="0"/>
              <c:layout>
                <c:manualLayout>
                  <c:x val="1.1030679076180641E-2"/>
                  <c:y val="-1.1299435028248589E-2"/>
                </c:manualLayout>
              </c:layout>
              <c:showLegendKey val="0"/>
              <c:showVal val="1"/>
              <c:showCatName val="0"/>
              <c:showSerName val="0"/>
              <c:showPercent val="0"/>
              <c:showBubbleSize val="0"/>
            </c:dLbl>
            <c:dLbl>
              <c:idx val="1"/>
              <c:layout>
                <c:manualLayout>
                  <c:x val="8.2730093071354746E-3"/>
                  <c:y val="-1.1299435028248629E-2"/>
                </c:manualLayout>
              </c:layout>
              <c:showLegendKey val="0"/>
              <c:showVal val="1"/>
              <c:showCatName val="0"/>
              <c:showSerName val="0"/>
              <c:showPercent val="0"/>
              <c:showBubbleSize val="0"/>
            </c:dLbl>
            <c:dLbl>
              <c:idx val="2"/>
              <c:layout>
                <c:manualLayout>
                  <c:x val="6.8941744226127906E-3"/>
                  <c:y val="-6.7796610169492599E-3"/>
                </c:manualLayout>
              </c:layout>
              <c:showLegendKey val="0"/>
              <c:showVal val="1"/>
              <c:showCatName val="0"/>
              <c:showSerName val="0"/>
              <c:showPercent val="0"/>
              <c:showBubbleSize val="0"/>
            </c:dLbl>
            <c:txPr>
              <a:bodyPr/>
              <a:lstStyle/>
              <a:p>
                <a:pPr>
                  <a:defRPr sz="1050" b="1">
                    <a:latin typeface="+mn-lt"/>
                  </a:defRPr>
                </a:pPr>
                <a:endParaRPr lang="pt-PT"/>
              </a:p>
            </c:txPr>
            <c:showLegendKey val="0"/>
            <c:showVal val="1"/>
            <c:showCatName val="0"/>
            <c:showSerName val="0"/>
            <c:showPercent val="0"/>
            <c:showBubbleSize val="0"/>
            <c:showLeaderLines val="0"/>
          </c:dLbls>
          <c:cat>
            <c:strRef>
              <c:f>Dados_base_escolas_per!$C$109:$C$111</c:f>
              <c:strCache>
                <c:ptCount val="3"/>
                <c:pt idx="0">
                  <c:v>Instruments</c:v>
                </c:pt>
                <c:pt idx="1">
                  <c:v>Indicators and criteria</c:v>
                </c:pt>
                <c:pt idx="2">
                  <c:v>Methodology</c:v>
                </c:pt>
              </c:strCache>
            </c:strRef>
          </c:cat>
          <c:val>
            <c:numRef>
              <c:f>Dados_base_escolas_per!$E$109:$E$111</c:f>
              <c:numCache>
                <c:formatCode>General</c:formatCode>
                <c:ptCount val="3"/>
                <c:pt idx="0">
                  <c:v>46</c:v>
                </c:pt>
                <c:pt idx="1">
                  <c:v>40</c:v>
                </c:pt>
                <c:pt idx="2">
                  <c:v>43</c:v>
                </c:pt>
              </c:numCache>
            </c:numRef>
          </c:val>
        </c:ser>
        <c:ser>
          <c:idx val="2"/>
          <c:order val="2"/>
          <c:tx>
            <c:strRef>
              <c:f>Dados_base_escolas_per!$F$108</c:f>
              <c:strCache>
                <c:ptCount val="1"/>
                <c:pt idx="0">
                  <c:v>C</c:v>
                </c:pt>
              </c:strCache>
            </c:strRef>
          </c:tx>
          <c:spPr>
            <a:solidFill>
              <a:srgbClr val="FFCC00"/>
            </a:solidFill>
            <a:ln w="12700">
              <a:noFill/>
              <a:prstDash val="solid"/>
            </a:ln>
          </c:spPr>
          <c:invertIfNegative val="0"/>
          <c:dLbls>
            <c:dLbl>
              <c:idx val="0"/>
              <c:layout>
                <c:manualLayout>
                  <c:x val="8.2730093071355024E-3"/>
                  <c:y val="-1.1299435028248589E-2"/>
                </c:manualLayout>
              </c:layout>
              <c:showLegendKey val="0"/>
              <c:showVal val="1"/>
              <c:showCatName val="0"/>
              <c:showSerName val="0"/>
              <c:showPercent val="0"/>
              <c:showBubbleSize val="0"/>
            </c:dLbl>
            <c:dLbl>
              <c:idx val="1"/>
              <c:layout>
                <c:manualLayout>
                  <c:x val="9.6518441916580728E-3"/>
                  <c:y val="-1.1299435028248589E-2"/>
                </c:manualLayout>
              </c:layout>
              <c:showLegendKey val="0"/>
              <c:showVal val="1"/>
              <c:showCatName val="0"/>
              <c:showSerName val="0"/>
              <c:showPercent val="0"/>
              <c:showBubbleSize val="0"/>
            </c:dLbl>
            <c:dLbl>
              <c:idx val="2"/>
              <c:layout>
                <c:manualLayout>
                  <c:x val="8.2730093071355718E-3"/>
                  <c:y val="-9.0395480225988704E-3"/>
                </c:manualLayout>
              </c:layout>
              <c:showLegendKey val="0"/>
              <c:showVal val="1"/>
              <c:showCatName val="0"/>
              <c:showSerName val="0"/>
              <c:showPercent val="0"/>
              <c:showBubbleSize val="0"/>
            </c:dLbl>
            <c:txPr>
              <a:bodyPr/>
              <a:lstStyle/>
              <a:p>
                <a:pPr>
                  <a:defRPr sz="1050" b="1">
                    <a:latin typeface="+mn-lt"/>
                  </a:defRPr>
                </a:pPr>
                <a:endParaRPr lang="pt-PT"/>
              </a:p>
            </c:txPr>
            <c:showLegendKey val="0"/>
            <c:showVal val="1"/>
            <c:showCatName val="0"/>
            <c:showSerName val="0"/>
            <c:showPercent val="0"/>
            <c:showBubbleSize val="0"/>
            <c:showLeaderLines val="0"/>
          </c:dLbls>
          <c:cat>
            <c:strRef>
              <c:f>Dados_base_escolas_per!$C$109:$C$111</c:f>
              <c:strCache>
                <c:ptCount val="3"/>
                <c:pt idx="0">
                  <c:v>Instruments</c:v>
                </c:pt>
                <c:pt idx="1">
                  <c:v>Indicators and criteria</c:v>
                </c:pt>
                <c:pt idx="2">
                  <c:v>Methodology</c:v>
                </c:pt>
              </c:strCache>
            </c:strRef>
          </c:cat>
          <c:val>
            <c:numRef>
              <c:f>Dados_base_escolas_per!$F$109:$F$111</c:f>
              <c:numCache>
                <c:formatCode>General</c:formatCode>
                <c:ptCount val="3"/>
                <c:pt idx="0">
                  <c:v>14</c:v>
                </c:pt>
                <c:pt idx="1">
                  <c:v>8</c:v>
                </c:pt>
                <c:pt idx="2">
                  <c:v>14</c:v>
                </c:pt>
              </c:numCache>
            </c:numRef>
          </c:val>
        </c:ser>
        <c:ser>
          <c:idx val="3"/>
          <c:order val="3"/>
          <c:tx>
            <c:strRef>
              <c:f>Dados_base_escolas_per!$G$108</c:f>
              <c:strCache>
                <c:ptCount val="1"/>
                <c:pt idx="0">
                  <c:v>D</c:v>
                </c:pt>
              </c:strCache>
            </c:strRef>
          </c:tx>
          <c:spPr>
            <a:solidFill>
              <a:srgbClr val="FFFF99"/>
            </a:solidFill>
            <a:ln w="12700">
              <a:noFill/>
              <a:prstDash val="solid"/>
            </a:ln>
          </c:spPr>
          <c:invertIfNegative val="0"/>
          <c:dLbls>
            <c:dLbl>
              <c:idx val="0"/>
              <c:layout>
                <c:manualLayout>
                  <c:x val="9.6518441916580728E-3"/>
                  <c:y val="-1.1299435028248589E-2"/>
                </c:manualLayout>
              </c:layout>
              <c:showLegendKey val="0"/>
              <c:showVal val="1"/>
              <c:showCatName val="0"/>
              <c:showSerName val="0"/>
              <c:showPercent val="0"/>
              <c:showBubbleSize val="0"/>
            </c:dLbl>
            <c:dLbl>
              <c:idx val="2"/>
              <c:layout>
                <c:manualLayout>
                  <c:x val="8.2730093071354746E-3"/>
                  <c:y val="-1.3559322033898299E-2"/>
                </c:manualLayout>
              </c:layout>
              <c:showLegendKey val="0"/>
              <c:showVal val="1"/>
              <c:showCatName val="0"/>
              <c:showSerName val="0"/>
              <c:showPercent val="0"/>
              <c:showBubbleSize val="0"/>
            </c:dLbl>
            <c:txPr>
              <a:bodyPr/>
              <a:lstStyle/>
              <a:p>
                <a:pPr>
                  <a:defRPr sz="1050" b="1">
                    <a:latin typeface="+mn-lt"/>
                  </a:defRPr>
                </a:pPr>
                <a:endParaRPr lang="pt-PT"/>
              </a:p>
            </c:txPr>
            <c:showLegendKey val="0"/>
            <c:showVal val="1"/>
            <c:showCatName val="0"/>
            <c:showSerName val="0"/>
            <c:showPercent val="0"/>
            <c:showBubbleSize val="0"/>
            <c:showLeaderLines val="0"/>
          </c:dLbls>
          <c:cat>
            <c:strRef>
              <c:f>Dados_base_escolas_per!$C$109:$C$111</c:f>
              <c:strCache>
                <c:ptCount val="3"/>
                <c:pt idx="0">
                  <c:v>Instruments</c:v>
                </c:pt>
                <c:pt idx="1">
                  <c:v>Indicators and criteria</c:v>
                </c:pt>
                <c:pt idx="2">
                  <c:v>Methodology</c:v>
                </c:pt>
              </c:strCache>
            </c:strRef>
          </c:cat>
          <c:val>
            <c:numRef>
              <c:f>Dados_base_escolas_per!$G$109:$G$111</c:f>
              <c:numCache>
                <c:formatCode>General</c:formatCode>
                <c:ptCount val="3"/>
                <c:pt idx="0">
                  <c:v>3</c:v>
                </c:pt>
                <c:pt idx="1">
                  <c:v>2</c:v>
                </c:pt>
                <c:pt idx="2">
                  <c:v>2</c:v>
                </c:pt>
              </c:numCache>
            </c:numRef>
          </c:val>
        </c:ser>
        <c:ser>
          <c:idx val="4"/>
          <c:order val="4"/>
          <c:tx>
            <c:strRef>
              <c:f>Dados_base_escolas_per!$H$108</c:f>
              <c:strCache>
                <c:ptCount val="1"/>
                <c:pt idx="0">
                  <c:v>NR</c:v>
                </c:pt>
              </c:strCache>
            </c:strRef>
          </c:tx>
          <c:spPr>
            <a:solidFill>
              <a:schemeClr val="bg1">
                <a:lumMod val="50000"/>
              </a:schemeClr>
            </a:solidFill>
            <a:ln w="12700">
              <a:noFill/>
              <a:prstDash val="solid"/>
            </a:ln>
          </c:spPr>
          <c:invertIfNegative val="0"/>
          <c:dLbls>
            <c:dLbl>
              <c:idx val="0"/>
              <c:layout>
                <c:manualLayout>
                  <c:x val="1.3788348845225789E-2"/>
                  <c:y val="-2.2598870056497182E-2"/>
                </c:manualLayout>
              </c:layout>
              <c:showLegendKey val="0"/>
              <c:showVal val="1"/>
              <c:showCatName val="0"/>
              <c:showSerName val="0"/>
              <c:showPercent val="0"/>
              <c:showBubbleSize val="0"/>
            </c:dLbl>
            <c:dLbl>
              <c:idx val="1"/>
              <c:layout>
                <c:manualLayout>
                  <c:x val="1.2409513960703202E-2"/>
                  <c:y val="-2.0338983050847428E-2"/>
                </c:manualLayout>
              </c:layout>
              <c:showLegendKey val="0"/>
              <c:showVal val="1"/>
              <c:showCatName val="0"/>
              <c:showSerName val="0"/>
              <c:showPercent val="0"/>
              <c:showBubbleSize val="0"/>
            </c:dLbl>
            <c:dLbl>
              <c:idx val="2"/>
              <c:layout>
                <c:manualLayout>
                  <c:x val="1.1030570506504685E-2"/>
                  <c:y val="-6.7796610169492599E-3"/>
                </c:manualLayout>
              </c:layout>
              <c:showLegendKey val="0"/>
              <c:showVal val="1"/>
              <c:showCatName val="0"/>
              <c:showSerName val="0"/>
              <c:showPercent val="0"/>
              <c:showBubbleSize val="0"/>
            </c:dLbl>
            <c:txPr>
              <a:bodyPr/>
              <a:lstStyle/>
              <a:p>
                <a:pPr>
                  <a:defRPr sz="1050" b="1">
                    <a:latin typeface="+mn-lt"/>
                  </a:defRPr>
                </a:pPr>
                <a:endParaRPr lang="pt-PT"/>
              </a:p>
            </c:txPr>
            <c:showLegendKey val="0"/>
            <c:showVal val="1"/>
            <c:showCatName val="0"/>
            <c:showSerName val="0"/>
            <c:showPercent val="0"/>
            <c:showBubbleSize val="0"/>
            <c:showLeaderLines val="0"/>
          </c:dLbls>
          <c:cat>
            <c:strRef>
              <c:f>Dados_base_escolas_per!$C$109:$C$111</c:f>
              <c:strCache>
                <c:ptCount val="3"/>
                <c:pt idx="0">
                  <c:v>Instruments</c:v>
                </c:pt>
                <c:pt idx="1">
                  <c:v>Indicators and criteria</c:v>
                </c:pt>
                <c:pt idx="2">
                  <c:v>Methodology</c:v>
                </c:pt>
              </c:strCache>
            </c:strRef>
          </c:cat>
          <c:val>
            <c:numRef>
              <c:f>Dados_base_escolas_per!$H$109:$H$111</c:f>
              <c:numCache>
                <c:formatCode>General</c:formatCode>
                <c:ptCount val="3"/>
                <c:pt idx="0">
                  <c:v>0</c:v>
                </c:pt>
                <c:pt idx="1">
                  <c:v>0</c:v>
                </c:pt>
                <c:pt idx="2">
                  <c:v>1</c:v>
                </c:pt>
              </c:numCache>
            </c:numRef>
          </c:val>
        </c:ser>
        <c:dLbls>
          <c:showLegendKey val="0"/>
          <c:showVal val="0"/>
          <c:showCatName val="0"/>
          <c:showSerName val="0"/>
          <c:showPercent val="0"/>
          <c:showBubbleSize val="0"/>
        </c:dLbls>
        <c:gapWidth val="150"/>
        <c:shape val="box"/>
        <c:axId val="95453696"/>
        <c:axId val="92604672"/>
        <c:axId val="0"/>
      </c:bar3DChart>
      <c:catAx>
        <c:axId val="95453696"/>
        <c:scaling>
          <c:orientation val="minMax"/>
        </c:scaling>
        <c:delete val="0"/>
        <c:axPos val="b"/>
        <c:numFmt formatCode="0.00" sourceLinked="0"/>
        <c:majorTickMark val="out"/>
        <c:minorTickMark val="none"/>
        <c:tickLblPos val="low"/>
        <c:spPr>
          <a:ln w="3175">
            <a:solidFill>
              <a:srgbClr val="000000"/>
            </a:solidFill>
            <a:prstDash val="solid"/>
          </a:ln>
        </c:spPr>
        <c:txPr>
          <a:bodyPr rot="0" vert="horz"/>
          <a:lstStyle/>
          <a:p>
            <a:pPr>
              <a:defRPr sz="1050" b="0" i="0" u="none" strike="noStrike" baseline="0">
                <a:solidFill>
                  <a:srgbClr val="000000"/>
                </a:solidFill>
                <a:latin typeface="+mn-lt"/>
                <a:ea typeface="Verdana"/>
                <a:cs typeface="Verdana"/>
              </a:defRPr>
            </a:pPr>
            <a:endParaRPr lang="pt-PT"/>
          </a:p>
        </c:txPr>
        <c:crossAx val="92604672"/>
        <c:crosses val="autoZero"/>
        <c:auto val="1"/>
        <c:lblAlgn val="ctr"/>
        <c:lblOffset val="100"/>
        <c:tickLblSkip val="1"/>
        <c:tickMarkSkip val="1"/>
        <c:noMultiLvlLbl val="0"/>
      </c:catAx>
      <c:valAx>
        <c:axId val="92604672"/>
        <c:scaling>
          <c:orientation val="minMax"/>
          <c:max val="60"/>
        </c:scaling>
        <c:delete val="0"/>
        <c:axPos val="l"/>
        <c:numFmt formatCode="General" sourceLinked="1"/>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Verdana"/>
                <a:ea typeface="Verdana"/>
                <a:cs typeface="Verdana"/>
              </a:defRPr>
            </a:pPr>
            <a:endParaRPr lang="pt-PT"/>
          </a:p>
        </c:txPr>
        <c:crossAx val="95453696"/>
        <c:crosses val="autoZero"/>
        <c:crossBetween val="between"/>
      </c:valAx>
      <c:spPr>
        <a:noFill/>
        <a:ln w="25400">
          <a:noFill/>
        </a:ln>
      </c:spPr>
    </c:plotArea>
    <c:plotVisOnly val="1"/>
    <c:dispBlanksAs val="gap"/>
    <c:showDLblsOverMax val="0"/>
  </c:chart>
  <c:spPr>
    <a:noFill/>
    <a:ln w="9525">
      <a:noFill/>
    </a:ln>
  </c:spPr>
  <c:txPr>
    <a:bodyPr/>
    <a:lstStyle/>
    <a:p>
      <a:pPr>
        <a:defRPr sz="1350" b="0" i="0" u="none" strike="noStrike" baseline="0">
          <a:solidFill>
            <a:srgbClr val="000000"/>
          </a:solidFill>
          <a:latin typeface="Arial"/>
          <a:ea typeface="Arial"/>
          <a:cs typeface="Arial"/>
        </a:defRPr>
      </a:pPr>
      <a:endParaRPr lang="pt-PT"/>
    </a:p>
  </c:txPr>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drawing1.xml><?xml version="1.0" encoding="utf-8"?>
<c:userShapes xmlns:c="http://schemas.openxmlformats.org/drawingml/2006/chart">
  <cdr:relSizeAnchor xmlns:cdr="http://schemas.openxmlformats.org/drawingml/2006/chartDrawing">
    <cdr:from>
      <cdr:x>0.02996</cdr:x>
      <cdr:y>0.15551</cdr:y>
    </cdr:from>
    <cdr:to>
      <cdr:x>0.06059</cdr:x>
      <cdr:y>0.18735</cdr:y>
    </cdr:to>
    <cdr:sp macro="" textlink="">
      <cdr:nvSpPr>
        <cdr:cNvPr id="8193" name="Text Box 1"/>
        <cdr:cNvSpPr txBox="1">
          <a:spLocks xmlns:a="http://schemas.openxmlformats.org/drawingml/2006/main" noChangeArrowheads="1"/>
        </cdr:cNvSpPr>
      </cdr:nvSpPr>
      <cdr:spPr bwMode="auto">
        <a:xfrm xmlns:a="http://schemas.openxmlformats.org/drawingml/2006/main">
          <a:off x="275942" y="873906"/>
          <a:ext cx="282123" cy="178933"/>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27432" tIns="22860" rIns="0" bIns="0" anchor="t" upright="1">
          <a:spAutoFit/>
        </a:bodyPr>
        <a:lstStyle xmlns:a="http://schemas.openxmlformats.org/drawingml/2006/main"/>
        <a:p xmlns:a="http://schemas.openxmlformats.org/drawingml/2006/main">
          <a:pPr algn="l" rtl="0">
            <a:defRPr sz="1000"/>
          </a:pPr>
          <a:r>
            <a:rPr lang="pt-PT" sz="1000" b="0" i="0" strike="noStrike">
              <a:solidFill>
                <a:srgbClr val="000000"/>
              </a:solidFill>
              <a:latin typeface="Verdana"/>
            </a:rPr>
            <a:t>(%)</a:t>
          </a:r>
        </a:p>
      </cdr:txBody>
    </cdr:sp>
  </cdr:relSizeAnchor>
</c:userShapes>
</file>

<file path=ppt/drawings/drawing2.xml><?xml version="1.0" encoding="utf-8"?>
<c:userShapes xmlns:c="http://schemas.openxmlformats.org/drawingml/2006/chart">
  <cdr:relSizeAnchor xmlns:cdr="http://schemas.openxmlformats.org/drawingml/2006/chartDrawing">
    <cdr:from>
      <cdr:x>0.04878</cdr:x>
      <cdr:y>0.17796</cdr:y>
    </cdr:from>
    <cdr:to>
      <cdr:x>0.08169</cdr:x>
      <cdr:y>0.20981</cdr:y>
    </cdr:to>
    <cdr:sp macro="" textlink="">
      <cdr:nvSpPr>
        <cdr:cNvPr id="8193" name="Text Box 1"/>
        <cdr:cNvSpPr txBox="1">
          <a:spLocks xmlns:a="http://schemas.openxmlformats.org/drawingml/2006/main" noChangeArrowheads="1"/>
        </cdr:cNvSpPr>
      </cdr:nvSpPr>
      <cdr:spPr bwMode="auto">
        <a:xfrm xmlns:a="http://schemas.openxmlformats.org/drawingml/2006/main">
          <a:off x="449320" y="1000117"/>
          <a:ext cx="303123" cy="178989"/>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27432" tIns="22860" rIns="0" bIns="0" anchor="t" upright="1">
          <a:spAutoFit/>
        </a:bodyPr>
        <a:lstStyle xmlns:a="http://schemas.openxmlformats.org/drawingml/2006/main"/>
        <a:p xmlns:a="http://schemas.openxmlformats.org/drawingml/2006/main">
          <a:pPr algn="l" rtl="0">
            <a:defRPr sz="1000"/>
          </a:pPr>
          <a:r>
            <a:rPr lang="pt-PT" sz="1000" b="0" i="0" strike="noStrike">
              <a:solidFill>
                <a:srgbClr val="000000"/>
              </a:solidFill>
              <a:latin typeface="Verdana"/>
            </a:rPr>
            <a:t>(%)</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3"/>
            <a:ext cx="2945862" cy="497412"/>
          </a:xfrm>
          <a:prstGeom prst="rect">
            <a:avLst/>
          </a:prstGeom>
          <a:noFill/>
          <a:ln w="9525">
            <a:noFill/>
            <a:miter lim="800000"/>
            <a:headEnd/>
            <a:tailEnd/>
          </a:ln>
          <a:effectLst/>
        </p:spPr>
        <p:txBody>
          <a:bodyPr vert="horz" wrap="square" lIns="91420" tIns="45711" rIns="91420" bIns="45711" numCol="1" anchor="t" anchorCtr="0" compatLnSpc="1">
            <a:prstTxWarp prst="textNoShape">
              <a:avLst/>
            </a:prstTxWarp>
          </a:bodyPr>
          <a:lstStyle>
            <a:lvl1pPr defTabSz="914349">
              <a:defRPr sz="1200"/>
            </a:lvl1pPr>
          </a:lstStyle>
          <a:p>
            <a:pPr>
              <a:defRPr/>
            </a:pPr>
            <a:endParaRPr lang="pt-PT" dirty="0"/>
          </a:p>
        </p:txBody>
      </p:sp>
      <p:sp>
        <p:nvSpPr>
          <p:cNvPr id="4099" name="Rectangle 3"/>
          <p:cNvSpPr>
            <a:spLocks noGrp="1" noChangeArrowheads="1"/>
          </p:cNvSpPr>
          <p:nvPr>
            <p:ph type="dt" sz="quarter" idx="1"/>
          </p:nvPr>
        </p:nvSpPr>
        <p:spPr bwMode="auto">
          <a:xfrm>
            <a:off x="3851813" y="3"/>
            <a:ext cx="2945862" cy="497412"/>
          </a:xfrm>
          <a:prstGeom prst="rect">
            <a:avLst/>
          </a:prstGeom>
          <a:noFill/>
          <a:ln w="9525">
            <a:noFill/>
            <a:miter lim="800000"/>
            <a:headEnd/>
            <a:tailEnd/>
          </a:ln>
          <a:effectLst/>
        </p:spPr>
        <p:txBody>
          <a:bodyPr vert="horz" wrap="square" lIns="91420" tIns="45711" rIns="91420" bIns="45711" numCol="1" anchor="t" anchorCtr="0" compatLnSpc="1">
            <a:prstTxWarp prst="textNoShape">
              <a:avLst/>
            </a:prstTxWarp>
          </a:bodyPr>
          <a:lstStyle>
            <a:lvl1pPr algn="r" defTabSz="914349">
              <a:defRPr sz="1200"/>
            </a:lvl1pPr>
          </a:lstStyle>
          <a:p>
            <a:pPr>
              <a:defRPr/>
            </a:pPr>
            <a:endParaRPr lang="pt-PT" dirty="0"/>
          </a:p>
        </p:txBody>
      </p:sp>
      <p:sp>
        <p:nvSpPr>
          <p:cNvPr id="4100" name="Rectangle 4"/>
          <p:cNvSpPr>
            <a:spLocks noGrp="1" noChangeArrowheads="1"/>
          </p:cNvSpPr>
          <p:nvPr>
            <p:ph type="ftr" sz="quarter" idx="2"/>
          </p:nvPr>
        </p:nvSpPr>
        <p:spPr bwMode="auto">
          <a:xfrm>
            <a:off x="1" y="9430813"/>
            <a:ext cx="2945862" cy="497412"/>
          </a:xfrm>
          <a:prstGeom prst="rect">
            <a:avLst/>
          </a:prstGeom>
          <a:noFill/>
          <a:ln w="9525">
            <a:noFill/>
            <a:miter lim="800000"/>
            <a:headEnd/>
            <a:tailEnd/>
          </a:ln>
          <a:effectLst/>
        </p:spPr>
        <p:txBody>
          <a:bodyPr vert="horz" wrap="square" lIns="91420" tIns="45711" rIns="91420" bIns="45711" numCol="1" anchor="b" anchorCtr="0" compatLnSpc="1">
            <a:prstTxWarp prst="textNoShape">
              <a:avLst/>
            </a:prstTxWarp>
          </a:bodyPr>
          <a:lstStyle>
            <a:lvl1pPr defTabSz="914349">
              <a:defRPr sz="1200"/>
            </a:lvl1pPr>
          </a:lstStyle>
          <a:p>
            <a:pPr>
              <a:defRPr/>
            </a:pPr>
            <a:endParaRPr lang="pt-PT" dirty="0"/>
          </a:p>
        </p:txBody>
      </p:sp>
      <p:sp>
        <p:nvSpPr>
          <p:cNvPr id="4101" name="Rectangle 5"/>
          <p:cNvSpPr>
            <a:spLocks noGrp="1" noChangeArrowheads="1"/>
          </p:cNvSpPr>
          <p:nvPr>
            <p:ph type="sldNum" sz="quarter" idx="3"/>
          </p:nvPr>
        </p:nvSpPr>
        <p:spPr bwMode="auto">
          <a:xfrm>
            <a:off x="3851813" y="9430813"/>
            <a:ext cx="2945862" cy="497412"/>
          </a:xfrm>
          <a:prstGeom prst="rect">
            <a:avLst/>
          </a:prstGeom>
          <a:noFill/>
          <a:ln w="9525">
            <a:noFill/>
            <a:miter lim="800000"/>
            <a:headEnd/>
            <a:tailEnd/>
          </a:ln>
          <a:effectLst/>
        </p:spPr>
        <p:txBody>
          <a:bodyPr vert="horz" wrap="square" lIns="91420" tIns="45711" rIns="91420" bIns="45711" numCol="1" anchor="b" anchorCtr="0" compatLnSpc="1">
            <a:prstTxWarp prst="textNoShape">
              <a:avLst/>
            </a:prstTxWarp>
          </a:bodyPr>
          <a:lstStyle>
            <a:lvl1pPr algn="r" defTabSz="914349">
              <a:defRPr sz="1200"/>
            </a:lvl1pPr>
          </a:lstStyle>
          <a:p>
            <a:pPr>
              <a:defRPr/>
            </a:pPr>
            <a:fld id="{C0A9B9C5-444B-4BD6-9993-31668EFBB3F2}" type="slidenum">
              <a:rPr lang="pt-PT"/>
              <a:pPr>
                <a:defRPr/>
              </a:pPr>
              <a:t>‹nº›</a:t>
            </a:fld>
            <a:endParaRPr lang="pt-PT" dirty="0"/>
          </a:p>
        </p:txBody>
      </p:sp>
    </p:spTree>
    <p:extLst>
      <p:ext uri="{BB962C8B-B14F-4D97-AF65-F5344CB8AC3E}">
        <p14:creationId xmlns:p14="http://schemas.microsoft.com/office/powerpoint/2010/main" val="11429628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3"/>
            <a:ext cx="2945862" cy="497412"/>
          </a:xfrm>
          <a:prstGeom prst="rect">
            <a:avLst/>
          </a:prstGeom>
          <a:noFill/>
          <a:ln w="9525">
            <a:noFill/>
            <a:miter lim="800000"/>
            <a:headEnd/>
            <a:tailEnd/>
          </a:ln>
          <a:effectLst/>
        </p:spPr>
        <p:txBody>
          <a:bodyPr vert="horz" wrap="square" lIns="91420" tIns="45711" rIns="91420" bIns="45711" numCol="1" anchor="t" anchorCtr="0" compatLnSpc="1">
            <a:prstTxWarp prst="textNoShape">
              <a:avLst/>
            </a:prstTxWarp>
          </a:bodyPr>
          <a:lstStyle>
            <a:lvl1pPr defTabSz="914349">
              <a:defRPr sz="1200"/>
            </a:lvl1pPr>
          </a:lstStyle>
          <a:p>
            <a:pPr>
              <a:defRPr/>
            </a:pPr>
            <a:endParaRPr lang="pt-PT" dirty="0"/>
          </a:p>
        </p:txBody>
      </p:sp>
      <p:sp>
        <p:nvSpPr>
          <p:cNvPr id="3075" name="Rectangle 3"/>
          <p:cNvSpPr>
            <a:spLocks noGrp="1" noChangeArrowheads="1"/>
          </p:cNvSpPr>
          <p:nvPr>
            <p:ph type="dt" idx="1"/>
          </p:nvPr>
        </p:nvSpPr>
        <p:spPr bwMode="auto">
          <a:xfrm>
            <a:off x="3851813" y="3"/>
            <a:ext cx="2945862" cy="497412"/>
          </a:xfrm>
          <a:prstGeom prst="rect">
            <a:avLst/>
          </a:prstGeom>
          <a:noFill/>
          <a:ln w="9525">
            <a:noFill/>
            <a:miter lim="800000"/>
            <a:headEnd/>
            <a:tailEnd/>
          </a:ln>
          <a:effectLst/>
        </p:spPr>
        <p:txBody>
          <a:bodyPr vert="horz" wrap="square" lIns="91420" tIns="45711" rIns="91420" bIns="45711" numCol="1" anchor="t" anchorCtr="0" compatLnSpc="1">
            <a:prstTxWarp prst="textNoShape">
              <a:avLst/>
            </a:prstTxWarp>
          </a:bodyPr>
          <a:lstStyle>
            <a:lvl1pPr algn="r" defTabSz="914349">
              <a:defRPr sz="1200"/>
            </a:lvl1pPr>
          </a:lstStyle>
          <a:p>
            <a:pPr>
              <a:defRPr/>
            </a:pPr>
            <a:endParaRPr lang="pt-PT" dirty="0"/>
          </a:p>
        </p:txBody>
      </p:sp>
      <p:sp>
        <p:nvSpPr>
          <p:cNvPr id="6148" name="Rectangle 4"/>
          <p:cNvSpPr>
            <a:spLocks noGrp="1" noRot="1" noChangeAspect="1" noChangeArrowheads="1" noTextEdit="1"/>
          </p:cNvSpPr>
          <p:nvPr>
            <p:ph type="sldImg" idx="2"/>
          </p:nvPr>
        </p:nvSpPr>
        <p:spPr bwMode="auto">
          <a:xfrm>
            <a:off x="712788" y="742950"/>
            <a:ext cx="5376862" cy="372427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05951" y="4716947"/>
            <a:ext cx="4985773" cy="4467469"/>
          </a:xfrm>
          <a:prstGeom prst="rect">
            <a:avLst/>
          </a:prstGeom>
          <a:noFill/>
          <a:ln w="9525">
            <a:noFill/>
            <a:miter lim="800000"/>
            <a:headEnd/>
            <a:tailEnd/>
          </a:ln>
          <a:effectLst/>
        </p:spPr>
        <p:txBody>
          <a:bodyPr vert="horz" wrap="square" lIns="91420" tIns="45711" rIns="91420" bIns="45711" numCol="1" anchor="t" anchorCtr="0" compatLnSpc="1">
            <a:prstTxWarp prst="textNoShape">
              <a:avLst/>
            </a:prstTxWarp>
          </a:bodyPr>
          <a:lstStyle/>
          <a:p>
            <a:pPr lvl="0"/>
            <a:r>
              <a:rPr lang="pt-PT" noProof="0" smtClean="0"/>
              <a:t>Faça clique para editar os estilos de texto do modelo global</a:t>
            </a:r>
          </a:p>
          <a:p>
            <a:pPr lvl="1"/>
            <a:r>
              <a:rPr lang="pt-PT" noProof="0" smtClean="0"/>
              <a:t>Segundo nível</a:t>
            </a:r>
          </a:p>
          <a:p>
            <a:pPr lvl="2"/>
            <a:r>
              <a:rPr lang="pt-PT" noProof="0" smtClean="0"/>
              <a:t>Terceiro nível</a:t>
            </a:r>
          </a:p>
          <a:p>
            <a:pPr lvl="3"/>
            <a:r>
              <a:rPr lang="pt-PT" noProof="0" smtClean="0"/>
              <a:t>Quarto nível</a:t>
            </a:r>
          </a:p>
          <a:p>
            <a:pPr lvl="4"/>
            <a:r>
              <a:rPr lang="pt-PT" noProof="0" smtClean="0"/>
              <a:t>Quinto nível</a:t>
            </a:r>
          </a:p>
        </p:txBody>
      </p:sp>
      <p:sp>
        <p:nvSpPr>
          <p:cNvPr id="3078" name="Rectangle 6"/>
          <p:cNvSpPr>
            <a:spLocks noGrp="1" noChangeArrowheads="1"/>
          </p:cNvSpPr>
          <p:nvPr>
            <p:ph type="ftr" sz="quarter" idx="4"/>
          </p:nvPr>
        </p:nvSpPr>
        <p:spPr bwMode="auto">
          <a:xfrm>
            <a:off x="1" y="9430813"/>
            <a:ext cx="2945862" cy="497412"/>
          </a:xfrm>
          <a:prstGeom prst="rect">
            <a:avLst/>
          </a:prstGeom>
          <a:noFill/>
          <a:ln w="9525">
            <a:noFill/>
            <a:miter lim="800000"/>
            <a:headEnd/>
            <a:tailEnd/>
          </a:ln>
          <a:effectLst/>
        </p:spPr>
        <p:txBody>
          <a:bodyPr vert="horz" wrap="square" lIns="91420" tIns="45711" rIns="91420" bIns="45711" numCol="1" anchor="b" anchorCtr="0" compatLnSpc="1">
            <a:prstTxWarp prst="textNoShape">
              <a:avLst/>
            </a:prstTxWarp>
          </a:bodyPr>
          <a:lstStyle>
            <a:lvl1pPr defTabSz="914349">
              <a:defRPr sz="1200"/>
            </a:lvl1pPr>
          </a:lstStyle>
          <a:p>
            <a:pPr>
              <a:defRPr/>
            </a:pPr>
            <a:endParaRPr lang="pt-PT" dirty="0"/>
          </a:p>
        </p:txBody>
      </p:sp>
      <p:sp>
        <p:nvSpPr>
          <p:cNvPr id="3079" name="Rectangle 7"/>
          <p:cNvSpPr>
            <a:spLocks noGrp="1" noChangeArrowheads="1"/>
          </p:cNvSpPr>
          <p:nvPr>
            <p:ph type="sldNum" sz="quarter" idx="5"/>
          </p:nvPr>
        </p:nvSpPr>
        <p:spPr bwMode="auto">
          <a:xfrm>
            <a:off x="3851813" y="9430813"/>
            <a:ext cx="2945862" cy="497412"/>
          </a:xfrm>
          <a:prstGeom prst="rect">
            <a:avLst/>
          </a:prstGeom>
          <a:noFill/>
          <a:ln w="9525">
            <a:noFill/>
            <a:miter lim="800000"/>
            <a:headEnd/>
            <a:tailEnd/>
          </a:ln>
          <a:effectLst/>
        </p:spPr>
        <p:txBody>
          <a:bodyPr vert="horz" wrap="square" lIns="91420" tIns="45711" rIns="91420" bIns="45711" numCol="1" anchor="b" anchorCtr="0" compatLnSpc="1">
            <a:prstTxWarp prst="textNoShape">
              <a:avLst/>
            </a:prstTxWarp>
          </a:bodyPr>
          <a:lstStyle>
            <a:lvl1pPr algn="r" defTabSz="914349">
              <a:defRPr sz="1200"/>
            </a:lvl1pPr>
          </a:lstStyle>
          <a:p>
            <a:pPr>
              <a:defRPr/>
            </a:pPr>
            <a:fld id="{E5B1D247-CBF8-4FBE-9EA6-E9C81D785C59}" type="slidenum">
              <a:rPr lang="pt-PT"/>
              <a:pPr>
                <a:defRPr/>
              </a:pPr>
              <a:t>‹nº›</a:t>
            </a:fld>
            <a:endParaRPr lang="pt-PT" dirty="0"/>
          </a:p>
        </p:txBody>
      </p:sp>
    </p:spTree>
    <p:extLst>
      <p:ext uri="{BB962C8B-B14F-4D97-AF65-F5344CB8AC3E}">
        <p14:creationId xmlns:p14="http://schemas.microsoft.com/office/powerpoint/2010/main" val="33781489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dirty="0"/>
          </a:p>
        </p:txBody>
      </p:sp>
      <p:sp>
        <p:nvSpPr>
          <p:cNvPr id="4" name="Marcador de Posição do Número do Diapositivo 3"/>
          <p:cNvSpPr>
            <a:spLocks noGrp="1"/>
          </p:cNvSpPr>
          <p:nvPr>
            <p:ph type="sldNum" sz="quarter" idx="10"/>
          </p:nvPr>
        </p:nvSpPr>
        <p:spPr/>
        <p:txBody>
          <a:bodyPr/>
          <a:lstStyle/>
          <a:p>
            <a:fld id="{F67D472C-E572-44AE-9157-E018967B5534}" type="slidenum">
              <a:rPr lang="pt-PT" smtClean="0"/>
              <a:pPr/>
              <a:t>1</a:t>
            </a:fld>
            <a:endParaRPr lang="pt-P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F67D472C-E572-44AE-9157-E018967B5534}" type="slidenum">
              <a:rPr lang="pt-PT" smtClean="0"/>
              <a:pPr/>
              <a:t>2</a:t>
            </a:fld>
            <a:endParaRPr lang="pt-P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F67D472C-E572-44AE-9157-E018967B5534}" type="slidenum">
              <a:rPr lang="pt-PT" smtClean="0"/>
              <a:pPr/>
              <a:t>3</a:t>
            </a:fld>
            <a:endParaRPr lang="pt-P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F67D472C-E572-44AE-9157-E018967B5534}" type="slidenum">
              <a:rPr lang="pt-PT" smtClean="0"/>
              <a:pPr/>
              <a:t>4</a:t>
            </a:fld>
            <a:endParaRPr lang="pt-P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F67D472C-E572-44AE-9157-E018967B5534}" type="slidenum">
              <a:rPr lang="pt-PT" smtClean="0"/>
              <a:pPr/>
              <a:t>5</a:t>
            </a:fld>
            <a:endParaRPr lang="pt-P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a:xfrm>
            <a:off x="712788" y="742950"/>
            <a:ext cx="5376862" cy="3724275"/>
          </a:xfrm>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3A8C8BC9-1B2D-45C4-BBA8-05277513D3D4}" type="slidenum">
              <a:rPr lang="pt-PT" smtClean="0"/>
              <a:pPr/>
              <a:t>17</a:t>
            </a:fld>
            <a:endParaRPr lang="pt-P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a:xfrm>
            <a:off x="712788" y="742950"/>
            <a:ext cx="5376862" cy="3724275"/>
          </a:xfrm>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3A8C8BC9-1B2D-45C4-BBA8-05277513D3D4}" type="slidenum">
              <a:rPr lang="pt-PT" smtClean="0"/>
              <a:pPr/>
              <a:t>18</a:t>
            </a:fld>
            <a:endParaRPr lang="pt-P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a:p>
        </p:txBody>
      </p:sp>
      <p:sp>
        <p:nvSpPr>
          <p:cNvPr id="4" name="Marcador de Posição do Número do Diapositivo 3"/>
          <p:cNvSpPr>
            <a:spLocks noGrp="1"/>
          </p:cNvSpPr>
          <p:nvPr>
            <p:ph type="sldNum" sz="quarter" idx="10"/>
          </p:nvPr>
        </p:nvSpPr>
        <p:spPr/>
        <p:txBody>
          <a:bodyPr/>
          <a:lstStyle/>
          <a:p>
            <a:fld id="{F67D472C-E572-44AE-9157-E018967B5534}" type="slidenum">
              <a:rPr lang="pt-PT" smtClean="0"/>
              <a:pPr/>
              <a:t>23</a:t>
            </a:fld>
            <a:endParaRPr lang="pt-P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742950" y="2130426"/>
            <a:ext cx="8420100" cy="1470025"/>
          </a:xfrm>
          <a:prstGeom prst="rect">
            <a:avLst/>
          </a:prstGeom>
        </p:spPr>
        <p:txBody>
          <a:bodyPr/>
          <a:lstStyle/>
          <a:p>
            <a:r>
              <a:rPr lang="pt-PT" smtClean="0"/>
              <a:t>Clique para editar o estilo do título do Modelo Global</a:t>
            </a:r>
            <a:endParaRPr lang="en-US"/>
          </a:p>
        </p:txBody>
      </p:sp>
      <p:sp>
        <p:nvSpPr>
          <p:cNvPr id="3" name="Subtítulo 2"/>
          <p:cNvSpPr>
            <a:spLocks noGrp="1"/>
          </p:cNvSpPr>
          <p:nvPr>
            <p:ph type="subTitle" idx="1"/>
          </p:nvPr>
        </p:nvSpPr>
        <p:spPr>
          <a:xfrm>
            <a:off x="1485900" y="3886200"/>
            <a:ext cx="69342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Faça clique para editar o estilo do subtítulo do modelo global</a:t>
            </a:r>
            <a:endParaRPr lang="en-US"/>
          </a:p>
        </p:txBody>
      </p:sp>
      <p:sp>
        <p:nvSpPr>
          <p:cNvPr id="4" name="Marcador de Posição da Data 3"/>
          <p:cNvSpPr>
            <a:spLocks noGrp="1"/>
          </p:cNvSpPr>
          <p:nvPr>
            <p:ph type="dt" sz="half" idx="10"/>
          </p:nvPr>
        </p:nvSpPr>
        <p:spPr>
          <a:xfrm>
            <a:off x="495300" y="6356351"/>
            <a:ext cx="2311400" cy="365125"/>
          </a:xfrm>
          <a:prstGeom prst="rect">
            <a:avLst/>
          </a:prstGeom>
        </p:spPr>
        <p:txBody>
          <a:bodyPr/>
          <a:lstStyle/>
          <a:p>
            <a:r>
              <a:rPr lang="pt-PT" smtClean="0"/>
              <a:t>06/11/2013</a:t>
            </a:r>
            <a:endParaRPr lang="en-US"/>
          </a:p>
        </p:txBody>
      </p:sp>
      <p:sp>
        <p:nvSpPr>
          <p:cNvPr id="5" name="Marcador de Posição do Rodapé 4"/>
          <p:cNvSpPr>
            <a:spLocks noGrp="1"/>
          </p:cNvSpPr>
          <p:nvPr>
            <p:ph type="ftr" sz="quarter" idx="11"/>
          </p:nvPr>
        </p:nvSpPr>
        <p:spPr>
          <a:xfrm>
            <a:off x="3384550" y="6356351"/>
            <a:ext cx="3136900" cy="365125"/>
          </a:xfrm>
          <a:prstGeom prst="rect">
            <a:avLst/>
          </a:prstGeom>
        </p:spPr>
        <p:txBody>
          <a:bodyPr/>
          <a:lstStyle/>
          <a:p>
            <a:r>
              <a:rPr lang="en-US" smtClean="0"/>
              <a:t>Helder Guerreiro</a:t>
            </a:r>
            <a:endParaRPr lang="en-US"/>
          </a:p>
        </p:txBody>
      </p:sp>
      <p:sp>
        <p:nvSpPr>
          <p:cNvPr id="6" name="Marcador de Posição do Número do Diapositivo 5"/>
          <p:cNvSpPr>
            <a:spLocks noGrp="1"/>
          </p:cNvSpPr>
          <p:nvPr>
            <p:ph type="sldNum" sz="quarter" idx="12"/>
          </p:nvPr>
        </p:nvSpPr>
        <p:spPr>
          <a:xfrm>
            <a:off x="7099300" y="6356351"/>
            <a:ext cx="2311400" cy="365125"/>
          </a:xfrm>
          <a:prstGeom prst="rect">
            <a:avLst/>
          </a:prstGeom>
        </p:spPr>
        <p:txBody>
          <a:bodyPr/>
          <a:lstStyle/>
          <a:p>
            <a:fld id="{8745C66F-FC7B-4C52-931F-EAABACA1CBDF}"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a:xfrm>
            <a:off x="495300" y="274638"/>
            <a:ext cx="8915400" cy="1143000"/>
          </a:xfrm>
          <a:prstGeom prst="rect">
            <a:avLst/>
          </a:prstGeom>
        </p:spPr>
        <p:txBody>
          <a:bodyPr/>
          <a:lstStyle/>
          <a:p>
            <a:r>
              <a:rPr lang="pt-PT" smtClean="0"/>
              <a:t>Clique para editar o estilo do título do Modelo Global</a:t>
            </a:r>
            <a:endParaRPr lang="en-US"/>
          </a:p>
        </p:txBody>
      </p:sp>
      <p:sp>
        <p:nvSpPr>
          <p:cNvPr id="3" name="Marcador de Posição de Conteúdo 2"/>
          <p:cNvSpPr>
            <a:spLocks noGrp="1"/>
          </p:cNvSpPr>
          <p:nvPr>
            <p:ph idx="1"/>
          </p:nvPr>
        </p:nvSpPr>
        <p:spPr>
          <a:xfrm>
            <a:off x="495300" y="1600201"/>
            <a:ext cx="8915400" cy="4525963"/>
          </a:xfrm>
          <a:prstGeom prst="rect">
            <a:avLst/>
          </a:prstGeom>
        </p:spPr>
        <p:txBody>
          <a:bodyPr/>
          <a:lstStyle/>
          <a:p>
            <a:pPr lvl="0"/>
            <a:r>
              <a:rPr lang="pt-PT" smtClean="0"/>
              <a:t>Clique para 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4" name="Marcador de Posição da Data 3"/>
          <p:cNvSpPr>
            <a:spLocks noGrp="1"/>
          </p:cNvSpPr>
          <p:nvPr>
            <p:ph type="dt" sz="half" idx="10"/>
          </p:nvPr>
        </p:nvSpPr>
        <p:spPr>
          <a:xfrm>
            <a:off x="495300" y="6356351"/>
            <a:ext cx="2311400" cy="365125"/>
          </a:xfrm>
          <a:prstGeom prst="rect">
            <a:avLst/>
          </a:prstGeom>
        </p:spPr>
        <p:txBody>
          <a:bodyPr/>
          <a:lstStyle/>
          <a:p>
            <a:r>
              <a:rPr lang="pt-PT" smtClean="0"/>
              <a:t>06/11/2013</a:t>
            </a:r>
            <a:endParaRPr lang="en-US"/>
          </a:p>
        </p:txBody>
      </p:sp>
      <p:sp>
        <p:nvSpPr>
          <p:cNvPr id="5" name="Marcador de Posição do Rodapé 4"/>
          <p:cNvSpPr>
            <a:spLocks noGrp="1"/>
          </p:cNvSpPr>
          <p:nvPr>
            <p:ph type="ftr" sz="quarter" idx="11"/>
          </p:nvPr>
        </p:nvSpPr>
        <p:spPr>
          <a:xfrm>
            <a:off x="3384550" y="6356351"/>
            <a:ext cx="3136900" cy="365125"/>
          </a:xfrm>
          <a:prstGeom prst="rect">
            <a:avLst/>
          </a:prstGeom>
        </p:spPr>
        <p:txBody>
          <a:bodyPr/>
          <a:lstStyle/>
          <a:p>
            <a:r>
              <a:rPr lang="en-US" smtClean="0"/>
              <a:t>Helder Guerreiro</a:t>
            </a:r>
            <a:endParaRPr lang="en-US"/>
          </a:p>
        </p:txBody>
      </p:sp>
      <p:sp>
        <p:nvSpPr>
          <p:cNvPr id="6" name="Marcador de Posição do Número do Diapositivo 5"/>
          <p:cNvSpPr>
            <a:spLocks noGrp="1"/>
          </p:cNvSpPr>
          <p:nvPr>
            <p:ph type="sldNum" sz="quarter" idx="12"/>
          </p:nvPr>
        </p:nvSpPr>
        <p:spPr>
          <a:xfrm>
            <a:off x="7099300" y="6356351"/>
            <a:ext cx="2311400" cy="365125"/>
          </a:xfrm>
          <a:prstGeom prst="rect">
            <a:avLst/>
          </a:prstGeom>
        </p:spPr>
        <p:txBody>
          <a:bodyPr/>
          <a:lstStyle/>
          <a:p>
            <a:fld id="{8745C66F-FC7B-4C52-931F-EAABACA1CBDF}"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61"/>
          <p:cNvSpPr>
            <a:spLocks noChangeArrowheads="1"/>
          </p:cNvSpPr>
          <p:nvPr/>
        </p:nvSpPr>
        <p:spPr bwMode="auto">
          <a:xfrm rot="16200000">
            <a:off x="375444" y="1928019"/>
            <a:ext cx="42862" cy="152400"/>
          </a:xfrm>
          <a:prstGeom prst="rect">
            <a:avLst/>
          </a:prstGeom>
          <a:noFill/>
          <a:ln w="9525">
            <a:noFill/>
            <a:miter lim="800000"/>
            <a:headEnd/>
            <a:tailEnd/>
          </a:ln>
        </p:spPr>
        <p:txBody>
          <a:bodyPr wrap="none" lIns="0" tIns="0" rIns="0" bIns="0">
            <a:spAutoFit/>
          </a:bodyPr>
          <a:lstStyle/>
          <a:p>
            <a:pPr>
              <a:defRPr/>
            </a:pPr>
            <a:r>
              <a:rPr lang="pt-PT" sz="1000" dirty="0">
                <a:solidFill>
                  <a:srgbClr val="C07FC0"/>
                </a:solidFill>
                <a:latin typeface="Arial Black" pitchFamily="34" charset="0"/>
              </a:rPr>
              <a:t> </a:t>
            </a:r>
            <a:endParaRPr lang="pt-PT" sz="2400" dirty="0"/>
          </a:p>
        </p:txBody>
      </p:sp>
      <p:sp>
        <p:nvSpPr>
          <p:cNvPr id="16" name="Rectangle 62"/>
          <p:cNvSpPr>
            <a:spLocks noChangeArrowheads="1"/>
          </p:cNvSpPr>
          <p:nvPr/>
        </p:nvSpPr>
        <p:spPr bwMode="auto">
          <a:xfrm rot="16200000">
            <a:off x="380207" y="1921669"/>
            <a:ext cx="42862" cy="152400"/>
          </a:xfrm>
          <a:prstGeom prst="rect">
            <a:avLst/>
          </a:prstGeom>
          <a:noFill/>
          <a:ln w="9525">
            <a:noFill/>
            <a:miter lim="800000"/>
            <a:headEnd/>
            <a:tailEnd/>
          </a:ln>
        </p:spPr>
        <p:txBody>
          <a:bodyPr wrap="none" lIns="0" tIns="0" rIns="0" bIns="0">
            <a:spAutoFit/>
          </a:bodyPr>
          <a:lstStyle/>
          <a:p>
            <a:pPr>
              <a:defRPr/>
            </a:pPr>
            <a:r>
              <a:rPr lang="pt-PT" sz="1000" dirty="0">
                <a:solidFill>
                  <a:srgbClr val="400040"/>
                </a:solidFill>
                <a:latin typeface="Arial Black" pitchFamily="34" charset="0"/>
              </a:rPr>
              <a:t> </a:t>
            </a:r>
            <a:endParaRPr lang="pt-PT" sz="2400" dirty="0"/>
          </a:p>
        </p:txBody>
      </p:sp>
      <p:sp>
        <p:nvSpPr>
          <p:cNvPr id="17" name="Rectangle 63"/>
          <p:cNvSpPr>
            <a:spLocks noChangeArrowheads="1"/>
          </p:cNvSpPr>
          <p:nvPr/>
        </p:nvSpPr>
        <p:spPr bwMode="auto">
          <a:xfrm rot="16200000">
            <a:off x="375444" y="1924844"/>
            <a:ext cx="42862" cy="152400"/>
          </a:xfrm>
          <a:prstGeom prst="rect">
            <a:avLst/>
          </a:prstGeom>
          <a:noFill/>
          <a:ln w="9525">
            <a:noFill/>
            <a:miter lim="800000"/>
            <a:headEnd/>
            <a:tailEnd/>
          </a:ln>
        </p:spPr>
        <p:txBody>
          <a:bodyPr wrap="none" lIns="0" tIns="0" rIns="0" bIns="0">
            <a:spAutoFit/>
          </a:bodyPr>
          <a:lstStyle/>
          <a:p>
            <a:pPr>
              <a:defRPr/>
            </a:pPr>
            <a:r>
              <a:rPr lang="pt-PT" sz="1000" dirty="0">
                <a:solidFill>
                  <a:srgbClr val="FFFFFF"/>
                </a:solidFill>
                <a:latin typeface="Arial Black" pitchFamily="34" charset="0"/>
              </a:rPr>
              <a:t> </a:t>
            </a:r>
            <a:endParaRPr lang="pt-PT" sz="2400" dirty="0"/>
          </a:p>
        </p:txBody>
      </p:sp>
      <p:sp>
        <p:nvSpPr>
          <p:cNvPr id="19" name="Rectangle 68"/>
          <p:cNvSpPr>
            <a:spLocks noChangeArrowheads="1"/>
          </p:cNvSpPr>
          <p:nvPr/>
        </p:nvSpPr>
        <p:spPr bwMode="auto">
          <a:xfrm>
            <a:off x="9474200" y="6602413"/>
            <a:ext cx="4763" cy="15875"/>
          </a:xfrm>
          <a:prstGeom prst="rect">
            <a:avLst/>
          </a:prstGeom>
          <a:noFill/>
          <a:ln w="9525">
            <a:noFill/>
            <a:miter lim="800000"/>
            <a:headEnd/>
            <a:tailEnd/>
          </a:ln>
        </p:spPr>
        <p:txBody>
          <a:bodyPr wrap="none" lIns="0" tIns="0" rIns="0" bIns="0">
            <a:spAutoFit/>
          </a:bodyPr>
          <a:lstStyle/>
          <a:p>
            <a:pPr>
              <a:defRPr/>
            </a:pPr>
            <a:r>
              <a:rPr lang="pt-PT" sz="100" b="1" dirty="0">
                <a:solidFill>
                  <a:srgbClr val="000000"/>
                </a:solidFill>
                <a:latin typeface="Verdana" pitchFamily="34" charset="0"/>
              </a:rPr>
              <a:t> </a:t>
            </a:r>
            <a:endParaRPr lang="pt-PT" sz="2400" dirty="0"/>
          </a:p>
        </p:txBody>
      </p:sp>
      <p:sp>
        <p:nvSpPr>
          <p:cNvPr id="20" name="Text Box 98"/>
          <p:cNvSpPr txBox="1">
            <a:spLocks noChangeArrowheads="1"/>
          </p:cNvSpPr>
          <p:nvPr/>
        </p:nvSpPr>
        <p:spPr bwMode="auto">
          <a:xfrm>
            <a:off x="3017785" y="235338"/>
            <a:ext cx="6795755" cy="628377"/>
          </a:xfrm>
          <a:prstGeom prst="rect">
            <a:avLst/>
          </a:prstGeom>
          <a:noFill/>
          <a:ln w="9525">
            <a:noFill/>
            <a:miter lim="800000"/>
            <a:headEnd/>
            <a:tailEnd/>
          </a:ln>
          <a:effectLst/>
        </p:spPr>
        <p:txBody>
          <a:bodyPr wrap="square">
            <a:spAutoFit/>
          </a:bodyPr>
          <a:lstStyle/>
          <a:p>
            <a:pPr>
              <a:spcBef>
                <a:spcPct val="5000"/>
              </a:spcBef>
              <a:spcAft>
                <a:spcPts val="100"/>
              </a:spcAft>
              <a:defRPr/>
            </a:pPr>
            <a:r>
              <a:rPr lang="pt-PT" sz="1800" i="1" spc="100" dirty="0" smtClean="0">
                <a:solidFill>
                  <a:schemeClr val="accent3">
                    <a:lumMod val="40000"/>
                    <a:lumOff val="60000"/>
                  </a:schemeClr>
                </a:solidFill>
                <a:latin typeface="+mj-lt"/>
              </a:rPr>
              <a:t>INSPEÇÃO-GERAL </a:t>
            </a:r>
            <a:r>
              <a:rPr lang="pt-PT" sz="1800" i="1" spc="100" dirty="0">
                <a:solidFill>
                  <a:schemeClr val="accent3">
                    <a:lumMod val="40000"/>
                    <a:lumOff val="60000"/>
                  </a:schemeClr>
                </a:solidFill>
                <a:latin typeface="+mj-lt"/>
              </a:rPr>
              <a:t>DA </a:t>
            </a:r>
            <a:r>
              <a:rPr lang="pt-PT" sz="1800" i="1" spc="100" dirty="0" smtClean="0">
                <a:solidFill>
                  <a:schemeClr val="accent3">
                    <a:lumMod val="40000"/>
                    <a:lumOff val="60000"/>
                  </a:schemeClr>
                </a:solidFill>
                <a:latin typeface="+mj-lt"/>
              </a:rPr>
              <a:t>EDUCAÇÃO E CIÊNCIA</a:t>
            </a:r>
            <a:endParaRPr lang="pt-PT" sz="1800" b="1" spc="100" dirty="0">
              <a:solidFill>
                <a:schemeClr val="accent3">
                  <a:lumMod val="40000"/>
                  <a:lumOff val="60000"/>
                </a:schemeClr>
              </a:solidFill>
              <a:latin typeface="+mj-lt"/>
            </a:endParaRPr>
          </a:p>
          <a:p>
            <a:r>
              <a:rPr lang="en-US" sz="1600" b="1" kern="1200" baseline="0" dirty="0" smtClean="0">
                <a:solidFill>
                  <a:schemeClr val="accent3">
                    <a:lumMod val="40000"/>
                    <a:lumOff val="60000"/>
                  </a:schemeClr>
                </a:solidFill>
                <a:latin typeface="+mj-lt"/>
                <a:ea typeface="+mn-ea"/>
                <a:cs typeface="+mn-cs"/>
              </a:rPr>
              <a:t>THE INSPECTORATE OF EDUCATION AND THE INSPECTION SYSTEM</a:t>
            </a:r>
            <a:endParaRPr lang="pt-PT" sz="1600" i="1" dirty="0">
              <a:solidFill>
                <a:schemeClr val="accent3">
                  <a:lumMod val="40000"/>
                  <a:lumOff val="60000"/>
                </a:schemeClr>
              </a:solidFill>
              <a:latin typeface="+mj-lt"/>
            </a:endParaRPr>
          </a:p>
        </p:txBody>
      </p:sp>
      <p:sp>
        <p:nvSpPr>
          <p:cNvPr id="21" name="Forma livre 20"/>
          <p:cNvSpPr>
            <a:spLocks/>
          </p:cNvSpPr>
          <p:nvPr/>
        </p:nvSpPr>
        <p:spPr bwMode="auto">
          <a:xfrm rot="21326945">
            <a:off x="2342883" y="635117"/>
            <a:ext cx="7518702" cy="58901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3">
              <a:alpha val="40000"/>
            </a:schemeClr>
          </a:solidFill>
          <a:ln w="9525" cap="flat" cmpd="sng" algn="ctr">
            <a:noFill/>
            <a:prstDash val="solid"/>
            <a:round/>
            <a:headEnd type="none" w="med" len="med"/>
            <a:tailEnd type="none" w="med" len="med"/>
          </a:ln>
          <a:effectLst>
            <a:outerShdw blurRad="50800" dist="50800" dir="5400000" algn="ctr" rotWithShape="0">
              <a:schemeClr val="accent3">
                <a:lumMod val="50000"/>
              </a:schemeClr>
            </a:outerShdw>
          </a:effectLst>
        </p:spPr>
        <p:txBody>
          <a:bodyPr/>
          <a:lstStyle>
            <a:extLst/>
          </a:lstStyle>
          <a:p>
            <a:pPr>
              <a:defRPr/>
            </a:pPr>
            <a:endParaRPr lang="en-US" dirty="0"/>
          </a:p>
        </p:txBody>
      </p:sp>
      <p:grpSp>
        <p:nvGrpSpPr>
          <p:cNvPr id="14" name="Grupo 13"/>
          <p:cNvGrpSpPr/>
          <p:nvPr userDrawn="1"/>
        </p:nvGrpSpPr>
        <p:grpSpPr>
          <a:xfrm>
            <a:off x="-6545" y="5791253"/>
            <a:ext cx="5899345" cy="1081035"/>
            <a:chOff x="-6545" y="5791253"/>
            <a:chExt cx="5899345" cy="1081035"/>
          </a:xfrm>
        </p:grpSpPr>
        <p:sp>
          <p:nvSpPr>
            <p:cNvPr id="18" name="Forma livre 17"/>
            <p:cNvSpPr>
              <a:spLocks/>
            </p:cNvSpPr>
            <p:nvPr/>
          </p:nvSpPr>
          <p:spPr bwMode="auto">
            <a:xfrm>
              <a:off x="541338" y="5945188"/>
              <a:ext cx="5351462"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3">
                <a:lumMod val="75000"/>
                <a:alpha val="40000"/>
              </a:schemeClr>
            </a:solidFill>
            <a:ln w="9525" cap="flat" cmpd="sng" algn="ctr">
              <a:solidFill>
                <a:schemeClr val="accent3">
                  <a:lumMod val="75000"/>
                </a:schemeClr>
              </a:solidFill>
              <a:prstDash val="solid"/>
              <a:round/>
              <a:headEnd type="none" w="med" len="med"/>
              <a:tailEnd type="none" w="med" len="med"/>
            </a:ln>
            <a:effectLst>
              <a:outerShdw sx="1000" sy="1000" algn="ctr" rotWithShape="0">
                <a:schemeClr val="accent4">
                  <a:lumMod val="75000"/>
                </a:schemeClr>
              </a:outerShdw>
            </a:effectLst>
          </p:spPr>
          <p:txBody>
            <a:bodyPr/>
            <a:lstStyle>
              <a:extLst/>
            </a:lstStyle>
            <a:p>
              <a:pPr>
                <a:defRPr/>
              </a:pPr>
              <a:endParaRPr lang="en-US"/>
            </a:p>
          </p:txBody>
        </p:sp>
        <p:sp>
          <p:nvSpPr>
            <p:cNvPr id="23" name="Forma livre 22"/>
            <p:cNvSpPr>
              <a:spLocks/>
            </p:cNvSpPr>
            <p:nvPr/>
          </p:nvSpPr>
          <p:spPr bwMode="auto">
            <a:xfrm>
              <a:off x="525463" y="5938838"/>
              <a:ext cx="3998912"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chemeClr val="accent3">
                <a:lumMod val="50000"/>
              </a:schemeClr>
            </a:solidFill>
            <a:ln w="9525" cap="flat" cmpd="sng" algn="ctr">
              <a:solidFill>
                <a:schemeClr val="accent3">
                  <a:lumMod val="75000"/>
                </a:schemeClr>
              </a:solidFill>
              <a:prstDash val="solid"/>
              <a:round/>
              <a:headEnd type="none" w="med" len="med"/>
              <a:tailEnd type="none" w="med" len="med"/>
            </a:ln>
            <a:effectLst>
              <a:outerShdw blurRad="50800" dist="50800" dir="5400000" algn="ctr" rotWithShape="0">
                <a:schemeClr val="tx2">
                  <a:lumMod val="75000"/>
                </a:schemeClr>
              </a:outerShdw>
            </a:effectLst>
          </p:spPr>
          <p:txBody>
            <a:bodyPr/>
            <a:lstStyle>
              <a:extLst/>
            </a:lstStyle>
            <a:p>
              <a:pPr>
                <a:defRPr/>
              </a:pPr>
              <a:endParaRPr lang="en-US"/>
            </a:p>
          </p:txBody>
        </p:sp>
        <p:sp>
          <p:nvSpPr>
            <p:cNvPr id="26" name="Triângulo rectângulo 25"/>
            <p:cNvSpPr>
              <a:spLocks/>
            </p:cNvSpPr>
            <p:nvPr/>
          </p:nvSpPr>
          <p:spPr bwMode="auto">
            <a:xfrm>
              <a:off x="-6545" y="5791253"/>
              <a:ext cx="3685840" cy="1080868"/>
            </a:xfrm>
            <a:prstGeom prst="rtTriangle">
              <a:avLst/>
            </a:prstGeom>
            <a:ln/>
          </p:spPr>
          <p:style>
            <a:lnRef idx="0">
              <a:schemeClr val="accent3"/>
            </a:lnRef>
            <a:fillRef idx="3">
              <a:schemeClr val="accent3"/>
            </a:fillRef>
            <a:effectRef idx="3">
              <a:schemeClr val="accent3"/>
            </a:effectRef>
            <a:fontRef idx="minor">
              <a:schemeClr val="lt1"/>
            </a:fontRef>
          </p:style>
          <p:txBody>
            <a:bodyPr anchor="ctr"/>
            <a:lstStyle>
              <a:extLst/>
            </a:lstStyle>
            <a:p>
              <a:pPr algn="ctr">
                <a:defRPr/>
              </a:pPr>
              <a:endParaRPr lang="en-US"/>
            </a:p>
          </p:txBody>
        </p:sp>
      </p:grpSp>
      <p:pic>
        <p:nvPicPr>
          <p:cNvPr id="22" name="Imagem 21"/>
          <p:cNvPicPr>
            <a:picLocks noChangeAspect="1"/>
          </p:cNvPicPr>
          <p:nvPr userDrawn="1"/>
        </p:nvPicPr>
        <p:blipFill>
          <a:blip r:embed="rId5" cstate="print"/>
          <a:srcRect r="55993"/>
          <a:stretch>
            <a:fillRect/>
          </a:stretch>
        </p:blipFill>
        <p:spPr bwMode="auto">
          <a:xfrm>
            <a:off x="311060" y="228085"/>
            <a:ext cx="1176555" cy="5906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20" r:id="rId1"/>
    <p:sldLayoutId id="2147484121" r:id="rId2"/>
    <p:sldLayoutId id="2147484122" r:id="rId3"/>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slide(fromRight)">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hf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infoescolas.mec.pt/Secundario/#.Wwk_ye4vz3h" TargetMode="External"/><Relationship Id="rId2" Type="http://schemas.openxmlformats.org/officeDocument/2006/relationships/hyperlink" Target="http://www.dgeec.mec.pt/np4/home" TargetMode="External"/><Relationship Id="rId1" Type="http://schemas.openxmlformats.org/officeDocument/2006/relationships/slideLayout" Target="../slideLayouts/slideLayout3.xml"/><Relationship Id="rId4" Type="http://schemas.openxmlformats.org/officeDocument/2006/relationships/image" Target="../media/image2.emf"/></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http://www.igec.mec.pt/upload/AEE_2016-2017/AEE_16_17_(5_2)_Agenda_de_Trabalho_2.pdf"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http://www.igec.mec.pt/upload/AEE_2016_Sul/AEE_2106_AE_Alcochete_R.pdf" TargetMode="Externa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e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www.igec.mec.pt/upload/Instrumentos_Gestao/IGEC_PA_2018.pdf"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2.emf"/></Relationships>
</file>

<file path=ppt/slides/_rels/slide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hyperlink" Target="http://www.igec.mec.pt/upload/AEE_2016-2017/AEE_16_17_(1)_Quadro_de_Referencia.pdf" TargetMode="External"/><Relationship Id="rId5" Type="http://schemas.openxmlformats.org/officeDocument/2006/relationships/image" Target="../media/image3.emf"/><Relationship Id="rId4" Type="http://schemas.openxmlformats.org/officeDocument/2006/relationships/package" Target="../embeddings/Microsoft_PowerPoint_Slide1.sldx"/></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pt-PT" dirty="0" smtClean="0"/>
              <a:t>THE INSPECTION SYSTEM AND THE SCHOOL EXTERNAL EVALUATION</a:t>
            </a:r>
            <a:endParaRPr lang="pt-PT" dirty="0"/>
          </a:p>
        </p:txBody>
      </p:sp>
      <p:sp>
        <p:nvSpPr>
          <p:cNvPr id="3" name="Subtítulo 2"/>
          <p:cNvSpPr>
            <a:spLocks noGrp="1"/>
          </p:cNvSpPr>
          <p:nvPr>
            <p:ph type="subTitle" idx="1"/>
          </p:nvPr>
        </p:nvSpPr>
        <p:spPr>
          <a:xfrm>
            <a:off x="1485900" y="3886200"/>
            <a:ext cx="6934200" cy="2362200"/>
          </a:xfrm>
        </p:spPr>
        <p:txBody>
          <a:bodyPr>
            <a:noAutofit/>
          </a:bodyPr>
          <a:lstStyle/>
          <a:p>
            <a:endParaRPr lang="pt-PT" sz="2400" dirty="0" smtClean="0">
              <a:solidFill>
                <a:schemeClr val="tx1"/>
              </a:solidFill>
              <a:latin typeface="Arial Narrow" pitchFamily="34" charset="0"/>
            </a:endParaRPr>
          </a:p>
          <a:p>
            <a:r>
              <a:rPr lang="pt-PT" sz="2400" dirty="0" smtClean="0">
                <a:solidFill>
                  <a:schemeClr val="tx1"/>
                </a:solidFill>
                <a:latin typeface="Arial Narrow" pitchFamily="34" charset="0"/>
              </a:rPr>
              <a:t>Bilbao, 7 – 8 </a:t>
            </a:r>
            <a:r>
              <a:rPr lang="pt-PT" sz="2400" dirty="0" err="1" smtClean="0">
                <a:solidFill>
                  <a:schemeClr val="tx1"/>
                </a:solidFill>
                <a:latin typeface="Arial Narrow" pitchFamily="34" charset="0"/>
              </a:rPr>
              <a:t>June</a:t>
            </a:r>
            <a:r>
              <a:rPr lang="pt-PT" sz="2400" dirty="0" smtClean="0">
                <a:solidFill>
                  <a:schemeClr val="tx1"/>
                </a:solidFill>
                <a:latin typeface="Arial Narrow" pitchFamily="34" charset="0"/>
              </a:rPr>
              <a:t> 2018</a:t>
            </a:r>
            <a:endParaRPr lang="pt-PT" sz="2400" dirty="0">
              <a:solidFill>
                <a:schemeClr val="tx1"/>
              </a:solidFill>
              <a:latin typeface="Arial Narrow" pitchFamily="34" charset="0"/>
            </a:endParaRPr>
          </a:p>
        </p:txBody>
      </p:sp>
      <p:pic>
        <p:nvPicPr>
          <p:cNvPr id="4" name="Imagem 3"/>
          <p:cNvPicPr/>
          <p:nvPr/>
        </p:nvPicPr>
        <p:blipFill>
          <a:blip r:embed="rId3" cstate="print"/>
          <a:srcRect/>
          <a:stretch>
            <a:fillRect/>
          </a:stretch>
        </p:blipFill>
        <p:spPr bwMode="auto">
          <a:xfrm>
            <a:off x="7439819" y="152400"/>
            <a:ext cx="2218531" cy="457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p:txBody>
          <a:bodyPr>
            <a:normAutofit/>
          </a:bodyPr>
          <a:lstStyle/>
          <a:p>
            <a:pPr>
              <a:lnSpc>
                <a:spcPct val="110000"/>
              </a:lnSpc>
              <a:buSzPct val="100000"/>
              <a:buFont typeface="Wingdings"/>
              <a:buNone/>
            </a:pPr>
            <a:r>
              <a:rPr lang="en-GB" sz="2800" b="1" dirty="0" smtClean="0">
                <a:solidFill>
                  <a:schemeClr val="tx2"/>
                </a:solidFill>
                <a:latin typeface="Arial Narrow" pitchFamily="34" charset="0"/>
              </a:rPr>
              <a:t>2. Educational provision</a:t>
            </a:r>
          </a:p>
          <a:p>
            <a:pPr>
              <a:buSzPct val="100000"/>
              <a:buNone/>
            </a:pPr>
            <a:endParaRPr lang="en-GB" sz="2800" b="1" dirty="0" smtClean="0">
              <a:latin typeface="Arial Narrow" pitchFamily="34" charset="0"/>
            </a:endParaRPr>
          </a:p>
          <a:p>
            <a:pPr>
              <a:buSzPct val="100000"/>
            </a:pPr>
            <a:r>
              <a:rPr lang="en-GB" sz="2800" dirty="0" smtClean="0">
                <a:latin typeface="Arial Narrow" pitchFamily="34" charset="0"/>
              </a:rPr>
              <a:t>Planning and articulation </a:t>
            </a:r>
          </a:p>
          <a:p>
            <a:pPr>
              <a:buSzPct val="100000"/>
              <a:buFont typeface="Wingdings 3" pitchFamily="18" charset="2"/>
              <a:buNone/>
            </a:pPr>
            <a:endParaRPr lang="en-GB" sz="2800" dirty="0" smtClean="0">
              <a:latin typeface="Arial Narrow" pitchFamily="34" charset="0"/>
            </a:endParaRPr>
          </a:p>
          <a:p>
            <a:pPr>
              <a:buSzPct val="100000"/>
            </a:pPr>
            <a:r>
              <a:rPr lang="en-GB" sz="2800" dirty="0" smtClean="0">
                <a:latin typeface="Arial Narrow" pitchFamily="34" charset="0"/>
              </a:rPr>
              <a:t>Teaching practices</a:t>
            </a:r>
          </a:p>
          <a:p>
            <a:pPr>
              <a:buSzPct val="100000"/>
              <a:buFont typeface="Wingdings 3" pitchFamily="18" charset="2"/>
              <a:buNone/>
            </a:pPr>
            <a:endParaRPr lang="en-GB" sz="2800" dirty="0" smtClean="0">
              <a:latin typeface="Arial Narrow" pitchFamily="34" charset="0"/>
            </a:endParaRPr>
          </a:p>
          <a:p>
            <a:pPr>
              <a:buSzPct val="100000"/>
            </a:pPr>
            <a:r>
              <a:rPr lang="en-GB" sz="2800" dirty="0" smtClean="0">
                <a:latin typeface="Arial Narrow" pitchFamily="34" charset="0"/>
              </a:rPr>
              <a:t>Monitoring and assessing</a:t>
            </a:r>
          </a:p>
          <a:p>
            <a:endParaRPr lang="pt-PT" sz="2800" dirty="0">
              <a:latin typeface="Arial Narrow" pitchFamily="34" charset="0"/>
            </a:endParaRPr>
          </a:p>
        </p:txBody>
      </p:sp>
      <p:pic>
        <p:nvPicPr>
          <p:cNvPr id="4" name="Imagem 3"/>
          <p:cNvPicPr/>
          <p:nvPr/>
        </p:nvPicPr>
        <p:blipFill>
          <a:blip r:embed="rId2" cstate="print"/>
          <a:srcRect/>
          <a:stretch>
            <a:fillRect/>
          </a:stretch>
        </p:blipFill>
        <p:spPr bwMode="auto">
          <a:xfrm>
            <a:off x="6944519" y="304800"/>
            <a:ext cx="2218531" cy="457200"/>
          </a:xfrm>
          <a:prstGeom prst="rect">
            <a:avLst/>
          </a:prstGeom>
          <a:noFill/>
          <a:ln w="9525">
            <a:noFill/>
            <a:miter lim="800000"/>
            <a:headEnd/>
            <a:tailEnd/>
          </a:ln>
        </p:spPr>
      </p:pic>
      <p:sp>
        <p:nvSpPr>
          <p:cNvPr id="7" name="Marcador de Posição do Rodapé 6"/>
          <p:cNvSpPr>
            <a:spLocks noGrp="1"/>
          </p:cNvSpPr>
          <p:nvPr>
            <p:ph type="ftr" sz="quarter" idx="11"/>
          </p:nvPr>
        </p:nvSpPr>
        <p:spPr/>
        <p:txBody>
          <a:bodyPr/>
          <a:lstStyle/>
          <a:p>
            <a:r>
              <a:rPr lang="en-US" smtClean="0"/>
              <a:t>Helder Guerreiro</a:t>
            </a:r>
            <a:endParaRPr lang="en-US"/>
          </a:p>
        </p:txBody>
      </p:sp>
      <p:sp>
        <p:nvSpPr>
          <p:cNvPr id="8" name="Título 1"/>
          <p:cNvSpPr>
            <a:spLocks noGrp="1"/>
          </p:cNvSpPr>
          <p:nvPr>
            <p:ph type="title"/>
          </p:nvPr>
        </p:nvSpPr>
        <p:spPr>
          <a:xfrm>
            <a:off x="495300" y="914400"/>
            <a:ext cx="8915400" cy="914400"/>
          </a:xfrm>
        </p:spPr>
        <p:txBody>
          <a:bodyPr vert="horz" lIns="91440" tIns="45720" rIns="91440" bIns="45720" rtlCol="0" anchor="t">
            <a:normAutofit fontScale="90000"/>
          </a:bodyPr>
          <a:lstStyle/>
          <a:p>
            <a:r>
              <a:rPr lang="en-GB" sz="3200" b="1" cap="all" dirty="0" smtClean="0">
                <a:latin typeface="Arial Narrow" pitchFamily="34" charset="0"/>
              </a:rPr>
              <a:t>Domains and key factors of evaluation</a:t>
            </a:r>
            <a:br>
              <a:rPr lang="en-GB" sz="3200" b="1" cap="all" dirty="0" smtClean="0">
                <a:latin typeface="Arial Narrow" pitchFamily="34" charset="0"/>
              </a:rPr>
            </a:br>
            <a:endParaRPr lang="pt-PT" sz="3200" b="1" cap="all" dirty="0" smtClean="0">
              <a:latin typeface="Arial Narrow" pitchFamily="34" charset="0"/>
            </a:endParaRPr>
          </a:p>
        </p:txBody>
      </p:sp>
      <p:sp>
        <p:nvSpPr>
          <p:cNvPr id="9" name="Marcador de Posição da Data 8"/>
          <p:cNvSpPr>
            <a:spLocks noGrp="1"/>
          </p:cNvSpPr>
          <p:nvPr>
            <p:ph type="dt" sz="half" idx="10"/>
          </p:nvPr>
        </p:nvSpPr>
        <p:spPr>
          <a:xfrm>
            <a:off x="92459" y="6356351"/>
            <a:ext cx="3015335" cy="365125"/>
          </a:xfrm>
        </p:spPr>
        <p:txBody>
          <a:bodyPr/>
          <a:lstStyle/>
          <a:p>
            <a:r>
              <a:rPr lang="pt-PT" dirty="0" smtClean="0"/>
              <a:t>Bilbao, 7 </a:t>
            </a:r>
            <a:r>
              <a:rPr lang="pt-PT" dirty="0" err="1" smtClean="0"/>
              <a:t>and</a:t>
            </a:r>
            <a:r>
              <a:rPr lang="pt-PT" dirty="0" smtClean="0"/>
              <a:t> 8 </a:t>
            </a:r>
            <a:r>
              <a:rPr lang="pt-PT" dirty="0" err="1" smtClean="0"/>
              <a:t>June</a:t>
            </a:r>
            <a:r>
              <a:rPr lang="pt-PT" dirty="0" smtClean="0"/>
              <a:t> 2018</a:t>
            </a:r>
            <a:endParaRPr lang="en-US" dirty="0"/>
          </a:p>
        </p:txBody>
      </p:sp>
    </p:spTree>
    <p:extLst>
      <p:ext uri="{BB962C8B-B14F-4D97-AF65-F5344CB8AC3E}">
        <p14:creationId xmlns:p14="http://schemas.microsoft.com/office/powerpoint/2010/main" val="39744257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p:txBody>
          <a:bodyPr>
            <a:normAutofit/>
          </a:bodyPr>
          <a:lstStyle/>
          <a:p>
            <a:pPr>
              <a:buNone/>
            </a:pPr>
            <a:r>
              <a:rPr lang="en-GB" sz="2800" dirty="0" smtClean="0">
                <a:solidFill>
                  <a:schemeClr val="tx2"/>
                </a:solidFill>
                <a:latin typeface="Arial Narrow" pitchFamily="34" charset="0"/>
              </a:rPr>
              <a:t>3.</a:t>
            </a:r>
            <a:r>
              <a:rPr lang="en-GB" sz="2800" b="1" dirty="0" smtClean="0">
                <a:solidFill>
                  <a:schemeClr val="tx2"/>
                </a:solidFill>
                <a:latin typeface="Arial Narrow" pitchFamily="34" charset="0"/>
              </a:rPr>
              <a:t> Leadership and school management</a:t>
            </a:r>
          </a:p>
          <a:p>
            <a:pPr>
              <a:buNone/>
            </a:pPr>
            <a:endParaRPr lang="en-GB" sz="2800" dirty="0" smtClean="0">
              <a:latin typeface="Arial Narrow" pitchFamily="34" charset="0"/>
            </a:endParaRPr>
          </a:p>
          <a:p>
            <a:pPr>
              <a:buSzPct val="100000"/>
            </a:pPr>
            <a:r>
              <a:rPr lang="en-GB" sz="2800" dirty="0" smtClean="0">
                <a:latin typeface="Arial Narrow" pitchFamily="34" charset="0"/>
              </a:rPr>
              <a:t>Leadership</a:t>
            </a:r>
          </a:p>
          <a:p>
            <a:pPr>
              <a:buSzPct val="100000"/>
              <a:buFont typeface="Wingdings 3" pitchFamily="18" charset="2"/>
              <a:buNone/>
            </a:pPr>
            <a:r>
              <a:rPr lang="en-GB" sz="2800" dirty="0" smtClean="0">
                <a:latin typeface="Arial Narrow" pitchFamily="34" charset="0"/>
              </a:rPr>
              <a:t> </a:t>
            </a:r>
          </a:p>
          <a:p>
            <a:pPr>
              <a:buSzPct val="100000"/>
            </a:pPr>
            <a:r>
              <a:rPr lang="en-GB" sz="2800" dirty="0" smtClean="0">
                <a:latin typeface="Arial Narrow" pitchFamily="34" charset="0"/>
              </a:rPr>
              <a:t>School management</a:t>
            </a:r>
          </a:p>
          <a:p>
            <a:pPr>
              <a:buSzPct val="100000"/>
              <a:buNone/>
            </a:pPr>
            <a:endParaRPr lang="en-GB" sz="2800" dirty="0" smtClean="0">
              <a:latin typeface="Arial Narrow" pitchFamily="34" charset="0"/>
            </a:endParaRPr>
          </a:p>
          <a:p>
            <a:pPr>
              <a:buSzPct val="100000"/>
            </a:pPr>
            <a:r>
              <a:rPr lang="en-GB" sz="2800" dirty="0" smtClean="0">
                <a:latin typeface="Arial Narrow" pitchFamily="34" charset="0"/>
              </a:rPr>
              <a:t>School self-evaluation and improvement</a:t>
            </a:r>
            <a:endParaRPr lang="pt-PT" sz="2800" dirty="0">
              <a:latin typeface="Arial Narrow" pitchFamily="34" charset="0"/>
            </a:endParaRPr>
          </a:p>
        </p:txBody>
      </p:sp>
      <p:pic>
        <p:nvPicPr>
          <p:cNvPr id="4" name="Imagem 3"/>
          <p:cNvPicPr/>
          <p:nvPr/>
        </p:nvPicPr>
        <p:blipFill>
          <a:blip r:embed="rId2" cstate="print"/>
          <a:srcRect/>
          <a:stretch>
            <a:fillRect/>
          </a:stretch>
        </p:blipFill>
        <p:spPr bwMode="auto">
          <a:xfrm>
            <a:off x="6944519" y="304800"/>
            <a:ext cx="2218531" cy="457200"/>
          </a:xfrm>
          <a:prstGeom prst="rect">
            <a:avLst/>
          </a:prstGeom>
          <a:noFill/>
          <a:ln w="9525">
            <a:noFill/>
            <a:miter lim="800000"/>
            <a:headEnd/>
            <a:tailEnd/>
          </a:ln>
        </p:spPr>
      </p:pic>
      <p:sp>
        <p:nvSpPr>
          <p:cNvPr id="7" name="Marcador de Posição do Rodapé 6"/>
          <p:cNvSpPr>
            <a:spLocks noGrp="1"/>
          </p:cNvSpPr>
          <p:nvPr>
            <p:ph type="ftr" sz="quarter" idx="11"/>
          </p:nvPr>
        </p:nvSpPr>
        <p:spPr/>
        <p:txBody>
          <a:bodyPr/>
          <a:lstStyle/>
          <a:p>
            <a:r>
              <a:rPr lang="en-US" smtClean="0"/>
              <a:t>Helder Guerreiro</a:t>
            </a:r>
            <a:endParaRPr lang="en-US"/>
          </a:p>
        </p:txBody>
      </p:sp>
      <p:sp>
        <p:nvSpPr>
          <p:cNvPr id="8" name="Título 1"/>
          <p:cNvSpPr>
            <a:spLocks noGrp="1"/>
          </p:cNvSpPr>
          <p:nvPr>
            <p:ph type="title"/>
          </p:nvPr>
        </p:nvSpPr>
        <p:spPr>
          <a:xfrm>
            <a:off x="495300" y="914400"/>
            <a:ext cx="8915400" cy="914400"/>
          </a:xfrm>
        </p:spPr>
        <p:txBody>
          <a:bodyPr vert="horz" lIns="91440" tIns="45720" rIns="91440" bIns="45720" rtlCol="0" anchor="t">
            <a:normAutofit fontScale="90000"/>
          </a:bodyPr>
          <a:lstStyle/>
          <a:p>
            <a:r>
              <a:rPr lang="en-GB" sz="3200" b="1" cap="all" dirty="0" smtClean="0">
                <a:latin typeface="Arial Narrow" pitchFamily="34" charset="0"/>
              </a:rPr>
              <a:t>Domains and key factors of evaluation</a:t>
            </a:r>
            <a:br>
              <a:rPr lang="en-GB" sz="3200" b="1" cap="all" dirty="0" smtClean="0">
                <a:latin typeface="Arial Narrow" pitchFamily="34" charset="0"/>
              </a:rPr>
            </a:br>
            <a:endParaRPr lang="pt-PT" sz="3200" b="1" cap="all" dirty="0" smtClean="0">
              <a:latin typeface="Arial Narrow" pitchFamily="34" charset="0"/>
            </a:endParaRPr>
          </a:p>
        </p:txBody>
      </p:sp>
      <p:sp>
        <p:nvSpPr>
          <p:cNvPr id="9" name="Marcador de Posição da Data 8"/>
          <p:cNvSpPr>
            <a:spLocks noGrp="1"/>
          </p:cNvSpPr>
          <p:nvPr>
            <p:ph type="dt" sz="half" idx="10"/>
          </p:nvPr>
        </p:nvSpPr>
        <p:spPr>
          <a:xfrm>
            <a:off x="92459" y="6356351"/>
            <a:ext cx="3015335" cy="365125"/>
          </a:xfrm>
        </p:spPr>
        <p:txBody>
          <a:bodyPr/>
          <a:lstStyle/>
          <a:p>
            <a:r>
              <a:rPr lang="pt-PT" dirty="0" smtClean="0"/>
              <a:t>Bilbao, 7 </a:t>
            </a:r>
            <a:r>
              <a:rPr lang="pt-PT" dirty="0" err="1" smtClean="0"/>
              <a:t>and</a:t>
            </a:r>
            <a:r>
              <a:rPr lang="pt-PT" dirty="0" smtClean="0"/>
              <a:t> 8 </a:t>
            </a:r>
            <a:r>
              <a:rPr lang="pt-PT" dirty="0" err="1" smtClean="0"/>
              <a:t>June</a:t>
            </a:r>
            <a:r>
              <a:rPr lang="pt-PT" dirty="0" smtClean="0"/>
              <a:t> 2018</a:t>
            </a:r>
            <a:endParaRPr lang="en-US" dirty="0"/>
          </a:p>
        </p:txBody>
      </p:sp>
    </p:spTree>
    <p:extLst>
      <p:ext uri="{BB962C8B-B14F-4D97-AF65-F5344CB8AC3E}">
        <p14:creationId xmlns:p14="http://schemas.microsoft.com/office/powerpoint/2010/main" val="42920471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5300" y="914400"/>
            <a:ext cx="8915400" cy="685800"/>
          </a:xfrm>
        </p:spPr>
        <p:txBody>
          <a:bodyPr vert="horz" lIns="91440" tIns="45720" rIns="91440" bIns="45720" rtlCol="0" anchor="t">
            <a:normAutofit/>
          </a:bodyPr>
          <a:lstStyle/>
          <a:p>
            <a:r>
              <a:rPr lang="pt-PT" sz="2900" b="1" cap="all" dirty="0" err="1" smtClean="0">
                <a:latin typeface="Arial Narrow" pitchFamily="34" charset="0"/>
              </a:rPr>
              <a:t>Evaluation</a:t>
            </a:r>
            <a:r>
              <a:rPr lang="pt-PT" sz="2900" b="1" cap="all" dirty="0" smtClean="0">
                <a:latin typeface="Arial Narrow" pitchFamily="34" charset="0"/>
              </a:rPr>
              <a:t> </a:t>
            </a:r>
            <a:r>
              <a:rPr lang="pt-PT" sz="2900" b="1" cap="all" dirty="0" err="1" smtClean="0">
                <a:latin typeface="Arial Narrow" pitchFamily="34" charset="0"/>
              </a:rPr>
              <a:t>Scale</a:t>
            </a:r>
            <a:endParaRPr lang="pt-PT" sz="2900" b="1" cap="all" dirty="0" smtClean="0">
              <a:latin typeface="Arial Narrow" pitchFamily="34" charset="0"/>
            </a:endParaRPr>
          </a:p>
        </p:txBody>
      </p:sp>
      <p:sp>
        <p:nvSpPr>
          <p:cNvPr id="3" name="Marcador de Posição de Conteúdo 2"/>
          <p:cNvSpPr>
            <a:spLocks noGrp="1"/>
          </p:cNvSpPr>
          <p:nvPr>
            <p:ph idx="1"/>
          </p:nvPr>
        </p:nvSpPr>
        <p:spPr/>
        <p:txBody>
          <a:bodyPr>
            <a:noAutofit/>
          </a:bodyPr>
          <a:lstStyle/>
          <a:p>
            <a:pPr marL="817563" lvl="1" indent="-274320">
              <a:lnSpc>
                <a:spcPct val="90000"/>
              </a:lnSpc>
              <a:spcBef>
                <a:spcPct val="0"/>
              </a:spcBef>
              <a:buClr>
                <a:srgbClr val="B0CCB0"/>
              </a:buClr>
              <a:buSzPct val="76000"/>
              <a:buNone/>
            </a:pPr>
            <a:r>
              <a:rPr lang="en-GB" dirty="0" smtClean="0">
                <a:solidFill>
                  <a:schemeClr val="tx2"/>
                </a:solidFill>
                <a:latin typeface="Arial Narrow" pitchFamily="34" charset="0"/>
              </a:rPr>
              <a:t>Five levels of performance</a:t>
            </a:r>
          </a:p>
          <a:p>
            <a:pPr marL="817563" lvl="1" indent="-274320">
              <a:lnSpc>
                <a:spcPct val="90000"/>
              </a:lnSpc>
              <a:spcBef>
                <a:spcPct val="0"/>
              </a:spcBef>
              <a:buClr>
                <a:srgbClr val="B0CCB0"/>
              </a:buClr>
              <a:buSzPct val="76000"/>
              <a:buNone/>
            </a:pPr>
            <a:endParaRPr lang="en-GB" dirty="0" smtClean="0">
              <a:solidFill>
                <a:schemeClr val="tx2"/>
              </a:solidFill>
              <a:latin typeface="Arial Narrow" pitchFamily="34" charset="0"/>
            </a:endParaRPr>
          </a:p>
          <a:p>
            <a:pPr marL="122238" lvl="0" indent="-12700">
              <a:spcBef>
                <a:spcPts val="600"/>
              </a:spcBef>
              <a:buClr>
                <a:srgbClr val="72A376"/>
              </a:buClr>
              <a:buSzPct val="100000"/>
              <a:buFont typeface="Wingdings 3"/>
              <a:buChar char=""/>
            </a:pPr>
            <a:r>
              <a:rPr lang="en-GB" sz="2800" dirty="0" smtClean="0">
                <a:solidFill>
                  <a:prstClr val="black"/>
                </a:solidFill>
                <a:latin typeface="Arial Narrow" pitchFamily="34" charset="0"/>
              </a:rPr>
              <a:t>Excellent </a:t>
            </a:r>
          </a:p>
          <a:p>
            <a:pPr marL="122238" lvl="0" indent="-12700">
              <a:spcBef>
                <a:spcPts val="600"/>
              </a:spcBef>
              <a:buClr>
                <a:srgbClr val="72A376"/>
              </a:buClr>
              <a:buSzPct val="100000"/>
              <a:buFont typeface="Wingdings 3"/>
              <a:buChar char=""/>
            </a:pPr>
            <a:r>
              <a:rPr lang="en-GB" sz="2800" dirty="0" smtClean="0">
                <a:solidFill>
                  <a:prstClr val="black"/>
                </a:solidFill>
                <a:latin typeface="Arial Narrow" pitchFamily="34" charset="0"/>
              </a:rPr>
              <a:t>Very Good</a:t>
            </a:r>
          </a:p>
          <a:p>
            <a:pPr marL="122238" lvl="0" indent="-12700">
              <a:spcBef>
                <a:spcPts val="600"/>
              </a:spcBef>
              <a:buClr>
                <a:srgbClr val="72A376"/>
              </a:buClr>
              <a:buSzPct val="100000"/>
              <a:buFont typeface="Wingdings 3"/>
              <a:buChar char=""/>
            </a:pPr>
            <a:r>
              <a:rPr lang="en-GB" sz="2800" dirty="0" smtClean="0">
                <a:solidFill>
                  <a:prstClr val="black"/>
                </a:solidFill>
                <a:latin typeface="Arial Narrow" pitchFamily="34" charset="0"/>
              </a:rPr>
              <a:t> Good</a:t>
            </a:r>
          </a:p>
          <a:p>
            <a:pPr marL="122238" lvl="0" indent="-12700">
              <a:spcBef>
                <a:spcPts val="600"/>
              </a:spcBef>
              <a:buClr>
                <a:srgbClr val="72A376"/>
              </a:buClr>
              <a:buSzPct val="100000"/>
              <a:buFont typeface="Wingdings 3"/>
              <a:buChar char=""/>
            </a:pPr>
            <a:r>
              <a:rPr lang="en-GB" sz="2800" dirty="0" smtClean="0">
                <a:solidFill>
                  <a:prstClr val="black"/>
                </a:solidFill>
                <a:latin typeface="Arial Narrow" pitchFamily="34" charset="0"/>
              </a:rPr>
              <a:t> Fair</a:t>
            </a:r>
          </a:p>
          <a:p>
            <a:pPr marL="122238" lvl="0" indent="-12700">
              <a:spcBef>
                <a:spcPts val="600"/>
              </a:spcBef>
              <a:buClr>
                <a:srgbClr val="72A376"/>
              </a:buClr>
              <a:buSzPct val="100000"/>
              <a:buFont typeface="Wingdings 3"/>
              <a:buChar char=""/>
            </a:pPr>
            <a:r>
              <a:rPr lang="en-GB" sz="2800" dirty="0" smtClean="0">
                <a:solidFill>
                  <a:prstClr val="black"/>
                </a:solidFill>
                <a:latin typeface="Arial Narrow" pitchFamily="34" charset="0"/>
              </a:rPr>
              <a:t> Unsatisfactory</a:t>
            </a:r>
          </a:p>
          <a:p>
            <a:pPr marL="122238" lvl="0" indent="-12700">
              <a:spcBef>
                <a:spcPts val="600"/>
              </a:spcBef>
              <a:buClr>
                <a:srgbClr val="72A376"/>
              </a:buClr>
              <a:buSzPct val="100000"/>
              <a:buNone/>
            </a:pPr>
            <a:endParaRPr lang="en-GB" sz="2800" dirty="0">
              <a:latin typeface="Arial Narrow" pitchFamily="34" charset="0"/>
            </a:endParaRPr>
          </a:p>
        </p:txBody>
      </p:sp>
      <p:pic>
        <p:nvPicPr>
          <p:cNvPr id="4" name="Imagem 3"/>
          <p:cNvPicPr/>
          <p:nvPr/>
        </p:nvPicPr>
        <p:blipFill>
          <a:blip r:embed="rId2" cstate="print"/>
          <a:srcRect/>
          <a:stretch>
            <a:fillRect/>
          </a:stretch>
        </p:blipFill>
        <p:spPr bwMode="auto">
          <a:xfrm>
            <a:off x="6944519" y="304800"/>
            <a:ext cx="2218531" cy="457200"/>
          </a:xfrm>
          <a:prstGeom prst="rect">
            <a:avLst/>
          </a:prstGeom>
          <a:noFill/>
          <a:ln w="9525">
            <a:noFill/>
            <a:miter lim="800000"/>
            <a:headEnd/>
            <a:tailEnd/>
          </a:ln>
        </p:spPr>
      </p:pic>
      <p:sp>
        <p:nvSpPr>
          <p:cNvPr id="7" name="Marcador de Posição do Rodapé 6"/>
          <p:cNvSpPr>
            <a:spLocks noGrp="1"/>
          </p:cNvSpPr>
          <p:nvPr>
            <p:ph type="ftr" sz="quarter" idx="11"/>
          </p:nvPr>
        </p:nvSpPr>
        <p:spPr/>
        <p:txBody>
          <a:bodyPr/>
          <a:lstStyle/>
          <a:p>
            <a:r>
              <a:rPr lang="en-US" smtClean="0"/>
              <a:t>Helder Guerreiro</a:t>
            </a:r>
            <a:endParaRPr lang="en-US"/>
          </a:p>
        </p:txBody>
      </p:sp>
      <p:sp>
        <p:nvSpPr>
          <p:cNvPr id="9" name="Marcador de Posição da Data 8"/>
          <p:cNvSpPr>
            <a:spLocks noGrp="1"/>
          </p:cNvSpPr>
          <p:nvPr>
            <p:ph type="dt" sz="half" idx="10"/>
          </p:nvPr>
        </p:nvSpPr>
        <p:spPr>
          <a:xfrm>
            <a:off x="92459" y="6356351"/>
            <a:ext cx="3015335" cy="365125"/>
          </a:xfrm>
        </p:spPr>
        <p:txBody>
          <a:bodyPr/>
          <a:lstStyle/>
          <a:p>
            <a:r>
              <a:rPr lang="pt-PT" dirty="0" smtClean="0"/>
              <a:t>Bilbao, 7 </a:t>
            </a:r>
            <a:r>
              <a:rPr lang="pt-PT" dirty="0" err="1" smtClean="0"/>
              <a:t>and</a:t>
            </a:r>
            <a:r>
              <a:rPr lang="pt-PT" dirty="0" smtClean="0"/>
              <a:t> 8 </a:t>
            </a:r>
            <a:r>
              <a:rPr lang="pt-PT" dirty="0" err="1" smtClean="0"/>
              <a:t>June</a:t>
            </a:r>
            <a:r>
              <a:rPr lang="pt-PT" dirty="0" smtClean="0"/>
              <a:t> 2018</a:t>
            </a:r>
            <a:endParaRPr lang="en-US" dirty="0"/>
          </a:p>
        </p:txBody>
      </p:sp>
    </p:spTree>
    <p:extLst>
      <p:ext uri="{BB962C8B-B14F-4D97-AF65-F5344CB8AC3E}">
        <p14:creationId xmlns:p14="http://schemas.microsoft.com/office/powerpoint/2010/main" val="3591313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p:nvPr/>
        </p:nvPicPr>
        <p:blipFill>
          <a:blip r:embed="rId2" cstate="print"/>
          <a:srcRect/>
          <a:stretch>
            <a:fillRect/>
          </a:stretch>
        </p:blipFill>
        <p:spPr bwMode="auto">
          <a:xfrm>
            <a:off x="6944519" y="304800"/>
            <a:ext cx="2218531" cy="457200"/>
          </a:xfrm>
          <a:prstGeom prst="rect">
            <a:avLst/>
          </a:prstGeom>
          <a:noFill/>
          <a:ln w="9525">
            <a:noFill/>
            <a:miter lim="800000"/>
            <a:headEnd/>
            <a:tailEnd/>
          </a:ln>
        </p:spPr>
      </p:pic>
      <p:sp>
        <p:nvSpPr>
          <p:cNvPr id="7" name="Marcador de Posição do Rodapé 6"/>
          <p:cNvSpPr>
            <a:spLocks noGrp="1"/>
          </p:cNvSpPr>
          <p:nvPr>
            <p:ph type="ftr" sz="quarter" idx="11"/>
          </p:nvPr>
        </p:nvSpPr>
        <p:spPr/>
        <p:txBody>
          <a:bodyPr/>
          <a:lstStyle/>
          <a:p>
            <a:r>
              <a:rPr lang="en-US" smtClean="0"/>
              <a:t>Helder Guerreiro</a:t>
            </a:r>
            <a:endParaRPr lang="en-US"/>
          </a:p>
        </p:txBody>
      </p:sp>
      <p:sp>
        <p:nvSpPr>
          <p:cNvPr id="9" name="Chaveta à esquerda 8"/>
          <p:cNvSpPr/>
          <p:nvPr/>
        </p:nvSpPr>
        <p:spPr>
          <a:xfrm>
            <a:off x="3219450" y="914400"/>
            <a:ext cx="908050" cy="54102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CaixaDeTexto 9"/>
          <p:cNvSpPr txBox="1"/>
          <p:nvPr/>
        </p:nvSpPr>
        <p:spPr>
          <a:xfrm>
            <a:off x="3632200" y="914400"/>
            <a:ext cx="4705350" cy="707886"/>
          </a:xfrm>
          <a:prstGeom prst="rect">
            <a:avLst/>
          </a:prstGeom>
          <a:noFill/>
        </p:spPr>
        <p:txBody>
          <a:bodyPr wrap="square" rtlCol="0">
            <a:spAutoFit/>
          </a:bodyPr>
          <a:lstStyle/>
          <a:p>
            <a:r>
              <a:rPr lang="en-US" sz="2000" dirty="0" smtClean="0">
                <a:latin typeface="Arial Narrow" pitchFamily="34" charset="0"/>
              </a:rPr>
              <a:t>Team of 3: 2 inspectors + an evaluator external to the Inspectorate</a:t>
            </a:r>
            <a:endParaRPr lang="en-US" sz="2000" dirty="0">
              <a:latin typeface="Arial Narrow" pitchFamily="34" charset="0"/>
            </a:endParaRPr>
          </a:p>
        </p:txBody>
      </p:sp>
      <p:sp>
        <p:nvSpPr>
          <p:cNvPr id="11" name="CaixaDeTexto 10"/>
          <p:cNvSpPr txBox="1"/>
          <p:nvPr/>
        </p:nvSpPr>
        <p:spPr>
          <a:xfrm>
            <a:off x="3632200" y="2416314"/>
            <a:ext cx="2311400" cy="707886"/>
          </a:xfrm>
          <a:prstGeom prst="rect">
            <a:avLst/>
          </a:prstGeom>
          <a:noFill/>
        </p:spPr>
        <p:txBody>
          <a:bodyPr wrap="square" rtlCol="0">
            <a:spAutoFit/>
          </a:bodyPr>
          <a:lstStyle/>
          <a:p>
            <a:r>
              <a:rPr lang="en-US" sz="2000" dirty="0" smtClean="0">
                <a:latin typeface="Arial Narrow" pitchFamily="34" charset="0"/>
              </a:rPr>
              <a:t>3-5 days at school:</a:t>
            </a:r>
          </a:p>
          <a:p>
            <a:r>
              <a:rPr lang="en-US" sz="2000" dirty="0" smtClean="0">
                <a:latin typeface="Arial Narrow" pitchFamily="34" charset="0"/>
              </a:rPr>
              <a:t>         Interviews </a:t>
            </a:r>
            <a:endParaRPr lang="en-US" sz="2000" dirty="0">
              <a:latin typeface="Arial Narrow" pitchFamily="34" charset="0"/>
            </a:endParaRPr>
          </a:p>
        </p:txBody>
      </p:sp>
      <p:sp>
        <p:nvSpPr>
          <p:cNvPr id="12" name="Chaveta à esquerda 11"/>
          <p:cNvSpPr/>
          <p:nvPr/>
        </p:nvSpPr>
        <p:spPr>
          <a:xfrm>
            <a:off x="5530850" y="1600200"/>
            <a:ext cx="660400" cy="22860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r>
              <a:rPr lang="en-US" smtClean="0"/>
              <a:t>                                           </a:t>
            </a:r>
            <a:endParaRPr lang="en-US"/>
          </a:p>
        </p:txBody>
      </p:sp>
      <p:sp>
        <p:nvSpPr>
          <p:cNvPr id="13" name="CaixaDeTexto 12"/>
          <p:cNvSpPr txBox="1"/>
          <p:nvPr/>
        </p:nvSpPr>
        <p:spPr>
          <a:xfrm>
            <a:off x="5943600" y="1600201"/>
            <a:ext cx="2311400" cy="2246769"/>
          </a:xfrm>
          <a:prstGeom prst="rect">
            <a:avLst/>
          </a:prstGeom>
          <a:noFill/>
        </p:spPr>
        <p:txBody>
          <a:bodyPr wrap="square" rtlCol="0">
            <a:spAutoFit/>
          </a:bodyPr>
          <a:lstStyle/>
          <a:p>
            <a:r>
              <a:rPr lang="en-US" sz="2000" dirty="0" smtClean="0">
                <a:latin typeface="Arial Narrow" pitchFamily="34" charset="0"/>
              </a:rPr>
              <a:t>Management</a:t>
            </a:r>
          </a:p>
          <a:p>
            <a:r>
              <a:rPr lang="en-US" sz="2000" dirty="0" smtClean="0">
                <a:latin typeface="Arial Narrow" pitchFamily="34" charset="0"/>
              </a:rPr>
              <a:t>Coordinators</a:t>
            </a:r>
          </a:p>
          <a:p>
            <a:r>
              <a:rPr lang="en-US" sz="2000" dirty="0" smtClean="0">
                <a:latin typeface="Arial Narrow" pitchFamily="34" charset="0"/>
              </a:rPr>
              <a:t>Teachers</a:t>
            </a:r>
          </a:p>
          <a:p>
            <a:r>
              <a:rPr lang="en-US" sz="2000" dirty="0" smtClean="0">
                <a:latin typeface="Arial Narrow" pitchFamily="34" charset="0"/>
              </a:rPr>
              <a:t>Students</a:t>
            </a:r>
          </a:p>
          <a:p>
            <a:r>
              <a:rPr lang="en-US" sz="2000" dirty="0" smtClean="0">
                <a:latin typeface="Arial Narrow" pitchFamily="34" charset="0"/>
              </a:rPr>
              <a:t>Non-teaching staff</a:t>
            </a:r>
          </a:p>
          <a:p>
            <a:r>
              <a:rPr lang="en-US" sz="2000" dirty="0" smtClean="0">
                <a:latin typeface="Arial Narrow" pitchFamily="34" charset="0"/>
              </a:rPr>
              <a:t>Parents</a:t>
            </a:r>
          </a:p>
          <a:p>
            <a:r>
              <a:rPr lang="en-US" sz="2000" dirty="0" smtClean="0">
                <a:latin typeface="Arial Narrow" pitchFamily="34" charset="0"/>
              </a:rPr>
              <a:t>Local Stakeholders</a:t>
            </a:r>
            <a:endParaRPr lang="en-US" sz="2000" dirty="0">
              <a:latin typeface="Arial Narrow" pitchFamily="34" charset="0"/>
            </a:endParaRPr>
          </a:p>
        </p:txBody>
      </p:sp>
      <p:sp>
        <p:nvSpPr>
          <p:cNvPr id="14" name="CaixaDeTexto 13"/>
          <p:cNvSpPr txBox="1"/>
          <p:nvPr/>
        </p:nvSpPr>
        <p:spPr>
          <a:xfrm>
            <a:off x="3632200" y="4267200"/>
            <a:ext cx="1320800" cy="707886"/>
          </a:xfrm>
          <a:prstGeom prst="rect">
            <a:avLst/>
          </a:prstGeom>
          <a:noFill/>
        </p:spPr>
        <p:txBody>
          <a:bodyPr wrap="square" rtlCol="0">
            <a:spAutoFit/>
          </a:bodyPr>
          <a:lstStyle/>
          <a:p>
            <a:r>
              <a:rPr lang="en-US" sz="2000" smtClean="0">
                <a:latin typeface="Arial Narrow" pitchFamily="34" charset="0"/>
              </a:rPr>
              <a:t>Document</a:t>
            </a:r>
          </a:p>
          <a:p>
            <a:r>
              <a:rPr lang="en-US" sz="2000" smtClean="0">
                <a:latin typeface="Arial Narrow" pitchFamily="34" charset="0"/>
              </a:rPr>
              <a:t>    analysis</a:t>
            </a:r>
            <a:endParaRPr lang="en-US" sz="2000">
              <a:latin typeface="Arial Narrow" pitchFamily="34" charset="0"/>
            </a:endParaRPr>
          </a:p>
        </p:txBody>
      </p:sp>
      <p:sp>
        <p:nvSpPr>
          <p:cNvPr id="15" name="Chaveta à esquerda 14"/>
          <p:cNvSpPr/>
          <p:nvPr/>
        </p:nvSpPr>
        <p:spPr>
          <a:xfrm>
            <a:off x="4870450" y="3962400"/>
            <a:ext cx="577850" cy="12954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r>
              <a:rPr lang="en-US" smtClean="0"/>
              <a:t>                                           </a:t>
            </a:r>
            <a:endParaRPr lang="en-US"/>
          </a:p>
        </p:txBody>
      </p:sp>
      <p:sp>
        <p:nvSpPr>
          <p:cNvPr id="16" name="CaixaDeTexto 15"/>
          <p:cNvSpPr txBox="1"/>
          <p:nvPr/>
        </p:nvSpPr>
        <p:spPr>
          <a:xfrm>
            <a:off x="5118100" y="4089738"/>
            <a:ext cx="3714750" cy="1015663"/>
          </a:xfrm>
          <a:prstGeom prst="rect">
            <a:avLst/>
          </a:prstGeom>
          <a:noFill/>
        </p:spPr>
        <p:txBody>
          <a:bodyPr wrap="square" rtlCol="0">
            <a:spAutoFit/>
          </a:bodyPr>
          <a:lstStyle/>
          <a:p>
            <a:r>
              <a:rPr lang="en-US" sz="2000" dirty="0" smtClean="0">
                <a:latin typeface="Arial Narrow" pitchFamily="34" charset="0"/>
              </a:rPr>
              <a:t>School self-reflection presentation</a:t>
            </a:r>
          </a:p>
          <a:p>
            <a:r>
              <a:rPr lang="en-US" sz="2000" dirty="0" smtClean="0">
                <a:latin typeface="Arial Narrow" pitchFamily="34" charset="0"/>
              </a:rPr>
              <a:t>School ‘fundamental’ docs</a:t>
            </a:r>
          </a:p>
          <a:p>
            <a:r>
              <a:rPr lang="en-US" sz="2000" dirty="0" smtClean="0">
                <a:latin typeface="Arial Narrow" pitchFamily="34" charset="0"/>
              </a:rPr>
              <a:t>School profile / expected value</a:t>
            </a:r>
            <a:endParaRPr lang="en-US" sz="2000" dirty="0">
              <a:latin typeface="Arial Narrow" pitchFamily="34" charset="0"/>
            </a:endParaRPr>
          </a:p>
        </p:txBody>
      </p:sp>
      <p:sp>
        <p:nvSpPr>
          <p:cNvPr id="17" name="CaixaDeTexto 16"/>
          <p:cNvSpPr txBox="1"/>
          <p:nvPr/>
        </p:nvSpPr>
        <p:spPr>
          <a:xfrm>
            <a:off x="3632200" y="5338662"/>
            <a:ext cx="1320800" cy="1015663"/>
          </a:xfrm>
          <a:prstGeom prst="rect">
            <a:avLst/>
          </a:prstGeom>
          <a:noFill/>
        </p:spPr>
        <p:txBody>
          <a:bodyPr wrap="square" rtlCol="0">
            <a:spAutoFit/>
          </a:bodyPr>
          <a:lstStyle/>
          <a:p>
            <a:r>
              <a:rPr lang="en-US" sz="2000" dirty="0" smtClean="0">
                <a:latin typeface="Arial Narrow" pitchFamily="34" charset="0"/>
              </a:rPr>
              <a:t>Visit to school premises</a:t>
            </a:r>
            <a:endParaRPr lang="en-US" sz="2000" dirty="0">
              <a:latin typeface="Arial Narrow" pitchFamily="34" charset="0"/>
            </a:endParaRPr>
          </a:p>
        </p:txBody>
      </p:sp>
      <p:sp>
        <p:nvSpPr>
          <p:cNvPr id="19" name="Rectângulo 18"/>
          <p:cNvSpPr/>
          <p:nvPr/>
        </p:nvSpPr>
        <p:spPr>
          <a:xfrm>
            <a:off x="889410" y="3276601"/>
            <a:ext cx="2074607" cy="584775"/>
          </a:xfrm>
          <a:prstGeom prst="rect">
            <a:avLst/>
          </a:prstGeom>
        </p:spPr>
        <p:txBody>
          <a:bodyPr wrap="none">
            <a:spAutoFit/>
          </a:bodyPr>
          <a:lstStyle/>
          <a:p>
            <a:r>
              <a:rPr lang="en-US" sz="3200" dirty="0" smtClean="0">
                <a:latin typeface="Arial Narrow" pitchFamily="34" charset="0"/>
              </a:rPr>
              <a:t>The Process</a:t>
            </a:r>
            <a:endParaRPr lang="en-US" sz="3200" dirty="0">
              <a:latin typeface="Arial Narrow" pitchFamily="34" charset="0"/>
            </a:endParaRPr>
          </a:p>
        </p:txBody>
      </p:sp>
      <p:sp>
        <p:nvSpPr>
          <p:cNvPr id="20" name="Chaveta à esquerda 19"/>
          <p:cNvSpPr/>
          <p:nvPr/>
        </p:nvSpPr>
        <p:spPr>
          <a:xfrm>
            <a:off x="4787900" y="5334000"/>
            <a:ext cx="330200" cy="9144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r>
              <a:rPr lang="en-US" smtClean="0"/>
              <a:t>                                           </a:t>
            </a:r>
            <a:endParaRPr lang="en-US"/>
          </a:p>
        </p:txBody>
      </p:sp>
      <p:sp>
        <p:nvSpPr>
          <p:cNvPr id="21" name="Marcador de Posição da Data 8"/>
          <p:cNvSpPr>
            <a:spLocks noGrp="1"/>
          </p:cNvSpPr>
          <p:nvPr>
            <p:ph type="dt" sz="half" idx="10"/>
          </p:nvPr>
        </p:nvSpPr>
        <p:spPr>
          <a:xfrm>
            <a:off x="92459" y="6356351"/>
            <a:ext cx="3015335" cy="365125"/>
          </a:xfrm>
        </p:spPr>
        <p:txBody>
          <a:bodyPr/>
          <a:lstStyle/>
          <a:p>
            <a:r>
              <a:rPr lang="pt-PT" dirty="0" smtClean="0"/>
              <a:t>Bilbao, 7 </a:t>
            </a:r>
            <a:r>
              <a:rPr lang="pt-PT" dirty="0" err="1" smtClean="0"/>
              <a:t>and</a:t>
            </a:r>
            <a:r>
              <a:rPr lang="pt-PT" dirty="0" smtClean="0"/>
              <a:t> 8 </a:t>
            </a:r>
            <a:r>
              <a:rPr lang="pt-PT" dirty="0" err="1" smtClean="0"/>
              <a:t>June</a:t>
            </a:r>
            <a:r>
              <a:rPr lang="pt-PT" dirty="0" smtClean="0"/>
              <a:t> 2018</a:t>
            </a:r>
            <a:endParaRPr lang="en-US" dirty="0"/>
          </a:p>
        </p:txBody>
      </p:sp>
      <p:sp>
        <p:nvSpPr>
          <p:cNvPr id="23" name="CaixaDeTexto 22"/>
          <p:cNvSpPr txBox="1"/>
          <p:nvPr/>
        </p:nvSpPr>
        <p:spPr>
          <a:xfrm>
            <a:off x="4928659" y="5293657"/>
            <a:ext cx="4749865" cy="1015663"/>
          </a:xfrm>
          <a:prstGeom prst="rect">
            <a:avLst/>
          </a:prstGeom>
          <a:noFill/>
        </p:spPr>
        <p:txBody>
          <a:bodyPr wrap="square" rtlCol="0">
            <a:spAutoFit/>
          </a:bodyPr>
          <a:lstStyle/>
          <a:p>
            <a:r>
              <a:rPr lang="en-US" sz="2000" dirty="0" smtClean="0">
                <a:latin typeface="Arial Narrow" pitchFamily="34" charset="0"/>
              </a:rPr>
              <a:t>Pupils room, Staff room, canteen, cafeteri</a:t>
            </a:r>
            <a:r>
              <a:rPr lang="en-US" dirty="0" smtClean="0">
                <a:latin typeface="Arial Narrow" pitchFamily="34" charset="0"/>
              </a:rPr>
              <a:t>a, …</a:t>
            </a:r>
            <a:endParaRPr lang="en-US" sz="2000" dirty="0" smtClean="0">
              <a:latin typeface="Arial Narrow" pitchFamily="34" charset="0"/>
            </a:endParaRPr>
          </a:p>
          <a:p>
            <a:r>
              <a:rPr lang="en-US" dirty="0" smtClean="0">
                <a:latin typeface="Arial Narrow" pitchFamily="34" charset="0"/>
              </a:rPr>
              <a:t>Labs, Gym, Arts. …</a:t>
            </a:r>
            <a:endParaRPr lang="en-US" sz="2000" dirty="0" smtClean="0">
              <a:latin typeface="Arial Narrow" pitchFamily="34" charset="0"/>
            </a:endParaRPr>
          </a:p>
          <a:p>
            <a:r>
              <a:rPr lang="en-US" dirty="0" smtClean="0">
                <a:latin typeface="Arial Narrow" pitchFamily="34" charset="0"/>
              </a:rPr>
              <a:t>Walk through classrooms</a:t>
            </a:r>
            <a:endParaRPr lang="en-US" sz="2000" dirty="0">
              <a:latin typeface="Arial Narrow" pitchFamily="34" charset="0"/>
            </a:endParaRPr>
          </a:p>
        </p:txBody>
      </p:sp>
    </p:spTree>
    <p:extLst>
      <p:ext uri="{BB962C8B-B14F-4D97-AF65-F5344CB8AC3E}">
        <p14:creationId xmlns:p14="http://schemas.microsoft.com/office/powerpoint/2010/main" val="7829974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p:txBody>
          <a:bodyPr>
            <a:normAutofit/>
          </a:bodyPr>
          <a:lstStyle/>
          <a:p>
            <a:r>
              <a:rPr lang="en-GB" sz="2400" dirty="0" smtClean="0">
                <a:latin typeface="Arial Narrow" pitchFamily="34" charset="0"/>
              </a:rPr>
              <a:t>Inspectors receive and analyse documentation from IGEC headquarters:</a:t>
            </a:r>
          </a:p>
          <a:p>
            <a:pPr lvl="1"/>
            <a:r>
              <a:rPr lang="en-GB" sz="2400" dirty="0" smtClean="0">
                <a:latin typeface="Arial Narrow" pitchFamily="34" charset="0"/>
              </a:rPr>
              <a:t>results from satisfaction questionnaires to stakeholders</a:t>
            </a:r>
          </a:p>
          <a:p>
            <a:pPr lvl="1"/>
            <a:r>
              <a:rPr lang="en-GB" sz="2400" dirty="0" smtClean="0">
                <a:latin typeface="Arial Narrow" pitchFamily="34" charset="0"/>
              </a:rPr>
              <a:t>previous existing reports</a:t>
            </a:r>
          </a:p>
          <a:p>
            <a:pPr lvl="1"/>
            <a:r>
              <a:rPr lang="en-GB" sz="2400" dirty="0" smtClean="0">
                <a:latin typeface="Arial Narrow" pitchFamily="34" charset="0"/>
              </a:rPr>
              <a:t>file with some demographic and social context indicators (such as number of pupils, of classes, parents’ jobs and academic qualifications, ...), with national exams results  and with the expected value (which is calculated by the </a:t>
            </a:r>
            <a:r>
              <a:rPr lang="en-GB" sz="2400" dirty="0" smtClean="0">
                <a:latin typeface="Arial Narrow" pitchFamily="34" charset="0"/>
                <a:hlinkClick r:id="rId2"/>
              </a:rPr>
              <a:t>DGEEC</a:t>
            </a:r>
            <a:r>
              <a:rPr lang="en-GB" sz="2400" dirty="0" smtClean="0">
                <a:latin typeface="Arial Narrow" pitchFamily="34" charset="0"/>
              </a:rPr>
              <a:t> using a statistic model and </a:t>
            </a:r>
            <a:r>
              <a:rPr lang="en-GB" sz="2400" dirty="0">
                <a:latin typeface="Arial Narrow" pitchFamily="34" charset="0"/>
              </a:rPr>
              <a:t>additional information </a:t>
            </a:r>
            <a:r>
              <a:rPr lang="en-GB" sz="2400" dirty="0">
                <a:latin typeface="Arial Narrow" pitchFamily="34" charset="0"/>
                <a:hlinkClick r:id="rId3"/>
              </a:rPr>
              <a:t>http://infoescolas.mec.pt/Secundario/#.</a:t>
            </a:r>
            <a:r>
              <a:rPr lang="en-GB" sz="2400" dirty="0" smtClean="0">
                <a:latin typeface="Arial Narrow" pitchFamily="34" charset="0"/>
                <a:hlinkClick r:id="rId3"/>
              </a:rPr>
              <a:t>Wwk_ye4vz3h</a:t>
            </a:r>
            <a:r>
              <a:rPr lang="en-GB" sz="2400" dirty="0" smtClean="0">
                <a:latin typeface="Arial Narrow" pitchFamily="34" charset="0"/>
              </a:rPr>
              <a:t> )</a:t>
            </a:r>
          </a:p>
          <a:p>
            <a:r>
              <a:rPr lang="en-GB" sz="2400" dirty="0" smtClean="0">
                <a:latin typeface="Arial Narrow" pitchFamily="34" charset="0"/>
              </a:rPr>
              <a:t>The evaluation team meets to discuss main findings an to prepare their “strategy” </a:t>
            </a:r>
          </a:p>
          <a:p>
            <a:pPr>
              <a:buNone/>
            </a:pPr>
            <a:endParaRPr lang="en-GB" sz="2400" dirty="0" smtClean="0">
              <a:latin typeface="Arial Narrow" pitchFamily="34" charset="0"/>
            </a:endParaRPr>
          </a:p>
          <a:p>
            <a:endParaRPr lang="pt-PT" sz="2400" dirty="0">
              <a:latin typeface="Arial Narrow" pitchFamily="34" charset="0"/>
            </a:endParaRPr>
          </a:p>
        </p:txBody>
      </p:sp>
      <p:pic>
        <p:nvPicPr>
          <p:cNvPr id="4" name="Imagem 3"/>
          <p:cNvPicPr/>
          <p:nvPr/>
        </p:nvPicPr>
        <p:blipFill>
          <a:blip r:embed="rId4" cstate="print"/>
          <a:srcRect/>
          <a:stretch>
            <a:fillRect/>
          </a:stretch>
        </p:blipFill>
        <p:spPr bwMode="auto">
          <a:xfrm>
            <a:off x="6944519" y="304800"/>
            <a:ext cx="2218531" cy="457200"/>
          </a:xfrm>
          <a:prstGeom prst="rect">
            <a:avLst/>
          </a:prstGeom>
          <a:noFill/>
          <a:ln w="9525">
            <a:noFill/>
            <a:miter lim="800000"/>
            <a:headEnd/>
            <a:tailEnd/>
          </a:ln>
        </p:spPr>
      </p:pic>
      <p:sp>
        <p:nvSpPr>
          <p:cNvPr id="7" name="Marcador de Posição do Rodapé 6"/>
          <p:cNvSpPr>
            <a:spLocks noGrp="1"/>
          </p:cNvSpPr>
          <p:nvPr>
            <p:ph type="ftr" sz="quarter" idx="11"/>
          </p:nvPr>
        </p:nvSpPr>
        <p:spPr/>
        <p:txBody>
          <a:bodyPr/>
          <a:lstStyle/>
          <a:p>
            <a:r>
              <a:rPr lang="en-US" smtClean="0"/>
              <a:t>Helder Guerreiro</a:t>
            </a:r>
            <a:endParaRPr lang="en-US"/>
          </a:p>
        </p:txBody>
      </p:sp>
      <p:sp>
        <p:nvSpPr>
          <p:cNvPr id="8" name="Título 1"/>
          <p:cNvSpPr>
            <a:spLocks noGrp="1"/>
          </p:cNvSpPr>
          <p:nvPr>
            <p:ph type="title"/>
          </p:nvPr>
        </p:nvSpPr>
        <p:spPr>
          <a:xfrm>
            <a:off x="495300" y="944562"/>
            <a:ext cx="8915400" cy="655638"/>
          </a:xfrm>
        </p:spPr>
        <p:txBody>
          <a:bodyPr vert="horz" lIns="91440" tIns="45720" rIns="91440" bIns="45720" rtlCol="0" anchor="t">
            <a:normAutofit/>
          </a:bodyPr>
          <a:lstStyle/>
          <a:p>
            <a:r>
              <a:rPr lang="en-GB" sz="2400" b="1" cap="all" dirty="0" smtClean="0">
                <a:latin typeface="Arial Narrow" pitchFamily="34" charset="0"/>
              </a:rPr>
              <a:t>BEFORE THE SCHOOL VISIT</a:t>
            </a:r>
            <a:endParaRPr lang="pt-PT" sz="2400" b="1" cap="all" dirty="0" smtClean="0">
              <a:latin typeface="Arial Narrow" pitchFamily="34" charset="0"/>
            </a:endParaRPr>
          </a:p>
        </p:txBody>
      </p:sp>
      <p:sp>
        <p:nvSpPr>
          <p:cNvPr id="9" name="Marcador de Posição da Data 8"/>
          <p:cNvSpPr>
            <a:spLocks noGrp="1"/>
          </p:cNvSpPr>
          <p:nvPr>
            <p:ph type="dt" sz="half" idx="10"/>
          </p:nvPr>
        </p:nvSpPr>
        <p:spPr>
          <a:xfrm>
            <a:off x="92459" y="6356351"/>
            <a:ext cx="3015335" cy="365125"/>
          </a:xfrm>
        </p:spPr>
        <p:txBody>
          <a:bodyPr/>
          <a:lstStyle/>
          <a:p>
            <a:r>
              <a:rPr lang="pt-PT" dirty="0" smtClean="0"/>
              <a:t>Bilbao, 7 </a:t>
            </a:r>
            <a:r>
              <a:rPr lang="pt-PT" dirty="0" err="1" smtClean="0"/>
              <a:t>and</a:t>
            </a:r>
            <a:r>
              <a:rPr lang="pt-PT" dirty="0" smtClean="0"/>
              <a:t> 8 </a:t>
            </a:r>
            <a:r>
              <a:rPr lang="pt-PT" dirty="0" err="1" smtClean="0"/>
              <a:t>June</a:t>
            </a:r>
            <a:r>
              <a:rPr lang="pt-PT" dirty="0" smtClean="0"/>
              <a:t> 2018</a:t>
            </a:r>
            <a:endParaRPr lang="en-US" dirty="0"/>
          </a:p>
        </p:txBody>
      </p:sp>
    </p:spTree>
    <p:extLst>
      <p:ext uri="{BB962C8B-B14F-4D97-AF65-F5344CB8AC3E}">
        <p14:creationId xmlns:p14="http://schemas.microsoft.com/office/powerpoint/2010/main" val="16065084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95300" y="1447800"/>
            <a:ext cx="8915400" cy="4648200"/>
          </a:xfrm>
        </p:spPr>
        <p:txBody>
          <a:bodyPr>
            <a:noAutofit/>
          </a:bodyPr>
          <a:lstStyle/>
          <a:p>
            <a:pPr>
              <a:lnSpc>
                <a:spcPct val="80000"/>
              </a:lnSpc>
              <a:buSzPct val="100000"/>
            </a:pPr>
            <a:r>
              <a:rPr lang="en-GB" sz="2400" dirty="0" smtClean="0">
                <a:latin typeface="Arial Narrow" pitchFamily="34" charset="0"/>
              </a:rPr>
              <a:t>Single schools: three days</a:t>
            </a:r>
          </a:p>
          <a:p>
            <a:pPr>
              <a:lnSpc>
                <a:spcPct val="80000"/>
              </a:lnSpc>
              <a:buSzPct val="100000"/>
              <a:buNone/>
            </a:pPr>
            <a:endParaRPr lang="en-GB" sz="2400" dirty="0" smtClean="0">
              <a:latin typeface="Arial Narrow" pitchFamily="34" charset="0"/>
            </a:endParaRPr>
          </a:p>
          <a:p>
            <a:pPr>
              <a:lnSpc>
                <a:spcPct val="80000"/>
              </a:lnSpc>
              <a:buSzPct val="100000"/>
            </a:pPr>
            <a:r>
              <a:rPr lang="en-GB" sz="2400" dirty="0" smtClean="0">
                <a:latin typeface="Arial Narrow" pitchFamily="34" charset="0"/>
              </a:rPr>
              <a:t>Clusters of schools: lasts four or five days</a:t>
            </a:r>
            <a:r>
              <a:rPr lang="pt-PT" sz="2400" dirty="0" smtClean="0">
                <a:latin typeface="Arial Narrow" pitchFamily="34" charset="0"/>
              </a:rPr>
              <a:t> </a:t>
            </a:r>
          </a:p>
          <a:p>
            <a:pPr>
              <a:lnSpc>
                <a:spcPct val="80000"/>
              </a:lnSpc>
              <a:buSzPct val="100000"/>
            </a:pPr>
            <a:r>
              <a:rPr lang="pt-PT" sz="2400" dirty="0" err="1" smtClean="0">
                <a:latin typeface="Arial Narrow" pitchFamily="34" charset="0"/>
              </a:rPr>
              <a:t>Examples</a:t>
            </a:r>
            <a:r>
              <a:rPr lang="pt-PT" sz="2400" dirty="0" smtClean="0">
                <a:latin typeface="Arial Narrow" pitchFamily="34" charset="0"/>
              </a:rPr>
              <a:t> </a:t>
            </a:r>
            <a:r>
              <a:rPr lang="pt-PT" sz="2400" dirty="0" err="1" smtClean="0">
                <a:latin typeface="Arial Narrow" pitchFamily="34" charset="0"/>
              </a:rPr>
              <a:t>of</a:t>
            </a:r>
            <a:r>
              <a:rPr lang="pt-PT" sz="2400" dirty="0" smtClean="0">
                <a:latin typeface="Arial Narrow" pitchFamily="34" charset="0"/>
              </a:rPr>
              <a:t> </a:t>
            </a:r>
            <a:r>
              <a:rPr lang="pt-PT" sz="2400" dirty="0" err="1" smtClean="0">
                <a:latin typeface="Arial Narrow" pitchFamily="34" charset="0"/>
              </a:rPr>
              <a:t>one</a:t>
            </a:r>
            <a:r>
              <a:rPr lang="pt-PT" sz="2400" dirty="0" smtClean="0">
                <a:latin typeface="Arial Narrow" pitchFamily="34" charset="0"/>
              </a:rPr>
              <a:t> agenda:</a:t>
            </a:r>
          </a:p>
          <a:p>
            <a:pPr>
              <a:lnSpc>
                <a:spcPct val="80000"/>
              </a:lnSpc>
              <a:buSzPct val="100000"/>
              <a:buNone/>
            </a:pPr>
            <a:r>
              <a:rPr lang="pt-PT" sz="2400" dirty="0" smtClean="0">
                <a:latin typeface="Arial Narrow" pitchFamily="34" charset="0"/>
                <a:hlinkClick r:id="rId2"/>
              </a:rPr>
              <a:t>http://www.igec.mec.pt/upload/AEE_2016-2017/AEE_16_17_(5_2)_Agenda_de_Trabalho_2.pdf</a:t>
            </a:r>
            <a:r>
              <a:rPr lang="pt-PT" sz="2400" dirty="0" smtClean="0">
                <a:latin typeface="Arial Narrow" pitchFamily="34" charset="0"/>
              </a:rPr>
              <a:t> </a:t>
            </a:r>
          </a:p>
          <a:p>
            <a:pPr>
              <a:lnSpc>
                <a:spcPct val="80000"/>
              </a:lnSpc>
              <a:buSzPct val="100000"/>
            </a:pPr>
            <a:endParaRPr lang="en-GB" sz="2400" dirty="0" smtClean="0">
              <a:latin typeface="Arial Narrow" pitchFamily="34" charset="0"/>
            </a:endParaRPr>
          </a:p>
          <a:p>
            <a:pPr>
              <a:lnSpc>
                <a:spcPct val="80000"/>
              </a:lnSpc>
              <a:buSzPct val="100000"/>
            </a:pPr>
            <a:r>
              <a:rPr lang="en-GB" sz="2400" dirty="0" smtClean="0">
                <a:latin typeface="Arial Narrow" pitchFamily="34" charset="0"/>
              </a:rPr>
              <a:t>Introducing the school, by the school Director</a:t>
            </a:r>
          </a:p>
          <a:p>
            <a:pPr>
              <a:lnSpc>
                <a:spcPct val="80000"/>
              </a:lnSpc>
              <a:buSzPct val="100000"/>
              <a:buNone/>
            </a:pPr>
            <a:endParaRPr lang="en-GB" sz="2400" dirty="0" smtClean="0">
              <a:latin typeface="Arial Narrow" pitchFamily="34" charset="0"/>
            </a:endParaRPr>
          </a:p>
          <a:p>
            <a:pPr>
              <a:lnSpc>
                <a:spcPct val="80000"/>
              </a:lnSpc>
              <a:buSzPct val="100000"/>
            </a:pPr>
            <a:r>
              <a:rPr lang="en-GB" sz="2400" dirty="0" smtClean="0">
                <a:latin typeface="Arial Narrow" pitchFamily="34" charset="0"/>
              </a:rPr>
              <a:t>Visit around the school /schools of the cluster</a:t>
            </a:r>
          </a:p>
          <a:p>
            <a:pPr>
              <a:lnSpc>
                <a:spcPct val="80000"/>
              </a:lnSpc>
              <a:buSzPct val="100000"/>
              <a:buNone/>
            </a:pPr>
            <a:endParaRPr lang="en-GB" sz="2400" dirty="0" smtClean="0">
              <a:latin typeface="Arial Narrow" pitchFamily="34" charset="0"/>
            </a:endParaRPr>
          </a:p>
          <a:p>
            <a:pPr>
              <a:lnSpc>
                <a:spcPct val="80000"/>
              </a:lnSpc>
              <a:buSzPct val="100000"/>
            </a:pPr>
            <a:r>
              <a:rPr lang="en-GB" sz="2400" dirty="0" smtClean="0">
                <a:latin typeface="Arial Narrow" pitchFamily="34" charset="0"/>
              </a:rPr>
              <a:t>Group interviews</a:t>
            </a:r>
            <a:endParaRPr lang="pt-PT" sz="2400" dirty="0">
              <a:latin typeface="Arial Narrow" pitchFamily="34" charset="0"/>
            </a:endParaRPr>
          </a:p>
        </p:txBody>
      </p:sp>
      <p:pic>
        <p:nvPicPr>
          <p:cNvPr id="4" name="Imagem 3"/>
          <p:cNvPicPr/>
          <p:nvPr/>
        </p:nvPicPr>
        <p:blipFill>
          <a:blip r:embed="rId3" cstate="print"/>
          <a:srcRect/>
          <a:stretch>
            <a:fillRect/>
          </a:stretch>
        </p:blipFill>
        <p:spPr bwMode="auto">
          <a:xfrm>
            <a:off x="6944519" y="304800"/>
            <a:ext cx="2218531" cy="457200"/>
          </a:xfrm>
          <a:prstGeom prst="rect">
            <a:avLst/>
          </a:prstGeom>
          <a:noFill/>
          <a:ln w="9525">
            <a:noFill/>
            <a:miter lim="800000"/>
            <a:headEnd/>
            <a:tailEnd/>
          </a:ln>
        </p:spPr>
      </p:pic>
      <p:sp>
        <p:nvSpPr>
          <p:cNvPr id="7" name="Marcador de Posição do Rodapé 6"/>
          <p:cNvSpPr>
            <a:spLocks noGrp="1"/>
          </p:cNvSpPr>
          <p:nvPr>
            <p:ph type="ftr" sz="quarter" idx="11"/>
          </p:nvPr>
        </p:nvSpPr>
        <p:spPr/>
        <p:txBody>
          <a:bodyPr/>
          <a:lstStyle/>
          <a:p>
            <a:r>
              <a:rPr lang="en-US" dirty="0" smtClean="0"/>
              <a:t>Helder Guerreiro</a:t>
            </a:r>
            <a:endParaRPr lang="en-US" dirty="0"/>
          </a:p>
        </p:txBody>
      </p:sp>
      <p:sp>
        <p:nvSpPr>
          <p:cNvPr id="8" name="Título 1"/>
          <p:cNvSpPr>
            <a:spLocks noGrp="1"/>
          </p:cNvSpPr>
          <p:nvPr>
            <p:ph type="title"/>
          </p:nvPr>
        </p:nvSpPr>
        <p:spPr>
          <a:xfrm>
            <a:off x="495300" y="944562"/>
            <a:ext cx="8915400" cy="655638"/>
          </a:xfrm>
        </p:spPr>
        <p:txBody>
          <a:bodyPr vert="horz" lIns="91440" tIns="45720" rIns="91440" bIns="45720" rtlCol="0" anchor="t">
            <a:normAutofit/>
          </a:bodyPr>
          <a:lstStyle/>
          <a:p>
            <a:r>
              <a:rPr lang="en-GB" sz="2400" b="1" cap="all" dirty="0" smtClean="0">
                <a:latin typeface="Arial Narrow" pitchFamily="34" charset="0"/>
              </a:rPr>
              <a:t>THE SCHOOL VISIT</a:t>
            </a:r>
            <a:endParaRPr lang="pt-PT" sz="2400" b="1" cap="all" dirty="0" smtClean="0">
              <a:latin typeface="Arial Narrow" pitchFamily="34" charset="0"/>
            </a:endParaRPr>
          </a:p>
        </p:txBody>
      </p:sp>
      <p:sp>
        <p:nvSpPr>
          <p:cNvPr id="9" name="Marcador de Posição da Data 8"/>
          <p:cNvSpPr>
            <a:spLocks noGrp="1"/>
          </p:cNvSpPr>
          <p:nvPr>
            <p:ph type="dt" sz="half" idx="10"/>
          </p:nvPr>
        </p:nvSpPr>
        <p:spPr>
          <a:xfrm>
            <a:off x="92459" y="6356351"/>
            <a:ext cx="3015335" cy="365125"/>
          </a:xfrm>
        </p:spPr>
        <p:txBody>
          <a:bodyPr/>
          <a:lstStyle/>
          <a:p>
            <a:r>
              <a:rPr lang="pt-PT" dirty="0" smtClean="0"/>
              <a:t>Bilbao, 7 </a:t>
            </a:r>
            <a:r>
              <a:rPr lang="pt-PT" dirty="0" err="1" smtClean="0"/>
              <a:t>and</a:t>
            </a:r>
            <a:r>
              <a:rPr lang="pt-PT" dirty="0" smtClean="0"/>
              <a:t> 8 </a:t>
            </a:r>
            <a:r>
              <a:rPr lang="pt-PT" dirty="0" err="1" smtClean="0"/>
              <a:t>June</a:t>
            </a:r>
            <a:r>
              <a:rPr lang="pt-PT" dirty="0" smtClean="0"/>
              <a:t> 2018</a:t>
            </a:r>
            <a:endParaRPr lang="en-US" dirty="0"/>
          </a:p>
        </p:txBody>
      </p:sp>
    </p:spTree>
    <p:extLst>
      <p:ext uri="{BB962C8B-B14F-4D97-AF65-F5344CB8AC3E}">
        <p14:creationId xmlns:p14="http://schemas.microsoft.com/office/powerpoint/2010/main" val="499736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95300" y="1448780"/>
            <a:ext cx="8915400" cy="4525963"/>
          </a:xfrm>
        </p:spPr>
        <p:txBody>
          <a:bodyPr>
            <a:noAutofit/>
          </a:bodyPr>
          <a:lstStyle/>
          <a:p>
            <a:r>
              <a:rPr lang="en-GB" sz="2400" dirty="0" smtClean="0">
                <a:latin typeface="Arial Narrow" pitchFamily="34" charset="0"/>
              </a:rPr>
              <a:t> Structure: e</a:t>
            </a:r>
            <a:r>
              <a:rPr lang="en-US" sz="2400" dirty="0" err="1" smtClean="0">
                <a:latin typeface="Arial Narrow" pitchFamily="34" charset="0"/>
              </a:rPr>
              <a:t>vidences</a:t>
            </a:r>
            <a:r>
              <a:rPr lang="en-US" sz="2400" dirty="0" smtClean="0">
                <a:latin typeface="Arial Narrow" pitchFamily="34" charset="0"/>
              </a:rPr>
              <a:t> </a:t>
            </a:r>
            <a:r>
              <a:rPr lang="en-US" sz="2400" dirty="0">
                <a:latin typeface="Arial Narrow" pitchFamily="34" charset="0"/>
              </a:rPr>
              <a:t>per field of </a:t>
            </a:r>
            <a:r>
              <a:rPr lang="en-US" sz="2400" dirty="0" smtClean="0">
                <a:latin typeface="Arial Narrow" pitchFamily="34" charset="0"/>
              </a:rPr>
              <a:t>analysis, evaluation </a:t>
            </a:r>
            <a:r>
              <a:rPr lang="en-US" sz="2400" dirty="0">
                <a:latin typeface="Arial Narrow" pitchFamily="34" charset="0"/>
              </a:rPr>
              <a:t>of each </a:t>
            </a:r>
            <a:r>
              <a:rPr lang="en-US" sz="2400" dirty="0" smtClean="0">
                <a:latin typeface="Arial Narrow" pitchFamily="34" charset="0"/>
              </a:rPr>
              <a:t>domain, Strong </a:t>
            </a:r>
            <a:r>
              <a:rPr lang="en-US" sz="2400" dirty="0">
                <a:latin typeface="Arial Narrow" pitchFamily="34" charset="0"/>
              </a:rPr>
              <a:t>Points/Areas for improvement</a:t>
            </a:r>
          </a:p>
          <a:p>
            <a:pPr>
              <a:buSzPct val="100000"/>
            </a:pPr>
            <a:r>
              <a:rPr lang="en-GB" sz="2400" dirty="0" smtClean="0">
                <a:latin typeface="Arial Narrow" pitchFamily="34" charset="0"/>
              </a:rPr>
              <a:t>Output: a report that is sent afterwards to the school, which may contradict it </a:t>
            </a:r>
            <a:endParaRPr lang="pt-PT" sz="2400" dirty="0" smtClean="0">
              <a:latin typeface="Arial Narrow" pitchFamily="34" charset="0"/>
            </a:endParaRPr>
          </a:p>
          <a:p>
            <a:pPr>
              <a:buSzPct val="100000"/>
            </a:pPr>
            <a:r>
              <a:rPr lang="en-GB" sz="2400" dirty="0" smtClean="0">
                <a:latin typeface="Arial Narrow" pitchFamily="34" charset="0"/>
              </a:rPr>
              <a:t>The reports, and every schools contradictory are published on IGEC's website</a:t>
            </a:r>
          </a:p>
          <a:p>
            <a:pPr>
              <a:buSzPct val="100000"/>
            </a:pPr>
            <a:r>
              <a:rPr lang="en-GB" sz="2400" dirty="0" smtClean="0">
                <a:latin typeface="Arial Narrow" pitchFamily="34" charset="0"/>
              </a:rPr>
              <a:t>Every school report stresses major strengths and improvement areas in the school’s performance</a:t>
            </a:r>
          </a:p>
          <a:p>
            <a:pPr>
              <a:buSzPct val="100000"/>
            </a:pPr>
            <a:r>
              <a:rPr lang="en-GB" sz="2400" dirty="0" smtClean="0">
                <a:latin typeface="Arial Narrow" pitchFamily="34" charset="0"/>
              </a:rPr>
              <a:t>The school prepares an improvement plan to respond to the challenges identified by the inspection report</a:t>
            </a:r>
            <a:endParaRPr lang="pt-PT" sz="2400" dirty="0" smtClean="0">
              <a:latin typeface="Arial Narrow" pitchFamily="34" charset="0"/>
            </a:endParaRPr>
          </a:p>
          <a:p>
            <a:r>
              <a:rPr lang="pt-PT" sz="2400" dirty="0" smtClean="0">
                <a:latin typeface="Arial Narrow" pitchFamily="34" charset="0"/>
                <a:hlinkClick r:id="rId2"/>
              </a:rPr>
              <a:t>http://www.igec.mec.pt/upload/AEE_2016_Sul/AEE_2106_AE_Alcochete_R.pdf</a:t>
            </a:r>
            <a:r>
              <a:rPr lang="pt-PT" sz="2400" dirty="0" smtClean="0">
                <a:latin typeface="Arial Narrow" pitchFamily="34" charset="0"/>
              </a:rPr>
              <a:t> </a:t>
            </a:r>
            <a:endParaRPr lang="pt-PT" sz="2400" dirty="0">
              <a:latin typeface="Arial Narrow" pitchFamily="34" charset="0"/>
            </a:endParaRPr>
          </a:p>
        </p:txBody>
      </p:sp>
      <p:pic>
        <p:nvPicPr>
          <p:cNvPr id="4" name="Imagem 3"/>
          <p:cNvPicPr/>
          <p:nvPr/>
        </p:nvPicPr>
        <p:blipFill>
          <a:blip r:embed="rId3" cstate="print"/>
          <a:srcRect/>
          <a:stretch>
            <a:fillRect/>
          </a:stretch>
        </p:blipFill>
        <p:spPr bwMode="auto">
          <a:xfrm>
            <a:off x="6944519" y="304800"/>
            <a:ext cx="2218531" cy="457200"/>
          </a:xfrm>
          <a:prstGeom prst="rect">
            <a:avLst/>
          </a:prstGeom>
          <a:noFill/>
          <a:ln w="9525">
            <a:noFill/>
            <a:miter lim="800000"/>
            <a:headEnd/>
            <a:tailEnd/>
          </a:ln>
        </p:spPr>
      </p:pic>
      <p:sp>
        <p:nvSpPr>
          <p:cNvPr id="7" name="Marcador de Posição do Rodapé 6"/>
          <p:cNvSpPr>
            <a:spLocks noGrp="1"/>
          </p:cNvSpPr>
          <p:nvPr>
            <p:ph type="ftr" sz="quarter" idx="11"/>
          </p:nvPr>
        </p:nvSpPr>
        <p:spPr/>
        <p:txBody>
          <a:bodyPr/>
          <a:lstStyle/>
          <a:p>
            <a:r>
              <a:rPr lang="en-US" smtClean="0"/>
              <a:t>Helder Guerreiro</a:t>
            </a:r>
            <a:endParaRPr lang="en-US"/>
          </a:p>
        </p:txBody>
      </p:sp>
      <p:sp>
        <p:nvSpPr>
          <p:cNvPr id="8" name="Título 1"/>
          <p:cNvSpPr>
            <a:spLocks noGrp="1"/>
          </p:cNvSpPr>
          <p:nvPr>
            <p:ph type="title"/>
          </p:nvPr>
        </p:nvSpPr>
        <p:spPr>
          <a:xfrm>
            <a:off x="495300" y="944562"/>
            <a:ext cx="8915400" cy="655638"/>
          </a:xfrm>
        </p:spPr>
        <p:txBody>
          <a:bodyPr vert="horz" lIns="91440" tIns="45720" rIns="91440" bIns="45720" rtlCol="0" anchor="t">
            <a:normAutofit/>
          </a:bodyPr>
          <a:lstStyle/>
          <a:p>
            <a:r>
              <a:rPr lang="en-GB" sz="2400" b="1" cap="all" dirty="0" smtClean="0">
                <a:latin typeface="Arial Narrow" pitchFamily="34" charset="0"/>
              </a:rPr>
              <a:t>AFTER THE SCHOOL VISIT – THE REPORT</a:t>
            </a:r>
            <a:endParaRPr lang="pt-PT" sz="2400" b="1" cap="all" dirty="0" smtClean="0">
              <a:latin typeface="Arial Narrow" pitchFamily="34" charset="0"/>
            </a:endParaRPr>
          </a:p>
        </p:txBody>
      </p:sp>
      <p:sp>
        <p:nvSpPr>
          <p:cNvPr id="9" name="Marcador de Posição da Data 8"/>
          <p:cNvSpPr>
            <a:spLocks noGrp="1"/>
          </p:cNvSpPr>
          <p:nvPr>
            <p:ph type="dt" sz="half" idx="10"/>
          </p:nvPr>
        </p:nvSpPr>
        <p:spPr>
          <a:xfrm>
            <a:off x="92459" y="6356351"/>
            <a:ext cx="3015335" cy="365125"/>
          </a:xfrm>
        </p:spPr>
        <p:txBody>
          <a:bodyPr/>
          <a:lstStyle/>
          <a:p>
            <a:r>
              <a:rPr lang="pt-PT" dirty="0" smtClean="0"/>
              <a:t>Bilbao, 7 </a:t>
            </a:r>
            <a:r>
              <a:rPr lang="pt-PT" dirty="0" err="1" smtClean="0"/>
              <a:t>and</a:t>
            </a:r>
            <a:r>
              <a:rPr lang="pt-PT" dirty="0" smtClean="0"/>
              <a:t> 8 </a:t>
            </a:r>
            <a:r>
              <a:rPr lang="pt-PT" dirty="0" err="1" smtClean="0"/>
              <a:t>June</a:t>
            </a:r>
            <a:r>
              <a:rPr lang="pt-PT" dirty="0" smtClean="0"/>
              <a:t> 2018</a:t>
            </a:r>
            <a:endParaRPr lang="en-US" dirty="0"/>
          </a:p>
        </p:txBody>
      </p:sp>
    </p:spTree>
    <p:extLst>
      <p:ext uri="{BB962C8B-B14F-4D97-AF65-F5344CB8AC3E}">
        <p14:creationId xmlns:p14="http://schemas.microsoft.com/office/powerpoint/2010/main" val="31211547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95300" y="762001"/>
            <a:ext cx="8089900" cy="5364163"/>
          </a:xfrm>
        </p:spPr>
        <p:txBody>
          <a:bodyPr>
            <a:normAutofit/>
          </a:bodyPr>
          <a:lstStyle/>
          <a:p>
            <a:pPr>
              <a:buNone/>
            </a:pPr>
            <a:r>
              <a:rPr lang="en-GB" sz="2400" b="1" i="1" dirty="0" smtClean="0">
                <a:latin typeface="Arial Narrow" pitchFamily="34" charset="0"/>
              </a:rPr>
              <a:t>How does internal and external evaluation support schools progress?  - </a:t>
            </a:r>
            <a:r>
              <a:rPr lang="en-GB" sz="1800" i="1" dirty="0" smtClean="0">
                <a:latin typeface="Arial Narrow" pitchFamily="34" charset="0"/>
              </a:rPr>
              <a:t>School views in a 4-year period on the external  evaluation report</a:t>
            </a:r>
            <a:endParaRPr lang="pt-PT" sz="1800" dirty="0">
              <a:latin typeface="Arial Narrow" pitchFamily="34" charset="0"/>
            </a:endParaRPr>
          </a:p>
        </p:txBody>
      </p:sp>
      <p:sp>
        <p:nvSpPr>
          <p:cNvPr id="5" name="Marcador de Posição da Data 4"/>
          <p:cNvSpPr>
            <a:spLocks noGrp="1"/>
          </p:cNvSpPr>
          <p:nvPr>
            <p:ph type="dt" sz="half" idx="10"/>
          </p:nvPr>
        </p:nvSpPr>
        <p:spPr/>
        <p:txBody>
          <a:bodyPr/>
          <a:lstStyle/>
          <a:p>
            <a:r>
              <a:rPr lang="en-US" sz="1400" smtClean="0">
                <a:latin typeface="Arial Narrow" pitchFamily="34" charset="0"/>
              </a:rPr>
              <a:t>Bilbao, 7-8 June 2018</a:t>
            </a:r>
            <a:endParaRPr lang="en-US" sz="1400" dirty="0">
              <a:latin typeface="Arial Narrow" pitchFamily="34" charset="0"/>
            </a:endParaRPr>
          </a:p>
        </p:txBody>
      </p:sp>
      <p:sp>
        <p:nvSpPr>
          <p:cNvPr id="6" name="Marcador de Posição do Rodapé 5"/>
          <p:cNvSpPr>
            <a:spLocks noGrp="1"/>
          </p:cNvSpPr>
          <p:nvPr>
            <p:ph type="ftr" sz="quarter" idx="11"/>
          </p:nvPr>
        </p:nvSpPr>
        <p:spPr/>
        <p:txBody>
          <a:bodyPr/>
          <a:lstStyle/>
          <a:p>
            <a:r>
              <a:rPr lang="en-US" sz="1400" dirty="0" smtClean="0">
                <a:latin typeface="Arial Narrow" pitchFamily="34" charset="0"/>
              </a:rPr>
              <a:t>Helder Guerreiro</a:t>
            </a:r>
            <a:endParaRPr lang="en-US" sz="1400" dirty="0">
              <a:latin typeface="Arial Narrow" pitchFamily="34" charset="0"/>
            </a:endParaRPr>
          </a:p>
        </p:txBody>
      </p:sp>
      <p:cxnSp>
        <p:nvCxnSpPr>
          <p:cNvPr id="7" name="Conexão recta 6"/>
          <p:cNvCxnSpPr/>
          <p:nvPr/>
        </p:nvCxnSpPr>
        <p:spPr>
          <a:xfrm>
            <a:off x="0" y="685800"/>
            <a:ext cx="9906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Conexão recta 7"/>
          <p:cNvCxnSpPr/>
          <p:nvPr/>
        </p:nvCxnSpPr>
        <p:spPr>
          <a:xfrm flipH="1">
            <a:off x="8510155" y="-55418"/>
            <a:ext cx="1" cy="741218"/>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1" name="Gráfico 10"/>
          <p:cNvGraphicFramePr>
            <a:graphicFrameLocks noGrp="1"/>
          </p:cNvGraphicFramePr>
          <p:nvPr/>
        </p:nvGraphicFramePr>
        <p:xfrm>
          <a:off x="412748" y="1981200"/>
          <a:ext cx="8007352" cy="4248150"/>
        </p:xfrm>
        <a:graphic>
          <a:graphicData uri="http://schemas.openxmlformats.org/drawingml/2006/chart">
            <c:chart xmlns:c="http://schemas.openxmlformats.org/drawingml/2006/chart" xmlns:r="http://schemas.openxmlformats.org/officeDocument/2006/relationships" r:id="rId3"/>
          </a:graphicData>
        </a:graphic>
      </p:graphicFrame>
      <p:sp>
        <p:nvSpPr>
          <p:cNvPr id="10" name="Marcador de Posição do Número do Diapositivo 9"/>
          <p:cNvSpPr>
            <a:spLocks noGrp="1"/>
          </p:cNvSpPr>
          <p:nvPr>
            <p:ph type="sldNum" sz="quarter" idx="12"/>
          </p:nvPr>
        </p:nvSpPr>
        <p:spPr/>
        <p:txBody>
          <a:bodyPr/>
          <a:lstStyle/>
          <a:p>
            <a:fld id="{8745C66F-FC7B-4C52-931F-EAABACA1CBDF}" type="slidenum">
              <a:rPr lang="en-US" smtClean="0"/>
              <a:pPr/>
              <a:t>17</a:t>
            </a:fld>
            <a:endParaRPr lang="en-US"/>
          </a:p>
        </p:txBody>
      </p:sp>
      <p:sp>
        <p:nvSpPr>
          <p:cNvPr id="12" name="CaixaDeTexto 11"/>
          <p:cNvSpPr txBox="1"/>
          <p:nvPr/>
        </p:nvSpPr>
        <p:spPr>
          <a:xfrm>
            <a:off x="8420100" y="-36731"/>
            <a:ext cx="1568450" cy="707886"/>
          </a:xfrm>
          <a:prstGeom prst="rect">
            <a:avLst/>
          </a:prstGeom>
          <a:noFill/>
        </p:spPr>
        <p:txBody>
          <a:bodyPr wrap="square" rtlCol="0">
            <a:spAutoFit/>
          </a:bodyPr>
          <a:lstStyle/>
          <a:p>
            <a:r>
              <a:rPr lang="pt-PT" b="1" dirty="0" err="1" smtClean="0">
                <a:solidFill>
                  <a:schemeClr val="accent1"/>
                </a:solidFill>
                <a:latin typeface="Arial Narrow" pitchFamily="34" charset="0"/>
              </a:rPr>
              <a:t>School</a:t>
            </a:r>
            <a:r>
              <a:rPr lang="pt-PT" b="1" dirty="0" smtClean="0">
                <a:solidFill>
                  <a:schemeClr val="accent1"/>
                </a:solidFill>
                <a:latin typeface="Arial Narrow" pitchFamily="34" charset="0"/>
              </a:rPr>
              <a:t> </a:t>
            </a:r>
            <a:r>
              <a:rPr lang="pt-PT" b="1" dirty="0" err="1" smtClean="0">
                <a:solidFill>
                  <a:schemeClr val="accent1"/>
                </a:solidFill>
                <a:latin typeface="Arial Narrow" pitchFamily="34" charset="0"/>
              </a:rPr>
              <a:t>views</a:t>
            </a:r>
            <a:r>
              <a:rPr lang="pt-PT" b="1" dirty="0" smtClean="0">
                <a:solidFill>
                  <a:schemeClr val="accent1"/>
                </a:solidFill>
                <a:latin typeface="Arial Narrow" pitchFamily="34" charset="0"/>
              </a:rPr>
              <a:t> </a:t>
            </a:r>
            <a:r>
              <a:rPr lang="pt-PT" b="1" dirty="0" err="1" smtClean="0">
                <a:solidFill>
                  <a:schemeClr val="accent1"/>
                </a:solidFill>
                <a:latin typeface="Arial Narrow" pitchFamily="34" charset="0"/>
              </a:rPr>
              <a:t>report</a:t>
            </a:r>
            <a:endParaRPr lang="pt-PT" b="1" dirty="0">
              <a:solidFill>
                <a:schemeClr val="accent1"/>
              </a:solidFill>
              <a:latin typeface="Arial Narrow" pitchFamily="34" charset="0"/>
            </a:endParaRPr>
          </a:p>
        </p:txBody>
      </p:sp>
      <p:sp>
        <p:nvSpPr>
          <p:cNvPr id="14" name="CaixaDeTexto 13"/>
          <p:cNvSpPr txBox="1"/>
          <p:nvPr/>
        </p:nvSpPr>
        <p:spPr>
          <a:xfrm>
            <a:off x="82550" y="152400"/>
            <a:ext cx="8255000" cy="400110"/>
          </a:xfrm>
          <a:prstGeom prst="rect">
            <a:avLst/>
          </a:prstGeom>
          <a:noFill/>
        </p:spPr>
        <p:txBody>
          <a:bodyPr>
            <a:spAutoFit/>
          </a:bodyPr>
          <a:lstStyle/>
          <a:p>
            <a:pPr algn="ctr" fontAlgn="auto">
              <a:spcBef>
                <a:spcPts val="0"/>
              </a:spcBef>
              <a:spcAft>
                <a:spcPts val="0"/>
              </a:spcAft>
              <a:defRPr/>
            </a:pPr>
            <a:r>
              <a:rPr lang="et-EE" sz="2000" dirty="0">
                <a:latin typeface="Arial Narrow" pitchFamily="34" charset="0"/>
              </a:rPr>
              <a:t>Some misleading assumptions about school evaluation</a:t>
            </a:r>
            <a:endParaRPr lang="en-US" sz="2000" dirty="0">
              <a:solidFill>
                <a:schemeClr val="bg2">
                  <a:lumMod val="75000"/>
                </a:schemeClr>
              </a:solidFill>
              <a:latin typeface="Arial Narrow" pitchFamily="34" charset="0"/>
            </a:endParaRPr>
          </a:p>
        </p:txBody>
      </p:sp>
    </p:spTree>
    <p:extLst>
      <p:ext uri="{BB962C8B-B14F-4D97-AF65-F5344CB8AC3E}">
        <p14:creationId xmlns:p14="http://schemas.microsoft.com/office/powerpoint/2010/main" val="140758735"/>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Posição da Data 4"/>
          <p:cNvSpPr>
            <a:spLocks noGrp="1"/>
          </p:cNvSpPr>
          <p:nvPr>
            <p:ph type="dt" sz="half" idx="10"/>
          </p:nvPr>
        </p:nvSpPr>
        <p:spPr/>
        <p:txBody>
          <a:bodyPr/>
          <a:lstStyle/>
          <a:p>
            <a:r>
              <a:rPr lang="en-US" sz="1400" smtClean="0">
                <a:latin typeface="Arial Narrow" pitchFamily="34" charset="0"/>
              </a:rPr>
              <a:t>Bilbao, 7-8 June 2018</a:t>
            </a:r>
            <a:endParaRPr lang="en-US" sz="1400" dirty="0">
              <a:latin typeface="Arial Narrow" pitchFamily="34" charset="0"/>
            </a:endParaRPr>
          </a:p>
        </p:txBody>
      </p:sp>
      <p:sp>
        <p:nvSpPr>
          <p:cNvPr id="6" name="Marcador de Posição do Rodapé 5"/>
          <p:cNvSpPr>
            <a:spLocks noGrp="1"/>
          </p:cNvSpPr>
          <p:nvPr>
            <p:ph type="ftr" sz="quarter" idx="11"/>
          </p:nvPr>
        </p:nvSpPr>
        <p:spPr/>
        <p:txBody>
          <a:bodyPr/>
          <a:lstStyle/>
          <a:p>
            <a:r>
              <a:rPr lang="en-US" sz="1400" dirty="0" smtClean="0">
                <a:latin typeface="Arial Narrow" pitchFamily="34" charset="0"/>
              </a:rPr>
              <a:t>Helder Guerreiro</a:t>
            </a:r>
            <a:endParaRPr lang="en-US" sz="1400" dirty="0">
              <a:latin typeface="Arial Narrow" pitchFamily="34" charset="0"/>
            </a:endParaRPr>
          </a:p>
        </p:txBody>
      </p:sp>
      <p:cxnSp>
        <p:nvCxnSpPr>
          <p:cNvPr id="7" name="Conexão recta 6"/>
          <p:cNvCxnSpPr/>
          <p:nvPr/>
        </p:nvCxnSpPr>
        <p:spPr>
          <a:xfrm>
            <a:off x="0" y="685800"/>
            <a:ext cx="9906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Conexão recta 7"/>
          <p:cNvCxnSpPr/>
          <p:nvPr/>
        </p:nvCxnSpPr>
        <p:spPr>
          <a:xfrm flipH="1">
            <a:off x="8510155" y="-55418"/>
            <a:ext cx="1" cy="741218"/>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1" name="Marcador de Posição de Conteúdo 10"/>
          <p:cNvGraphicFramePr>
            <a:graphicFrameLocks noGrp="1"/>
          </p:cNvGraphicFramePr>
          <p:nvPr>
            <p:ph idx="1"/>
          </p:nvPr>
        </p:nvGraphicFramePr>
        <p:xfrm>
          <a:off x="825500" y="2057401"/>
          <a:ext cx="7677150" cy="4068763"/>
        </p:xfrm>
        <a:graphic>
          <a:graphicData uri="http://schemas.openxmlformats.org/drawingml/2006/chart">
            <c:chart xmlns:c="http://schemas.openxmlformats.org/drawingml/2006/chart" xmlns:r="http://schemas.openxmlformats.org/officeDocument/2006/relationships" r:id="rId3"/>
          </a:graphicData>
        </a:graphic>
      </p:graphicFrame>
      <p:sp>
        <p:nvSpPr>
          <p:cNvPr id="14" name="CaixaDeTexto 13"/>
          <p:cNvSpPr txBox="1"/>
          <p:nvPr/>
        </p:nvSpPr>
        <p:spPr>
          <a:xfrm>
            <a:off x="165100" y="685801"/>
            <a:ext cx="8337550" cy="1446550"/>
          </a:xfrm>
          <a:prstGeom prst="rect">
            <a:avLst/>
          </a:prstGeom>
          <a:noFill/>
        </p:spPr>
        <p:txBody>
          <a:bodyPr wrap="square" rtlCol="0">
            <a:spAutoFit/>
          </a:bodyPr>
          <a:lstStyle/>
          <a:p>
            <a:r>
              <a:rPr lang="en-GB" sz="2400" b="1" i="1" dirty="0" smtClean="0">
                <a:latin typeface="Arial Narrow" pitchFamily="34" charset="0"/>
              </a:rPr>
              <a:t>How does internal and external evaluation support schools progress?  </a:t>
            </a:r>
            <a:r>
              <a:rPr lang="en-GB" b="1" i="1" dirty="0" smtClean="0">
                <a:latin typeface="Arial Narrow" pitchFamily="34" charset="0"/>
              </a:rPr>
              <a:t>- </a:t>
            </a:r>
            <a:r>
              <a:rPr lang="en-GB" i="1" dirty="0" smtClean="0">
                <a:latin typeface="Arial Narrow" pitchFamily="34" charset="0"/>
              </a:rPr>
              <a:t>School views in a 4-year period on the impact of the external evaluation on school self-evaluation</a:t>
            </a:r>
            <a:endParaRPr lang="pt-PT" dirty="0" smtClean="0">
              <a:latin typeface="Arial Narrow" pitchFamily="34" charset="0"/>
            </a:endParaRPr>
          </a:p>
          <a:p>
            <a:endParaRPr lang="pt-PT" dirty="0"/>
          </a:p>
        </p:txBody>
      </p:sp>
      <p:sp>
        <p:nvSpPr>
          <p:cNvPr id="10" name="Marcador de Posição do Número do Diapositivo 9"/>
          <p:cNvSpPr>
            <a:spLocks noGrp="1"/>
          </p:cNvSpPr>
          <p:nvPr>
            <p:ph type="sldNum" sz="quarter" idx="12"/>
          </p:nvPr>
        </p:nvSpPr>
        <p:spPr/>
        <p:txBody>
          <a:bodyPr/>
          <a:lstStyle/>
          <a:p>
            <a:fld id="{8745C66F-FC7B-4C52-931F-EAABACA1CBDF}" type="slidenum">
              <a:rPr lang="en-US" smtClean="0"/>
              <a:pPr/>
              <a:t>18</a:t>
            </a:fld>
            <a:endParaRPr lang="en-US"/>
          </a:p>
        </p:txBody>
      </p:sp>
      <p:sp>
        <p:nvSpPr>
          <p:cNvPr id="12" name="CaixaDeTexto 11"/>
          <p:cNvSpPr txBox="1"/>
          <p:nvPr/>
        </p:nvSpPr>
        <p:spPr>
          <a:xfrm>
            <a:off x="8420100" y="1"/>
            <a:ext cx="1651000" cy="707886"/>
          </a:xfrm>
          <a:prstGeom prst="rect">
            <a:avLst/>
          </a:prstGeom>
          <a:noFill/>
        </p:spPr>
        <p:txBody>
          <a:bodyPr wrap="square" rtlCol="0">
            <a:spAutoFit/>
          </a:bodyPr>
          <a:lstStyle/>
          <a:p>
            <a:r>
              <a:rPr lang="pt-PT" b="1" dirty="0" err="1" smtClean="0">
                <a:solidFill>
                  <a:schemeClr val="accent1"/>
                </a:solidFill>
                <a:latin typeface="Arial Narrow" pitchFamily="34" charset="0"/>
              </a:rPr>
              <a:t>School</a:t>
            </a:r>
            <a:r>
              <a:rPr lang="pt-PT" b="1" dirty="0" smtClean="0">
                <a:solidFill>
                  <a:schemeClr val="accent1"/>
                </a:solidFill>
                <a:latin typeface="Arial Narrow" pitchFamily="34" charset="0"/>
              </a:rPr>
              <a:t> </a:t>
            </a:r>
            <a:r>
              <a:rPr lang="pt-PT" b="1" dirty="0" err="1" smtClean="0">
                <a:solidFill>
                  <a:schemeClr val="accent1"/>
                </a:solidFill>
                <a:latin typeface="Arial Narrow" pitchFamily="34" charset="0"/>
              </a:rPr>
              <a:t>views</a:t>
            </a:r>
            <a:r>
              <a:rPr lang="pt-PT" b="1" dirty="0" smtClean="0">
                <a:solidFill>
                  <a:schemeClr val="accent1"/>
                </a:solidFill>
                <a:latin typeface="Arial Narrow" pitchFamily="34" charset="0"/>
              </a:rPr>
              <a:t> </a:t>
            </a:r>
            <a:r>
              <a:rPr lang="pt-PT" b="1" dirty="0" err="1" smtClean="0">
                <a:solidFill>
                  <a:schemeClr val="accent1"/>
                </a:solidFill>
                <a:latin typeface="Arial Narrow" pitchFamily="34" charset="0"/>
              </a:rPr>
              <a:t>Impact</a:t>
            </a:r>
            <a:endParaRPr lang="pt-PT" b="1" dirty="0">
              <a:solidFill>
                <a:schemeClr val="accent1"/>
              </a:solidFill>
              <a:latin typeface="Arial Narrow" pitchFamily="34" charset="0"/>
            </a:endParaRPr>
          </a:p>
        </p:txBody>
      </p:sp>
      <p:sp>
        <p:nvSpPr>
          <p:cNvPr id="15" name="CaixaDeTexto 14"/>
          <p:cNvSpPr txBox="1"/>
          <p:nvPr/>
        </p:nvSpPr>
        <p:spPr>
          <a:xfrm>
            <a:off x="82550" y="152400"/>
            <a:ext cx="8255000" cy="400110"/>
          </a:xfrm>
          <a:prstGeom prst="rect">
            <a:avLst/>
          </a:prstGeom>
          <a:noFill/>
        </p:spPr>
        <p:txBody>
          <a:bodyPr>
            <a:spAutoFit/>
          </a:bodyPr>
          <a:lstStyle/>
          <a:p>
            <a:pPr algn="ctr" fontAlgn="auto">
              <a:spcBef>
                <a:spcPts val="0"/>
              </a:spcBef>
              <a:spcAft>
                <a:spcPts val="0"/>
              </a:spcAft>
              <a:defRPr/>
            </a:pPr>
            <a:r>
              <a:rPr lang="et-EE" sz="2000" dirty="0">
                <a:latin typeface="Arial Narrow" pitchFamily="34" charset="0"/>
              </a:rPr>
              <a:t>Some misleading assumptions about school evaluation</a:t>
            </a:r>
            <a:endParaRPr lang="en-US" sz="2000" dirty="0">
              <a:solidFill>
                <a:schemeClr val="bg2">
                  <a:lumMod val="75000"/>
                </a:schemeClr>
              </a:solidFill>
              <a:latin typeface="Arial Narrow" pitchFamily="34" charset="0"/>
            </a:endParaRPr>
          </a:p>
        </p:txBody>
      </p:sp>
    </p:spTree>
    <p:extLst>
      <p:ext uri="{BB962C8B-B14F-4D97-AF65-F5344CB8AC3E}">
        <p14:creationId xmlns:p14="http://schemas.microsoft.com/office/powerpoint/2010/main" val="3067285500"/>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p:nvPr/>
        </p:nvPicPr>
        <p:blipFill>
          <a:blip r:embed="rId2" cstate="print"/>
          <a:srcRect/>
          <a:stretch>
            <a:fillRect/>
          </a:stretch>
        </p:blipFill>
        <p:spPr bwMode="auto">
          <a:xfrm>
            <a:off x="6944519" y="304800"/>
            <a:ext cx="2218531" cy="457200"/>
          </a:xfrm>
          <a:prstGeom prst="rect">
            <a:avLst/>
          </a:prstGeom>
          <a:noFill/>
          <a:ln w="9525">
            <a:noFill/>
            <a:miter lim="800000"/>
            <a:headEnd/>
            <a:tailEnd/>
          </a:ln>
        </p:spPr>
      </p:pic>
      <p:sp>
        <p:nvSpPr>
          <p:cNvPr id="7" name="Marcador de Posição do Rodapé 6"/>
          <p:cNvSpPr>
            <a:spLocks noGrp="1"/>
          </p:cNvSpPr>
          <p:nvPr>
            <p:ph type="ftr" sz="quarter" idx="11"/>
          </p:nvPr>
        </p:nvSpPr>
        <p:spPr/>
        <p:txBody>
          <a:bodyPr/>
          <a:lstStyle/>
          <a:p>
            <a:r>
              <a:rPr lang="en-US" smtClean="0"/>
              <a:t>Helder Guerreiro</a:t>
            </a:r>
            <a:endParaRPr lang="en-US"/>
          </a:p>
        </p:txBody>
      </p:sp>
      <p:sp>
        <p:nvSpPr>
          <p:cNvPr id="8" name="Título 1"/>
          <p:cNvSpPr>
            <a:spLocks noGrp="1"/>
          </p:cNvSpPr>
          <p:nvPr>
            <p:ph type="title"/>
          </p:nvPr>
        </p:nvSpPr>
        <p:spPr>
          <a:xfrm>
            <a:off x="495300" y="944562"/>
            <a:ext cx="8915400" cy="655638"/>
          </a:xfrm>
        </p:spPr>
        <p:txBody>
          <a:bodyPr vert="horz" lIns="91440" tIns="45720" rIns="91440" bIns="45720" rtlCol="0" anchor="t">
            <a:normAutofit/>
          </a:bodyPr>
          <a:lstStyle/>
          <a:p>
            <a:r>
              <a:rPr lang="en-GB" sz="2900" b="1" cap="all" dirty="0" smtClean="0">
                <a:latin typeface="Arial Narrow" pitchFamily="34" charset="0"/>
              </a:rPr>
              <a:t>THE OECD REVIEW – April 2012</a:t>
            </a:r>
            <a:endParaRPr lang="pt-PT" sz="2900" b="1" cap="all" dirty="0" smtClean="0">
              <a:latin typeface="Arial Narrow" pitchFamily="34" charset="0"/>
            </a:endParaRPr>
          </a:p>
        </p:txBody>
      </p:sp>
      <p:pic>
        <p:nvPicPr>
          <p:cNvPr id="9" name="Picture 2"/>
          <p:cNvPicPr>
            <a:picLocks noGrp="1" noChangeAspect="1" noChangeArrowheads="1"/>
          </p:cNvPicPr>
          <p:nvPr>
            <p:ph idx="1"/>
          </p:nvPr>
        </p:nvPicPr>
        <p:blipFill>
          <a:blip r:embed="rId3" cstate="print"/>
          <a:srcRect l="16238" t="21375" r="25000" b="3971"/>
          <a:stretch>
            <a:fillRect/>
          </a:stretch>
        </p:blipFill>
        <p:spPr bwMode="auto">
          <a:xfrm>
            <a:off x="1865503" y="1600201"/>
            <a:ext cx="6174994" cy="4525963"/>
          </a:xfrm>
          <a:prstGeom prst="rect">
            <a:avLst/>
          </a:prstGeom>
          <a:noFill/>
          <a:ln w="9525">
            <a:noFill/>
            <a:miter lim="800000"/>
            <a:headEnd/>
            <a:tailEnd/>
          </a:ln>
        </p:spPr>
      </p:pic>
      <p:sp>
        <p:nvSpPr>
          <p:cNvPr id="10" name="Marcador de Posição da Data 8"/>
          <p:cNvSpPr>
            <a:spLocks noGrp="1"/>
          </p:cNvSpPr>
          <p:nvPr>
            <p:ph type="dt" sz="half" idx="10"/>
          </p:nvPr>
        </p:nvSpPr>
        <p:spPr>
          <a:xfrm>
            <a:off x="92459" y="6356351"/>
            <a:ext cx="3015335" cy="365125"/>
          </a:xfrm>
        </p:spPr>
        <p:txBody>
          <a:bodyPr/>
          <a:lstStyle/>
          <a:p>
            <a:r>
              <a:rPr lang="pt-PT" dirty="0" smtClean="0"/>
              <a:t>Bilbao, 7 </a:t>
            </a:r>
            <a:r>
              <a:rPr lang="pt-PT" dirty="0" err="1" smtClean="0"/>
              <a:t>and</a:t>
            </a:r>
            <a:r>
              <a:rPr lang="pt-PT" dirty="0" smtClean="0"/>
              <a:t> 8 </a:t>
            </a:r>
            <a:r>
              <a:rPr lang="pt-PT" dirty="0" err="1" smtClean="0"/>
              <a:t>June</a:t>
            </a:r>
            <a:r>
              <a:rPr lang="pt-PT" dirty="0" smtClean="0"/>
              <a:t> 2018</a:t>
            </a:r>
            <a:endParaRPr lang="en-US" dirty="0"/>
          </a:p>
        </p:txBody>
      </p:sp>
    </p:spTree>
    <p:extLst>
      <p:ext uri="{BB962C8B-B14F-4D97-AF65-F5344CB8AC3E}">
        <p14:creationId xmlns:p14="http://schemas.microsoft.com/office/powerpoint/2010/main" val="28885451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5300" y="1133745"/>
            <a:ext cx="8915400" cy="808038"/>
          </a:xfrm>
        </p:spPr>
        <p:txBody>
          <a:bodyPr anchor="t">
            <a:normAutofit fontScale="90000"/>
          </a:bodyPr>
          <a:lstStyle/>
          <a:p>
            <a:r>
              <a:rPr lang="pt-PT" dirty="0" err="1" smtClean="0">
                <a:latin typeface="Arial Narrow" pitchFamily="34" charset="0"/>
              </a:rPr>
              <a:t>Annual</a:t>
            </a:r>
            <a:r>
              <a:rPr lang="pt-PT" dirty="0" smtClean="0">
                <a:latin typeface="Arial Narrow" pitchFamily="34" charset="0"/>
              </a:rPr>
              <a:t> </a:t>
            </a:r>
            <a:r>
              <a:rPr lang="pt-PT" dirty="0" err="1" smtClean="0">
                <a:latin typeface="Arial Narrow" pitchFamily="34" charset="0"/>
              </a:rPr>
              <a:t>Planning</a:t>
            </a:r>
            <a:r>
              <a:rPr lang="pt-PT" dirty="0" smtClean="0">
                <a:latin typeface="Arial Narrow" pitchFamily="34" charset="0"/>
              </a:rPr>
              <a:t>      2018 </a:t>
            </a:r>
            <a:r>
              <a:rPr lang="pt-PT" sz="2400" b="0" dirty="0" smtClean="0">
                <a:latin typeface="Arial Narrow" pitchFamily="34" charset="0"/>
              </a:rPr>
              <a:t>(some figures)</a:t>
            </a:r>
            <a:br>
              <a:rPr lang="pt-PT" sz="2400" b="0" dirty="0" smtClean="0">
                <a:latin typeface="Arial Narrow" pitchFamily="34" charset="0"/>
              </a:rPr>
            </a:br>
            <a:r>
              <a:rPr lang="pt-PT" dirty="0" smtClean="0">
                <a:latin typeface="Arial Narrow" pitchFamily="34" charset="0"/>
              </a:rPr>
              <a:t/>
            </a:r>
            <a:br>
              <a:rPr lang="pt-PT" dirty="0" smtClean="0">
                <a:latin typeface="Arial Narrow" pitchFamily="34" charset="0"/>
              </a:rPr>
            </a:br>
            <a:endParaRPr lang="pt-PT" dirty="0"/>
          </a:p>
        </p:txBody>
      </p:sp>
      <p:sp>
        <p:nvSpPr>
          <p:cNvPr id="3" name="Marcador de Posição de Conteúdo 2"/>
          <p:cNvSpPr>
            <a:spLocks noGrp="1"/>
          </p:cNvSpPr>
          <p:nvPr>
            <p:ph idx="1"/>
          </p:nvPr>
        </p:nvSpPr>
        <p:spPr>
          <a:xfrm>
            <a:off x="495300" y="1763815"/>
            <a:ext cx="8915400" cy="4525963"/>
          </a:xfrm>
        </p:spPr>
        <p:txBody>
          <a:bodyPr/>
          <a:lstStyle/>
          <a:p>
            <a:pPr lvl="1">
              <a:buNone/>
            </a:pPr>
            <a:r>
              <a:rPr lang="pt-PT" sz="2400" dirty="0" err="1" smtClean="0">
                <a:latin typeface="Arial Narrow" pitchFamily="34" charset="0"/>
              </a:rPr>
              <a:t>Human</a:t>
            </a:r>
            <a:r>
              <a:rPr lang="pt-PT" sz="2400" dirty="0" smtClean="0">
                <a:latin typeface="Arial Narrow" pitchFamily="34" charset="0"/>
              </a:rPr>
              <a:t> </a:t>
            </a:r>
            <a:r>
              <a:rPr lang="pt-PT" sz="2400" dirty="0" err="1" smtClean="0">
                <a:latin typeface="Arial Narrow" pitchFamily="34" charset="0"/>
              </a:rPr>
              <a:t>Resources</a:t>
            </a:r>
            <a:endParaRPr lang="pt-PT" sz="2400" dirty="0" smtClean="0">
              <a:latin typeface="Arial Narrow" pitchFamily="34" charset="0"/>
            </a:endParaRPr>
          </a:p>
          <a:p>
            <a:pPr marL="392113" lvl="1" indent="0">
              <a:buNone/>
            </a:pPr>
            <a:r>
              <a:rPr lang="pt-PT" sz="2400" dirty="0" smtClean="0">
                <a:latin typeface="Arial Narrow" pitchFamily="34" charset="0"/>
              </a:rPr>
              <a:t>	</a:t>
            </a:r>
            <a:r>
              <a:rPr lang="pt-PT" sz="2400" dirty="0" err="1" smtClean="0">
                <a:latin typeface="Arial Narrow" pitchFamily="34" charset="0"/>
              </a:rPr>
              <a:t>Inspectors</a:t>
            </a:r>
            <a:r>
              <a:rPr lang="pt-PT" sz="2400" dirty="0" smtClean="0">
                <a:latin typeface="Arial Narrow" pitchFamily="34" charset="0"/>
              </a:rPr>
              <a:t>: 179</a:t>
            </a:r>
          </a:p>
          <a:p>
            <a:pPr lvl="2">
              <a:buFontTx/>
              <a:buChar char="-"/>
            </a:pPr>
            <a:r>
              <a:rPr lang="pt-PT" sz="2400" dirty="0" smtClean="0">
                <a:latin typeface="Arial Narrow" pitchFamily="34" charset="0"/>
              </a:rPr>
              <a:t> </a:t>
            </a:r>
            <a:r>
              <a:rPr lang="pt-PT" sz="2400" dirty="0" err="1" smtClean="0">
                <a:latin typeface="Arial Narrow" pitchFamily="34" charset="0"/>
              </a:rPr>
              <a:t>Other</a:t>
            </a:r>
            <a:r>
              <a:rPr lang="pt-PT" sz="2400" dirty="0" smtClean="0">
                <a:latin typeface="Arial Narrow" pitchFamily="34" charset="0"/>
              </a:rPr>
              <a:t> Staff: Management, </a:t>
            </a:r>
            <a:r>
              <a:rPr lang="pt-PT" sz="2400" dirty="0" err="1" smtClean="0">
                <a:latin typeface="Arial Narrow" pitchFamily="34" charset="0"/>
              </a:rPr>
              <a:t>Middle</a:t>
            </a:r>
            <a:r>
              <a:rPr lang="pt-PT" sz="2400" dirty="0" smtClean="0">
                <a:latin typeface="Arial Narrow" pitchFamily="34" charset="0"/>
              </a:rPr>
              <a:t>-Management, </a:t>
            </a:r>
            <a:r>
              <a:rPr lang="pt-PT" sz="2400" dirty="0" err="1" smtClean="0">
                <a:latin typeface="Arial Narrow" pitchFamily="34" charset="0"/>
              </a:rPr>
              <a:t>Senior</a:t>
            </a:r>
            <a:r>
              <a:rPr lang="pt-PT" sz="2400" dirty="0" smtClean="0">
                <a:latin typeface="Arial Narrow" pitchFamily="34" charset="0"/>
              </a:rPr>
              <a:t> </a:t>
            </a:r>
            <a:r>
              <a:rPr lang="pt-PT" sz="2400" dirty="0" err="1" smtClean="0">
                <a:latin typeface="Arial Narrow" pitchFamily="34" charset="0"/>
              </a:rPr>
              <a:t>Officers</a:t>
            </a:r>
            <a:r>
              <a:rPr lang="pt-PT" sz="2400" dirty="0" smtClean="0">
                <a:latin typeface="Arial Narrow" pitchFamily="34" charset="0"/>
              </a:rPr>
              <a:t> </a:t>
            </a:r>
            <a:r>
              <a:rPr lang="pt-PT" sz="2400" dirty="0" err="1" smtClean="0">
                <a:latin typeface="Arial Narrow" pitchFamily="34" charset="0"/>
              </a:rPr>
              <a:t>Administration</a:t>
            </a:r>
            <a:r>
              <a:rPr lang="pt-PT" sz="2400" dirty="0" smtClean="0">
                <a:latin typeface="Arial Narrow" pitchFamily="34" charset="0"/>
              </a:rPr>
              <a:t> </a:t>
            </a:r>
            <a:r>
              <a:rPr lang="pt-PT" sz="2400" dirty="0" err="1" smtClean="0">
                <a:latin typeface="Arial Narrow" pitchFamily="34" charset="0"/>
              </a:rPr>
              <a:t>and</a:t>
            </a:r>
            <a:r>
              <a:rPr lang="pt-PT" sz="2400" dirty="0" smtClean="0">
                <a:latin typeface="Arial Narrow" pitchFamily="34" charset="0"/>
              </a:rPr>
              <a:t> </a:t>
            </a:r>
            <a:r>
              <a:rPr lang="pt-PT" sz="2400" dirty="0" err="1" smtClean="0">
                <a:latin typeface="Arial Narrow" pitchFamily="34" charset="0"/>
              </a:rPr>
              <a:t>Ancillary</a:t>
            </a:r>
            <a:r>
              <a:rPr lang="pt-PT" sz="2400" dirty="0" smtClean="0">
                <a:latin typeface="Arial Narrow" pitchFamily="34" charset="0"/>
              </a:rPr>
              <a:t> Staff – 70</a:t>
            </a:r>
          </a:p>
          <a:p>
            <a:pPr lvl="2">
              <a:buFontTx/>
              <a:buChar char="-"/>
            </a:pPr>
            <a:endParaRPr lang="pt-PT" sz="2400" dirty="0">
              <a:latin typeface="Arial Narrow" pitchFamily="34" charset="0"/>
            </a:endParaRPr>
          </a:p>
          <a:p>
            <a:pPr>
              <a:buFontTx/>
              <a:buChar char="-"/>
            </a:pPr>
            <a:r>
              <a:rPr lang="pt-PT" sz="2400" dirty="0" err="1" smtClean="0">
                <a:latin typeface="Arial Narrow" pitchFamily="34" charset="0"/>
              </a:rPr>
              <a:t>Inspections</a:t>
            </a:r>
            <a:endParaRPr lang="pt-PT" sz="2400" dirty="0" smtClean="0">
              <a:latin typeface="Arial Narrow" pitchFamily="34" charset="0"/>
            </a:endParaRPr>
          </a:p>
          <a:p>
            <a:pPr lvl="1">
              <a:buFontTx/>
              <a:buChar char="-"/>
            </a:pPr>
            <a:r>
              <a:rPr lang="pt-PT" sz="2400" dirty="0" err="1" smtClean="0">
                <a:latin typeface="Arial Narrow" pitchFamily="34" charset="0"/>
              </a:rPr>
              <a:t>Planned</a:t>
            </a:r>
            <a:r>
              <a:rPr lang="pt-PT" sz="2400" dirty="0" smtClean="0">
                <a:latin typeface="Arial Narrow" pitchFamily="34" charset="0"/>
              </a:rPr>
              <a:t>: 872</a:t>
            </a:r>
          </a:p>
          <a:p>
            <a:pPr lvl="1">
              <a:buFontTx/>
              <a:buChar char="-"/>
            </a:pPr>
            <a:r>
              <a:rPr lang="pt-PT" sz="2400" dirty="0" err="1" smtClean="0">
                <a:latin typeface="Arial Narrow" pitchFamily="34" charset="0"/>
              </a:rPr>
              <a:t>Follow</a:t>
            </a:r>
            <a:r>
              <a:rPr lang="pt-PT" sz="2400" dirty="0" smtClean="0">
                <a:latin typeface="Arial Narrow" pitchFamily="34" charset="0"/>
              </a:rPr>
              <a:t> </a:t>
            </a:r>
            <a:r>
              <a:rPr lang="pt-PT" sz="2400" dirty="0" err="1" smtClean="0">
                <a:latin typeface="Arial Narrow" pitchFamily="34" charset="0"/>
              </a:rPr>
              <a:t>Up</a:t>
            </a:r>
            <a:r>
              <a:rPr lang="pt-PT" sz="2400" dirty="0" smtClean="0">
                <a:latin typeface="Arial Narrow" pitchFamily="34" charset="0"/>
              </a:rPr>
              <a:t>: 61</a:t>
            </a:r>
          </a:p>
          <a:p>
            <a:pPr marL="392113" lvl="1" indent="0">
              <a:buNone/>
            </a:pPr>
            <a:r>
              <a:rPr lang="pt-PT" sz="2400" dirty="0" smtClean="0">
                <a:latin typeface="Arial Narrow" pitchFamily="34" charset="0"/>
              </a:rPr>
              <a:t>	</a:t>
            </a:r>
            <a:r>
              <a:rPr lang="pt-PT" sz="2400" dirty="0" err="1" smtClean="0">
                <a:latin typeface="Arial Narrow" pitchFamily="34" charset="0"/>
              </a:rPr>
              <a:t>Not</a:t>
            </a:r>
            <a:r>
              <a:rPr lang="pt-PT" sz="2400" dirty="0" smtClean="0">
                <a:latin typeface="Arial Narrow" pitchFamily="34" charset="0"/>
              </a:rPr>
              <a:t> </a:t>
            </a:r>
            <a:r>
              <a:rPr lang="pt-PT" sz="2400" dirty="0" err="1" smtClean="0">
                <a:latin typeface="Arial Narrow" pitchFamily="34" charset="0"/>
              </a:rPr>
              <a:t>Planned</a:t>
            </a:r>
            <a:r>
              <a:rPr lang="pt-PT" sz="2400" dirty="0" smtClean="0">
                <a:latin typeface="Arial Narrow" pitchFamily="34" charset="0"/>
              </a:rPr>
              <a:t> ???</a:t>
            </a:r>
          </a:p>
          <a:p>
            <a:pPr marL="392113" lvl="1" indent="0">
              <a:buNone/>
            </a:pPr>
            <a:r>
              <a:rPr lang="pt-PT" sz="2400" dirty="0" smtClean="0">
                <a:latin typeface="Arial Narrow" pitchFamily="34" charset="0"/>
                <a:hlinkClick r:id="rId3"/>
              </a:rPr>
              <a:t>http</a:t>
            </a:r>
            <a:r>
              <a:rPr lang="pt-PT" sz="2400" dirty="0">
                <a:latin typeface="Arial Narrow" pitchFamily="34" charset="0"/>
                <a:hlinkClick r:id="rId3"/>
              </a:rPr>
              <a:t>://</a:t>
            </a:r>
            <a:r>
              <a:rPr lang="pt-PT" sz="2400" dirty="0" smtClean="0">
                <a:latin typeface="Arial Narrow" pitchFamily="34" charset="0"/>
                <a:hlinkClick r:id="rId3"/>
              </a:rPr>
              <a:t>www.igec.mec.pt/upload/Instrumentos_Gestao/IGEC_PA_2018.pdf</a:t>
            </a:r>
            <a:r>
              <a:rPr lang="pt-PT" sz="2400" dirty="0" smtClean="0">
                <a:latin typeface="Arial Narrow" pitchFamily="34" charset="0"/>
              </a:rPr>
              <a:t> </a:t>
            </a:r>
          </a:p>
        </p:txBody>
      </p:sp>
      <p:pic>
        <p:nvPicPr>
          <p:cNvPr id="9" name="Imagem 8"/>
          <p:cNvPicPr/>
          <p:nvPr/>
        </p:nvPicPr>
        <p:blipFill>
          <a:blip r:embed="rId4" cstate="print"/>
          <a:srcRect/>
          <a:stretch>
            <a:fillRect/>
          </a:stretch>
        </p:blipFill>
        <p:spPr bwMode="auto">
          <a:xfrm>
            <a:off x="7439819" y="152400"/>
            <a:ext cx="2218531" cy="457200"/>
          </a:xfrm>
          <a:prstGeom prst="rect">
            <a:avLst/>
          </a:prstGeom>
          <a:noFill/>
          <a:ln w="9525">
            <a:noFill/>
            <a:miter lim="800000"/>
            <a:headEnd/>
            <a:tailEnd/>
          </a:ln>
        </p:spPr>
      </p:pic>
      <p:sp>
        <p:nvSpPr>
          <p:cNvPr id="6" name="Marcador de Posição do Rodapé 8"/>
          <p:cNvSpPr>
            <a:spLocks noGrp="1"/>
          </p:cNvSpPr>
          <p:nvPr>
            <p:ph type="ftr" sz="quarter" idx="11"/>
          </p:nvPr>
        </p:nvSpPr>
        <p:spPr>
          <a:xfrm>
            <a:off x="3886330" y="6356351"/>
            <a:ext cx="3136900" cy="365125"/>
          </a:xfrm>
        </p:spPr>
        <p:txBody>
          <a:bodyPr/>
          <a:lstStyle/>
          <a:p>
            <a:r>
              <a:rPr lang="en-US" dirty="0" smtClean="0"/>
              <a:t>Helder Guerreiro</a:t>
            </a:r>
            <a:endParaRPr lang="en-US" dirty="0"/>
          </a:p>
        </p:txBody>
      </p:sp>
      <p:sp>
        <p:nvSpPr>
          <p:cNvPr id="7" name="Marcador de Posição da Data 8"/>
          <p:cNvSpPr>
            <a:spLocks noGrp="1"/>
          </p:cNvSpPr>
          <p:nvPr>
            <p:ph type="dt" sz="half" idx="10"/>
          </p:nvPr>
        </p:nvSpPr>
        <p:spPr>
          <a:xfrm>
            <a:off x="92459" y="6356351"/>
            <a:ext cx="3015335" cy="365125"/>
          </a:xfrm>
        </p:spPr>
        <p:txBody>
          <a:bodyPr/>
          <a:lstStyle/>
          <a:p>
            <a:r>
              <a:rPr lang="pt-PT" dirty="0" smtClean="0"/>
              <a:t>Bilbao, 7 </a:t>
            </a:r>
            <a:r>
              <a:rPr lang="pt-PT" dirty="0" err="1" smtClean="0"/>
              <a:t>and</a:t>
            </a:r>
            <a:r>
              <a:rPr lang="pt-PT" dirty="0" smtClean="0"/>
              <a:t> 8 </a:t>
            </a:r>
            <a:r>
              <a:rPr lang="pt-PT" dirty="0" err="1" smtClean="0"/>
              <a:t>June</a:t>
            </a:r>
            <a:r>
              <a:rPr lang="pt-PT" dirty="0" smtClean="0"/>
              <a:t> 2018</a:t>
            </a:r>
            <a:endParaRPr lang="en-US" dirty="0"/>
          </a:p>
        </p:txBody>
      </p:sp>
    </p:spTree>
    <p:extLst>
      <p:ext uri="{BB962C8B-B14F-4D97-AF65-F5344CB8AC3E}">
        <p14:creationId xmlns:p14="http://schemas.microsoft.com/office/powerpoint/2010/main" val="29136315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p:txBody>
          <a:bodyPr>
            <a:normAutofit/>
          </a:bodyPr>
          <a:lstStyle/>
          <a:p>
            <a:pPr lvl="1"/>
            <a:r>
              <a:rPr lang="en-US" dirty="0" smtClean="0">
                <a:latin typeface="Arial Narrow" pitchFamily="34" charset="0"/>
              </a:rPr>
              <a:t>External school evaluation is becoming well established</a:t>
            </a:r>
          </a:p>
          <a:p>
            <a:pPr lvl="1"/>
            <a:r>
              <a:rPr lang="en-US" dirty="0" smtClean="0">
                <a:latin typeface="Arial Narrow" pitchFamily="34" charset="0"/>
              </a:rPr>
              <a:t>The external evaluation model embodies a number of features of best practice</a:t>
            </a:r>
          </a:p>
          <a:p>
            <a:pPr lvl="1"/>
            <a:r>
              <a:rPr lang="en-US" dirty="0" smtClean="0">
                <a:latin typeface="Arial Narrow" pitchFamily="34" charset="0"/>
              </a:rPr>
              <a:t>Transparency is a feature of the approach</a:t>
            </a:r>
          </a:p>
          <a:p>
            <a:pPr lvl="1"/>
            <a:r>
              <a:rPr lang="en-US" dirty="0" smtClean="0">
                <a:latin typeface="Arial Narrow" pitchFamily="34" charset="0"/>
              </a:rPr>
              <a:t>A relationship has been established between self and external evaluation</a:t>
            </a:r>
          </a:p>
          <a:p>
            <a:pPr lvl="1"/>
            <a:r>
              <a:rPr lang="en-US" dirty="0" smtClean="0">
                <a:latin typeface="Arial Narrow" pitchFamily="34" charset="0"/>
              </a:rPr>
              <a:t>School leadership is promoted in school evaluation </a:t>
            </a:r>
          </a:p>
          <a:p>
            <a:pPr lvl="1"/>
            <a:r>
              <a:rPr lang="en-US" dirty="0" smtClean="0">
                <a:latin typeface="Arial Narrow" pitchFamily="34" charset="0"/>
              </a:rPr>
              <a:t>Schools benefit from some follow-up</a:t>
            </a:r>
          </a:p>
          <a:p>
            <a:pPr lvl="1"/>
            <a:r>
              <a:rPr lang="pt-PT" dirty="0" err="1" smtClean="0">
                <a:latin typeface="Arial Narrow" pitchFamily="34" charset="0"/>
              </a:rPr>
              <a:t>Inspections</a:t>
            </a:r>
            <a:r>
              <a:rPr lang="pt-PT" dirty="0" smtClean="0">
                <a:latin typeface="Arial Narrow" pitchFamily="34" charset="0"/>
              </a:rPr>
              <a:t> are </a:t>
            </a:r>
            <a:r>
              <a:rPr lang="pt-PT" dirty="0" err="1" smtClean="0">
                <a:latin typeface="Arial Narrow" pitchFamily="34" charset="0"/>
              </a:rPr>
              <a:t>themselves</a:t>
            </a:r>
            <a:r>
              <a:rPr lang="pt-PT" dirty="0" smtClean="0">
                <a:latin typeface="Arial Narrow" pitchFamily="34" charset="0"/>
              </a:rPr>
              <a:t> </a:t>
            </a:r>
            <a:r>
              <a:rPr lang="pt-PT" dirty="0" err="1" smtClean="0">
                <a:latin typeface="Arial Narrow" pitchFamily="34" charset="0"/>
              </a:rPr>
              <a:t>evaluated</a:t>
            </a:r>
            <a:endParaRPr lang="pt-PT" dirty="0" smtClean="0">
              <a:latin typeface="Arial Narrow" pitchFamily="34" charset="0"/>
            </a:endParaRPr>
          </a:p>
          <a:p>
            <a:pPr lvl="1"/>
            <a:r>
              <a:rPr lang="en-US" dirty="0" smtClean="0">
                <a:latin typeface="Arial Narrow" pitchFamily="34" charset="0"/>
              </a:rPr>
              <a:t>A good basis for further development</a:t>
            </a:r>
            <a:endParaRPr lang="pt-PT" dirty="0" smtClean="0">
              <a:latin typeface="Arial Narrow" pitchFamily="34" charset="0"/>
            </a:endParaRPr>
          </a:p>
          <a:p>
            <a:endParaRPr lang="pt-PT" dirty="0">
              <a:latin typeface="Arial Narrow" pitchFamily="34" charset="0"/>
            </a:endParaRPr>
          </a:p>
        </p:txBody>
      </p:sp>
      <p:pic>
        <p:nvPicPr>
          <p:cNvPr id="4" name="Imagem 3"/>
          <p:cNvPicPr/>
          <p:nvPr/>
        </p:nvPicPr>
        <p:blipFill>
          <a:blip r:embed="rId2" cstate="print"/>
          <a:srcRect/>
          <a:stretch>
            <a:fillRect/>
          </a:stretch>
        </p:blipFill>
        <p:spPr bwMode="auto">
          <a:xfrm>
            <a:off x="6944519" y="304800"/>
            <a:ext cx="2218531" cy="457200"/>
          </a:xfrm>
          <a:prstGeom prst="rect">
            <a:avLst/>
          </a:prstGeom>
          <a:noFill/>
          <a:ln w="9525">
            <a:noFill/>
            <a:miter lim="800000"/>
            <a:headEnd/>
            <a:tailEnd/>
          </a:ln>
        </p:spPr>
      </p:pic>
      <p:sp>
        <p:nvSpPr>
          <p:cNvPr id="7" name="Marcador de Posição do Rodapé 6"/>
          <p:cNvSpPr>
            <a:spLocks noGrp="1"/>
          </p:cNvSpPr>
          <p:nvPr>
            <p:ph type="ftr" sz="quarter" idx="11"/>
          </p:nvPr>
        </p:nvSpPr>
        <p:spPr/>
        <p:txBody>
          <a:bodyPr/>
          <a:lstStyle/>
          <a:p>
            <a:r>
              <a:rPr lang="en-US" smtClean="0"/>
              <a:t>Helder Guerreiro</a:t>
            </a:r>
            <a:endParaRPr lang="en-US"/>
          </a:p>
        </p:txBody>
      </p:sp>
      <p:sp>
        <p:nvSpPr>
          <p:cNvPr id="8" name="Título 1"/>
          <p:cNvSpPr>
            <a:spLocks noGrp="1"/>
          </p:cNvSpPr>
          <p:nvPr>
            <p:ph type="title"/>
          </p:nvPr>
        </p:nvSpPr>
        <p:spPr>
          <a:xfrm>
            <a:off x="495300" y="944562"/>
            <a:ext cx="8915400" cy="655638"/>
          </a:xfrm>
        </p:spPr>
        <p:txBody>
          <a:bodyPr vert="horz" lIns="91440" tIns="45720" rIns="91440" bIns="45720" rtlCol="0" anchor="t">
            <a:normAutofit/>
          </a:bodyPr>
          <a:lstStyle/>
          <a:p>
            <a:r>
              <a:rPr lang="en-GB" sz="2900" b="1" cap="all" dirty="0" smtClean="0">
                <a:latin typeface="Arial Narrow" pitchFamily="34" charset="0"/>
              </a:rPr>
              <a:t>THE OECD REVIEW – STRENGTHS</a:t>
            </a:r>
            <a:endParaRPr lang="pt-PT" sz="2900" b="1" cap="all" dirty="0" smtClean="0">
              <a:latin typeface="Arial Narrow" pitchFamily="34" charset="0"/>
            </a:endParaRPr>
          </a:p>
        </p:txBody>
      </p:sp>
      <p:sp>
        <p:nvSpPr>
          <p:cNvPr id="9" name="Marcador de Posição da Data 8"/>
          <p:cNvSpPr>
            <a:spLocks noGrp="1"/>
          </p:cNvSpPr>
          <p:nvPr>
            <p:ph type="dt" sz="half" idx="10"/>
          </p:nvPr>
        </p:nvSpPr>
        <p:spPr>
          <a:xfrm>
            <a:off x="92459" y="6356351"/>
            <a:ext cx="3015335" cy="365125"/>
          </a:xfrm>
        </p:spPr>
        <p:txBody>
          <a:bodyPr/>
          <a:lstStyle/>
          <a:p>
            <a:r>
              <a:rPr lang="pt-PT" dirty="0" smtClean="0"/>
              <a:t>Bilbao, 7 </a:t>
            </a:r>
            <a:r>
              <a:rPr lang="pt-PT" dirty="0" err="1" smtClean="0"/>
              <a:t>and</a:t>
            </a:r>
            <a:r>
              <a:rPr lang="pt-PT" dirty="0" smtClean="0"/>
              <a:t> 8 </a:t>
            </a:r>
            <a:r>
              <a:rPr lang="pt-PT" dirty="0" err="1" smtClean="0"/>
              <a:t>June</a:t>
            </a:r>
            <a:r>
              <a:rPr lang="pt-PT" dirty="0" smtClean="0"/>
              <a:t> 2018</a:t>
            </a:r>
            <a:endParaRPr lang="en-US" dirty="0"/>
          </a:p>
        </p:txBody>
      </p:sp>
    </p:spTree>
    <p:extLst>
      <p:ext uri="{BB962C8B-B14F-4D97-AF65-F5344CB8AC3E}">
        <p14:creationId xmlns:p14="http://schemas.microsoft.com/office/powerpoint/2010/main" val="33662117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p:txBody>
          <a:bodyPr>
            <a:normAutofit/>
          </a:bodyPr>
          <a:lstStyle/>
          <a:p>
            <a:pPr lvl="1"/>
            <a:r>
              <a:rPr lang="en-US" dirty="0" smtClean="0">
                <a:latin typeface="Arial Narrow" pitchFamily="34" charset="0"/>
              </a:rPr>
              <a:t>There is a need to strengthen a culture of evaluation and improvement </a:t>
            </a:r>
          </a:p>
          <a:p>
            <a:pPr lvl="1"/>
            <a:r>
              <a:rPr lang="en-US" dirty="0" smtClean="0">
                <a:latin typeface="Arial Narrow" pitchFamily="34" charset="0"/>
              </a:rPr>
              <a:t>There is an insufficient focus on learning and teaching</a:t>
            </a:r>
          </a:p>
          <a:p>
            <a:pPr lvl="1"/>
            <a:r>
              <a:rPr lang="en-US" dirty="0" smtClean="0">
                <a:latin typeface="Arial Narrow" pitchFamily="34" charset="0"/>
              </a:rPr>
              <a:t>School self-evaluation requires to be strengthened</a:t>
            </a:r>
          </a:p>
          <a:p>
            <a:pPr lvl="1"/>
            <a:r>
              <a:rPr lang="en-US" dirty="0" smtClean="0">
                <a:latin typeface="Arial Narrow" pitchFamily="34" charset="0"/>
              </a:rPr>
              <a:t>There is a need to build competence in the techniques of evaluation</a:t>
            </a:r>
          </a:p>
          <a:p>
            <a:pPr lvl="1"/>
            <a:r>
              <a:rPr lang="en-US" dirty="0" smtClean="0">
                <a:latin typeface="Arial Narrow" pitchFamily="34" charset="0"/>
              </a:rPr>
              <a:t>The impact of external evaluation is limited</a:t>
            </a:r>
          </a:p>
          <a:p>
            <a:pPr lvl="1"/>
            <a:r>
              <a:rPr lang="en-US" dirty="0" smtClean="0">
                <a:latin typeface="Arial Narrow" pitchFamily="34" charset="0"/>
              </a:rPr>
              <a:t>There are some issues about the credibility of external evaluators</a:t>
            </a:r>
          </a:p>
          <a:p>
            <a:pPr lvl="1"/>
            <a:r>
              <a:rPr lang="en-US" dirty="0" smtClean="0">
                <a:latin typeface="Arial Narrow" pitchFamily="34" charset="0"/>
              </a:rPr>
              <a:t>There are concerns related to the implementation of school director appraisal</a:t>
            </a:r>
            <a:endParaRPr lang="pt-PT" dirty="0">
              <a:latin typeface="Arial Narrow" pitchFamily="34" charset="0"/>
            </a:endParaRPr>
          </a:p>
        </p:txBody>
      </p:sp>
      <p:pic>
        <p:nvPicPr>
          <p:cNvPr id="4" name="Imagem 3"/>
          <p:cNvPicPr/>
          <p:nvPr/>
        </p:nvPicPr>
        <p:blipFill>
          <a:blip r:embed="rId2" cstate="print"/>
          <a:srcRect/>
          <a:stretch>
            <a:fillRect/>
          </a:stretch>
        </p:blipFill>
        <p:spPr bwMode="auto">
          <a:xfrm>
            <a:off x="6944519" y="304800"/>
            <a:ext cx="2218531" cy="457200"/>
          </a:xfrm>
          <a:prstGeom prst="rect">
            <a:avLst/>
          </a:prstGeom>
          <a:noFill/>
          <a:ln w="9525">
            <a:noFill/>
            <a:miter lim="800000"/>
            <a:headEnd/>
            <a:tailEnd/>
          </a:ln>
        </p:spPr>
      </p:pic>
      <p:sp>
        <p:nvSpPr>
          <p:cNvPr id="7" name="Marcador de Posição do Rodapé 6"/>
          <p:cNvSpPr>
            <a:spLocks noGrp="1"/>
          </p:cNvSpPr>
          <p:nvPr>
            <p:ph type="ftr" sz="quarter" idx="11"/>
          </p:nvPr>
        </p:nvSpPr>
        <p:spPr/>
        <p:txBody>
          <a:bodyPr/>
          <a:lstStyle/>
          <a:p>
            <a:r>
              <a:rPr lang="en-US" smtClean="0"/>
              <a:t>Helder Guerreiro</a:t>
            </a:r>
            <a:endParaRPr lang="en-US"/>
          </a:p>
        </p:txBody>
      </p:sp>
      <p:sp>
        <p:nvSpPr>
          <p:cNvPr id="8" name="Título 1"/>
          <p:cNvSpPr>
            <a:spLocks noGrp="1"/>
          </p:cNvSpPr>
          <p:nvPr>
            <p:ph type="title"/>
          </p:nvPr>
        </p:nvSpPr>
        <p:spPr>
          <a:xfrm>
            <a:off x="495300" y="944562"/>
            <a:ext cx="8915400" cy="655638"/>
          </a:xfrm>
        </p:spPr>
        <p:txBody>
          <a:bodyPr vert="horz" lIns="91440" tIns="45720" rIns="91440" bIns="45720" rtlCol="0" anchor="t">
            <a:normAutofit/>
          </a:bodyPr>
          <a:lstStyle/>
          <a:p>
            <a:r>
              <a:rPr lang="en-GB" sz="2900" b="1" cap="all" dirty="0" smtClean="0">
                <a:latin typeface="Arial Narrow" pitchFamily="34" charset="0"/>
              </a:rPr>
              <a:t>THE OECD REVIEW – CHALLENGES</a:t>
            </a:r>
            <a:endParaRPr lang="pt-PT" sz="2900" b="1" cap="all" dirty="0" smtClean="0">
              <a:latin typeface="Arial Narrow" pitchFamily="34" charset="0"/>
            </a:endParaRPr>
          </a:p>
        </p:txBody>
      </p:sp>
      <p:sp>
        <p:nvSpPr>
          <p:cNvPr id="9" name="Marcador de Posição da Data 8"/>
          <p:cNvSpPr>
            <a:spLocks noGrp="1"/>
          </p:cNvSpPr>
          <p:nvPr>
            <p:ph type="dt" sz="half" idx="10"/>
          </p:nvPr>
        </p:nvSpPr>
        <p:spPr>
          <a:xfrm>
            <a:off x="92459" y="6356351"/>
            <a:ext cx="3015335" cy="365125"/>
          </a:xfrm>
        </p:spPr>
        <p:txBody>
          <a:bodyPr/>
          <a:lstStyle/>
          <a:p>
            <a:r>
              <a:rPr lang="pt-PT" dirty="0" smtClean="0"/>
              <a:t>Bilbao, 7 </a:t>
            </a:r>
            <a:r>
              <a:rPr lang="pt-PT" dirty="0" err="1" smtClean="0"/>
              <a:t>and</a:t>
            </a:r>
            <a:r>
              <a:rPr lang="pt-PT" dirty="0" smtClean="0"/>
              <a:t> 8 </a:t>
            </a:r>
            <a:r>
              <a:rPr lang="pt-PT" dirty="0" err="1" smtClean="0"/>
              <a:t>June</a:t>
            </a:r>
            <a:r>
              <a:rPr lang="pt-PT" dirty="0" smtClean="0"/>
              <a:t> 2018</a:t>
            </a:r>
            <a:endParaRPr lang="en-US" dirty="0"/>
          </a:p>
        </p:txBody>
      </p:sp>
    </p:spTree>
    <p:extLst>
      <p:ext uri="{BB962C8B-B14F-4D97-AF65-F5344CB8AC3E}">
        <p14:creationId xmlns:p14="http://schemas.microsoft.com/office/powerpoint/2010/main" val="16564811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p:txBody>
          <a:bodyPr>
            <a:normAutofit/>
          </a:bodyPr>
          <a:lstStyle/>
          <a:p>
            <a:pPr lvl="1"/>
            <a:r>
              <a:rPr lang="en-US" dirty="0" smtClean="0">
                <a:latin typeface="Arial Narrow" pitchFamily="34" charset="0"/>
              </a:rPr>
              <a:t>Establish the focus for evaluation as being to improve learning and teaching and student outcomes </a:t>
            </a:r>
          </a:p>
          <a:p>
            <a:pPr lvl="1"/>
            <a:r>
              <a:rPr lang="en-US" dirty="0" smtClean="0">
                <a:latin typeface="Arial Narrow" pitchFamily="34" charset="0"/>
              </a:rPr>
              <a:t>Improve the alignment between external and self-evaluation and raise the profile of self-evaluation</a:t>
            </a:r>
          </a:p>
          <a:p>
            <a:pPr lvl="1"/>
            <a:r>
              <a:rPr lang="en-US" dirty="0" smtClean="0">
                <a:latin typeface="Arial Narrow" pitchFamily="34" charset="0"/>
              </a:rPr>
              <a:t>Improve the acceptability and impact of external inspection</a:t>
            </a:r>
          </a:p>
          <a:p>
            <a:pPr lvl="1"/>
            <a:r>
              <a:rPr lang="en-US" dirty="0" smtClean="0">
                <a:latin typeface="Arial Narrow" pitchFamily="34" charset="0"/>
              </a:rPr>
              <a:t>Consider changes to the length of inspections and of the cycle </a:t>
            </a:r>
          </a:p>
          <a:p>
            <a:pPr lvl="1"/>
            <a:r>
              <a:rPr lang="en-US" dirty="0" smtClean="0">
                <a:latin typeface="Arial Narrow" pitchFamily="34" charset="0"/>
              </a:rPr>
              <a:t>Improve the articulation between school evaluation and other policy developments</a:t>
            </a:r>
          </a:p>
          <a:p>
            <a:pPr lvl="1"/>
            <a:r>
              <a:rPr lang="en-US" dirty="0" smtClean="0">
                <a:latin typeface="Arial Narrow" pitchFamily="34" charset="0"/>
              </a:rPr>
              <a:t>Ensure school leaders receive appropriate feedback on their performance </a:t>
            </a:r>
          </a:p>
          <a:p>
            <a:endParaRPr lang="pt-PT" dirty="0">
              <a:latin typeface="Arial Narrow" pitchFamily="34" charset="0"/>
            </a:endParaRPr>
          </a:p>
        </p:txBody>
      </p:sp>
      <p:pic>
        <p:nvPicPr>
          <p:cNvPr id="4" name="Imagem 3"/>
          <p:cNvPicPr/>
          <p:nvPr/>
        </p:nvPicPr>
        <p:blipFill>
          <a:blip r:embed="rId2" cstate="print"/>
          <a:srcRect/>
          <a:stretch>
            <a:fillRect/>
          </a:stretch>
        </p:blipFill>
        <p:spPr bwMode="auto">
          <a:xfrm>
            <a:off x="6944519" y="304800"/>
            <a:ext cx="2218531" cy="457200"/>
          </a:xfrm>
          <a:prstGeom prst="rect">
            <a:avLst/>
          </a:prstGeom>
          <a:noFill/>
          <a:ln w="9525">
            <a:noFill/>
            <a:miter lim="800000"/>
            <a:headEnd/>
            <a:tailEnd/>
          </a:ln>
        </p:spPr>
      </p:pic>
      <p:sp>
        <p:nvSpPr>
          <p:cNvPr id="7" name="Marcador de Posição do Rodapé 6"/>
          <p:cNvSpPr>
            <a:spLocks noGrp="1"/>
          </p:cNvSpPr>
          <p:nvPr>
            <p:ph type="ftr" sz="quarter" idx="11"/>
          </p:nvPr>
        </p:nvSpPr>
        <p:spPr/>
        <p:txBody>
          <a:bodyPr/>
          <a:lstStyle/>
          <a:p>
            <a:r>
              <a:rPr lang="en-US" smtClean="0"/>
              <a:t>Helder Guerreiro</a:t>
            </a:r>
            <a:endParaRPr lang="en-US"/>
          </a:p>
        </p:txBody>
      </p:sp>
      <p:sp>
        <p:nvSpPr>
          <p:cNvPr id="8" name="Título 1"/>
          <p:cNvSpPr>
            <a:spLocks noGrp="1"/>
          </p:cNvSpPr>
          <p:nvPr>
            <p:ph type="title"/>
          </p:nvPr>
        </p:nvSpPr>
        <p:spPr>
          <a:xfrm>
            <a:off x="495300" y="944562"/>
            <a:ext cx="8915400" cy="655638"/>
          </a:xfrm>
        </p:spPr>
        <p:txBody>
          <a:bodyPr vert="horz" lIns="91440" tIns="45720" rIns="91440" bIns="45720" rtlCol="0" anchor="t">
            <a:normAutofit/>
          </a:bodyPr>
          <a:lstStyle/>
          <a:p>
            <a:r>
              <a:rPr lang="en-GB" sz="2900" b="1" cap="all" dirty="0" smtClean="0">
                <a:latin typeface="Arial Narrow" pitchFamily="34" charset="0"/>
              </a:rPr>
              <a:t>THE OECD REVIEW – POLICY RECOMMENDATIONS</a:t>
            </a:r>
            <a:endParaRPr lang="pt-PT" sz="2900" b="1" cap="all" dirty="0" smtClean="0">
              <a:latin typeface="Arial Narrow" pitchFamily="34" charset="0"/>
            </a:endParaRPr>
          </a:p>
        </p:txBody>
      </p:sp>
      <p:sp>
        <p:nvSpPr>
          <p:cNvPr id="9" name="Marcador de Posição da Data 8"/>
          <p:cNvSpPr>
            <a:spLocks noGrp="1"/>
          </p:cNvSpPr>
          <p:nvPr>
            <p:ph type="dt" sz="half" idx="10"/>
          </p:nvPr>
        </p:nvSpPr>
        <p:spPr>
          <a:xfrm>
            <a:off x="92459" y="6356351"/>
            <a:ext cx="3015335" cy="365125"/>
          </a:xfrm>
        </p:spPr>
        <p:txBody>
          <a:bodyPr/>
          <a:lstStyle/>
          <a:p>
            <a:r>
              <a:rPr lang="pt-PT" dirty="0" smtClean="0"/>
              <a:t>Bilbao, 7 </a:t>
            </a:r>
            <a:r>
              <a:rPr lang="pt-PT" dirty="0" err="1" smtClean="0"/>
              <a:t>and</a:t>
            </a:r>
            <a:r>
              <a:rPr lang="pt-PT" dirty="0" smtClean="0"/>
              <a:t> 8 </a:t>
            </a:r>
            <a:r>
              <a:rPr lang="pt-PT" dirty="0" err="1" smtClean="0"/>
              <a:t>June</a:t>
            </a:r>
            <a:r>
              <a:rPr lang="pt-PT" dirty="0" smtClean="0"/>
              <a:t> 2018</a:t>
            </a:r>
            <a:endParaRPr lang="en-US" dirty="0"/>
          </a:p>
        </p:txBody>
      </p:sp>
    </p:spTree>
    <p:extLst>
      <p:ext uri="{BB962C8B-B14F-4D97-AF65-F5344CB8AC3E}">
        <p14:creationId xmlns:p14="http://schemas.microsoft.com/office/powerpoint/2010/main" val="32494739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Posição de Conteúdo 5"/>
          <p:cNvSpPr txBox="1">
            <a:spLocks noGrp="1"/>
          </p:cNvSpPr>
          <p:nvPr>
            <p:ph idx="1"/>
          </p:nvPr>
        </p:nvSpPr>
        <p:spPr>
          <a:xfrm>
            <a:off x="495300" y="1600201"/>
            <a:ext cx="8915400" cy="2970044"/>
          </a:xfrm>
          <a:prstGeom prst="rect">
            <a:avLst/>
          </a:prstGeom>
          <a:noFill/>
        </p:spPr>
        <p:txBody>
          <a:bodyPr wrap="square" rtlCol="0">
            <a:spAutoFit/>
          </a:bodyPr>
          <a:lstStyle/>
          <a:p>
            <a:pPr algn="ctr">
              <a:lnSpc>
                <a:spcPct val="150000"/>
              </a:lnSpc>
              <a:buNone/>
            </a:pPr>
            <a:endParaRPr lang="pt-PT" sz="3200" b="1" dirty="0" smtClean="0">
              <a:latin typeface="Arial Narrow" pitchFamily="34" charset="0"/>
            </a:endParaRPr>
          </a:p>
          <a:p>
            <a:pPr algn="ctr">
              <a:lnSpc>
                <a:spcPct val="150000"/>
              </a:lnSpc>
              <a:buNone/>
            </a:pPr>
            <a:endParaRPr lang="pt-PT" b="1" dirty="0" smtClean="0">
              <a:latin typeface="Arial Narrow" pitchFamily="34" charset="0"/>
            </a:endParaRPr>
          </a:p>
          <a:p>
            <a:pPr algn="ctr">
              <a:lnSpc>
                <a:spcPct val="150000"/>
              </a:lnSpc>
              <a:buNone/>
            </a:pPr>
            <a:endParaRPr lang="pt-PT" sz="3200" b="1" dirty="0" smtClean="0">
              <a:latin typeface="Arial Narrow" pitchFamily="34" charset="0"/>
            </a:endParaRPr>
          </a:p>
          <a:p>
            <a:pPr algn="ctr">
              <a:lnSpc>
                <a:spcPct val="150000"/>
              </a:lnSpc>
              <a:buNone/>
            </a:pPr>
            <a:endParaRPr lang="pt-PT" b="1" dirty="0" smtClean="0">
              <a:latin typeface="Arial Narrow" pitchFamily="34" charset="0"/>
            </a:endParaRPr>
          </a:p>
        </p:txBody>
      </p:sp>
      <p:sp>
        <p:nvSpPr>
          <p:cNvPr id="7" name="CaixaDeTexto 6"/>
          <p:cNvSpPr txBox="1"/>
          <p:nvPr/>
        </p:nvSpPr>
        <p:spPr>
          <a:xfrm>
            <a:off x="2342710" y="2127250"/>
            <a:ext cx="5400395" cy="1569660"/>
          </a:xfrm>
          <a:prstGeom prst="rect">
            <a:avLst/>
          </a:prstGeom>
          <a:noFill/>
        </p:spPr>
        <p:txBody>
          <a:bodyPr wrap="square" rtlCol="0">
            <a:spAutoFit/>
          </a:bodyPr>
          <a:lstStyle/>
          <a:p>
            <a:pPr algn="ctr">
              <a:lnSpc>
                <a:spcPct val="150000"/>
              </a:lnSpc>
            </a:pPr>
            <a:r>
              <a:rPr lang="pt-PT" sz="3200" b="1" dirty="0" smtClean="0">
                <a:latin typeface="Arial Narrow" pitchFamily="34" charset="0"/>
              </a:rPr>
              <a:t>THANK YOU FOR LISTENING</a:t>
            </a:r>
          </a:p>
          <a:p>
            <a:pPr algn="ctr">
              <a:lnSpc>
                <a:spcPct val="150000"/>
              </a:lnSpc>
            </a:pPr>
            <a:r>
              <a:rPr lang="pt-PT" sz="3200" b="1" dirty="0" smtClean="0">
                <a:latin typeface="Arial Narrow" pitchFamily="34" charset="0"/>
              </a:rPr>
              <a:t>QUESTIONS ARE WELCOME</a:t>
            </a:r>
            <a:endParaRPr lang="pt-PT" sz="3200" b="1" dirty="0">
              <a:latin typeface="Arial Narrow" pitchFamily="34" charset="0"/>
            </a:endParaRPr>
          </a:p>
        </p:txBody>
      </p:sp>
      <p:sp>
        <p:nvSpPr>
          <p:cNvPr id="9" name="Marcador de Posição do Rodapé 8"/>
          <p:cNvSpPr>
            <a:spLocks noGrp="1"/>
          </p:cNvSpPr>
          <p:nvPr>
            <p:ph type="ftr" sz="quarter" idx="11"/>
          </p:nvPr>
        </p:nvSpPr>
        <p:spPr>
          <a:xfrm>
            <a:off x="3886330" y="6356351"/>
            <a:ext cx="3136900" cy="365125"/>
          </a:xfrm>
        </p:spPr>
        <p:txBody>
          <a:bodyPr/>
          <a:lstStyle/>
          <a:p>
            <a:r>
              <a:rPr lang="en-US" dirty="0" smtClean="0"/>
              <a:t>Helder Guerreiro</a:t>
            </a:r>
            <a:endParaRPr lang="en-US" dirty="0"/>
          </a:p>
        </p:txBody>
      </p:sp>
      <p:pic>
        <p:nvPicPr>
          <p:cNvPr id="11" name="Imagem 10"/>
          <p:cNvPicPr/>
          <p:nvPr/>
        </p:nvPicPr>
        <p:blipFill>
          <a:blip r:embed="rId3" cstate="print"/>
          <a:srcRect/>
          <a:stretch>
            <a:fillRect/>
          </a:stretch>
        </p:blipFill>
        <p:spPr bwMode="auto">
          <a:xfrm>
            <a:off x="7439819" y="152400"/>
            <a:ext cx="2218531" cy="457200"/>
          </a:xfrm>
          <a:prstGeom prst="rect">
            <a:avLst/>
          </a:prstGeom>
          <a:noFill/>
          <a:ln w="9525">
            <a:noFill/>
            <a:miter lim="800000"/>
            <a:headEnd/>
            <a:tailEnd/>
          </a:ln>
        </p:spPr>
      </p:pic>
      <p:sp>
        <p:nvSpPr>
          <p:cNvPr id="8" name="Marcador de Posição da Data 8"/>
          <p:cNvSpPr>
            <a:spLocks noGrp="1"/>
          </p:cNvSpPr>
          <p:nvPr>
            <p:ph type="dt" sz="half" idx="10"/>
          </p:nvPr>
        </p:nvSpPr>
        <p:spPr>
          <a:xfrm>
            <a:off x="92459" y="6356351"/>
            <a:ext cx="3015335" cy="365125"/>
          </a:xfrm>
        </p:spPr>
        <p:txBody>
          <a:bodyPr/>
          <a:lstStyle/>
          <a:p>
            <a:r>
              <a:rPr lang="pt-PT" dirty="0" smtClean="0"/>
              <a:t>Bilbao, 7 </a:t>
            </a:r>
            <a:r>
              <a:rPr lang="pt-PT" dirty="0" err="1" smtClean="0"/>
              <a:t>and</a:t>
            </a:r>
            <a:r>
              <a:rPr lang="pt-PT" dirty="0" smtClean="0"/>
              <a:t> 8 </a:t>
            </a:r>
            <a:r>
              <a:rPr lang="pt-PT" dirty="0" err="1" smtClean="0"/>
              <a:t>June</a:t>
            </a:r>
            <a:r>
              <a:rPr lang="pt-PT" dirty="0" smtClean="0"/>
              <a:t> 2018</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17485" y="1265237"/>
            <a:ext cx="9318240" cy="884238"/>
          </a:xfrm>
        </p:spPr>
        <p:txBody>
          <a:bodyPr anchor="t">
            <a:normAutofit fontScale="90000"/>
          </a:bodyPr>
          <a:lstStyle/>
          <a:p>
            <a:r>
              <a:rPr lang="pt-PT" dirty="0" smtClean="0">
                <a:latin typeface="Arial Narrow" pitchFamily="34" charset="0"/>
              </a:rPr>
              <a:t>SCOPE AND MISSION OF THE INSPECTORATE:</a:t>
            </a:r>
            <a:br>
              <a:rPr lang="pt-PT" dirty="0" smtClean="0">
                <a:latin typeface="Arial Narrow" pitchFamily="34" charset="0"/>
              </a:rPr>
            </a:br>
            <a:endParaRPr lang="pt-PT" dirty="0"/>
          </a:p>
        </p:txBody>
      </p:sp>
      <p:sp>
        <p:nvSpPr>
          <p:cNvPr id="3" name="Marcador de Posição de Conteúdo 2"/>
          <p:cNvSpPr>
            <a:spLocks noGrp="1"/>
          </p:cNvSpPr>
          <p:nvPr>
            <p:ph idx="1"/>
          </p:nvPr>
        </p:nvSpPr>
        <p:spPr>
          <a:xfrm>
            <a:off x="495300" y="2332038"/>
            <a:ext cx="8915400" cy="4525963"/>
          </a:xfrm>
        </p:spPr>
        <p:txBody>
          <a:bodyPr>
            <a:normAutofit/>
          </a:bodyPr>
          <a:lstStyle/>
          <a:p>
            <a:pPr lvl="1"/>
            <a:r>
              <a:rPr lang="pt-PT" sz="2400" dirty="0" smtClean="0">
                <a:latin typeface="Arial Narrow" pitchFamily="34" charset="0"/>
              </a:rPr>
              <a:t>To </a:t>
            </a:r>
            <a:r>
              <a:rPr lang="pt-PT" sz="2400" dirty="0" err="1" smtClean="0">
                <a:latin typeface="Arial Narrow" pitchFamily="34" charset="0"/>
              </a:rPr>
              <a:t>inspect</a:t>
            </a:r>
            <a:r>
              <a:rPr lang="pt-PT" sz="2400" dirty="0" smtClean="0">
                <a:latin typeface="Arial Narrow" pitchFamily="34" charset="0"/>
              </a:rPr>
              <a:t> non-</a:t>
            </a:r>
            <a:r>
              <a:rPr lang="pt-PT" sz="2400" dirty="0" err="1" smtClean="0">
                <a:latin typeface="Arial Narrow" pitchFamily="34" charset="0"/>
              </a:rPr>
              <a:t>higher</a:t>
            </a:r>
            <a:r>
              <a:rPr lang="pt-PT" sz="2400" dirty="0" smtClean="0">
                <a:latin typeface="Arial Narrow" pitchFamily="34" charset="0"/>
              </a:rPr>
              <a:t> </a:t>
            </a:r>
            <a:r>
              <a:rPr lang="pt-PT" sz="2400" dirty="0" err="1" smtClean="0">
                <a:latin typeface="Arial Narrow" pitchFamily="34" charset="0"/>
              </a:rPr>
              <a:t>education</a:t>
            </a:r>
            <a:r>
              <a:rPr lang="pt-PT" sz="2400" dirty="0" smtClean="0">
                <a:latin typeface="Arial Narrow" pitchFamily="34" charset="0"/>
              </a:rPr>
              <a:t> </a:t>
            </a:r>
            <a:r>
              <a:rPr lang="pt-PT" sz="2400" dirty="0" err="1" smtClean="0">
                <a:latin typeface="Arial Narrow" pitchFamily="34" charset="0"/>
              </a:rPr>
              <a:t>schools</a:t>
            </a:r>
            <a:r>
              <a:rPr lang="pt-PT" sz="2400" dirty="0" smtClean="0">
                <a:latin typeface="Arial Narrow" pitchFamily="34" charset="0"/>
              </a:rPr>
              <a:t> (</a:t>
            </a:r>
            <a:r>
              <a:rPr lang="pt-PT" sz="2400" dirty="0" err="1" smtClean="0">
                <a:latin typeface="Arial Narrow" pitchFamily="34" charset="0"/>
              </a:rPr>
              <a:t>nursery</a:t>
            </a:r>
            <a:r>
              <a:rPr lang="pt-PT" sz="2400" dirty="0" smtClean="0">
                <a:latin typeface="Arial Narrow" pitchFamily="34" charset="0"/>
              </a:rPr>
              <a:t> </a:t>
            </a:r>
            <a:r>
              <a:rPr lang="pt-PT" sz="2400" dirty="0" err="1" smtClean="0">
                <a:latin typeface="Arial Narrow" pitchFamily="34" charset="0"/>
              </a:rPr>
              <a:t>schools</a:t>
            </a:r>
            <a:r>
              <a:rPr lang="pt-PT" sz="2400" dirty="0" smtClean="0">
                <a:latin typeface="Arial Narrow" pitchFamily="34" charset="0"/>
              </a:rPr>
              <a:t> </a:t>
            </a:r>
            <a:r>
              <a:rPr lang="pt-PT" sz="2400" dirty="0" err="1" smtClean="0">
                <a:latin typeface="Arial Narrow" pitchFamily="34" charset="0"/>
              </a:rPr>
              <a:t>included</a:t>
            </a:r>
            <a:r>
              <a:rPr lang="pt-PT" sz="2400" dirty="0" smtClean="0">
                <a:latin typeface="Arial Narrow" pitchFamily="34" charset="0"/>
              </a:rPr>
              <a:t>) </a:t>
            </a:r>
            <a:r>
              <a:rPr lang="pt-PT" sz="2400" dirty="0" err="1" smtClean="0">
                <a:latin typeface="Arial Narrow" pitchFamily="34" charset="0"/>
              </a:rPr>
              <a:t>and</a:t>
            </a:r>
            <a:r>
              <a:rPr lang="pt-PT" sz="2400" dirty="0" smtClean="0">
                <a:latin typeface="Arial Narrow" pitchFamily="34" charset="0"/>
              </a:rPr>
              <a:t> </a:t>
            </a:r>
            <a:r>
              <a:rPr lang="pt-PT" sz="2400" dirty="0" err="1" smtClean="0">
                <a:latin typeface="Arial Narrow" pitchFamily="34" charset="0"/>
              </a:rPr>
              <a:t>higher</a:t>
            </a:r>
            <a:r>
              <a:rPr lang="pt-PT" sz="2400" dirty="0" smtClean="0">
                <a:latin typeface="Arial Narrow" pitchFamily="34" charset="0"/>
              </a:rPr>
              <a:t> </a:t>
            </a:r>
            <a:r>
              <a:rPr lang="pt-PT" sz="2400" dirty="0" err="1" smtClean="0">
                <a:latin typeface="Arial Narrow" pitchFamily="34" charset="0"/>
              </a:rPr>
              <a:t>education</a:t>
            </a:r>
            <a:r>
              <a:rPr lang="pt-PT" sz="2400" dirty="0" smtClean="0">
                <a:latin typeface="Arial Narrow" pitchFamily="34" charset="0"/>
              </a:rPr>
              <a:t> </a:t>
            </a:r>
            <a:r>
              <a:rPr lang="pt-PT" sz="2400" dirty="0" err="1" smtClean="0">
                <a:latin typeface="Arial Narrow" pitchFamily="34" charset="0"/>
              </a:rPr>
              <a:t>institutions</a:t>
            </a:r>
            <a:r>
              <a:rPr lang="pt-PT" sz="2400" dirty="0" smtClean="0">
                <a:latin typeface="Arial Narrow" pitchFamily="34" charset="0"/>
              </a:rPr>
              <a:t>  </a:t>
            </a:r>
            <a:r>
              <a:rPr lang="pt-PT" sz="2400" dirty="0" err="1" smtClean="0">
                <a:latin typeface="Arial Narrow" pitchFamily="34" charset="0"/>
              </a:rPr>
              <a:t>and</a:t>
            </a:r>
            <a:r>
              <a:rPr lang="pt-PT" sz="2400" dirty="0" smtClean="0">
                <a:latin typeface="Arial Narrow" pitchFamily="34" charset="0"/>
              </a:rPr>
              <a:t> </a:t>
            </a:r>
            <a:r>
              <a:rPr lang="pt-PT" sz="2400" dirty="0" err="1" smtClean="0">
                <a:latin typeface="Arial Narrow" pitchFamily="34" charset="0"/>
              </a:rPr>
              <a:t>the</a:t>
            </a:r>
            <a:r>
              <a:rPr lang="pt-PT" sz="2400" dirty="0" smtClean="0">
                <a:latin typeface="Arial Narrow" pitchFamily="34" charset="0"/>
              </a:rPr>
              <a:t> </a:t>
            </a:r>
            <a:r>
              <a:rPr lang="pt-PT" sz="2400" dirty="0" err="1" smtClean="0">
                <a:latin typeface="Arial Narrow" pitchFamily="34" charset="0"/>
              </a:rPr>
              <a:t>services</a:t>
            </a:r>
            <a:r>
              <a:rPr lang="pt-PT" sz="2400" dirty="0" smtClean="0">
                <a:latin typeface="Arial Narrow" pitchFamily="34" charset="0"/>
              </a:rPr>
              <a:t> </a:t>
            </a:r>
            <a:r>
              <a:rPr lang="pt-PT" sz="2400" dirty="0" err="1" smtClean="0">
                <a:latin typeface="Arial Narrow" pitchFamily="34" charset="0"/>
              </a:rPr>
              <a:t>of</a:t>
            </a:r>
            <a:r>
              <a:rPr lang="pt-PT" sz="2400" dirty="0" smtClean="0">
                <a:latin typeface="Arial Narrow" pitchFamily="34" charset="0"/>
              </a:rPr>
              <a:t> </a:t>
            </a:r>
            <a:r>
              <a:rPr lang="pt-PT" sz="2400" dirty="0" err="1" smtClean="0">
                <a:latin typeface="Arial Narrow" pitchFamily="34" charset="0"/>
              </a:rPr>
              <a:t>the</a:t>
            </a:r>
            <a:r>
              <a:rPr lang="pt-PT" sz="2400" dirty="0" smtClean="0">
                <a:latin typeface="Arial Narrow" pitchFamily="34" charset="0"/>
              </a:rPr>
              <a:t> </a:t>
            </a:r>
            <a:r>
              <a:rPr lang="pt-PT" sz="2400" dirty="0" err="1" smtClean="0">
                <a:latin typeface="Arial Narrow" pitchFamily="34" charset="0"/>
              </a:rPr>
              <a:t>Ministry</a:t>
            </a:r>
            <a:r>
              <a:rPr lang="pt-PT" sz="2400" dirty="0" smtClean="0">
                <a:latin typeface="Arial Narrow" pitchFamily="34" charset="0"/>
              </a:rPr>
              <a:t> </a:t>
            </a:r>
            <a:r>
              <a:rPr lang="pt-PT" sz="2400" dirty="0" err="1" smtClean="0">
                <a:latin typeface="Arial Narrow" pitchFamily="34" charset="0"/>
              </a:rPr>
              <a:t>of</a:t>
            </a:r>
            <a:r>
              <a:rPr lang="pt-PT" sz="2400" dirty="0" smtClean="0">
                <a:latin typeface="Arial Narrow" pitchFamily="34" charset="0"/>
              </a:rPr>
              <a:t> </a:t>
            </a:r>
            <a:r>
              <a:rPr lang="pt-PT" sz="2400" dirty="0" err="1" smtClean="0">
                <a:latin typeface="Arial Narrow" pitchFamily="34" charset="0"/>
              </a:rPr>
              <a:t>Education</a:t>
            </a:r>
            <a:r>
              <a:rPr lang="pt-PT" sz="2400" dirty="0" smtClean="0">
                <a:latin typeface="Arial Narrow" pitchFamily="34" charset="0"/>
              </a:rPr>
              <a:t> </a:t>
            </a:r>
            <a:r>
              <a:rPr lang="pt-PT" sz="2400" dirty="0" err="1" smtClean="0">
                <a:latin typeface="Arial Narrow" pitchFamily="34" charset="0"/>
              </a:rPr>
              <a:t>and</a:t>
            </a:r>
            <a:r>
              <a:rPr lang="pt-PT" sz="2400" dirty="0" smtClean="0">
                <a:latin typeface="Arial Narrow" pitchFamily="34" charset="0"/>
              </a:rPr>
              <a:t> </a:t>
            </a:r>
            <a:r>
              <a:rPr lang="pt-PT" sz="2400" dirty="0" err="1" smtClean="0">
                <a:latin typeface="Arial Narrow" pitchFamily="34" charset="0"/>
              </a:rPr>
              <a:t>Science</a:t>
            </a:r>
            <a:r>
              <a:rPr lang="pt-PT" sz="2400" dirty="0" smtClean="0">
                <a:latin typeface="Arial Narrow" pitchFamily="34" charset="0"/>
              </a:rPr>
              <a:t>. </a:t>
            </a:r>
          </a:p>
          <a:p>
            <a:pPr lvl="1"/>
            <a:r>
              <a:rPr lang="pt-PT" sz="2400" dirty="0" smtClean="0">
                <a:latin typeface="Arial Narrow" pitchFamily="34" charset="0"/>
              </a:rPr>
              <a:t>To monitor, </a:t>
            </a:r>
            <a:r>
              <a:rPr lang="pt-PT" sz="2400" dirty="0" err="1" smtClean="0">
                <a:latin typeface="Arial Narrow" pitchFamily="34" charset="0"/>
              </a:rPr>
              <a:t>supervise</a:t>
            </a:r>
            <a:r>
              <a:rPr lang="pt-PT" sz="2400" dirty="0" smtClean="0">
                <a:latin typeface="Arial Narrow" pitchFamily="34" charset="0"/>
              </a:rPr>
              <a:t>, </a:t>
            </a:r>
            <a:r>
              <a:rPr lang="pt-PT" sz="2400" dirty="0" err="1" smtClean="0">
                <a:latin typeface="Arial Narrow" pitchFamily="34" charset="0"/>
              </a:rPr>
              <a:t>audit</a:t>
            </a:r>
            <a:r>
              <a:rPr lang="pt-PT" sz="2400" dirty="0" smtClean="0">
                <a:latin typeface="Arial Narrow" pitchFamily="34" charset="0"/>
              </a:rPr>
              <a:t> </a:t>
            </a:r>
            <a:r>
              <a:rPr lang="pt-PT" sz="2400" dirty="0" err="1" smtClean="0">
                <a:latin typeface="Arial Narrow" pitchFamily="34" charset="0"/>
              </a:rPr>
              <a:t>and</a:t>
            </a:r>
            <a:r>
              <a:rPr lang="pt-PT" sz="2400" dirty="0" smtClean="0">
                <a:latin typeface="Arial Narrow" pitchFamily="34" charset="0"/>
              </a:rPr>
              <a:t> </a:t>
            </a:r>
            <a:r>
              <a:rPr lang="pt-PT" sz="2400" dirty="0" err="1" smtClean="0">
                <a:latin typeface="Arial Narrow" pitchFamily="34" charset="0"/>
              </a:rPr>
              <a:t>evaluate</a:t>
            </a:r>
            <a:r>
              <a:rPr lang="pt-PT" sz="2400" dirty="0" smtClean="0">
                <a:latin typeface="Arial Narrow" pitchFamily="34" charset="0"/>
              </a:rPr>
              <a:t>  </a:t>
            </a:r>
            <a:r>
              <a:rPr lang="pt-PT" sz="2400" dirty="0" err="1" smtClean="0">
                <a:latin typeface="Arial Narrow" pitchFamily="34" charset="0"/>
              </a:rPr>
              <a:t>both</a:t>
            </a:r>
            <a:r>
              <a:rPr lang="pt-PT" sz="2400" dirty="0" smtClean="0">
                <a:latin typeface="Arial Narrow" pitchFamily="34" charset="0"/>
              </a:rPr>
              <a:t> </a:t>
            </a:r>
            <a:r>
              <a:rPr lang="pt-PT" sz="2400" dirty="0" err="1" smtClean="0">
                <a:latin typeface="Arial Narrow" pitchFamily="34" charset="0"/>
              </a:rPr>
              <a:t>pedagogic</a:t>
            </a:r>
            <a:r>
              <a:rPr lang="pt-PT" sz="2400" dirty="0" smtClean="0">
                <a:latin typeface="Arial Narrow" pitchFamily="34" charset="0"/>
              </a:rPr>
              <a:t> </a:t>
            </a:r>
            <a:r>
              <a:rPr lang="pt-PT" sz="2400" dirty="0" err="1" smtClean="0">
                <a:latin typeface="Arial Narrow" pitchFamily="34" charset="0"/>
              </a:rPr>
              <a:t>and</a:t>
            </a:r>
            <a:r>
              <a:rPr lang="pt-PT" sz="2400" dirty="0" smtClean="0">
                <a:latin typeface="Arial Narrow" pitchFamily="34" charset="0"/>
              </a:rPr>
              <a:t> financial-</a:t>
            </a:r>
            <a:r>
              <a:rPr lang="pt-PT" sz="2400" dirty="0" err="1" smtClean="0">
                <a:latin typeface="Arial Narrow" pitchFamily="34" charset="0"/>
              </a:rPr>
              <a:t>administrative</a:t>
            </a:r>
            <a:r>
              <a:rPr lang="pt-PT" sz="2400" dirty="0" smtClean="0">
                <a:latin typeface="Arial Narrow" pitchFamily="34" charset="0"/>
              </a:rPr>
              <a:t> </a:t>
            </a:r>
            <a:r>
              <a:rPr lang="pt-PT" sz="2400" dirty="0" err="1" smtClean="0">
                <a:latin typeface="Arial Narrow" pitchFamily="34" charset="0"/>
              </a:rPr>
              <a:t>areas</a:t>
            </a:r>
            <a:r>
              <a:rPr lang="pt-PT" sz="2400" dirty="0" smtClean="0">
                <a:latin typeface="Arial Narrow" pitchFamily="34" charset="0"/>
              </a:rPr>
              <a:t>, in </a:t>
            </a:r>
            <a:r>
              <a:rPr lang="pt-PT" sz="2400" dirty="0" err="1" smtClean="0">
                <a:latin typeface="Arial Narrow" pitchFamily="34" charset="0"/>
              </a:rPr>
              <a:t>public</a:t>
            </a:r>
            <a:r>
              <a:rPr lang="pt-PT" sz="2400" dirty="0" smtClean="0">
                <a:latin typeface="Arial Narrow" pitchFamily="34" charset="0"/>
              </a:rPr>
              <a:t> </a:t>
            </a:r>
            <a:r>
              <a:rPr lang="pt-PT" sz="2400" dirty="0" err="1" smtClean="0">
                <a:latin typeface="Arial Narrow" pitchFamily="34" charset="0"/>
              </a:rPr>
              <a:t>and</a:t>
            </a:r>
            <a:r>
              <a:rPr lang="pt-PT" sz="2400" dirty="0" smtClean="0">
                <a:latin typeface="Arial Narrow" pitchFamily="34" charset="0"/>
              </a:rPr>
              <a:t> </a:t>
            </a:r>
            <a:r>
              <a:rPr lang="pt-PT" sz="2400" dirty="0" err="1" smtClean="0">
                <a:latin typeface="Arial Narrow" pitchFamily="34" charset="0"/>
              </a:rPr>
              <a:t>private</a:t>
            </a:r>
            <a:r>
              <a:rPr lang="pt-PT" sz="2400" dirty="0" smtClean="0">
                <a:latin typeface="Arial Narrow" pitchFamily="34" charset="0"/>
              </a:rPr>
              <a:t> </a:t>
            </a:r>
            <a:r>
              <a:rPr lang="pt-PT" sz="2400" dirty="0" err="1" smtClean="0">
                <a:latin typeface="Arial Narrow" pitchFamily="34" charset="0"/>
              </a:rPr>
              <a:t>education</a:t>
            </a:r>
            <a:r>
              <a:rPr lang="pt-PT" sz="2400" dirty="0" smtClean="0">
                <a:latin typeface="Arial Narrow" pitchFamily="34" charset="0"/>
              </a:rPr>
              <a:t> </a:t>
            </a:r>
            <a:r>
              <a:rPr lang="pt-PT" sz="2400" dirty="0" err="1" smtClean="0">
                <a:latin typeface="Arial Narrow" pitchFamily="34" charset="0"/>
              </a:rPr>
              <a:t>systems</a:t>
            </a:r>
            <a:r>
              <a:rPr lang="pt-PT" sz="2400" dirty="0" smtClean="0">
                <a:latin typeface="Arial Narrow" pitchFamily="34" charset="0"/>
              </a:rPr>
              <a:t>,  as </a:t>
            </a:r>
            <a:r>
              <a:rPr lang="pt-PT" sz="2400" dirty="0" err="1" smtClean="0">
                <a:latin typeface="Arial Narrow" pitchFamily="34" charset="0"/>
              </a:rPr>
              <a:t>well</a:t>
            </a:r>
            <a:r>
              <a:rPr lang="pt-PT" sz="2400" dirty="0" smtClean="0">
                <a:latin typeface="Arial Narrow" pitchFamily="34" charset="0"/>
              </a:rPr>
              <a:t> as </a:t>
            </a:r>
            <a:r>
              <a:rPr lang="pt-PT" sz="2400" dirty="0" err="1" smtClean="0">
                <a:latin typeface="Arial Narrow" pitchFamily="34" charset="0"/>
              </a:rPr>
              <a:t>the</a:t>
            </a:r>
            <a:r>
              <a:rPr lang="pt-PT" sz="2400" dirty="0" smtClean="0">
                <a:latin typeface="Arial Narrow" pitchFamily="34" charset="0"/>
              </a:rPr>
              <a:t> Portuguese </a:t>
            </a:r>
            <a:r>
              <a:rPr lang="pt-PT" sz="2400" dirty="0" err="1" smtClean="0">
                <a:latin typeface="Arial Narrow" pitchFamily="34" charset="0"/>
              </a:rPr>
              <a:t>schools</a:t>
            </a:r>
            <a:r>
              <a:rPr lang="pt-PT" sz="2400" dirty="0" smtClean="0">
                <a:latin typeface="Arial Narrow" pitchFamily="34" charset="0"/>
              </a:rPr>
              <a:t> </a:t>
            </a:r>
            <a:r>
              <a:rPr lang="pt-PT" sz="2400" dirty="0" err="1" smtClean="0">
                <a:latin typeface="Arial Narrow" pitchFamily="34" charset="0"/>
              </a:rPr>
              <a:t>abroad</a:t>
            </a:r>
            <a:r>
              <a:rPr lang="pt-PT" sz="2400" dirty="0" smtClean="0">
                <a:latin typeface="Arial Narrow" pitchFamily="34" charset="0"/>
              </a:rPr>
              <a:t>. </a:t>
            </a:r>
          </a:p>
          <a:p>
            <a:pPr lvl="1"/>
            <a:r>
              <a:rPr lang="pt-PT" sz="2400" dirty="0" smtClean="0">
                <a:latin typeface="Arial Narrow" pitchFamily="34" charset="0"/>
              </a:rPr>
              <a:t>To </a:t>
            </a:r>
            <a:r>
              <a:rPr lang="pt-PT" sz="2400" dirty="0" err="1" smtClean="0">
                <a:latin typeface="Arial Narrow" pitchFamily="34" charset="0"/>
              </a:rPr>
              <a:t>inspect</a:t>
            </a:r>
            <a:r>
              <a:rPr lang="pt-PT" sz="2400" dirty="0" smtClean="0">
                <a:latin typeface="Arial Narrow" pitchFamily="34" charset="0"/>
              </a:rPr>
              <a:t> </a:t>
            </a:r>
            <a:r>
              <a:rPr lang="pt-PT" sz="2400" dirty="0" err="1" smtClean="0">
                <a:latin typeface="Arial Narrow" pitchFamily="34" charset="0"/>
              </a:rPr>
              <a:t>and</a:t>
            </a:r>
            <a:r>
              <a:rPr lang="pt-PT" sz="2400" dirty="0" smtClean="0">
                <a:latin typeface="Arial Narrow" pitchFamily="34" charset="0"/>
              </a:rPr>
              <a:t> </a:t>
            </a:r>
            <a:r>
              <a:rPr lang="pt-PT" sz="2400" dirty="0" err="1" smtClean="0">
                <a:latin typeface="Arial Narrow" pitchFamily="34" charset="0"/>
              </a:rPr>
              <a:t>audit</a:t>
            </a:r>
            <a:r>
              <a:rPr lang="pt-PT" sz="2400" dirty="0" smtClean="0">
                <a:latin typeface="Arial Narrow" pitchFamily="34" charset="0"/>
              </a:rPr>
              <a:t> </a:t>
            </a:r>
            <a:r>
              <a:rPr lang="pt-PT" sz="2400" dirty="0" err="1" smtClean="0">
                <a:latin typeface="Arial Narrow" pitchFamily="34" charset="0"/>
              </a:rPr>
              <a:t>higher</a:t>
            </a:r>
            <a:r>
              <a:rPr lang="pt-PT" sz="2400" dirty="0" smtClean="0">
                <a:latin typeface="Arial Narrow" pitchFamily="34" charset="0"/>
              </a:rPr>
              <a:t> </a:t>
            </a:r>
            <a:r>
              <a:rPr lang="pt-PT" sz="2400" dirty="0" err="1" smtClean="0">
                <a:latin typeface="Arial Narrow" pitchFamily="34" charset="0"/>
              </a:rPr>
              <a:t>education</a:t>
            </a:r>
            <a:r>
              <a:rPr lang="pt-PT" sz="2400" dirty="0" smtClean="0">
                <a:latin typeface="Arial Narrow" pitchFamily="34" charset="0"/>
              </a:rPr>
              <a:t> </a:t>
            </a:r>
            <a:r>
              <a:rPr lang="pt-PT" sz="2400" dirty="0" err="1" smtClean="0">
                <a:latin typeface="Arial Narrow" pitchFamily="34" charset="0"/>
              </a:rPr>
              <a:t>institutions</a:t>
            </a:r>
            <a:r>
              <a:rPr lang="pt-PT" sz="2400" dirty="0" smtClean="0">
                <a:latin typeface="Arial Narrow" pitchFamily="34" charset="0"/>
              </a:rPr>
              <a:t>. </a:t>
            </a:r>
          </a:p>
          <a:p>
            <a:pPr lvl="1"/>
            <a:endParaRPr lang="pt-PT" sz="2400" dirty="0">
              <a:latin typeface="Arial Narrow" pitchFamily="34" charset="0"/>
            </a:endParaRPr>
          </a:p>
        </p:txBody>
      </p:sp>
      <p:pic>
        <p:nvPicPr>
          <p:cNvPr id="9" name="Imagem 8"/>
          <p:cNvPicPr/>
          <p:nvPr/>
        </p:nvPicPr>
        <p:blipFill>
          <a:blip r:embed="rId3" cstate="print"/>
          <a:srcRect/>
          <a:stretch>
            <a:fillRect/>
          </a:stretch>
        </p:blipFill>
        <p:spPr bwMode="auto">
          <a:xfrm>
            <a:off x="7439819" y="152400"/>
            <a:ext cx="2218531" cy="457200"/>
          </a:xfrm>
          <a:prstGeom prst="rect">
            <a:avLst/>
          </a:prstGeom>
          <a:noFill/>
          <a:ln w="9525">
            <a:noFill/>
            <a:miter lim="800000"/>
            <a:headEnd/>
            <a:tailEnd/>
          </a:ln>
        </p:spPr>
      </p:pic>
      <p:sp>
        <p:nvSpPr>
          <p:cNvPr id="6" name="Marcador de Posição do Rodapé 8"/>
          <p:cNvSpPr>
            <a:spLocks noGrp="1"/>
          </p:cNvSpPr>
          <p:nvPr>
            <p:ph type="ftr" sz="quarter" idx="11"/>
          </p:nvPr>
        </p:nvSpPr>
        <p:spPr>
          <a:xfrm>
            <a:off x="3886330" y="6356351"/>
            <a:ext cx="3136900" cy="365125"/>
          </a:xfrm>
        </p:spPr>
        <p:txBody>
          <a:bodyPr/>
          <a:lstStyle/>
          <a:p>
            <a:r>
              <a:rPr lang="en-US" dirty="0" smtClean="0"/>
              <a:t>Helder Guerreiro</a:t>
            </a:r>
            <a:endParaRPr lang="en-US" dirty="0"/>
          </a:p>
        </p:txBody>
      </p:sp>
      <p:sp>
        <p:nvSpPr>
          <p:cNvPr id="7" name="Marcador de Posição da Data 8"/>
          <p:cNvSpPr>
            <a:spLocks noGrp="1"/>
          </p:cNvSpPr>
          <p:nvPr>
            <p:ph type="dt" sz="half" idx="10"/>
          </p:nvPr>
        </p:nvSpPr>
        <p:spPr>
          <a:xfrm>
            <a:off x="92459" y="6356351"/>
            <a:ext cx="3015335" cy="365125"/>
          </a:xfrm>
        </p:spPr>
        <p:txBody>
          <a:bodyPr/>
          <a:lstStyle/>
          <a:p>
            <a:r>
              <a:rPr lang="pt-PT" dirty="0" smtClean="0"/>
              <a:t>Bilbao, 7 </a:t>
            </a:r>
            <a:r>
              <a:rPr lang="pt-PT" dirty="0" err="1" smtClean="0"/>
              <a:t>and</a:t>
            </a:r>
            <a:r>
              <a:rPr lang="pt-PT" dirty="0" smtClean="0"/>
              <a:t> 8 </a:t>
            </a:r>
            <a:r>
              <a:rPr lang="pt-PT" dirty="0" err="1" smtClean="0"/>
              <a:t>June</a:t>
            </a:r>
            <a:r>
              <a:rPr lang="pt-PT" dirty="0" smtClean="0"/>
              <a:t> 2018</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5300" y="1341437"/>
            <a:ext cx="8915400" cy="808038"/>
          </a:xfrm>
        </p:spPr>
        <p:txBody>
          <a:bodyPr anchor="t">
            <a:normAutofit fontScale="90000"/>
          </a:bodyPr>
          <a:lstStyle/>
          <a:p>
            <a:r>
              <a:rPr lang="pt-PT" dirty="0" smtClean="0">
                <a:latin typeface="Arial Narrow" pitchFamily="34" charset="0"/>
              </a:rPr>
              <a:t>INSPECTION PROGRAMMES</a:t>
            </a:r>
            <a:br>
              <a:rPr lang="pt-PT" dirty="0" smtClean="0">
                <a:latin typeface="Arial Narrow" pitchFamily="34" charset="0"/>
              </a:rPr>
            </a:br>
            <a:endParaRPr lang="pt-PT" dirty="0"/>
          </a:p>
        </p:txBody>
      </p:sp>
      <p:sp>
        <p:nvSpPr>
          <p:cNvPr id="3" name="Marcador de Posição de Conteúdo 2"/>
          <p:cNvSpPr>
            <a:spLocks noGrp="1"/>
          </p:cNvSpPr>
          <p:nvPr>
            <p:ph idx="1"/>
          </p:nvPr>
        </p:nvSpPr>
        <p:spPr>
          <a:xfrm>
            <a:off x="495300" y="2332038"/>
            <a:ext cx="8915400" cy="4525963"/>
          </a:xfrm>
        </p:spPr>
        <p:txBody>
          <a:bodyPr/>
          <a:lstStyle/>
          <a:p>
            <a:pPr lvl="1">
              <a:buNone/>
            </a:pPr>
            <a:r>
              <a:rPr lang="pt-PT" sz="2400" dirty="0" err="1" smtClean="0">
                <a:latin typeface="Arial Narrow" pitchFamily="34" charset="0"/>
              </a:rPr>
              <a:t>Monitoring</a:t>
            </a:r>
            <a:endParaRPr lang="pt-PT" sz="2400" dirty="0" smtClean="0">
              <a:latin typeface="Arial Narrow" pitchFamily="34" charset="0"/>
            </a:endParaRPr>
          </a:p>
          <a:p>
            <a:pPr lvl="1">
              <a:buNone/>
            </a:pPr>
            <a:r>
              <a:rPr lang="pt-PT" sz="2400" dirty="0" err="1" smtClean="0">
                <a:latin typeface="Arial Narrow" pitchFamily="34" charset="0"/>
              </a:rPr>
              <a:t>Supervision</a:t>
            </a:r>
            <a:r>
              <a:rPr lang="pt-PT" sz="2400" dirty="0" smtClean="0">
                <a:latin typeface="Arial Narrow" pitchFamily="34" charset="0"/>
              </a:rPr>
              <a:t> (</a:t>
            </a:r>
            <a:r>
              <a:rPr lang="pt-PT" sz="2400" dirty="0" err="1" smtClean="0">
                <a:latin typeface="Arial Narrow" pitchFamily="34" charset="0"/>
              </a:rPr>
              <a:t>Control</a:t>
            </a:r>
            <a:r>
              <a:rPr lang="pt-PT" sz="2400" dirty="0" smtClean="0">
                <a:latin typeface="Arial Narrow" pitchFamily="34" charset="0"/>
              </a:rPr>
              <a:t>)</a:t>
            </a:r>
          </a:p>
          <a:p>
            <a:pPr lvl="1">
              <a:buNone/>
            </a:pPr>
            <a:r>
              <a:rPr lang="pt-PT" sz="2400" dirty="0" err="1" smtClean="0">
                <a:latin typeface="Arial Narrow" pitchFamily="34" charset="0"/>
              </a:rPr>
              <a:t>Audit</a:t>
            </a:r>
            <a:endParaRPr lang="pt-PT" sz="2400" dirty="0" smtClean="0">
              <a:latin typeface="Arial Narrow" pitchFamily="34" charset="0"/>
            </a:endParaRPr>
          </a:p>
          <a:p>
            <a:pPr lvl="1">
              <a:buNone/>
            </a:pPr>
            <a:r>
              <a:rPr lang="pt-PT" sz="3200" b="1" dirty="0" err="1" smtClean="0">
                <a:latin typeface="Arial Narrow" pitchFamily="34" charset="0"/>
              </a:rPr>
              <a:t>Evaluation</a:t>
            </a:r>
            <a:endParaRPr lang="pt-PT" sz="3200" b="1" dirty="0" smtClean="0">
              <a:latin typeface="Arial Narrow" pitchFamily="34" charset="0"/>
            </a:endParaRPr>
          </a:p>
          <a:p>
            <a:pPr lvl="1">
              <a:buNone/>
            </a:pPr>
            <a:r>
              <a:rPr lang="pt-PT" sz="2400" dirty="0" err="1" smtClean="0">
                <a:latin typeface="Arial Narrow" pitchFamily="34" charset="0"/>
              </a:rPr>
              <a:t>Ombudsmanship</a:t>
            </a:r>
            <a:r>
              <a:rPr lang="pt-PT" sz="2400" dirty="0" smtClean="0">
                <a:latin typeface="Arial Narrow" pitchFamily="34" charset="0"/>
              </a:rPr>
              <a:t> </a:t>
            </a:r>
            <a:r>
              <a:rPr lang="pt-PT" sz="2400" dirty="0" err="1" smtClean="0">
                <a:latin typeface="Arial Narrow" pitchFamily="34" charset="0"/>
              </a:rPr>
              <a:t>and</a:t>
            </a:r>
            <a:r>
              <a:rPr lang="pt-PT" sz="2400" dirty="0" smtClean="0">
                <a:latin typeface="Arial Narrow" pitchFamily="34" charset="0"/>
              </a:rPr>
              <a:t> </a:t>
            </a:r>
            <a:r>
              <a:rPr lang="pt-PT" sz="2400" dirty="0" err="1" smtClean="0">
                <a:latin typeface="Arial Narrow" pitchFamily="34" charset="0"/>
              </a:rPr>
              <a:t>disciplinary</a:t>
            </a:r>
            <a:r>
              <a:rPr lang="pt-PT" sz="2400" dirty="0" smtClean="0">
                <a:latin typeface="Arial Narrow" pitchFamily="34" charset="0"/>
              </a:rPr>
              <a:t> </a:t>
            </a:r>
            <a:r>
              <a:rPr lang="pt-PT" sz="2400" dirty="0" err="1" smtClean="0">
                <a:latin typeface="Arial Narrow" pitchFamily="34" charset="0"/>
              </a:rPr>
              <a:t>activity</a:t>
            </a:r>
            <a:endParaRPr lang="pt-PT" sz="2400" dirty="0" smtClean="0">
              <a:latin typeface="Arial Narrow" pitchFamily="34" charset="0"/>
            </a:endParaRPr>
          </a:p>
          <a:p>
            <a:pPr lvl="1">
              <a:buNone/>
            </a:pPr>
            <a:r>
              <a:rPr lang="pt-PT" sz="2400" dirty="0" err="1" smtClean="0">
                <a:latin typeface="Arial Narrow" pitchFamily="34" charset="0"/>
              </a:rPr>
              <a:t>International</a:t>
            </a:r>
            <a:r>
              <a:rPr lang="pt-PT" sz="2400" dirty="0" smtClean="0">
                <a:latin typeface="Arial Narrow" pitchFamily="34" charset="0"/>
              </a:rPr>
              <a:t> </a:t>
            </a:r>
            <a:r>
              <a:rPr lang="pt-PT" sz="2400" dirty="0" err="1" smtClean="0">
                <a:latin typeface="Arial Narrow" pitchFamily="34" charset="0"/>
              </a:rPr>
              <a:t>activities</a:t>
            </a:r>
            <a:endParaRPr lang="pt-PT" sz="2400" dirty="0">
              <a:latin typeface="Arial Narrow" pitchFamily="34" charset="0"/>
            </a:endParaRPr>
          </a:p>
        </p:txBody>
      </p:sp>
      <p:pic>
        <p:nvPicPr>
          <p:cNvPr id="9" name="Imagem 8"/>
          <p:cNvPicPr/>
          <p:nvPr/>
        </p:nvPicPr>
        <p:blipFill>
          <a:blip r:embed="rId3" cstate="print"/>
          <a:srcRect/>
          <a:stretch>
            <a:fillRect/>
          </a:stretch>
        </p:blipFill>
        <p:spPr bwMode="auto">
          <a:xfrm>
            <a:off x="7439819" y="152400"/>
            <a:ext cx="2218531" cy="457200"/>
          </a:xfrm>
          <a:prstGeom prst="rect">
            <a:avLst/>
          </a:prstGeom>
          <a:noFill/>
          <a:ln w="9525">
            <a:noFill/>
            <a:miter lim="800000"/>
            <a:headEnd/>
            <a:tailEnd/>
          </a:ln>
        </p:spPr>
      </p:pic>
      <p:sp>
        <p:nvSpPr>
          <p:cNvPr id="6" name="Marcador de Posição do Rodapé 8"/>
          <p:cNvSpPr>
            <a:spLocks noGrp="1"/>
          </p:cNvSpPr>
          <p:nvPr>
            <p:ph type="ftr" sz="quarter" idx="11"/>
          </p:nvPr>
        </p:nvSpPr>
        <p:spPr>
          <a:xfrm>
            <a:off x="3886330" y="6356351"/>
            <a:ext cx="3136900" cy="365125"/>
          </a:xfrm>
        </p:spPr>
        <p:txBody>
          <a:bodyPr/>
          <a:lstStyle/>
          <a:p>
            <a:r>
              <a:rPr lang="en-US" dirty="0" smtClean="0"/>
              <a:t>Helder Guerreiro</a:t>
            </a:r>
            <a:endParaRPr lang="en-US" dirty="0"/>
          </a:p>
        </p:txBody>
      </p:sp>
      <p:sp>
        <p:nvSpPr>
          <p:cNvPr id="7" name="Marcador de Posição da Data 8"/>
          <p:cNvSpPr>
            <a:spLocks noGrp="1"/>
          </p:cNvSpPr>
          <p:nvPr>
            <p:ph type="dt" sz="half" idx="10"/>
          </p:nvPr>
        </p:nvSpPr>
        <p:spPr>
          <a:xfrm>
            <a:off x="92459" y="6356351"/>
            <a:ext cx="3015335" cy="365125"/>
          </a:xfrm>
        </p:spPr>
        <p:txBody>
          <a:bodyPr/>
          <a:lstStyle/>
          <a:p>
            <a:r>
              <a:rPr lang="pt-PT" dirty="0" smtClean="0"/>
              <a:t>Bilbao, 7 </a:t>
            </a:r>
            <a:r>
              <a:rPr lang="pt-PT" dirty="0" err="1" smtClean="0"/>
              <a:t>and</a:t>
            </a:r>
            <a:r>
              <a:rPr lang="pt-PT" dirty="0" smtClean="0"/>
              <a:t> 8 </a:t>
            </a:r>
            <a:r>
              <a:rPr lang="pt-PT" dirty="0" err="1" smtClean="0"/>
              <a:t>June</a:t>
            </a:r>
            <a:r>
              <a:rPr lang="pt-PT" dirty="0" smtClean="0"/>
              <a:t> 2018</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5300" y="1277918"/>
            <a:ext cx="8915400" cy="1143000"/>
          </a:xfrm>
        </p:spPr>
        <p:txBody>
          <a:bodyPr anchor="ctr">
            <a:normAutofit/>
          </a:bodyPr>
          <a:lstStyle/>
          <a:p>
            <a:pPr>
              <a:defRPr/>
            </a:pPr>
            <a:r>
              <a:rPr lang="pt-PT" sz="4000" b="1" dirty="0" smtClean="0">
                <a:latin typeface="Arial Narrow" pitchFamily="34" charset="0"/>
                <a:cs typeface="Arial" pitchFamily="34" charset="0"/>
              </a:rPr>
              <a:t>EVALUATION</a:t>
            </a:r>
            <a:endParaRPr lang="pt-PT" sz="4000" b="1" dirty="0">
              <a:latin typeface="Arial Narrow" pitchFamily="34" charset="0"/>
              <a:cs typeface="Arial" pitchFamily="34" charset="0"/>
            </a:endParaRPr>
          </a:p>
        </p:txBody>
      </p:sp>
      <p:sp>
        <p:nvSpPr>
          <p:cNvPr id="10" name="CaixaDeTexto 9"/>
          <p:cNvSpPr txBox="1"/>
          <p:nvPr/>
        </p:nvSpPr>
        <p:spPr>
          <a:xfrm>
            <a:off x="636475" y="2451080"/>
            <a:ext cx="8609125" cy="3046988"/>
          </a:xfrm>
          <a:prstGeom prst="rect">
            <a:avLst/>
          </a:prstGeom>
          <a:noFill/>
        </p:spPr>
        <p:txBody>
          <a:bodyPr wrap="square" rtlCol="0">
            <a:spAutoFit/>
          </a:bodyPr>
          <a:lstStyle/>
          <a:p>
            <a:endParaRPr lang="pt-PT" sz="2400" u="sng" dirty="0" smtClean="0">
              <a:latin typeface="Arial Narrow" pitchFamily="34" charset="0"/>
            </a:endParaRPr>
          </a:p>
          <a:p>
            <a:r>
              <a:rPr lang="pt-PT" sz="2400" u="sng" dirty="0" err="1" smtClean="0">
                <a:latin typeface="Arial Narrow" pitchFamily="34" charset="0"/>
              </a:rPr>
              <a:t>Aims</a:t>
            </a:r>
            <a:r>
              <a:rPr lang="pt-PT" sz="2400" dirty="0" smtClean="0">
                <a:latin typeface="Arial Narrow" pitchFamily="34" charset="0"/>
              </a:rPr>
              <a:t>: To </a:t>
            </a:r>
            <a:r>
              <a:rPr lang="pt-PT" sz="2400" dirty="0" err="1" smtClean="0">
                <a:latin typeface="Arial Narrow" pitchFamily="34" charset="0"/>
              </a:rPr>
              <a:t>contribute</a:t>
            </a:r>
            <a:r>
              <a:rPr lang="pt-PT" sz="2400" dirty="0" smtClean="0">
                <a:latin typeface="Arial Narrow" pitchFamily="34" charset="0"/>
              </a:rPr>
              <a:t> to </a:t>
            </a:r>
            <a:r>
              <a:rPr lang="pt-PT" sz="2400" dirty="0" err="1" smtClean="0">
                <a:latin typeface="Arial Narrow" pitchFamily="34" charset="0"/>
              </a:rPr>
              <a:t>school</a:t>
            </a:r>
            <a:r>
              <a:rPr lang="pt-PT" sz="2400" dirty="0" smtClean="0">
                <a:latin typeface="Arial Narrow" pitchFamily="34" charset="0"/>
              </a:rPr>
              <a:t> </a:t>
            </a:r>
            <a:r>
              <a:rPr lang="pt-PT" sz="2400" dirty="0" err="1" smtClean="0">
                <a:latin typeface="Arial Narrow" pitchFamily="34" charset="0"/>
              </a:rPr>
              <a:t>development</a:t>
            </a:r>
            <a:r>
              <a:rPr lang="pt-PT" sz="2400" dirty="0" smtClean="0">
                <a:latin typeface="Arial Narrow" pitchFamily="34" charset="0"/>
              </a:rPr>
              <a:t> </a:t>
            </a:r>
            <a:r>
              <a:rPr lang="pt-PT" sz="2400" dirty="0" err="1" smtClean="0">
                <a:latin typeface="Arial Narrow" pitchFamily="34" charset="0"/>
              </a:rPr>
              <a:t>and</a:t>
            </a:r>
            <a:r>
              <a:rPr lang="pt-PT" sz="2400" dirty="0" smtClean="0">
                <a:latin typeface="Arial Narrow" pitchFamily="34" charset="0"/>
              </a:rPr>
              <a:t> to </a:t>
            </a:r>
            <a:r>
              <a:rPr lang="pt-PT" sz="2400" dirty="0" err="1" smtClean="0">
                <a:latin typeface="Arial Narrow" pitchFamily="34" charset="0"/>
              </a:rPr>
              <a:t>school</a:t>
            </a:r>
            <a:r>
              <a:rPr lang="pt-PT" sz="2400" dirty="0" smtClean="0">
                <a:latin typeface="Arial Narrow" pitchFamily="34" charset="0"/>
              </a:rPr>
              <a:t> </a:t>
            </a:r>
            <a:r>
              <a:rPr lang="pt-PT" sz="2400" dirty="0" err="1" smtClean="0">
                <a:latin typeface="Arial Narrow" pitchFamily="34" charset="0"/>
              </a:rPr>
              <a:t>standing</a:t>
            </a:r>
            <a:r>
              <a:rPr lang="pt-PT" sz="2400" dirty="0" smtClean="0">
                <a:latin typeface="Arial Narrow" pitchFamily="34" charset="0"/>
              </a:rPr>
              <a:t> </a:t>
            </a:r>
            <a:r>
              <a:rPr lang="pt-PT" sz="2400" dirty="0" err="1" smtClean="0">
                <a:latin typeface="Arial Narrow" pitchFamily="34" charset="0"/>
              </a:rPr>
              <a:t>improvement</a:t>
            </a:r>
            <a:endParaRPr lang="pt-PT" sz="2400" dirty="0" smtClean="0">
              <a:latin typeface="Arial Narrow" pitchFamily="34" charset="0"/>
            </a:endParaRPr>
          </a:p>
          <a:p>
            <a:endParaRPr lang="pt-PT" sz="2400" dirty="0" smtClean="0">
              <a:latin typeface="Arial Narrow" pitchFamily="34" charset="0"/>
            </a:endParaRPr>
          </a:p>
          <a:p>
            <a:r>
              <a:rPr lang="pt-PT" sz="2400" u="sng" dirty="0" err="1" smtClean="0">
                <a:latin typeface="Arial Narrow" pitchFamily="34" charset="0"/>
              </a:rPr>
              <a:t>Activities</a:t>
            </a:r>
            <a:r>
              <a:rPr lang="pt-PT" sz="2400" dirty="0" smtClean="0">
                <a:latin typeface="Arial Narrow" pitchFamily="34" charset="0"/>
              </a:rPr>
              <a:t>: </a:t>
            </a:r>
          </a:p>
          <a:p>
            <a:r>
              <a:rPr lang="pt-PT" sz="2400" dirty="0" smtClean="0">
                <a:latin typeface="Arial Narrow" pitchFamily="34" charset="0"/>
              </a:rPr>
              <a:t>	</a:t>
            </a:r>
            <a:r>
              <a:rPr lang="pt-PT" sz="2400" dirty="0" err="1" smtClean="0">
                <a:solidFill>
                  <a:srgbClr val="0070C0"/>
                </a:solidFill>
                <a:latin typeface="Arial Narrow" pitchFamily="34" charset="0"/>
              </a:rPr>
              <a:t>External</a:t>
            </a:r>
            <a:r>
              <a:rPr lang="pt-PT" sz="2400" dirty="0" smtClean="0">
                <a:solidFill>
                  <a:srgbClr val="0070C0"/>
                </a:solidFill>
                <a:latin typeface="Arial Narrow" pitchFamily="34" charset="0"/>
              </a:rPr>
              <a:t> </a:t>
            </a:r>
            <a:r>
              <a:rPr lang="pt-PT" sz="2400" dirty="0" err="1" smtClean="0">
                <a:solidFill>
                  <a:srgbClr val="0070C0"/>
                </a:solidFill>
                <a:latin typeface="Arial Narrow" pitchFamily="34" charset="0"/>
              </a:rPr>
              <a:t>Evaluation</a:t>
            </a:r>
            <a:r>
              <a:rPr lang="pt-PT" sz="2400" dirty="0" smtClean="0">
                <a:solidFill>
                  <a:srgbClr val="0070C0"/>
                </a:solidFill>
                <a:latin typeface="Arial Narrow" pitchFamily="34" charset="0"/>
              </a:rPr>
              <a:t> </a:t>
            </a:r>
            <a:r>
              <a:rPr lang="pt-PT" sz="2400" dirty="0" err="1" smtClean="0">
                <a:solidFill>
                  <a:srgbClr val="0070C0"/>
                </a:solidFill>
                <a:latin typeface="Arial Narrow" pitchFamily="34" charset="0"/>
              </a:rPr>
              <a:t>of</a:t>
            </a:r>
            <a:r>
              <a:rPr lang="pt-PT" sz="2400" dirty="0" smtClean="0">
                <a:solidFill>
                  <a:srgbClr val="0070C0"/>
                </a:solidFill>
                <a:latin typeface="Arial Narrow" pitchFamily="34" charset="0"/>
              </a:rPr>
              <a:t> </a:t>
            </a:r>
            <a:r>
              <a:rPr lang="pt-PT" sz="2400" dirty="0" err="1" smtClean="0">
                <a:solidFill>
                  <a:srgbClr val="0070C0"/>
                </a:solidFill>
                <a:latin typeface="Arial Narrow" pitchFamily="34" charset="0"/>
              </a:rPr>
              <a:t>Schools</a:t>
            </a:r>
            <a:endParaRPr lang="pt-PT" sz="2400" dirty="0" smtClean="0">
              <a:solidFill>
                <a:srgbClr val="0070C0"/>
              </a:solidFill>
              <a:latin typeface="Arial Narrow" pitchFamily="34" charset="0"/>
            </a:endParaRPr>
          </a:p>
          <a:p>
            <a:r>
              <a:rPr lang="pt-PT" sz="2400" dirty="0" smtClean="0">
                <a:latin typeface="Arial Narrow" pitchFamily="34" charset="0"/>
              </a:rPr>
              <a:t>	</a:t>
            </a:r>
            <a:r>
              <a:rPr lang="pt-PT" sz="2400" dirty="0" err="1" smtClean="0">
                <a:latin typeface="Arial Narrow" pitchFamily="34" charset="0"/>
              </a:rPr>
              <a:t>Evaluation</a:t>
            </a:r>
            <a:r>
              <a:rPr lang="pt-PT" sz="2400" dirty="0" smtClean="0">
                <a:latin typeface="Arial Narrow" pitchFamily="34" charset="0"/>
              </a:rPr>
              <a:t> </a:t>
            </a:r>
            <a:r>
              <a:rPr lang="pt-PT" sz="2400" dirty="0" err="1" smtClean="0">
                <a:latin typeface="Arial Narrow" pitchFamily="34" charset="0"/>
              </a:rPr>
              <a:t>of</a:t>
            </a:r>
            <a:r>
              <a:rPr lang="pt-PT" sz="2400" dirty="0" smtClean="0">
                <a:latin typeface="Arial Narrow" pitchFamily="34" charset="0"/>
              </a:rPr>
              <a:t> </a:t>
            </a:r>
            <a:r>
              <a:rPr lang="pt-PT" sz="2400" dirty="0" err="1" smtClean="0">
                <a:latin typeface="Arial Narrow" pitchFamily="34" charset="0"/>
              </a:rPr>
              <a:t>Teachers</a:t>
            </a:r>
            <a:r>
              <a:rPr lang="pt-PT" sz="2400" dirty="0" smtClean="0">
                <a:latin typeface="Arial Narrow" pitchFamily="34" charset="0"/>
              </a:rPr>
              <a:t>’ Training Centres</a:t>
            </a:r>
          </a:p>
          <a:p>
            <a:endParaRPr lang="pt-PT" sz="2400" dirty="0">
              <a:latin typeface="Arial Narrow" pitchFamily="34" charset="0"/>
            </a:endParaRPr>
          </a:p>
        </p:txBody>
      </p:sp>
      <p:sp>
        <p:nvSpPr>
          <p:cNvPr id="12" name="Rectangle 8"/>
          <p:cNvSpPr>
            <a:spLocks noChangeArrowheads="1"/>
          </p:cNvSpPr>
          <p:nvPr/>
        </p:nvSpPr>
        <p:spPr bwMode="auto">
          <a:xfrm>
            <a:off x="2559050" y="1752600"/>
            <a:ext cx="4144212" cy="576134"/>
          </a:xfrm>
          <a:prstGeom prst="rect">
            <a:avLst/>
          </a:prstGeom>
          <a:noFill/>
          <a:ln w="9525">
            <a:noFill/>
            <a:miter lim="800000"/>
            <a:headEnd/>
            <a:tailEnd/>
          </a:ln>
        </p:spPr>
        <p:txBody>
          <a:bodyPr/>
          <a:lstStyle/>
          <a:p>
            <a:pPr algn="ctr">
              <a:defRPr/>
            </a:pPr>
            <a:endParaRPr lang="pt-PT" sz="2800" b="1" dirty="0">
              <a:latin typeface="Arial Narrow" pitchFamily="34" charset="0"/>
              <a:cs typeface="Arial" pitchFamily="34" charset="0"/>
            </a:endParaRPr>
          </a:p>
        </p:txBody>
      </p:sp>
      <p:pic>
        <p:nvPicPr>
          <p:cNvPr id="11" name="Imagem 10"/>
          <p:cNvPicPr/>
          <p:nvPr/>
        </p:nvPicPr>
        <p:blipFill>
          <a:blip r:embed="rId3" cstate="print"/>
          <a:srcRect/>
          <a:stretch>
            <a:fillRect/>
          </a:stretch>
        </p:blipFill>
        <p:spPr bwMode="auto">
          <a:xfrm>
            <a:off x="7439819" y="152400"/>
            <a:ext cx="2218531" cy="457200"/>
          </a:xfrm>
          <a:prstGeom prst="rect">
            <a:avLst/>
          </a:prstGeom>
          <a:noFill/>
          <a:ln w="9525">
            <a:noFill/>
            <a:miter lim="800000"/>
            <a:headEnd/>
            <a:tailEnd/>
          </a:ln>
        </p:spPr>
      </p:pic>
      <p:sp>
        <p:nvSpPr>
          <p:cNvPr id="7" name="Marcador de Posição do Rodapé 8"/>
          <p:cNvSpPr>
            <a:spLocks noGrp="1"/>
          </p:cNvSpPr>
          <p:nvPr>
            <p:ph type="ftr" sz="quarter" idx="11"/>
          </p:nvPr>
        </p:nvSpPr>
        <p:spPr>
          <a:xfrm>
            <a:off x="3886330" y="6356351"/>
            <a:ext cx="3136900" cy="365125"/>
          </a:xfrm>
        </p:spPr>
        <p:txBody>
          <a:bodyPr/>
          <a:lstStyle/>
          <a:p>
            <a:r>
              <a:rPr lang="en-US" dirty="0" smtClean="0"/>
              <a:t>Helder Guerreiro</a:t>
            </a:r>
            <a:endParaRPr lang="en-US" dirty="0"/>
          </a:p>
        </p:txBody>
      </p:sp>
      <p:sp>
        <p:nvSpPr>
          <p:cNvPr id="8" name="Marcador de Posição da Data 8"/>
          <p:cNvSpPr>
            <a:spLocks noGrp="1"/>
          </p:cNvSpPr>
          <p:nvPr>
            <p:ph type="dt" sz="half" idx="10"/>
          </p:nvPr>
        </p:nvSpPr>
        <p:spPr>
          <a:xfrm>
            <a:off x="92459" y="6356351"/>
            <a:ext cx="3015335" cy="365125"/>
          </a:xfrm>
        </p:spPr>
        <p:txBody>
          <a:bodyPr/>
          <a:lstStyle/>
          <a:p>
            <a:r>
              <a:rPr lang="pt-PT" dirty="0" smtClean="0"/>
              <a:t>Bilbao, 7 </a:t>
            </a:r>
            <a:r>
              <a:rPr lang="pt-PT" dirty="0" err="1" smtClean="0"/>
              <a:t>and</a:t>
            </a:r>
            <a:r>
              <a:rPr lang="pt-PT" dirty="0" smtClean="0"/>
              <a:t> 8 </a:t>
            </a:r>
            <a:r>
              <a:rPr lang="pt-PT" dirty="0" err="1" smtClean="0"/>
              <a:t>June</a:t>
            </a:r>
            <a:r>
              <a:rPr lang="pt-PT" dirty="0" smtClean="0"/>
              <a:t> 2018</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n-GB" dirty="0" smtClean="0">
                <a:latin typeface="Arial Narrow" panose="020B0606020202030204" pitchFamily="34" charset="0"/>
              </a:rPr>
              <a:t>The External Evaluation of Schools</a:t>
            </a:r>
            <a:endParaRPr lang="en-GB" dirty="0">
              <a:latin typeface="Arial Narrow" panose="020B0606020202030204" pitchFamily="34" charset="0"/>
            </a:endParaRPr>
          </a:p>
        </p:txBody>
      </p:sp>
      <p:sp>
        <p:nvSpPr>
          <p:cNvPr id="3" name="Subtítulo 2"/>
          <p:cNvSpPr>
            <a:spLocks noGrp="1"/>
          </p:cNvSpPr>
          <p:nvPr>
            <p:ph type="subTitle" idx="1"/>
          </p:nvPr>
        </p:nvSpPr>
        <p:spPr/>
        <p:txBody>
          <a:bodyPr/>
          <a:lstStyle/>
          <a:p>
            <a:r>
              <a:rPr lang="pt-PT" dirty="0" smtClean="0">
                <a:latin typeface="Arial Narrow" panose="020B0606020202030204" pitchFamily="34" charset="0"/>
              </a:rPr>
              <a:t>Framework </a:t>
            </a:r>
            <a:r>
              <a:rPr lang="pt-PT" dirty="0" err="1" smtClean="0">
                <a:latin typeface="Arial Narrow" panose="020B0606020202030204" pitchFamily="34" charset="0"/>
              </a:rPr>
              <a:t>and</a:t>
            </a:r>
            <a:r>
              <a:rPr lang="pt-PT" dirty="0" smtClean="0">
                <a:latin typeface="Arial Narrow" panose="020B0606020202030204" pitchFamily="34" charset="0"/>
              </a:rPr>
              <a:t> </a:t>
            </a:r>
            <a:r>
              <a:rPr lang="pt-PT" dirty="0" err="1" smtClean="0">
                <a:latin typeface="Arial Narrow" panose="020B0606020202030204" pitchFamily="34" charset="0"/>
              </a:rPr>
              <a:t>Procedures</a:t>
            </a:r>
            <a:endParaRPr lang="pt-PT" dirty="0" smtClean="0">
              <a:latin typeface="Arial Narrow" panose="020B0606020202030204" pitchFamily="34" charset="0"/>
            </a:endParaRPr>
          </a:p>
          <a:p>
            <a:r>
              <a:rPr lang="pt-PT" sz="1800" dirty="0" smtClean="0">
                <a:latin typeface="Arial Narrow" panose="020B0606020202030204" pitchFamily="34" charset="0"/>
              </a:rPr>
              <a:t>(in </a:t>
            </a:r>
            <a:r>
              <a:rPr lang="pt-PT" sz="1800" dirty="0" err="1" smtClean="0">
                <a:latin typeface="Arial Narrow" panose="020B0606020202030204" pitchFamily="34" charset="0"/>
              </a:rPr>
              <a:t>the</a:t>
            </a:r>
            <a:r>
              <a:rPr lang="pt-PT" sz="1800" dirty="0" smtClean="0">
                <a:latin typeface="Arial Narrow" panose="020B0606020202030204" pitchFamily="34" charset="0"/>
              </a:rPr>
              <a:t> 2nd </a:t>
            </a:r>
            <a:r>
              <a:rPr lang="pt-PT" sz="1800" dirty="0" err="1" smtClean="0">
                <a:latin typeface="Arial Narrow" panose="020B0606020202030204" pitchFamily="34" charset="0"/>
              </a:rPr>
              <a:t>cycle</a:t>
            </a:r>
            <a:r>
              <a:rPr lang="pt-PT" sz="1800" dirty="0" smtClean="0">
                <a:latin typeface="Arial Narrow" panose="020B0606020202030204" pitchFamily="34" charset="0"/>
              </a:rPr>
              <a:t>)</a:t>
            </a:r>
            <a:endParaRPr lang="pt-PT" sz="1800" dirty="0">
              <a:latin typeface="Arial Narrow" panose="020B0606020202030204" pitchFamily="34" charset="0"/>
            </a:endParaRPr>
          </a:p>
        </p:txBody>
      </p:sp>
      <p:pic>
        <p:nvPicPr>
          <p:cNvPr id="4" name="Imagem 3"/>
          <p:cNvPicPr/>
          <p:nvPr/>
        </p:nvPicPr>
        <p:blipFill>
          <a:blip r:embed="rId2" cstate="print"/>
          <a:srcRect/>
          <a:stretch>
            <a:fillRect/>
          </a:stretch>
        </p:blipFill>
        <p:spPr bwMode="auto">
          <a:xfrm>
            <a:off x="6944519" y="304800"/>
            <a:ext cx="2218531" cy="457200"/>
          </a:xfrm>
          <a:prstGeom prst="rect">
            <a:avLst/>
          </a:prstGeom>
          <a:noFill/>
          <a:ln w="9525">
            <a:noFill/>
            <a:miter lim="800000"/>
            <a:headEnd/>
            <a:tailEnd/>
          </a:ln>
        </p:spPr>
      </p:pic>
      <p:sp>
        <p:nvSpPr>
          <p:cNvPr id="5" name="Marcador de Posição da Data 8"/>
          <p:cNvSpPr>
            <a:spLocks noGrp="1"/>
          </p:cNvSpPr>
          <p:nvPr>
            <p:ph type="dt" sz="half" idx="10"/>
          </p:nvPr>
        </p:nvSpPr>
        <p:spPr>
          <a:xfrm>
            <a:off x="92459" y="6356351"/>
            <a:ext cx="3015335" cy="365125"/>
          </a:xfrm>
        </p:spPr>
        <p:txBody>
          <a:bodyPr/>
          <a:lstStyle/>
          <a:p>
            <a:r>
              <a:rPr lang="pt-PT" dirty="0" smtClean="0"/>
              <a:t>Bilbao, 7 </a:t>
            </a:r>
            <a:r>
              <a:rPr lang="pt-PT" dirty="0" err="1" smtClean="0"/>
              <a:t>and</a:t>
            </a:r>
            <a:r>
              <a:rPr lang="pt-PT" dirty="0" smtClean="0"/>
              <a:t> 8 </a:t>
            </a:r>
            <a:r>
              <a:rPr lang="pt-PT" dirty="0" err="1" smtClean="0"/>
              <a:t>June</a:t>
            </a:r>
            <a:r>
              <a:rPr lang="pt-PT" dirty="0" smtClean="0"/>
              <a:t> 2018</a:t>
            </a:r>
            <a:endParaRPr lang="en-US" dirty="0"/>
          </a:p>
        </p:txBody>
      </p:sp>
    </p:spTree>
    <p:extLst>
      <p:ext uri="{BB962C8B-B14F-4D97-AF65-F5344CB8AC3E}">
        <p14:creationId xmlns:p14="http://schemas.microsoft.com/office/powerpoint/2010/main" val="39881517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5300" y="533400"/>
            <a:ext cx="8915400" cy="1143000"/>
          </a:xfrm>
        </p:spPr>
        <p:txBody>
          <a:bodyPr vert="horz" lIns="91440" tIns="45720" rIns="91440" bIns="45720" rtlCol="0" anchor="ctr">
            <a:normAutofit/>
          </a:bodyPr>
          <a:lstStyle/>
          <a:p>
            <a:r>
              <a:rPr lang="en-GB" sz="2400" b="1" cap="all" dirty="0" smtClean="0">
                <a:latin typeface="Arial Narrow" pitchFamily="34" charset="0"/>
              </a:rPr>
              <a:t>Aims of the External Evaluation</a:t>
            </a:r>
            <a:endParaRPr lang="pt-PT" sz="2400" b="1" cap="all" dirty="0" smtClean="0">
              <a:latin typeface="Arial Narrow" pitchFamily="34" charset="0"/>
            </a:endParaRPr>
          </a:p>
        </p:txBody>
      </p:sp>
      <p:sp>
        <p:nvSpPr>
          <p:cNvPr id="3" name="Marcador de Posição de Conteúdo 2"/>
          <p:cNvSpPr>
            <a:spLocks noGrp="1"/>
          </p:cNvSpPr>
          <p:nvPr>
            <p:ph idx="1"/>
          </p:nvPr>
        </p:nvSpPr>
        <p:spPr>
          <a:xfrm>
            <a:off x="495300" y="1371601"/>
            <a:ext cx="8915400" cy="4525963"/>
          </a:xfrm>
        </p:spPr>
        <p:txBody>
          <a:bodyPr>
            <a:noAutofit/>
          </a:bodyPr>
          <a:lstStyle/>
          <a:p>
            <a:pPr marL="266700" indent="-266700" algn="just">
              <a:spcBef>
                <a:spcPct val="10000"/>
              </a:spcBef>
              <a:buClr>
                <a:srgbClr val="00535E"/>
              </a:buClr>
              <a:buSzPct val="90000"/>
              <a:buFont typeface="Wingdings 3" pitchFamily="18" charset="2"/>
              <a:buChar char=""/>
              <a:defRPr/>
            </a:pPr>
            <a:r>
              <a:rPr lang="en-GB" altLang="ja-JP" sz="2400" dirty="0" smtClean="0">
                <a:latin typeface="Arial Narrow" pitchFamily="34" charset="0"/>
              </a:rPr>
              <a:t>To promote the progress </a:t>
            </a:r>
            <a:r>
              <a:rPr lang="en-GB" altLang="ja-JP" sz="2400" smtClean="0">
                <a:latin typeface="Arial Narrow" pitchFamily="34" charset="0"/>
              </a:rPr>
              <a:t>of pupils’ </a:t>
            </a:r>
            <a:r>
              <a:rPr lang="en-GB" altLang="ja-JP" sz="2400" dirty="0" smtClean="0">
                <a:latin typeface="Arial Narrow" pitchFamily="34" charset="0"/>
              </a:rPr>
              <a:t>learning and achievements, by identifying the strengths and priority areas where the schools’ actions should improve.</a:t>
            </a:r>
          </a:p>
          <a:p>
            <a:pPr marL="266700" indent="-266700" algn="just">
              <a:spcBef>
                <a:spcPct val="10000"/>
              </a:spcBef>
              <a:buClr>
                <a:srgbClr val="00535E"/>
              </a:buClr>
              <a:buSzPct val="90000"/>
              <a:defRPr/>
            </a:pPr>
            <a:endParaRPr lang="en-GB" altLang="ja-JP" sz="2400" dirty="0" smtClean="0">
              <a:latin typeface="Arial Narrow" pitchFamily="34" charset="0"/>
            </a:endParaRPr>
          </a:p>
          <a:p>
            <a:pPr marL="266700" indent="-266700" algn="just">
              <a:spcBef>
                <a:spcPct val="10000"/>
              </a:spcBef>
              <a:buClr>
                <a:srgbClr val="00535E"/>
              </a:buClr>
              <a:buSzPct val="90000"/>
              <a:buFont typeface="Wingdings 3" pitchFamily="18" charset="2"/>
              <a:buChar char=""/>
              <a:defRPr/>
            </a:pPr>
            <a:r>
              <a:rPr lang="en-GB" altLang="ja-JP" sz="2400" dirty="0" smtClean="0">
                <a:latin typeface="Arial Narrow" pitchFamily="34" charset="0"/>
              </a:rPr>
              <a:t>To increase responsibility at all levels, validating the schools’ self-evaluation practices.</a:t>
            </a:r>
          </a:p>
          <a:p>
            <a:pPr marL="266700" indent="-266700" algn="just">
              <a:spcBef>
                <a:spcPct val="10000"/>
              </a:spcBef>
              <a:buClr>
                <a:srgbClr val="00535E"/>
              </a:buClr>
              <a:buSzPct val="90000"/>
              <a:defRPr/>
            </a:pPr>
            <a:endParaRPr lang="en-GB" altLang="ja-JP" sz="2400" dirty="0" smtClean="0">
              <a:latin typeface="Arial Narrow" pitchFamily="34" charset="0"/>
            </a:endParaRPr>
          </a:p>
          <a:p>
            <a:pPr marL="266700" indent="-266700" algn="just">
              <a:spcBef>
                <a:spcPct val="10000"/>
              </a:spcBef>
              <a:buClr>
                <a:srgbClr val="00535E"/>
              </a:buClr>
              <a:buSzPct val="90000"/>
              <a:buFont typeface="Wingdings 3" pitchFamily="18" charset="2"/>
              <a:buChar char=""/>
              <a:defRPr/>
            </a:pPr>
            <a:r>
              <a:rPr lang="en-GB" altLang="ja-JP" sz="2400" dirty="0" smtClean="0">
                <a:latin typeface="Arial Narrow" pitchFamily="34" charset="0"/>
              </a:rPr>
              <a:t>To encourage stakeholders’ participation and involvement in school, offering a better public knowledge about the quality of the schools’ work.</a:t>
            </a:r>
          </a:p>
          <a:p>
            <a:pPr marL="266700" indent="-266700" algn="just">
              <a:spcBef>
                <a:spcPct val="10000"/>
              </a:spcBef>
              <a:buClr>
                <a:srgbClr val="00535E"/>
              </a:buClr>
              <a:buSzPct val="90000"/>
              <a:defRPr/>
            </a:pPr>
            <a:endParaRPr lang="en-GB" altLang="ja-JP" sz="2400" dirty="0" smtClean="0">
              <a:latin typeface="Arial Narrow" pitchFamily="34" charset="0"/>
            </a:endParaRPr>
          </a:p>
          <a:p>
            <a:pPr marL="266700" indent="-266700" algn="just">
              <a:spcBef>
                <a:spcPct val="10000"/>
              </a:spcBef>
              <a:buClr>
                <a:srgbClr val="00535E"/>
              </a:buClr>
              <a:buSzPct val="90000"/>
              <a:buFont typeface="Wingdings 3" pitchFamily="18" charset="2"/>
              <a:buChar char=""/>
              <a:defRPr/>
            </a:pPr>
            <a:r>
              <a:rPr lang="en-GB" altLang="ja-JP" sz="2400" dirty="0" smtClean="0">
                <a:latin typeface="Arial Narrow" pitchFamily="34" charset="0"/>
              </a:rPr>
              <a:t>To contribute to the regulation of the educational system, providing relevant information for decision-making and school management. </a:t>
            </a:r>
          </a:p>
          <a:p>
            <a:endParaRPr lang="pt-PT" sz="2400" dirty="0">
              <a:latin typeface="Arial Narrow" pitchFamily="34" charset="0"/>
            </a:endParaRPr>
          </a:p>
        </p:txBody>
      </p:sp>
      <p:pic>
        <p:nvPicPr>
          <p:cNvPr id="4" name="Imagem 3"/>
          <p:cNvPicPr/>
          <p:nvPr/>
        </p:nvPicPr>
        <p:blipFill>
          <a:blip r:embed="rId2" cstate="print"/>
          <a:srcRect/>
          <a:stretch>
            <a:fillRect/>
          </a:stretch>
        </p:blipFill>
        <p:spPr bwMode="auto">
          <a:xfrm>
            <a:off x="6944519" y="304800"/>
            <a:ext cx="2218531" cy="457200"/>
          </a:xfrm>
          <a:prstGeom prst="rect">
            <a:avLst/>
          </a:prstGeom>
          <a:noFill/>
          <a:ln w="9525">
            <a:noFill/>
            <a:miter lim="800000"/>
            <a:headEnd/>
            <a:tailEnd/>
          </a:ln>
        </p:spPr>
      </p:pic>
      <p:sp>
        <p:nvSpPr>
          <p:cNvPr id="7" name="Marcador de Posição do Rodapé 6"/>
          <p:cNvSpPr>
            <a:spLocks noGrp="1"/>
          </p:cNvSpPr>
          <p:nvPr>
            <p:ph type="ftr" sz="quarter" idx="11"/>
          </p:nvPr>
        </p:nvSpPr>
        <p:spPr/>
        <p:txBody>
          <a:bodyPr/>
          <a:lstStyle/>
          <a:p>
            <a:r>
              <a:rPr lang="en-US" smtClean="0"/>
              <a:t>Helder Guerreiro</a:t>
            </a:r>
            <a:endParaRPr lang="en-US"/>
          </a:p>
        </p:txBody>
      </p:sp>
      <p:sp>
        <p:nvSpPr>
          <p:cNvPr id="9" name="Marcador de Posição da Data 8"/>
          <p:cNvSpPr>
            <a:spLocks noGrp="1"/>
          </p:cNvSpPr>
          <p:nvPr>
            <p:ph type="dt" sz="half" idx="10"/>
          </p:nvPr>
        </p:nvSpPr>
        <p:spPr>
          <a:xfrm>
            <a:off x="92459" y="6356351"/>
            <a:ext cx="3015335" cy="365125"/>
          </a:xfrm>
        </p:spPr>
        <p:txBody>
          <a:bodyPr/>
          <a:lstStyle/>
          <a:p>
            <a:r>
              <a:rPr lang="pt-PT" dirty="0" smtClean="0"/>
              <a:t>Bilbao, 7 </a:t>
            </a:r>
            <a:r>
              <a:rPr lang="pt-PT" dirty="0" err="1" smtClean="0"/>
              <a:t>and</a:t>
            </a:r>
            <a:r>
              <a:rPr lang="pt-PT" dirty="0" smtClean="0"/>
              <a:t> 8 </a:t>
            </a:r>
            <a:r>
              <a:rPr lang="pt-PT" dirty="0" err="1" smtClean="0"/>
              <a:t>June</a:t>
            </a:r>
            <a:r>
              <a:rPr lang="pt-PT" dirty="0" smtClean="0"/>
              <a:t> 2018</a:t>
            </a:r>
            <a:endParaRPr lang="en-US" dirty="0"/>
          </a:p>
        </p:txBody>
      </p:sp>
    </p:spTree>
    <p:extLst>
      <p:ext uri="{BB962C8B-B14F-4D97-AF65-F5344CB8AC3E}">
        <p14:creationId xmlns:p14="http://schemas.microsoft.com/office/powerpoint/2010/main" val="9461694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5300" y="685800"/>
            <a:ext cx="8915400" cy="1143000"/>
          </a:xfrm>
        </p:spPr>
        <p:txBody>
          <a:bodyPr vert="horz" lIns="91440" tIns="45720" rIns="91440" bIns="45720" rtlCol="0" anchor="ctr">
            <a:normAutofit/>
          </a:bodyPr>
          <a:lstStyle/>
          <a:p>
            <a:r>
              <a:rPr lang="pt-PT" sz="3200" b="1" cap="all" dirty="0" smtClean="0">
                <a:latin typeface="Arial Narrow" pitchFamily="34" charset="0"/>
              </a:rPr>
              <a:t>FRAMEWORK</a:t>
            </a:r>
          </a:p>
        </p:txBody>
      </p:sp>
      <p:pic>
        <p:nvPicPr>
          <p:cNvPr id="4" name="Imagem 3"/>
          <p:cNvPicPr/>
          <p:nvPr/>
        </p:nvPicPr>
        <p:blipFill>
          <a:blip r:embed="rId3" cstate="print"/>
          <a:srcRect/>
          <a:stretch>
            <a:fillRect/>
          </a:stretch>
        </p:blipFill>
        <p:spPr bwMode="auto">
          <a:xfrm>
            <a:off x="6944519" y="304800"/>
            <a:ext cx="2218531" cy="457200"/>
          </a:xfrm>
          <a:prstGeom prst="rect">
            <a:avLst/>
          </a:prstGeom>
          <a:noFill/>
          <a:ln w="9525">
            <a:noFill/>
            <a:miter lim="800000"/>
            <a:headEnd/>
            <a:tailEnd/>
          </a:ln>
        </p:spPr>
      </p:pic>
      <p:sp>
        <p:nvSpPr>
          <p:cNvPr id="7" name="Marcador de Posição do Rodapé 6"/>
          <p:cNvSpPr>
            <a:spLocks noGrp="1"/>
          </p:cNvSpPr>
          <p:nvPr>
            <p:ph type="ftr" sz="quarter" idx="11"/>
          </p:nvPr>
        </p:nvSpPr>
        <p:spPr/>
        <p:txBody>
          <a:bodyPr/>
          <a:lstStyle/>
          <a:p>
            <a:r>
              <a:rPr lang="en-US" smtClean="0"/>
              <a:t>Helder Guerreiro</a:t>
            </a:r>
            <a:endParaRPr lang="en-US"/>
          </a:p>
        </p:txBody>
      </p:sp>
      <p:graphicFrame>
        <p:nvGraphicFramePr>
          <p:cNvPr id="1027" name="Object 3"/>
          <p:cNvGraphicFramePr>
            <a:graphicFrameLocks noChangeAspect="1"/>
          </p:cNvGraphicFramePr>
          <p:nvPr/>
        </p:nvGraphicFramePr>
        <p:xfrm>
          <a:off x="975122" y="1524000"/>
          <a:ext cx="8101938" cy="3733800"/>
        </p:xfrm>
        <a:graphic>
          <a:graphicData uri="http://schemas.openxmlformats.org/presentationml/2006/ole">
            <mc:AlternateContent xmlns:mc="http://schemas.openxmlformats.org/markup-compatibility/2006">
              <mc:Choice xmlns:v="urn:schemas-microsoft-com:vml" Requires="v">
                <p:oleObj spid="_x0000_s2067" name="Diapositivo" r:id="rId4" imgW="418962" imgH="313919" progId="PowerPoint.Slide.12">
                  <p:embed/>
                </p:oleObj>
              </mc:Choice>
              <mc:Fallback>
                <p:oleObj name="Diapositivo" r:id="rId4" imgW="418962" imgH="313919" progId="PowerPoint.Slide.1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5122" y="1524000"/>
                        <a:ext cx="8101938" cy="3733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Rectângulo 9"/>
          <p:cNvSpPr/>
          <p:nvPr/>
        </p:nvSpPr>
        <p:spPr>
          <a:xfrm>
            <a:off x="1733550" y="4715471"/>
            <a:ext cx="6686550" cy="707886"/>
          </a:xfrm>
          <a:prstGeom prst="rect">
            <a:avLst/>
          </a:prstGeom>
        </p:spPr>
        <p:txBody>
          <a:bodyPr wrap="square">
            <a:spAutoFit/>
          </a:bodyPr>
          <a:lstStyle/>
          <a:p>
            <a:r>
              <a:rPr lang="pt-PT" dirty="0" smtClean="0">
                <a:hlinkClick r:id="rId6"/>
              </a:rPr>
              <a:t>http://www.igec.mec.pt/upload/AEE_2016-2017/AEE_16_17_(1)_Quadro_de_Referencia.pdf</a:t>
            </a:r>
            <a:r>
              <a:rPr lang="pt-PT" dirty="0" smtClean="0"/>
              <a:t> </a:t>
            </a:r>
            <a:endParaRPr lang="pt-PT" dirty="0"/>
          </a:p>
        </p:txBody>
      </p:sp>
      <p:sp>
        <p:nvSpPr>
          <p:cNvPr id="8" name="Marcador de Posição da Data 8"/>
          <p:cNvSpPr>
            <a:spLocks noGrp="1"/>
          </p:cNvSpPr>
          <p:nvPr>
            <p:ph type="dt" sz="half" idx="10"/>
          </p:nvPr>
        </p:nvSpPr>
        <p:spPr>
          <a:xfrm>
            <a:off x="92459" y="6356351"/>
            <a:ext cx="3015335" cy="365125"/>
          </a:xfrm>
        </p:spPr>
        <p:txBody>
          <a:bodyPr/>
          <a:lstStyle/>
          <a:p>
            <a:r>
              <a:rPr lang="pt-PT" dirty="0" smtClean="0"/>
              <a:t>Bilbao, 7 </a:t>
            </a:r>
            <a:r>
              <a:rPr lang="pt-PT" dirty="0" err="1" smtClean="0"/>
              <a:t>and</a:t>
            </a:r>
            <a:r>
              <a:rPr lang="pt-PT" dirty="0" smtClean="0"/>
              <a:t> 8 </a:t>
            </a:r>
            <a:r>
              <a:rPr lang="pt-PT" dirty="0" err="1" smtClean="0"/>
              <a:t>June</a:t>
            </a:r>
            <a:r>
              <a:rPr lang="pt-PT" dirty="0" smtClean="0"/>
              <a:t> 2018</a:t>
            </a:r>
            <a:endParaRPr lang="en-US" dirty="0"/>
          </a:p>
        </p:txBody>
      </p:sp>
    </p:spTree>
    <p:extLst>
      <p:ext uri="{BB962C8B-B14F-4D97-AF65-F5344CB8AC3E}">
        <p14:creationId xmlns:p14="http://schemas.microsoft.com/office/powerpoint/2010/main" val="17809983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5300" y="914400"/>
            <a:ext cx="8915400" cy="914400"/>
          </a:xfrm>
        </p:spPr>
        <p:txBody>
          <a:bodyPr vert="horz" lIns="91440" tIns="45720" rIns="91440" bIns="45720" rtlCol="0" anchor="t">
            <a:normAutofit fontScale="90000"/>
          </a:bodyPr>
          <a:lstStyle/>
          <a:p>
            <a:r>
              <a:rPr lang="en-GB" sz="3200" b="1" cap="all" smtClean="0">
                <a:latin typeface="Arial Narrow" pitchFamily="34" charset="0"/>
              </a:rPr>
              <a:t>Domains and key factors of evaluation</a:t>
            </a:r>
            <a:br>
              <a:rPr lang="en-GB" sz="3200" b="1" cap="all" smtClean="0">
                <a:latin typeface="Arial Narrow" pitchFamily="34" charset="0"/>
              </a:rPr>
            </a:br>
            <a:endParaRPr lang="en-GB" sz="3200" b="1" cap="all" smtClean="0">
              <a:latin typeface="Arial Narrow" pitchFamily="34" charset="0"/>
            </a:endParaRPr>
          </a:p>
        </p:txBody>
      </p:sp>
      <p:sp>
        <p:nvSpPr>
          <p:cNvPr id="3" name="Marcador de Posição de Conteúdo 2"/>
          <p:cNvSpPr>
            <a:spLocks noGrp="1"/>
          </p:cNvSpPr>
          <p:nvPr>
            <p:ph idx="1"/>
          </p:nvPr>
        </p:nvSpPr>
        <p:spPr/>
        <p:txBody>
          <a:bodyPr>
            <a:normAutofit/>
          </a:bodyPr>
          <a:lstStyle/>
          <a:p>
            <a:pPr marL="514350" indent="-514350" algn="just">
              <a:buSzPct val="100000"/>
              <a:buNone/>
            </a:pPr>
            <a:r>
              <a:rPr lang="en-GB" sz="2800" b="1" dirty="0" smtClean="0">
                <a:solidFill>
                  <a:schemeClr val="tx2"/>
                </a:solidFill>
                <a:latin typeface="Arial Narrow" pitchFamily="34" charset="0"/>
              </a:rPr>
              <a:t>1. Results</a:t>
            </a:r>
          </a:p>
          <a:p>
            <a:pPr marL="514350" indent="-514350" algn="just">
              <a:buSzPct val="100000"/>
              <a:buNone/>
            </a:pPr>
            <a:endParaRPr lang="en-GB" sz="2800" b="1" dirty="0" smtClean="0">
              <a:latin typeface="Arial Narrow" pitchFamily="34" charset="0"/>
            </a:endParaRPr>
          </a:p>
          <a:p>
            <a:pPr algn="just">
              <a:buSzPct val="100000"/>
            </a:pPr>
            <a:r>
              <a:rPr lang="en-GB" sz="2800" dirty="0" smtClean="0">
                <a:latin typeface="Arial Narrow" pitchFamily="34" charset="0"/>
              </a:rPr>
              <a:t>Academic success	Expected vs Observed Value</a:t>
            </a:r>
          </a:p>
          <a:p>
            <a:pPr marL="914400" lvl="2" indent="0" algn="just">
              <a:buSzPct val="100000"/>
              <a:buNone/>
            </a:pPr>
            <a:endParaRPr lang="en-GB" sz="2800" dirty="0" smtClean="0">
              <a:latin typeface="Arial Narrow" pitchFamily="34" charset="0"/>
            </a:endParaRPr>
          </a:p>
          <a:p>
            <a:pPr algn="just">
              <a:buSzPct val="100000"/>
            </a:pPr>
            <a:r>
              <a:rPr lang="en-GB" sz="2800" dirty="0" smtClean="0">
                <a:latin typeface="Arial Narrow" pitchFamily="34" charset="0"/>
              </a:rPr>
              <a:t>Social outcomes</a:t>
            </a:r>
          </a:p>
          <a:p>
            <a:pPr algn="just">
              <a:buSzPct val="100000"/>
              <a:buNone/>
            </a:pPr>
            <a:endParaRPr lang="en-GB" sz="2800" dirty="0" smtClean="0">
              <a:latin typeface="Arial Narrow" pitchFamily="34" charset="0"/>
            </a:endParaRPr>
          </a:p>
          <a:p>
            <a:pPr algn="just">
              <a:buSzPct val="100000"/>
            </a:pPr>
            <a:r>
              <a:rPr lang="en-GB" sz="2800" dirty="0" smtClean="0">
                <a:latin typeface="Arial Narrow" pitchFamily="34" charset="0"/>
              </a:rPr>
              <a:t>Community recognition</a:t>
            </a:r>
            <a:endParaRPr lang="en-GB" sz="2800" dirty="0">
              <a:latin typeface="Arial Narrow" pitchFamily="34" charset="0"/>
            </a:endParaRPr>
          </a:p>
        </p:txBody>
      </p:sp>
      <p:pic>
        <p:nvPicPr>
          <p:cNvPr id="4" name="Imagem 3"/>
          <p:cNvPicPr/>
          <p:nvPr/>
        </p:nvPicPr>
        <p:blipFill>
          <a:blip r:embed="rId2" cstate="print"/>
          <a:srcRect/>
          <a:stretch>
            <a:fillRect/>
          </a:stretch>
        </p:blipFill>
        <p:spPr bwMode="auto">
          <a:xfrm>
            <a:off x="6944519" y="304800"/>
            <a:ext cx="2218531" cy="457200"/>
          </a:xfrm>
          <a:prstGeom prst="rect">
            <a:avLst/>
          </a:prstGeom>
          <a:noFill/>
          <a:ln w="9525">
            <a:noFill/>
            <a:miter lim="800000"/>
            <a:headEnd/>
            <a:tailEnd/>
          </a:ln>
        </p:spPr>
      </p:pic>
      <p:sp>
        <p:nvSpPr>
          <p:cNvPr id="7" name="Marcador de Posição do Rodapé 6"/>
          <p:cNvSpPr>
            <a:spLocks noGrp="1"/>
          </p:cNvSpPr>
          <p:nvPr>
            <p:ph type="ftr" sz="quarter" idx="11"/>
          </p:nvPr>
        </p:nvSpPr>
        <p:spPr/>
        <p:txBody>
          <a:bodyPr/>
          <a:lstStyle/>
          <a:p>
            <a:r>
              <a:rPr lang="en-GB" smtClean="0"/>
              <a:t>Helder Guerreiro</a:t>
            </a:r>
            <a:endParaRPr lang="en-GB"/>
          </a:p>
        </p:txBody>
      </p:sp>
      <p:sp>
        <p:nvSpPr>
          <p:cNvPr id="8" name="Seta para a direita 7"/>
          <p:cNvSpPr/>
          <p:nvPr/>
        </p:nvSpPr>
        <p:spPr>
          <a:xfrm>
            <a:off x="3467835" y="2708920"/>
            <a:ext cx="74295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Marcador de Posição da Data 8"/>
          <p:cNvSpPr>
            <a:spLocks noGrp="1"/>
          </p:cNvSpPr>
          <p:nvPr>
            <p:ph type="dt" sz="half" idx="10"/>
          </p:nvPr>
        </p:nvSpPr>
        <p:spPr>
          <a:xfrm>
            <a:off x="92459" y="6356351"/>
            <a:ext cx="3015335" cy="365125"/>
          </a:xfrm>
        </p:spPr>
        <p:txBody>
          <a:bodyPr/>
          <a:lstStyle/>
          <a:p>
            <a:r>
              <a:rPr lang="pt-PT" dirty="0" smtClean="0"/>
              <a:t>Bilbao, 7 </a:t>
            </a:r>
            <a:r>
              <a:rPr lang="pt-PT" dirty="0" err="1" smtClean="0"/>
              <a:t>and</a:t>
            </a:r>
            <a:r>
              <a:rPr lang="pt-PT" dirty="0" smtClean="0"/>
              <a:t> 8 </a:t>
            </a:r>
            <a:r>
              <a:rPr lang="pt-PT" dirty="0" err="1" smtClean="0"/>
              <a:t>June</a:t>
            </a:r>
            <a:r>
              <a:rPr lang="pt-PT" dirty="0" smtClean="0"/>
              <a:t> 2018</a:t>
            </a:r>
            <a:endParaRPr lang="en-US" dirty="0"/>
          </a:p>
        </p:txBody>
      </p:sp>
    </p:spTree>
    <p:extLst>
      <p:ext uri="{BB962C8B-B14F-4D97-AF65-F5344CB8AC3E}">
        <p14:creationId xmlns:p14="http://schemas.microsoft.com/office/powerpoint/2010/main" val="15228456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fluência">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onfluê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fluê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9827</TotalTime>
  <Words>1115</Words>
  <Application>Microsoft Office PowerPoint</Application>
  <PresentationFormat>Papel A4 (210x297 mm)</PresentationFormat>
  <Paragraphs>240</Paragraphs>
  <Slides>23</Slides>
  <Notes>8</Notes>
  <HiddenSlides>0</HiddenSlides>
  <MMClips>0</MMClips>
  <ScaleCrop>false</ScaleCrop>
  <HeadingPairs>
    <vt:vector size="6" baseType="variant">
      <vt:variant>
        <vt:lpstr>Tema</vt:lpstr>
      </vt:variant>
      <vt:variant>
        <vt:i4>1</vt:i4>
      </vt:variant>
      <vt:variant>
        <vt:lpstr>Servidores OLE incorporados</vt:lpstr>
      </vt:variant>
      <vt:variant>
        <vt:i4>1</vt:i4>
      </vt:variant>
      <vt:variant>
        <vt:lpstr>Títulos dos diapositivos</vt:lpstr>
      </vt:variant>
      <vt:variant>
        <vt:i4>23</vt:i4>
      </vt:variant>
    </vt:vector>
  </HeadingPairs>
  <TitlesOfParts>
    <vt:vector size="25" baseType="lpstr">
      <vt:lpstr>Confluência</vt:lpstr>
      <vt:lpstr>Diapositivo</vt:lpstr>
      <vt:lpstr>THE INSPECTION SYSTEM AND THE SCHOOL EXTERNAL EVALUATION</vt:lpstr>
      <vt:lpstr>Annual Planning      2018 (some figures)  </vt:lpstr>
      <vt:lpstr>SCOPE AND MISSION OF THE INSPECTORATE: </vt:lpstr>
      <vt:lpstr>INSPECTION PROGRAMMES </vt:lpstr>
      <vt:lpstr>EVALUATION</vt:lpstr>
      <vt:lpstr>The External Evaluation of Schools</vt:lpstr>
      <vt:lpstr>Aims of the External Evaluation</vt:lpstr>
      <vt:lpstr>FRAMEWORK</vt:lpstr>
      <vt:lpstr>Domains and key factors of evaluation </vt:lpstr>
      <vt:lpstr>Domains and key factors of evaluation </vt:lpstr>
      <vt:lpstr>Domains and key factors of evaluation </vt:lpstr>
      <vt:lpstr>Evaluation Scale</vt:lpstr>
      <vt:lpstr>Apresentação do PowerPoint</vt:lpstr>
      <vt:lpstr>BEFORE THE SCHOOL VISIT</vt:lpstr>
      <vt:lpstr>THE SCHOOL VISIT</vt:lpstr>
      <vt:lpstr>AFTER THE SCHOOL VISIT – THE REPORT</vt:lpstr>
      <vt:lpstr>Apresentação do PowerPoint</vt:lpstr>
      <vt:lpstr>Apresentação do PowerPoint</vt:lpstr>
      <vt:lpstr>THE OECD REVIEW – April 2012</vt:lpstr>
      <vt:lpstr>THE OECD REVIEW – STRENGTHS</vt:lpstr>
      <vt:lpstr>THE OECD REVIEW – CHALLENGES</vt:lpstr>
      <vt:lpstr>THE OECD REVIEW – POLICY RECOMMENDATIONS</vt:lpstr>
      <vt:lpstr>Apresentação do PowerPoint</vt:lpstr>
    </vt:vector>
  </TitlesOfParts>
  <Company>Ministério da Educação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Inspecção Geral da Educação</dc:creator>
  <cp:lastModifiedBy>Helder Lopo Guerreiro (IGEC)</cp:lastModifiedBy>
  <cp:revision>852</cp:revision>
  <dcterms:created xsi:type="dcterms:W3CDTF">2004-10-07T12:20:10Z</dcterms:created>
  <dcterms:modified xsi:type="dcterms:W3CDTF">2018-05-26T16:35:22Z</dcterms:modified>
</cp:coreProperties>
</file>