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0" r:id="rId5"/>
    <p:sldId id="261" r:id="rId6"/>
    <p:sldId id="265" r:id="rId7"/>
    <p:sldId id="266" r:id="rId8"/>
    <p:sldId id="262" r:id="rId9"/>
    <p:sldId id="267" r:id="rId10"/>
    <p:sldId id="268" r:id="rId11"/>
    <p:sldId id="26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8"/>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FA1AEC1-EA84-4FC9-BB3C-89AAC0B4DC31}" type="datetimeFigureOut">
              <a:rPr lang="fr-FR" smtClean="0"/>
              <a:t>29/04/2019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427422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A1AEC1-EA84-4FC9-BB3C-89AAC0B4DC31}" type="datetimeFigureOut">
              <a:rPr lang="fr-FR" smtClean="0"/>
              <a:t>29/04/2019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329559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A1AEC1-EA84-4FC9-BB3C-89AAC0B4DC31}" type="datetimeFigureOut">
              <a:rPr lang="fr-FR" smtClean="0"/>
              <a:t>29/04/2019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1194679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FA1AEC1-EA84-4FC9-BB3C-89AAC0B4DC31}" type="datetimeFigureOut">
              <a:rPr lang="fr-FR" smtClean="0"/>
              <a:t>29/04/2019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371718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FA1AEC1-EA84-4FC9-BB3C-89AAC0B4DC31}" type="datetimeFigureOut">
              <a:rPr lang="fr-FR" smtClean="0"/>
              <a:t>29/04/2019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296344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A1AEC1-EA84-4FC9-BB3C-89AAC0B4DC31}" type="datetimeFigureOut">
              <a:rPr lang="fr-FR" smtClean="0"/>
              <a:t>29/04/2019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297384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FA1AEC1-EA84-4FC9-BB3C-89AAC0B4DC31}" type="datetimeFigureOut">
              <a:rPr lang="fr-FR" smtClean="0"/>
              <a:t>29/04/2019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206252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FA1AEC1-EA84-4FC9-BB3C-89AAC0B4DC31}" type="datetimeFigureOut">
              <a:rPr lang="fr-FR" smtClean="0"/>
              <a:t>29/04/2019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3245019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A1AEC1-EA84-4FC9-BB3C-89AAC0B4DC31}" type="datetimeFigureOut">
              <a:rPr lang="fr-FR" smtClean="0"/>
              <a:t>29/04/2019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35968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4" y="273049"/>
            <a:ext cx="3008313" cy="1162051"/>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FA1AEC1-EA84-4FC9-BB3C-89AAC0B4DC31}" type="datetimeFigureOut">
              <a:rPr lang="fr-FR" smtClean="0"/>
              <a:t>29/04/2019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1625959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9"/>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FA1AEC1-EA84-4FC9-BB3C-89AAC0B4DC31}" type="datetimeFigureOut">
              <a:rPr lang="fr-FR" smtClean="0"/>
              <a:t>29/04/2019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A8E26B-E9C3-4216-A78A-60628EC4C7FD}" type="slidenum">
              <a:rPr lang="fr-FR" smtClean="0"/>
              <a:t>‹Nº›</a:t>
            </a:fld>
            <a:endParaRPr lang="fr-FR"/>
          </a:p>
        </p:txBody>
      </p:sp>
    </p:spTree>
    <p:extLst>
      <p:ext uri="{BB962C8B-B14F-4D97-AF65-F5344CB8AC3E}">
        <p14:creationId xmlns:p14="http://schemas.microsoft.com/office/powerpoint/2010/main" val="3930546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1AEC1-EA84-4FC9-BB3C-89AAC0B4DC31}" type="datetimeFigureOut">
              <a:rPr lang="fr-FR" smtClean="0"/>
              <a:t>29/04/2019</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8E26B-E9C3-4216-A78A-60628EC4C7FD}" type="slidenum">
              <a:rPr lang="fr-FR" smtClean="0"/>
              <a:t>‹Nº›</a:t>
            </a:fld>
            <a:endParaRPr lang="fr-FR"/>
          </a:p>
        </p:txBody>
      </p:sp>
    </p:spTree>
    <p:extLst>
      <p:ext uri="{BB962C8B-B14F-4D97-AF65-F5344CB8AC3E}">
        <p14:creationId xmlns:p14="http://schemas.microsoft.com/office/powerpoint/2010/main" val="2829009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A0000"/>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36913"/>
            <a:ext cx="7772400" cy="1470025"/>
          </a:xfrm>
        </p:spPr>
        <p:txBody>
          <a:bodyPr>
            <a:normAutofit/>
          </a:bodyPr>
          <a:lstStyle/>
          <a:p>
            <a:r>
              <a:rPr lang="fr-FR"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L’impact de l’inspection</a:t>
            </a:r>
            <a:endParaRPr lang="fr-FR"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Sous-titre 2"/>
          <p:cNvSpPr>
            <a:spLocks noGrp="1"/>
          </p:cNvSpPr>
          <p:nvPr>
            <p:ph type="subTitle" idx="1"/>
          </p:nvPr>
        </p:nvSpPr>
        <p:spPr>
          <a:xfrm>
            <a:off x="1371600" y="4437112"/>
            <a:ext cx="6400800" cy="1080120"/>
          </a:xfrm>
        </p:spPr>
        <p:txBody>
          <a:bodyPr>
            <a:norm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fr-FR" sz="2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Conclusions des réflexions de la SICI sur l’année 2018</a:t>
            </a:r>
            <a:endParaRPr lang="fr-FR"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028" name="Picture 4" descr="C:\Users\cbourdal\Documents\CHANTAL MANES\SICI\SICI Logo Varianten\SICI Logos Varianten\SICI_4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888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cteur droit 4"/>
          <p:cNvCxnSpPr/>
          <p:nvPr/>
        </p:nvCxnSpPr>
        <p:spPr>
          <a:xfrm>
            <a:off x="3239852" y="4077072"/>
            <a:ext cx="266429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5652120" y="6095038"/>
            <a:ext cx="3384376" cy="646331"/>
          </a:xfrm>
          <a:prstGeom prst="rect">
            <a:avLst/>
          </a:prstGeom>
          <a:noFill/>
        </p:spPr>
        <p:txBody>
          <a:bodyPr wrap="square" rtlCol="0">
            <a:spAutoFit/>
          </a:bodyPr>
          <a:lstStyle/>
          <a:p>
            <a:pPr algn="r"/>
            <a:r>
              <a:rPr lang="fr-FR" dirty="0" smtClean="0">
                <a:solidFill>
                  <a:schemeClr val="bg1"/>
                </a:solidFill>
              </a:rPr>
              <a:t> </a:t>
            </a:r>
            <a:r>
              <a:rPr lang="fr-FR" b="1" dirty="0">
                <a:solidFill>
                  <a:schemeClr val="bg1"/>
                </a:solidFill>
              </a:rPr>
              <a:t>Chantal </a:t>
            </a:r>
            <a:r>
              <a:rPr lang="fr-FR" b="1" dirty="0" err="1">
                <a:solidFill>
                  <a:schemeClr val="bg1"/>
                </a:solidFill>
              </a:rPr>
              <a:t>Manes-Bonnisseau</a:t>
            </a:r>
            <a:r>
              <a:rPr lang="fr-FR" b="1" dirty="0">
                <a:solidFill>
                  <a:schemeClr val="bg1"/>
                </a:solidFill>
              </a:rPr>
              <a:t> </a:t>
            </a:r>
            <a:endParaRPr lang="fr-FR" dirty="0">
              <a:solidFill>
                <a:schemeClr val="bg1"/>
              </a:solidFill>
            </a:endParaRPr>
          </a:p>
          <a:p>
            <a:pPr algn="r"/>
            <a:r>
              <a:rPr lang="fr-FR" dirty="0" smtClean="0">
                <a:solidFill>
                  <a:schemeClr val="bg1"/>
                </a:solidFill>
              </a:rPr>
              <a:t>Présidente de la SICI, Mai 2019</a:t>
            </a:r>
            <a:endParaRPr lang="fr-FR" dirty="0">
              <a:solidFill>
                <a:schemeClr val="bg1"/>
              </a:solidFill>
            </a:endParaRPr>
          </a:p>
        </p:txBody>
      </p:sp>
    </p:spTree>
    <p:extLst>
      <p:ext uri="{BB962C8B-B14F-4D97-AF65-F5344CB8AC3E}">
        <p14:creationId xmlns:p14="http://schemas.microsoft.com/office/powerpoint/2010/main" val="277827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984776" cy="1080119"/>
          </a:xfrm>
        </p:spPr>
        <p:txBody>
          <a:bodyPr>
            <a:no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Quels sont les possibles leviers pour améliorer l’impact de l’inspection ? Quelles bonnes pratiques peut-on partager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Espace réservé du contenu 7"/>
          <p:cNvSpPr>
            <a:spLocks noGrp="1"/>
          </p:cNvSpPr>
          <p:nvPr>
            <p:ph idx="1"/>
          </p:nvPr>
        </p:nvSpPr>
        <p:spPr/>
        <p:txBody>
          <a:bodyPr>
            <a:normAutofit/>
          </a:bodyPr>
          <a:lstStyle/>
          <a:p>
            <a:pPr>
              <a:buClr>
                <a:srgbClr val="DA0000"/>
              </a:buClr>
              <a:buFont typeface="Arial" panose="020B0604020202020204" pitchFamily="34" charset="0"/>
              <a:buChar char="►"/>
            </a:pPr>
            <a:r>
              <a:rPr lang="fr-FR" sz="2400" b="1" dirty="0" smtClean="0"/>
              <a:t>Mettre en place des stratégies de communication</a:t>
            </a:r>
            <a:endParaRPr lang="fr-FR" sz="2400" b="1" dirty="0"/>
          </a:p>
          <a:p>
            <a:pPr marL="0" indent="0">
              <a:buClr>
                <a:srgbClr val="DA0000"/>
              </a:buClr>
              <a:buNone/>
            </a:pPr>
            <a:r>
              <a:rPr lang="fr-FR" sz="2000" dirty="0" smtClean="0"/>
              <a:t>Plusieurs facteurs expliquent un manque d’attention médiatique autour de l’inspection : </a:t>
            </a:r>
          </a:p>
          <a:p>
            <a:pPr lvl="1">
              <a:buClr>
                <a:srgbClr val="DA0000"/>
              </a:buClr>
              <a:buFont typeface="Arial" panose="020B0604020202020204" pitchFamily="34" charset="0"/>
              <a:buChar char="•"/>
            </a:pPr>
            <a:r>
              <a:rPr lang="fr-FR" sz="2000" dirty="0" smtClean="0"/>
              <a:t>De nombreux corps d’inspection en Europe dépendent de ministères, leurs rapports sont donc plus destinés à des décideurs politiques qu’au grand public</a:t>
            </a:r>
          </a:p>
          <a:p>
            <a:pPr lvl="1">
              <a:buClr>
                <a:srgbClr val="DA0000"/>
              </a:buClr>
              <a:buFont typeface="Arial" panose="020B0604020202020204" pitchFamily="34" charset="0"/>
              <a:buChar char="•"/>
            </a:pPr>
            <a:r>
              <a:rPr lang="fr-FR" sz="2000" dirty="0" smtClean="0"/>
              <a:t>Seuls les rapports les plus influents bénéficient d’une bonne stratégie de communication et donc d’une grande couverture médiatique</a:t>
            </a:r>
          </a:p>
          <a:p>
            <a:pPr marL="57150" indent="0">
              <a:buClr>
                <a:srgbClr val="DA0000"/>
              </a:buClr>
              <a:buNone/>
            </a:pPr>
            <a:endParaRPr lang="fr-FR" sz="2000" dirty="0" smtClean="0"/>
          </a:p>
          <a:p>
            <a:pPr marL="0" indent="0">
              <a:buClr>
                <a:srgbClr val="DA0000"/>
              </a:buClr>
              <a:buNone/>
            </a:pPr>
            <a:r>
              <a:rPr lang="fr-FR" sz="2000" dirty="0" smtClean="0"/>
              <a:t>La question d’une meilleure visibilité est importante et plusieurs idées sont explorées afin d’y parvenir, notamment une meilleure communication avec la presse, les parents d’élèves, et les chefs d’établissement.</a:t>
            </a:r>
            <a:endParaRPr lang="fr-FR" sz="2000" dirty="0"/>
          </a:p>
        </p:txBody>
      </p:sp>
    </p:spTree>
    <p:extLst>
      <p:ext uri="{BB962C8B-B14F-4D97-AF65-F5344CB8AC3E}">
        <p14:creationId xmlns:p14="http://schemas.microsoft.com/office/powerpoint/2010/main" val="159429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816928" cy="1080119"/>
          </a:xfrm>
        </p:spPr>
        <p:txBody>
          <a:bodyPr>
            <a:normAutofit/>
          </a:bodyPr>
          <a:lstStyle/>
          <a:p>
            <a:pPr algn="l"/>
            <a:r>
              <a:rPr lang="fr-FR" sz="28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Conclusion</a:t>
            </a:r>
            <a:endParaRPr lang="fr-FR" sz="28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a:bodyPr>
          <a:lstStyle/>
          <a:p>
            <a:pPr marL="0" indent="0">
              <a:buNone/>
            </a:pPr>
            <a:r>
              <a:rPr lang="fr-FR" sz="2400" dirty="0" smtClean="0"/>
              <a:t>L’inspection n’étant pas le seul moyen d’améliorer la qualité de l’éducation, il est important d’identifier sa valeur ajoutée. Les réflexions de la SICI à ce sujet en 2018 ont mené à plusieurs conclusions :</a:t>
            </a:r>
          </a:p>
          <a:p>
            <a:pPr>
              <a:buClr>
                <a:srgbClr val="DA0000"/>
              </a:buClr>
              <a:buFont typeface="Arial" panose="020B0604020202020204" pitchFamily="34" charset="0"/>
              <a:buChar char="►"/>
            </a:pPr>
            <a:r>
              <a:rPr lang="fr-FR" sz="2400" dirty="0" smtClean="0"/>
              <a:t>Les corps d’inspection s’adaptent rapidement à l’évolution de la gouvernance des systèmes éducatifs  </a:t>
            </a:r>
          </a:p>
          <a:p>
            <a:pPr>
              <a:buClr>
                <a:srgbClr val="DA0000"/>
              </a:buClr>
              <a:buFont typeface="Arial" panose="020B0604020202020204" pitchFamily="34" charset="0"/>
              <a:buChar char="►"/>
            </a:pPr>
            <a:r>
              <a:rPr lang="fr-FR" sz="2400" dirty="0" smtClean="0"/>
              <a:t>Même si mesurer objectivement l’impact de l’inspection est difficile, il ne peut pas être sous-estimé</a:t>
            </a:r>
          </a:p>
          <a:p>
            <a:pPr>
              <a:buClr>
                <a:srgbClr val="DA0000"/>
              </a:buClr>
              <a:buFont typeface="Arial" panose="020B0604020202020204" pitchFamily="34" charset="0"/>
              <a:buChar char="►"/>
            </a:pPr>
            <a:r>
              <a:rPr lang="fr-FR" sz="2400" dirty="0" smtClean="0"/>
              <a:t>Il doit cependant être mieux suivi et de nombreux outils sont en train d’être mis en place en Europe dans ce but</a:t>
            </a:r>
          </a:p>
          <a:p>
            <a:endParaRPr lang="fr-FR" sz="2000" dirty="0"/>
          </a:p>
        </p:txBody>
      </p:sp>
    </p:spTree>
    <p:extLst>
      <p:ext uri="{BB962C8B-B14F-4D97-AF65-F5344CB8AC3E}">
        <p14:creationId xmlns:p14="http://schemas.microsoft.com/office/powerpoint/2010/main" val="305695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816928" cy="1080119"/>
          </a:xfrm>
        </p:spPr>
        <p:txBody>
          <a:bodyPr>
            <a:normAutofit/>
          </a:bodyPr>
          <a:lstStyle/>
          <a:p>
            <a:pPr algn="l"/>
            <a:r>
              <a:rPr lang="fr-FR" sz="28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Introduction</a:t>
            </a:r>
            <a:endParaRPr lang="fr-FR" sz="28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fontScale="70000" lnSpcReduction="20000"/>
          </a:bodyPr>
          <a:lstStyle/>
          <a:p>
            <a:pPr>
              <a:buClr>
                <a:srgbClr val="DA0000"/>
              </a:buClr>
              <a:buFont typeface="Arial" panose="020B0604020202020204" pitchFamily="34" charset="0"/>
              <a:buChar char="►"/>
            </a:pPr>
            <a:r>
              <a:rPr lang="fr-FR" dirty="0" smtClean="0"/>
              <a:t>Le contexte dans lequel les inspecteurs exercent leurs fonctions est un contexte changeant : apparition d’études internationales (PISA, TALIS, </a:t>
            </a:r>
            <a:r>
              <a:rPr lang="fr-FR" dirty="0" err="1" smtClean="0"/>
              <a:t>etc</a:t>
            </a:r>
            <a:r>
              <a:rPr lang="fr-FR" dirty="0" smtClean="0"/>
              <a:t>), gouvernance des systèmes éducatifs de plus en plus basée sur les résultats, part de responsabilité et d’autonomie placée sur les éducateurs et les écoles croissante...</a:t>
            </a:r>
            <a:br>
              <a:rPr lang="fr-FR" dirty="0" smtClean="0"/>
            </a:br>
            <a:endParaRPr lang="fr-FR" dirty="0"/>
          </a:p>
          <a:p>
            <a:pPr>
              <a:buClr>
                <a:srgbClr val="DA0000"/>
              </a:buClr>
              <a:buFont typeface="Arial" panose="020B0604020202020204" pitchFamily="34" charset="0"/>
              <a:buChar char="►"/>
            </a:pPr>
            <a:r>
              <a:rPr lang="fr-FR" dirty="0" smtClean="0"/>
              <a:t>L’éducation est un domaine de plus en plus étudié et évalué par de nombreux acteurs (publics et privés), ce qui a nécessairement un impact sur le rôle des inspecteurs</a:t>
            </a:r>
            <a:br>
              <a:rPr lang="fr-FR" dirty="0" smtClean="0"/>
            </a:br>
            <a:endParaRPr lang="fr-FR" dirty="0"/>
          </a:p>
          <a:p>
            <a:pPr>
              <a:buClr>
                <a:srgbClr val="DA0000"/>
              </a:buClr>
              <a:buFont typeface="Arial" panose="020B0604020202020204" pitchFamily="34" charset="0"/>
              <a:buChar char="►"/>
            </a:pPr>
            <a:r>
              <a:rPr lang="fr-FR" dirty="0" smtClean="0"/>
              <a:t>Dans ce contexte, l’impact de l’inspection est devenu le thème prioritaire de la SICI en 2018, et ce rapport tente de répondre aux questions les plus souvent posées par les inspecteurs au sein de la SICI :</a:t>
            </a:r>
          </a:p>
        </p:txBody>
      </p:sp>
    </p:spTree>
    <p:extLst>
      <p:ext uri="{BB962C8B-B14F-4D97-AF65-F5344CB8AC3E}">
        <p14:creationId xmlns:p14="http://schemas.microsoft.com/office/powerpoint/2010/main" val="177931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816928" cy="1080119"/>
          </a:xfrm>
        </p:spPr>
        <p:txBody>
          <a:bodyPr>
            <a:normAutofit/>
          </a:bodyPr>
          <a:lstStyle/>
          <a:p>
            <a:pPr algn="l"/>
            <a:r>
              <a:rPr lang="fr-FR" sz="28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Introduction</a:t>
            </a:r>
            <a:endParaRPr lang="fr-FR" sz="28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a:bodyPr>
          <a:lstStyle/>
          <a:p>
            <a:pPr marL="857250" lvl="1" indent="-457200">
              <a:buClr>
                <a:srgbClr val="DA0000"/>
              </a:buClr>
              <a:buFont typeface="Arial" panose="020B0604020202020204" pitchFamily="34" charset="0"/>
              <a:buChar char="►"/>
            </a:pPr>
            <a:r>
              <a:rPr lang="fr-FR" b="1" dirty="0">
                <a:latin typeface="+mj-lt"/>
                <a:ea typeface="Tahoma" panose="020B0604030504040204" pitchFamily="34" charset="0"/>
                <a:cs typeface="Tahoma" panose="020B0604030504040204" pitchFamily="34" charset="0"/>
              </a:rPr>
              <a:t>Que disent les études portant sur l’impact de l’inspection </a:t>
            </a:r>
            <a:r>
              <a:rPr lang="fr-FR" b="1" dirty="0" smtClean="0">
                <a:latin typeface="+mj-lt"/>
                <a:ea typeface="Tahoma" panose="020B0604030504040204" pitchFamily="34" charset="0"/>
                <a:cs typeface="Tahoma" panose="020B0604030504040204" pitchFamily="34" charset="0"/>
              </a:rPr>
              <a:t>?</a:t>
            </a:r>
            <a:br>
              <a:rPr lang="fr-FR" b="1" dirty="0" smtClean="0">
                <a:latin typeface="+mj-lt"/>
                <a:ea typeface="Tahoma" panose="020B0604030504040204" pitchFamily="34" charset="0"/>
                <a:cs typeface="Tahoma" panose="020B0604030504040204" pitchFamily="34" charset="0"/>
              </a:rPr>
            </a:br>
            <a:endParaRPr lang="en-US" dirty="0" smtClean="0">
              <a:latin typeface="+mj-lt"/>
            </a:endParaRPr>
          </a:p>
          <a:p>
            <a:pPr marL="857250" lvl="1" indent="-457200">
              <a:buClr>
                <a:srgbClr val="DA0000"/>
              </a:buClr>
              <a:buFont typeface="Arial" panose="020B0604020202020204" pitchFamily="34" charset="0"/>
              <a:buChar char="►"/>
            </a:pPr>
            <a:r>
              <a:rPr lang="fr-FR" b="1" dirty="0">
                <a:latin typeface="+mj-lt"/>
                <a:ea typeface="Tahoma" panose="020B0604030504040204" pitchFamily="34" charset="0"/>
                <a:cs typeface="Tahoma" panose="020B0604030504040204" pitchFamily="34" charset="0"/>
              </a:rPr>
              <a:t>Comment l’impact de l’inspection est-il évalué et mesuré dans les pays membres de la SICI </a:t>
            </a:r>
            <a:r>
              <a:rPr lang="fr-FR" b="1" dirty="0" smtClean="0">
                <a:latin typeface="+mj-lt"/>
                <a:ea typeface="Tahoma" panose="020B0604030504040204" pitchFamily="34" charset="0"/>
                <a:cs typeface="Tahoma" panose="020B0604030504040204" pitchFamily="34" charset="0"/>
              </a:rPr>
              <a:t>?</a:t>
            </a:r>
            <a:br>
              <a:rPr lang="fr-FR" b="1" dirty="0" smtClean="0">
                <a:latin typeface="+mj-lt"/>
                <a:ea typeface="Tahoma" panose="020B0604030504040204" pitchFamily="34" charset="0"/>
                <a:cs typeface="Tahoma" panose="020B0604030504040204" pitchFamily="34" charset="0"/>
              </a:rPr>
            </a:br>
            <a:endParaRPr lang="en-US" dirty="0" smtClean="0">
              <a:latin typeface="+mj-lt"/>
            </a:endParaRPr>
          </a:p>
          <a:p>
            <a:pPr marL="857250" lvl="1" indent="-457200">
              <a:buClr>
                <a:srgbClr val="DA0000"/>
              </a:buClr>
              <a:buFont typeface="Arial" panose="020B0604020202020204" pitchFamily="34" charset="0"/>
              <a:buChar char="►"/>
            </a:pPr>
            <a:r>
              <a:rPr lang="fr-FR" b="1" dirty="0" smtClean="0">
                <a:latin typeface="+mj-lt"/>
                <a:ea typeface="Tahoma" panose="020B0604030504040204" pitchFamily="34" charset="0"/>
                <a:cs typeface="Tahoma" panose="020B0604030504040204" pitchFamily="34" charset="0"/>
              </a:rPr>
              <a:t>Quels sont les possibles leviers pour améliorer l’impact de l’inspection ? Quelles bonnes pratiques peut-on partager ?</a:t>
            </a:r>
            <a:endParaRPr lang="fr-FR" dirty="0" smtClean="0">
              <a:latin typeface="+mj-lt"/>
            </a:endParaRPr>
          </a:p>
        </p:txBody>
      </p:sp>
    </p:spTree>
    <p:extLst>
      <p:ext uri="{BB962C8B-B14F-4D97-AF65-F5344CB8AC3E}">
        <p14:creationId xmlns:p14="http://schemas.microsoft.com/office/powerpoint/2010/main" val="282369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1"/>
            <a:ext cx="6816928" cy="1080119"/>
          </a:xfrm>
        </p:spPr>
        <p:txBody>
          <a:bodyPr>
            <a:norm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Que disent les études portant sur l’impact de l’inspection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lnSpcReduction="10000"/>
          </a:bodyPr>
          <a:lstStyle/>
          <a:p>
            <a:pPr>
              <a:buClr>
                <a:srgbClr val="DA0000"/>
              </a:buClr>
              <a:buFont typeface="Arial" panose="020B0604020202020204" pitchFamily="34" charset="0"/>
              <a:buChar char="►"/>
            </a:pPr>
            <a:r>
              <a:rPr lang="fr-FR" sz="2400" b="1" dirty="0" smtClean="0"/>
              <a:t>Publications</a:t>
            </a:r>
            <a:r>
              <a:rPr lang="fr-FR" sz="2400" dirty="0" smtClean="0"/>
              <a:t/>
            </a:r>
            <a:br>
              <a:rPr lang="fr-FR" sz="2400" dirty="0" smtClean="0"/>
            </a:br>
            <a:r>
              <a:rPr lang="fr-FR" sz="2400" dirty="0" smtClean="0"/>
              <a:t>L’étude de 235 journaux sur l’éducation a offert un nombre de sources variées qui ont produit environ 176 articles pertinents (notamment provenant d’éditeurs comme Sage </a:t>
            </a:r>
            <a:r>
              <a:rPr lang="fr-FR" sz="2400" dirty="0" err="1" smtClean="0"/>
              <a:t>Journals</a:t>
            </a:r>
            <a:r>
              <a:rPr lang="fr-FR" sz="2400" dirty="0" smtClean="0"/>
              <a:t> ou de moteurs de recherche comme Google </a:t>
            </a:r>
            <a:r>
              <a:rPr lang="fr-FR" sz="2400" dirty="0" err="1" smtClean="0"/>
              <a:t>Scholar</a:t>
            </a:r>
            <a:r>
              <a:rPr lang="fr-FR" sz="2400" dirty="0" smtClean="0"/>
              <a:t>).</a:t>
            </a:r>
            <a:br>
              <a:rPr lang="fr-FR" sz="2400" dirty="0" smtClean="0"/>
            </a:br>
            <a:endParaRPr lang="fr-FR" sz="2000" dirty="0" smtClean="0"/>
          </a:p>
          <a:p>
            <a:pPr>
              <a:buClr>
                <a:srgbClr val="DA0000"/>
              </a:buClr>
              <a:buFont typeface="Arial" panose="020B0604020202020204" pitchFamily="34" charset="0"/>
              <a:buChar char="►"/>
            </a:pPr>
            <a:r>
              <a:rPr lang="fr-FR" sz="2400" b="1" dirty="0" smtClean="0"/>
              <a:t>Principales conclusions</a:t>
            </a:r>
            <a:r>
              <a:rPr lang="fr-FR" sz="2400" dirty="0" smtClean="0"/>
              <a:t/>
            </a:r>
            <a:br>
              <a:rPr lang="fr-FR" sz="2400" dirty="0" smtClean="0"/>
            </a:br>
            <a:r>
              <a:rPr lang="fr-FR" sz="2400" dirty="0" smtClean="0"/>
              <a:t>Les études sur l’impact de l’inspection sont limitées et ne concernent qu’un petit nombre de pays. La majorité sont basées sur des sondages portant sur des échantillons réduits. Cependant, ce domaine d’étude semble attirer de plus en plus d’attention et des études quantitatives de qualité ont récemment été publiées.</a:t>
            </a:r>
          </a:p>
          <a:p>
            <a:pPr>
              <a:buClr>
                <a:srgbClr val="DA0000"/>
              </a:buClr>
              <a:buFont typeface="Arial" panose="020B0604020202020204" pitchFamily="34" charset="0"/>
              <a:buChar char="►"/>
            </a:pPr>
            <a:endParaRPr lang="fr-FR" sz="2400" dirty="0"/>
          </a:p>
          <a:p>
            <a:pPr marL="0" indent="0">
              <a:buClr>
                <a:srgbClr val="DA0000"/>
              </a:buClr>
              <a:buNone/>
            </a:pPr>
            <a:endParaRPr lang="fr-FR" sz="2400" dirty="0"/>
          </a:p>
        </p:txBody>
      </p:sp>
    </p:spTree>
    <p:extLst>
      <p:ext uri="{BB962C8B-B14F-4D97-AF65-F5344CB8AC3E}">
        <p14:creationId xmlns:p14="http://schemas.microsoft.com/office/powerpoint/2010/main" val="1662417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816928" cy="1080119"/>
          </a:xfrm>
        </p:spPr>
        <p:txBody>
          <a:bodyPr>
            <a:no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Comment l’impact de l’inspection est-il évalué et mesuré dans les pays membres de la SICI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a:bodyPr>
          <a:lstStyle/>
          <a:p>
            <a:pPr>
              <a:buClr>
                <a:srgbClr val="DA0000"/>
              </a:buClr>
              <a:buFont typeface="Arial" panose="020B0604020202020204" pitchFamily="34" charset="0"/>
              <a:buChar char="►"/>
            </a:pPr>
            <a:r>
              <a:rPr lang="fr-FR" sz="2400" b="1" dirty="0" smtClean="0"/>
              <a:t>Une approche empirique pour mesurer l’impact sur les décideurs politiques et l’opinion publique</a:t>
            </a:r>
          </a:p>
          <a:p>
            <a:pPr lvl="1">
              <a:buClr>
                <a:srgbClr val="DA0000"/>
              </a:buClr>
              <a:buFont typeface="Arial" panose="020B0604020202020204" pitchFamily="34" charset="0"/>
              <a:buChar char="•"/>
            </a:pPr>
            <a:r>
              <a:rPr lang="fr-FR" sz="2000" dirty="0" smtClean="0"/>
              <a:t>Bien que l’impact de l’inspection soit frappant dans certains domaines précis (comme par exemple le décrochage en France), il est très dur de l’évaluer sur un plan général.</a:t>
            </a:r>
          </a:p>
          <a:p>
            <a:pPr lvl="1">
              <a:buClr>
                <a:srgbClr val="DA0000"/>
              </a:buClr>
              <a:buFont typeface="Arial" panose="020B0604020202020204" pitchFamily="34" charset="0"/>
              <a:buChar char="•"/>
            </a:pPr>
            <a:r>
              <a:rPr lang="fr-FR" sz="2000" dirty="0" smtClean="0"/>
              <a:t>L’influence d’un rapport dépend de plusieurs facteurs, comme l’urgence et l’étendue du sujet. Souvent, ils n’ont pas un impact immédiat sur la législation mais nourrissent une réflexion sur le long terme.</a:t>
            </a:r>
          </a:p>
          <a:p>
            <a:pPr lvl="1">
              <a:buClr>
                <a:srgbClr val="DA0000"/>
              </a:buClr>
              <a:buFont typeface="Arial" panose="020B0604020202020204" pitchFamily="34" charset="0"/>
              <a:buChar char="•"/>
            </a:pPr>
            <a:r>
              <a:rPr lang="fr-FR" sz="2000" dirty="0" smtClean="0"/>
              <a:t>L’impact sur l’opinion publique, bien que très importante, est encore plus dur à quantifier. La perception de l’inspection a cependant changé au cours des 20 dernières années, passant de crainte à nécessaire, mais demeurant souvent assez peu visible et populaire.</a:t>
            </a:r>
          </a:p>
          <a:p>
            <a:pPr>
              <a:buClr>
                <a:srgbClr val="DA0000"/>
              </a:buClr>
              <a:buFont typeface="Arial" panose="020B0604020202020204" pitchFamily="34" charset="0"/>
              <a:buChar char="►"/>
            </a:pPr>
            <a:endParaRPr lang="fr-FR" sz="2400" dirty="0" smtClean="0"/>
          </a:p>
          <a:p>
            <a:pPr>
              <a:buClr>
                <a:srgbClr val="DA0000"/>
              </a:buClr>
              <a:buFont typeface="Arial" panose="020B0604020202020204" pitchFamily="34" charset="0"/>
              <a:buChar char="►"/>
            </a:pPr>
            <a:endParaRPr lang="fr-FR" sz="2400" dirty="0"/>
          </a:p>
        </p:txBody>
      </p:sp>
    </p:spTree>
    <p:extLst>
      <p:ext uri="{BB962C8B-B14F-4D97-AF65-F5344CB8AC3E}">
        <p14:creationId xmlns:p14="http://schemas.microsoft.com/office/powerpoint/2010/main" val="2562977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816928" cy="1080119"/>
          </a:xfrm>
        </p:spPr>
        <p:txBody>
          <a:bodyPr>
            <a:no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Comment l’impact de l’inspection est-il évalué et mesuré dans les pays membres de la SICI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a:bodyPr>
          <a:lstStyle/>
          <a:p>
            <a:pPr>
              <a:buClr>
                <a:srgbClr val="DA0000"/>
              </a:buClr>
              <a:buFont typeface="Arial" panose="020B0604020202020204" pitchFamily="34" charset="0"/>
              <a:buChar char="►"/>
            </a:pPr>
            <a:r>
              <a:rPr lang="fr-FR" sz="2400" b="1" dirty="0" smtClean="0"/>
              <a:t>Une approche plus systématique pour mesurer l’impact sur la performance des établissements : le développement de sondages avant et après les inspections</a:t>
            </a:r>
          </a:p>
          <a:p>
            <a:pPr lvl="1">
              <a:buClr>
                <a:srgbClr val="DA0000"/>
              </a:buClr>
              <a:buFont typeface="Arial" panose="020B0604020202020204" pitchFamily="34" charset="0"/>
              <a:buChar char="•"/>
            </a:pPr>
            <a:r>
              <a:rPr lang="fr-FR" sz="2000" dirty="0" smtClean="0"/>
              <a:t>Mettre en place des outils pour mesurer l’impact de l’inspection sur la qualité des établissements scolaires est naturellement devenu une priorité. Il en est ressorti que cet impact dépend essentiellement de 2 facteurs :</a:t>
            </a:r>
          </a:p>
          <a:p>
            <a:pPr lvl="2">
              <a:buClr>
                <a:srgbClr val="DA0000"/>
              </a:buClr>
              <a:buFont typeface="Courier New" panose="02070309020205020404" pitchFamily="49" charset="0"/>
              <a:buChar char="o"/>
            </a:pPr>
            <a:r>
              <a:rPr lang="fr-FR" sz="1700" dirty="0" smtClean="0"/>
              <a:t>Le professionnalisme des procédés d’inspection et des inspecteurs (influencé grandement par l’existence de structures claires et communes et par le soin apporté aux méthodes de recrutement et de formation des inspecteurs)</a:t>
            </a:r>
          </a:p>
          <a:p>
            <a:pPr lvl="2">
              <a:buClr>
                <a:srgbClr val="DA0000"/>
              </a:buClr>
              <a:buFont typeface="Courier New" panose="02070309020205020404" pitchFamily="49" charset="0"/>
              <a:buChar char="o"/>
            </a:pPr>
            <a:r>
              <a:rPr lang="fr-FR" sz="1700" dirty="0" smtClean="0"/>
              <a:t>La capacité des chefs d’établissements et de leurs équipes à recevoir et comprendre les résultats d’une inspection afin de travailler sur les chemins d’amélioration qui leur sont proposés</a:t>
            </a:r>
          </a:p>
          <a:p>
            <a:pPr>
              <a:buClr>
                <a:srgbClr val="DA0000"/>
              </a:buClr>
              <a:buFont typeface="Arial" panose="020B0604020202020204" pitchFamily="34" charset="0"/>
              <a:buChar char="►"/>
            </a:pPr>
            <a:endParaRPr lang="fr-FR" sz="2400" dirty="0" smtClean="0"/>
          </a:p>
          <a:p>
            <a:pPr>
              <a:buClr>
                <a:srgbClr val="DA0000"/>
              </a:buClr>
              <a:buFont typeface="Arial" panose="020B0604020202020204" pitchFamily="34" charset="0"/>
              <a:buChar char="►"/>
            </a:pPr>
            <a:endParaRPr lang="fr-FR" sz="2400" dirty="0"/>
          </a:p>
        </p:txBody>
      </p:sp>
    </p:spTree>
    <p:extLst>
      <p:ext uri="{BB962C8B-B14F-4D97-AF65-F5344CB8AC3E}">
        <p14:creationId xmlns:p14="http://schemas.microsoft.com/office/powerpoint/2010/main" val="127097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816928" cy="1080119"/>
          </a:xfrm>
        </p:spPr>
        <p:txBody>
          <a:bodyPr>
            <a:no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Comment l’impact de l’inspection est-il évalué et mesuré dans les pays membres de la SICI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Espace réservé du contenu 7"/>
          <p:cNvSpPr>
            <a:spLocks noGrp="1"/>
          </p:cNvSpPr>
          <p:nvPr>
            <p:ph idx="1"/>
          </p:nvPr>
        </p:nvSpPr>
        <p:spPr/>
        <p:txBody>
          <a:bodyPr>
            <a:normAutofit/>
          </a:bodyPr>
          <a:lstStyle/>
          <a:p>
            <a:pPr lvl="1">
              <a:buClr>
                <a:srgbClr val="DA0000"/>
              </a:buClr>
              <a:buFont typeface="Arial" panose="020B0604020202020204" pitchFamily="34" charset="0"/>
              <a:buChar char="•"/>
            </a:pPr>
            <a:r>
              <a:rPr lang="fr-FR" sz="2000" dirty="0" smtClean="0"/>
              <a:t>Plusieurs pays ont développé des outils pour tenter d’évaluer cet impact : </a:t>
            </a:r>
          </a:p>
          <a:p>
            <a:pPr lvl="2">
              <a:buClr>
                <a:srgbClr val="DA0000"/>
              </a:buClr>
              <a:buFont typeface="Courier New" panose="02070309020205020404" pitchFamily="49" charset="0"/>
              <a:buChar char="o"/>
            </a:pPr>
            <a:r>
              <a:rPr lang="fr-FR" sz="1700" dirty="0" smtClean="0"/>
              <a:t>Une étude à Malte a montré que la note moyenne attribuée à l’impact d’une inspection est de 3,10/5, et que cet impact est perçu plus positivement dans les écoles primaires et les établissements publics. Cette étude a également souligné que les établissements ne savent pas à quoi s’attendre lorsqu’ils sont inspectés.</a:t>
            </a:r>
          </a:p>
          <a:p>
            <a:pPr lvl="2">
              <a:buClr>
                <a:srgbClr val="DA0000"/>
              </a:buClr>
              <a:buFont typeface="Courier New" panose="02070309020205020404" pitchFamily="49" charset="0"/>
              <a:buChar char="o"/>
            </a:pPr>
            <a:r>
              <a:rPr lang="fr-FR" sz="1700" dirty="0" smtClean="0"/>
              <a:t>Mise en place en Irlande en 2013 d’une « </a:t>
            </a:r>
            <a:r>
              <a:rPr lang="fr-FR" sz="1700" dirty="0" err="1" smtClean="0"/>
              <a:t>whole-school</a:t>
            </a:r>
            <a:r>
              <a:rPr lang="fr-FR" sz="1700" dirty="0" smtClean="0"/>
              <a:t> </a:t>
            </a:r>
            <a:r>
              <a:rPr lang="fr-FR" sz="1700" dirty="0" err="1" smtClean="0"/>
              <a:t>evaluation</a:t>
            </a:r>
            <a:r>
              <a:rPr lang="fr-FR" sz="1700" dirty="0" smtClean="0"/>
              <a:t> »</a:t>
            </a:r>
          </a:p>
          <a:p>
            <a:pPr lvl="2">
              <a:buClr>
                <a:srgbClr val="DA0000"/>
              </a:buClr>
              <a:buFont typeface="Courier New" panose="02070309020205020404" pitchFamily="49" charset="0"/>
              <a:buChar char="o"/>
            </a:pPr>
            <a:r>
              <a:rPr lang="fr-FR" sz="1700" dirty="0" smtClean="0"/>
              <a:t>Utilisation de sondages auprès des parents d’élèves et des établissements avant et après une inspection en Ecosse afin de connaitre l’efficacité des inspections et les changements qu’elles engendrent </a:t>
            </a:r>
          </a:p>
          <a:p>
            <a:pPr lvl="1">
              <a:buClr>
                <a:srgbClr val="DA0000"/>
              </a:buClr>
              <a:buFont typeface="Arial" panose="020B0604020202020204" pitchFamily="34" charset="0"/>
              <a:buChar char="•"/>
            </a:pPr>
            <a:r>
              <a:rPr lang="fr-FR" sz="2000" dirty="0" smtClean="0"/>
              <a:t>Une étude donne des résultats encourageants : 90% des chefs d’établissement disent que des changements ont eu lieu suite à une inspection et 95% disent que le dialogue avec les inspecteurs les a aidés à apporter des améliorations à leur établissement.</a:t>
            </a:r>
          </a:p>
          <a:p>
            <a:pPr marL="0" indent="0">
              <a:buClr>
                <a:srgbClr val="DA0000"/>
              </a:buClr>
              <a:buNone/>
            </a:pPr>
            <a:endParaRPr lang="fr-FR" sz="2400" dirty="0" smtClean="0"/>
          </a:p>
          <a:p>
            <a:pPr>
              <a:buClr>
                <a:srgbClr val="DA0000"/>
              </a:buClr>
              <a:buFont typeface="Arial" panose="020B0604020202020204" pitchFamily="34" charset="0"/>
              <a:buChar char="►"/>
            </a:pPr>
            <a:endParaRPr lang="fr-FR" sz="2400" dirty="0"/>
          </a:p>
        </p:txBody>
      </p:sp>
    </p:spTree>
    <p:extLst>
      <p:ext uri="{BB962C8B-B14F-4D97-AF65-F5344CB8AC3E}">
        <p14:creationId xmlns:p14="http://schemas.microsoft.com/office/powerpoint/2010/main" val="1982003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984776" cy="1080119"/>
          </a:xfrm>
        </p:spPr>
        <p:txBody>
          <a:bodyPr>
            <a:no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Quels sont les possibles leviers pour améliorer l’impact de l’inspection ? Quelles bonnes pratiques peut-on partager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Espace réservé du contenu 7"/>
          <p:cNvSpPr>
            <a:spLocks noGrp="1"/>
          </p:cNvSpPr>
          <p:nvPr>
            <p:ph idx="1"/>
          </p:nvPr>
        </p:nvSpPr>
        <p:spPr/>
        <p:txBody>
          <a:bodyPr>
            <a:normAutofit/>
          </a:bodyPr>
          <a:lstStyle/>
          <a:p>
            <a:pPr>
              <a:buClr>
                <a:srgbClr val="DA0000"/>
              </a:buClr>
              <a:buFont typeface="Arial" panose="020B0604020202020204" pitchFamily="34" charset="0"/>
              <a:buChar char="►"/>
            </a:pPr>
            <a:r>
              <a:rPr lang="fr-FR" sz="2400" b="1" dirty="0" smtClean="0"/>
              <a:t>L’engagement des parties prenantes</a:t>
            </a:r>
          </a:p>
          <a:p>
            <a:pPr lvl="1">
              <a:buClr>
                <a:srgbClr val="DA0000"/>
              </a:buClr>
              <a:buFont typeface="Arial" panose="020B0604020202020204" pitchFamily="34" charset="0"/>
              <a:buChar char="•"/>
            </a:pPr>
            <a:r>
              <a:rPr lang="fr-FR" sz="1800" b="1" dirty="0" smtClean="0"/>
              <a:t>Les établissements et commissions scolaires aux Pays-Bas</a:t>
            </a:r>
            <a:br>
              <a:rPr lang="fr-FR" sz="1800" b="1" dirty="0" smtClean="0"/>
            </a:br>
            <a:r>
              <a:rPr lang="fr-FR" sz="1800" dirty="0" smtClean="0"/>
              <a:t>Plusieurs mesures visant à impliquer davantage ces acteurs sont efficaces : se concentrer sur les commissions scolaires, publier des rapports et le noms d’établissements plus faibles, stimuler une culture d’amélioration en les laissant formuler leurs propres objectifs, </a:t>
            </a:r>
            <a:r>
              <a:rPr lang="fr-FR" sz="1800" dirty="0" err="1" smtClean="0"/>
              <a:t>etc</a:t>
            </a:r>
            <a:endParaRPr lang="fr-FR" sz="1800" dirty="0" smtClean="0"/>
          </a:p>
          <a:p>
            <a:pPr lvl="1">
              <a:buClr>
                <a:srgbClr val="DA0000"/>
              </a:buClr>
              <a:buFont typeface="Arial" panose="020B0604020202020204" pitchFamily="34" charset="0"/>
              <a:buChar char="•"/>
            </a:pPr>
            <a:r>
              <a:rPr lang="fr-FR" sz="1800" b="1" dirty="0" smtClean="0"/>
              <a:t>Les « </a:t>
            </a:r>
            <a:r>
              <a:rPr lang="fr-FR" sz="1800" b="1" dirty="0" err="1" smtClean="0"/>
              <a:t>Associate</a:t>
            </a:r>
            <a:r>
              <a:rPr lang="fr-FR" sz="1800" b="1" dirty="0" smtClean="0"/>
              <a:t> </a:t>
            </a:r>
            <a:r>
              <a:rPr lang="fr-FR" sz="1800" b="1" dirty="0" err="1" smtClean="0"/>
              <a:t>Assessors</a:t>
            </a:r>
            <a:r>
              <a:rPr lang="fr-FR" sz="1800" b="1" dirty="0" smtClean="0"/>
              <a:t> » au Royaume-Uni</a:t>
            </a:r>
            <a:r>
              <a:rPr lang="fr-FR" sz="1800" dirty="0" smtClean="0"/>
              <a:t/>
            </a:r>
            <a:br>
              <a:rPr lang="fr-FR" sz="1800" dirty="0" smtClean="0"/>
            </a:br>
            <a:r>
              <a:rPr lang="fr-FR" sz="1800" dirty="0" smtClean="0"/>
              <a:t>Il s’agit de professeurs principaux accompagnant les équipes d’inspection dans le but d’ajouter à leur expérience une expertise la plus actuelle possible. Cette organisation aide à maintenir des relations positives avec les équipes éducatives et est jugée très positivement par les inspecteurs et les assesseurs.</a:t>
            </a:r>
          </a:p>
          <a:p>
            <a:pPr lvl="1">
              <a:buClr>
                <a:srgbClr val="DA0000"/>
              </a:buClr>
              <a:buFont typeface="Arial" panose="020B0604020202020204" pitchFamily="34" charset="0"/>
              <a:buChar char="•"/>
            </a:pPr>
            <a:r>
              <a:rPr lang="fr-FR" sz="1800" b="1" dirty="0" smtClean="0"/>
              <a:t>Un meilleur dialogue professionnel</a:t>
            </a:r>
            <a:r>
              <a:rPr lang="fr-FR" sz="1800" dirty="0" smtClean="0"/>
              <a:t/>
            </a:r>
            <a:br>
              <a:rPr lang="fr-FR" sz="1800" dirty="0" smtClean="0"/>
            </a:br>
            <a:r>
              <a:rPr lang="fr-FR" sz="1800" dirty="0" smtClean="0"/>
              <a:t>Le dialogue professionnel entre les inspecteurs et les parties prenantes est très important et il est nécessaire que les établissements comprennent et soient intégrés au procédé d’évaluation.</a:t>
            </a:r>
          </a:p>
          <a:p>
            <a:pPr>
              <a:buClr>
                <a:srgbClr val="DA0000"/>
              </a:buClr>
              <a:buFont typeface="Arial" panose="020B0604020202020204" pitchFamily="34" charset="0"/>
              <a:buChar char="►"/>
            </a:pPr>
            <a:endParaRPr lang="fr-FR" sz="2400" dirty="0"/>
          </a:p>
        </p:txBody>
      </p:sp>
    </p:spTree>
    <p:extLst>
      <p:ext uri="{BB962C8B-B14F-4D97-AF65-F5344CB8AC3E}">
        <p14:creationId xmlns:p14="http://schemas.microsoft.com/office/powerpoint/2010/main" val="313569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3" descr="C:\Users\cbourdal\Documents\CHANTAL MANES\SICI\SICI Logo Varianten\SICI Logos Varianten\SICI_4C_nur_SICI&amp;Farbstreif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02" y="188642"/>
            <a:ext cx="1568086" cy="1080119"/>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618032" y="6233536"/>
            <a:ext cx="3384376" cy="523220"/>
          </a:xfrm>
          <a:prstGeom prst="rect">
            <a:avLst/>
          </a:prstGeom>
          <a:noFill/>
        </p:spPr>
        <p:txBody>
          <a:bodyPr wrap="square" rtlCol="0">
            <a:spAutoFit/>
          </a:bodyPr>
          <a:lstStyle/>
          <a:p>
            <a:pPr algn="r"/>
            <a:r>
              <a:rPr lang="fr-FR" sz="1400" dirty="0" smtClean="0">
                <a:solidFill>
                  <a:schemeClr val="bg1">
                    <a:lumMod val="50000"/>
                  </a:schemeClr>
                </a:solidFill>
              </a:rPr>
              <a:t> </a:t>
            </a:r>
            <a:r>
              <a:rPr lang="fr-FR" sz="1400" b="1" dirty="0">
                <a:solidFill>
                  <a:schemeClr val="bg1">
                    <a:lumMod val="50000"/>
                  </a:schemeClr>
                </a:solidFill>
              </a:rPr>
              <a:t>Chantal </a:t>
            </a:r>
            <a:r>
              <a:rPr lang="fr-FR" sz="1400" b="1" dirty="0" err="1">
                <a:solidFill>
                  <a:schemeClr val="bg1">
                    <a:lumMod val="50000"/>
                  </a:schemeClr>
                </a:solidFill>
              </a:rPr>
              <a:t>Manes-Bonnisseau</a:t>
            </a:r>
            <a:r>
              <a:rPr lang="fr-FR" sz="1400" b="1" dirty="0">
                <a:solidFill>
                  <a:schemeClr val="bg1">
                    <a:lumMod val="50000"/>
                  </a:schemeClr>
                </a:solidFill>
              </a:rPr>
              <a:t> </a:t>
            </a:r>
            <a:endParaRPr lang="fr-FR" sz="1400" dirty="0">
              <a:solidFill>
                <a:schemeClr val="bg1">
                  <a:lumMod val="50000"/>
                </a:schemeClr>
              </a:solidFill>
            </a:endParaRPr>
          </a:p>
          <a:p>
            <a:pPr algn="r"/>
            <a:r>
              <a:rPr lang="fr-FR" sz="1400" dirty="0" smtClean="0">
                <a:solidFill>
                  <a:schemeClr val="bg1">
                    <a:lumMod val="50000"/>
                  </a:schemeClr>
                </a:solidFill>
              </a:rPr>
              <a:t>Présidente de la SICI, Mai 2019</a:t>
            </a:r>
            <a:endParaRPr lang="fr-FR" sz="1400" dirty="0">
              <a:solidFill>
                <a:schemeClr val="bg1">
                  <a:lumMod val="50000"/>
                </a:schemeClr>
              </a:solidFill>
            </a:endParaRPr>
          </a:p>
        </p:txBody>
      </p:sp>
      <p:sp>
        <p:nvSpPr>
          <p:cNvPr id="6" name="ZoneTexte 5"/>
          <p:cNvSpPr txBox="1"/>
          <p:nvPr/>
        </p:nvSpPr>
        <p:spPr>
          <a:xfrm>
            <a:off x="177684" y="6329616"/>
            <a:ext cx="3384376" cy="338554"/>
          </a:xfrm>
          <a:prstGeom prst="rect">
            <a:avLst/>
          </a:prstGeom>
          <a:noFill/>
        </p:spPr>
        <p:txBody>
          <a:bodyPr wrap="square" rtlCol="0">
            <a:spAutoFit/>
          </a:bodyPr>
          <a:lstStyle/>
          <a:p>
            <a:r>
              <a:rPr lang="fr-FR" sz="1600" b="1" dirty="0" smtClean="0">
                <a:solidFill>
                  <a:schemeClr val="bg1">
                    <a:lumMod val="50000"/>
                  </a:schemeClr>
                </a:solidFill>
              </a:rPr>
              <a:t>L’impact de l’inspection</a:t>
            </a:r>
            <a:endParaRPr lang="fr-FR" sz="1600" b="1" dirty="0">
              <a:solidFill>
                <a:schemeClr val="bg1">
                  <a:lumMod val="50000"/>
                </a:schemeClr>
              </a:solidFill>
            </a:endParaRPr>
          </a:p>
        </p:txBody>
      </p:sp>
      <p:sp>
        <p:nvSpPr>
          <p:cNvPr id="7" name="Titre 6"/>
          <p:cNvSpPr>
            <a:spLocks noGrp="1"/>
          </p:cNvSpPr>
          <p:nvPr>
            <p:ph type="title"/>
          </p:nvPr>
        </p:nvSpPr>
        <p:spPr>
          <a:xfrm>
            <a:off x="1979712" y="188642"/>
            <a:ext cx="6984776" cy="1080119"/>
          </a:xfrm>
        </p:spPr>
        <p:txBody>
          <a:bodyPr>
            <a:noAutofit/>
          </a:bodyPr>
          <a:lstStyle/>
          <a:p>
            <a:pPr algn="l"/>
            <a:r>
              <a:rPr lang="fr-FR" sz="2400" b="1" dirty="0" smtClean="0">
                <a:solidFill>
                  <a:srgbClr val="DA0000"/>
                </a:solidFill>
                <a:latin typeface="Tahoma" panose="020B0604030504040204" pitchFamily="34" charset="0"/>
                <a:ea typeface="Tahoma" panose="020B0604030504040204" pitchFamily="34" charset="0"/>
                <a:cs typeface="Tahoma" panose="020B0604030504040204" pitchFamily="34" charset="0"/>
              </a:rPr>
              <a:t>Quels sont les possibles leviers pour améliorer l’impact de l’inspection ? Quelles bonnes pratiques peut-on partager ?</a:t>
            </a:r>
            <a:endParaRPr lang="fr-FR" sz="2400" b="1"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9" name="Espace réservé du contenu 7"/>
          <p:cNvSpPr>
            <a:spLocks noGrp="1"/>
          </p:cNvSpPr>
          <p:nvPr>
            <p:ph idx="1"/>
          </p:nvPr>
        </p:nvSpPr>
        <p:spPr/>
        <p:txBody>
          <a:bodyPr>
            <a:normAutofit/>
          </a:bodyPr>
          <a:lstStyle/>
          <a:p>
            <a:pPr>
              <a:buClr>
                <a:srgbClr val="DA0000"/>
              </a:buClr>
              <a:buFont typeface="Arial" panose="020B0604020202020204" pitchFamily="34" charset="0"/>
              <a:buChar char="►"/>
            </a:pPr>
            <a:r>
              <a:rPr lang="fr-FR" sz="2400" b="1" dirty="0" smtClean="0"/>
              <a:t>Le professionnalisme des procédés et des méthodes</a:t>
            </a:r>
          </a:p>
          <a:p>
            <a:pPr lvl="1">
              <a:buClr>
                <a:srgbClr val="DA0000"/>
              </a:buClr>
              <a:buFont typeface="Arial" panose="020B0604020202020204" pitchFamily="34" charset="0"/>
              <a:buChar char="•"/>
            </a:pPr>
            <a:r>
              <a:rPr lang="fr-FR" sz="2000" dirty="0" smtClean="0"/>
              <a:t>Est-ce que deux inspecteurs inspectant le même établissement prennent des décisions identiques ?</a:t>
            </a:r>
            <a:br>
              <a:rPr lang="fr-FR" sz="2000" dirty="0" smtClean="0"/>
            </a:br>
            <a:r>
              <a:rPr lang="fr-FR" sz="2000" dirty="0" smtClean="0"/>
              <a:t>Une étude de l’OFSTED de 2017 sur la fiabilité de l’inspection montre que dans 22 sur 24 cas, deux inspecteurs arrivent aux mêmes conclusions sur la qualité d’un établissement. Elle a aussi permis d’identifier des facteurs liés à cette fiabilité, comme le fait d’avoir des axes de recherche ciblés et plusieurs types de preuves</a:t>
            </a:r>
            <a:r>
              <a:rPr lang="fr-FR" sz="2000" dirty="0"/>
              <a:t>, </a:t>
            </a:r>
            <a:r>
              <a:rPr lang="fr-FR" sz="2000" dirty="0" smtClean="0"/>
              <a:t>l’existence d’une structure d’inspection claire et d’une échelle de notation détaillée, etc.</a:t>
            </a:r>
            <a:endParaRPr lang="fr-FR" sz="2400" dirty="0" smtClean="0"/>
          </a:p>
          <a:p>
            <a:pPr>
              <a:buClr>
                <a:srgbClr val="DA0000"/>
              </a:buClr>
              <a:buFont typeface="Arial" panose="020B0604020202020204" pitchFamily="34" charset="0"/>
              <a:buChar char="►"/>
            </a:pPr>
            <a:endParaRPr lang="fr-FR" sz="2400" dirty="0"/>
          </a:p>
        </p:txBody>
      </p:sp>
    </p:spTree>
    <p:extLst>
      <p:ext uri="{BB962C8B-B14F-4D97-AF65-F5344CB8AC3E}">
        <p14:creationId xmlns:p14="http://schemas.microsoft.com/office/powerpoint/2010/main" val="28636395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855</Words>
  <Application>Microsoft Office PowerPoint</Application>
  <PresentationFormat>Presentación en pantalla (4:3)</PresentationFormat>
  <Paragraphs>81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Thème Office</vt:lpstr>
      <vt:lpstr>L’impact de l’inspection</vt:lpstr>
      <vt:lpstr>Introduction</vt:lpstr>
      <vt:lpstr>Introduction</vt:lpstr>
      <vt:lpstr>Que disent les études portant sur l’impact de l’inspection ?</vt:lpstr>
      <vt:lpstr>Comment l’impact de l’inspection est-il évalué et mesuré dans les pays membres de la SICI ?</vt:lpstr>
      <vt:lpstr>Comment l’impact de l’inspection est-il évalué et mesuré dans les pays membres de la SICI ?</vt:lpstr>
      <vt:lpstr>Comment l’impact de l’inspection est-il évalué et mesuré dans les pays membres de la SICI ?</vt:lpstr>
      <vt:lpstr>Quels sont les possibles leviers pour améliorer l’impact de l’inspection ? Quelles bonnes pratiques peut-on partager ?</vt:lpstr>
      <vt:lpstr>Quels sont les possibles leviers pour améliorer l’impact de l’inspection ? Quelles bonnes pratiques peut-on partager ?</vt:lpstr>
      <vt:lpstr>Quels sont les possibles leviers pour améliorer l’impact de l’inspection ? Quelles bonnes pratiques peut-on partager ?</vt:lpstr>
      <vt:lpstr>Conclusion</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L’impact de l’inspection</dc:title>
  <dc:creator>Administration centrale</dc:creator>
  <cp:lastModifiedBy>Aliaga Ugarte, Rosa</cp:lastModifiedBy>
  <cp:revision>37</cp:revision>
  <dcterms:created xsi:type="dcterms:W3CDTF">2019-02-28T13:34:18Z</dcterms:created>
  <dcterms:modified xsi:type="dcterms:W3CDTF">2019-04-29T12:59:22Z</dcterms:modified>
</cp:coreProperties>
</file>