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  <p:sldMasterId id="2147486115" r:id="rId5"/>
  </p:sldMasterIdLst>
  <p:notesMasterIdLst>
    <p:notesMasterId r:id="rId31"/>
  </p:notesMasterIdLst>
  <p:handoutMasterIdLst>
    <p:handoutMasterId r:id="rId32"/>
  </p:handoutMasterIdLst>
  <p:sldIdLst>
    <p:sldId id="465" r:id="rId6"/>
    <p:sldId id="450" r:id="rId7"/>
    <p:sldId id="467" r:id="rId8"/>
    <p:sldId id="420" r:id="rId9"/>
    <p:sldId id="451" r:id="rId10"/>
    <p:sldId id="463" r:id="rId11"/>
    <p:sldId id="422" r:id="rId12"/>
    <p:sldId id="434" r:id="rId13"/>
    <p:sldId id="423" r:id="rId14"/>
    <p:sldId id="431" r:id="rId15"/>
    <p:sldId id="460" r:id="rId16"/>
    <p:sldId id="448" r:id="rId17"/>
    <p:sldId id="432" r:id="rId18"/>
    <p:sldId id="468" r:id="rId19"/>
    <p:sldId id="469" r:id="rId20"/>
    <p:sldId id="470" r:id="rId21"/>
    <p:sldId id="438" r:id="rId22"/>
    <p:sldId id="439" r:id="rId23"/>
    <p:sldId id="440" r:id="rId24"/>
    <p:sldId id="442" r:id="rId25"/>
    <p:sldId id="471" r:id="rId26"/>
    <p:sldId id="361" r:id="rId27"/>
    <p:sldId id="472" r:id="rId28"/>
    <p:sldId id="473" r:id="rId29"/>
    <p:sldId id="474" r:id="rId3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6"/>
    <a:srgbClr val="FFFF66"/>
    <a:srgbClr val="0000D2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0" autoAdjust="0"/>
    <p:restoredTop sz="92114" autoAdjust="0"/>
  </p:normalViewPr>
  <p:slideViewPr>
    <p:cSldViewPr>
      <p:cViewPr>
        <p:scale>
          <a:sx n="100" d="100"/>
          <a:sy n="10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iuboal\AppData\Local\Microsoft\Windows\Temporary%20Internet%20Files\Content.Outlook\91DRKGEJ\EU_May2013_package_empl_EJ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%</a:t>
            </a:r>
          </a:p>
        </c:rich>
      </c:tx>
      <c:layout>
        <c:manualLayout>
          <c:xMode val="edge"/>
          <c:yMode val="edge"/>
          <c:x val="6.3454759106933017E-2"/>
          <c:y val="5.56745182012847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878965922444184E-2"/>
          <c:y val="4.4967880085653104E-2"/>
          <c:w val="0.89894242068155117"/>
          <c:h val="0.83940042826552463"/>
        </c:manualLayout>
      </c:layout>
      <c:lineChart>
        <c:grouping val="standard"/>
        <c:varyColors val="0"/>
        <c:ser>
          <c:idx val="2"/>
          <c:order val="2"/>
          <c:tx>
            <c:strRef>
              <c:f>'12_ER_00_10_20'!$D$3</c:f>
              <c:strCache>
                <c:ptCount val="1"/>
                <c:pt idx="0">
                  <c:v>if national commitment are meet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ysDash"/>
            </a:ln>
          </c:spPr>
          <c:marker>
            <c:symbol val="none"/>
          </c:marker>
          <c:cat>
            <c:numRef>
              <c:f>'12_ER_00_10_20'!$A$31:$A$58</c:f>
              <c:numCache>
                <c:formatCode>General</c:formatCode>
                <c:ptCount val="28"/>
              </c:numCache>
            </c:numRef>
          </c:cat>
          <c:val>
            <c:numRef>
              <c:f>'12_ER_00_10_20'!$D$4:$D$24</c:f>
              <c:numCache>
                <c:formatCode>General</c:formatCode>
                <c:ptCount val="21"/>
                <c:pt idx="13" formatCode="0.0">
                  <c:v>68.2</c:v>
                </c:pt>
                <c:pt idx="14" formatCode="0.0">
                  <c:v>69.028571428571425</c:v>
                </c:pt>
                <c:pt idx="15" formatCode="0.0">
                  <c:v>69.857142857142847</c:v>
                </c:pt>
                <c:pt idx="16" formatCode="0.0">
                  <c:v>70.685714285714269</c:v>
                </c:pt>
                <c:pt idx="17" formatCode="0.0">
                  <c:v>71.514285714285691</c:v>
                </c:pt>
                <c:pt idx="18" formatCode="0.0">
                  <c:v>72.342857142857113</c:v>
                </c:pt>
                <c:pt idx="19" formatCode="0.0">
                  <c:v>73.171428571428535</c:v>
                </c:pt>
                <c:pt idx="20" formatCode="0.0">
                  <c:v>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'12_ER_00_10_20'!$E$3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'12_ER_00_10_20'!$E$4:$E$24</c:f>
              <c:numCache>
                <c:formatCode>General</c:formatCode>
                <c:ptCount val="21"/>
                <c:pt idx="20" formatCode="#,##0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77696"/>
        <c:axId val="70479232"/>
      </c:lineChart>
      <c:lineChart>
        <c:grouping val="standard"/>
        <c:varyColors val="0"/>
        <c:ser>
          <c:idx val="1"/>
          <c:order val="0"/>
          <c:tx>
            <c:strRef>
              <c:f>'12_ER_00_10_20'!$B$3</c:f>
              <c:strCache>
                <c:ptCount val="1"/>
                <c:pt idx="0">
                  <c:v>Employment Rate (20-64)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'12_ER_00_10_20'!$A$4:$A$24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'12_ER_00_10_20'!$B$4:$B$24</c:f>
              <c:numCache>
                <c:formatCode>#,##0.0</c:formatCode>
                <c:ptCount val="21"/>
                <c:pt idx="0">
                  <c:v>66.5</c:v>
                </c:pt>
                <c:pt idx="1">
                  <c:v>66.900000000000006</c:v>
                </c:pt>
                <c:pt idx="2">
                  <c:v>66.8</c:v>
                </c:pt>
                <c:pt idx="3">
                  <c:v>67.2</c:v>
                </c:pt>
                <c:pt idx="4">
                  <c:v>67.3</c:v>
                </c:pt>
                <c:pt idx="5">
                  <c:v>68</c:v>
                </c:pt>
                <c:pt idx="6">
                  <c:v>69</c:v>
                </c:pt>
                <c:pt idx="7">
                  <c:v>69.900000000000006</c:v>
                </c:pt>
                <c:pt idx="8">
                  <c:v>70.3</c:v>
                </c:pt>
                <c:pt idx="9">
                  <c:v>69</c:v>
                </c:pt>
                <c:pt idx="10">
                  <c:v>68.5</c:v>
                </c:pt>
                <c:pt idx="11" formatCode="0.0">
                  <c:v>68.599999999999994</c:v>
                </c:pt>
                <c:pt idx="12" formatCode="0.0">
                  <c:v>68.5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'12_ER_00_10_20'!$C$3</c:f>
              <c:strCache>
                <c:ptCount val="1"/>
                <c:pt idx="0">
                  <c:v>At current growth rate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'12_ER_00_10_20'!$A$4:$A$24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'12_ER_00_10_20'!$C$4:$C$24</c:f>
              <c:numCache>
                <c:formatCode>General</c:formatCode>
                <c:ptCount val="21"/>
                <c:pt idx="12" formatCode="0.0">
                  <c:v>68.5</c:v>
                </c:pt>
                <c:pt idx="13" formatCode="0.0">
                  <c:v>68.2</c:v>
                </c:pt>
                <c:pt idx="14" formatCode="0.0">
                  <c:v>68.3</c:v>
                </c:pt>
                <c:pt idx="15" formatCode="0.0">
                  <c:v>68.399999999999991</c:v>
                </c:pt>
                <c:pt idx="16" formatCode="0.0">
                  <c:v>68.499999999999986</c:v>
                </c:pt>
                <c:pt idx="17" formatCode="0.0">
                  <c:v>68.59999999999998</c:v>
                </c:pt>
                <c:pt idx="18" formatCode="0.0">
                  <c:v>68.699999999999974</c:v>
                </c:pt>
                <c:pt idx="19" formatCode="0.0">
                  <c:v>68.799999999999969</c:v>
                </c:pt>
                <c:pt idx="20" formatCode="0.0">
                  <c:v>68.899999999999963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97408"/>
        <c:axId val="70498944"/>
      </c:lineChart>
      <c:catAx>
        <c:axId val="7047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79232"/>
        <c:crosses val="autoZero"/>
        <c:auto val="0"/>
        <c:lblAlgn val="ctr"/>
        <c:lblOffset val="100"/>
        <c:noMultiLvlLbl val="0"/>
      </c:catAx>
      <c:valAx>
        <c:axId val="7047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477696"/>
        <c:crosses val="autoZero"/>
        <c:crossBetween val="between"/>
      </c:valAx>
      <c:catAx>
        <c:axId val="70497408"/>
        <c:scaling>
          <c:orientation val="minMax"/>
        </c:scaling>
        <c:delete val="0"/>
        <c:axPos val="b"/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498944"/>
        <c:crosses val="autoZero"/>
        <c:auto val="0"/>
        <c:lblAlgn val="ctr"/>
        <c:lblOffset val="100"/>
        <c:tickLblSkip val="10"/>
        <c:tickMarkSkip val="21"/>
        <c:noMultiLvlLbl val="0"/>
      </c:catAx>
      <c:valAx>
        <c:axId val="70498944"/>
        <c:scaling>
          <c:orientation val="minMax"/>
          <c:max val="77"/>
          <c:min val="6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497408"/>
        <c:crosses val="autoZero"/>
        <c:crossBetween val="between"/>
        <c:majorUnit val="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0.30572</cdr:x>
      <cdr:y>0.54154</cdr:y>
    </cdr:from>
    <cdr:to>
      <cdr:x>0.68904</cdr:x>
      <cdr:y>0.65772</cdr:y>
    </cdr:to>
    <cdr:sp macro="" textlink="">
      <cdr:nvSpPr>
        <cdr:cNvPr id="552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5314" y="1592685"/>
          <a:ext cx="3141182" cy="341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ES" sz="1600" noProof="0" dirty="0" smtClean="0">
              <a:solidFill>
                <a:srgbClr val="0000FF"/>
              </a:solidFill>
              <a:latin typeface="Arial"/>
              <a:cs typeface="Arial"/>
            </a:rPr>
            <a:t>Evolución actual y prospectiva*</a:t>
          </a:r>
          <a:endParaRPr lang="es-ES" noProof="0" dirty="0"/>
        </a:p>
      </cdr:txBody>
    </cdr:sp>
  </cdr:relSizeAnchor>
  <cdr:relSizeAnchor xmlns:cdr="http://schemas.openxmlformats.org/drawingml/2006/chartDrawing">
    <cdr:from>
      <cdr:x>0.70075</cdr:x>
      <cdr:y>0.01378</cdr:y>
    </cdr:from>
    <cdr:to>
      <cdr:x>1</cdr:x>
      <cdr:y>0.1207</cdr:y>
    </cdr:to>
    <cdr:sp macro="" textlink="">
      <cdr:nvSpPr>
        <cdr:cNvPr id="553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42418" y="40527"/>
          <a:ext cx="2452256" cy="314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600" b="0" i="0" u="none" strike="noStrike" baseline="0" dirty="0" err="1" smtClean="0">
              <a:solidFill>
                <a:srgbClr val="FF0000"/>
              </a:solidFill>
              <a:latin typeface="Arial"/>
              <a:cs typeface="Arial"/>
            </a:rPr>
            <a:t>Objetivo</a:t>
          </a:r>
          <a:r>
            <a:rPr lang="en-GB" sz="1600" b="0" i="0" u="none" strike="noStrike" baseline="0" dirty="0" smtClean="0">
              <a:solidFill>
                <a:srgbClr val="FF0000"/>
              </a:solidFill>
              <a:latin typeface="Arial"/>
              <a:cs typeface="Arial"/>
            </a:rPr>
            <a:t> </a:t>
          </a:r>
          <a:r>
            <a:rPr lang="en-GB" sz="1600" b="0" i="0" u="none" strike="noStrike" baseline="0" dirty="0" err="1" smtClean="0">
              <a:solidFill>
                <a:srgbClr val="FF0000"/>
              </a:solidFill>
              <a:latin typeface="Arial"/>
              <a:cs typeface="Arial"/>
            </a:rPr>
            <a:t>UE</a:t>
          </a:r>
          <a:r>
            <a:rPr lang="en-GB" sz="1600" b="0" i="0" u="none" strike="noStrike" baseline="0" dirty="0" smtClean="0">
              <a:solidFill>
                <a:srgbClr val="FF0000"/>
              </a:solidFill>
              <a:latin typeface="Arial"/>
              <a:cs typeface="Arial"/>
            </a:rPr>
            <a:t> </a:t>
          </a:r>
          <a:r>
            <a:rPr lang="en-GB" sz="1600" b="0" i="0" u="none" strike="noStrike" baseline="0" dirty="0">
              <a:solidFill>
                <a:srgbClr val="FF0000"/>
              </a:solidFill>
              <a:latin typeface="Arial"/>
              <a:cs typeface="Arial"/>
            </a:rPr>
            <a:t>= 75% </a:t>
          </a:r>
        </a:p>
        <a:p xmlns:a="http://schemas.openxmlformats.org/drawingml/2006/main">
          <a:pPr algn="l" rtl="0">
            <a:defRPr sz="1000"/>
          </a:pPr>
          <a:endParaRPr lang="en-GB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9" tIns="45529" rIns="91059" bIns="455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9" tIns="45529" rIns="91059" bIns="455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D5EEF4-4065-4C30-B848-964E9C76B267}" type="datetime1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9" tIns="45529" rIns="91059" bIns="455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9" tIns="45529" rIns="91059" bIns="455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75A1EE-28F9-4339-B760-D53AFC6D47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6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9" tIns="47768" rIns="95539" bIns="47768" numCol="1" anchor="t" anchorCtr="0" compatLnSpc="1">
            <a:prstTxWarp prst="textNoShape">
              <a:avLst/>
            </a:prstTxWarp>
          </a:bodyPr>
          <a:lstStyle>
            <a:lvl1pPr defTabSz="95485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9" tIns="47768" rIns="95539" bIns="47768" numCol="1" anchor="t" anchorCtr="0" compatLnSpc="1">
            <a:prstTxWarp prst="textNoShape">
              <a:avLst/>
            </a:prstTxWarp>
          </a:bodyPr>
          <a:lstStyle>
            <a:lvl1pPr algn="r" defTabSz="95485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9" tIns="47768" rIns="95539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9" tIns="47768" rIns="95539" bIns="47768" numCol="1" anchor="b" anchorCtr="0" compatLnSpc="1">
            <a:prstTxWarp prst="textNoShape">
              <a:avLst/>
            </a:prstTxWarp>
          </a:bodyPr>
          <a:lstStyle>
            <a:lvl1pPr defTabSz="95485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9" tIns="47768" rIns="95539" bIns="47768" numCol="1" anchor="b" anchorCtr="0" compatLnSpc="1">
            <a:prstTxWarp prst="textNoShape">
              <a:avLst/>
            </a:prstTxWarp>
          </a:bodyPr>
          <a:lstStyle>
            <a:lvl1pPr algn="r" defTabSz="95485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027B064-26E6-4883-A428-A64D06CB84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48D2C4-BE69-45FF-AED8-143D6EEC2674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4" tIns="47762" rIns="95524" bIns="47762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B39D94D-790B-4103-B5AF-E239532A7FE0}" type="slidenum">
              <a:rPr lang="fr-FR" sz="1300"/>
              <a:pPr algn="r" eaLnBrk="1" hangingPunct="1"/>
              <a:t>1</a:t>
            </a:fld>
            <a:endParaRPr lang="fr-FR" sz="13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A2B1A5-F150-40AB-8004-15912D8A97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2466" eaLnBrk="0" hangingPunct="0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687" indent="-285264" defTabSz="952466" eaLnBrk="0" hangingPunct="0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57" indent="-228211" defTabSz="952466" eaLnBrk="0" hangingPunct="0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480" indent="-228211" defTabSz="952466" eaLnBrk="0" hangingPunct="0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3902" indent="-228211" defTabSz="952466" eaLnBrk="0" hangingPunct="0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325" indent="-228211" defTabSz="952466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6748" indent="-228211" defTabSz="952466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171" indent="-228211" defTabSz="952466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593" indent="-228211" defTabSz="952466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753C93-8341-434B-99B6-AB2F8A4D6967}" type="slidenum">
              <a:rPr lang="en-GB" sz="1200"/>
              <a:pPr eaLnBrk="1" hangingPunct="1">
                <a:defRPr/>
              </a:pPr>
              <a:t>11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E10831-A725-4017-884C-F432D39855FC}" type="slidenum">
              <a:rPr lang="en-GB" smtClean="0"/>
              <a:pPr eaLnBrk="1" hangingPunct="1"/>
              <a:t>12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defRPr/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3B0135C-FC72-43B2-92A3-4E9B6DFDE296}" type="slidenum">
              <a:rPr lang="en-GB" smtClean="0"/>
              <a:pPr eaLnBrk="1" hangingPunct="1"/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EFE146-17BE-45D9-8C22-16FC9C8010EC}" type="slidenum">
              <a:rPr lang="en-GB" altLang="en-US" sz="1200" smtClean="0"/>
              <a:pPr eaLnBrk="1" hangingPunct="1"/>
              <a:t>14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9C5228-AFAF-4079-A94A-AB47ACFD77F4}" type="slidenum">
              <a:rPr lang="en-GB" altLang="en-US" sz="1200" smtClean="0"/>
              <a:pPr eaLnBrk="1" hangingPunct="1"/>
              <a:t>15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130F316-2998-4A1B-A915-07EB2880D0AD}" type="slidenum">
              <a:rPr lang="en-GB" altLang="en-US" sz="1200" smtClean="0"/>
              <a:pPr eaLnBrk="1" hangingPunct="1"/>
              <a:t>16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8F246B-EF3F-42FC-802F-1CF5FF809F0A}" type="slidenum">
              <a:rPr lang="en-GB" smtClean="0"/>
              <a:pPr eaLnBrk="1" hangingPunct="1"/>
              <a:t>18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3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39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980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30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68" rIns="95539" bIns="47768" anchor="b"/>
          <a:lstStyle>
            <a:lvl1pPr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C1D718E-3F62-487C-938E-F8771E28573A}" type="slidenum">
              <a:rPr lang="en-GB" sz="1300"/>
              <a:pPr algn="r" eaLnBrk="1" hangingPunct="1"/>
              <a:t>22</a:t>
            </a:fld>
            <a:endParaRPr lang="en-GB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4714875"/>
            <a:ext cx="5832475" cy="493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C3FD71-44A3-438E-9710-E76D2ADCDD35}" type="slidenum">
              <a:rPr lang="en-GB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23</a:t>
            </a:fld>
            <a:endParaRPr lang="en-GB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1AA03B-929C-405A-804E-221AA1FE8BEB}" type="slidenum">
              <a:rPr lang="en-GB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24</a:t>
            </a:fld>
            <a:endParaRPr lang="en-GB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7F16C35-41B3-41C9-8CE6-823188C9066E}" type="slidenum">
              <a:rPr lang="en-GB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en-GB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24" tIns="46762" rIns="93524" bIns="46762" anchor="b"/>
          <a:lstStyle>
            <a:lvl1pPr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3935BBB-A5AE-497E-ADAA-8D7B4FBBA492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5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68" rIns="95539" bIns="47768" anchor="b"/>
          <a:lstStyle>
            <a:lvl1pPr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F897EA4-A84F-4F33-ABFD-C7D764BC5D25}" type="slidenum">
              <a:rPr lang="en-GB" sz="1300"/>
              <a:pPr algn="r" eaLnBrk="1" hangingPunct="1"/>
              <a:t>4</a:t>
            </a:fld>
            <a:endParaRPr lang="en-GB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z="14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7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5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6A44F2-E432-4078-B43D-E06381FF6737}" type="slidenum">
              <a:rPr lang="en-GB" smtClean="0"/>
              <a:pPr eaLnBrk="1" hangingPunct="1"/>
              <a:t>7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B064-26E6-4883-A428-A64D06CB84A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6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7FDF389-0E0A-4D99-ADB7-89FCABF7E92E}" type="slidenum">
              <a:rPr lang="en-GB" smtClean="0"/>
              <a:pPr eaLnBrk="1" hangingPunct="1"/>
              <a:t>9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0F53-8F1E-42C0-944E-D4C444DAC81E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80AD-CB69-47B9-B052-46266417E77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2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324A-A1C7-40A9-A7A4-DED524CB6A4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6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7F66B-497E-439E-8088-FAF96B3A47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2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3445-0F3B-4A20-84AA-ABA33C052DB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9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9CE0-1DD8-4173-AE60-4420C105FFC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6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24FA-5368-4154-9F77-FDD13184A5D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0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10E8-B1BC-49CD-9488-26784CBB743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10DA5-DF45-40A3-81C9-0779B88A68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0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7928-A2AE-4202-9A5F-970C6409D3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3921-A675-41AB-BF58-61242E5C268E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BEEA-BDE3-4D0E-845C-0D75B177557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0D4A-E836-4599-A9E0-8551861594B6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05DE-CC05-4310-98E1-D7C671D2C25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70C5-58A2-4DC7-A9A4-26B36499A85F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9969-DF6E-44F6-812B-3D79DD1A134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1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103A-D183-452F-8FD2-71C5FD13EA14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5A3C-889E-444A-B76F-BB9964454DC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1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9756-0362-4ABE-B880-B7DA2AC6AAAB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E67A-E812-4236-AEA8-5DAD073D741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9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FD5C-4BB9-4B2C-AB21-E7F78435F152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F3F1-5AC7-4589-9DD9-C7CE4FDEA5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4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7EB3-B95F-4158-A2C4-D7E6049291D4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F429-A9DC-48BC-AB29-AFD13DC4EDB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5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64CF-4A0D-4E12-8847-C471FC2CD6E7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CEB6-D371-448A-BA0C-F218A02FF3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0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3DA2-9D10-4755-8BF2-11EC195A5FD9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9185-0593-4AFB-9DD7-D5A8DC6122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99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64A1-60D4-45E7-8A3B-BF3A13EF032C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5910-AF6B-4CFD-A868-1BB23E925B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37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ACFF-6C6C-464B-BA8A-D0268E9AD3B6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DD0A-E3C2-4306-A5C8-06E3AFC3C1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89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9380-7E16-46D0-A100-FD872C57ED9C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D694-F0E3-4807-9902-DB643D993B8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1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rgbClr val="FFFFFF"/>
                </a:solidFill>
                <a:latin typeface="PF Square Sans Pro" pitchFamily="2" charset="0"/>
                <a:ea typeface="+mn-ea"/>
                <a:cs typeface="+mn-cs"/>
              </a:rPr>
              <a:t>Social Europe</a:t>
            </a:r>
            <a:endParaRPr lang="en-GB" sz="800" i="1" smtClean="0">
              <a:solidFill>
                <a:srgbClr val="FFFFFF"/>
              </a:solidFill>
              <a:latin typeface="PF Square Sans Pro" pitchFamily="2" charset="0"/>
              <a:ea typeface="+mn-ea"/>
              <a:cs typeface="+mn-cs"/>
            </a:endParaRPr>
          </a:p>
        </p:txBody>
      </p:sp>
      <p:pic>
        <p:nvPicPr>
          <p:cNvPr id="8" name="Picture 23" descr="thumb_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71955876-A7E3-4321-B197-D674B99718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9E7A-AE31-4678-8C46-51E58A01A539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64A9-FBF4-4EC7-83D1-D50A8058906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33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426A6E-E122-4B37-8585-B64C6D82D6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05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0523C9E-7663-40F9-8457-4C2E021E1DE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4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9BFA94D-0081-4155-95B8-710E3B57DED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0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EED516E-EFC6-4895-9823-27C2E13F069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60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784B7B7-E221-4DEE-9676-0458084B1AC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6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6195705-F93C-4E27-B829-AAC0A01AAB9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08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7A5931-BD76-4CAB-9165-E3AA7E71FE6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0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9E68215-2AA7-4D59-8E92-6C0D9358F3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76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8E005EA-A590-4EC3-BC8D-1AD705D01F3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6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BEA2F6-B2D0-4F34-B0A3-C9B798B69CD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1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42D8-102D-4B0E-9B57-4BD1C5CC00D7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6B9-A56E-4F68-AA51-FC8F48CFD48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7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77875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08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rgbClr val="FFFFFF"/>
                </a:solidFill>
                <a:latin typeface="PF Square Sans Pro" pitchFamily="2" charset="0"/>
                <a:ea typeface="+mn-ea"/>
                <a:cs typeface="+mn-cs"/>
              </a:rPr>
              <a:t>Social Europe</a:t>
            </a:r>
            <a:endParaRPr lang="en-GB" sz="800" i="1" smtClean="0">
              <a:solidFill>
                <a:srgbClr val="FFFFFF"/>
              </a:solidFill>
              <a:latin typeface="PF Square Sans Pro" pitchFamily="2" charset="0"/>
              <a:ea typeface="+mn-ea"/>
              <a:cs typeface="+mn-cs"/>
            </a:endParaRPr>
          </a:p>
        </p:txBody>
      </p:sp>
      <p:pic>
        <p:nvPicPr>
          <p:cNvPr id="8" name="Picture 23" descr="thumb_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438D621C-7E8F-40B7-8F9D-BED2955D64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3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49148CC-9F2F-4C04-8412-656AB8AF8B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1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335618-ACA6-4A6D-8EBD-3B4D53CF6A0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84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2756AC4-C8E8-444E-B05A-A65A8AC42E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20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A64E37D-C6E4-4920-9493-6DB0A4B5AAF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5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DC07739-6D30-4D06-BB03-9670601882A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73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E561CDB-90DE-40B4-9F92-C9E702C92D2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86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CC1598E-5275-4F1D-8446-6050C02B65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96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17094B-CD84-4FAF-B091-D608AEE191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9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444C-107C-4AA6-80F2-3B5641159848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60E0-C620-41D6-86B2-13F1F12898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49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7248A86-CCAE-4FDA-9B27-9417463443F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12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F3668F-7D9C-487A-8936-5A2D40AD8D7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2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E400-8A28-4255-A5EE-E1A48B86EB39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532-82A2-46E3-A342-51DC1534AAD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chemeClr val="bg1"/>
                </a:solidFill>
                <a:latin typeface="PF Square Sans Pro" pitchFamily="2" charset="0"/>
                <a:cs typeface="+mn-cs"/>
              </a:rPr>
              <a:t>Social Europe</a:t>
            </a:r>
            <a:endParaRPr lang="en-GB" sz="800" i="1" smtClean="0">
              <a:solidFill>
                <a:schemeClr val="bg1"/>
              </a:solidFill>
              <a:latin typeface="PF Square Sans Pro" pitchFamily="2" charset="0"/>
              <a:cs typeface="+mn-cs"/>
            </a:endParaRPr>
          </a:p>
        </p:txBody>
      </p:sp>
      <p:pic>
        <p:nvPicPr>
          <p:cNvPr id="8" name="Picture 23" descr="thumb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E6C38AC-D170-4347-93AA-D9CB388D881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5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9C45-AFEC-44B9-B4EF-F860C98A34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7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FC2E-C86E-4272-BFBE-B0DA809BB79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5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4F36E0-EAD0-4D11-B9DD-55223532804A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DD7825-2DF4-464B-AFFC-86B775C6ED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8" r:id="rId1"/>
    <p:sldLayoutId id="2147486739" r:id="rId2"/>
    <p:sldLayoutId id="2147486740" r:id="rId3"/>
    <p:sldLayoutId id="2147486741" r:id="rId4"/>
    <p:sldLayoutId id="2147486742" r:id="rId5"/>
    <p:sldLayoutId id="2147486743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E36730-5A0C-4D6E-814F-0D76F8BA7E0F}" type="datetime1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F98755-0711-4D4C-817F-E1BDE4F4FB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chemeClr val="bg1"/>
                </a:solidFill>
                <a:latin typeface="PF Square Sans Pro" pitchFamily="2" charset="0"/>
                <a:cs typeface="+mn-cs"/>
              </a:rPr>
              <a:t>Social Europe</a:t>
            </a:r>
            <a:endParaRPr lang="en-GB" sz="800" i="1" smtClean="0">
              <a:solidFill>
                <a:schemeClr val="bg1"/>
              </a:solidFill>
              <a:latin typeface="PF Square Sans Pro" pitchFamily="2" charset="0"/>
              <a:cs typeface="+mn-cs"/>
            </a:endParaRPr>
          </a:p>
        </p:txBody>
      </p:sp>
      <p:pic>
        <p:nvPicPr>
          <p:cNvPr id="2059" name="Picture 19" descr="thumb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65" r:id="rId1"/>
    <p:sldLayoutId id="2147486744" r:id="rId2"/>
    <p:sldLayoutId id="2147486745" r:id="rId3"/>
    <p:sldLayoutId id="2147486746" r:id="rId4"/>
    <p:sldLayoutId id="2147486747" r:id="rId5"/>
    <p:sldLayoutId id="2147486748" r:id="rId6"/>
    <p:sldLayoutId id="2147486749" r:id="rId7"/>
    <p:sldLayoutId id="2147486750" r:id="rId8"/>
    <p:sldLayoutId id="2147486751" r:id="rId9"/>
    <p:sldLayoutId id="2147486752" r:id="rId10"/>
    <p:sldLayoutId id="2147486753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C4C0FD-E342-44A7-9E44-D2073A3E3D85}" type="datetimeFigureOut">
              <a:rPr lang="en-GB"/>
              <a:pPr>
                <a:defRPr/>
              </a:pPr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97DD5E-F851-44B0-BE1F-F8C34C3BA73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4" r:id="rId1"/>
    <p:sldLayoutId id="2147486755" r:id="rId2"/>
    <p:sldLayoutId id="2147486756" r:id="rId3"/>
    <p:sldLayoutId id="2147486757" r:id="rId4"/>
    <p:sldLayoutId id="2147486758" r:id="rId5"/>
    <p:sldLayoutId id="2147486759" r:id="rId6"/>
    <p:sldLayoutId id="2147486760" r:id="rId7"/>
    <p:sldLayoutId id="2147486761" r:id="rId8"/>
    <p:sldLayoutId id="2147486762" r:id="rId9"/>
    <p:sldLayoutId id="2147486763" r:id="rId10"/>
    <p:sldLayoutId id="21474867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A7557F6-4927-4876-AC6A-0ED025328A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5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rgbClr val="FFFFFF"/>
                </a:solidFill>
                <a:latin typeface="PF Square Sans Pro" pitchFamily="2" charset="0"/>
                <a:ea typeface="+mn-ea"/>
                <a:cs typeface="+mn-cs"/>
              </a:rPr>
              <a:t>Social Europe</a:t>
            </a:r>
            <a:endParaRPr lang="en-GB" sz="800" i="1" smtClean="0">
              <a:solidFill>
                <a:srgbClr val="FFFFFF"/>
              </a:solidFill>
              <a:latin typeface="PF Square Sans Pro" pitchFamily="2" charset="0"/>
              <a:ea typeface="+mn-ea"/>
              <a:cs typeface="+mn-cs"/>
            </a:endParaRPr>
          </a:p>
        </p:txBody>
      </p:sp>
      <p:pic>
        <p:nvPicPr>
          <p:cNvPr id="4107" name="Picture 19" descr="thumb_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66" r:id="rId1"/>
    <p:sldLayoutId id="2147486767" r:id="rId2"/>
    <p:sldLayoutId id="2147486768" r:id="rId3"/>
    <p:sldLayoutId id="2147486769" r:id="rId4"/>
    <p:sldLayoutId id="2147486770" r:id="rId5"/>
    <p:sldLayoutId id="2147486771" r:id="rId6"/>
    <p:sldLayoutId id="2147486772" r:id="rId7"/>
    <p:sldLayoutId id="2147486773" r:id="rId8"/>
    <p:sldLayoutId id="2147486774" r:id="rId9"/>
    <p:sldLayoutId id="2147486775" r:id="rId10"/>
    <p:sldLayoutId id="2147486776" r:id="rId11"/>
    <p:sldLayoutId id="2147486777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C36C14-FFB6-4D5F-A007-F6AE31BE428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9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40200" y="6643688"/>
            <a:ext cx="86360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800" i="1" smtClean="0">
                <a:solidFill>
                  <a:srgbClr val="FFFFFF"/>
                </a:solidFill>
                <a:latin typeface="PF Square Sans Pro" pitchFamily="2" charset="0"/>
                <a:ea typeface="+mn-ea"/>
                <a:cs typeface="+mn-cs"/>
              </a:rPr>
              <a:t>Social Europe</a:t>
            </a:r>
            <a:endParaRPr lang="en-GB" sz="800" i="1" smtClean="0">
              <a:solidFill>
                <a:srgbClr val="FFFFFF"/>
              </a:solidFill>
              <a:latin typeface="PF Square Sans Pro" pitchFamily="2" charset="0"/>
              <a:ea typeface="+mn-ea"/>
              <a:cs typeface="+mn-cs"/>
            </a:endParaRPr>
          </a:p>
        </p:txBody>
      </p:sp>
      <p:pic>
        <p:nvPicPr>
          <p:cNvPr id="5131" name="Picture 19" descr="thumb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657975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78" r:id="rId1"/>
    <p:sldLayoutId id="2147486779" r:id="rId2"/>
    <p:sldLayoutId id="2147486780" r:id="rId3"/>
    <p:sldLayoutId id="2147486781" r:id="rId4"/>
    <p:sldLayoutId id="2147486782" r:id="rId5"/>
    <p:sldLayoutId id="2147486783" r:id="rId6"/>
    <p:sldLayoutId id="2147486784" r:id="rId7"/>
    <p:sldLayoutId id="2147486785" r:id="rId8"/>
    <p:sldLayoutId id="2147486786" r:id="rId9"/>
    <p:sldLayoutId id="2147486787" r:id="rId10"/>
    <p:sldLayoutId id="2147486788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youthemployme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c.europa.eu/social/yourfirsteuresjob" TargetMode="External"/><Relationship Id="rId5" Type="http://schemas.openxmlformats.org/officeDocument/2006/relationships/hyperlink" Target="http://ec.europa.eu/social/youthtraining" TargetMode="External"/><Relationship Id="rId4" Type="http://schemas.openxmlformats.org/officeDocument/2006/relationships/hyperlink" Target="http://ec.europa.eu/social/main.jsp?catId=1079&amp;langId=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00563" y="2781300"/>
            <a:ext cx="4535487" cy="1943100"/>
          </a:xfrm>
        </p:spPr>
        <p:txBody>
          <a:bodyPr/>
          <a:lstStyle/>
          <a:p>
            <a:pPr eaLnBrk="1" hangingPunct="1"/>
            <a:r>
              <a:rPr lang="es-ES_tradnl" sz="3600" dirty="0" smtClean="0"/>
              <a:t>La formación profesional como pilar de la Garantía Juvenil en Europa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30413"/>
            <a:ext cx="4105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79388" y="54451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Dr. Stanislav </a:t>
            </a:r>
            <a:r>
              <a:rPr lang="es-ES_tradnl" dirty="0" err="1" smtClean="0">
                <a:solidFill>
                  <a:schemeClr val="bg1"/>
                </a:solidFill>
              </a:rPr>
              <a:t>Ranguelov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DG Empleo, Asuntos Sociales e </a:t>
            </a:r>
            <a:r>
              <a:rPr lang="es-ES_tradnl" dirty="0" smtClean="0">
                <a:solidFill>
                  <a:schemeClr val="bg1"/>
                </a:solidFill>
              </a:rPr>
              <a:t>Inclusión 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Comisión </a:t>
            </a:r>
            <a:r>
              <a:rPr lang="es-ES_tradnl" dirty="0" smtClean="0">
                <a:solidFill>
                  <a:schemeClr val="bg1"/>
                </a:solidFill>
              </a:rPr>
              <a:t>Europea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1556"/>
          <p:cNvSpPr txBox="1">
            <a:spLocks noChangeArrowheads="1"/>
          </p:cNvSpPr>
          <p:nvPr/>
        </p:nvSpPr>
        <p:spPr bwMode="auto">
          <a:xfrm>
            <a:off x="276225" y="398463"/>
            <a:ext cx="362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n-US" sz="2000" dirty="0" smtClean="0">
                <a:solidFill>
                  <a:srgbClr val="0F5494"/>
                </a:solidFill>
                <a:latin typeface="Arial Black" pitchFamily="34" charset="0"/>
              </a:rPr>
              <a:t>Policies &amp; Funding…</a:t>
            </a:r>
            <a:endParaRPr lang="es-ES_tradnl" altLang="en-US" sz="2000" dirty="0">
              <a:solidFill>
                <a:srgbClr val="0F5494"/>
              </a:solidFill>
              <a:latin typeface="Arial Black" pitchFamily="34" charset="0"/>
            </a:endParaRPr>
          </a:p>
        </p:txBody>
      </p:sp>
      <p:sp>
        <p:nvSpPr>
          <p:cNvPr id="39939" name="Rectangle 21564"/>
          <p:cNvSpPr>
            <a:spLocks noChangeArrowheads="1"/>
          </p:cNvSpPr>
          <p:nvPr/>
        </p:nvSpPr>
        <p:spPr bwMode="auto">
          <a:xfrm>
            <a:off x="1676400" y="4581525"/>
            <a:ext cx="3111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s-ES_tradnl" altLang="en-US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5163" y="4629150"/>
            <a:ext cx="1470025" cy="455613"/>
            <a:chOff x="665956" y="4629150"/>
            <a:chExt cx="1470025" cy="456034"/>
          </a:xfrm>
        </p:grpSpPr>
        <p:sp>
          <p:nvSpPr>
            <p:cNvPr id="39981" name="Text Box 12"/>
            <p:cNvSpPr txBox="1">
              <a:spLocks noChangeArrowheads="1"/>
            </p:cNvSpPr>
            <p:nvPr/>
          </p:nvSpPr>
          <p:spPr bwMode="auto">
            <a:xfrm>
              <a:off x="665956" y="4629150"/>
              <a:ext cx="14224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en-US" sz="1200" b="1" dirty="0">
                  <a:solidFill>
                    <a:srgbClr val="FFFFFF"/>
                  </a:solidFill>
                  <a:latin typeface="Arial Black" pitchFamily="34" charset="0"/>
                </a:rPr>
                <a:t>Max 4 </a:t>
              </a:r>
              <a:r>
                <a:rPr lang="en-GB" altLang="en-US" sz="1200" b="1" dirty="0">
                  <a:solidFill>
                    <a:srgbClr val="FFFFFF"/>
                  </a:solidFill>
                  <a:latin typeface="Arial Black" pitchFamily="34" charset="0"/>
                </a:rPr>
                <a:t>months</a:t>
              </a:r>
            </a:p>
          </p:txBody>
        </p:sp>
        <p:sp>
          <p:nvSpPr>
            <p:cNvPr id="39982" name="Line 29"/>
            <p:cNvSpPr>
              <a:spLocks noChangeShapeType="1"/>
            </p:cNvSpPr>
            <p:nvPr/>
          </p:nvSpPr>
          <p:spPr bwMode="auto">
            <a:xfrm>
              <a:off x="665956" y="5085184"/>
              <a:ext cx="1470025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39941" name="TextBox 72"/>
          <p:cNvSpPr txBox="1">
            <a:spLocks noChangeArrowheads="1"/>
          </p:cNvSpPr>
          <p:nvPr/>
        </p:nvSpPr>
        <p:spPr bwMode="auto">
          <a:xfrm>
            <a:off x="5561013" y="290513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n-US" sz="2000" dirty="0" smtClean="0">
                <a:solidFill>
                  <a:srgbClr val="0F5494"/>
                </a:solidFill>
                <a:latin typeface="Arial Black" pitchFamily="34" charset="0"/>
              </a:rPr>
              <a:t>…</a:t>
            </a:r>
            <a:r>
              <a:rPr lang="es-ES_tradnl" altLang="en-US" sz="2000" i="1" dirty="0" smtClean="0">
                <a:solidFill>
                  <a:srgbClr val="0F5494"/>
                </a:solidFill>
                <a:latin typeface="Arial Black" pitchFamily="34" charset="0"/>
              </a:rPr>
              <a:t>this is how they fit together!</a:t>
            </a:r>
          </a:p>
          <a:p>
            <a:pPr eaLnBrk="1" hangingPunct="1"/>
            <a:endParaRPr lang="es-ES_tradnl" altLang="en-US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96875" y="1541463"/>
            <a:ext cx="2259013" cy="2373312"/>
            <a:chOff x="396874" y="1541461"/>
            <a:chExt cx="2259013" cy="2373314"/>
          </a:xfrm>
        </p:grpSpPr>
        <p:grpSp>
          <p:nvGrpSpPr>
            <p:cNvPr id="39974" name="Group 3"/>
            <p:cNvGrpSpPr>
              <a:grpSpLocks/>
            </p:cNvGrpSpPr>
            <p:nvPr/>
          </p:nvGrpSpPr>
          <p:grpSpPr bwMode="auto">
            <a:xfrm>
              <a:off x="428625" y="2239169"/>
              <a:ext cx="1614561" cy="1675606"/>
              <a:chOff x="428625" y="2239169"/>
              <a:chExt cx="1614561" cy="1675606"/>
            </a:xfrm>
          </p:grpSpPr>
          <p:sp>
            <p:nvSpPr>
              <p:cNvPr id="39976" name="Rectangle 4"/>
              <p:cNvSpPr>
                <a:spLocks noChangeArrowheads="1"/>
              </p:cNvSpPr>
              <p:nvPr/>
            </p:nvSpPr>
            <p:spPr bwMode="auto">
              <a:xfrm>
                <a:off x="428625" y="2239169"/>
                <a:ext cx="1576387" cy="4318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b="1" dirty="0">
                    <a:solidFill>
                      <a:srgbClr val="000000"/>
                    </a:solidFill>
                  </a:rPr>
                  <a:t>QFT</a:t>
                </a:r>
              </a:p>
            </p:txBody>
          </p:sp>
          <p:sp>
            <p:nvSpPr>
              <p:cNvPr id="39977" name="Rectangle 7"/>
              <p:cNvSpPr>
                <a:spLocks noChangeArrowheads="1"/>
              </p:cNvSpPr>
              <p:nvPr/>
            </p:nvSpPr>
            <p:spPr bwMode="auto">
              <a:xfrm>
                <a:off x="428625" y="2852936"/>
                <a:ext cx="1590675" cy="4318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en-US" b="1" dirty="0">
                    <a:solidFill>
                      <a:srgbClr val="000000"/>
                    </a:solidFill>
                  </a:rPr>
                  <a:t>EAfA</a:t>
                </a:r>
              </a:p>
            </p:txBody>
          </p:sp>
          <p:sp>
            <p:nvSpPr>
              <p:cNvPr id="20484" name="Rectangle 8"/>
              <p:cNvSpPr>
                <a:spLocks noChangeArrowheads="1"/>
              </p:cNvSpPr>
              <p:nvPr/>
            </p:nvSpPr>
            <p:spPr bwMode="auto">
              <a:xfrm>
                <a:off x="458861" y="3481388"/>
                <a:ext cx="1584325" cy="433387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altLang="en-US" b="1" dirty="0">
                    <a:solidFill>
                      <a:srgbClr val="000000"/>
                    </a:solidFill>
                  </a:rPr>
                  <a:t>EURES/YfEj</a:t>
                </a:r>
                <a:endParaRPr lang="en-US" alt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5" name="TextBox 74"/>
            <p:cNvSpPr txBox="1">
              <a:spLocks noChangeArrowheads="1"/>
            </p:cNvSpPr>
            <p:nvPr/>
          </p:nvSpPr>
          <p:spPr bwMode="auto">
            <a:xfrm>
              <a:off x="396874" y="1541461"/>
              <a:ext cx="2259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b="1" dirty="0" smtClean="0">
                  <a:solidFill>
                    <a:srgbClr val="FFFFFF"/>
                  </a:solidFill>
                </a:rPr>
                <a:t>EU level policy</a:t>
              </a:r>
              <a:endParaRPr lang="en-GB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3411538" y="1470025"/>
            <a:ext cx="2322512" cy="1328738"/>
            <a:chOff x="3410898" y="1470025"/>
            <a:chExt cx="2323126" cy="1328738"/>
          </a:xfrm>
        </p:grpSpPr>
        <p:sp>
          <p:nvSpPr>
            <p:cNvPr id="39972" name="TextBox 71"/>
            <p:cNvSpPr txBox="1">
              <a:spLocks noChangeArrowheads="1"/>
            </p:cNvSpPr>
            <p:nvPr/>
          </p:nvSpPr>
          <p:spPr bwMode="auto">
            <a:xfrm>
              <a:off x="4514426" y="1654175"/>
              <a:ext cx="121959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100" i="1" dirty="0">
                  <a:solidFill>
                    <a:srgbClr val="FFFFFF"/>
                  </a:solidFill>
                  <a:latin typeface="Arial Black" pitchFamily="34" charset="0"/>
                </a:rPr>
                <a:t>Unemployed or not in formal education under 25y</a:t>
              </a:r>
            </a:p>
          </p:txBody>
        </p:sp>
        <p:pic>
          <p:nvPicPr>
            <p:cNvPr id="39973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98" y="1470025"/>
              <a:ext cx="979178" cy="132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D847B9D9-7995-4555-B69C-BB70246F9EE0}" type="slidenum">
              <a:rPr lang="es-ES_tradnl" sz="1200" baseline="30000" smtClean="0"/>
              <a:pPr algn="l" eaLnBrk="1" hangingPunct="1"/>
              <a:t>10</a:t>
            </a:fld>
            <a:endParaRPr lang="es-ES_tradnl" sz="1200" baseline="30000" dirty="0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1738" y="1470025"/>
            <a:ext cx="2862262" cy="2895600"/>
            <a:chOff x="6281737" y="1470025"/>
            <a:chExt cx="2862263" cy="2895600"/>
          </a:xfrm>
        </p:grpSpPr>
        <p:sp>
          <p:nvSpPr>
            <p:cNvPr id="39964" name="TextBox 21536"/>
            <p:cNvSpPr txBox="1">
              <a:spLocks noChangeArrowheads="1"/>
            </p:cNvSpPr>
            <p:nvPr/>
          </p:nvSpPr>
          <p:spPr bwMode="auto">
            <a:xfrm>
              <a:off x="6310312" y="1470025"/>
              <a:ext cx="15224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b="1" dirty="0">
                  <a:solidFill>
                    <a:srgbClr val="000000"/>
                  </a:solidFill>
                </a:rPr>
                <a:t> </a:t>
              </a:r>
              <a:r>
                <a:rPr lang="en-GB" b="1" dirty="0" smtClean="0">
                  <a:solidFill>
                    <a:srgbClr val="FFFFFF"/>
                  </a:solidFill>
                </a:rPr>
                <a:t>Funding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grpSp>
          <p:nvGrpSpPr>
            <p:cNvPr id="39965" name="Group 4"/>
            <p:cNvGrpSpPr>
              <a:grpSpLocks/>
            </p:cNvGrpSpPr>
            <p:nvPr/>
          </p:nvGrpSpPr>
          <p:grpSpPr bwMode="auto">
            <a:xfrm>
              <a:off x="6281737" y="1916113"/>
              <a:ext cx="2862263" cy="2449512"/>
              <a:chOff x="6281737" y="1916113"/>
              <a:chExt cx="2862263" cy="2449512"/>
            </a:xfrm>
          </p:grpSpPr>
          <p:sp>
            <p:nvSpPr>
              <p:cNvPr id="39966" name="Rectangle 9"/>
              <p:cNvSpPr>
                <a:spLocks noChangeArrowheads="1"/>
              </p:cNvSpPr>
              <p:nvPr/>
            </p:nvSpPr>
            <p:spPr bwMode="auto">
              <a:xfrm>
                <a:off x="6281737" y="2179636"/>
                <a:ext cx="706437" cy="187007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CH" altLang="en-US" sz="1400" b="1" dirty="0">
                    <a:solidFill>
                      <a:srgbClr val="000000"/>
                    </a:solidFill>
                  </a:rPr>
                  <a:t>ESF</a:t>
                </a:r>
              </a:p>
            </p:txBody>
          </p:sp>
          <p:cxnSp>
            <p:nvCxnSpPr>
              <p:cNvPr id="39967" name="Straight Connector 21547"/>
              <p:cNvCxnSpPr>
                <a:cxnSpLocks noChangeShapeType="1"/>
              </p:cNvCxnSpPr>
              <p:nvPr/>
            </p:nvCxnSpPr>
            <p:spPr bwMode="auto">
              <a:xfrm>
                <a:off x="7164388" y="1916113"/>
                <a:ext cx="287337" cy="244951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968" name="Rectangle 21549"/>
              <p:cNvSpPr>
                <a:spLocks noChangeArrowheads="1"/>
              </p:cNvSpPr>
              <p:nvPr/>
            </p:nvSpPr>
            <p:spPr bwMode="auto">
              <a:xfrm>
                <a:off x="7451725" y="1916113"/>
                <a:ext cx="649288" cy="2449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3175"/>
                <a:endParaRPr lang="en-US" altLang="en-US" sz="7600" b="1" dirty="0">
                  <a:solidFill>
                    <a:srgbClr val="FFD624"/>
                  </a:solidFill>
                  <a:latin typeface="Verdana" pitchFamily="34" charset="0"/>
                </a:endParaRPr>
              </a:p>
            </p:txBody>
          </p:sp>
          <p:sp>
            <p:nvSpPr>
              <p:cNvPr id="39969" name="Rectangle 21550"/>
              <p:cNvSpPr>
                <a:spLocks noChangeArrowheads="1"/>
              </p:cNvSpPr>
              <p:nvPr/>
            </p:nvSpPr>
            <p:spPr bwMode="auto">
              <a:xfrm>
                <a:off x="6988174" y="2179636"/>
                <a:ext cx="720725" cy="1870075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175" algn="ctr"/>
                <a:r>
                  <a:rPr lang="en-GB" altLang="en-US" sz="1400" b="1" dirty="0">
                    <a:solidFill>
                      <a:srgbClr val="000000"/>
                    </a:solidFill>
                  </a:rPr>
                  <a:t>YEI</a:t>
                </a:r>
              </a:p>
            </p:txBody>
          </p:sp>
          <p:sp>
            <p:nvSpPr>
              <p:cNvPr id="39970" name="Rectangle 21551"/>
              <p:cNvSpPr>
                <a:spLocks noChangeArrowheads="1"/>
              </p:cNvSpPr>
              <p:nvPr/>
            </p:nvSpPr>
            <p:spPr bwMode="auto">
              <a:xfrm>
                <a:off x="7708899" y="2179635"/>
                <a:ext cx="720725" cy="187007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175"/>
                <a:r>
                  <a:rPr lang="en-GB" altLang="en-US" sz="800" b="1" dirty="0">
                    <a:solidFill>
                      <a:srgbClr val="000000"/>
                    </a:solidFill>
                    <a:latin typeface="Arial Black" pitchFamily="34" charset="0"/>
                  </a:rPr>
                  <a:t>National budgets</a:t>
                </a:r>
              </a:p>
            </p:txBody>
          </p:sp>
          <p:sp>
            <p:nvSpPr>
              <p:cNvPr id="38" name="Rectangle 21551"/>
              <p:cNvSpPr>
                <a:spLocks noChangeArrowheads="1"/>
              </p:cNvSpPr>
              <p:nvPr/>
            </p:nvSpPr>
            <p:spPr bwMode="auto">
              <a:xfrm>
                <a:off x="8421688" y="2179638"/>
                <a:ext cx="722312" cy="18700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000000"/>
                    </a:solidFill>
                    <a:latin typeface="Arial Black" pitchFamily="34" charset="0"/>
                  </a:rPr>
                  <a:t>Other EU programmes/instruments: EaSI, Erasmus, ERDF support,…</a:t>
                </a: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4825" y="4751388"/>
            <a:ext cx="8104188" cy="1295400"/>
            <a:chOff x="504825" y="4752181"/>
            <a:chExt cx="8104188" cy="1294777"/>
          </a:xfrm>
        </p:grpSpPr>
        <p:sp>
          <p:nvSpPr>
            <p:cNvPr id="39956" name="Rectangle 4"/>
            <p:cNvSpPr>
              <a:spLocks noChangeArrowheads="1"/>
            </p:cNvSpPr>
            <p:nvPr/>
          </p:nvSpPr>
          <p:spPr bwMode="auto">
            <a:xfrm>
              <a:off x="504825" y="5674617"/>
              <a:ext cx="1557338" cy="3723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</a:rPr>
                <a:t>Traineeship</a:t>
              </a:r>
            </a:p>
          </p:txBody>
        </p:sp>
        <p:sp>
          <p:nvSpPr>
            <p:cNvPr id="39957" name="Rectangle 4"/>
            <p:cNvSpPr>
              <a:spLocks noChangeArrowheads="1"/>
            </p:cNvSpPr>
            <p:nvPr/>
          </p:nvSpPr>
          <p:spPr bwMode="auto">
            <a:xfrm>
              <a:off x="2705893" y="5671219"/>
              <a:ext cx="1798637" cy="3723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</a:rPr>
                <a:t>Apprenticeship</a:t>
              </a:r>
            </a:p>
          </p:txBody>
        </p:sp>
        <p:sp>
          <p:nvSpPr>
            <p:cNvPr id="39958" name="Rectangle 4"/>
            <p:cNvSpPr>
              <a:spLocks noChangeArrowheads="1"/>
            </p:cNvSpPr>
            <p:nvPr/>
          </p:nvSpPr>
          <p:spPr bwMode="auto">
            <a:xfrm>
              <a:off x="5126806" y="5662835"/>
              <a:ext cx="1062037" cy="3723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39959" name="Line 29"/>
            <p:cNvSpPr>
              <a:spLocks noChangeShapeType="1"/>
            </p:cNvSpPr>
            <p:nvPr/>
          </p:nvSpPr>
          <p:spPr bwMode="auto">
            <a:xfrm>
              <a:off x="5044032" y="4753768"/>
              <a:ext cx="1832224" cy="8354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60" name="Rectangle 4"/>
            <p:cNvSpPr>
              <a:spLocks noChangeArrowheads="1"/>
            </p:cNvSpPr>
            <p:nvPr/>
          </p:nvSpPr>
          <p:spPr bwMode="auto">
            <a:xfrm>
              <a:off x="6573838" y="5667821"/>
              <a:ext cx="2035175" cy="3723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 dirty="0">
                  <a:solidFill>
                    <a:srgbClr val="000000"/>
                  </a:solidFill>
                </a:rPr>
                <a:t>Continued education</a:t>
              </a:r>
            </a:p>
            <a:p>
              <a:pPr algn="ctr"/>
              <a:r>
                <a:rPr lang="en-US" altLang="en-US" sz="1400" b="1" dirty="0">
                  <a:solidFill>
                    <a:srgbClr val="000000"/>
                  </a:solidFill>
                </a:rPr>
                <a:t> &amp; training</a:t>
              </a:r>
            </a:p>
          </p:txBody>
        </p:sp>
        <p:sp>
          <p:nvSpPr>
            <p:cNvPr id="39961" name="Line 29"/>
            <p:cNvSpPr>
              <a:spLocks noChangeShapeType="1"/>
            </p:cNvSpPr>
            <p:nvPr/>
          </p:nvSpPr>
          <p:spPr bwMode="auto">
            <a:xfrm flipH="1">
              <a:off x="3851920" y="4764087"/>
              <a:ext cx="216024" cy="8987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62" name="Line 29"/>
            <p:cNvSpPr>
              <a:spLocks noChangeShapeType="1"/>
            </p:cNvSpPr>
            <p:nvPr/>
          </p:nvSpPr>
          <p:spPr bwMode="auto">
            <a:xfrm>
              <a:off x="4700661" y="4757736"/>
              <a:ext cx="860352" cy="905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63" name="Line 29"/>
            <p:cNvSpPr>
              <a:spLocks noChangeShapeType="1"/>
            </p:cNvSpPr>
            <p:nvPr/>
          </p:nvSpPr>
          <p:spPr bwMode="auto">
            <a:xfrm flipH="1">
              <a:off x="1706562" y="4752181"/>
              <a:ext cx="1898650" cy="910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05013" y="2438400"/>
            <a:ext cx="4276725" cy="1693863"/>
            <a:chOff x="2005013" y="2455068"/>
            <a:chExt cx="4276722" cy="1694012"/>
          </a:xfrm>
        </p:grpSpPr>
        <p:sp>
          <p:nvSpPr>
            <p:cNvPr id="39952" name="Line 29"/>
            <p:cNvSpPr>
              <a:spLocks noChangeShapeType="1"/>
            </p:cNvSpPr>
            <p:nvPr/>
          </p:nvSpPr>
          <p:spPr bwMode="auto">
            <a:xfrm flipH="1">
              <a:off x="5724127" y="2852935"/>
              <a:ext cx="557608" cy="921005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53" name="Line 29"/>
            <p:cNvSpPr>
              <a:spLocks noChangeShapeType="1"/>
            </p:cNvSpPr>
            <p:nvPr/>
          </p:nvSpPr>
          <p:spPr bwMode="auto">
            <a:xfrm>
              <a:off x="2005013" y="3109911"/>
              <a:ext cx="1065186" cy="93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54" name="Line 29"/>
            <p:cNvSpPr>
              <a:spLocks noChangeShapeType="1"/>
            </p:cNvSpPr>
            <p:nvPr/>
          </p:nvSpPr>
          <p:spPr bwMode="auto">
            <a:xfrm>
              <a:off x="2019301" y="2455068"/>
              <a:ext cx="1050898" cy="1459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9955" name="Line 29"/>
            <p:cNvSpPr>
              <a:spLocks noChangeShapeType="1"/>
            </p:cNvSpPr>
            <p:nvPr/>
          </p:nvSpPr>
          <p:spPr bwMode="auto">
            <a:xfrm>
              <a:off x="2043186" y="3698081"/>
              <a:ext cx="1027013" cy="4509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39948" name="Down Arrow 1"/>
          <p:cNvSpPr>
            <a:spLocks noChangeArrowheads="1"/>
          </p:cNvSpPr>
          <p:nvPr/>
        </p:nvSpPr>
        <p:spPr bwMode="auto">
          <a:xfrm>
            <a:off x="3900488" y="3284538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s-ES_tradnl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70225" y="3013075"/>
            <a:ext cx="2587625" cy="1676400"/>
            <a:chOff x="2774131" y="3076574"/>
            <a:chExt cx="2587625" cy="1677195"/>
          </a:xfrm>
        </p:grpSpPr>
        <p:sp>
          <p:nvSpPr>
            <p:cNvPr id="39950" name="Rectangle 10"/>
            <p:cNvSpPr>
              <a:spLocks noChangeArrowheads="1"/>
            </p:cNvSpPr>
            <p:nvPr/>
          </p:nvSpPr>
          <p:spPr bwMode="auto">
            <a:xfrm>
              <a:off x="2774131" y="3505994"/>
              <a:ext cx="2587625" cy="1247775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de-CH" altLang="en-US" sz="2400" b="1" dirty="0">
                  <a:solidFill>
                    <a:srgbClr val="000000"/>
                  </a:solidFill>
                  <a:latin typeface="Arial Black" pitchFamily="34" charset="0"/>
                </a:rPr>
                <a:t>Youth </a:t>
              </a:r>
            </a:p>
            <a:p>
              <a:pPr algn="ctr">
                <a:lnSpc>
                  <a:spcPct val="80000"/>
                </a:lnSpc>
              </a:pPr>
              <a:r>
                <a:rPr lang="de-CH" altLang="en-US" sz="2400" b="1" dirty="0">
                  <a:solidFill>
                    <a:srgbClr val="000000"/>
                  </a:solidFill>
                  <a:latin typeface="Arial Black" pitchFamily="34" charset="0"/>
                </a:rPr>
                <a:t>Guarantee</a:t>
              </a:r>
              <a:endParaRPr lang="en-US" altLang="en-US" sz="24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9951" name="Down Arrow 2"/>
            <p:cNvSpPr>
              <a:spLocks noChangeArrowheads="1"/>
            </p:cNvSpPr>
            <p:nvPr/>
          </p:nvSpPr>
          <p:spPr bwMode="auto">
            <a:xfrm>
              <a:off x="3620541" y="3076574"/>
              <a:ext cx="1080120" cy="31263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175"/>
              <a:endParaRPr lang="es-ES" sz="7600" b="1" dirty="0">
                <a:solidFill>
                  <a:srgbClr val="FFD624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79388" y="1152525"/>
            <a:ext cx="89646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s-ES_tradnl" b="1" dirty="0" smtClean="0">
              <a:solidFill>
                <a:schemeClr val="accent2"/>
              </a:solidFill>
            </a:endParaRPr>
          </a:p>
          <a:p>
            <a:pPr marL="742950" lvl="2" indent="-285750">
              <a:buFont typeface="Wingdings" pitchFamily="2" charset="2"/>
              <a:buChar char="ü"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2" indent="-285750">
              <a:buFont typeface="Wingdings" pitchFamily="2" charset="2"/>
              <a:buChar char="ü"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2" indent="-285750">
              <a:buFont typeface="Wingdings" pitchFamily="2" charset="2"/>
              <a:buChar char="ü"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lvl="1"/>
            <a:r>
              <a:rPr lang="es-ES_tradnl" sz="1600" dirty="0" smtClean="0">
                <a:solidFill>
                  <a:schemeClr val="accent2"/>
                </a:solidFill>
              </a:rPr>
              <a:t> </a:t>
            </a:r>
            <a:endParaRPr lang="es-ES_tradnl" sz="1600" dirty="0">
              <a:solidFill>
                <a:schemeClr val="accent2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47688" y="1687513"/>
            <a:ext cx="8229600" cy="51435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marL="0" indent="0">
              <a:buFontTx/>
              <a:buNone/>
            </a:pPr>
            <a:endParaRPr lang="es-ES_tradnl" dirty="0" smtClean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Firma de un acuerdo por escrito con cláusulas claras.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Definición clara de los Objetivos de Aprendizaje.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Condiciones laborales para las prácticas.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Derechos y Obligaciones.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Una duración razonable.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Reconocimiento de las prácticas.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Transparencia en los requisitos.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_tradnl" sz="2000" dirty="0" smtClean="0"/>
              <a:t>Posibilidad de realizar Prácticas transfronterizas.</a:t>
            </a:r>
            <a:endParaRPr lang="es-ES_tradnl" sz="2000" i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_tradnl" dirty="0" smtClean="0"/>
              <a:t>Oferta de Calidad!</a:t>
            </a:r>
            <a:endParaRPr lang="es-ES_tradnl" kern="1200" dirty="0"/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5294B114-ACD3-4FCD-8E1D-10F061C75C2D}" type="slidenum">
              <a:rPr lang="es-ES_tradnl" sz="1200" baseline="30000" smtClean="0"/>
              <a:pPr algn="l" eaLnBrk="1" hangingPunct="1"/>
              <a:t>11</a:t>
            </a:fld>
            <a:endParaRPr lang="es-ES_tradnl" sz="1200" baseline="30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738" y="2097484"/>
            <a:ext cx="794226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Adopción de enfoques basados en la </a:t>
            </a:r>
            <a:r>
              <a:rPr lang="es-ES_tradnl" sz="2400" b="1" u="sng" dirty="0" smtClean="0">
                <a:solidFill>
                  <a:srgbClr val="0F5494"/>
                </a:solidFill>
                <a:latin typeface="+mn-lt"/>
                <a:cs typeface="+mn-cs"/>
              </a:rPr>
              <a:t>cooperación</a:t>
            </a: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Intervención y </a:t>
            </a:r>
            <a:r>
              <a:rPr lang="es-ES_tradnl" sz="2400" b="1" u="sng" dirty="0" smtClean="0">
                <a:solidFill>
                  <a:srgbClr val="0F5494"/>
                </a:solidFill>
                <a:latin typeface="+mn-lt"/>
                <a:cs typeface="+mn-cs"/>
              </a:rPr>
              <a:t>activación tempranas</a:t>
            </a: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b="1" u="sng" dirty="0" smtClean="0">
                <a:solidFill>
                  <a:srgbClr val="0F5494"/>
                </a:solidFill>
                <a:latin typeface="+mn-lt"/>
                <a:cs typeface="+mn-cs"/>
              </a:rPr>
              <a:t>Medidas de apoyo </a:t>
            </a: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que faciliten la integración laboral.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Evaluación y </a:t>
            </a:r>
            <a:r>
              <a:rPr lang="es-ES_tradnl" sz="2400" b="1" u="sng" dirty="0" smtClean="0">
                <a:solidFill>
                  <a:srgbClr val="0F5494"/>
                </a:solidFill>
                <a:latin typeface="+mn-lt"/>
                <a:cs typeface="+mn-cs"/>
              </a:rPr>
              <a:t>mejora continua </a:t>
            </a: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del sistema.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Puesta en práctica </a:t>
            </a:r>
            <a:r>
              <a:rPr lang="es-ES_tradnl" sz="2400" b="1" u="sng" dirty="0" smtClean="0">
                <a:solidFill>
                  <a:srgbClr val="0F5494"/>
                </a:solidFill>
                <a:latin typeface="+mn-lt"/>
                <a:cs typeface="+mn-cs"/>
              </a:rPr>
              <a:t>rápida</a:t>
            </a: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. </a:t>
            </a:r>
            <a:endParaRPr lang="es-ES_tradnl" sz="2400" dirty="0">
              <a:solidFill>
                <a:srgbClr val="0F5494"/>
              </a:solidFill>
              <a:latin typeface="+mn-lt"/>
              <a:cs typeface="+mn-cs"/>
            </a:endParaRP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D1392845-FF4F-4246-9A3B-454ECD8B5D60}" type="slidenum">
              <a:rPr lang="es-ES_tradnl" sz="1200" baseline="30000" smtClean="0"/>
              <a:pPr algn="l" eaLnBrk="1" hangingPunct="1"/>
              <a:t>12</a:t>
            </a:fld>
            <a:endParaRPr lang="es-ES_tradnl" sz="1200" baseline="30000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06400" y="162877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kern="0" dirty="0" smtClean="0"/>
              <a:t>Elementos</a:t>
            </a:r>
            <a:r>
              <a:rPr lang="es-ES_tradnl" dirty="0" smtClean="0"/>
              <a:t> de la Garantía Juvenil</a:t>
            </a:r>
          </a:p>
          <a:p>
            <a:pPr eaLnBrk="1" hangingPunct="1"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71913" y="6643688"/>
            <a:ext cx="1341437" cy="214312"/>
          </a:xfrm>
          <a:extLst/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ES_tradnl" sz="1400" i="0" kern="12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288" y="1152525"/>
            <a:ext cx="8208962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s-ES_tradnl" b="1" dirty="0" smtClean="0">
              <a:solidFill>
                <a:srgbClr val="333399"/>
              </a:solidFill>
              <a:cs typeface="+mn-cs"/>
            </a:endParaRPr>
          </a:p>
          <a:p>
            <a:pPr algn="ctr">
              <a:defRPr/>
            </a:pPr>
            <a:endParaRPr lang="es-ES_tradnl" sz="2000" dirty="0" smtClean="0">
              <a:solidFill>
                <a:srgbClr val="333399"/>
              </a:solidFill>
              <a:cs typeface="+mn-cs"/>
            </a:endParaRPr>
          </a:p>
          <a:p>
            <a:pPr lvl="1">
              <a:defRPr/>
            </a:pPr>
            <a:endParaRPr lang="es-ES_tradnl" sz="2400" dirty="0" smtClean="0">
              <a:solidFill>
                <a:srgbClr val="333399"/>
              </a:solidFill>
              <a:cs typeface="+mn-cs"/>
            </a:endParaRPr>
          </a:p>
          <a:p>
            <a:pPr lvl="1">
              <a:defRPr/>
            </a:pPr>
            <a:endParaRPr lang="es-ES_tradnl" sz="2000" dirty="0" smtClean="0">
              <a:cs typeface="+mn-cs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Una colección de las políticas nacionales existentes en materia de juventud.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Una responsabilidad del servicio de empleo.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Llegar a los jóvenes registrados en los servicios de empleo.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Un esquema financiado por la UE.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solidFill>
                  <a:srgbClr val="0F5494"/>
                </a:solidFill>
                <a:latin typeface="+mn-lt"/>
                <a:cs typeface="+mn-cs"/>
              </a:rPr>
              <a:t>Una inversión a corto plazo.</a:t>
            </a:r>
            <a:endParaRPr lang="es-ES_tradnl" sz="2400" dirty="0">
              <a:solidFill>
                <a:srgbClr val="0F5494"/>
              </a:solidFill>
              <a:latin typeface="+mn-lt"/>
              <a:cs typeface="+mn-cs"/>
            </a:endParaRPr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374650" y="1230313"/>
            <a:ext cx="8229600" cy="774700"/>
          </a:xfrm>
        </p:spPr>
        <p:txBody>
          <a:bodyPr/>
          <a:lstStyle/>
          <a:p>
            <a:r>
              <a:rPr lang="es-ES_tradnl" dirty="0" smtClean="0"/>
              <a:t>La garantía juvenil es más que…</a:t>
            </a:r>
          </a:p>
        </p:txBody>
      </p:sp>
      <p:sp>
        <p:nvSpPr>
          <p:cNvPr id="430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A905C1B4-C198-4AD6-AA7A-C919771FB192}" type="slidenum">
              <a:rPr lang="es-ES_tradnl" sz="1200" baseline="30000" smtClean="0"/>
              <a:pPr algn="l" eaLnBrk="1" hangingPunct="1"/>
              <a:t>13</a:t>
            </a:fld>
            <a:endParaRPr lang="es-ES_tradnl" sz="1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se establecerán los sistemas?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76475"/>
            <a:ext cx="8686800" cy="3960813"/>
          </a:xfrm>
        </p:spPr>
        <p:txBody>
          <a:bodyPr/>
          <a:lstStyle/>
          <a:p>
            <a:pPr marL="800100" lvl="2" indent="0">
              <a:lnSpc>
                <a:spcPct val="90000"/>
              </a:lnSpc>
              <a:buClr>
                <a:srgbClr val="0F5494"/>
              </a:buClr>
              <a:defRPr/>
            </a:pPr>
            <a:r>
              <a:rPr lang="es-ES_tradnl" sz="2000" b="1" kern="1200" dirty="0" smtClean="0">
                <a:cs typeface="+mn-cs"/>
              </a:rPr>
              <a:t>Cooperación</a:t>
            </a:r>
            <a:r>
              <a:rPr lang="es-ES_tradnl" sz="2000" kern="1200" dirty="0" smtClean="0">
                <a:cs typeface="+mn-cs"/>
              </a:rPr>
              <a:t> entre las principales partes interesadas:</a:t>
            </a:r>
          </a:p>
          <a:p>
            <a:pPr marL="1543050" lvl="3" indent="-285750">
              <a:lnSpc>
                <a:spcPct val="12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kern="1200" dirty="0" smtClean="0">
                <a:solidFill>
                  <a:srgbClr val="0F5494"/>
                </a:solidFill>
                <a:latin typeface="+mn-lt"/>
                <a:cs typeface="+mn-cs"/>
              </a:rPr>
              <a:t>administraciones públicas, </a:t>
            </a:r>
          </a:p>
          <a:p>
            <a:pPr marL="1543050" lvl="3" indent="-285750">
              <a:lnSpc>
                <a:spcPct val="12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kern="1200" dirty="0" smtClean="0">
                <a:solidFill>
                  <a:srgbClr val="0F5494"/>
                </a:solidFill>
                <a:latin typeface="+mn-lt"/>
                <a:cs typeface="+mn-cs"/>
              </a:rPr>
              <a:t>servicios de empleo, </a:t>
            </a:r>
          </a:p>
          <a:p>
            <a:pPr marL="1543050" lvl="3" indent="-285750">
              <a:lnSpc>
                <a:spcPct val="12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kern="1200" dirty="0" smtClean="0">
                <a:solidFill>
                  <a:srgbClr val="0F5494"/>
                </a:solidFill>
                <a:latin typeface="+mn-lt"/>
                <a:cs typeface="+mn-cs"/>
              </a:rPr>
              <a:t>centros de orientación profesional, educación y formación</a:t>
            </a:r>
          </a:p>
          <a:p>
            <a:pPr marL="1543050" lvl="3" indent="-285750">
              <a:lnSpc>
                <a:spcPct val="12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kern="1200" dirty="0" smtClean="0">
                <a:solidFill>
                  <a:srgbClr val="0F5494"/>
                </a:solidFill>
                <a:latin typeface="+mn-lt"/>
                <a:cs typeface="+mn-cs"/>
              </a:rPr>
              <a:t>servicios de apoyo a la juventud, </a:t>
            </a:r>
          </a:p>
          <a:p>
            <a:pPr marL="1543050" lvl="3" indent="-285750">
              <a:lnSpc>
                <a:spcPct val="12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kern="1200" dirty="0" smtClean="0">
                <a:solidFill>
                  <a:srgbClr val="0F5494"/>
                </a:solidFill>
                <a:latin typeface="+mn-lt"/>
                <a:cs typeface="+mn-cs"/>
              </a:rPr>
              <a:t>empresas, empleadores, sindicatos, etc.</a:t>
            </a:r>
          </a:p>
          <a:p>
            <a:pPr marL="800100" lvl="2" indent="0">
              <a:lnSpc>
                <a:spcPct val="90000"/>
              </a:lnSpc>
              <a:buClr>
                <a:srgbClr val="0F5494"/>
              </a:buClr>
              <a:defRPr/>
            </a:pPr>
            <a:endParaRPr lang="es-ES_tradnl" altLang="en-US" sz="2000" dirty="0" smtClean="0"/>
          </a:p>
          <a:p>
            <a:pPr marL="400050" lvl="1" indent="0">
              <a:lnSpc>
                <a:spcPct val="90000"/>
              </a:lnSpc>
              <a:buClr>
                <a:srgbClr val="0F5494"/>
              </a:buClr>
              <a:buFontTx/>
              <a:buNone/>
              <a:defRPr/>
            </a:pPr>
            <a:r>
              <a:rPr lang="es-ES_tradnl" altLang="en-US" sz="1800" dirty="0" smtClean="0"/>
              <a:t>La intervención y activación tempranas son fundamentales y, en muchos casos, también son necesarias reformas, por ejemplo de la formación profesional y los sistemas de educación.</a:t>
            </a:r>
            <a:endParaRPr lang="es-ES_tradnl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Experiencia positiva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375"/>
            <a:ext cx="8686800" cy="3529013"/>
          </a:xfrm>
        </p:spPr>
        <p:txBody>
          <a:bodyPr/>
          <a:lstStyle/>
          <a:p>
            <a:pPr marL="361950" indent="0">
              <a:buFontTx/>
              <a:buNone/>
              <a:defRPr/>
            </a:pPr>
            <a:r>
              <a:rPr lang="es-ES_tradnl" sz="2000" i="0" dirty="0" smtClean="0">
                <a:sym typeface="Wingdings"/>
              </a:rPr>
              <a:t>	</a:t>
            </a:r>
            <a:r>
              <a:rPr lang="es-ES_tradnl" sz="2000" i="0" dirty="0" smtClean="0"/>
              <a:t>Finlandia ha creado un sistema global de Garantía Juvenil. 	El </a:t>
            </a:r>
            <a:r>
              <a:rPr lang="es-ES_tradnl" sz="2000" b="1" i="0" dirty="0" smtClean="0"/>
              <a:t>83,5% </a:t>
            </a:r>
            <a:r>
              <a:rPr lang="es-ES_tradnl" sz="2000" i="0" dirty="0" smtClean="0"/>
              <a:t>de los jóvenes en busca de empleo recibió una 	oferta satisfactoria en un plazo de </a:t>
            </a:r>
            <a:r>
              <a:rPr lang="es-ES_tradnl" sz="2000" b="1" i="0" dirty="0" smtClean="0"/>
              <a:t>3 meses</a:t>
            </a:r>
            <a:r>
              <a:rPr lang="es-ES_tradnl" sz="2000" i="0" dirty="0" smtClean="0"/>
              <a:t>. </a:t>
            </a:r>
          </a:p>
          <a:p>
            <a:pPr marL="1162050" lvl="2" indent="0">
              <a:defRPr/>
            </a:pPr>
            <a:endParaRPr lang="es-ES_tradnl" altLang="en-US" sz="1600" dirty="0" smtClean="0"/>
          </a:p>
          <a:p>
            <a:pPr marL="1162050" lvl="2" indent="0">
              <a:defRPr/>
            </a:pPr>
            <a:r>
              <a:rPr lang="es-ES_tradnl" altLang="en-US" sz="1600" dirty="0" smtClean="0"/>
              <a:t>El sistema finlandés ha permitido que los planes personalizados para jóvenes se hayan </a:t>
            </a:r>
            <a:r>
              <a:rPr lang="es-ES_tradnl" altLang="en-US" sz="1600" b="1" i="1" dirty="0" smtClean="0"/>
              <a:t>elaborado más rápidamente </a:t>
            </a:r>
            <a:r>
              <a:rPr lang="es-ES_tradnl" altLang="en-US" sz="1600" dirty="0" smtClean="0"/>
              <a:t>y, a la larga, </a:t>
            </a:r>
            <a:r>
              <a:rPr lang="es-ES_tradnl" altLang="en-US" sz="1600" b="1" i="1" dirty="0" smtClean="0"/>
              <a:t>se haya reducido el desempleo</a:t>
            </a:r>
            <a:r>
              <a:rPr lang="es-ES_tradnl" altLang="en-US" sz="1600" dirty="0" smtClean="0"/>
              <a:t>.</a:t>
            </a:r>
            <a:endParaRPr lang="es-ES_tradnl" sz="2000" dirty="0" smtClean="0"/>
          </a:p>
          <a:p>
            <a:pPr marL="0" indent="0">
              <a:buFontTx/>
              <a:buNone/>
              <a:defRPr/>
            </a:pPr>
            <a:endParaRPr lang="es-ES_tradnl" sz="2000" i="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E898EE-74D5-4F7D-889C-42951645229F}" type="slidenum">
              <a:rPr lang="es-ES_tradnl" altLang="en-US" smtClean="0"/>
              <a:pPr eaLnBrk="1" hangingPunct="1"/>
              <a:t>15</a:t>
            </a:fld>
            <a:endParaRPr lang="es-ES_tradnl" altLang="en-US" dirty="0" smtClean="0"/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3238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Costes y beneficios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375"/>
            <a:ext cx="8686800" cy="3529013"/>
          </a:xfrm>
        </p:spPr>
        <p:txBody>
          <a:bodyPr/>
          <a:lstStyle/>
          <a:p>
            <a:pPr marL="361950" indent="0">
              <a:buFontTx/>
              <a:buNone/>
              <a:defRPr/>
            </a:pPr>
            <a:r>
              <a:rPr lang="es-ES_tradnl" sz="2000" i="0" dirty="0" smtClean="0">
                <a:sym typeface="Wingdings"/>
              </a:rPr>
              <a:t>	</a:t>
            </a:r>
            <a:r>
              <a:rPr lang="es-ES_tradnl" sz="2000" i="0" dirty="0" smtClean="0"/>
              <a:t>Los beneficios son mucho más elevados que los costes.</a:t>
            </a:r>
          </a:p>
          <a:p>
            <a:pPr marL="361950" indent="0">
              <a:defRPr/>
            </a:pPr>
            <a:endParaRPr lang="es-ES_tradnl" sz="2000" i="0" dirty="0" smtClean="0"/>
          </a:p>
          <a:p>
            <a:pPr marL="361950" indent="0">
              <a:buFontTx/>
              <a:buNone/>
              <a:defRPr/>
            </a:pPr>
            <a:r>
              <a:rPr lang="es-ES_tradnl" sz="2000" i="0" dirty="0" smtClean="0">
                <a:sym typeface="Wingdings"/>
              </a:rPr>
              <a:t>	</a:t>
            </a:r>
            <a:r>
              <a:rPr lang="es-ES_tradnl" sz="2000" i="0" dirty="0" smtClean="0"/>
              <a:t>El coste estimado del establecimiento de los sistemas 	de Garantía Juvenil en la eurozona es de </a:t>
            </a:r>
            <a:r>
              <a:rPr lang="es-ES_tradnl" sz="2000" b="1" i="0" dirty="0" smtClean="0"/>
              <a:t>21.000 millones 	de euros al año </a:t>
            </a:r>
            <a:r>
              <a:rPr lang="es-ES_tradnl" sz="2000" i="0" dirty="0" smtClean="0"/>
              <a:t>(0,22% del PIB). </a:t>
            </a:r>
            <a:endParaRPr lang="es-ES_tradnl" sz="1400" i="0" dirty="0" smtClean="0"/>
          </a:p>
          <a:p>
            <a:pPr marL="361950" lvl="2" indent="0">
              <a:defRPr/>
            </a:pPr>
            <a:endParaRPr lang="es-ES_tradnl" dirty="0" smtClean="0"/>
          </a:p>
          <a:p>
            <a:pPr marL="361950" indent="0">
              <a:buFontTx/>
              <a:buNone/>
              <a:defRPr/>
            </a:pPr>
            <a:r>
              <a:rPr lang="es-ES_tradnl" sz="2000" i="0" dirty="0" smtClean="0">
                <a:sym typeface="Wingdings"/>
              </a:rPr>
              <a:t>	L</a:t>
            </a:r>
            <a:r>
              <a:rPr lang="es-ES_tradnl" sz="2000" i="0" dirty="0" smtClean="0"/>
              <a:t>os jóvenes que no trabajan ni estudian ni siguen 	formación alguna cuestan a la UE </a:t>
            </a:r>
            <a:r>
              <a:rPr lang="es-ES_tradnl" sz="2000" b="1" i="0" dirty="0" smtClean="0"/>
              <a:t>153.000 millones 	de euros al año </a:t>
            </a:r>
            <a:r>
              <a:rPr lang="es-ES_tradnl" sz="2000" i="0" dirty="0" smtClean="0"/>
              <a:t>(1,21% del PIB) en subsidios, ingresos 	no percibidos e impuestos no recaudados. </a:t>
            </a:r>
          </a:p>
          <a:p>
            <a:pPr>
              <a:defRPr/>
            </a:pPr>
            <a:endParaRPr lang="es-ES_tradnl" sz="2000" i="0" dirty="0" smtClean="0"/>
          </a:p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83213" y="2276475"/>
            <a:ext cx="3519487" cy="2743200"/>
          </a:xfrm>
        </p:spPr>
        <p:txBody>
          <a:bodyPr/>
          <a:lstStyle/>
          <a:p>
            <a:pPr marL="342900" indent="-342900" algn="ctr"/>
            <a:r>
              <a:rPr lang="es-ES_tradnl" sz="2400" dirty="0" smtClean="0"/>
              <a:t>¿Cuál es el papel de la UE?</a:t>
            </a:r>
            <a:br>
              <a:rPr lang="es-ES_tradnl" sz="24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>Iniciativa de Empleo Juvenil (YEI)</a:t>
            </a:r>
          </a:p>
        </p:txBody>
      </p:sp>
      <p:pic>
        <p:nvPicPr>
          <p:cNvPr id="47107" name="Picture 3" descr="E:\Bilbao-Social Innovation\imag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513238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5288" y="1152525"/>
            <a:ext cx="820896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s-ES_tradnl" b="1" dirty="0" smtClean="0">
              <a:solidFill>
                <a:schemeClr val="accent2"/>
              </a:solidFill>
            </a:endParaRPr>
          </a:p>
          <a:p>
            <a:pPr algn="ctr"/>
            <a:endParaRPr lang="es-ES_tradnl" sz="2000" dirty="0" smtClean="0">
              <a:solidFill>
                <a:schemeClr val="accent2"/>
              </a:solidFill>
            </a:endParaRPr>
          </a:p>
          <a:p>
            <a:pPr lvl="1"/>
            <a:endParaRPr lang="es-ES_tradnl" sz="2400" dirty="0" smtClean="0">
              <a:solidFill>
                <a:schemeClr val="accent2"/>
              </a:solidFill>
            </a:endParaRPr>
          </a:p>
          <a:p>
            <a:pPr lvl="1"/>
            <a:endParaRPr lang="es-ES_tradnl" sz="2400" dirty="0" smtClean="0">
              <a:solidFill>
                <a:schemeClr val="accent2"/>
              </a:solidFill>
            </a:endParaRPr>
          </a:p>
          <a:p>
            <a:pPr lvl="1"/>
            <a:r>
              <a:rPr lang="es-ES_tradnl" sz="8800" dirty="0" smtClean="0">
                <a:solidFill>
                  <a:srgbClr val="FF0000"/>
                </a:solidFill>
              </a:rPr>
              <a:t>YG 		≠		YEI</a:t>
            </a:r>
          </a:p>
          <a:p>
            <a:pPr lvl="1"/>
            <a:r>
              <a:rPr lang="es-ES_tradnl" sz="2000" dirty="0" smtClean="0">
                <a:solidFill>
                  <a:srgbClr val="FF0000"/>
                </a:solidFill>
              </a:rPr>
              <a:t>(Youth Guarantee)			(Youth Employment Initiative)</a:t>
            </a:r>
          </a:p>
          <a:p>
            <a:pPr lvl="1"/>
            <a:endParaRPr lang="es-ES_tradnl" sz="2400" dirty="0">
              <a:solidFill>
                <a:schemeClr val="accent2"/>
              </a:solidFill>
            </a:endParaRP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D2C2EAF1-CFFB-43B4-BB32-6D9974AAD4F1}" type="slidenum">
              <a:rPr lang="es-ES_tradnl" sz="1200" baseline="30000" smtClean="0"/>
              <a:pPr algn="l" eaLnBrk="1" hangingPunct="1"/>
              <a:t>18</a:t>
            </a:fld>
            <a:endParaRPr lang="es-ES_tradnl" sz="1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1F7EC2BB-1369-426A-980F-6CC1AAB18D7F}" type="slidenum">
              <a:rPr lang="es-ES_tradnl" sz="1200" baseline="30000" smtClean="0"/>
              <a:pPr algn="l" eaLnBrk="1" hangingPunct="1"/>
              <a:t>19</a:t>
            </a:fld>
            <a:endParaRPr lang="es-ES_tradnl" sz="1200" baseline="30000" dirty="0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2205038"/>
            <a:ext cx="8229600" cy="4103687"/>
          </a:xfrm>
        </p:spPr>
        <p:txBody>
          <a:bodyPr/>
          <a:lstStyle/>
          <a:p>
            <a:pPr>
              <a:defRPr/>
            </a:pPr>
            <a:r>
              <a:rPr lang="es-ES_tradnl" sz="1800" b="1" kern="1200" dirty="0" smtClean="0">
                <a:solidFill>
                  <a:srgbClr val="0E307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 iniciativa pretende complementar los proyectos que se llevan a cabo por el FSE con el objetivo de poner en marcha una Garantía juvenil y mejorar la empleabilidad de los jóvenes.</a:t>
            </a:r>
          </a:p>
          <a:p>
            <a:pPr>
              <a:defRPr/>
            </a:pPr>
            <a:endParaRPr lang="es-ES_tradnl" sz="1800" b="1" kern="1200" dirty="0" smtClean="0">
              <a:solidFill>
                <a:srgbClr val="0E307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1800" b="1" kern="1200" dirty="0" smtClean="0">
                <a:solidFill>
                  <a:srgbClr val="0E307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Cuenta con un presupuesto total de 3.000 millones de Euros que será complementado con otros 3.000 millones de Euros del FSE.</a:t>
            </a:r>
          </a:p>
          <a:p>
            <a:pPr>
              <a:defRPr/>
            </a:pPr>
            <a:endParaRPr lang="es-ES_tradnl" sz="1800" b="1" kern="1200" dirty="0" smtClean="0">
              <a:solidFill>
                <a:srgbClr val="0E307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1800" b="1" kern="1200" dirty="0" smtClean="0">
                <a:solidFill>
                  <a:srgbClr val="0E307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Está destinada a los jóvenes menores de 25 años  que ni trabajan, ni estudian ni reciben formación y que residan en las regiones elegibles (&gt;25% de paro juvenil en 2012).</a:t>
            </a:r>
          </a:p>
          <a:p>
            <a:pPr>
              <a:defRPr/>
            </a:pPr>
            <a:endParaRPr lang="es-ES_tradnl" sz="1800" b="1" kern="1200" dirty="0" smtClean="0">
              <a:solidFill>
                <a:srgbClr val="0E307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1800" b="1" kern="1200" dirty="0" smtClean="0">
                <a:solidFill>
                  <a:srgbClr val="0E307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YEI está dedicado a acciones para personas, no para sistemas.</a:t>
            </a:r>
          </a:p>
          <a:p>
            <a:pPr>
              <a:defRPr/>
            </a:pPr>
            <a:endParaRPr lang="es-ES_tradnl" sz="1800" b="1" kern="1200" dirty="0">
              <a:solidFill>
                <a:srgbClr val="0E307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9156" name="Rectangle 4"/>
          <p:cNvSpPr txBox="1">
            <a:spLocks noChangeArrowheads="1"/>
          </p:cNvSpPr>
          <p:nvPr/>
        </p:nvSpPr>
        <p:spPr bwMode="gray">
          <a:xfrm>
            <a:off x="468313" y="1125538"/>
            <a:ext cx="771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_tradnl" sz="3000" b="1" dirty="0" smtClean="0">
                <a:solidFill>
                  <a:srgbClr val="0F5494"/>
                </a:solidFill>
                <a:latin typeface="Verdana" pitchFamily="34" charset="0"/>
              </a:rPr>
              <a:t>Iniciativa de Empleo Juvenil (YEI)</a:t>
            </a:r>
            <a:endParaRPr lang="es-ES_tradnl" sz="3000" b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9F3F60F2-03DB-451B-9BA2-7A962879F369}" type="slidenum">
              <a:rPr lang="es-ES_tradnl" sz="1200" baseline="30000" smtClean="0"/>
              <a:pPr algn="l" eaLnBrk="1" hangingPunct="1"/>
              <a:t>2</a:t>
            </a:fld>
            <a:endParaRPr lang="es-ES_tradnl" sz="1200" baseline="30000" dirty="0" smtClean="0"/>
          </a:p>
        </p:txBody>
      </p:sp>
      <p:sp>
        <p:nvSpPr>
          <p:cNvPr id="12410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_tradnl" dirty="0" smtClean="0"/>
              <a:t>Tasa de Desempleo en la UE-28</a:t>
            </a:r>
            <a:br>
              <a:rPr lang="es-ES_tradnl" dirty="0" smtClean="0"/>
            </a:br>
            <a:r>
              <a:rPr lang="es-ES_tradnl" dirty="0" smtClean="0"/>
              <a:t>2003-2013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417763"/>
            <a:ext cx="74326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5867400" y="6165850"/>
            <a:ext cx="1508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sz="1400" i="1" dirty="0" smtClean="0"/>
              <a:t>Fuente: </a:t>
            </a:r>
            <a:r>
              <a:rPr lang="es-ES_tradnl" sz="1400" i="1" dirty="0" err="1" smtClean="0"/>
              <a:t>Eurostat</a:t>
            </a:r>
            <a:endParaRPr lang="es-ES_tradnl" sz="14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5288" y="1196975"/>
            <a:ext cx="7129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s-ES_tradnl" sz="3000" b="1" dirty="0" smtClean="0">
                <a:latin typeface="+mj-lt"/>
                <a:ea typeface="+mj-ea"/>
                <a:cs typeface="+mj-cs"/>
              </a:rPr>
              <a:t>Medidas que podrán ser objeto de financiación</a:t>
            </a:r>
            <a:endParaRPr lang="es-ES_tradnl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835025" y="2349500"/>
            <a:ext cx="71294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Ofertas de contratos de prácticas de aprendizaje.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Ofertas de primer contrato para jóvenes.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Bonificaciones de las cuotas de seguridad social.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Medidas de movilidad.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Promoción del autoempleo.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Ofertas de formación profesional dual en empresas.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rgbClr val="0F5494"/>
                </a:solidFill>
                <a:latin typeface="+mn-lt"/>
                <a:cs typeface="+mn-cs"/>
              </a:rPr>
              <a:t>Programas de formación de "segunda oportunidad".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E593B3D7-AB89-48D8-B40B-F8B42A93E0B9}" type="slidenum">
              <a:rPr lang="es-ES_tradnl" sz="1200" baseline="30000" smtClean="0"/>
              <a:pPr algn="l" eaLnBrk="1" hangingPunct="1"/>
              <a:t>20</a:t>
            </a:fld>
            <a:endParaRPr lang="es-ES_tradnl" sz="1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/>
          <a:stretch>
            <a:fillRect/>
          </a:stretch>
        </p:blipFill>
        <p:spPr bwMode="auto">
          <a:xfrm>
            <a:off x="250825" y="1828800"/>
            <a:ext cx="8748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6948488" y="6021388"/>
            <a:ext cx="1344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sz="1200" i="1" dirty="0" smtClean="0"/>
              <a:t>Fuente: Eurydice</a:t>
            </a:r>
            <a:endParaRPr lang="es-ES_tradn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1052513"/>
            <a:ext cx="8713787" cy="914400"/>
          </a:xfrm>
        </p:spPr>
        <p:txBody>
          <a:bodyPr/>
          <a:lstStyle/>
          <a:p>
            <a:pPr marL="0" indent="0" algn="ctr" eaLnBrk="1" hangingPunct="1"/>
            <a:r>
              <a:rPr lang="es-ES_tradnl" sz="2800" dirty="0" smtClean="0">
                <a:solidFill>
                  <a:schemeClr val="accent2"/>
                </a:solidFill>
                <a:latin typeface="Arial" pitchFamily="34" charset="0"/>
              </a:rPr>
              <a:t>Más información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11188" y="2349500"/>
            <a:ext cx="7632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s-ES_tradnl" dirty="0" smtClean="0"/>
          </a:p>
          <a:p>
            <a:pPr eaLnBrk="1" hangingPunct="1">
              <a:spcBef>
                <a:spcPct val="50000"/>
              </a:spcBef>
            </a:pPr>
            <a:endParaRPr lang="es-ES_tradnl" b="1" dirty="0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051050" y="188913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179388" y="2060575"/>
            <a:ext cx="7777162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 smtClean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20000"/>
              </a:spcBef>
              <a:buFont typeface="Wingdings" pitchFamily="2" charset="2"/>
              <a:buNone/>
            </a:pPr>
            <a:endParaRPr lang="es-ES_tradnl" sz="2400" dirty="0">
              <a:solidFill>
                <a:schemeClr val="accent2"/>
              </a:solidFill>
            </a:endParaRP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87325" y="1700213"/>
            <a:ext cx="6678613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600" b="1" dirty="0" smtClean="0">
                <a:solidFill>
                  <a:schemeClr val="accent2"/>
                </a:solidFill>
              </a:rPr>
              <a:t>Youth Employment</a:t>
            </a:r>
          </a:p>
          <a:p>
            <a:r>
              <a:rPr lang="es-ES_tradnl" sz="1600" b="1" u="sng" dirty="0" smtClean="0">
                <a:solidFill>
                  <a:schemeClr val="hlink"/>
                </a:solidFill>
                <a:hlinkClick r:id="rId3"/>
              </a:rPr>
              <a:t>http://ec.europa.eu/social/youthemployment</a:t>
            </a:r>
            <a:endParaRPr lang="es-ES_tradnl" sz="1600" b="1" u="sng" dirty="0" smtClean="0">
              <a:solidFill>
                <a:schemeClr val="hlink"/>
              </a:solidFill>
            </a:endParaRPr>
          </a:p>
          <a:p>
            <a:endParaRPr lang="es-ES_tradnl" sz="1600" b="1" u="sng" dirty="0" smtClean="0">
              <a:solidFill>
                <a:schemeClr val="hlink"/>
              </a:solidFill>
            </a:endParaRPr>
          </a:p>
          <a:p>
            <a:r>
              <a:rPr lang="es-ES_tradnl" sz="1600" b="1" dirty="0" smtClean="0">
                <a:solidFill>
                  <a:schemeClr val="accent2"/>
                </a:solidFill>
              </a:rPr>
              <a:t>Youth Guarantee</a:t>
            </a:r>
          </a:p>
          <a:p>
            <a:r>
              <a:rPr lang="es-ES_tradnl" sz="1600" b="1" u="sng" dirty="0" smtClean="0">
                <a:solidFill>
                  <a:schemeClr val="hlink"/>
                </a:solidFill>
                <a:hlinkClick r:id="rId4"/>
              </a:rPr>
              <a:t>http://ec.europa.eu/social/main.jsp?catId=1079&amp;langId=en</a:t>
            </a:r>
            <a:endParaRPr lang="es-ES_tradnl" sz="1600" b="1" u="sng" dirty="0" smtClean="0">
              <a:solidFill>
                <a:schemeClr val="hlink"/>
              </a:solidFill>
            </a:endParaRPr>
          </a:p>
          <a:p>
            <a:endParaRPr lang="es-ES_tradnl" sz="1600" b="1" u="sng" dirty="0" smtClean="0">
              <a:solidFill>
                <a:schemeClr val="hlink"/>
              </a:solidFill>
            </a:endParaRPr>
          </a:p>
          <a:p>
            <a:r>
              <a:rPr lang="es-ES_tradnl" sz="1600" b="1" dirty="0" smtClean="0">
                <a:solidFill>
                  <a:schemeClr val="accent2"/>
                </a:solidFill>
              </a:rPr>
              <a:t>European Alliance for Apprenticeships</a:t>
            </a:r>
          </a:p>
          <a:p>
            <a:r>
              <a:rPr lang="es-ES_tradnl" sz="1600" b="1" u="sng" dirty="0" smtClean="0">
                <a:solidFill>
                  <a:schemeClr val="hlink"/>
                </a:solidFill>
              </a:rPr>
              <a:t>http://ec.europa.eu/apprenticeships-alliance</a:t>
            </a:r>
          </a:p>
          <a:p>
            <a:endParaRPr lang="es-ES_tradnl" sz="1600" b="1" u="sng" dirty="0" smtClean="0">
              <a:solidFill>
                <a:schemeClr val="hlink"/>
              </a:solidFill>
            </a:endParaRPr>
          </a:p>
          <a:p>
            <a:r>
              <a:rPr lang="es-ES_tradnl" sz="1600" b="1" dirty="0" smtClean="0">
                <a:solidFill>
                  <a:schemeClr val="accent2"/>
                </a:solidFill>
              </a:rPr>
              <a:t>Quality Framework for Traineeships</a:t>
            </a:r>
          </a:p>
          <a:p>
            <a:r>
              <a:rPr lang="es-ES_tradnl" sz="1600" b="1" u="sng" dirty="0" smtClean="0">
                <a:solidFill>
                  <a:schemeClr val="hlink"/>
                </a:solidFill>
              </a:rPr>
              <a:t>http://ec.europa.eu/social/BlobServlet?docId=11213&amp;langId=en</a:t>
            </a:r>
          </a:p>
          <a:p>
            <a:endParaRPr lang="es-ES_tradnl" sz="1600" b="1" u="sng" dirty="0" smtClean="0">
              <a:solidFill>
                <a:schemeClr val="hlink"/>
              </a:solidFill>
            </a:endParaRPr>
          </a:p>
          <a:p>
            <a:r>
              <a:rPr lang="es-ES_tradnl" sz="1600" b="1" dirty="0" smtClean="0">
                <a:solidFill>
                  <a:schemeClr val="accent2"/>
                </a:solidFill>
              </a:rPr>
              <a:t>ESF Technical Assistance apprenticeship/traineeship schemes</a:t>
            </a:r>
            <a:r>
              <a:rPr lang="es-ES_tradnl" sz="1600" dirty="0" smtClean="0"/>
              <a:t> </a:t>
            </a:r>
          </a:p>
          <a:p>
            <a:r>
              <a:rPr lang="es-ES_tradnl" sz="1600" b="1" u="sng" dirty="0" smtClean="0">
                <a:solidFill>
                  <a:schemeClr val="hlink"/>
                </a:solidFill>
                <a:hlinkClick r:id="rId5"/>
              </a:rPr>
              <a:t>http://ec.europa.eu/social/youthtraining</a:t>
            </a:r>
            <a:endParaRPr lang="es-ES_tradnl" sz="1600" b="1" u="sng" dirty="0" smtClean="0">
              <a:solidFill>
                <a:schemeClr val="hlink"/>
              </a:solidFill>
            </a:endParaRPr>
          </a:p>
          <a:p>
            <a:endParaRPr lang="es-ES_tradnl" sz="1100" b="1" u="sng" dirty="0" smtClean="0">
              <a:solidFill>
                <a:schemeClr val="hlink"/>
              </a:solidFill>
            </a:endParaRPr>
          </a:p>
          <a:p>
            <a:r>
              <a:rPr lang="es-ES_tradnl" sz="1600" b="1" dirty="0" smtClean="0">
                <a:solidFill>
                  <a:schemeClr val="accent2"/>
                </a:solidFill>
              </a:rPr>
              <a:t>Your First Eures Job</a:t>
            </a:r>
            <a:endParaRPr lang="es-ES_tradnl" sz="1600" b="1" u="sng" dirty="0" smtClean="0">
              <a:solidFill>
                <a:schemeClr val="hlink"/>
              </a:solidFill>
            </a:endParaRPr>
          </a:p>
          <a:p>
            <a:r>
              <a:rPr lang="es-ES_tradnl" sz="1600" b="1" u="sng" dirty="0" smtClean="0">
                <a:hlinkClick r:id="rId6"/>
              </a:rPr>
              <a:t>http://ec.europa.eu/social/yourfirsteuresjob</a:t>
            </a:r>
            <a:endParaRPr lang="es-ES_tradnl" sz="1600" b="1" u="sng" dirty="0" smtClean="0"/>
          </a:p>
          <a:p>
            <a:endParaRPr lang="es-ES_tradnl" sz="1100" b="1" dirty="0" smtClean="0">
              <a:solidFill>
                <a:schemeClr val="accent2"/>
              </a:solidFill>
            </a:endParaRPr>
          </a:p>
          <a:p>
            <a:endParaRPr lang="es-ES_tradnl" sz="11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 rot="-5400000">
            <a:off x="7416800" y="5194300"/>
            <a:ext cx="3167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©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Shutterstock</a:t>
            </a: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Picsfive</a:t>
            </a:r>
            <a:endParaRPr lang="es-ES_tradnl" sz="800" b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54242"/>
      </p:ext>
    </p:extLst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 rot="-5400000">
            <a:off x="7416800" y="5194300"/>
            <a:ext cx="3167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©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Shutterstock</a:t>
            </a: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 –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SVLuma</a:t>
            </a:r>
            <a:endParaRPr lang="es-ES_tradnl" sz="800" b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96893"/>
      </p:ext>
    </p:extLst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 rot="-5400000">
            <a:off x="7416800" y="5194300"/>
            <a:ext cx="3167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©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Shutterstock</a:t>
            </a: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 –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Ints</a:t>
            </a:r>
            <a:r>
              <a:rPr lang="es-ES_tradnl" sz="800" b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sz="800" b="0" dirty="0" err="1" smtClean="0">
                <a:solidFill>
                  <a:schemeClr val="bg1"/>
                </a:solidFill>
                <a:latin typeface="Arial" pitchFamily="34" charset="0"/>
              </a:rPr>
              <a:t>Vikmanis</a:t>
            </a:r>
            <a:endParaRPr lang="es-ES_tradnl" sz="800" b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15742"/>
      </p:ext>
    </p:extLst>
  </p:cSld>
  <p:clrMapOvr>
    <a:masterClrMapping/>
  </p:clrMapOvr>
  <p:transition spd="slow" advClick="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1268413"/>
            <a:ext cx="8229600" cy="936625"/>
          </a:xfrm>
        </p:spPr>
        <p:txBody>
          <a:bodyPr/>
          <a:lstStyle/>
          <a:p>
            <a:pPr algn="ctr" eaLnBrk="1" hangingPunct="1"/>
            <a:r>
              <a:rPr lang="es-ES_tradnl" altLang="en-US" dirty="0" smtClean="0"/>
              <a:t>Poco avance hacia el objetivo Europeo de Empleo</a:t>
            </a:r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755650" y="2327275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s-ES_tradnl" altLang="en-US" sz="1400" b="1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Tasa de Empleo de la población activa (20-64 años)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defRPr/>
            </a:pPr>
            <a:endParaRPr lang="es-ES_tradnl" altLang="en-US" sz="1400" b="1" dirty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485775" y="6146800"/>
            <a:ext cx="81518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D9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* 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Estimated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values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based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on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Commission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2013 Spring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Forecast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for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2013-2014,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assuming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an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employment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growth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b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to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levels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of 2014,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taking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into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account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a 1.2%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reduction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of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active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population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during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decade</a:t>
            </a:r>
            <a:endParaRPr lang="es-ES_tradnl" altLang="en-US" sz="9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4787900" y="6473825"/>
            <a:ext cx="386556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D9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Source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: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European</a:t>
            </a:r>
            <a:r>
              <a:rPr lang="es-ES_tradnl" altLang="en-US" sz="9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_tradnl" altLang="en-US" sz="900" i="1" dirty="0" err="1" smtClean="0">
                <a:solidFill>
                  <a:srgbClr val="000000"/>
                </a:solidFill>
                <a:latin typeface="Verdana" pitchFamily="34" charset="0"/>
              </a:rPr>
              <a:t>Commission</a:t>
            </a:r>
            <a:endParaRPr lang="es-ES_tradnl" altLang="en-US" sz="9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85776" y="2628403"/>
          <a:ext cx="8194674" cy="294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3363" y="1387475"/>
            <a:ext cx="3906837" cy="68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s-ES_tradnl" b="1" dirty="0" smtClean="0">
                <a:solidFill>
                  <a:srgbClr val="333399"/>
                </a:solidFill>
                <a:latin typeface="Calibri" pitchFamily="34" charset="0"/>
              </a:rPr>
              <a:t>Tasas de desempleo juvenil en 2013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3400" y="2781300"/>
            <a:ext cx="25987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F5494"/>
              </a:buClr>
            </a:pPr>
            <a:r>
              <a:rPr lang="es-ES_tradnl" dirty="0" smtClean="0">
                <a:solidFill>
                  <a:schemeClr val="accent2"/>
                </a:solidFill>
                <a:latin typeface="Calibri" pitchFamily="34" charset="0"/>
              </a:rPr>
              <a:t>La media en UE: 23% </a:t>
            </a:r>
            <a:endParaRPr lang="es-ES_tradnl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051050" y="188913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462963" y="179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_trad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454025" y="3513138"/>
            <a:ext cx="325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dirty="0" smtClean="0">
                <a:solidFill>
                  <a:schemeClr val="accent2"/>
                </a:solidFill>
                <a:latin typeface="Calibri" pitchFamily="34" charset="0"/>
              </a:rPr>
              <a:t>Grecia, España, Croacia &gt; 50%</a:t>
            </a:r>
          </a:p>
          <a:p>
            <a:pPr algn="ctr"/>
            <a:endParaRPr lang="es-ES_tradnl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endParaRPr lang="es-ES_tradnl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es-ES_tradnl" dirty="0" smtClean="0">
                <a:solidFill>
                  <a:schemeClr val="accent2"/>
                </a:solidFill>
                <a:latin typeface="Calibri" pitchFamily="34" charset="0"/>
              </a:rPr>
              <a:t>Austria, Alemania &lt; 10%</a:t>
            </a:r>
            <a:endParaRPr lang="es-ES_tradnl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09675"/>
            <a:ext cx="48958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55AC2FDD-3070-441A-8012-7BC3F9D5EFC3}" type="slidenum">
              <a:rPr lang="es-ES_tradnl" sz="1200" baseline="30000" smtClean="0"/>
              <a:pPr algn="l" eaLnBrk="1" hangingPunct="1"/>
              <a:t>4</a:t>
            </a:fld>
            <a:endParaRPr lang="es-ES_tradnl" sz="1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8E5048C0-4029-4F53-BB00-6B89DAACB163}" type="slidenum">
              <a:rPr lang="es-ES_tradnl" sz="1200" baseline="30000" smtClean="0"/>
              <a:pPr algn="l" eaLnBrk="1" hangingPunct="1"/>
              <a:t>5</a:t>
            </a:fld>
            <a:endParaRPr lang="es-ES_tradnl" sz="1200" baseline="30000" dirty="0" smtClean="0"/>
          </a:p>
        </p:txBody>
      </p:sp>
      <p:sp>
        <p:nvSpPr>
          <p:cNvPr id="12410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Tasa de </a:t>
            </a:r>
            <a:r>
              <a:rPr lang="es-ES_tradnl" dirty="0" err="1" smtClean="0"/>
              <a:t>NiNis</a:t>
            </a:r>
            <a:r>
              <a:rPr lang="es-ES_tradnl" dirty="0" smtClean="0"/>
              <a:t> (15-24 años), </a:t>
            </a:r>
            <a:br>
              <a:rPr lang="es-ES_tradnl" dirty="0" smtClean="0"/>
            </a:br>
            <a:r>
              <a:rPr lang="es-ES_tradnl" dirty="0" smtClean="0"/>
              <a:t>2008-2012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620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867400" y="6165850"/>
            <a:ext cx="1508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sz="1400" i="1" dirty="0" smtClean="0"/>
              <a:t>Fuente: </a:t>
            </a:r>
            <a:r>
              <a:rPr lang="es-ES_tradnl" sz="1400" i="1" dirty="0" err="1" smtClean="0"/>
              <a:t>Eurostat</a:t>
            </a:r>
            <a:endParaRPr lang="es-ES_tradnl" sz="1400" i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300788" y="3068638"/>
            <a:ext cx="1727200" cy="2952750"/>
          </a:xfrm>
          <a:prstGeom prst="rect">
            <a:avLst/>
          </a:prstGeom>
          <a:noFill/>
          <a:ln>
            <a:solidFill>
              <a:srgbClr val="CC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s-ES_tradnl" sz="7600" b="1" dirty="0">
              <a:solidFill>
                <a:srgbClr val="FFD624"/>
              </a:solidFill>
            </a:endParaRPr>
          </a:p>
        </p:txBody>
      </p:sp>
      <p:cxnSp>
        <p:nvCxnSpPr>
          <p:cNvPr id="34823" name="Straight Connector 3"/>
          <p:cNvCxnSpPr>
            <a:cxnSpLocks noChangeShapeType="1"/>
          </p:cNvCxnSpPr>
          <p:nvPr/>
        </p:nvCxnSpPr>
        <p:spPr bwMode="auto">
          <a:xfrm>
            <a:off x="1403350" y="4149725"/>
            <a:ext cx="66976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4" name="Straight Connector 6"/>
          <p:cNvCxnSpPr>
            <a:cxnSpLocks noChangeShapeType="1"/>
          </p:cNvCxnSpPr>
          <p:nvPr/>
        </p:nvCxnSpPr>
        <p:spPr bwMode="auto">
          <a:xfrm>
            <a:off x="1908175" y="4149725"/>
            <a:ext cx="5032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5" name="Straight Connector 8"/>
          <p:cNvCxnSpPr>
            <a:cxnSpLocks noChangeShapeType="1"/>
          </p:cNvCxnSpPr>
          <p:nvPr/>
        </p:nvCxnSpPr>
        <p:spPr bwMode="auto">
          <a:xfrm>
            <a:off x="1403350" y="4149725"/>
            <a:ext cx="6624638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787900" y="2276475"/>
            <a:ext cx="4114800" cy="2743200"/>
          </a:xfrm>
        </p:spPr>
        <p:txBody>
          <a:bodyPr/>
          <a:lstStyle/>
          <a:p>
            <a:pPr marL="342900" indent="-342900" algn="ctr"/>
            <a:r>
              <a:rPr lang="es-ES_tradnl" sz="3600" dirty="0" smtClean="0"/>
              <a:t>Oportunidades para el </a:t>
            </a:r>
            <a:br>
              <a:rPr lang="es-ES_tradnl" sz="3600" dirty="0" smtClean="0"/>
            </a:b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200" dirty="0" smtClean="0"/>
              <a:t>Empleo Juvenil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_tradnl" sz="2400" dirty="0" smtClean="0"/>
          </a:p>
        </p:txBody>
      </p:sp>
      <p:pic>
        <p:nvPicPr>
          <p:cNvPr id="35843" name="Picture 3" descr="E:\Bilbao-Social Innovation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5370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313" y="2420938"/>
            <a:ext cx="8208962" cy="3308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s-ES_tradnl" sz="9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Iniciativa de Empleo Juvenil: </a:t>
            </a:r>
            <a:r>
              <a:rPr lang="es-ES_tradnl" sz="2000" dirty="0" smtClean="0">
                <a:solidFill>
                  <a:srgbClr val="FF0000"/>
                </a:solidFill>
              </a:rPr>
              <a:t>adoptada por el Consejo Europeo en Febrero 2013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Recomendación del Consejo Europeo de establecer una Garantía Juvenil: </a:t>
            </a:r>
            <a:r>
              <a:rPr lang="es-ES_tradnl" sz="2000" dirty="0" smtClean="0">
                <a:solidFill>
                  <a:srgbClr val="FF0000"/>
                </a:solidFill>
              </a:rPr>
              <a:t>adoptado el 22 de abril 2013. 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Alianza Europea de Aprendizaje: </a:t>
            </a:r>
            <a:r>
              <a:rPr lang="es-ES_tradnl" sz="2000" dirty="0" smtClean="0">
                <a:solidFill>
                  <a:srgbClr val="FF0000"/>
                </a:solidFill>
              </a:rPr>
              <a:t>lanzada el 2 de julio 2013.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Marco de Referencia de Calidad de las Prácticas : </a:t>
            </a:r>
            <a:r>
              <a:rPr lang="es-ES_tradnl" sz="2000" dirty="0" smtClean="0">
                <a:solidFill>
                  <a:srgbClr val="FF0000"/>
                </a:solidFill>
              </a:rPr>
              <a:t>adoptado 10 de Marzo 2014.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3B13F634-197F-45B2-A563-4ED5D22977B9}" type="slidenum">
              <a:rPr lang="es-ES_tradnl" sz="1200" baseline="30000" smtClean="0"/>
              <a:pPr algn="l" eaLnBrk="1" hangingPunct="1"/>
              <a:t>7</a:t>
            </a:fld>
            <a:endParaRPr lang="es-ES_tradnl" sz="1200" baseline="30000" dirty="0" smtClean="0"/>
          </a:p>
        </p:txBody>
      </p:sp>
      <p:sp>
        <p:nvSpPr>
          <p:cNvPr id="36868" name="Rectangle 5"/>
          <p:cNvSpPr txBox="1">
            <a:spLocks noChangeArrowheads="1"/>
          </p:cNvSpPr>
          <p:nvPr/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sz="3000" b="1" dirty="0" smtClean="0">
                <a:solidFill>
                  <a:srgbClr val="0F5494"/>
                </a:solidFill>
                <a:latin typeface="Verdana" pitchFamily="34" charset="0"/>
              </a:rPr>
              <a:t>Paquete de medidas para el Empleo</a:t>
            </a:r>
            <a:endParaRPr lang="es-ES_tradnl" sz="3000" b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24300" y="2276475"/>
            <a:ext cx="4978400" cy="2743200"/>
          </a:xfrm>
        </p:spPr>
        <p:txBody>
          <a:bodyPr/>
          <a:lstStyle/>
          <a:p>
            <a:pPr marL="342900" indent="-342900" algn="ctr"/>
            <a:r>
              <a:rPr lang="es-ES_tradnl" sz="3600" dirty="0" smtClean="0"/>
              <a:t>¿Qué es la </a:t>
            </a:r>
            <a:br>
              <a:rPr lang="es-ES_tradnl" sz="3600" dirty="0" smtClean="0"/>
            </a:br>
            <a:r>
              <a:rPr lang="es-ES_tradnl" sz="3600" dirty="0" smtClean="0"/>
              <a:t>Garantía Juvenil?</a:t>
            </a:r>
            <a:br>
              <a:rPr lang="es-ES_tradnl" sz="36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_tradnl" sz="2400" dirty="0" smtClean="0"/>
          </a:p>
        </p:txBody>
      </p:sp>
      <p:pic>
        <p:nvPicPr>
          <p:cNvPr id="37891" name="Picture 3" descr="E:\Bilbao-Social Innovation\imag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2591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313" y="2133600"/>
            <a:ext cx="8208962" cy="452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(Recomendación del Consejo del 22 de abril de 2013)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Cada estado miembro: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asegura que todos los jóvenes </a:t>
            </a:r>
            <a:r>
              <a:rPr lang="es-ES_tradnl" sz="2000" dirty="0" smtClean="0">
                <a:solidFill>
                  <a:srgbClr val="FF0000"/>
                </a:solidFill>
              </a:rPr>
              <a:t>menores de 25 años</a:t>
            </a:r>
            <a:br>
              <a:rPr lang="es-ES_tradnl" sz="2000" dirty="0" smtClean="0">
                <a:solidFill>
                  <a:srgbClr val="FF0000"/>
                </a:solidFill>
              </a:rPr>
            </a:br>
            <a:endParaRPr lang="es-ES_tradnl" sz="2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en un plazo de </a:t>
            </a:r>
            <a:r>
              <a:rPr lang="es-ES_tradnl" sz="2000" dirty="0" smtClean="0">
                <a:solidFill>
                  <a:srgbClr val="FF0000"/>
                </a:solidFill>
              </a:rPr>
              <a:t>cuatro meses </a:t>
            </a:r>
            <a:r>
              <a:rPr lang="es-ES_tradnl" sz="2000" dirty="0" smtClean="0">
                <a:solidFill>
                  <a:schemeClr val="accent2"/>
                </a:solidFill>
              </a:rPr>
              <a:t>tras quedar desempleados o acabar la educación formal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ES_tradnl" sz="2000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000" dirty="0" smtClean="0">
                <a:solidFill>
                  <a:schemeClr val="accent2"/>
                </a:solidFill>
              </a:rPr>
              <a:t>reciban una </a:t>
            </a:r>
            <a:r>
              <a:rPr lang="es-ES_tradnl" sz="2000" dirty="0" smtClean="0">
                <a:solidFill>
                  <a:srgbClr val="FF0000"/>
                </a:solidFill>
              </a:rPr>
              <a:t>buena oferta</a:t>
            </a:r>
            <a:r>
              <a:rPr lang="es-ES_tradnl" sz="2000" dirty="0" smtClean="0">
                <a:solidFill>
                  <a:schemeClr val="accent2"/>
                </a:solidFill>
              </a:rPr>
              <a:t> </a:t>
            </a:r>
            <a:endParaRPr lang="es-ES_tradnl" sz="2000" b="1" dirty="0" smtClean="0">
              <a:solidFill>
                <a:schemeClr val="accent2"/>
              </a:solidFill>
              <a:cs typeface="+mn-cs"/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ES_tradnl" sz="2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2400" dirty="0" smtClean="0">
                <a:solidFill>
                  <a:srgbClr val="FF0000"/>
                </a:solidFill>
              </a:rPr>
              <a:t>de empleo, educación continua, formación de aprendiz o contrato de prácticas </a:t>
            </a:r>
            <a:r>
              <a:rPr lang="es-ES_tradnl" sz="2000" dirty="0" smtClean="0">
                <a:solidFill>
                  <a:srgbClr val="FF0000"/>
                </a:solidFill>
              </a:rPr>
              <a:t/>
            </a:r>
            <a:br>
              <a:rPr lang="es-ES_tradnl" sz="2000" dirty="0" smtClean="0">
                <a:solidFill>
                  <a:srgbClr val="FF0000"/>
                </a:solidFill>
              </a:rPr>
            </a:br>
            <a:endParaRPr lang="es-ES_tradnl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s-ES_tradnl" sz="20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dirty="0" smtClean="0">
                <a:solidFill>
                  <a:schemeClr val="tx2"/>
                </a:solidFill>
              </a:rPr>
              <a:t>│</a:t>
            </a:r>
            <a:r>
              <a:rPr lang="es-ES_tradnl" sz="1800" dirty="0" smtClean="0"/>
              <a:t> </a:t>
            </a:r>
            <a:fld id="{6ED608E4-E683-45A3-9255-97E224C1140A}" type="slidenum">
              <a:rPr lang="es-ES_tradnl" sz="1200" baseline="30000" smtClean="0"/>
              <a:pPr algn="l" eaLnBrk="1" hangingPunct="1"/>
              <a:t>9</a:t>
            </a:fld>
            <a:endParaRPr lang="es-ES_tradnl" sz="1200" baseline="30000" dirty="0" smtClean="0"/>
          </a:p>
        </p:txBody>
      </p:sp>
      <p:sp>
        <p:nvSpPr>
          <p:cNvPr id="38916" name="Rectangle 5"/>
          <p:cNvSpPr txBox="1">
            <a:spLocks noChangeArrowheads="1"/>
          </p:cNvSpPr>
          <p:nvPr/>
        </p:nvSpPr>
        <p:spPr bwMode="auto">
          <a:xfrm>
            <a:off x="425450" y="136842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ES_tradnl" sz="3000" b="1" dirty="0" smtClean="0">
                <a:solidFill>
                  <a:srgbClr val="0F5494"/>
                </a:solidFill>
                <a:latin typeface="Verdana" pitchFamily="34" charset="0"/>
              </a:rPr>
              <a:t>Garantía Juvenil</a:t>
            </a:r>
            <a:endParaRPr lang="es-ES_tradnl" sz="3000" b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6021</TotalTime>
  <Words>764</Words>
  <Application>Microsoft Office PowerPoint</Application>
  <PresentationFormat>Presentación en pantalla (4:3)</PresentationFormat>
  <Paragraphs>203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Custom Design</vt:lpstr>
      <vt:lpstr>Slide_Master</vt:lpstr>
      <vt:lpstr>1_Custom Design</vt:lpstr>
      <vt:lpstr>1_Slide_Master</vt:lpstr>
      <vt:lpstr>2_Slide_Master</vt:lpstr>
      <vt:lpstr>La formación profesional como pilar de la Garantía Juvenil en Europa</vt:lpstr>
      <vt:lpstr>Tasa de Desempleo en la UE-28 2003-2013</vt:lpstr>
      <vt:lpstr>Poco avance hacia el objetivo Europeo de Empleo</vt:lpstr>
      <vt:lpstr>Presentación de PowerPoint</vt:lpstr>
      <vt:lpstr>Tasa de NiNis (15-24 años),  2008-2012</vt:lpstr>
      <vt:lpstr>Oportunidades para el   Empleo Juvenil </vt:lpstr>
      <vt:lpstr>Presentación de PowerPoint</vt:lpstr>
      <vt:lpstr>¿Qué es la  Garantía Juvenil?  </vt:lpstr>
      <vt:lpstr>Presentación de PowerPoint</vt:lpstr>
      <vt:lpstr>Presentación de PowerPoint</vt:lpstr>
      <vt:lpstr>Oferta de Calidad!</vt:lpstr>
      <vt:lpstr>Presentación de PowerPoint</vt:lpstr>
      <vt:lpstr>La garantía juvenil es más que…</vt:lpstr>
      <vt:lpstr>¿Cómo se establecerán los sistemas?</vt:lpstr>
      <vt:lpstr>Experiencia positiva</vt:lpstr>
      <vt:lpstr>Costes y beneficios</vt:lpstr>
      <vt:lpstr>¿Cuál es el papel de la UE?  Iniciativa de Empleo Juvenil (YEI)</vt:lpstr>
      <vt:lpstr>Presentación de PowerPoint</vt:lpstr>
      <vt:lpstr>Presentación de PowerPoint</vt:lpstr>
      <vt:lpstr>Presentación de PowerPoint</vt:lpstr>
      <vt:lpstr>Presentación de PowerPoint</vt:lpstr>
      <vt:lpstr>Más información</vt:lpstr>
      <vt:lpstr>Presentación de PowerPoint</vt:lpstr>
      <vt:lpstr>Presentación de PowerPoint</vt:lpstr>
      <vt:lpstr>Presentación de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PRITZTH</dc:creator>
  <cp:lastModifiedBy>Angulo Larrea, Blanca</cp:lastModifiedBy>
  <cp:revision>372</cp:revision>
  <cp:lastPrinted>2013-06-07T14:38:51Z</cp:lastPrinted>
  <dcterms:created xsi:type="dcterms:W3CDTF">2010-10-04T20:39:42Z</dcterms:created>
  <dcterms:modified xsi:type="dcterms:W3CDTF">2014-06-02T11:36:48Z</dcterms:modified>
</cp:coreProperties>
</file>