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86" r:id="rId6"/>
    <p:sldId id="307" r:id="rId7"/>
    <p:sldId id="308" r:id="rId8"/>
    <p:sldId id="316" r:id="rId9"/>
    <p:sldId id="317" r:id="rId10"/>
    <p:sldId id="315" r:id="rId11"/>
    <p:sldId id="318" r:id="rId12"/>
    <p:sldId id="319" r:id="rId13"/>
    <p:sldId id="320" r:id="rId14"/>
    <p:sldId id="321" r:id="rId15"/>
    <p:sldId id="322" r:id="rId16"/>
    <p:sldId id="323" r:id="rId17"/>
    <p:sldId id="324" r:id="rId18"/>
    <p:sldId id="325" r:id="rId19"/>
    <p:sldId id="326" r:id="rId20"/>
    <p:sldId id="327" r:id="rId21"/>
    <p:sldId id="328" r:id="rId22"/>
  </p:sldIdLst>
  <p:sldSz cx="12192000" cy="6858000"/>
  <p:notesSz cx="6797675" cy="985678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MELA MOZO AVELLANED" initials="CMA" lastIdx="7" clrIdx="0">
    <p:extLst>
      <p:ext uri="{19B8F6BF-5375-455C-9EA6-DF929625EA0E}">
        <p15:presenceInfo xmlns:p15="http://schemas.microsoft.com/office/powerpoint/2012/main" userId="S-1-5-21-3957148863-1721901046-757422038-29641" providerId="AD"/>
      </p:ext>
    </p:extLst>
  </p:cmAuthor>
  <p:cmAuthor id="2" name="LEIRE GIL MAJUELO" initials="LGM" lastIdx="5" clrIdx="1">
    <p:extLst>
      <p:ext uri="{19B8F6BF-5375-455C-9EA6-DF929625EA0E}">
        <p15:presenceInfo xmlns:p15="http://schemas.microsoft.com/office/powerpoint/2012/main" userId="S-1-5-21-3957148863-1721901046-757422038-1575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EBA"/>
    <a:srgbClr val="58B0AE"/>
    <a:srgbClr val="7EC2C0"/>
    <a:srgbClr val="89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1CE566-CD83-4109-85D0-ED8797B3A59B}" v="1" dt="2024-04-26T06:56:37.42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46" autoAdjust="0"/>
    <p:restoredTop sz="92662" autoAdjust="0"/>
  </p:normalViewPr>
  <p:slideViewPr>
    <p:cSldViewPr snapToGrid="0">
      <p:cViewPr varScale="1">
        <p:scale>
          <a:sx n="109" d="100"/>
          <a:sy n="109" d="100"/>
        </p:scale>
        <p:origin x="780" y="114"/>
      </p:cViewPr>
      <p:guideLst/>
    </p:cSldViewPr>
  </p:slideViewPr>
  <p:notesTextViewPr>
    <p:cViewPr>
      <p:scale>
        <a:sx n="1" d="1"/>
        <a:sy n="1" d="1"/>
      </p:scale>
      <p:origin x="0" y="0"/>
    </p:cViewPr>
  </p:notesTextViewPr>
  <p:sorterViewPr>
    <p:cViewPr>
      <p:scale>
        <a:sx n="100" d="100"/>
        <a:sy n="100" d="100"/>
      </p:scale>
      <p:origin x="0" y="-211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ópez Varona, Mª José" userId="6b80e222-923f-4be5-9ffe-77a4b7672272" providerId="ADAL" clId="{814F6504-8B18-43AC-8E89-23E6A9E14889}"/>
    <pc:docChg chg="custSel modSld">
      <pc:chgData name="López Varona, Mª José" userId="6b80e222-923f-4be5-9ffe-77a4b7672272" providerId="ADAL" clId="{814F6504-8B18-43AC-8E89-23E6A9E14889}" dt="2024-04-19T11:11:51.649" v="43" actId="14100"/>
      <pc:docMkLst>
        <pc:docMk/>
      </pc:docMkLst>
      <pc:sldChg chg="modSp mod">
        <pc:chgData name="López Varona, Mª José" userId="6b80e222-923f-4be5-9ffe-77a4b7672272" providerId="ADAL" clId="{814F6504-8B18-43AC-8E89-23E6A9E14889}" dt="2024-04-15T09:13:14.583" v="3" actId="20577"/>
        <pc:sldMkLst>
          <pc:docMk/>
          <pc:sldMk cId="1752585274" sldId="256"/>
        </pc:sldMkLst>
        <pc:spChg chg="mod">
          <ac:chgData name="López Varona, Mª José" userId="6b80e222-923f-4be5-9ffe-77a4b7672272" providerId="ADAL" clId="{814F6504-8B18-43AC-8E89-23E6A9E14889}" dt="2024-04-15T09:13:14.583" v="3" actId="20577"/>
          <ac:spMkLst>
            <pc:docMk/>
            <pc:sldMk cId="1752585274" sldId="256"/>
            <ac:spMk id="2" creationId="{00000000-0000-0000-0000-000000000000}"/>
          </ac:spMkLst>
        </pc:spChg>
      </pc:sldChg>
      <pc:sldChg chg="addSp delSp modSp mod">
        <pc:chgData name="López Varona, Mª José" userId="6b80e222-923f-4be5-9ffe-77a4b7672272" providerId="ADAL" clId="{814F6504-8B18-43AC-8E89-23E6A9E14889}" dt="2024-04-19T11:11:51.649" v="43" actId="14100"/>
        <pc:sldMkLst>
          <pc:docMk/>
          <pc:sldMk cId="344183591" sldId="322"/>
        </pc:sldMkLst>
        <pc:picChg chg="del">
          <ac:chgData name="López Varona, Mª José" userId="6b80e222-923f-4be5-9ffe-77a4b7672272" providerId="ADAL" clId="{814F6504-8B18-43AC-8E89-23E6A9E14889}" dt="2024-04-18T10:35:14.295" v="4" actId="478"/>
          <ac:picMkLst>
            <pc:docMk/>
            <pc:sldMk cId="344183591" sldId="322"/>
            <ac:picMk id="2" creationId="{00000000-0000-0000-0000-000000000000}"/>
          </ac:picMkLst>
        </pc:picChg>
        <pc:picChg chg="add del mod">
          <ac:chgData name="López Varona, Mª José" userId="6b80e222-923f-4be5-9ffe-77a4b7672272" providerId="ADAL" clId="{814F6504-8B18-43AC-8E89-23E6A9E14889}" dt="2024-04-19T11:10:25.618" v="20" actId="478"/>
          <ac:picMkLst>
            <pc:docMk/>
            <pc:sldMk cId="344183591" sldId="322"/>
            <ac:picMk id="4" creationId="{907C5434-203E-883B-B009-9556C6A09BAA}"/>
          </ac:picMkLst>
        </pc:picChg>
        <pc:picChg chg="del mod">
          <ac:chgData name="López Varona, Mª José" userId="6b80e222-923f-4be5-9ffe-77a4b7672272" providerId="ADAL" clId="{814F6504-8B18-43AC-8E89-23E6A9E14889}" dt="2024-04-19T11:09:14.747" v="15" actId="478"/>
          <ac:picMkLst>
            <pc:docMk/>
            <pc:sldMk cId="344183591" sldId="322"/>
            <ac:picMk id="5" creationId="{00000000-0000-0000-0000-000000000000}"/>
          </ac:picMkLst>
        </pc:picChg>
        <pc:picChg chg="add mod">
          <ac:chgData name="López Varona, Mª José" userId="6b80e222-923f-4be5-9ffe-77a4b7672272" providerId="ADAL" clId="{814F6504-8B18-43AC-8E89-23E6A9E14889}" dt="2024-04-18T10:35:49.920" v="12" actId="1076"/>
          <ac:picMkLst>
            <pc:docMk/>
            <pc:sldMk cId="344183591" sldId="322"/>
            <ac:picMk id="6" creationId="{70C319AD-3595-B4B4-5D4E-E60CB546B1C8}"/>
          </ac:picMkLst>
        </pc:picChg>
        <pc:picChg chg="add mod">
          <ac:chgData name="López Varona, Mª José" userId="6b80e222-923f-4be5-9ffe-77a4b7672272" providerId="ADAL" clId="{814F6504-8B18-43AC-8E89-23E6A9E14889}" dt="2024-04-19T11:11:51.649" v="43" actId="14100"/>
          <ac:picMkLst>
            <pc:docMk/>
            <pc:sldMk cId="344183591" sldId="322"/>
            <ac:picMk id="12" creationId="{00191C0B-78CE-1F4F-059C-541D46C0A2AA}"/>
          </ac:picMkLst>
        </pc:picChg>
      </pc:sldChg>
      <pc:sldChg chg="modSp mod">
        <pc:chgData name="López Varona, Mª José" userId="6b80e222-923f-4be5-9ffe-77a4b7672272" providerId="ADAL" clId="{814F6504-8B18-43AC-8E89-23E6A9E14889}" dt="2024-04-15T09:13:01.511" v="2" actId="3626"/>
        <pc:sldMkLst>
          <pc:docMk/>
          <pc:sldMk cId="3293007316" sldId="328"/>
        </pc:sldMkLst>
        <pc:spChg chg="mod">
          <ac:chgData name="López Varona, Mª José" userId="6b80e222-923f-4be5-9ffe-77a4b7672272" providerId="ADAL" clId="{814F6504-8B18-43AC-8E89-23E6A9E14889}" dt="2024-04-15T09:13:01.511" v="2" actId="3626"/>
          <ac:spMkLst>
            <pc:docMk/>
            <pc:sldMk cId="3293007316" sldId="328"/>
            <ac:spMk id="4" creationId="{00000000-0000-0000-0000-000000000000}"/>
          </ac:spMkLst>
        </pc:spChg>
      </pc:sldChg>
    </pc:docChg>
  </pc:docChgLst>
  <pc:docChgLst>
    <pc:chgData name="Rosado Ortiz De Zarate, Ander" userId="6cb5019e-4be0-4e27-b6ca-543cab28f87e" providerId="ADAL" clId="{E61CE566-CD83-4109-85D0-ED8797B3A59B}"/>
    <pc:docChg chg="custSel modSld">
      <pc:chgData name="Rosado Ortiz De Zarate, Ander" userId="6cb5019e-4be0-4e27-b6ca-543cab28f87e" providerId="ADAL" clId="{E61CE566-CD83-4109-85D0-ED8797B3A59B}" dt="2024-04-26T06:55:55.504" v="0" actId="3626"/>
      <pc:docMkLst>
        <pc:docMk/>
      </pc:docMkLst>
      <pc:sldChg chg="modSp mod">
        <pc:chgData name="Rosado Ortiz De Zarate, Ander" userId="6cb5019e-4be0-4e27-b6ca-543cab28f87e" providerId="ADAL" clId="{E61CE566-CD83-4109-85D0-ED8797B3A59B}" dt="2024-04-26T06:55:55.504" v="0" actId="3626"/>
        <pc:sldMkLst>
          <pc:docMk/>
          <pc:sldMk cId="3293007316" sldId="328"/>
        </pc:sldMkLst>
        <pc:spChg chg="mod">
          <ac:chgData name="Rosado Ortiz De Zarate, Ander" userId="6cb5019e-4be0-4e27-b6ca-543cab28f87e" providerId="ADAL" clId="{E61CE566-CD83-4109-85D0-ED8797B3A59B}" dt="2024-04-26T06:55:55.504" v="0" actId="3626"/>
          <ac:spMkLst>
            <pc:docMk/>
            <pc:sldMk cId="3293007316" sldId="328"/>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4551"/>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3" y="0"/>
            <a:ext cx="2945659" cy="494551"/>
          </a:xfrm>
          <a:prstGeom prst="rect">
            <a:avLst/>
          </a:prstGeom>
        </p:spPr>
        <p:txBody>
          <a:bodyPr vert="horz" lIns="91440" tIns="45720" rIns="91440" bIns="45720" rtlCol="0"/>
          <a:lstStyle>
            <a:lvl1pPr algn="r">
              <a:defRPr sz="1200"/>
            </a:lvl1pPr>
          </a:lstStyle>
          <a:p>
            <a:fld id="{C5DB2421-E505-418A-8AB5-A4061113954B}" type="datetimeFigureOut">
              <a:rPr lang="es-ES" smtClean="0"/>
              <a:t>26/04/2024</a:t>
            </a:fld>
            <a:endParaRPr lang="es-ES"/>
          </a:p>
        </p:txBody>
      </p:sp>
      <p:sp>
        <p:nvSpPr>
          <p:cNvPr id="4" name="Marcador de imagen de diapositiva 3"/>
          <p:cNvSpPr>
            <a:spLocks noGrp="1" noRot="1" noChangeAspect="1"/>
          </p:cNvSpPr>
          <p:nvPr>
            <p:ph type="sldImg" idx="2"/>
          </p:nvPr>
        </p:nvSpPr>
        <p:spPr>
          <a:xfrm>
            <a:off x="441325" y="1231900"/>
            <a:ext cx="5915025" cy="33274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43579"/>
            <a:ext cx="5438140" cy="388111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362238"/>
            <a:ext cx="2945659" cy="49455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3" y="9362238"/>
            <a:ext cx="2945659" cy="494550"/>
          </a:xfrm>
          <a:prstGeom prst="rect">
            <a:avLst/>
          </a:prstGeom>
        </p:spPr>
        <p:txBody>
          <a:bodyPr vert="horz" lIns="91440" tIns="45720" rIns="91440" bIns="45720" rtlCol="0" anchor="b"/>
          <a:lstStyle>
            <a:lvl1pPr algn="r">
              <a:defRPr sz="1200"/>
            </a:lvl1pPr>
          </a:lstStyle>
          <a:p>
            <a:fld id="{FA47F916-2597-4269-9DAD-3A666AA9A3B1}" type="slidenum">
              <a:rPr lang="es-ES" smtClean="0"/>
              <a:t>‹Nº›</a:t>
            </a:fld>
            <a:endParaRPr lang="es-ES"/>
          </a:p>
        </p:txBody>
      </p:sp>
    </p:spTree>
    <p:extLst>
      <p:ext uri="{BB962C8B-B14F-4D97-AF65-F5344CB8AC3E}">
        <p14:creationId xmlns:p14="http://schemas.microsoft.com/office/powerpoint/2010/main" val="4013718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A47F916-2597-4269-9DAD-3A666AA9A3B1}" type="slidenum">
              <a:rPr lang="es-ES" smtClean="0"/>
              <a:t>2</a:t>
            </a:fld>
            <a:endParaRPr lang="es-ES"/>
          </a:p>
        </p:txBody>
      </p:sp>
    </p:spTree>
    <p:extLst>
      <p:ext uri="{BB962C8B-B14F-4D97-AF65-F5344CB8AC3E}">
        <p14:creationId xmlns:p14="http://schemas.microsoft.com/office/powerpoint/2010/main" val="4151533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26/04/2024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46273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26/04/2024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4108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26/04/2024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953681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seño personalizado">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B6E1A3F-71CF-0349-ACBD-CC8A84EE63AF}"/>
              </a:ext>
            </a:extLst>
          </p:cNvPr>
          <p:cNvPicPr>
            <a:picLocks noChangeAspect="1"/>
          </p:cNvPicPr>
          <p:nvPr userDrawn="1"/>
        </p:nvPicPr>
        <p:blipFill>
          <a:blip r:embed="rId2"/>
          <a:stretch>
            <a:fillRect/>
          </a:stretch>
        </p:blipFill>
        <p:spPr>
          <a:xfrm>
            <a:off x="384314" y="2387601"/>
            <a:ext cx="11807687" cy="2997200"/>
          </a:xfrm>
          <a:prstGeom prst="rect">
            <a:avLst/>
          </a:prstGeom>
        </p:spPr>
      </p:pic>
    </p:spTree>
    <p:extLst>
      <p:ext uri="{BB962C8B-B14F-4D97-AF65-F5344CB8AC3E}">
        <p14:creationId xmlns:p14="http://schemas.microsoft.com/office/powerpoint/2010/main" val="3362951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26/04/2024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13962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26/04/2024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5666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8C18DA3A-A72E-437B-ACDF-BA92A715D246}" type="datetimeFigureOut">
              <a:rPr lang="es-ES" smtClean="0"/>
              <a:t>26/04/2024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38952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8C18DA3A-A72E-437B-ACDF-BA92A715D246}" type="datetimeFigureOut">
              <a:rPr lang="es-ES" smtClean="0"/>
              <a:t>26/04/2024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9768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8C18DA3A-A72E-437B-ACDF-BA92A715D246}" type="datetimeFigureOut">
              <a:rPr lang="es-ES" smtClean="0"/>
              <a:t>26/04/2024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0125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C18DA3A-A72E-437B-ACDF-BA92A715D246}" type="datetimeFigureOut">
              <a:rPr lang="es-ES" smtClean="0"/>
              <a:t>26/04/2024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48477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26/04/2024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66500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26/04/2024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49165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8DA3A-A72E-437B-ACDF-BA92A715D246}" type="datetimeFigureOut">
              <a:rPr lang="es-ES" smtClean="0"/>
              <a:t>26/04/2024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31360-EB4A-46CB-8879-2D5DF2D4390C}" type="slidenum">
              <a:rPr lang="es-ES" smtClean="0"/>
              <a:t>‹Nº›</a:t>
            </a:fld>
            <a:endParaRPr lang="es-ES"/>
          </a:p>
        </p:txBody>
      </p:sp>
    </p:spTree>
    <p:extLst>
      <p:ext uri="{BB962C8B-B14F-4D97-AF65-F5344CB8AC3E}">
        <p14:creationId xmlns:p14="http://schemas.microsoft.com/office/powerpoint/2010/main" val="1188880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euskadi.eus/contenidos/informacion/cevime_infac_2024/es_def/adjuntos/INFAC_32_3_enf-renal-cronica.pdf" TargetMode="Externa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20110" y="1364100"/>
            <a:ext cx="10752083" cy="2387600"/>
          </a:xfrm>
        </p:spPr>
        <p:txBody>
          <a:bodyPr>
            <a:normAutofit fontScale="90000"/>
          </a:bodyPr>
          <a:lstStyle/>
          <a:p>
            <a:r>
              <a:rPr lang="es-ES_tradnl" sz="4000" dirty="0">
                <a:solidFill>
                  <a:srgbClr val="4E9EBA"/>
                </a:solidFill>
                <a:latin typeface="Arial Black" pitchFamily="34" charset="0"/>
                <a:ea typeface="+mn-ea"/>
                <a:cs typeface="+mn-cs"/>
              </a:rPr>
              <a:t>DOSIFICACIÓN DE MEDICAMENTOS EN PACIENTES CON ALTERACIÓN DE LA FUNCIÓN RENAL (II)</a:t>
            </a:r>
            <a:br>
              <a:rPr lang="es-ES_tradnl" sz="4000" dirty="0">
                <a:solidFill>
                  <a:srgbClr val="4E9EBA"/>
                </a:solidFill>
                <a:latin typeface="Arial Black" pitchFamily="34" charset="0"/>
                <a:ea typeface="+mn-ea"/>
                <a:cs typeface="+mn-cs"/>
              </a:rPr>
            </a:br>
            <a:br>
              <a:rPr lang="es-ES_tradnl" sz="4000" dirty="0">
                <a:solidFill>
                  <a:srgbClr val="4E9EBA"/>
                </a:solidFill>
                <a:latin typeface="Arial Black" pitchFamily="34" charset="0"/>
                <a:ea typeface="+mn-ea"/>
                <a:cs typeface="+mn-cs"/>
              </a:rPr>
            </a:br>
            <a:r>
              <a:rPr lang="es-ES_tradnl" sz="4000" dirty="0" err="1">
                <a:solidFill>
                  <a:srgbClr val="4E9EBA"/>
                </a:solidFill>
                <a:latin typeface="Arial Black" pitchFamily="34" charset="0"/>
              </a:rPr>
              <a:t>Vol</a:t>
            </a:r>
            <a:r>
              <a:rPr lang="es-ES_tradnl" sz="4000" dirty="0">
                <a:solidFill>
                  <a:srgbClr val="4E9EBA"/>
                </a:solidFill>
                <a:latin typeface="Arial Black" pitchFamily="34" charset="0"/>
              </a:rPr>
              <a:t> 32, </a:t>
            </a:r>
            <a:r>
              <a:rPr lang="es-ES_tradnl" sz="4000" dirty="0" err="1">
                <a:solidFill>
                  <a:srgbClr val="4E9EBA"/>
                </a:solidFill>
                <a:latin typeface="Arial Black" pitchFamily="34" charset="0"/>
              </a:rPr>
              <a:t>nº</a:t>
            </a:r>
            <a:r>
              <a:rPr lang="es-ES_tradnl" sz="4000">
                <a:solidFill>
                  <a:srgbClr val="4E9EBA"/>
                </a:solidFill>
                <a:latin typeface="Arial Black" pitchFamily="34" charset="0"/>
              </a:rPr>
              <a:t> 3 </a:t>
            </a:r>
            <a:r>
              <a:rPr lang="es-ES_tradnl" sz="4000" dirty="0">
                <a:solidFill>
                  <a:srgbClr val="4E9EBA"/>
                </a:solidFill>
                <a:latin typeface="Arial Black" pitchFamily="34" charset="0"/>
              </a:rPr>
              <a:t>2024</a:t>
            </a:r>
            <a:endParaRPr lang="es-ES" sz="4000" dirty="0">
              <a:solidFill>
                <a:srgbClr val="4E9EBA"/>
              </a:solidFill>
              <a:latin typeface="Arial Black" pitchFamily="34" charset="0"/>
              <a:ea typeface="+mn-ea"/>
              <a:cs typeface="+mn-cs"/>
            </a:endParaRPr>
          </a:p>
        </p:txBody>
      </p:sp>
      <p:grpSp>
        <p:nvGrpSpPr>
          <p:cNvPr id="4" name="Grupo 3"/>
          <p:cNvGrpSpPr/>
          <p:nvPr/>
        </p:nvGrpSpPr>
        <p:grpSpPr>
          <a:xfrm>
            <a:off x="621635" y="6185998"/>
            <a:ext cx="10856798" cy="580324"/>
            <a:chOff x="621635" y="6185998"/>
            <a:chExt cx="10856798" cy="580324"/>
          </a:xfrm>
        </p:grpSpPr>
        <p:pic>
          <p:nvPicPr>
            <p:cNvPr id="6" name="Imagen 5"/>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7" name="Imagen 6"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8" name="Imagen 7"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1752585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sp>
        <p:nvSpPr>
          <p:cNvPr id="5" name="Rectángulo 4"/>
          <p:cNvSpPr/>
          <p:nvPr/>
        </p:nvSpPr>
        <p:spPr>
          <a:xfrm>
            <a:off x="621635" y="1191667"/>
            <a:ext cx="3641755" cy="2554545"/>
          </a:xfrm>
          <a:prstGeom prst="rect">
            <a:avLst/>
          </a:prstGeom>
        </p:spPr>
        <p:txBody>
          <a:bodyPr wrap="square">
            <a:spAutoFit/>
          </a:bodyPr>
          <a:lstStyle/>
          <a:p>
            <a:pPr marL="285750" indent="-285750">
              <a:buFont typeface="Arial" panose="020B0604020202020204" pitchFamily="34" charset="0"/>
              <a:buChar char="•"/>
            </a:pPr>
            <a:r>
              <a:rPr lang="es-ES" sz="1600" dirty="0"/>
              <a:t>Al iniciar un tratamiento con </a:t>
            </a:r>
            <a:r>
              <a:rPr lang="es-ES" sz="1600" dirty="0" err="1"/>
              <a:t>benzodiazepinas</a:t>
            </a:r>
            <a:r>
              <a:rPr lang="es-ES" sz="1600" dirty="0"/>
              <a:t> en ERC, en general, no se recomienda ningún fármaco sobre otro. Sin embargo, los pacientes con ERC tienen mayor riesgo de sedación excesiva, por lo que se recomienda monitorizar esta reacción adversa. Se recomienda iniciar con dosis bajas y aumentar según tolerancia o respuesta.</a:t>
            </a:r>
          </a:p>
        </p:txBody>
      </p:sp>
      <p:pic>
        <p:nvPicPr>
          <p:cNvPr id="4" name="Imagen 3"/>
          <p:cNvPicPr>
            <a:picLocks noChangeAspect="1"/>
          </p:cNvPicPr>
          <p:nvPr/>
        </p:nvPicPr>
        <p:blipFill>
          <a:blip r:embed="rId5"/>
          <a:stretch>
            <a:fillRect/>
          </a:stretch>
        </p:blipFill>
        <p:spPr>
          <a:xfrm>
            <a:off x="5124450" y="604837"/>
            <a:ext cx="5372100" cy="2333625"/>
          </a:xfrm>
          <a:prstGeom prst="rect">
            <a:avLst/>
          </a:prstGeom>
        </p:spPr>
      </p:pic>
      <p:pic>
        <p:nvPicPr>
          <p:cNvPr id="6" name="Imagen 5"/>
          <p:cNvPicPr>
            <a:picLocks noChangeAspect="1"/>
          </p:cNvPicPr>
          <p:nvPr/>
        </p:nvPicPr>
        <p:blipFill rotWithShape="1">
          <a:blip r:embed="rId6"/>
          <a:srcRect t="2684"/>
          <a:stretch/>
        </p:blipFill>
        <p:spPr>
          <a:xfrm>
            <a:off x="5191125" y="2938462"/>
            <a:ext cx="5305425" cy="1900237"/>
          </a:xfrm>
          <a:prstGeom prst="rect">
            <a:avLst/>
          </a:prstGeom>
        </p:spPr>
      </p:pic>
    </p:spTree>
    <p:extLst>
      <p:ext uri="{BB962C8B-B14F-4D97-AF65-F5344CB8AC3E}">
        <p14:creationId xmlns:p14="http://schemas.microsoft.com/office/powerpoint/2010/main" val="960407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sp>
        <p:nvSpPr>
          <p:cNvPr id="5" name="Rectángulo 4"/>
          <p:cNvSpPr/>
          <p:nvPr/>
        </p:nvSpPr>
        <p:spPr>
          <a:xfrm>
            <a:off x="621635" y="1191667"/>
            <a:ext cx="3641755" cy="4031873"/>
          </a:xfrm>
          <a:prstGeom prst="rect">
            <a:avLst/>
          </a:prstGeom>
        </p:spPr>
        <p:txBody>
          <a:bodyPr wrap="square">
            <a:spAutoFit/>
          </a:bodyPr>
          <a:lstStyle/>
          <a:p>
            <a:pPr marL="285750" indent="-285750">
              <a:buFont typeface="Arial" panose="020B0604020202020204" pitchFamily="34" charset="0"/>
              <a:buChar char="•"/>
            </a:pPr>
            <a:r>
              <a:rPr lang="es-ES" sz="1600" dirty="0"/>
              <a:t>Tanto la esquizofrenia como el </a:t>
            </a:r>
            <a:r>
              <a:rPr lang="es-ES" sz="1600" dirty="0" err="1"/>
              <a:t>transtorno</a:t>
            </a:r>
            <a:r>
              <a:rPr lang="es-ES" sz="1600" dirty="0"/>
              <a:t> bipolar están asociados a un incremento en el riesgo de ERC.</a:t>
            </a:r>
          </a:p>
          <a:p>
            <a:pPr marL="285750" indent="-285750">
              <a:buFont typeface="Arial" panose="020B0604020202020204" pitchFamily="34" charset="0"/>
              <a:buChar char="•"/>
            </a:pPr>
            <a:r>
              <a:rPr lang="es-ES" sz="1600" dirty="0"/>
              <a:t>Se recomienda vigilar la aparición de </a:t>
            </a:r>
            <a:r>
              <a:rPr lang="es-ES" sz="1600" dirty="0" err="1"/>
              <a:t>distonías</a:t>
            </a:r>
            <a:r>
              <a:rPr lang="es-ES" sz="1600" dirty="0"/>
              <a:t> y del síndrome neuroléptico maligno en pacientes tratados con antipsicóticos, debido a que la </a:t>
            </a:r>
            <a:r>
              <a:rPr lang="es-ES" sz="1600" dirty="0" err="1"/>
              <a:t>rabdomiolisis</a:t>
            </a:r>
            <a:r>
              <a:rPr lang="es-ES" sz="1600" dirty="0"/>
              <a:t> puede producir fallo renal.</a:t>
            </a:r>
          </a:p>
          <a:p>
            <a:pPr marL="285750" indent="-285750">
              <a:buFont typeface="Arial" panose="020B0604020202020204" pitchFamily="34" charset="0"/>
              <a:buChar char="•"/>
            </a:pPr>
            <a:r>
              <a:rPr lang="es-ES" sz="1600" dirty="0"/>
              <a:t>Al iniciar un tratamiento antipsicótico en ERC, en general, no se recomienda ningún antipsicótico sobre otro. Se recomienda evitar los antipsicóticos con elevada potencia anticolinérgica, por el incremento del riesgo de retención urinaria.</a:t>
            </a:r>
          </a:p>
        </p:txBody>
      </p:sp>
      <p:pic>
        <p:nvPicPr>
          <p:cNvPr id="2" name="Imagen 1"/>
          <p:cNvPicPr>
            <a:picLocks noChangeAspect="1"/>
          </p:cNvPicPr>
          <p:nvPr/>
        </p:nvPicPr>
        <p:blipFill>
          <a:blip r:embed="rId5"/>
          <a:stretch>
            <a:fillRect/>
          </a:stretch>
        </p:blipFill>
        <p:spPr>
          <a:xfrm>
            <a:off x="5191125" y="123825"/>
            <a:ext cx="5295900" cy="3295650"/>
          </a:xfrm>
          <a:prstGeom prst="rect">
            <a:avLst/>
          </a:prstGeom>
        </p:spPr>
      </p:pic>
      <p:pic>
        <p:nvPicPr>
          <p:cNvPr id="11" name="Imagen 10"/>
          <p:cNvPicPr>
            <a:picLocks noChangeAspect="1"/>
          </p:cNvPicPr>
          <p:nvPr/>
        </p:nvPicPr>
        <p:blipFill>
          <a:blip r:embed="rId6"/>
          <a:stretch>
            <a:fillRect/>
          </a:stretch>
        </p:blipFill>
        <p:spPr>
          <a:xfrm>
            <a:off x="5191125" y="3428510"/>
            <a:ext cx="5295900" cy="2057400"/>
          </a:xfrm>
          <a:prstGeom prst="rect">
            <a:avLst/>
          </a:prstGeom>
        </p:spPr>
      </p:pic>
      <p:sp>
        <p:nvSpPr>
          <p:cNvPr id="12" name="Rectángulo 11"/>
          <p:cNvSpPr/>
          <p:nvPr/>
        </p:nvSpPr>
        <p:spPr>
          <a:xfrm>
            <a:off x="4263390" y="5569751"/>
            <a:ext cx="7904653" cy="584775"/>
          </a:xfrm>
          <a:prstGeom prst="rect">
            <a:avLst/>
          </a:prstGeom>
        </p:spPr>
        <p:txBody>
          <a:bodyPr wrap="square">
            <a:spAutoFit/>
          </a:bodyPr>
          <a:lstStyle/>
          <a:p>
            <a:pPr marL="285750" indent="-285750">
              <a:buFont typeface="Arial" panose="020B0604020202020204" pitchFamily="34" charset="0"/>
              <a:buChar char="•"/>
            </a:pPr>
            <a:r>
              <a:rPr lang="es-ES" sz="1600" dirty="0" err="1"/>
              <a:t>Amisulpirida</a:t>
            </a:r>
            <a:r>
              <a:rPr lang="es-ES" sz="1600" dirty="0"/>
              <a:t>, </a:t>
            </a:r>
            <a:r>
              <a:rPr lang="es-ES" sz="1600" dirty="0" err="1"/>
              <a:t>sulpirida</a:t>
            </a:r>
            <a:r>
              <a:rPr lang="es-ES" sz="1600" dirty="0"/>
              <a:t>: aunque en algunas referencias bibliográficas se especifica el ajuste de dosis según la función renal, en otras se recomienda evitar su uso en ERC.</a:t>
            </a:r>
          </a:p>
        </p:txBody>
      </p:sp>
    </p:spTree>
    <p:extLst>
      <p:ext uri="{BB962C8B-B14F-4D97-AF65-F5344CB8AC3E}">
        <p14:creationId xmlns:p14="http://schemas.microsoft.com/office/powerpoint/2010/main" val="1520134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pic>
        <p:nvPicPr>
          <p:cNvPr id="6" name="Imagen 5">
            <a:extLst>
              <a:ext uri="{FF2B5EF4-FFF2-40B4-BE49-F238E27FC236}">
                <a16:creationId xmlns:a16="http://schemas.microsoft.com/office/drawing/2014/main" id="{70C319AD-3595-B4B4-5D4E-E60CB546B1C8}"/>
              </a:ext>
            </a:extLst>
          </p:cNvPr>
          <p:cNvPicPr>
            <a:picLocks noChangeAspect="1"/>
          </p:cNvPicPr>
          <p:nvPr/>
        </p:nvPicPr>
        <p:blipFill>
          <a:blip r:embed="rId5"/>
          <a:stretch>
            <a:fillRect/>
          </a:stretch>
        </p:blipFill>
        <p:spPr>
          <a:xfrm>
            <a:off x="2897446" y="358926"/>
            <a:ext cx="5392160" cy="3796423"/>
          </a:xfrm>
          <a:prstGeom prst="rect">
            <a:avLst/>
          </a:prstGeom>
        </p:spPr>
      </p:pic>
      <p:pic>
        <p:nvPicPr>
          <p:cNvPr id="12" name="Imagen 11">
            <a:extLst>
              <a:ext uri="{FF2B5EF4-FFF2-40B4-BE49-F238E27FC236}">
                <a16:creationId xmlns:a16="http://schemas.microsoft.com/office/drawing/2014/main" id="{00191C0B-78CE-1F4F-059C-541D46C0A2AA}"/>
              </a:ext>
            </a:extLst>
          </p:cNvPr>
          <p:cNvPicPr>
            <a:picLocks noChangeAspect="1"/>
          </p:cNvPicPr>
          <p:nvPr/>
        </p:nvPicPr>
        <p:blipFill>
          <a:blip r:embed="rId6"/>
          <a:stretch>
            <a:fillRect/>
          </a:stretch>
        </p:blipFill>
        <p:spPr>
          <a:xfrm>
            <a:off x="2990005" y="4155349"/>
            <a:ext cx="5299601" cy="963564"/>
          </a:xfrm>
          <a:prstGeom prst="rect">
            <a:avLst/>
          </a:prstGeom>
        </p:spPr>
      </p:pic>
    </p:spTree>
    <p:extLst>
      <p:ext uri="{BB962C8B-B14F-4D97-AF65-F5344CB8AC3E}">
        <p14:creationId xmlns:p14="http://schemas.microsoft.com/office/powerpoint/2010/main" val="344183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pic>
        <p:nvPicPr>
          <p:cNvPr id="4" name="Imagen 3"/>
          <p:cNvPicPr>
            <a:picLocks noChangeAspect="1"/>
          </p:cNvPicPr>
          <p:nvPr/>
        </p:nvPicPr>
        <p:blipFill>
          <a:blip r:embed="rId5"/>
          <a:stretch>
            <a:fillRect/>
          </a:stretch>
        </p:blipFill>
        <p:spPr>
          <a:xfrm>
            <a:off x="2965131" y="191452"/>
            <a:ext cx="5391150" cy="4829175"/>
          </a:xfrm>
          <a:prstGeom prst="rect">
            <a:avLst/>
          </a:prstGeom>
        </p:spPr>
      </p:pic>
      <p:pic>
        <p:nvPicPr>
          <p:cNvPr id="6" name="Imagen 5"/>
          <p:cNvPicPr>
            <a:picLocks noChangeAspect="1"/>
          </p:cNvPicPr>
          <p:nvPr/>
        </p:nvPicPr>
        <p:blipFill rotWithShape="1">
          <a:blip r:embed="rId6"/>
          <a:srcRect b="61122"/>
          <a:stretch/>
        </p:blipFill>
        <p:spPr>
          <a:xfrm>
            <a:off x="2998468" y="4950851"/>
            <a:ext cx="5324475" cy="792480"/>
          </a:xfrm>
          <a:prstGeom prst="rect">
            <a:avLst/>
          </a:prstGeom>
        </p:spPr>
      </p:pic>
    </p:spTree>
    <p:extLst>
      <p:ext uri="{BB962C8B-B14F-4D97-AF65-F5344CB8AC3E}">
        <p14:creationId xmlns:p14="http://schemas.microsoft.com/office/powerpoint/2010/main" val="646487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pic>
        <p:nvPicPr>
          <p:cNvPr id="2" name="Imagen 1"/>
          <p:cNvPicPr>
            <a:picLocks noChangeAspect="1"/>
          </p:cNvPicPr>
          <p:nvPr/>
        </p:nvPicPr>
        <p:blipFill>
          <a:blip r:embed="rId5"/>
          <a:stretch>
            <a:fillRect/>
          </a:stretch>
        </p:blipFill>
        <p:spPr>
          <a:xfrm>
            <a:off x="2922268" y="44280"/>
            <a:ext cx="5400675" cy="1238250"/>
          </a:xfrm>
          <a:prstGeom prst="rect">
            <a:avLst/>
          </a:prstGeom>
        </p:spPr>
      </p:pic>
      <p:pic>
        <p:nvPicPr>
          <p:cNvPr id="5" name="Imagen 4"/>
          <p:cNvPicPr>
            <a:picLocks noChangeAspect="1"/>
          </p:cNvPicPr>
          <p:nvPr/>
        </p:nvPicPr>
        <p:blipFill>
          <a:blip r:embed="rId6"/>
          <a:stretch>
            <a:fillRect/>
          </a:stretch>
        </p:blipFill>
        <p:spPr>
          <a:xfrm>
            <a:off x="3057205" y="1266825"/>
            <a:ext cx="5314950" cy="5591175"/>
          </a:xfrm>
          <a:prstGeom prst="rect">
            <a:avLst/>
          </a:prstGeom>
        </p:spPr>
      </p:pic>
    </p:spTree>
    <p:extLst>
      <p:ext uri="{BB962C8B-B14F-4D97-AF65-F5344CB8AC3E}">
        <p14:creationId xmlns:p14="http://schemas.microsoft.com/office/powerpoint/2010/main" val="1832594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pic>
        <p:nvPicPr>
          <p:cNvPr id="4" name="Imagen 3"/>
          <p:cNvPicPr>
            <a:picLocks noChangeAspect="1"/>
          </p:cNvPicPr>
          <p:nvPr/>
        </p:nvPicPr>
        <p:blipFill>
          <a:blip r:embed="rId5"/>
          <a:stretch>
            <a:fillRect/>
          </a:stretch>
        </p:blipFill>
        <p:spPr>
          <a:xfrm>
            <a:off x="429550" y="1568767"/>
            <a:ext cx="5400675" cy="2028825"/>
          </a:xfrm>
          <a:prstGeom prst="rect">
            <a:avLst/>
          </a:prstGeom>
        </p:spPr>
      </p:pic>
      <p:pic>
        <p:nvPicPr>
          <p:cNvPr id="6" name="Imagen 5"/>
          <p:cNvPicPr>
            <a:picLocks noChangeAspect="1"/>
          </p:cNvPicPr>
          <p:nvPr/>
        </p:nvPicPr>
        <p:blipFill>
          <a:blip r:embed="rId6"/>
          <a:stretch>
            <a:fillRect/>
          </a:stretch>
        </p:blipFill>
        <p:spPr>
          <a:xfrm>
            <a:off x="6126943" y="1004887"/>
            <a:ext cx="5372100" cy="3705225"/>
          </a:xfrm>
          <a:prstGeom prst="rect">
            <a:avLst/>
          </a:prstGeom>
        </p:spPr>
      </p:pic>
    </p:spTree>
    <p:extLst>
      <p:ext uri="{BB962C8B-B14F-4D97-AF65-F5344CB8AC3E}">
        <p14:creationId xmlns:p14="http://schemas.microsoft.com/office/powerpoint/2010/main" val="1416140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sp>
        <p:nvSpPr>
          <p:cNvPr id="12" name="Rectángulo 11"/>
          <p:cNvSpPr/>
          <p:nvPr/>
        </p:nvSpPr>
        <p:spPr>
          <a:xfrm>
            <a:off x="834391" y="4793248"/>
            <a:ext cx="10824210" cy="830997"/>
          </a:xfrm>
          <a:prstGeom prst="rect">
            <a:avLst/>
          </a:prstGeom>
        </p:spPr>
        <p:txBody>
          <a:bodyPr wrap="square">
            <a:spAutoFit/>
          </a:bodyPr>
          <a:lstStyle/>
          <a:p>
            <a:pPr marL="285750" indent="-285750">
              <a:buFont typeface="Arial" panose="020B0604020202020204" pitchFamily="34" charset="0"/>
              <a:buChar char="•"/>
            </a:pPr>
            <a:r>
              <a:rPr lang="es-ES" sz="1600" dirty="0" err="1"/>
              <a:t>Colchicina</a:t>
            </a:r>
            <a:r>
              <a:rPr lang="es-ES" sz="1600" dirty="0"/>
              <a:t>: En FT y el consenso de la SEN señalan que está contraindicada en FG&lt;30. En </a:t>
            </a:r>
            <a:r>
              <a:rPr lang="es-ES" sz="1600" dirty="0" err="1"/>
              <a:t>UpToDate</a:t>
            </a:r>
            <a:r>
              <a:rPr lang="es-ES" sz="1600" dirty="0"/>
              <a:t> para prevención de gota recomiendan usar una alternativa.</a:t>
            </a:r>
          </a:p>
          <a:p>
            <a:pPr marL="285750" indent="-285750">
              <a:buFont typeface="Arial" panose="020B0604020202020204" pitchFamily="34" charset="0"/>
              <a:buChar char="•"/>
            </a:pPr>
            <a:r>
              <a:rPr lang="es-ES" sz="1600" dirty="0" err="1"/>
              <a:t>Febuxostat</a:t>
            </a:r>
            <a:r>
              <a:rPr lang="es-ES" sz="1600" dirty="0"/>
              <a:t>: En FT no está recomendado en FG&lt; 30 mientras que en RDH indican una dosis inicial de 40 mg/24 h.</a:t>
            </a:r>
          </a:p>
        </p:txBody>
      </p:sp>
      <p:pic>
        <p:nvPicPr>
          <p:cNvPr id="2" name="Imagen 1"/>
          <p:cNvPicPr>
            <a:picLocks noChangeAspect="1"/>
          </p:cNvPicPr>
          <p:nvPr/>
        </p:nvPicPr>
        <p:blipFill>
          <a:blip r:embed="rId5"/>
          <a:stretch>
            <a:fillRect/>
          </a:stretch>
        </p:blipFill>
        <p:spPr>
          <a:xfrm>
            <a:off x="2851785" y="601980"/>
            <a:ext cx="5505450" cy="3638550"/>
          </a:xfrm>
          <a:prstGeom prst="rect">
            <a:avLst/>
          </a:prstGeom>
        </p:spPr>
      </p:pic>
    </p:spTree>
    <p:extLst>
      <p:ext uri="{BB962C8B-B14F-4D97-AF65-F5344CB8AC3E}">
        <p14:creationId xmlns:p14="http://schemas.microsoft.com/office/powerpoint/2010/main" val="11336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sp>
        <p:nvSpPr>
          <p:cNvPr id="5" name="Rectángulo 4"/>
          <p:cNvSpPr/>
          <p:nvPr/>
        </p:nvSpPr>
        <p:spPr>
          <a:xfrm>
            <a:off x="621635" y="1191667"/>
            <a:ext cx="3641755" cy="4524315"/>
          </a:xfrm>
          <a:prstGeom prst="rect">
            <a:avLst/>
          </a:prstGeom>
        </p:spPr>
        <p:txBody>
          <a:bodyPr wrap="square">
            <a:spAutoFit/>
          </a:bodyPr>
          <a:lstStyle/>
          <a:p>
            <a:pPr marL="285750" indent="-285750">
              <a:buFont typeface="Arial" panose="020B0604020202020204" pitchFamily="34" charset="0"/>
              <a:buChar char="•"/>
            </a:pPr>
            <a:r>
              <a:rPr lang="es-ES" sz="1600" dirty="0"/>
              <a:t>Las FT de la mayoría de los laxantes son antiguas y, en general, no se especifica el posible ajuste posológico en la ERC. Son excepciones la </a:t>
            </a:r>
            <a:r>
              <a:rPr lang="es-ES" sz="1600" dirty="0" err="1"/>
              <a:t>lactulosa</a:t>
            </a:r>
            <a:r>
              <a:rPr lang="es-ES" sz="1600" dirty="0"/>
              <a:t> y la </a:t>
            </a:r>
            <a:r>
              <a:rPr lang="es-ES" sz="1600" dirty="0" err="1"/>
              <a:t>Ispagula</a:t>
            </a:r>
            <a:r>
              <a:rPr lang="es-ES" sz="1600" dirty="0"/>
              <a:t> (</a:t>
            </a:r>
            <a:r>
              <a:rPr lang="es-ES" sz="1600" dirty="0" err="1"/>
              <a:t>Plantago</a:t>
            </a:r>
            <a:r>
              <a:rPr lang="es-ES" sz="1600" dirty="0"/>
              <a:t> </a:t>
            </a:r>
            <a:r>
              <a:rPr lang="es-ES" sz="1600" dirty="0" err="1"/>
              <a:t>ovata</a:t>
            </a:r>
            <a:r>
              <a:rPr lang="es-ES" sz="1600" dirty="0"/>
              <a:t>), en cuyas FT se indica que no se precisa ajuste de dosis en ERC. Según RDH, </a:t>
            </a:r>
            <a:r>
              <a:rPr lang="es-ES" sz="1600" dirty="0" err="1"/>
              <a:t>bisacodilo</a:t>
            </a:r>
            <a:r>
              <a:rPr lang="es-ES" sz="1600" dirty="0"/>
              <a:t> y </a:t>
            </a:r>
            <a:r>
              <a:rPr lang="es-ES" sz="1600" dirty="0" err="1"/>
              <a:t>macrogol</a:t>
            </a:r>
            <a:r>
              <a:rPr lang="es-ES" sz="1600" dirty="0"/>
              <a:t> se pueden utilizar sin realizar ajuste por función renal debido a que no se absorben prácticamente. La diarrea es una posible reacción adversas de estos fármacos, y, como consecuencia de ello, se puede producir deshidratación y alteración de los electrolitos, por lo que, en general, se recomienda precaución en el uso de laxantes en pacientes con ERC.</a:t>
            </a:r>
          </a:p>
        </p:txBody>
      </p:sp>
      <p:sp>
        <p:nvSpPr>
          <p:cNvPr id="12" name="Rectángulo 11"/>
          <p:cNvSpPr/>
          <p:nvPr/>
        </p:nvSpPr>
        <p:spPr>
          <a:xfrm>
            <a:off x="4263390" y="5569751"/>
            <a:ext cx="7904653" cy="584775"/>
          </a:xfrm>
          <a:prstGeom prst="rect">
            <a:avLst/>
          </a:prstGeom>
        </p:spPr>
        <p:txBody>
          <a:bodyPr wrap="square">
            <a:spAutoFit/>
          </a:bodyPr>
          <a:lstStyle/>
          <a:p>
            <a:pPr marL="285750" indent="-285750">
              <a:buFont typeface="Arial" panose="020B0604020202020204" pitchFamily="34" charset="0"/>
              <a:buChar char="•"/>
            </a:pPr>
            <a:r>
              <a:rPr lang="es-ES" sz="1600"/>
              <a:t>No hay información específica en FT para los siguientes fármacos: lactitol, macrogol, laxantes salinos (sales de magnesio), picosulfato, glicerol rectal, bisacodilo, senósidos.</a:t>
            </a:r>
            <a:endParaRPr lang="es-ES" sz="1600" dirty="0"/>
          </a:p>
        </p:txBody>
      </p:sp>
      <p:pic>
        <p:nvPicPr>
          <p:cNvPr id="4" name="Imagen 3"/>
          <p:cNvPicPr>
            <a:picLocks noChangeAspect="1"/>
          </p:cNvPicPr>
          <p:nvPr/>
        </p:nvPicPr>
        <p:blipFill>
          <a:blip r:embed="rId5"/>
          <a:stretch>
            <a:fillRect/>
          </a:stretch>
        </p:blipFill>
        <p:spPr>
          <a:xfrm>
            <a:off x="5367338" y="861149"/>
            <a:ext cx="5286375" cy="1895475"/>
          </a:xfrm>
          <a:prstGeom prst="rect">
            <a:avLst/>
          </a:prstGeom>
        </p:spPr>
      </p:pic>
      <p:pic>
        <p:nvPicPr>
          <p:cNvPr id="6" name="Imagen 5"/>
          <p:cNvPicPr>
            <a:picLocks noChangeAspect="1"/>
          </p:cNvPicPr>
          <p:nvPr/>
        </p:nvPicPr>
        <p:blipFill>
          <a:blip r:embed="rId6"/>
          <a:stretch>
            <a:fillRect/>
          </a:stretch>
        </p:blipFill>
        <p:spPr>
          <a:xfrm>
            <a:off x="5367338" y="2658019"/>
            <a:ext cx="5324475" cy="2400300"/>
          </a:xfrm>
          <a:prstGeom prst="rect">
            <a:avLst/>
          </a:prstGeom>
        </p:spPr>
      </p:pic>
    </p:spTree>
    <p:extLst>
      <p:ext uri="{BB962C8B-B14F-4D97-AF65-F5344CB8AC3E}">
        <p14:creationId xmlns:p14="http://schemas.microsoft.com/office/powerpoint/2010/main" val="2341093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05892" y="3257527"/>
            <a:ext cx="4829695" cy="584775"/>
          </a:xfrm>
          <a:prstGeom prst="rect">
            <a:avLst/>
          </a:prstGeom>
        </p:spPr>
        <p:txBody>
          <a:bodyPr wrap="square">
            <a:spAutoFit/>
          </a:bodyPr>
          <a:lstStyle/>
          <a:p>
            <a:r>
              <a:rPr lang="es-ES_tradnl" sz="3200" dirty="0">
                <a:solidFill>
                  <a:srgbClr val="4E9EBA"/>
                </a:solidFill>
                <a:latin typeface="Arial Black" pitchFamily="34" charset="0"/>
                <a:hlinkClick r:id="rId2"/>
              </a:rPr>
              <a:t>Vol. 32, nº3 2024</a:t>
            </a:r>
            <a:endParaRPr lang="es-ES" sz="3200" dirty="0">
              <a:solidFill>
                <a:srgbClr val="4E9EBA"/>
              </a:solidFill>
              <a:latin typeface="Arial Black" pitchFamily="34" charset="0"/>
            </a:endParaRPr>
          </a:p>
        </p:txBody>
      </p:sp>
      <p:sp>
        <p:nvSpPr>
          <p:cNvPr id="5" name="Rectángulo 4"/>
          <p:cNvSpPr/>
          <p:nvPr/>
        </p:nvSpPr>
        <p:spPr>
          <a:xfrm>
            <a:off x="2430087" y="861400"/>
            <a:ext cx="7281949" cy="1200329"/>
          </a:xfrm>
          <a:prstGeom prst="rect">
            <a:avLst/>
          </a:prstGeom>
        </p:spPr>
        <p:txBody>
          <a:bodyPr wrap="square">
            <a:spAutoFit/>
          </a:bodyPr>
          <a:lstStyle/>
          <a:p>
            <a:pPr algn="ctr">
              <a:lnSpc>
                <a:spcPct val="90000"/>
              </a:lnSpc>
              <a:spcBef>
                <a:spcPct val="0"/>
              </a:spcBef>
            </a:pPr>
            <a:r>
              <a:rPr lang="es-ES" sz="4000" b="1" dirty="0">
                <a:solidFill>
                  <a:srgbClr val="4BACC6"/>
                </a:solidFill>
                <a:latin typeface="Arial Black" pitchFamily="34" charset="0"/>
              </a:rPr>
              <a:t>Para más información y bibliografía…</a:t>
            </a: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3"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3293007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635" y="356090"/>
            <a:ext cx="10515600" cy="732155"/>
          </a:xfrm>
        </p:spPr>
        <p:txBody>
          <a:bodyPr/>
          <a:lstStyle/>
          <a:p>
            <a:pPr algn="ctr"/>
            <a:r>
              <a:rPr lang="es-ES" sz="4000" dirty="0">
                <a:solidFill>
                  <a:srgbClr val="4E9EBA"/>
                </a:solidFill>
                <a:latin typeface="Arial Black" pitchFamily="34" charset="0"/>
                <a:ea typeface="+mn-ea"/>
                <a:cs typeface="+mn-cs"/>
              </a:rPr>
              <a:t>Sumario</a:t>
            </a:r>
          </a:p>
        </p:txBody>
      </p:sp>
      <p:sp>
        <p:nvSpPr>
          <p:cNvPr id="4" name="Subtítulo 2"/>
          <p:cNvSpPr txBox="1">
            <a:spLocks/>
          </p:cNvSpPr>
          <p:nvPr/>
        </p:nvSpPr>
        <p:spPr>
          <a:xfrm>
            <a:off x="738490" y="1298919"/>
            <a:ext cx="11331590" cy="3776002"/>
          </a:xfrm>
          <a:prstGeom prst="rect">
            <a:avLst/>
          </a:prstGeom>
          <a:solidFill>
            <a:srgbClr val="5FACBC"/>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00000"/>
              </a:lnSpc>
            </a:pPr>
            <a:r>
              <a:rPr lang="es-ES" sz="2000" dirty="0">
                <a:solidFill>
                  <a:schemeClr val="bg1"/>
                </a:solidFill>
              </a:rPr>
              <a:t>RECOMENDACIONES GENERALES PARA LA PRESCRIPCIÓN EN PACIENTES CON ERC </a:t>
            </a:r>
          </a:p>
          <a:p>
            <a:pPr marL="1257300" lvl="2" indent="-342900" algn="just">
              <a:lnSpc>
                <a:spcPct val="100000"/>
              </a:lnSpc>
            </a:pPr>
            <a:r>
              <a:rPr lang="es-ES" b="1" dirty="0">
                <a:solidFill>
                  <a:schemeClr val="bg1"/>
                </a:solidFill>
              </a:rPr>
              <a:t>TRIPTANES (II)</a:t>
            </a:r>
          </a:p>
          <a:p>
            <a:pPr marL="1257300" lvl="2" indent="-342900" algn="just">
              <a:lnSpc>
                <a:spcPct val="100000"/>
              </a:lnSpc>
            </a:pPr>
            <a:r>
              <a:rPr lang="es-ES" b="1" dirty="0">
                <a:solidFill>
                  <a:schemeClr val="bg1"/>
                </a:solidFill>
              </a:rPr>
              <a:t>ANTIÁCIDOS, ANTIULCEROSOS (II)</a:t>
            </a:r>
          </a:p>
          <a:p>
            <a:pPr marL="1257300" lvl="2" indent="-342900" algn="just">
              <a:lnSpc>
                <a:spcPct val="100000"/>
              </a:lnSpc>
            </a:pPr>
            <a:r>
              <a:rPr lang="es-ES" b="1" dirty="0">
                <a:solidFill>
                  <a:schemeClr val="bg1"/>
                </a:solidFill>
              </a:rPr>
              <a:t>PSICOFÁRMACOS (II)</a:t>
            </a:r>
          </a:p>
          <a:p>
            <a:pPr marL="1257300" lvl="2" indent="-342900" algn="just">
              <a:lnSpc>
                <a:spcPct val="100000"/>
              </a:lnSpc>
            </a:pPr>
            <a:r>
              <a:rPr lang="es-ES" b="1" dirty="0">
                <a:solidFill>
                  <a:schemeClr val="bg1"/>
                </a:solidFill>
              </a:rPr>
              <a:t>ANTIMICROBIANOS (II)</a:t>
            </a:r>
          </a:p>
          <a:p>
            <a:pPr marL="1257300" lvl="2" indent="-342900" algn="just">
              <a:lnSpc>
                <a:spcPct val="100000"/>
              </a:lnSpc>
            </a:pPr>
            <a:r>
              <a:rPr lang="es-ES" b="1" dirty="0">
                <a:solidFill>
                  <a:schemeClr val="bg1"/>
                </a:solidFill>
              </a:rPr>
              <a:t>ANTIGOTOSOS (II)</a:t>
            </a:r>
          </a:p>
          <a:p>
            <a:pPr marL="1257300" lvl="2" indent="-342900" algn="just">
              <a:lnSpc>
                <a:spcPct val="100000"/>
              </a:lnSpc>
            </a:pPr>
            <a:r>
              <a:rPr lang="es-ES" b="1" dirty="0">
                <a:solidFill>
                  <a:schemeClr val="bg1"/>
                </a:solidFill>
              </a:rPr>
              <a:t>LAXANTES (II)</a:t>
            </a:r>
          </a:p>
          <a:p>
            <a:pPr marL="914400" lvl="2" indent="0" algn="just">
              <a:lnSpc>
                <a:spcPct val="100000"/>
              </a:lnSpc>
              <a:buNone/>
            </a:pPr>
            <a:endParaRPr lang="es-ES" dirty="0">
              <a:solidFill>
                <a:schemeClr val="bg1"/>
              </a:solidFill>
            </a:endParaRPr>
          </a:p>
          <a:p>
            <a:pPr marL="914400" lvl="2" indent="0" algn="just">
              <a:lnSpc>
                <a:spcPct val="100000"/>
              </a:lnSpc>
              <a:buNone/>
            </a:pPr>
            <a:endParaRPr lang="es-ES" dirty="0">
              <a:solidFill>
                <a:schemeClr val="bg1"/>
              </a:solidFill>
            </a:endParaRPr>
          </a:p>
          <a:p>
            <a:pPr marL="1257300" lvl="2" indent="-342900" algn="just">
              <a:lnSpc>
                <a:spcPct val="100000"/>
              </a:lnSpc>
            </a:pPr>
            <a:endParaRPr lang="es-ES" dirty="0">
              <a:solidFill>
                <a:schemeClr val="bg1"/>
              </a:solidFill>
            </a:endParaRPr>
          </a:p>
          <a:p>
            <a:pPr marL="1257300" lvl="2" indent="-342900" algn="just">
              <a:lnSpc>
                <a:spcPct val="100000"/>
              </a:lnSpc>
            </a:pPr>
            <a:endParaRPr lang="es-ES" dirty="0">
              <a:solidFill>
                <a:schemeClr val="bg1"/>
              </a:solidFill>
            </a:endParaRPr>
          </a:p>
          <a:p>
            <a:pPr marL="1257300" lvl="2" indent="-342900" algn="just">
              <a:lnSpc>
                <a:spcPct val="100000"/>
              </a:lnSpc>
            </a:pPr>
            <a:endParaRPr lang="es-ES" dirty="0">
              <a:solidFill>
                <a:schemeClr val="bg1"/>
              </a:solidFill>
            </a:endParaRPr>
          </a:p>
          <a:p>
            <a:pPr marL="0" indent="0" algn="just">
              <a:lnSpc>
                <a:spcPct val="100000"/>
              </a:lnSpc>
              <a:buNone/>
            </a:pPr>
            <a:endParaRPr lang="es-ES" sz="2000" dirty="0">
              <a:solidFill>
                <a:schemeClr val="bg1"/>
              </a:solidFill>
            </a:endParaRPr>
          </a:p>
        </p:txBody>
      </p:sp>
      <p:grpSp>
        <p:nvGrpSpPr>
          <p:cNvPr id="6" name="Grupo 5"/>
          <p:cNvGrpSpPr/>
          <p:nvPr/>
        </p:nvGrpSpPr>
        <p:grpSpPr>
          <a:xfrm>
            <a:off x="738490" y="6035775"/>
            <a:ext cx="10856798" cy="580324"/>
            <a:chOff x="621635" y="6185998"/>
            <a:chExt cx="10856798" cy="580324"/>
          </a:xfrm>
        </p:grpSpPr>
        <p:pic>
          <p:nvPicPr>
            <p:cNvPr id="7" name="Imagen 6"/>
            <p:cNvPicPr/>
            <p:nvPr/>
          </p:nvPicPr>
          <p:blipFill rotWithShape="1">
            <a:blip r:embed="rId3"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4" name="Conector recto 13"/>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4674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365125"/>
            <a:ext cx="10919998" cy="5820873"/>
          </a:xfrm>
        </p:spPr>
        <p:txBody>
          <a:bodyPr>
            <a:noAutofit/>
          </a:bodyPr>
          <a:lstStyle/>
          <a:p>
            <a:pPr algn="ctr"/>
            <a:r>
              <a:rPr lang="es-ES" sz="2800" dirty="0">
                <a:solidFill>
                  <a:srgbClr val="4E9EBA"/>
                </a:solidFill>
                <a:latin typeface="Arial Black" pitchFamily="34" charset="0"/>
                <a:ea typeface="+mn-ea"/>
                <a:cs typeface="+mn-cs"/>
              </a:rPr>
              <a:t>RECOMENDACIONES GENERALES PARA LA PRESCRIPCIÓN EN PACIENTES CON ERC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1690741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sp>
        <p:nvSpPr>
          <p:cNvPr id="12" name="Rectángulo 11"/>
          <p:cNvSpPr/>
          <p:nvPr/>
        </p:nvSpPr>
        <p:spPr>
          <a:xfrm>
            <a:off x="6976186" y="841706"/>
            <a:ext cx="4502247" cy="5016758"/>
          </a:xfrm>
          <a:prstGeom prst="rect">
            <a:avLst/>
          </a:prstGeom>
        </p:spPr>
        <p:txBody>
          <a:bodyPr wrap="square">
            <a:spAutoFit/>
          </a:bodyPr>
          <a:lstStyle/>
          <a:p>
            <a:pPr marL="285750" indent="-285750">
              <a:buFont typeface="Arial" panose="020B0604020202020204" pitchFamily="34" charset="0"/>
              <a:buChar char="•"/>
            </a:pPr>
            <a:r>
              <a:rPr lang="es-ES" sz="1600" dirty="0"/>
              <a:t>Según la fuente bibliográfica consultada, existen discrepancias en las recomendaciones de algunos </a:t>
            </a:r>
            <a:r>
              <a:rPr lang="es-ES" sz="1600" dirty="0" err="1"/>
              <a:t>triptanes</a:t>
            </a:r>
            <a:r>
              <a:rPr lang="es-ES" sz="1600" dirty="0"/>
              <a:t>:</a:t>
            </a:r>
          </a:p>
          <a:p>
            <a:pPr marL="285750" indent="-285750">
              <a:buFont typeface="Arial" panose="020B0604020202020204" pitchFamily="34" charset="0"/>
              <a:buChar char="•"/>
            </a:pPr>
            <a:r>
              <a:rPr lang="es-ES" sz="1600" dirty="0" err="1"/>
              <a:t>Eletriptán</a:t>
            </a:r>
            <a:r>
              <a:rPr lang="es-ES" sz="1600" dirty="0"/>
              <a:t>: En FT en FG&lt;30 su uso está contraindicado; según </a:t>
            </a:r>
            <a:r>
              <a:rPr lang="es-ES" sz="1600" dirty="0" err="1"/>
              <a:t>UpToDate</a:t>
            </a:r>
            <a:r>
              <a:rPr lang="es-ES" sz="1600" dirty="0"/>
              <a:t>, basándose en parámetros </a:t>
            </a:r>
            <a:r>
              <a:rPr lang="es-ES" sz="1600" dirty="0" err="1"/>
              <a:t>farmacocinéticos</a:t>
            </a:r>
            <a:r>
              <a:rPr lang="es-ES" sz="1600" dirty="0"/>
              <a:t>, no se recomienda ajustar las dosis; según RDH en FG&lt;50 se recomienda 20 mg/24 h y una dosis máxima de 40 mg/24 h, utilizándolo con precaución en FG&lt;30.</a:t>
            </a:r>
          </a:p>
          <a:p>
            <a:pPr marL="285750" indent="-285750">
              <a:buFont typeface="Arial" panose="020B0604020202020204" pitchFamily="34" charset="0"/>
              <a:buChar char="•"/>
            </a:pPr>
            <a:r>
              <a:rPr lang="es-ES" sz="1600" dirty="0" err="1"/>
              <a:t>Naratriptán</a:t>
            </a:r>
            <a:r>
              <a:rPr lang="es-ES" sz="1600" dirty="0"/>
              <a:t>: Según FT y </a:t>
            </a:r>
            <a:r>
              <a:rPr lang="es-ES" sz="1600" dirty="0" err="1"/>
              <a:t>UpToDate</a:t>
            </a:r>
            <a:r>
              <a:rPr lang="es-ES" sz="1600" dirty="0"/>
              <a:t>, contraindicado en FG&lt;15. En cambio, RDH recomienda una dosis máxima de 2,5 mg/24 h en FG&lt;50.</a:t>
            </a:r>
          </a:p>
          <a:p>
            <a:pPr marL="285750" indent="-285750">
              <a:buFont typeface="Arial" panose="020B0604020202020204" pitchFamily="34" charset="0"/>
              <a:buChar char="•"/>
            </a:pPr>
            <a:r>
              <a:rPr lang="es-ES" sz="1600" dirty="0" err="1"/>
              <a:t>Rizatriptán</a:t>
            </a:r>
            <a:r>
              <a:rPr lang="es-ES" sz="1600" dirty="0"/>
              <a:t>: En FT contraindicado en FG&lt;30, mientras que en RDH recomiendan </a:t>
            </a:r>
            <a:r>
              <a:rPr lang="es-ES" sz="1600" dirty="0" err="1"/>
              <a:t>dosi</a:t>
            </a:r>
            <a:r>
              <a:rPr lang="es-ES" sz="1600" dirty="0"/>
              <a:t> máxima de 5 mg/24 h en FG&lt;10.</a:t>
            </a:r>
          </a:p>
          <a:p>
            <a:pPr marL="285750" indent="-285750">
              <a:buFont typeface="Arial" panose="020B0604020202020204" pitchFamily="34" charset="0"/>
              <a:buChar char="•"/>
            </a:pPr>
            <a:r>
              <a:rPr lang="es-ES" sz="1600" dirty="0" err="1"/>
              <a:t>Zolmitriptán</a:t>
            </a:r>
            <a:r>
              <a:rPr lang="es-ES" sz="1600" dirty="0"/>
              <a:t>: En FT contraindicado en FG&lt;15 mientras que en RDH no recomiendan ajustar la dosis.</a:t>
            </a:r>
          </a:p>
        </p:txBody>
      </p:sp>
      <p:pic>
        <p:nvPicPr>
          <p:cNvPr id="4" name="Imagen 3"/>
          <p:cNvPicPr>
            <a:picLocks noChangeAspect="1"/>
          </p:cNvPicPr>
          <p:nvPr/>
        </p:nvPicPr>
        <p:blipFill>
          <a:blip r:embed="rId5"/>
          <a:stretch>
            <a:fillRect/>
          </a:stretch>
        </p:blipFill>
        <p:spPr>
          <a:xfrm>
            <a:off x="919567" y="309199"/>
            <a:ext cx="5305425" cy="5324475"/>
          </a:xfrm>
          <a:prstGeom prst="rect">
            <a:avLst/>
          </a:prstGeom>
        </p:spPr>
      </p:pic>
    </p:spTree>
    <p:extLst>
      <p:ext uri="{BB962C8B-B14F-4D97-AF65-F5344CB8AC3E}">
        <p14:creationId xmlns:p14="http://schemas.microsoft.com/office/powerpoint/2010/main" val="745661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sp>
        <p:nvSpPr>
          <p:cNvPr id="12" name="Rectángulo 11"/>
          <p:cNvSpPr/>
          <p:nvPr/>
        </p:nvSpPr>
        <p:spPr>
          <a:xfrm>
            <a:off x="2340727" y="4771278"/>
            <a:ext cx="5966459" cy="338554"/>
          </a:xfrm>
          <a:prstGeom prst="rect">
            <a:avLst/>
          </a:prstGeom>
        </p:spPr>
        <p:txBody>
          <a:bodyPr wrap="square">
            <a:spAutoFit/>
          </a:bodyPr>
          <a:lstStyle/>
          <a:p>
            <a:pPr marL="285750" indent="-285750">
              <a:buFont typeface="Arial" panose="020B0604020202020204" pitchFamily="34" charset="0"/>
              <a:buChar char="•"/>
            </a:pPr>
            <a:r>
              <a:rPr lang="es-ES" sz="1600" dirty="0"/>
              <a:t>Se recomienda evitar usar dosis altas de antiácidos en ERC.</a:t>
            </a:r>
          </a:p>
        </p:txBody>
      </p:sp>
      <p:pic>
        <p:nvPicPr>
          <p:cNvPr id="2" name="Imagen 1"/>
          <p:cNvPicPr>
            <a:picLocks noChangeAspect="1"/>
          </p:cNvPicPr>
          <p:nvPr/>
        </p:nvPicPr>
        <p:blipFill>
          <a:blip r:embed="rId5"/>
          <a:stretch>
            <a:fillRect/>
          </a:stretch>
        </p:blipFill>
        <p:spPr>
          <a:xfrm>
            <a:off x="2454592" y="780806"/>
            <a:ext cx="5476875" cy="3600450"/>
          </a:xfrm>
          <a:prstGeom prst="rect">
            <a:avLst/>
          </a:prstGeom>
        </p:spPr>
      </p:pic>
    </p:spTree>
    <p:extLst>
      <p:ext uri="{BB962C8B-B14F-4D97-AF65-F5344CB8AC3E}">
        <p14:creationId xmlns:p14="http://schemas.microsoft.com/office/powerpoint/2010/main" val="947262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sp>
        <p:nvSpPr>
          <p:cNvPr id="12" name="Rectángulo 11"/>
          <p:cNvSpPr/>
          <p:nvPr/>
        </p:nvSpPr>
        <p:spPr>
          <a:xfrm>
            <a:off x="834391" y="4793248"/>
            <a:ext cx="10824210" cy="830997"/>
          </a:xfrm>
          <a:prstGeom prst="rect">
            <a:avLst/>
          </a:prstGeom>
        </p:spPr>
        <p:txBody>
          <a:bodyPr wrap="square">
            <a:spAutoFit/>
          </a:bodyPr>
          <a:lstStyle/>
          <a:p>
            <a:pPr marL="285750" indent="-285750">
              <a:buFont typeface="Arial" panose="020B0604020202020204" pitchFamily="34" charset="0"/>
              <a:buChar char="•"/>
            </a:pPr>
            <a:r>
              <a:rPr lang="es-ES" sz="1600" dirty="0"/>
              <a:t>Los IBP no requieren ajuste de dosis en ERC. Pueden causar nefritis intersticial agua (incidencia rara y no predecible).</a:t>
            </a:r>
          </a:p>
          <a:p>
            <a:pPr marL="285750" indent="-285750">
              <a:buFont typeface="Arial" panose="020B0604020202020204" pitchFamily="34" charset="0"/>
              <a:buChar char="•"/>
            </a:pPr>
            <a:r>
              <a:rPr lang="es-ES" sz="1600" dirty="0" err="1"/>
              <a:t>Esomeprazol</a:t>
            </a:r>
            <a:r>
              <a:rPr lang="es-ES" sz="1600" dirty="0"/>
              <a:t>: en FT se indica precaución en FG&lt;30, aunque en otras referencias bibliográficas no recomiendan ajustes en esta población.</a:t>
            </a:r>
          </a:p>
        </p:txBody>
      </p:sp>
      <p:pic>
        <p:nvPicPr>
          <p:cNvPr id="4" name="Imagen 3"/>
          <p:cNvPicPr>
            <a:picLocks noChangeAspect="1"/>
          </p:cNvPicPr>
          <p:nvPr/>
        </p:nvPicPr>
        <p:blipFill>
          <a:blip r:embed="rId5"/>
          <a:stretch>
            <a:fillRect/>
          </a:stretch>
        </p:blipFill>
        <p:spPr>
          <a:xfrm>
            <a:off x="2558415" y="925830"/>
            <a:ext cx="5314950" cy="3314700"/>
          </a:xfrm>
          <a:prstGeom prst="rect">
            <a:avLst/>
          </a:prstGeom>
        </p:spPr>
      </p:pic>
    </p:spTree>
    <p:extLst>
      <p:ext uri="{BB962C8B-B14F-4D97-AF65-F5344CB8AC3E}">
        <p14:creationId xmlns:p14="http://schemas.microsoft.com/office/powerpoint/2010/main" val="904173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100" dirty="0"/>
              <a:t>PSICOFÁRMACOS</a:t>
            </a:r>
            <a:endParaRPr lang="es-ES" dirty="0"/>
          </a:p>
        </p:txBody>
      </p:sp>
      <p:sp>
        <p:nvSpPr>
          <p:cNvPr id="3" name="Marcador de contenido 2"/>
          <p:cNvSpPr>
            <a:spLocks noGrp="1"/>
          </p:cNvSpPr>
          <p:nvPr>
            <p:ph idx="1"/>
          </p:nvPr>
        </p:nvSpPr>
        <p:spPr>
          <a:xfrm>
            <a:off x="838200" y="1779905"/>
            <a:ext cx="10515600" cy="4351338"/>
          </a:xfrm>
        </p:spPr>
        <p:txBody>
          <a:bodyPr>
            <a:normAutofit/>
          </a:bodyPr>
          <a:lstStyle/>
          <a:p>
            <a:r>
              <a:rPr lang="es-ES" sz="1800" dirty="0"/>
              <a:t>En general, hay pocos estudios con psicofármacos en pacientes con ERC. Las recomendaciones de ajuste en ERC se basan habitualmente en el conocimiento de los parámetros </a:t>
            </a:r>
            <a:r>
              <a:rPr lang="es-ES" sz="1800" dirty="0" err="1"/>
              <a:t>farmacocinéticos</a:t>
            </a:r>
            <a:r>
              <a:rPr lang="es-ES" sz="1800" dirty="0"/>
              <a:t> de pacientes sin alteraciones de la función renal. </a:t>
            </a:r>
          </a:p>
          <a:p>
            <a:r>
              <a:rPr lang="es-ES" sz="1800" dirty="0"/>
              <a:t>Se recomienda precaución al utilizar fármacos con efectos anticolinérgicos debido a que pueden ocasionar retención urinaria. </a:t>
            </a:r>
            <a:endParaRPr lang="es-ES" sz="1200" dirty="0"/>
          </a:p>
        </p:txBody>
      </p:sp>
    </p:spTree>
    <p:extLst>
      <p:ext uri="{BB962C8B-B14F-4D97-AF65-F5344CB8AC3E}">
        <p14:creationId xmlns:p14="http://schemas.microsoft.com/office/powerpoint/2010/main" val="4028998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pic>
        <p:nvPicPr>
          <p:cNvPr id="2" name="Imagen 1"/>
          <p:cNvPicPr>
            <a:picLocks noChangeAspect="1"/>
          </p:cNvPicPr>
          <p:nvPr/>
        </p:nvPicPr>
        <p:blipFill>
          <a:blip r:embed="rId5"/>
          <a:stretch>
            <a:fillRect/>
          </a:stretch>
        </p:blipFill>
        <p:spPr>
          <a:xfrm>
            <a:off x="4626783" y="471220"/>
            <a:ext cx="5314950" cy="5153025"/>
          </a:xfrm>
          <a:prstGeom prst="rect">
            <a:avLst/>
          </a:prstGeom>
        </p:spPr>
      </p:pic>
      <p:sp>
        <p:nvSpPr>
          <p:cNvPr id="5" name="Rectángulo 4"/>
          <p:cNvSpPr/>
          <p:nvPr/>
        </p:nvSpPr>
        <p:spPr>
          <a:xfrm>
            <a:off x="621635" y="1191667"/>
            <a:ext cx="3641755" cy="2554545"/>
          </a:xfrm>
          <a:prstGeom prst="rect">
            <a:avLst/>
          </a:prstGeom>
        </p:spPr>
        <p:txBody>
          <a:bodyPr wrap="square">
            <a:spAutoFit/>
          </a:bodyPr>
          <a:lstStyle/>
          <a:p>
            <a:pPr marL="285750" indent="-285750">
              <a:buFont typeface="Arial" panose="020B0604020202020204" pitchFamily="34" charset="0"/>
              <a:buChar char="•"/>
            </a:pPr>
            <a:r>
              <a:rPr lang="es-ES" sz="1600" dirty="0"/>
              <a:t>La depresión es común en la ERC, pero la evidencia de la efectividad de los antidepresivos en pacientes con ERC es escasa.</a:t>
            </a:r>
          </a:p>
          <a:p>
            <a:endParaRPr lang="es-ES" sz="1600" dirty="0"/>
          </a:p>
          <a:p>
            <a:pPr marL="285750" indent="-285750">
              <a:buFont typeface="Arial" panose="020B0604020202020204" pitchFamily="34" charset="0"/>
              <a:buChar char="•"/>
            </a:pPr>
            <a:r>
              <a:rPr lang="es-ES" sz="1600" dirty="0"/>
              <a:t>Se recomienda vigilar la aparición del síndrome </a:t>
            </a:r>
            <a:r>
              <a:rPr lang="es-ES" sz="1600" dirty="0" err="1"/>
              <a:t>serotoninérgico</a:t>
            </a:r>
            <a:r>
              <a:rPr lang="es-ES" sz="1600" dirty="0"/>
              <a:t> en pacientes tratados con antidepresivos, debido a que la </a:t>
            </a:r>
            <a:r>
              <a:rPr lang="es-ES" sz="1600" dirty="0" err="1"/>
              <a:t>rabdomiolisis</a:t>
            </a:r>
            <a:r>
              <a:rPr lang="es-ES" sz="1600" dirty="0"/>
              <a:t> puede producir fallo renal.</a:t>
            </a:r>
          </a:p>
        </p:txBody>
      </p:sp>
    </p:spTree>
    <p:extLst>
      <p:ext uri="{BB962C8B-B14F-4D97-AF65-F5344CB8AC3E}">
        <p14:creationId xmlns:p14="http://schemas.microsoft.com/office/powerpoint/2010/main" val="835614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Marcador de contenido 2"/>
          <p:cNvSpPr>
            <a:spLocks noGrp="1"/>
          </p:cNvSpPr>
          <p:nvPr>
            <p:ph idx="1"/>
          </p:nvPr>
        </p:nvSpPr>
        <p:spPr>
          <a:xfrm>
            <a:off x="433803" y="1345474"/>
            <a:ext cx="11361958" cy="4831489"/>
          </a:xfrm>
        </p:spPr>
        <p:txBody>
          <a:bodyPr>
            <a:normAutofit/>
          </a:bodyPr>
          <a:lstStyle/>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pPr marL="457200" lvl="1" indent="0" algn="just">
              <a:buNone/>
            </a:pPr>
            <a:endParaRPr lang="es-ES" sz="7200" dirty="0">
              <a:solidFill>
                <a:prstClr val="black"/>
              </a:solidFill>
            </a:endParaRPr>
          </a:p>
          <a:p>
            <a:endParaRPr lang="es-ES" dirty="0"/>
          </a:p>
        </p:txBody>
      </p:sp>
      <p:pic>
        <p:nvPicPr>
          <p:cNvPr id="4" name="Imagen 3"/>
          <p:cNvPicPr>
            <a:picLocks noChangeAspect="1"/>
          </p:cNvPicPr>
          <p:nvPr/>
        </p:nvPicPr>
        <p:blipFill>
          <a:blip r:embed="rId5"/>
          <a:stretch>
            <a:fillRect/>
          </a:stretch>
        </p:blipFill>
        <p:spPr>
          <a:xfrm>
            <a:off x="2784157" y="459105"/>
            <a:ext cx="5343525" cy="4591050"/>
          </a:xfrm>
          <a:prstGeom prst="rect">
            <a:avLst/>
          </a:prstGeom>
        </p:spPr>
      </p:pic>
    </p:spTree>
    <p:extLst>
      <p:ext uri="{BB962C8B-B14F-4D97-AF65-F5344CB8AC3E}">
        <p14:creationId xmlns:p14="http://schemas.microsoft.com/office/powerpoint/2010/main" val="12401033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301a845-6ce7-4628-b9f3-e90712a662a6" xsi:nil="true"/>
    <lcf76f155ced4ddcb4097134ff3c332f xmlns="1fdafc60-6e87-4fef-9209-278af2a3ac6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91CD9D10FA1F543857F910471C88E3F" ma:contentTypeVersion="18" ma:contentTypeDescription="Create a new document." ma:contentTypeScope="" ma:versionID="658e05dc79727ff3272e17dd9bfa80f0">
  <xsd:schema xmlns:xsd="http://www.w3.org/2001/XMLSchema" xmlns:xs="http://www.w3.org/2001/XMLSchema" xmlns:p="http://schemas.microsoft.com/office/2006/metadata/properties" xmlns:ns2="1fdafc60-6e87-4fef-9209-278af2a3ac6d" xmlns:ns3="f301a845-6ce7-4628-b9f3-e90712a662a6" targetNamespace="http://schemas.microsoft.com/office/2006/metadata/properties" ma:root="true" ma:fieldsID="60ec3ea61346522d41d3ef10648fdf0c" ns2:_="" ns3:_="">
    <xsd:import namespace="1fdafc60-6e87-4fef-9209-278af2a3ac6d"/>
    <xsd:import namespace="f301a845-6ce7-4628-b9f3-e90712a662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afc60-6e87-4fef-9209-278af2a3a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6238219-447f-418f-809f-6e2596424ee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01a845-6ce7-4628-b9f3-e90712a662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2c9e86-a5d1-4fbb-99d0-b14c622278c8}" ma:internalName="TaxCatchAll" ma:showField="CatchAllData" ma:web="f301a845-6ce7-4628-b9f3-e90712a662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9C0450-BEA5-4695-94A4-D41D36B74154}">
  <ds:schemaRefs>
    <ds:schemaRef ds:uri="http://purl.org/dc/terms/"/>
    <ds:schemaRef ds:uri="http://schemas.microsoft.com/office/2006/documentManagement/types"/>
    <ds:schemaRef ds:uri="http://purl.org/dc/dcmitype/"/>
    <ds:schemaRef ds:uri="http://schemas.microsoft.com/office/infopath/2007/PartnerControls"/>
    <ds:schemaRef ds:uri="5e0b9f15-b1e2-4f15-91d0-e063c5ba81ff"/>
    <ds:schemaRef ds:uri="http://purl.org/dc/elements/1.1/"/>
    <ds:schemaRef ds:uri="http://schemas.microsoft.com/office/2006/metadata/properties"/>
    <ds:schemaRef ds:uri="http://schemas.openxmlformats.org/package/2006/metadata/core-properties"/>
    <ds:schemaRef ds:uri="http://www.w3.org/XML/1998/namespace"/>
    <ds:schemaRef ds:uri="f301a845-6ce7-4628-b9f3-e90712a662a6"/>
    <ds:schemaRef ds:uri="1fdafc60-6e87-4fef-9209-278af2a3ac6d"/>
  </ds:schemaRefs>
</ds:datastoreItem>
</file>

<file path=customXml/itemProps2.xml><?xml version="1.0" encoding="utf-8"?>
<ds:datastoreItem xmlns:ds="http://schemas.openxmlformats.org/officeDocument/2006/customXml" ds:itemID="{BFD84A19-E8CA-48FD-9A5A-A8D6F64E5D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dafc60-6e87-4fef-9209-278af2a3ac6d"/>
    <ds:schemaRef ds:uri="f301a845-6ce7-4628-b9f3-e90712a662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1737D3B-2628-4CB1-A252-A7A3FD4F81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4572</TotalTime>
  <Words>776</Words>
  <Application>Microsoft Office PowerPoint</Application>
  <PresentationFormat>Panorámica</PresentationFormat>
  <Paragraphs>66</Paragraphs>
  <Slides>18</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Arial Black</vt:lpstr>
      <vt:lpstr>Calibri</vt:lpstr>
      <vt:lpstr>Calibri Light</vt:lpstr>
      <vt:lpstr>Tema de Office</vt:lpstr>
      <vt:lpstr>DOSIFICACIÓN DE MEDICAMENTOS EN PACIENTES CON ALTERACIÓN DE LA FUNCIÓN RENAL (II)  Vol 32, nº 3 2024</vt:lpstr>
      <vt:lpstr>Sumario</vt:lpstr>
      <vt:lpstr>RECOMENDACIONES GENERALES PARA LA PRESCRIPCIÓN EN PACIENTES CON ERC </vt:lpstr>
      <vt:lpstr>Presentación de PowerPoint</vt:lpstr>
      <vt:lpstr>Presentación de PowerPoint</vt:lpstr>
      <vt:lpstr>Presentación de PowerPoint</vt:lpstr>
      <vt:lpstr>PSICOFÁRMACOS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Eusko Jaurlaritza Gobierno Vasco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INFAC  Vol xx, nºx año</dc:title>
  <dc:creator>López Varona, Mª José</dc:creator>
  <cp:lastModifiedBy>Rosado Ortiz De Zarate, Ander</cp:lastModifiedBy>
  <cp:revision>423</cp:revision>
  <cp:lastPrinted>2024-03-27T09:06:29Z</cp:lastPrinted>
  <dcterms:created xsi:type="dcterms:W3CDTF">2022-01-18T07:46:55Z</dcterms:created>
  <dcterms:modified xsi:type="dcterms:W3CDTF">2024-04-26T06:56:42Z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0x010100491CD9D10FA1F543857F910471C88E3F</vt:lpwstr>
  </property>
  <property fmtid="{D5CDD505-2E9C-101B-9397-08002B2CF9AE}" pid="3" name="MediaServiceImageTags">
    <vt:lpwstr/>
  </property>
</Properties>
</file>