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5"/>
  </p:handoutMasterIdLst>
  <p:sldIdLst>
    <p:sldId id="256" r:id="rId5"/>
    <p:sldId id="259" r:id="rId6"/>
    <p:sldId id="302" r:id="rId7"/>
    <p:sldId id="303" r:id="rId8"/>
    <p:sldId id="317" r:id="rId9"/>
    <p:sldId id="280" r:id="rId10"/>
    <p:sldId id="305" r:id="rId11"/>
    <p:sldId id="306" r:id="rId12"/>
    <p:sldId id="309" r:id="rId13"/>
    <p:sldId id="308" r:id="rId14"/>
    <p:sldId id="310" r:id="rId15"/>
    <p:sldId id="311" r:id="rId16"/>
    <p:sldId id="323" r:id="rId17"/>
    <p:sldId id="312" r:id="rId18"/>
    <p:sldId id="313" r:id="rId19"/>
    <p:sldId id="314" r:id="rId20"/>
    <p:sldId id="318" r:id="rId21"/>
    <p:sldId id="321" r:id="rId22"/>
    <p:sldId id="322" r:id="rId23"/>
    <p:sldId id="261" r:id="rId24"/>
  </p:sldIdLst>
  <p:sldSz cx="12192000" cy="6858000"/>
  <p:notesSz cx="666273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113" d="100"/>
          <a:sy n="113" d="100"/>
        </p:scale>
        <p:origin x="13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s-ES"/>
          </a:p>
        </p:txBody>
      </p:sp>
      <p:sp>
        <p:nvSpPr>
          <p:cNvPr id="3" name="Dataren leku-marka 2"/>
          <p:cNvSpPr>
            <a:spLocks noGrp="1"/>
          </p:cNvSpPr>
          <p:nvPr>
            <p:ph type="dt" sz="quarter" idx="1"/>
          </p:nvPr>
        </p:nvSpPr>
        <p:spPr>
          <a:xfrm>
            <a:off x="3774010" y="0"/>
            <a:ext cx="2887186" cy="498056"/>
          </a:xfrm>
          <a:prstGeom prst="rect">
            <a:avLst/>
          </a:prstGeom>
        </p:spPr>
        <p:txBody>
          <a:bodyPr vert="horz" lIns="91440" tIns="45720" rIns="91440" bIns="45720" rtlCol="0"/>
          <a:lstStyle>
            <a:lvl1pPr algn="r">
              <a:defRPr sz="1200"/>
            </a:lvl1pPr>
          </a:lstStyle>
          <a:p>
            <a:fld id="{E6AA87A6-201E-4EC4-86B9-2C2B7B64E264}" type="datetimeFigureOut">
              <a:rPr lang="es-ES" smtClean="0"/>
              <a:t>11/03/2024</a:t>
            </a:fld>
            <a:endParaRPr lang="es-ES"/>
          </a:p>
        </p:txBody>
      </p:sp>
      <p:sp>
        <p:nvSpPr>
          <p:cNvPr id="4" name="Orri-oinaren leku-marka 3"/>
          <p:cNvSpPr>
            <a:spLocks noGrp="1"/>
          </p:cNvSpPr>
          <p:nvPr>
            <p:ph type="ftr" sz="quarter" idx="2"/>
          </p:nvPr>
        </p:nvSpPr>
        <p:spPr>
          <a:xfrm>
            <a:off x="0" y="9428584"/>
            <a:ext cx="2887186" cy="498055"/>
          </a:xfrm>
          <a:prstGeom prst="rect">
            <a:avLst/>
          </a:prstGeom>
        </p:spPr>
        <p:txBody>
          <a:bodyPr vert="horz" lIns="91440" tIns="45720" rIns="91440" bIns="45720"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774010" y="9428584"/>
            <a:ext cx="2887186" cy="498055"/>
          </a:xfrm>
          <a:prstGeom prst="rect">
            <a:avLst/>
          </a:prstGeom>
        </p:spPr>
        <p:txBody>
          <a:bodyPr vert="horz" lIns="91440" tIns="45720" rIns="91440" bIns="45720"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11/03/2024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11/03/2024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11/03/2024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11/03/2024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11/03/2024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C18DA3A-A72E-437B-ACDF-BA92A715D246}" type="datetimeFigureOut">
              <a:rPr lang="es-ES" smtClean="0"/>
              <a:t>11/03/2024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C18DA3A-A72E-437B-ACDF-BA92A715D246}" type="datetimeFigureOut">
              <a:rPr lang="es-ES" smtClean="0"/>
              <a:t>11/03/2024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C18DA3A-A72E-437B-ACDF-BA92A715D246}" type="datetimeFigureOut">
              <a:rPr lang="es-ES" smtClean="0"/>
              <a:t>11/03/2024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11/03/2024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11/03/2024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11/03/2024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11/03/2024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2" Type="http://schemas.openxmlformats.org/officeDocument/2006/relationships/hyperlink" Target="https://www.euskadi.eus/informacion/boletin-infac/web01-a2cevime/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hyperlink" Target="https://www.euskadi.eus/contenidos/informacion/cevime_infac_2024/es_def/adjuntos/INFAC_Vol_32_1_senales-alertas-2022-2023.pdf" TargetMode="Externa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0110" y="1364099"/>
            <a:ext cx="10752083" cy="3133759"/>
          </a:xfrm>
        </p:spPr>
        <p:txBody>
          <a:bodyPr>
            <a:normAutofit/>
          </a:bodyPr>
          <a:lstStyle/>
          <a:p>
            <a:r>
              <a:rPr lang="es-ES" sz="4000" dirty="0">
                <a:solidFill>
                  <a:srgbClr val="4E9EBA"/>
                </a:solidFill>
                <a:latin typeface="Arial Black" pitchFamily="34" charset="0"/>
                <a:ea typeface="+mn-ea"/>
                <a:cs typeface="+mn-cs"/>
              </a:rPr>
              <a:t>SEGURIDAD DE MEDICAMENTOS: SEÑALES Y ALERTAS</a:t>
            </a:r>
            <a:br>
              <a:rPr lang="es-ES" sz="4000" dirty="0">
                <a:solidFill>
                  <a:srgbClr val="4E9EBA"/>
                </a:solidFill>
                <a:latin typeface="Arial Black" pitchFamily="34" charset="0"/>
                <a:ea typeface="+mn-ea"/>
                <a:cs typeface="+mn-cs"/>
              </a:rPr>
            </a:br>
            <a:r>
              <a:rPr lang="es-ES" sz="4000" dirty="0">
                <a:solidFill>
                  <a:srgbClr val="4E9EBA"/>
                </a:solidFill>
                <a:latin typeface="Arial Black" pitchFamily="34" charset="0"/>
                <a:ea typeface="+mn-ea"/>
                <a:cs typeface="+mn-cs"/>
              </a:rPr>
              <a:t>GENERADAS EN </a:t>
            </a:r>
            <a:r>
              <a:rPr lang="es-ES" sz="4000" dirty="0" smtClean="0">
                <a:solidFill>
                  <a:srgbClr val="4E9EBA"/>
                </a:solidFill>
                <a:latin typeface="Arial Black" pitchFamily="34" charset="0"/>
                <a:ea typeface="+mn-ea"/>
                <a:cs typeface="+mn-cs"/>
              </a:rPr>
              <a:t>2022-2023</a:t>
            </a:r>
            <a:r>
              <a:rPr lang="es-ES_tradnl" sz="3600" dirty="0" smtClean="0">
                <a:solidFill>
                  <a:srgbClr val="4E9EBA"/>
                </a:solidFill>
                <a:latin typeface="Arial Black" pitchFamily="34" charset="0"/>
                <a:ea typeface="+mn-ea"/>
                <a:cs typeface="+mn-cs"/>
              </a:rPr>
              <a:t/>
            </a:r>
            <a:br>
              <a:rPr lang="es-ES_tradnl" sz="3600" dirty="0" smtClean="0">
                <a:solidFill>
                  <a:srgbClr val="4E9EBA"/>
                </a:solidFill>
                <a:latin typeface="Arial Black" pitchFamily="34" charset="0"/>
                <a:ea typeface="+mn-ea"/>
                <a:cs typeface="+mn-cs"/>
              </a:rPr>
            </a:br>
            <a:r>
              <a:rPr lang="es-ES_tradnl" sz="4000" dirty="0" smtClean="0">
                <a:solidFill>
                  <a:srgbClr val="4E9EBA"/>
                </a:solidFill>
                <a:latin typeface="Arial Black" pitchFamily="34" charset="0"/>
                <a:ea typeface="+mn-ea"/>
                <a:cs typeface="+mn-cs"/>
              </a:rPr>
              <a:t/>
            </a:r>
            <a:br>
              <a:rPr lang="es-ES_tradnl" sz="4000" dirty="0" smtClean="0">
                <a:solidFill>
                  <a:srgbClr val="4E9EBA"/>
                </a:solidFill>
                <a:latin typeface="Arial Black" pitchFamily="34" charset="0"/>
                <a:ea typeface="+mn-ea"/>
                <a:cs typeface="+mn-cs"/>
              </a:rPr>
            </a:br>
            <a:r>
              <a:rPr lang="pt-BR" sz="4000" dirty="0">
                <a:solidFill>
                  <a:srgbClr val="4E9EBA"/>
                </a:solidFill>
                <a:latin typeface="Arial Black" pitchFamily="34" charset="0"/>
                <a:ea typeface="+mn-ea"/>
                <a:cs typeface="+mn-cs"/>
              </a:rPr>
              <a:t>VOLUMEN </a:t>
            </a:r>
            <a:r>
              <a:rPr lang="pt-BR" sz="4000" dirty="0" smtClean="0">
                <a:solidFill>
                  <a:srgbClr val="4E9EBA"/>
                </a:solidFill>
                <a:latin typeface="Arial Black" pitchFamily="34" charset="0"/>
                <a:ea typeface="+mn-ea"/>
                <a:cs typeface="+mn-cs"/>
              </a:rPr>
              <a:t>32 </a:t>
            </a:r>
            <a:r>
              <a:rPr lang="pt-BR" sz="4000" dirty="0">
                <a:solidFill>
                  <a:srgbClr val="4E9EBA"/>
                </a:solidFill>
                <a:latin typeface="Arial Black" pitchFamily="34" charset="0"/>
                <a:ea typeface="+mn-ea"/>
                <a:cs typeface="+mn-cs"/>
              </a:rPr>
              <a:t>• Nº </a:t>
            </a:r>
            <a:r>
              <a:rPr lang="pt-BR" sz="4000" dirty="0" smtClean="0">
                <a:solidFill>
                  <a:srgbClr val="4E9EBA"/>
                </a:solidFill>
                <a:latin typeface="Arial Black" pitchFamily="34" charset="0"/>
                <a:ea typeface="+mn-ea"/>
                <a:cs typeface="+mn-cs"/>
              </a:rPr>
              <a:t>1 </a:t>
            </a:r>
            <a:r>
              <a:rPr lang="pt-BR" sz="4000" dirty="0">
                <a:solidFill>
                  <a:srgbClr val="4E9EBA"/>
                </a:solidFill>
                <a:latin typeface="Arial Black" pitchFamily="34" charset="0"/>
                <a:ea typeface="+mn-ea"/>
                <a:cs typeface="+mn-cs"/>
              </a:rPr>
              <a:t>• </a:t>
            </a:r>
            <a:r>
              <a:rPr lang="pt-BR" sz="4000" dirty="0" smtClean="0">
                <a:solidFill>
                  <a:srgbClr val="4E9EBA"/>
                </a:solidFill>
                <a:latin typeface="Arial Black" pitchFamily="34" charset="0"/>
                <a:ea typeface="+mn-ea"/>
                <a:cs typeface="+mn-cs"/>
              </a:rPr>
              <a:t>2024</a:t>
            </a:r>
            <a:endParaRPr lang="es-ES" sz="4000" dirty="0">
              <a:solidFill>
                <a:srgbClr val="4E9EBA"/>
              </a:solidFill>
              <a:latin typeface="Arial Black" pitchFamily="34" charset="0"/>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295577"/>
            <a:ext cx="10515600" cy="732155"/>
          </a:xfrm>
        </p:spPr>
        <p:txBody>
          <a:bodyPr>
            <a:noAutofit/>
          </a:bodyPr>
          <a:lstStyle/>
          <a:p>
            <a:pPr algn="ctr"/>
            <a:r>
              <a:rPr lang="es-ES" sz="2000" dirty="0">
                <a:solidFill>
                  <a:srgbClr val="4E9EBA"/>
                </a:solidFill>
                <a:latin typeface="Arial Black" pitchFamily="34" charset="0"/>
                <a:ea typeface="+mn-ea"/>
                <a:cs typeface="+mn-cs"/>
              </a:rPr>
              <a:t>VALPROATO: EVALUACIÓN DE LA EXPOSICIÓN PATERNA Y DE ALTERACIONES DEL NEURODESARROLLO EN </a:t>
            </a:r>
            <a:r>
              <a:rPr lang="es-ES" sz="2000" dirty="0" smtClean="0">
                <a:solidFill>
                  <a:srgbClr val="4E9EBA"/>
                </a:solidFill>
                <a:latin typeface="Arial Black" pitchFamily="34" charset="0"/>
                <a:ea typeface="+mn-ea"/>
                <a:cs typeface="+mn-cs"/>
              </a:rPr>
              <a:t>NIÑOS</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90127" y="1161432"/>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838199" y="1138874"/>
            <a:ext cx="10742709" cy="9864239"/>
          </a:xfrm>
          <a:prstGeom prst="rect">
            <a:avLst/>
          </a:prstGeom>
          <a:noFill/>
        </p:spPr>
        <p:txBody>
          <a:bodyPr wrap="square" rtlCol="0">
            <a:spAutoFit/>
          </a:bodyPr>
          <a:lstStyle/>
          <a:p>
            <a:endParaRPr lang="it-IT" sz="1100" dirty="0" smtClean="0">
              <a:solidFill>
                <a:srgbClr val="4E9EBA"/>
              </a:solidFill>
            </a:endParaRPr>
          </a:p>
          <a:p>
            <a:pPr marL="285750" indent="-285750" algn="just">
              <a:buFont typeface="Arial" panose="020B0604020202020204" pitchFamily="34" charset="0"/>
              <a:buChar char="•"/>
            </a:pPr>
            <a:r>
              <a:rPr lang="es-ES" dirty="0" smtClean="0"/>
              <a:t>No evidencia hasta el momento </a:t>
            </a:r>
            <a:r>
              <a:rPr lang="es-ES" dirty="0"/>
              <a:t>de un mayor riesgo en los niños con uso paterno de medicamentos para epilepsia, aunque </a:t>
            </a:r>
            <a:r>
              <a:rPr lang="es-ES" dirty="0" smtClean="0"/>
              <a:t>algunos estudios sugirieron </a:t>
            </a:r>
            <a:r>
              <a:rPr lang="es-ES" dirty="0"/>
              <a:t>un aumento del riesgo de alteraciones del </a:t>
            </a:r>
            <a:r>
              <a:rPr lang="es-ES" dirty="0" err="1"/>
              <a:t>neurodesarrollo</a:t>
            </a:r>
            <a:r>
              <a:rPr lang="es-ES" dirty="0"/>
              <a:t> en niños cuyos padres fueron tratados con </a:t>
            </a:r>
            <a:r>
              <a:rPr lang="es-ES" dirty="0" err="1"/>
              <a:t>valproato</a:t>
            </a:r>
            <a:r>
              <a:rPr lang="es-ES" dirty="0"/>
              <a:t>, en comparación con otras alternativas (</a:t>
            </a:r>
            <a:r>
              <a:rPr lang="es-ES" dirty="0" err="1"/>
              <a:t>lamotrigina</a:t>
            </a:r>
            <a:r>
              <a:rPr lang="es-ES" dirty="0"/>
              <a:t> o </a:t>
            </a:r>
            <a:r>
              <a:rPr lang="es-ES" dirty="0" err="1"/>
              <a:t>levetiracetam</a:t>
            </a:r>
            <a:r>
              <a:rPr lang="es-ES" dirty="0"/>
              <a:t>), en los tres meses previos a la concepción. </a:t>
            </a:r>
            <a:endParaRPr lang="es-ES" dirty="0" smtClean="0"/>
          </a:p>
          <a:p>
            <a:pPr marL="285750" indent="-285750" algn="just">
              <a:buFont typeface="Arial" panose="020B0604020202020204" pitchFamily="34" charset="0"/>
              <a:buChar char="•"/>
            </a:pPr>
            <a:endParaRPr lang="es-ES" dirty="0" smtClean="0"/>
          </a:p>
          <a:p>
            <a:pPr marL="285750" indent="-285750" algn="just">
              <a:buFont typeface="Arial" panose="020B0604020202020204" pitchFamily="34" charset="0"/>
              <a:buChar char="•"/>
            </a:pPr>
            <a:r>
              <a:rPr lang="es-ES" dirty="0" smtClean="0"/>
              <a:t>Los </a:t>
            </a:r>
            <a:r>
              <a:rPr lang="es-ES" dirty="0"/>
              <a:t>estudios tenían limitaciones, por lo que las autoridades reguladoras solicitaron un nuevo estudio a los titulares de autorizaciones de comercialización para examinar este riesgo</a:t>
            </a:r>
            <a:r>
              <a:rPr lang="es-ES" dirty="0" smtClean="0"/>
              <a:t>.</a:t>
            </a:r>
          </a:p>
          <a:p>
            <a:endParaRPr lang="es-ES" dirty="0"/>
          </a:p>
          <a:p>
            <a:r>
              <a:rPr lang="es-ES" b="1" dirty="0">
                <a:solidFill>
                  <a:srgbClr val="4E9EBA"/>
                </a:solidFill>
              </a:rPr>
              <a:t>Mientras </a:t>
            </a:r>
            <a:r>
              <a:rPr lang="es-ES" b="1" dirty="0" smtClean="0">
                <a:solidFill>
                  <a:srgbClr val="4E9EBA"/>
                </a:solidFill>
              </a:rPr>
              <a:t>se evalúan nuevos resultados la </a:t>
            </a:r>
            <a:r>
              <a:rPr lang="es-ES" b="1" dirty="0">
                <a:solidFill>
                  <a:srgbClr val="4E9EBA"/>
                </a:solidFill>
              </a:rPr>
              <a:t>AEMPS </a:t>
            </a:r>
            <a:r>
              <a:rPr lang="es-ES" b="1" dirty="0" smtClean="0">
                <a:solidFill>
                  <a:srgbClr val="4E9EBA"/>
                </a:solidFill>
              </a:rPr>
              <a:t>recomienda: </a:t>
            </a:r>
          </a:p>
          <a:p>
            <a:r>
              <a:rPr lang="es-ES" dirty="0" smtClean="0"/>
              <a:t>Informar a </a:t>
            </a:r>
            <a:r>
              <a:rPr lang="es-ES" dirty="0"/>
              <a:t>los pacientes varones en tratamiento con </a:t>
            </a:r>
            <a:r>
              <a:rPr lang="es-ES" dirty="0" err="1" smtClean="0"/>
              <a:t>valproato</a:t>
            </a:r>
            <a:r>
              <a:rPr lang="es-ES" dirty="0" smtClean="0"/>
              <a:t> de que:</a:t>
            </a:r>
          </a:p>
          <a:p>
            <a:endParaRPr lang="es-ES" dirty="0" smtClean="0"/>
          </a:p>
          <a:p>
            <a:pPr marL="285750" indent="-285750">
              <a:buFont typeface="Arial" panose="020B0604020202020204" pitchFamily="34" charset="0"/>
              <a:buChar char="•"/>
            </a:pPr>
            <a:r>
              <a:rPr lang="es-ES" dirty="0" smtClean="0"/>
              <a:t>Existe </a:t>
            </a:r>
            <a:r>
              <a:rPr lang="es-ES" dirty="0"/>
              <a:t>un estudio en marcha que sugiere que el uso de estos medicamentos en los tres meses previos a la concepción podría exponer al niño a un posible riesgo de trastornos en el desarrollo neurológico. </a:t>
            </a:r>
            <a:endParaRPr lang="es-ES" dirty="0" smtClean="0"/>
          </a:p>
          <a:p>
            <a:pPr marL="285750" indent="-285750">
              <a:buFont typeface="Arial" panose="020B0604020202020204" pitchFamily="34" charset="0"/>
              <a:buChar char="•"/>
            </a:pPr>
            <a:endParaRPr lang="es-ES" dirty="0" smtClean="0"/>
          </a:p>
          <a:p>
            <a:pPr marL="285750" indent="-285750">
              <a:buFont typeface="Arial" panose="020B0604020202020204" pitchFamily="34" charset="0"/>
              <a:buChar char="•"/>
            </a:pPr>
            <a:r>
              <a:rPr lang="es-ES" dirty="0" smtClean="0"/>
              <a:t>No </a:t>
            </a:r>
            <a:r>
              <a:rPr lang="es-ES" dirty="0"/>
              <a:t>se debe interrumpir el tratamiento y deben ponerse en contacto con su médico. </a:t>
            </a:r>
            <a:endParaRPr lang="es-ES" dirty="0" smtClean="0"/>
          </a:p>
          <a:p>
            <a:pPr marL="285750" indent="-285750">
              <a:buFont typeface="Arial" panose="020B0604020202020204" pitchFamily="34" charset="0"/>
              <a:buChar char="•"/>
            </a:pPr>
            <a:endParaRPr lang="es-ES" dirty="0" smtClean="0"/>
          </a:p>
          <a:p>
            <a:pPr marL="285750" indent="-285750">
              <a:buFont typeface="Arial" panose="020B0604020202020204" pitchFamily="34" charset="0"/>
              <a:buChar char="•"/>
            </a:pPr>
            <a:r>
              <a:rPr lang="es-ES" dirty="0" smtClean="0"/>
              <a:t>Se </a:t>
            </a:r>
            <a:r>
              <a:rPr lang="es-ES" dirty="0"/>
              <a:t>deben implantar medidas anticonceptivas adecuadas.</a:t>
            </a: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es-ES" b="1" dirty="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sz="1200" dirty="0" smtClean="0">
              <a:solidFill>
                <a:srgbClr val="4E9EBA"/>
              </a:solidFill>
            </a:endParaRPr>
          </a:p>
        </p:txBody>
      </p:sp>
    </p:spTree>
    <p:extLst>
      <p:ext uri="{BB962C8B-B14F-4D97-AF65-F5344CB8AC3E}">
        <p14:creationId xmlns:p14="http://schemas.microsoft.com/office/powerpoint/2010/main" val="3576782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smtClean="0">
                <a:solidFill>
                  <a:srgbClr val="4E9EBA"/>
                </a:solidFill>
                <a:latin typeface="Arial Black" panose="020B0A04020102020204" pitchFamily="34" charset="0"/>
              </a:rPr>
              <a:t>TOPIRAMATO: NUEVAS MEDIDAS PARA EVITAR LA EXPOSICIÓN EN MUJERES EMBARAZADAS</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972238" y="1654939"/>
            <a:ext cx="10381561" cy="4508927"/>
          </a:xfrm>
          <a:prstGeom prst="rect">
            <a:avLst/>
          </a:prstGeom>
          <a:noFill/>
        </p:spPr>
        <p:txBody>
          <a:bodyPr wrap="square" rtlCol="0">
            <a:spAutoFit/>
          </a:bodyPr>
          <a:lstStyle/>
          <a:p>
            <a:endParaRPr lang="es-ES" sz="1100" dirty="0">
              <a:solidFill>
                <a:srgbClr val="4E9EBA"/>
              </a:solidFill>
            </a:endParaRPr>
          </a:p>
          <a:p>
            <a:r>
              <a:rPr lang="es-ES" sz="2000" b="1" dirty="0" smtClean="0">
                <a:solidFill>
                  <a:srgbClr val="4E9EBA"/>
                </a:solidFill>
              </a:rPr>
              <a:t>Recomendaciones del PRAC:</a:t>
            </a:r>
          </a:p>
          <a:p>
            <a:endParaRPr lang="es-ES" dirty="0"/>
          </a:p>
          <a:p>
            <a:pPr marL="285750" indent="-285750" algn="just">
              <a:buFont typeface="Arial" panose="020B0604020202020204" pitchFamily="34" charset="0"/>
              <a:buChar char="•"/>
            </a:pPr>
            <a:r>
              <a:rPr lang="es-ES" sz="2000" dirty="0" smtClean="0"/>
              <a:t>Esta contraindicado para el tratamiento de la epilepsia durante </a:t>
            </a:r>
            <a:r>
              <a:rPr lang="es-ES" sz="2000" dirty="0"/>
              <a:t>el </a:t>
            </a:r>
            <a:r>
              <a:rPr lang="es-ES" sz="2000" dirty="0" smtClean="0"/>
              <a:t>embarazo.</a:t>
            </a:r>
          </a:p>
          <a:p>
            <a:pPr marL="285750" indent="-285750" algn="just">
              <a:buFont typeface="Arial" panose="020B0604020202020204" pitchFamily="34" charset="0"/>
              <a:buChar char="•"/>
            </a:pPr>
            <a:endParaRPr lang="es-ES" sz="2000" dirty="0" smtClean="0"/>
          </a:p>
          <a:p>
            <a:pPr marL="285750" indent="-285750" algn="just">
              <a:buFont typeface="Arial" panose="020B0604020202020204" pitchFamily="34" charset="0"/>
              <a:buChar char="•"/>
            </a:pPr>
            <a:r>
              <a:rPr lang="es-ES" sz="2000" dirty="0" smtClean="0"/>
              <a:t>En </a:t>
            </a:r>
            <a:r>
              <a:rPr lang="es-ES" sz="2000" dirty="0"/>
              <a:t>mujeres con capacidad de gestación sólo podrá utilizarse para el tratamiento de la epilepsia si se emplean métodos anticonceptivos altamente eficaces. </a:t>
            </a:r>
            <a:endParaRPr lang="es-ES" sz="2000" dirty="0" smtClean="0"/>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smtClean="0"/>
              <a:t>Está contraindicado </a:t>
            </a:r>
            <a:r>
              <a:rPr lang="es-ES" sz="2000" dirty="0"/>
              <a:t>para la profilaxis de la migraña durante el embarazo y en mujeres con capacidad de gestación que no utilizan métodos anticonceptivos altamente eficaces. </a:t>
            </a:r>
            <a:endParaRPr lang="es-ES" sz="2000" dirty="0" smtClean="0"/>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smtClean="0"/>
              <a:t>Deben utilizar </a:t>
            </a:r>
            <a:r>
              <a:rPr lang="es-ES" sz="2000" dirty="0"/>
              <a:t>un método anticonceptivo altamente eficaz o dos complementarios durante todo el tratamiento </a:t>
            </a:r>
            <a:r>
              <a:rPr lang="es-ES" sz="2000" dirty="0" smtClean="0"/>
              <a:t>y </a:t>
            </a:r>
            <a:r>
              <a:rPr lang="es-ES" sz="2000" dirty="0"/>
              <a:t>hasta cuatro semanas después de interrumpirlo. </a:t>
            </a:r>
            <a:r>
              <a:rPr lang="es-ES" sz="2000" dirty="0" smtClean="0"/>
              <a:t>A las </a:t>
            </a:r>
            <a:r>
              <a:rPr lang="es-ES" sz="2000" dirty="0"/>
              <a:t>mujeres que utilizan anticonceptivos hormonales </a:t>
            </a:r>
            <a:r>
              <a:rPr lang="es-ES" sz="2000" dirty="0" smtClean="0"/>
              <a:t>sistémicos se les recomienda utilizar también </a:t>
            </a:r>
            <a:r>
              <a:rPr lang="es-ES" sz="2000" dirty="0"/>
              <a:t>un método de barrera. </a:t>
            </a:r>
          </a:p>
        </p:txBody>
      </p:sp>
    </p:spTree>
    <p:extLst>
      <p:ext uri="{BB962C8B-B14F-4D97-AF65-F5344CB8AC3E}">
        <p14:creationId xmlns:p14="http://schemas.microsoft.com/office/powerpoint/2010/main" val="4217514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smtClean="0">
                <a:solidFill>
                  <a:srgbClr val="4E9EBA"/>
                </a:solidFill>
                <a:latin typeface="Arial Black" panose="020B0A04020102020204" pitchFamily="34" charset="0"/>
              </a:rPr>
              <a:t>TOPIRAMATO: NUEVAS MEDIDAS PARA EVITAR LA EXPOSICIÓN EN MUJERES EMBARAZADAS</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934033" y="1654939"/>
            <a:ext cx="10742709" cy="9541073"/>
          </a:xfrm>
          <a:prstGeom prst="rect">
            <a:avLst/>
          </a:prstGeom>
          <a:noFill/>
        </p:spPr>
        <p:txBody>
          <a:bodyPr wrap="square" rtlCol="0">
            <a:spAutoFit/>
          </a:bodyPr>
          <a:lstStyle/>
          <a:p>
            <a:endParaRPr lang="it-IT" dirty="0" smtClean="0">
              <a:solidFill>
                <a:srgbClr val="4E9EBA"/>
              </a:solidFill>
            </a:endParaRPr>
          </a:p>
          <a:p>
            <a:r>
              <a:rPr lang="es-ES" b="1" dirty="0">
                <a:solidFill>
                  <a:srgbClr val="4E9EBA"/>
                </a:solidFill>
              </a:rPr>
              <a:t>Antes de prescribir </a:t>
            </a:r>
            <a:r>
              <a:rPr lang="es-ES" b="1" dirty="0" err="1">
                <a:solidFill>
                  <a:srgbClr val="4E9EBA"/>
                </a:solidFill>
              </a:rPr>
              <a:t>topiramato</a:t>
            </a:r>
            <a:r>
              <a:rPr lang="es-ES" b="1" dirty="0">
                <a:solidFill>
                  <a:srgbClr val="4E9EBA"/>
                </a:solidFill>
              </a:rPr>
              <a:t> en niñas y mujeres con capacidad de </a:t>
            </a:r>
            <a:r>
              <a:rPr lang="es-ES" b="1" dirty="0" smtClean="0">
                <a:solidFill>
                  <a:srgbClr val="4E9EBA"/>
                </a:solidFill>
              </a:rPr>
              <a:t>gestación:</a:t>
            </a:r>
            <a:r>
              <a:rPr lang="es-ES" dirty="0" smtClean="0"/>
              <a:t> </a:t>
            </a:r>
          </a:p>
          <a:p>
            <a:endParaRPr lang="es-ES" dirty="0"/>
          </a:p>
          <a:p>
            <a:pPr marL="285750" indent="-285750">
              <a:lnSpc>
                <a:spcPct val="150000"/>
              </a:lnSpc>
              <a:buFontTx/>
              <a:buChar char="-"/>
            </a:pPr>
            <a:r>
              <a:rPr lang="es-ES" sz="2000" dirty="0"/>
              <a:t>Realizar una prueba de </a:t>
            </a:r>
            <a:r>
              <a:rPr lang="es-ES" sz="2000" dirty="0" smtClean="0"/>
              <a:t>embarazo</a:t>
            </a:r>
            <a:endParaRPr lang="es-ES" sz="2000" dirty="0"/>
          </a:p>
          <a:p>
            <a:pPr marL="285750" indent="-285750">
              <a:lnSpc>
                <a:spcPct val="150000"/>
              </a:lnSpc>
              <a:buFontTx/>
              <a:buChar char="-"/>
            </a:pPr>
            <a:r>
              <a:rPr lang="es-ES" sz="2000" dirty="0"/>
              <a:t>Informar y asesorar a la mujer </a:t>
            </a:r>
            <a:r>
              <a:rPr lang="es-ES" sz="2000" dirty="0" smtClean="0"/>
              <a:t>acerca </a:t>
            </a:r>
            <a:r>
              <a:rPr lang="es-ES" sz="2000" dirty="0"/>
              <a:t>de los posibles riesgos relacionados con el uso de </a:t>
            </a:r>
            <a:r>
              <a:rPr lang="es-ES" sz="2000" dirty="0" err="1"/>
              <a:t>topiramato</a:t>
            </a:r>
            <a:r>
              <a:rPr lang="es-ES" sz="2000" dirty="0"/>
              <a:t> durante el embarazo. La paciente debe comprender los riesgos y estar de acuerdo con las condiciones del tratamiento.</a:t>
            </a:r>
          </a:p>
          <a:p>
            <a:pPr marL="285750" indent="-285750">
              <a:lnSpc>
                <a:spcPct val="150000"/>
              </a:lnSpc>
              <a:buFontTx/>
              <a:buChar char="-"/>
            </a:pPr>
            <a:r>
              <a:rPr lang="es-ES" sz="2000" dirty="0"/>
              <a:t>Tener en cuenta opciones terapéuticas alternativas (como </a:t>
            </a:r>
            <a:r>
              <a:rPr lang="es-ES" sz="2000" dirty="0" err="1"/>
              <a:t>lamotrigina</a:t>
            </a:r>
            <a:r>
              <a:rPr lang="es-ES" sz="2000" dirty="0"/>
              <a:t> o </a:t>
            </a:r>
            <a:r>
              <a:rPr lang="es-ES" sz="2000" dirty="0" err="1"/>
              <a:t>levetiracetam</a:t>
            </a:r>
            <a:r>
              <a:rPr lang="es-ES" sz="2000" dirty="0"/>
              <a:t>) y reevaluar la necesidad de tratamiento con </a:t>
            </a:r>
            <a:r>
              <a:rPr lang="es-ES" sz="2000" dirty="0" err="1"/>
              <a:t>topiramato</a:t>
            </a:r>
            <a:r>
              <a:rPr lang="es-ES" sz="2000" dirty="0"/>
              <a:t> al menos una vez al </a:t>
            </a:r>
            <a:r>
              <a:rPr lang="es-ES" sz="2000" dirty="0" smtClean="0"/>
              <a:t>año. </a:t>
            </a:r>
            <a:r>
              <a:rPr lang="es-ES" sz="2000" dirty="0"/>
              <a:t>El tratamiento con </a:t>
            </a:r>
            <a:r>
              <a:rPr lang="es-ES" sz="2000" dirty="0" err="1"/>
              <a:t>topiramato</a:t>
            </a:r>
            <a:r>
              <a:rPr lang="es-ES" sz="2000" dirty="0"/>
              <a:t> </a:t>
            </a:r>
            <a:r>
              <a:rPr lang="es-ES" sz="2000" dirty="0" smtClean="0"/>
              <a:t>debe </a:t>
            </a:r>
            <a:r>
              <a:rPr lang="es-ES" sz="2000" dirty="0"/>
              <a:t>ser iniciado y supervisado por un médico con experiencia en el tratamiento de la epilepsia o la migraña</a:t>
            </a:r>
          </a:p>
          <a:p>
            <a:endParaRPr lang="it-IT" sz="2000" dirty="0">
              <a:solidFill>
                <a:srgbClr val="4E9EBA"/>
              </a:solidFill>
            </a:endParaRPr>
          </a:p>
          <a:p>
            <a:endParaRPr lang="it-IT" dirty="0" smtClean="0">
              <a:solidFill>
                <a:srgbClr val="4E9EBA"/>
              </a:solidFill>
            </a:endParaRP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es-ES" b="1" dirty="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sz="1200" dirty="0" smtClean="0">
              <a:solidFill>
                <a:srgbClr val="4E9EBA"/>
              </a:solidFill>
            </a:endParaRPr>
          </a:p>
        </p:txBody>
      </p:sp>
    </p:spTree>
    <p:extLst>
      <p:ext uri="{BB962C8B-B14F-4D97-AF65-F5344CB8AC3E}">
        <p14:creationId xmlns:p14="http://schemas.microsoft.com/office/powerpoint/2010/main" val="3506441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smtClean="0">
                <a:solidFill>
                  <a:srgbClr val="4E9EBA"/>
                </a:solidFill>
                <a:latin typeface="Arial Black" panose="020B0A04020102020204" pitchFamily="34" charset="0"/>
              </a:rPr>
              <a:t>TOPIRAMATO: NUEVAS MEDIDAS PARA EVITAR LA EXPOSICIÓN EN MUJERES EMBARAZADAS</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724644" y="1270136"/>
            <a:ext cx="10742709" cy="8586966"/>
          </a:xfrm>
          <a:prstGeom prst="rect">
            <a:avLst/>
          </a:prstGeom>
          <a:noFill/>
        </p:spPr>
        <p:txBody>
          <a:bodyPr wrap="square" rtlCol="0">
            <a:spAutoFit/>
          </a:bodyPr>
          <a:lstStyle/>
          <a:p>
            <a:endParaRPr lang="it-IT" dirty="0" smtClean="0">
              <a:solidFill>
                <a:srgbClr val="4E9EBA"/>
              </a:solidFill>
            </a:endParaRPr>
          </a:p>
          <a:p>
            <a:r>
              <a:rPr lang="it-IT" b="1" dirty="0" smtClean="0">
                <a:solidFill>
                  <a:srgbClr val="4E9EBA"/>
                </a:solidFill>
              </a:rPr>
              <a:t>Avisos al prescriptor en Presbide:</a:t>
            </a:r>
          </a:p>
          <a:p>
            <a:endParaRPr lang="it-IT" b="1" dirty="0">
              <a:solidFill>
                <a:srgbClr val="4E9EBA"/>
              </a:solidFill>
            </a:endParaRPr>
          </a:p>
          <a:p>
            <a:endParaRPr lang="it-IT" b="1" dirty="0" smtClean="0">
              <a:solidFill>
                <a:srgbClr val="4E9EBA"/>
              </a:solidFill>
            </a:endParaRPr>
          </a:p>
          <a:p>
            <a:endParaRPr lang="it-IT" b="1" dirty="0">
              <a:solidFill>
                <a:srgbClr val="4E9EBA"/>
              </a:solidFill>
            </a:endParaRPr>
          </a:p>
          <a:p>
            <a:endParaRPr lang="it-IT" b="1" dirty="0" smtClean="0">
              <a:solidFill>
                <a:srgbClr val="4E9EBA"/>
              </a:solidFill>
            </a:endParaRPr>
          </a:p>
          <a:p>
            <a:endParaRPr lang="it-IT" b="1" dirty="0">
              <a:solidFill>
                <a:srgbClr val="4E9EBA"/>
              </a:solidFill>
            </a:endParaRPr>
          </a:p>
          <a:p>
            <a:endParaRPr lang="it-IT" b="1" dirty="0" smtClean="0">
              <a:solidFill>
                <a:srgbClr val="4E9EBA"/>
              </a:solidFill>
            </a:endParaRPr>
          </a:p>
          <a:p>
            <a:endParaRPr lang="it-IT" b="1" dirty="0">
              <a:solidFill>
                <a:srgbClr val="4E9EBA"/>
              </a:solidFill>
            </a:endParaRPr>
          </a:p>
          <a:p>
            <a:endParaRPr lang="it-IT" b="1" dirty="0" smtClean="0">
              <a:solidFill>
                <a:srgbClr val="4E9EBA"/>
              </a:solidFill>
            </a:endParaRPr>
          </a:p>
          <a:p>
            <a:r>
              <a:rPr lang="it-IT" b="1" dirty="0" smtClean="0">
                <a:solidFill>
                  <a:srgbClr val="4E9EBA"/>
                </a:solidFill>
              </a:rPr>
              <a:t>Intrucciones en HTA: </a:t>
            </a:r>
          </a:p>
          <a:p>
            <a:endParaRPr lang="it-IT" b="1" dirty="0" smtClean="0">
              <a:solidFill>
                <a:srgbClr val="4E9EBA"/>
              </a:solidFill>
            </a:endParaRP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es-ES" b="1" dirty="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sz="1200" dirty="0" smtClean="0">
              <a:solidFill>
                <a:srgbClr val="4E9EBA"/>
              </a:solidFill>
            </a:endParaRPr>
          </a:p>
        </p:txBody>
      </p:sp>
      <p:pic>
        <p:nvPicPr>
          <p:cNvPr id="3" name="Imagen 2"/>
          <p:cNvPicPr>
            <a:picLocks noChangeAspect="1"/>
          </p:cNvPicPr>
          <p:nvPr/>
        </p:nvPicPr>
        <p:blipFill>
          <a:blip r:embed="rId5"/>
          <a:stretch>
            <a:fillRect/>
          </a:stretch>
        </p:blipFill>
        <p:spPr>
          <a:xfrm>
            <a:off x="739574" y="2021116"/>
            <a:ext cx="8629894" cy="1855259"/>
          </a:xfrm>
          <a:prstGeom prst="rect">
            <a:avLst/>
          </a:prstGeom>
        </p:spPr>
      </p:pic>
      <p:pic>
        <p:nvPicPr>
          <p:cNvPr id="4" name="Imagen 3"/>
          <p:cNvPicPr>
            <a:picLocks noChangeAspect="1"/>
          </p:cNvPicPr>
          <p:nvPr/>
        </p:nvPicPr>
        <p:blipFill>
          <a:blip r:embed="rId6"/>
          <a:stretch>
            <a:fillRect/>
          </a:stretch>
        </p:blipFill>
        <p:spPr>
          <a:xfrm>
            <a:off x="739574" y="4406584"/>
            <a:ext cx="6763516" cy="1592423"/>
          </a:xfrm>
          <a:prstGeom prst="rect">
            <a:avLst/>
          </a:prstGeom>
        </p:spPr>
      </p:pic>
    </p:spTree>
    <p:extLst>
      <p:ext uri="{BB962C8B-B14F-4D97-AF65-F5344CB8AC3E}">
        <p14:creationId xmlns:p14="http://schemas.microsoft.com/office/powerpoint/2010/main" val="1016965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smtClean="0">
                <a:solidFill>
                  <a:srgbClr val="4E9EBA"/>
                </a:solidFill>
                <a:latin typeface="Arial Black" panose="020B0A04020102020204" pitchFamily="34" charset="0"/>
              </a:rPr>
              <a:t>FLUOROQUINOLONAS </a:t>
            </a:r>
            <a:r>
              <a:rPr lang="es-ES" sz="2000" dirty="0">
                <a:solidFill>
                  <a:srgbClr val="4E9EBA"/>
                </a:solidFill>
                <a:latin typeface="Arial Black" panose="020B0A04020102020204" pitchFamily="34" charset="0"/>
              </a:rPr>
              <a:t>DE USO SISTÉMICO O INHALADO: RECORDATORIO SOBRE LAS RESTRICCIONES DE </a:t>
            </a:r>
            <a:r>
              <a:rPr lang="es-ES" sz="2000" dirty="0" smtClean="0">
                <a:solidFill>
                  <a:srgbClr val="4E9EBA"/>
                </a:solidFill>
                <a:latin typeface="Arial Black" panose="020B0A04020102020204" pitchFamily="34" charset="0"/>
              </a:rPr>
              <a:t>USO</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746449" y="1558212"/>
            <a:ext cx="10731984" cy="8002191"/>
          </a:xfrm>
          <a:prstGeom prst="rect">
            <a:avLst/>
          </a:prstGeom>
          <a:noFill/>
        </p:spPr>
        <p:txBody>
          <a:bodyPr wrap="square" rtlCol="0">
            <a:spAutoFit/>
          </a:bodyPr>
          <a:lstStyle/>
          <a:p>
            <a:endParaRPr lang="es-ES" sz="1600" dirty="0">
              <a:solidFill>
                <a:srgbClr val="4E9EBA"/>
              </a:solidFill>
            </a:endParaRPr>
          </a:p>
          <a:p>
            <a:pPr marL="285750" indent="-285750">
              <a:buFont typeface="Arial" panose="020B0604020202020204" pitchFamily="34" charset="0"/>
              <a:buChar char="•"/>
            </a:pPr>
            <a:r>
              <a:rPr lang="es-ES" sz="2000" dirty="0"/>
              <a:t>Especial precaución: en pacientes que reciben tratamiento concomitante con </a:t>
            </a:r>
            <a:r>
              <a:rPr lang="es-ES" sz="2000" dirty="0" err="1"/>
              <a:t>corticosteroides</a:t>
            </a:r>
            <a:r>
              <a:rPr lang="es-ES" sz="2000" dirty="0"/>
              <a:t>, edad avanzada, insuficiencia renal y sometidos a trasplantes de órganos sólidos, ya que puede </a:t>
            </a:r>
            <a:r>
              <a:rPr lang="es-ES" sz="2000" dirty="0" smtClean="0"/>
              <a:t>aumentar el </a:t>
            </a:r>
            <a:r>
              <a:rPr lang="es-ES" sz="2000" b="1" dirty="0"/>
              <a:t>riesgo de sufrir tendinitis y rotura de </a:t>
            </a:r>
            <a:r>
              <a:rPr lang="es-ES" sz="2000" b="1" dirty="0" smtClean="0"/>
              <a:t>tendones</a:t>
            </a:r>
            <a:endParaRPr lang="es-ES" sz="2000" b="1" dirty="0"/>
          </a:p>
          <a:p>
            <a:pPr marL="285750" indent="-285750">
              <a:buFont typeface="Arial" panose="020B0604020202020204" pitchFamily="34" charset="0"/>
              <a:buChar char="•"/>
            </a:pPr>
            <a:endParaRPr lang="es-ES" sz="2000" b="1" dirty="0">
              <a:solidFill>
                <a:srgbClr val="4E9EBA"/>
              </a:solidFill>
            </a:endParaRPr>
          </a:p>
          <a:p>
            <a:pPr marL="285750" indent="-285750">
              <a:buFont typeface="Arial" panose="020B0604020202020204" pitchFamily="34" charset="0"/>
              <a:buChar char="•"/>
            </a:pPr>
            <a:r>
              <a:rPr lang="es-ES" sz="2000" dirty="0"/>
              <a:t>Posibles reacciones adversas</a:t>
            </a:r>
            <a:r>
              <a:rPr lang="es-ES" sz="2000" dirty="0" smtClean="0"/>
              <a:t>: tendinitis</a:t>
            </a:r>
            <a:r>
              <a:rPr lang="es-ES" sz="2000" dirty="0"/>
              <a:t>, rotura tendinosa, mialgia, debilidad muscular, dolor o tumefacción articular, neuropatía periférica y efectos sobre el SNC. </a:t>
            </a:r>
          </a:p>
          <a:p>
            <a:pPr marL="285750" indent="-285750">
              <a:buFont typeface="Arial" panose="020B0604020202020204" pitchFamily="34" charset="0"/>
              <a:buChar char="•"/>
            </a:pPr>
            <a:endParaRPr lang="es-ES" sz="2000" dirty="0">
              <a:solidFill>
                <a:srgbClr val="4E9EBA"/>
              </a:solidFill>
            </a:endParaRPr>
          </a:p>
          <a:p>
            <a:pPr marL="285750" indent="-285750">
              <a:buFont typeface="Arial" panose="020B0604020202020204" pitchFamily="34" charset="0"/>
              <a:buChar char="•"/>
            </a:pPr>
            <a:r>
              <a:rPr lang="es-ES" sz="2000" b="1" dirty="0">
                <a:solidFill>
                  <a:srgbClr val="4E9EBA"/>
                </a:solidFill>
              </a:rPr>
              <a:t>Para profesionales sanitarios:</a:t>
            </a:r>
            <a:r>
              <a:rPr lang="es-ES" sz="2000" dirty="0">
                <a:solidFill>
                  <a:srgbClr val="4E9EBA"/>
                </a:solidFill>
              </a:rPr>
              <a:t> </a:t>
            </a:r>
            <a:r>
              <a:rPr lang="es-ES" sz="2000" dirty="0"/>
              <a:t>tener en cuenta el riesgo aumentado de aneurisma y disección aórtica y de insuficiencia y regurgitación valvular. </a:t>
            </a:r>
            <a:endParaRPr lang="es-ES" sz="2000" dirty="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es-ES" b="1" dirty="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sz="1200" dirty="0" smtClean="0">
              <a:solidFill>
                <a:srgbClr val="4E9EBA"/>
              </a:solidFill>
            </a:endParaRPr>
          </a:p>
        </p:txBody>
      </p:sp>
    </p:spTree>
    <p:extLst>
      <p:ext uri="{BB962C8B-B14F-4D97-AF65-F5344CB8AC3E}">
        <p14:creationId xmlns:p14="http://schemas.microsoft.com/office/powerpoint/2010/main" val="2821542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smtClean="0">
                <a:solidFill>
                  <a:srgbClr val="4E9EBA"/>
                </a:solidFill>
                <a:latin typeface="Arial Black" panose="020B0A04020102020204" pitchFamily="34" charset="0"/>
              </a:rPr>
              <a:t>FLUOROQUINOLONAS </a:t>
            </a:r>
            <a:r>
              <a:rPr lang="es-ES" sz="2000" dirty="0">
                <a:solidFill>
                  <a:srgbClr val="4E9EBA"/>
                </a:solidFill>
                <a:latin typeface="Arial Black" panose="020B0A04020102020204" pitchFamily="34" charset="0"/>
              </a:rPr>
              <a:t>DE USO SISTÉMICO O INHALADO: RECORDATORIO SOBRE LAS RESTRICCIONES DE </a:t>
            </a:r>
            <a:r>
              <a:rPr lang="es-ES" sz="2000" dirty="0" smtClean="0">
                <a:solidFill>
                  <a:srgbClr val="4E9EBA"/>
                </a:solidFill>
                <a:latin typeface="Arial Black" panose="020B0A04020102020204" pitchFamily="34" charset="0"/>
              </a:rPr>
              <a:t>USO</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934033" y="1417816"/>
            <a:ext cx="10742709" cy="9671878"/>
          </a:xfrm>
          <a:prstGeom prst="rect">
            <a:avLst/>
          </a:prstGeom>
          <a:noFill/>
        </p:spPr>
        <p:txBody>
          <a:bodyPr wrap="square" rtlCol="0">
            <a:spAutoFit/>
          </a:bodyPr>
          <a:lstStyle/>
          <a:p>
            <a:endParaRPr lang="es-ES" dirty="0" smtClean="0">
              <a:solidFill>
                <a:srgbClr val="4E9EBA"/>
              </a:solidFill>
            </a:endParaRPr>
          </a:p>
          <a:p>
            <a:r>
              <a:rPr lang="es-ES" sz="2000" b="1" dirty="0">
                <a:solidFill>
                  <a:srgbClr val="4E9EBA"/>
                </a:solidFill>
              </a:rPr>
              <a:t>NO deben prescribirse: </a:t>
            </a:r>
          </a:p>
          <a:p>
            <a:endParaRPr lang="es-ES" sz="1050" b="1" dirty="0">
              <a:solidFill>
                <a:srgbClr val="4E9EBA"/>
              </a:solidFill>
            </a:endParaRPr>
          </a:p>
          <a:p>
            <a:pPr marL="285750" indent="-285750">
              <a:lnSpc>
                <a:spcPct val="150000"/>
              </a:lnSpc>
              <a:buFont typeface="Arial" panose="020B0604020202020204" pitchFamily="34" charset="0"/>
              <a:buChar char="•"/>
            </a:pPr>
            <a:r>
              <a:rPr lang="es-ES" sz="2000" dirty="0"/>
              <a:t>A pacientes que hayan sufrido previamente reacciones adversas graves tras la administración de una </a:t>
            </a:r>
            <a:r>
              <a:rPr lang="es-ES" sz="2000" dirty="0" err="1"/>
              <a:t>fluoroquinolona</a:t>
            </a:r>
            <a:r>
              <a:rPr lang="es-ES" sz="2000" dirty="0"/>
              <a:t>. </a:t>
            </a:r>
          </a:p>
          <a:p>
            <a:pPr marL="285750" indent="-285750">
              <a:lnSpc>
                <a:spcPct val="150000"/>
              </a:lnSpc>
              <a:buFont typeface="Arial" panose="020B0604020202020204" pitchFamily="34" charset="0"/>
              <a:buChar char="•"/>
            </a:pPr>
            <a:r>
              <a:rPr lang="es-ES" sz="2000" dirty="0"/>
              <a:t>Para el tratamiento de infecciones leves o </a:t>
            </a:r>
            <a:r>
              <a:rPr lang="es-ES" sz="2000" dirty="0" err="1"/>
              <a:t>autolimitadas</a:t>
            </a:r>
            <a:r>
              <a:rPr lang="es-ES" sz="2000" dirty="0"/>
              <a:t> (como faringitis, amigdalitis y bronquitis aguda).</a:t>
            </a:r>
          </a:p>
          <a:p>
            <a:pPr marL="285750" indent="-285750">
              <a:lnSpc>
                <a:spcPct val="150000"/>
              </a:lnSpc>
              <a:buFont typeface="Arial" panose="020B0604020202020204" pitchFamily="34" charset="0"/>
              <a:buChar char="•"/>
            </a:pPr>
            <a:r>
              <a:rPr lang="es-ES" sz="2000" dirty="0"/>
              <a:t>Para infecciones de leves a moderadas (como cistitis no complicada, exacerbación aguda de bronquitis crónica y de </a:t>
            </a:r>
            <a:r>
              <a:rPr lang="es-ES" sz="2000" dirty="0" smtClean="0"/>
              <a:t>EPOC, </a:t>
            </a:r>
            <a:r>
              <a:rPr lang="es-ES" sz="2000" dirty="0" err="1"/>
              <a:t>rinosinusitis</a:t>
            </a:r>
            <a:r>
              <a:rPr lang="es-ES" sz="2000" dirty="0"/>
              <a:t> bacteriana aguda y otitis media aguda).</a:t>
            </a:r>
          </a:p>
          <a:p>
            <a:pPr marL="285750" indent="-285750">
              <a:lnSpc>
                <a:spcPct val="150000"/>
              </a:lnSpc>
              <a:buFont typeface="Arial" panose="020B0604020202020204" pitchFamily="34" charset="0"/>
              <a:buChar char="•"/>
            </a:pPr>
            <a:r>
              <a:rPr lang="es-ES" sz="2000" dirty="0"/>
              <a:t>Para infecciones no bacterianas, por ejemplo, prostatitis no bacteriana (crónica). </a:t>
            </a:r>
          </a:p>
          <a:p>
            <a:pPr marL="285750" indent="-285750">
              <a:lnSpc>
                <a:spcPct val="150000"/>
              </a:lnSpc>
              <a:buFont typeface="Arial" panose="020B0604020202020204" pitchFamily="34" charset="0"/>
              <a:buChar char="•"/>
            </a:pPr>
            <a:r>
              <a:rPr lang="es-ES" sz="2000" dirty="0"/>
              <a:t>Para la profilaxis de la diarrea del viajero o de las infecciones recurrentes de las vías urinarias bajas.</a:t>
            </a:r>
          </a:p>
          <a:p>
            <a:endParaRPr lang="es-ES" sz="2000" dirty="0">
              <a:solidFill>
                <a:srgbClr val="4E9EBA"/>
              </a:solidFill>
            </a:endParaRPr>
          </a:p>
          <a:p>
            <a:endParaRPr lang="it-IT" sz="1600" dirty="0" smtClean="0">
              <a:solidFill>
                <a:srgbClr val="4E9EBA"/>
              </a:solidFill>
            </a:endParaRPr>
          </a:p>
          <a:p>
            <a:endParaRPr lang="it-IT" sz="1600" dirty="0" smtClean="0">
              <a:solidFill>
                <a:srgbClr val="4E9EBA"/>
              </a:solidFill>
            </a:endParaRP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it-IT" dirty="0" smtClean="0">
              <a:solidFill>
                <a:srgbClr val="4E9EBA"/>
              </a:solidFill>
            </a:endParaRPr>
          </a:p>
          <a:p>
            <a:endParaRPr lang="it-IT" dirty="0">
              <a:solidFill>
                <a:srgbClr val="4E9EBA"/>
              </a:solidFill>
            </a:endParaRPr>
          </a:p>
          <a:p>
            <a:endParaRPr lang="es-ES" b="1" dirty="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sz="1200" dirty="0" smtClean="0">
              <a:solidFill>
                <a:srgbClr val="4E9EBA"/>
              </a:solidFill>
            </a:endParaRPr>
          </a:p>
        </p:txBody>
      </p:sp>
    </p:spTree>
    <p:extLst>
      <p:ext uri="{BB962C8B-B14F-4D97-AF65-F5344CB8AC3E}">
        <p14:creationId xmlns:p14="http://schemas.microsoft.com/office/powerpoint/2010/main" val="677543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anose="020B0A04020102020204" pitchFamily="34" charset="0"/>
              </a:rPr>
              <a:t>METAMIZOL Y RIESGO DE AGRANULOCITOSIS: LA AEMPS MANTIENE LAS RECOMENDACIONES PARA PREVENIR EL RIESGO DE </a:t>
            </a:r>
            <a:r>
              <a:rPr lang="es-ES" sz="2000" dirty="0" smtClean="0">
                <a:solidFill>
                  <a:srgbClr val="4E9EBA"/>
                </a:solidFill>
                <a:latin typeface="Arial Black" panose="020B0A04020102020204" pitchFamily="34" charset="0"/>
              </a:rPr>
              <a:t>AGRANULOCITOSIS</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838199" y="1705574"/>
            <a:ext cx="10742709" cy="4278094"/>
          </a:xfrm>
          <a:prstGeom prst="rect">
            <a:avLst/>
          </a:prstGeom>
          <a:noFill/>
        </p:spPr>
        <p:txBody>
          <a:bodyPr wrap="square" rtlCol="0">
            <a:spAutoFit/>
          </a:bodyPr>
          <a:lstStyle/>
          <a:p>
            <a:endParaRPr lang="es-ES" dirty="0">
              <a:solidFill>
                <a:srgbClr val="4E9EBA"/>
              </a:solidFill>
            </a:endParaRPr>
          </a:p>
          <a:p>
            <a:pPr marL="285750" indent="-285750" algn="just">
              <a:buFont typeface="Arial" panose="020B0604020202020204" pitchFamily="34" charset="0"/>
              <a:buChar char="•"/>
            </a:pPr>
            <a:r>
              <a:rPr lang="es-ES" sz="2000" dirty="0" smtClean="0"/>
              <a:t>La </a:t>
            </a:r>
            <a:r>
              <a:rPr lang="es-ES" sz="2000" dirty="0" err="1"/>
              <a:t>agranulocitosis</a:t>
            </a:r>
            <a:r>
              <a:rPr lang="es-ES" sz="2000" dirty="0"/>
              <a:t> es una reacción adversa conocida de este principio </a:t>
            </a:r>
            <a:r>
              <a:rPr lang="es-ES" sz="2000" dirty="0" smtClean="0"/>
              <a:t>activo. Aunque </a:t>
            </a:r>
            <a:r>
              <a:rPr lang="es-ES" sz="2000" dirty="0"/>
              <a:t>su frecuencia de aparición es muy baja, es una reacción grave que puede llegar a producir la muerte. </a:t>
            </a:r>
            <a:endParaRPr lang="es-ES" sz="2000" dirty="0" smtClean="0"/>
          </a:p>
          <a:p>
            <a:pPr marL="285750" indent="-285750" algn="just">
              <a:buFont typeface="Arial" panose="020B0604020202020204" pitchFamily="34" charset="0"/>
              <a:buChar char="•"/>
            </a:pPr>
            <a:endParaRPr lang="es-ES" sz="2000" dirty="0" smtClean="0"/>
          </a:p>
          <a:p>
            <a:pPr marL="285750" indent="-285750" algn="just">
              <a:buFont typeface="Arial" panose="020B0604020202020204" pitchFamily="34" charset="0"/>
              <a:buChar char="•"/>
            </a:pPr>
            <a:r>
              <a:rPr lang="es-ES" sz="2000" dirty="0" smtClean="0"/>
              <a:t>Recientemente</a:t>
            </a:r>
            <a:r>
              <a:rPr lang="es-ES" sz="2000" dirty="0"/>
              <a:t>, la AEMPS ha realizado una evaluación de la nueva información disponible desde </a:t>
            </a:r>
            <a:r>
              <a:rPr lang="es-ES" sz="2000" dirty="0" smtClean="0"/>
              <a:t>2018 y </a:t>
            </a:r>
            <a:r>
              <a:rPr lang="es-ES" sz="2000" dirty="0"/>
              <a:t>se ha realizado un estudio </a:t>
            </a:r>
            <a:r>
              <a:rPr lang="es-ES" sz="2000" dirty="0" err="1"/>
              <a:t>farmacoepidemiológico</a:t>
            </a:r>
            <a:r>
              <a:rPr lang="es-ES" sz="2000" dirty="0"/>
              <a:t>, que está pendiente de publicación. </a:t>
            </a:r>
            <a:endParaRPr lang="es-ES" sz="2000" dirty="0" smtClean="0"/>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smtClean="0"/>
              <a:t>Como </a:t>
            </a:r>
            <a:r>
              <a:rPr lang="es-ES" sz="2000" dirty="0"/>
              <a:t>conclusión preliminar, este estudio confirma que la incidencia de </a:t>
            </a:r>
            <a:r>
              <a:rPr lang="es-ES" sz="2000" dirty="0" err="1"/>
              <a:t>agranulocitosis</a:t>
            </a:r>
            <a:r>
              <a:rPr lang="es-ES" sz="2000" dirty="0"/>
              <a:t> entre los pacientes que inician tratamiento con </a:t>
            </a:r>
            <a:r>
              <a:rPr lang="es-ES" sz="2000" dirty="0" err="1"/>
              <a:t>metamizol</a:t>
            </a:r>
            <a:r>
              <a:rPr lang="es-ES" sz="2000" dirty="0"/>
              <a:t> es muy baja (de 1 a 10 casos por millón de personas usuarias), por lo que la AEMPS ha concluido que no existen nuevos hallazgos que cambien el perfil del riesgo de </a:t>
            </a:r>
            <a:r>
              <a:rPr lang="es-ES" sz="2000" dirty="0" err="1"/>
              <a:t>agranulocitosis</a:t>
            </a:r>
            <a:r>
              <a:rPr lang="es-ES" sz="2000" dirty="0"/>
              <a:t> ya conocido </a:t>
            </a:r>
            <a:r>
              <a:rPr lang="es-ES" sz="2000" dirty="0" smtClean="0"/>
              <a:t>y </a:t>
            </a:r>
            <a:r>
              <a:rPr lang="es-ES" sz="2000" dirty="0"/>
              <a:t>que no existe nueva información que cambie el perfil de este </a:t>
            </a:r>
            <a:r>
              <a:rPr lang="es-ES" sz="2000" dirty="0" smtClean="0"/>
              <a:t>riesgo.</a:t>
            </a:r>
          </a:p>
          <a:p>
            <a:pPr marL="285750" indent="-285750" algn="just">
              <a:buFont typeface="Arial" panose="020B0604020202020204" pitchFamily="34" charset="0"/>
              <a:buChar char="•"/>
            </a:pPr>
            <a:endParaRPr lang="es-ES" sz="1600" dirty="0"/>
          </a:p>
          <a:p>
            <a:r>
              <a:rPr lang="es-ES" sz="1600" b="1" dirty="0" smtClean="0">
                <a:solidFill>
                  <a:srgbClr val="4E9EBA"/>
                </a:solidFill>
              </a:rPr>
              <a:t>       </a:t>
            </a:r>
            <a:r>
              <a:rPr lang="es-ES" b="1" dirty="0" smtClean="0">
                <a:solidFill>
                  <a:srgbClr val="4E9EBA"/>
                </a:solidFill>
              </a:rPr>
              <a:t>Por </a:t>
            </a:r>
            <a:r>
              <a:rPr lang="es-ES" b="1" dirty="0">
                <a:solidFill>
                  <a:srgbClr val="4E9EBA"/>
                </a:solidFill>
              </a:rPr>
              <a:t>el momento se confirman las recomendaciones realizadas por la AEMPS en </a:t>
            </a:r>
            <a:r>
              <a:rPr lang="es-ES" b="1" dirty="0" smtClean="0">
                <a:solidFill>
                  <a:srgbClr val="4E9EBA"/>
                </a:solidFill>
              </a:rPr>
              <a:t>2018</a:t>
            </a:r>
            <a:endParaRPr lang="it-IT" b="1" dirty="0" smtClean="0">
              <a:solidFill>
                <a:srgbClr val="4E9EBA"/>
              </a:solidFill>
            </a:endParaRPr>
          </a:p>
        </p:txBody>
      </p:sp>
    </p:spTree>
    <p:extLst>
      <p:ext uri="{BB962C8B-B14F-4D97-AF65-F5344CB8AC3E}">
        <p14:creationId xmlns:p14="http://schemas.microsoft.com/office/powerpoint/2010/main" val="2565447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2395" y="481503"/>
            <a:ext cx="10218030" cy="939973"/>
          </a:xfrm>
        </p:spPr>
        <p:txBody>
          <a:bodyPr>
            <a:noAutofit/>
          </a:bodyPr>
          <a:lstStyle/>
          <a:p>
            <a:pPr algn="ctr"/>
            <a:r>
              <a:rPr lang="es-ES" sz="2000" dirty="0">
                <a:solidFill>
                  <a:srgbClr val="4E9EBA"/>
                </a:solidFill>
                <a:latin typeface="Arial Black" panose="020B0A04020102020204" pitchFamily="34" charset="0"/>
              </a:rPr>
              <a:t>NUEVA INFORMACIÓN DE SEGURIDAD PROCEDENTE DE LA EVALUACIÓN PERIÓDICA DE LOS DATOS DE FARMACOVIGILANCIA QUE SE INCORPORA A LAS FICHAS TÉCNICAS Y LOS PROSPECTOS DE LOS MEDICAMENTOS</a:t>
            </a:r>
            <a:r>
              <a:rPr lang="es-ES" sz="2000" dirty="0" smtClean="0">
                <a:solidFill>
                  <a:srgbClr val="4E9EBA"/>
                </a:solidFill>
                <a:latin typeface="Arial Black" panose="020B0A04020102020204" pitchFamily="34" charset="0"/>
              </a:rPr>
              <a:t>.</a:t>
            </a:r>
            <a:endParaRPr lang="es-ES" sz="2000" dirty="0">
              <a:solidFill>
                <a:srgbClr val="4E9EBA"/>
              </a:solidFill>
              <a:latin typeface="Arial Black" panose="020B0A04020102020204" pitchFamily="34" charset="0"/>
            </a:endParaRPr>
          </a:p>
        </p:txBody>
      </p:sp>
      <p:sp>
        <p:nvSpPr>
          <p:cNvPr id="5" name="Marcador de contenido 2"/>
          <p:cNvSpPr txBox="1">
            <a:spLocks/>
          </p:cNvSpPr>
          <p:nvPr/>
        </p:nvSpPr>
        <p:spPr>
          <a:xfrm>
            <a:off x="3286417" y="4053377"/>
            <a:ext cx="3858491" cy="610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ES" dirty="0">
              <a:latin typeface="Arial Black" panose="020B0A04020102020204" pitchFamily="34" charset="0"/>
            </a:endParaRPr>
          </a:p>
        </p:txBody>
      </p:sp>
      <p:cxnSp>
        <p:nvCxnSpPr>
          <p:cNvPr id="6" name="Conector recto 5"/>
          <p:cNvCxnSpPr/>
          <p:nvPr/>
        </p:nvCxnSpPr>
        <p:spPr>
          <a:xfrm>
            <a:off x="531882" y="1554476"/>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8" name="Marcador de contenido 3"/>
          <p:cNvSpPr>
            <a:spLocks noGrp="1"/>
          </p:cNvSpPr>
          <p:nvPr>
            <p:ph idx="1"/>
          </p:nvPr>
        </p:nvSpPr>
        <p:spPr>
          <a:xfrm>
            <a:off x="838200" y="1825625"/>
            <a:ext cx="10515600" cy="3247043"/>
          </a:xfrm>
          <a:prstGeom prst="rect">
            <a:avLst/>
          </a:prstGeom>
        </p:spPr>
        <p:txBody>
          <a:bodyPr>
            <a:spAutoFit/>
          </a:bodyPr>
          <a:lstStyle/>
          <a:p>
            <a:pPr marL="0" indent="0">
              <a:lnSpc>
                <a:spcPct val="150000"/>
              </a:lnSpc>
              <a:buNone/>
            </a:pPr>
            <a:r>
              <a:rPr lang="es-ES" sz="2000" dirty="0"/>
              <a:t>En este apartado se señalan otras reacciones adversas detectadas en este periodo que no han supuesto la publicación de una nota de seguridad, pero que ha supuesto la modificación de la información contenida en la ficha técnica y prospecto.</a:t>
            </a:r>
          </a:p>
          <a:p>
            <a:pPr marL="0" indent="0">
              <a:lnSpc>
                <a:spcPct val="150000"/>
              </a:lnSpc>
              <a:buNone/>
            </a:pPr>
            <a:r>
              <a:rPr lang="es-ES" sz="2000" dirty="0" smtClean="0"/>
              <a:t>Algunas de ellas están recogidas a modo de tabla, al final del siguiente enlace:</a:t>
            </a:r>
          </a:p>
          <a:p>
            <a:pPr marL="0" indent="0">
              <a:lnSpc>
                <a:spcPct val="150000"/>
              </a:lnSpc>
              <a:buNone/>
            </a:pPr>
            <a:endParaRPr lang="es-ES" sz="2000" dirty="0"/>
          </a:p>
          <a:p>
            <a:pPr marL="0" indent="0" algn="ctr">
              <a:lnSpc>
                <a:spcPct val="150000"/>
              </a:lnSpc>
              <a:buNone/>
            </a:pPr>
            <a:r>
              <a:rPr lang="pt-BR" sz="2000" dirty="0" smtClean="0">
                <a:solidFill>
                  <a:srgbClr val="4E9EBA"/>
                </a:solidFill>
                <a:latin typeface="Arial Black" pitchFamily="34" charset="0"/>
                <a:hlinkClick r:id="rId2"/>
              </a:rPr>
              <a:t>INFAC VOLUMEN </a:t>
            </a:r>
            <a:r>
              <a:rPr lang="pt-BR" sz="2000" dirty="0">
                <a:solidFill>
                  <a:srgbClr val="4E9EBA"/>
                </a:solidFill>
                <a:latin typeface="Arial Black" pitchFamily="34" charset="0"/>
                <a:hlinkClick r:id="rId2"/>
              </a:rPr>
              <a:t>32 • Nº 1 • </a:t>
            </a:r>
            <a:r>
              <a:rPr lang="pt-BR" sz="2000" dirty="0" smtClean="0">
                <a:solidFill>
                  <a:srgbClr val="4E9EBA"/>
                </a:solidFill>
                <a:latin typeface="Arial Black" pitchFamily="34" charset="0"/>
                <a:hlinkClick r:id="rId2"/>
              </a:rPr>
              <a:t>2024</a:t>
            </a:r>
            <a:endParaRPr lang="es-ES" sz="2000" dirty="0"/>
          </a:p>
        </p:txBody>
      </p:sp>
    </p:spTree>
    <p:extLst>
      <p:ext uri="{BB962C8B-B14F-4D97-AF65-F5344CB8AC3E}">
        <p14:creationId xmlns:p14="http://schemas.microsoft.com/office/powerpoint/2010/main" val="3721398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266290"/>
            <a:ext cx="10515600" cy="732155"/>
          </a:xfrm>
        </p:spPr>
        <p:txBody>
          <a:bodyPr>
            <a:noAutofit/>
          </a:bodyPr>
          <a:lstStyle/>
          <a:p>
            <a:pPr algn="ctr"/>
            <a:r>
              <a:rPr lang="es-ES" sz="2800" dirty="0" smtClean="0">
                <a:solidFill>
                  <a:srgbClr val="4E9EBA"/>
                </a:solidFill>
                <a:latin typeface="Arial Black" pitchFamily="34" charset="0"/>
                <a:ea typeface="+mn-ea"/>
                <a:cs typeface="+mn-cs"/>
              </a:rPr>
              <a:t>OTRAS COMUNICACIONES </a:t>
            </a:r>
            <a:endParaRPr lang="es-ES" sz="28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621635" y="1132337"/>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838199" y="1393681"/>
            <a:ext cx="10742709" cy="8602355"/>
          </a:xfrm>
          <a:prstGeom prst="rect">
            <a:avLst/>
          </a:prstGeom>
          <a:noFill/>
        </p:spPr>
        <p:txBody>
          <a:bodyPr wrap="square" rtlCol="0">
            <a:spAutoFit/>
          </a:bodyPr>
          <a:lstStyle/>
          <a:p>
            <a:r>
              <a:rPr lang="es-ES" sz="2000" b="1" dirty="0">
                <a:solidFill>
                  <a:srgbClr val="4E9EBA"/>
                </a:solidFill>
              </a:rPr>
              <a:t>SEGURIDAD DE LOS ARGLP-1 EN LA </a:t>
            </a:r>
            <a:r>
              <a:rPr lang="es-ES" sz="2000" b="1" dirty="0" smtClean="0">
                <a:solidFill>
                  <a:srgbClr val="4E9EBA"/>
                </a:solidFill>
              </a:rPr>
              <a:t>OBESIDAD</a:t>
            </a:r>
          </a:p>
          <a:p>
            <a:endParaRPr lang="it-IT" sz="1100" b="1" dirty="0">
              <a:solidFill>
                <a:srgbClr val="4E9EBA"/>
              </a:solidFill>
            </a:endParaRPr>
          </a:p>
          <a:p>
            <a:pPr marL="285750" indent="-285750" algn="just">
              <a:buFont typeface="Arial" panose="020B0604020202020204" pitchFamily="34" charset="0"/>
              <a:buChar char="•"/>
            </a:pPr>
            <a:r>
              <a:rPr lang="es-ES" sz="2000" dirty="0" smtClean="0"/>
              <a:t>Similar perfil </a:t>
            </a:r>
            <a:r>
              <a:rPr lang="es-ES" sz="2000" dirty="0"/>
              <a:t>de efectos adversos </a:t>
            </a:r>
            <a:r>
              <a:rPr lang="es-ES" sz="2000" dirty="0" smtClean="0"/>
              <a:t>a </a:t>
            </a:r>
            <a:r>
              <a:rPr lang="es-ES" sz="2000" dirty="0"/>
              <a:t>las dosis utilizadas en obesidad </a:t>
            </a:r>
            <a:r>
              <a:rPr lang="es-ES" sz="2000" dirty="0" smtClean="0"/>
              <a:t>al </a:t>
            </a:r>
            <a:r>
              <a:rPr lang="es-ES" sz="2000" dirty="0"/>
              <a:t>observado en el tratamiento de la DM2, si bien los efectos adversos gastrointestinales son más frecuentes con dosis altas. </a:t>
            </a:r>
          </a:p>
          <a:p>
            <a:pPr marL="285750" indent="-285750" algn="just">
              <a:buFont typeface="Arial" panose="020B0604020202020204" pitchFamily="34" charset="0"/>
              <a:buChar char="•"/>
            </a:pPr>
            <a:endParaRPr lang="es-ES" sz="2000" dirty="0" smtClean="0"/>
          </a:p>
          <a:p>
            <a:pPr marL="285750" indent="-285750" algn="just">
              <a:buFont typeface="Arial" panose="020B0604020202020204" pitchFamily="34" charset="0"/>
              <a:buChar char="•"/>
            </a:pPr>
            <a:r>
              <a:rPr lang="es-ES" sz="2000" dirty="0" err="1" smtClean="0">
                <a:solidFill>
                  <a:srgbClr val="4E9EBA"/>
                </a:solidFill>
              </a:rPr>
              <a:t>Metaanalisis</a:t>
            </a:r>
            <a:r>
              <a:rPr lang="es-ES" sz="2000" dirty="0" smtClean="0"/>
              <a:t>: el uso </a:t>
            </a:r>
            <a:r>
              <a:rPr lang="es-ES" sz="2000" dirty="0"/>
              <a:t>de arGLP-1 se asoció con un mayor riesgo de enfermedades biliares, especialmente cuando se usan en dosis más altas, durante periodos más prolongados y para perder peso. </a:t>
            </a:r>
            <a:endParaRPr lang="es-ES" sz="2000" dirty="0" smtClean="0"/>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a:solidFill>
                  <a:srgbClr val="4E9EBA"/>
                </a:solidFill>
              </a:rPr>
              <a:t>E</a:t>
            </a:r>
            <a:r>
              <a:rPr lang="es-ES" sz="2000" dirty="0" smtClean="0">
                <a:solidFill>
                  <a:srgbClr val="4E9EBA"/>
                </a:solidFill>
              </a:rPr>
              <a:t>studio </a:t>
            </a:r>
            <a:r>
              <a:rPr lang="es-ES" sz="2000" dirty="0">
                <a:solidFill>
                  <a:srgbClr val="4E9EBA"/>
                </a:solidFill>
              </a:rPr>
              <a:t>de </a:t>
            </a:r>
            <a:r>
              <a:rPr lang="es-ES" sz="2000" dirty="0" smtClean="0">
                <a:solidFill>
                  <a:srgbClr val="4E9EBA"/>
                </a:solidFill>
              </a:rPr>
              <a:t>cohortes: </a:t>
            </a:r>
            <a:r>
              <a:rPr lang="es-ES" sz="2000" dirty="0"/>
              <a:t>el uso de estos fármacos para la pérdida de peso también se ha asociado con aumento del riesgo de pancreatitis, </a:t>
            </a:r>
            <a:r>
              <a:rPr lang="es-ES" sz="2000" dirty="0" err="1"/>
              <a:t>gastroparesia</a:t>
            </a:r>
            <a:r>
              <a:rPr lang="es-ES" sz="2000" dirty="0"/>
              <a:t> y obstrucción </a:t>
            </a:r>
            <a:r>
              <a:rPr lang="es-ES" sz="2000" dirty="0" smtClean="0"/>
              <a:t>intestinal.</a:t>
            </a:r>
          </a:p>
          <a:p>
            <a:pPr marL="285750" indent="-285750" algn="just">
              <a:buFont typeface="Arial" panose="020B0604020202020204" pitchFamily="34" charset="0"/>
              <a:buChar char="•"/>
            </a:pPr>
            <a:endParaRPr lang="es-ES" sz="2000" dirty="0"/>
          </a:p>
          <a:p>
            <a:pPr marL="285750" indent="-285750" algn="just">
              <a:buFont typeface="Arial" panose="020B0604020202020204" pitchFamily="34" charset="0"/>
              <a:buChar char="•"/>
            </a:pPr>
            <a:r>
              <a:rPr lang="es-ES" sz="2000" dirty="0" smtClean="0">
                <a:solidFill>
                  <a:srgbClr val="4E9EBA"/>
                </a:solidFill>
              </a:rPr>
              <a:t>EMA:</a:t>
            </a:r>
            <a:r>
              <a:rPr lang="es-ES" sz="2000" dirty="0" smtClean="0"/>
              <a:t> </a:t>
            </a:r>
            <a:r>
              <a:rPr lang="es-ES" sz="2000" dirty="0"/>
              <a:t>está estudiando el posible riesgo de ideación suicida y pensamientos de </a:t>
            </a:r>
            <a:r>
              <a:rPr lang="es-ES" sz="2000" dirty="0" smtClean="0"/>
              <a:t>autolesión. El </a:t>
            </a:r>
            <a:r>
              <a:rPr lang="es-ES" sz="2000" dirty="0"/>
              <a:t>comportamiento suicida no figura actualmente como un efecto secundario en la información del producto en la </a:t>
            </a:r>
            <a:r>
              <a:rPr lang="es-ES" sz="2000" dirty="0" smtClean="0"/>
              <a:t>UE. </a:t>
            </a:r>
          </a:p>
          <a:p>
            <a:pPr marL="285750" indent="-285750" algn="just">
              <a:buFont typeface="Arial" panose="020B0604020202020204" pitchFamily="34" charset="0"/>
              <a:buChar char="•"/>
            </a:pPr>
            <a:endParaRPr lang="es-ES" sz="1600" dirty="0"/>
          </a:p>
          <a:p>
            <a:endParaRPr lang="it-IT" dirty="0" smtClean="0">
              <a:solidFill>
                <a:srgbClr val="4E9EBA"/>
              </a:solidFill>
            </a:endParaRPr>
          </a:p>
          <a:p>
            <a:endParaRPr lang="it-IT" dirty="0">
              <a:solidFill>
                <a:srgbClr val="4E9EBA"/>
              </a:solidFill>
            </a:endParaRPr>
          </a:p>
          <a:p>
            <a:endParaRPr lang="es-ES" b="1" dirty="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sz="1200" dirty="0" smtClean="0">
              <a:solidFill>
                <a:srgbClr val="4E9EBA"/>
              </a:solidFill>
            </a:endParaRPr>
          </a:p>
        </p:txBody>
      </p:sp>
    </p:spTree>
    <p:extLst>
      <p:ext uri="{BB962C8B-B14F-4D97-AF65-F5344CB8AC3E}">
        <p14:creationId xmlns:p14="http://schemas.microsoft.com/office/powerpoint/2010/main" val="2723120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800" dirty="0" smtClean="0">
                <a:solidFill>
                  <a:srgbClr val="4E9EBA"/>
                </a:solidFill>
                <a:latin typeface="Arial Black" pitchFamily="34" charset="0"/>
                <a:ea typeface="+mn-ea"/>
                <a:cs typeface="+mn-cs"/>
              </a:rPr>
              <a:t>OTRAS COMUNICACIONES </a:t>
            </a:r>
            <a:endParaRPr lang="es-ES" sz="28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838199" y="1790969"/>
            <a:ext cx="10742709" cy="7371249"/>
          </a:xfrm>
          <a:prstGeom prst="rect">
            <a:avLst/>
          </a:prstGeom>
          <a:noFill/>
        </p:spPr>
        <p:txBody>
          <a:bodyPr wrap="square" rtlCol="0">
            <a:spAutoFit/>
          </a:bodyPr>
          <a:lstStyle/>
          <a:p>
            <a:r>
              <a:rPr lang="es-ES" sz="2000" b="1" dirty="0">
                <a:solidFill>
                  <a:srgbClr val="4E9EBA"/>
                </a:solidFill>
              </a:rPr>
              <a:t>TRAMADOL Y ANTICOAGULANTES</a:t>
            </a:r>
            <a:endParaRPr lang="it-IT" sz="2000" b="1" dirty="0" smtClean="0">
              <a:solidFill>
                <a:srgbClr val="4E9EBA"/>
              </a:solidFill>
            </a:endParaRPr>
          </a:p>
          <a:p>
            <a:endParaRPr lang="es-ES" sz="1400" dirty="0" smtClean="0"/>
          </a:p>
          <a:p>
            <a:pPr marL="285750" indent="-285750">
              <a:buFont typeface="Arial" panose="020B0604020202020204" pitchFamily="34" charset="0"/>
              <a:buChar char="•"/>
            </a:pPr>
            <a:r>
              <a:rPr lang="es-ES" sz="2000" dirty="0" smtClean="0"/>
              <a:t>El </a:t>
            </a:r>
            <a:r>
              <a:rPr lang="es-ES" sz="2000" dirty="0" err="1"/>
              <a:t>tramadol</a:t>
            </a:r>
            <a:r>
              <a:rPr lang="es-ES" sz="2000" dirty="0"/>
              <a:t> es un opioide débil que, además de activar los receptores opioides, inhibe la </a:t>
            </a:r>
            <a:r>
              <a:rPr lang="es-ES" sz="2000" dirty="0" err="1"/>
              <a:t>recaptación</a:t>
            </a:r>
            <a:r>
              <a:rPr lang="es-ES" sz="2000" dirty="0"/>
              <a:t> de serotonina y noradrenalina, y presenta variabilidades interindividuales importantes en su </a:t>
            </a:r>
            <a:r>
              <a:rPr lang="es-ES" sz="2000" dirty="0" smtClean="0"/>
              <a:t>metabolización. </a:t>
            </a:r>
          </a:p>
          <a:p>
            <a:pPr marL="285750" indent="-285750">
              <a:buFont typeface="Arial" panose="020B0604020202020204" pitchFamily="34" charset="0"/>
              <a:buChar char="•"/>
            </a:pPr>
            <a:endParaRPr lang="es-ES" sz="2000" dirty="0"/>
          </a:p>
          <a:p>
            <a:pPr marL="285750" indent="-285750">
              <a:buFont typeface="Arial" panose="020B0604020202020204" pitchFamily="34" charset="0"/>
              <a:buChar char="•"/>
            </a:pPr>
            <a:r>
              <a:rPr lang="es-ES" sz="2000" b="1" dirty="0" err="1" smtClean="0">
                <a:solidFill>
                  <a:srgbClr val="4E9EBA"/>
                </a:solidFill>
              </a:rPr>
              <a:t>Metaanálisis</a:t>
            </a:r>
            <a:r>
              <a:rPr lang="es-ES" sz="2000" dirty="0" smtClean="0"/>
              <a:t> </a:t>
            </a:r>
            <a:r>
              <a:rPr lang="es-ES" sz="2000" dirty="0"/>
              <a:t>de estudios </a:t>
            </a:r>
            <a:r>
              <a:rPr lang="es-ES" sz="2000" dirty="0" smtClean="0"/>
              <a:t>observacionales: se </a:t>
            </a:r>
            <a:r>
              <a:rPr lang="es-ES" sz="2000" dirty="0"/>
              <a:t>concluyó que existe asociación entre el uso conjunto de </a:t>
            </a:r>
            <a:r>
              <a:rPr lang="es-ES" sz="2000" dirty="0" err="1"/>
              <a:t>tramadol</a:t>
            </a:r>
            <a:r>
              <a:rPr lang="es-ES" sz="2000" dirty="0"/>
              <a:t> y antagonistas de la vitamina K y el riesgo de hemorragia</a:t>
            </a:r>
            <a:r>
              <a:rPr lang="es-ES" sz="2000" dirty="0" smtClean="0"/>
              <a:t>; </a:t>
            </a:r>
            <a:r>
              <a:rPr lang="es-ES" sz="2000" dirty="0"/>
              <a:t>la evidencia es limitada para los anticoagulantes orales directos, y se necesitan estudios adicionales. </a:t>
            </a:r>
            <a:endParaRPr lang="es-ES" sz="2000" dirty="0" smtClean="0"/>
          </a:p>
          <a:p>
            <a:pPr marL="285750" indent="-285750">
              <a:buFont typeface="Arial" panose="020B0604020202020204" pitchFamily="34" charset="0"/>
              <a:buChar char="•"/>
            </a:pPr>
            <a:endParaRPr lang="es-ES" sz="2000" dirty="0"/>
          </a:p>
          <a:p>
            <a:pPr marL="285750" indent="-285750">
              <a:buFont typeface="Arial" panose="020B0604020202020204" pitchFamily="34" charset="0"/>
              <a:buChar char="•"/>
            </a:pPr>
            <a:r>
              <a:rPr lang="es-ES" sz="2000" dirty="0"/>
              <a:t>Ante la sospecha de que el uso concomitante de anticoagulantes y </a:t>
            </a:r>
            <a:r>
              <a:rPr lang="es-ES" sz="2000" dirty="0" err="1"/>
              <a:t>tramadol</a:t>
            </a:r>
            <a:r>
              <a:rPr lang="es-ES" sz="2000" dirty="0"/>
              <a:t> pueda aumentar el riesgo de sufrir hemorragias graves, se tendría que </a:t>
            </a:r>
            <a:r>
              <a:rPr lang="es-ES" sz="2000" u="sng" dirty="0"/>
              <a:t>limitar el uso de </a:t>
            </a:r>
            <a:r>
              <a:rPr lang="es-ES" sz="2000" u="sng" dirty="0" err="1"/>
              <a:t>tramadol</a:t>
            </a:r>
            <a:r>
              <a:rPr lang="es-ES" sz="2000" u="sng" dirty="0"/>
              <a:t> en pacientes </a:t>
            </a:r>
            <a:r>
              <a:rPr lang="es-ES" sz="2000" u="sng" dirty="0" err="1"/>
              <a:t>anticoagulados</a:t>
            </a:r>
            <a:r>
              <a:rPr lang="es-ES" sz="2000" u="sng" dirty="0"/>
              <a:t> a cuando esté estrictamente justificado </a:t>
            </a:r>
            <a:r>
              <a:rPr lang="es-ES" sz="2000" dirty="0"/>
              <a:t>y optar por otros analgésicos. </a:t>
            </a:r>
            <a:endParaRPr lang="it-IT" sz="2000" dirty="0" smtClean="0">
              <a:solidFill>
                <a:srgbClr val="4E9EBA"/>
              </a:solidFill>
            </a:endParaRPr>
          </a:p>
          <a:p>
            <a:pPr>
              <a:lnSpc>
                <a:spcPct val="150000"/>
              </a:lnSpc>
            </a:pPr>
            <a:endParaRPr lang="it-IT" dirty="0">
              <a:solidFill>
                <a:srgbClr val="4E9EBA"/>
              </a:solidFill>
            </a:endParaRPr>
          </a:p>
          <a:p>
            <a:endParaRPr lang="es-ES" b="1" dirty="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dirty="0" smtClean="0">
              <a:solidFill>
                <a:srgbClr val="4E9EBA"/>
              </a:solidFill>
            </a:endParaRPr>
          </a:p>
          <a:p>
            <a:endParaRPr lang="it-IT" sz="1200" dirty="0" smtClean="0">
              <a:solidFill>
                <a:srgbClr val="4E9EBA"/>
              </a:solidFill>
            </a:endParaRPr>
          </a:p>
        </p:txBody>
      </p:sp>
    </p:spTree>
    <p:extLst>
      <p:ext uri="{BB962C8B-B14F-4D97-AF65-F5344CB8AC3E}">
        <p14:creationId xmlns:p14="http://schemas.microsoft.com/office/powerpoint/2010/main" val="713495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635" y="356090"/>
            <a:ext cx="10515600" cy="732155"/>
          </a:xfrm>
        </p:spPr>
        <p:txBody>
          <a:bodyPr/>
          <a:lstStyle/>
          <a:p>
            <a:pPr algn="ctr"/>
            <a:r>
              <a:rPr lang="es-ES" sz="4000" dirty="0" smtClean="0">
                <a:solidFill>
                  <a:srgbClr val="4E9EBA"/>
                </a:solidFill>
                <a:latin typeface="Arial Black" pitchFamily="34" charset="0"/>
                <a:ea typeface="+mn-ea"/>
                <a:cs typeface="+mn-cs"/>
              </a:rPr>
              <a:t>Sumario</a:t>
            </a:r>
            <a:endParaRPr lang="es-ES" sz="4000" dirty="0">
              <a:solidFill>
                <a:srgbClr val="4E9EBA"/>
              </a:solidFill>
              <a:latin typeface="Arial Black" pitchFamily="34" charset="0"/>
              <a:ea typeface="+mn-ea"/>
              <a:cs typeface="+mn-cs"/>
            </a:endParaRPr>
          </a:p>
        </p:txBody>
      </p:sp>
      <p:sp>
        <p:nvSpPr>
          <p:cNvPr id="4" name="Subtítulo 2"/>
          <p:cNvSpPr txBox="1">
            <a:spLocks/>
          </p:cNvSpPr>
          <p:nvPr/>
        </p:nvSpPr>
        <p:spPr>
          <a:xfrm>
            <a:off x="1213945" y="1578175"/>
            <a:ext cx="9601200" cy="3625592"/>
          </a:xfrm>
          <a:prstGeom prst="rect">
            <a:avLst/>
          </a:prstGeom>
          <a:solidFill>
            <a:srgbClr val="5FACBC"/>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10000"/>
              </a:lnSpc>
            </a:pPr>
            <a:endParaRPr lang="es-ES" sz="2200" dirty="0" smtClean="0">
              <a:solidFill>
                <a:schemeClr val="bg1"/>
              </a:solidFill>
            </a:endParaRPr>
          </a:p>
          <a:p>
            <a:pPr marL="342900" indent="-342900" algn="just">
              <a:lnSpc>
                <a:spcPct val="110000"/>
              </a:lnSpc>
            </a:pPr>
            <a:r>
              <a:rPr lang="es-ES" sz="2200" dirty="0" smtClean="0">
                <a:solidFill>
                  <a:schemeClr val="bg1"/>
                </a:solidFill>
              </a:rPr>
              <a:t>INTRODUCCIÓN</a:t>
            </a:r>
          </a:p>
          <a:p>
            <a:pPr marL="342900" indent="-342900" algn="just">
              <a:lnSpc>
                <a:spcPct val="110000"/>
              </a:lnSpc>
            </a:pPr>
            <a:r>
              <a:rPr lang="es-ES" sz="2200" dirty="0">
                <a:solidFill>
                  <a:schemeClr val="bg1"/>
                </a:solidFill>
              </a:rPr>
              <a:t>INFORMACIÓN DE SEGURIDAD DE LA </a:t>
            </a:r>
            <a:r>
              <a:rPr lang="es-ES" sz="2200" dirty="0" smtClean="0">
                <a:solidFill>
                  <a:schemeClr val="bg1"/>
                </a:solidFill>
              </a:rPr>
              <a:t>AEMPS</a:t>
            </a:r>
            <a:endParaRPr lang="es-ES" sz="2200" dirty="0">
              <a:solidFill>
                <a:schemeClr val="bg1"/>
              </a:solidFill>
            </a:endParaRPr>
          </a:p>
          <a:p>
            <a:pPr>
              <a:lnSpc>
                <a:spcPct val="120000"/>
              </a:lnSpc>
            </a:pPr>
            <a:r>
              <a:rPr lang="es-ES" sz="2200" dirty="0">
                <a:solidFill>
                  <a:schemeClr val="bg1"/>
                </a:solidFill>
              </a:rPr>
              <a:t> NUEVA INFORMACIÓN DE SEGURIDAD PROCEDENTE DE LA EVALUACIÓN PERIÓDICA DE LOS DATOS DE FARMACOVIGILANCIA QUE SE INCORPORA A LAS FICHAS TÉCNICAS Y LOS PROSPECTOS DE LOS MEDICAMENTOS </a:t>
            </a:r>
            <a:r>
              <a:rPr lang="es-ES" sz="2200" dirty="0"/>
              <a:t>	</a:t>
            </a:r>
          </a:p>
          <a:p>
            <a:pPr marL="342900" indent="-342900" algn="just">
              <a:lnSpc>
                <a:spcPct val="110000"/>
              </a:lnSpc>
            </a:pPr>
            <a:r>
              <a:rPr lang="es-ES" sz="2200" dirty="0" smtClean="0">
                <a:solidFill>
                  <a:schemeClr val="bg1"/>
                </a:solidFill>
              </a:rPr>
              <a:t>OTRAS COMUNICACIONES DE SEGURIDAD</a:t>
            </a: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698" y="1105592"/>
            <a:ext cx="9236826" cy="606829"/>
          </a:xfrm>
        </p:spPr>
        <p:txBody>
          <a:bodyPr>
            <a:normAutofit fontScale="90000"/>
          </a:bodyPr>
          <a:lstStyle/>
          <a:p>
            <a:pPr algn="ctr"/>
            <a:r>
              <a:rPr lang="es-ES" sz="4000" b="1" dirty="0">
                <a:solidFill>
                  <a:srgbClr val="4BACC6"/>
                </a:solidFill>
                <a:latin typeface="Arial Black" pitchFamily="34" charset="0"/>
              </a:rPr>
              <a:t>Para más información y bibliografía…</a:t>
            </a:r>
            <a:br>
              <a:rPr lang="es-ES" sz="4000" b="1" dirty="0">
                <a:solidFill>
                  <a:srgbClr val="4BACC6"/>
                </a:solidFill>
                <a:latin typeface="Arial Black" pitchFamily="34" charset="0"/>
              </a:rPr>
            </a:br>
            <a:endParaRPr lang="es-ES" sz="4000" dirty="0">
              <a:solidFill>
                <a:srgbClr val="4E9EBA"/>
              </a:solidFill>
              <a:latin typeface="Arial Black" pitchFamily="34" charset="0"/>
              <a:ea typeface="+mn-ea"/>
              <a:cs typeface="+mn-cs"/>
            </a:endParaRPr>
          </a:p>
        </p:txBody>
      </p:sp>
      <p:pic>
        <p:nvPicPr>
          <p:cNvPr id="4" name="Imagen 3"/>
          <p:cNvPicPr>
            <a:picLocks noChangeAspect="1"/>
          </p:cNvPicPr>
          <p:nvPr/>
        </p:nvPicPr>
        <p:blipFill>
          <a:blip r:embed="rId2"/>
          <a:stretch>
            <a:fillRect/>
          </a:stretch>
        </p:blipFill>
        <p:spPr>
          <a:xfrm>
            <a:off x="8447809" y="2095759"/>
            <a:ext cx="3276600" cy="3381375"/>
          </a:xfrm>
          <a:prstGeom prst="rect">
            <a:avLst/>
          </a:prstGeom>
        </p:spPr>
      </p:pic>
      <p:sp>
        <p:nvSpPr>
          <p:cNvPr id="3" name="Marcador de contenido 2"/>
          <p:cNvSpPr>
            <a:spLocks noGrp="1"/>
          </p:cNvSpPr>
          <p:nvPr>
            <p:ph idx="1"/>
          </p:nvPr>
        </p:nvSpPr>
        <p:spPr>
          <a:xfrm>
            <a:off x="1454821" y="3329154"/>
            <a:ext cx="7315258" cy="651568"/>
          </a:xfrm>
        </p:spPr>
        <p:txBody>
          <a:bodyPr>
            <a:normAutofit/>
          </a:bodyPr>
          <a:lstStyle/>
          <a:p>
            <a:pPr marL="0" indent="0">
              <a:buNone/>
            </a:pPr>
            <a:r>
              <a:rPr lang="pt-BR" dirty="0">
                <a:solidFill>
                  <a:srgbClr val="4E9EBA"/>
                </a:solidFill>
                <a:latin typeface="Arial Black" pitchFamily="34" charset="0"/>
                <a:hlinkClick r:id="rId3"/>
              </a:rPr>
              <a:t>INFAC VOLUMEN 32 • Nº 1 • 2024</a:t>
            </a:r>
            <a:endParaRPr lang="es-ES" dirty="0"/>
          </a:p>
          <a:p>
            <a:pPr marL="0" indent="0">
              <a:buNone/>
            </a:pPr>
            <a:endParaRPr lang="es-ES" dirty="0"/>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4"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982377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smtClean="0">
                <a:solidFill>
                  <a:srgbClr val="4E9EBA"/>
                </a:solidFill>
                <a:latin typeface="Arial Black" pitchFamily="34" charset="0"/>
                <a:ea typeface="+mn-ea"/>
                <a:cs typeface="+mn-cs"/>
              </a:rPr>
              <a:t>INTRODUCCIÓN</a:t>
            </a:r>
            <a:endParaRPr lang="es-ES" sz="40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68288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es-ES" sz="2400" dirty="0" smtClean="0"/>
              <a:t>El </a:t>
            </a:r>
            <a:r>
              <a:rPr lang="es-ES" sz="2400" dirty="0"/>
              <a:t>perfil de seguridad de los nuevos medicamentos no es bien conocido en el momento de su comercialización, e incluso en los medicamentos que llevan tiempo comercializados, resulta necesario realizar estudios de seguridad. </a:t>
            </a:r>
          </a:p>
          <a:p>
            <a:pPr algn="just">
              <a:lnSpc>
                <a:spcPct val="150000"/>
              </a:lnSpc>
            </a:pPr>
            <a:r>
              <a:rPr lang="es-ES" sz="2400" dirty="0"/>
              <a:t>Desde 2012, el organismo responsable de evaluar y controlar la seguridad de los medicamentos humanos en la Agencia </a:t>
            </a:r>
            <a:r>
              <a:rPr lang="es-ES" sz="2400" dirty="0" smtClean="0"/>
              <a:t>Europea </a:t>
            </a:r>
            <a:r>
              <a:rPr lang="es-ES" sz="2400" dirty="0"/>
              <a:t>de Medicamentos (EMA) es </a:t>
            </a:r>
            <a:r>
              <a:rPr lang="es-ES" sz="2400" dirty="0" smtClean="0"/>
              <a:t>el </a:t>
            </a:r>
            <a:r>
              <a:rPr lang="es-ES" sz="2400" b="1" dirty="0" smtClean="0">
                <a:solidFill>
                  <a:srgbClr val="4E9EBA"/>
                </a:solidFill>
              </a:rPr>
              <a:t>Comité de Evaluación de Riesgos de </a:t>
            </a:r>
            <a:r>
              <a:rPr lang="es-ES" sz="2400" b="1" dirty="0" err="1" smtClean="0">
                <a:solidFill>
                  <a:srgbClr val="4E9EBA"/>
                </a:solidFill>
              </a:rPr>
              <a:t>Farmacovigilancia</a:t>
            </a:r>
            <a:r>
              <a:rPr lang="es-ES" sz="2400" b="1" dirty="0" smtClean="0">
                <a:solidFill>
                  <a:srgbClr val="4E9EBA"/>
                </a:solidFill>
              </a:rPr>
              <a:t> (PRAC).</a:t>
            </a:r>
            <a:r>
              <a:rPr lang="es-ES" sz="2400" b="1" dirty="0" smtClean="0"/>
              <a:t> </a:t>
            </a:r>
            <a:endParaRPr lang="es-ES" sz="2400" b="1"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784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2155"/>
          </a:xfrm>
        </p:spPr>
        <p:txBody>
          <a:bodyPr/>
          <a:lstStyle/>
          <a:p>
            <a:pPr algn="ctr"/>
            <a:r>
              <a:rPr lang="es-ES" sz="4000" dirty="0" smtClean="0">
                <a:solidFill>
                  <a:srgbClr val="4E9EBA"/>
                </a:solidFill>
                <a:latin typeface="Arial Black" pitchFamily="34" charset="0"/>
                <a:ea typeface="+mn-ea"/>
                <a:cs typeface="+mn-cs"/>
              </a:rPr>
              <a:t>INTRODUCCIÓN</a:t>
            </a:r>
            <a:endParaRPr lang="es-ES" sz="40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ES" sz="2000" dirty="0" smtClean="0"/>
              <a:t>La </a:t>
            </a:r>
            <a:r>
              <a:rPr lang="es-ES" sz="2000" dirty="0"/>
              <a:t>información de seguridad de los medicamentos está recogida en </a:t>
            </a:r>
            <a:r>
              <a:rPr lang="es-ES" sz="2000" dirty="0" smtClean="0"/>
              <a:t>el Centro </a:t>
            </a:r>
            <a:r>
              <a:rPr lang="es-ES" sz="2000" dirty="0"/>
              <a:t>de Información de Medicamentos de la Agencia Española de Medicamentos y Productos Sanitarios (AEMPS): </a:t>
            </a:r>
            <a:r>
              <a:rPr lang="es-ES" sz="2000" b="1" dirty="0">
                <a:solidFill>
                  <a:srgbClr val="4E9EBA"/>
                </a:solidFill>
              </a:rPr>
              <a:t>CIMA: Centro de información de medicamentos. </a:t>
            </a: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1623526" y="3201779"/>
            <a:ext cx="9227975" cy="2984217"/>
          </a:xfrm>
          <a:prstGeom prst="rect">
            <a:avLst/>
          </a:prstGeom>
        </p:spPr>
      </p:pic>
    </p:spTree>
    <p:extLst>
      <p:ext uri="{BB962C8B-B14F-4D97-AF65-F5344CB8AC3E}">
        <p14:creationId xmlns:p14="http://schemas.microsoft.com/office/powerpoint/2010/main" val="3229392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07906" y="718486"/>
            <a:ext cx="11279296" cy="485775"/>
          </a:xfrm>
          <a:prstGeom prst="rect">
            <a:avLst/>
          </a:prstGeom>
        </p:spPr>
      </p:pic>
      <p:sp>
        <p:nvSpPr>
          <p:cNvPr id="4" name="Subtítulo 2"/>
          <p:cNvSpPr txBox="1">
            <a:spLocks/>
          </p:cNvSpPr>
          <p:nvPr/>
        </p:nvSpPr>
        <p:spPr>
          <a:xfrm>
            <a:off x="989045" y="1841222"/>
            <a:ext cx="5542384" cy="3497396"/>
          </a:xfrm>
          <a:prstGeom prst="rect">
            <a:avLst/>
          </a:prstGeom>
          <a:noFill/>
          <a:ln w="38100">
            <a:solidFill>
              <a:srgbClr val="4E9EBA"/>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smtClean="0"/>
              <a:t> </a:t>
            </a:r>
            <a:r>
              <a:rPr lang="es-ES" sz="2400" dirty="0"/>
              <a:t>Codeína con ibuprofeno </a:t>
            </a:r>
          </a:p>
          <a:p>
            <a:r>
              <a:rPr lang="pt-BR" sz="2400" dirty="0"/>
              <a:t>Vacunas </a:t>
            </a:r>
            <a:r>
              <a:rPr lang="pt-BR" sz="2400" dirty="0" err="1"/>
              <a:t>ARNm</a:t>
            </a:r>
            <a:r>
              <a:rPr lang="pt-BR" sz="2400" dirty="0"/>
              <a:t> frente a COVID-19 </a:t>
            </a:r>
          </a:p>
          <a:p>
            <a:r>
              <a:rPr lang="es-ES" sz="2400" dirty="0" err="1"/>
              <a:t>Brivudina</a:t>
            </a:r>
            <a:r>
              <a:rPr lang="es-ES" sz="2400" dirty="0"/>
              <a:t> </a:t>
            </a:r>
          </a:p>
          <a:p>
            <a:r>
              <a:rPr lang="es-ES" sz="2400" dirty="0" err="1"/>
              <a:t>Valproato</a:t>
            </a:r>
            <a:r>
              <a:rPr lang="es-ES" sz="2400" dirty="0"/>
              <a:t> </a:t>
            </a:r>
          </a:p>
          <a:p>
            <a:r>
              <a:rPr lang="es-ES" sz="2400" dirty="0" err="1"/>
              <a:t>Topiramato</a:t>
            </a:r>
            <a:r>
              <a:rPr lang="es-ES" sz="2400" dirty="0"/>
              <a:t> </a:t>
            </a:r>
          </a:p>
          <a:p>
            <a:r>
              <a:rPr lang="es-ES" sz="2400" dirty="0" err="1"/>
              <a:t>Fluoroquinolonas</a:t>
            </a:r>
            <a:r>
              <a:rPr lang="es-ES" sz="2400" dirty="0"/>
              <a:t> </a:t>
            </a:r>
          </a:p>
          <a:p>
            <a:r>
              <a:rPr lang="es-ES" sz="2400" dirty="0" err="1"/>
              <a:t>Metamizol</a:t>
            </a:r>
            <a:r>
              <a:rPr lang="es-ES" sz="2400" dirty="0"/>
              <a:t> </a:t>
            </a:r>
            <a:r>
              <a:rPr lang="es-ES" dirty="0"/>
              <a:t>	</a:t>
            </a:r>
          </a:p>
        </p:txBody>
      </p:sp>
    </p:spTree>
    <p:extLst>
      <p:ext uri="{BB962C8B-B14F-4D97-AF65-F5344CB8AC3E}">
        <p14:creationId xmlns:p14="http://schemas.microsoft.com/office/powerpoint/2010/main" val="2683208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668176"/>
            <a:ext cx="10515600" cy="732155"/>
          </a:xfrm>
        </p:spPr>
        <p:txBody>
          <a:bodyPr>
            <a:noAutofit/>
          </a:bodyPr>
          <a:lstStyle/>
          <a:p>
            <a:pPr algn="ctr"/>
            <a:r>
              <a:rPr lang="es-ES" sz="2000" dirty="0">
                <a:solidFill>
                  <a:srgbClr val="4E9EBA"/>
                </a:solidFill>
                <a:latin typeface="Arial Black" pitchFamily="34" charset="0"/>
                <a:ea typeface="+mn-ea"/>
                <a:cs typeface="+mn-cs"/>
              </a:rPr>
              <a:t>MEDICAMENTOS QUE COMBINAN CODEÍNA E IBUPROFENO: EVITAR EL USO PROLONGADO Y DE DOSIS SUPERIORES A LAS </a:t>
            </a:r>
            <a:r>
              <a:rPr lang="es-ES" sz="2000" dirty="0" smtClean="0">
                <a:solidFill>
                  <a:srgbClr val="4E9EBA"/>
                </a:solidFill>
                <a:latin typeface="Arial Black" pitchFamily="34" charset="0"/>
                <a:ea typeface="+mn-ea"/>
                <a:cs typeface="+mn-cs"/>
              </a:rPr>
              <a:t>RECOMENDADAS </a:t>
            </a:r>
            <a:endParaRPr lang="es-ES" sz="20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838199" y="1569794"/>
            <a:ext cx="10742709" cy="4247317"/>
          </a:xfrm>
          <a:prstGeom prst="rect">
            <a:avLst/>
          </a:prstGeom>
          <a:noFill/>
        </p:spPr>
        <p:txBody>
          <a:bodyPr wrap="square" rtlCol="0">
            <a:spAutoFit/>
          </a:bodyPr>
          <a:lstStyle/>
          <a:p>
            <a:pPr algn="just"/>
            <a:r>
              <a:rPr lang="es-ES" dirty="0" smtClean="0"/>
              <a:t>El </a:t>
            </a:r>
            <a:r>
              <a:rPr lang="es-ES" dirty="0"/>
              <a:t>uso repetido de </a:t>
            </a:r>
            <a:r>
              <a:rPr lang="es-ES" dirty="0" smtClean="0"/>
              <a:t>la </a:t>
            </a:r>
            <a:r>
              <a:rPr lang="es-ES" dirty="0"/>
              <a:t>combinación puede provocar </a:t>
            </a:r>
            <a:r>
              <a:rPr lang="es-ES" b="1" dirty="0"/>
              <a:t>dependencia </a:t>
            </a:r>
            <a:r>
              <a:rPr lang="es-ES" b="1" dirty="0" smtClean="0"/>
              <a:t>y abuso</a:t>
            </a:r>
            <a:r>
              <a:rPr lang="es-ES" dirty="0" smtClean="0"/>
              <a:t>, aumentando </a:t>
            </a:r>
            <a:r>
              <a:rPr lang="es-ES" dirty="0"/>
              <a:t>así la toxicidad del ibuprofeno y la posibilidad de aparición de reacciones adversas dependientes de la dosis. </a:t>
            </a:r>
            <a:endParaRPr lang="es-ES" dirty="0" smtClean="0"/>
          </a:p>
          <a:p>
            <a:pPr marL="342900" indent="-342900" algn="just">
              <a:buFont typeface="Arial" panose="020B0604020202020204" pitchFamily="34" charset="0"/>
              <a:buChar char="•"/>
            </a:pPr>
            <a:endParaRPr lang="es-ES" dirty="0" smtClean="0"/>
          </a:p>
          <a:p>
            <a:pPr algn="just"/>
            <a:r>
              <a:rPr lang="es-ES" dirty="0" smtClean="0"/>
              <a:t>Se han </a:t>
            </a:r>
            <a:r>
              <a:rPr lang="es-ES" dirty="0"/>
              <a:t>identificado casos graves, algunos con desenlace mortal, de perforaciones y hemorragias gastrointestinales, anemia grave, insuficiencia renal, acidosis tubular renal e hipopotasemia grave </a:t>
            </a:r>
            <a:r>
              <a:rPr lang="es-ES" dirty="0" smtClean="0"/>
              <a:t>cuando se utilizan dosis </a:t>
            </a:r>
            <a:r>
              <a:rPr lang="es-ES" dirty="0"/>
              <a:t>superiores a las </a:t>
            </a:r>
            <a:r>
              <a:rPr lang="es-ES" dirty="0" smtClean="0"/>
              <a:t>recomendadas. </a:t>
            </a:r>
          </a:p>
          <a:p>
            <a:pPr algn="just"/>
            <a:endParaRPr lang="es-ES" dirty="0" smtClean="0"/>
          </a:p>
          <a:p>
            <a:pPr algn="just"/>
            <a:r>
              <a:rPr lang="es-ES" b="1" dirty="0" smtClean="0">
                <a:solidFill>
                  <a:srgbClr val="4E9EBA"/>
                </a:solidFill>
              </a:rPr>
              <a:t>La AEMPS recomienda: </a:t>
            </a:r>
          </a:p>
          <a:p>
            <a:pPr algn="just"/>
            <a:endParaRPr lang="es-ES" b="1" dirty="0">
              <a:solidFill>
                <a:srgbClr val="4E9EBA"/>
              </a:solidFill>
            </a:endParaRPr>
          </a:p>
          <a:p>
            <a:pPr marL="342900" indent="-342900" algn="just">
              <a:buFont typeface="Arial" panose="020B0604020202020204" pitchFamily="34" charset="0"/>
              <a:buChar char="•"/>
            </a:pPr>
            <a:r>
              <a:rPr lang="es-ES" dirty="0" smtClean="0"/>
              <a:t>No superar </a:t>
            </a:r>
            <a:r>
              <a:rPr lang="es-ES" dirty="0"/>
              <a:t>los 3 </a:t>
            </a:r>
            <a:r>
              <a:rPr lang="es-ES" dirty="0" smtClean="0"/>
              <a:t>días de tratamiento </a:t>
            </a:r>
            <a:r>
              <a:rPr lang="es-ES" dirty="0"/>
              <a:t>y </a:t>
            </a:r>
            <a:r>
              <a:rPr lang="es-ES" dirty="0" smtClean="0"/>
              <a:t>solicitar consulta </a:t>
            </a:r>
            <a:r>
              <a:rPr lang="es-ES" dirty="0"/>
              <a:t>médica si no se alcanza un alivio efectivo del dolor. </a:t>
            </a:r>
            <a:endParaRPr lang="es-ES" dirty="0" smtClean="0"/>
          </a:p>
          <a:p>
            <a:pPr marL="342900" indent="-342900" algn="just">
              <a:buFont typeface="Arial" panose="020B0604020202020204" pitchFamily="34" charset="0"/>
              <a:buChar char="•"/>
            </a:pPr>
            <a:endParaRPr lang="es-ES" dirty="0"/>
          </a:p>
          <a:p>
            <a:pPr marL="342900" indent="-342900" algn="just">
              <a:buFont typeface="Arial" panose="020B0604020202020204" pitchFamily="34" charset="0"/>
              <a:buChar char="•"/>
            </a:pPr>
            <a:r>
              <a:rPr lang="es-ES" dirty="0"/>
              <a:t>Considerar una posible acidosis tubular renal en pacientes </a:t>
            </a:r>
            <a:r>
              <a:rPr lang="es-ES" dirty="0" smtClean="0"/>
              <a:t>que </a:t>
            </a:r>
            <a:r>
              <a:rPr lang="es-ES" dirty="0"/>
              <a:t>presentan hipopotasemia no explicada por otras causas y acidosis metabólica. </a:t>
            </a:r>
            <a:endParaRPr lang="es-ES" dirty="0" smtClean="0"/>
          </a:p>
          <a:p>
            <a:pPr marL="342900" indent="-342900" algn="just">
              <a:buFont typeface="Arial" panose="020B0604020202020204" pitchFamily="34" charset="0"/>
              <a:buChar char="•"/>
            </a:pPr>
            <a:endParaRPr lang="es-ES" dirty="0"/>
          </a:p>
          <a:p>
            <a:pPr marL="342900" indent="-342900" algn="just">
              <a:buFont typeface="Arial" panose="020B0604020202020204" pitchFamily="34" charset="0"/>
              <a:buChar char="•"/>
            </a:pPr>
            <a:r>
              <a:rPr lang="es-ES" dirty="0"/>
              <a:t>Informar a los pacientes sobre los riesgos debido a la dependencia de </a:t>
            </a:r>
            <a:r>
              <a:rPr lang="es-ES" dirty="0" smtClean="0"/>
              <a:t>codeína. </a:t>
            </a:r>
            <a:endParaRPr lang="es-ES" sz="1600" dirty="0"/>
          </a:p>
        </p:txBody>
      </p:sp>
    </p:spTree>
    <p:extLst>
      <p:ext uri="{BB962C8B-B14F-4D97-AF65-F5344CB8AC3E}">
        <p14:creationId xmlns:p14="http://schemas.microsoft.com/office/powerpoint/2010/main" val="2579649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itchFamily="34" charset="0"/>
                <a:ea typeface="+mn-ea"/>
                <a:cs typeface="+mn-cs"/>
              </a:rPr>
              <a:t>VACUNAS</a:t>
            </a:r>
            <a:r>
              <a:rPr lang="es-ES" dirty="0"/>
              <a:t> </a:t>
            </a:r>
            <a:r>
              <a:rPr lang="es-ES" sz="2000" dirty="0">
                <a:solidFill>
                  <a:srgbClr val="4E9EBA"/>
                </a:solidFill>
                <a:latin typeface="Arial Black" pitchFamily="34" charset="0"/>
                <a:ea typeface="+mn-ea"/>
                <a:cs typeface="+mn-cs"/>
              </a:rPr>
              <a:t>DE ARNM (COMIRNATY® Y SPIKEVAX®) FRENTE A LA COVID-19 Y RIESGO DE SANGRADO MENSTRUAL ABUNDANTE.</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934033" y="1661683"/>
            <a:ext cx="10742709" cy="4524315"/>
          </a:xfrm>
          <a:prstGeom prst="rect">
            <a:avLst/>
          </a:prstGeom>
          <a:noFill/>
        </p:spPr>
        <p:txBody>
          <a:bodyPr wrap="square" rtlCol="0">
            <a:spAutoFit/>
          </a:bodyPr>
          <a:lstStyle/>
          <a:p>
            <a:endParaRPr lang="es-ES" sz="1100" dirty="0"/>
          </a:p>
          <a:p>
            <a:pPr marL="285750" indent="-285750" algn="just">
              <a:buFont typeface="Arial" panose="020B0604020202020204" pitchFamily="34" charset="0"/>
              <a:buChar char="•"/>
            </a:pPr>
            <a:r>
              <a:rPr lang="es-ES" dirty="0" smtClean="0"/>
              <a:t>Las </a:t>
            </a:r>
            <a:r>
              <a:rPr lang="es-ES" dirty="0"/>
              <a:t>vacunas de </a:t>
            </a:r>
            <a:r>
              <a:rPr lang="es-ES" dirty="0" err="1"/>
              <a:t>ARNm</a:t>
            </a:r>
            <a:r>
              <a:rPr lang="es-ES" dirty="0"/>
              <a:t>, </a:t>
            </a:r>
            <a:r>
              <a:rPr lang="es-ES" dirty="0" err="1"/>
              <a:t>Comirnaty</a:t>
            </a:r>
            <a:r>
              <a:rPr lang="es-ES" dirty="0"/>
              <a:t>® y </a:t>
            </a:r>
            <a:r>
              <a:rPr lang="es-ES" dirty="0" err="1"/>
              <a:t>Spikevax</a:t>
            </a:r>
            <a:r>
              <a:rPr lang="es-ES" dirty="0"/>
              <a:t>®, </a:t>
            </a:r>
            <a:r>
              <a:rPr lang="es-ES" dirty="0" smtClean="0"/>
              <a:t>se han relacionado con </a:t>
            </a:r>
            <a:r>
              <a:rPr lang="es-ES" dirty="0"/>
              <a:t>la aparición de sangrado menstrual abundante. La frecuencia es desconocida. Estos cambios pueden aparecer después de la primera y </a:t>
            </a:r>
            <a:r>
              <a:rPr lang="es-ES" dirty="0" smtClean="0"/>
              <a:t>segunda </a:t>
            </a:r>
            <a:r>
              <a:rPr lang="es-ES" dirty="0"/>
              <a:t>dosis, así como tras la dosis de refuerzo de ambas vacunas. </a:t>
            </a:r>
            <a:endParaRPr lang="es-ES" dirty="0" smtClean="0"/>
          </a:p>
          <a:p>
            <a:pPr algn="just"/>
            <a:endParaRPr lang="es-ES" sz="700" dirty="0"/>
          </a:p>
          <a:p>
            <a:pPr marL="285750" indent="-285750" algn="just">
              <a:lnSpc>
                <a:spcPct val="150000"/>
              </a:lnSpc>
              <a:buFont typeface="Arial" panose="020B0604020202020204" pitchFamily="34" charset="0"/>
              <a:buChar char="•"/>
            </a:pPr>
            <a:r>
              <a:rPr lang="es-ES" dirty="0" smtClean="0"/>
              <a:t>Los </a:t>
            </a:r>
            <a:r>
              <a:rPr lang="es-ES" dirty="0"/>
              <a:t>casos identificados describen principalmente alteraciones en el sangrado menstrual no graves y transitorias. </a:t>
            </a:r>
          </a:p>
          <a:p>
            <a:pPr marL="285750" indent="-285750" algn="just">
              <a:lnSpc>
                <a:spcPct val="150000"/>
              </a:lnSpc>
              <a:buFont typeface="Arial" panose="020B0604020202020204" pitchFamily="34" charset="0"/>
              <a:buChar char="•"/>
            </a:pPr>
            <a:r>
              <a:rPr lang="es-ES" dirty="0" smtClean="0"/>
              <a:t>No </a:t>
            </a:r>
            <a:r>
              <a:rPr lang="es-ES" dirty="0"/>
              <a:t>existe evidencia que sugiera que estas alteraciones menstruales tengan algún impacto en la reproducción y la fertilidad de la mujer. </a:t>
            </a:r>
          </a:p>
          <a:p>
            <a:pPr marL="285750" indent="-285750" algn="just">
              <a:lnSpc>
                <a:spcPct val="150000"/>
              </a:lnSpc>
              <a:buFont typeface="Arial" panose="020B0604020202020204" pitchFamily="34" charset="0"/>
              <a:buChar char="•"/>
            </a:pPr>
            <a:r>
              <a:rPr lang="es-ES" dirty="0" smtClean="0"/>
              <a:t>No </a:t>
            </a:r>
            <a:r>
              <a:rPr lang="es-ES" dirty="0"/>
              <a:t>hay suficiente evidencia científica para establecer una relación causal entre las vacunas </a:t>
            </a:r>
            <a:r>
              <a:rPr lang="es-ES" dirty="0" err="1"/>
              <a:t>Comirnaty</a:t>
            </a:r>
            <a:r>
              <a:rPr lang="es-ES" dirty="0"/>
              <a:t>® y </a:t>
            </a:r>
            <a:r>
              <a:rPr lang="es-ES" dirty="0" err="1"/>
              <a:t>Spikevax</a:t>
            </a:r>
            <a:r>
              <a:rPr lang="es-ES" dirty="0"/>
              <a:t>® y los casos de ausencia de menstruación (amenorrea</a:t>
            </a:r>
            <a:r>
              <a:rPr lang="es-ES" dirty="0" smtClean="0"/>
              <a:t>).</a:t>
            </a:r>
          </a:p>
          <a:p>
            <a:pPr algn="just"/>
            <a:endParaRPr lang="es-ES" dirty="0" smtClean="0"/>
          </a:p>
          <a:p>
            <a:pPr marL="285750" indent="-285750" algn="just">
              <a:buFont typeface="Arial" panose="020B0604020202020204" pitchFamily="34" charset="0"/>
              <a:buChar char="•"/>
            </a:pPr>
            <a:endParaRPr lang="es-ES" dirty="0" smtClean="0"/>
          </a:p>
          <a:p>
            <a:pPr algn="just"/>
            <a:endParaRPr lang="es-ES" dirty="0"/>
          </a:p>
        </p:txBody>
      </p:sp>
    </p:spTree>
    <p:extLst>
      <p:ext uri="{BB962C8B-B14F-4D97-AF65-F5344CB8AC3E}">
        <p14:creationId xmlns:p14="http://schemas.microsoft.com/office/powerpoint/2010/main" val="816259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itchFamily="34" charset="0"/>
                <a:ea typeface="+mn-ea"/>
                <a:cs typeface="+mn-cs"/>
              </a:rPr>
              <a:t>BRIVUDINA (NERVINEX® Y BRIVUDINA ARISTO®): RECORDATORIO DE INTERACCIÓN POTENCIALMENTE MORTAL CON ANTINEOPLÁSICOS QUE CONTIENEN 5-FLUOROPIRIMIDINAS (CAPECITABINA, 5-FLUOROURACILO, TEGAFUR, FLOXURIDINA) Y CON </a:t>
            </a:r>
            <a:r>
              <a:rPr lang="es-ES" sz="2000" dirty="0" smtClean="0">
                <a:solidFill>
                  <a:srgbClr val="4E9EBA"/>
                </a:solidFill>
                <a:latin typeface="Arial Black" pitchFamily="34" charset="0"/>
                <a:ea typeface="+mn-ea"/>
                <a:cs typeface="+mn-cs"/>
              </a:rPr>
              <a:t>FLUCITOSINA </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965138" y="1783790"/>
            <a:ext cx="10742709" cy="4708981"/>
          </a:xfrm>
          <a:prstGeom prst="rect">
            <a:avLst/>
          </a:prstGeom>
          <a:noFill/>
        </p:spPr>
        <p:txBody>
          <a:bodyPr wrap="square" rtlCol="0">
            <a:spAutoFit/>
          </a:bodyPr>
          <a:lstStyle/>
          <a:p>
            <a:r>
              <a:rPr lang="it-IT" dirty="0" smtClean="0">
                <a:solidFill>
                  <a:srgbClr val="4E9EBA"/>
                </a:solidFill>
              </a:rPr>
              <a:t>Nota </a:t>
            </a:r>
            <a:r>
              <a:rPr lang="it-IT" dirty="0">
                <a:solidFill>
                  <a:srgbClr val="4E9EBA"/>
                </a:solidFill>
              </a:rPr>
              <a:t>Informativa MUH (FV), </a:t>
            </a:r>
            <a:r>
              <a:rPr lang="it-IT" dirty="0" smtClean="0">
                <a:solidFill>
                  <a:srgbClr val="4E9EBA"/>
                </a:solidFill>
              </a:rPr>
              <a:t>03/2023</a:t>
            </a:r>
          </a:p>
          <a:p>
            <a:endParaRPr lang="it-IT" sz="1200" dirty="0" smtClean="0">
              <a:solidFill>
                <a:srgbClr val="4E9EBA"/>
              </a:solidFill>
            </a:endParaRPr>
          </a:p>
          <a:p>
            <a:pPr marL="285750" indent="-285750" algn="just">
              <a:lnSpc>
                <a:spcPct val="150000"/>
              </a:lnSpc>
              <a:buFont typeface="Arial" panose="020B0604020202020204" pitchFamily="34" charset="0"/>
              <a:buChar char="•"/>
            </a:pPr>
            <a:r>
              <a:rPr lang="es-ES" b="1" dirty="0" smtClean="0"/>
              <a:t>Está contraindicada</a:t>
            </a:r>
            <a:r>
              <a:rPr lang="es-ES" dirty="0" smtClean="0"/>
              <a:t> la </a:t>
            </a:r>
            <a:r>
              <a:rPr lang="es-ES" dirty="0"/>
              <a:t>administración concomitante de brivudina con estos fármacos, o su administración en las cuatro semanas posteriores a la finalización de estos </a:t>
            </a:r>
            <a:r>
              <a:rPr lang="es-ES" dirty="0" smtClean="0"/>
              <a:t>tratamientos, </a:t>
            </a:r>
            <a:r>
              <a:rPr lang="es-ES" dirty="0"/>
              <a:t>ya que produce una sobreexposición y aumento de la toxicidad potencialmente mortal de las </a:t>
            </a:r>
            <a:r>
              <a:rPr lang="es-ES" dirty="0" err="1"/>
              <a:t>fluoropirimidinas</a:t>
            </a:r>
            <a:r>
              <a:rPr lang="es-ES" dirty="0"/>
              <a:t>, incluso cuando se administran vía tópica. </a:t>
            </a:r>
            <a:endParaRPr lang="es-ES" dirty="0" smtClean="0"/>
          </a:p>
          <a:p>
            <a:pPr marL="285750" indent="-285750" algn="just">
              <a:lnSpc>
                <a:spcPct val="150000"/>
              </a:lnSpc>
              <a:buFont typeface="Arial" panose="020B0604020202020204" pitchFamily="34" charset="0"/>
              <a:buChar char="•"/>
            </a:pPr>
            <a:r>
              <a:rPr lang="es-ES" dirty="0"/>
              <a:t>En caso de administración accidental de </a:t>
            </a:r>
            <a:r>
              <a:rPr lang="es-ES" dirty="0" err="1"/>
              <a:t>brivudina</a:t>
            </a:r>
            <a:r>
              <a:rPr lang="es-ES" dirty="0"/>
              <a:t> a pacientes que han recibido en las últimas cuatro semanas o están recibiendo </a:t>
            </a:r>
            <a:r>
              <a:rPr lang="es-ES" dirty="0" err="1"/>
              <a:t>fluoropirimidinas</a:t>
            </a:r>
            <a:r>
              <a:rPr lang="es-ES" dirty="0"/>
              <a:t>, es preciso </a:t>
            </a:r>
            <a:r>
              <a:rPr lang="es-ES" b="1" dirty="0"/>
              <a:t>suspender</a:t>
            </a:r>
            <a:r>
              <a:rPr lang="es-ES" dirty="0"/>
              <a:t> la administración de ambos fármacos y se recomienda </a:t>
            </a:r>
            <a:r>
              <a:rPr lang="es-ES" b="1" dirty="0"/>
              <a:t>hospitalización inmediata</a:t>
            </a:r>
            <a:r>
              <a:rPr lang="es-ES" dirty="0"/>
              <a:t>. </a:t>
            </a:r>
            <a:endParaRPr lang="es-ES" dirty="0" smtClean="0"/>
          </a:p>
          <a:p>
            <a:pPr marL="285750" indent="-285750" algn="just">
              <a:lnSpc>
                <a:spcPct val="150000"/>
              </a:lnSpc>
              <a:buFont typeface="Arial" panose="020B0604020202020204" pitchFamily="34" charset="0"/>
              <a:buChar char="•"/>
            </a:pPr>
            <a:r>
              <a:rPr lang="es-ES" dirty="0" smtClean="0"/>
              <a:t>En </a:t>
            </a:r>
            <a:r>
              <a:rPr lang="es-ES" dirty="0"/>
              <a:t>la página de la AEMPS se puede encontrar material </a:t>
            </a:r>
            <a:r>
              <a:rPr lang="es-ES" dirty="0" smtClean="0"/>
              <a:t>adicional: </a:t>
            </a:r>
            <a:r>
              <a:rPr lang="es-ES" dirty="0" smtClean="0">
                <a:solidFill>
                  <a:srgbClr val="4E9EBA"/>
                </a:solidFill>
              </a:rPr>
              <a:t>lista </a:t>
            </a:r>
            <a:r>
              <a:rPr lang="es-ES" dirty="0">
                <a:solidFill>
                  <a:srgbClr val="4E9EBA"/>
                </a:solidFill>
              </a:rPr>
              <a:t>de comprobación para el prescriptor</a:t>
            </a:r>
            <a:r>
              <a:rPr lang="es-ES" dirty="0"/>
              <a:t>, así como una </a:t>
            </a:r>
            <a:r>
              <a:rPr lang="es-ES" dirty="0">
                <a:solidFill>
                  <a:srgbClr val="4E9EBA"/>
                </a:solidFill>
              </a:rPr>
              <a:t>tarjeta de información para el </a:t>
            </a:r>
            <a:r>
              <a:rPr lang="es-ES" dirty="0" smtClean="0">
                <a:solidFill>
                  <a:srgbClr val="4E9EBA"/>
                </a:solidFill>
              </a:rPr>
              <a:t>paciente</a:t>
            </a:r>
            <a:r>
              <a:rPr lang="es-ES" dirty="0" smtClean="0"/>
              <a:t>. </a:t>
            </a:r>
          </a:p>
          <a:p>
            <a:pPr algn="just">
              <a:lnSpc>
                <a:spcPct val="150000"/>
              </a:lnSpc>
            </a:pPr>
            <a:endParaRPr lang="es-ES" dirty="0">
              <a:solidFill>
                <a:srgbClr val="FF0000"/>
              </a:solidFill>
            </a:endParaRPr>
          </a:p>
        </p:txBody>
      </p:sp>
    </p:spTree>
    <p:extLst>
      <p:ext uri="{BB962C8B-B14F-4D97-AF65-F5344CB8AC3E}">
        <p14:creationId xmlns:p14="http://schemas.microsoft.com/office/powerpoint/2010/main" val="2593799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9" y="537981"/>
            <a:ext cx="10515600" cy="732155"/>
          </a:xfrm>
        </p:spPr>
        <p:txBody>
          <a:bodyPr>
            <a:noAutofit/>
          </a:bodyPr>
          <a:lstStyle/>
          <a:p>
            <a:pPr algn="ctr"/>
            <a:r>
              <a:rPr lang="es-ES" sz="2000" dirty="0">
                <a:solidFill>
                  <a:srgbClr val="4E9EBA"/>
                </a:solidFill>
                <a:latin typeface="Arial Black" pitchFamily="34" charset="0"/>
                <a:ea typeface="+mn-ea"/>
                <a:cs typeface="+mn-cs"/>
              </a:rPr>
              <a:t>BRIVUDINA (NERVINEX® Y BRIVUDINA ARISTO®): RECORDATORIO DE INTERACCIÓN POTENCIALMENTE MORTAL CON ANTINEOPLÁSICOS QUE CONTIENEN 5-FLUOROPIRIMIDINAS (CAPECITABINA, 5-FLUOROURACILO, TEGAFUR, FLOXURIDINA) Y CON </a:t>
            </a:r>
            <a:r>
              <a:rPr lang="es-ES" sz="2000" dirty="0" smtClean="0">
                <a:solidFill>
                  <a:srgbClr val="4E9EBA"/>
                </a:solidFill>
                <a:latin typeface="Arial Black" pitchFamily="34" charset="0"/>
                <a:ea typeface="+mn-ea"/>
                <a:cs typeface="+mn-cs"/>
              </a:rPr>
              <a:t>FLUCITOSINA </a:t>
            </a:r>
            <a:endParaRPr lang="es-ES" sz="2000" dirty="0">
              <a:solidFill>
                <a:srgbClr val="4E9EBA"/>
              </a:solidFill>
              <a:latin typeface="Arial Black" pitchFamily="34" charset="0"/>
              <a:ea typeface="+mn-ea"/>
              <a:cs typeface="+mn-cs"/>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45890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965139" y="1783790"/>
            <a:ext cx="6550478" cy="2585323"/>
          </a:xfrm>
          <a:prstGeom prst="rect">
            <a:avLst/>
          </a:prstGeom>
          <a:noFill/>
        </p:spPr>
        <p:txBody>
          <a:bodyPr wrap="square" rtlCol="0">
            <a:spAutoFit/>
          </a:bodyPr>
          <a:lstStyle/>
          <a:p>
            <a:r>
              <a:rPr lang="es-ES" b="1" dirty="0" smtClean="0">
                <a:solidFill>
                  <a:srgbClr val="4E9EBA"/>
                </a:solidFill>
              </a:rPr>
              <a:t>Avisos al prescriptor en </a:t>
            </a:r>
            <a:r>
              <a:rPr lang="es-ES" b="1" dirty="0" err="1" smtClean="0">
                <a:solidFill>
                  <a:srgbClr val="4E9EBA"/>
                </a:solidFill>
              </a:rPr>
              <a:t>Presbide</a:t>
            </a:r>
            <a:r>
              <a:rPr lang="es-ES" b="1" dirty="0" smtClean="0">
                <a:solidFill>
                  <a:srgbClr val="4E9EBA"/>
                </a:solidFill>
              </a:rPr>
              <a:t>: </a:t>
            </a:r>
            <a:endParaRPr lang="es-ES" b="1" dirty="0">
              <a:solidFill>
                <a:srgbClr val="4E9EBA"/>
              </a:solidFill>
            </a:endParaRPr>
          </a:p>
          <a:p>
            <a:endParaRPr lang="es-ES" dirty="0" smtClean="0"/>
          </a:p>
          <a:p>
            <a:endParaRPr lang="es-ES" dirty="0"/>
          </a:p>
          <a:p>
            <a:endParaRPr lang="es-ES" dirty="0" smtClean="0"/>
          </a:p>
          <a:p>
            <a:endParaRPr lang="es-ES" dirty="0"/>
          </a:p>
          <a:p>
            <a:endParaRPr lang="es-ES" dirty="0" smtClean="0"/>
          </a:p>
          <a:p>
            <a:endParaRPr lang="es-ES" dirty="0"/>
          </a:p>
          <a:p>
            <a:r>
              <a:rPr lang="es-ES" u="sng" dirty="0" smtClean="0"/>
              <a:t>Formas tópicas: </a:t>
            </a:r>
          </a:p>
          <a:p>
            <a:endParaRPr lang="es-ES" dirty="0" smtClean="0"/>
          </a:p>
        </p:txBody>
      </p:sp>
      <p:pic>
        <p:nvPicPr>
          <p:cNvPr id="14" name="Imagen 13"/>
          <p:cNvPicPr>
            <a:picLocks noChangeAspect="1"/>
          </p:cNvPicPr>
          <p:nvPr/>
        </p:nvPicPr>
        <p:blipFill rotWithShape="1">
          <a:blip r:embed="rId5"/>
          <a:srcRect l="3116" t="25543" r="5935"/>
          <a:stretch/>
        </p:blipFill>
        <p:spPr>
          <a:xfrm>
            <a:off x="947312" y="2386264"/>
            <a:ext cx="6355362" cy="1083446"/>
          </a:xfrm>
          <a:prstGeom prst="rect">
            <a:avLst/>
          </a:prstGeom>
        </p:spPr>
      </p:pic>
      <p:pic>
        <p:nvPicPr>
          <p:cNvPr id="4" name="Imagen 3"/>
          <p:cNvPicPr>
            <a:picLocks noChangeAspect="1"/>
          </p:cNvPicPr>
          <p:nvPr/>
        </p:nvPicPr>
        <p:blipFill>
          <a:blip r:embed="rId6"/>
          <a:stretch>
            <a:fillRect/>
          </a:stretch>
        </p:blipFill>
        <p:spPr>
          <a:xfrm>
            <a:off x="988954" y="4245479"/>
            <a:ext cx="6355362" cy="1562958"/>
          </a:xfrm>
          <a:prstGeom prst="rect">
            <a:avLst/>
          </a:prstGeom>
        </p:spPr>
      </p:pic>
      <p:sp>
        <p:nvSpPr>
          <p:cNvPr id="15" name="CuadroTexto 14"/>
          <p:cNvSpPr txBox="1"/>
          <p:nvPr/>
        </p:nvSpPr>
        <p:spPr>
          <a:xfrm>
            <a:off x="8129391" y="1895362"/>
            <a:ext cx="3547351" cy="1200329"/>
          </a:xfrm>
          <a:prstGeom prst="rect">
            <a:avLst/>
          </a:prstGeom>
          <a:noFill/>
        </p:spPr>
        <p:txBody>
          <a:bodyPr wrap="square" rtlCol="0">
            <a:spAutoFit/>
          </a:bodyPr>
          <a:lstStyle/>
          <a:p>
            <a:r>
              <a:rPr lang="es-ES" dirty="0"/>
              <a:t>Para comprobar si el paciente está recibiendo quimioterapia </a:t>
            </a:r>
            <a:r>
              <a:rPr lang="es-ES" dirty="0" smtClean="0"/>
              <a:t>antineoplásica, consultar pestaña “Prescripción hospitalaria”</a:t>
            </a:r>
            <a:endParaRPr lang="es-ES" dirty="0"/>
          </a:p>
        </p:txBody>
      </p:sp>
      <p:sp>
        <p:nvSpPr>
          <p:cNvPr id="16" name="Flecha abajo 15"/>
          <p:cNvSpPr/>
          <p:nvPr/>
        </p:nvSpPr>
        <p:spPr>
          <a:xfrm>
            <a:off x="9169052" y="3469710"/>
            <a:ext cx="494778" cy="814191"/>
          </a:xfrm>
          <a:prstGeom prst="downArrow">
            <a:avLst/>
          </a:prstGeom>
          <a:solidFill>
            <a:srgbClr val="4E9E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7" name="Imagen 16"/>
          <p:cNvPicPr>
            <a:picLocks noChangeAspect="1"/>
          </p:cNvPicPr>
          <p:nvPr/>
        </p:nvPicPr>
        <p:blipFill>
          <a:blip r:embed="rId7"/>
          <a:stretch>
            <a:fillRect/>
          </a:stretch>
        </p:blipFill>
        <p:spPr>
          <a:xfrm>
            <a:off x="7804048" y="4510732"/>
            <a:ext cx="4100164" cy="887986"/>
          </a:xfrm>
          <a:prstGeom prst="rect">
            <a:avLst/>
          </a:prstGeom>
        </p:spPr>
      </p:pic>
      <p:sp>
        <p:nvSpPr>
          <p:cNvPr id="19" name="Rectángulo redondeado 18"/>
          <p:cNvSpPr/>
          <p:nvPr/>
        </p:nvSpPr>
        <p:spPr>
          <a:xfrm>
            <a:off x="9231682" y="5040318"/>
            <a:ext cx="1540701" cy="400833"/>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71370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301a845-6ce7-4628-b9f3-e90712a662a6" xsi:nil="true"/>
    <lcf76f155ced4ddcb4097134ff3c332f xmlns="1fdafc60-6e87-4fef-9209-278af2a3ac6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8" ma:contentTypeDescription="Create a new document." ma:contentTypeScope="" ma:versionID="658e05dc79727ff3272e17dd9bfa80f0">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60ec3ea61346522d41d3ef10648fdf0c"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238219-447f-418f-809f-6e2596424ee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2c9e86-a5d1-4fbb-99d0-b14c622278c8}" ma:internalName="TaxCatchAll" ma:showField="CatchAllData" ma:web="f301a845-6ce7-4628-b9f3-e90712a662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2.xml><?xml version="1.0" encoding="utf-8"?>
<ds:datastoreItem xmlns:ds="http://schemas.openxmlformats.org/officeDocument/2006/customXml" ds:itemID="{0C9C0450-BEA5-4695-94A4-D41D36B74154}">
  <ds:schemaRefs>
    <ds:schemaRef ds:uri="http://purl.org/dc/terms/"/>
    <ds:schemaRef ds:uri="http://purl.org/dc/dcmitype/"/>
    <ds:schemaRef ds:uri="http://schemas.microsoft.com/office/2006/metadata/properties"/>
    <ds:schemaRef ds:uri="http://schemas.microsoft.com/office/2006/documentManagement/types"/>
    <ds:schemaRef ds:uri="http://purl.org/dc/elements/1.1/"/>
    <ds:schemaRef ds:uri="1fdafc60-6e87-4fef-9209-278af2a3ac6d"/>
    <ds:schemaRef ds:uri="http://schemas.openxmlformats.org/package/2006/metadata/core-properties"/>
    <ds:schemaRef ds:uri="http://schemas.microsoft.com/office/infopath/2007/PartnerControls"/>
    <ds:schemaRef ds:uri="f301a845-6ce7-4628-b9f3-e90712a662a6"/>
    <ds:schemaRef ds:uri="http://www.w3.org/XML/1998/namespace"/>
  </ds:schemaRefs>
</ds:datastoreItem>
</file>

<file path=customXml/itemProps3.xml><?xml version="1.0" encoding="utf-8"?>
<ds:datastoreItem xmlns:ds="http://schemas.openxmlformats.org/officeDocument/2006/customXml" ds:itemID="{393D1960-3C3F-4231-8425-85955D8A38EE}"/>
</file>

<file path=docProps/app.xml><?xml version="1.0" encoding="utf-8"?>
<Properties xmlns="http://schemas.openxmlformats.org/officeDocument/2006/extended-properties" xmlns:vt="http://schemas.openxmlformats.org/officeDocument/2006/docPropsVTypes">
  <TotalTime>10127</TotalTime>
  <Words>1854</Words>
  <Application>Microsoft Office PowerPoint</Application>
  <PresentationFormat>Panorámica</PresentationFormat>
  <Paragraphs>253</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Arial Black</vt:lpstr>
      <vt:lpstr>Calibri</vt:lpstr>
      <vt:lpstr>Calibri Light</vt:lpstr>
      <vt:lpstr>Tema de Office</vt:lpstr>
      <vt:lpstr>SEGURIDAD DE MEDICAMENTOS: SEÑALES Y ALERTAS GENERADAS EN 2022-2023  VOLUMEN 32 • Nº 1 • 2024</vt:lpstr>
      <vt:lpstr>Sumario</vt:lpstr>
      <vt:lpstr>INTRODUCCIÓN</vt:lpstr>
      <vt:lpstr>INTRODUCCIÓN</vt:lpstr>
      <vt:lpstr>Presentación de PowerPoint</vt:lpstr>
      <vt:lpstr>MEDICAMENTOS QUE COMBINAN CODEÍNA E IBUPROFENO: EVITAR EL USO PROLONGADO Y DE DOSIS SUPERIORES A LAS RECOMENDADAS </vt:lpstr>
      <vt:lpstr>VACUNAS DE ARNM (COMIRNATY® Y SPIKEVAX®) FRENTE A LA COVID-19 Y RIESGO DE SANGRADO MENSTRUAL ABUNDANTE.</vt:lpstr>
      <vt:lpstr>BRIVUDINA (NERVINEX® Y BRIVUDINA ARISTO®): RECORDATORIO DE INTERACCIÓN POTENCIALMENTE MORTAL CON ANTINEOPLÁSICOS QUE CONTIENEN 5-FLUOROPIRIMIDINAS (CAPECITABINA, 5-FLUOROURACILO, TEGAFUR, FLOXURIDINA) Y CON FLUCITOSINA </vt:lpstr>
      <vt:lpstr>BRIVUDINA (NERVINEX® Y BRIVUDINA ARISTO®): RECORDATORIO DE INTERACCIÓN POTENCIALMENTE MORTAL CON ANTINEOPLÁSICOS QUE CONTIENEN 5-FLUOROPIRIMIDINAS (CAPECITABINA, 5-FLUOROURACILO, TEGAFUR, FLOXURIDINA) Y CON FLUCITOSINA </vt:lpstr>
      <vt:lpstr>VALPROATO: EVALUACIÓN DE LA EXPOSICIÓN PATERNA Y DE ALTERACIONES DEL NEURODESARROLLO EN NIÑOS</vt:lpstr>
      <vt:lpstr>TOPIRAMATO: NUEVAS MEDIDAS PARA EVITAR LA EXPOSICIÓN EN MUJERES EMBARAZADAS</vt:lpstr>
      <vt:lpstr>TOPIRAMATO: NUEVAS MEDIDAS PARA EVITAR LA EXPOSICIÓN EN MUJERES EMBARAZADAS</vt:lpstr>
      <vt:lpstr>TOPIRAMATO: NUEVAS MEDIDAS PARA EVITAR LA EXPOSICIÓN EN MUJERES EMBARAZADAS</vt:lpstr>
      <vt:lpstr>FLUOROQUINOLONAS DE USO SISTÉMICO O INHALADO: RECORDATORIO SOBRE LAS RESTRICCIONES DE USO</vt:lpstr>
      <vt:lpstr>FLUOROQUINOLONAS DE USO SISTÉMICO O INHALADO: RECORDATORIO SOBRE LAS RESTRICCIONES DE USO</vt:lpstr>
      <vt:lpstr>METAMIZOL Y RIESGO DE AGRANULOCITOSIS: LA AEMPS MANTIENE LAS RECOMENDACIONES PARA PREVENIR EL RIESGO DE AGRANULOCITOSIS</vt:lpstr>
      <vt:lpstr>NUEVA INFORMACIÓN DE SEGURIDAD PROCEDENTE DE LA EVALUACIÓN PERIÓDICA DE LOS DATOS DE FARMACOVIGILANCIA QUE SE INCORPORA A LAS FICHAS TÉCNICAS Y LOS PROSPECTOS DE LOS MEDICAMENTOS.</vt:lpstr>
      <vt:lpstr>OTRAS COMUNICACIONES </vt:lpstr>
      <vt:lpstr>OTRAS COMUNICACIONES </vt:lpstr>
      <vt:lpstr>Para más información y bibliografía… </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Rosado Ortiz De Zarate, Ander</cp:lastModifiedBy>
  <cp:revision>302</cp:revision>
  <cp:lastPrinted>2022-02-23T13:38:32Z</cp:lastPrinted>
  <dcterms:created xsi:type="dcterms:W3CDTF">2022-01-18T07:46:55Z</dcterms:created>
  <dcterms:modified xsi:type="dcterms:W3CDTF">2024-03-11T15:34:31Z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y fmtid="{D5CDD505-2E9C-101B-9397-08002B2CF9AE}" pid="3" name="MediaServiceImageTags">
    <vt:lpwstr/>
  </property>
</Properties>
</file>