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6" r:id="rId6"/>
    <p:sldId id="262" r:id="rId7"/>
    <p:sldId id="290" r:id="rId8"/>
    <p:sldId id="303" r:id="rId9"/>
    <p:sldId id="305" r:id="rId10"/>
    <p:sldId id="304" r:id="rId11"/>
    <p:sldId id="306" r:id="rId12"/>
    <p:sldId id="291" r:id="rId13"/>
    <p:sldId id="308" r:id="rId14"/>
    <p:sldId id="307" r:id="rId15"/>
    <p:sldId id="309" r:id="rId16"/>
    <p:sldId id="289" r:id="rId17"/>
    <p:sldId id="281" r:id="rId18"/>
    <p:sldId id="282" r:id="rId19"/>
    <p:sldId id="301" r:id="rId20"/>
    <p:sldId id="284" r:id="rId21"/>
    <p:sldId id="292" r:id="rId22"/>
    <p:sldId id="293" r:id="rId23"/>
    <p:sldId id="299" r:id="rId24"/>
    <p:sldId id="302" r:id="rId25"/>
    <p:sldId id="296" r:id="rId26"/>
    <p:sldId id="300" r:id="rId27"/>
    <p:sldId id="294" r:id="rId28"/>
    <p:sldId id="287" r:id="rId29"/>
    <p:sldId id="288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7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  <p:cmAuthor id="2" name="LEIRE GIL MAJUELO" initials="LGM" lastIdx="5" clrIdx="1">
    <p:extLst>
      <p:ext uri="{19B8F6BF-5375-455C-9EA6-DF929625EA0E}">
        <p15:presenceInfo xmlns:p15="http://schemas.microsoft.com/office/powerpoint/2012/main" userId="S-1-5-21-3957148863-1721901046-757422038-157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2662" autoAdjust="0"/>
  </p:normalViewPr>
  <p:slideViewPr>
    <p:cSldViewPr snapToGrid="0">
      <p:cViewPr varScale="1">
        <p:scale>
          <a:sx n="45" d="100"/>
          <a:sy n="45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88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10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skadi.eus/contenidos/informacion/cevime_infac_2021/es_def/adjuntos/INFAC_Vol_29_6_como-tomar-medicamento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3/es_def/adjuntos/Boleti-n-INFAC_Vol_31_4_VITAMINAS-MINERALES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cu.org/alimentacion/comer-bien/noticias/suplementos-encues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skadi.eus/contenidos/informacion/cevime_infac_2023/es_def/adjuntos/Boleti-n-INFAC_Vol_31_4_VITAMINAS-MINERAL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VITAMINAS Y MINERALES DE USO COMÚN: EFICACIA Y SEGURIDAD</a:t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Vol 31, 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</a:rPr>
              <a:t>nº4 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2023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 VITAMINAS Y MINERALES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851" t="54856" r="35765" b="13605"/>
          <a:stretch/>
        </p:blipFill>
        <p:spPr>
          <a:xfrm>
            <a:off x="1908153" y="1459965"/>
            <a:ext cx="7826692" cy="2541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9743" t="16760" r="35656" b="64971"/>
          <a:stretch/>
        </p:blipFill>
        <p:spPr>
          <a:xfrm>
            <a:off x="1908153" y="3824347"/>
            <a:ext cx="7814640" cy="14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 VITAMINAS Y MINERALES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609" t="34173" r="35982" b="31754"/>
          <a:stretch/>
        </p:blipFill>
        <p:spPr>
          <a:xfrm>
            <a:off x="1777970" y="2182681"/>
            <a:ext cx="7826400" cy="2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 VITAMINAS Y MINERALES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6556" t="40884" r="42575" b="11299"/>
          <a:stretch/>
        </p:blipFill>
        <p:spPr>
          <a:xfrm>
            <a:off x="2499829" y="1283110"/>
            <a:ext cx="7029432" cy="46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POBLACIONES ESPECÍFICAS: EMBARAZO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91055"/>
            <a:ext cx="10515600" cy="46038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Los requerimientos de la mayoría de micronutrientes aumentan durante el embarazo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Todos </a:t>
            </a:r>
            <a:r>
              <a:rPr lang="es-ES" sz="2000" dirty="0"/>
              <a:t>o la mayoría de los nutrientes se pueden obtener con una dieta </a:t>
            </a:r>
            <a:r>
              <a:rPr lang="es-ES" sz="2000" dirty="0" smtClean="0"/>
              <a:t>a base de alimentos y bebidas no procesados o mínimamente procesados</a:t>
            </a:r>
            <a:endParaRPr lang="es-ES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Suplementos de múltiples nutrientes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Las mujeres con un estado nutricional adecuado no necesitarían suplementación; se prescribirían suplementos específicos según las necesidades individuales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/>
              <a:t>Los grupos con mayor riesgo de deficiencias de </a:t>
            </a:r>
            <a:r>
              <a:rPr lang="es-ES" sz="2000" dirty="0" smtClean="0"/>
              <a:t>micronutrientes (</a:t>
            </a:r>
            <a:r>
              <a:rPr lang="es-ES" sz="2000" dirty="0"/>
              <a:t>mujeres con gestación múltiple, hábito tabáquico, adolescentes, veganas</a:t>
            </a:r>
            <a:r>
              <a:rPr lang="es-ES" sz="2000" dirty="0" smtClean="0"/>
              <a:t>, sometidas a </a:t>
            </a:r>
            <a:r>
              <a:rPr lang="es-ES" sz="2000" dirty="0"/>
              <a:t>cirugía </a:t>
            </a:r>
            <a:r>
              <a:rPr lang="es-ES" sz="2000" dirty="0" err="1"/>
              <a:t>bariátrica</a:t>
            </a:r>
            <a:r>
              <a:rPr lang="es-ES" sz="2000" dirty="0"/>
              <a:t> o </a:t>
            </a:r>
            <a:r>
              <a:rPr lang="es-ES" sz="2000" dirty="0" smtClean="0"/>
              <a:t>con </a:t>
            </a:r>
            <a:r>
              <a:rPr lang="es-ES" sz="2000" dirty="0"/>
              <a:t>afecciones gastrointestinales que causan </a:t>
            </a:r>
            <a:r>
              <a:rPr lang="es-ES" sz="2000" dirty="0" smtClean="0"/>
              <a:t>malabsorción) se podrían beneficiar de la suplementación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EMBARAZO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5796"/>
            <a:ext cx="10515600" cy="51267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Ácido </a:t>
            </a:r>
            <a:r>
              <a:rPr lang="es-ES" sz="2000" b="1" dirty="0">
                <a:solidFill>
                  <a:srgbClr val="4E9EBA"/>
                </a:solidFill>
              </a:rPr>
              <a:t>fólico para prevención de defectos del tubo neural (DTN)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Se recomiendan </a:t>
            </a:r>
            <a:r>
              <a:rPr lang="es-ES" sz="2000" b="1" dirty="0">
                <a:solidFill>
                  <a:srgbClr val="4E9EBA"/>
                </a:solidFill>
              </a:rPr>
              <a:t>400 mcg/día</a:t>
            </a:r>
            <a:r>
              <a:rPr lang="es-ES" sz="2000" dirty="0"/>
              <a:t>, desde el diagnóstico de embarazo y continuar hasta el cierre del tubo neural, primeros 3 meses del embarazo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En mujeres de alto riesgo (antecedentes de gestación con DTN), diabéticas, obesas, en tratamiento anticonvulsivante se recomienda </a:t>
            </a:r>
            <a:r>
              <a:rPr lang="es-ES" sz="2000" b="1" dirty="0">
                <a:solidFill>
                  <a:srgbClr val="4E9EBA"/>
                </a:solidFill>
              </a:rPr>
              <a:t>5 mg/día </a:t>
            </a:r>
            <a:r>
              <a:rPr lang="es-ES" sz="2000" dirty="0"/>
              <a:t>3 meses antes de la concepción y en los primeros 3 meses del </a:t>
            </a:r>
            <a:r>
              <a:rPr lang="es-ES" sz="2000" dirty="0" smtClean="0"/>
              <a:t>embarazo</a:t>
            </a:r>
            <a:endParaRPr lang="es-ES" sz="2000" b="1" dirty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Hierro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No </a:t>
            </a:r>
            <a:r>
              <a:rPr lang="es-ES" sz="2000" dirty="0"/>
              <a:t>se debe ofrecer sistemáticamente suplementación con hierro a todas las embarazadas. </a:t>
            </a:r>
            <a:r>
              <a:rPr lang="es-ES" sz="2000" dirty="0" smtClean="0"/>
              <a:t>No </a:t>
            </a:r>
            <a:r>
              <a:rPr lang="es-ES" sz="2000" dirty="0"/>
              <a:t>beneficia a la salud de la madre o del feto y puede tener efectos adversos para la </a:t>
            </a:r>
            <a:r>
              <a:rPr lang="es-ES" sz="2000" dirty="0" smtClean="0"/>
              <a:t>madre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Vitamina 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Importante asegurar una ingesta de, al menos, </a:t>
            </a:r>
            <a:r>
              <a:rPr lang="es-ES" sz="2000" b="1" dirty="0">
                <a:solidFill>
                  <a:srgbClr val="4E9EBA"/>
                </a:solidFill>
              </a:rPr>
              <a:t>600 </a:t>
            </a:r>
            <a:r>
              <a:rPr lang="es-ES" sz="2000" b="1" dirty="0" smtClean="0">
                <a:solidFill>
                  <a:srgbClr val="4E9EBA"/>
                </a:solidFill>
              </a:rPr>
              <a:t>UI/día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Monitorizar si </a:t>
            </a:r>
            <a:r>
              <a:rPr lang="es-ES" sz="2000" dirty="0"/>
              <a:t>existen factores de riesgo adicionales de deficiencia </a:t>
            </a:r>
            <a:r>
              <a:rPr lang="es-ES" sz="2000" dirty="0" smtClean="0"/>
              <a:t>(</a:t>
            </a:r>
            <a:r>
              <a:rPr lang="es-ES" sz="2000" dirty="0"/>
              <a:t>embarazadas obesas, con factores de riesgo de preeclampsia, con poca exposición al sol o </a:t>
            </a:r>
            <a:r>
              <a:rPr lang="es-ES" sz="2000" dirty="0" smtClean="0"/>
              <a:t>sometidas </a:t>
            </a:r>
            <a:r>
              <a:rPr lang="es-ES" sz="2000" dirty="0"/>
              <a:t>a cirugía </a:t>
            </a:r>
            <a:r>
              <a:rPr lang="es-ES" sz="2000" dirty="0" smtClean="0"/>
              <a:t>gastrointestinal que limite su absorción)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EMBARAZO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0040"/>
            <a:ext cx="10757088" cy="52442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Vitamina 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No se recomienda la suplementación farmacológica sistemática con vitamina A (asociada con defectos congénitos a dosis superiores a 10.000 UI</a:t>
            </a:r>
            <a:r>
              <a:rPr lang="es-E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Yodo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La suplementación no está justificada de forma generalizada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En gestantes con ingesta insuficiente en la dieta, se puede indicar un suplemento de </a:t>
            </a:r>
            <a:r>
              <a:rPr lang="es-ES" sz="2000" b="1" dirty="0">
                <a:solidFill>
                  <a:srgbClr val="4E9EBA"/>
                </a:solidFill>
              </a:rPr>
              <a:t>200 mcg/día</a:t>
            </a:r>
            <a:r>
              <a:rPr lang="es-ES" sz="2000" dirty="0"/>
              <a:t> de yoduro </a:t>
            </a:r>
            <a:r>
              <a:rPr lang="es-ES" sz="2000" dirty="0" smtClean="0"/>
              <a:t>potásico </a:t>
            </a:r>
            <a:endParaRPr lang="es-E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Calcio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Una dieta que incluya al menos tres raciones de alimentos ricos en calcio como la leche y derivados lácteos es suficiente para cubrir las necesidades de calcio en la mujer gestante (1.000-1.300 mg/día en el primer trimestre </a:t>
            </a:r>
            <a:r>
              <a:rPr lang="es-ES" sz="2000" dirty="0" smtClean="0"/>
              <a:t>según </a:t>
            </a:r>
            <a:r>
              <a:rPr lang="es-ES" sz="2000" dirty="0"/>
              <a:t>la edad y 2.500 mg/día en el segundo y tercer </a:t>
            </a:r>
            <a:r>
              <a:rPr lang="es-ES" sz="2000" dirty="0" smtClean="0"/>
              <a:t>trimestre)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Los </a:t>
            </a:r>
            <a:r>
              <a:rPr lang="es-ES" sz="2000" dirty="0"/>
              <a:t>suplementos farmacológicos de calcio sólo se deben recomendar cuando se considera que el aporte por la dieta es </a:t>
            </a:r>
            <a:r>
              <a:rPr lang="es-ES" sz="2000" dirty="0" smtClean="0"/>
              <a:t>insuficiente</a:t>
            </a:r>
            <a:endParaRPr lang="es-E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Magnesio, </a:t>
            </a:r>
            <a:r>
              <a:rPr lang="es-ES" sz="2000" b="1" dirty="0" smtClean="0">
                <a:solidFill>
                  <a:srgbClr val="4E9EBA"/>
                </a:solidFill>
              </a:rPr>
              <a:t>Zinc y Selenio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No hay estudios adecuados para hacer recomendaciones sobre </a:t>
            </a:r>
            <a:r>
              <a:rPr lang="es-ES" sz="2000" dirty="0" smtClean="0"/>
              <a:t>su suplementación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PEDIATRÍA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48853"/>
            <a:ext cx="10515600" cy="47158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Vitamina 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Población </a:t>
            </a:r>
            <a:r>
              <a:rPr lang="es-ES" sz="2000" b="1" dirty="0">
                <a:solidFill>
                  <a:srgbClr val="4E9EBA"/>
                </a:solidFill>
              </a:rPr>
              <a:t>pediátrica menor de 1 </a:t>
            </a:r>
            <a:r>
              <a:rPr lang="es-ES" sz="2000" b="1" dirty="0" smtClean="0">
                <a:solidFill>
                  <a:srgbClr val="4E9EBA"/>
                </a:solidFill>
              </a:rPr>
              <a:t>año </a:t>
            </a:r>
            <a:r>
              <a:rPr lang="es-ES" sz="2000" dirty="0" smtClean="0"/>
              <a:t>(lactada </a:t>
            </a:r>
            <a:r>
              <a:rPr lang="es-ES" sz="2000" dirty="0"/>
              <a:t>al pecho </a:t>
            </a:r>
            <a:r>
              <a:rPr lang="es-ES" sz="2000" dirty="0" smtClean="0"/>
              <a:t>o alimentada </a:t>
            </a:r>
            <a:r>
              <a:rPr lang="es-ES" sz="2000" dirty="0"/>
              <a:t>con sucedáneo de leche humana que ingiere </a:t>
            </a:r>
            <a:r>
              <a:rPr lang="es-ES" sz="2000" dirty="0" smtClean="0"/>
              <a:t>&lt;1 </a:t>
            </a:r>
            <a:r>
              <a:rPr lang="es-ES" sz="2000" dirty="0"/>
              <a:t>litro diario de </a:t>
            </a:r>
            <a:r>
              <a:rPr lang="es-ES" sz="2000" dirty="0" smtClean="0"/>
              <a:t>fórmula):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debe recibir un suplemento de </a:t>
            </a:r>
            <a:r>
              <a:rPr lang="es-ES" b="1" dirty="0">
                <a:solidFill>
                  <a:srgbClr val="4E9EBA"/>
                </a:solidFill>
              </a:rPr>
              <a:t>400 UI/día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los recién nacidos pretérmino </a:t>
            </a:r>
            <a:r>
              <a:rPr lang="es-ES" dirty="0" smtClean="0"/>
              <a:t>menores de 1 año </a:t>
            </a:r>
            <a:r>
              <a:rPr lang="es-ES" dirty="0"/>
              <a:t>de edad corregida precisan </a:t>
            </a:r>
            <a:r>
              <a:rPr lang="es-ES" b="1" dirty="0" smtClean="0">
                <a:solidFill>
                  <a:srgbClr val="4E9EBA"/>
                </a:solidFill>
              </a:rPr>
              <a:t>400 UI/día</a:t>
            </a:r>
            <a:endParaRPr lang="es-E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Lactantes </a:t>
            </a:r>
            <a:r>
              <a:rPr lang="es-ES" sz="2000" b="1" dirty="0">
                <a:solidFill>
                  <a:srgbClr val="4E9EBA"/>
                </a:solidFill>
              </a:rPr>
              <a:t>mayores y niños/as con factores de riesgo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4E9EBA"/>
                </a:solidFill>
              </a:rPr>
              <a:t>de déficit de vitamina D</a:t>
            </a:r>
            <a:r>
              <a:rPr lang="es-ES" sz="2000" dirty="0"/>
              <a:t> y que no obtienen 400 UI/día con la ingesta de un litro de leche enriquecida o alimentos enriquecidos o una adecuada exposición </a:t>
            </a:r>
            <a:r>
              <a:rPr lang="es-ES" sz="2000" dirty="0" smtClean="0"/>
              <a:t>solar: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d</a:t>
            </a:r>
            <a:r>
              <a:rPr lang="es-ES" dirty="0" smtClean="0"/>
              <a:t>eben recibir un suplemento de </a:t>
            </a:r>
            <a:r>
              <a:rPr lang="es-ES" b="1" dirty="0">
                <a:solidFill>
                  <a:srgbClr val="4E9EBA"/>
                </a:solidFill>
              </a:rPr>
              <a:t>400 </a:t>
            </a:r>
            <a:r>
              <a:rPr lang="es-ES" b="1" dirty="0" smtClean="0">
                <a:solidFill>
                  <a:srgbClr val="4E9EBA"/>
                </a:solidFill>
              </a:rPr>
              <a:t>UI/día</a:t>
            </a:r>
            <a:endParaRPr lang="es-ES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lactantes </a:t>
            </a:r>
            <a:r>
              <a:rPr lang="es-ES" dirty="0"/>
              <a:t>mayores y niños/as con ciertas enfermedades crónicas </a:t>
            </a:r>
            <a:r>
              <a:rPr lang="es-ES" dirty="0" smtClean="0"/>
              <a:t>(celiaquía</a:t>
            </a:r>
            <a:r>
              <a:rPr lang="es-ES" dirty="0"/>
              <a:t>, fibrosis quística, atresia de vías biliares, enfermedad hepática o renal) o sometidos a ciertos tratamientos (rifampicina, isoniazida, anticonvulsivantes): </a:t>
            </a:r>
            <a:r>
              <a:rPr lang="es-ES" dirty="0" smtClean="0"/>
              <a:t>suplementar con </a:t>
            </a:r>
            <a:r>
              <a:rPr lang="es-ES" b="1" dirty="0">
                <a:solidFill>
                  <a:srgbClr val="4E9EBA"/>
                </a:solidFill>
              </a:rPr>
              <a:t>400 </a:t>
            </a:r>
            <a:r>
              <a:rPr lang="es-ES" b="1" dirty="0" smtClean="0">
                <a:solidFill>
                  <a:srgbClr val="4E9EBA"/>
                </a:solidFill>
              </a:rPr>
              <a:t>UI/día</a:t>
            </a:r>
            <a:endParaRPr lang="es-ES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Mayores </a:t>
            </a:r>
            <a:r>
              <a:rPr lang="es-ES" sz="2000" b="1" dirty="0">
                <a:solidFill>
                  <a:srgbClr val="4E9EBA"/>
                </a:solidFill>
              </a:rPr>
              <a:t>de un año y en la </a:t>
            </a:r>
            <a:r>
              <a:rPr lang="es-ES" sz="2000" b="1" dirty="0" smtClean="0">
                <a:solidFill>
                  <a:srgbClr val="4E9EBA"/>
                </a:solidFill>
              </a:rPr>
              <a:t>adolescencia</a:t>
            </a:r>
            <a:r>
              <a:rPr lang="es-ES" sz="2000" dirty="0" smtClean="0"/>
              <a:t>: se recomienda </a:t>
            </a:r>
            <a:r>
              <a:rPr lang="es-ES" sz="2000" dirty="0"/>
              <a:t>la exposición al </a:t>
            </a:r>
            <a:r>
              <a:rPr lang="es-ES" sz="2000" dirty="0" smtClean="0"/>
              <a:t>sol, </a:t>
            </a:r>
            <a:r>
              <a:rPr lang="es-ES" sz="2000" dirty="0"/>
              <a:t>sin protección, durante 10-15 minutos al día durante la primavera, el verano y el </a:t>
            </a:r>
            <a:r>
              <a:rPr lang="es-ES" sz="2000" dirty="0" smtClean="0"/>
              <a:t>otoño</a:t>
            </a: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PEDIATRÍA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5460"/>
            <a:ext cx="10515600" cy="46173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Hierro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Lactantes </a:t>
            </a:r>
            <a:r>
              <a:rPr lang="es-ES" sz="2000" b="1" dirty="0">
                <a:solidFill>
                  <a:srgbClr val="4E9EBA"/>
                </a:solidFill>
              </a:rPr>
              <a:t>a término</a:t>
            </a:r>
            <a:r>
              <a:rPr lang="es-ES" sz="2000" dirty="0"/>
              <a:t>: no precisan ningún suplemento, sea lactancia materna o </a:t>
            </a:r>
            <a:r>
              <a:rPr lang="es-ES" sz="2000" dirty="0" smtClean="0"/>
              <a:t>artificial. Si </a:t>
            </a:r>
            <a:r>
              <a:rPr lang="es-ES" sz="2000" dirty="0"/>
              <a:t>hay factores de riesgo prenatales o perinatales: </a:t>
            </a:r>
            <a:r>
              <a:rPr lang="es-ES" sz="2000" b="1" dirty="0">
                <a:solidFill>
                  <a:srgbClr val="4E9EBA"/>
                </a:solidFill>
              </a:rPr>
              <a:t>2-4 mg/kg/día </a:t>
            </a:r>
            <a:r>
              <a:rPr lang="es-ES" sz="2000" dirty="0"/>
              <a:t>durante 3 </a:t>
            </a:r>
            <a:r>
              <a:rPr lang="es-ES" sz="2000" dirty="0" smtClean="0"/>
              <a:t>meses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Pretérmino</a:t>
            </a:r>
            <a:r>
              <a:rPr lang="es-ES" sz="2000" dirty="0"/>
              <a:t>: según edad gestacional y peso al nacimiento tienen distintas necesidades de hierro que están </a:t>
            </a:r>
            <a:r>
              <a:rPr lang="es-ES" sz="2000" dirty="0" smtClean="0"/>
              <a:t>protocolizadas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A </a:t>
            </a:r>
            <a:r>
              <a:rPr lang="es-ES" sz="2000" b="1" dirty="0">
                <a:solidFill>
                  <a:srgbClr val="4E9EBA"/>
                </a:solidFill>
              </a:rPr>
              <a:t>partir de los 6 meses de vida</a:t>
            </a:r>
            <a:r>
              <a:rPr lang="es-ES" sz="2000" dirty="0"/>
              <a:t>: suplementación </a:t>
            </a:r>
            <a:r>
              <a:rPr lang="es-ES" sz="2000" dirty="0" smtClean="0"/>
              <a:t>sólo </a:t>
            </a:r>
            <a:r>
              <a:rPr lang="es-ES" sz="2000" dirty="0"/>
              <a:t>si existen factores de </a:t>
            </a:r>
            <a:r>
              <a:rPr lang="es-ES" sz="2000" dirty="0" smtClean="0"/>
              <a:t>riesgo, </a:t>
            </a:r>
            <a:r>
              <a:rPr lang="es-ES" sz="2000" b="1" dirty="0" smtClean="0">
                <a:solidFill>
                  <a:srgbClr val="4E9EBA"/>
                </a:solidFill>
              </a:rPr>
              <a:t>1 </a:t>
            </a:r>
            <a:r>
              <a:rPr lang="es-ES" sz="2000" b="1" dirty="0">
                <a:solidFill>
                  <a:srgbClr val="4E9EBA"/>
                </a:solidFill>
              </a:rPr>
              <a:t>mg/kg/día</a:t>
            </a:r>
            <a:r>
              <a:rPr lang="es-ES" sz="2000" dirty="0"/>
              <a:t> a partir de los 6 meses, mínimo 3 </a:t>
            </a:r>
            <a:r>
              <a:rPr lang="es-ES" sz="2000" dirty="0" smtClean="0"/>
              <a:t>meses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5860" t="23490" r="41536" b="53207"/>
          <a:stretch/>
        </p:blipFill>
        <p:spPr>
          <a:xfrm>
            <a:off x="2731100" y="3706269"/>
            <a:ext cx="7435455" cy="22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DIETAS RESTRICTIVAS (VEGANAS/VEGETARIANAS)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641" y="1153547"/>
            <a:ext cx="11147474" cy="49738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Una dieta </a:t>
            </a:r>
            <a:r>
              <a:rPr lang="es-ES" sz="2000" dirty="0"/>
              <a:t>vegetariana puede derivar en una ingesta reducida de ciertos nutrientes. El riesgo de deficiencia es mayor en las dietas </a:t>
            </a:r>
            <a:r>
              <a:rPr lang="es-ES" sz="2000" dirty="0" smtClean="0"/>
              <a:t>veganas. Estas </a:t>
            </a:r>
            <a:r>
              <a:rPr lang="es-ES" sz="2000" dirty="0"/>
              <a:t>dietas bien planificadas, son adecuadas para todas las etapas del ciclo </a:t>
            </a:r>
            <a:r>
              <a:rPr lang="es-ES" sz="2000" dirty="0" smtClean="0"/>
              <a:t>vital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Vitamina B12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Personas veganas</a:t>
            </a:r>
            <a:r>
              <a:rPr lang="es-ES" sz="2000" dirty="0"/>
              <a:t>: deben tomar suplementos orales de vitamina B12. La vía oral es igual de efectiva que la vía </a:t>
            </a:r>
            <a:r>
              <a:rPr lang="es-ES" sz="2000" dirty="0" smtClean="0"/>
              <a:t>intramuscular</a:t>
            </a:r>
            <a:r>
              <a:rPr lang="es-ES" sz="1600" dirty="0" smtClean="0"/>
              <a:t> </a:t>
            </a:r>
            <a:endParaRPr lang="es-ES" sz="16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2000" b="1" dirty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Personas </a:t>
            </a:r>
            <a:r>
              <a:rPr lang="es-ES" sz="2000" b="1" dirty="0">
                <a:solidFill>
                  <a:srgbClr val="4E9EBA"/>
                </a:solidFill>
              </a:rPr>
              <a:t>ovo-lacto-vegetarianas y lacto-vegetarianas</a:t>
            </a:r>
            <a:r>
              <a:rPr lang="es-ES" sz="2000" dirty="0"/>
              <a:t>: </a:t>
            </a:r>
            <a:r>
              <a:rPr lang="es-ES" sz="2000" dirty="0" smtClean="0"/>
              <a:t>considerar </a:t>
            </a:r>
            <a:r>
              <a:rPr lang="es-ES" sz="2000" dirty="0"/>
              <a:t>la suplementación </a:t>
            </a:r>
            <a:r>
              <a:rPr lang="es-ES" sz="2000" dirty="0" smtClean="0"/>
              <a:t>ya que</a:t>
            </a:r>
            <a:r>
              <a:rPr lang="es-ES" sz="2000" dirty="0"/>
              <a:t>, por ejemplo, con la ingesta de una taza de leche y un huevo al día solo se cubren dos tercios de la cantidad diaria </a:t>
            </a:r>
            <a:r>
              <a:rPr lang="es-ES" sz="2000" dirty="0" smtClean="0"/>
              <a:t>recomendada de vitamina B12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Vitamina </a:t>
            </a:r>
            <a:r>
              <a:rPr lang="es-ES" sz="2000" b="1" dirty="0">
                <a:solidFill>
                  <a:srgbClr val="4E9EBA"/>
                </a:solidFill>
              </a:rPr>
              <a:t>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Si </a:t>
            </a:r>
            <a:r>
              <a:rPr lang="es-ES" sz="2000" dirty="0" smtClean="0"/>
              <a:t>no se asegura </a:t>
            </a:r>
            <a:r>
              <a:rPr lang="es-ES" sz="2000" dirty="0"/>
              <a:t>una ingesta óptima, </a:t>
            </a:r>
            <a:r>
              <a:rPr lang="es-ES" sz="2000" dirty="0" smtClean="0"/>
              <a:t>considerar su suplementación, </a:t>
            </a:r>
            <a:r>
              <a:rPr lang="es-ES" sz="2000" dirty="0"/>
              <a:t>al igual que en el resto de la </a:t>
            </a:r>
            <a:r>
              <a:rPr lang="es-ES" sz="2000" dirty="0" smtClean="0"/>
              <a:t>población</a:t>
            </a: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9496" t="47279" r="35529" b="20262"/>
          <a:stretch/>
        </p:blipFill>
        <p:spPr>
          <a:xfrm>
            <a:off x="5323957" y="2869358"/>
            <a:ext cx="4645743" cy="15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CIRUGÍA BARIÁTRICA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617790"/>
            <a:ext cx="10757089" cy="36575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Las deficiencias nutricionales en cirugía bariátrica son</a:t>
            </a:r>
            <a:r>
              <a:rPr lang="es-ES" sz="2000" dirty="0"/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poco </a:t>
            </a:r>
            <a:r>
              <a:rPr lang="es-ES" sz="2000" dirty="0"/>
              <a:t>frecuentes en </a:t>
            </a:r>
            <a:r>
              <a:rPr lang="es-ES" sz="2000" dirty="0" smtClean="0"/>
              <a:t>procedimientos </a:t>
            </a:r>
            <a:r>
              <a:rPr lang="es-ES" sz="2000" dirty="0"/>
              <a:t>puramente restrictivos, que no alteran la continuidad intestinal y el proceso digestivo normal (manga gástrica o </a:t>
            </a:r>
            <a:r>
              <a:rPr lang="es-ES" sz="2000" dirty="0" smtClean="0"/>
              <a:t>sleeve)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comunes </a:t>
            </a:r>
            <a:r>
              <a:rPr lang="es-ES" sz="2000" dirty="0"/>
              <a:t>en procedimientos quirúrgicos que inducen algún grado de malabsorción como el bypass gástrico en Y de Roux (RYGB) o en la derivación biliopancreática con cruce duodenal (DBP/DS</a:t>
            </a:r>
            <a:r>
              <a:rPr lang="es-E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Las </a:t>
            </a:r>
            <a:r>
              <a:rPr lang="es-ES" sz="2000" b="1" dirty="0">
                <a:solidFill>
                  <a:srgbClr val="4E9EBA"/>
                </a:solidFill>
              </a:rPr>
              <a:t>guías recomiendan </a:t>
            </a:r>
            <a:r>
              <a:rPr lang="es-ES" sz="2000" dirty="0" smtClean="0"/>
              <a:t>(las </a:t>
            </a:r>
            <a:r>
              <a:rPr lang="es-ES" sz="2000" dirty="0"/>
              <a:t>recomendaciones para cada micronutriente pueden variar en función del paciente o la técnica </a:t>
            </a:r>
            <a:r>
              <a:rPr lang="es-ES" sz="2000" dirty="0" smtClean="0"/>
              <a:t>utilizada): 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suplementación sistemática de complejos multivitamínicos y de minerales para todos los pacientes tras la cirugía bariátrica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suplementos y controles periódicos de niveles de micronutrientes específicos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31520" y="1298920"/>
            <a:ext cx="10746913" cy="4496972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</a:pPr>
            <a:r>
              <a:rPr lang="es-ES" sz="2000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VITAMINAS Y MINERALES EN LA PREVENCIÓN DE ENFERMEDADES</a:t>
            </a: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SEGURIDAD DE VITAMINAS Y MINERALES</a:t>
            </a: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POBLACIONES ESPECÍFICAS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EMBARAZO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POBLACIÓN PEDIÁTRICA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PERSONAS CON DIETAS RESTRICTIVAS (VEGANAS O VEGETARIANAS)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PACIENTES TRAS CIRUGÍA BARIÁTRICA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PERSONAS EN TRATAMIENTO CON CIERTOS MEDICAMENTOS</a:t>
            </a: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>
                <a:solidFill>
                  <a:schemeClr val="bg1"/>
                </a:solidFill>
              </a:rPr>
              <a:t>IDEAS </a:t>
            </a:r>
            <a:r>
              <a:rPr lang="es-ES" sz="2000" dirty="0" smtClean="0">
                <a:solidFill>
                  <a:schemeClr val="bg1"/>
                </a:solidFill>
              </a:rPr>
              <a:t>CLAVE</a:t>
            </a:r>
            <a:endParaRPr lang="es-ES" sz="20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CIRUGÍA BARIÁTRICA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308297"/>
            <a:ext cx="10757089" cy="50019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Micronutrientes afectados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Vitamina B12</a:t>
            </a:r>
            <a:r>
              <a:rPr lang="es-ES" sz="2000" dirty="0" smtClean="0"/>
              <a:t>: </a:t>
            </a:r>
            <a:r>
              <a:rPr lang="es-ES" sz="2000" dirty="0"/>
              <a:t>en procedimientos restrictivos y </a:t>
            </a:r>
            <a:r>
              <a:rPr lang="es-ES" sz="2000" dirty="0" smtClean="0"/>
              <a:t>mixtos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Vitaminas </a:t>
            </a:r>
            <a:r>
              <a:rPr lang="es-ES" sz="2000" b="1" dirty="0">
                <a:solidFill>
                  <a:srgbClr val="4E9EBA"/>
                </a:solidFill>
              </a:rPr>
              <a:t>liposolubles</a:t>
            </a:r>
            <a:r>
              <a:rPr lang="es-ES" sz="2000" dirty="0" smtClean="0"/>
              <a:t>: </a:t>
            </a:r>
            <a:r>
              <a:rPr lang="es-ES" sz="2000" dirty="0"/>
              <a:t>en procedimientos malabsortivos, especialmente </a:t>
            </a:r>
            <a:r>
              <a:rPr lang="es-ES" sz="2000" dirty="0" smtClean="0"/>
              <a:t>tras DBP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Vitamina B1</a:t>
            </a:r>
            <a:r>
              <a:rPr lang="es-ES" sz="2000" dirty="0" smtClean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su </a:t>
            </a:r>
            <a:r>
              <a:rPr lang="es-ES" dirty="0"/>
              <a:t>deficiencia puede darse dentro de las tres semanas posteriores a la cirugía </a:t>
            </a:r>
            <a:r>
              <a:rPr lang="es-ES" dirty="0" err="1"/>
              <a:t>bariátrica</a:t>
            </a:r>
            <a:r>
              <a:rPr lang="es-ES" dirty="0"/>
              <a:t> en pacientes con vómitos persistentes o una ingesta oral </a:t>
            </a:r>
            <a:r>
              <a:rPr lang="es-ES" dirty="0" smtClean="0"/>
              <a:t>insuficiente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si </a:t>
            </a:r>
            <a:r>
              <a:rPr lang="es-ES" dirty="0"/>
              <a:t>vómitos persistentes o </a:t>
            </a:r>
            <a:r>
              <a:rPr lang="es-ES" dirty="0" smtClean="0"/>
              <a:t>ingesta </a:t>
            </a:r>
            <a:r>
              <a:rPr lang="es-ES" dirty="0"/>
              <a:t>oral </a:t>
            </a:r>
            <a:r>
              <a:rPr lang="es-ES" dirty="0" smtClean="0"/>
              <a:t>insuficiente, </a:t>
            </a:r>
            <a:r>
              <a:rPr lang="es-ES" dirty="0"/>
              <a:t>administrar de 50-100 mg/día por </a:t>
            </a:r>
            <a:r>
              <a:rPr lang="es-ES" dirty="0" smtClean="0"/>
              <a:t>vía oral </a:t>
            </a:r>
            <a:r>
              <a:rPr lang="es-ES" dirty="0"/>
              <a:t>o parenteral hasta </a:t>
            </a:r>
            <a:r>
              <a:rPr lang="es-ES" dirty="0" smtClean="0"/>
              <a:t>confirmar </a:t>
            </a:r>
            <a:r>
              <a:rPr lang="es-ES" dirty="0"/>
              <a:t>ausencia de </a:t>
            </a:r>
            <a:r>
              <a:rPr lang="es-ES" dirty="0" smtClean="0"/>
              <a:t>deficiencia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Hierro</a:t>
            </a:r>
            <a:r>
              <a:rPr lang="es-ES" sz="2000" dirty="0"/>
              <a:t>: en procedimientos malabsortivos, especialmente tras </a:t>
            </a:r>
            <a:r>
              <a:rPr lang="es-ES" sz="2000" dirty="0" smtClean="0"/>
              <a:t>DBP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mtClean="0"/>
              <a:t>suplementar </a:t>
            </a:r>
            <a:r>
              <a:rPr lang="es-ES" dirty="0"/>
              <a:t>de forma profiláctica </a:t>
            </a:r>
            <a:r>
              <a:rPr lang="es-ES" dirty="0" smtClean="0"/>
              <a:t>con </a:t>
            </a:r>
            <a:r>
              <a:rPr lang="es-ES" dirty="0"/>
              <a:t>preparados multivitamínicos y corregir con suplementos de hierro oral o intravenoso en caso </a:t>
            </a:r>
            <a:r>
              <a:rPr lang="es-ES" dirty="0" smtClean="0"/>
              <a:t>necesario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CIRUGÍA BARIÁTRICA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294229"/>
            <a:ext cx="10757089" cy="50019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Micronutrientes afectados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Calcio </a:t>
            </a:r>
            <a:r>
              <a:rPr lang="es-ES" sz="2000" b="1" dirty="0">
                <a:solidFill>
                  <a:srgbClr val="4E9EBA"/>
                </a:solidFill>
              </a:rPr>
              <a:t>y vitamina </a:t>
            </a:r>
            <a:r>
              <a:rPr lang="es-ES" sz="2000" b="1" dirty="0" smtClean="0">
                <a:solidFill>
                  <a:srgbClr val="4E9EBA"/>
                </a:solidFill>
              </a:rPr>
              <a:t>D</a:t>
            </a:r>
            <a:r>
              <a:rPr lang="es-ES" sz="2000" dirty="0" smtClean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la </a:t>
            </a:r>
            <a:r>
              <a:rPr lang="es-ES" dirty="0"/>
              <a:t>deficiencia en vitamina D es muy frecuente especialmente en pacientes con bypass gástrico o </a:t>
            </a:r>
            <a:r>
              <a:rPr lang="es-ES" dirty="0" smtClean="0"/>
              <a:t>DBP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falta de vitamina D conlleva una reducción de la absorción intestinal de calcio y el consiguiente riesgo de desmineralización ósea debido a la </a:t>
            </a:r>
            <a:r>
              <a:rPr lang="es-ES" dirty="0" smtClean="0"/>
              <a:t>hipocalcemia</a:t>
            </a:r>
            <a:endParaRPr lang="es-ES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d</a:t>
            </a:r>
            <a:r>
              <a:rPr lang="es-ES" dirty="0" smtClean="0"/>
              <a:t>eben </a:t>
            </a:r>
            <a:r>
              <a:rPr lang="es-ES" dirty="0"/>
              <a:t>prescribirse suplementos de calcio </a:t>
            </a:r>
            <a:r>
              <a:rPr lang="es-ES" dirty="0" smtClean="0"/>
              <a:t>(preferiblemente en </a:t>
            </a:r>
            <a:r>
              <a:rPr lang="es-ES" dirty="0"/>
              <a:t>forma de citrato cálcico) y vitamina D a todos los pacientes y comprobar periódicamente que los niveles de vitamina D y calcio son los </a:t>
            </a:r>
            <a:r>
              <a:rPr lang="es-ES" dirty="0" smtClean="0"/>
              <a:t>adecuados</a:t>
            </a:r>
            <a:endParaRPr lang="es-ES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Ácido </a:t>
            </a:r>
            <a:r>
              <a:rPr lang="es-ES" sz="2000" b="1" dirty="0" smtClean="0">
                <a:solidFill>
                  <a:srgbClr val="4E9EBA"/>
                </a:solidFill>
              </a:rPr>
              <a:t>fólico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deficiencia </a:t>
            </a:r>
            <a:r>
              <a:rPr lang="es-ES" dirty="0"/>
              <a:t>poco común tras la cirugía </a:t>
            </a:r>
            <a:r>
              <a:rPr lang="es-ES" dirty="0" err="1"/>
              <a:t>bariátrica</a:t>
            </a:r>
            <a:r>
              <a:rPr lang="es-ES" dirty="0"/>
              <a:t> ya que se absorbe a lo largo de todo el intestino </a:t>
            </a:r>
            <a:r>
              <a:rPr lang="es-ES" dirty="0" smtClean="0"/>
              <a:t>delgado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los </a:t>
            </a:r>
            <a:r>
              <a:rPr lang="es-ES" dirty="0"/>
              <a:t>preparados multivitamínicos suelen </a:t>
            </a:r>
            <a:r>
              <a:rPr lang="es-ES" dirty="0" smtClean="0"/>
              <a:t>contenerlo </a:t>
            </a:r>
            <a:endParaRPr lang="es-ES" dirty="0"/>
          </a:p>
          <a:p>
            <a:pPr lvl="1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CIRUGÍA BARIÁTRICA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09821"/>
            <a:ext cx="10515600" cy="5001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4E9EBA"/>
                </a:solidFill>
              </a:rPr>
              <a:t>Suplementos y controles periódicos de niveles de micronutrientes específicos</a:t>
            </a:r>
          </a:p>
          <a:p>
            <a:pPr marL="0" indent="0">
              <a:buNone/>
            </a:pPr>
            <a:r>
              <a:rPr lang="es-ES" sz="1600" dirty="0" smtClean="0"/>
              <a:t>	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835" t="25907" r="35529" b="13205"/>
          <a:stretch/>
        </p:blipFill>
        <p:spPr>
          <a:xfrm>
            <a:off x="2275864" y="1619444"/>
            <a:ext cx="7108722" cy="44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CIRUGÍA BARIÁTRICA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09821"/>
            <a:ext cx="10515600" cy="5001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4E9EBA"/>
                </a:solidFill>
              </a:rPr>
              <a:t>Suplementos y controles periódicos de niveles de micronutrientes específicos</a:t>
            </a:r>
          </a:p>
          <a:p>
            <a:pPr marL="0" indent="0">
              <a:buNone/>
            </a:pPr>
            <a:r>
              <a:rPr lang="es-ES" sz="1600" dirty="0"/>
              <a:t>	</a:t>
            </a:r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9042" t="17036" r="35416" b="13811"/>
          <a:stretch/>
        </p:blipFill>
        <p:spPr>
          <a:xfrm>
            <a:off x="2213358" y="1533378"/>
            <a:ext cx="6284794" cy="43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POBLACIONES ESPECÍFICAS: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EN TRATAMIENTO CON CIERTOS MEDICAMENTOS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7389"/>
            <a:ext cx="10515600" cy="45939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000" dirty="0" smtClean="0"/>
              <a:t>Ciertos </a:t>
            </a:r>
            <a:r>
              <a:rPr lang="es-ES" sz="2000" dirty="0"/>
              <a:t>tratamientos </a:t>
            </a:r>
            <a:r>
              <a:rPr lang="es-ES" sz="2000" dirty="0" smtClean="0"/>
              <a:t>pueden </a:t>
            </a:r>
            <a:r>
              <a:rPr lang="es-ES" sz="2000" dirty="0"/>
              <a:t>provocar un déficit de vitaminas y minerales, lo que puede justificar en algunos casos una vigilancia y monitorización para conocer si es necesaria una suplementación de los mismos. </a:t>
            </a: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sz="2000" dirty="0" smtClean="0"/>
              <a:t>		</a:t>
            </a:r>
            <a:endParaRPr lang="es-ES" sz="16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000" dirty="0"/>
              <a:t>Se pueden consultar otros ejemplos de deficiencias de micronutrientes causadas por medicamentos en el INFAC </a:t>
            </a:r>
            <a:r>
              <a:rPr lang="es-ES" sz="2000" u="sng" dirty="0">
                <a:hlinkClick r:id="rId2"/>
              </a:rPr>
              <a:t>Administración de medicamentos orales: ¿cómo y cuándo?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	</a:t>
            </a:r>
            <a:endParaRPr lang="es-ES" sz="14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9495" t="30947" r="35088" b="26430"/>
          <a:stretch/>
        </p:blipFill>
        <p:spPr>
          <a:xfrm>
            <a:off x="2283238" y="2140551"/>
            <a:ext cx="7093974" cy="30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IDEAS CLAVE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45994" y="1644104"/>
            <a:ext cx="9591724" cy="3012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</a:rPr>
              <a:t>Las </a:t>
            </a:r>
            <a:r>
              <a:rPr lang="es-ES" sz="2000" dirty="0">
                <a:solidFill>
                  <a:prstClr val="black"/>
                </a:solidFill>
              </a:rPr>
              <a:t>personas sin problemas de salud concretos no deben consumir suplementos de vitaminas y </a:t>
            </a:r>
            <a:r>
              <a:rPr lang="es-ES" sz="2000" dirty="0" smtClean="0">
                <a:solidFill>
                  <a:prstClr val="black"/>
                </a:solidFill>
              </a:rPr>
              <a:t>minerales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</a:rPr>
              <a:t>Aunque </a:t>
            </a:r>
            <a:r>
              <a:rPr lang="es-ES" sz="2000" dirty="0">
                <a:solidFill>
                  <a:prstClr val="black"/>
                </a:solidFill>
              </a:rPr>
              <a:t>buena parte de la población tiende a considerar los micronutrientes beneficiosos e inocuos, su eficacia en la prevención de patologías crónicas no se ha confirmado en la mayoría de los casos y pueden ocasionar efectos </a:t>
            </a:r>
            <a:r>
              <a:rPr lang="es-ES" sz="2000" dirty="0" smtClean="0">
                <a:solidFill>
                  <a:prstClr val="black"/>
                </a:solidFill>
              </a:rPr>
              <a:t>adversos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</a:rPr>
              <a:t>Los </a:t>
            </a:r>
            <a:r>
              <a:rPr lang="es-ES" sz="2000" dirty="0">
                <a:solidFill>
                  <a:prstClr val="black"/>
                </a:solidFill>
              </a:rPr>
              <a:t>profesionales sanitarios deberían informar sobre el balance entre los riesgos, beneficios, inconvenientes y costes de estos complementos </a:t>
            </a:r>
            <a:r>
              <a:rPr lang="es-ES" sz="2000" dirty="0" smtClean="0">
                <a:solidFill>
                  <a:prstClr val="black"/>
                </a:solidFill>
              </a:rPr>
              <a:t>nutricionales/vitaminas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</a:rPr>
              <a:t>Es </a:t>
            </a:r>
            <a:r>
              <a:rPr lang="es-ES" sz="2000" dirty="0">
                <a:solidFill>
                  <a:prstClr val="black"/>
                </a:solidFill>
              </a:rPr>
              <a:t>importante recomendar un estilo de vida saludable y mantener una dieta equilibrada para evitar déficits de </a:t>
            </a:r>
            <a:r>
              <a:rPr lang="es-ES" sz="2000" dirty="0" smtClean="0">
                <a:solidFill>
                  <a:prstClr val="black"/>
                </a:solidFill>
              </a:rPr>
              <a:t>micronutrientes</a:t>
            </a:r>
            <a:endParaRPr lang="es-ES" sz="2000" dirty="0">
              <a:solidFill>
                <a:prstClr val="black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777970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98" y="1105592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  <a:b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INFAC </a:t>
            </a:r>
            <a:r>
              <a:rPr lang="es-ES" dirty="0" smtClean="0">
                <a:hlinkClick r:id="rId3"/>
              </a:rPr>
              <a:t>VOL 31 Nº 4 - 2023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356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</a:t>
            </a:r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NTRODUCCIÓN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7"/>
            <a:ext cx="10515600" cy="467557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El consumo </a:t>
            </a:r>
            <a:r>
              <a:rPr lang="es-ES" sz="2000" dirty="0"/>
              <a:t>de complementos alimenticios y multivitamínicos </a:t>
            </a:r>
            <a:r>
              <a:rPr lang="es-ES" sz="2000" dirty="0" smtClean="0"/>
              <a:t>está extendido debido </a:t>
            </a:r>
            <a:r>
              <a:rPr lang="es-ES" sz="2000" dirty="0"/>
              <a:t>a la creencia de que mejoran la salud general y reducen el riesgo de desarrollar afecciones </a:t>
            </a:r>
            <a:r>
              <a:rPr lang="es-ES" sz="2000" dirty="0" smtClean="0"/>
              <a:t>crónicas. Según una </a:t>
            </a:r>
            <a:r>
              <a:rPr lang="es-ES" sz="2000" dirty="0" smtClean="0">
                <a:hlinkClick r:id="rId2"/>
              </a:rPr>
              <a:t>encuesta de la OCU</a:t>
            </a:r>
            <a:r>
              <a:rPr lang="es-ES" sz="2000" dirty="0" smtClean="0"/>
              <a:t> en España: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4 </a:t>
            </a:r>
            <a:r>
              <a:rPr lang="es-ES" sz="2000" dirty="0"/>
              <a:t>de cada 10 personas recurre a estos productos, a menudo sin la supervisión de un profesional </a:t>
            </a:r>
            <a:r>
              <a:rPr lang="es-ES" sz="2000" dirty="0" smtClean="0"/>
              <a:t>sanitario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los </a:t>
            </a:r>
            <a:r>
              <a:rPr lang="es-ES" sz="2000" dirty="0"/>
              <a:t>más </a:t>
            </a:r>
            <a:r>
              <a:rPr lang="es-ES" sz="2000" dirty="0" smtClean="0"/>
              <a:t>frecuentemente utilizados son los suplementos vitamínicos (85% de los casos)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la </a:t>
            </a:r>
            <a:r>
              <a:rPr lang="es-ES" sz="2000" dirty="0"/>
              <a:t>población t</a:t>
            </a:r>
            <a:r>
              <a:rPr lang="es-ES" sz="2000" dirty="0" smtClean="0"/>
              <a:t>iende a considerarlos </a:t>
            </a:r>
            <a:r>
              <a:rPr lang="es-ES" sz="2000" dirty="0"/>
              <a:t>beneficiosos e </a:t>
            </a:r>
            <a:r>
              <a:rPr lang="es-ES" sz="2000" dirty="0" smtClean="0"/>
              <a:t>inocuos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La </a:t>
            </a:r>
            <a:r>
              <a:rPr lang="es-ES" sz="2000" dirty="0"/>
              <a:t>eficacia de la suplementación con vitaminas en la prevención de patologías crónicas no se ha confirmado en la mayoría de los </a:t>
            </a:r>
            <a:r>
              <a:rPr lang="es-ES" sz="2000" dirty="0" smtClean="0"/>
              <a:t>casos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No están </a:t>
            </a:r>
            <a:r>
              <a:rPr lang="es-ES" sz="2000" dirty="0"/>
              <a:t>exentos de posibles efectos adversos y toxicidad con dosis </a:t>
            </a:r>
            <a:r>
              <a:rPr lang="es-ES" sz="2000" dirty="0" smtClean="0"/>
              <a:t>altas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Una dieta variada y equilibrada con alto contenido en frutas y </a:t>
            </a:r>
            <a:r>
              <a:rPr lang="es-ES" sz="2000" dirty="0" smtClean="0"/>
              <a:t>vegetales </a:t>
            </a:r>
            <a:r>
              <a:rPr lang="es-ES" sz="2000" dirty="0"/>
              <a:t>no necesita suplementos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Las y los profesionales sanitarios pueden ayudar a sus pacientes a tomar una decisión sobre el uso de </a:t>
            </a:r>
            <a:r>
              <a:rPr lang="es-ES" sz="2000" dirty="0" smtClean="0"/>
              <a:t>complementos </a:t>
            </a:r>
            <a:r>
              <a:rPr lang="es-ES" sz="2000" dirty="0"/>
              <a:t>nutricionales informando adecuadamente sobre el balance entre los riesgos, beneficios e inconvenientes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VITAMINAS Y MINERALES EN LA PREVENCIÓN DE ENFERMEDADES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La evidencia sobre la eficacia de la suplementación con vitaminas y minerales en la prevención de ciertas enfermedades es </a:t>
            </a:r>
            <a:r>
              <a:rPr lang="es-ES" sz="2000" dirty="0" smtClean="0"/>
              <a:t>controvertida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Los </a:t>
            </a:r>
            <a:r>
              <a:rPr lang="es-ES" sz="2000" dirty="0"/>
              <a:t>ensayos aleatorizados en la mayoría de los </a:t>
            </a:r>
            <a:r>
              <a:rPr lang="es-ES" sz="2000" dirty="0" smtClean="0"/>
              <a:t>casos no </a:t>
            </a:r>
            <a:r>
              <a:rPr lang="es-ES" sz="2000" dirty="0"/>
              <a:t>confirman </a:t>
            </a:r>
            <a:r>
              <a:rPr lang="es-ES" sz="2000" dirty="0" smtClean="0"/>
              <a:t>las </a:t>
            </a:r>
            <a:r>
              <a:rPr lang="es-ES" sz="2000" dirty="0"/>
              <a:t>asociaciones observadas en los estudios observacionales. Además, los defectos metodológicos </a:t>
            </a:r>
            <a:r>
              <a:rPr lang="es-ES" sz="2000" dirty="0" smtClean="0"/>
              <a:t>(falta </a:t>
            </a:r>
            <a:r>
              <a:rPr lang="es-ES" sz="2000" dirty="0"/>
              <a:t>de estandarización de </a:t>
            </a:r>
            <a:r>
              <a:rPr lang="es-ES" sz="2000" dirty="0" smtClean="0"/>
              <a:t>niveles </a:t>
            </a:r>
            <a:r>
              <a:rPr lang="es-ES" sz="2000" dirty="0"/>
              <a:t>basales de vitaminas o </a:t>
            </a:r>
            <a:r>
              <a:rPr lang="es-ES" sz="2000" dirty="0" smtClean="0"/>
              <a:t>variabilidad </a:t>
            </a:r>
            <a:r>
              <a:rPr lang="es-ES" sz="2000" dirty="0"/>
              <a:t>de dosis </a:t>
            </a:r>
            <a:r>
              <a:rPr lang="es-ES" sz="2000" dirty="0" smtClean="0"/>
              <a:t>utilizadas) </a:t>
            </a:r>
            <a:r>
              <a:rPr lang="es-ES" sz="2000" dirty="0"/>
              <a:t>pueden contribuir a hallazgos </a:t>
            </a:r>
            <a:r>
              <a:rPr lang="es-ES" sz="2000" dirty="0" smtClean="0"/>
              <a:t>inconsistentes</a:t>
            </a:r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9203" t="45433" r="34899" b="10721"/>
          <a:stretch/>
        </p:blipFill>
        <p:spPr>
          <a:xfrm>
            <a:off x="2926080" y="2990972"/>
            <a:ext cx="7244862" cy="31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VITAMINAS Y MINERALES EN LA PREVENCIÓN DE ENFERMEDADES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51" t="24774" r="34753" b="22616"/>
          <a:stretch/>
        </p:blipFill>
        <p:spPr>
          <a:xfrm>
            <a:off x="2101345" y="1478116"/>
            <a:ext cx="7957055" cy="423336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VITAMINAS Y MINERALES EN LA PREVENCIÓN DE ENFERMEDADES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87" t="41464" r="33876" b="23162"/>
          <a:stretch/>
        </p:blipFill>
        <p:spPr>
          <a:xfrm>
            <a:off x="1589649" y="2110154"/>
            <a:ext cx="8890782" cy="302455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VITAMINAS Y MINERALES EN LA PREVENCIÓN DE ENFERMEDADES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7364" t="19858" r="33818" b="13989"/>
          <a:stretch/>
        </p:blipFill>
        <p:spPr>
          <a:xfrm>
            <a:off x="2096086" y="1345814"/>
            <a:ext cx="7304452" cy="46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SEGURIDAD DE VITAMINAS Y MINERALES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En general, el uso de vitaminas y minerales, solos o como multivitamínicos, es </a:t>
            </a:r>
            <a:r>
              <a:rPr lang="es-ES" sz="2000" dirty="0" smtClean="0"/>
              <a:t>seguro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El </a:t>
            </a:r>
            <a:r>
              <a:rPr lang="es-ES" sz="2000" dirty="0"/>
              <a:t>uso de cantidades elevadas de vitaminas solas, sobre todo las liposolubles, puede ocasionar efectos adversos, como, por </a:t>
            </a:r>
            <a:r>
              <a:rPr lang="es-ES" sz="2000" dirty="0" smtClean="0"/>
              <a:t>ejemplo: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aumento </a:t>
            </a:r>
            <a:r>
              <a:rPr lang="es-ES" sz="2000" dirty="0"/>
              <a:t>del riesgo de fractura con la vitamina </a:t>
            </a:r>
            <a:r>
              <a:rPr lang="es-ES" sz="2000" dirty="0" smtClean="0"/>
              <a:t>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ictus </a:t>
            </a:r>
            <a:r>
              <a:rPr lang="es-ES" sz="2000" dirty="0"/>
              <a:t>hemorrágico con la vitamina </a:t>
            </a:r>
            <a:r>
              <a:rPr lang="es-ES" sz="2000" dirty="0" smtClean="0"/>
              <a:t>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litiasis </a:t>
            </a:r>
            <a:r>
              <a:rPr lang="es-ES" sz="2000" dirty="0"/>
              <a:t>renal con la vitamina C y calcio e </a:t>
            </a:r>
            <a:endParaRPr lang="es-ES" sz="20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hipercalcemia </a:t>
            </a:r>
            <a:r>
              <a:rPr lang="es-ES" sz="2000" dirty="0"/>
              <a:t>con la vitamina </a:t>
            </a:r>
            <a:r>
              <a:rPr lang="es-ES" sz="2000" dirty="0" smtClean="0"/>
              <a:t>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Las </a:t>
            </a:r>
            <a:r>
              <a:rPr lang="es-ES" sz="2000" dirty="0"/>
              <a:t>formulaciones de multivitamínicos contienen cantidades de vitaminas y minerales menores a las contenidas en las presentaciones con vitaminas o minerales </a:t>
            </a:r>
            <a:r>
              <a:rPr lang="es-ES" sz="2000" dirty="0" smtClean="0"/>
              <a:t>solos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Para obtener información sobre las </a:t>
            </a:r>
            <a:r>
              <a:rPr lang="es-ES" sz="2000" b="1" dirty="0">
                <a:solidFill>
                  <a:srgbClr val="4E9EBA"/>
                </a:solidFill>
              </a:rPr>
              <a:t>interacciones</a:t>
            </a:r>
            <a:r>
              <a:rPr lang="es-ES" sz="2000" dirty="0"/>
              <a:t> más relevantes de vitaminas y minerales con medicamentos consultar la </a:t>
            </a:r>
            <a:r>
              <a:rPr lang="es-ES" sz="2000" b="1" dirty="0">
                <a:solidFill>
                  <a:srgbClr val="4E9EBA"/>
                </a:solidFill>
              </a:rPr>
              <a:t>tabla 3</a:t>
            </a:r>
            <a:r>
              <a:rPr lang="es-ES" sz="2000" dirty="0"/>
              <a:t> del boletín </a:t>
            </a:r>
            <a:r>
              <a:rPr lang="es-ES" sz="2000" dirty="0">
                <a:hlinkClick r:id="rId2"/>
              </a:rPr>
              <a:t>VITAMINAS Y MINERALES DE USO COMÚN: EFICACIA Y </a:t>
            </a:r>
            <a:r>
              <a:rPr lang="es-ES" sz="2000" dirty="0" smtClean="0">
                <a:hlinkClick r:id="rId2"/>
              </a:rPr>
              <a:t>SEGURIDAD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 VITAMINAS Y MINERALES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636" t="23510" r="35115" b="14952"/>
          <a:stretch/>
        </p:blipFill>
        <p:spPr>
          <a:xfrm>
            <a:off x="2235930" y="1276988"/>
            <a:ext cx="7188590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7" ma:contentTypeDescription="Create a new document." ma:contentTypeScope="" ma:versionID="d78a884888c459780212285255daf9bb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02247f42eab81be76b8179e3d660e46d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1fdafc60-6e87-4fef-9209-278af2a3ac6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f301a845-6ce7-4628-b9f3-e90712a662a6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BFC37-1A02-4713-9DBB-77D3675A6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1785</Words>
  <Application>Microsoft Office PowerPoint</Application>
  <PresentationFormat>Panorámica</PresentationFormat>
  <Paragraphs>157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VITAMINAS Y MINERALES DE USO COMÚN: EFICACIA Y SEGURIDAD Vol 31, nº4 2023</vt:lpstr>
      <vt:lpstr>Sumario</vt:lpstr>
      <vt:lpstr>INTRODUCCIÓN</vt:lpstr>
      <vt:lpstr>VITAMINAS Y MINERALES EN LA PREVENCIÓN DE ENFERMEDADES</vt:lpstr>
      <vt:lpstr>VITAMINAS Y MINERALES EN LA PREVENCIÓN DE ENFERMEDADES</vt:lpstr>
      <vt:lpstr>VITAMINAS Y MINERALES EN LA PREVENCIÓN DE ENFERMEDADES</vt:lpstr>
      <vt:lpstr>VITAMINAS Y MINERALES EN LA PREVENCIÓN DE ENFERMEDADES</vt:lpstr>
      <vt:lpstr>SEGURIDAD DE VITAMINAS Y MINERALES</vt:lpstr>
      <vt:lpstr>SEGURIDAD DE VITAMINAS Y MINERALES</vt:lpstr>
      <vt:lpstr>SEGURIDAD DE VITAMINAS Y MINERALES</vt:lpstr>
      <vt:lpstr>SEGURIDAD DE VITAMINAS Y MINERALES</vt:lpstr>
      <vt:lpstr>SEGURIDAD DE VITAMINAS Y MINERALES</vt:lpstr>
      <vt:lpstr>POBLACIONES ESPECÍFICAS: EMBARAZO</vt:lpstr>
      <vt:lpstr>POBLACIONES ESPECÍFICAS: EMBARAZO</vt:lpstr>
      <vt:lpstr>POBLACIONES ESPECÍFICAS: EMBARAZO</vt:lpstr>
      <vt:lpstr>POBLACIONES ESPECÍFICAS: PEDIATRÍA</vt:lpstr>
      <vt:lpstr>POBLACIONES ESPECÍFICAS: PEDIATRÍA</vt:lpstr>
      <vt:lpstr>POBLACIONES ESPECÍFICAS: DIETAS RESTRICTIVAS (VEGANAS/VEGETARIANAS)</vt:lpstr>
      <vt:lpstr>POBLACIONES ESPECÍFICAS: CIRUGÍA BARIÁTRICA</vt:lpstr>
      <vt:lpstr>POBLACIONES ESPECÍFICAS: CIRUGÍA BARIÁTRICA</vt:lpstr>
      <vt:lpstr>POBLACIONES ESPECÍFICAS: CIRUGÍA BARIÁTRICA</vt:lpstr>
      <vt:lpstr>POBLACIONES ESPECÍFICAS: CIRUGÍA BARIÁTRICA</vt:lpstr>
      <vt:lpstr>POBLACIONES ESPECÍFICAS: CIRUGÍA BARIÁTRICA</vt:lpstr>
      <vt:lpstr>POBLACIONES ESPECÍFICAS: EN TRATAMIENTO CON CIERTOS MEDICAMENTOS</vt:lpstr>
      <vt:lpstr>IDEAS CLAVE</vt:lpstr>
      <vt:lpstr>Para más información y bibliografía… 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Aizpurua Imaz, Iñigo</cp:lastModifiedBy>
  <cp:revision>367</cp:revision>
  <dcterms:created xsi:type="dcterms:W3CDTF">2022-01-18T07:46:55Z</dcterms:created>
  <dcterms:modified xsi:type="dcterms:W3CDTF">2023-10-23T14:09:29Z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