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7"/>
  </p:handoutMasterIdLst>
  <p:sldIdLst>
    <p:sldId id="256" r:id="rId5"/>
    <p:sldId id="259" r:id="rId6"/>
    <p:sldId id="262" r:id="rId7"/>
    <p:sldId id="293" r:id="rId8"/>
    <p:sldId id="283" r:id="rId9"/>
    <p:sldId id="282" r:id="rId10"/>
    <p:sldId id="294" r:id="rId11"/>
    <p:sldId id="281" r:id="rId12"/>
    <p:sldId id="260" r:id="rId13"/>
    <p:sldId id="295" r:id="rId14"/>
    <p:sldId id="300" r:id="rId15"/>
    <p:sldId id="301" r:id="rId16"/>
    <p:sldId id="296" r:id="rId17"/>
    <p:sldId id="287" r:id="rId18"/>
    <p:sldId id="286" r:id="rId19"/>
    <p:sldId id="298" r:id="rId20"/>
    <p:sldId id="288" r:id="rId21"/>
    <p:sldId id="289" r:id="rId22"/>
    <p:sldId id="297" r:id="rId23"/>
    <p:sldId id="290" r:id="rId24"/>
    <p:sldId id="299" r:id="rId25"/>
    <p:sldId id="292" r:id="rId26"/>
  </p:sldIdLst>
  <p:sldSz cx="12192000" cy="6858000"/>
  <p:notesSz cx="6662738"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EBA"/>
    <a:srgbClr val="58B0AE"/>
    <a:srgbClr val="7EC2C0"/>
    <a:srgbClr val="89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autoAdjust="0"/>
    <p:restoredTop sz="94660"/>
  </p:normalViewPr>
  <p:slideViewPr>
    <p:cSldViewPr snapToGrid="0">
      <p:cViewPr varScale="1">
        <p:scale>
          <a:sx n="115" d="100"/>
          <a:sy n="115" d="100"/>
        </p:scale>
        <p:origin x="13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iburuaren leku-marka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s-ES"/>
          </a:p>
        </p:txBody>
      </p:sp>
      <p:sp>
        <p:nvSpPr>
          <p:cNvPr id="3" name="Dataren leku-marka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E6AA87A6-201E-4EC4-86B9-2C2B7B64E264}" type="datetimeFigureOut">
              <a:rPr lang="es-ES" smtClean="0"/>
              <a:t>21/06/2022</a:t>
            </a:fld>
            <a:endParaRPr lang="es-ES"/>
          </a:p>
        </p:txBody>
      </p:sp>
      <p:sp>
        <p:nvSpPr>
          <p:cNvPr id="4" name="Orri-oinaren leku-marka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es-ES"/>
          </a:p>
        </p:txBody>
      </p:sp>
      <p:sp>
        <p:nvSpPr>
          <p:cNvPr id="5" name="Diapositibaren zenbakiaren leku-marka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9ECEDC1B-0221-4F37-8830-B22554DB2693}" type="slidenum">
              <a:rPr lang="es-ES" smtClean="0"/>
              <a:t>‹Nº›</a:t>
            </a:fld>
            <a:endParaRPr lang="es-ES"/>
          </a:p>
        </p:txBody>
      </p:sp>
    </p:spTree>
    <p:extLst>
      <p:ext uri="{BB962C8B-B14F-4D97-AF65-F5344CB8AC3E}">
        <p14:creationId xmlns:p14="http://schemas.microsoft.com/office/powerpoint/2010/main" val="2633664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8C18DA3A-A72E-437B-ACDF-BA92A715D246}" type="datetimeFigureOut">
              <a:rPr lang="es-ES" smtClean="0"/>
              <a:t>21/06/2022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46273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18DA3A-A72E-437B-ACDF-BA92A715D246}" type="datetimeFigureOut">
              <a:rPr lang="es-ES" smtClean="0"/>
              <a:t>21/06/2022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4108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18DA3A-A72E-437B-ACDF-BA92A715D246}" type="datetimeFigureOut">
              <a:rPr lang="es-ES" smtClean="0"/>
              <a:t>21/06/2022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95368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6E1A3F-71CF-0349-ACBD-CC8A84EE63AF}"/>
              </a:ext>
            </a:extLst>
          </p:cNvPr>
          <p:cNvPicPr>
            <a:picLocks noChangeAspect="1"/>
          </p:cNvPicPr>
          <p:nvPr userDrawn="1"/>
        </p:nvPicPr>
        <p:blipFill>
          <a:blip r:embed="rId2"/>
          <a:stretch>
            <a:fillRect/>
          </a:stretch>
        </p:blipFill>
        <p:spPr>
          <a:xfrm>
            <a:off x="384314" y="2387601"/>
            <a:ext cx="11807687" cy="2997200"/>
          </a:xfrm>
          <a:prstGeom prst="rect">
            <a:avLst/>
          </a:prstGeom>
        </p:spPr>
      </p:pic>
    </p:spTree>
    <p:extLst>
      <p:ext uri="{BB962C8B-B14F-4D97-AF65-F5344CB8AC3E}">
        <p14:creationId xmlns:p14="http://schemas.microsoft.com/office/powerpoint/2010/main" val="267088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C18DA3A-A72E-437B-ACDF-BA92A715D246}" type="datetimeFigureOut">
              <a:rPr lang="es-ES" smtClean="0"/>
              <a:t>21/06/2022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13962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C18DA3A-A72E-437B-ACDF-BA92A715D246}" type="datetimeFigureOut">
              <a:rPr lang="es-ES" smtClean="0"/>
              <a:t>21/06/2022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5666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C18DA3A-A72E-437B-ACDF-BA92A715D246}" type="datetimeFigureOut">
              <a:rPr lang="es-ES" smtClean="0"/>
              <a:t>21/06/2022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38952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C18DA3A-A72E-437B-ACDF-BA92A715D246}" type="datetimeFigureOut">
              <a:rPr lang="es-ES" smtClean="0"/>
              <a:t>21/06/2022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9768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C18DA3A-A72E-437B-ACDF-BA92A715D246}" type="datetimeFigureOut">
              <a:rPr lang="es-ES" smtClean="0"/>
              <a:t>21/06/2022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0125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18DA3A-A72E-437B-ACDF-BA92A715D246}" type="datetimeFigureOut">
              <a:rPr lang="es-ES" smtClean="0"/>
              <a:t>21/06/2022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48477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21/06/2022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66500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21/06/2022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49165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8DA3A-A72E-437B-ACDF-BA92A715D246}" type="datetimeFigureOut">
              <a:rPr lang="es-ES" smtClean="0"/>
              <a:t>21/06/2022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31360-EB4A-46CB-8879-2D5DF2D4390C}" type="slidenum">
              <a:rPr lang="es-ES" smtClean="0"/>
              <a:t>‹Nº›</a:t>
            </a:fld>
            <a:endParaRPr lang="es-ES"/>
          </a:p>
        </p:txBody>
      </p:sp>
    </p:spTree>
    <p:extLst>
      <p:ext uri="{BB962C8B-B14F-4D97-AF65-F5344CB8AC3E}">
        <p14:creationId xmlns:p14="http://schemas.microsoft.com/office/powerpoint/2010/main" val="118888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euskadi.eus/contenidos/informacion/cevime_infac_2015/es_def/adjuntos/INFAC_vol_23_n_10_tabla.pdf" TargetMode="External"/><Relationship Id="rId7" Type="http://schemas.openxmlformats.org/officeDocument/2006/relationships/image" Target="../media/image14.png"/><Relationship Id="rId2" Type="http://schemas.openxmlformats.org/officeDocument/2006/relationships/hyperlink" Target="https://www.euskadi.eus/contenidos/informacion/cevime_infac_2015/es_def/adjuntos/INFAC_Vol_23_n_10_estenimiento.pdf"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osakidetza.eus/sites/Intranet/es/referencia-documental/Documentos%20compartidos/Asistencia%20Sanitaria/Programa_Salud_Infantil/Castellano/Recomendaciones%20ante%20el%20estre%C3%B1imiento%20en%20pediatr%C3%ADa.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sakidetza.eus/sites/Intranet/es/referencia-documental/Documentos%20compartidos/Estrategia/Protocolos%20de%20Atencion%20Primaria/PROTOCOLO%20DE%20ATENCI%C3%93N%20DE%20ENFERMERIA%20PLA%20V%C3%B3mitos%20Pediatria%20(1).pdf" TargetMode="External"/><Relationship Id="rId2" Type="http://schemas.openxmlformats.org/officeDocument/2006/relationships/hyperlink" Target="https://www.osakidetza.eus/sites/Intranet/es/referencia-documental/Documentos%20compartidos/Estrategia/Protocolos%20de%20Atencion%20Primaria/Protocolo%20Atencion%20Enfermeria%20PLA%20Nauseas%20y_o%20vomitos%20Adultos%20Nov18.pdf"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amf-semfyc.com/es/web/articulo/dispepsia-2"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osakidetza.eus/sites/Intranet/es/referencia-documental/Documentos%20compartidos/Estrategia/Protocolos%20de%20Atencion%20Primaria/Protocolo%20Atencion%20Enfermeria%20PLA%20Resfriado%20Comun%20Adultos%20Nov18.pdf" TargetMode="External"/><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osakidetza.euskadi.eus/enfermedades-comunes-pediatria/-/recomendaciones-utiles-pediatria-resfriado-comun/" TargetMode="External"/><Relationship Id="rId5" Type="http://schemas.openxmlformats.org/officeDocument/2006/relationships/hyperlink" Target="https://www.osakidetza.euskadi.eus/enfermedades-comunes-adultos/-/recomendaciones-utiles-resfriado-comun/" TargetMode="External"/><Relationship Id="rId4" Type="http://schemas.openxmlformats.org/officeDocument/2006/relationships/hyperlink" Target="https://www.euskadi.eus/contenidos/informacion/ibotika_fitxak/es_def/adjuntos/ibotika_29_la_tos.pdf" TargetMode="Externa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euskadi.eus/contenidos/informacion/cevime_infac_2009/es_def/adjuntos/infac_v17_n1.pdf" TargetMode="External"/><Relationship Id="rId7" Type="http://schemas.openxmlformats.org/officeDocument/2006/relationships/hyperlink" Target="https://www.cedimcat.info/images/bit/2011/esbit0311.pdf"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www.euskadi.eus/contenidos/informacion/ibotika_fitxak/es_def/adjuntos/ibotika_15_COLIRIOS.pdf" TargetMode="External"/><Relationship Id="rId5" Type="http://schemas.openxmlformats.org/officeDocument/2006/relationships/hyperlink" Target="https://www.euskadi.eus/contenidos/informacion/ibotika_fitxak/es_def/adjuntos/ibotika_16_POMADAS_OFTALMICAS.pdf" TargetMode="External"/><Relationship Id="rId10" Type="http://schemas.openxmlformats.org/officeDocument/2006/relationships/image" Target="../media/image4.jpeg"/><Relationship Id="rId4" Type="http://schemas.openxmlformats.org/officeDocument/2006/relationships/hyperlink" Target="https://www.cofbizkaia.net/Sec_RV/wf_revistalst.aspx?IdMenu=108"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osakidetza.euskadi.eus/contenidos/informacion/cevime_infac_2009/es_def/adjuntos/infac_v17_n10.pdf" TargetMode="External"/><Relationship Id="rId7"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uptodate.com/contents/candida-vulvovaginitis-clinical-manifestations-and-diagnosis" TargetMode="External"/><Relationship Id="rId4" Type="http://schemas.openxmlformats.org/officeDocument/2006/relationships/hyperlink" Target="https://amf-semfyc.com/web/article/279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uskadi.eus/contenidos/informacion/cevime_infac_2022/es_def/adjuntos/INFAC_Vol_30_4_procesos-leves-enfermeria.pdf" TargetMode="Externa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osakidetza.eus/sites/Intranet/es/comunicacion/publicaciones/corporativas/Paginas/Protocolos.aspx?"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hyperlink" Target="https://www.euskadi.eus/contenidos/informacion/cevime_infac_2018/es_def/adjuntos/INFAC_Vol_26_N%201_es.pdf" TargetMode="External"/><Relationship Id="rId13" Type="http://schemas.openxmlformats.org/officeDocument/2006/relationships/hyperlink" Target="https://www.euskadi.eus/contenidos/informacion/ibotika_fitxak/es_def/adjuntos/pediatria_paracetamol.pdf" TargetMode="External"/><Relationship Id="rId3" Type="http://schemas.openxmlformats.org/officeDocument/2006/relationships/image" Target="../media/image3.png"/><Relationship Id="rId7" Type="http://schemas.openxmlformats.org/officeDocument/2006/relationships/hyperlink" Target="https://www.osakidetza.eus/sites/Intranet/es/referencia-documental/Documentos%20compartidos/Estrategia/Protocolos%20de%20Atencion%20Primaria/PROTOCOLO%20DE%20ATENCI%C3%93N%20DE%20ENFERMERIA%20PLA%20Garganta%20Pediatria%20(4).pdf" TargetMode="External"/><Relationship Id="rId12" Type="http://schemas.openxmlformats.org/officeDocument/2006/relationships/hyperlink" Target="https://www.euskadi.eus/contenidos/informacion/ibotika_aine/es_def/adjuntos/ibotika_-seguridad_AINE.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osakidetza.eus/sites/Intranet/es/referencia-documental/Documentos%20compartidos/Estrategia/Protocolos%20de%20Atencion%20Primaria/Protocolo%20Atencion%20Enfermeria%20PLA%20Dolor%20de%20Garganta%20Adultos%20Nov18.pdf" TargetMode="External"/><Relationship Id="rId11" Type="http://schemas.openxmlformats.org/officeDocument/2006/relationships/hyperlink" Target="https://www.euskadi.eus/contenidos/informacion/ibotika_fitxak/es_def/adjuntos/i_botika_13_Paracetamol_no_siempre_mas_es_mejor.pdf" TargetMode="External"/><Relationship Id="rId5" Type="http://schemas.openxmlformats.org/officeDocument/2006/relationships/image" Target="../media/image6.png"/><Relationship Id="rId10" Type="http://schemas.openxmlformats.org/officeDocument/2006/relationships/hyperlink" Target="https://www.euskadi.eus/contenidos/informacion/ibotika_fitxak/es_def/adjuntos/i_botika_14_IBUPROFENO_A_VECES_MENOS_ES_MAS.pdf" TargetMode="External"/><Relationship Id="rId4" Type="http://schemas.openxmlformats.org/officeDocument/2006/relationships/image" Target="../media/image4.jpeg"/><Relationship Id="rId9" Type="http://schemas.openxmlformats.org/officeDocument/2006/relationships/hyperlink" Target="https://www.euskadi.eus/contenidos/informacion/cevime_infac_2021/es_def/adjuntos/INFAC-Vol-29-n-4_AINE-seguridad.pdf" TargetMode="External"/><Relationship Id="rId14" Type="http://schemas.openxmlformats.org/officeDocument/2006/relationships/hyperlink" Target="https://www.euskadi.eus/contenidos/informacion/ibotika_fitxak/es_def/adjuntos/Ficha_ibuprofeno_C.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osakidetza.eus/sites/Intranet/es/referencia-documental/Documentos%20compartidos/Asistencia%20Sanitaria/Programa_Salud_Infantil/Castellano/Hoja%201%20Actuaci%c3%b3n%20ante%20la%20fiebre%20por%20las%20vacunas.pdf" TargetMode="External"/><Relationship Id="rId3" Type="http://schemas.openxmlformats.org/officeDocument/2006/relationships/image" Target="../media/image3.png"/><Relationship Id="rId7" Type="http://schemas.openxmlformats.org/officeDocument/2006/relationships/hyperlink" Target="https://www.osakidetza.euskadi.eus/enfermedades-comunes-adultos/-/recomendaciones-utiles-fiebre-en-adulto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osakidetza.eus/sites/Intranet/es/referencia-documental/Documentos%20compartidos/Estrategia/Protocolos%20de%20Atencion%20Primaria/PROTOCOLO%20DE%20ATENCI%C3%93N%20DE%20ENFERMERIA%20PLA%20Fiebre%20Pediatria%20(5).pdf" TargetMode="External"/><Relationship Id="rId5" Type="http://schemas.openxmlformats.org/officeDocument/2006/relationships/hyperlink" Target="https://www.osakidetza.eus/sites/Intranet/es/referencia-documental/Documentos%20compartidos/Estrategia/Protocolos%20de%20Atencion%20Primaria/Protocolo%20Atencion%20Enfermeria%20PLA%20Fiebre%20Adultos%20Nov18.pdf"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osakidetza.eus/sites/Intranet/es/referencia-documental/Documentos%20compartidos/Estrategia/Protocolos%20de%20Atencion%20Primaria/PROTOCOLO%20DE%20ATENCI%C3%93N%20DE%20ENFERMERIA%20PLA%20Diarrea%20Pediatria%20(3).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osakidetza.eus/sites/Intranet/es/referencia-documental/Documentos%20compartidos/Estrategia/Protocolos%20de%20Atencion%20Primaria/Protocolo%20Atencion%20Enfermeria%20PLA%20Diarrea%20Adultos%20Nov18.pdf" TargetMode="External"/><Relationship Id="rId5" Type="http://schemas.openxmlformats.org/officeDocument/2006/relationships/image" Target="../media/image7.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6350" y="1996489"/>
            <a:ext cx="10752083" cy="2387600"/>
          </a:xfrm>
        </p:spPr>
        <p:txBody>
          <a:bodyPr>
            <a:normAutofit fontScale="90000"/>
          </a:bodyPr>
          <a:lstStyle/>
          <a:p>
            <a:r>
              <a:rPr lang="es-ES_tradnl" sz="4000" dirty="0" smtClean="0">
                <a:solidFill>
                  <a:srgbClr val="4E9EBA"/>
                </a:solidFill>
                <a:latin typeface="Arial Black" pitchFamily="34" charset="0"/>
                <a:ea typeface="+mn-ea"/>
                <a:cs typeface="+mn-cs"/>
              </a:rPr>
              <a:t>INDICACIÓN ENFERMERA:</a:t>
            </a:r>
            <a:br>
              <a:rPr lang="es-ES_tradnl" sz="4000" dirty="0" smtClean="0">
                <a:solidFill>
                  <a:srgbClr val="4E9EBA"/>
                </a:solidFill>
                <a:latin typeface="Arial Black" pitchFamily="34" charset="0"/>
                <a:ea typeface="+mn-ea"/>
                <a:cs typeface="+mn-cs"/>
              </a:rPr>
            </a:br>
            <a:r>
              <a:rPr lang="es-ES_tradnl" sz="4000" dirty="0" smtClean="0">
                <a:solidFill>
                  <a:srgbClr val="4E9EBA"/>
                </a:solidFill>
                <a:latin typeface="Arial Black" pitchFamily="34" charset="0"/>
                <a:ea typeface="+mn-ea"/>
                <a:cs typeface="+mn-cs"/>
              </a:rPr>
              <a:t>GUÍA DE MEDICAMENTOS PARA PROCESOS LEVES</a:t>
            </a:r>
            <a:br>
              <a:rPr lang="es-ES_tradnl" sz="4000" dirty="0" smtClean="0">
                <a:solidFill>
                  <a:srgbClr val="4E9EBA"/>
                </a:solidFill>
                <a:latin typeface="Arial Black" pitchFamily="34" charset="0"/>
                <a:ea typeface="+mn-ea"/>
                <a:cs typeface="+mn-cs"/>
              </a:rPr>
            </a:br>
            <a:r>
              <a:rPr lang="es-ES_tradnl" sz="4000" dirty="0" smtClean="0">
                <a:solidFill>
                  <a:srgbClr val="4E9EBA"/>
                </a:solidFill>
                <a:latin typeface="Arial Black" pitchFamily="34" charset="0"/>
                <a:ea typeface="+mn-ea"/>
                <a:cs typeface="+mn-cs"/>
              </a:rPr>
              <a:t/>
            </a:r>
            <a:br>
              <a:rPr lang="es-ES_tradnl" sz="4000" dirty="0" smtClean="0">
                <a:solidFill>
                  <a:srgbClr val="4E9EBA"/>
                </a:solidFill>
                <a:latin typeface="Arial Black" pitchFamily="34" charset="0"/>
                <a:ea typeface="+mn-ea"/>
                <a:cs typeface="+mn-cs"/>
              </a:rPr>
            </a:br>
            <a:r>
              <a:rPr lang="es-ES_tradnl" sz="4000" dirty="0" err="1" smtClean="0">
                <a:solidFill>
                  <a:srgbClr val="4E9EBA"/>
                </a:solidFill>
                <a:latin typeface="Arial Black" pitchFamily="34" charset="0"/>
                <a:ea typeface="+mn-ea"/>
                <a:cs typeface="+mn-cs"/>
              </a:rPr>
              <a:t>Vol</a:t>
            </a:r>
            <a:r>
              <a:rPr lang="es-ES_tradnl" sz="4000" dirty="0" smtClean="0">
                <a:solidFill>
                  <a:srgbClr val="4E9EBA"/>
                </a:solidFill>
                <a:latin typeface="Arial Black" pitchFamily="34" charset="0"/>
                <a:ea typeface="+mn-ea"/>
                <a:cs typeface="+mn-cs"/>
              </a:rPr>
              <a:t> 30, nº4 2022</a:t>
            </a:r>
            <a:endParaRPr lang="es-ES" sz="4000" dirty="0">
              <a:solidFill>
                <a:srgbClr val="4E9EBA"/>
              </a:solidFill>
              <a:latin typeface="Arial Black" pitchFamily="34" charset="0"/>
              <a:ea typeface="+mn-ea"/>
              <a:cs typeface="+mn-cs"/>
            </a:endParaRPr>
          </a:p>
        </p:txBody>
      </p:sp>
      <p:grpSp>
        <p:nvGrpSpPr>
          <p:cNvPr id="4" name="Grupo 3"/>
          <p:cNvGrpSpPr/>
          <p:nvPr/>
        </p:nvGrpSpPr>
        <p:grpSpPr>
          <a:xfrm>
            <a:off x="621635" y="6185998"/>
            <a:ext cx="10856798" cy="580324"/>
            <a:chOff x="621635" y="6185998"/>
            <a:chExt cx="10856798" cy="580324"/>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7" name="Imagen 6"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8" name="Imagen 7"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1752585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1266" y="365125"/>
            <a:ext cx="8379229" cy="732155"/>
          </a:xfrm>
        </p:spPr>
        <p:txBody>
          <a:bodyPr>
            <a:normAutofit/>
          </a:bodyPr>
          <a:lstStyle/>
          <a:p>
            <a:pPr marL="457200" lvl="1" algn="just">
              <a:lnSpc>
                <a:spcPct val="110000"/>
              </a:lnSpc>
            </a:pPr>
            <a:r>
              <a:rPr lang="es-ES" sz="3600" kern="1200" dirty="0" smtClean="0">
                <a:solidFill>
                  <a:srgbClr val="4E9EBA"/>
                </a:solidFill>
                <a:latin typeface="Arial Black" pitchFamily="34" charset="0"/>
                <a:ea typeface="+mn-ea"/>
                <a:cs typeface="+mn-cs"/>
              </a:rPr>
              <a:t>ESTREÑIMIENTO – </a:t>
            </a:r>
            <a:r>
              <a:rPr lang="es-ES" sz="3400" kern="1200" dirty="0" smtClean="0">
                <a:solidFill>
                  <a:srgbClr val="4E9EBA"/>
                </a:solidFill>
                <a:latin typeface="Arial Black" pitchFamily="34" charset="0"/>
                <a:ea typeface="+mn-ea"/>
                <a:cs typeface="+mn-cs"/>
              </a:rPr>
              <a:t>LAXANTES</a:t>
            </a:r>
            <a:r>
              <a:rPr lang="es-ES" sz="3600" kern="1200" dirty="0" smtClean="0">
                <a:solidFill>
                  <a:srgbClr val="4E9EBA"/>
                </a:solidFill>
                <a:latin typeface="Arial Black" pitchFamily="34" charset="0"/>
                <a:ea typeface="+mn-ea"/>
                <a:cs typeface="+mn-cs"/>
              </a:rPr>
              <a:t> </a:t>
            </a:r>
            <a:endParaRPr lang="es-ES" sz="3600" kern="1200" dirty="0">
              <a:solidFill>
                <a:srgbClr val="4E9EBA"/>
              </a:solidFill>
              <a:latin typeface="Arial Black" pitchFamily="34" charset="0"/>
              <a:ea typeface="+mn-ea"/>
              <a:cs typeface="+mn-cs"/>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1473752" y="1097280"/>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5"/>
          <a:stretch>
            <a:fillRect/>
          </a:stretch>
        </p:blipFill>
        <p:spPr>
          <a:xfrm>
            <a:off x="2038655" y="1662456"/>
            <a:ext cx="8272259" cy="3125675"/>
          </a:xfrm>
          <a:prstGeom prst="rect">
            <a:avLst/>
          </a:prstGeom>
        </p:spPr>
      </p:pic>
    </p:spTree>
    <p:extLst>
      <p:ext uri="{BB962C8B-B14F-4D97-AF65-F5344CB8AC3E}">
        <p14:creationId xmlns:p14="http://schemas.microsoft.com/office/powerpoint/2010/main" val="4233891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610" y="247657"/>
            <a:ext cx="8379229" cy="441267"/>
          </a:xfrm>
        </p:spPr>
        <p:txBody>
          <a:bodyPr>
            <a:normAutofit fontScale="90000"/>
          </a:bodyPr>
          <a:lstStyle/>
          <a:p>
            <a:pPr algn="ctr"/>
            <a:r>
              <a:rPr lang="es-ES" sz="4000" dirty="0" smtClean="0">
                <a:solidFill>
                  <a:srgbClr val="4E9EBA"/>
                </a:solidFill>
                <a:latin typeface="Arial Black" pitchFamily="34" charset="0"/>
              </a:rPr>
              <a:t>ESTREÑIMIENTO – LAXANTES </a:t>
            </a:r>
            <a:endParaRPr lang="es-ES" sz="4000" dirty="0">
              <a:solidFill>
                <a:srgbClr val="4E9EBA"/>
              </a:solidFill>
              <a:latin typeface="Arial Black" pitchFamily="34" charset="0"/>
              <a:ea typeface="+mn-ea"/>
              <a:cs typeface="+mn-cs"/>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1129191" y="781396"/>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grpSp>
        <p:nvGrpSpPr>
          <p:cNvPr id="13" name="Grupo 12"/>
          <p:cNvGrpSpPr/>
          <p:nvPr/>
        </p:nvGrpSpPr>
        <p:grpSpPr>
          <a:xfrm>
            <a:off x="1777968" y="873869"/>
            <a:ext cx="7861688" cy="5526285"/>
            <a:chOff x="1777968" y="1089270"/>
            <a:chExt cx="7366032" cy="5310884"/>
          </a:xfrm>
        </p:grpSpPr>
        <p:pic>
          <p:nvPicPr>
            <p:cNvPr id="5" name="Imagen 4"/>
            <p:cNvPicPr>
              <a:picLocks noChangeAspect="1"/>
            </p:cNvPicPr>
            <p:nvPr/>
          </p:nvPicPr>
          <p:blipFill>
            <a:blip r:embed="rId5"/>
            <a:stretch>
              <a:fillRect/>
            </a:stretch>
          </p:blipFill>
          <p:spPr>
            <a:xfrm>
              <a:off x="1777968" y="1089270"/>
              <a:ext cx="7366031" cy="300186"/>
            </a:xfrm>
            <a:prstGeom prst="rect">
              <a:avLst/>
            </a:prstGeom>
          </p:spPr>
        </p:pic>
        <p:grpSp>
          <p:nvGrpSpPr>
            <p:cNvPr id="6" name="Grupo 5"/>
            <p:cNvGrpSpPr/>
            <p:nvPr/>
          </p:nvGrpSpPr>
          <p:grpSpPr>
            <a:xfrm>
              <a:off x="1777968" y="1389456"/>
              <a:ext cx="7366032" cy="5010698"/>
              <a:chOff x="1777968" y="1389456"/>
              <a:chExt cx="7366032" cy="5010698"/>
            </a:xfrm>
          </p:grpSpPr>
          <p:pic>
            <p:nvPicPr>
              <p:cNvPr id="3" name="Imagen 2"/>
              <p:cNvPicPr>
                <a:picLocks noChangeAspect="1"/>
              </p:cNvPicPr>
              <p:nvPr/>
            </p:nvPicPr>
            <p:blipFill>
              <a:blip r:embed="rId6"/>
              <a:stretch>
                <a:fillRect/>
              </a:stretch>
            </p:blipFill>
            <p:spPr>
              <a:xfrm>
                <a:off x="1777970" y="1389456"/>
                <a:ext cx="7366030" cy="1912777"/>
              </a:xfrm>
              <a:prstGeom prst="rect">
                <a:avLst/>
              </a:prstGeom>
            </p:spPr>
          </p:pic>
          <p:pic>
            <p:nvPicPr>
              <p:cNvPr id="4" name="Imagen 3"/>
              <p:cNvPicPr>
                <a:picLocks noChangeAspect="1"/>
              </p:cNvPicPr>
              <p:nvPr/>
            </p:nvPicPr>
            <p:blipFill>
              <a:blip r:embed="rId7"/>
              <a:stretch>
                <a:fillRect/>
              </a:stretch>
            </p:blipFill>
            <p:spPr>
              <a:xfrm>
                <a:off x="1777968" y="3302233"/>
                <a:ext cx="7366031" cy="3097921"/>
              </a:xfrm>
              <a:prstGeom prst="rect">
                <a:avLst/>
              </a:prstGeom>
            </p:spPr>
          </p:pic>
        </p:grpSp>
      </p:grpSp>
    </p:spTree>
    <p:extLst>
      <p:ext uri="{BB962C8B-B14F-4D97-AF65-F5344CB8AC3E}">
        <p14:creationId xmlns:p14="http://schemas.microsoft.com/office/powerpoint/2010/main" val="3519139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2343" y="44966"/>
            <a:ext cx="10515600" cy="590071"/>
          </a:xfrm>
        </p:spPr>
        <p:txBody>
          <a:bodyPr>
            <a:normAutofit/>
          </a:bodyPr>
          <a:lstStyle/>
          <a:p>
            <a:r>
              <a:rPr lang="es-ES" sz="3200" dirty="0" smtClean="0">
                <a:solidFill>
                  <a:srgbClr val="4E9EBA"/>
                </a:solidFill>
                <a:latin typeface="Arial Black" pitchFamily="34" charset="0"/>
              </a:rPr>
              <a:t>ESTREÑIMIENTO – LAXANTES </a:t>
            </a:r>
            <a:endParaRPr lang="es-ES" sz="3200" dirty="0">
              <a:solidFill>
                <a:srgbClr val="4E9EBA"/>
              </a:solidFill>
              <a:latin typeface="Arial Black" pitchFamily="34" charset="0"/>
            </a:endParaRPr>
          </a:p>
        </p:txBody>
      </p:sp>
      <p:cxnSp>
        <p:nvCxnSpPr>
          <p:cNvPr id="7" name="Conector recto 6"/>
          <p:cNvCxnSpPr/>
          <p:nvPr/>
        </p:nvCxnSpPr>
        <p:spPr>
          <a:xfrm>
            <a:off x="999794" y="496725"/>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145779" y="5208719"/>
            <a:ext cx="3020114" cy="1231106"/>
          </a:xfrm>
          <a:prstGeom prst="rect">
            <a:avLst/>
          </a:prstGeom>
          <a:noFill/>
        </p:spPr>
        <p:txBody>
          <a:bodyPr wrap="square" rtlCol="0">
            <a:spAutoFit/>
          </a:bodyPr>
          <a:lstStyle/>
          <a:p>
            <a:r>
              <a:rPr lang="es-ES" sz="1200" dirty="0"/>
              <a:t>Enlaces de interés</a:t>
            </a:r>
          </a:p>
          <a:p>
            <a:r>
              <a:rPr lang="es-ES" sz="1100" dirty="0">
                <a:solidFill>
                  <a:srgbClr val="4E9EBA"/>
                </a:solidFill>
              </a:rPr>
              <a:t>• </a:t>
            </a:r>
            <a:r>
              <a:rPr lang="es-ES" sz="1100" dirty="0">
                <a:solidFill>
                  <a:srgbClr val="4E9EBA"/>
                </a:solidFill>
                <a:hlinkClick r:id="rId2"/>
              </a:rPr>
              <a:t>INFAC: Estreñimiento y laxantes. Actualización </a:t>
            </a:r>
            <a:r>
              <a:rPr lang="es-ES" sz="1100" dirty="0">
                <a:solidFill>
                  <a:srgbClr val="4E9EBA"/>
                </a:solidFill>
              </a:rPr>
              <a:t>(</a:t>
            </a:r>
            <a:r>
              <a:rPr lang="es-ES" sz="1100" dirty="0">
                <a:solidFill>
                  <a:srgbClr val="4E9EBA"/>
                </a:solidFill>
                <a:hlinkClick r:id="rId3"/>
              </a:rPr>
              <a:t>y Tabla</a:t>
            </a:r>
            <a:r>
              <a:rPr lang="es-ES" sz="1100" dirty="0">
                <a:solidFill>
                  <a:srgbClr val="4E9EBA"/>
                </a:solidFill>
              </a:rPr>
              <a:t>)</a:t>
            </a:r>
          </a:p>
          <a:p>
            <a:r>
              <a:rPr lang="es-ES" sz="1100" dirty="0">
                <a:solidFill>
                  <a:srgbClr val="4E9EBA"/>
                </a:solidFill>
              </a:rPr>
              <a:t>• </a:t>
            </a:r>
            <a:r>
              <a:rPr lang="es-ES" sz="1100" dirty="0">
                <a:solidFill>
                  <a:srgbClr val="4E9EBA"/>
                </a:solidFill>
                <a:hlinkClick r:id="rId4"/>
              </a:rPr>
              <a:t>Recomendaciones ante el estreñimiento en pediatría. Programa de Salud Infantil</a:t>
            </a:r>
            <a:r>
              <a:rPr lang="es-ES" sz="1100" dirty="0">
                <a:solidFill>
                  <a:srgbClr val="4E9EBA"/>
                </a:solidFill>
              </a:rPr>
              <a:t>. 	</a:t>
            </a:r>
          </a:p>
          <a:p>
            <a:endParaRPr lang="es-ES" dirty="0"/>
          </a:p>
        </p:txBody>
      </p:sp>
      <p:grpSp>
        <p:nvGrpSpPr>
          <p:cNvPr id="14" name="Grupo 13"/>
          <p:cNvGrpSpPr/>
          <p:nvPr/>
        </p:nvGrpSpPr>
        <p:grpSpPr>
          <a:xfrm>
            <a:off x="3642137" y="564022"/>
            <a:ext cx="6759723" cy="6195701"/>
            <a:chOff x="4238714" y="635036"/>
            <a:chExt cx="6499327" cy="6030682"/>
          </a:xfrm>
        </p:grpSpPr>
        <p:pic>
          <p:nvPicPr>
            <p:cNvPr id="4" name="Imagen 3"/>
            <p:cNvPicPr>
              <a:picLocks noChangeAspect="1"/>
            </p:cNvPicPr>
            <p:nvPr/>
          </p:nvPicPr>
          <p:blipFill>
            <a:blip r:embed="rId5"/>
            <a:stretch>
              <a:fillRect/>
            </a:stretch>
          </p:blipFill>
          <p:spPr>
            <a:xfrm>
              <a:off x="4238714" y="635036"/>
              <a:ext cx="6499327" cy="273731"/>
            </a:xfrm>
            <a:prstGeom prst="rect">
              <a:avLst/>
            </a:prstGeom>
          </p:spPr>
        </p:pic>
        <p:pic>
          <p:nvPicPr>
            <p:cNvPr id="11" name="Imagen 10"/>
            <p:cNvPicPr>
              <a:picLocks noChangeAspect="1"/>
            </p:cNvPicPr>
            <p:nvPr/>
          </p:nvPicPr>
          <p:blipFill>
            <a:blip r:embed="rId6"/>
            <a:stretch>
              <a:fillRect/>
            </a:stretch>
          </p:blipFill>
          <p:spPr>
            <a:xfrm>
              <a:off x="4238714" y="894379"/>
              <a:ext cx="6499327" cy="3208756"/>
            </a:xfrm>
            <a:prstGeom prst="rect">
              <a:avLst/>
            </a:prstGeom>
          </p:spPr>
        </p:pic>
        <p:pic>
          <p:nvPicPr>
            <p:cNvPr id="12" name="Imagen 11"/>
            <p:cNvPicPr>
              <a:picLocks noChangeAspect="1"/>
            </p:cNvPicPr>
            <p:nvPr/>
          </p:nvPicPr>
          <p:blipFill>
            <a:blip r:embed="rId7"/>
            <a:stretch>
              <a:fillRect/>
            </a:stretch>
          </p:blipFill>
          <p:spPr>
            <a:xfrm>
              <a:off x="4238715" y="4026232"/>
              <a:ext cx="6499326" cy="2639486"/>
            </a:xfrm>
            <a:prstGeom prst="rect">
              <a:avLst/>
            </a:prstGeom>
          </p:spPr>
        </p:pic>
      </p:grpSp>
    </p:spTree>
    <p:extLst>
      <p:ext uri="{BB962C8B-B14F-4D97-AF65-F5344CB8AC3E}">
        <p14:creationId xmlns:p14="http://schemas.microsoft.com/office/powerpoint/2010/main" val="2529194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2062" y="40687"/>
            <a:ext cx="10515600" cy="841883"/>
          </a:xfrm>
        </p:spPr>
        <p:txBody>
          <a:bodyPr>
            <a:normAutofit/>
          </a:bodyPr>
          <a:lstStyle/>
          <a:p>
            <a:r>
              <a:rPr lang="es-ES" sz="3600" dirty="0" smtClean="0">
                <a:solidFill>
                  <a:srgbClr val="4E9EBA"/>
                </a:solidFill>
                <a:latin typeface="Arial Black" pitchFamily="34" charset="0"/>
              </a:rPr>
              <a:t>NÁUSEAS Y VÓMITOS</a:t>
            </a:r>
            <a:endParaRPr lang="es-ES" sz="3600" dirty="0">
              <a:solidFill>
                <a:srgbClr val="4E9EBA"/>
              </a:solidFill>
              <a:latin typeface="Arial Black" pitchFamily="34" charset="0"/>
            </a:endParaRPr>
          </a:p>
        </p:txBody>
      </p:sp>
      <p:cxnSp>
        <p:nvCxnSpPr>
          <p:cNvPr id="7" name="Conector recto 6"/>
          <p:cNvCxnSpPr/>
          <p:nvPr/>
        </p:nvCxnSpPr>
        <p:spPr>
          <a:xfrm>
            <a:off x="1129191" y="781396"/>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405920" y="1522106"/>
            <a:ext cx="11006667" cy="2031325"/>
          </a:xfrm>
          <a:prstGeom prst="rect">
            <a:avLst/>
          </a:prstGeom>
          <a:noFill/>
        </p:spPr>
        <p:txBody>
          <a:bodyPr wrap="square" rtlCol="0">
            <a:spAutoFit/>
          </a:bodyPr>
          <a:lstStyle/>
          <a:p>
            <a:pPr marL="342900" indent="-342900" algn="just">
              <a:buFont typeface="Arial" panose="020B0604020202020204" pitchFamily="34" charset="0"/>
              <a:buChar char="•"/>
            </a:pPr>
            <a:r>
              <a:rPr lang="es-ES" dirty="0"/>
              <a:t>En los protocolos PLA de náuseas y vómitos en personas adultas se recomiendan caldos y sueros caseros</a:t>
            </a:r>
            <a:r>
              <a:rPr lang="es-ES" dirty="0" smtClean="0"/>
              <a:t>.</a:t>
            </a:r>
          </a:p>
          <a:p>
            <a:pPr algn="just"/>
            <a:endParaRPr lang="es-ES" dirty="0" smtClean="0"/>
          </a:p>
          <a:p>
            <a:pPr marL="342900" indent="-342900" algn="just">
              <a:buFont typeface="Arial" panose="020B0604020202020204" pitchFamily="34" charset="0"/>
              <a:buChar char="•"/>
            </a:pPr>
            <a:r>
              <a:rPr lang="es-ES" dirty="0" smtClean="0"/>
              <a:t>En </a:t>
            </a:r>
            <a:r>
              <a:rPr lang="es-ES" dirty="0"/>
              <a:t>el protocolo PLA de pediatría se mencionan también las soluciones de rehidratación oral (ver </a:t>
            </a:r>
            <a:r>
              <a:rPr lang="es-ES" dirty="0" smtClean="0"/>
              <a:t>tablas </a:t>
            </a:r>
            <a:r>
              <a:rPr lang="es-ES" dirty="0"/>
              <a:t>apartado Diarrea</a:t>
            </a:r>
            <a:r>
              <a:rPr lang="es-ES" dirty="0" smtClean="0"/>
              <a:t>).</a:t>
            </a:r>
          </a:p>
          <a:p>
            <a:pPr marL="342900" indent="-342900" algn="just">
              <a:buFont typeface="Arial" panose="020B0604020202020204" pitchFamily="34" charset="0"/>
              <a:buChar char="•"/>
            </a:pPr>
            <a:endParaRPr lang="es-ES" dirty="0"/>
          </a:p>
          <a:p>
            <a:pPr marL="342900" indent="-342900" algn="just">
              <a:buFont typeface="Arial" panose="020B0604020202020204" pitchFamily="34" charset="0"/>
              <a:buChar char="•"/>
            </a:pPr>
            <a:r>
              <a:rPr lang="es-ES" dirty="0"/>
              <a:t>Los antieméticos (p.ej. </a:t>
            </a:r>
            <a:r>
              <a:rPr lang="es-ES" dirty="0" err="1"/>
              <a:t>metoclopramida</a:t>
            </a:r>
            <a:r>
              <a:rPr lang="es-ES" dirty="0"/>
              <a:t>, </a:t>
            </a:r>
            <a:r>
              <a:rPr lang="es-ES" dirty="0" err="1"/>
              <a:t>domperidona</a:t>
            </a:r>
            <a:r>
              <a:rPr lang="es-ES" dirty="0"/>
              <a:t>) requieren prescripción médica, por lo que no pueden indicarse por enfermería de forma autónoma.</a:t>
            </a:r>
          </a:p>
        </p:txBody>
      </p:sp>
      <p:sp>
        <p:nvSpPr>
          <p:cNvPr id="10" name="CuadroTexto 9"/>
          <p:cNvSpPr txBox="1"/>
          <p:nvPr/>
        </p:nvSpPr>
        <p:spPr>
          <a:xfrm>
            <a:off x="677795" y="4546600"/>
            <a:ext cx="3928534" cy="1107996"/>
          </a:xfrm>
          <a:prstGeom prst="rect">
            <a:avLst/>
          </a:prstGeom>
          <a:noFill/>
        </p:spPr>
        <p:txBody>
          <a:bodyPr wrap="square" rtlCol="0">
            <a:spAutoFit/>
          </a:bodyPr>
          <a:lstStyle/>
          <a:p>
            <a:r>
              <a:rPr lang="es-ES" sz="1400" dirty="0"/>
              <a:t>Enlaces de interés</a:t>
            </a:r>
          </a:p>
          <a:p>
            <a:r>
              <a:rPr lang="es-ES" sz="1400" dirty="0">
                <a:solidFill>
                  <a:srgbClr val="4E9EBA"/>
                </a:solidFill>
              </a:rPr>
              <a:t>• </a:t>
            </a:r>
            <a:r>
              <a:rPr lang="es-ES" sz="1400" dirty="0">
                <a:solidFill>
                  <a:srgbClr val="4E9EBA"/>
                </a:solidFill>
                <a:hlinkClick r:id="rId2"/>
              </a:rPr>
              <a:t>PLA Náuseas y/o vómitos en Adultos</a:t>
            </a:r>
            <a:endParaRPr lang="es-ES" sz="1400" dirty="0">
              <a:solidFill>
                <a:srgbClr val="4E9EBA"/>
              </a:solidFill>
            </a:endParaRPr>
          </a:p>
          <a:p>
            <a:r>
              <a:rPr lang="es-ES" sz="1400" dirty="0">
                <a:solidFill>
                  <a:srgbClr val="4E9EBA"/>
                </a:solidFill>
              </a:rPr>
              <a:t>• </a:t>
            </a:r>
            <a:r>
              <a:rPr lang="es-ES" sz="1400" dirty="0">
                <a:solidFill>
                  <a:srgbClr val="4E9EBA"/>
                </a:solidFill>
                <a:hlinkClick r:id="rId3"/>
              </a:rPr>
              <a:t>PLA Vómitos en Pediatría</a:t>
            </a:r>
            <a:r>
              <a:rPr lang="es-ES" sz="1400" dirty="0">
                <a:solidFill>
                  <a:srgbClr val="4E9EBA"/>
                </a:solidFill>
              </a:rPr>
              <a:t>	</a:t>
            </a:r>
          </a:p>
          <a:p>
            <a:endParaRPr lang="es-ES" sz="2400" dirty="0"/>
          </a:p>
        </p:txBody>
      </p:sp>
      <p:grpSp>
        <p:nvGrpSpPr>
          <p:cNvPr id="6" name="Grupo 5"/>
          <p:cNvGrpSpPr/>
          <p:nvPr/>
        </p:nvGrpSpPr>
        <p:grpSpPr>
          <a:xfrm>
            <a:off x="621635" y="6185998"/>
            <a:ext cx="10856798" cy="580324"/>
            <a:chOff x="621635" y="6185998"/>
            <a:chExt cx="10856798" cy="580324"/>
          </a:xfrm>
        </p:grpSpPr>
        <p:pic>
          <p:nvPicPr>
            <p:cNvPr id="8" name="Imagen 7"/>
            <p:cNvPicPr/>
            <p:nvPr/>
          </p:nvPicPr>
          <p:blipFill rotWithShape="1">
            <a:blip r:embed="rId4"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11" name="Imagen 10" descr="Archivo:Osakidetza.svg - Wikipedia, la enciclopedia libr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2" name="Imagen 11" descr="salud_lateral_colo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1963354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7486" y="118614"/>
            <a:ext cx="8160589" cy="602397"/>
          </a:xfrm>
        </p:spPr>
        <p:txBody>
          <a:bodyPr>
            <a:normAutofit fontScale="90000"/>
          </a:bodyPr>
          <a:lstStyle/>
          <a:p>
            <a:r>
              <a:rPr lang="es-ES" sz="3600" dirty="0" smtClean="0">
                <a:solidFill>
                  <a:srgbClr val="4E9EBA"/>
                </a:solidFill>
                <a:latin typeface="Arial Black" pitchFamily="34" charset="0"/>
              </a:rPr>
              <a:t/>
            </a:r>
            <a:br>
              <a:rPr lang="es-ES" sz="3600" dirty="0" smtClean="0">
                <a:solidFill>
                  <a:srgbClr val="4E9EBA"/>
                </a:solidFill>
                <a:latin typeface="Arial Black" pitchFamily="34" charset="0"/>
              </a:rPr>
            </a:br>
            <a:r>
              <a:rPr lang="es-ES" sz="3600" dirty="0" smtClean="0">
                <a:solidFill>
                  <a:srgbClr val="4E9EBA"/>
                </a:solidFill>
                <a:latin typeface="Arial Black" pitchFamily="34" charset="0"/>
              </a:rPr>
              <a:t>DISPEPSIA – ANTIÁCIDOS </a:t>
            </a:r>
            <a:br>
              <a:rPr lang="es-ES" sz="3600" dirty="0" smtClean="0">
                <a:solidFill>
                  <a:srgbClr val="4E9EBA"/>
                </a:solidFill>
                <a:latin typeface="Arial Black" pitchFamily="34" charset="0"/>
              </a:rPr>
            </a:br>
            <a:endParaRPr lang="es-ES" sz="3600" dirty="0">
              <a:solidFill>
                <a:srgbClr val="4E9EBA"/>
              </a:solidFill>
              <a:latin typeface="Arial Black" pitchFamily="34" charset="0"/>
            </a:endParaRPr>
          </a:p>
        </p:txBody>
      </p:sp>
      <p:pic>
        <p:nvPicPr>
          <p:cNvPr id="4" name="Marcador de contenido 3"/>
          <p:cNvPicPr>
            <a:picLocks noGrp="1" noChangeAspect="1"/>
          </p:cNvPicPr>
          <p:nvPr>
            <p:ph idx="1"/>
          </p:nvPr>
        </p:nvPicPr>
        <p:blipFill>
          <a:blip r:embed="rId2"/>
          <a:stretch>
            <a:fillRect/>
          </a:stretch>
        </p:blipFill>
        <p:spPr>
          <a:xfrm>
            <a:off x="6028834" y="1579782"/>
            <a:ext cx="5952934" cy="3214408"/>
          </a:xfrm>
          <a:prstGeom prst="rect">
            <a:avLst/>
          </a:prstGeom>
        </p:spPr>
      </p:pic>
      <p:cxnSp>
        <p:nvCxnSpPr>
          <p:cNvPr id="5" name="Conector recto 4"/>
          <p:cNvCxnSpPr/>
          <p:nvPr/>
        </p:nvCxnSpPr>
        <p:spPr>
          <a:xfrm>
            <a:off x="1129191" y="721011"/>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273465" y="922867"/>
            <a:ext cx="5556759" cy="5201424"/>
          </a:xfrm>
          <a:prstGeom prst="rect">
            <a:avLst/>
          </a:prstGeom>
          <a:noFill/>
        </p:spPr>
        <p:txBody>
          <a:bodyPr wrap="square" rtlCol="0">
            <a:spAutoFit/>
          </a:bodyPr>
          <a:lstStyle/>
          <a:p>
            <a:pPr marL="285750" indent="-285750" algn="just">
              <a:buFont typeface="Arial" panose="020B0604020202020204" pitchFamily="34" charset="0"/>
              <a:buChar char="•"/>
            </a:pPr>
            <a:r>
              <a:rPr lang="es-ES" sz="1400" dirty="0"/>
              <a:t>En general, la hiperacidez y dispepsia pueden resolverse con </a:t>
            </a:r>
            <a:r>
              <a:rPr lang="es-ES" sz="1400" dirty="0">
                <a:solidFill>
                  <a:srgbClr val="4E9EBA"/>
                </a:solidFill>
              </a:rPr>
              <a:t>una </a:t>
            </a:r>
            <a:r>
              <a:rPr lang="es-ES" sz="1400" b="1" dirty="0">
                <a:solidFill>
                  <a:srgbClr val="4E9EBA"/>
                </a:solidFill>
              </a:rPr>
              <a:t>dieta </a:t>
            </a:r>
            <a:r>
              <a:rPr lang="es-ES" sz="1400" b="1" dirty="0" smtClean="0">
                <a:solidFill>
                  <a:srgbClr val="4E9EBA"/>
                </a:solidFill>
              </a:rPr>
              <a:t>adecuada y </a:t>
            </a:r>
            <a:r>
              <a:rPr lang="es-ES" sz="1400" b="1" dirty="0">
                <a:solidFill>
                  <a:srgbClr val="4E9EBA"/>
                </a:solidFill>
              </a:rPr>
              <a:t>cambios en el estilo de vida</a:t>
            </a:r>
            <a:r>
              <a:rPr lang="es-ES" sz="1400" dirty="0">
                <a:solidFill>
                  <a:srgbClr val="4E9EBA"/>
                </a:solidFill>
              </a:rPr>
              <a:t>: </a:t>
            </a:r>
            <a:r>
              <a:rPr lang="es-ES" sz="1400" dirty="0"/>
              <a:t>comer cantidades pequeñas con mayor frecuencia (5-6 comidas/día), evitar sobrepeso u obesidad, evitar el tabaco, evitar prendas y cinturones apretados, no acostarse inmediatamente después de las comidas, elevar la cabecera de la </a:t>
            </a:r>
            <a:r>
              <a:rPr lang="es-ES" sz="1400" dirty="0" smtClean="0"/>
              <a:t>cama.</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La toma de </a:t>
            </a:r>
            <a:r>
              <a:rPr lang="es-ES" sz="1400" b="1" dirty="0">
                <a:solidFill>
                  <a:srgbClr val="4E9EBA"/>
                </a:solidFill>
              </a:rPr>
              <a:t>antiácidos</a:t>
            </a:r>
            <a:r>
              <a:rPr lang="es-ES" sz="1400" dirty="0"/>
              <a:t> es otra opción, aunque su </a:t>
            </a:r>
            <a:r>
              <a:rPr lang="es-ES" sz="1400" b="1" dirty="0">
                <a:solidFill>
                  <a:srgbClr val="4E9EBA"/>
                </a:solidFill>
              </a:rPr>
              <a:t>eficacia en la dispepsia es </a:t>
            </a:r>
            <a:r>
              <a:rPr lang="es-ES" sz="1400" b="1" dirty="0" smtClean="0">
                <a:solidFill>
                  <a:srgbClr val="4E9EBA"/>
                </a:solidFill>
              </a:rPr>
              <a:t>limitada</a:t>
            </a:r>
            <a:r>
              <a:rPr lang="es-ES" sz="1400" dirty="0" smtClean="0"/>
              <a:t>. Su papel </a:t>
            </a:r>
            <a:r>
              <a:rPr lang="es-ES" sz="1400" dirty="0"/>
              <a:t>se limita al tratamiento del ardor asociado a trastornos digestivos leves e </a:t>
            </a:r>
            <a:r>
              <a:rPr lang="es-ES" sz="1400" dirty="0" smtClean="0"/>
              <a:t>intermitentes, </a:t>
            </a:r>
            <a:r>
              <a:rPr lang="es-ES" sz="1400" dirty="0"/>
              <a:t>y se utilizan a demanda cuando hay síntomas o se prevén (p.ej. a los 30-60 minutos después de las comidas principales o al acostarse</a:t>
            </a:r>
            <a:r>
              <a:rPr lang="es-ES" sz="1400" dirty="0" smtClean="0"/>
              <a:t>). </a:t>
            </a:r>
            <a:r>
              <a:rPr lang="es-ES" sz="1400" dirty="0"/>
              <a:t>Su inicio de acción es rápido pero el efecto es de corta </a:t>
            </a:r>
            <a:r>
              <a:rPr lang="es-ES" sz="1400" dirty="0" smtClean="0"/>
              <a:t>duración.</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Es importante </a:t>
            </a:r>
            <a:r>
              <a:rPr lang="es-ES" sz="1400" b="1" dirty="0">
                <a:solidFill>
                  <a:srgbClr val="4E9EBA"/>
                </a:solidFill>
              </a:rPr>
              <a:t>tener en cuenta posibles síntomas y signos de alerta </a:t>
            </a:r>
            <a:r>
              <a:rPr lang="es-ES" sz="1400" dirty="0"/>
              <a:t>(disfagia, vómitos de repetición, hemorragia digestiva alta, anemia, pérdida de peso no explicada, exploración física patológica y dolor continuo) que requieren otras intervenciones. </a:t>
            </a:r>
            <a:endParaRPr lang="es-ES" sz="1400" dirty="0" smtClean="0"/>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Los inhibidores de la bomba de protones (fármacos de elección en úlcera péptica, reflujo y dispepsia) y los AntiH</a:t>
            </a:r>
            <a:r>
              <a:rPr lang="es-ES" sz="1400" baseline="-25000" dirty="0"/>
              <a:t>2</a:t>
            </a:r>
            <a:r>
              <a:rPr lang="es-ES" sz="1400" baseline="30000" dirty="0"/>
              <a:t> </a:t>
            </a:r>
            <a:r>
              <a:rPr lang="es-ES" sz="1400" dirty="0"/>
              <a:t>no se pueden indicar de forma autónoma por parte de </a:t>
            </a:r>
            <a:r>
              <a:rPr lang="es-ES" sz="1400" dirty="0" smtClean="0"/>
              <a:t>enfermería. </a:t>
            </a:r>
          </a:p>
          <a:p>
            <a:pPr marL="171450" indent="-171450" algn="just">
              <a:buFont typeface="Arial" panose="020B0604020202020204" pitchFamily="34" charset="0"/>
              <a:buChar char="•"/>
            </a:pPr>
            <a:endParaRPr lang="es-ES" sz="1200" dirty="0" smtClean="0"/>
          </a:p>
          <a:p>
            <a:pPr algn="just"/>
            <a:r>
              <a:rPr lang="es-ES" sz="1200" dirty="0" smtClean="0"/>
              <a:t> AMF: </a:t>
            </a:r>
            <a:r>
              <a:rPr lang="es-ES" sz="1200" dirty="0" smtClean="0">
                <a:hlinkClick r:id="rId3"/>
              </a:rPr>
              <a:t>Dispepsia</a:t>
            </a:r>
            <a:endParaRPr lang="es-ES" sz="1200" dirty="0" smtClean="0"/>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4"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736625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5826" y="120770"/>
            <a:ext cx="11296683" cy="867583"/>
          </a:xfrm>
        </p:spPr>
        <p:txBody>
          <a:bodyPr>
            <a:normAutofit fontScale="90000"/>
          </a:bodyPr>
          <a:lstStyle/>
          <a:p>
            <a:pPr algn="ctr"/>
            <a:r>
              <a:rPr lang="pt-BR" sz="3300" dirty="0" smtClean="0">
                <a:solidFill>
                  <a:srgbClr val="4E9EBA"/>
                </a:solidFill>
                <a:latin typeface="Arial Black" pitchFamily="34" charset="0"/>
              </a:rPr>
              <a:t/>
            </a:r>
            <a:br>
              <a:rPr lang="pt-BR" sz="3300" dirty="0" smtClean="0">
                <a:solidFill>
                  <a:srgbClr val="4E9EBA"/>
                </a:solidFill>
                <a:latin typeface="Arial Black" pitchFamily="34" charset="0"/>
              </a:rPr>
            </a:br>
            <a:r>
              <a:rPr lang="pt-BR" sz="3300" dirty="0" smtClean="0">
                <a:solidFill>
                  <a:srgbClr val="4E9EBA"/>
                </a:solidFill>
                <a:latin typeface="Arial Black" pitchFamily="34" charset="0"/>
              </a:rPr>
              <a:t>RESFRIADO – ANTITUSIVOS, DESCONGESTIONANTES NASALES, MUCOLÍTICOS </a:t>
            </a:r>
            <a:r>
              <a:rPr lang="pt-BR" sz="4000" dirty="0">
                <a:solidFill>
                  <a:srgbClr val="4E9EBA"/>
                </a:solidFill>
                <a:latin typeface="Arial Black" pitchFamily="34" charset="0"/>
              </a:rPr>
              <a:t/>
            </a:r>
            <a:br>
              <a:rPr lang="pt-BR" sz="4000" dirty="0">
                <a:solidFill>
                  <a:srgbClr val="4E9EBA"/>
                </a:solidFill>
                <a:latin typeface="Arial Black" pitchFamily="34" charset="0"/>
              </a:rPr>
            </a:br>
            <a:endParaRPr lang="es-ES" sz="4000" dirty="0">
              <a:solidFill>
                <a:srgbClr val="4E9EBA"/>
              </a:solidFill>
              <a:latin typeface="Arial Black" pitchFamily="34" charset="0"/>
            </a:endParaRPr>
          </a:p>
        </p:txBody>
      </p:sp>
      <p:cxnSp>
        <p:nvCxnSpPr>
          <p:cNvPr id="4" name="Conector recto 3"/>
          <p:cNvCxnSpPr/>
          <p:nvPr/>
        </p:nvCxnSpPr>
        <p:spPr>
          <a:xfrm>
            <a:off x="1120878" y="906087"/>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332510" y="1312548"/>
            <a:ext cx="10748356" cy="830997"/>
          </a:xfrm>
          <a:prstGeom prst="rect">
            <a:avLst/>
          </a:prstGeom>
          <a:noFill/>
        </p:spPr>
        <p:txBody>
          <a:bodyPr wrap="square" rtlCol="0">
            <a:spAutoFit/>
          </a:bodyPr>
          <a:lstStyle/>
          <a:p>
            <a:pPr algn="just"/>
            <a:r>
              <a:rPr lang="es-ES" sz="1600" dirty="0"/>
              <a:t>La mayoría de los resfriados mejoran a los 7-10 días y se resuelven trascurridas de 2 a 3 semanas sin necesidad de tratamiento farmacológico. Los y las pacientes con síntomas moderados a severos pueden utilizar distintas alternativas terapéuticas para el alivio sintomático. La elección depende de los síntomas </a:t>
            </a:r>
            <a:r>
              <a:rPr lang="es-ES" sz="1600" dirty="0" smtClean="0"/>
              <a:t>predominantes.</a:t>
            </a:r>
            <a:endParaRPr lang="es-ES" sz="1600" dirty="0"/>
          </a:p>
        </p:txBody>
      </p:sp>
      <p:sp>
        <p:nvSpPr>
          <p:cNvPr id="7" name="CuadroTexto 6"/>
          <p:cNvSpPr txBox="1"/>
          <p:nvPr/>
        </p:nvSpPr>
        <p:spPr>
          <a:xfrm>
            <a:off x="332510" y="2271945"/>
            <a:ext cx="11280371" cy="3785652"/>
          </a:xfrm>
          <a:prstGeom prst="rect">
            <a:avLst/>
          </a:prstGeom>
          <a:noFill/>
        </p:spPr>
        <p:txBody>
          <a:bodyPr wrap="square" rtlCol="0">
            <a:spAutoFit/>
          </a:bodyPr>
          <a:lstStyle/>
          <a:p>
            <a:pPr marL="285750" indent="-285750" algn="just">
              <a:buFont typeface="Arial" panose="020B0604020202020204" pitchFamily="34" charset="0"/>
              <a:buChar char="•"/>
            </a:pPr>
            <a:r>
              <a:rPr lang="es-ES" sz="1400" b="1" dirty="0" smtClean="0">
                <a:solidFill>
                  <a:srgbClr val="4E9EBA"/>
                </a:solidFill>
              </a:rPr>
              <a:t>Medidas </a:t>
            </a:r>
            <a:r>
              <a:rPr lang="es-ES" sz="1400" b="1" dirty="0">
                <a:solidFill>
                  <a:srgbClr val="4E9EBA"/>
                </a:solidFill>
              </a:rPr>
              <a:t>higiénicas </a:t>
            </a:r>
            <a:r>
              <a:rPr lang="es-ES" sz="1400" dirty="0"/>
              <a:t>como lavado de manos, mascarillas y distancia social para reducir el contagio de virus respiratorios. </a:t>
            </a:r>
          </a:p>
          <a:p>
            <a:pPr algn="just"/>
            <a:endParaRPr lang="es-ES" sz="600" dirty="0"/>
          </a:p>
          <a:p>
            <a:pPr marL="285750" indent="-285750" algn="just">
              <a:buFont typeface="Arial" panose="020B0604020202020204" pitchFamily="34" charset="0"/>
              <a:buChar char="•"/>
            </a:pPr>
            <a:r>
              <a:rPr lang="es-ES" sz="1400" b="1" dirty="0" smtClean="0">
                <a:solidFill>
                  <a:srgbClr val="4E9EBA"/>
                </a:solidFill>
              </a:rPr>
              <a:t>Analgésicos</a:t>
            </a:r>
            <a:r>
              <a:rPr lang="es-ES" sz="1400" dirty="0" smtClean="0"/>
              <a:t> </a:t>
            </a:r>
            <a:r>
              <a:rPr lang="es-ES" sz="1400" dirty="0"/>
              <a:t>(paracetamol, ibuprofeno) para el alivio del dolor de cabeza, dolor de oído, dolor </a:t>
            </a:r>
            <a:r>
              <a:rPr lang="es-ES" sz="1400" dirty="0" err="1"/>
              <a:t>musculoesquelético</a:t>
            </a:r>
            <a:r>
              <a:rPr lang="es-ES" sz="1400" dirty="0"/>
              <a:t>, malestar</a:t>
            </a:r>
            <a:r>
              <a:rPr lang="es-ES" sz="1400" dirty="0" smtClean="0"/>
              <a:t>.</a:t>
            </a:r>
          </a:p>
          <a:p>
            <a:pPr marL="285750" indent="-285750" algn="just">
              <a:buFont typeface="Arial" panose="020B0604020202020204" pitchFamily="34" charset="0"/>
              <a:buChar char="•"/>
            </a:pPr>
            <a:endParaRPr lang="es-ES" sz="600" dirty="0"/>
          </a:p>
          <a:p>
            <a:pPr marL="285750" indent="-285750" algn="just">
              <a:buFont typeface="Arial" panose="020B0604020202020204" pitchFamily="34" charset="0"/>
              <a:buChar char="•"/>
            </a:pPr>
            <a:r>
              <a:rPr lang="es-ES" sz="1400" dirty="0" smtClean="0"/>
              <a:t>Tratamiento </a:t>
            </a:r>
            <a:r>
              <a:rPr lang="es-ES" sz="1400" dirty="0"/>
              <a:t>sintomático para la </a:t>
            </a:r>
            <a:r>
              <a:rPr lang="es-ES" sz="1400" b="1" dirty="0">
                <a:solidFill>
                  <a:srgbClr val="4E9EBA"/>
                </a:solidFill>
              </a:rPr>
              <a:t>congestión nasal</a:t>
            </a:r>
            <a:r>
              <a:rPr lang="es-ES" sz="1400" dirty="0"/>
              <a:t>: lavados nasales con agua salada o suero </a:t>
            </a:r>
            <a:r>
              <a:rPr lang="es-ES" sz="1400" dirty="0" smtClean="0"/>
              <a:t>salino. Las </a:t>
            </a:r>
            <a:r>
              <a:rPr lang="es-ES" sz="1400" dirty="0"/>
              <a:t>vaporizaciones de agua pueden ser útiles. Si los anteriores no son eficaces, pueden emplearse los </a:t>
            </a:r>
            <a:r>
              <a:rPr lang="es-ES" sz="1400" b="1" dirty="0">
                <a:solidFill>
                  <a:srgbClr val="4E9EBA"/>
                </a:solidFill>
              </a:rPr>
              <a:t>descongestionantes adrenérgicos nasales</a:t>
            </a:r>
            <a:r>
              <a:rPr lang="es-ES" sz="1400" dirty="0"/>
              <a:t>, aplicando solo las dosis imprescindibles (sobre todo la de antes de dormir) y durante un máximo de 3-5 días </a:t>
            </a:r>
            <a:r>
              <a:rPr lang="es-ES" sz="1400" dirty="0" smtClean="0"/>
              <a:t>seguidos, ya que pueden </a:t>
            </a:r>
            <a:r>
              <a:rPr lang="es-ES" sz="1400" dirty="0"/>
              <a:t>producir congestión de rebote tras la </a:t>
            </a:r>
            <a:r>
              <a:rPr lang="es-ES" sz="1400" dirty="0" smtClean="0"/>
              <a:t>suspensión del tratamiento</a:t>
            </a:r>
            <a:r>
              <a:rPr lang="es-ES" sz="1400" dirty="0"/>
              <a:t>, que puede ser intensa y difícil de tratar</a:t>
            </a:r>
            <a:r>
              <a:rPr lang="es-ES" sz="1400" dirty="0" smtClean="0"/>
              <a:t>.</a:t>
            </a:r>
          </a:p>
          <a:p>
            <a:pPr marL="285750" indent="-285750" algn="just">
              <a:buFont typeface="Arial" panose="020B0604020202020204" pitchFamily="34" charset="0"/>
              <a:buChar char="•"/>
            </a:pPr>
            <a:endParaRPr lang="es-ES" sz="600" dirty="0"/>
          </a:p>
          <a:p>
            <a:pPr marL="285750" indent="-285750" algn="just">
              <a:buFont typeface="Arial" panose="020B0604020202020204" pitchFamily="34" charset="0"/>
              <a:buChar char="•"/>
            </a:pPr>
            <a:r>
              <a:rPr lang="es-ES" sz="1400" dirty="0" smtClean="0"/>
              <a:t>Para la </a:t>
            </a:r>
            <a:r>
              <a:rPr lang="es-ES" sz="1400" b="1" dirty="0" smtClean="0">
                <a:solidFill>
                  <a:srgbClr val="4E9EBA"/>
                </a:solidFill>
              </a:rPr>
              <a:t>tos</a:t>
            </a:r>
            <a:r>
              <a:rPr lang="es-ES" sz="1400" b="1" dirty="0" smtClean="0"/>
              <a:t>,</a:t>
            </a:r>
            <a:r>
              <a:rPr lang="es-ES" sz="1400" dirty="0" smtClean="0"/>
              <a:t> se </a:t>
            </a:r>
            <a:r>
              <a:rPr lang="es-ES" sz="1400" dirty="0"/>
              <a:t>aconseja beber líquidos frecuentemente y en caso de tos seca con cosquilleo, son útiles las pastillas para la tos o caramelos. La utilidad de los </a:t>
            </a:r>
            <a:r>
              <a:rPr lang="es-ES" sz="1400" b="1" dirty="0">
                <a:solidFill>
                  <a:srgbClr val="4E9EBA"/>
                </a:solidFill>
              </a:rPr>
              <a:t>antitusígenos</a:t>
            </a:r>
            <a:r>
              <a:rPr lang="es-ES" sz="1400" dirty="0"/>
              <a:t> es limitada, y pueden producir efectos adversos como estreñimiento, sedación o dependencia, por lo que no se aconseja su uso rutinario en el resfriado </a:t>
            </a:r>
            <a:r>
              <a:rPr lang="es-ES" sz="1400" dirty="0" smtClean="0"/>
              <a:t>común. </a:t>
            </a:r>
            <a:r>
              <a:rPr lang="es-ES" sz="1400" dirty="0"/>
              <a:t>Pueden utilizarse en casos seleccionados de tos no productiva que impide el sueño. Los </a:t>
            </a:r>
            <a:r>
              <a:rPr lang="es-ES" sz="1400" dirty="0" err="1"/>
              <a:t>antitusivos</a:t>
            </a:r>
            <a:r>
              <a:rPr lang="es-ES" sz="1400" dirty="0"/>
              <a:t> no deben utilizarse en caso de tos asmática, tos productiva o insuficiencia respiratoria</a:t>
            </a:r>
            <a:r>
              <a:rPr lang="es-ES" sz="1400" dirty="0" smtClean="0"/>
              <a:t>.</a:t>
            </a:r>
          </a:p>
          <a:p>
            <a:pPr marL="285750" indent="-285750" algn="just">
              <a:buFont typeface="Arial" panose="020B0604020202020204" pitchFamily="34" charset="0"/>
              <a:buChar char="•"/>
            </a:pPr>
            <a:endParaRPr lang="es-ES" sz="600" dirty="0"/>
          </a:p>
          <a:p>
            <a:pPr marL="285750" indent="-285750" algn="just">
              <a:buFont typeface="Arial" panose="020B0604020202020204" pitchFamily="34" charset="0"/>
              <a:buChar char="•"/>
            </a:pPr>
            <a:r>
              <a:rPr lang="es-ES" sz="1400" dirty="0" smtClean="0"/>
              <a:t>El </a:t>
            </a:r>
            <a:r>
              <a:rPr lang="es-ES" sz="1400" dirty="0"/>
              <a:t>uso de antitusígenos en pediatría no se recomienda, salvo indicación </a:t>
            </a:r>
            <a:r>
              <a:rPr lang="es-ES" sz="1400" dirty="0" smtClean="0"/>
              <a:t>médica.</a:t>
            </a:r>
          </a:p>
          <a:p>
            <a:pPr marL="285750" indent="-285750" algn="just">
              <a:buFont typeface="Arial" panose="020B0604020202020204" pitchFamily="34" charset="0"/>
              <a:buChar char="•"/>
            </a:pPr>
            <a:endParaRPr lang="es-ES" sz="600" dirty="0"/>
          </a:p>
          <a:p>
            <a:pPr marL="285750" indent="-285750" algn="just">
              <a:buFont typeface="Arial" panose="020B0604020202020204" pitchFamily="34" charset="0"/>
              <a:buChar char="•"/>
            </a:pPr>
            <a:r>
              <a:rPr lang="es-ES" sz="1400" dirty="0" smtClean="0"/>
              <a:t>La </a:t>
            </a:r>
            <a:r>
              <a:rPr lang="es-ES" sz="1400" dirty="0"/>
              <a:t>utilidad de </a:t>
            </a:r>
            <a:r>
              <a:rPr lang="es-ES" sz="1400" b="1" dirty="0" err="1">
                <a:solidFill>
                  <a:srgbClr val="4E9EBA"/>
                </a:solidFill>
              </a:rPr>
              <a:t>mucolíticos</a:t>
            </a:r>
            <a:r>
              <a:rPr lang="es-ES" sz="1400" b="1" dirty="0"/>
              <a:t> </a:t>
            </a:r>
            <a:r>
              <a:rPr lang="es-ES" sz="1400" dirty="0"/>
              <a:t>es asimismo muy </a:t>
            </a:r>
            <a:r>
              <a:rPr lang="es-ES" sz="1400" dirty="0" smtClean="0"/>
              <a:t>limitada.</a:t>
            </a:r>
          </a:p>
          <a:p>
            <a:pPr marL="285750" indent="-285750" algn="just">
              <a:buFont typeface="Arial" panose="020B0604020202020204" pitchFamily="34" charset="0"/>
              <a:buChar char="•"/>
            </a:pPr>
            <a:endParaRPr lang="es-ES" sz="600" dirty="0" smtClean="0"/>
          </a:p>
          <a:p>
            <a:pPr marL="285750" indent="-285750" algn="just">
              <a:buFont typeface="Arial" panose="020B0604020202020204" pitchFamily="34" charset="0"/>
              <a:buChar char="•"/>
            </a:pPr>
            <a:r>
              <a:rPr lang="es-ES" sz="1400" dirty="0" smtClean="0"/>
              <a:t>Para </a:t>
            </a:r>
            <a:r>
              <a:rPr lang="es-ES" sz="1400" dirty="0"/>
              <a:t>el </a:t>
            </a:r>
            <a:r>
              <a:rPr lang="es-ES" sz="1400" b="1" dirty="0">
                <a:solidFill>
                  <a:srgbClr val="4E9EBA"/>
                </a:solidFill>
              </a:rPr>
              <a:t>alivio sintomático del resfriado durante el embarazo </a:t>
            </a:r>
            <a:r>
              <a:rPr lang="es-ES" sz="1400" dirty="0"/>
              <a:t>está recomendado el uso de paracetamol. No se deben usar vasoconstrictores nasales y no es recomendable usar antitusígenos salvo criterio </a:t>
            </a:r>
            <a:r>
              <a:rPr lang="es-ES" sz="1400" dirty="0" smtClean="0"/>
              <a:t>médico.</a:t>
            </a:r>
            <a:endParaRPr lang="es-ES" sz="1400" dirty="0"/>
          </a:p>
        </p:txBody>
      </p:sp>
      <p:grpSp>
        <p:nvGrpSpPr>
          <p:cNvPr id="6" name="Grupo 5"/>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2688332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2510" y="593906"/>
            <a:ext cx="11429999" cy="488726"/>
          </a:xfrm>
        </p:spPr>
        <p:txBody>
          <a:bodyPr>
            <a:normAutofit fontScale="90000"/>
          </a:bodyPr>
          <a:lstStyle/>
          <a:p>
            <a:pPr algn="ctr"/>
            <a:r>
              <a:rPr lang="pt-BR" sz="3600" dirty="0" smtClean="0">
                <a:solidFill>
                  <a:srgbClr val="4E9EBA"/>
                </a:solidFill>
                <a:latin typeface="Arial Black" pitchFamily="34" charset="0"/>
              </a:rPr>
              <a:t>RESFRIADO – ANTITUSIVOS, DESCONGESTIONANTES NASALES, MUCOLÍTICOS </a:t>
            </a:r>
            <a:r>
              <a:rPr lang="pt-BR" sz="4000" dirty="0">
                <a:solidFill>
                  <a:srgbClr val="4E9EBA"/>
                </a:solidFill>
                <a:latin typeface="Arial Black" pitchFamily="34" charset="0"/>
              </a:rPr>
              <a:t/>
            </a:r>
            <a:br>
              <a:rPr lang="pt-BR" sz="4000" dirty="0">
                <a:solidFill>
                  <a:srgbClr val="4E9EBA"/>
                </a:solidFill>
                <a:latin typeface="Arial Black" pitchFamily="34" charset="0"/>
              </a:rPr>
            </a:br>
            <a:endParaRPr lang="es-ES" sz="4000" dirty="0">
              <a:solidFill>
                <a:srgbClr val="4E9EBA"/>
              </a:solidFill>
              <a:latin typeface="Arial Black" pitchFamily="34" charset="0"/>
            </a:endParaRPr>
          </a:p>
        </p:txBody>
      </p:sp>
      <p:pic>
        <p:nvPicPr>
          <p:cNvPr id="3" name="Marcador de contenido 2"/>
          <p:cNvPicPr>
            <a:picLocks noGrp="1" noChangeAspect="1"/>
          </p:cNvPicPr>
          <p:nvPr>
            <p:ph idx="1"/>
          </p:nvPr>
        </p:nvPicPr>
        <p:blipFill>
          <a:blip r:embed="rId2"/>
          <a:stretch>
            <a:fillRect/>
          </a:stretch>
        </p:blipFill>
        <p:spPr>
          <a:xfrm>
            <a:off x="1690777" y="1394812"/>
            <a:ext cx="8005313" cy="5049119"/>
          </a:xfrm>
          <a:prstGeom prst="rect">
            <a:avLst/>
          </a:prstGeom>
        </p:spPr>
      </p:pic>
      <p:cxnSp>
        <p:nvCxnSpPr>
          <p:cNvPr id="4" name="Conector recto 3"/>
          <p:cNvCxnSpPr/>
          <p:nvPr/>
        </p:nvCxnSpPr>
        <p:spPr>
          <a:xfrm>
            <a:off x="521293" y="1116540"/>
            <a:ext cx="1124121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651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80" y="46261"/>
            <a:ext cx="11420301" cy="859826"/>
          </a:xfrm>
        </p:spPr>
        <p:txBody>
          <a:bodyPr>
            <a:noAutofit/>
          </a:bodyPr>
          <a:lstStyle/>
          <a:p>
            <a:pPr algn="ctr"/>
            <a:r>
              <a:rPr lang="pt-BR" sz="3200" dirty="0" smtClean="0">
                <a:solidFill>
                  <a:srgbClr val="4E9EBA"/>
                </a:solidFill>
                <a:latin typeface="Arial Black" pitchFamily="34" charset="0"/>
              </a:rPr>
              <a:t>RESFRIADO – ANTITUSIVOS, DESCONGESTIONANTES NASALES, MUCOLÍTICOS</a:t>
            </a:r>
            <a:endParaRPr lang="es-ES" sz="3200" dirty="0">
              <a:solidFill>
                <a:srgbClr val="4E9EBA"/>
              </a:solidFill>
              <a:latin typeface="Arial Black" pitchFamily="34" charset="0"/>
            </a:endParaRPr>
          </a:p>
        </p:txBody>
      </p:sp>
      <p:pic>
        <p:nvPicPr>
          <p:cNvPr id="4" name="Marcador de contenido 3"/>
          <p:cNvPicPr>
            <a:picLocks noGrp="1" noChangeAspect="1"/>
          </p:cNvPicPr>
          <p:nvPr>
            <p:ph idx="1"/>
          </p:nvPr>
        </p:nvPicPr>
        <p:blipFill>
          <a:blip r:embed="rId2"/>
          <a:stretch>
            <a:fillRect/>
          </a:stretch>
        </p:blipFill>
        <p:spPr>
          <a:xfrm>
            <a:off x="2094257" y="1177241"/>
            <a:ext cx="8178946" cy="3741714"/>
          </a:xfrm>
          <a:prstGeom prst="rect">
            <a:avLst/>
          </a:prstGeom>
        </p:spPr>
      </p:pic>
      <p:cxnSp>
        <p:nvCxnSpPr>
          <p:cNvPr id="5" name="Conector recto 4"/>
          <p:cNvCxnSpPr/>
          <p:nvPr/>
        </p:nvCxnSpPr>
        <p:spPr>
          <a:xfrm>
            <a:off x="487110" y="906087"/>
            <a:ext cx="10991323"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621635" y="4918955"/>
            <a:ext cx="7233690" cy="1446550"/>
          </a:xfrm>
          <a:prstGeom prst="rect">
            <a:avLst/>
          </a:prstGeom>
          <a:noFill/>
        </p:spPr>
        <p:txBody>
          <a:bodyPr wrap="square" rtlCol="0">
            <a:spAutoFit/>
          </a:bodyPr>
          <a:lstStyle/>
          <a:p>
            <a:r>
              <a:rPr lang="es-ES" sz="1200" dirty="0"/>
              <a:t>Enlaces de interés</a:t>
            </a:r>
          </a:p>
          <a:p>
            <a:r>
              <a:rPr lang="es-ES" sz="1200" dirty="0">
                <a:solidFill>
                  <a:srgbClr val="4E9EBA"/>
                </a:solidFill>
              </a:rPr>
              <a:t>• </a:t>
            </a:r>
            <a:r>
              <a:rPr lang="es-ES" sz="1200" dirty="0">
                <a:solidFill>
                  <a:srgbClr val="4E9EBA"/>
                </a:solidFill>
                <a:hlinkClick r:id="rId3"/>
              </a:rPr>
              <a:t>PLA Resfriado común – catarro adultos</a:t>
            </a:r>
            <a:endParaRPr lang="es-ES" sz="1200" dirty="0">
              <a:solidFill>
                <a:srgbClr val="4E9EBA"/>
              </a:solidFill>
            </a:endParaRPr>
          </a:p>
          <a:p>
            <a:r>
              <a:rPr lang="es-ES" sz="1200" dirty="0">
                <a:solidFill>
                  <a:srgbClr val="4E9EBA"/>
                </a:solidFill>
              </a:rPr>
              <a:t>• </a:t>
            </a:r>
            <a:r>
              <a:rPr lang="es-ES" sz="1200" dirty="0">
                <a:solidFill>
                  <a:srgbClr val="4E9EBA"/>
                </a:solidFill>
                <a:hlinkClick r:id="rId3"/>
              </a:rPr>
              <a:t>PLA Catarro pediatría</a:t>
            </a:r>
            <a:endParaRPr lang="es-ES" sz="1200" dirty="0">
              <a:solidFill>
                <a:srgbClr val="4E9EBA"/>
              </a:solidFill>
            </a:endParaRPr>
          </a:p>
          <a:p>
            <a:r>
              <a:rPr lang="es-ES" sz="1200" dirty="0"/>
              <a:t>• Ficha </a:t>
            </a:r>
            <a:r>
              <a:rPr lang="es-ES" sz="1200" dirty="0" err="1"/>
              <a:t>ibotika</a:t>
            </a:r>
            <a:r>
              <a:rPr lang="es-ES" sz="1200" dirty="0">
                <a:solidFill>
                  <a:srgbClr val="4E9EBA"/>
                </a:solidFill>
              </a:rPr>
              <a:t>: </a:t>
            </a:r>
            <a:r>
              <a:rPr lang="es-ES" sz="1200" dirty="0">
                <a:solidFill>
                  <a:srgbClr val="4E9EBA"/>
                </a:solidFill>
                <a:hlinkClick r:id="rId4"/>
              </a:rPr>
              <a:t>¡Mi hija tiene tos! ¡Mi hijo no para de toser!</a:t>
            </a:r>
            <a:endParaRPr lang="es-ES" sz="1200" dirty="0">
              <a:solidFill>
                <a:srgbClr val="4E9EBA"/>
              </a:solidFill>
            </a:endParaRPr>
          </a:p>
          <a:p>
            <a:r>
              <a:rPr lang="es-ES" sz="1200" dirty="0">
                <a:solidFill>
                  <a:srgbClr val="4E9EBA"/>
                </a:solidFill>
              </a:rPr>
              <a:t>• </a:t>
            </a:r>
            <a:r>
              <a:rPr lang="es-ES" sz="1200" dirty="0" err="1">
                <a:solidFill>
                  <a:srgbClr val="4E9EBA"/>
                </a:solidFill>
                <a:hlinkClick r:id="rId5"/>
              </a:rPr>
              <a:t>Osasun</a:t>
            </a:r>
            <a:r>
              <a:rPr lang="es-ES" sz="1200" dirty="0">
                <a:solidFill>
                  <a:srgbClr val="4E9EBA"/>
                </a:solidFill>
                <a:hlinkClick r:id="rId5"/>
              </a:rPr>
              <a:t> </a:t>
            </a:r>
            <a:r>
              <a:rPr lang="es-ES" sz="1200" dirty="0" err="1">
                <a:solidFill>
                  <a:srgbClr val="4E9EBA"/>
                </a:solidFill>
                <a:hlinkClick r:id="rId5"/>
              </a:rPr>
              <a:t>eskola</a:t>
            </a:r>
            <a:r>
              <a:rPr lang="es-ES" sz="1200" dirty="0">
                <a:solidFill>
                  <a:srgbClr val="4E9EBA"/>
                </a:solidFill>
                <a:hlinkClick r:id="rId5"/>
              </a:rPr>
              <a:t> – Resfriado común - adultos</a:t>
            </a:r>
            <a:endParaRPr lang="es-ES" sz="1200" dirty="0">
              <a:solidFill>
                <a:srgbClr val="4E9EBA"/>
              </a:solidFill>
            </a:endParaRPr>
          </a:p>
          <a:p>
            <a:r>
              <a:rPr lang="es-ES" sz="1200" dirty="0">
                <a:solidFill>
                  <a:srgbClr val="4E9EBA"/>
                </a:solidFill>
              </a:rPr>
              <a:t>• </a:t>
            </a:r>
            <a:r>
              <a:rPr lang="es-ES" sz="1200" dirty="0" err="1">
                <a:solidFill>
                  <a:srgbClr val="4E9EBA"/>
                </a:solidFill>
                <a:hlinkClick r:id="rId6"/>
              </a:rPr>
              <a:t>Osasun</a:t>
            </a:r>
            <a:r>
              <a:rPr lang="es-ES" sz="1200" dirty="0">
                <a:solidFill>
                  <a:srgbClr val="4E9EBA"/>
                </a:solidFill>
                <a:hlinkClick r:id="rId6"/>
              </a:rPr>
              <a:t> </a:t>
            </a:r>
            <a:r>
              <a:rPr lang="es-ES" sz="1200" dirty="0" err="1">
                <a:solidFill>
                  <a:srgbClr val="4E9EBA"/>
                </a:solidFill>
                <a:hlinkClick r:id="rId6"/>
              </a:rPr>
              <a:t>eskola</a:t>
            </a:r>
            <a:r>
              <a:rPr lang="es-ES" sz="1200" dirty="0">
                <a:solidFill>
                  <a:srgbClr val="4E9EBA"/>
                </a:solidFill>
                <a:hlinkClick r:id="rId6"/>
              </a:rPr>
              <a:t> – Resfriado común en pediatría</a:t>
            </a:r>
            <a:r>
              <a:rPr lang="es-ES" sz="1400" dirty="0"/>
              <a:t>	</a:t>
            </a:r>
          </a:p>
          <a:p>
            <a:endParaRPr lang="es-ES" sz="1400" dirty="0"/>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7"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823761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2632" y="243305"/>
            <a:ext cx="10515600" cy="1325563"/>
          </a:xfrm>
        </p:spPr>
        <p:txBody>
          <a:bodyPr/>
          <a:lstStyle/>
          <a:p>
            <a:r>
              <a:rPr lang="es-ES" sz="3200" dirty="0" smtClean="0">
                <a:solidFill>
                  <a:srgbClr val="4E9EBA"/>
                </a:solidFill>
                <a:latin typeface="Arial Black" pitchFamily="34" charset="0"/>
              </a:rPr>
              <a:t>OJO SECO – LÁGRIMAS ARTIFICIALES </a:t>
            </a:r>
            <a:r>
              <a:rPr lang="es-ES" dirty="0">
                <a:solidFill>
                  <a:schemeClr val="bg1"/>
                </a:solidFill>
              </a:rPr>
              <a:t/>
            </a:r>
            <a:br>
              <a:rPr lang="es-ES" dirty="0">
                <a:solidFill>
                  <a:schemeClr val="bg1"/>
                </a:solidFill>
              </a:rPr>
            </a:br>
            <a:endParaRPr lang="es-ES" dirty="0"/>
          </a:p>
        </p:txBody>
      </p:sp>
      <p:cxnSp>
        <p:nvCxnSpPr>
          <p:cNvPr id="5" name="Conector recto 4"/>
          <p:cNvCxnSpPr/>
          <p:nvPr/>
        </p:nvCxnSpPr>
        <p:spPr>
          <a:xfrm>
            <a:off x="1120878" y="906087"/>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548639" y="1928553"/>
            <a:ext cx="11270210" cy="2862322"/>
          </a:xfrm>
          <a:prstGeom prst="rect">
            <a:avLst/>
          </a:prstGeom>
          <a:noFill/>
        </p:spPr>
        <p:txBody>
          <a:bodyPr wrap="square" rtlCol="0">
            <a:spAutoFit/>
          </a:bodyPr>
          <a:lstStyle/>
          <a:p>
            <a:pPr marL="285750" indent="-285750" algn="just">
              <a:buFont typeface="Arial" panose="020B0604020202020204" pitchFamily="34" charset="0"/>
              <a:buChar char="•"/>
            </a:pPr>
            <a:r>
              <a:rPr lang="es-ES" dirty="0"/>
              <a:t>El síndrome del ojo seco ocurre cuando el ojo no secreta suficiente lágrima, o las lágrimas se evaporan demasiado rápido. También puede deberse al uso de determinados fármacos (antihistamínicos, anticolinérgicos, </a:t>
            </a:r>
            <a:r>
              <a:rPr lang="es-ES" dirty="0" err="1"/>
              <a:t>antiparkinsonianos</a:t>
            </a:r>
            <a:r>
              <a:rPr lang="es-ES" dirty="0"/>
              <a:t>, </a:t>
            </a:r>
            <a:r>
              <a:rPr lang="es-ES" dirty="0" err="1"/>
              <a:t>fenotiazinas</a:t>
            </a:r>
            <a:r>
              <a:rPr lang="es-ES" dirty="0"/>
              <a:t>, antidepresivos </a:t>
            </a:r>
            <a:r>
              <a:rPr lang="es-ES" dirty="0" smtClean="0"/>
              <a:t>tricíclicos).</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dirty="0"/>
              <a:t>Es importante explicar al paciente el curso natural del ojo seco y el beneficio modesto del tratamiento sintomático, así como proporcionar </a:t>
            </a:r>
            <a:r>
              <a:rPr lang="es-ES" b="1" dirty="0">
                <a:solidFill>
                  <a:srgbClr val="4E9EBA"/>
                </a:solidFill>
              </a:rPr>
              <a:t>consejos para reducir los </a:t>
            </a:r>
            <a:r>
              <a:rPr lang="es-ES" b="1" dirty="0" smtClean="0">
                <a:solidFill>
                  <a:srgbClr val="4E9EBA"/>
                </a:solidFill>
              </a:rPr>
              <a:t>síntomas</a:t>
            </a:r>
            <a:r>
              <a:rPr lang="es-ES" dirty="0" smtClean="0"/>
              <a:t>:</a:t>
            </a:r>
          </a:p>
          <a:p>
            <a:pPr marL="285750" indent="-285750" algn="just">
              <a:buFont typeface="Arial" panose="020B0604020202020204" pitchFamily="34" charset="0"/>
              <a:buChar char="•"/>
            </a:pPr>
            <a:endParaRPr lang="es-ES" dirty="0"/>
          </a:p>
          <a:p>
            <a:pPr marL="742950" lvl="1" indent="-285750" algn="just">
              <a:buFont typeface="Wingdings" panose="05000000000000000000" pitchFamily="2" charset="2"/>
              <a:buChar char="ü"/>
            </a:pPr>
            <a:r>
              <a:rPr lang="es-ES" dirty="0" smtClean="0"/>
              <a:t> Limitar </a:t>
            </a:r>
            <a:r>
              <a:rPr lang="es-ES" dirty="0"/>
              <a:t>el uso de lentes de contacto</a:t>
            </a:r>
          </a:p>
          <a:p>
            <a:pPr marL="742950" lvl="1" indent="-285750" algn="just">
              <a:buFont typeface="Wingdings" panose="05000000000000000000" pitchFamily="2" charset="2"/>
              <a:buChar char="ü"/>
            </a:pPr>
            <a:r>
              <a:rPr lang="es-ES" dirty="0" smtClean="0"/>
              <a:t> Parpadear </a:t>
            </a:r>
            <a:r>
              <a:rPr lang="es-ES" dirty="0"/>
              <a:t>frecuentemente si se usan pantallas durante tiempo prolongado</a:t>
            </a:r>
          </a:p>
          <a:p>
            <a:pPr marL="742950" lvl="1" indent="-285750" algn="just">
              <a:buFont typeface="Wingdings" panose="05000000000000000000" pitchFamily="2" charset="2"/>
              <a:buChar char="ü"/>
            </a:pPr>
            <a:r>
              <a:rPr lang="es-ES" dirty="0" smtClean="0"/>
              <a:t> Evitar </a:t>
            </a:r>
            <a:r>
              <a:rPr lang="es-ES" dirty="0"/>
              <a:t>el tabaco y los ambientes secos</a:t>
            </a:r>
          </a:p>
        </p:txBody>
      </p:sp>
      <p:grpSp>
        <p:nvGrpSpPr>
          <p:cNvPr id="6" name="Grupo 5"/>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590886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2632" y="243305"/>
            <a:ext cx="10515600" cy="1325563"/>
          </a:xfrm>
        </p:spPr>
        <p:txBody>
          <a:bodyPr/>
          <a:lstStyle/>
          <a:p>
            <a:r>
              <a:rPr lang="es-ES" sz="3200" dirty="0" smtClean="0">
                <a:solidFill>
                  <a:srgbClr val="4E9EBA"/>
                </a:solidFill>
                <a:latin typeface="Arial Black" pitchFamily="34" charset="0"/>
              </a:rPr>
              <a:t>OJO SECO – LÁGRIMAS ARTIFICIALES </a:t>
            </a:r>
            <a:r>
              <a:rPr lang="es-ES" dirty="0">
                <a:solidFill>
                  <a:schemeClr val="bg1"/>
                </a:solidFill>
              </a:rPr>
              <a:t/>
            </a:r>
            <a:br>
              <a:rPr lang="es-ES" dirty="0">
                <a:solidFill>
                  <a:schemeClr val="bg1"/>
                </a:solidFill>
              </a:rPr>
            </a:br>
            <a:endParaRPr lang="es-ES" dirty="0"/>
          </a:p>
        </p:txBody>
      </p:sp>
      <p:pic>
        <p:nvPicPr>
          <p:cNvPr id="4" name="Marcador de contenido 3"/>
          <p:cNvPicPr>
            <a:picLocks noGrp="1" noChangeAspect="1"/>
          </p:cNvPicPr>
          <p:nvPr>
            <p:ph idx="1"/>
          </p:nvPr>
        </p:nvPicPr>
        <p:blipFill>
          <a:blip r:embed="rId2"/>
          <a:stretch>
            <a:fillRect/>
          </a:stretch>
        </p:blipFill>
        <p:spPr>
          <a:xfrm>
            <a:off x="6143347" y="1300159"/>
            <a:ext cx="5700199" cy="2618510"/>
          </a:xfrm>
          <a:prstGeom prst="rect">
            <a:avLst/>
          </a:prstGeom>
        </p:spPr>
      </p:pic>
      <p:cxnSp>
        <p:nvCxnSpPr>
          <p:cNvPr id="5" name="Conector recto 4"/>
          <p:cNvCxnSpPr/>
          <p:nvPr/>
        </p:nvCxnSpPr>
        <p:spPr>
          <a:xfrm>
            <a:off x="1120878" y="906087"/>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6341764" y="4610441"/>
            <a:ext cx="5303365" cy="1538883"/>
          </a:xfrm>
          <a:prstGeom prst="rect">
            <a:avLst/>
          </a:prstGeom>
          <a:noFill/>
        </p:spPr>
        <p:txBody>
          <a:bodyPr wrap="square" rtlCol="0">
            <a:spAutoFit/>
          </a:bodyPr>
          <a:lstStyle/>
          <a:p>
            <a:r>
              <a:rPr lang="es-ES" sz="1200" dirty="0"/>
              <a:t>Enlaces de interés</a:t>
            </a:r>
          </a:p>
          <a:p>
            <a:r>
              <a:rPr lang="es-ES" sz="1200" dirty="0"/>
              <a:t>• INFAC: </a:t>
            </a:r>
            <a:r>
              <a:rPr lang="es-ES" sz="1200" dirty="0">
                <a:solidFill>
                  <a:srgbClr val="4E9EBA"/>
                </a:solidFill>
                <a:hlinkClick r:id="rId3"/>
              </a:rPr>
              <a:t>Problemas oculares en atención primaria</a:t>
            </a:r>
            <a:endParaRPr lang="es-ES" sz="1200" dirty="0">
              <a:solidFill>
                <a:srgbClr val="4E9EBA"/>
              </a:solidFill>
            </a:endParaRPr>
          </a:p>
          <a:p>
            <a:r>
              <a:rPr lang="es-ES" sz="1200" dirty="0"/>
              <a:t>• </a:t>
            </a:r>
            <a:r>
              <a:rPr lang="es-ES" sz="1200" dirty="0" err="1"/>
              <a:t>Argibideak</a:t>
            </a:r>
            <a:r>
              <a:rPr lang="es-ES" sz="1200" dirty="0"/>
              <a:t> 2021. </a:t>
            </a:r>
            <a:r>
              <a:rPr lang="es-ES" sz="1200" dirty="0" err="1">
                <a:solidFill>
                  <a:srgbClr val="4E9EBA"/>
                </a:solidFill>
                <a:hlinkClick r:id="rId4"/>
              </a:rPr>
              <a:t>Begi</a:t>
            </a:r>
            <a:r>
              <a:rPr lang="es-ES" sz="1200" dirty="0">
                <a:solidFill>
                  <a:srgbClr val="4E9EBA"/>
                </a:solidFill>
                <a:hlinkClick r:id="rId4"/>
              </a:rPr>
              <a:t> </a:t>
            </a:r>
            <a:r>
              <a:rPr lang="es-ES" sz="1200" dirty="0" err="1">
                <a:solidFill>
                  <a:srgbClr val="4E9EBA"/>
                </a:solidFill>
                <a:hlinkClick r:id="rId4"/>
              </a:rPr>
              <a:t>lehorra</a:t>
            </a:r>
            <a:endParaRPr lang="es-ES" sz="1200" dirty="0">
              <a:solidFill>
                <a:srgbClr val="4E9EBA"/>
              </a:solidFill>
            </a:endParaRPr>
          </a:p>
          <a:p>
            <a:r>
              <a:rPr lang="es-ES" sz="1200" dirty="0"/>
              <a:t>• I-</a:t>
            </a:r>
            <a:r>
              <a:rPr lang="es-ES" sz="1200" dirty="0" err="1"/>
              <a:t>botika</a:t>
            </a:r>
            <a:r>
              <a:rPr lang="es-ES" sz="1200" dirty="0"/>
              <a:t>: </a:t>
            </a:r>
            <a:r>
              <a:rPr lang="es-ES" sz="1200" dirty="0">
                <a:solidFill>
                  <a:srgbClr val="4E9EBA"/>
                </a:solidFill>
                <a:hlinkClick r:id="rId5"/>
              </a:rPr>
              <a:t>fichas aplicación de pomadas oftálmicas</a:t>
            </a:r>
            <a:r>
              <a:rPr lang="es-ES" sz="1200" dirty="0">
                <a:solidFill>
                  <a:srgbClr val="4E9EBA"/>
                </a:solidFill>
              </a:rPr>
              <a:t>, </a:t>
            </a:r>
            <a:r>
              <a:rPr lang="es-ES" sz="1200" dirty="0">
                <a:solidFill>
                  <a:srgbClr val="4E9EBA"/>
                </a:solidFill>
                <a:hlinkClick r:id="rId6"/>
              </a:rPr>
              <a:t>fichas de aplicación de colirios</a:t>
            </a:r>
            <a:endParaRPr lang="es-ES" sz="1200" dirty="0">
              <a:solidFill>
                <a:srgbClr val="4E9EBA"/>
              </a:solidFill>
            </a:endParaRPr>
          </a:p>
          <a:p>
            <a:r>
              <a:rPr lang="es-ES" sz="1200" dirty="0"/>
              <a:t>• BIT catalán 2011. </a:t>
            </a:r>
            <a:r>
              <a:rPr lang="es-ES" sz="1200" dirty="0">
                <a:solidFill>
                  <a:srgbClr val="4E9EBA"/>
                </a:solidFill>
                <a:hlinkClick r:id="rId7"/>
              </a:rPr>
              <a:t>Síndrome del ojo seco. Uso de lágrimas artificiales</a:t>
            </a:r>
            <a:r>
              <a:rPr lang="es-ES" dirty="0">
                <a:solidFill>
                  <a:srgbClr val="4E9EBA"/>
                </a:solidFill>
              </a:rPr>
              <a:t>	</a:t>
            </a:r>
          </a:p>
          <a:p>
            <a:r>
              <a:rPr lang="es-ES" sz="1400" dirty="0"/>
              <a:t>	</a:t>
            </a:r>
          </a:p>
          <a:p>
            <a:endParaRPr lang="es-ES" sz="1400" dirty="0"/>
          </a:p>
        </p:txBody>
      </p:sp>
      <p:sp>
        <p:nvSpPr>
          <p:cNvPr id="3" name="CuadroTexto 2"/>
          <p:cNvSpPr txBox="1"/>
          <p:nvPr/>
        </p:nvSpPr>
        <p:spPr>
          <a:xfrm>
            <a:off x="147936" y="1054313"/>
            <a:ext cx="5770726" cy="4401205"/>
          </a:xfrm>
          <a:prstGeom prst="rect">
            <a:avLst/>
          </a:prstGeom>
          <a:noFill/>
        </p:spPr>
        <p:txBody>
          <a:bodyPr wrap="square" rtlCol="0">
            <a:spAutoFit/>
          </a:bodyPr>
          <a:lstStyle/>
          <a:p>
            <a:pPr algn="just"/>
            <a:r>
              <a:rPr lang="es-ES" sz="1400" dirty="0"/>
              <a:t>Muchos de los casos de ojo seco se resuelven espontáneamente. Cuando los consejos anteriores son </a:t>
            </a:r>
            <a:r>
              <a:rPr lang="es-ES" sz="1400" dirty="0" smtClean="0"/>
              <a:t>insuficientes, </a:t>
            </a:r>
            <a:r>
              <a:rPr lang="es-ES" sz="1400" dirty="0"/>
              <a:t>pueden </a:t>
            </a:r>
            <a:r>
              <a:rPr lang="es-ES" sz="1400" dirty="0" smtClean="0"/>
              <a:t>utilizarse: </a:t>
            </a:r>
          </a:p>
          <a:p>
            <a:pPr algn="just"/>
            <a:endParaRPr lang="es-ES" sz="1400" dirty="0"/>
          </a:p>
          <a:p>
            <a:pPr algn="just"/>
            <a:r>
              <a:rPr lang="es-ES" sz="1400" dirty="0"/>
              <a:t>• </a:t>
            </a:r>
            <a:r>
              <a:rPr lang="es-ES" sz="1400" b="1" dirty="0">
                <a:solidFill>
                  <a:srgbClr val="4E9EBA"/>
                </a:solidFill>
              </a:rPr>
              <a:t>Suero fisiológico</a:t>
            </a:r>
            <a:r>
              <a:rPr lang="es-ES" sz="1400" dirty="0"/>
              <a:t>: corta duración, para el confort ocular tras quitarse las lentes de contacto</a:t>
            </a:r>
            <a:r>
              <a:rPr lang="es-ES" sz="1400" dirty="0" smtClean="0"/>
              <a:t>.</a:t>
            </a:r>
          </a:p>
          <a:p>
            <a:pPr algn="just"/>
            <a:endParaRPr lang="es-ES" sz="1400" dirty="0"/>
          </a:p>
          <a:p>
            <a:pPr algn="just"/>
            <a:r>
              <a:rPr lang="es-ES" sz="1400" dirty="0"/>
              <a:t>• </a:t>
            </a:r>
            <a:r>
              <a:rPr lang="es-ES" sz="1400" b="1" dirty="0">
                <a:solidFill>
                  <a:srgbClr val="4E9EBA"/>
                </a:solidFill>
              </a:rPr>
              <a:t>Lágrimas artificiales en gotas </a:t>
            </a:r>
            <a:r>
              <a:rPr lang="es-ES" sz="1400" dirty="0">
                <a:solidFill>
                  <a:srgbClr val="4E9EBA"/>
                </a:solidFill>
              </a:rPr>
              <a:t>(</a:t>
            </a:r>
            <a:r>
              <a:rPr lang="es-ES" sz="1400" b="1" dirty="0">
                <a:solidFill>
                  <a:srgbClr val="4E9EBA"/>
                </a:solidFill>
              </a:rPr>
              <a:t>colirios en frasco</a:t>
            </a:r>
            <a:r>
              <a:rPr lang="es-ES" sz="1400" dirty="0"/>
              <a:t>) con agentes humectantes. Incluyen conservantes para evitar su contaminación, por lo que se debe evitar aplicarlas con lentes de contacto. Duración de acción mayor que el suero fisiológico</a:t>
            </a:r>
            <a:r>
              <a:rPr lang="es-ES" sz="1400" dirty="0" smtClean="0"/>
              <a:t>.</a:t>
            </a:r>
          </a:p>
          <a:p>
            <a:pPr algn="just"/>
            <a:endParaRPr lang="es-ES" sz="1400" dirty="0"/>
          </a:p>
          <a:p>
            <a:pPr algn="just"/>
            <a:r>
              <a:rPr lang="es-ES" sz="1400" dirty="0"/>
              <a:t>• </a:t>
            </a:r>
            <a:r>
              <a:rPr lang="es-ES" sz="1400" b="1" dirty="0">
                <a:solidFill>
                  <a:srgbClr val="4E9EBA"/>
                </a:solidFill>
              </a:rPr>
              <a:t>Geles lubricantes</a:t>
            </a:r>
            <a:r>
              <a:rPr lang="es-ES" sz="1400" dirty="0"/>
              <a:t>: tienen mayor viscosidad y pueden usarse si las gotas no proporcionan suficiente alivio. Pueden provocar visión borrosa transitoria tras su aplicación por lo que se usan frecuentemente antes de acostarse</a:t>
            </a:r>
            <a:r>
              <a:rPr lang="es-ES" sz="1400" dirty="0" smtClean="0"/>
              <a:t>.</a:t>
            </a:r>
          </a:p>
          <a:p>
            <a:pPr algn="just"/>
            <a:endParaRPr lang="es-ES" sz="1400" dirty="0"/>
          </a:p>
          <a:p>
            <a:pPr algn="just"/>
            <a:r>
              <a:rPr lang="es-ES" sz="1400" dirty="0"/>
              <a:t>• </a:t>
            </a:r>
            <a:r>
              <a:rPr lang="es-ES" sz="1400" b="1" dirty="0">
                <a:solidFill>
                  <a:srgbClr val="4E9EBA"/>
                </a:solidFill>
              </a:rPr>
              <a:t>Colirios/geles en </a:t>
            </a:r>
            <a:r>
              <a:rPr lang="es-ES" sz="1400" b="1" dirty="0" err="1">
                <a:solidFill>
                  <a:srgbClr val="4E9EBA"/>
                </a:solidFill>
              </a:rPr>
              <a:t>monodosis</a:t>
            </a:r>
            <a:r>
              <a:rPr lang="es-ES" sz="1400" b="1" dirty="0">
                <a:solidFill>
                  <a:srgbClr val="4E9EBA"/>
                </a:solidFill>
              </a:rPr>
              <a:t> </a:t>
            </a:r>
            <a:r>
              <a:rPr lang="es-ES" sz="1400" dirty="0"/>
              <a:t>(sin conservantes), son más adecuados si el uso es muy frecuente o si los conservantes provocan irritación. Su uso es compatible con lentes de contacto. Su precio es más alto que el de los colirios en frasco o geles en tubo</a:t>
            </a:r>
            <a:r>
              <a:rPr lang="es-ES" sz="1400" dirty="0" smtClean="0"/>
              <a:t>.</a:t>
            </a:r>
          </a:p>
          <a:p>
            <a:pPr algn="just"/>
            <a:endParaRPr lang="es-ES" sz="14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8"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2341378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635" y="356090"/>
            <a:ext cx="10515600" cy="732155"/>
          </a:xfrm>
        </p:spPr>
        <p:txBody>
          <a:bodyPr/>
          <a:lstStyle/>
          <a:p>
            <a:pPr algn="ctr"/>
            <a:r>
              <a:rPr lang="es-ES" sz="4000" dirty="0" smtClean="0">
                <a:solidFill>
                  <a:srgbClr val="4E9EBA"/>
                </a:solidFill>
                <a:latin typeface="Arial Black" pitchFamily="34" charset="0"/>
                <a:ea typeface="+mn-ea"/>
                <a:cs typeface="+mn-cs"/>
              </a:rPr>
              <a:t>SUMARIO</a:t>
            </a:r>
            <a:endParaRPr lang="es-ES" sz="4000" dirty="0">
              <a:solidFill>
                <a:srgbClr val="4E9EBA"/>
              </a:solidFill>
              <a:latin typeface="Arial Black" pitchFamily="34" charset="0"/>
              <a:ea typeface="+mn-ea"/>
              <a:cs typeface="+mn-cs"/>
            </a:endParaRPr>
          </a:p>
        </p:txBody>
      </p:sp>
      <p:sp>
        <p:nvSpPr>
          <p:cNvPr id="4" name="Subtítulo 2"/>
          <p:cNvSpPr txBox="1">
            <a:spLocks/>
          </p:cNvSpPr>
          <p:nvPr/>
        </p:nvSpPr>
        <p:spPr>
          <a:xfrm>
            <a:off x="1213945" y="1353732"/>
            <a:ext cx="9601200" cy="4371950"/>
          </a:xfrm>
          <a:prstGeom prst="rect">
            <a:avLst/>
          </a:prstGeom>
          <a:solidFill>
            <a:srgbClr val="5FACB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endParaRPr lang="es-ES" sz="1800" dirty="0" smtClean="0">
              <a:solidFill>
                <a:schemeClr val="bg1"/>
              </a:solidFill>
            </a:endParaRPr>
          </a:p>
          <a:p>
            <a:pPr marL="342900" indent="-342900" algn="just"/>
            <a:r>
              <a:rPr lang="es-ES" sz="1800" dirty="0" smtClean="0">
                <a:solidFill>
                  <a:schemeClr val="bg1"/>
                </a:solidFill>
              </a:rPr>
              <a:t>INTRODUCCIÓN</a:t>
            </a:r>
            <a:endParaRPr lang="es-ES" sz="3200" dirty="0"/>
          </a:p>
          <a:p>
            <a:pPr marL="342900" indent="-342900" algn="just"/>
            <a:r>
              <a:rPr lang="es-ES" sz="1800" dirty="0" smtClean="0">
                <a:solidFill>
                  <a:schemeClr val="bg1"/>
                </a:solidFill>
              </a:rPr>
              <a:t> </a:t>
            </a:r>
            <a:r>
              <a:rPr lang="es-ES" sz="1800" dirty="0">
                <a:solidFill>
                  <a:schemeClr val="bg1"/>
                </a:solidFill>
              </a:rPr>
              <a:t>PROCESOS LEVES Y </a:t>
            </a:r>
            <a:r>
              <a:rPr lang="es-ES" sz="1800" dirty="0" smtClean="0">
                <a:solidFill>
                  <a:schemeClr val="bg1"/>
                </a:solidFill>
              </a:rPr>
              <a:t>MEDICAMENTOS</a:t>
            </a:r>
          </a:p>
          <a:p>
            <a:pPr marL="800100" lvl="1" indent="-342900" algn="just">
              <a:lnSpc>
                <a:spcPct val="110000"/>
              </a:lnSpc>
              <a:spcBef>
                <a:spcPts val="600"/>
              </a:spcBef>
              <a:buAutoNum type="alphaUcParenR"/>
            </a:pPr>
            <a:r>
              <a:rPr lang="es-ES" sz="1600" dirty="0" smtClean="0">
                <a:solidFill>
                  <a:schemeClr val="bg1"/>
                </a:solidFill>
              </a:rPr>
              <a:t>Dolor </a:t>
            </a:r>
            <a:r>
              <a:rPr lang="es-ES" sz="1600" dirty="0">
                <a:solidFill>
                  <a:schemeClr val="bg1"/>
                </a:solidFill>
              </a:rPr>
              <a:t>en procesos leves </a:t>
            </a:r>
            <a:r>
              <a:rPr lang="es-ES" sz="1600" dirty="0" err="1">
                <a:solidFill>
                  <a:schemeClr val="bg1"/>
                </a:solidFill>
              </a:rPr>
              <a:t>autolimitados</a:t>
            </a:r>
            <a:r>
              <a:rPr lang="es-ES" sz="1600" dirty="0">
                <a:solidFill>
                  <a:schemeClr val="bg1"/>
                </a:solidFill>
              </a:rPr>
              <a:t> – Paracetamol, ibuprofeno y AINE tópicos </a:t>
            </a:r>
            <a:endParaRPr lang="es-ES" sz="1600" dirty="0" smtClean="0">
              <a:solidFill>
                <a:schemeClr val="bg1"/>
              </a:solidFill>
            </a:endParaRPr>
          </a:p>
          <a:p>
            <a:pPr marL="800100" lvl="1" indent="-342900" algn="just">
              <a:lnSpc>
                <a:spcPct val="110000"/>
              </a:lnSpc>
              <a:spcBef>
                <a:spcPts val="600"/>
              </a:spcBef>
              <a:buAutoNum type="alphaUcParenR"/>
            </a:pPr>
            <a:r>
              <a:rPr lang="es-ES" sz="1600" dirty="0">
                <a:solidFill>
                  <a:schemeClr val="bg1"/>
                </a:solidFill>
              </a:rPr>
              <a:t>Fiebre – Paracetamol, ibuprofeno </a:t>
            </a:r>
          </a:p>
          <a:p>
            <a:pPr marL="800100" lvl="1" indent="-342900" algn="just">
              <a:lnSpc>
                <a:spcPct val="110000"/>
              </a:lnSpc>
              <a:spcBef>
                <a:spcPts val="600"/>
              </a:spcBef>
              <a:buAutoNum type="alphaUcParenR"/>
            </a:pPr>
            <a:r>
              <a:rPr lang="es-ES" sz="1600" dirty="0">
                <a:solidFill>
                  <a:schemeClr val="bg1"/>
                </a:solidFill>
              </a:rPr>
              <a:t>Diarrea – Soluciones de rehidratación oral y antidiarreicos </a:t>
            </a:r>
          </a:p>
          <a:p>
            <a:pPr marL="800100" lvl="1" indent="-342900" algn="just">
              <a:lnSpc>
                <a:spcPct val="110000"/>
              </a:lnSpc>
              <a:spcBef>
                <a:spcPts val="600"/>
              </a:spcBef>
              <a:buFont typeface="Arial" panose="020B0604020202020204" pitchFamily="34" charset="0"/>
              <a:buAutoNum type="alphaUcParenR"/>
            </a:pPr>
            <a:r>
              <a:rPr lang="es-ES" sz="1600" dirty="0">
                <a:solidFill>
                  <a:schemeClr val="bg1"/>
                </a:solidFill>
              </a:rPr>
              <a:t>Estreñimiento – Laxantes </a:t>
            </a:r>
          </a:p>
          <a:p>
            <a:pPr marL="800100" lvl="1" indent="-342900" algn="just">
              <a:lnSpc>
                <a:spcPct val="110000"/>
              </a:lnSpc>
              <a:spcBef>
                <a:spcPts val="600"/>
              </a:spcBef>
              <a:buFont typeface="Arial" panose="020B0604020202020204" pitchFamily="34" charset="0"/>
              <a:buAutoNum type="alphaUcParenR"/>
            </a:pPr>
            <a:r>
              <a:rPr lang="es-ES" sz="1600" dirty="0">
                <a:solidFill>
                  <a:schemeClr val="bg1"/>
                </a:solidFill>
              </a:rPr>
              <a:t>Náuseas y vómitos – Soluciones de rehidratación oral </a:t>
            </a:r>
          </a:p>
          <a:p>
            <a:pPr marL="800100" lvl="1" indent="-342900" algn="just">
              <a:lnSpc>
                <a:spcPct val="110000"/>
              </a:lnSpc>
              <a:spcBef>
                <a:spcPts val="600"/>
              </a:spcBef>
              <a:buFont typeface="Arial" panose="020B0604020202020204" pitchFamily="34" charset="0"/>
              <a:buAutoNum type="alphaUcParenR"/>
            </a:pPr>
            <a:r>
              <a:rPr lang="es-ES" sz="1600" dirty="0">
                <a:solidFill>
                  <a:schemeClr val="bg1"/>
                </a:solidFill>
              </a:rPr>
              <a:t>Dispepsia – Antiácidos </a:t>
            </a:r>
          </a:p>
          <a:p>
            <a:pPr marL="800100" lvl="1" indent="-342900" algn="just">
              <a:lnSpc>
                <a:spcPct val="110000"/>
              </a:lnSpc>
              <a:spcBef>
                <a:spcPts val="600"/>
              </a:spcBef>
              <a:buAutoNum type="alphaUcParenR"/>
            </a:pPr>
            <a:r>
              <a:rPr lang="pt-BR" sz="1600" dirty="0">
                <a:solidFill>
                  <a:schemeClr val="bg1"/>
                </a:solidFill>
              </a:rPr>
              <a:t>Resfriado – </a:t>
            </a:r>
            <a:r>
              <a:rPr lang="pt-BR" sz="1600" dirty="0" err="1">
                <a:solidFill>
                  <a:schemeClr val="bg1"/>
                </a:solidFill>
              </a:rPr>
              <a:t>Antitusivos</a:t>
            </a:r>
            <a:r>
              <a:rPr lang="pt-BR" sz="1600" dirty="0">
                <a:solidFill>
                  <a:schemeClr val="bg1"/>
                </a:solidFill>
              </a:rPr>
              <a:t>, descongestionantes nasales, </a:t>
            </a:r>
            <a:r>
              <a:rPr lang="pt-BR" sz="1600" dirty="0" err="1">
                <a:solidFill>
                  <a:schemeClr val="bg1"/>
                </a:solidFill>
              </a:rPr>
              <a:t>mucolíticos</a:t>
            </a:r>
            <a:r>
              <a:rPr lang="pt-BR" sz="1600" dirty="0">
                <a:solidFill>
                  <a:schemeClr val="bg1"/>
                </a:solidFill>
              </a:rPr>
              <a:t> </a:t>
            </a:r>
          </a:p>
          <a:p>
            <a:pPr marL="800100" lvl="1" indent="-342900" algn="just">
              <a:lnSpc>
                <a:spcPct val="110000"/>
              </a:lnSpc>
              <a:spcBef>
                <a:spcPts val="600"/>
              </a:spcBef>
              <a:buFont typeface="Arial" panose="020B0604020202020204" pitchFamily="34" charset="0"/>
              <a:buAutoNum type="alphaUcParenR"/>
            </a:pPr>
            <a:r>
              <a:rPr lang="es-ES" sz="1600" dirty="0">
                <a:solidFill>
                  <a:schemeClr val="bg1"/>
                </a:solidFill>
              </a:rPr>
              <a:t>Ojo seco – Lágrimas </a:t>
            </a:r>
            <a:r>
              <a:rPr lang="es-ES" sz="1600" dirty="0" smtClean="0">
                <a:solidFill>
                  <a:schemeClr val="bg1"/>
                </a:solidFill>
              </a:rPr>
              <a:t>artificiales</a:t>
            </a:r>
          </a:p>
          <a:p>
            <a:pPr marL="800100" lvl="1" indent="-342900" algn="just">
              <a:lnSpc>
                <a:spcPct val="110000"/>
              </a:lnSpc>
              <a:spcBef>
                <a:spcPts val="600"/>
              </a:spcBef>
              <a:buFont typeface="Arial" panose="020B0604020202020204" pitchFamily="34" charset="0"/>
              <a:buAutoNum type="alphaUcParenR"/>
            </a:pPr>
            <a:r>
              <a:rPr lang="es-ES" sz="1600" dirty="0">
                <a:solidFill>
                  <a:schemeClr val="bg1"/>
                </a:solidFill>
              </a:rPr>
              <a:t>Molestias vaginales – </a:t>
            </a:r>
            <a:r>
              <a:rPr lang="es-ES" sz="1600" dirty="0" err="1" smtClean="0">
                <a:solidFill>
                  <a:schemeClr val="bg1"/>
                </a:solidFill>
              </a:rPr>
              <a:t>Clotrimazol</a:t>
            </a:r>
            <a:endParaRPr lang="es-ES" sz="1600" dirty="0" smtClean="0">
              <a:solidFill>
                <a:schemeClr val="bg1"/>
              </a:solidFill>
            </a:endParaRPr>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4" name="Conector recto 13"/>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719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0763" y="284932"/>
            <a:ext cx="10515600" cy="1006475"/>
          </a:xfrm>
        </p:spPr>
        <p:txBody>
          <a:bodyPr>
            <a:normAutofit/>
          </a:bodyPr>
          <a:lstStyle/>
          <a:p>
            <a:r>
              <a:rPr lang="es-ES" sz="3200" dirty="0" smtClean="0">
                <a:solidFill>
                  <a:srgbClr val="4E9EBA"/>
                </a:solidFill>
                <a:latin typeface="Arial Black" pitchFamily="34" charset="0"/>
              </a:rPr>
              <a:t>MOLESTIAS VAGINALES – CLOTRIMAZOL	</a:t>
            </a:r>
            <a:br>
              <a:rPr lang="es-ES" sz="3200" dirty="0" smtClean="0">
                <a:solidFill>
                  <a:srgbClr val="4E9EBA"/>
                </a:solidFill>
                <a:latin typeface="Arial Black" pitchFamily="34" charset="0"/>
              </a:rPr>
            </a:br>
            <a:endParaRPr lang="es-ES" sz="3200" dirty="0">
              <a:solidFill>
                <a:srgbClr val="4E9EBA"/>
              </a:solidFill>
              <a:latin typeface="Arial Black" pitchFamily="34" charset="0"/>
            </a:endParaRPr>
          </a:p>
        </p:txBody>
      </p:sp>
      <p:cxnSp>
        <p:nvCxnSpPr>
          <p:cNvPr id="5" name="Conector recto 4"/>
          <p:cNvCxnSpPr/>
          <p:nvPr/>
        </p:nvCxnSpPr>
        <p:spPr>
          <a:xfrm>
            <a:off x="1120878" y="906087"/>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391478" y="1291407"/>
            <a:ext cx="11086955" cy="3944413"/>
          </a:xfrm>
          <a:prstGeom prst="rect">
            <a:avLst/>
          </a:prstGeom>
          <a:noFill/>
        </p:spPr>
        <p:txBody>
          <a:bodyPr wrap="square" rtlCol="0">
            <a:spAutoFit/>
          </a:bodyPr>
          <a:lstStyle/>
          <a:p>
            <a:pPr marL="285750" indent="-285750" algn="just">
              <a:lnSpc>
                <a:spcPct val="110000"/>
              </a:lnSpc>
              <a:spcBef>
                <a:spcPts val="1200"/>
              </a:spcBef>
              <a:buFont typeface="Arial" panose="020B0604020202020204" pitchFamily="34" charset="0"/>
              <a:buChar char="•"/>
            </a:pPr>
            <a:r>
              <a:rPr lang="es-ES" sz="1600" dirty="0"/>
              <a:t>La </a:t>
            </a:r>
            <a:r>
              <a:rPr lang="es-ES" sz="1600" dirty="0" err="1"/>
              <a:t>vulvovaginitis</a:t>
            </a:r>
            <a:r>
              <a:rPr lang="es-ES" sz="1600" dirty="0"/>
              <a:t> </a:t>
            </a:r>
            <a:r>
              <a:rPr lang="es-ES" sz="1600" dirty="0" err="1"/>
              <a:t>candidiásica</a:t>
            </a:r>
            <a:r>
              <a:rPr lang="es-ES" sz="1600" dirty="0"/>
              <a:t> (VVC) es una de las causas más frecuentes de molestias vaginales, picor y aumento del flujo vaginal. El 90% de las VVC no son complicadas. Se consideran VVC complicadas cuando la paciente presenta alguna de las siguientes características: síntomas severos, infecciones recurrentes, infección por especies distintas a </a:t>
            </a:r>
            <a:r>
              <a:rPr lang="es-ES" sz="1600" i="1" dirty="0" err="1"/>
              <a:t>Candida</a:t>
            </a:r>
            <a:r>
              <a:rPr lang="es-ES" sz="1600" i="1" dirty="0"/>
              <a:t> </a:t>
            </a:r>
            <a:r>
              <a:rPr lang="es-ES" sz="1600" i="1" dirty="0" err="1"/>
              <a:t>albicans</a:t>
            </a:r>
            <a:r>
              <a:rPr lang="es-ES" sz="1600" i="1" dirty="0"/>
              <a:t> </a:t>
            </a:r>
            <a:r>
              <a:rPr lang="es-ES" sz="1600" dirty="0"/>
              <a:t>o son pacientes de riesgo (inmunodeprimidas, Diabetes Mellitus no controlada, </a:t>
            </a:r>
            <a:r>
              <a:rPr lang="es-ES" sz="1600" dirty="0" smtClean="0"/>
              <a:t>embarazadas).</a:t>
            </a:r>
          </a:p>
          <a:p>
            <a:pPr marL="285750" indent="-285750" algn="just">
              <a:lnSpc>
                <a:spcPct val="110000"/>
              </a:lnSpc>
              <a:spcBef>
                <a:spcPts val="1200"/>
              </a:spcBef>
              <a:buFont typeface="Arial" panose="020B0604020202020204" pitchFamily="34" charset="0"/>
              <a:buChar char="•"/>
            </a:pPr>
            <a:endParaRPr lang="es-ES" sz="1600" dirty="0" smtClean="0"/>
          </a:p>
          <a:p>
            <a:pPr marL="285750" indent="-285750" algn="just">
              <a:lnSpc>
                <a:spcPct val="110000"/>
              </a:lnSpc>
              <a:spcBef>
                <a:spcPts val="1200"/>
              </a:spcBef>
              <a:buFont typeface="Arial" panose="020B0604020202020204" pitchFamily="34" charset="0"/>
              <a:buChar char="•"/>
            </a:pPr>
            <a:r>
              <a:rPr lang="es-ES" sz="1600" dirty="0"/>
              <a:t>La incidencia de </a:t>
            </a:r>
            <a:r>
              <a:rPr lang="es-ES" sz="1600" dirty="0" smtClean="0"/>
              <a:t>VVC es </a:t>
            </a:r>
            <a:r>
              <a:rPr lang="es-ES" sz="1600" dirty="0"/>
              <a:t>mayor durante el embarazo, especialmente en la 2ª </a:t>
            </a:r>
            <a:r>
              <a:rPr lang="es-ES" sz="1600" dirty="0" smtClean="0"/>
              <a:t>mitad. </a:t>
            </a:r>
            <a:r>
              <a:rPr lang="es-ES" sz="1600" dirty="0"/>
              <a:t>También aumentan el riesgo de VVC: diabetes tipo 2, inmunosupresión, </a:t>
            </a:r>
            <a:r>
              <a:rPr lang="es-ES" sz="1600" dirty="0" err="1"/>
              <a:t>gliflozinas</a:t>
            </a:r>
            <a:r>
              <a:rPr lang="es-ES" sz="1600" dirty="0"/>
              <a:t>, terapia hormonal sustitutiva-estrógenos, antibióticos de amplio espectro. El papel de otros factores como el uso de anticonceptivos hormonales combinados, DIU o diafragma, dieta, o prácticas sexuales no está </a:t>
            </a:r>
            <a:r>
              <a:rPr lang="es-ES" sz="1600" dirty="0" smtClean="0"/>
              <a:t>claro.</a:t>
            </a:r>
            <a:endParaRPr lang="es-ES" sz="1600" dirty="0"/>
          </a:p>
          <a:p>
            <a:pPr marL="285750" indent="-285750" algn="just">
              <a:lnSpc>
                <a:spcPct val="110000"/>
              </a:lnSpc>
              <a:spcBef>
                <a:spcPts val="1200"/>
              </a:spcBef>
              <a:buFont typeface="Arial" panose="020B0604020202020204" pitchFamily="34" charset="0"/>
              <a:buChar char="•"/>
            </a:pPr>
            <a:endParaRPr lang="es-ES" sz="1600" dirty="0"/>
          </a:p>
          <a:p>
            <a:pPr marL="285750" indent="-285750" algn="just">
              <a:lnSpc>
                <a:spcPct val="110000"/>
              </a:lnSpc>
              <a:spcBef>
                <a:spcPts val="1200"/>
              </a:spcBef>
              <a:buFont typeface="Arial" panose="020B0604020202020204" pitchFamily="34" charset="0"/>
              <a:buChar char="•"/>
            </a:pPr>
            <a:r>
              <a:rPr lang="es-ES" sz="1600" dirty="0"/>
              <a:t>El </a:t>
            </a:r>
            <a:r>
              <a:rPr lang="es-ES" sz="1600" b="1" dirty="0">
                <a:solidFill>
                  <a:srgbClr val="4E9EBA"/>
                </a:solidFill>
              </a:rPr>
              <a:t>tratamiento está indicado sólo en caso de infecciones sintomáticas </a:t>
            </a:r>
            <a:r>
              <a:rPr lang="es-ES" sz="1600" dirty="0"/>
              <a:t>siendo el </a:t>
            </a:r>
            <a:r>
              <a:rPr lang="es-ES" sz="1600" dirty="0" err="1"/>
              <a:t>clotrimazol</a:t>
            </a:r>
            <a:r>
              <a:rPr lang="es-ES" sz="1600" dirty="0"/>
              <a:t> vía vaginal uno de los fármacos de </a:t>
            </a:r>
            <a:r>
              <a:rPr lang="es-ES" sz="1600" dirty="0" smtClean="0"/>
              <a:t>elección. </a:t>
            </a:r>
            <a:r>
              <a:rPr lang="es-ES" sz="1600" dirty="0"/>
              <a:t>En aquellas mujeres cuyos síntomas persistan al finalizar el tratamiento o en caso de recurrencia a los dos meses del primer episodio, se debe recomendar a la paciente que acuda a su </a:t>
            </a:r>
            <a:r>
              <a:rPr lang="es-ES" sz="1600" dirty="0" smtClean="0"/>
              <a:t>médico.</a:t>
            </a:r>
            <a:endParaRPr lang="es-ES" sz="1600" dirty="0"/>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1305509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260763" y="284932"/>
            <a:ext cx="10515600" cy="1006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smtClean="0">
                <a:solidFill>
                  <a:srgbClr val="4E9EBA"/>
                </a:solidFill>
                <a:latin typeface="Arial Black" pitchFamily="34" charset="0"/>
              </a:rPr>
              <a:t>MOLESTIAS VAGINALES – CLOTRIMAZOL	</a:t>
            </a:r>
            <a:br>
              <a:rPr lang="es-ES" sz="3200" smtClean="0">
                <a:solidFill>
                  <a:srgbClr val="4E9EBA"/>
                </a:solidFill>
                <a:latin typeface="Arial Black" pitchFamily="34" charset="0"/>
              </a:rPr>
            </a:br>
            <a:endParaRPr lang="es-ES" sz="3200" dirty="0">
              <a:solidFill>
                <a:srgbClr val="4E9EBA"/>
              </a:solidFill>
              <a:latin typeface="Arial Black" pitchFamily="34" charset="0"/>
            </a:endParaRPr>
          </a:p>
        </p:txBody>
      </p:sp>
      <p:pic>
        <p:nvPicPr>
          <p:cNvPr id="5" name="Marcador de contenido 3"/>
          <p:cNvPicPr>
            <a:picLocks noChangeAspect="1"/>
          </p:cNvPicPr>
          <p:nvPr/>
        </p:nvPicPr>
        <p:blipFill>
          <a:blip r:embed="rId2"/>
          <a:stretch>
            <a:fillRect/>
          </a:stretch>
        </p:blipFill>
        <p:spPr>
          <a:xfrm>
            <a:off x="1731413" y="1291407"/>
            <a:ext cx="7559930" cy="3291367"/>
          </a:xfrm>
          <a:prstGeom prst="rect">
            <a:avLst/>
          </a:prstGeom>
        </p:spPr>
      </p:pic>
      <p:sp>
        <p:nvSpPr>
          <p:cNvPr id="6" name="CuadroTexto 5"/>
          <p:cNvSpPr txBox="1"/>
          <p:nvPr/>
        </p:nvSpPr>
        <p:spPr>
          <a:xfrm>
            <a:off x="603814" y="4922721"/>
            <a:ext cx="5876551" cy="923330"/>
          </a:xfrm>
          <a:prstGeom prst="rect">
            <a:avLst/>
          </a:prstGeom>
          <a:noFill/>
        </p:spPr>
        <p:txBody>
          <a:bodyPr wrap="square" rtlCol="0">
            <a:spAutoFit/>
          </a:bodyPr>
          <a:lstStyle/>
          <a:p>
            <a:r>
              <a:rPr lang="es-ES" sz="1200" dirty="0"/>
              <a:t>Enlaces de interés</a:t>
            </a:r>
          </a:p>
          <a:p>
            <a:r>
              <a:rPr lang="es-ES" sz="1200" dirty="0"/>
              <a:t>• </a:t>
            </a:r>
            <a:r>
              <a:rPr lang="es-ES" sz="1200" dirty="0">
                <a:solidFill>
                  <a:srgbClr val="4E9EBA"/>
                </a:solidFill>
                <a:hlinkClick r:id="rId3"/>
              </a:rPr>
              <a:t>Infecciones de transmisión sexual</a:t>
            </a:r>
            <a:r>
              <a:rPr lang="es-ES" sz="1200" dirty="0">
                <a:solidFill>
                  <a:srgbClr val="4E9EBA"/>
                </a:solidFill>
              </a:rPr>
              <a:t>. INFAC (2009)</a:t>
            </a:r>
          </a:p>
          <a:p>
            <a:r>
              <a:rPr lang="es-ES" sz="1200" dirty="0"/>
              <a:t>• </a:t>
            </a:r>
            <a:r>
              <a:rPr lang="es-ES" sz="1200" dirty="0">
                <a:solidFill>
                  <a:srgbClr val="4E9EBA"/>
                </a:solidFill>
                <a:hlinkClick r:id="rId4"/>
              </a:rPr>
              <a:t>AMF </a:t>
            </a:r>
            <a:r>
              <a:rPr lang="es-ES" sz="1200" dirty="0" err="1">
                <a:solidFill>
                  <a:srgbClr val="4E9EBA"/>
                </a:solidFill>
                <a:hlinkClick r:id="rId4"/>
              </a:rPr>
              <a:t>Vulvovaginitis</a:t>
            </a:r>
            <a:endParaRPr lang="es-ES" sz="1200" dirty="0">
              <a:solidFill>
                <a:srgbClr val="4E9EBA"/>
              </a:solidFill>
            </a:endParaRPr>
          </a:p>
          <a:p>
            <a:r>
              <a:rPr lang="es-ES" sz="1200" dirty="0"/>
              <a:t>• </a:t>
            </a:r>
            <a:r>
              <a:rPr lang="es-ES" sz="1200" dirty="0" err="1">
                <a:solidFill>
                  <a:srgbClr val="4E9EBA"/>
                </a:solidFill>
                <a:hlinkClick r:id="rId5"/>
              </a:rPr>
              <a:t>Candida</a:t>
            </a:r>
            <a:r>
              <a:rPr lang="es-ES" sz="1200" dirty="0">
                <a:solidFill>
                  <a:srgbClr val="4E9EBA"/>
                </a:solidFill>
                <a:hlinkClick r:id="rId5"/>
              </a:rPr>
              <a:t> </a:t>
            </a:r>
            <a:r>
              <a:rPr lang="es-ES" sz="1200" dirty="0" err="1">
                <a:solidFill>
                  <a:srgbClr val="4E9EBA"/>
                </a:solidFill>
                <a:hlinkClick r:id="rId5"/>
              </a:rPr>
              <a:t>vulvovaginitis</a:t>
            </a:r>
            <a:r>
              <a:rPr lang="es-ES" sz="1200" dirty="0">
                <a:solidFill>
                  <a:srgbClr val="4E9EBA"/>
                </a:solidFill>
                <a:hlinkClick r:id="rId5"/>
              </a:rPr>
              <a:t>: </a:t>
            </a:r>
            <a:r>
              <a:rPr lang="es-ES" sz="1200" dirty="0" err="1">
                <a:solidFill>
                  <a:srgbClr val="4E9EBA"/>
                </a:solidFill>
                <a:hlinkClick r:id="rId5"/>
              </a:rPr>
              <a:t>clinical-manifestations</a:t>
            </a:r>
            <a:r>
              <a:rPr lang="es-ES" sz="1200" dirty="0">
                <a:solidFill>
                  <a:srgbClr val="4E9EBA"/>
                </a:solidFill>
                <a:hlinkClick r:id="rId5"/>
              </a:rPr>
              <a:t> and </a:t>
            </a:r>
            <a:r>
              <a:rPr lang="es-ES" sz="1200" dirty="0" smtClean="0">
                <a:solidFill>
                  <a:srgbClr val="4E9EBA"/>
                </a:solidFill>
                <a:hlinkClick r:id="rId5"/>
              </a:rPr>
              <a:t>diagnosis</a:t>
            </a:r>
            <a:r>
              <a:rPr lang="es-ES" dirty="0" smtClean="0"/>
              <a:t> </a:t>
            </a:r>
            <a:r>
              <a:rPr lang="es-ES" sz="1200" dirty="0" err="1" smtClean="0">
                <a:solidFill>
                  <a:srgbClr val="58B0AE"/>
                </a:solidFill>
              </a:rPr>
              <a:t>Uptodate</a:t>
            </a:r>
            <a:endParaRPr lang="es-ES" sz="1200" dirty="0">
              <a:solidFill>
                <a:srgbClr val="58B0AE"/>
              </a:solidFill>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6"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1120878" y="906087"/>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797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05892" y="3257527"/>
            <a:ext cx="4829695" cy="584775"/>
          </a:xfrm>
          <a:prstGeom prst="rect">
            <a:avLst/>
          </a:prstGeom>
        </p:spPr>
        <p:txBody>
          <a:bodyPr wrap="square">
            <a:spAutoFit/>
          </a:bodyPr>
          <a:lstStyle/>
          <a:p>
            <a:r>
              <a:rPr lang="es-ES_tradnl" sz="3200" smtClean="0">
                <a:solidFill>
                  <a:srgbClr val="4E9EBA"/>
                </a:solidFill>
                <a:latin typeface="Arial Black" pitchFamily="34" charset="0"/>
                <a:hlinkClick r:id="rId2"/>
              </a:rPr>
              <a:t>Vol. </a:t>
            </a:r>
            <a:r>
              <a:rPr lang="es-ES_tradnl" sz="3200" dirty="0">
                <a:solidFill>
                  <a:srgbClr val="4E9EBA"/>
                </a:solidFill>
                <a:latin typeface="Arial Black" pitchFamily="34" charset="0"/>
                <a:hlinkClick r:id="rId2"/>
              </a:rPr>
              <a:t>30, nº4 2022</a:t>
            </a:r>
            <a:endParaRPr lang="es-ES" sz="3200" b="1" dirty="0"/>
          </a:p>
        </p:txBody>
      </p:sp>
      <p:sp>
        <p:nvSpPr>
          <p:cNvPr id="5" name="Rectángulo 4"/>
          <p:cNvSpPr/>
          <p:nvPr/>
        </p:nvSpPr>
        <p:spPr>
          <a:xfrm>
            <a:off x="2430087" y="861400"/>
            <a:ext cx="7281949" cy="1200329"/>
          </a:xfrm>
          <a:prstGeom prst="rect">
            <a:avLst/>
          </a:prstGeom>
        </p:spPr>
        <p:txBody>
          <a:bodyPr wrap="square">
            <a:spAutoFit/>
          </a:bodyPr>
          <a:lstStyle/>
          <a:p>
            <a:pPr algn="ctr">
              <a:lnSpc>
                <a:spcPct val="90000"/>
              </a:lnSpc>
              <a:spcBef>
                <a:spcPct val="0"/>
              </a:spcBef>
            </a:pPr>
            <a:r>
              <a:rPr lang="es-ES" sz="4000" b="1" dirty="0">
                <a:solidFill>
                  <a:srgbClr val="4BACC6"/>
                </a:solidFill>
                <a:latin typeface="Arial Black" pitchFamily="34" charset="0"/>
              </a:rPr>
              <a:t>Para más información y bibliografía…</a:t>
            </a:r>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157104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smtClean="0">
                <a:solidFill>
                  <a:srgbClr val="4E9EBA"/>
                </a:solidFill>
                <a:latin typeface="Arial Black" pitchFamily="34" charset="0"/>
                <a:ea typeface="+mn-ea"/>
                <a:cs typeface="+mn-cs"/>
              </a:rPr>
              <a:t>INTRODUCCIÓN</a:t>
            </a:r>
            <a:endParaRPr lang="es-ES" sz="4000" dirty="0">
              <a:solidFill>
                <a:srgbClr val="4E9EBA"/>
              </a:solidFill>
              <a:latin typeface="Arial Black" pitchFamily="34" charset="0"/>
              <a:ea typeface="+mn-ea"/>
              <a:cs typeface="+mn-cs"/>
            </a:endParaRPr>
          </a:p>
        </p:txBody>
      </p:sp>
      <p:sp>
        <p:nvSpPr>
          <p:cNvPr id="6" name="Subtítulo 2"/>
          <p:cNvSpPr txBox="1">
            <a:spLocks/>
          </p:cNvSpPr>
          <p:nvPr/>
        </p:nvSpPr>
        <p:spPr>
          <a:xfrm>
            <a:off x="433802" y="1314363"/>
            <a:ext cx="11161486" cy="43073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1200"/>
              </a:spcBef>
            </a:pPr>
            <a:r>
              <a:rPr lang="es-ES" sz="1600" dirty="0"/>
              <a:t>El envejecimiento y el </a:t>
            </a:r>
            <a:r>
              <a:rPr lang="es-ES" sz="1600" dirty="0" smtClean="0"/>
              <a:t>incremento </a:t>
            </a:r>
            <a:r>
              <a:rPr lang="es-ES" sz="1600" dirty="0"/>
              <a:t>de la prevalencia de enfermedades crónicas </a:t>
            </a:r>
            <a:r>
              <a:rPr lang="es-ES" sz="1600" dirty="0" smtClean="0"/>
              <a:t>han </a:t>
            </a:r>
            <a:r>
              <a:rPr lang="es-ES" sz="1600" dirty="0"/>
              <a:t>impulsado el desarrollo de nuevos modelos de atención </a:t>
            </a:r>
            <a:r>
              <a:rPr lang="es-ES" sz="1600" dirty="0" smtClean="0"/>
              <a:t>primaria (AP), </a:t>
            </a:r>
            <a:r>
              <a:rPr lang="es-ES" sz="1600" dirty="0"/>
              <a:t>en los que la participación de </a:t>
            </a:r>
            <a:r>
              <a:rPr lang="es-ES" sz="1600" dirty="0" smtClean="0"/>
              <a:t>enfermería </a:t>
            </a:r>
            <a:r>
              <a:rPr lang="es-ES" sz="1600" dirty="0"/>
              <a:t>en la indicación de medicamentos </a:t>
            </a:r>
            <a:r>
              <a:rPr lang="es-ES" sz="1600" dirty="0" smtClean="0"/>
              <a:t>puede </a:t>
            </a:r>
            <a:r>
              <a:rPr lang="es-ES" sz="1600" dirty="0"/>
              <a:t>mejorar el acceso, la eficiencia y la calidad de la </a:t>
            </a:r>
            <a:r>
              <a:rPr lang="es-ES" sz="1600" dirty="0" smtClean="0"/>
              <a:t>atención. </a:t>
            </a:r>
            <a:endParaRPr lang="es-ES" sz="1600" dirty="0"/>
          </a:p>
          <a:p>
            <a:pPr algn="just">
              <a:lnSpc>
                <a:spcPct val="110000"/>
              </a:lnSpc>
              <a:spcBef>
                <a:spcPts val="1200"/>
              </a:spcBef>
            </a:pPr>
            <a:r>
              <a:rPr lang="es-ES" sz="1600" dirty="0" smtClean="0"/>
              <a:t>Siguiendo la estrategia </a:t>
            </a:r>
            <a:r>
              <a:rPr lang="es-ES" sz="1600" dirty="0"/>
              <a:t>para la </a:t>
            </a:r>
            <a:r>
              <a:rPr lang="es-ES" sz="1600" dirty="0" smtClean="0"/>
              <a:t>AP </a:t>
            </a:r>
            <a:r>
              <a:rPr lang="es-ES" sz="1600" dirty="0"/>
              <a:t>de </a:t>
            </a:r>
            <a:r>
              <a:rPr lang="es-ES" sz="1600" dirty="0" smtClean="0"/>
              <a:t>Euskadi, </a:t>
            </a:r>
            <a:r>
              <a:rPr lang="es-ES" sz="1600" dirty="0"/>
              <a:t>en los centros de atención primaria de </a:t>
            </a:r>
            <a:r>
              <a:rPr lang="es-ES" sz="1600" dirty="0" err="1"/>
              <a:t>Osakidetza</a:t>
            </a:r>
            <a:r>
              <a:rPr lang="es-ES" sz="1600" dirty="0"/>
              <a:t> se han ido desplegando procedimientos de enfermería de atención a procesos leves </a:t>
            </a:r>
            <a:r>
              <a:rPr lang="es-ES" sz="1600" dirty="0" err="1"/>
              <a:t>autolimitados</a:t>
            </a:r>
            <a:r>
              <a:rPr lang="es-ES" sz="1600" dirty="0"/>
              <a:t> (protocolos conocidos como </a:t>
            </a:r>
            <a:r>
              <a:rPr lang="es-ES" sz="1600" dirty="0" smtClean="0"/>
              <a:t>PLA).</a:t>
            </a:r>
            <a:endParaRPr lang="es-ES" sz="1600" dirty="0"/>
          </a:p>
          <a:p>
            <a:pPr algn="just">
              <a:lnSpc>
                <a:spcPct val="110000"/>
              </a:lnSpc>
              <a:spcBef>
                <a:spcPts val="1200"/>
              </a:spcBef>
            </a:pPr>
            <a:r>
              <a:rPr lang="es-ES" sz="1600" dirty="0"/>
              <a:t>Actualmente</a:t>
            </a:r>
            <a:r>
              <a:rPr lang="es-ES" sz="1600" dirty="0" smtClean="0"/>
              <a:t>, de acuerdo a la legislación vigente (RD </a:t>
            </a:r>
            <a:r>
              <a:rPr lang="es-ES" sz="1600" dirty="0"/>
              <a:t>954/2015</a:t>
            </a:r>
            <a:r>
              <a:rPr lang="es-ES" sz="1600" dirty="0" smtClean="0"/>
              <a:t>, RD 1302/2018, orden </a:t>
            </a:r>
            <a:r>
              <a:rPr lang="es-ES" sz="1600" dirty="0"/>
              <a:t>de </a:t>
            </a:r>
            <a:r>
              <a:rPr lang="es-ES" sz="1600" dirty="0" smtClean="0"/>
              <a:t>2019 de </a:t>
            </a:r>
            <a:r>
              <a:rPr lang="es-ES" sz="1600" dirty="0"/>
              <a:t>la Consejera de </a:t>
            </a:r>
            <a:r>
              <a:rPr lang="es-ES" sz="1600" dirty="0" smtClean="0"/>
              <a:t>Salud), </a:t>
            </a:r>
            <a:r>
              <a:rPr lang="es-ES" sz="1600" dirty="0"/>
              <a:t>las enfermeras y enfermeros de </a:t>
            </a:r>
            <a:r>
              <a:rPr lang="es-ES" sz="1600" dirty="0" err="1"/>
              <a:t>Osakidetza</a:t>
            </a:r>
            <a:r>
              <a:rPr lang="es-ES" sz="1600" dirty="0"/>
              <a:t> pueden indicar de forma autónoma medicamentos no sujetos a prescripción médica mediante una orden de dispensación en </a:t>
            </a:r>
            <a:r>
              <a:rPr lang="es-ES" sz="1600" dirty="0" err="1"/>
              <a:t>Presbide</a:t>
            </a:r>
            <a:r>
              <a:rPr lang="es-ES" sz="1600" dirty="0"/>
              <a:t>. </a:t>
            </a:r>
            <a:endParaRPr lang="es-ES" sz="1600" dirty="0" smtClean="0"/>
          </a:p>
          <a:p>
            <a:pPr algn="just">
              <a:lnSpc>
                <a:spcPct val="110000"/>
              </a:lnSpc>
              <a:spcBef>
                <a:spcPts val="1200"/>
              </a:spcBef>
            </a:pPr>
            <a:r>
              <a:rPr lang="es-ES" sz="1600" dirty="0" smtClean="0"/>
              <a:t>Los </a:t>
            </a:r>
            <a:r>
              <a:rPr lang="es-ES" sz="1600" dirty="0"/>
              <a:t>medicamentos no sujetos a prescripción médica están habitualmente autorizados para su uso en procesos leves, frecuentemente </a:t>
            </a:r>
            <a:r>
              <a:rPr lang="es-ES" sz="1600" dirty="0" err="1"/>
              <a:t>autolimitados</a:t>
            </a:r>
            <a:r>
              <a:rPr lang="es-ES" sz="1600" dirty="0"/>
              <a:t>, en los que el uso de medicamentos no siempre está </a:t>
            </a:r>
            <a:r>
              <a:rPr lang="es-ES" sz="1600" dirty="0" smtClean="0"/>
              <a:t>indicado. </a:t>
            </a:r>
            <a:r>
              <a:rPr lang="es-ES" sz="1600" dirty="0"/>
              <a:t>Por ello, es importante delimitar las situaciones concretas en las que se recomienda indicar estos medicamentos, así como la duración de los tratamientos, en base a criterios de uso prudente de medicamentos y de forma complementaria a las medidas no farmacológicas y educativas.</a:t>
            </a:r>
            <a:endParaRPr lang="es-ES" sz="1600" b="1" dirty="0" smtClean="0">
              <a:solidFill>
                <a:srgbClr val="4E9EBA"/>
              </a:solidFill>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01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rmAutofit fontScale="90000"/>
          </a:bodyPr>
          <a:lstStyle/>
          <a:p>
            <a:pPr algn="ctr"/>
            <a:r>
              <a:rPr lang="es-ES" sz="4000" dirty="0" smtClean="0">
                <a:solidFill>
                  <a:srgbClr val="4E9EBA"/>
                </a:solidFill>
                <a:latin typeface="Arial Black" pitchFamily="34" charset="0"/>
                <a:ea typeface="+mn-ea"/>
                <a:cs typeface="+mn-cs"/>
              </a:rPr>
              <a:t>PROCESOS LEVES Y MEDICAMENTOS</a:t>
            </a:r>
            <a:endParaRPr lang="es-ES" sz="4000" dirty="0">
              <a:solidFill>
                <a:srgbClr val="4E9EBA"/>
              </a:solidFill>
              <a:latin typeface="Arial Black" pitchFamily="34" charset="0"/>
              <a:ea typeface="+mn-ea"/>
              <a:cs typeface="+mn-cs"/>
            </a:endParaRPr>
          </a:p>
        </p:txBody>
      </p:sp>
      <p:sp>
        <p:nvSpPr>
          <p:cNvPr id="6" name="Subtítulo 2"/>
          <p:cNvSpPr txBox="1">
            <a:spLocks/>
          </p:cNvSpPr>
          <p:nvPr/>
        </p:nvSpPr>
        <p:spPr>
          <a:xfrm>
            <a:off x="433802" y="1331455"/>
            <a:ext cx="10660552" cy="44540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1200"/>
              </a:spcBef>
            </a:pPr>
            <a:r>
              <a:rPr lang="es-ES" sz="1800" dirty="0"/>
              <a:t>Un </a:t>
            </a:r>
            <a:r>
              <a:rPr lang="es-ES" sz="1800" b="1" dirty="0">
                <a:solidFill>
                  <a:srgbClr val="4E9EBA"/>
                </a:solidFill>
              </a:rPr>
              <a:t>proceso leve </a:t>
            </a:r>
            <a:r>
              <a:rPr lang="es-ES" sz="1800" b="1" dirty="0" err="1">
                <a:solidFill>
                  <a:srgbClr val="4E9EBA"/>
                </a:solidFill>
              </a:rPr>
              <a:t>autolimitado</a:t>
            </a:r>
            <a:r>
              <a:rPr lang="es-ES" sz="1800" b="1" dirty="0">
                <a:solidFill>
                  <a:srgbClr val="4E9EBA"/>
                </a:solidFill>
              </a:rPr>
              <a:t> </a:t>
            </a:r>
            <a:r>
              <a:rPr lang="es-ES" sz="1800" dirty="0"/>
              <a:t>es un signo, síntoma o un conjunto de ellos que generalmente tiende a resolverse espontáneamente. Su </a:t>
            </a:r>
            <a:r>
              <a:rPr lang="es-ES" sz="1800" b="1" dirty="0">
                <a:solidFill>
                  <a:srgbClr val="4E9EBA"/>
                </a:solidFill>
              </a:rPr>
              <a:t>atención debe enfocarse fundamentalmente a la educación sanitaria, el autocuidado y la </a:t>
            </a:r>
            <a:r>
              <a:rPr lang="es-ES" sz="1800" b="1" dirty="0" err="1">
                <a:solidFill>
                  <a:srgbClr val="4E9EBA"/>
                </a:solidFill>
              </a:rPr>
              <a:t>desmedicalización</a:t>
            </a:r>
            <a:r>
              <a:rPr lang="es-ES" sz="1800" b="1" dirty="0">
                <a:solidFill>
                  <a:srgbClr val="4E9EBA"/>
                </a:solidFill>
              </a:rPr>
              <a:t> </a:t>
            </a:r>
            <a:r>
              <a:rPr lang="es-ES" sz="1800" dirty="0" smtClean="0"/>
              <a:t>(</a:t>
            </a:r>
            <a:r>
              <a:rPr lang="es-ES" sz="1800" dirty="0" smtClean="0">
                <a:hlinkClick r:id="rId2"/>
              </a:rPr>
              <a:t>PLA</a:t>
            </a:r>
            <a:r>
              <a:rPr lang="es-ES" sz="1800" dirty="0" smtClean="0"/>
              <a:t>).</a:t>
            </a:r>
            <a:endParaRPr lang="es-ES" sz="1800" dirty="0"/>
          </a:p>
          <a:p>
            <a:pPr algn="just">
              <a:lnSpc>
                <a:spcPct val="110000"/>
              </a:lnSpc>
              <a:spcBef>
                <a:spcPts val="1200"/>
              </a:spcBef>
            </a:pPr>
            <a:r>
              <a:rPr lang="es-ES" sz="1800" dirty="0" err="1"/>
              <a:t>Osakidetza</a:t>
            </a:r>
            <a:r>
              <a:rPr lang="es-ES" sz="1800" dirty="0"/>
              <a:t> </a:t>
            </a:r>
            <a:r>
              <a:rPr lang="es-ES" sz="1800" dirty="0" smtClean="0"/>
              <a:t>dispone </a:t>
            </a:r>
            <a:r>
              <a:rPr lang="es-ES" sz="1800" dirty="0"/>
              <a:t>de algunos PLA, tanto para personas adultas como para pediatría: catarro/resfriado, dolor de garganta, fiebre, diarrea, náuseas y </a:t>
            </a:r>
            <a:r>
              <a:rPr lang="es-ES" sz="1800" dirty="0" smtClean="0"/>
              <a:t>vómitos. </a:t>
            </a:r>
            <a:r>
              <a:rPr lang="es-ES" sz="1800" dirty="0"/>
              <a:t>Están incorporados en formularios de </a:t>
            </a:r>
            <a:r>
              <a:rPr lang="es-ES" sz="1800" dirty="0" err="1"/>
              <a:t>Osabide</a:t>
            </a:r>
            <a:r>
              <a:rPr lang="es-ES" sz="1800" dirty="0"/>
              <a:t> Global. Cada protocolo de actuación recoge criterios de derivación en el caso de existir patología concomitante u otros agravantes del estado de salud, y una hoja de recomendaciones para el autocuidado del o de la paciente</a:t>
            </a:r>
            <a:r>
              <a:rPr lang="es-ES" sz="1800" dirty="0" smtClean="0"/>
              <a:t>.</a:t>
            </a:r>
          </a:p>
          <a:p>
            <a:pPr algn="just">
              <a:lnSpc>
                <a:spcPct val="110000"/>
              </a:lnSpc>
              <a:spcBef>
                <a:spcPts val="1200"/>
              </a:spcBef>
            </a:pPr>
            <a:r>
              <a:rPr lang="es-ES" sz="1800" dirty="0" smtClean="0"/>
              <a:t>Tipos de indicación </a:t>
            </a:r>
            <a:r>
              <a:rPr lang="es-ES" sz="1800" dirty="0"/>
              <a:t>en </a:t>
            </a:r>
            <a:r>
              <a:rPr lang="es-ES" sz="1800" b="1" dirty="0" smtClean="0">
                <a:solidFill>
                  <a:srgbClr val="4E9EBA"/>
                </a:solidFill>
              </a:rPr>
              <a:t>PRESBIDE</a:t>
            </a:r>
            <a:r>
              <a:rPr lang="es-ES" sz="1800" dirty="0" smtClean="0"/>
              <a:t> para medicamentos en </a:t>
            </a:r>
            <a:r>
              <a:rPr lang="es-ES" sz="1800" dirty="0"/>
              <a:t>procesos leves por parte de enfermería</a:t>
            </a:r>
            <a:r>
              <a:rPr lang="es-ES" sz="1800" dirty="0" smtClean="0"/>
              <a:t>:</a:t>
            </a:r>
          </a:p>
          <a:p>
            <a:pPr lvl="1" algn="just">
              <a:lnSpc>
                <a:spcPct val="110000"/>
              </a:lnSpc>
              <a:spcBef>
                <a:spcPts val="0"/>
              </a:spcBef>
            </a:pPr>
            <a:r>
              <a:rPr lang="es-ES" sz="1400" dirty="0" smtClean="0"/>
              <a:t>En general, lo </a:t>
            </a:r>
            <a:r>
              <a:rPr lang="es-ES" sz="1400" dirty="0"/>
              <a:t>más adecuado es hacerlo como una orden de dispensación AGUDA </a:t>
            </a:r>
            <a:r>
              <a:rPr lang="es-ES" sz="1400" dirty="0" smtClean="0"/>
              <a:t> (permite duraciones de hasta 3 meses)</a:t>
            </a:r>
          </a:p>
          <a:p>
            <a:pPr lvl="1" algn="just">
              <a:lnSpc>
                <a:spcPct val="110000"/>
              </a:lnSpc>
              <a:spcBef>
                <a:spcPts val="0"/>
              </a:spcBef>
            </a:pPr>
            <a:r>
              <a:rPr lang="es-ES" sz="1400" dirty="0" smtClean="0"/>
              <a:t>A </a:t>
            </a:r>
            <a:r>
              <a:rPr lang="es-ES" sz="1400" dirty="0"/>
              <a:t>DEMANDA: medicamentos que el paciente va a usar solo según </a:t>
            </a:r>
            <a:r>
              <a:rPr lang="es-ES" sz="1400" dirty="0" smtClean="0"/>
              <a:t>necesidad (p.ej</a:t>
            </a:r>
            <a:r>
              <a:rPr lang="es-ES" sz="1400" dirty="0"/>
              <a:t>. analgésicos o antiácidos para situaciones que se mantienen a lo largo del </a:t>
            </a:r>
            <a:r>
              <a:rPr lang="es-ES" sz="1400" dirty="0" smtClean="0"/>
              <a:t>tiempo)</a:t>
            </a:r>
          </a:p>
          <a:p>
            <a:pPr lvl="1" algn="just">
              <a:lnSpc>
                <a:spcPct val="110000"/>
              </a:lnSpc>
              <a:spcBef>
                <a:spcPts val="0"/>
              </a:spcBef>
            </a:pPr>
            <a:r>
              <a:rPr lang="es-ES" sz="1400" dirty="0" smtClean="0"/>
              <a:t>CRÓNICA: reservar esta opción a tratamientos </a:t>
            </a:r>
            <a:r>
              <a:rPr lang="es-ES" sz="1400" dirty="0"/>
              <a:t>cuya </a:t>
            </a:r>
            <a:r>
              <a:rPr lang="es-ES" sz="1400" dirty="0" smtClean="0"/>
              <a:t>idoneidad en esa persona </a:t>
            </a:r>
            <a:r>
              <a:rPr lang="es-ES" sz="1400" dirty="0"/>
              <a:t>concreta </a:t>
            </a:r>
            <a:r>
              <a:rPr lang="es-ES" sz="1400" dirty="0" smtClean="0"/>
              <a:t>haya </a:t>
            </a:r>
            <a:r>
              <a:rPr lang="es-ES" sz="1400" dirty="0"/>
              <a:t>sido valorada previamente, indicando además la fecha de finalización </a:t>
            </a:r>
            <a:r>
              <a:rPr lang="es-ES" sz="1400" dirty="0" smtClean="0"/>
              <a:t>si la duración está acotada </a:t>
            </a:r>
            <a:r>
              <a:rPr lang="es-ES" sz="1400" dirty="0"/>
              <a:t>en el tiempo (p.ej. 6 meses). </a:t>
            </a:r>
            <a:endParaRPr lang="es-ES" sz="1400" dirty="0" smtClean="0"/>
          </a:p>
          <a:p>
            <a:pPr marL="0" indent="0" algn="just">
              <a:lnSpc>
                <a:spcPct val="110000"/>
              </a:lnSpc>
              <a:spcBef>
                <a:spcPts val="1200"/>
              </a:spcBef>
              <a:buNone/>
            </a:pPr>
            <a:endParaRPr lang="es-ES" sz="18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96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603" y="120126"/>
            <a:ext cx="11067243" cy="785647"/>
          </a:xfrm>
        </p:spPr>
        <p:txBody>
          <a:bodyPr>
            <a:noAutofit/>
          </a:bodyPr>
          <a:lstStyle/>
          <a:p>
            <a:pPr marL="457200" lvl="1" algn="ctr">
              <a:lnSpc>
                <a:spcPct val="110000"/>
              </a:lnSpc>
            </a:pPr>
            <a:r>
              <a:rPr lang="es-ES" sz="2800" kern="1200" dirty="0" smtClean="0">
                <a:solidFill>
                  <a:srgbClr val="4E9EBA"/>
                </a:solidFill>
                <a:latin typeface="Arial Black" pitchFamily="34" charset="0"/>
                <a:ea typeface="+mn-ea"/>
                <a:cs typeface="+mn-cs"/>
              </a:rPr>
              <a:t>DOLOR EN PROCESOS LEVES AUTOLIMITADOS – PARACETAMOL, IBUPROFENO Y AINE TÓPICOS </a:t>
            </a:r>
            <a:endParaRPr lang="es-ES" sz="2800" kern="1200" dirty="0">
              <a:solidFill>
                <a:srgbClr val="4E9EBA"/>
              </a:solidFill>
              <a:latin typeface="Arial Black" pitchFamily="34" charset="0"/>
              <a:ea typeface="+mn-ea"/>
              <a:cs typeface="+mn-cs"/>
            </a:endParaRPr>
          </a:p>
        </p:txBody>
      </p:sp>
      <p:sp>
        <p:nvSpPr>
          <p:cNvPr id="6" name="Subtítulo 2"/>
          <p:cNvSpPr txBox="1">
            <a:spLocks/>
          </p:cNvSpPr>
          <p:nvPr/>
        </p:nvSpPr>
        <p:spPr>
          <a:xfrm>
            <a:off x="1184758" y="1393371"/>
            <a:ext cx="9088445" cy="41692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2000" b="1" dirty="0" smtClean="0">
              <a:solidFill>
                <a:srgbClr val="4E9EBA"/>
              </a:solidFill>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515257" y="937401"/>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5323957" y="1076583"/>
            <a:ext cx="6165405" cy="5109415"/>
          </a:xfrm>
          <a:prstGeom prst="rect">
            <a:avLst/>
          </a:prstGeom>
        </p:spPr>
      </p:pic>
      <p:sp>
        <p:nvSpPr>
          <p:cNvPr id="4" name="CuadroTexto 3"/>
          <p:cNvSpPr txBox="1"/>
          <p:nvPr/>
        </p:nvSpPr>
        <p:spPr>
          <a:xfrm>
            <a:off x="390696" y="2321273"/>
            <a:ext cx="4513811" cy="2412968"/>
          </a:xfrm>
          <a:prstGeom prst="rect">
            <a:avLst/>
          </a:prstGeom>
          <a:noFill/>
        </p:spPr>
        <p:txBody>
          <a:bodyPr wrap="square" rtlCol="0">
            <a:spAutoFit/>
          </a:bodyPr>
          <a:lstStyle/>
          <a:p>
            <a:pPr algn="just">
              <a:lnSpc>
                <a:spcPct val="110000"/>
              </a:lnSpc>
              <a:spcAft>
                <a:spcPts val="600"/>
              </a:spcAft>
            </a:pPr>
            <a:r>
              <a:rPr lang="es-ES" sz="1600" dirty="0"/>
              <a:t>En la mayoría de los casos, los procesos leves como el dolor de cabeza, menstrual, de garganta, dental, </a:t>
            </a:r>
            <a:r>
              <a:rPr lang="es-ES" sz="1600" dirty="0" err="1"/>
              <a:t>musculoesquelético</a:t>
            </a:r>
            <a:r>
              <a:rPr lang="es-ES" sz="1600" dirty="0"/>
              <a:t>, de espalda, heridas, etc. pueden tratarse adecuadamente con analgésicos simples y medidas no </a:t>
            </a:r>
            <a:r>
              <a:rPr lang="es-ES" sz="1600" dirty="0" smtClean="0"/>
              <a:t>farmacológicas.</a:t>
            </a:r>
          </a:p>
          <a:p>
            <a:pPr algn="just">
              <a:lnSpc>
                <a:spcPct val="110000"/>
              </a:lnSpc>
              <a:spcAft>
                <a:spcPts val="600"/>
              </a:spcAft>
            </a:pPr>
            <a:endParaRPr lang="es-ES" sz="1600" dirty="0" smtClean="0"/>
          </a:p>
          <a:p>
            <a:pPr algn="just">
              <a:lnSpc>
                <a:spcPct val="110000"/>
              </a:lnSpc>
              <a:spcAft>
                <a:spcPts val="600"/>
              </a:spcAft>
            </a:pPr>
            <a:r>
              <a:rPr lang="es-ES" sz="1600" dirty="0" smtClean="0"/>
              <a:t>Se </a:t>
            </a:r>
            <a:r>
              <a:rPr lang="es-ES" sz="1600" dirty="0"/>
              <a:t>debe utilizar la dosis eficaz más baja durante el menor tiempo necesario para aliviar los síntomas.</a:t>
            </a:r>
          </a:p>
        </p:txBody>
      </p:sp>
    </p:spTree>
    <p:extLst>
      <p:ext uri="{BB962C8B-B14F-4D97-AF65-F5344CB8AC3E}">
        <p14:creationId xmlns:p14="http://schemas.microsoft.com/office/powerpoint/2010/main" val="2345019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137" y="271289"/>
            <a:ext cx="11504815" cy="732155"/>
          </a:xfrm>
        </p:spPr>
        <p:txBody>
          <a:bodyPr>
            <a:noAutofit/>
          </a:bodyPr>
          <a:lstStyle/>
          <a:p>
            <a:pPr algn="ctr"/>
            <a:r>
              <a:rPr lang="es-ES" sz="2800" dirty="0" smtClean="0">
                <a:solidFill>
                  <a:srgbClr val="4E9EBA"/>
                </a:solidFill>
                <a:latin typeface="Arial Black" pitchFamily="34" charset="0"/>
                <a:ea typeface="+mn-ea"/>
                <a:cs typeface="+mn-cs"/>
              </a:rPr>
              <a:t>DOLOR EN PROCESOS LEVES AUTOLIMITADOS – PARACETAMOL, IBUPROFENO Y AINE TÓPICOS </a:t>
            </a:r>
            <a:endParaRPr lang="es-ES" sz="2800" dirty="0">
              <a:solidFill>
                <a:srgbClr val="4E9EBA"/>
              </a:solidFill>
              <a:latin typeface="Arial Black" pitchFamily="34" charset="0"/>
              <a:ea typeface="+mn-ea"/>
              <a:cs typeface="+mn-cs"/>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1901851" y="2233656"/>
            <a:ext cx="7856748" cy="2497956"/>
          </a:xfrm>
          <a:prstGeom prst="rect">
            <a:avLst/>
          </a:prstGeom>
        </p:spPr>
      </p:pic>
      <p:sp>
        <p:nvSpPr>
          <p:cNvPr id="4" name="CuadroTexto 3"/>
          <p:cNvSpPr txBox="1"/>
          <p:nvPr/>
        </p:nvSpPr>
        <p:spPr>
          <a:xfrm>
            <a:off x="534837" y="1167234"/>
            <a:ext cx="10943595" cy="830997"/>
          </a:xfrm>
          <a:prstGeom prst="rect">
            <a:avLst/>
          </a:prstGeom>
          <a:noFill/>
        </p:spPr>
        <p:txBody>
          <a:bodyPr wrap="square" rtlCol="0">
            <a:spAutoFit/>
          </a:bodyPr>
          <a:lstStyle/>
          <a:p>
            <a:pPr algn="just"/>
            <a:r>
              <a:rPr lang="es-ES" sz="1600" dirty="0"/>
              <a:t>El uso de AINE tópicos se recomienda como tratamiento inicial de elección en artrosis de rodilla y mano, para el dolor leve a moderado, especialmente en tratamientos a largo plazo y en personas ancianas, debido a su favorable perfil de seguridad con respecto a los AINE </a:t>
            </a:r>
            <a:r>
              <a:rPr lang="es-ES" sz="1600" dirty="0" smtClean="0"/>
              <a:t>orales.</a:t>
            </a:r>
            <a:endParaRPr lang="es-ES" sz="1600" dirty="0"/>
          </a:p>
        </p:txBody>
      </p:sp>
      <p:sp>
        <p:nvSpPr>
          <p:cNvPr id="11" name="CuadroTexto 10"/>
          <p:cNvSpPr txBox="1"/>
          <p:nvPr/>
        </p:nvSpPr>
        <p:spPr>
          <a:xfrm>
            <a:off x="371418" y="4967037"/>
            <a:ext cx="11799629" cy="1131720"/>
          </a:xfrm>
          <a:prstGeom prst="rect">
            <a:avLst/>
          </a:prstGeom>
          <a:noFill/>
        </p:spPr>
        <p:txBody>
          <a:bodyPr wrap="square" rtlCol="0">
            <a:spAutoFit/>
          </a:bodyPr>
          <a:lstStyle/>
          <a:p>
            <a:pPr>
              <a:lnSpc>
                <a:spcPct val="110000"/>
              </a:lnSpc>
            </a:pPr>
            <a:r>
              <a:rPr lang="es-ES" sz="1400" dirty="0"/>
              <a:t>Enlaces de </a:t>
            </a:r>
            <a:r>
              <a:rPr lang="es-ES" sz="1400" dirty="0" smtClean="0"/>
              <a:t>interés </a:t>
            </a:r>
            <a:endParaRPr lang="es-ES" sz="1400" dirty="0"/>
          </a:p>
          <a:p>
            <a:pPr>
              <a:lnSpc>
                <a:spcPct val="110000"/>
              </a:lnSpc>
            </a:pPr>
            <a:r>
              <a:rPr lang="es-ES" sz="1200" dirty="0"/>
              <a:t>• </a:t>
            </a:r>
            <a:r>
              <a:rPr lang="es-ES" sz="1200" dirty="0" smtClean="0">
                <a:solidFill>
                  <a:srgbClr val="00B0F0"/>
                </a:solidFill>
                <a:hlinkClick r:id="rId6"/>
              </a:rPr>
              <a:t>PLA Dolor de garganta en Adultos</a:t>
            </a:r>
            <a:endParaRPr lang="es-ES" sz="1200" dirty="0">
              <a:solidFill>
                <a:srgbClr val="00B0F0"/>
              </a:solidFill>
            </a:endParaRPr>
          </a:p>
          <a:p>
            <a:pPr>
              <a:lnSpc>
                <a:spcPct val="110000"/>
              </a:lnSpc>
            </a:pPr>
            <a:r>
              <a:rPr lang="es-ES" sz="1200" dirty="0"/>
              <a:t>• </a:t>
            </a:r>
            <a:r>
              <a:rPr lang="es-ES" sz="1200" dirty="0">
                <a:solidFill>
                  <a:srgbClr val="00B0F0"/>
                </a:solidFill>
                <a:hlinkClick r:id="rId7"/>
              </a:rPr>
              <a:t>PLA Dolor de garganta en Pediatría </a:t>
            </a:r>
            <a:endParaRPr lang="es-ES" sz="1200" dirty="0">
              <a:solidFill>
                <a:srgbClr val="00B0F0"/>
              </a:solidFill>
            </a:endParaRPr>
          </a:p>
          <a:p>
            <a:pPr>
              <a:lnSpc>
                <a:spcPct val="110000"/>
              </a:lnSpc>
            </a:pPr>
            <a:r>
              <a:rPr lang="es-ES" sz="1200" dirty="0"/>
              <a:t>• Boletines INFAC: </a:t>
            </a:r>
            <a:r>
              <a:rPr lang="es-ES" sz="1200" dirty="0" smtClean="0">
                <a:hlinkClick r:id="rId8"/>
              </a:rPr>
              <a:t>Tratamiento de la artrosis. </a:t>
            </a:r>
            <a:r>
              <a:rPr lang="es-ES" sz="1200" dirty="0" smtClean="0">
                <a:solidFill>
                  <a:srgbClr val="00B0F0"/>
                </a:solidFill>
                <a:hlinkClick r:id="rId8"/>
              </a:rPr>
              <a:t> </a:t>
            </a:r>
            <a:r>
              <a:rPr lang="es-ES" sz="1200" dirty="0" smtClean="0">
                <a:solidFill>
                  <a:srgbClr val="00B0F0"/>
                </a:solidFill>
                <a:hlinkClick r:id="rId9"/>
              </a:rPr>
              <a:t>Aspectos </a:t>
            </a:r>
            <a:r>
              <a:rPr lang="es-ES" sz="1200" dirty="0">
                <a:solidFill>
                  <a:srgbClr val="00B0F0"/>
                </a:solidFill>
                <a:hlinkClick r:id="rId9"/>
              </a:rPr>
              <a:t>de seguridad de los </a:t>
            </a:r>
            <a:r>
              <a:rPr lang="es-ES" sz="1200" dirty="0" smtClean="0">
                <a:solidFill>
                  <a:srgbClr val="00B0F0"/>
                </a:solidFill>
                <a:hlinkClick r:id="rId9"/>
              </a:rPr>
              <a:t>AINE </a:t>
            </a:r>
            <a:endParaRPr lang="es-ES" sz="1200" dirty="0" smtClean="0">
              <a:solidFill>
                <a:srgbClr val="00B0F0"/>
              </a:solidFill>
            </a:endParaRPr>
          </a:p>
          <a:p>
            <a:pPr marL="171450" indent="-171450">
              <a:lnSpc>
                <a:spcPct val="110000"/>
              </a:lnSpc>
              <a:buFont typeface="Arial" panose="020B0604020202020204" pitchFamily="34" charset="0"/>
              <a:buChar char="•"/>
            </a:pPr>
            <a:r>
              <a:rPr lang="es-ES" sz="1200" dirty="0" smtClean="0"/>
              <a:t>Fichas I-</a:t>
            </a:r>
            <a:r>
              <a:rPr lang="es-ES" sz="1200" dirty="0" err="1" smtClean="0"/>
              <a:t>botika</a:t>
            </a:r>
            <a:r>
              <a:rPr lang="es-ES" sz="1200" dirty="0" smtClean="0"/>
              <a:t>: Recomendaciones para el uso de </a:t>
            </a:r>
            <a:r>
              <a:rPr lang="es-ES" sz="1200" dirty="0" smtClean="0">
                <a:solidFill>
                  <a:srgbClr val="00B0F0"/>
                </a:solidFill>
                <a:hlinkClick r:id="rId10"/>
              </a:rPr>
              <a:t>Ibuprofeno en adultos, </a:t>
            </a:r>
            <a:r>
              <a:rPr lang="es-ES" sz="1200" dirty="0" smtClean="0">
                <a:solidFill>
                  <a:srgbClr val="00B0F0"/>
                </a:solidFill>
                <a:hlinkClick r:id="rId11"/>
              </a:rPr>
              <a:t>Paracetamol en adultos</a:t>
            </a:r>
            <a:r>
              <a:rPr lang="es-ES" sz="1200" dirty="0" smtClean="0">
                <a:solidFill>
                  <a:srgbClr val="00B0F0"/>
                </a:solidFill>
              </a:rPr>
              <a:t>, </a:t>
            </a:r>
            <a:r>
              <a:rPr lang="es-ES" sz="1200" dirty="0" smtClean="0">
                <a:solidFill>
                  <a:srgbClr val="00B0F0"/>
                </a:solidFill>
                <a:hlinkClick r:id="rId12"/>
              </a:rPr>
              <a:t>¡Con los AINE no te la juegues! </a:t>
            </a:r>
            <a:r>
              <a:rPr lang="es-ES" sz="1200" dirty="0" smtClean="0">
                <a:solidFill>
                  <a:srgbClr val="00B0F0"/>
                </a:solidFill>
              </a:rPr>
              <a:t>y </a:t>
            </a:r>
            <a:r>
              <a:rPr lang="es-ES" sz="1200" dirty="0" smtClean="0">
                <a:solidFill>
                  <a:srgbClr val="00B0F0"/>
                </a:solidFill>
                <a:hlinkClick r:id="rId13"/>
              </a:rPr>
              <a:t>Paracetamol en pediatría</a:t>
            </a:r>
            <a:r>
              <a:rPr lang="es-ES" sz="1200" dirty="0" smtClean="0">
                <a:solidFill>
                  <a:srgbClr val="00B0F0"/>
                </a:solidFill>
              </a:rPr>
              <a:t>, </a:t>
            </a:r>
            <a:r>
              <a:rPr lang="es-ES" sz="1200" dirty="0" smtClean="0">
                <a:solidFill>
                  <a:srgbClr val="00B0F0"/>
                </a:solidFill>
                <a:hlinkClick r:id="rId14"/>
              </a:rPr>
              <a:t>Ibuprofeno en pediatría</a:t>
            </a:r>
            <a:endParaRPr lang="es-ES" dirty="0"/>
          </a:p>
        </p:txBody>
      </p:sp>
    </p:spTree>
    <p:extLst>
      <p:ext uri="{BB962C8B-B14F-4D97-AF65-F5344CB8AC3E}">
        <p14:creationId xmlns:p14="http://schemas.microsoft.com/office/powerpoint/2010/main" val="1742011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137" y="271289"/>
            <a:ext cx="11504815" cy="732155"/>
          </a:xfrm>
        </p:spPr>
        <p:txBody>
          <a:bodyPr>
            <a:noAutofit/>
          </a:bodyPr>
          <a:lstStyle/>
          <a:p>
            <a:pPr algn="ctr"/>
            <a:r>
              <a:rPr lang="es-ES" sz="2800" dirty="0">
                <a:solidFill>
                  <a:srgbClr val="4E9EBA"/>
                </a:solidFill>
                <a:latin typeface="Arial Black" pitchFamily="34" charset="0"/>
                <a:ea typeface="+mn-ea"/>
                <a:cs typeface="+mn-cs"/>
              </a:rPr>
              <a:t>FIEBRE – PARACETAMOL, IBUPROFENO</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433802" y="1873816"/>
            <a:ext cx="11161486" cy="1754326"/>
          </a:xfrm>
          <a:prstGeom prst="rect">
            <a:avLst/>
          </a:prstGeom>
          <a:noFill/>
        </p:spPr>
        <p:txBody>
          <a:bodyPr wrap="square" rtlCol="0">
            <a:spAutoFit/>
          </a:bodyPr>
          <a:lstStyle/>
          <a:p>
            <a:pPr marL="285750" indent="-285750" algn="just">
              <a:buFont typeface="Arial" panose="020B0604020202020204" pitchFamily="34" charset="0"/>
              <a:buChar char="•"/>
            </a:pPr>
            <a:r>
              <a:rPr lang="es-ES" dirty="0"/>
              <a:t>La fiebre es un signo que consiste en un aumento de la temperatura corporal por encima del rango diario normal de una persona. En general, se dice que tenemos fiebre cuando la temperatura es mayor de 38 </a:t>
            </a:r>
            <a:r>
              <a:rPr lang="es-ES" dirty="0" err="1"/>
              <a:t>ºC</a:t>
            </a:r>
            <a:r>
              <a:rPr lang="es-ES" dirty="0"/>
              <a:t>. La causa más común es una </a:t>
            </a:r>
            <a:r>
              <a:rPr lang="es-ES" dirty="0" smtClean="0"/>
              <a:t>infección.</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b="1" dirty="0">
                <a:solidFill>
                  <a:srgbClr val="4E9EBA"/>
                </a:solidFill>
              </a:rPr>
              <a:t>Solo hay que usar fármacos para bajar la fiebre si hay malestar o dolor. </a:t>
            </a:r>
            <a:r>
              <a:rPr lang="es-ES" dirty="0"/>
              <a:t>Los medicamentos utilizados son paracetamol (preferentemente) o </a:t>
            </a:r>
            <a:r>
              <a:rPr lang="es-ES" dirty="0" smtClean="0"/>
              <a:t>ibuprofeno.</a:t>
            </a:r>
            <a:endParaRPr lang="es-ES" sz="1600" dirty="0"/>
          </a:p>
        </p:txBody>
      </p:sp>
      <p:sp>
        <p:nvSpPr>
          <p:cNvPr id="11" name="CuadroTexto 10"/>
          <p:cNvSpPr txBox="1"/>
          <p:nvPr/>
        </p:nvSpPr>
        <p:spPr>
          <a:xfrm>
            <a:off x="621635" y="4515042"/>
            <a:ext cx="5232060" cy="1480405"/>
          </a:xfrm>
          <a:prstGeom prst="rect">
            <a:avLst/>
          </a:prstGeom>
          <a:noFill/>
        </p:spPr>
        <p:txBody>
          <a:bodyPr wrap="square" rtlCol="0">
            <a:spAutoFit/>
          </a:bodyPr>
          <a:lstStyle/>
          <a:p>
            <a:pPr>
              <a:lnSpc>
                <a:spcPct val="110000"/>
              </a:lnSpc>
            </a:pPr>
            <a:r>
              <a:rPr lang="es-ES" sz="1400" dirty="0"/>
              <a:t>Enlaces de interés</a:t>
            </a:r>
          </a:p>
          <a:p>
            <a:pPr>
              <a:lnSpc>
                <a:spcPct val="110000"/>
              </a:lnSpc>
            </a:pPr>
            <a:r>
              <a:rPr lang="es-ES" sz="1200" dirty="0">
                <a:solidFill>
                  <a:srgbClr val="00B0F0"/>
                </a:solidFill>
              </a:rPr>
              <a:t>• </a:t>
            </a:r>
            <a:r>
              <a:rPr lang="es-ES" sz="1200" dirty="0">
                <a:solidFill>
                  <a:srgbClr val="00B0F0"/>
                </a:solidFill>
                <a:hlinkClick r:id="rId5"/>
              </a:rPr>
              <a:t>PLA Fiebre en Adultos</a:t>
            </a:r>
            <a:endParaRPr lang="es-ES" sz="1200" dirty="0">
              <a:solidFill>
                <a:srgbClr val="00B0F0"/>
              </a:solidFill>
            </a:endParaRPr>
          </a:p>
          <a:p>
            <a:pPr>
              <a:lnSpc>
                <a:spcPct val="110000"/>
              </a:lnSpc>
            </a:pPr>
            <a:r>
              <a:rPr lang="es-ES" sz="1200" dirty="0">
                <a:solidFill>
                  <a:srgbClr val="00B0F0"/>
                </a:solidFill>
              </a:rPr>
              <a:t>• </a:t>
            </a:r>
            <a:r>
              <a:rPr lang="es-ES" sz="1200" dirty="0">
                <a:solidFill>
                  <a:srgbClr val="00B0F0"/>
                </a:solidFill>
                <a:hlinkClick r:id="rId6"/>
              </a:rPr>
              <a:t>PLA Fiebre en Pediatría</a:t>
            </a:r>
            <a:endParaRPr lang="es-ES" sz="1200" dirty="0">
              <a:solidFill>
                <a:srgbClr val="00B0F0"/>
              </a:solidFill>
            </a:endParaRPr>
          </a:p>
          <a:p>
            <a:pPr>
              <a:lnSpc>
                <a:spcPct val="110000"/>
              </a:lnSpc>
            </a:pPr>
            <a:r>
              <a:rPr lang="es-ES" sz="1200" dirty="0">
                <a:solidFill>
                  <a:srgbClr val="00B0F0"/>
                </a:solidFill>
              </a:rPr>
              <a:t>• </a:t>
            </a:r>
            <a:r>
              <a:rPr lang="es-ES" sz="1200" dirty="0">
                <a:solidFill>
                  <a:srgbClr val="00B0F0"/>
                </a:solidFill>
                <a:hlinkClick r:id="rId7"/>
              </a:rPr>
              <a:t>Fiebre adultos. </a:t>
            </a:r>
            <a:r>
              <a:rPr lang="es-ES" sz="1200" dirty="0" err="1">
                <a:solidFill>
                  <a:srgbClr val="00B0F0"/>
                </a:solidFill>
                <a:hlinkClick r:id="rId7"/>
              </a:rPr>
              <a:t>Osasun</a:t>
            </a:r>
            <a:r>
              <a:rPr lang="es-ES" sz="1200" dirty="0">
                <a:solidFill>
                  <a:srgbClr val="00B0F0"/>
                </a:solidFill>
                <a:hlinkClick r:id="rId7"/>
              </a:rPr>
              <a:t> </a:t>
            </a:r>
            <a:r>
              <a:rPr lang="es-ES" sz="1200" dirty="0" err="1">
                <a:solidFill>
                  <a:srgbClr val="00B0F0"/>
                </a:solidFill>
                <a:hlinkClick r:id="rId7"/>
              </a:rPr>
              <a:t>eskola</a:t>
            </a:r>
            <a:endParaRPr lang="es-ES" sz="1200" dirty="0">
              <a:solidFill>
                <a:srgbClr val="00B0F0"/>
              </a:solidFill>
            </a:endParaRPr>
          </a:p>
          <a:p>
            <a:pPr>
              <a:lnSpc>
                <a:spcPct val="110000"/>
              </a:lnSpc>
            </a:pPr>
            <a:r>
              <a:rPr lang="es-ES" sz="1200" dirty="0">
                <a:solidFill>
                  <a:srgbClr val="00B0F0"/>
                </a:solidFill>
              </a:rPr>
              <a:t>• </a:t>
            </a:r>
            <a:r>
              <a:rPr lang="es-ES" sz="1200" dirty="0">
                <a:solidFill>
                  <a:srgbClr val="00B0F0"/>
                </a:solidFill>
                <a:hlinkClick r:id="rId8"/>
              </a:rPr>
              <a:t>Fiebre por vacunas en pediatría. Programa de salud </a:t>
            </a:r>
            <a:r>
              <a:rPr lang="es-ES" sz="1200" dirty="0" smtClean="0">
                <a:solidFill>
                  <a:srgbClr val="00B0F0"/>
                </a:solidFill>
                <a:hlinkClick r:id="rId8"/>
              </a:rPr>
              <a:t>infantil</a:t>
            </a:r>
            <a:endParaRPr lang="es-ES" sz="1200" dirty="0"/>
          </a:p>
          <a:p>
            <a:pPr>
              <a:lnSpc>
                <a:spcPct val="110000"/>
              </a:lnSpc>
            </a:pPr>
            <a:r>
              <a:rPr lang="es-ES" sz="2000" dirty="0" smtClean="0"/>
              <a:t>	</a:t>
            </a:r>
            <a:endParaRPr lang="es-ES" sz="2000" dirty="0"/>
          </a:p>
        </p:txBody>
      </p:sp>
    </p:spTree>
    <p:extLst>
      <p:ext uri="{BB962C8B-B14F-4D97-AF65-F5344CB8AC3E}">
        <p14:creationId xmlns:p14="http://schemas.microsoft.com/office/powerpoint/2010/main" val="289125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3949" y="198408"/>
            <a:ext cx="10515600" cy="569343"/>
          </a:xfrm>
        </p:spPr>
        <p:txBody>
          <a:bodyPr>
            <a:normAutofit fontScale="90000"/>
          </a:bodyPr>
          <a:lstStyle/>
          <a:p>
            <a:pPr algn="ctr"/>
            <a:r>
              <a:rPr lang="es-ES" sz="3200" dirty="0" smtClean="0">
                <a:solidFill>
                  <a:srgbClr val="4E9EBA"/>
                </a:solidFill>
                <a:latin typeface="Arial Black" pitchFamily="34" charset="0"/>
                <a:ea typeface="+mn-ea"/>
                <a:cs typeface="+mn-cs"/>
              </a:rPr>
              <a:t/>
            </a:r>
            <a:br>
              <a:rPr lang="es-ES" sz="3200" dirty="0" smtClean="0">
                <a:solidFill>
                  <a:srgbClr val="4E9EBA"/>
                </a:solidFill>
                <a:latin typeface="Arial Black" pitchFamily="34" charset="0"/>
                <a:ea typeface="+mn-ea"/>
                <a:cs typeface="+mn-cs"/>
              </a:rPr>
            </a:br>
            <a:r>
              <a:rPr lang="es-ES" sz="3200" dirty="0" smtClean="0">
                <a:solidFill>
                  <a:srgbClr val="4E9EBA"/>
                </a:solidFill>
                <a:latin typeface="Arial Black" pitchFamily="34" charset="0"/>
                <a:ea typeface="+mn-ea"/>
                <a:cs typeface="+mn-cs"/>
              </a:rPr>
              <a:t>DIARREA – SOLUCIONES DE REHIDRATACIÓN</a:t>
            </a:r>
            <a:endParaRPr lang="es-ES" sz="4000" dirty="0">
              <a:solidFill>
                <a:srgbClr val="4E9EBA"/>
              </a:solidFill>
              <a:latin typeface="Arial Black" pitchFamily="34" charset="0"/>
              <a:ea typeface="+mn-ea"/>
              <a:cs typeface="+mn-cs"/>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42267" y="92251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2521009" y="2306269"/>
            <a:ext cx="7752194" cy="3970310"/>
          </a:xfrm>
          <a:prstGeom prst="rect">
            <a:avLst/>
          </a:prstGeom>
        </p:spPr>
      </p:pic>
      <p:sp>
        <p:nvSpPr>
          <p:cNvPr id="4" name="CuadroTexto 3"/>
          <p:cNvSpPr txBox="1"/>
          <p:nvPr/>
        </p:nvSpPr>
        <p:spPr>
          <a:xfrm>
            <a:off x="133502" y="981550"/>
            <a:ext cx="11727741" cy="1323439"/>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t>La </a:t>
            </a:r>
            <a:r>
              <a:rPr lang="es-ES" sz="1600" b="1" dirty="0">
                <a:solidFill>
                  <a:srgbClr val="4E9EBA"/>
                </a:solidFill>
              </a:rPr>
              <a:t>prioridad</a:t>
            </a:r>
            <a:r>
              <a:rPr lang="es-ES" sz="1600" dirty="0"/>
              <a:t> en el manejo de la diarrea aguda es </a:t>
            </a:r>
            <a:r>
              <a:rPr lang="es-ES" sz="1600" b="1" dirty="0">
                <a:solidFill>
                  <a:srgbClr val="4E9EBA"/>
                </a:solidFill>
              </a:rPr>
              <a:t>restablecer o prevenir la deshidratación y el equilibrio electrolítico</a:t>
            </a:r>
            <a:r>
              <a:rPr lang="es-ES" sz="1600" dirty="0"/>
              <a:t>, especialmente en lactantes y personas frágiles y </a:t>
            </a:r>
            <a:r>
              <a:rPr lang="es-ES" sz="1600" dirty="0" smtClean="0"/>
              <a:t>mayores. </a:t>
            </a:r>
            <a:r>
              <a:rPr lang="es-ES" sz="1600" dirty="0"/>
              <a:t>Para ello se pueden utilizar infusiones, caldos o “sueros </a:t>
            </a:r>
            <a:r>
              <a:rPr lang="es-ES" sz="1600" dirty="0" smtClean="0"/>
              <a:t>caseros”. Existen </a:t>
            </a:r>
            <a:r>
              <a:rPr lang="es-ES" sz="1600" dirty="0"/>
              <a:t>también medicamentos a base de preparados para la rehidratación </a:t>
            </a:r>
            <a:r>
              <a:rPr lang="es-ES" sz="1600" dirty="0" smtClean="0"/>
              <a:t>oral.</a:t>
            </a:r>
          </a:p>
          <a:p>
            <a:pPr marL="285750" indent="-285750" algn="just">
              <a:buFont typeface="Arial" panose="020B0604020202020204" pitchFamily="34" charset="0"/>
              <a:buChar char="•"/>
            </a:pPr>
            <a:r>
              <a:rPr lang="es-ES" sz="1600" dirty="0" err="1" smtClean="0"/>
              <a:t>Loperamida</a:t>
            </a:r>
            <a:r>
              <a:rPr lang="es-ES" sz="1600" dirty="0" smtClean="0"/>
              <a:t> </a:t>
            </a:r>
            <a:r>
              <a:rPr lang="es-ES" sz="1600" dirty="0"/>
              <a:t>se podría indicar en personas adultas que necesiten revertir los síntomas de la diarrea aguda no complicada, siempre que no haya fiebre y en ausencia de deposiciones </a:t>
            </a:r>
            <a:r>
              <a:rPr lang="es-ES" sz="1600" dirty="0" smtClean="0"/>
              <a:t>sanguinolentas.</a:t>
            </a:r>
            <a:r>
              <a:rPr lang="es-ES" sz="1600" dirty="0"/>
              <a:t> </a:t>
            </a:r>
            <a:r>
              <a:rPr lang="es-ES" sz="1600" dirty="0" smtClean="0"/>
              <a:t>No </a:t>
            </a:r>
            <a:r>
              <a:rPr lang="es-ES" sz="1600" dirty="0"/>
              <a:t>se recomienda el uso de </a:t>
            </a:r>
            <a:r>
              <a:rPr lang="es-ES" sz="1600" dirty="0" err="1"/>
              <a:t>loperamida</a:t>
            </a:r>
            <a:r>
              <a:rPr lang="es-ES" sz="1600" dirty="0"/>
              <a:t> en la infancia en este contexto.</a:t>
            </a:r>
          </a:p>
        </p:txBody>
      </p:sp>
      <p:sp>
        <p:nvSpPr>
          <p:cNvPr id="5" name="CuadroTexto 4"/>
          <p:cNvSpPr txBox="1"/>
          <p:nvPr/>
        </p:nvSpPr>
        <p:spPr>
          <a:xfrm>
            <a:off x="554131" y="4932842"/>
            <a:ext cx="2302625" cy="984885"/>
          </a:xfrm>
          <a:prstGeom prst="rect">
            <a:avLst/>
          </a:prstGeom>
          <a:noFill/>
        </p:spPr>
        <p:txBody>
          <a:bodyPr wrap="square" rtlCol="0">
            <a:spAutoFit/>
          </a:bodyPr>
          <a:lstStyle/>
          <a:p>
            <a:r>
              <a:rPr lang="es-ES" sz="1400" dirty="0"/>
              <a:t>Enlaces de </a:t>
            </a:r>
            <a:r>
              <a:rPr lang="es-ES" sz="1400" dirty="0" smtClean="0"/>
              <a:t>interés:</a:t>
            </a:r>
          </a:p>
          <a:p>
            <a:r>
              <a:rPr lang="es-ES" sz="1200" dirty="0" smtClean="0">
                <a:solidFill>
                  <a:srgbClr val="00B0F0"/>
                </a:solidFill>
              </a:rPr>
              <a:t>• </a:t>
            </a:r>
            <a:r>
              <a:rPr lang="es-ES" sz="1200" dirty="0">
                <a:solidFill>
                  <a:srgbClr val="00B0F0"/>
                </a:solidFill>
                <a:hlinkClick r:id="rId6"/>
              </a:rPr>
              <a:t>PLA Diarrea en Adultos</a:t>
            </a:r>
            <a:endParaRPr lang="es-ES" sz="1200" dirty="0">
              <a:solidFill>
                <a:srgbClr val="00B0F0"/>
              </a:solidFill>
            </a:endParaRPr>
          </a:p>
          <a:p>
            <a:r>
              <a:rPr lang="es-ES" sz="1200" dirty="0">
                <a:solidFill>
                  <a:srgbClr val="00B0F0"/>
                </a:solidFill>
              </a:rPr>
              <a:t>• </a:t>
            </a:r>
            <a:r>
              <a:rPr lang="es-ES" sz="1200" dirty="0">
                <a:solidFill>
                  <a:srgbClr val="00B0F0"/>
                </a:solidFill>
                <a:hlinkClick r:id="rId7"/>
              </a:rPr>
              <a:t>PLA Diarrea en Pediatría</a:t>
            </a:r>
            <a:r>
              <a:rPr lang="es-ES" sz="1200" dirty="0"/>
              <a:t>	</a:t>
            </a:r>
          </a:p>
          <a:p>
            <a:endParaRPr lang="es-ES" sz="2000" dirty="0"/>
          </a:p>
        </p:txBody>
      </p:sp>
    </p:spTree>
    <p:extLst>
      <p:ext uri="{BB962C8B-B14F-4D97-AF65-F5344CB8AC3E}">
        <p14:creationId xmlns:p14="http://schemas.microsoft.com/office/powerpoint/2010/main" val="1042317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2174" y="364834"/>
            <a:ext cx="8379229" cy="732155"/>
          </a:xfrm>
        </p:spPr>
        <p:txBody>
          <a:bodyPr>
            <a:normAutofit/>
          </a:bodyPr>
          <a:lstStyle/>
          <a:p>
            <a:pPr marL="457200" lvl="1" algn="just">
              <a:lnSpc>
                <a:spcPct val="110000"/>
              </a:lnSpc>
            </a:pPr>
            <a:r>
              <a:rPr lang="es-ES" sz="3600" kern="1200" dirty="0" smtClean="0">
                <a:solidFill>
                  <a:srgbClr val="4E9EBA"/>
                </a:solidFill>
                <a:latin typeface="Arial Black" pitchFamily="34" charset="0"/>
                <a:ea typeface="+mn-ea"/>
                <a:cs typeface="+mn-cs"/>
              </a:rPr>
              <a:t>ESTREÑIMIENTO – LAXANTES </a:t>
            </a:r>
            <a:endParaRPr lang="es-ES" sz="3600" kern="1200" dirty="0">
              <a:solidFill>
                <a:srgbClr val="4E9EBA"/>
              </a:solidFill>
              <a:latin typeface="Arial Black" pitchFamily="34" charset="0"/>
              <a:ea typeface="+mn-ea"/>
              <a:cs typeface="+mn-cs"/>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1473752" y="1097280"/>
            <a:ext cx="9402066"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174567" y="1197032"/>
            <a:ext cx="11654444" cy="518090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s-ES" sz="1600" b="1" dirty="0">
                <a:solidFill>
                  <a:srgbClr val="4E9EBA"/>
                </a:solidFill>
              </a:rPr>
              <a:t>La educación a pacientes </a:t>
            </a:r>
            <a:r>
              <a:rPr lang="es-ES" sz="1600" dirty="0"/>
              <a:t>incluyendo </a:t>
            </a:r>
            <a:r>
              <a:rPr lang="es-ES" sz="1600" b="1" dirty="0">
                <a:solidFill>
                  <a:srgbClr val="4E9EBA"/>
                </a:solidFill>
              </a:rPr>
              <a:t>consejo dietético </a:t>
            </a:r>
            <a:r>
              <a:rPr lang="es-ES" sz="1600" dirty="0">
                <a:solidFill>
                  <a:srgbClr val="4E9EBA"/>
                </a:solidFill>
              </a:rPr>
              <a:t>y </a:t>
            </a:r>
            <a:r>
              <a:rPr lang="es-ES" sz="1600" b="1" dirty="0">
                <a:solidFill>
                  <a:srgbClr val="4E9EBA"/>
                </a:solidFill>
              </a:rPr>
              <a:t>mantenimiento de la actividad física </a:t>
            </a:r>
            <a:r>
              <a:rPr lang="es-ES" sz="1600" dirty="0"/>
              <a:t>cuando sea posible, son los pilares </a:t>
            </a:r>
            <a:r>
              <a:rPr lang="es-ES" sz="1600" dirty="0" smtClean="0"/>
              <a:t>del </a:t>
            </a:r>
            <a:r>
              <a:rPr lang="es-ES" sz="1600" dirty="0"/>
              <a:t>tratamiento del estreñimiento no complicado y son suficientes para controlar los síntomas en la mayoría de los </a:t>
            </a:r>
            <a:r>
              <a:rPr lang="es-ES" sz="1600" dirty="0" smtClean="0"/>
              <a:t>casos. </a:t>
            </a:r>
            <a:endParaRPr lang="es-ES" sz="1600" dirty="0"/>
          </a:p>
          <a:p>
            <a:pPr marL="285750" indent="-285750" algn="just">
              <a:spcAft>
                <a:spcPts val="800"/>
              </a:spcAft>
              <a:buFont typeface="Arial" panose="020B0604020202020204" pitchFamily="34" charset="0"/>
              <a:buChar char="•"/>
            </a:pPr>
            <a:r>
              <a:rPr lang="es-ES" sz="1600" dirty="0"/>
              <a:t>El tratamiento prolongado con laxantes no es necesario ni recomendable en la mayor parte de los casos. El abuso de laxantes puede producir efectos adversos importantes, como la </a:t>
            </a:r>
            <a:r>
              <a:rPr lang="es-ES" sz="1600" dirty="0" err="1" smtClean="0"/>
              <a:t>hipopotasemia</a:t>
            </a:r>
            <a:r>
              <a:rPr lang="es-ES" sz="1600" dirty="0" smtClean="0"/>
              <a:t>.</a:t>
            </a:r>
          </a:p>
          <a:p>
            <a:pPr marL="285750" indent="-285750" algn="just">
              <a:spcAft>
                <a:spcPts val="800"/>
              </a:spcAft>
              <a:buFont typeface="Arial" panose="020B0604020202020204" pitchFamily="34" charset="0"/>
              <a:buChar char="•"/>
            </a:pPr>
            <a:r>
              <a:rPr lang="es-ES" sz="1600" dirty="0" smtClean="0"/>
              <a:t>El </a:t>
            </a:r>
            <a:r>
              <a:rPr lang="es-ES" sz="1600" dirty="0"/>
              <a:t>uso de laxantes en pediatría no se recomienda, salvo indicación </a:t>
            </a:r>
            <a:r>
              <a:rPr lang="es-ES" sz="1600" dirty="0" smtClean="0"/>
              <a:t>médica. </a:t>
            </a:r>
            <a:endParaRPr lang="es-ES" sz="1600" dirty="0"/>
          </a:p>
          <a:p>
            <a:pPr marL="285750" indent="-285750" algn="just">
              <a:spcAft>
                <a:spcPts val="800"/>
              </a:spcAft>
              <a:buFont typeface="Arial" panose="020B0604020202020204" pitchFamily="34" charset="0"/>
              <a:buChar char="•"/>
            </a:pPr>
            <a:r>
              <a:rPr lang="es-ES" sz="1600" dirty="0"/>
              <a:t>Las </a:t>
            </a:r>
            <a:r>
              <a:rPr lang="es-ES" sz="1600" b="1" dirty="0">
                <a:solidFill>
                  <a:srgbClr val="4E9EBA"/>
                </a:solidFill>
              </a:rPr>
              <a:t>situaciones para la indicación enfermera de laxantes en personas adultas </a:t>
            </a:r>
            <a:r>
              <a:rPr lang="es-ES" sz="1600" dirty="0" smtClean="0"/>
              <a:t>son:</a:t>
            </a:r>
            <a:endParaRPr lang="es-ES" sz="1600" dirty="0"/>
          </a:p>
          <a:p>
            <a:pPr marL="742950" lvl="1" indent="-285750" algn="just">
              <a:spcAft>
                <a:spcPts val="800"/>
              </a:spcAft>
              <a:buFont typeface="Wingdings" panose="05000000000000000000" pitchFamily="2" charset="2"/>
              <a:buChar char="ü"/>
            </a:pPr>
            <a:r>
              <a:rPr lang="es-ES" sz="1400" dirty="0" smtClean="0"/>
              <a:t> Falta </a:t>
            </a:r>
            <a:r>
              <a:rPr lang="es-ES" sz="1400" dirty="0"/>
              <a:t>de respuesta al tratamiento no farmacológico (después de 4 semanas)</a:t>
            </a:r>
          </a:p>
          <a:p>
            <a:pPr marL="742950" lvl="1" indent="-285750" algn="just">
              <a:spcAft>
                <a:spcPts val="800"/>
              </a:spcAft>
              <a:buFont typeface="Wingdings" panose="05000000000000000000" pitchFamily="2" charset="2"/>
              <a:buChar char="ü"/>
            </a:pPr>
            <a:r>
              <a:rPr lang="es-ES" sz="1400" dirty="0" smtClean="0"/>
              <a:t> Defecación </a:t>
            </a:r>
            <a:r>
              <a:rPr lang="es-ES" sz="1400" dirty="0"/>
              <a:t>dolorosa (hemorroides, fisura anal, absceso perianal)</a:t>
            </a:r>
          </a:p>
          <a:p>
            <a:pPr marL="742950" lvl="1" indent="-285750" algn="just">
              <a:spcAft>
                <a:spcPts val="800"/>
              </a:spcAft>
              <a:buFont typeface="Wingdings" panose="05000000000000000000" pitchFamily="2" charset="2"/>
              <a:buChar char="ü"/>
            </a:pPr>
            <a:r>
              <a:rPr lang="es-ES" sz="1400" dirty="0" smtClean="0"/>
              <a:t> Personas </a:t>
            </a:r>
            <a:r>
              <a:rPr lang="es-ES" sz="1400" dirty="0"/>
              <a:t>mayores inmovilizadas/encamadas, ingesta insuficiente de fibra</a:t>
            </a:r>
          </a:p>
          <a:p>
            <a:pPr marL="742950" lvl="1" indent="-285750" algn="just">
              <a:spcAft>
                <a:spcPts val="800"/>
              </a:spcAft>
              <a:buFont typeface="Wingdings" panose="05000000000000000000" pitchFamily="2" charset="2"/>
              <a:buChar char="ü"/>
            </a:pPr>
            <a:r>
              <a:rPr lang="es-ES" sz="1400" dirty="0" smtClean="0"/>
              <a:t> Patologías </a:t>
            </a:r>
            <a:r>
              <a:rPr lang="es-ES" sz="1400" dirty="0"/>
              <a:t>en las que la defecación con esfuerzo resulta perjudicial (hernia, angina</a:t>
            </a:r>
            <a:r>
              <a:rPr lang="es-ES" sz="1400" dirty="0" smtClean="0"/>
              <a:t>…)</a:t>
            </a:r>
          </a:p>
          <a:p>
            <a:pPr marL="285750" indent="-285750" algn="just">
              <a:spcAft>
                <a:spcPts val="800"/>
              </a:spcAft>
              <a:buFont typeface="Arial" panose="020B0604020202020204" pitchFamily="34" charset="0"/>
              <a:buChar char="•"/>
            </a:pPr>
            <a:r>
              <a:rPr lang="es-ES" sz="1600" b="1" dirty="0">
                <a:solidFill>
                  <a:srgbClr val="4E9EBA"/>
                </a:solidFill>
              </a:rPr>
              <a:t>Otras situaciones que pueden requerir el uso de laxantes con </a:t>
            </a:r>
            <a:r>
              <a:rPr lang="es-ES" sz="1600" b="1" dirty="0" smtClean="0">
                <a:solidFill>
                  <a:srgbClr val="4E9EBA"/>
                </a:solidFill>
              </a:rPr>
              <a:t> </a:t>
            </a:r>
            <a:r>
              <a:rPr lang="es-ES" sz="1600" b="1" dirty="0">
                <a:solidFill>
                  <a:srgbClr val="4E9EBA"/>
                </a:solidFill>
              </a:rPr>
              <a:t>valoración médica</a:t>
            </a:r>
            <a:r>
              <a:rPr lang="es-ES" sz="1600" b="1" dirty="0"/>
              <a:t>:</a:t>
            </a:r>
            <a:r>
              <a:rPr lang="es-ES" sz="1600" dirty="0"/>
              <a:t> preparación para una </a:t>
            </a:r>
            <a:r>
              <a:rPr lang="es-ES" sz="1600" dirty="0" smtClean="0"/>
              <a:t>intervención, </a:t>
            </a:r>
            <a:r>
              <a:rPr lang="es-ES" sz="1600" dirty="0"/>
              <a:t>síndrome de colon irritable, </a:t>
            </a:r>
            <a:r>
              <a:rPr lang="es-ES" sz="1600" dirty="0" err="1" smtClean="0"/>
              <a:t>impactación</a:t>
            </a:r>
            <a:r>
              <a:rPr lang="es-ES" sz="1600" dirty="0" smtClean="0"/>
              <a:t> </a:t>
            </a:r>
            <a:r>
              <a:rPr lang="es-ES" sz="1600" dirty="0"/>
              <a:t>fecal, </a:t>
            </a:r>
            <a:r>
              <a:rPr lang="es-ES" sz="1600" dirty="0" smtClean="0"/>
              <a:t>prevención </a:t>
            </a:r>
            <a:r>
              <a:rPr lang="es-ES" sz="1600" dirty="0"/>
              <a:t>del estreñimiento por opioides y el estreñimiento asociado a enfermedad, cirugía o embarazo. </a:t>
            </a:r>
          </a:p>
          <a:p>
            <a:pPr marL="285750" indent="-285750" algn="just">
              <a:spcAft>
                <a:spcPts val="800"/>
              </a:spcAft>
              <a:buFont typeface="Arial" panose="020B0604020202020204" pitchFamily="34" charset="0"/>
              <a:buChar char="•"/>
            </a:pPr>
            <a:r>
              <a:rPr lang="es-ES" sz="1600" dirty="0" smtClean="0"/>
              <a:t>En </a:t>
            </a:r>
            <a:r>
              <a:rPr lang="es-ES" sz="1600" dirty="0"/>
              <a:t>personas mayores con estreñimiento crónico que no responden adecuadamente a dieta y modificación de estilos de vida los laxantes formadores de bolo se consideran de elección. Si no responden porque resulta difícil conseguir una ingesta de líquidos suficiente, pueden usarse los laxantes osmóticos </a:t>
            </a:r>
            <a:r>
              <a:rPr lang="es-ES" sz="1600" dirty="0" err="1"/>
              <a:t>macrogol</a:t>
            </a:r>
            <a:r>
              <a:rPr lang="es-ES" sz="1600" dirty="0"/>
              <a:t> /</a:t>
            </a:r>
            <a:r>
              <a:rPr lang="es-ES" sz="1600" dirty="0" err="1"/>
              <a:t>polietilenglicol</a:t>
            </a:r>
            <a:r>
              <a:rPr lang="es-ES" sz="1600" dirty="0"/>
              <a:t>, pero no se pueden indicar por </a:t>
            </a:r>
            <a:r>
              <a:rPr lang="es-ES" sz="1600" dirty="0" smtClean="0"/>
              <a:t>enfermería.</a:t>
            </a:r>
            <a:endParaRPr lang="es-ES" sz="1600" dirty="0"/>
          </a:p>
          <a:p>
            <a:pPr marL="285750" indent="-285750" algn="just">
              <a:spcAft>
                <a:spcPts val="800"/>
              </a:spcAft>
              <a:buFont typeface="Arial" panose="020B0604020202020204" pitchFamily="34" charset="0"/>
              <a:buChar char="•"/>
            </a:pPr>
            <a:r>
              <a:rPr lang="es-ES" sz="1600" dirty="0"/>
              <a:t>En algunos casos (personas encamadas, cuidados paliativos) puede estar justificado el uso de laxantes estimulantes a largo plazo.</a:t>
            </a:r>
          </a:p>
        </p:txBody>
      </p:sp>
    </p:spTree>
    <p:extLst>
      <p:ext uri="{BB962C8B-B14F-4D97-AF65-F5344CB8AC3E}">
        <p14:creationId xmlns:p14="http://schemas.microsoft.com/office/powerpoint/2010/main" val="3421048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gai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01a845-6ce7-4628-b9f3-e90712a662a6" xsi:nil="true"/>
    <lcf76f155ced4ddcb4097134ff3c332f xmlns="1fdafc60-6e87-4fef-9209-278af2a3ac6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91CD9D10FA1F543857F910471C88E3F" ma:contentTypeVersion="16" ma:contentTypeDescription="Crear nuevo documento." ma:contentTypeScope="" ma:versionID="e11e11172e94bbd0920ee66f4aea9125">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1c4086f40aa2582f9dec59663ac460cf"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16238219-447f-418f-809f-6e2596424ee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3b2c9e86-a5d1-4fbb-99d0-b14c622278c8}" ma:internalName="TaxCatchAll" ma:showField="CatchAllData" ma:web="f301a845-6ce7-4628-b9f3-e90712a662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9C0450-BEA5-4695-94A4-D41D36B74154}">
  <ds:schemaRefs>
    <ds:schemaRef ds:uri="1fdafc60-6e87-4fef-9209-278af2a3ac6d"/>
    <ds:schemaRef ds:uri="http://purl.org/dc/terms/"/>
    <ds:schemaRef ds:uri="http://schemas.microsoft.com/office/2006/documentManagement/types"/>
    <ds:schemaRef ds:uri="http://purl.org/dc/elements/1.1/"/>
    <ds:schemaRef ds:uri="http://schemas.microsoft.com/office/2006/metadata/properties"/>
    <ds:schemaRef ds:uri="f301a845-6ce7-4628-b9f3-e90712a662a6"/>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1737D3B-2628-4CB1-A252-A7A3FD4F8197}">
  <ds:schemaRefs>
    <ds:schemaRef ds:uri="http://schemas.microsoft.com/sharepoint/v3/contenttype/forms"/>
  </ds:schemaRefs>
</ds:datastoreItem>
</file>

<file path=customXml/itemProps3.xml><?xml version="1.0" encoding="utf-8"?>
<ds:datastoreItem xmlns:ds="http://schemas.openxmlformats.org/officeDocument/2006/customXml" ds:itemID="{14F13F66-8D0D-4FD4-9267-729355F590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afc60-6e87-4fef-9209-278af2a3ac6d"/>
    <ds:schemaRef ds:uri="f301a845-6ce7-4628-b9f3-e90712a66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3520</TotalTime>
  <Words>2533</Words>
  <Application>Microsoft Office PowerPoint</Application>
  <PresentationFormat>Panorámica</PresentationFormat>
  <Paragraphs>150</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Arial Black</vt:lpstr>
      <vt:lpstr>Calibri</vt:lpstr>
      <vt:lpstr>Calibri Light</vt:lpstr>
      <vt:lpstr>Wingdings</vt:lpstr>
      <vt:lpstr>Tema de Office</vt:lpstr>
      <vt:lpstr>INDICACIÓN ENFERMERA: GUÍA DE MEDICAMENTOS PARA PROCESOS LEVES  Vol 30, nº4 2022</vt:lpstr>
      <vt:lpstr>SUMARIO</vt:lpstr>
      <vt:lpstr>INTRODUCCIÓN</vt:lpstr>
      <vt:lpstr>PROCESOS LEVES Y MEDICAMENTOS</vt:lpstr>
      <vt:lpstr>DOLOR EN PROCESOS LEVES AUTOLIMITADOS – PARACETAMOL, IBUPROFENO Y AINE TÓPICOS </vt:lpstr>
      <vt:lpstr>DOLOR EN PROCESOS LEVES AUTOLIMITADOS – PARACETAMOL, IBUPROFENO Y AINE TÓPICOS </vt:lpstr>
      <vt:lpstr>FIEBRE – PARACETAMOL, IBUPROFENO</vt:lpstr>
      <vt:lpstr> DIARREA – SOLUCIONES DE REHIDRATACIÓN</vt:lpstr>
      <vt:lpstr>ESTREÑIMIENTO – LAXANTES </vt:lpstr>
      <vt:lpstr>ESTREÑIMIENTO – LAXANTES </vt:lpstr>
      <vt:lpstr>ESTREÑIMIENTO – LAXANTES </vt:lpstr>
      <vt:lpstr>ESTREÑIMIENTO – LAXANTES </vt:lpstr>
      <vt:lpstr>NÁUSEAS Y VÓMITOS</vt:lpstr>
      <vt:lpstr> DISPEPSIA – ANTIÁCIDOS  </vt:lpstr>
      <vt:lpstr> RESFRIADO – ANTITUSIVOS, DESCONGESTIONANTES NASALES, MUCOLÍTICOS  </vt:lpstr>
      <vt:lpstr>RESFRIADO – ANTITUSIVOS, DESCONGESTIONANTES NASALES, MUCOLÍTICOS  </vt:lpstr>
      <vt:lpstr>RESFRIADO – ANTITUSIVOS, DESCONGESTIONANTES NASALES, MUCOLÍTICOS</vt:lpstr>
      <vt:lpstr>OJO SECO – LÁGRIMAS ARTIFICIALES  </vt:lpstr>
      <vt:lpstr>OJO SECO – LÁGRIMAS ARTIFICIALES  </vt:lpstr>
      <vt:lpstr>MOLESTIAS VAGINALES – CLOTRIMAZOL  </vt:lpstr>
      <vt:lpstr>Presentación de PowerPoint</vt:lpstr>
      <vt:lpstr>Presentación de PowerPoint</vt:lpstr>
    </vt:vector>
  </TitlesOfParts>
  <Company>Eusko Jaurlaritza Gobierno Vasco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INFAC  Vol xx, nºx año</dc:title>
  <dc:creator>López Varona, Mª José</dc:creator>
  <cp:lastModifiedBy>Ander Rosado Ortiz De Zarate</cp:lastModifiedBy>
  <cp:revision>271</cp:revision>
  <cp:lastPrinted>2022-02-23T13:38:32Z</cp:lastPrinted>
  <dcterms:created xsi:type="dcterms:W3CDTF">2022-01-18T07:46:55Z</dcterms:created>
  <dcterms:modified xsi:type="dcterms:W3CDTF">2022-06-21T09:51:48Z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0x010100491CD9D10FA1F543857F910471C88E3F</vt:lpwstr>
  </property>
  <property fmtid="{D5CDD505-2E9C-101B-9397-08002B2CF9AE}" pid="3" name="MediaServiceImageTags">
    <vt:lpwstr/>
  </property>
</Properties>
</file>