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81" r:id="rId11"/>
    <p:sldId id="269" r:id="rId12"/>
    <p:sldId id="276" r:id="rId13"/>
    <p:sldId id="277" r:id="rId14"/>
    <p:sldId id="270" r:id="rId15"/>
    <p:sldId id="282" r:id="rId16"/>
    <p:sldId id="271" r:id="rId17"/>
    <p:sldId id="285" r:id="rId18"/>
    <p:sldId id="272" r:id="rId19"/>
    <p:sldId id="274" r:id="rId20"/>
    <p:sldId id="283" r:id="rId21"/>
    <p:sldId id="284" r:id="rId22"/>
    <p:sldId id="275" r:id="rId23"/>
    <p:sldId id="273" r:id="rId24"/>
    <p:sldId id="280" r:id="rId25"/>
    <p:sldId id="279" r:id="rId26"/>
    <p:sldId id="268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OA GOMEZ TIJERO" initials="NGT" lastIdx="1" clrIdx="0">
    <p:extLst>
      <p:ext uri="{19B8F6BF-5375-455C-9EA6-DF929625EA0E}">
        <p15:presenceInfo xmlns:p15="http://schemas.microsoft.com/office/powerpoint/2012/main" userId="S-1-5-21-3957148863-1721901046-757422038-133097" providerId="AD"/>
      </p:ext>
    </p:extLst>
  </p:cmAuthor>
  <p:cmAuthor id="2" name="MAITANE UMEREZ IGARTUA" initials="MUI" lastIdx="7" clrIdx="1">
    <p:extLst>
      <p:ext uri="{19B8F6BF-5375-455C-9EA6-DF929625EA0E}">
        <p15:presenceInfo xmlns:p15="http://schemas.microsoft.com/office/powerpoint/2012/main" userId="S-1-5-21-3957148863-1721901046-757422038-147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CBC"/>
    <a:srgbClr val="5FB1B6"/>
    <a:srgbClr val="33CCCC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E281D-F5A8-0F14-14B2-63C0537D214D}" v="909" dt="2020-05-08T09:46:48.037"/>
    <p1510:client id="{76E1C368-AA47-E925-15E6-9FC7FBD2D0C2}" v="272" dt="2020-04-06T07:13:33.121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14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  <pc:docChgLst>
    <pc:chgData name="Baranda Gauna, Fatima" userId="S::f-baranda@euskadi.eus::0bf1d7cf-6138-4815-9c22-811c474799c6" providerId="AD" clId="Web-{48EE281D-F5A8-0F14-14B2-63C0537D214D}"/>
    <pc:docChg chg="addSld delSld modSld">
      <pc:chgData name="Baranda Gauna, Fatima" userId="S::f-baranda@euskadi.eus::0bf1d7cf-6138-4815-9c22-811c474799c6" providerId="AD" clId="Web-{48EE281D-F5A8-0F14-14B2-63C0537D214D}" dt="2020-05-08T09:46:48.037" v="897" actId="14100"/>
      <pc:docMkLst>
        <pc:docMk/>
      </pc:docMkLst>
      <pc:sldChg chg="del">
        <pc:chgData name="Baranda Gauna, Fatima" userId="S::f-baranda@euskadi.eus::0bf1d7cf-6138-4815-9c22-811c474799c6" providerId="AD" clId="Web-{48EE281D-F5A8-0F14-14B2-63C0537D214D}" dt="2020-05-08T09:45:54.771" v="896"/>
        <pc:sldMkLst>
          <pc:docMk/>
          <pc:sldMk cId="367042313" sldId="266"/>
        </pc:sldMkLst>
      </pc:sldChg>
      <pc:sldChg chg="new del">
        <pc:chgData name="Baranda Gauna, Fatima" userId="S::f-baranda@euskadi.eus::0bf1d7cf-6138-4815-9c22-811c474799c6" providerId="AD" clId="Web-{48EE281D-F5A8-0F14-14B2-63C0537D214D}" dt="2020-05-08T08:29:08.809" v="1"/>
        <pc:sldMkLst>
          <pc:docMk/>
          <pc:sldMk cId="1186693145" sldId="274"/>
        </pc:sldMkLst>
      </pc:sldChg>
      <pc:sldChg chg="addSp modSp new">
        <pc:chgData name="Baranda Gauna, Fatima" userId="S::f-baranda@euskadi.eus::0bf1d7cf-6138-4815-9c22-811c474799c6" providerId="AD" clId="Web-{48EE281D-F5A8-0F14-14B2-63C0537D214D}" dt="2020-05-08T09:46:48.037" v="897" actId="14100"/>
        <pc:sldMkLst>
          <pc:docMk/>
          <pc:sldMk cId="3994940377" sldId="274"/>
        </pc:sldMkLst>
        <pc:spChg chg="add mod">
          <ac:chgData name="Baranda Gauna, Fatima" userId="S::f-baranda@euskadi.eus::0bf1d7cf-6138-4815-9c22-811c474799c6" providerId="AD" clId="Web-{48EE281D-F5A8-0F14-14B2-63C0537D214D}" dt="2020-05-08T09:04:18.783" v="329" actId="14100"/>
          <ac:spMkLst>
            <pc:docMk/>
            <pc:sldMk cId="3994940377" sldId="274"/>
            <ac:spMk id="2" creationId="{08E4F9A8-2276-4E58-9FE0-1283BD2A48B0}"/>
          </ac:spMkLst>
        </pc:spChg>
        <pc:spChg chg="add mod">
          <ac:chgData name="Baranda Gauna, Fatima" userId="S::f-baranda@euskadi.eus::0bf1d7cf-6138-4815-9c22-811c474799c6" providerId="AD" clId="Web-{48EE281D-F5A8-0F14-14B2-63C0537D214D}" dt="2020-05-08T09:46:48.037" v="897" actId="14100"/>
          <ac:spMkLst>
            <pc:docMk/>
            <pc:sldMk cId="3994940377" sldId="274"/>
            <ac:spMk id="3" creationId="{A0311B3A-B134-4B9D-A458-33DE4A838B0E}"/>
          </ac:spMkLst>
        </pc:spChg>
      </pc:sldChg>
      <pc:sldChg chg="addSp modSp new">
        <pc:chgData name="Baranda Gauna, Fatima" userId="S::f-baranda@euskadi.eus::0bf1d7cf-6138-4815-9c22-811c474799c6" providerId="AD" clId="Web-{48EE281D-F5A8-0F14-14B2-63C0537D214D}" dt="2020-05-08T09:45:33.802" v="895" actId="14100"/>
        <pc:sldMkLst>
          <pc:docMk/>
          <pc:sldMk cId="4155262961" sldId="275"/>
        </pc:sldMkLst>
        <pc:spChg chg="add mod">
          <ac:chgData name="Baranda Gauna, Fatima" userId="S::f-baranda@euskadi.eus::0bf1d7cf-6138-4815-9c22-811c474799c6" providerId="AD" clId="Web-{48EE281D-F5A8-0F14-14B2-63C0537D214D}" dt="2020-05-08T09:41:48.927" v="863" actId="14100"/>
          <ac:spMkLst>
            <pc:docMk/>
            <pc:sldMk cId="4155262961" sldId="275"/>
            <ac:spMk id="2" creationId="{8FB39C1A-5D69-41B5-9535-204664EBFC02}"/>
          </ac:spMkLst>
        </pc:spChg>
        <pc:spChg chg="add mod">
          <ac:chgData name="Baranda Gauna, Fatima" userId="S::f-baranda@euskadi.eus::0bf1d7cf-6138-4815-9c22-811c474799c6" providerId="AD" clId="Web-{48EE281D-F5A8-0F14-14B2-63C0537D214D}" dt="2020-05-08T09:45:33.802" v="895" actId="14100"/>
          <ac:spMkLst>
            <pc:docMk/>
            <pc:sldMk cId="4155262961" sldId="275"/>
            <ac:spMk id="3" creationId="{65B7D59C-72E6-405A-9EC8-58098CD9F0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1/es_def/adjuntos/INFAC-Vol-29-n-3_probioticos.pdf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27612" y="1149665"/>
            <a:ext cx="78887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</a:rPr>
              <a:t> PROBIÓTICOS: MUCHO RUIDO Y ¿CUÁNTAS NUECES?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27555" y="3763398"/>
            <a:ext cx="64888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4000" dirty="0" smtClean="0">
                <a:solidFill>
                  <a:srgbClr val="4BACC6"/>
                </a:solidFill>
                <a:latin typeface="Arial Black" pitchFamily="34" charset="0"/>
              </a:rPr>
              <a:t>Volumen 29, Nº 3 2021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7447" y="1124607"/>
            <a:ext cx="8337666" cy="42703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20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</a:t>
            </a:r>
            <a:r>
              <a:rPr lang="es-ES" sz="20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PEDIÁTRICA Y </a:t>
            </a:r>
            <a:r>
              <a:rPr lang="es-ES" sz="20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ADULTA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COLITIS ULCEROSA (CU)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000" u="sng" dirty="0" smtClean="0"/>
              <a:t>Inducción de la remisión en CU</a:t>
            </a:r>
            <a:r>
              <a:rPr lang="es-ES" sz="2000" dirty="0" smtClean="0"/>
              <a:t>: la evidencia que se desprende de una revisión Cochrane de 2020 sugiere que los probióticos podrían ser más efectivos que placebo y similar a la de los 5-ASA (</a:t>
            </a:r>
            <a:r>
              <a:rPr lang="es-ES" sz="2000" dirty="0" err="1" smtClean="0"/>
              <a:t>mesalazina</a:t>
            </a:r>
            <a:r>
              <a:rPr lang="es-ES" sz="2000" dirty="0" smtClean="0"/>
              <a:t>). Debido a la baja certeza no se pueden obtener conclusiones sólidas.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000" u="sng" dirty="0" smtClean="0"/>
              <a:t>Mantenimiento de la remisión en CU</a:t>
            </a:r>
            <a:r>
              <a:rPr lang="es-ES" sz="2000" dirty="0" smtClean="0"/>
              <a:t>: otra revisión Cochrane de 2020 concluye que la efectividad permanece sin aclarar, aunque otros autores sostienen que la cepa E. </a:t>
            </a:r>
            <a:r>
              <a:rPr lang="es-ES" sz="2000" dirty="0" err="1" smtClean="0"/>
              <a:t>coli</a:t>
            </a:r>
            <a:r>
              <a:rPr lang="es-ES" sz="2000" dirty="0" smtClean="0"/>
              <a:t> </a:t>
            </a:r>
            <a:r>
              <a:rPr lang="es-ES" sz="2000" dirty="0" err="1" smtClean="0"/>
              <a:t>Nissle</a:t>
            </a:r>
            <a:r>
              <a:rPr lang="es-ES" sz="2000" dirty="0" smtClean="0"/>
              <a:t> 1917 y la mezcla VSL#3 (combinación de 8 </a:t>
            </a:r>
            <a:r>
              <a:rPr lang="es-ES" sz="2000" dirty="0" err="1" smtClean="0"/>
              <a:t>probióticos</a:t>
            </a:r>
            <a:r>
              <a:rPr lang="es-ES" sz="2000" dirty="0" smtClean="0"/>
              <a:t>) podrían considerarse en la enfermedad leve como terapia adyuvante y/o en pacientes intolerantes o resistentes a los 5-ASA.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ENFERMEDAD INFLAMATORIA INTESTINAL (I)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455161"/>
            <a:ext cx="7772400" cy="484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7447" y="1408386"/>
            <a:ext cx="8337666" cy="2786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 Y ADULTA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ENFERMEDAD DE CROHN</a:t>
            </a:r>
            <a:endParaRPr lang="es-ES" sz="14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En la enfermedad </a:t>
            </a:r>
            <a:r>
              <a:rPr lang="es-ES" dirty="0"/>
              <a:t>de </a:t>
            </a:r>
            <a:r>
              <a:rPr lang="es-ES" dirty="0" smtClean="0"/>
              <a:t>Crohn</a:t>
            </a:r>
            <a:r>
              <a:rPr lang="es-ES" dirty="0"/>
              <a:t> </a:t>
            </a:r>
            <a:r>
              <a:rPr lang="es-ES" dirty="0" smtClean="0"/>
              <a:t>los datos disponibles no apoyan la eficacia clínica del uso de probióticos para la inducción o el mantenimiento de la remisión.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La guía de la AGA de 2020 no recomienda el uso de probióticos en la CU, ni en la enfermedad de Crohn.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ENFERMEDAD INFLAMATORIA INTESTINAL (II)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455161"/>
            <a:ext cx="7772400" cy="484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7447" y="1408386"/>
            <a:ext cx="8337666" cy="34579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 Y ADULTA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RESERVORITIS </a:t>
            </a: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POUCHITIS</a:t>
            </a:r>
            <a:endParaRPr lang="es-ES" sz="14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Se han realizado varios estudios de la eficacia de los probióticos en la prevención de un primer episodio de reservoritis, todos ellos con un número de pacientes muy pequeño.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 revisión Cochrane de 2019 concluye que los resultados son inciertos y que se necesitan más estudios.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En base a los mismos estudios, la guía de la AGA y el GETECCU en sus recomendaciones de 2020 señalan que la combinación de 8 especies de probióticos mencionada anteriormente podría ser eficaz, en algunos casos, en la prevención primaria, secundaria o en el tratamiento de la reservoritis.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ENFERMEDAD INFLAMATORIA INTESTINAL (III)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1AACFCF-37A0-428D-AF85-2603AE251F91}"/>
              </a:ext>
            </a:extLst>
          </p:cNvPr>
          <p:cNvSpPr txBox="1"/>
          <p:nvPr/>
        </p:nvSpPr>
        <p:spPr>
          <a:xfrm>
            <a:off x="854505" y="2571501"/>
            <a:ext cx="791415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rgbClr val="5FB1B6"/>
              </a:solidFill>
              <a:cs typeface="Calibri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3560" y="350992"/>
            <a:ext cx="7772400" cy="445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ALERGIAS (I)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21749" y="852268"/>
            <a:ext cx="7308593" cy="477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 </a:t>
            </a:r>
            <a:endParaRPr lang="es-ES" b="1" dirty="0" smtClean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PREVENCIÓN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 metaanálisis de 2015 encontró una reducción del riesgo de dermatitis atópica con la administración de distintos probióticos, pero no en la prevención de asma o </a:t>
            </a:r>
            <a:r>
              <a:rPr lang="es-ES" dirty="0" err="1" smtClean="0"/>
              <a:t>rinoconjuntivitis</a:t>
            </a:r>
            <a:r>
              <a:rPr lang="es-ES" dirty="0" smtClean="0"/>
              <a:t>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Estudios de seguimiento a largo plazo del uso de probióticos revelaron que, aunque el riesgo de dermatitis atópica se mantuvo reducido en el tiempo, el riesgo de otras enfermedades alérgicas, como asma y </a:t>
            </a:r>
            <a:r>
              <a:rPr lang="es-ES" dirty="0" err="1" smtClean="0"/>
              <a:t>rinoconjuntivitis</a:t>
            </a:r>
            <a:r>
              <a:rPr lang="es-ES" dirty="0" smtClean="0"/>
              <a:t> alérgica se incrementó.</a:t>
            </a:r>
          </a:p>
          <a:p>
            <a:pPr algn="just" defTabSz="914400">
              <a:lnSpc>
                <a:spcPct val="11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TRATAMIENTO</a:t>
            </a:r>
          </a:p>
          <a:p>
            <a:pPr marL="285750" indent="-28575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Una </a:t>
            </a:r>
            <a:r>
              <a:rPr lang="es-ES" dirty="0" smtClean="0"/>
              <a:t>revisión Cochrane de 2018 no encontró evidencia suficiente para recomendar el uso de probióticos en el tratamiento de dermatitis atópica, aunque podría reducir levemente la gravedad de los síntomas.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95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1AACFCF-37A0-428D-AF85-2603AE251F91}"/>
              </a:ext>
            </a:extLst>
          </p:cNvPr>
          <p:cNvSpPr txBox="1"/>
          <p:nvPr/>
        </p:nvSpPr>
        <p:spPr>
          <a:xfrm>
            <a:off x="854505" y="2571501"/>
            <a:ext cx="791415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rgbClr val="5FB1B6"/>
              </a:solidFill>
              <a:cs typeface="Calibri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3560" y="350992"/>
            <a:ext cx="7772400" cy="445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ALERGIAS (II)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21749" y="928468"/>
            <a:ext cx="7308593" cy="477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</a:t>
            </a: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ADULTA</a:t>
            </a:r>
          </a:p>
          <a:p>
            <a:pPr algn="just" defTabSz="914400">
              <a:lnSpc>
                <a:spcPct val="11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TRATAMIENTO</a:t>
            </a:r>
          </a:p>
          <a:p>
            <a:pPr marL="285750" indent="-28575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Al igual que para la población pediátrica, la citada revisión Cochrane de 2018 (7,5 % adultos) </a:t>
            </a:r>
            <a:r>
              <a:rPr lang="es-ES" dirty="0"/>
              <a:t>concluye que no existe evidencia suficiente para recomendar el uso de </a:t>
            </a:r>
            <a:r>
              <a:rPr lang="es-ES" dirty="0" err="1"/>
              <a:t>probióticos</a:t>
            </a:r>
            <a:r>
              <a:rPr lang="es-ES" dirty="0"/>
              <a:t> en el tratamiento de los síntomas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02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INFECCIONES COMUNES EN NIÑOS QUE ACUDEN A GUARDERÍAS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6870" y="1214437"/>
            <a:ext cx="8886305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TRACTO RESPIRATORIO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Un metaanálisis de 2016 concluyó que los probióticos en general reducen el riesgo de infecciones del tracto respiratorio, sin embargo, sus resultados no son extrapolables a la práctica clínica ya que se evaluaron de forma conjunta diferentes grupos de edad y no hubo análisis específico de cepa.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Sólo </a:t>
            </a:r>
            <a:r>
              <a:rPr lang="es-ES" i="1" dirty="0" smtClean="0"/>
              <a:t>L. </a:t>
            </a:r>
            <a:r>
              <a:rPr lang="es-ES" i="1" dirty="0" err="1" smtClean="0"/>
              <a:t>rhamnosus</a:t>
            </a:r>
            <a:r>
              <a:rPr lang="es-ES" i="1" dirty="0" smtClean="0"/>
              <a:t> </a:t>
            </a:r>
            <a:r>
              <a:rPr lang="es-ES" dirty="0" smtClean="0"/>
              <a:t>GG ha demostrado una escasa eficacia en la prevención de infecciones respiratorias de vías altas, y uno de los estudios señala que los que más se beneficiaban de su uso eran los niños de menor edad y con infecciones respiratorias recurrentes durante los meses de invierno.</a:t>
            </a:r>
          </a:p>
          <a:p>
            <a:endParaRPr lang="es-ES" dirty="0" smtClean="0"/>
          </a:p>
          <a:p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TRACTO GASTROINTESTINAL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s-E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No existe evidencia de calidad suficiente como para recomendar su uso en la prevención de infecciones gastrointestinales en guarderías.</a:t>
            </a: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582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29604" y="1520248"/>
            <a:ext cx="864523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TRACTO GASTROINTESTINAL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Según datos de una revisión sistemática de 2018 L. </a:t>
            </a:r>
            <a:r>
              <a:rPr lang="es-ES" dirty="0" err="1" smtClean="0"/>
              <a:t>rhamnosus</a:t>
            </a:r>
            <a:r>
              <a:rPr lang="es-ES" dirty="0" smtClean="0"/>
              <a:t> GG a dosis de 10</a:t>
            </a:r>
            <a:r>
              <a:rPr lang="es-ES" baseline="30000" dirty="0" smtClean="0"/>
              <a:t>9</a:t>
            </a:r>
            <a:r>
              <a:rPr lang="es-ES" dirty="0" smtClean="0"/>
              <a:t> UFC/día es la única cepa que ha demostrado algún beneficio en la reducción del riesgo de diarrea nosocomial durante la estancia hospitalaria.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Se beneficiarían más los niños con estancias más largas.</a:t>
            </a:r>
          </a:p>
          <a:p>
            <a:pPr algn="just">
              <a:lnSpc>
                <a:spcPct val="150000"/>
              </a:lnSpc>
            </a:pPr>
            <a:endParaRPr lang="es-ES" sz="1200" dirty="0" smtClean="0"/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TRACTO RESPIRATORIO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N</a:t>
            </a:r>
            <a:r>
              <a:rPr lang="es-ES" dirty="0" smtClean="0"/>
              <a:t>o </a:t>
            </a:r>
            <a:r>
              <a:rPr lang="es-ES" dirty="0"/>
              <a:t>hay suficiente evidencia para recomendar </a:t>
            </a:r>
            <a:r>
              <a:rPr lang="es-ES" dirty="0" smtClean="0"/>
              <a:t>su uso.</a:t>
            </a:r>
            <a:endParaRPr lang="es-E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50800" y="347096"/>
            <a:ext cx="926346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PREVENCIÓN DE INFECCIONES NOSOCOMIALES EN POBLACIÓN PEDIÁTRICA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9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56031" y="1657583"/>
            <a:ext cx="86452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La variabilidad de los estudios en cuanto a duración de la intervención, objetivo principal y tipo de dolor impide realizar una recomendación para el uso de probióticos.</a:t>
            </a:r>
            <a:endParaRPr lang="es-E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DOLOR ABDOMINAL ASOCIADO A TRASTORNOS FUNCIONALES</a:t>
            </a:r>
          </a:p>
        </p:txBody>
      </p:sp>
    </p:spTree>
    <p:extLst>
      <p:ext uri="{BB962C8B-B14F-4D97-AF65-F5344CB8AC3E}">
        <p14:creationId xmlns:p14="http://schemas.microsoft.com/office/powerpoint/2010/main" val="23936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0624" y="1206704"/>
            <a:ext cx="864523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PREVENCIÓN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1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Según una revisión Cochrane de 2019 no existe evidencia clara que demuestre la eficacia de los probióticos.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TRATAMIENTO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En un metaanálisis de 2014 se observó una reducción media del tiempo de llanto en el día 21, de 43 minutos, con la administración de al menos 10</a:t>
            </a:r>
            <a:r>
              <a:rPr lang="es-ES" baseline="30000" dirty="0" smtClean="0"/>
              <a:t>8</a:t>
            </a:r>
            <a:r>
              <a:rPr lang="es-ES" dirty="0" smtClean="0"/>
              <a:t> UFC/día de L. </a:t>
            </a:r>
            <a:r>
              <a:rPr lang="es-ES" dirty="0" err="1" smtClean="0"/>
              <a:t>reuteri</a:t>
            </a:r>
            <a:r>
              <a:rPr lang="es-ES" dirty="0" smtClean="0"/>
              <a:t> DSM 17938 durante 21-30 días.</a:t>
            </a:r>
            <a:r>
              <a:rPr lang="es-ES" dirty="0"/>
              <a:t> </a:t>
            </a:r>
            <a:r>
              <a:rPr lang="es-ES" dirty="0" smtClean="0"/>
              <a:t>Los resultados son aplicables a niños a término alimentados con lactancia materna exclusiva o predominante.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CÓLICO DEL LACTANTE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11657" y="227129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DIARREA DEL VIAJERO</a:t>
            </a:r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93295" y="1385969"/>
            <a:ext cx="8562109" cy="3601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20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</a:t>
            </a:r>
            <a:r>
              <a:rPr lang="es-ES" sz="20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ADULTA </a:t>
            </a:r>
            <a:endParaRPr lang="es-ES" sz="20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Los estudios han mostrado resultados contradictorios en la prevención y el tratamiento de la diarrea del viajero.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Una guía de consenso de expertos de 2017 concluyó que la evidencia disponible hasta su publicación era insuficiente para recomendar los probióticos en la prevención de la diarrea del viajero.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 metaanálisis de 2019, que analiza la eficacia de 3 cepas, concluye que </a:t>
            </a:r>
            <a:r>
              <a:rPr lang="es-ES" i="1" dirty="0" smtClean="0"/>
              <a:t>S. </a:t>
            </a:r>
            <a:r>
              <a:rPr lang="es-ES" i="1" dirty="0" err="1" smtClean="0"/>
              <a:t>boulardii</a:t>
            </a:r>
            <a:r>
              <a:rPr lang="es-ES" dirty="0" smtClean="0"/>
              <a:t> CNCM I-745 podría ser eficaz en la prevención.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52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133003"/>
            <a:ext cx="7772400" cy="648393"/>
          </a:xfrm>
        </p:spPr>
        <p:txBody>
          <a:bodyPr/>
          <a:lstStyle/>
          <a:p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  <a:endParaRPr lang="es-ES" sz="4000" dirty="0">
              <a:solidFill>
                <a:srgbClr val="4BACC6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672662"/>
            <a:ext cx="8454044" cy="4529959"/>
          </a:xfrm>
          <a:solidFill>
            <a:srgbClr val="5FACBC"/>
          </a:solidFill>
        </p:spPr>
        <p:txBody>
          <a:bodyPr>
            <a:noAutofit/>
          </a:bodyPr>
          <a:lstStyle/>
          <a:p>
            <a:pPr marL="342900" indent="-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ES" sz="700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/>
                </a:solidFill>
              </a:rPr>
              <a:t>INTRODUCCIÓN</a:t>
            </a: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EVIDENCIAS Y RECOMENDACIONES SOBRE EL USO DE PROBIÓTICOS EN PATOLOGÍAS ESPECÍFICAS: POBLACIÓN ADULTA Y PEDIÁTRICA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Diarrea aguda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Diarrea asociada al uso de antibióticos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Diarrea asociada a </a:t>
            </a:r>
            <a:r>
              <a:rPr lang="es-ES" sz="1400" i="1" dirty="0" smtClean="0">
                <a:solidFill>
                  <a:schemeClr val="bg1"/>
                </a:solidFill>
              </a:rPr>
              <a:t>C. </a:t>
            </a:r>
            <a:r>
              <a:rPr lang="es-ES" sz="1400" i="1" dirty="0" err="1" smtClean="0">
                <a:solidFill>
                  <a:schemeClr val="bg1"/>
                </a:solidFill>
              </a:rPr>
              <a:t>difficile</a:t>
            </a:r>
            <a:endParaRPr lang="es-ES" sz="1400" i="1" dirty="0" smtClean="0">
              <a:solidFill>
                <a:schemeClr val="bg1"/>
              </a:solidFill>
            </a:endParaRP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Enfermedad inflamatoria intestinal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Alergias</a:t>
            </a:r>
            <a:endParaRPr lang="es-ES" sz="1400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OTRAS PATOLOGÍAS ESPECÍFICAS EN POBLACIÓN PEDIÁTRICA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Infecciones comunes en niños que acuden a guarderías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Infecciones nosocomiales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Dolor abdominal asociado a trastornos funcionales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Cólico del lactante</a:t>
            </a:r>
            <a:endParaRPr lang="es-ES" sz="1400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OTRAS PATOLOGÍAS ESPECÍFICAS EN POBLACIÓN ADULTA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Diarrea del viajero</a:t>
            </a:r>
          </a:p>
          <a:p>
            <a:pPr marL="800100" lvl="1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Infección por </a:t>
            </a:r>
            <a:r>
              <a:rPr lang="es-ES" sz="1400" i="1" dirty="0" smtClean="0">
                <a:solidFill>
                  <a:schemeClr val="bg1"/>
                </a:solidFill>
              </a:rPr>
              <a:t>H. pylori</a:t>
            </a:r>
            <a:endParaRPr lang="es-ES" sz="1400" i="1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SEGURIDAD DE LOS PROBIÓTICOS</a:t>
            </a:r>
            <a:endParaRPr lang="es-ES" sz="1400" dirty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bg1"/>
                </a:solidFill>
              </a:rPr>
              <a:t>FACTORES A CONSIDERAR PARA UN USO CORRECTO DE LOS PROBIÓTICOS</a:t>
            </a:r>
            <a:endParaRPr lang="es-E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4734" y="1263120"/>
            <a:ext cx="8470670" cy="224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ADULTA 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Un metaanálisis en red publicado en 2017 mostró una tasa de erradicación mayor cuando a las terapias triple, secuencial y cuádruple se añadieron probióticos.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Se redujo también la tasa de efectos adversos.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/>
              <a:t>Ningún probiótico mostró una eficacia superior a los demás, y tampoco la combinación de distintas especies mejoró significativamente la eficacia o la tolerabilidad.</a:t>
            </a: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11657" y="227129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INFECCIÓN POR </a:t>
            </a:r>
            <a:r>
              <a:rPr lang="es-ES" sz="2800" b="1" i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H. pylori</a:t>
            </a:r>
            <a:endParaRPr lang="es-ES" sz="2800" b="1" i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62455" y="3751645"/>
            <a:ext cx="8092966" cy="12289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Otras situaciones en las que también se ha estudiado la eficacia de los probióticos y de las que no se dispone de evidencia clara de su beneficio son: estreñimiento, intolerancia a la lactosa o </a:t>
            </a:r>
            <a:r>
              <a:rPr lang="es-ES" sz="1700" b="1" dirty="0" err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vaginosis</a:t>
            </a: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bacteriana.</a:t>
            </a:r>
            <a:endParaRPr lang="es-ES" sz="17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9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94785" y="177254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SEGURIDAD DE LOS </a:t>
            </a:r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PROBIÓTICOS</a:t>
            </a:r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6008" y="1413707"/>
            <a:ext cx="8414582" cy="3236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En general los probióticos se consideran seguros.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No deben usarse en pacientes gravemente enfermos o inmunodeprimidos, y utilizarse con precaución en mujeres embarazadas y en bebés, especialmente en los prematuros.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Los efectos secundarios más comunes son estreñimiento, flatulencia, hipo, náuseas, infección o erupción.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Con menor frecuencia, pero también pueden darse otros potencialmente más graves como sepsis, pancreatitis grave o transferencia de resistencia a los antimicrobianos.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Deben sopesarse los beneficios y los riesgos antes de su uso.</a:t>
            </a: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5206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99010" y="1197863"/>
            <a:ext cx="8439522" cy="415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smtClean="0"/>
              <a:t>Las formulaciones de probióticos disponibles en el mercado difieren en su composición tanto </a:t>
            </a:r>
            <a:r>
              <a:rPr lang="es-ES" sz="1700" dirty="0" err="1" smtClean="0"/>
              <a:t>cuanti</a:t>
            </a:r>
            <a:r>
              <a:rPr lang="es-ES" sz="1700" dirty="0" smtClean="0"/>
              <a:t>- como cualitativa, ya que pueden contener una única cepa o una combinación de varias cepas a diferentes dosis, cuantificadas en mg o en UFC.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smtClean="0"/>
              <a:t>Deberían seleccionarse las presentaciones en las que se identifiquen correctamente los microorganismos y sus dosis.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smtClean="0"/>
              <a:t>Se trata de microorganismos vivos que pueden verse afectados por las condiciones del medio (temperatura, pH…).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smtClean="0"/>
              <a:t>Factores que pueden alterar la dosis final efectiva:</a:t>
            </a:r>
          </a:p>
          <a:p>
            <a:pPr marL="800100" lvl="1" indent="-34290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₋"/>
            </a:pPr>
            <a:r>
              <a:rPr lang="es-ES" sz="1700" dirty="0" smtClean="0"/>
              <a:t>Empleo concomitante de antibióticos y/o </a:t>
            </a:r>
            <a:r>
              <a:rPr lang="es-ES" sz="1700" dirty="0" err="1" smtClean="0"/>
              <a:t>antifúngicos</a:t>
            </a:r>
            <a:r>
              <a:rPr lang="es-ES" sz="1700" dirty="0" smtClean="0"/>
              <a:t>: se recomienda separar 2 horas entre la administración de los probióticos y los antibióticos/</a:t>
            </a:r>
            <a:r>
              <a:rPr lang="es-ES" sz="1700" dirty="0" err="1" smtClean="0"/>
              <a:t>antifúngicos</a:t>
            </a:r>
            <a:r>
              <a:rPr lang="es-ES" sz="1700" dirty="0" smtClean="0"/>
              <a:t>.</a:t>
            </a:r>
          </a:p>
          <a:p>
            <a:pPr marL="800100" lvl="1" indent="-34290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₋"/>
            </a:pPr>
            <a:r>
              <a:rPr lang="es-ES" sz="1700" dirty="0" smtClean="0"/>
              <a:t>Bebidas calientes: las temperaturas elevadas pueden alterar la viabilidad de los probióticos por lo que no deben mezclarse con bebidas calientes.</a:t>
            </a:r>
          </a:p>
          <a:p>
            <a:pPr marL="800100" lvl="1" indent="-34290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₋"/>
            </a:pPr>
            <a:r>
              <a:rPr lang="es-ES" sz="1700" dirty="0" smtClean="0"/>
              <a:t>El uso de </a:t>
            </a:r>
            <a:r>
              <a:rPr lang="es-ES" sz="1700" dirty="0" err="1" smtClean="0"/>
              <a:t>antisecretores</a:t>
            </a:r>
            <a:r>
              <a:rPr lang="es-ES" sz="1700" dirty="0" smtClean="0"/>
              <a:t> o la administración enteral más allá del estómago resultarán en un incremento de los microorganismos viables que llegan al intestino delgado. </a:t>
            </a:r>
            <a:endParaRPr lang="es-ES" sz="17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94785" y="177254"/>
            <a:ext cx="814374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FACTORES A CONSIDERAR PARA UN USO CORRECTO DE PROBIÓTICOS</a:t>
            </a:r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3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63534" cy="135177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93" y="471127"/>
            <a:ext cx="6858000" cy="678871"/>
          </a:xfrm>
        </p:spPr>
        <p:txBody>
          <a:bodyPr>
            <a:normAutofit/>
          </a:bodyPr>
          <a:lstStyle/>
          <a:p>
            <a:r>
              <a:rPr lang="es-ES" sz="4000" b="1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IDEAS CLAVE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0821" y="1917803"/>
            <a:ext cx="8628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Los estudios sobre los posibles beneficios de los probióticos son heterogéneos en su metodología y muestran resultados dispares, incluso contradictorios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En la mayoría de los casos la evidencia que apoya el uso de probióticos para las distintas patologías es de baja o muy baja calidad y son necesarios más estudios para poder recomendar su uso.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smtClean="0"/>
              <a:t>En la actualidad ninguna estrategia con probióticos puede considerarse como el tratamiento estándar en ninguna patología.</a:t>
            </a:r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28949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</a:p>
        </p:txBody>
      </p:sp>
      <p:sp>
        <p:nvSpPr>
          <p:cNvPr id="7" name="Rectángulo 6"/>
          <p:cNvSpPr/>
          <p:nvPr/>
        </p:nvSpPr>
        <p:spPr>
          <a:xfrm>
            <a:off x="581892" y="3257526"/>
            <a:ext cx="3541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hlinkClick r:id="rId2"/>
              </a:rPr>
              <a:t>INFAC VOL </a:t>
            </a:r>
            <a:r>
              <a:rPr lang="es-ES" sz="3200" b="1" dirty="0" smtClean="0">
                <a:hlinkClick r:id="rId2"/>
              </a:rPr>
              <a:t>29 Nº </a:t>
            </a:r>
            <a:r>
              <a:rPr lang="es-ES" sz="3200" b="1" dirty="0">
                <a:hlinkClick r:id="rId2"/>
              </a:rPr>
              <a:t>3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smtClean="0">
                <a:latin typeface="Arial Black" panose="020B0A04020102020204" pitchFamily="34" charset="0"/>
              </a:rPr>
              <a:t>INTRODUCCIÓN </a:t>
            </a:r>
            <a:r>
              <a:rPr lang="es-ES" sz="3600" dirty="0">
                <a:latin typeface="Arial Black" panose="020B0A04020102020204" pitchFamily="34" charset="0"/>
              </a:rPr>
              <a:t>(I)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610" y="1305099"/>
            <a:ext cx="8009314" cy="393607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smtClean="0"/>
              <a:t>Probióticos:</a:t>
            </a:r>
            <a:r>
              <a:rPr lang="es-ES" dirty="0" smtClean="0"/>
              <a:t> microorganismos vivos que, cuando se consumen en cantidades apropiadas, confieren al hospedador un beneficio para la salud.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smtClean="0"/>
              <a:t>Prebióticos</a:t>
            </a:r>
            <a:r>
              <a:rPr lang="es-ES" dirty="0" smtClean="0"/>
              <a:t>: ingredientes de la dieta que al ser fermentados selectivamente por las bacterias intestinales modifican la composición y/o actividad de la </a:t>
            </a:r>
            <a:r>
              <a:rPr lang="es-ES" dirty="0" err="1" smtClean="0"/>
              <a:t>microbiota</a:t>
            </a:r>
            <a:r>
              <a:rPr lang="es-ES" dirty="0" smtClean="0"/>
              <a:t> gastrointestinal y benefician la salud del individuo.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smtClean="0"/>
              <a:t>Simbióticos</a:t>
            </a:r>
            <a:r>
              <a:rPr lang="es-ES" dirty="0" smtClean="0"/>
              <a:t>: Productos que contienen tanto probióticos como prebióticos, con beneficios para la salud atribuidos.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327501"/>
            <a:ext cx="7772400" cy="573434"/>
          </a:xfrm>
        </p:spPr>
        <p:txBody>
          <a:bodyPr/>
          <a:lstStyle/>
          <a:p>
            <a:r>
              <a:rPr lang="es-ES" sz="3600" smtClean="0">
                <a:latin typeface="Arial Black" panose="020B0A04020102020204" pitchFamily="34" charset="0"/>
              </a:rPr>
              <a:t>INTRODUCCIÓN </a:t>
            </a:r>
            <a:r>
              <a:rPr lang="es-ES" sz="3600" dirty="0">
                <a:latin typeface="Arial Black" panose="020B0A04020102020204" pitchFamily="34" charset="0"/>
              </a:rPr>
              <a:t>(II)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176" y="1366345"/>
            <a:ext cx="8643493" cy="385139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ES" dirty="0" smtClean="0"/>
              <a:t>Para asegurar que el probiótico ofrece el beneficio para la salud que afirma deberá cumplir con las siguientes características de garantía: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400" u="sng" dirty="0" smtClean="0"/>
              <a:t>Identificación del microorganismo a nivel de cepa</a:t>
            </a:r>
            <a:r>
              <a:rPr lang="es-ES" sz="2400" dirty="0" smtClean="0"/>
              <a:t>: la mayoría de los efectos son dependientes de la cepa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u="sng" dirty="0" smtClean="0"/>
              <a:t>Contenido en cantidad suficiente</a:t>
            </a:r>
            <a:r>
              <a:rPr lang="es-ES" dirty="0" smtClean="0"/>
              <a:t>: deben sobrevivir al medio ácido del estómago y transitar por el intestino delgado, por lo que debe ingerirse en altas concentraciones</a:t>
            </a:r>
            <a:endParaRPr lang="es-E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6402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6" y="241213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EVIDENCIAS Y RECOMENDACIONES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691" y="1396730"/>
            <a:ext cx="8476607" cy="3574664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Para elaborar el boletín se han seleccionado metaanálisis y/o revisiones sistemáticas. Así y todo, presentan limitaciones debido a la heterogeneidad de los estudios incluidos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La evidencia que apoya el uso de los probióticos en las distintas patologías es contradictoria y de baja o muy baja calidad, por lo que no se recomiendan como tratamiento estándar en ninguna de las patologías revisadas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0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23669" y="1101490"/>
            <a:ext cx="879176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POBLACIÓN PEDIÁTRICA</a:t>
            </a:r>
          </a:p>
          <a:p>
            <a:pPr algn="just">
              <a:lnSpc>
                <a:spcPct val="120000"/>
              </a:lnSpc>
            </a:pPr>
            <a:r>
              <a:rPr lang="es-ES" sz="1600" dirty="0" smtClean="0"/>
              <a:t>La información sobre el posible beneficio de los probióticos en la DA es contradictoria.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es-ES" sz="1600" dirty="0" smtClean="0"/>
              <a:t>La ESPGHAN en 2020 concluye que: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i="1" dirty="0" err="1" smtClean="0"/>
              <a:t>Saccharomyces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boulardii</a:t>
            </a:r>
            <a:r>
              <a:rPr lang="es-ES" sz="1600" i="1" dirty="0" smtClean="0"/>
              <a:t> </a:t>
            </a:r>
            <a:r>
              <a:rPr lang="es-ES" sz="1600" dirty="0" smtClean="0"/>
              <a:t>250-750 mg/día y </a:t>
            </a: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GG ≥10</a:t>
            </a:r>
            <a:r>
              <a:rPr lang="es-ES" sz="1600" baseline="30000" dirty="0" smtClean="0"/>
              <a:t>10</a:t>
            </a:r>
            <a:r>
              <a:rPr lang="es-ES" sz="1600" dirty="0" smtClean="0"/>
              <a:t> UFC/día, durante 5-7 días podrían acortar la duración de la DA y la hospitalización en alrededor de 1 día, siempre como complemento a la rehidratación oral.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reuteri</a:t>
            </a:r>
            <a:r>
              <a:rPr lang="es-ES" sz="1600" i="1" dirty="0" smtClean="0"/>
              <a:t>  </a:t>
            </a:r>
            <a:r>
              <a:rPr lang="es-ES" sz="1600" dirty="0" smtClean="0"/>
              <a:t>DSM 17938, y la combinación de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19070-2 y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reuteri</a:t>
            </a:r>
            <a:r>
              <a:rPr lang="es-ES" sz="1600" i="1" dirty="0" smtClean="0"/>
              <a:t> </a:t>
            </a:r>
            <a:r>
              <a:rPr lang="es-ES" sz="1600" dirty="0" smtClean="0"/>
              <a:t>DSM 12246 también podrían aportar algún beneficio.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b="1" dirty="0" smtClean="0"/>
              <a:t>No</a:t>
            </a:r>
            <a:r>
              <a:rPr lang="es-ES" sz="1600" dirty="0" smtClean="0"/>
              <a:t> se deberían usar la combinación de </a:t>
            </a: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helveticus</a:t>
            </a:r>
            <a:r>
              <a:rPr lang="es-ES" sz="1600" i="1" dirty="0" smtClean="0"/>
              <a:t> </a:t>
            </a:r>
            <a:r>
              <a:rPr lang="es-ES" sz="1600" dirty="0" smtClean="0"/>
              <a:t>R0052 y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R0011 ni las distintas cepas de </a:t>
            </a:r>
            <a:r>
              <a:rPr lang="es-ES" sz="1600" i="1" dirty="0" err="1" smtClean="0"/>
              <a:t>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clausis</a:t>
            </a:r>
            <a:r>
              <a:rPr lang="es-ES" sz="1600" dirty="0" smtClean="0"/>
              <a:t>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dirty="0" smtClean="0"/>
              <a:t>No han encontrado evidencia para elaborar recomendaciones sobre el resto de probióticos</a:t>
            </a:r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es-ES" sz="1600" dirty="0" smtClean="0"/>
              <a:t>Una revisión Cochrane y la guía de la AGA, ambas de 2020, no apoyan el uso de los probióticos para la DA infantil.</a:t>
            </a:r>
            <a:endParaRPr lang="es-ES" sz="1600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9296" y="241213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DIARREA AGUDA (DA)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9296" y="241213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DIARREA AGUDA (DA)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3669" y="1882262"/>
            <a:ext cx="8496134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POBLACIÓN ADULTA</a:t>
            </a:r>
          </a:p>
          <a:p>
            <a:pPr algn="just">
              <a:lnSpc>
                <a:spcPct val="120000"/>
              </a:lnSpc>
            </a:pPr>
            <a:r>
              <a:rPr lang="es-ES" sz="1600" dirty="0" smtClean="0"/>
              <a:t>La información sobre el posible beneficio de los probióticos en la DA en adultos es escasa, ya que solo el 5% de los pacientes incluidos en la revisión Cochrane citada anteriormente eran mayores de 18 años.</a:t>
            </a:r>
          </a:p>
          <a:p>
            <a:pPr algn="just">
              <a:lnSpc>
                <a:spcPct val="120000"/>
              </a:lnSpc>
            </a:pPr>
            <a:endParaRPr lang="es-ES" sz="1600" dirty="0"/>
          </a:p>
          <a:p>
            <a:pPr algn="just">
              <a:lnSpc>
                <a:spcPct val="120000"/>
              </a:lnSpc>
            </a:pPr>
            <a:r>
              <a:rPr lang="es-ES" sz="1600" dirty="0" smtClean="0"/>
              <a:t>Por lo tanto, no se recomienda el uso de probióticos en el tratamiento de la DA en la población adulta.</a:t>
            </a:r>
          </a:p>
        </p:txBody>
      </p:sp>
    </p:spTree>
    <p:extLst>
      <p:ext uri="{BB962C8B-B14F-4D97-AF65-F5344CB8AC3E}">
        <p14:creationId xmlns:p14="http://schemas.microsoft.com/office/powerpoint/2010/main" val="30714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68927" y="346831"/>
            <a:ext cx="7772400" cy="10195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DIARREA ASOCIADA AL USO DE ANTIBIÓTICOS (DAA)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5513" y="1261241"/>
            <a:ext cx="8204662" cy="3941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PEDIÁTRICA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La ESPGHAN y un revisión Cochrane de 2019 coinciden en que si se considera usar probióticos en la prevención de la DAA, los únicos que han mostrado reducción del riesgo de DAA son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rhamnosus</a:t>
            </a:r>
            <a:r>
              <a:rPr lang="es-ES" sz="1600" dirty="0" smtClean="0"/>
              <a:t> GG y </a:t>
            </a:r>
            <a:r>
              <a:rPr lang="es-ES" sz="1600" i="1" dirty="0" smtClean="0"/>
              <a:t>S. </a:t>
            </a:r>
            <a:r>
              <a:rPr lang="es-ES" sz="1600" i="1" dirty="0" err="1" smtClean="0"/>
              <a:t>boulardii</a:t>
            </a:r>
            <a:r>
              <a:rPr lang="es-ES" sz="1600" dirty="0" smtClean="0"/>
              <a:t>.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Sería necesario tratar a 9 pacientes para evitar un caso de DAA </a:t>
            </a:r>
            <a:r>
              <a:rPr lang="es-ES" sz="1600" dirty="0"/>
              <a:t>y </a:t>
            </a:r>
            <a:r>
              <a:rPr lang="es-ES" sz="1600" dirty="0" smtClean="0"/>
              <a:t>la duración de la diarrea podría reducirse en alrededor de un día.</a:t>
            </a:r>
            <a:endParaRPr lang="es-ES" sz="1600" dirty="0"/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Aunque no se ha podido determinar cuál sería la dosis más recomendable, parece que son más eficaces en dosis más altas.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ADULTA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i="1" dirty="0"/>
              <a:t>L. </a:t>
            </a:r>
            <a:r>
              <a:rPr lang="es-ES" sz="1600" i="1" dirty="0" err="1"/>
              <a:t>rhamnosus</a:t>
            </a:r>
            <a:r>
              <a:rPr lang="es-ES" sz="1600" dirty="0"/>
              <a:t> GG y </a:t>
            </a:r>
            <a:r>
              <a:rPr lang="es-ES" sz="1600" i="1" dirty="0"/>
              <a:t>S. </a:t>
            </a:r>
            <a:r>
              <a:rPr lang="es-ES" sz="1600" i="1" dirty="0" err="1" smtClean="0"/>
              <a:t>boulardii</a:t>
            </a:r>
            <a:r>
              <a:rPr lang="es-ES" sz="1600" dirty="0" smtClean="0"/>
              <a:t> podrían reducir el riesgo de DAA en adultos, aunque no en &gt;65 años. 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Se necesitan más estudios para conocer la dosis óptima, el momento de la administración y la duración del tratamiento.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287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2756" y="894066"/>
            <a:ext cx="8587048" cy="4714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endParaRPr lang="es-ES" sz="1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82869" y="255392"/>
            <a:ext cx="7714593" cy="4534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DIARREA ASOCIADA A </a:t>
            </a:r>
            <a:r>
              <a:rPr lang="es-ES" sz="2800" i="1" dirty="0" smtClean="0">
                <a:latin typeface="Arial Black" panose="020B0A04020102020204" pitchFamily="34" charset="0"/>
              </a:rPr>
              <a:t>C. </a:t>
            </a:r>
            <a:r>
              <a:rPr lang="es-ES" sz="2800" i="1" dirty="0" err="1" smtClean="0">
                <a:latin typeface="Arial Black" panose="020B0A04020102020204" pitchFamily="34" charset="0"/>
              </a:rPr>
              <a:t>difficile</a:t>
            </a:r>
            <a:r>
              <a:rPr lang="es-ES" sz="2800" i="1" dirty="0" smtClean="0">
                <a:latin typeface="Arial Black" panose="020B0A04020102020204" pitchFamily="34" charset="0"/>
              </a:rPr>
              <a:t> </a:t>
            </a:r>
            <a:r>
              <a:rPr lang="es-ES" sz="2800" dirty="0" smtClean="0">
                <a:latin typeface="Arial Black" panose="020B0A04020102020204" pitchFamily="34" charset="0"/>
              </a:rPr>
              <a:t>(DACD)</a:t>
            </a:r>
            <a:endParaRPr lang="es-ES" sz="2800" i="1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5006" y="1650592"/>
            <a:ext cx="8304797" cy="258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POBLACIÓN </a:t>
            </a: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PEDIÁTRICA Y ADULTA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 smtClean="0"/>
              <a:t>Según una revisión Cochrane de 2017 los probióticos poseen un efecto protector en la prevención de la diarrea asociada a </a:t>
            </a:r>
            <a:r>
              <a:rPr lang="es-ES" sz="1600" i="1" dirty="0" smtClean="0"/>
              <a:t>C. </a:t>
            </a:r>
            <a:r>
              <a:rPr lang="es-ES" sz="1600" i="1" dirty="0" err="1" smtClean="0"/>
              <a:t>difficile</a:t>
            </a:r>
            <a:r>
              <a:rPr lang="es-ES" sz="1600" dirty="0" smtClean="0"/>
              <a:t>, tanto en población infantil como adulta.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 smtClean="0"/>
              <a:t>Un análisis de subgrupos sugiere que podrían ser más efectivos en las personas con riesgo inicial más alto de DACD.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 smtClean="0"/>
              <a:t>Otros autores no recomiendan su uso debido a la inconsistencia de los datos y a que ninguna especie por sí sola ha demostrado una eficacia fiable o reproducible en la prevención de la DACD. </a:t>
            </a:r>
            <a:endParaRPr lang="es-ES" sz="1600" i="1" dirty="0"/>
          </a:p>
        </p:txBody>
      </p:sp>
    </p:spTree>
    <p:extLst>
      <p:ext uri="{BB962C8B-B14F-4D97-AF65-F5344CB8AC3E}">
        <p14:creationId xmlns:p14="http://schemas.microsoft.com/office/powerpoint/2010/main" val="29088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4CBAB5-BF93-4F33-9464-A1A5354E2935}"/>
</file>

<file path=customXml/itemProps2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3C29DF-73E4-4EA7-90F1-394DDFB73BC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301a845-6ce7-4628-b9f3-e90712a662a6"/>
    <ds:schemaRef ds:uri="1fdafc60-6e87-4fef-9209-278af2a3ac6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1984</TotalTime>
  <Words>2104</Words>
  <Application>Microsoft Office PowerPoint</Application>
  <PresentationFormat>Presentación en pantalla (4:3)</PresentationFormat>
  <Paragraphs>148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Wingdings</vt:lpstr>
      <vt:lpstr>Tema de Office</vt:lpstr>
      <vt:lpstr>Presentación de PowerPoint</vt:lpstr>
      <vt:lpstr>SUMARIO</vt:lpstr>
      <vt:lpstr>INTRODUCCIÓN (I)</vt:lpstr>
      <vt:lpstr>INTRODUCCIÓN (II)</vt:lpstr>
      <vt:lpstr> EVIDENCIAS Y RECOMENDACIONES</vt:lpstr>
      <vt:lpstr> DIARREA AGUDA (DA)</vt:lpstr>
      <vt:lpstr> DIARREA AGUDA (DA)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Ander Rosado Ortiz De Zarate</cp:lastModifiedBy>
  <cp:revision>717</cp:revision>
  <dcterms:created xsi:type="dcterms:W3CDTF">2020-03-06T09:54:11Z</dcterms:created>
  <dcterms:modified xsi:type="dcterms:W3CDTF">2021-05-11T09:04:12Z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