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8"/>
  </p:notesMasterIdLst>
  <p:sldIdLst>
    <p:sldId id="256" r:id="rId2"/>
    <p:sldId id="284" r:id="rId3"/>
    <p:sldId id="296" r:id="rId4"/>
    <p:sldId id="298" r:id="rId5"/>
    <p:sldId id="299" r:id="rId6"/>
    <p:sldId id="300" r:id="rId7"/>
    <p:sldId id="301" r:id="rId8"/>
    <p:sldId id="303" r:id="rId9"/>
    <p:sldId id="305" r:id="rId10"/>
    <p:sldId id="302" r:id="rId11"/>
    <p:sldId id="317" r:id="rId12"/>
    <p:sldId id="320" r:id="rId13"/>
    <p:sldId id="318" r:id="rId14"/>
    <p:sldId id="315" r:id="rId15"/>
    <p:sldId id="297" r:id="rId16"/>
    <p:sldId id="292" r:id="rId1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MELA MOZO AVELLANED" initials="CMA" lastIdx="1" clrIdx="0">
    <p:extLst>
      <p:ext uri="{19B8F6BF-5375-455C-9EA6-DF929625EA0E}">
        <p15:presenceInfo xmlns:p15="http://schemas.microsoft.com/office/powerpoint/2012/main" userId="S-1-5-21-3957148863-1721901046-757422038-2964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CC0000"/>
    <a:srgbClr val="CC6600"/>
    <a:srgbClr val="996600"/>
    <a:srgbClr val="FFECAF"/>
    <a:srgbClr val="518BE1"/>
    <a:srgbClr val="B5CCF9"/>
    <a:srgbClr val="3D92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47" autoAdjust="0"/>
    <p:restoredTop sz="84644" autoAdjust="0"/>
  </p:normalViewPr>
  <p:slideViewPr>
    <p:cSldViewPr>
      <p:cViewPr varScale="1">
        <p:scale>
          <a:sx n="91" d="100"/>
          <a:sy n="91" d="100"/>
        </p:scale>
        <p:origin x="63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757"/>
    </p:cViewPr>
  </p:sorterViewPr>
  <p:notesViewPr>
    <p:cSldViewPr>
      <p:cViewPr varScale="1">
        <p:scale>
          <a:sx n="54" d="100"/>
          <a:sy n="54" d="100"/>
        </p:scale>
        <p:origin x="-177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F26F19B-19DA-43CC-9B30-3634E0340C04}" type="datetimeFigureOut">
              <a:rPr lang="es-ES"/>
              <a:pPr>
                <a:defRPr/>
              </a:pPr>
              <a:t>27/01/2020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0FF8673E-DEAB-49A5-A971-2289EF22CEC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69579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96D6A83-BE5E-43C6-B684-6DA820C51AED}" type="slidenum">
              <a:rPr lang="es-ES" sz="1200" smtClean="0"/>
              <a:pPr eaLnBrk="1" hangingPunct="1"/>
              <a:t>1</a:t>
            </a:fld>
            <a:endParaRPr lang="es-E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1200" b="0" i="0" u="none" strike="noStrike" baseline="0" dirty="0" smtClean="0">
                <a:solidFill>
                  <a:srgbClr val="000000"/>
                </a:solidFill>
                <a:latin typeface="Avenir Light"/>
              </a:rPr>
              <a:t>En este apartado se recogen fármacos contraindicados durante el embarazo por sus efectos </a:t>
            </a:r>
            <a:r>
              <a:rPr lang="es-ES" sz="1200" b="0" i="0" u="none" strike="noStrike" baseline="0" dirty="0" err="1" smtClean="0">
                <a:solidFill>
                  <a:srgbClr val="000000"/>
                </a:solidFill>
                <a:latin typeface="Avenir Light"/>
              </a:rPr>
              <a:t>teratogénicos</a:t>
            </a:r>
            <a:r>
              <a:rPr lang="es-ES" sz="1200" b="0" i="0" u="none" strike="noStrike" baseline="0" dirty="0" smtClean="0">
                <a:solidFill>
                  <a:srgbClr val="000000"/>
                </a:solidFill>
                <a:latin typeface="Avenir Light"/>
              </a:rPr>
              <a:t> conocidos (ver tabla 2) y algunos </a:t>
            </a:r>
            <a:r>
              <a:rPr lang="es-ES" sz="1200" b="0" i="0" u="none" strike="noStrike" baseline="0" dirty="0" err="1" smtClean="0">
                <a:solidFill>
                  <a:srgbClr val="000000"/>
                </a:solidFill>
                <a:latin typeface="Avenir Light"/>
              </a:rPr>
              <a:t>fetotóxicos</a:t>
            </a:r>
            <a:r>
              <a:rPr lang="es-ES" sz="1200" b="0" i="0" u="none" strike="noStrike" baseline="0" dirty="0" smtClean="0">
                <a:solidFill>
                  <a:srgbClr val="000000"/>
                </a:solidFill>
                <a:latin typeface="Avenir Light"/>
              </a:rPr>
              <a:t> (ver tabla 3) con recomendaciones a tener en cuenta en caso de su utilización. Es una lista no exhaustiva, que no incluye fármacos de uso o de dispensación hospitalaria. Tampoco se incluyen otros medicamentos que, aun estando contraindicados en ficha técnica durante el embarazo, su seguridad en mujeres embarazadas aún no se ha establecido o no se conoce con certeza (p.ej. </a:t>
            </a:r>
            <a:r>
              <a:rPr lang="es-ES" sz="1200" b="0" i="0" u="none" strike="noStrike" baseline="0" dirty="0" err="1" smtClean="0">
                <a:solidFill>
                  <a:srgbClr val="000000"/>
                </a:solidFill>
                <a:latin typeface="Avenir Light"/>
              </a:rPr>
              <a:t>estatinas</a:t>
            </a:r>
            <a:r>
              <a:rPr lang="es-ES" sz="1200" b="0" i="0" u="none" strike="noStrike" baseline="0" dirty="0" smtClean="0">
                <a:solidFill>
                  <a:srgbClr val="000000"/>
                </a:solidFill>
                <a:latin typeface="Avenir Light"/>
              </a:rPr>
              <a:t>, anticoagulantes orales de acción directa, etc.).</a:t>
            </a:r>
          </a:p>
          <a:p>
            <a:r>
              <a:rPr lang="es-ES" sz="1200" b="0" i="0" u="none" strike="noStrike" baseline="0" dirty="0" smtClean="0">
                <a:solidFill>
                  <a:srgbClr val="000000"/>
                </a:solidFill>
                <a:latin typeface="Avenir Light"/>
              </a:rPr>
              <a:t>La lista está basada en la información del centro de referencia sobre agentes </a:t>
            </a:r>
            <a:r>
              <a:rPr lang="es-ES" sz="1200" b="0" i="0" u="none" strike="noStrike" baseline="0" dirty="0" err="1" smtClean="0">
                <a:solidFill>
                  <a:srgbClr val="000000"/>
                </a:solidFill>
                <a:latin typeface="Avenir Light"/>
              </a:rPr>
              <a:t>teratogénicos</a:t>
            </a:r>
            <a:r>
              <a:rPr lang="es-ES" sz="1200" b="0" i="0" u="none" strike="noStrike" baseline="0" dirty="0" smtClean="0">
                <a:solidFill>
                  <a:srgbClr val="000000"/>
                </a:solidFill>
                <a:latin typeface="Avenir Light"/>
              </a:rPr>
              <a:t> francés (CRAT)</a:t>
            </a:r>
            <a:r>
              <a:rPr lang="es-ES" sz="800" b="0" i="0" u="none" strike="noStrike" baseline="30000" dirty="0" smtClean="0">
                <a:solidFill>
                  <a:srgbClr val="000000"/>
                </a:solidFill>
                <a:latin typeface="Avenir Light"/>
              </a:rPr>
              <a:t>11</a:t>
            </a:r>
            <a:r>
              <a:rPr lang="es-ES" sz="1200" b="0" i="0" u="none" strike="noStrike" baseline="0" dirty="0" smtClean="0">
                <a:solidFill>
                  <a:srgbClr val="000000"/>
                </a:solidFill>
                <a:latin typeface="Avenir Light"/>
              </a:rPr>
              <a:t>, en los boletines del Estudio Colaborativo Español de Malformaciones Congénitas (ECEMC)</a:t>
            </a:r>
            <a:r>
              <a:rPr lang="es-ES" sz="800" b="0" i="0" u="none" strike="noStrike" baseline="30000" dirty="0" smtClean="0">
                <a:solidFill>
                  <a:srgbClr val="000000"/>
                </a:solidFill>
                <a:latin typeface="Avenir Light"/>
              </a:rPr>
              <a:t>12</a:t>
            </a:r>
            <a:r>
              <a:rPr lang="es-ES" sz="800" b="0" i="0" u="none" strike="noStrike" baseline="0" dirty="0" smtClean="0">
                <a:solidFill>
                  <a:srgbClr val="000000"/>
                </a:solidFill>
                <a:latin typeface="Avenir Light"/>
              </a:rPr>
              <a:t> </a:t>
            </a:r>
            <a:r>
              <a:rPr lang="es-ES" sz="1200" b="0" i="0" u="none" strike="noStrike" baseline="0" dirty="0" smtClean="0">
                <a:solidFill>
                  <a:srgbClr val="000000"/>
                </a:solidFill>
                <a:latin typeface="Avenir Light"/>
              </a:rPr>
              <a:t>y en notas de seguridad de la AEMPS. Para obtener información más detallada sobre los efectos de los medicamentos en el embarazo se pueden consultar las fichas técnicas (apartados 4.3, 4.4 y 4.6), las secciones de la AEMPS Cartas de seguridad a los profesionales sanitarios e Información sobre prevención de riesgos: materiales informativos de seguridad, el INFAC </a:t>
            </a:r>
            <a:r>
              <a:rPr lang="es-ES" sz="1200" b="0" i="1" u="none" strike="noStrike" baseline="0" dirty="0" smtClean="0">
                <a:solidFill>
                  <a:srgbClr val="000000"/>
                </a:solidFill>
                <a:latin typeface="Avenir Light"/>
              </a:rPr>
              <a:t>Medicamentos y embarazo. Actualización </a:t>
            </a:r>
            <a:r>
              <a:rPr lang="es-ES" sz="1200" b="0" i="0" u="none" strike="noStrike" baseline="0" dirty="0" smtClean="0">
                <a:solidFill>
                  <a:srgbClr val="000000"/>
                </a:solidFill>
                <a:latin typeface="Avenir Light"/>
              </a:rPr>
              <a:t>o solicitar información al Centro Vasco de Información de Medicamentos (CEVIME).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F8673E-DEAB-49A5-A971-2289EF22CECD}" type="slidenum">
              <a:rPr lang="es-ES" smtClean="0"/>
              <a:pPr>
                <a:defRPr/>
              </a:pPr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78906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F8673E-DEAB-49A5-A971-2289EF22CECD}" type="slidenum">
              <a:rPr lang="es-ES" smtClean="0"/>
              <a:pPr>
                <a:defRPr/>
              </a:pPr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0298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2187675"/>
          </a:xfrm>
        </p:spPr>
        <p:txBody>
          <a:bodyPr/>
          <a:lstStyle>
            <a:lvl1pPr>
              <a:defRPr lang="es-ES" sz="44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5569" y="3789040"/>
            <a:ext cx="6400800" cy="129614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94006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 userDrawn="1"/>
        </p:nvSpPr>
        <p:spPr bwMode="auto">
          <a:xfrm>
            <a:off x="536972" y="1484784"/>
            <a:ext cx="8067476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tx2">
                  <a:lumMod val="50000"/>
                </a:schemeClr>
              </a:buClr>
              <a:buFontTx/>
              <a:buChar char="•"/>
              <a:defRPr/>
            </a:pPr>
            <a:r>
              <a:rPr lang="es-ES" sz="3200" dirty="0" smtClean="0">
                <a:solidFill>
                  <a:srgbClr val="000000"/>
                </a:solidFill>
                <a:latin typeface="Arial Unicode MS" pitchFamily="34" charset="-128"/>
              </a:rPr>
              <a:t>Haga clic para modificar el estilo de texto del patrón</a:t>
            </a:r>
          </a:p>
          <a:p>
            <a:pPr lvl="1">
              <a:spcBef>
                <a:spcPct val="20000"/>
              </a:spcBef>
              <a:buClr>
                <a:schemeClr val="tx2">
                  <a:lumMod val="75000"/>
                </a:schemeClr>
              </a:buClr>
              <a:buFontTx/>
              <a:buChar char="–"/>
              <a:defRPr/>
            </a:pPr>
            <a:r>
              <a:rPr lang="es-ES" sz="2800" dirty="0" smtClean="0">
                <a:solidFill>
                  <a:srgbClr val="000000"/>
                </a:solidFill>
                <a:latin typeface="Arial Unicode MS" pitchFamily="34" charset="-128"/>
              </a:rPr>
              <a:t>Segundo nivel</a:t>
            </a:r>
          </a:p>
          <a:p>
            <a:pPr lvl="2">
              <a:spcBef>
                <a:spcPct val="20000"/>
              </a:spcBef>
              <a:buClr>
                <a:schemeClr val="tx2">
                  <a:lumMod val="50000"/>
                </a:schemeClr>
              </a:buClr>
              <a:buFontTx/>
              <a:buChar char="•"/>
              <a:defRPr/>
            </a:pPr>
            <a:r>
              <a:rPr lang="es-ES" dirty="0" smtClean="0">
                <a:solidFill>
                  <a:srgbClr val="000000"/>
                </a:solidFill>
                <a:latin typeface="Arial Unicode MS" pitchFamily="34" charset="-128"/>
              </a:rPr>
              <a:t>Tercer nivel</a:t>
            </a:r>
          </a:p>
          <a:p>
            <a:pPr lvl="3">
              <a:spcBef>
                <a:spcPct val="20000"/>
              </a:spcBef>
              <a:buClr>
                <a:schemeClr val="tx2">
                  <a:lumMod val="75000"/>
                </a:schemeClr>
              </a:buClr>
              <a:buFontTx/>
              <a:buChar char="–"/>
              <a:defRPr/>
            </a:pPr>
            <a:r>
              <a:rPr lang="es-ES" sz="2000" dirty="0" smtClean="0">
                <a:solidFill>
                  <a:srgbClr val="000000"/>
                </a:solidFill>
                <a:latin typeface="Arial Unicode MS" pitchFamily="34" charset="-128"/>
              </a:rPr>
              <a:t>Cuarto nivel</a:t>
            </a:r>
          </a:p>
          <a:p>
            <a:pPr lvl="4">
              <a:spcBef>
                <a:spcPct val="20000"/>
              </a:spcBef>
              <a:buClr>
                <a:schemeClr val="tx2">
                  <a:lumMod val="75000"/>
                </a:schemeClr>
              </a:buClr>
              <a:buFontTx/>
              <a:buChar char="»"/>
              <a:defRPr/>
            </a:pPr>
            <a:r>
              <a:rPr lang="es-ES" sz="2000" dirty="0" smtClean="0">
                <a:solidFill>
                  <a:srgbClr val="000000"/>
                </a:solidFill>
                <a:latin typeface="Arial Unicode MS" pitchFamily="34" charset="-128"/>
              </a:rPr>
              <a:t>Quinto nivel</a:t>
            </a:r>
          </a:p>
        </p:txBody>
      </p:sp>
      <p:sp>
        <p:nvSpPr>
          <p:cNvPr id="3" name="1 Título"/>
          <p:cNvSpPr txBox="1">
            <a:spLocks/>
          </p:cNvSpPr>
          <p:nvPr userDrawn="1"/>
        </p:nvSpPr>
        <p:spPr bwMode="auto">
          <a:xfrm>
            <a:off x="684213" y="26064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s-ES" sz="4000" dirty="0" smtClean="0">
                <a:solidFill>
                  <a:schemeClr val="tx2"/>
                </a:solidFill>
                <a:latin typeface="Arial Black" pitchFamily="34" charset="0"/>
              </a:rPr>
              <a:t>Haga clic para modificar el estilo de título del patrón</a:t>
            </a:r>
          </a:p>
        </p:txBody>
      </p:sp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2375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 userDrawn="1"/>
        </p:nvSpPr>
        <p:spPr bwMode="auto">
          <a:xfrm>
            <a:off x="1331913" y="333375"/>
            <a:ext cx="71294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s-ES" sz="4400" dirty="0" smtClean="0">
                <a:solidFill>
                  <a:schemeClr val="tx2"/>
                </a:solidFill>
                <a:latin typeface="Arial Black" pitchFamily="34" charset="0"/>
              </a:rPr>
              <a:t>Ideas clave</a:t>
            </a:r>
          </a:p>
        </p:txBody>
      </p:sp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7" y="20638"/>
            <a:ext cx="1035050" cy="145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2 Marcador de contenido"/>
          <p:cNvSpPr txBox="1">
            <a:spLocks/>
          </p:cNvSpPr>
          <p:nvPr userDrawn="1"/>
        </p:nvSpPr>
        <p:spPr bwMode="auto">
          <a:xfrm>
            <a:off x="536972" y="1484784"/>
            <a:ext cx="8067476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457200" indent="-457200">
              <a:spcBef>
                <a:spcPct val="20000"/>
              </a:spcBef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  <a:defRPr/>
            </a:pPr>
            <a:r>
              <a:rPr lang="es-ES" sz="3200" dirty="0" smtClean="0">
                <a:solidFill>
                  <a:srgbClr val="000000"/>
                </a:solidFill>
                <a:latin typeface="Arial Unicode MS" pitchFamily="34" charset="-128"/>
              </a:rPr>
              <a:t>Idea clave</a:t>
            </a:r>
            <a:r>
              <a:rPr lang="es-ES" sz="3200" baseline="0" dirty="0" smtClean="0">
                <a:solidFill>
                  <a:srgbClr val="000000"/>
                </a:solidFill>
                <a:latin typeface="Arial Unicode MS" pitchFamily="34" charset="-128"/>
              </a:rPr>
              <a:t> 1</a:t>
            </a:r>
          </a:p>
          <a:p>
            <a:pPr marL="457200" indent="-457200">
              <a:spcBef>
                <a:spcPct val="20000"/>
              </a:spcBef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  <a:defRPr/>
            </a:pPr>
            <a:r>
              <a:rPr lang="es-ES" sz="3200" baseline="0" dirty="0" smtClean="0">
                <a:solidFill>
                  <a:srgbClr val="000000"/>
                </a:solidFill>
                <a:latin typeface="Arial Unicode MS" pitchFamily="34" charset="-128"/>
              </a:rPr>
              <a:t>Idea clave 2</a:t>
            </a:r>
          </a:p>
        </p:txBody>
      </p:sp>
    </p:spTree>
    <p:extLst>
      <p:ext uri="{BB962C8B-B14F-4D97-AF65-F5344CB8AC3E}">
        <p14:creationId xmlns:p14="http://schemas.microsoft.com/office/powerpoint/2010/main" val="3971260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C52FD-2590-418F-B853-56C0691D2CA8}" type="datetimeFigureOut">
              <a:rPr lang="es-ES"/>
              <a:pPr>
                <a:defRPr/>
              </a:pPr>
              <a:t>27/01/2020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D1966-7F7B-4234-99CE-166EF6C5EC5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2356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8B1711-CBEC-4B81-BBD0-B11A6F678385}" type="datetimeFigureOut">
              <a:rPr lang="es-ES"/>
              <a:pPr>
                <a:defRPr/>
              </a:pPr>
              <a:t>27/01/2020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0F827-DEC1-4D10-9BEA-49F4941E463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1436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5613" y="188640"/>
            <a:ext cx="8229600" cy="1143000"/>
          </a:xfrm>
        </p:spPr>
        <p:txBody>
          <a:bodyPr/>
          <a:lstStyle>
            <a:lvl1pPr>
              <a:defRPr lang="es-ES" sz="40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9" name="8 CuadroTexto"/>
          <p:cNvSpPr txBox="1"/>
          <p:nvPr userDrawn="1"/>
        </p:nvSpPr>
        <p:spPr>
          <a:xfrm>
            <a:off x="611560" y="1484784"/>
            <a:ext cx="792088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es-ES" sz="3200" kern="1200" baseline="0" dirty="0" smtClean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Viñeta 1</a:t>
            </a: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es-ES" sz="3200" kern="1200" baseline="0" dirty="0" smtClean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Viñeta 2</a:t>
            </a: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4767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8550" y="404664"/>
            <a:ext cx="8229600" cy="1143000"/>
          </a:xfrm>
        </p:spPr>
        <p:txBody>
          <a:bodyPr/>
          <a:lstStyle>
            <a:lvl1pPr>
              <a:defRPr lang="es-ES" sz="40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grpSp>
        <p:nvGrpSpPr>
          <p:cNvPr id="4" name="Group 7"/>
          <p:cNvGrpSpPr>
            <a:grpSpLocks/>
          </p:cNvGrpSpPr>
          <p:nvPr userDrawn="1"/>
        </p:nvGrpSpPr>
        <p:grpSpPr bwMode="auto">
          <a:xfrm>
            <a:off x="5611639" y="2251323"/>
            <a:ext cx="3168650" cy="3065463"/>
            <a:chOff x="3035" y="1570"/>
            <a:chExt cx="2204" cy="2158"/>
          </a:xfrm>
        </p:grpSpPr>
        <p:pic>
          <p:nvPicPr>
            <p:cNvPr id="5" name="Picture 8"/>
            <p:cNvPicPr>
              <a:picLocks noChangeAspect="1" noChangeArrowheads="1"/>
            </p:cNvPicPr>
            <p:nvPr>
              <p:custDataLst>
                <p:tags r:id="rId1"/>
              </p:custDataLst>
            </p:nvPr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010"/>
            <a:stretch>
              <a:fillRect/>
            </a:stretch>
          </p:blipFill>
          <p:spPr bwMode="auto">
            <a:xfrm>
              <a:off x="3035" y="1933"/>
              <a:ext cx="2126" cy="17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 Box 9"/>
            <p:cNvSpPr txBox="1">
              <a:spLocks noChangeArrowheads="1"/>
            </p:cNvSpPr>
            <p:nvPr/>
          </p:nvSpPr>
          <p:spPr bwMode="auto">
            <a:xfrm>
              <a:off x="3107" y="1570"/>
              <a:ext cx="2132" cy="3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s-ES" b="1" i="1" smtClean="0">
                  <a:latin typeface="Verdana" pitchFamily="34" charset="0"/>
                </a:rPr>
                <a:t>Eskerrik asko!!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5594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s-ES" sz="36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5B54B-F40E-4440-9BFD-8345DD8E375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611560" y="1484784"/>
            <a:ext cx="7992888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1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2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</a:t>
            </a:r>
            <a:r>
              <a:rPr lang="es-ES" dirty="0" smtClean="0">
                <a:latin typeface="Arial Unicode MS" pitchFamily="34" charset="-128"/>
              </a:rPr>
              <a:t>3</a:t>
            </a:r>
            <a:endParaRPr lang="es-ES" dirty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4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5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6</a:t>
            </a:r>
          </a:p>
          <a:p>
            <a:pPr>
              <a:buFontTx/>
              <a:buNone/>
            </a:pPr>
            <a:endParaRPr lang="es-ES" dirty="0" smtClean="0"/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275117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" y="20638"/>
            <a:ext cx="1035050" cy="145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1259631" y="215441"/>
            <a:ext cx="7540327" cy="1066130"/>
          </a:xfrm>
        </p:spPr>
        <p:txBody>
          <a:bodyPr/>
          <a:lstStyle>
            <a:lvl1pPr>
              <a:defRPr lang="es-ES" sz="36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4294967295" hasCustomPrompt="1"/>
          </p:nvPr>
        </p:nvSpPr>
        <p:spPr bwMode="auto">
          <a:xfrm>
            <a:off x="755576" y="1501899"/>
            <a:ext cx="7920880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buFont typeface="Wingdings" pitchFamily="2" charset="2"/>
              <a:buChar char="ü"/>
              <a:defRPr baseline="0"/>
            </a:lvl1pPr>
          </a:lstStyle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 err="1" smtClean="0">
                <a:latin typeface="Arial Unicode MS" pitchFamily="34" charset="-128"/>
              </a:rPr>
              <a:t>Ideia</a:t>
            </a:r>
            <a:r>
              <a:rPr lang="es-ES" dirty="0" smtClean="0">
                <a:latin typeface="Arial Unicode MS" pitchFamily="34" charset="-128"/>
              </a:rPr>
              <a:t> </a:t>
            </a:r>
            <a:r>
              <a:rPr lang="es-ES" dirty="0" err="1" smtClean="0">
                <a:latin typeface="Arial Unicode MS" pitchFamily="34" charset="-128"/>
              </a:rPr>
              <a:t>nagusia</a:t>
            </a:r>
            <a:r>
              <a:rPr lang="es-ES" dirty="0" smtClean="0">
                <a:latin typeface="Arial Unicode MS" pitchFamily="34" charset="-128"/>
              </a:rPr>
              <a:t> </a:t>
            </a:r>
            <a:r>
              <a:rPr lang="es-ES" dirty="0">
                <a:latin typeface="Arial Unicode MS" pitchFamily="34" charset="-128"/>
              </a:rPr>
              <a:t>1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2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</a:t>
            </a:r>
            <a:r>
              <a:rPr lang="es-ES" dirty="0" smtClean="0">
                <a:latin typeface="Arial Unicode MS" pitchFamily="34" charset="-128"/>
              </a:rPr>
              <a:t>3</a:t>
            </a:r>
            <a:endParaRPr lang="es-ES" dirty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4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5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6</a:t>
            </a:r>
          </a:p>
          <a:p>
            <a:pPr>
              <a:buFontTx/>
              <a:buNone/>
            </a:pPr>
            <a:endParaRPr lang="es-ES" dirty="0" smtClean="0"/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803220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 smtClean="0"/>
              <a:t>Titulo de estilo de diapositiva</a:t>
            </a:r>
          </a:p>
        </p:txBody>
      </p:sp>
      <p:pic>
        <p:nvPicPr>
          <p:cNvPr id="1027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74" r:id="rId3"/>
    <p:sldLayoutId id="2147483879" r:id="rId4"/>
    <p:sldLayoutId id="2147483880" r:id="rId5"/>
    <p:sldLayoutId id="2147483885" r:id="rId6"/>
    <p:sldLayoutId id="2147483887" r:id="rId7"/>
    <p:sldLayoutId id="2147483889" r:id="rId8"/>
    <p:sldLayoutId id="2147483890" r:id="rId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s-ES" sz="4400" kern="1200" dirty="0" smtClean="0">
          <a:solidFill>
            <a:schemeClr val="tx2"/>
          </a:solidFill>
          <a:latin typeface="Arial Black" pitchFamily="34" charset="0"/>
          <a:ea typeface="+mn-ea"/>
          <a:cs typeface="+mn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ma.europa.eu/en/documents/scientific-guideline/guideline-good-pharmacovigilance-practices-module-xvi-risk-minimisation-measures-selection-tools_en-3.pdf" TargetMode="Externa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emps.gob.es/informa/notasinformativas/medicamentosusohumano-3/seguridad-1/2018/ni_muh_fv-10_2018-valproato-depakine/" TargetMode="External"/><Relationship Id="rId7" Type="http://schemas.openxmlformats.org/officeDocument/2006/relationships/hyperlink" Target="https://cima.aemps.es/cima/DocsPub/15/807" TargetMode="External"/><Relationship Id="rId2" Type="http://schemas.openxmlformats.org/officeDocument/2006/relationships/hyperlink" Target="https://cima.aemps.es/cima/DocsPub/15/1203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cima.aemps.es/cima/DocsPub/15/649" TargetMode="External"/><Relationship Id="rId5" Type="http://schemas.openxmlformats.org/officeDocument/2006/relationships/hyperlink" Target="https://cima.aemps.es/cima/DocsPub/15/833" TargetMode="External"/><Relationship Id="rId4" Type="http://schemas.openxmlformats.org/officeDocument/2006/relationships/hyperlink" Target="https://cima.aemps.es/cima/DocsPub/15/964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ima.aemps.es/cima/publico/buscadoravanzado.html" TargetMode="External"/><Relationship Id="rId2" Type="http://schemas.openxmlformats.org/officeDocument/2006/relationships/hyperlink" Target="https://www.aemps.gob.es/informa/notasinformativas/medicamentosusohumano-3/seguridad-1/fingolimod-gilenya-contraindicado-en-mujeres-embarazadas-y-en-aquellas-que-no-usen-medidas-anticonceptivas-eficaces-2/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.png"/><Relationship Id="rId4" Type="http://schemas.openxmlformats.org/officeDocument/2006/relationships/hyperlink" Target="https://cima.aemps.es/cima/materiales.do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539750" y="1196975"/>
            <a:ext cx="7772400" cy="2303463"/>
          </a:xfrm>
        </p:spPr>
        <p:txBody>
          <a:bodyPr/>
          <a:lstStyle/>
          <a:p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/>
              <a:t>FÁRMACOS Y TERATOGENICIDAD</a:t>
            </a:r>
            <a:r>
              <a:rPr lang="es-ES_tradnl" dirty="0" smtClean="0">
                <a:solidFill>
                  <a:schemeClr val="tx2"/>
                </a:solidFill>
                <a:latin typeface="Arial Black" pitchFamily="34" charset="0"/>
              </a:rPr>
              <a:t/>
            </a:r>
            <a:br>
              <a:rPr lang="es-ES_tradnl" dirty="0" smtClean="0">
                <a:solidFill>
                  <a:schemeClr val="tx2"/>
                </a:solidFill>
                <a:latin typeface="Arial Black" pitchFamily="34" charset="0"/>
              </a:rPr>
            </a:br>
            <a:r>
              <a:rPr lang="es-ES_tradnl" dirty="0" smtClean="0">
                <a:solidFill>
                  <a:schemeClr val="tx2"/>
                </a:solidFill>
                <a:latin typeface="Arial Black" pitchFamily="34" charset="0"/>
              </a:rPr>
              <a:t/>
            </a:r>
            <a:br>
              <a:rPr lang="es-ES_tradnl" dirty="0" smtClean="0">
                <a:solidFill>
                  <a:schemeClr val="tx2"/>
                </a:solidFill>
                <a:latin typeface="Arial Black" pitchFamily="34" charset="0"/>
              </a:rPr>
            </a:br>
            <a:r>
              <a:rPr lang="es-ES_tradnl" dirty="0" err="1" smtClean="0">
                <a:solidFill>
                  <a:schemeClr val="tx2"/>
                </a:solidFill>
                <a:latin typeface="Arial Black" pitchFamily="34" charset="0"/>
              </a:rPr>
              <a:t>Vol</a:t>
            </a:r>
            <a:r>
              <a:rPr lang="es-ES_tradnl" dirty="0" smtClean="0">
                <a:solidFill>
                  <a:schemeClr val="tx2"/>
                </a:solidFill>
                <a:latin typeface="Arial Black" pitchFamily="34" charset="0"/>
              </a:rPr>
              <a:t> 27, nº7 2019</a:t>
            </a:r>
            <a:endParaRPr lang="es-ES" dirty="0" smtClean="0">
              <a:solidFill>
                <a:schemeClr val="tx2"/>
              </a:solidFill>
              <a:latin typeface="Arial Black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7144"/>
            <a:ext cx="8229600" cy="1143000"/>
          </a:xfrm>
        </p:spPr>
        <p:txBody>
          <a:bodyPr/>
          <a:lstStyle/>
          <a:p>
            <a:r>
              <a:rPr lang="es-ES" dirty="0"/>
              <a:t>FÁRMACOS </a:t>
            </a:r>
            <a:r>
              <a:rPr lang="es-ES" dirty="0" smtClean="0"/>
              <a:t>TERATOGÉNICOS</a:t>
            </a:r>
            <a:endParaRPr lang="es-ES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0" y="788318"/>
            <a:ext cx="9144000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tx2">
                  <a:lumMod val="50000"/>
                </a:schemeClr>
              </a:buClr>
            </a:pPr>
            <a:r>
              <a:rPr lang="es-ES" sz="2000" dirty="0" smtClean="0">
                <a:latin typeface="Arial Unicode MS" pitchFamily="34" charset="-128"/>
              </a:rPr>
              <a:t>Los </a:t>
            </a:r>
            <a:r>
              <a:rPr lang="es-ES" sz="2000" dirty="0">
                <a:latin typeface="Arial Unicode MS" pitchFamily="34" charset="-128"/>
              </a:rPr>
              <a:t>fármacos incluidos en la </a:t>
            </a:r>
            <a:r>
              <a:rPr lang="es-ES" sz="2000" b="1" dirty="0" smtClean="0">
                <a:solidFill>
                  <a:schemeClr val="tx2"/>
                </a:solidFill>
                <a:latin typeface="Arial Unicode MS" pitchFamily="34" charset="-128"/>
              </a:rPr>
              <a:t>Tabla 2 </a:t>
            </a:r>
            <a:r>
              <a:rPr lang="es-ES" sz="2000" dirty="0" smtClean="0">
                <a:latin typeface="Arial Unicode MS" pitchFamily="34" charset="-128"/>
              </a:rPr>
              <a:t>son fármacos contraindicados durante el embarazo por sus efectos </a:t>
            </a:r>
            <a:r>
              <a:rPr lang="es-ES" sz="2000" dirty="0" err="1" smtClean="0">
                <a:latin typeface="Arial Unicode MS" pitchFamily="34" charset="-128"/>
              </a:rPr>
              <a:t>teratogénicos</a:t>
            </a:r>
            <a:r>
              <a:rPr lang="es-ES" sz="2000" dirty="0" smtClean="0">
                <a:latin typeface="Arial Unicode MS" pitchFamily="34" charset="-128"/>
              </a:rPr>
              <a:t> conocidos. 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000" dirty="0">
                <a:latin typeface="Arial Unicode MS" pitchFamily="34" charset="-128"/>
              </a:rPr>
              <a:t>S</a:t>
            </a:r>
            <a:r>
              <a:rPr lang="es-ES" sz="2000" dirty="0" smtClean="0">
                <a:latin typeface="Arial Unicode MS" pitchFamily="34" charset="-128"/>
              </a:rPr>
              <a:t>ólo </a:t>
            </a:r>
            <a:r>
              <a:rPr lang="es-ES" sz="2000" dirty="0">
                <a:latin typeface="Arial Unicode MS" pitchFamily="34" charset="-128"/>
              </a:rPr>
              <a:t>se deben utilizar en mujeres en edad reproductiva una vez descartado el embarazo y tras constatar que se están utilizando métodos anticonceptivos eficaces durante el </a:t>
            </a:r>
            <a:r>
              <a:rPr lang="es-ES" sz="2000" dirty="0" smtClean="0">
                <a:latin typeface="Arial Unicode MS" pitchFamily="34" charset="-128"/>
              </a:rPr>
              <a:t>tratamiento.</a:t>
            </a:r>
          </a:p>
          <a:p>
            <a:pPr marL="0" indent="0" algn="ctr">
              <a:buNone/>
            </a:pPr>
            <a:r>
              <a:rPr lang="es-ES" sz="2000" dirty="0" smtClean="0">
                <a:solidFill>
                  <a:srgbClr val="4BACC6"/>
                </a:solidFill>
                <a:latin typeface="Arial Black" pitchFamily="34" charset="0"/>
              </a:rPr>
              <a:t>Tabla </a:t>
            </a:r>
            <a:r>
              <a:rPr lang="es-ES" sz="2000" dirty="0">
                <a:solidFill>
                  <a:srgbClr val="4BACC6"/>
                </a:solidFill>
                <a:latin typeface="Arial Black" pitchFamily="34" charset="0"/>
              </a:rPr>
              <a:t>2. Fármacos contraindicados en el primer trimestre o durante todo el embarazo</a:t>
            </a:r>
            <a:endParaRPr lang="es-ES" sz="2000" dirty="0" smtClean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975" y="3008559"/>
            <a:ext cx="8782050" cy="3912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55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885"/>
            <a:ext cx="8229600" cy="1143000"/>
          </a:xfrm>
        </p:spPr>
        <p:txBody>
          <a:bodyPr/>
          <a:lstStyle/>
          <a:p>
            <a:r>
              <a:rPr lang="es-ES" sz="2400" dirty="0">
                <a:solidFill>
                  <a:srgbClr val="4BACC6"/>
                </a:solidFill>
              </a:rPr>
              <a:t>Tabla 2. Fármacos contraindicados en el primer trimestre o durante todo el embarazo</a:t>
            </a:r>
            <a:endParaRPr lang="es-ES" dirty="0"/>
          </a:p>
        </p:txBody>
      </p:sp>
      <p:grpSp>
        <p:nvGrpSpPr>
          <p:cNvPr id="6" name="Grupo 5"/>
          <p:cNvGrpSpPr/>
          <p:nvPr/>
        </p:nvGrpSpPr>
        <p:grpSpPr>
          <a:xfrm>
            <a:off x="179511" y="908720"/>
            <a:ext cx="8702930" cy="5949280"/>
            <a:chOff x="30598" y="1181125"/>
            <a:chExt cx="8763000" cy="6267450"/>
          </a:xfrm>
        </p:grpSpPr>
        <p:pic>
          <p:nvPicPr>
            <p:cNvPr id="4" name="Imagen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4411" y="4552975"/>
              <a:ext cx="8734425" cy="2895600"/>
            </a:xfrm>
            <a:prstGeom prst="rect">
              <a:avLst/>
            </a:prstGeom>
          </p:spPr>
        </p:pic>
        <p:pic>
          <p:nvPicPr>
            <p:cNvPr id="5" name="Imagen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0598" y="1181125"/>
              <a:ext cx="8763000" cy="447675"/>
            </a:xfrm>
            <a:prstGeom prst="rect">
              <a:avLst/>
            </a:prstGeom>
          </p:spPr>
        </p:pic>
      </p:grpSp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3161" y="1269556"/>
            <a:ext cx="8674551" cy="2903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08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3390" y="-33839"/>
            <a:ext cx="8229600" cy="1143000"/>
          </a:xfrm>
        </p:spPr>
        <p:txBody>
          <a:bodyPr/>
          <a:lstStyle/>
          <a:p>
            <a:r>
              <a:rPr lang="es-ES" sz="2400" dirty="0">
                <a:solidFill>
                  <a:srgbClr val="4BACC6"/>
                </a:solidFill>
              </a:rPr>
              <a:t>Tabla 2. Fármacos contraindicados en el primer trimestre o durante todo el embarazo</a:t>
            </a:r>
            <a:endParaRPr lang="es-ES" dirty="0"/>
          </a:p>
        </p:txBody>
      </p:sp>
      <p:grpSp>
        <p:nvGrpSpPr>
          <p:cNvPr id="7" name="Grupo 6"/>
          <p:cNvGrpSpPr/>
          <p:nvPr/>
        </p:nvGrpSpPr>
        <p:grpSpPr>
          <a:xfrm>
            <a:off x="363390" y="980728"/>
            <a:ext cx="8519292" cy="5729082"/>
            <a:chOff x="188913" y="1228310"/>
            <a:chExt cx="8763000" cy="6263174"/>
          </a:xfrm>
        </p:grpSpPr>
        <p:pic>
          <p:nvPicPr>
            <p:cNvPr id="5" name="Imagen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88913" y="1228310"/>
              <a:ext cx="8763000" cy="447675"/>
            </a:xfrm>
            <a:prstGeom prst="rect">
              <a:avLst/>
            </a:prstGeom>
          </p:spPr>
        </p:pic>
        <p:pic>
          <p:nvPicPr>
            <p:cNvPr id="6" name="Imagen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88913" y="1662184"/>
              <a:ext cx="8763000" cy="58293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0752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2400" dirty="0">
                <a:solidFill>
                  <a:srgbClr val="4BACC6"/>
                </a:solidFill>
              </a:rPr>
              <a:t>Tabla 2. Fármacos contraindicados en el primer trimestre o durante todo el embarazo</a:t>
            </a:r>
            <a:endParaRPr lang="es-ES" dirty="0"/>
          </a:p>
        </p:txBody>
      </p:sp>
      <p:grpSp>
        <p:nvGrpSpPr>
          <p:cNvPr id="6" name="Grupo 5"/>
          <p:cNvGrpSpPr/>
          <p:nvPr/>
        </p:nvGrpSpPr>
        <p:grpSpPr>
          <a:xfrm>
            <a:off x="198438" y="1124744"/>
            <a:ext cx="8743950" cy="2579912"/>
            <a:chOff x="200025" y="1934938"/>
            <a:chExt cx="8743950" cy="2579912"/>
          </a:xfrm>
        </p:grpSpPr>
        <p:pic>
          <p:nvPicPr>
            <p:cNvPr id="4" name="Imagen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0025" y="2343150"/>
              <a:ext cx="8743950" cy="2171700"/>
            </a:xfrm>
            <a:prstGeom prst="rect">
              <a:avLst/>
            </a:prstGeom>
          </p:spPr>
        </p:pic>
        <p:pic>
          <p:nvPicPr>
            <p:cNvPr id="5" name="Imagen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0025" y="1934938"/>
              <a:ext cx="8743950" cy="438150"/>
            </a:xfrm>
            <a:prstGeom prst="rect">
              <a:avLst/>
            </a:prstGeom>
          </p:spPr>
        </p:pic>
      </p:grpSp>
      <p:sp>
        <p:nvSpPr>
          <p:cNvPr id="7" name="CuadroTexto 6"/>
          <p:cNvSpPr txBox="1"/>
          <p:nvPr/>
        </p:nvSpPr>
        <p:spPr>
          <a:xfrm>
            <a:off x="-53542" y="3672027"/>
            <a:ext cx="9361040" cy="23637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eaLnBrk="0" hangingPunct="0">
              <a:spcBef>
                <a:spcPct val="20000"/>
              </a:spcBef>
              <a:buClr>
                <a:srgbClr val="4BACC6">
                  <a:lumMod val="50000"/>
                </a:srgbClr>
              </a:buClr>
              <a:buFont typeface="Arial" charset="0"/>
              <a:buChar char="•"/>
            </a:pPr>
            <a:r>
              <a:rPr lang="es-ES" sz="1800" dirty="0">
                <a:solidFill>
                  <a:prstClr val="black"/>
                </a:solidFill>
                <a:latin typeface="Arial Unicode MS" pitchFamily="34" charset="-128"/>
              </a:rPr>
              <a:t>El litio, el </a:t>
            </a:r>
            <a:r>
              <a:rPr lang="es-ES" sz="1800" dirty="0" err="1">
                <a:solidFill>
                  <a:prstClr val="black"/>
                </a:solidFill>
                <a:latin typeface="Arial Unicode MS" pitchFamily="34" charset="-128"/>
              </a:rPr>
              <a:t>carbimazol</a:t>
            </a:r>
            <a:r>
              <a:rPr lang="es-ES" sz="1800" dirty="0">
                <a:solidFill>
                  <a:prstClr val="black"/>
                </a:solidFill>
                <a:latin typeface="Arial Unicode MS" pitchFamily="34" charset="-128"/>
              </a:rPr>
              <a:t> y su metabolito activo </a:t>
            </a:r>
            <a:r>
              <a:rPr lang="es-ES" sz="1800" dirty="0" err="1">
                <a:solidFill>
                  <a:prstClr val="black"/>
                </a:solidFill>
                <a:latin typeface="Arial Unicode MS" pitchFamily="34" charset="-128"/>
              </a:rPr>
              <a:t>tiamazol</a:t>
            </a:r>
            <a:r>
              <a:rPr lang="es-ES" sz="1800" dirty="0">
                <a:solidFill>
                  <a:prstClr val="black"/>
                </a:solidFill>
                <a:latin typeface="Arial Unicode MS" pitchFamily="34" charset="-128"/>
              </a:rPr>
              <a:t> (</a:t>
            </a:r>
            <a:r>
              <a:rPr lang="es-ES" sz="1800" dirty="0" err="1">
                <a:solidFill>
                  <a:prstClr val="black"/>
                </a:solidFill>
                <a:latin typeface="Arial Unicode MS" pitchFamily="34" charset="-128"/>
              </a:rPr>
              <a:t>metimazol</a:t>
            </a:r>
            <a:r>
              <a:rPr lang="es-ES" sz="1800" dirty="0">
                <a:solidFill>
                  <a:prstClr val="black"/>
                </a:solidFill>
                <a:latin typeface="Arial Unicode MS" pitchFamily="34" charset="-128"/>
              </a:rPr>
              <a:t>), y algunos antiepilépticos como la </a:t>
            </a:r>
            <a:r>
              <a:rPr lang="es-ES" sz="1800" dirty="0" err="1">
                <a:solidFill>
                  <a:prstClr val="black"/>
                </a:solidFill>
                <a:latin typeface="Arial Unicode MS" pitchFamily="34" charset="-128"/>
              </a:rPr>
              <a:t>carbamazepina</a:t>
            </a:r>
            <a:r>
              <a:rPr lang="es-ES" sz="1800" dirty="0">
                <a:solidFill>
                  <a:prstClr val="black"/>
                </a:solidFill>
                <a:latin typeface="Arial Unicode MS" pitchFamily="34" charset="-128"/>
              </a:rPr>
              <a:t>, el fenobarbital y el </a:t>
            </a:r>
            <a:r>
              <a:rPr lang="es-ES" sz="1800" dirty="0" err="1">
                <a:solidFill>
                  <a:prstClr val="black"/>
                </a:solidFill>
                <a:latin typeface="Arial Unicode MS" pitchFamily="34" charset="-128"/>
              </a:rPr>
              <a:t>topiramato</a:t>
            </a:r>
            <a:r>
              <a:rPr lang="es-ES" sz="1800" dirty="0">
                <a:solidFill>
                  <a:prstClr val="black"/>
                </a:solidFill>
                <a:latin typeface="Arial Unicode MS" pitchFamily="34" charset="-128"/>
              </a:rPr>
              <a:t> </a:t>
            </a:r>
            <a:r>
              <a:rPr lang="es-ES" sz="1800" dirty="0" smtClean="0">
                <a:solidFill>
                  <a:prstClr val="black"/>
                </a:solidFill>
                <a:latin typeface="Arial Unicode MS" pitchFamily="34" charset="-128"/>
              </a:rPr>
              <a:t>son </a:t>
            </a:r>
            <a:r>
              <a:rPr lang="es-ES" sz="1800" dirty="0">
                <a:solidFill>
                  <a:prstClr val="black"/>
                </a:solidFill>
                <a:latin typeface="Arial Unicode MS" pitchFamily="34" charset="-128"/>
              </a:rPr>
              <a:t>fármacos que, debido a las enfermedades que tratan y en ausencia de alternativas terapéuticas, podrían ser utilizados durante el embarazo tras una estricta valoración beneficio-riesgo individualizada. 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rgbClr val="4BACC6">
                  <a:lumMod val="50000"/>
                </a:srgbClr>
              </a:buClr>
              <a:buFont typeface="Arial" charset="0"/>
              <a:buChar char="•"/>
            </a:pPr>
            <a:r>
              <a:rPr lang="es-ES" sz="1800" dirty="0">
                <a:solidFill>
                  <a:prstClr val="black"/>
                </a:solidFill>
                <a:latin typeface="Arial Unicode MS" pitchFamily="34" charset="-128"/>
              </a:rPr>
              <a:t>En estos casos, además de utilizar métodos anticonceptivos eficaces durante el tratamiento, se aconseja seguir las recomendaciones generales: usar estos medicamentos en monoterapia y a la menor dosis efectiva, informar a la paciente de los riesgos para el feto y realizar una estrecha vigilancia materna, fetal y neonatal.</a:t>
            </a:r>
          </a:p>
        </p:txBody>
      </p:sp>
    </p:spTree>
    <p:extLst>
      <p:ext uri="{BB962C8B-B14F-4D97-AF65-F5344CB8AC3E}">
        <p14:creationId xmlns:p14="http://schemas.microsoft.com/office/powerpoint/2010/main" val="405468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75289" y="0"/>
            <a:ext cx="8229600" cy="1143000"/>
          </a:xfrm>
        </p:spPr>
        <p:txBody>
          <a:bodyPr/>
          <a:lstStyle/>
          <a:p>
            <a:r>
              <a:rPr lang="es-ES" sz="2400" dirty="0" smtClean="0"/>
              <a:t>FÁRMACOS CON EFECTOS FETOTÓXICOS</a:t>
            </a:r>
            <a:endParaRPr lang="es-ES" sz="2400" dirty="0">
              <a:solidFill>
                <a:schemeClr val="tx2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611560" y="1340768"/>
            <a:ext cx="7992888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endParaRPr lang="es-ES" dirty="0" smtClean="0"/>
          </a:p>
          <a:p>
            <a:endParaRPr lang="es-ES" dirty="0" smtClean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329" y="2088143"/>
            <a:ext cx="8855350" cy="4023409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0" y="764704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latin typeface="Arial Unicode MS" pitchFamily="34" charset="-128"/>
              </a:rPr>
              <a:t>Desde el inicio del tercer mes de embarazo comienza la vida fetal. </a:t>
            </a:r>
            <a:endParaRPr lang="es-ES" sz="2000" dirty="0" smtClean="0">
              <a:latin typeface="Arial Unicode MS" pitchFamily="34" charset="-128"/>
            </a:endParaRPr>
          </a:p>
          <a:p>
            <a:r>
              <a:rPr lang="es-ES" sz="2000" dirty="0" smtClean="0">
                <a:latin typeface="Arial Unicode MS" pitchFamily="34" charset="-128"/>
              </a:rPr>
              <a:t>Ciertos </a:t>
            </a:r>
            <a:r>
              <a:rPr lang="es-ES" sz="2000" dirty="0">
                <a:latin typeface="Arial Unicode MS" pitchFamily="34" charset="-128"/>
              </a:rPr>
              <a:t>medicamentos están específicamente contraindicados durante este periodo debido a los efectos fetales o neonatales severos que provocan y a la existencia de alternativas terapéuticas.</a:t>
            </a:r>
          </a:p>
        </p:txBody>
      </p:sp>
    </p:spTree>
    <p:extLst>
      <p:ext uri="{BB962C8B-B14F-4D97-AF65-F5344CB8AC3E}">
        <p14:creationId xmlns:p14="http://schemas.microsoft.com/office/powerpoint/2010/main" val="161275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657473" y="1412776"/>
            <a:ext cx="8229600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</a:pPr>
            <a:r>
              <a:rPr lang="es-ES" sz="2400" dirty="0" smtClean="0">
                <a:latin typeface="Arial Unicode MS" pitchFamily="34" charset="-128"/>
              </a:rPr>
              <a:t>En todo embarazo existe un riesgo basal o poblacional de defectos congénitos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</a:pPr>
            <a:r>
              <a:rPr lang="es-ES" sz="2400" dirty="0">
                <a:latin typeface="Arial Unicode MS" pitchFamily="34" charset="-128"/>
              </a:rPr>
              <a:t>Ningún fármaco es 100% seguro ni 100% nocivo en el </a:t>
            </a:r>
            <a:r>
              <a:rPr lang="es-ES" sz="2400" dirty="0" smtClean="0">
                <a:latin typeface="Arial Unicode MS" pitchFamily="34" charset="-128"/>
              </a:rPr>
              <a:t>embarazo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</a:pPr>
            <a:r>
              <a:rPr lang="es-ES" sz="2400" dirty="0">
                <a:latin typeface="Arial Unicode MS" pitchFamily="34" charset="-128"/>
              </a:rPr>
              <a:t>La valoración beneficio-riesgo de un fármaco debe extenderse a todo el embarazo y no sólo al primer </a:t>
            </a:r>
            <a:r>
              <a:rPr lang="es-ES" sz="2400" dirty="0" smtClean="0">
                <a:latin typeface="Arial Unicode MS" pitchFamily="34" charset="-128"/>
              </a:rPr>
              <a:t>trimestre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</a:pPr>
            <a:r>
              <a:rPr lang="es-ES" sz="2400" dirty="0">
                <a:latin typeface="Arial Unicode MS" pitchFamily="34" charset="-128"/>
              </a:rPr>
              <a:t>Considerar a toda mujer en edad reproductiva como potencialmente embarazada en el momento de prescribir un fármaco</a:t>
            </a:r>
          </a:p>
        </p:txBody>
      </p:sp>
      <p:sp>
        <p:nvSpPr>
          <p:cNvPr id="3" name="1 Título"/>
          <p:cNvSpPr txBox="1">
            <a:spLocks/>
          </p:cNvSpPr>
          <p:nvPr/>
        </p:nvSpPr>
        <p:spPr bwMode="auto">
          <a:xfrm>
            <a:off x="1327721" y="234851"/>
            <a:ext cx="71294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s-ES" sz="4400" dirty="0" smtClean="0">
                <a:solidFill>
                  <a:schemeClr val="tx2"/>
                </a:solidFill>
                <a:latin typeface="Arial Black" pitchFamily="34" charset="0"/>
              </a:rPr>
              <a:t>Ideas claves</a:t>
            </a:r>
          </a:p>
        </p:txBody>
      </p:sp>
    </p:spTree>
    <p:extLst>
      <p:ext uri="{BB962C8B-B14F-4D97-AF65-F5344CB8AC3E}">
        <p14:creationId xmlns:p14="http://schemas.microsoft.com/office/powerpoint/2010/main" val="390454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87624" y="1628800"/>
            <a:ext cx="4535487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_tradnl" sz="2800" b="1" dirty="0" smtClean="0">
              <a:latin typeface="Arial Unicode MS" pitchFamily="34" charset="-128"/>
            </a:endParaRPr>
          </a:p>
          <a:p>
            <a:endParaRPr lang="es-ES_tradnl" sz="2800" b="1" dirty="0">
              <a:latin typeface="Arial Unicode MS" pitchFamily="34" charset="-128"/>
            </a:endParaRPr>
          </a:p>
          <a:p>
            <a:r>
              <a:rPr lang="es-ES_tradnl" sz="2800" b="1" smtClean="0">
                <a:latin typeface="Arial Unicode MS" pitchFamily="34" charset="-128"/>
              </a:rPr>
              <a:t>INFAC </a:t>
            </a:r>
            <a:r>
              <a:rPr lang="es-ES_tradnl" sz="2800" b="1" dirty="0" smtClean="0">
                <a:latin typeface="Arial Unicode MS" pitchFamily="34" charset="-128"/>
              </a:rPr>
              <a:t>VOL 27 Nº7</a:t>
            </a:r>
          </a:p>
          <a:p>
            <a:pPr>
              <a:buFontTx/>
              <a:buNone/>
            </a:pPr>
            <a:endParaRPr lang="es-ES_tradnl" sz="2800" b="1" dirty="0" smtClean="0"/>
          </a:p>
          <a:p>
            <a:endParaRPr lang="es-ES" sz="2800" b="1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s-ES" sz="3600" dirty="0">
                <a:solidFill>
                  <a:schemeClr val="tx2"/>
                </a:solidFill>
                <a:latin typeface="Arial Black" pitchFamily="34" charset="0"/>
              </a:rPr>
              <a:t>Para mas información y bibliografía…</a:t>
            </a:r>
          </a:p>
        </p:txBody>
      </p:sp>
    </p:spTree>
    <p:extLst>
      <p:ext uri="{BB962C8B-B14F-4D97-AF65-F5344CB8AC3E}">
        <p14:creationId xmlns:p14="http://schemas.microsoft.com/office/powerpoint/2010/main" val="248506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s-ES" sz="4000" dirty="0" smtClean="0">
                <a:solidFill>
                  <a:schemeClr val="tx2"/>
                </a:solidFill>
                <a:latin typeface="Arial Black" pitchFamily="34" charset="0"/>
              </a:rPr>
              <a:t>Sumario</a:t>
            </a:r>
            <a:endParaRPr lang="es-ES" sz="40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457200" y="1340768"/>
            <a:ext cx="8075240" cy="331236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518BE1"/>
            </a:solidFill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bg1"/>
              </a:buClr>
            </a:pPr>
            <a:r>
              <a:rPr lang="es-ES" dirty="0" smtClean="0">
                <a:solidFill>
                  <a:schemeClr val="bg1"/>
                </a:solidFill>
              </a:rPr>
              <a:t>INTRODUCCIÓN</a:t>
            </a:r>
          </a:p>
          <a:p>
            <a:pPr>
              <a:buClr>
                <a:schemeClr val="bg1"/>
              </a:buClr>
            </a:pPr>
            <a:r>
              <a:rPr lang="es-ES" dirty="0">
                <a:solidFill>
                  <a:schemeClr val="bg1"/>
                </a:solidFill>
              </a:rPr>
              <a:t>CONSIDERACIONES GENERALES DE LA PRESCRIPCIÓN EN EL </a:t>
            </a:r>
            <a:r>
              <a:rPr lang="es-ES" dirty="0" smtClean="0">
                <a:solidFill>
                  <a:schemeClr val="bg1"/>
                </a:solidFill>
              </a:rPr>
              <a:t>EMBARAZO</a:t>
            </a:r>
          </a:p>
          <a:p>
            <a:pPr>
              <a:buClr>
                <a:schemeClr val="bg1"/>
              </a:buClr>
            </a:pPr>
            <a:r>
              <a:rPr lang="es-ES" dirty="0" smtClean="0">
                <a:solidFill>
                  <a:schemeClr val="bg1"/>
                </a:solidFill>
              </a:rPr>
              <a:t>PROGRAMA </a:t>
            </a:r>
            <a:r>
              <a:rPr lang="es-ES" dirty="0">
                <a:solidFill>
                  <a:schemeClr val="bg1"/>
                </a:solidFill>
              </a:rPr>
              <a:t>DE PREVENCIÓN DE </a:t>
            </a:r>
            <a:r>
              <a:rPr lang="es-ES" dirty="0" smtClean="0">
                <a:solidFill>
                  <a:schemeClr val="bg1"/>
                </a:solidFill>
              </a:rPr>
              <a:t>EMBARAZOS</a:t>
            </a:r>
          </a:p>
          <a:p>
            <a:pPr>
              <a:buClr>
                <a:schemeClr val="bg1"/>
              </a:buClr>
            </a:pPr>
            <a:r>
              <a:rPr lang="es-ES" dirty="0" smtClean="0">
                <a:solidFill>
                  <a:schemeClr val="bg1"/>
                </a:solidFill>
              </a:rPr>
              <a:t>FÁRMACOS </a:t>
            </a:r>
            <a:r>
              <a:rPr lang="es-ES" dirty="0">
                <a:solidFill>
                  <a:schemeClr val="bg1"/>
                </a:solidFill>
              </a:rPr>
              <a:t>TERATOGÉNICOS Y </a:t>
            </a:r>
            <a:r>
              <a:rPr lang="es-ES" dirty="0" smtClean="0">
                <a:solidFill>
                  <a:schemeClr val="bg1"/>
                </a:solidFill>
              </a:rPr>
              <a:t>FETOTÓXICOS</a:t>
            </a:r>
          </a:p>
          <a:p>
            <a:pPr>
              <a:buClr>
                <a:schemeClr val="bg1"/>
              </a:buClr>
            </a:pPr>
            <a:endParaRPr lang="es-E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s-ES" dirty="0" smtClean="0">
                <a:solidFill>
                  <a:schemeClr val="tx2"/>
                </a:solidFill>
                <a:latin typeface="Arial Black" pitchFamily="34" charset="0"/>
              </a:rPr>
              <a:t>INTRODUCCIÓN</a:t>
            </a:r>
            <a:endParaRPr lang="es-ES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0" y="836712"/>
            <a:ext cx="9144000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tx2">
                  <a:lumMod val="50000"/>
                </a:schemeClr>
              </a:buClr>
            </a:pPr>
            <a:r>
              <a:rPr lang="es-ES" sz="2400" dirty="0">
                <a:latin typeface="Arial Unicode MS" pitchFamily="34" charset="-128"/>
              </a:rPr>
              <a:t>El riesgo de </a:t>
            </a:r>
            <a:r>
              <a:rPr lang="es-ES" sz="2400" dirty="0" err="1">
                <a:latin typeface="Arial Unicode MS" pitchFamily="34" charset="-128"/>
              </a:rPr>
              <a:t>teratogenicidad</a:t>
            </a:r>
            <a:r>
              <a:rPr lang="es-ES" sz="2400" dirty="0">
                <a:latin typeface="Arial Unicode MS" pitchFamily="34" charset="-128"/>
              </a:rPr>
              <a:t> de un fármaco puede afectar significativamente a su balance beneficio-riesgo </a:t>
            </a:r>
            <a:r>
              <a:rPr lang="es-ES" sz="2400" dirty="0" smtClean="0">
                <a:latin typeface="Arial Unicode MS" pitchFamily="34" charset="-128"/>
              </a:rPr>
              <a:t>en el embarazo.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400" dirty="0" smtClean="0">
                <a:latin typeface="Arial Unicode MS" pitchFamily="34" charset="-128"/>
              </a:rPr>
              <a:t>Aspectos a tener en cuenta en la evaluación de la </a:t>
            </a:r>
            <a:r>
              <a:rPr lang="es-ES" sz="2400" dirty="0" err="1" smtClean="0">
                <a:latin typeface="Arial Unicode MS" pitchFamily="34" charset="-128"/>
              </a:rPr>
              <a:t>teratogenicidad</a:t>
            </a:r>
            <a:r>
              <a:rPr lang="es-ES" sz="2400" dirty="0" smtClean="0">
                <a:latin typeface="Arial Unicode MS" pitchFamily="34" charset="-128"/>
              </a:rPr>
              <a:t>:</a:t>
            </a:r>
          </a:p>
          <a:p>
            <a:pPr lvl="1">
              <a:buClr>
                <a:schemeClr val="tx2">
                  <a:lumMod val="50000"/>
                </a:schemeClr>
              </a:buClr>
            </a:pPr>
            <a:r>
              <a:rPr lang="es-ES" sz="2200" dirty="0" smtClean="0">
                <a:latin typeface="Arial Unicode MS" pitchFamily="34" charset="-128"/>
              </a:rPr>
              <a:t>La imposibilidad </a:t>
            </a:r>
            <a:r>
              <a:rPr lang="es-ES" sz="2200" dirty="0">
                <a:latin typeface="Arial Unicode MS" pitchFamily="34" charset="-128"/>
              </a:rPr>
              <a:t>de realizar </a:t>
            </a:r>
            <a:r>
              <a:rPr lang="es-ES" sz="2200" dirty="0" smtClean="0">
                <a:latin typeface="Arial Unicode MS" pitchFamily="34" charset="-128"/>
              </a:rPr>
              <a:t>ensayos clínicos </a:t>
            </a:r>
            <a:r>
              <a:rPr lang="es-ES" sz="2200" dirty="0">
                <a:latin typeface="Arial Unicode MS" pitchFamily="34" charset="-128"/>
              </a:rPr>
              <a:t>con seres humanos para determinar la </a:t>
            </a:r>
            <a:r>
              <a:rPr lang="es-ES" sz="2200" dirty="0" err="1">
                <a:latin typeface="Arial Unicode MS" pitchFamily="34" charset="-128"/>
              </a:rPr>
              <a:t>teratogenicidad</a:t>
            </a:r>
            <a:r>
              <a:rPr lang="es-ES" sz="2200" dirty="0">
                <a:latin typeface="Arial Unicode MS" pitchFamily="34" charset="-128"/>
              </a:rPr>
              <a:t> de un </a:t>
            </a:r>
            <a:r>
              <a:rPr lang="es-ES" sz="2200" dirty="0" smtClean="0">
                <a:latin typeface="Arial Unicode MS" pitchFamily="34" charset="-128"/>
              </a:rPr>
              <a:t>medicamento</a:t>
            </a:r>
          </a:p>
          <a:p>
            <a:pPr lvl="1">
              <a:buClr>
                <a:schemeClr val="tx2">
                  <a:lumMod val="50000"/>
                </a:schemeClr>
              </a:buClr>
            </a:pPr>
            <a:r>
              <a:rPr lang="es-ES" sz="2200" dirty="0">
                <a:latin typeface="Arial Unicode MS" pitchFamily="34" charset="-128"/>
              </a:rPr>
              <a:t>La exposición concomitante a otros agentes </a:t>
            </a:r>
            <a:r>
              <a:rPr lang="es-ES" sz="2200" dirty="0" err="1" smtClean="0">
                <a:latin typeface="Arial Unicode MS" pitchFamily="34" charset="-128"/>
              </a:rPr>
              <a:t>teratogénicos</a:t>
            </a:r>
            <a:endParaRPr lang="es-ES" sz="2200" dirty="0" smtClean="0">
              <a:latin typeface="Arial Unicode MS" pitchFamily="34" charset="-128"/>
            </a:endParaRPr>
          </a:p>
          <a:p>
            <a:pPr lvl="1">
              <a:buClr>
                <a:schemeClr val="tx2">
                  <a:lumMod val="50000"/>
                </a:schemeClr>
              </a:buClr>
            </a:pPr>
            <a:r>
              <a:rPr lang="es-ES" sz="2200" dirty="0">
                <a:latin typeface="Arial Unicode MS" pitchFamily="34" charset="-128"/>
              </a:rPr>
              <a:t>La constitución genética </a:t>
            </a:r>
            <a:r>
              <a:rPr lang="es-ES" sz="2200" dirty="0" smtClean="0">
                <a:latin typeface="Arial Unicode MS" pitchFamily="34" charset="-128"/>
              </a:rPr>
              <a:t>individual</a:t>
            </a:r>
          </a:p>
          <a:p>
            <a:pPr lvl="1">
              <a:buClr>
                <a:schemeClr val="tx2">
                  <a:lumMod val="50000"/>
                </a:schemeClr>
              </a:buClr>
            </a:pPr>
            <a:r>
              <a:rPr lang="es-ES" sz="2200" dirty="0">
                <a:latin typeface="Arial Unicode MS" pitchFamily="34" charset="-128"/>
              </a:rPr>
              <a:t>La existencia de un riesgo de defectos congénitos basal </a:t>
            </a:r>
            <a:r>
              <a:rPr lang="es-ES" sz="2200" dirty="0" smtClean="0">
                <a:latin typeface="Arial Unicode MS" pitchFamily="34" charset="-128"/>
              </a:rPr>
              <a:t>en cada pareja y en cada embarazo</a:t>
            </a:r>
          </a:p>
          <a:p>
            <a:pPr lvl="1">
              <a:buClr>
                <a:schemeClr val="tx2">
                  <a:lumMod val="50000"/>
                </a:schemeClr>
              </a:buClr>
            </a:pPr>
            <a:r>
              <a:rPr lang="es-ES" sz="2200" dirty="0">
                <a:latin typeface="Arial Unicode MS" pitchFamily="34" charset="-128"/>
              </a:rPr>
              <a:t>La inexistencia de fármacos que puedan considerarse 100% seguros o 100% </a:t>
            </a:r>
            <a:r>
              <a:rPr lang="es-ES" sz="2200" dirty="0" smtClean="0">
                <a:latin typeface="Arial Unicode MS" pitchFamily="34" charset="-128"/>
              </a:rPr>
              <a:t>nocivos</a:t>
            </a:r>
          </a:p>
          <a:p>
            <a:pPr lvl="1">
              <a:buClr>
                <a:schemeClr val="tx2">
                  <a:lumMod val="50000"/>
                </a:schemeClr>
              </a:buClr>
            </a:pPr>
            <a:r>
              <a:rPr lang="es-ES" sz="2200" dirty="0" smtClean="0">
                <a:latin typeface="Arial Unicode MS" pitchFamily="34" charset="-128"/>
              </a:rPr>
              <a:t>La </a:t>
            </a:r>
            <a:r>
              <a:rPr lang="es-ES" sz="2200" dirty="0">
                <a:latin typeface="Arial Unicode MS" pitchFamily="34" charset="-128"/>
              </a:rPr>
              <a:t>inexistencia de especificidad </a:t>
            </a:r>
            <a:r>
              <a:rPr lang="es-ES" sz="2200" dirty="0" smtClean="0">
                <a:latin typeface="Arial Unicode MS" pitchFamily="34" charset="-128"/>
              </a:rPr>
              <a:t>causa-efecto en todos los  </a:t>
            </a:r>
            <a:r>
              <a:rPr lang="es-ES" sz="2200" dirty="0">
                <a:latin typeface="Arial Unicode MS" pitchFamily="34" charset="-128"/>
              </a:rPr>
              <a:t>casos</a:t>
            </a:r>
          </a:p>
          <a:p>
            <a:pPr>
              <a:buFontTx/>
              <a:buNone/>
            </a:pPr>
            <a:endParaRPr lang="es-ES" sz="2000" dirty="0" smtClean="0"/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20599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32656"/>
            <a:ext cx="9144000" cy="1143000"/>
          </a:xfrm>
        </p:spPr>
        <p:txBody>
          <a:bodyPr/>
          <a:lstStyle/>
          <a:p>
            <a:r>
              <a:rPr lang="es-ES" sz="3200" dirty="0"/>
              <a:t>CONSIDERACIONES GENERALES DE LA PRESCRIPCIÓN EN EL EMBARAZO</a:t>
            </a:r>
            <a:endParaRPr lang="es-ES" sz="3200" dirty="0">
              <a:solidFill>
                <a:schemeClr val="tx2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0" y="1268760"/>
            <a:ext cx="9252520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Clr>
                <a:schemeClr val="tx2">
                  <a:lumMod val="50000"/>
                </a:schemeClr>
              </a:buClr>
              <a:buNone/>
            </a:pPr>
            <a:r>
              <a:rPr lang="es-ES" sz="2400" dirty="0" smtClean="0">
                <a:latin typeface="Arial Unicode MS" pitchFamily="34" charset="-128"/>
              </a:rPr>
              <a:t>Realizar </a:t>
            </a:r>
            <a:r>
              <a:rPr lang="es-ES" sz="2400" dirty="0">
                <a:latin typeface="Arial Unicode MS" pitchFamily="34" charset="-128"/>
              </a:rPr>
              <a:t>valoración individualizada </a:t>
            </a:r>
            <a:r>
              <a:rPr lang="es-ES" sz="2400" dirty="0" smtClean="0">
                <a:latin typeface="Arial Unicode MS" pitchFamily="34" charset="-128"/>
              </a:rPr>
              <a:t>que </a:t>
            </a:r>
            <a:r>
              <a:rPr lang="es-ES" sz="2400" dirty="0">
                <a:latin typeface="Arial Unicode MS" pitchFamily="34" charset="-128"/>
              </a:rPr>
              <a:t>tenga en cuenta </a:t>
            </a:r>
            <a:r>
              <a:rPr lang="es-ES" sz="2400" dirty="0" smtClean="0">
                <a:latin typeface="Arial Unicode MS" pitchFamily="34" charset="-128"/>
              </a:rPr>
              <a:t>la </a:t>
            </a:r>
            <a:r>
              <a:rPr lang="es-ES" sz="2400" dirty="0">
                <a:latin typeface="Arial Unicode MS" pitchFamily="34" charset="-128"/>
              </a:rPr>
              <a:t>relación beneficio-riesgo, las alternativas y </a:t>
            </a:r>
            <a:r>
              <a:rPr lang="es-ES" sz="2400" dirty="0" smtClean="0">
                <a:latin typeface="Arial Unicode MS" pitchFamily="34" charset="-128"/>
              </a:rPr>
              <a:t>consecuencias </a:t>
            </a:r>
            <a:r>
              <a:rPr lang="es-ES" sz="2400" dirty="0">
                <a:latin typeface="Arial Unicode MS" pitchFamily="34" charset="-128"/>
              </a:rPr>
              <a:t>de no </a:t>
            </a:r>
            <a:r>
              <a:rPr lang="es-ES" sz="2400" dirty="0" smtClean="0">
                <a:latin typeface="Arial Unicode MS" pitchFamily="34" charset="-128"/>
              </a:rPr>
              <a:t>administrar el fármaco, el </a:t>
            </a:r>
            <a:r>
              <a:rPr lang="es-ES" sz="2400" dirty="0">
                <a:latin typeface="Arial Unicode MS" pitchFamily="34" charset="-128"/>
              </a:rPr>
              <a:t>riesgo </a:t>
            </a:r>
            <a:r>
              <a:rPr lang="es-ES" sz="2400" dirty="0" err="1">
                <a:latin typeface="Arial Unicode MS" pitchFamily="34" charset="-128"/>
              </a:rPr>
              <a:t>teratogénico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smtClean="0">
                <a:latin typeface="Arial Unicode MS" pitchFamily="34" charset="-128"/>
              </a:rPr>
              <a:t>basal y otros aspectos: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200" dirty="0">
                <a:latin typeface="Arial Unicode MS" pitchFamily="34" charset="-128"/>
              </a:rPr>
              <a:t>No existe </a:t>
            </a:r>
            <a:r>
              <a:rPr lang="es-ES" sz="2200" dirty="0" smtClean="0">
                <a:latin typeface="Arial Unicode MS" pitchFamily="34" charset="-128"/>
              </a:rPr>
              <a:t>barrera </a:t>
            </a:r>
            <a:r>
              <a:rPr lang="es-ES" sz="2200" dirty="0">
                <a:latin typeface="Arial Unicode MS" pitchFamily="34" charset="-128"/>
              </a:rPr>
              <a:t>fisiológica protectora entre el medio materno y el </a:t>
            </a:r>
            <a:r>
              <a:rPr lang="es-ES" sz="2200" dirty="0" smtClean="0">
                <a:latin typeface="Arial Unicode MS" pitchFamily="34" charset="-128"/>
              </a:rPr>
              <a:t>fetal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200" dirty="0">
                <a:latin typeface="Arial Unicode MS" pitchFamily="34" charset="-128"/>
              </a:rPr>
              <a:t>El momento gestacional en el que se produce la exposición al fármaco condiciona </a:t>
            </a:r>
            <a:r>
              <a:rPr lang="es-ES" sz="2200" dirty="0" smtClean="0">
                <a:latin typeface="Arial Unicode MS" pitchFamily="34" charset="-128"/>
              </a:rPr>
              <a:t>patrón </a:t>
            </a:r>
            <a:r>
              <a:rPr lang="es-ES" sz="2200" dirty="0">
                <a:latin typeface="Arial Unicode MS" pitchFamily="34" charset="-128"/>
              </a:rPr>
              <a:t>y tipo de malformación. </a:t>
            </a:r>
            <a:r>
              <a:rPr lang="es-ES" sz="2200" dirty="0" smtClean="0">
                <a:latin typeface="Arial Unicode MS" pitchFamily="34" charset="-128"/>
              </a:rPr>
              <a:t>La valoración beneficio-riesgo debe </a:t>
            </a:r>
            <a:r>
              <a:rPr lang="es-ES" sz="2200" dirty="0">
                <a:latin typeface="Arial Unicode MS" pitchFamily="34" charset="-128"/>
              </a:rPr>
              <a:t>extenderse a todo el embarazo y no sólo al primer </a:t>
            </a:r>
            <a:r>
              <a:rPr lang="es-ES" sz="2200" dirty="0" smtClean="0">
                <a:latin typeface="Arial Unicode MS" pitchFamily="34" charset="-128"/>
              </a:rPr>
              <a:t>trimestre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200" dirty="0" smtClean="0">
                <a:latin typeface="Arial Unicode MS" pitchFamily="34" charset="-128"/>
              </a:rPr>
              <a:t>Absorción </a:t>
            </a:r>
            <a:r>
              <a:rPr lang="es-ES" sz="2200" dirty="0">
                <a:latin typeface="Arial Unicode MS" pitchFamily="34" charset="-128"/>
              </a:rPr>
              <a:t>y acción </a:t>
            </a:r>
            <a:r>
              <a:rPr lang="es-ES" sz="2200" dirty="0" smtClean="0">
                <a:latin typeface="Arial Unicode MS" pitchFamily="34" charset="-128"/>
              </a:rPr>
              <a:t>del fármaco diferente según vía administración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200" dirty="0">
                <a:latin typeface="Arial Unicode MS" pitchFamily="34" charset="-128"/>
              </a:rPr>
              <a:t>Utilizar la menor dosis eficaz y durante el menor tiempo </a:t>
            </a:r>
            <a:r>
              <a:rPr lang="es-ES" sz="2200" dirty="0" smtClean="0">
                <a:latin typeface="Arial Unicode MS" pitchFamily="34" charset="-128"/>
              </a:rPr>
              <a:t>posible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200" dirty="0" smtClean="0">
                <a:latin typeface="Arial Unicode MS" pitchFamily="34" charset="-128"/>
              </a:rPr>
              <a:t>Prescribir los fármacos </a:t>
            </a:r>
            <a:r>
              <a:rPr lang="es-ES" sz="2200" dirty="0">
                <a:latin typeface="Arial Unicode MS" pitchFamily="34" charset="-128"/>
              </a:rPr>
              <a:t>estrictamente </a:t>
            </a:r>
            <a:r>
              <a:rPr lang="es-ES" sz="2200" dirty="0" smtClean="0">
                <a:latin typeface="Arial Unicode MS" pitchFamily="34" charset="-128"/>
              </a:rPr>
              <a:t>necesarios en monoterapia</a:t>
            </a:r>
            <a:endParaRPr lang="es-ES" sz="2200" dirty="0">
              <a:latin typeface="Arial Unicode MS" pitchFamily="34" charset="-128"/>
            </a:endParaRPr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233641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PROGRAMA DE PREVENCIÓN DE EMBARAZOS (PPE)</a:t>
            </a:r>
            <a:endParaRPr lang="es-ES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107504" y="1417638"/>
            <a:ext cx="8856984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tx2">
                  <a:lumMod val="50000"/>
                </a:schemeClr>
              </a:buClr>
            </a:pPr>
            <a:r>
              <a:rPr lang="es-ES" sz="2400" dirty="0" smtClean="0">
                <a:latin typeface="Arial Unicode MS" pitchFamily="34" charset="-128"/>
              </a:rPr>
              <a:t>Un </a:t>
            </a:r>
            <a:r>
              <a:rPr lang="es-ES" sz="2400" dirty="0">
                <a:latin typeface="Arial Unicode MS" pitchFamily="34" charset="-128"/>
              </a:rPr>
              <a:t>PPE es un </a:t>
            </a:r>
            <a:r>
              <a:rPr lang="es-ES" sz="2400" b="1" dirty="0">
                <a:solidFill>
                  <a:schemeClr val="tx2"/>
                </a:solidFill>
                <a:latin typeface="Arial Unicode MS" pitchFamily="34" charset="-128"/>
              </a:rPr>
              <a:t>conjunto de intervenciones </a:t>
            </a:r>
            <a:r>
              <a:rPr lang="es-ES" sz="2400" dirty="0">
                <a:latin typeface="Arial Unicode MS" pitchFamily="34" charset="-128"/>
              </a:rPr>
              <a:t>destinadas a minimizar el riesgo de embarazo durante el tratamiento con un fármaco con efectos </a:t>
            </a:r>
            <a:r>
              <a:rPr lang="es-ES" sz="2400" dirty="0" err="1">
                <a:latin typeface="Arial Unicode MS" pitchFamily="34" charset="-128"/>
              </a:rPr>
              <a:t>teratogénicos</a:t>
            </a:r>
            <a:r>
              <a:rPr lang="es-ES" sz="2400" dirty="0">
                <a:latin typeface="Arial Unicode MS" pitchFamily="34" charset="-128"/>
              </a:rPr>
              <a:t> conocidos o potenciales </a:t>
            </a:r>
            <a:r>
              <a:rPr lang="es-ES" sz="2000" dirty="0">
                <a:latin typeface="Arial Unicode MS" pitchFamily="34" charset="-128"/>
                <a:hlinkClick r:id="rId2"/>
              </a:rPr>
              <a:t>(Guía de buenas prácticas de </a:t>
            </a:r>
            <a:r>
              <a:rPr lang="es-ES" sz="2000" dirty="0" err="1">
                <a:latin typeface="Arial Unicode MS" pitchFamily="34" charset="-128"/>
                <a:hlinkClick r:id="rId2"/>
              </a:rPr>
              <a:t>Farmacovigilancia</a:t>
            </a:r>
            <a:r>
              <a:rPr lang="es-ES" sz="2000" dirty="0">
                <a:latin typeface="Arial Unicode MS" pitchFamily="34" charset="-128"/>
                <a:hlinkClick r:id="rId2"/>
              </a:rPr>
              <a:t> (módulo V: sistemas de manejo de riesgos)</a:t>
            </a:r>
            <a:r>
              <a:rPr lang="es-ES" sz="2000" dirty="0">
                <a:latin typeface="Arial Unicode MS" pitchFamily="34" charset="-128"/>
              </a:rPr>
              <a:t>.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400" b="1" dirty="0" smtClean="0">
                <a:solidFill>
                  <a:schemeClr val="tx2"/>
                </a:solidFill>
                <a:latin typeface="Arial Unicode MS" pitchFamily="34" charset="-128"/>
              </a:rPr>
              <a:t>Objetivo</a:t>
            </a:r>
            <a:r>
              <a:rPr lang="es-ES" sz="2400" dirty="0" smtClean="0">
                <a:latin typeface="Arial Unicode MS" pitchFamily="34" charset="-128"/>
              </a:rPr>
              <a:t>: </a:t>
            </a:r>
            <a:r>
              <a:rPr lang="es-ES" sz="2400" dirty="0">
                <a:latin typeface="Arial Unicode MS" pitchFamily="34" charset="-128"/>
              </a:rPr>
              <a:t>garantizar que las mujeres no estén embarazadas cuando inicien la terapia y no queden embarazadas durante el curso y en algunos casos también, poco después de suspender el tratamiento.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400" dirty="0">
                <a:latin typeface="Arial Unicode MS" pitchFamily="34" charset="-128"/>
              </a:rPr>
              <a:t>Pueden incluir intervenciones para varones cuando el uso de un fármaco por el padre biológico puede tener un efecto negativo en un posible embarazo.</a:t>
            </a:r>
          </a:p>
          <a:p>
            <a:endParaRPr lang="es-ES" sz="2400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958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49853" y="29154"/>
            <a:ext cx="8229600" cy="1143000"/>
          </a:xfrm>
        </p:spPr>
        <p:txBody>
          <a:bodyPr/>
          <a:lstStyle/>
          <a:p>
            <a:r>
              <a:rPr lang="es-ES" dirty="0"/>
              <a:t>PROGRAMA DE PREVENCIÓN DE EMBARAZOS (PPE)</a:t>
            </a:r>
            <a:endParaRPr lang="es-ES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11906" y="1152116"/>
            <a:ext cx="9360024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None/>
            </a:pPr>
            <a:r>
              <a:rPr lang="es-ES" sz="2400" dirty="0">
                <a:latin typeface="Arial Unicode MS"/>
              </a:rPr>
              <a:t>Un </a:t>
            </a:r>
            <a:r>
              <a:rPr lang="es-ES" sz="2400" b="1" dirty="0">
                <a:solidFill>
                  <a:schemeClr val="tx2"/>
                </a:solidFill>
                <a:latin typeface="Arial Unicode MS"/>
              </a:rPr>
              <a:t>PPE </a:t>
            </a:r>
            <a:r>
              <a:rPr lang="es-ES" sz="2400" dirty="0">
                <a:latin typeface="Arial Unicode MS"/>
              </a:rPr>
              <a:t>combina </a:t>
            </a:r>
            <a:r>
              <a:rPr lang="es-ES" sz="2400" dirty="0" smtClean="0">
                <a:latin typeface="Arial Unicode MS"/>
              </a:rPr>
              <a:t>el uso de herramientas </a:t>
            </a:r>
            <a:r>
              <a:rPr lang="es-ES" sz="2400" dirty="0">
                <a:latin typeface="Arial Unicode MS"/>
              </a:rPr>
              <a:t>educativas con intervenciones para controlar el acceso al </a:t>
            </a:r>
            <a:r>
              <a:rPr lang="es-ES" sz="2400" dirty="0" smtClean="0">
                <a:latin typeface="Arial Unicode MS"/>
              </a:rPr>
              <a:t>medicamento:</a:t>
            </a:r>
            <a:endParaRPr lang="es-ES" sz="2400" dirty="0">
              <a:latin typeface="Arial Unicode MS"/>
            </a:endParaRPr>
          </a:p>
          <a:p>
            <a:r>
              <a:rPr lang="es-ES" sz="2200" b="1" dirty="0">
                <a:solidFill>
                  <a:schemeClr val="tx2"/>
                </a:solidFill>
                <a:latin typeface="Arial Unicode MS"/>
              </a:rPr>
              <a:t>Herramientas educativas </a:t>
            </a:r>
            <a:r>
              <a:rPr lang="es-ES" sz="2200" dirty="0">
                <a:latin typeface="Arial Unicode MS"/>
              </a:rPr>
              <a:t>dirigidas a profesionales de la salud y pacientes, </a:t>
            </a:r>
            <a:r>
              <a:rPr lang="es-ES" sz="2200" dirty="0" smtClean="0">
                <a:latin typeface="Arial Unicode MS"/>
              </a:rPr>
              <a:t>sobre </a:t>
            </a:r>
            <a:r>
              <a:rPr lang="es-ES" sz="2200" dirty="0">
                <a:latin typeface="Arial Unicode MS"/>
              </a:rPr>
              <a:t>el riesgo </a:t>
            </a:r>
            <a:r>
              <a:rPr lang="es-ES" sz="2200" dirty="0" err="1">
                <a:latin typeface="Arial Unicode MS"/>
              </a:rPr>
              <a:t>teratogénico</a:t>
            </a:r>
            <a:r>
              <a:rPr lang="es-ES" sz="2200" dirty="0">
                <a:latin typeface="Arial Unicode MS"/>
              </a:rPr>
              <a:t> y las acciones necesarias para </a:t>
            </a:r>
            <a:r>
              <a:rPr lang="es-ES" sz="2200" dirty="0" smtClean="0">
                <a:latin typeface="Arial Unicode MS"/>
              </a:rPr>
              <a:t>minimizarlo. </a:t>
            </a:r>
          </a:p>
          <a:p>
            <a:r>
              <a:rPr lang="es-ES" sz="2200" dirty="0" smtClean="0">
                <a:latin typeface="Arial Unicode MS"/>
              </a:rPr>
              <a:t>Acreditación </a:t>
            </a:r>
            <a:r>
              <a:rPr lang="es-ES" sz="2200" dirty="0">
                <a:latin typeface="Arial Unicode MS"/>
              </a:rPr>
              <a:t>por parte del médico prescriptor y de la paciente de que </a:t>
            </a:r>
            <a:r>
              <a:rPr lang="es-ES" sz="2200" b="1" dirty="0">
                <a:solidFill>
                  <a:schemeClr val="tx2"/>
                </a:solidFill>
                <a:latin typeface="Arial Unicode MS"/>
              </a:rPr>
              <a:t>se conoce y entiende la información sobre los riesgos </a:t>
            </a:r>
            <a:r>
              <a:rPr lang="es-ES" sz="2200" dirty="0">
                <a:latin typeface="Arial Unicode MS"/>
              </a:rPr>
              <a:t>en caso de </a:t>
            </a:r>
            <a:r>
              <a:rPr lang="es-ES" sz="2200" dirty="0" smtClean="0">
                <a:latin typeface="Arial Unicode MS"/>
              </a:rPr>
              <a:t>embarazo.</a:t>
            </a:r>
          </a:p>
          <a:p>
            <a:r>
              <a:rPr lang="es-ES" sz="2200" b="1" dirty="0">
                <a:solidFill>
                  <a:schemeClr val="tx2"/>
                </a:solidFill>
                <a:latin typeface="Arial Unicode MS"/>
              </a:rPr>
              <a:t>Prescripción de medicación limitada </a:t>
            </a:r>
            <a:r>
              <a:rPr lang="es-ES" sz="2200" dirty="0">
                <a:latin typeface="Arial Unicode MS"/>
              </a:rPr>
              <a:t>para un máximo de 30 días.</a:t>
            </a:r>
          </a:p>
          <a:p>
            <a:r>
              <a:rPr lang="es-ES" sz="2200" b="1" dirty="0">
                <a:solidFill>
                  <a:schemeClr val="tx2"/>
                </a:solidFill>
                <a:latin typeface="Arial Unicode MS"/>
              </a:rPr>
              <a:t>Asesoramiento</a:t>
            </a:r>
            <a:r>
              <a:rPr lang="es-ES" sz="2200" dirty="0">
                <a:latin typeface="Arial Unicode MS"/>
              </a:rPr>
              <a:t> en caso de embarazo involuntario y evaluación del resultado de cualquier embarazo accidental.</a:t>
            </a:r>
          </a:p>
          <a:p>
            <a:r>
              <a:rPr lang="es-ES" sz="2200" b="1" dirty="0">
                <a:solidFill>
                  <a:schemeClr val="tx2"/>
                </a:solidFill>
                <a:latin typeface="Arial Unicode MS"/>
              </a:rPr>
              <a:t>Acceso controlado de la prescripción o de la dispensación </a:t>
            </a:r>
            <a:r>
              <a:rPr lang="es-ES" sz="2200" dirty="0">
                <a:latin typeface="Arial Unicode MS"/>
              </a:rPr>
              <a:t>para garantizar que se realice una prueba de embarazo y que se verifiquen los resultados negativos por el profesional sanitario.</a:t>
            </a:r>
          </a:p>
          <a:p>
            <a:endParaRPr lang="es-ES" sz="2200" dirty="0">
              <a:latin typeface="Arial Unicode MS"/>
            </a:endParaRPr>
          </a:p>
          <a:p>
            <a:endParaRPr lang="es-ES" sz="2200" dirty="0" smtClean="0">
              <a:latin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184016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Fármacos </a:t>
            </a:r>
            <a:r>
              <a:rPr lang="es-ES" dirty="0"/>
              <a:t>que actualmente disponen de PPE </a:t>
            </a:r>
            <a:endParaRPr lang="es-ES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0" y="1268760"/>
            <a:ext cx="9144000" cy="3883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tx2">
                  <a:lumMod val="50000"/>
                </a:schemeClr>
              </a:buClr>
            </a:pPr>
            <a:r>
              <a:rPr lang="es-ES" sz="2400" dirty="0" smtClean="0">
                <a:latin typeface="Arial Unicode MS" pitchFamily="34" charset="-128"/>
              </a:rPr>
              <a:t>Son los </a:t>
            </a:r>
            <a:r>
              <a:rPr lang="es-ES" sz="2400" dirty="0" err="1" smtClean="0">
                <a:latin typeface="Arial Unicode MS" pitchFamily="34" charset="-128"/>
                <a:hlinkClick r:id="rId2"/>
              </a:rPr>
              <a:t>retinoides</a:t>
            </a:r>
            <a:r>
              <a:rPr lang="es-ES" sz="2400" dirty="0" smtClean="0">
                <a:latin typeface="Arial Unicode MS" pitchFamily="34" charset="-128"/>
                <a:hlinkClick r:id="rId2"/>
              </a:rPr>
              <a:t> </a:t>
            </a:r>
            <a:r>
              <a:rPr lang="es-ES" sz="2400" dirty="0">
                <a:latin typeface="Arial Unicode MS" pitchFamily="34" charset="-128"/>
                <a:hlinkClick r:id="rId2"/>
              </a:rPr>
              <a:t>orales</a:t>
            </a:r>
            <a:r>
              <a:rPr lang="es-ES" sz="2400" dirty="0">
                <a:latin typeface="Arial Unicode MS" pitchFamily="34" charset="-128"/>
              </a:rPr>
              <a:t> (</a:t>
            </a:r>
            <a:r>
              <a:rPr lang="es-ES" sz="2400" dirty="0" err="1">
                <a:latin typeface="Arial Unicode MS" pitchFamily="34" charset="-128"/>
              </a:rPr>
              <a:t>acitretina</a:t>
            </a:r>
            <a:r>
              <a:rPr lang="es-ES" sz="2400" dirty="0">
                <a:latin typeface="Arial Unicode MS" pitchFamily="34" charset="-128"/>
              </a:rPr>
              <a:t>, </a:t>
            </a:r>
            <a:r>
              <a:rPr lang="es-ES" sz="2400" dirty="0" err="1">
                <a:latin typeface="Arial Unicode MS" pitchFamily="34" charset="-128"/>
              </a:rPr>
              <a:t>alitretinoína</a:t>
            </a:r>
            <a:r>
              <a:rPr lang="es-ES" sz="2400" dirty="0">
                <a:latin typeface="Arial Unicode MS" pitchFamily="34" charset="-128"/>
              </a:rPr>
              <a:t>, </a:t>
            </a:r>
            <a:r>
              <a:rPr lang="es-ES" sz="2400" dirty="0" err="1">
                <a:latin typeface="Arial Unicode MS" pitchFamily="34" charset="-128"/>
              </a:rPr>
              <a:t>isotretinoína</a:t>
            </a:r>
            <a:r>
              <a:rPr lang="es-ES" sz="2400" dirty="0" smtClean="0">
                <a:latin typeface="Arial Unicode MS" pitchFamily="34" charset="-128"/>
              </a:rPr>
              <a:t>), el </a:t>
            </a:r>
            <a:r>
              <a:rPr lang="es-ES" sz="2400" dirty="0" err="1" smtClean="0">
                <a:latin typeface="Arial Unicode MS" pitchFamily="34" charset="-128"/>
                <a:hlinkClick r:id="rId3"/>
              </a:rPr>
              <a:t>valproato</a:t>
            </a:r>
            <a:r>
              <a:rPr lang="es-ES" sz="2400" dirty="0" smtClean="0">
                <a:latin typeface="Arial Unicode MS" pitchFamily="34" charset="-128"/>
              </a:rPr>
              <a:t>, la </a:t>
            </a:r>
            <a:r>
              <a:rPr lang="es-ES" sz="2400" dirty="0" err="1">
                <a:latin typeface="Arial Unicode MS" pitchFamily="34" charset="-128"/>
                <a:hlinkClick r:id="rId4"/>
              </a:rPr>
              <a:t>talidomida</a:t>
            </a:r>
            <a:r>
              <a:rPr lang="es-ES" sz="2400" dirty="0">
                <a:latin typeface="Arial Unicode MS" pitchFamily="34" charset="-128"/>
              </a:rPr>
              <a:t>, la </a:t>
            </a:r>
            <a:r>
              <a:rPr lang="es-ES" sz="2400" dirty="0" err="1">
                <a:latin typeface="Arial Unicode MS" pitchFamily="34" charset="-128"/>
                <a:hlinkClick r:id="rId5"/>
              </a:rPr>
              <a:t>lenalidomida</a:t>
            </a:r>
            <a:r>
              <a:rPr lang="es-ES" sz="2400" dirty="0">
                <a:latin typeface="Arial Unicode MS" pitchFamily="34" charset="-128"/>
              </a:rPr>
              <a:t>, la </a:t>
            </a:r>
            <a:r>
              <a:rPr lang="es-ES" sz="2400" dirty="0" err="1">
                <a:latin typeface="Arial Unicode MS" pitchFamily="34" charset="-128"/>
                <a:hlinkClick r:id="rId6"/>
              </a:rPr>
              <a:t>pomalidomida</a:t>
            </a:r>
            <a:r>
              <a:rPr lang="es-ES" sz="2400" dirty="0">
                <a:latin typeface="Arial Unicode MS" pitchFamily="34" charset="-128"/>
              </a:rPr>
              <a:t> y el </a:t>
            </a:r>
            <a:r>
              <a:rPr lang="es-ES" sz="2400" dirty="0" err="1">
                <a:latin typeface="Arial Unicode MS" pitchFamily="34" charset="-128"/>
                <a:hlinkClick r:id="rId7"/>
              </a:rPr>
              <a:t>vismodegib</a:t>
            </a:r>
            <a:r>
              <a:rPr lang="es-ES" sz="2400" dirty="0" smtClean="0">
                <a:latin typeface="Arial Unicode MS" pitchFamily="34" charset="-128"/>
              </a:rPr>
              <a:t>.</a:t>
            </a:r>
          </a:p>
          <a:p>
            <a:pPr algn="ctr">
              <a:buClr>
                <a:schemeClr val="tx2">
                  <a:lumMod val="50000"/>
                </a:schemeClr>
              </a:buClr>
            </a:pPr>
            <a:r>
              <a:rPr lang="es-ES" sz="2400" dirty="0" smtClean="0">
                <a:latin typeface="Arial Unicode MS" pitchFamily="34" charset="-128"/>
              </a:rPr>
              <a:t>Están </a:t>
            </a:r>
            <a:r>
              <a:rPr lang="es-ES" sz="2400" dirty="0">
                <a:latin typeface="Arial Unicode MS" pitchFamily="34" charset="-128"/>
              </a:rPr>
              <a:t>contraindicados durante el embarazo y en mujeres en </a:t>
            </a:r>
            <a:r>
              <a:rPr lang="es-ES" sz="2400" dirty="0" smtClean="0">
                <a:latin typeface="Arial Unicode MS" pitchFamily="34" charset="-128"/>
              </a:rPr>
              <a:t>edad reproductiva </a:t>
            </a:r>
            <a:r>
              <a:rPr lang="es-ES" sz="2400" dirty="0">
                <a:latin typeface="Arial Unicode MS" pitchFamily="34" charset="-128"/>
              </a:rPr>
              <a:t>cuando no se cumple lo establecido en el PPE</a:t>
            </a:r>
            <a:r>
              <a:rPr lang="es-ES" sz="2400" dirty="0" smtClean="0">
                <a:latin typeface="Arial Unicode MS" pitchFamily="34" charset="-128"/>
              </a:rPr>
              <a:t>:</a:t>
            </a:r>
          </a:p>
          <a:p>
            <a:pPr lvl="1">
              <a:buClr>
                <a:schemeClr val="tx2">
                  <a:lumMod val="50000"/>
                </a:schemeClr>
              </a:buClr>
            </a:pPr>
            <a:r>
              <a:rPr lang="es-ES" sz="2200" dirty="0" smtClean="0">
                <a:latin typeface="Arial Unicode MS" pitchFamily="34" charset="-128"/>
              </a:rPr>
              <a:t>informar </a:t>
            </a:r>
            <a:r>
              <a:rPr lang="es-ES" sz="2200" dirty="0">
                <a:latin typeface="Arial Unicode MS" pitchFamily="34" charset="-128"/>
              </a:rPr>
              <a:t>a la paciente sobre los </a:t>
            </a:r>
            <a:r>
              <a:rPr lang="es-ES" sz="2200" dirty="0" smtClean="0">
                <a:latin typeface="Arial Unicode MS" pitchFamily="34" charset="-128"/>
              </a:rPr>
              <a:t>riesgos</a:t>
            </a:r>
          </a:p>
          <a:p>
            <a:pPr lvl="1">
              <a:buClr>
                <a:schemeClr val="tx2">
                  <a:lumMod val="50000"/>
                </a:schemeClr>
              </a:buClr>
            </a:pPr>
            <a:r>
              <a:rPr lang="es-ES" sz="2200" dirty="0" smtClean="0">
                <a:latin typeface="Arial Unicode MS" pitchFamily="34" charset="-128"/>
              </a:rPr>
              <a:t>utilizar </a:t>
            </a:r>
            <a:r>
              <a:rPr lang="es-ES" sz="2200" dirty="0">
                <a:latin typeface="Arial Unicode MS" pitchFamily="34" charset="-128"/>
              </a:rPr>
              <a:t>al menos un método anticonceptivo </a:t>
            </a:r>
            <a:r>
              <a:rPr lang="es-ES" sz="2200" dirty="0" smtClean="0">
                <a:latin typeface="Arial Unicode MS" pitchFamily="34" charset="-128"/>
              </a:rPr>
              <a:t>eficaz</a:t>
            </a:r>
          </a:p>
          <a:p>
            <a:pPr lvl="1">
              <a:buClr>
                <a:schemeClr val="tx2">
                  <a:lumMod val="50000"/>
                </a:schemeClr>
              </a:buClr>
            </a:pPr>
            <a:r>
              <a:rPr lang="es-ES" sz="2200" dirty="0" smtClean="0">
                <a:latin typeface="Arial Unicode MS" pitchFamily="34" charset="-128"/>
              </a:rPr>
              <a:t>comprobar </a:t>
            </a:r>
            <a:r>
              <a:rPr lang="es-ES" sz="2200" dirty="0">
                <a:latin typeface="Arial Unicode MS" pitchFamily="34" charset="-128"/>
              </a:rPr>
              <a:t>la ausencia de embarazo antes de iniciar el tratamiento, durante el mismo (mensualmente o según sea necesario) y en algunos casos tras la </a:t>
            </a:r>
            <a:r>
              <a:rPr lang="es-ES" sz="2200" dirty="0" smtClean="0">
                <a:latin typeface="Arial Unicode MS" pitchFamily="34" charset="-128"/>
              </a:rPr>
              <a:t>finalización</a:t>
            </a:r>
            <a:endParaRPr lang="es-ES" sz="2200" dirty="0">
              <a:latin typeface="Arial Unicode MS" pitchFamily="34" charset="-128"/>
            </a:endParaRPr>
          </a:p>
          <a:p>
            <a:pPr>
              <a:buFontTx/>
              <a:buNone/>
            </a:pPr>
            <a:endParaRPr lang="es-ES" dirty="0" smtClean="0"/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88996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-14918" y="0"/>
            <a:ext cx="9144000" cy="1786210"/>
          </a:xfrm>
        </p:spPr>
        <p:txBody>
          <a:bodyPr/>
          <a:lstStyle/>
          <a:p>
            <a:r>
              <a:rPr lang="es-ES" sz="3200" dirty="0" smtClean="0"/>
              <a:t>Información </a:t>
            </a:r>
            <a:r>
              <a:rPr lang="es-ES" sz="3200" dirty="0"/>
              <a:t>sobre prevención de riesgos de medicamentos autorizada por la AEMPS</a:t>
            </a:r>
            <a:endParaRPr lang="es-ES" sz="3200" dirty="0">
              <a:solidFill>
                <a:schemeClr val="tx2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0" y="1786210"/>
            <a:ext cx="9227705" cy="3875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rgbClr val="4BACC6">
                  <a:lumMod val="50000"/>
                </a:srgbClr>
              </a:buClr>
            </a:pPr>
            <a:r>
              <a:rPr lang="es-ES" sz="2400" dirty="0" smtClean="0">
                <a:solidFill>
                  <a:prstClr val="black"/>
                </a:solidFill>
              </a:rPr>
              <a:t>Otros </a:t>
            </a:r>
            <a:r>
              <a:rPr lang="es-ES" sz="2400" dirty="0">
                <a:solidFill>
                  <a:prstClr val="black"/>
                </a:solidFill>
              </a:rPr>
              <a:t>fármacos </a:t>
            </a:r>
            <a:r>
              <a:rPr lang="es-ES" sz="2400" dirty="0" smtClean="0">
                <a:solidFill>
                  <a:prstClr val="black"/>
                </a:solidFill>
              </a:rPr>
              <a:t>disponen </a:t>
            </a:r>
            <a:r>
              <a:rPr lang="es-ES" sz="2400" dirty="0">
                <a:solidFill>
                  <a:prstClr val="black"/>
                </a:solidFill>
              </a:rPr>
              <a:t>de información adicional sobre prevención de riesgos para su uso en mujeres en edad reproductiva, pero no tienen un PPE como </a:t>
            </a:r>
            <a:r>
              <a:rPr lang="es-ES" sz="2400" dirty="0" smtClean="0">
                <a:solidFill>
                  <a:prstClr val="black"/>
                </a:solidFill>
              </a:rPr>
              <a:t>tal (</a:t>
            </a:r>
            <a:r>
              <a:rPr lang="es-ES" sz="2400" dirty="0" err="1" smtClean="0">
                <a:solidFill>
                  <a:prstClr val="black"/>
                </a:solidFill>
              </a:rPr>
              <a:t>ej</a:t>
            </a:r>
            <a:r>
              <a:rPr lang="es-ES" sz="2400" dirty="0" smtClean="0">
                <a:solidFill>
                  <a:prstClr val="black"/>
                </a:solidFill>
              </a:rPr>
              <a:t>: el </a:t>
            </a:r>
            <a:r>
              <a:rPr lang="es-ES" sz="2400" dirty="0" err="1">
                <a:solidFill>
                  <a:prstClr val="black"/>
                </a:solidFill>
              </a:rPr>
              <a:t>ambrisentán</a:t>
            </a:r>
            <a:r>
              <a:rPr lang="es-ES" sz="2400" dirty="0">
                <a:solidFill>
                  <a:prstClr val="black"/>
                </a:solidFill>
              </a:rPr>
              <a:t>, el </a:t>
            </a:r>
            <a:r>
              <a:rPr lang="es-ES" sz="2400" dirty="0" err="1">
                <a:solidFill>
                  <a:prstClr val="black"/>
                </a:solidFill>
              </a:rPr>
              <a:t>baricitinib</a:t>
            </a:r>
            <a:r>
              <a:rPr lang="es-ES" sz="2400" dirty="0">
                <a:solidFill>
                  <a:prstClr val="black"/>
                </a:solidFill>
              </a:rPr>
              <a:t>, el </a:t>
            </a:r>
            <a:r>
              <a:rPr lang="es-ES" sz="2400" dirty="0" err="1">
                <a:solidFill>
                  <a:prstClr val="black"/>
                </a:solidFill>
              </a:rPr>
              <a:t>bosentán</a:t>
            </a:r>
            <a:r>
              <a:rPr lang="es-ES" sz="2400" dirty="0">
                <a:solidFill>
                  <a:prstClr val="black"/>
                </a:solidFill>
              </a:rPr>
              <a:t>, la </a:t>
            </a:r>
            <a:r>
              <a:rPr lang="es-ES" sz="2400" dirty="0" err="1">
                <a:solidFill>
                  <a:prstClr val="black"/>
                </a:solidFill>
              </a:rPr>
              <a:t>cladribina</a:t>
            </a:r>
            <a:r>
              <a:rPr lang="es-ES" sz="2400" dirty="0">
                <a:solidFill>
                  <a:prstClr val="black"/>
                </a:solidFill>
              </a:rPr>
              <a:t>, el </a:t>
            </a:r>
            <a:r>
              <a:rPr lang="es-ES" sz="2400" dirty="0" err="1">
                <a:solidFill>
                  <a:prstClr val="black"/>
                </a:solidFill>
                <a:hlinkClick r:id="rId2"/>
              </a:rPr>
              <a:t>fingolimod</a:t>
            </a:r>
            <a:r>
              <a:rPr lang="es-ES" sz="2400" dirty="0">
                <a:solidFill>
                  <a:prstClr val="black"/>
                </a:solidFill>
              </a:rPr>
              <a:t>, el </a:t>
            </a:r>
            <a:r>
              <a:rPr lang="es-ES" sz="2400" dirty="0" err="1">
                <a:solidFill>
                  <a:prstClr val="black"/>
                </a:solidFill>
              </a:rPr>
              <a:t>tolvaptán</a:t>
            </a:r>
            <a:r>
              <a:rPr lang="es-ES" sz="2400" dirty="0">
                <a:solidFill>
                  <a:prstClr val="black"/>
                </a:solidFill>
              </a:rPr>
              <a:t>, etc</a:t>
            </a:r>
            <a:r>
              <a:rPr lang="es-ES" sz="2400" dirty="0" smtClean="0">
                <a:solidFill>
                  <a:prstClr val="black"/>
                </a:solidFill>
              </a:rPr>
              <a:t>.) </a:t>
            </a:r>
          </a:p>
          <a:p>
            <a:pPr>
              <a:buClr>
                <a:srgbClr val="4BACC6">
                  <a:lumMod val="50000"/>
                </a:srgbClr>
              </a:buClr>
            </a:pPr>
            <a:r>
              <a:rPr lang="es-ES" sz="2400" dirty="0" smtClean="0">
                <a:solidFill>
                  <a:prstClr val="black"/>
                </a:solidFill>
              </a:rPr>
              <a:t>Información disponible </a:t>
            </a:r>
            <a:r>
              <a:rPr lang="es-ES" sz="2400" dirty="0">
                <a:solidFill>
                  <a:prstClr val="black"/>
                </a:solidFill>
              </a:rPr>
              <a:t>en la web de la AEMPS </a:t>
            </a:r>
            <a:r>
              <a:rPr lang="es-ES" sz="2400" dirty="0" smtClean="0">
                <a:solidFill>
                  <a:prstClr val="black"/>
                </a:solidFill>
              </a:rPr>
              <a:t>en las secciones:</a:t>
            </a:r>
            <a:endParaRPr lang="es-ES" sz="2400" dirty="0">
              <a:solidFill>
                <a:prstClr val="black"/>
              </a:solidFill>
            </a:endParaRPr>
          </a:p>
          <a:p>
            <a:pPr lvl="1">
              <a:buClr>
                <a:srgbClr val="4BACC6">
                  <a:lumMod val="50000"/>
                </a:srgbClr>
              </a:buClr>
            </a:pPr>
            <a:r>
              <a:rPr lang="es-ES" sz="2000" b="1" dirty="0" smtClean="0">
                <a:solidFill>
                  <a:schemeClr val="tx2"/>
                </a:solidFill>
                <a:latin typeface="Arial Unicode MS" pitchFamily="34" charset="-128"/>
                <a:hlinkClick r:id="rId3"/>
              </a:rPr>
              <a:t>CIMA</a:t>
            </a:r>
            <a:r>
              <a:rPr lang="es-ES" sz="2000" dirty="0">
                <a:latin typeface="Arial Unicode MS" pitchFamily="34" charset="-128"/>
              </a:rPr>
              <a:t>: Centro de Información Online de Medicamentos de la AEMPS </a:t>
            </a:r>
            <a:r>
              <a:rPr lang="es-ES" sz="2000" dirty="0" smtClean="0">
                <a:latin typeface="Arial Unicode MS" pitchFamily="34" charset="-128"/>
              </a:rPr>
              <a:t>icono       (</a:t>
            </a:r>
            <a:r>
              <a:rPr lang="es-ES" sz="2000" dirty="0">
                <a:latin typeface="Arial Unicode MS" pitchFamily="34" charset="-128"/>
              </a:rPr>
              <a:t>Información adicional) </a:t>
            </a:r>
            <a:r>
              <a:rPr lang="es-ES" sz="2000" dirty="0" smtClean="0">
                <a:latin typeface="Arial Unicode MS" pitchFamily="34" charset="-128"/>
              </a:rPr>
              <a:t>     </a:t>
            </a:r>
          </a:p>
          <a:p>
            <a:pPr lvl="1">
              <a:buClr>
                <a:schemeClr val="tx2">
                  <a:lumMod val="50000"/>
                </a:schemeClr>
              </a:buClr>
            </a:pPr>
            <a:r>
              <a:rPr lang="es-ES" sz="2000" b="1" dirty="0" err="1" smtClean="0">
                <a:solidFill>
                  <a:schemeClr val="tx2"/>
                </a:solidFill>
                <a:latin typeface="Arial Unicode MS" pitchFamily="34" charset="-128"/>
              </a:rPr>
              <a:t>Farmacovigilancia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>
                <a:latin typeface="Arial Unicode MS" pitchFamily="34" charset="-128"/>
              </a:rPr>
              <a:t>(Información sobre prevención de riesgos: materiales informativos de seguridad) en la dirección web </a:t>
            </a:r>
            <a:r>
              <a:rPr lang="es-ES" sz="2000" dirty="0">
                <a:latin typeface="Arial Unicode MS" pitchFamily="34" charset="-128"/>
                <a:hlinkClick r:id="rId4"/>
              </a:rPr>
              <a:t>https://cima.aemps.es/cima/materiales.do</a:t>
            </a:r>
            <a:r>
              <a:rPr lang="es-ES" sz="2000" dirty="0" smtClean="0">
                <a:latin typeface="Arial Unicode MS" pitchFamily="34" charset="-128"/>
              </a:rPr>
              <a:t>.</a:t>
            </a:r>
          </a:p>
          <a:p>
            <a:pPr>
              <a:buClr>
                <a:schemeClr val="tx2">
                  <a:lumMod val="50000"/>
                </a:schemeClr>
              </a:buClr>
            </a:pPr>
            <a:endParaRPr lang="es-ES" sz="2400" dirty="0">
              <a:latin typeface="Arial Unicode MS" pitchFamily="34" charset="-128"/>
            </a:endParaRPr>
          </a:p>
          <a:p>
            <a:pPr>
              <a:buFontTx/>
              <a:buNone/>
            </a:pPr>
            <a:endParaRPr lang="es-ES" dirty="0" smtClean="0"/>
          </a:p>
          <a:p>
            <a:endParaRPr lang="es-ES" dirty="0" smtClean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77275" y="3717032"/>
            <a:ext cx="466725" cy="417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92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2"/>
                </a:solidFill>
                <a:latin typeface="Arial Black" pitchFamily="34" charset="0"/>
              </a:rPr>
              <a:t>TITULO</a:t>
            </a:r>
            <a:endParaRPr lang="es-ES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611560" y="1340768"/>
            <a:ext cx="7992888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1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2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</a:t>
            </a:r>
            <a:r>
              <a:rPr lang="es-ES" dirty="0" smtClean="0">
                <a:latin typeface="Arial Unicode MS" pitchFamily="34" charset="-128"/>
              </a:rPr>
              <a:t>3</a:t>
            </a:r>
            <a:endParaRPr lang="es-ES" dirty="0">
              <a:latin typeface="Arial Unicode MS" pitchFamily="34" charset="-128"/>
            </a:endParaRPr>
          </a:p>
          <a:p>
            <a:pPr marL="0" indent="0">
              <a:buClr>
                <a:schemeClr val="tx2">
                  <a:lumMod val="50000"/>
                </a:schemeClr>
              </a:buClr>
              <a:buNone/>
            </a:pPr>
            <a:endParaRPr lang="es-ES" dirty="0">
              <a:latin typeface="Arial Unicode MS" pitchFamily="34" charset="-128"/>
            </a:endParaRPr>
          </a:p>
          <a:p>
            <a:pPr>
              <a:buFontTx/>
              <a:buNone/>
            </a:pPr>
            <a:endParaRPr lang="es-ES" dirty="0" smtClean="0"/>
          </a:p>
          <a:p>
            <a:endParaRPr lang="es-ES" dirty="0" smtClean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019" y="289899"/>
            <a:ext cx="8370461" cy="2663329"/>
          </a:xfrm>
          <a:prstGeom prst="rect">
            <a:avLst/>
          </a:prstGeom>
        </p:spPr>
      </p:pic>
      <p:sp>
        <p:nvSpPr>
          <p:cNvPr id="5" name="Elipse 4"/>
          <p:cNvSpPr/>
          <p:nvPr/>
        </p:nvSpPr>
        <p:spPr>
          <a:xfrm>
            <a:off x="8465604" y="1778424"/>
            <a:ext cx="360040" cy="288032"/>
          </a:xfrm>
          <a:prstGeom prst="ellipse">
            <a:avLst/>
          </a:prstGeom>
          <a:noFill/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7" name="Grupo 6"/>
          <p:cNvGrpSpPr/>
          <p:nvPr/>
        </p:nvGrpSpPr>
        <p:grpSpPr>
          <a:xfrm>
            <a:off x="542922" y="2827713"/>
            <a:ext cx="8144662" cy="4091815"/>
            <a:chOff x="542922" y="2827713"/>
            <a:chExt cx="8144662" cy="4091815"/>
          </a:xfrm>
        </p:grpSpPr>
        <p:pic>
          <p:nvPicPr>
            <p:cNvPr id="3" name="Imagen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42922" y="2827713"/>
              <a:ext cx="8144662" cy="4091815"/>
            </a:xfrm>
            <a:prstGeom prst="rect">
              <a:avLst/>
            </a:prstGeom>
          </p:spPr>
        </p:pic>
        <p:sp>
          <p:nvSpPr>
            <p:cNvPr id="6" name="Rectángulo 5"/>
            <p:cNvSpPr/>
            <p:nvPr/>
          </p:nvSpPr>
          <p:spPr>
            <a:xfrm>
              <a:off x="2627784" y="4077072"/>
              <a:ext cx="2520280" cy="720080"/>
            </a:xfrm>
            <a:prstGeom prst="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" name="Rectángulo 8"/>
            <p:cNvSpPr/>
            <p:nvPr/>
          </p:nvSpPr>
          <p:spPr>
            <a:xfrm>
              <a:off x="5436096" y="4077072"/>
              <a:ext cx="2520280" cy="720080"/>
            </a:xfrm>
            <a:prstGeom prst="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1383088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nawMmTpcdlbfMFoGopqk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xYxz5B8gosKIc50IFAKL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wjMHoTj4NvKVyizNkTnl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Hy7AzppM9zpyreModfXkF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bPzgoGZ8qpD1tJ3F4ATwbP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6Gj9T9JaIbWbW0vWgijG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YCToOdBRTho2reSUHAN9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sKhi5dC2cZkLXKsAcNKVb"/>
</p:tagLst>
</file>

<file path=ppt/theme/theme1.xml><?xml version="1.0" encoding="utf-8"?>
<a:theme xmlns:a="http://schemas.openxmlformats.org/drawingml/2006/main" name="3_Diseño personalizado">
  <a:themeElements>
    <a:clrScheme name="Personalizado 2">
      <a:dk1>
        <a:sysClr val="windowText" lastClr="000000"/>
      </a:dk1>
      <a:lt1>
        <a:sysClr val="window" lastClr="FFFFFF"/>
      </a:lt1>
      <a:dk2>
        <a:srgbClr val="4BACC6"/>
      </a:dk2>
      <a:lt2>
        <a:srgbClr val="EEECE1"/>
      </a:lt2>
      <a:accent1>
        <a:srgbClr val="31859B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1918</TotalTime>
  <Words>1221</Words>
  <Application>Microsoft Office PowerPoint</Application>
  <PresentationFormat>Presentación en pantalla (4:3)</PresentationFormat>
  <Paragraphs>76</Paragraphs>
  <Slides>16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5" baseType="lpstr">
      <vt:lpstr>Arial</vt:lpstr>
      <vt:lpstr>Arial Black</vt:lpstr>
      <vt:lpstr>Arial Unicode MS</vt:lpstr>
      <vt:lpstr>Avenir Light</vt:lpstr>
      <vt:lpstr>Calibri</vt:lpstr>
      <vt:lpstr>Times New Roman</vt:lpstr>
      <vt:lpstr>Verdana</vt:lpstr>
      <vt:lpstr>Wingdings</vt:lpstr>
      <vt:lpstr>3_Diseño personalizado</vt:lpstr>
      <vt:lpstr> FÁRMACOS Y TERATOGENICIDAD  Vol 27, nº7 2019</vt:lpstr>
      <vt:lpstr>Sumario</vt:lpstr>
      <vt:lpstr>INTRODUCCIÓN</vt:lpstr>
      <vt:lpstr>CONSIDERACIONES GENERALES DE LA PRESCRIPCIÓN EN EL EMBARAZO</vt:lpstr>
      <vt:lpstr>PROGRAMA DE PREVENCIÓN DE EMBARAZOS (PPE)</vt:lpstr>
      <vt:lpstr>PROGRAMA DE PREVENCIÓN DE EMBARAZOS (PPE)</vt:lpstr>
      <vt:lpstr>Fármacos que actualmente disponen de PPE </vt:lpstr>
      <vt:lpstr>Información sobre prevención de riesgos de medicamentos autorizada por la AEMPS</vt:lpstr>
      <vt:lpstr>TITULO</vt:lpstr>
      <vt:lpstr>FÁRMACOS TERATOGÉNICOS</vt:lpstr>
      <vt:lpstr>Tabla 2. Fármacos contraindicados en el primer trimestre o durante todo el embarazo</vt:lpstr>
      <vt:lpstr>Tabla 2. Fármacos contraindicados en el primer trimestre o durante todo el embarazo</vt:lpstr>
      <vt:lpstr>Tabla 2. Fármacos contraindicados en el primer trimestre o durante todo el embarazo</vt:lpstr>
      <vt:lpstr>FÁRMACOS CON EFECTOS FETOTÓXICOS</vt:lpstr>
      <vt:lpstr>Presentación de PowerPoint</vt:lpstr>
      <vt:lpstr>Para mas información y bibliografía…</vt:lpstr>
    </vt:vector>
  </TitlesOfParts>
  <Company>N.G.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INFAC Información Farmacoterapéutica</dc:title>
  <dc:creator>COMITE REDACCION INFAC</dc:creator>
  <cp:lastModifiedBy>Benitez Muniozguren, Cristina</cp:lastModifiedBy>
  <cp:revision>202</cp:revision>
  <dcterms:created xsi:type="dcterms:W3CDTF">2007-11-13T08:52:06Z</dcterms:created>
  <dcterms:modified xsi:type="dcterms:W3CDTF">2020-01-27T12:38:09Z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oogle.Documents.DocumentId">
    <vt:lpwstr>160ivq7-8rTnREubEONBuH9j9k92nA21cNajGSl9HSP4</vt:lpwstr>
  </property>
  <property fmtid="{D5CDD505-2E9C-101B-9397-08002B2CF9AE}" pid="3" name="Google.Documents.RevisionId">
    <vt:lpwstr>12863737458791287082</vt:lpwstr>
  </property>
  <property fmtid="{D5CDD505-2E9C-101B-9397-08002B2CF9AE}" pid="4" name="Google.Documents.PreviousRevisionId">
    <vt:lpwstr>12445244904266056390</vt:lpwstr>
  </property>
  <property fmtid="{D5CDD505-2E9C-101B-9397-08002B2CF9AE}" pid="5" name="Google.Documents.PluginVersion">
    <vt:lpwstr>2.0.2026.3768</vt:lpwstr>
  </property>
  <property fmtid="{D5CDD505-2E9C-101B-9397-08002B2CF9AE}" pid="6" name="Google.Documents.MergeIncapabilityFlags">
    <vt:i4>0</vt:i4>
  </property>
  <property fmtid="{D5CDD505-2E9C-101B-9397-08002B2CF9AE}" pid="7" name="Google.Documents.Tracking">
    <vt:lpwstr>true</vt:lpwstr>
  </property>
</Properties>
</file>