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87" r:id="rId4"/>
    <p:sldId id="340" r:id="rId5"/>
    <p:sldId id="335" r:id="rId6"/>
    <p:sldId id="352" r:id="rId7"/>
    <p:sldId id="354" r:id="rId8"/>
    <p:sldId id="353" r:id="rId9"/>
    <p:sldId id="355" r:id="rId10"/>
    <p:sldId id="357" r:id="rId11"/>
    <p:sldId id="358" r:id="rId12"/>
    <p:sldId id="359" r:id="rId13"/>
    <p:sldId id="360" r:id="rId14"/>
    <p:sldId id="361" r:id="rId15"/>
    <p:sldId id="362" r:id="rId16"/>
    <p:sldId id="339" r:id="rId17"/>
    <p:sldId id="292" r:id="rId18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6" autoAdjust="0"/>
    <p:restoredTop sz="95332" autoAdjust="0"/>
  </p:normalViewPr>
  <p:slideViewPr>
    <p:cSldViewPr>
      <p:cViewPr varScale="1">
        <p:scale>
          <a:sx n="74" d="100"/>
          <a:sy n="74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tsi.red.es/ontsi/sites/ontsi/files/los_ciudadanos_ante_la_e-sanidad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INTERNET: FUENTES DE</a:t>
            </a:r>
            <a:br>
              <a:rPr lang="es-ES" b="1" dirty="0"/>
            </a:br>
            <a:r>
              <a:rPr lang="es-ES" b="1" dirty="0"/>
              <a:t>INFORMACIÓN DE SALUD</a:t>
            </a:r>
            <a:br>
              <a:rPr lang="es-ES" b="1" dirty="0"/>
            </a:br>
            <a:r>
              <a:rPr lang="es-ES" b="1" dirty="0"/>
              <a:t>PARA LA CIUDADANÍA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27, nº 9 - 2019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65863"/>
            <a:ext cx="5972517" cy="41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0" y="5069972"/>
            <a:ext cx="38519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Introducir </a:t>
            </a:r>
            <a:r>
              <a:rPr lang="es-ES" sz="1200" dirty="0"/>
              <a:t>el nombre de la web (PALABRA CLAVE) en el buscador para acceder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21790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1331640" y="1052736"/>
            <a:ext cx="6840760" cy="3960440"/>
            <a:chOff x="827584" y="1088660"/>
            <a:chExt cx="7344816" cy="44116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1088660"/>
              <a:ext cx="7344816" cy="86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1950429"/>
              <a:ext cx="7344816" cy="354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" y="5013176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" y="5013176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9" y="1001309"/>
            <a:ext cx="88677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" y="5233061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611561" y="1017268"/>
            <a:ext cx="7954806" cy="4139924"/>
            <a:chOff x="899589" y="1017268"/>
            <a:chExt cx="7666777" cy="3879088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1" y="1017268"/>
              <a:ext cx="7666775" cy="75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64"/>
            <a:stretch/>
          </p:blipFill>
          <p:spPr bwMode="auto">
            <a:xfrm>
              <a:off x="899589" y="1768265"/>
              <a:ext cx="7666775" cy="3128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8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" y="5013176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539553" y="980728"/>
            <a:ext cx="8375934" cy="3816424"/>
            <a:chOff x="794947" y="980728"/>
            <a:chExt cx="8120539" cy="35479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947" y="980728"/>
              <a:ext cx="8105070" cy="80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90"/>
            <a:stretch/>
          </p:blipFill>
          <p:spPr bwMode="auto">
            <a:xfrm>
              <a:off x="810417" y="1782372"/>
              <a:ext cx="8105069" cy="274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75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FUENTES DE INFORMACIÓN DE SALUD PARA LA CIUDADANÍA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" y="5013176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179512" y="1124744"/>
            <a:ext cx="8748464" cy="3600400"/>
            <a:chOff x="429729" y="1283203"/>
            <a:chExt cx="8244408" cy="3314561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090" y="1283203"/>
              <a:ext cx="8235047" cy="806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4"/>
            <a:stretch/>
          </p:blipFill>
          <p:spPr bwMode="auto">
            <a:xfrm>
              <a:off x="429729" y="2089866"/>
              <a:ext cx="8244408" cy="2507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6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5" y="116632"/>
            <a:ext cx="7920880" cy="37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23884" y="620688"/>
            <a:ext cx="9020115" cy="46474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smtClean="0">
                <a:latin typeface="+mj-lt"/>
              </a:rPr>
              <a:t>La </a:t>
            </a:r>
            <a:r>
              <a:rPr lang="es-ES" sz="1800" dirty="0">
                <a:latin typeface="+mj-lt"/>
              </a:rPr>
              <a:t>búsqueda de información en internet </a:t>
            </a:r>
            <a:r>
              <a:rPr lang="es-ES" sz="1800" dirty="0" smtClean="0">
                <a:latin typeface="+mj-lt"/>
              </a:rPr>
              <a:t>está </a:t>
            </a:r>
            <a:r>
              <a:rPr lang="es-ES" sz="1800" dirty="0">
                <a:latin typeface="+mj-lt"/>
              </a:rPr>
              <a:t>cambiando el modelo de relación entre pacientes y profesionales sanitarios</a:t>
            </a: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Internet </a:t>
            </a:r>
            <a:r>
              <a:rPr lang="es-ES" sz="1800" dirty="0">
                <a:latin typeface="+mj-lt"/>
              </a:rPr>
              <a:t>es una fuente orientativa de información, no válida </a:t>
            </a:r>
            <a:r>
              <a:rPr lang="es-ES" sz="1800" dirty="0">
                <a:latin typeface="+mj-lt"/>
              </a:rPr>
              <a:t>para </a:t>
            </a:r>
            <a:r>
              <a:rPr lang="es-ES" sz="1800" dirty="0">
                <a:latin typeface="+mj-lt"/>
              </a:rPr>
              <a:t>el autodiagnóstico, ni para el </a:t>
            </a:r>
            <a:r>
              <a:rPr lang="es-ES" sz="1800" dirty="0" err="1">
                <a:latin typeface="+mj-lt"/>
              </a:rPr>
              <a:t>autotratamiento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y, </a:t>
            </a:r>
            <a:r>
              <a:rPr lang="es-ES" sz="1800" dirty="0">
                <a:latin typeface="+mj-lt"/>
              </a:rPr>
              <a:t>por tanto, debe ser valorada con prudencia y contrastada siempre con los profesionales </a:t>
            </a:r>
            <a:r>
              <a:rPr lang="es-ES" sz="1800" dirty="0">
                <a:latin typeface="+mj-lt"/>
              </a:rPr>
              <a:t>sanitarios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Su </a:t>
            </a:r>
            <a:r>
              <a:rPr lang="es-ES" sz="1800" dirty="0">
                <a:latin typeface="+mj-lt"/>
              </a:rPr>
              <a:t>principal inconveniente </a:t>
            </a:r>
            <a:r>
              <a:rPr lang="es-ES" sz="1800" dirty="0">
                <a:latin typeface="+mj-lt"/>
              </a:rPr>
              <a:t>es </a:t>
            </a:r>
            <a:r>
              <a:rPr lang="es-ES" sz="1800" dirty="0">
                <a:latin typeface="+mj-lt"/>
              </a:rPr>
              <a:t>la dificultad para garantizar la fiabilidad del sitio web consultado, con el riesgo </a:t>
            </a:r>
            <a:r>
              <a:rPr lang="es-ES" sz="1800" dirty="0">
                <a:latin typeface="+mj-lt"/>
              </a:rPr>
              <a:t>de manejar </a:t>
            </a:r>
            <a:r>
              <a:rPr lang="es-ES" sz="1800" dirty="0">
                <a:latin typeface="+mj-lt"/>
              </a:rPr>
              <a:t>información </a:t>
            </a:r>
            <a:r>
              <a:rPr lang="es-ES" sz="1800" dirty="0">
                <a:latin typeface="+mj-lt"/>
              </a:rPr>
              <a:t>inexacta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Los </a:t>
            </a:r>
            <a:r>
              <a:rPr lang="es-ES" sz="1800" dirty="0">
                <a:latin typeface="+mj-lt"/>
              </a:rPr>
              <a:t>sellos de </a:t>
            </a:r>
            <a:r>
              <a:rPr lang="es-ES" sz="1800" dirty="0">
                <a:latin typeface="+mj-lt"/>
              </a:rPr>
              <a:t>calidad más </a:t>
            </a:r>
            <a:r>
              <a:rPr lang="es-ES" sz="1800" dirty="0">
                <a:latin typeface="+mj-lt"/>
              </a:rPr>
              <a:t>rigurosos actúan como indicadores de nivel de confianza, </a:t>
            </a:r>
            <a:r>
              <a:rPr lang="es-ES" sz="1800" dirty="0">
                <a:latin typeface="+mj-lt"/>
              </a:rPr>
              <a:t>aunque ningún </a:t>
            </a:r>
            <a:r>
              <a:rPr lang="es-ES" sz="1800" dirty="0">
                <a:latin typeface="+mj-lt"/>
              </a:rPr>
              <a:t>sello garantiza la calidad del contenido de las páginas que </a:t>
            </a:r>
            <a:r>
              <a:rPr lang="es-ES" sz="1800" dirty="0">
                <a:latin typeface="+mj-lt"/>
              </a:rPr>
              <a:t>acredita </a:t>
            </a:r>
            <a:r>
              <a:rPr lang="es-ES" sz="1800" dirty="0">
                <a:latin typeface="+mj-lt"/>
              </a:rPr>
              <a:t>y existen páginas web de alta calidad sin </a:t>
            </a:r>
            <a:r>
              <a:rPr lang="es-ES" sz="1800" dirty="0">
                <a:latin typeface="+mj-lt"/>
              </a:rPr>
              <a:t>sello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Los profesionales sanitarios deberíamos </a:t>
            </a:r>
            <a:r>
              <a:rPr lang="es-ES" sz="1800" dirty="0">
                <a:latin typeface="+mj-lt"/>
              </a:rPr>
              <a:t>facilitar </a:t>
            </a:r>
            <a:r>
              <a:rPr lang="es-ES" sz="1800" dirty="0">
                <a:latin typeface="+mj-lt"/>
              </a:rPr>
              <a:t>a la ciudadanía </a:t>
            </a:r>
            <a:r>
              <a:rPr lang="es-ES" sz="1800" dirty="0">
                <a:latin typeface="+mj-lt"/>
              </a:rPr>
              <a:t>páginas web </a:t>
            </a:r>
            <a:r>
              <a:rPr lang="es-ES" sz="1800" dirty="0">
                <a:latin typeface="+mj-lt"/>
              </a:rPr>
              <a:t>sobre medicamentos y salud, que sean fiables, contrastadas y actualizadas, así como informar a los pacientes sobre los aspectos en los que deben fijarse cuando navegan buscando </a:t>
            </a:r>
            <a:r>
              <a:rPr lang="es-ES" sz="1800" dirty="0">
                <a:latin typeface="+mj-lt"/>
              </a:rPr>
              <a:t>información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25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08" y="1912144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 smtClean="0">
                <a:latin typeface="Arial Unicode MS" pitchFamily="34" charset="-128"/>
              </a:rPr>
              <a:t>INFAC­ </a:t>
            </a:r>
            <a:r>
              <a:rPr lang="pt-BR" sz="2800" b="1" dirty="0" err="1" smtClean="0">
                <a:latin typeface="Arial Unicode MS" pitchFamily="34" charset="-128"/>
              </a:rPr>
              <a:t>Vol</a:t>
            </a:r>
            <a:r>
              <a:rPr lang="pt-BR" sz="2800" b="1" dirty="0" smtClean="0">
                <a:latin typeface="Arial Unicode MS" pitchFamily="34" charset="-128"/>
              </a:rPr>
              <a:t> 27 nº 9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más 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052736"/>
            <a:ext cx="8280920" cy="4032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endParaRPr lang="es-ES" sz="2400" dirty="0" smtClean="0"/>
          </a:p>
          <a:p>
            <a:r>
              <a:rPr lang="es-ES" sz="2400" dirty="0">
                <a:solidFill>
                  <a:schemeClr val="bg1"/>
                </a:solidFill>
              </a:rPr>
              <a:t>INTRODUCCIÓN</a:t>
            </a:r>
          </a:p>
          <a:p>
            <a:r>
              <a:rPr lang="es-ES" sz="2400" dirty="0">
                <a:solidFill>
                  <a:schemeClr val="bg1"/>
                </a:solidFill>
              </a:rPr>
              <a:t>¿CÓMO USA EL PACIENTE INTERNET?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Ventajas e inconvenientes del acceso a internet</a:t>
            </a:r>
          </a:p>
          <a:p>
            <a:r>
              <a:rPr lang="es-ES" sz="2400" dirty="0">
                <a:solidFill>
                  <a:schemeClr val="bg1"/>
                </a:solidFill>
              </a:rPr>
              <a:t>CALIDAD DE LA INFORMACIÓN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¿Cómo se valora la calidad de una web sobre salud?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¿Cómo distinguir una web de calidad?</a:t>
            </a:r>
          </a:p>
          <a:p>
            <a:r>
              <a:rPr lang="es-ES" sz="2400" dirty="0">
                <a:solidFill>
                  <a:schemeClr val="bg1"/>
                </a:solidFill>
              </a:rPr>
              <a:t>FUENTES DE INFORMACIÓN DE SALUD PARA </a:t>
            </a:r>
            <a:r>
              <a:rPr lang="es-ES" sz="2400" dirty="0" smtClean="0">
                <a:solidFill>
                  <a:schemeClr val="bg1"/>
                </a:solidFill>
              </a:rPr>
              <a:t>LA CIUDADANÍA</a:t>
            </a: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IDEAS </a:t>
            </a:r>
            <a:r>
              <a:rPr lang="es-ES" sz="2400" dirty="0" smtClean="0">
                <a:solidFill>
                  <a:schemeClr val="bg1"/>
                </a:solidFill>
              </a:rPr>
              <a:t>CLAVE</a:t>
            </a:r>
            <a:r>
              <a:rPr lang="es-ES" sz="2400" dirty="0"/>
              <a:t>	</a:t>
            </a: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es-ES" sz="3600" b="1" dirty="0" smtClean="0"/>
              <a:t>INTRODUCCIÓN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374705" y="1124744"/>
            <a:ext cx="8568952" cy="43396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Internet se ha </a:t>
            </a:r>
            <a:r>
              <a:rPr lang="es-ES" sz="2000" dirty="0">
                <a:latin typeface="+mj-lt"/>
              </a:rPr>
              <a:t>convertido en un importante recurso de información sobre salud para la </a:t>
            </a:r>
            <a:r>
              <a:rPr lang="es-ES" sz="2000" dirty="0" smtClean="0">
                <a:latin typeface="+mj-lt"/>
              </a:rPr>
              <a:t>ciudadanía</a:t>
            </a: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El papel de la </a:t>
            </a:r>
            <a:r>
              <a:rPr lang="es-ES" sz="2000" dirty="0">
                <a:latin typeface="+mj-lt"/>
              </a:rPr>
              <a:t>ciudadanía </a:t>
            </a:r>
            <a:r>
              <a:rPr lang="es-ES" sz="2000" dirty="0" smtClean="0">
                <a:latin typeface="+mj-lt"/>
              </a:rPr>
              <a:t>respecto a la salud está </a:t>
            </a:r>
            <a:r>
              <a:rPr lang="es-ES" sz="2000" dirty="0">
                <a:latin typeface="+mj-lt"/>
              </a:rPr>
              <a:t>dejando de ser eminentemente pasivo para pasar a ejercer una función mucho más </a:t>
            </a:r>
            <a:r>
              <a:rPr lang="es-ES" sz="2000" dirty="0" smtClean="0">
                <a:latin typeface="+mj-lt"/>
              </a:rPr>
              <a:t>activa, </a:t>
            </a:r>
            <a:r>
              <a:rPr lang="es-ES" sz="2000" dirty="0">
                <a:latin typeface="+mj-lt"/>
              </a:rPr>
              <a:t>y las tecnologías de la información y comunicación (TIC) </a:t>
            </a:r>
            <a:r>
              <a:rPr lang="es-ES" sz="2000" dirty="0" smtClean="0">
                <a:latin typeface="+mj-lt"/>
              </a:rPr>
              <a:t>facilitan esa transición en el </a:t>
            </a:r>
            <a:r>
              <a:rPr lang="es-ES" sz="2000" dirty="0">
                <a:latin typeface="+mj-lt"/>
              </a:rPr>
              <a:t>modelo de relación entre pacientes y profesionales sanitarios.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>
                <a:latin typeface="+mj-lt"/>
              </a:rPr>
              <a:t>El principal inconveniente de internet es la dificultad para garantizar la fiabilidad del sitio web consultado, con el riesgo que conlleva manejar información </a:t>
            </a:r>
            <a:r>
              <a:rPr lang="es-ES" sz="2000" dirty="0" smtClean="0">
                <a:latin typeface="+mj-lt"/>
              </a:rPr>
              <a:t>inexacta.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>
                <a:latin typeface="+mj-lt"/>
              </a:rPr>
              <a:t>El objetivo de </a:t>
            </a:r>
            <a:r>
              <a:rPr lang="es-ES" sz="2000" dirty="0" smtClean="0">
                <a:latin typeface="+mj-lt"/>
              </a:rPr>
              <a:t>esta presentación-INFAC </a:t>
            </a:r>
            <a:r>
              <a:rPr lang="es-ES" sz="2000" dirty="0">
                <a:latin typeface="+mj-lt"/>
              </a:rPr>
              <a:t>es proporcionar recursos de información para la ciudadanía y criterios para valorar la fiabilidad de la información disponible en </a:t>
            </a:r>
            <a:r>
              <a:rPr lang="es-ES" sz="2000" dirty="0" smtClean="0">
                <a:latin typeface="+mj-lt"/>
              </a:rPr>
              <a:t>internet</a:t>
            </a:r>
            <a:endParaRPr lang="es-E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-29823" y="21098"/>
            <a:ext cx="9252520" cy="1143000"/>
          </a:xfrm>
        </p:spPr>
        <p:txBody>
          <a:bodyPr/>
          <a:lstStyle/>
          <a:p>
            <a:r>
              <a:rPr lang="es-ES" sz="3400" b="1" dirty="0"/>
              <a:t>¿CÓMO USA EL PACIENTE INTERNET?</a:t>
            </a:r>
            <a:endParaRPr lang="es-ES" sz="34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419973" y="1244009"/>
            <a:ext cx="8568952" cy="36394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2000" dirty="0" smtClean="0">
                <a:latin typeface="+mn-lt"/>
              </a:rPr>
              <a:t>Según datos del año </a:t>
            </a:r>
            <a:r>
              <a:rPr lang="es-ES" sz="2000" dirty="0" smtClean="0">
                <a:latin typeface="+mn-lt"/>
              </a:rPr>
              <a:t>2016*:</a:t>
            </a:r>
            <a:endParaRPr lang="es-ES" sz="2000" dirty="0" smtClean="0">
              <a:latin typeface="+mn-lt"/>
            </a:endParaRPr>
          </a:p>
          <a:p>
            <a:pPr>
              <a:buClr>
                <a:schemeClr val="accent1"/>
              </a:buClr>
            </a:pPr>
            <a:endParaRPr lang="es-ES" sz="4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89% de la población </a:t>
            </a:r>
            <a:r>
              <a:rPr lang="es-ES" sz="2000" dirty="0" smtClean="0">
                <a:latin typeface="+mn-lt"/>
              </a:rPr>
              <a:t>consulta con los </a:t>
            </a:r>
            <a:r>
              <a:rPr lang="es-ES" sz="2000" dirty="0">
                <a:latin typeface="+mn-lt"/>
              </a:rPr>
              <a:t>profesionales sanitarios </a:t>
            </a:r>
            <a:r>
              <a:rPr lang="es-ES" sz="2000" dirty="0" smtClean="0">
                <a:latin typeface="+mn-lt"/>
              </a:rPr>
              <a:t>sobre temas </a:t>
            </a:r>
            <a:r>
              <a:rPr lang="es-ES" sz="2000" dirty="0">
                <a:latin typeface="+mn-lt"/>
              </a:rPr>
              <a:t>de salud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31</a:t>
            </a:r>
            <a:r>
              <a:rPr lang="es-ES" sz="2000" dirty="0">
                <a:latin typeface="+mn-lt"/>
              </a:rPr>
              <a:t>% </a:t>
            </a:r>
            <a:r>
              <a:rPr lang="es-ES" sz="2000" dirty="0" smtClean="0">
                <a:latin typeface="+mn-lt"/>
              </a:rPr>
              <a:t>de la población consulta </a:t>
            </a:r>
            <a:r>
              <a:rPr lang="es-ES" sz="2000" dirty="0">
                <a:latin typeface="+mn-lt"/>
              </a:rPr>
              <a:t>internet antes de ir a su </a:t>
            </a:r>
            <a:r>
              <a:rPr lang="es-ES" sz="2000" dirty="0" smtClean="0">
                <a:latin typeface="+mn-lt"/>
              </a:rPr>
              <a:t>médico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45</a:t>
            </a:r>
            <a:r>
              <a:rPr lang="es-ES" sz="2000" dirty="0">
                <a:latin typeface="+mn-lt"/>
              </a:rPr>
              <a:t>% lo hace después para confirmar diagnósticos o </a:t>
            </a:r>
            <a:r>
              <a:rPr lang="es-ES" sz="2000" dirty="0" smtClean="0">
                <a:latin typeface="+mn-lt"/>
              </a:rPr>
              <a:t>tratamientos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20</a:t>
            </a:r>
            <a:r>
              <a:rPr lang="es-ES" sz="2000" dirty="0">
                <a:latin typeface="+mn-lt"/>
              </a:rPr>
              <a:t>% de los </a:t>
            </a:r>
            <a:r>
              <a:rPr lang="es-ES" sz="2000" dirty="0" smtClean="0">
                <a:latin typeface="+mn-lt"/>
              </a:rPr>
              <a:t>pacientes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consideran que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el uso de internet ha mejorado la relación con su </a:t>
            </a:r>
            <a:r>
              <a:rPr lang="es-ES" sz="2000" dirty="0" smtClean="0">
                <a:latin typeface="+mn-lt"/>
              </a:rPr>
              <a:t>médico y </a:t>
            </a:r>
            <a:r>
              <a:rPr lang="es-ES" sz="2000" dirty="0" smtClean="0">
                <a:latin typeface="+mn-lt"/>
              </a:rPr>
              <a:t>un </a:t>
            </a:r>
            <a:r>
              <a:rPr lang="es-ES" sz="2000" dirty="0">
                <a:latin typeface="+mn-lt"/>
              </a:rPr>
              <a:t>5,7% </a:t>
            </a:r>
            <a:r>
              <a:rPr lang="es-ES" sz="2000" dirty="0" smtClean="0">
                <a:latin typeface="+mn-lt"/>
              </a:rPr>
              <a:t>que dicha </a:t>
            </a:r>
            <a:r>
              <a:rPr lang="es-ES" sz="2000" dirty="0">
                <a:latin typeface="+mn-lt"/>
              </a:rPr>
              <a:t>relación ha </a:t>
            </a:r>
            <a:r>
              <a:rPr lang="es-ES" sz="2000" dirty="0" smtClean="0">
                <a:latin typeface="+mn-lt"/>
              </a:rPr>
              <a:t>empeorado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40% de la población </a:t>
            </a:r>
            <a:r>
              <a:rPr lang="es-ES" sz="2000" dirty="0" smtClean="0">
                <a:latin typeface="+mn-lt"/>
              </a:rPr>
              <a:t>querría que </a:t>
            </a:r>
            <a:r>
              <a:rPr lang="es-ES" sz="2000" dirty="0">
                <a:latin typeface="+mn-lt"/>
              </a:rPr>
              <a:t>su médico le recomendase dispositivos o apps para la gestión de su </a:t>
            </a:r>
            <a:r>
              <a:rPr lang="es-ES" sz="2000" dirty="0" smtClean="0">
                <a:latin typeface="+mn-lt"/>
              </a:rPr>
              <a:t>salud </a:t>
            </a:r>
            <a:r>
              <a:rPr lang="es-ES" sz="2000" dirty="0">
                <a:latin typeface="+mn-lt"/>
              </a:rPr>
              <a:t>o les indicase páginas web útiles para obtener más información sobre aspectos médicos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6014" y="4583385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Observatorio </a:t>
            </a:r>
            <a:r>
              <a:rPr lang="es-ES" sz="1200" dirty="0"/>
              <a:t>Nacional de las Telecomunicaciones y de la SI. ONTSI. Los ciudadanos ante la e-Sanidad. Opiniones y expectativas de los ciudadanos sobre el uso y la aplicación de las TIC en el ámbito sanitario. Abril 2016. Disponible en: </a:t>
            </a:r>
            <a:r>
              <a:rPr lang="es-ES" sz="1200" dirty="0">
                <a:hlinkClick r:id="rId2"/>
              </a:rPr>
              <a:t>https://</a:t>
            </a:r>
            <a:r>
              <a:rPr lang="es-ES" sz="1200" dirty="0" smtClean="0">
                <a:hlinkClick r:id="rId2"/>
              </a:rPr>
              <a:t>www.ontsi.red.es/ontsi/sites/ontsi/files/los_ciudadanos_ante_la_e-sanidad.pdf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20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412776"/>
            <a:ext cx="8892480" cy="36317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La búsqueda de información fiable y de calidad sobre salud en internet puede </a:t>
            </a:r>
            <a:r>
              <a:rPr lang="es-ES" sz="2000" b="1" u="sng" dirty="0">
                <a:solidFill>
                  <a:prstClr val="black"/>
                </a:solidFill>
                <a:latin typeface="Calibri"/>
              </a:rPr>
              <a:t>ayudar a los pacientes 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tomar </a:t>
            </a:r>
            <a:r>
              <a:rPr lang="es-ES" sz="1800" dirty="0">
                <a:latin typeface="+mj-lt"/>
              </a:rPr>
              <a:t>decisiones más </a:t>
            </a:r>
            <a:r>
              <a:rPr lang="es-ES" sz="1800" dirty="0" smtClean="0">
                <a:latin typeface="+mj-lt"/>
              </a:rPr>
              <a:t>informadas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aumentar </a:t>
            </a:r>
            <a:r>
              <a:rPr lang="es-ES" sz="1800" dirty="0">
                <a:latin typeface="+mj-lt"/>
              </a:rPr>
              <a:t>su </a:t>
            </a:r>
            <a:r>
              <a:rPr lang="es-ES" sz="1800" dirty="0" smtClean="0">
                <a:latin typeface="+mj-lt"/>
              </a:rPr>
              <a:t>autonomía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reforzar </a:t>
            </a:r>
            <a:r>
              <a:rPr lang="es-ES" sz="1800" dirty="0">
                <a:latin typeface="+mj-lt"/>
              </a:rPr>
              <a:t>los mensajes de promoción y prevención de la </a:t>
            </a:r>
            <a:r>
              <a:rPr lang="es-ES" sz="1800" dirty="0" smtClean="0">
                <a:latin typeface="+mj-lt"/>
              </a:rPr>
              <a:t>salud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mejorar </a:t>
            </a:r>
            <a:r>
              <a:rPr lang="es-ES" sz="1800" dirty="0">
                <a:latin typeface="+mj-lt"/>
              </a:rPr>
              <a:t>la adherencia al </a:t>
            </a:r>
            <a:r>
              <a:rPr lang="es-ES" sz="1800" dirty="0" smtClean="0">
                <a:latin typeface="+mj-lt"/>
              </a:rPr>
              <a:t>tratamiento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facilitar </a:t>
            </a:r>
            <a:r>
              <a:rPr lang="es-ES" sz="1800" dirty="0">
                <a:latin typeface="+mj-lt"/>
              </a:rPr>
              <a:t>un uso más apropiado de los servicios </a:t>
            </a:r>
            <a:r>
              <a:rPr lang="es-ES" sz="1800" dirty="0" smtClean="0">
                <a:latin typeface="+mj-lt"/>
              </a:rPr>
              <a:t>asistenciales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s-ES" sz="2000" dirty="0" smtClean="0">
              <a:latin typeface="+mj-lt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+mn-lt"/>
              </a:rPr>
              <a:t>Sin embargo, Internet es una </a:t>
            </a:r>
            <a:r>
              <a:rPr lang="es-ES" sz="2000" b="1" dirty="0">
                <a:solidFill>
                  <a:prstClr val="black"/>
                </a:solidFill>
                <a:latin typeface="+mn-lt"/>
              </a:rPr>
              <a:t>fuente orientativa 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de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información que 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debe ser valorada con prudencia y contrastada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con 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los profesionales sanitarios. </a:t>
            </a:r>
            <a:endParaRPr lang="es-ES" sz="2000" dirty="0" smtClean="0">
              <a:solidFill>
                <a:prstClr val="black"/>
              </a:solidFill>
              <a:latin typeface="+mn-lt"/>
            </a:endParaRPr>
          </a:p>
          <a:p>
            <a:pPr lvl="0">
              <a:buClr>
                <a:srgbClr val="31859B"/>
              </a:buClr>
            </a:pP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     No 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es válida para el autodiagnóstico, ni para el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autotratamiento</a:t>
            </a:r>
            <a:endParaRPr lang="es-ES" sz="2000" dirty="0">
              <a:solidFill>
                <a:prstClr val="black"/>
              </a:solidFill>
              <a:latin typeface="+mn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s-ES" sz="2000" dirty="0" smtClean="0">
              <a:latin typeface="+mj-lt"/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s-ES" sz="3200" b="1" dirty="0"/>
              <a:t>Ventajas e inconvenientes del acceso a internet</a:t>
            </a:r>
          </a:p>
        </p:txBody>
      </p:sp>
    </p:spTree>
    <p:extLst>
      <p:ext uri="{BB962C8B-B14F-4D97-AF65-F5344CB8AC3E}">
        <p14:creationId xmlns:p14="http://schemas.microsoft.com/office/powerpoint/2010/main" val="42198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700808"/>
            <a:ext cx="8892480" cy="29238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Algunos </a:t>
            </a:r>
            <a:r>
              <a:rPr lang="es-ES" sz="2000" b="1" u="sng" dirty="0" smtClean="0">
                <a:solidFill>
                  <a:prstClr val="black"/>
                </a:solidFill>
                <a:latin typeface="Calibri"/>
              </a:rPr>
              <a:t>inconvenientes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que pueden provocar que la ciudadanía reciba información inadecuada o incorrecta: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Los motores </a:t>
            </a:r>
            <a:r>
              <a:rPr lang="es-ES" sz="1800" dirty="0">
                <a:latin typeface="+mj-lt"/>
              </a:rPr>
              <a:t>de </a:t>
            </a:r>
            <a:r>
              <a:rPr lang="es-ES" sz="1800" dirty="0" smtClean="0">
                <a:latin typeface="+mj-lt"/>
              </a:rPr>
              <a:t>búsqueda (como </a:t>
            </a:r>
            <a:r>
              <a:rPr lang="es-ES" sz="1800" dirty="0" smtClean="0">
                <a:latin typeface="+mj-lt"/>
              </a:rPr>
              <a:t>google</a:t>
            </a:r>
            <a:r>
              <a:rPr lang="es-ES" sz="1800" dirty="0" smtClean="0">
                <a:latin typeface="+mj-lt"/>
              </a:rPr>
              <a:t>) pueden ofrecer </a:t>
            </a:r>
            <a:r>
              <a:rPr lang="es-ES" sz="1800" dirty="0">
                <a:latin typeface="+mj-lt"/>
              </a:rPr>
              <a:t>los resultados </a:t>
            </a:r>
            <a:r>
              <a:rPr lang="es-ES" sz="1800" dirty="0" smtClean="0">
                <a:latin typeface="+mj-lt"/>
              </a:rPr>
              <a:t>en un orden que no guarda relación con su fiabilidad y relevancia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El conocimiento limitado </a:t>
            </a:r>
            <a:r>
              <a:rPr lang="es-ES" sz="1800" dirty="0">
                <a:latin typeface="+mj-lt"/>
              </a:rPr>
              <a:t>de la materia puede dificultar el manejo adecuado de la </a:t>
            </a:r>
            <a:r>
              <a:rPr lang="es-ES" sz="1800" dirty="0" smtClean="0">
                <a:latin typeface="+mj-lt"/>
              </a:rPr>
              <a:t>información</a:t>
            </a:r>
          </a:p>
          <a:p>
            <a:pPr marL="800100" lvl="1" indent="-342900">
              <a:buFontTx/>
              <a:buChar char="-"/>
            </a:pPr>
            <a:r>
              <a:rPr lang="es-ES" sz="1800" dirty="0">
                <a:latin typeface="+mj-lt"/>
              </a:rPr>
              <a:t>E</a:t>
            </a:r>
            <a:r>
              <a:rPr lang="es-ES" sz="1800" dirty="0" smtClean="0">
                <a:latin typeface="+mj-lt"/>
              </a:rPr>
              <a:t>l </a:t>
            </a:r>
            <a:r>
              <a:rPr lang="es-ES" sz="1800" dirty="0">
                <a:latin typeface="+mj-lt"/>
              </a:rPr>
              <a:t>volumen ingente de información </a:t>
            </a:r>
            <a:r>
              <a:rPr lang="es-ES" sz="1800" dirty="0" smtClean="0">
                <a:latin typeface="+mj-lt"/>
              </a:rPr>
              <a:t>puede causar </a:t>
            </a:r>
            <a:r>
              <a:rPr lang="es-ES" sz="1800" dirty="0">
                <a:latin typeface="+mj-lt"/>
              </a:rPr>
              <a:t>ansiedad </a:t>
            </a:r>
            <a:r>
              <a:rPr lang="es-ES" sz="1800" dirty="0" smtClean="0">
                <a:latin typeface="+mj-lt"/>
              </a:rPr>
              <a:t>y ser </a:t>
            </a:r>
            <a:r>
              <a:rPr lang="es-ES" sz="1800" dirty="0">
                <a:latin typeface="+mj-lt"/>
              </a:rPr>
              <a:t>fuente de </a:t>
            </a:r>
            <a:r>
              <a:rPr lang="es-ES" sz="1800" dirty="0" smtClean="0">
                <a:latin typeface="+mj-lt"/>
              </a:rPr>
              <a:t>confusión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La </a:t>
            </a:r>
            <a:r>
              <a:rPr lang="es-ES" sz="1800" dirty="0">
                <a:latin typeface="+mj-lt"/>
              </a:rPr>
              <a:t>situación de vulnerabilidad en que se pueden encontrar algunos pacientes puede llevarles a aceptar información esperanzadora (no realista) y a crear falsas expectativas y demandas respecto a nuevos tratamientos o terapias </a:t>
            </a:r>
            <a:r>
              <a:rPr lang="es-ES" sz="1800" dirty="0" smtClean="0">
                <a:latin typeface="+mj-lt"/>
              </a:rPr>
              <a:t>alternativas</a:t>
            </a: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s-ES" sz="3200" b="1" dirty="0"/>
              <a:t>Ventajas e inconvenientes del acceso a internet</a:t>
            </a:r>
          </a:p>
        </p:txBody>
      </p:sp>
    </p:spTree>
    <p:extLst>
      <p:ext uri="{BB962C8B-B14F-4D97-AF65-F5344CB8AC3E}">
        <p14:creationId xmlns:p14="http://schemas.microsoft.com/office/powerpoint/2010/main" val="4857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0759" y="1124744"/>
            <a:ext cx="8892480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Las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herramientas más utilizadas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son: códigos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de conducta,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guías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de usuarios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y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los instrumentos de certificación y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acreditación</a:t>
            </a: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Los </a:t>
            </a:r>
            <a:r>
              <a:rPr lang="es-ES" sz="2000" b="1" dirty="0">
                <a:solidFill>
                  <a:prstClr val="black"/>
                </a:solidFill>
                <a:latin typeface="Calibri"/>
              </a:rPr>
              <a:t>sellos de calidad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son logotipos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que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exhiben los sitios web acreditados para informar de su compromiso con el cumplimiento de un determinado código de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conducta. En general, se centran en: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identificación de la autoría y cualificación profesional de los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autores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las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fuentes de información en las que se respalda la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información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fecha de creación o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actualización</a:t>
            </a: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Algunas 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limitaciones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de los sellos: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FontTx/>
              <a:buChar char="-"/>
            </a:pPr>
            <a:r>
              <a:rPr lang="es-ES" sz="1800" dirty="0">
                <a:latin typeface="+mj-lt"/>
              </a:rPr>
              <a:t>n</a:t>
            </a:r>
            <a:r>
              <a:rPr lang="es-ES" sz="1800" dirty="0" smtClean="0">
                <a:latin typeface="+mj-lt"/>
              </a:rPr>
              <a:t>o evalúan la </a:t>
            </a:r>
            <a:r>
              <a:rPr lang="es-ES" sz="1800" dirty="0">
                <a:latin typeface="+mj-lt"/>
              </a:rPr>
              <a:t>calidad del contenido </a:t>
            </a:r>
            <a:r>
              <a:rPr lang="es-ES" sz="1800" dirty="0" smtClean="0">
                <a:latin typeface="+mj-lt"/>
              </a:rPr>
              <a:t>de las </a:t>
            </a:r>
            <a:r>
              <a:rPr lang="es-ES" sz="1800" dirty="0">
                <a:latin typeface="+mj-lt"/>
              </a:rPr>
              <a:t>páginas </a:t>
            </a:r>
            <a:r>
              <a:rPr lang="es-ES" sz="1800" dirty="0" smtClean="0">
                <a:latin typeface="+mj-lt"/>
              </a:rPr>
              <a:t>web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son </a:t>
            </a:r>
            <a:r>
              <a:rPr lang="es-ES" sz="1800" dirty="0">
                <a:latin typeface="+mj-lt"/>
              </a:rPr>
              <a:t>fáciles de copiar y usar sin </a:t>
            </a:r>
            <a:r>
              <a:rPr lang="es-ES" sz="1800" dirty="0" smtClean="0">
                <a:latin typeface="+mj-lt"/>
              </a:rPr>
              <a:t>permiso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pueden </a:t>
            </a:r>
            <a:r>
              <a:rPr lang="es-ES" sz="1800" dirty="0">
                <a:latin typeface="+mj-lt"/>
              </a:rPr>
              <a:t>estar caducados 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j-lt"/>
              </a:rPr>
              <a:t>muchos </a:t>
            </a:r>
            <a:r>
              <a:rPr lang="es-ES" sz="1800" dirty="0">
                <a:latin typeface="+mj-lt"/>
              </a:rPr>
              <a:t>no disponen de una lista de sitios webs </a:t>
            </a:r>
            <a:r>
              <a:rPr lang="es-ES" sz="1800" dirty="0" smtClean="0">
                <a:latin typeface="+mj-lt"/>
              </a:rPr>
              <a:t>acreditados</a:t>
            </a: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7450"/>
            <a:ext cx="9144000" cy="1143000"/>
          </a:xfrm>
        </p:spPr>
        <p:txBody>
          <a:bodyPr/>
          <a:lstStyle/>
          <a:p>
            <a:r>
              <a:rPr lang="es-ES" sz="3200" b="1" dirty="0" smtClean="0"/>
              <a:t>¿Cómo se valora la calidad de una web?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0410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7451"/>
            <a:ext cx="9144000" cy="829262"/>
          </a:xfrm>
        </p:spPr>
        <p:txBody>
          <a:bodyPr/>
          <a:lstStyle/>
          <a:p>
            <a:r>
              <a:rPr lang="es-ES" sz="3200" b="1" dirty="0" smtClean="0"/>
              <a:t>¿Cómo distinguir una web de calidad?</a:t>
            </a:r>
            <a:endParaRPr lang="es-E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50" y="764704"/>
            <a:ext cx="7751500" cy="470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7451"/>
            <a:ext cx="9144000" cy="829262"/>
          </a:xfrm>
        </p:spPr>
        <p:txBody>
          <a:bodyPr/>
          <a:lstStyle/>
          <a:p>
            <a:r>
              <a:rPr lang="es-ES" sz="3200" b="1" dirty="0" smtClean="0"/>
              <a:t>¿Cómo distinguir una web de calidad?</a:t>
            </a:r>
            <a:endParaRPr lang="es-E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270759" y="1124744"/>
            <a:ext cx="8892480" cy="367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Se debe desconfiar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de la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información: 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basada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en casos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particulares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sensacionalista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y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alarmista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que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exagera beneficios de una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terapia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que promociona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productos de forma directa o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encubierta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Existen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iniciativas de blogs de pacientes expertos que ofrecen información muy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adecuada, pero también </a:t>
            </a:r>
            <a:r>
              <a:rPr lang="es-ES" sz="2000" i="1" dirty="0" err="1" smtClean="0">
                <a:solidFill>
                  <a:prstClr val="black"/>
                </a:solidFill>
                <a:latin typeface="Calibri"/>
              </a:rPr>
              <a:t>influencers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y/o blogueros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que promueven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el uso de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medicamentos sin criterio</a:t>
            </a: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Según una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revisión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sistemática reciente, la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industria farmacéutica financia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el 20 -83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% de los grupos de pacientes a nivel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internacional</a:t>
            </a: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Pocas asociaciones disponen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de políticas que gestionen 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este patrocinio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43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9" ma:contentTypeDescription="Crear nuevo documento." ma:contentTypeScope="" ma:versionID="03d8885b07be1897977168b4664b723c">
  <xsd:schema xmlns:xsd="http://www.w3.org/2001/XMLSchema" xmlns:xs="http://www.w3.org/2001/XMLSchema" xmlns:p="http://schemas.microsoft.com/office/2006/metadata/properties" xmlns:ns2="1fdafc60-6e87-4fef-9209-278af2a3ac6d" targetNamespace="http://schemas.microsoft.com/office/2006/metadata/properties" ma:root="true" ma:fieldsID="7334fd678a6ec5a9747dd182242dd855" ns2:_="">
    <xsd:import namespace="1fdafc60-6e87-4fef-9209-278af2a3ac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E400FE-1153-41FE-843A-7F5CD02F9D93}"/>
</file>

<file path=customXml/itemProps2.xml><?xml version="1.0" encoding="utf-8"?>
<ds:datastoreItem xmlns:ds="http://schemas.openxmlformats.org/officeDocument/2006/customXml" ds:itemID="{A25C3533-662E-4F15-BE17-9CC9A971BCAB}"/>
</file>

<file path=customXml/itemProps3.xml><?xml version="1.0" encoding="utf-8"?>
<ds:datastoreItem xmlns:ds="http://schemas.openxmlformats.org/officeDocument/2006/customXml" ds:itemID="{0AF9E7CE-71D8-40A8-A7AD-EAF21475D202}"/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984</Words>
  <Application>Microsoft Office PowerPoint</Application>
  <PresentationFormat>Pantailako aurkezpena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17</vt:i4>
      </vt:variant>
    </vt:vector>
  </HeadingPairs>
  <TitlesOfParts>
    <vt:vector size="18" baseType="lpstr">
      <vt:lpstr>3_Diseño personalizado</vt:lpstr>
      <vt:lpstr>   INTERNET: FUENTES DE INFORMACIÓN DE SALUD PARA LA CIUDADANÍA  Vol 27, nº 9 - 2019</vt:lpstr>
      <vt:lpstr>Sumario</vt:lpstr>
      <vt:lpstr>INTRODUCCIÓN</vt:lpstr>
      <vt:lpstr>¿CÓMO USA EL PACIENTE INTERNET?</vt:lpstr>
      <vt:lpstr>Ventajas e inconvenientes del acceso a internet</vt:lpstr>
      <vt:lpstr>Ventajas e inconvenientes del acceso a internet</vt:lpstr>
      <vt:lpstr>¿Cómo se valora la calidad de una web?</vt:lpstr>
      <vt:lpstr>¿Cómo distinguir una web de calidad?</vt:lpstr>
      <vt:lpstr>¿Cómo distinguir una web de calidad?</vt:lpstr>
      <vt:lpstr>FUENTES DE INFORMACIÓN DE SALUD PARA LA CIUDADANÍA</vt:lpstr>
      <vt:lpstr>FUENTES DE INFORMACIÓN DE SALUD PARA LA CIUDADANÍA</vt:lpstr>
      <vt:lpstr>FUENTES DE INFORMACIÓN DE SALUD PARA LA CIUDADANÍA</vt:lpstr>
      <vt:lpstr>FUENTES DE INFORMACIÓN DE SALUD PARA LA CIUDADANÍA</vt:lpstr>
      <vt:lpstr>FUENTES DE INFORMACIÓN DE SALUD PARA LA CIUDADANÍA</vt:lpstr>
      <vt:lpstr>FUENTES DE INFORMACIÓN DE SALUD PARA LA CIUDADANÍA</vt:lpstr>
      <vt:lpstr>PowerPoint-eko aurkezpena</vt:lpstr>
      <vt:lpstr>Para más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NEKANE JAIO ATELA</cp:lastModifiedBy>
  <cp:revision>390</cp:revision>
  <cp:lastPrinted>2018-12-21T10:09:00Z</cp:lastPrinted>
  <dcterms:created xsi:type="dcterms:W3CDTF">2007-11-13T08:52:06Z</dcterms:created>
  <dcterms:modified xsi:type="dcterms:W3CDTF">2020-03-04T08:41:14Z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0x010100491CD9D10FA1F543857F910471C88E3F</vt:lpwstr>
  </property>
</Properties>
</file>